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85" r:id="rId2"/>
    <p:sldId id="327" r:id="rId3"/>
    <p:sldId id="388" r:id="rId4"/>
    <p:sldId id="389" r:id="rId5"/>
    <p:sldId id="366" r:id="rId6"/>
    <p:sldId id="367" r:id="rId7"/>
    <p:sldId id="368" r:id="rId8"/>
    <p:sldId id="369" r:id="rId9"/>
    <p:sldId id="370" r:id="rId10"/>
    <p:sldId id="371" r:id="rId11"/>
    <p:sldId id="374" r:id="rId12"/>
    <p:sldId id="382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2" r:id="rId25"/>
    <p:sldId id="1960" r:id="rId26"/>
    <p:sldId id="1905" r:id="rId27"/>
    <p:sldId id="383" r:id="rId28"/>
    <p:sldId id="275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F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76ED6-A585-4742-936E-77848F14D482}" type="datetimeFigureOut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F2924-98E7-46FA-B168-569CDB3ED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85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72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6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90563"/>
            <a:ext cx="4595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2737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8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9350" y="690563"/>
            <a:ext cx="4595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08373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952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145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994A22-7990-4147-B722-23103CA33D18}" type="slidenum">
              <a:rPr lang="zh-CN" altLang="en-US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9EB5A-C113-4EDC-9118-DC632C0430F5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737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4CDE0-F957-4D30-BDE6-F574A45957C5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44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31717-9A89-401B-B5BE-E96916E9F58B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4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742EE-A927-47F0-8C6F-13CEA9EFBA92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611257" y="1021543"/>
            <a:ext cx="7904093" cy="0"/>
            <a:chOff x="815009" y="1021543"/>
            <a:chExt cx="10538791" cy="0"/>
          </a:xfrm>
        </p:grpSpPr>
        <p:cxnSp>
          <p:nvCxnSpPr>
            <p:cNvPr id="7" name="直接连接符 6"/>
            <p:cNvCxnSpPr/>
            <p:nvPr userDrawn="1"/>
          </p:nvCxnSpPr>
          <p:spPr>
            <a:xfrm>
              <a:off x="815009" y="1021543"/>
              <a:ext cx="713715" cy="0"/>
            </a:xfrm>
            <a:prstGeom prst="line">
              <a:avLst/>
            </a:prstGeom>
            <a:ln w="44450">
              <a:solidFill>
                <a:srgbClr val="AE132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 userDrawn="1"/>
          </p:nvCxnSpPr>
          <p:spPr>
            <a:xfrm>
              <a:off x="1683945" y="1021543"/>
              <a:ext cx="9669855" cy="0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 descr="csns2021_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73191" y="6163310"/>
            <a:ext cx="2560796" cy="57277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11029" y="1"/>
            <a:ext cx="7813834" cy="1021715"/>
          </a:xfrm>
        </p:spPr>
        <p:txBody>
          <a:bodyPr vert="horz" lIns="91440" tIns="45720" rIns="91440" bIns="45720" rtlCol="0" anchor="b">
            <a:normAutofit/>
          </a:bodyPr>
          <a:lstStyle>
            <a:lvl1pPr algn="l">
              <a:lnSpc>
                <a:spcPct val="100000"/>
              </a:lnSpc>
              <a:defRPr 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-231458" y="2190115"/>
            <a:ext cx="685800" cy="914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/>
          <a:lstStyle/>
          <a:p>
            <a:pPr marL="257175" indent="-257175" algn="ctr" eaLnBrk="0" hangingPunct="0">
              <a:spcBef>
                <a:spcPts val="450"/>
              </a:spcBef>
              <a:buClr>
                <a:schemeClr val="tx1"/>
              </a:buClr>
            </a:pPr>
            <a:endParaRPr lang="zh-CN" altLang="en-US" sz="2100" b="1" dirty="0">
              <a:ln>
                <a:solidFill>
                  <a:srgbClr val="FFFF00"/>
                </a:solidFill>
              </a:ln>
              <a:solidFill>
                <a:srgbClr val="2433F8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75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100" b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80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42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A58EE-C287-4F4A-99B6-3CB0F990A9CA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76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38B9-9DB3-40C3-BFA6-FB4C16B5BFA1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571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315EB-B76F-4594-BF6A-EB96CEE7C7C8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703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6331D-0F3A-4F71-9247-6BCA9C633D7A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11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C827-FC32-40EC-819C-F845B80079D2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050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20669-95A2-4F7A-A409-8E94545A7FAE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644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D32C6-C62D-4EAF-A9B2-DA8C490A4844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354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8EA3A-D2C5-4A13-96FC-EADFA13683E5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30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6ABAA-6965-4591-8D27-4203407EB043}" type="datetime1">
              <a:rPr lang="zh-CN" altLang="en-US" smtClean="0"/>
              <a:t>2023/6/5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7EA53-4DB1-4D95-B40D-C748397C9D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38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7.w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6.wmf"/><Relationship Id="rId5" Type="http://schemas.openxmlformats.org/officeDocument/2006/relationships/image" Target="../media/image33.wmf"/><Relationship Id="rId15" Type="http://schemas.openxmlformats.org/officeDocument/2006/relationships/image" Target="../media/image39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5.wmf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89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8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501B7B-C78B-46DE-BBB4-95DFAECB24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08" y="1501775"/>
            <a:ext cx="8856984" cy="1470025"/>
          </a:xfrm>
        </p:spPr>
        <p:txBody>
          <a:bodyPr>
            <a:normAutofit/>
          </a:bodyPr>
          <a:lstStyle/>
          <a:p>
            <a:r>
              <a:rPr lang="en-US" altLang="zh-CN" sz="4800" b="1" dirty="0"/>
              <a:t>CEPC</a:t>
            </a:r>
            <a:r>
              <a:rPr lang="zh-CN" altLang="en-US" sz="4800" b="1" dirty="0"/>
              <a:t>真空系统研制总结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E4A7D30-1242-4DF8-AD26-69526D4182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7" y="3886200"/>
            <a:ext cx="8496944" cy="1752600"/>
          </a:xfrm>
        </p:spPr>
        <p:txBody>
          <a:bodyPr/>
          <a:lstStyle/>
          <a:p>
            <a:r>
              <a:rPr lang="zh-CN" altLang="en-US" sz="2400" dirty="0"/>
              <a:t>董海义 王鹏程 刘佳明 谭彪 马永胜 孙晓阳 黄涛</a:t>
            </a:r>
            <a:endParaRPr lang="en-US" altLang="zh-CN" sz="2400" dirty="0"/>
          </a:p>
          <a:p>
            <a:r>
              <a:rPr lang="en-US" altLang="zh-CN" sz="2400" dirty="0"/>
              <a:t>2023/6/7</a:t>
            </a:r>
            <a:endParaRPr lang="zh-CN" altLang="en-US" sz="24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6C7A89D-063E-41C0-AF2B-CD66B129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6085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0B9DC5-C20B-4934-B196-63FE6E16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74" y="117251"/>
            <a:ext cx="8719289" cy="621307"/>
          </a:xfrm>
        </p:spPr>
        <p:txBody>
          <a:bodyPr>
            <a:normAutofit fontScale="90000"/>
          </a:bodyPr>
          <a:lstStyle/>
          <a:p>
            <a:r>
              <a:rPr kumimoji="1"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 and Al vacuum chamber </a:t>
            </a:r>
            <a:r>
              <a:rPr kumimoji="1" lang="en-US" altLang="zh-C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prototypes</a:t>
            </a:r>
            <a:endParaRPr kumimoji="1" lang="zh-CN" alt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84A759-CA27-43A1-AEBB-968BC24BC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770" y="4149080"/>
            <a:ext cx="8640158" cy="2312536"/>
          </a:xfrm>
        </p:spPr>
        <p:txBody>
          <a:bodyPr>
            <a:noAutofit/>
          </a:bodyPr>
          <a:lstStyle/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6 m long temporary vacuum furnace is  fabricated, which is used to weld the water cooling channels of Cu chambers through low temperature brazing solder.</a:t>
            </a:r>
          </a:p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welding seams are checked by wire-electrode cutting. The welding joints are smooth and have good contacting.</a:t>
            </a:r>
          </a:p>
          <a:p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prototypes of copper &amp; aluminum vacuum chambers with a length of 6 m have been fabricated and tested, which meet the engineering requirements.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B10A225-282F-4FF3-8335-E57838D5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2" t="54048"/>
          <a:stretch>
            <a:fillRect/>
          </a:stretch>
        </p:blipFill>
        <p:spPr bwMode="auto">
          <a:xfrm>
            <a:off x="1927351" y="2802361"/>
            <a:ext cx="2323355" cy="101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583959D-9534-4388-8185-7A996E988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5" y="991060"/>
            <a:ext cx="1541353" cy="269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64188C44-A82E-47DB-88D7-CD4E8ED58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26564" y="1027091"/>
            <a:ext cx="1992376" cy="26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8E72201-7DE4-4C83-92F6-80D2A60D4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7555" y="1027091"/>
            <a:ext cx="760779" cy="101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7F93CF5C-AFA4-4CE1-8287-4A4E2F9D1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4444" y="1027091"/>
            <a:ext cx="1992376" cy="265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2AF820F8-3EF7-49A5-A945-62F4EC0F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60631" y="2936632"/>
            <a:ext cx="996116" cy="74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8241" y="991060"/>
            <a:ext cx="2517134" cy="181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07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99440" y="116636"/>
            <a:ext cx="8229600" cy="503927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/>
              <a:t>RF shielding bellows Structure</a:t>
            </a:r>
            <a:endParaRPr lang="zh-CN" altLang="en-US" sz="3200" b="1" dirty="0"/>
          </a:p>
        </p:txBody>
      </p:sp>
      <p:graphicFrame>
        <p:nvGraphicFramePr>
          <p:cNvPr id="4" name="内容占位符 3"/>
          <p:cNvGraphicFramePr>
            <a:graphicFrameLocks noGrp="1" noChangeAspect="1"/>
          </p:cNvGraphicFramePr>
          <p:nvPr>
            <p:ph idx="1"/>
          </p:nvPr>
        </p:nvGraphicFramePr>
        <p:xfrm>
          <a:off x="3553458" y="815754"/>
          <a:ext cx="1797179" cy="216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2" r:id="rId4" imgW="3457575" imgH="4162425" progId="Paint.Picture">
                  <p:embed/>
                </p:oleObj>
              </mc:Choice>
              <mc:Fallback>
                <p:oleObj r:id="rId4" imgW="3457575" imgH="4162425" progId="Paint.Picture">
                  <p:embed/>
                  <p:pic>
                    <p:nvPicPr>
                      <p:cNvPr id="4" name="内容占位符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53458" y="815754"/>
                        <a:ext cx="1797179" cy="2163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对象 5"/>
          <p:cNvGraphicFramePr/>
          <p:nvPr/>
        </p:nvGraphicFramePr>
        <p:xfrm>
          <a:off x="1077414" y="795166"/>
          <a:ext cx="1713738" cy="2383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3" r:id="rId6" imgW="1781175" imgH="2181225" progId="Paint.Picture">
                  <p:embed/>
                </p:oleObj>
              </mc:Choice>
              <mc:Fallback>
                <p:oleObj r:id="rId6" imgW="1781175" imgH="2181225" progId="Paint.Picture">
                  <p:embed/>
                  <p:pic>
                    <p:nvPicPr>
                      <p:cNvPr id="6" name="对象 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77414" y="795166"/>
                        <a:ext cx="1713738" cy="2383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/>
          <p:nvPr/>
        </p:nvGraphicFramePr>
        <p:xfrm>
          <a:off x="6273165" y="1163320"/>
          <a:ext cx="1363980" cy="1774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4" r:id="rId8" imgW="3848100" imgH="3581400" progId="Paint.Picture">
                  <p:embed/>
                </p:oleObj>
              </mc:Choice>
              <mc:Fallback>
                <p:oleObj r:id="rId8" imgW="3848100" imgH="3581400" progId="Paint.Picture">
                  <p:embed/>
                  <p:pic>
                    <p:nvPicPr>
                      <p:cNvPr id="8" name="对象 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73165" y="1163320"/>
                        <a:ext cx="1363980" cy="1774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/>
          <p:nvPr/>
        </p:nvGraphicFramePr>
        <p:xfrm>
          <a:off x="7415530" y="3232789"/>
          <a:ext cx="1371600" cy="168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5" r:id="rId10" imgW="3752850" imgH="3276600" progId="Paint.Picture">
                  <p:embed/>
                </p:oleObj>
              </mc:Choice>
              <mc:Fallback>
                <p:oleObj r:id="rId10" imgW="3752850" imgH="3276600" progId="Paint.Picture">
                  <p:embed/>
                  <p:pic>
                    <p:nvPicPr>
                      <p:cNvPr id="10" name="对象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415530" y="3232789"/>
                        <a:ext cx="1371600" cy="168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6387469" y="5008249"/>
          <a:ext cx="1464945" cy="1539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06" r:id="rId12" imgW="3514725" imgH="3181350" progId="Paint.Picture">
                  <p:embed/>
                </p:oleObj>
              </mc:Choice>
              <mc:Fallback>
                <p:oleObj r:id="rId12" imgW="3514725" imgH="3181350" progId="Paint.Picture">
                  <p:embed/>
                  <p:pic>
                    <p:nvPicPr>
                      <p:cNvPr id="12" name="对象 1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387469" y="5008249"/>
                        <a:ext cx="1464945" cy="1539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文本框 13"/>
          <p:cNvSpPr txBox="1"/>
          <p:nvPr/>
        </p:nvSpPr>
        <p:spPr>
          <a:xfrm>
            <a:off x="7750179" y="1826899"/>
            <a:ext cx="1036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Bellows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87468" y="3645024"/>
            <a:ext cx="103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Spring fingers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852414" y="5455920"/>
            <a:ext cx="1036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Contact fingers module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34689" y="5093250"/>
            <a:ext cx="58326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</a:rPr>
              <a:t>Total length: 140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</a:rPr>
              <a:t>Inner and exterior diameter of bellows: 125mm/140mm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</a:rPr>
              <a:t>Expansion/contraction: 5mm/12mm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Offset: 2 mm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Bending: 50 </a:t>
            </a:r>
            <a:r>
              <a:rPr lang="en-US" altLang="zh-CN" dirty="0" err="1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mrad</a:t>
            </a:r>
            <a:endParaRPr lang="en-US" altLang="zh-CN" dirty="0">
              <a:solidFill>
                <a:schemeClr val="accent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b="1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Above technical specifications have been reached.</a:t>
            </a:r>
            <a:endParaRPr lang="en-US" altLang="zh-CN" b="1" dirty="0">
              <a:solidFill>
                <a:schemeClr val="accent1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1600" y="3255767"/>
            <a:ext cx="2203050" cy="164882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51017" y="3263704"/>
            <a:ext cx="2202059" cy="165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33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7459" y="180957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Measurement of the contact pressure of a spring finger</a:t>
            </a:r>
            <a:endParaRPr lang="zh-CN" altLang="en-US" sz="2400" b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4" y="1233805"/>
            <a:ext cx="8306435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zh-CN" altLang="en-US" sz="1800" dirty="0">
              <a:latin typeface="+mn-ea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1800" dirty="0">
              <a:latin typeface="+mn-ea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1800" dirty="0">
              <a:latin typeface="+mn-ea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1800" dirty="0">
              <a:latin typeface="+mn-ea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1800" dirty="0">
              <a:latin typeface="+mn-ea"/>
              <a:ea typeface="宋体" panose="02010600030101010101" pitchFamily="2" charset="-122"/>
            </a:endParaRPr>
          </a:p>
          <a:p>
            <a:pPr marL="0" indent="0">
              <a:buNone/>
            </a:pPr>
            <a:endParaRPr lang="zh-CN" altLang="en-US" sz="1800" dirty="0">
              <a:latin typeface="+mn-ea"/>
              <a:ea typeface="宋体" panose="02010600030101010101" pitchFamily="2" charset="-122"/>
            </a:endParaRPr>
          </a:p>
          <a:p>
            <a:pPr marL="0" indent="0">
              <a:buNone/>
            </a:pPr>
            <a:r>
              <a:rPr lang="zh-CN" altLang="en-US" sz="1800" dirty="0">
                <a:latin typeface="+mn-ea"/>
                <a:ea typeface="宋体" panose="02010600030101010101" pitchFamily="2" charset="-122"/>
              </a:rPr>
              <a:t> </a:t>
            </a:r>
          </a:p>
          <a:p>
            <a:pPr marL="0" indent="0">
              <a:buNone/>
            </a:pPr>
            <a:endParaRPr lang="en-US" altLang="zh-CN" sz="1800" dirty="0">
              <a:latin typeface="+mn-ea"/>
              <a:ea typeface="宋体" panose="02010600030101010101" pitchFamily="2" charset="-122"/>
            </a:endParaRPr>
          </a:p>
          <a:p>
            <a:endParaRPr lang="en-US" altLang="zh-CN" sz="1800" dirty="0">
              <a:latin typeface="+mn-ea"/>
              <a:ea typeface="宋体" panose="02010600030101010101" pitchFamily="2" charset="-122"/>
            </a:endParaRPr>
          </a:p>
          <a:p>
            <a:endParaRPr lang="en-US" altLang="zh-CN" sz="1800" dirty="0">
              <a:ea typeface="宋体" panose="02010600030101010101" pitchFamily="2" charset="-122"/>
            </a:endParaRPr>
          </a:p>
          <a:p>
            <a:endParaRPr lang="en-US" altLang="zh-CN" sz="1800" dirty="0">
              <a:ea typeface="宋体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345559"/>
            <a:ext cx="2133600" cy="365125"/>
          </a:xfrm>
        </p:spPr>
        <p:txBody>
          <a:bodyPr/>
          <a:lstStyle/>
          <a:p>
            <a:fld id="{F277EA53-4DB1-4D95-B40D-C748397C9D0C}" type="slidenum">
              <a:rPr lang="zh-CN" altLang="en-US" smtClean="0"/>
              <a:t>12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874860"/>
            <a:ext cx="5184576" cy="2807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 descr="微信图片_202001012341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15" y="4078865"/>
            <a:ext cx="1668145" cy="2223770"/>
          </a:xfrm>
          <a:prstGeom prst="rect">
            <a:avLst/>
          </a:prstGeom>
        </p:spPr>
      </p:pic>
      <p:pic>
        <p:nvPicPr>
          <p:cNvPr id="13" name="图片 12" descr="微信图片_202001012342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206" y="4028718"/>
            <a:ext cx="2016224" cy="23240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CF85FD6-4573-4164-8F22-76DC40B7C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821" y="3984152"/>
            <a:ext cx="3962743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81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05197C-6B3E-4129-AFA0-4F9F18F79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B2FAC7-D5CE-490E-8360-A182085B9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92" y="404664"/>
            <a:ext cx="5544616" cy="568142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7B8459A-CBE3-4008-8304-750B8151A6B9}"/>
              </a:ext>
            </a:extLst>
          </p:cNvPr>
          <p:cNvSpPr txBox="1"/>
          <p:nvPr/>
        </p:nvSpPr>
        <p:spPr>
          <a:xfrm>
            <a:off x="1691680" y="6268670"/>
            <a:ext cx="619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RF</a:t>
            </a:r>
            <a:r>
              <a:rPr lang="zh-CN" altLang="en-US" dirty="0"/>
              <a:t>屏蔽波纹管样机</a:t>
            </a:r>
            <a:r>
              <a:rPr lang="en-US" altLang="zh-CN" dirty="0"/>
              <a:t>(</a:t>
            </a:r>
            <a:r>
              <a:rPr lang="zh-CN" altLang="en-US" dirty="0"/>
              <a:t>样机</a:t>
            </a:r>
            <a:r>
              <a:rPr lang="en-US" altLang="zh-CN" dirty="0"/>
              <a:t>I</a:t>
            </a:r>
            <a:r>
              <a:rPr lang="zh-CN" altLang="en-US" dirty="0"/>
              <a:t>：完整结构；样机</a:t>
            </a:r>
            <a:r>
              <a:rPr lang="en-US" altLang="zh-CN" dirty="0"/>
              <a:t>II</a:t>
            </a:r>
            <a:r>
              <a:rPr lang="zh-CN" altLang="en-US" dirty="0"/>
              <a:t>：内部结构</a:t>
            </a:r>
            <a:r>
              <a:rPr lang="en-US" altLang="zh-CN" dirty="0"/>
              <a:t>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2605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2"/>
          <p:cNvSpPr txBox="1"/>
          <p:nvPr/>
        </p:nvSpPr>
        <p:spPr>
          <a:xfrm>
            <a:off x="250585" y="1052736"/>
            <a:ext cx="5761579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p"/>
            </a:pPr>
            <a:r>
              <a:rPr lang="zh-CN" altLang="en-US" sz="2500" b="1" kern="0" dirty="0"/>
              <a:t> 镀膜原理</a:t>
            </a:r>
          </a:p>
        </p:txBody>
      </p:sp>
      <p:sp>
        <p:nvSpPr>
          <p:cNvPr id="19459" name="Rectangle 2"/>
          <p:cNvSpPr>
            <a:spLocks noGrp="1"/>
          </p:cNvSpPr>
          <p:nvPr/>
        </p:nvSpPr>
        <p:spPr>
          <a:xfrm>
            <a:off x="494595" y="332660"/>
            <a:ext cx="8229600" cy="5810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dirty="0">
                <a:solidFill>
                  <a:schemeClr val="tx1"/>
                </a:solidFill>
              </a:rPr>
              <a:t>6</a:t>
            </a:r>
            <a:r>
              <a:rPr lang="zh-CN" altLang="en-US" sz="3200" dirty="0">
                <a:solidFill>
                  <a:schemeClr val="tx1"/>
                </a:solidFill>
              </a:rPr>
              <a:t>米长椭圆截面铜真空盒镀膜 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6356354"/>
            <a:ext cx="2133600" cy="365125"/>
          </a:xfrm>
        </p:spPr>
        <p:txBody>
          <a:bodyPr/>
          <a:lstStyle/>
          <a:p>
            <a:fld id="{F277EA53-4DB1-4D95-B40D-C748397C9D0C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52B457B-69BD-4D9A-9331-9AFC7B1B0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4799"/>
            <a:ext cx="3473988" cy="566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5925930-9A79-4FE5-937E-55D23C873A69}"/>
              </a:ext>
            </a:extLst>
          </p:cNvPr>
          <p:cNvSpPr/>
          <p:nvPr/>
        </p:nvSpPr>
        <p:spPr>
          <a:xfrm>
            <a:off x="5669724" y="1803796"/>
            <a:ext cx="1998620" cy="504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73E72CE-3641-4590-94A3-514676F3A183}"/>
              </a:ext>
            </a:extLst>
          </p:cNvPr>
          <p:cNvSpPr/>
          <p:nvPr/>
        </p:nvSpPr>
        <p:spPr>
          <a:xfrm>
            <a:off x="5885748" y="1194210"/>
            <a:ext cx="1998620" cy="504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FD6F178-B5CD-4835-B63E-AA88A0FF213A}"/>
              </a:ext>
            </a:extLst>
          </p:cNvPr>
          <p:cNvSpPr/>
          <p:nvPr/>
        </p:nvSpPr>
        <p:spPr>
          <a:xfrm>
            <a:off x="5148064" y="1108709"/>
            <a:ext cx="737684" cy="1194515"/>
          </a:xfrm>
          <a:prstGeom prst="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F8FCFF7-B4BD-4880-870F-C1B75886985D}"/>
              </a:ext>
            </a:extLst>
          </p:cNvPr>
          <p:cNvSpPr/>
          <p:nvPr/>
        </p:nvSpPr>
        <p:spPr>
          <a:xfrm>
            <a:off x="5669724" y="5527733"/>
            <a:ext cx="1998620" cy="504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F91EDED-2DE4-4A16-AE98-B320E19A669C}"/>
              </a:ext>
            </a:extLst>
          </p:cNvPr>
          <p:cNvSpPr/>
          <p:nvPr/>
        </p:nvSpPr>
        <p:spPr>
          <a:xfrm>
            <a:off x="5840304" y="6124593"/>
            <a:ext cx="2214644" cy="504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5C72935-A640-4CA1-BE4B-5DF5AE6EC5BB}"/>
              </a:ext>
            </a:extLst>
          </p:cNvPr>
          <p:cNvSpPr txBox="1"/>
          <p:nvPr/>
        </p:nvSpPr>
        <p:spPr>
          <a:xfrm>
            <a:off x="6620168" y="1286413"/>
            <a:ext cx="1851048" cy="76944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顶部集成装置：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/>
              <a:t>丝靶固定、进抽气、真空监测、</a:t>
            </a:r>
            <a:r>
              <a:rPr lang="zh-CN" altLang="en-US" sz="1400" b="1" dirty="0"/>
              <a:t>电极引出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2AEC1E3-1462-4F00-AB24-110721FA342A}"/>
              </a:ext>
            </a:extLst>
          </p:cNvPr>
          <p:cNvCxnSpPr/>
          <p:nvPr/>
        </p:nvCxnSpPr>
        <p:spPr>
          <a:xfrm>
            <a:off x="5941932" y="1698326"/>
            <a:ext cx="611268" cy="0"/>
          </a:xfrm>
          <a:prstGeom prst="straightConnector1">
            <a:avLst/>
          </a:prstGeom>
          <a:ln w="28575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3BF66FD3-5F1C-443D-85E6-94B451B9BCD4}"/>
              </a:ext>
            </a:extLst>
          </p:cNvPr>
          <p:cNvSpPr txBox="1"/>
          <p:nvPr/>
        </p:nvSpPr>
        <p:spPr>
          <a:xfrm>
            <a:off x="6620168" y="5674447"/>
            <a:ext cx="1851048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仿宋" panose="02010609060101010101" pitchFamily="49" charset="-122"/>
                <a:ea typeface="仿宋" panose="02010609060101010101" pitchFamily="49" charset="-122"/>
              </a:rPr>
              <a:t>底部集成装置：</a:t>
            </a:r>
            <a:endParaRPr lang="en-US" altLang="zh-CN" sz="16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r>
              <a:rPr lang="zh-CN" altLang="en-US" sz="1400" dirty="0"/>
              <a:t>丝靶固定、进抽气、真空监测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BDE38B84-3939-4132-8B4E-60A206FFDCC4}"/>
              </a:ext>
            </a:extLst>
          </p:cNvPr>
          <p:cNvCxnSpPr/>
          <p:nvPr/>
        </p:nvCxnSpPr>
        <p:spPr>
          <a:xfrm>
            <a:off x="5941932" y="6086360"/>
            <a:ext cx="611268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60CD494F-3341-44F3-B464-66186E0AEA22}"/>
              </a:ext>
            </a:extLst>
          </p:cNvPr>
          <p:cNvSpPr/>
          <p:nvPr/>
        </p:nvSpPr>
        <p:spPr>
          <a:xfrm>
            <a:off x="4720338" y="6666619"/>
            <a:ext cx="1593136" cy="1099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E254882-C62D-43D9-A38D-1E40AEB49B62}"/>
              </a:ext>
            </a:extLst>
          </p:cNvPr>
          <p:cNvSpPr/>
          <p:nvPr/>
        </p:nvSpPr>
        <p:spPr>
          <a:xfrm>
            <a:off x="5148064" y="5496743"/>
            <a:ext cx="737684" cy="121917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11171EF-96D7-4441-B5BF-4D21162916A0}"/>
              </a:ext>
            </a:extLst>
          </p:cNvPr>
          <p:cNvSpPr/>
          <p:nvPr/>
        </p:nvSpPr>
        <p:spPr>
          <a:xfrm>
            <a:off x="6055188" y="2803061"/>
            <a:ext cx="1091496" cy="16040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71C86840-9F27-452E-8178-730B764DB599}"/>
              </a:ext>
            </a:extLst>
          </p:cNvPr>
          <p:cNvSpPr txBox="1"/>
          <p:nvPr/>
        </p:nvSpPr>
        <p:spPr>
          <a:xfrm>
            <a:off x="6620168" y="2856813"/>
            <a:ext cx="770928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螺线管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A2517A2-19B3-4DB5-911E-48B6C7066979}"/>
              </a:ext>
            </a:extLst>
          </p:cNvPr>
          <p:cNvSpPr txBox="1"/>
          <p:nvPr/>
        </p:nvSpPr>
        <p:spPr>
          <a:xfrm>
            <a:off x="6620168" y="3539293"/>
            <a:ext cx="770928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铜管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8751ACA-A353-4773-91FE-1A409160EDB0}"/>
              </a:ext>
            </a:extLst>
          </p:cNvPr>
          <p:cNvSpPr txBox="1"/>
          <p:nvPr/>
        </p:nvSpPr>
        <p:spPr>
          <a:xfrm>
            <a:off x="6620168" y="3900815"/>
            <a:ext cx="770928" cy="307777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丝靶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98E2224D-1552-4B56-B8A7-61382358881D}"/>
              </a:ext>
            </a:extLst>
          </p:cNvPr>
          <p:cNvSpPr/>
          <p:nvPr/>
        </p:nvSpPr>
        <p:spPr>
          <a:xfrm>
            <a:off x="5754515" y="2565661"/>
            <a:ext cx="452570" cy="19619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D4BD0D39-5272-4219-B76F-028149542488}"/>
              </a:ext>
            </a:extLst>
          </p:cNvPr>
          <p:cNvCxnSpPr>
            <a:cxnSpLocks/>
          </p:cNvCxnSpPr>
          <p:nvPr/>
        </p:nvCxnSpPr>
        <p:spPr>
          <a:xfrm>
            <a:off x="5662440" y="3019125"/>
            <a:ext cx="917641" cy="1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92DE3C36-B6E2-4996-935D-9DB57C496691}"/>
              </a:ext>
            </a:extLst>
          </p:cNvPr>
          <p:cNvCxnSpPr>
            <a:cxnSpLocks/>
          </p:cNvCxnSpPr>
          <p:nvPr/>
        </p:nvCxnSpPr>
        <p:spPr>
          <a:xfrm>
            <a:off x="5576848" y="3677023"/>
            <a:ext cx="1024088" cy="234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3DFE763-7E4F-45B9-8EE2-7447EF9F6575}"/>
              </a:ext>
            </a:extLst>
          </p:cNvPr>
          <p:cNvCxnSpPr>
            <a:cxnSpLocks/>
          </p:cNvCxnSpPr>
          <p:nvPr/>
        </p:nvCxnSpPr>
        <p:spPr>
          <a:xfrm>
            <a:off x="5529112" y="4051235"/>
            <a:ext cx="1071824" cy="10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F0DAB5E-7625-422A-8F6B-05B9A10070A2}"/>
              </a:ext>
            </a:extLst>
          </p:cNvPr>
          <p:cNvCxnSpPr>
            <a:cxnSpLocks/>
          </p:cNvCxnSpPr>
          <p:nvPr/>
        </p:nvCxnSpPr>
        <p:spPr>
          <a:xfrm>
            <a:off x="4427984" y="1063606"/>
            <a:ext cx="10889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36C2D87D-31B8-4734-B977-542CCC50B094}"/>
              </a:ext>
            </a:extLst>
          </p:cNvPr>
          <p:cNvCxnSpPr>
            <a:cxnSpLocks/>
          </p:cNvCxnSpPr>
          <p:nvPr/>
        </p:nvCxnSpPr>
        <p:spPr>
          <a:xfrm>
            <a:off x="4441203" y="1052736"/>
            <a:ext cx="0" cy="144016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04AEAA0A-C771-433D-8EAA-A5C400D6FF89}"/>
              </a:ext>
            </a:extLst>
          </p:cNvPr>
          <p:cNvCxnSpPr>
            <a:cxnSpLocks/>
          </p:cNvCxnSpPr>
          <p:nvPr/>
        </p:nvCxnSpPr>
        <p:spPr>
          <a:xfrm>
            <a:off x="5529112" y="1054964"/>
            <a:ext cx="0" cy="2314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BA8FE2E6-C3BC-4491-A008-791C99C5E294}"/>
              </a:ext>
            </a:extLst>
          </p:cNvPr>
          <p:cNvSpPr/>
          <p:nvPr/>
        </p:nvSpPr>
        <p:spPr>
          <a:xfrm>
            <a:off x="3928348" y="1346673"/>
            <a:ext cx="1025711" cy="62612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直流电源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343851D-FCE5-4AF5-87EC-69207C21B5AE}"/>
              </a:ext>
            </a:extLst>
          </p:cNvPr>
          <p:cNvSpPr txBox="1"/>
          <p:nvPr/>
        </p:nvSpPr>
        <p:spPr>
          <a:xfrm>
            <a:off x="4283968" y="1126236"/>
            <a:ext cx="30168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000" dirty="0"/>
              <a:t>-</a:t>
            </a:r>
            <a:endParaRPr lang="zh-CN" altLang="en-US" sz="30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DD0DC1B-464B-4372-8F95-FFE88258E69C}"/>
              </a:ext>
            </a:extLst>
          </p:cNvPr>
          <p:cNvSpPr txBox="1"/>
          <p:nvPr/>
        </p:nvSpPr>
        <p:spPr>
          <a:xfrm>
            <a:off x="4283968" y="162606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+</a:t>
            </a:r>
            <a:endParaRPr lang="zh-CN" altLang="en-US" sz="2400" dirty="0"/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208E54AD-676D-429F-842A-BA32ED5084FF}"/>
              </a:ext>
            </a:extLst>
          </p:cNvPr>
          <p:cNvCxnSpPr>
            <a:cxnSpLocks/>
          </p:cNvCxnSpPr>
          <p:nvPr/>
        </p:nvCxnSpPr>
        <p:spPr>
          <a:xfrm>
            <a:off x="4427984" y="2346143"/>
            <a:ext cx="105880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74EB6767-C6BA-4343-9F73-A8A37CF22A5D}"/>
              </a:ext>
            </a:extLst>
          </p:cNvPr>
          <p:cNvCxnSpPr>
            <a:cxnSpLocks/>
          </p:cNvCxnSpPr>
          <p:nvPr/>
        </p:nvCxnSpPr>
        <p:spPr>
          <a:xfrm>
            <a:off x="4333191" y="2499767"/>
            <a:ext cx="21602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906F7EC8-717C-4355-8166-1DCD5026171A}"/>
              </a:ext>
            </a:extLst>
          </p:cNvPr>
          <p:cNvCxnSpPr>
            <a:cxnSpLocks/>
          </p:cNvCxnSpPr>
          <p:nvPr/>
        </p:nvCxnSpPr>
        <p:spPr>
          <a:xfrm>
            <a:off x="4376022" y="2566876"/>
            <a:ext cx="130362" cy="292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48BB4936-0238-4A9F-B866-6971D781A591}"/>
              </a:ext>
            </a:extLst>
          </p:cNvPr>
          <p:cNvCxnSpPr>
            <a:cxnSpLocks/>
          </p:cNvCxnSpPr>
          <p:nvPr/>
        </p:nvCxnSpPr>
        <p:spPr>
          <a:xfrm>
            <a:off x="4418467" y="2636912"/>
            <a:ext cx="4547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9" name="表格 48">
            <a:extLst>
              <a:ext uri="{FF2B5EF4-FFF2-40B4-BE49-F238E27FC236}">
                <a16:creationId xmlns:a16="http://schemas.microsoft.com/office/drawing/2014/main" id="{A99A78F7-41BC-4681-BDFE-F531E0EB69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95475"/>
              </p:ext>
            </p:extLst>
          </p:nvPr>
        </p:nvGraphicFramePr>
        <p:xfrm>
          <a:off x="690941" y="2746624"/>
          <a:ext cx="3875034" cy="259588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91678">
                  <a:extLst>
                    <a:ext uri="{9D8B030D-6E8A-4147-A177-3AD203B41FA5}">
                      <a16:colId xmlns:a16="http://schemas.microsoft.com/office/drawing/2014/main" val="3591365599"/>
                    </a:ext>
                  </a:extLst>
                </a:gridCol>
                <a:gridCol w="1129542">
                  <a:extLst>
                    <a:ext uri="{9D8B030D-6E8A-4147-A177-3AD203B41FA5}">
                      <a16:colId xmlns:a16="http://schemas.microsoft.com/office/drawing/2014/main" val="3007122075"/>
                    </a:ext>
                  </a:extLst>
                </a:gridCol>
                <a:gridCol w="1453814">
                  <a:extLst>
                    <a:ext uri="{9D8B030D-6E8A-4147-A177-3AD203B41FA5}">
                      <a16:colId xmlns:a16="http://schemas.microsoft.com/office/drawing/2014/main" val="2846659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镀膜方式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b="0" dirty="0">
                          <a:latin typeface="+mn-ea"/>
                          <a:ea typeface="+mn-ea"/>
                        </a:rPr>
                        <a:t>磁控溅射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0179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磁场来源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螺线管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最高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Gs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2333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放电电源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直流电源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最高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 mA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573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放电气体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氪气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99.999%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63049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放电压强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 Pa</a:t>
                      </a:r>
                      <a:endParaRPr lang="zh-CN" altLang="en-US" sz="16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99653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排气装置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分子泵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上下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682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b="1" dirty="0">
                          <a:latin typeface="仿宋" panose="02010609060101010101" pitchFamily="49" charset="-122"/>
                          <a:ea typeface="仿宋" panose="02010609060101010101" pitchFamily="49" charset="-122"/>
                        </a:rPr>
                        <a:t>进气装置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微调阀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上下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095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187888"/>
      </p:ext>
    </p:extLst>
  </p:cSld>
  <p:clrMapOvr>
    <a:masterClrMapping/>
  </p:clrMapOvr>
  <p:transition>
    <p:pull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b="1" dirty="0"/>
              <a:t>硬件设备简介</a:t>
            </a:r>
            <a:r>
              <a:rPr lang="en-US" altLang="zh-CN" sz="2500" b="1" dirty="0"/>
              <a:t>-</a:t>
            </a:r>
            <a:r>
              <a:rPr lang="zh-CN" altLang="en-US" sz="2500" b="1" dirty="0"/>
              <a:t>螺线管</a:t>
            </a:r>
            <a:endParaRPr lang="en-US" altLang="zh-CN" sz="2500" b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A651F6-8BC1-44D5-A29A-D582BFEEF2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1" t="9401" r="17450" b="22001"/>
          <a:stretch/>
        </p:blipFill>
        <p:spPr>
          <a:xfrm rot="5400000">
            <a:off x="1323846" y="1010044"/>
            <a:ext cx="2952000" cy="32874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91F031A-7AA3-4691-9BF5-CC5D28521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119" y="4365104"/>
            <a:ext cx="6831761" cy="2376264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354665A5-311D-4DAB-8CC2-8C65848B97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5595362"/>
              </p:ext>
            </p:extLst>
          </p:nvPr>
        </p:nvGraphicFramePr>
        <p:xfrm>
          <a:off x="4819880" y="1916832"/>
          <a:ext cx="3168000" cy="1854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1841838261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563395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b="0" dirty="0"/>
                        <a:t>最高磁场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/>
                        <a:t>750Gs@60A</a:t>
                      </a:r>
                      <a:endParaRPr lang="zh-CN" alt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45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长度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2125mm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0932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内径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i="0" dirty="0">
                          <a:solidFill>
                            <a:srgbClr val="FF0000"/>
                          </a:solidFill>
                        </a:rPr>
                        <a:t>200mm</a:t>
                      </a:r>
                      <a:endParaRPr lang="zh-CN" altLang="en-US" b="1" i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3913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磁场径向分布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均匀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3228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磁场轴向分布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如下图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635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962407"/>
      </p:ext>
    </p:extLst>
  </p:cSld>
  <p:clrMapOvr>
    <a:masterClrMapping/>
  </p:clrMapOvr>
  <p:transition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b="1" dirty="0"/>
              <a:t>硬件设备简介</a:t>
            </a:r>
            <a:r>
              <a:rPr lang="en-US" altLang="zh-CN" sz="2500" b="1" dirty="0"/>
              <a:t>-</a:t>
            </a:r>
            <a:r>
              <a:rPr lang="zh-CN" altLang="en-US" sz="2500" b="1" dirty="0"/>
              <a:t>升降镀膜平台</a:t>
            </a:r>
            <a:endParaRPr lang="en-US" altLang="zh-CN" sz="2500" b="1" dirty="0"/>
          </a:p>
        </p:txBody>
      </p:sp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BD4B8DC5-79C1-45D9-AC4A-78C4F31160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1311474"/>
              </p:ext>
            </p:extLst>
          </p:nvPr>
        </p:nvGraphicFramePr>
        <p:xfrm>
          <a:off x="4572000" y="980728"/>
          <a:ext cx="3168000" cy="74168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84000">
                  <a:extLst>
                    <a:ext uri="{9D8B030D-6E8A-4147-A177-3AD203B41FA5}">
                      <a16:colId xmlns:a16="http://schemas.microsoft.com/office/drawing/2014/main" val="1841838261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15633952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CN" altLang="en-US" b="0" dirty="0"/>
                        <a:t>有效升降高度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/>
                        <a:t>0 ~ 6500 mm</a:t>
                      </a:r>
                      <a:endParaRPr lang="zh-CN" altLang="en-US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452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CN" altLang="en-US" dirty="0"/>
                        <a:t>最大升降重量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 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7093242"/>
                  </a:ext>
                </a:extLst>
              </a:tr>
            </a:tbl>
          </a:graphicData>
        </a:graphic>
      </p:graphicFrame>
      <p:pic>
        <p:nvPicPr>
          <p:cNvPr id="11" name="图片 10">
            <a:extLst>
              <a:ext uri="{FF2B5EF4-FFF2-40B4-BE49-F238E27FC236}">
                <a16:creationId xmlns:a16="http://schemas.microsoft.com/office/drawing/2014/main" id="{BE95660C-809D-4BE1-8A22-9B276DA45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4032448" cy="53796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28F39F3-DA82-4A82-AB2F-00632F7D18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2520360"/>
            <a:ext cx="2880000" cy="384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E899FEC-AAC6-4270-823E-2031F835FFE7}"/>
              </a:ext>
            </a:extLst>
          </p:cNvPr>
          <p:cNvSpPr txBox="1"/>
          <p:nvPr/>
        </p:nvSpPr>
        <p:spPr>
          <a:xfrm>
            <a:off x="6660232" y="3573016"/>
            <a:ext cx="151216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温控系统</a:t>
            </a:r>
            <a:r>
              <a:rPr lang="en-US" altLang="zh-CN" sz="1600" dirty="0"/>
              <a:t>-</a:t>
            </a:r>
            <a:r>
              <a:rPr lang="zh-CN" altLang="en-US" sz="1600" dirty="0"/>
              <a:t>六路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8A5A05B-D835-4F5F-B73C-028B9FEAD9FC}"/>
              </a:ext>
            </a:extLst>
          </p:cNvPr>
          <p:cNvSpPr txBox="1"/>
          <p:nvPr/>
        </p:nvSpPr>
        <p:spPr>
          <a:xfrm>
            <a:off x="6660232" y="4135314"/>
            <a:ext cx="107976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真空测量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9382523-09EC-4A4C-8293-152D8F577AEC}"/>
              </a:ext>
            </a:extLst>
          </p:cNvPr>
          <p:cNvSpPr txBox="1"/>
          <p:nvPr/>
        </p:nvSpPr>
        <p:spPr>
          <a:xfrm>
            <a:off x="6660232" y="4625672"/>
            <a:ext cx="1440160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直流放电电源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DFB4E4-3EDA-4492-979C-9DE765550994}"/>
              </a:ext>
            </a:extLst>
          </p:cNvPr>
          <p:cNvSpPr txBox="1"/>
          <p:nvPr/>
        </p:nvSpPr>
        <p:spPr>
          <a:xfrm>
            <a:off x="6671091" y="5592901"/>
            <a:ext cx="121327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螺线管电源</a:t>
            </a:r>
          </a:p>
        </p:txBody>
      </p:sp>
    </p:spTree>
    <p:extLst>
      <p:ext uri="{BB962C8B-B14F-4D97-AF65-F5344CB8AC3E}">
        <p14:creationId xmlns:p14="http://schemas.microsoft.com/office/powerpoint/2010/main" val="2243184521"/>
      </p:ext>
    </p:extLst>
  </p:cSld>
  <p:clrMapOvr>
    <a:masterClrMapping/>
  </p:clrMapOvr>
  <p:transition>
    <p:pull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b="1" dirty="0"/>
              <a:t>六米铜真空盒</a:t>
            </a:r>
            <a:r>
              <a:rPr lang="en-US" altLang="zh-CN" sz="2500" b="1" dirty="0"/>
              <a:t>-</a:t>
            </a:r>
            <a:r>
              <a:rPr lang="zh-CN" altLang="en-US" sz="2500" b="1" dirty="0"/>
              <a:t>保护工装设计</a:t>
            </a:r>
            <a:endParaRPr lang="en-US" altLang="zh-CN" sz="2500" b="1" dirty="0"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F2BB3FDA-88F1-424D-BCE7-EE636FBAF087}"/>
              </a:ext>
            </a:extLst>
          </p:cNvPr>
          <p:cNvGrpSpPr/>
          <p:nvPr/>
        </p:nvGrpSpPr>
        <p:grpSpPr>
          <a:xfrm>
            <a:off x="156092" y="2078136"/>
            <a:ext cx="5399507" cy="4737917"/>
            <a:chOff x="-827507" y="1888484"/>
            <a:chExt cx="5399507" cy="473791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C189398-DED9-4F1C-9874-C281331A6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26322" y="2480724"/>
              <a:ext cx="4737917" cy="3553438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FE59E65-11E6-451D-9626-F53E9092FA27}"/>
                </a:ext>
              </a:extLst>
            </p:cNvPr>
            <p:cNvSpPr txBox="1"/>
            <p:nvPr/>
          </p:nvSpPr>
          <p:spPr>
            <a:xfrm>
              <a:off x="-827507" y="2303244"/>
              <a:ext cx="3325023" cy="120032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为使整个工装能够穿过螺线管，设计了紧凑的保护工装：</a:t>
              </a:r>
              <a:endParaRPr lang="en-US" altLang="zh-CN" dirty="0"/>
            </a:p>
            <a:p>
              <a:pPr marL="342900" indent="-342900">
                <a:buFont typeface="+mj-lt"/>
                <a:buAutoNum type="arabicPeriod"/>
              </a:pPr>
              <a:r>
                <a:rPr lang="zh-CN" altLang="en-US" dirty="0"/>
                <a:t>对管道水冷管进行剪裁</a:t>
              </a:r>
              <a:endParaRPr lang="en-US" altLang="zh-CN" dirty="0"/>
            </a:p>
            <a:p>
              <a:pPr marL="342900" indent="-342900">
                <a:buFont typeface="+mj-lt"/>
                <a:buAutoNum type="arabicPeriod"/>
              </a:pPr>
              <a:r>
                <a:rPr lang="zh-CN" altLang="en-US" dirty="0"/>
                <a:t>工装与螺线管最近处约</a:t>
              </a:r>
              <a:r>
                <a:rPr lang="en-US" altLang="zh-CN" dirty="0"/>
                <a:t>4mm</a:t>
              </a:r>
              <a:endParaRPr lang="zh-CN" altLang="en-US" dirty="0"/>
            </a:p>
          </p:txBody>
        </p:sp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D8A172AB-87CD-4398-9B88-C3BFA38C36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39752" y="4869160"/>
              <a:ext cx="144016" cy="2160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D9F3520-DDB5-40FE-8FF5-B3577D8AE2DF}"/>
              </a:ext>
            </a:extLst>
          </p:cNvPr>
          <p:cNvGrpSpPr/>
          <p:nvPr/>
        </p:nvGrpSpPr>
        <p:grpSpPr>
          <a:xfrm>
            <a:off x="5580112" y="332656"/>
            <a:ext cx="3297981" cy="6480000"/>
            <a:chOff x="5388641" y="146402"/>
            <a:chExt cx="3297981" cy="648000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DC99AF7E-485E-43C1-BBF0-E46A34619A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00"/>
            <a:stretch/>
          </p:blipFill>
          <p:spPr>
            <a:xfrm rot="5400000">
              <a:off x="3737856" y="1797187"/>
              <a:ext cx="6480000" cy="3178430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B9D50DDE-FD17-43A5-9259-6BD2617DBB3E}"/>
                </a:ext>
              </a:extLst>
            </p:cNvPr>
            <p:cNvSpPr txBox="1"/>
            <p:nvPr/>
          </p:nvSpPr>
          <p:spPr>
            <a:xfrm>
              <a:off x="7054697" y="6081153"/>
              <a:ext cx="1631925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底部托举装置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EE395DE-AFA0-4069-B33E-1A452D027C43}"/>
                </a:ext>
              </a:extLst>
            </p:cNvPr>
            <p:cNvSpPr txBox="1"/>
            <p:nvPr/>
          </p:nvSpPr>
          <p:spPr>
            <a:xfrm>
              <a:off x="5422772" y="573106"/>
              <a:ext cx="1631925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/>
                <a:t>顶部吊挂装置</a:t>
              </a:r>
            </a:p>
          </p:txBody>
        </p: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B7CE1C93-5E41-4EBB-B0DB-1607EEDEDDA3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7054697" y="757772"/>
              <a:ext cx="242701" cy="7665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1D9FF2A0-E2D6-42A4-B79D-CA0299FFBF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4697" y="5805264"/>
              <a:ext cx="242701" cy="1992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CEA0DE3C-A374-4A27-B959-8FDD5E5CB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9" y="3717032"/>
            <a:ext cx="3120563" cy="30787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9C78C89-D432-43CD-A37A-EEAEA82C85B4}"/>
              </a:ext>
            </a:extLst>
          </p:cNvPr>
          <p:cNvSpPr txBox="1"/>
          <p:nvPr/>
        </p:nvSpPr>
        <p:spPr>
          <a:xfrm>
            <a:off x="611560" y="981525"/>
            <a:ext cx="417646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铜管尺寸：</a:t>
            </a:r>
            <a:r>
              <a:rPr lang="en-US" altLang="zh-CN" dirty="0"/>
              <a:t>6022*(56*75mm</a:t>
            </a:r>
            <a:r>
              <a:rPr lang="zh-CN" altLang="en-US" dirty="0"/>
              <a:t>椭圆截面</a:t>
            </a:r>
            <a:r>
              <a:rPr lang="en-US" altLang="zh-CN" dirty="0"/>
              <a:t>)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为防止六米铜（铝）真空在吊装、烘烤以及镀膜过程中出现弯折、焊缝损失等风险，设计专门的保护工装。</a:t>
            </a:r>
          </a:p>
        </p:txBody>
      </p:sp>
    </p:spTree>
    <p:extLst>
      <p:ext uri="{BB962C8B-B14F-4D97-AF65-F5344CB8AC3E}">
        <p14:creationId xmlns:p14="http://schemas.microsoft.com/office/powerpoint/2010/main" val="4132099164"/>
      </p:ext>
    </p:extLst>
  </p:cSld>
  <p:clrMapOvr>
    <a:masterClrMapping/>
  </p:clrMapOvr>
  <p:transition>
    <p:pull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b="1" dirty="0"/>
              <a:t>六米铜真空盒</a:t>
            </a:r>
            <a:r>
              <a:rPr lang="en-US" altLang="zh-CN" sz="2500" b="1" dirty="0"/>
              <a:t>-</a:t>
            </a:r>
            <a:r>
              <a:rPr lang="zh-CN" altLang="en-US" sz="2500" b="1" dirty="0"/>
              <a:t>烘烤设计</a:t>
            </a:r>
            <a:endParaRPr lang="en-US" altLang="zh-CN" sz="25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9C78C89-D432-43CD-A37A-EEAEA82C85B4}"/>
              </a:ext>
            </a:extLst>
          </p:cNvPr>
          <p:cNvSpPr txBox="1"/>
          <p:nvPr/>
        </p:nvSpPr>
        <p:spPr>
          <a:xfrm>
            <a:off x="611560" y="107041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管道使用四条功率为</a:t>
            </a:r>
            <a:r>
              <a:rPr lang="en-US" altLang="zh-CN" dirty="0"/>
              <a:t>960w</a:t>
            </a:r>
            <a:r>
              <a:rPr lang="zh-CN" altLang="en-US" dirty="0"/>
              <a:t>加热带搭配四条热偶传感器分四段独立控制烘烤。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F3F34A5-C5E9-4A8C-80B6-540D19A8BA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4" b="11498"/>
          <a:stretch/>
        </p:blipFill>
        <p:spPr>
          <a:xfrm rot="5400000">
            <a:off x="-636312" y="2665827"/>
            <a:ext cx="4800000" cy="273630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A81491-030C-4EE8-882F-93E820C943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2"/>
          <a:stretch/>
        </p:blipFill>
        <p:spPr>
          <a:xfrm rot="5400000">
            <a:off x="2172000" y="2701831"/>
            <a:ext cx="4800000" cy="266429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02ED28-D4F6-457D-BEE9-287AEBE536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2" b="6601"/>
          <a:stretch/>
        </p:blipFill>
        <p:spPr>
          <a:xfrm rot="5400000">
            <a:off x="5006038" y="2637550"/>
            <a:ext cx="4798800" cy="27813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638D32B-F924-424B-A447-EB705E5086DC}"/>
              </a:ext>
            </a:extLst>
          </p:cNvPr>
          <p:cNvSpPr txBox="1"/>
          <p:nvPr/>
        </p:nvSpPr>
        <p:spPr>
          <a:xfrm>
            <a:off x="1065829" y="1628800"/>
            <a:ext cx="206338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首层铝箔包裹，尽量保证受热均匀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993EBCF-AFB7-4D63-B62C-794DBFB7E19C}"/>
              </a:ext>
            </a:extLst>
          </p:cNvPr>
          <p:cNvSpPr txBox="1"/>
          <p:nvPr/>
        </p:nvSpPr>
        <p:spPr>
          <a:xfrm>
            <a:off x="3237223" y="1628800"/>
            <a:ext cx="2063383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加热带安装（工装预留安装间隙）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5C8D789-2564-4181-AEF8-29974B0045A9}"/>
              </a:ext>
            </a:extLst>
          </p:cNvPr>
          <p:cNvSpPr txBox="1"/>
          <p:nvPr/>
        </p:nvSpPr>
        <p:spPr>
          <a:xfrm>
            <a:off x="6014788" y="1628800"/>
            <a:ext cx="2063383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外层包裹铝箔保温</a:t>
            </a:r>
          </a:p>
        </p:txBody>
      </p:sp>
    </p:spTree>
    <p:extLst>
      <p:ext uri="{BB962C8B-B14F-4D97-AF65-F5344CB8AC3E}">
        <p14:creationId xmlns:p14="http://schemas.microsoft.com/office/powerpoint/2010/main" val="2940379943"/>
      </p:ext>
    </p:extLst>
  </p:cSld>
  <p:clrMapOvr>
    <a:masterClrMapping/>
  </p:clrMapOvr>
  <p:transition>
    <p:pull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b="1" dirty="0"/>
              <a:t>六米铜真空盒</a:t>
            </a:r>
            <a:r>
              <a:rPr lang="en-US" altLang="zh-CN" sz="2500" b="1" dirty="0"/>
              <a:t>-</a:t>
            </a:r>
            <a:r>
              <a:rPr lang="zh-CN" altLang="en-US" sz="2500" b="1" dirty="0"/>
              <a:t>管道清洗</a:t>
            </a:r>
            <a:endParaRPr lang="en-US" altLang="zh-CN" sz="25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9C78C89-D432-43CD-A37A-EEAEA82C85B4}"/>
              </a:ext>
            </a:extLst>
          </p:cNvPr>
          <p:cNvSpPr txBox="1"/>
          <p:nvPr/>
        </p:nvSpPr>
        <p:spPr>
          <a:xfrm>
            <a:off x="611560" y="98072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管道出厂前由厂方清洗后真空保存，镀膜前无条件进行铜管标准流程清洗。</a:t>
            </a:r>
            <a:endParaRPr lang="en-US" altLang="zh-CN" dirty="0"/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镀膜前清洗过程如下：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F8D13D-4D84-4D27-BD5A-626A6315E6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320" y="2005080"/>
            <a:ext cx="2520000" cy="189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7C4BB8-C701-4BC6-A79F-F70AD06931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6320" y="4525080"/>
            <a:ext cx="2520000" cy="18900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3577114-43DC-41DB-BCAD-1D1AA757F801}"/>
              </a:ext>
            </a:extLst>
          </p:cNvPr>
          <p:cNvSpPr txBox="1"/>
          <p:nvPr/>
        </p:nvSpPr>
        <p:spPr>
          <a:xfrm>
            <a:off x="136820" y="3573016"/>
            <a:ext cx="125328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两侧擦拭，无明显污渍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C7DD8BB-EB10-4F53-AB01-D3CCDE75175A}"/>
              </a:ext>
            </a:extLst>
          </p:cNvPr>
          <p:cNvSpPr txBox="1"/>
          <p:nvPr/>
        </p:nvSpPr>
        <p:spPr>
          <a:xfrm>
            <a:off x="136820" y="4210080"/>
            <a:ext cx="1657828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沾满酒精无尘布团穿过整个铜管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7FC213B-9D45-4598-B939-839D5BCA7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7"/>
          <a:stretch/>
        </p:blipFill>
        <p:spPr>
          <a:xfrm>
            <a:off x="2059934" y="1690080"/>
            <a:ext cx="5638301" cy="504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60FB0D5-19C9-458A-ACEB-A624415BA0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6" r="21420" b="24801"/>
          <a:stretch/>
        </p:blipFill>
        <p:spPr>
          <a:xfrm rot="5400000">
            <a:off x="7024622" y="4681167"/>
            <a:ext cx="2160000" cy="193788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7800CB6A-E06F-4EBE-8EDE-33D3D6BC678E}"/>
              </a:ext>
            </a:extLst>
          </p:cNvPr>
          <p:cNvSpPr txBox="1"/>
          <p:nvPr/>
        </p:nvSpPr>
        <p:spPr>
          <a:xfrm>
            <a:off x="2322717" y="1943098"/>
            <a:ext cx="666809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PVC</a:t>
            </a:r>
            <a:r>
              <a:rPr lang="zh-CN" altLang="en-US" dirty="0"/>
              <a:t>管</a:t>
            </a:r>
            <a:r>
              <a:rPr lang="en-US" altLang="zh-CN" dirty="0"/>
              <a:t>+</a:t>
            </a:r>
            <a:r>
              <a:rPr lang="zh-CN" altLang="en-US" dirty="0"/>
              <a:t>无尘布</a:t>
            </a:r>
            <a:r>
              <a:rPr lang="en-US" altLang="zh-CN" dirty="0"/>
              <a:t>+</a:t>
            </a:r>
            <a:r>
              <a:rPr lang="zh-CN" altLang="en-US" dirty="0"/>
              <a:t>丙酮，≥</a:t>
            </a:r>
            <a:r>
              <a:rPr lang="en-US" altLang="zh-CN" dirty="0"/>
              <a:t>30</a:t>
            </a:r>
            <a:r>
              <a:rPr lang="zh-CN" altLang="en-US" dirty="0"/>
              <a:t>次“捅”洗直至无尘布无污物沾染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PVC</a:t>
            </a:r>
            <a:r>
              <a:rPr lang="zh-CN" altLang="en-US" dirty="0"/>
              <a:t>管</a:t>
            </a:r>
            <a:r>
              <a:rPr lang="en-US" altLang="zh-CN" dirty="0"/>
              <a:t>+</a:t>
            </a:r>
            <a:r>
              <a:rPr lang="zh-CN" altLang="en-US" dirty="0"/>
              <a:t>无尘布</a:t>
            </a:r>
            <a:r>
              <a:rPr lang="en-US" altLang="zh-CN" dirty="0"/>
              <a:t>+</a:t>
            </a:r>
            <a:r>
              <a:rPr lang="zh-CN" altLang="en-US" dirty="0"/>
              <a:t>酒精，≥</a:t>
            </a:r>
            <a:r>
              <a:rPr lang="en-US" altLang="zh-CN" dirty="0"/>
              <a:t>10</a:t>
            </a:r>
            <a:r>
              <a:rPr lang="zh-CN" altLang="en-US" dirty="0"/>
              <a:t>次“捅”洗去除残留丙酮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干燥氮气吹干酒精</a:t>
            </a:r>
            <a:endParaRPr lang="en-US" altLang="zh-CN" dirty="0"/>
          </a:p>
          <a:p>
            <a:pPr marL="342900" indent="-342900">
              <a:buFont typeface="+mj-lt"/>
              <a:buAutoNum type="arabicPeriod"/>
            </a:pPr>
            <a:r>
              <a:rPr lang="zh-CN" altLang="en-US" dirty="0"/>
              <a:t>正式放电前先进行</a:t>
            </a:r>
            <a:r>
              <a:rPr lang="en-US" altLang="zh-CN" dirty="0"/>
              <a:t>20min</a:t>
            </a:r>
            <a:r>
              <a:rPr lang="zh-CN" altLang="en-US" dirty="0"/>
              <a:t>*</a:t>
            </a:r>
            <a:r>
              <a:rPr lang="en-US" altLang="zh-CN" dirty="0"/>
              <a:t>3</a:t>
            </a:r>
            <a:r>
              <a:rPr lang="zh-CN" altLang="en-US" dirty="0"/>
              <a:t>段辉光放电清洗管道内壁</a:t>
            </a:r>
          </a:p>
        </p:txBody>
      </p:sp>
    </p:spTree>
    <p:extLst>
      <p:ext uri="{BB962C8B-B14F-4D97-AF65-F5344CB8AC3E}">
        <p14:creationId xmlns:p14="http://schemas.microsoft.com/office/powerpoint/2010/main" val="3996855399"/>
      </p:ext>
    </p:extLst>
  </p:cSld>
  <p:clrMapOvr>
    <a:masterClrMapping/>
  </p:clrMapOvr>
  <p:transition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 b="1" dirty="0"/>
              <a:t>报告提纲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512" y="1484788"/>
            <a:ext cx="8964488" cy="4525963"/>
          </a:xfrm>
        </p:spPr>
        <p:txBody>
          <a:bodyPr>
            <a:normAutofit/>
          </a:bodyPr>
          <a:lstStyle/>
          <a:p>
            <a:r>
              <a:rPr lang="en-US" altLang="zh-CN" dirty="0" err="1"/>
              <a:t>任务</a:t>
            </a:r>
            <a:r>
              <a:rPr lang="zh-CN" altLang="en-US" dirty="0"/>
              <a:t>目标</a:t>
            </a:r>
            <a:endParaRPr lang="en-US" altLang="zh-CN" dirty="0"/>
          </a:p>
          <a:p>
            <a:r>
              <a:rPr lang="en-US" altLang="zh-CN" dirty="0" err="1"/>
              <a:t>弯转真空盒研制</a:t>
            </a:r>
            <a:endParaRPr lang="en-US" altLang="zh-CN" dirty="0"/>
          </a:p>
          <a:p>
            <a:r>
              <a:rPr lang="en-US" altLang="zh-CN" dirty="0" err="1"/>
              <a:t>RF屏蔽波纹管研制</a:t>
            </a:r>
            <a:endParaRPr lang="en-US" altLang="zh-CN" dirty="0"/>
          </a:p>
          <a:p>
            <a:r>
              <a:rPr lang="zh-CN" altLang="en-US" sz="3000" dirty="0"/>
              <a:t>真空盒内表面镀吸气剂膜</a:t>
            </a:r>
            <a:endParaRPr lang="en-US" altLang="zh-CN" sz="3000" dirty="0"/>
          </a:p>
          <a:p>
            <a:r>
              <a:rPr lang="zh-CN" altLang="en-US" sz="3000" dirty="0"/>
              <a:t>总结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833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b="1" dirty="0"/>
              <a:t>丝靶制作及处理</a:t>
            </a:r>
            <a:endParaRPr lang="en-US" altLang="zh-CN" sz="2500" b="1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9C78C89-D432-43CD-A37A-EEAEA82C85B4}"/>
              </a:ext>
            </a:extLst>
          </p:cNvPr>
          <p:cNvSpPr txBox="1"/>
          <p:nvPr/>
        </p:nvSpPr>
        <p:spPr>
          <a:xfrm>
            <a:off x="611560" y="980728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丝靶采用线径分别为</a:t>
            </a:r>
            <a:r>
              <a:rPr lang="en-US" altLang="zh-CN" dirty="0"/>
              <a:t>1mm</a:t>
            </a:r>
            <a:r>
              <a:rPr lang="zh-CN" altLang="en-US" dirty="0"/>
              <a:t>的钛、锆、钒三丝绕制。</a:t>
            </a:r>
            <a:endParaRPr lang="en-US" altLang="zh-CN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C757DD2-E617-4E6A-BA17-F4D8CC847B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1" t="29901" r="35825" b="22700"/>
          <a:stretch/>
        </p:blipFill>
        <p:spPr>
          <a:xfrm>
            <a:off x="611560" y="1350060"/>
            <a:ext cx="3955481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C7EAAF-E809-4C13-A572-1CAA54588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7" r="25792"/>
          <a:stretch/>
        </p:blipFill>
        <p:spPr>
          <a:xfrm>
            <a:off x="611560" y="3789040"/>
            <a:ext cx="2335481" cy="288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5EBDD2-9F19-41D6-BB46-0E98DA6EF1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41" y="3789040"/>
            <a:ext cx="1620000" cy="28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994C386-D016-4BC9-8893-430B90FC8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9173" y="2012613"/>
            <a:ext cx="5300422" cy="3975316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C73E076D-6F02-4466-9C29-78295149B4A6}"/>
              </a:ext>
            </a:extLst>
          </p:cNvPr>
          <p:cNvSpPr txBox="1"/>
          <p:nvPr/>
        </p:nvSpPr>
        <p:spPr>
          <a:xfrm>
            <a:off x="251520" y="3395135"/>
            <a:ext cx="288032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CN" altLang="en-US" dirty="0"/>
              <a:t>成功绕制有效长度大于</a:t>
            </a:r>
            <a:r>
              <a:rPr lang="en-US" altLang="zh-CN" dirty="0"/>
              <a:t>7600mm</a:t>
            </a:r>
            <a:r>
              <a:rPr lang="zh-CN" altLang="en-US" dirty="0"/>
              <a:t>钛锆钒丝靶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6F25C53-0232-4F2A-8188-566FD97B49F8}"/>
              </a:ext>
            </a:extLst>
          </p:cNvPr>
          <p:cNvSpPr txBox="1"/>
          <p:nvPr/>
        </p:nvSpPr>
        <p:spPr>
          <a:xfrm>
            <a:off x="4751726" y="5244701"/>
            <a:ext cx="363669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dirty="0"/>
              <a:t>使用前搭建</a:t>
            </a:r>
            <a:r>
              <a:rPr lang="en-US" altLang="zh-CN" dirty="0"/>
              <a:t>Φ36*6500mm</a:t>
            </a:r>
            <a:r>
              <a:rPr lang="zh-CN" altLang="en-US" dirty="0"/>
              <a:t>镀膜系统，提前对丝靶放电去氧化层处理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F45D4F2-CF7A-4A43-B48E-36B2DF055E5B}"/>
              </a:ext>
            </a:extLst>
          </p:cNvPr>
          <p:cNvSpPr/>
          <p:nvPr/>
        </p:nvSpPr>
        <p:spPr>
          <a:xfrm>
            <a:off x="3563888" y="4941168"/>
            <a:ext cx="432048" cy="1709314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283784"/>
      </p:ext>
    </p:extLst>
  </p:cSld>
  <p:clrMapOvr>
    <a:masterClrMapping/>
  </p:clrMapOvr>
  <p:transition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dirty="0"/>
              <a:t>正式镀膜系统搭建</a:t>
            </a:r>
            <a:endParaRPr lang="en-US" altLang="zh-CN" sz="25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15FAC80-C096-4D25-9F02-D3ABA7773B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7196" y="1454197"/>
            <a:ext cx="2520000" cy="189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147B3CD-32CE-4B96-8471-8329C1F07E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2"/>
          <a:stretch/>
        </p:blipFill>
        <p:spPr>
          <a:xfrm rot="5400000">
            <a:off x="1112531" y="1563168"/>
            <a:ext cx="2520000" cy="16690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CDDD699-CB88-49E1-9CF4-B20A9E0067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0" b="20432"/>
          <a:stretch/>
        </p:blipFill>
        <p:spPr>
          <a:xfrm rot="5400000">
            <a:off x="2663928" y="1749612"/>
            <a:ext cx="2520000" cy="12961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A44B9A-548A-4ADC-9247-CFC8E363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" b="11692"/>
          <a:stretch/>
        </p:blipFill>
        <p:spPr>
          <a:xfrm rot="5400000">
            <a:off x="4070951" y="1638733"/>
            <a:ext cx="2520000" cy="15179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C4A5D12-5332-44F2-83AA-145337F509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7287" r="12023"/>
          <a:stretch/>
        </p:blipFill>
        <p:spPr>
          <a:xfrm>
            <a:off x="608657" y="3838817"/>
            <a:ext cx="3027239" cy="252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A273779-DA9A-4C06-A652-ED6E8BD39F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46" r="7601" b="18755"/>
          <a:stretch/>
        </p:blipFill>
        <p:spPr>
          <a:xfrm rot="5400000">
            <a:off x="4437634" y="2311633"/>
            <a:ext cx="6336704" cy="266429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F83AAC1-6DCB-4D6D-98D1-80F0997509B2}"/>
              </a:ext>
            </a:extLst>
          </p:cNvPr>
          <p:cNvSpPr txBox="1"/>
          <p:nvPr/>
        </p:nvSpPr>
        <p:spPr>
          <a:xfrm>
            <a:off x="237803" y="3319130"/>
            <a:ext cx="100541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固定丝靶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42DD560-1F7A-495C-9244-F0264F7AF33E}"/>
              </a:ext>
            </a:extLst>
          </p:cNvPr>
          <p:cNvSpPr txBox="1"/>
          <p:nvPr/>
        </p:nvSpPr>
        <p:spPr>
          <a:xfrm>
            <a:off x="1533946" y="3305227"/>
            <a:ext cx="145249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下端紧固机构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D6FBA21-6DCE-46AF-8D1B-2BE0B50C088E}"/>
              </a:ext>
            </a:extLst>
          </p:cNvPr>
          <p:cNvSpPr txBox="1"/>
          <p:nvPr/>
        </p:nvSpPr>
        <p:spPr>
          <a:xfrm>
            <a:off x="3276429" y="2566563"/>
            <a:ext cx="658691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顶端过渡真空盒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6662840-D15C-4BB5-AEE6-38C9936147EF}"/>
              </a:ext>
            </a:extLst>
          </p:cNvPr>
          <p:cNvSpPr txBox="1"/>
          <p:nvPr/>
        </p:nvSpPr>
        <p:spPr>
          <a:xfrm>
            <a:off x="4572000" y="2566563"/>
            <a:ext cx="658691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底端过渡真空盒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7E6AEA4-08D4-433B-B045-AE5860A9DE0B}"/>
              </a:ext>
            </a:extLst>
          </p:cNvPr>
          <p:cNvSpPr txBox="1"/>
          <p:nvPr/>
        </p:nvSpPr>
        <p:spPr>
          <a:xfrm>
            <a:off x="2616032" y="5774042"/>
            <a:ext cx="101986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顶端抽进气系统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57291D-1B91-46B2-BA4B-BFD8E5CF99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5" t="13743" b="6933"/>
          <a:stretch/>
        </p:blipFill>
        <p:spPr>
          <a:xfrm>
            <a:off x="3693820" y="3838817"/>
            <a:ext cx="2396082" cy="2520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1445EF6A-C29A-4204-8FA8-45AFAA6523A4}"/>
              </a:ext>
            </a:extLst>
          </p:cNvPr>
          <p:cNvSpPr txBox="1"/>
          <p:nvPr/>
        </p:nvSpPr>
        <p:spPr>
          <a:xfrm>
            <a:off x="5162006" y="5774041"/>
            <a:ext cx="1019864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底端抽进气系统</a:t>
            </a:r>
          </a:p>
        </p:txBody>
      </p:sp>
    </p:spTree>
    <p:extLst>
      <p:ext uri="{BB962C8B-B14F-4D97-AF65-F5344CB8AC3E}">
        <p14:creationId xmlns:p14="http://schemas.microsoft.com/office/powerpoint/2010/main" val="296249450"/>
      </p:ext>
    </p:extLst>
  </p:cSld>
  <p:clrMapOvr>
    <a:masterClrMapping/>
  </p:clrMapOvr>
  <p:transition>
    <p:pull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6941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6</a:t>
            </a:r>
            <a:r>
              <a:rPr lang="zh-CN" altLang="en-US" sz="2500" dirty="0"/>
              <a:t>米铜管镀膜</a:t>
            </a:r>
            <a:endParaRPr lang="en-US" altLang="zh-CN" sz="2500" b="1" dirty="0"/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018D1750-2CD0-43E0-AF3B-77CCD1770BAE}"/>
              </a:ext>
            </a:extLst>
          </p:cNvPr>
          <p:cNvGrpSpPr/>
          <p:nvPr/>
        </p:nvGrpSpPr>
        <p:grpSpPr>
          <a:xfrm>
            <a:off x="6782967" y="842334"/>
            <a:ext cx="2042145" cy="5898794"/>
            <a:chOff x="6804248" y="548680"/>
            <a:chExt cx="2042145" cy="5898794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5D51A1C5-504E-4F96-A88C-3BE290EF7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46493" y="637224"/>
              <a:ext cx="962025" cy="5810250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0C9FC516-086D-4754-A335-333EAF119A19}"/>
                </a:ext>
              </a:extLst>
            </p:cNvPr>
            <p:cNvGrpSpPr/>
            <p:nvPr/>
          </p:nvGrpSpPr>
          <p:grpSpPr>
            <a:xfrm>
              <a:off x="6804248" y="692696"/>
              <a:ext cx="369332" cy="1872208"/>
              <a:chOff x="6804248" y="692696"/>
              <a:chExt cx="369332" cy="1872208"/>
            </a:xfrm>
          </p:grpSpPr>
          <p:cxnSp>
            <p:nvCxnSpPr>
              <p:cNvPr id="5" name="直接箭头连接符 4">
                <a:extLst>
                  <a:ext uri="{FF2B5EF4-FFF2-40B4-BE49-F238E27FC236}">
                    <a16:creationId xmlns:a16="http://schemas.microsoft.com/office/drawing/2014/main" id="{BA30CC22-2E29-4A5B-8638-ACD2821604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0526" y="692696"/>
                <a:ext cx="0" cy="1872208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453422A-EB0C-47A1-852A-A60B5ACE6F3E}"/>
                  </a:ext>
                </a:extLst>
              </p:cNvPr>
              <p:cNvSpPr txBox="1"/>
              <p:nvPr/>
            </p:nvSpPr>
            <p:spPr>
              <a:xfrm>
                <a:off x="6804248" y="1053643"/>
                <a:ext cx="369332" cy="1148712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1200" dirty="0"/>
                  <a:t>第</a:t>
                </a:r>
                <a:r>
                  <a:rPr lang="zh-CN" altLang="en-US" sz="1200" b="1" dirty="0"/>
                  <a:t>一</a:t>
                </a:r>
                <a:r>
                  <a:rPr lang="zh-CN" altLang="en-US" sz="1200" dirty="0"/>
                  <a:t>段 </a:t>
                </a:r>
                <a:r>
                  <a:rPr lang="en-US" altLang="zh-CN" sz="1200" dirty="0"/>
                  <a:t>2125mm</a:t>
                </a:r>
                <a:endParaRPr lang="zh-CN" altLang="en-US" sz="1200" dirty="0"/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9D8028CD-D679-4AB6-94FD-3A5F53BB5966}"/>
                </a:ext>
              </a:extLst>
            </p:cNvPr>
            <p:cNvGrpSpPr/>
            <p:nvPr/>
          </p:nvGrpSpPr>
          <p:grpSpPr>
            <a:xfrm>
              <a:off x="6809042" y="4293097"/>
              <a:ext cx="369332" cy="2016224"/>
              <a:chOff x="6804248" y="476672"/>
              <a:chExt cx="369332" cy="2016224"/>
            </a:xfrm>
          </p:grpSpPr>
          <p:cxnSp>
            <p:nvCxnSpPr>
              <p:cNvPr id="24" name="直接箭头连接符 23">
                <a:extLst>
                  <a:ext uri="{FF2B5EF4-FFF2-40B4-BE49-F238E27FC236}">
                    <a16:creationId xmlns:a16="http://schemas.microsoft.com/office/drawing/2014/main" id="{ADB06AF2-509A-4508-8B7C-34F8602D6D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0526" y="476672"/>
                <a:ext cx="0" cy="2016224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1A8D995-0395-4330-9844-D4C9F0157D90}"/>
                  </a:ext>
                </a:extLst>
              </p:cNvPr>
              <p:cNvSpPr txBox="1"/>
              <p:nvPr/>
            </p:nvSpPr>
            <p:spPr>
              <a:xfrm>
                <a:off x="6804248" y="909627"/>
                <a:ext cx="369332" cy="1148712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1200" dirty="0"/>
                  <a:t>第</a:t>
                </a:r>
                <a:r>
                  <a:rPr lang="zh-CN" altLang="en-US" sz="1200" b="1" dirty="0"/>
                  <a:t>三</a:t>
                </a:r>
                <a:r>
                  <a:rPr lang="zh-CN" altLang="en-US" sz="1200" dirty="0"/>
                  <a:t>段 </a:t>
                </a:r>
                <a:r>
                  <a:rPr lang="en-US" altLang="zh-CN" sz="1200" dirty="0"/>
                  <a:t>2125mm</a:t>
                </a:r>
                <a:endParaRPr lang="zh-CN" altLang="en-US" sz="1200" dirty="0"/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44E7C6B5-C060-45DE-874A-46B87BD0FC37}"/>
                </a:ext>
              </a:extLst>
            </p:cNvPr>
            <p:cNvGrpSpPr/>
            <p:nvPr/>
          </p:nvGrpSpPr>
          <p:grpSpPr>
            <a:xfrm>
              <a:off x="8076636" y="2420888"/>
              <a:ext cx="369332" cy="2016224"/>
              <a:chOff x="7130526" y="476672"/>
              <a:chExt cx="369332" cy="2016224"/>
            </a:xfrm>
          </p:grpSpPr>
          <p:cxnSp>
            <p:nvCxnSpPr>
              <p:cNvPr id="31" name="直接箭头连接符 30">
                <a:extLst>
                  <a:ext uri="{FF2B5EF4-FFF2-40B4-BE49-F238E27FC236}">
                    <a16:creationId xmlns:a16="http://schemas.microsoft.com/office/drawing/2014/main" id="{4E7CF5C5-4A8B-4E8D-8B8D-03FF3B9092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30526" y="476672"/>
                <a:ext cx="0" cy="2016224"/>
              </a:xfrm>
              <a:prstGeom prst="straightConnector1">
                <a:avLst/>
              </a:prstGeom>
              <a:ln w="19050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D479426B-20AD-467A-A93E-0085BEE22721}"/>
                  </a:ext>
                </a:extLst>
              </p:cNvPr>
              <p:cNvSpPr txBox="1"/>
              <p:nvPr/>
            </p:nvSpPr>
            <p:spPr>
              <a:xfrm>
                <a:off x="7130526" y="909626"/>
                <a:ext cx="369332" cy="1148712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zh-CN" altLang="en-US" sz="1200" dirty="0"/>
                  <a:t>第</a:t>
                </a:r>
                <a:r>
                  <a:rPr lang="zh-CN" altLang="en-US" sz="1200" b="1" dirty="0"/>
                  <a:t>二</a:t>
                </a:r>
                <a:r>
                  <a:rPr lang="zh-CN" altLang="en-US" sz="1200" dirty="0"/>
                  <a:t>段 </a:t>
                </a:r>
                <a:r>
                  <a:rPr lang="en-US" altLang="zh-CN" sz="1200" dirty="0"/>
                  <a:t>2125mm</a:t>
                </a:r>
                <a:endParaRPr lang="zh-CN" altLang="en-US" sz="1200" dirty="0"/>
              </a:p>
            </p:txBody>
          </p:sp>
        </p:grp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F4BE4CFF-3AC1-40E0-B8E9-DDE3AAD7BDCC}"/>
                </a:ext>
              </a:extLst>
            </p:cNvPr>
            <p:cNvCxnSpPr/>
            <p:nvPr/>
          </p:nvCxnSpPr>
          <p:spPr>
            <a:xfrm>
              <a:off x="7668344" y="764704"/>
              <a:ext cx="59295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5C807F9F-64C3-494C-85FC-EE1A0CE1D863}"/>
                </a:ext>
              </a:extLst>
            </p:cNvPr>
            <p:cNvCxnSpPr>
              <a:cxnSpLocks/>
            </p:cNvCxnSpPr>
            <p:nvPr/>
          </p:nvCxnSpPr>
          <p:spPr>
            <a:xfrm>
              <a:off x="7884368" y="692696"/>
              <a:ext cx="3769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箭头连接符 33">
              <a:extLst>
                <a:ext uri="{FF2B5EF4-FFF2-40B4-BE49-F238E27FC236}">
                  <a16:creationId xmlns:a16="http://schemas.microsoft.com/office/drawing/2014/main" id="{81B6C6E9-8210-4A07-9B99-E89093D3743A}"/>
                </a:ext>
              </a:extLst>
            </p:cNvPr>
            <p:cNvCxnSpPr>
              <a:cxnSpLocks/>
            </p:cNvCxnSpPr>
            <p:nvPr/>
          </p:nvCxnSpPr>
          <p:spPr>
            <a:xfrm>
              <a:off x="8242772" y="548680"/>
              <a:ext cx="1636" cy="1440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箭头连接符 35">
              <a:extLst>
                <a:ext uri="{FF2B5EF4-FFF2-40B4-BE49-F238E27FC236}">
                  <a16:creationId xmlns:a16="http://schemas.microsoft.com/office/drawing/2014/main" id="{68655311-C12B-4ADD-A096-C1C1BFE341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2772" y="764704"/>
              <a:ext cx="0" cy="1356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FC857290-E495-4FAF-8BB9-79CF81C878C9}"/>
                </a:ext>
              </a:extLst>
            </p:cNvPr>
            <p:cNvSpPr txBox="1"/>
            <p:nvPr/>
          </p:nvSpPr>
          <p:spPr>
            <a:xfrm>
              <a:off x="8257770" y="620688"/>
              <a:ext cx="5886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88mm</a:t>
              </a:r>
              <a:endParaRPr lang="zh-CN" altLang="en-US" sz="1200" dirty="0"/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35BAE521-142F-43E3-8EE7-F1C790A4E5EC}"/>
                </a:ext>
              </a:extLst>
            </p:cNvPr>
            <p:cNvCxnSpPr>
              <a:cxnSpLocks/>
            </p:cNvCxnSpPr>
            <p:nvPr/>
          </p:nvCxnSpPr>
          <p:spPr>
            <a:xfrm>
              <a:off x="7876448" y="2553837"/>
              <a:ext cx="3864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2181FAC2-D89C-47DF-8F40-3613479BE0A3}"/>
                </a:ext>
              </a:extLst>
            </p:cNvPr>
            <p:cNvCxnSpPr>
              <a:cxnSpLocks/>
            </p:cNvCxnSpPr>
            <p:nvPr/>
          </p:nvCxnSpPr>
          <p:spPr>
            <a:xfrm>
              <a:off x="7880836" y="2391404"/>
              <a:ext cx="37693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7BA9996B-F951-411E-A97E-B0F53CDFC72D}"/>
                </a:ext>
              </a:extLst>
            </p:cNvPr>
            <p:cNvCxnSpPr>
              <a:cxnSpLocks/>
            </p:cNvCxnSpPr>
            <p:nvPr/>
          </p:nvCxnSpPr>
          <p:spPr>
            <a:xfrm>
              <a:off x="8239240" y="2247388"/>
              <a:ext cx="1636" cy="1440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2E449A01-1E39-4911-BF63-372F595994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4373" y="2553837"/>
              <a:ext cx="0" cy="13563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D6B4642-F63D-4826-94E1-F8EE508AE875}"/>
                </a:ext>
              </a:extLst>
            </p:cNvPr>
            <p:cNvSpPr txBox="1"/>
            <p:nvPr/>
          </p:nvSpPr>
          <p:spPr>
            <a:xfrm>
              <a:off x="8257770" y="2359913"/>
              <a:ext cx="5886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/>
                <a:t>88mm</a:t>
              </a:r>
              <a:endParaRPr lang="zh-CN" altLang="en-US" sz="1200" dirty="0"/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0C1D3071-B4B7-4E8A-8BEB-C226AD8D95CE}"/>
              </a:ext>
            </a:extLst>
          </p:cNvPr>
          <p:cNvSpPr txBox="1"/>
          <p:nvPr/>
        </p:nvSpPr>
        <p:spPr>
          <a:xfrm>
            <a:off x="940239" y="1026281"/>
            <a:ext cx="55929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分三段自上而下依次镀膜</a:t>
            </a:r>
            <a:endParaRPr lang="en-US" altLang="zh-CN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每段</a:t>
            </a:r>
            <a:r>
              <a:rPr lang="en-US" altLang="zh-CN" dirty="0"/>
              <a:t>12h@360Gs/210mA/1Pa/100</a:t>
            </a:r>
            <a:r>
              <a:rPr lang="zh-CN" altLang="en-US" dirty="0"/>
              <a:t>℃；</a:t>
            </a:r>
            <a:endParaRPr lang="en-US" altLang="zh-CN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根据螺线管和铜管实际长度计算，管道最上端和最下端镀膜过程中均深入螺线管内部</a:t>
            </a:r>
            <a:r>
              <a:rPr lang="en-US" altLang="zh-CN" dirty="0"/>
              <a:t>88mm</a:t>
            </a:r>
            <a:r>
              <a:rPr lang="zh-CN" altLang="en-US" dirty="0"/>
              <a:t>；</a:t>
            </a:r>
            <a:endParaRPr lang="en-US" altLang="zh-CN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每两段放电均存在一个重叠区域，长度</a:t>
            </a:r>
            <a:r>
              <a:rPr lang="en-US" altLang="zh-CN" dirty="0"/>
              <a:t>88mm</a:t>
            </a:r>
            <a:r>
              <a:rPr lang="zh-CN" altLang="en-US" dirty="0"/>
              <a:t>；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BFDB4B49-DE71-4E04-917E-3822B6C2D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32" y="2526166"/>
            <a:ext cx="2640000" cy="198000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ED4FCF3D-676F-4C2A-87E7-E87E3F91B3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32" y="2526166"/>
            <a:ext cx="2640000" cy="19800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1EABE5C9-5F3B-43E9-B567-0C7467CF0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32" y="4545344"/>
            <a:ext cx="2640000" cy="198000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A69EBEE8-0BA9-4BDC-BCA5-04973AD79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732" y="4545344"/>
            <a:ext cx="2640000" cy="1980000"/>
          </a:xfrm>
          <a:prstGeom prst="rect">
            <a:avLst/>
          </a:prstGeom>
        </p:spPr>
      </p:pic>
      <p:sp>
        <p:nvSpPr>
          <p:cNvPr id="57" name="文本框 56">
            <a:extLst>
              <a:ext uri="{FF2B5EF4-FFF2-40B4-BE49-F238E27FC236}">
                <a16:creationId xmlns:a16="http://schemas.microsoft.com/office/drawing/2014/main" id="{664D6AC9-45FE-436F-B699-918627FC2FFF}"/>
              </a:ext>
            </a:extLst>
          </p:cNvPr>
          <p:cNvSpPr txBox="1"/>
          <p:nvPr/>
        </p:nvSpPr>
        <p:spPr>
          <a:xfrm>
            <a:off x="1077931" y="4167612"/>
            <a:ext cx="104579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辉光放电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984B13BD-9346-4814-A5B2-08B98FE39D76}"/>
              </a:ext>
            </a:extLst>
          </p:cNvPr>
          <p:cNvSpPr txBox="1"/>
          <p:nvPr/>
        </p:nvSpPr>
        <p:spPr>
          <a:xfrm>
            <a:off x="3766731" y="4167612"/>
            <a:ext cx="123731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第一段放电</a:t>
            </a: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5EB9E2E-3A86-46D7-ADCE-FA08CBB77BE3}"/>
              </a:ext>
            </a:extLst>
          </p:cNvPr>
          <p:cNvSpPr txBox="1"/>
          <p:nvPr/>
        </p:nvSpPr>
        <p:spPr>
          <a:xfrm>
            <a:off x="1077931" y="6186790"/>
            <a:ext cx="123731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第二段放电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0B6133E7-71D1-4C03-BEAA-ACA748525B95}"/>
              </a:ext>
            </a:extLst>
          </p:cNvPr>
          <p:cNvSpPr txBox="1"/>
          <p:nvPr/>
        </p:nvSpPr>
        <p:spPr>
          <a:xfrm>
            <a:off x="3766731" y="6186790"/>
            <a:ext cx="123731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第三段放电</a:t>
            </a:r>
          </a:p>
        </p:txBody>
      </p:sp>
    </p:spTree>
    <p:extLst>
      <p:ext uri="{BB962C8B-B14F-4D97-AF65-F5344CB8AC3E}">
        <p14:creationId xmlns:p14="http://schemas.microsoft.com/office/powerpoint/2010/main" val="2638587245"/>
      </p:ext>
    </p:extLst>
  </p:cSld>
  <p:clrMapOvr>
    <a:masterClrMapping/>
  </p:clrMapOvr>
  <p:transition>
    <p:pull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dirty="0"/>
              <a:t>成膜及厚度分析</a:t>
            </a:r>
            <a:endParaRPr lang="en-US" altLang="zh-CN" sz="2500" b="1" dirty="0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0C1D3071-B4B7-4E8A-8BEB-C226AD8D95CE}"/>
              </a:ext>
            </a:extLst>
          </p:cNvPr>
          <p:cNvSpPr txBox="1"/>
          <p:nvPr/>
        </p:nvSpPr>
        <p:spPr>
          <a:xfrm>
            <a:off x="870225" y="902395"/>
            <a:ext cx="5592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观察样品（铜</a:t>
            </a:r>
            <a:r>
              <a:rPr lang="en-US" altLang="zh-CN" dirty="0"/>
              <a:t>&amp;</a:t>
            </a:r>
            <a:r>
              <a:rPr lang="zh-CN" altLang="en-US" dirty="0"/>
              <a:t>硅）以及管道内壁成膜效果良好</a:t>
            </a:r>
            <a:endParaRPr lang="en-US" altLang="zh-CN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镀膜工装底部无明显膜渣存在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A6DC855-8C06-4026-8361-30DD5B753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57031"/>
            <a:ext cx="2880000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430359A-B48C-4835-84E6-09F73990A5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29210" y="1827031"/>
            <a:ext cx="2160000" cy="162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5BD895F-D008-4288-96B8-9D443E650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819" y="1822879"/>
            <a:ext cx="2160000" cy="1620000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F475FA4A-A346-4016-9914-BF7617F2D5AD}"/>
              </a:ext>
            </a:extLst>
          </p:cNvPr>
          <p:cNvSpPr txBox="1"/>
          <p:nvPr/>
        </p:nvSpPr>
        <p:spPr>
          <a:xfrm>
            <a:off x="1869699" y="3374325"/>
            <a:ext cx="1045797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样品成膜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20E09A85-5872-4009-ADA3-000398EF406A}"/>
              </a:ext>
            </a:extLst>
          </p:cNvPr>
          <p:cNvSpPr txBox="1"/>
          <p:nvPr/>
        </p:nvSpPr>
        <p:spPr>
          <a:xfrm>
            <a:off x="3347864" y="3374325"/>
            <a:ext cx="127134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管道成膜</a:t>
            </a:r>
            <a:r>
              <a:rPr lang="en-US" altLang="zh-CN" sz="1600" dirty="0"/>
              <a:t>-</a:t>
            </a:r>
            <a:r>
              <a:rPr lang="zh-CN" altLang="en-US" sz="1600" dirty="0"/>
              <a:t>上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BC63228-6FE5-4EEF-B10B-5FA4615A6896}"/>
              </a:ext>
            </a:extLst>
          </p:cNvPr>
          <p:cNvSpPr txBox="1"/>
          <p:nvPr/>
        </p:nvSpPr>
        <p:spPr>
          <a:xfrm>
            <a:off x="5027569" y="3378177"/>
            <a:ext cx="1271346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管道成膜</a:t>
            </a:r>
            <a:r>
              <a:rPr lang="en-US" altLang="zh-CN" sz="1600" dirty="0"/>
              <a:t>-</a:t>
            </a:r>
            <a:r>
              <a:rPr lang="zh-CN" altLang="en-US" sz="1600" dirty="0"/>
              <a:t>下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5F1296B-DF6D-4D78-9A98-DC937F978B4A}"/>
              </a:ext>
            </a:extLst>
          </p:cNvPr>
          <p:cNvSpPr txBox="1"/>
          <p:nvPr/>
        </p:nvSpPr>
        <p:spPr>
          <a:xfrm>
            <a:off x="870225" y="3910815"/>
            <a:ext cx="4973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b="1" dirty="0"/>
              <a:t>前期</a:t>
            </a:r>
            <a:r>
              <a:rPr lang="zh-CN" altLang="en-US" dirty="0"/>
              <a:t>通过</a:t>
            </a:r>
            <a:r>
              <a:rPr lang="en-US" altLang="zh-CN" dirty="0"/>
              <a:t>1.5</a:t>
            </a:r>
            <a:r>
              <a:rPr lang="zh-CN" altLang="en-US" dirty="0"/>
              <a:t>米椭圆截面管道完成管道沿轴向以及椭圆圆周方向成膜厚度研究。</a:t>
            </a:r>
            <a:endParaRPr lang="en-US" altLang="zh-CN" dirty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altLang="zh-CN" dirty="0"/>
              <a:t>12h@360Gs/210mA/1Pa/100</a:t>
            </a:r>
            <a:r>
              <a:rPr lang="zh-CN" altLang="en-US" dirty="0"/>
              <a:t>℃</a:t>
            </a:r>
            <a:endParaRPr lang="en-US" altLang="zh-CN" dirty="0"/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E4D7EE5E-79A6-4124-A0EF-9CF675A75D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868" y="1557030"/>
            <a:ext cx="2880000" cy="2160000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F440390A-9A16-4219-BB04-1D671F7470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995606"/>
              </p:ext>
            </p:extLst>
          </p:nvPr>
        </p:nvGraphicFramePr>
        <p:xfrm>
          <a:off x="6043718" y="4246227"/>
          <a:ext cx="2736000" cy="609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912000">
                  <a:extLst>
                    <a:ext uri="{9D8B030D-6E8A-4147-A177-3AD203B41FA5}">
                      <a16:colId xmlns:a16="http://schemas.microsoft.com/office/drawing/2014/main" val="4123877414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3202418437"/>
                    </a:ext>
                  </a:extLst>
                </a:gridCol>
                <a:gridCol w="912000">
                  <a:extLst>
                    <a:ext uri="{9D8B030D-6E8A-4147-A177-3AD203B41FA5}">
                      <a16:colId xmlns:a16="http://schemas.microsoft.com/office/drawing/2014/main" val="3654566734"/>
                    </a:ext>
                  </a:extLst>
                </a:gridCol>
              </a:tblGrid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短轴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45°</a:t>
                      </a:r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latin typeface="+mn-ea"/>
                          <a:ea typeface="+mn-ea"/>
                        </a:rPr>
                        <a:t>长轴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763397"/>
                  </a:ext>
                </a:extLst>
              </a:tr>
              <a:tr h="270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1280nm</a:t>
                      </a:r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1227nm</a:t>
                      </a:r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latin typeface="+mn-ea"/>
                          <a:ea typeface="+mn-ea"/>
                        </a:rPr>
                        <a:t>1000nm</a:t>
                      </a:r>
                      <a:endParaRPr lang="zh-CN" altLang="en-US" sz="1400" b="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612216"/>
                  </a:ext>
                </a:extLst>
              </a:tr>
            </a:tbl>
          </a:graphicData>
        </a:graphic>
      </p:graphicFrame>
      <p:sp>
        <p:nvSpPr>
          <p:cNvPr id="13" name="矩形 12">
            <a:extLst>
              <a:ext uri="{FF2B5EF4-FFF2-40B4-BE49-F238E27FC236}">
                <a16:creationId xmlns:a16="http://schemas.microsoft.com/office/drawing/2014/main" id="{800A37B5-96DC-4A2F-A66D-8E718F874003}"/>
              </a:ext>
            </a:extLst>
          </p:cNvPr>
          <p:cNvSpPr/>
          <p:nvPr/>
        </p:nvSpPr>
        <p:spPr>
          <a:xfrm>
            <a:off x="6012160" y="3927637"/>
            <a:ext cx="2698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/>
              <a:t>椭圆圆周方向成膜厚度（实测）</a:t>
            </a: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DB76AD11-399C-4503-BF51-701D2DCF5D9C}"/>
              </a:ext>
            </a:extLst>
          </p:cNvPr>
          <p:cNvCxnSpPr>
            <a:cxnSpLocks/>
          </p:cNvCxnSpPr>
          <p:nvPr/>
        </p:nvCxnSpPr>
        <p:spPr>
          <a:xfrm>
            <a:off x="-36512" y="3789040"/>
            <a:ext cx="6408712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1A8B6368-FA32-4597-8DBB-3BCB6D91433E}"/>
              </a:ext>
            </a:extLst>
          </p:cNvPr>
          <p:cNvCxnSpPr>
            <a:cxnSpLocks/>
          </p:cNvCxnSpPr>
          <p:nvPr/>
        </p:nvCxnSpPr>
        <p:spPr>
          <a:xfrm>
            <a:off x="6372200" y="1340768"/>
            <a:ext cx="2880320" cy="0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C266FFA0-6264-4EB0-8CDD-B11ABF291ABD}"/>
              </a:ext>
            </a:extLst>
          </p:cNvPr>
          <p:cNvCxnSpPr>
            <a:cxnSpLocks/>
          </p:cNvCxnSpPr>
          <p:nvPr/>
        </p:nvCxnSpPr>
        <p:spPr>
          <a:xfrm>
            <a:off x="6372200" y="1340768"/>
            <a:ext cx="0" cy="2448272"/>
          </a:xfrm>
          <a:prstGeom prst="line">
            <a:avLst/>
          </a:prstGeom>
          <a:ln w="28575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FEF4900F-2FF4-4EEA-95DA-B9DF9DB4C7EB}"/>
              </a:ext>
            </a:extLst>
          </p:cNvPr>
          <p:cNvSpPr txBox="1"/>
          <p:nvPr/>
        </p:nvSpPr>
        <p:spPr>
          <a:xfrm>
            <a:off x="6501296" y="1569822"/>
            <a:ext cx="1455079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短轴样品分布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66F52C6-4E16-4150-AF19-FBE5EA747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20" y="4918988"/>
            <a:ext cx="3814615" cy="18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5F18FE6-C946-4EEC-8BA3-D4AB081E5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271" y="4918988"/>
            <a:ext cx="3756226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332"/>
      </p:ext>
    </p:extLst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3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zh-CN" altLang="en-US" sz="2500" dirty="0"/>
              <a:t>膜层检测</a:t>
            </a:r>
            <a:endParaRPr lang="en-US" altLang="zh-CN" sz="2500" b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ECFC916-B1B6-ED0B-7E42-BA23F029DE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0" y="1438666"/>
            <a:ext cx="2493789" cy="216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925920-9370-8642-1711-3DB67F9FEF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298" y="1438666"/>
            <a:ext cx="2493789" cy="216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5DBDFBA-BD64-760D-3133-F3DC69288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30" y="4077072"/>
            <a:ext cx="2493789" cy="21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CFDF069-25FE-6112-218D-D89D52BBD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126" y="4091130"/>
            <a:ext cx="2493789" cy="216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EB4C6DD-6B30-457D-A6A3-23BC627956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5"/>
          <a:stretch/>
        </p:blipFill>
        <p:spPr>
          <a:xfrm>
            <a:off x="5782261" y="4236867"/>
            <a:ext cx="3398251" cy="201426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02EB015-E26E-4C25-8538-96609C8AAB31}"/>
              </a:ext>
            </a:extLst>
          </p:cNvPr>
          <p:cNvSpPr txBox="1"/>
          <p:nvPr/>
        </p:nvSpPr>
        <p:spPr>
          <a:xfrm>
            <a:off x="470639" y="1052736"/>
            <a:ext cx="559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均匀场区膜层表面与截面形貌</a:t>
            </a:r>
            <a:endParaRPr lang="en-US" altLang="zh-CN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4275493-CDBA-40D4-B4FE-2E84506F227C}"/>
              </a:ext>
            </a:extLst>
          </p:cNvPr>
          <p:cNvSpPr txBox="1"/>
          <p:nvPr/>
        </p:nvSpPr>
        <p:spPr>
          <a:xfrm>
            <a:off x="470639" y="3652503"/>
            <a:ext cx="5592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en-US" dirty="0"/>
              <a:t>非均匀场区膜层表面与截面形貌</a:t>
            </a:r>
            <a:endParaRPr lang="en-US" altLang="zh-CN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74A5519-AA16-4CCB-A892-4968B48669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658" y="1457285"/>
            <a:ext cx="2490612" cy="216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F48EDB6-7DEF-4449-8359-8FEF6686EF8D}"/>
              </a:ext>
            </a:extLst>
          </p:cNvPr>
          <p:cNvSpPr txBox="1"/>
          <p:nvPr/>
        </p:nvSpPr>
        <p:spPr>
          <a:xfrm>
            <a:off x="5919658" y="6186790"/>
            <a:ext cx="2843808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1600" dirty="0" err="1"/>
              <a:t>Ti:Zr:V</a:t>
            </a:r>
            <a:r>
              <a:rPr lang="en-US" altLang="zh-CN" sz="1600" dirty="0"/>
              <a:t>=7.9:8.5:8.0 </a:t>
            </a:r>
            <a:r>
              <a:rPr lang="zh-CN" altLang="en-US" sz="1600" dirty="0"/>
              <a:t>，接近</a:t>
            </a:r>
            <a:r>
              <a:rPr lang="en-US" altLang="zh-CN" sz="1600" dirty="0"/>
              <a:t>1:1:1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78665647"/>
      </p:ext>
    </p:extLst>
  </p:cSld>
  <p:clrMapOvr>
    <a:masterClrMapping/>
  </p:clrMapOvr>
  <p:transition>
    <p:pull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sym typeface="Arial" panose="020B0604020202020204" pitchFamily="34" charset="0"/>
              </a:rPr>
              <a:t>真空盒极限真空测量</a:t>
            </a:r>
            <a:endParaRPr lang="zh-CN" altLang="en-US" sz="36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4294967295"/>
          </p:nvPr>
        </p:nvSpPr>
        <p:spPr>
          <a:xfrm>
            <a:off x="0" y="1755775"/>
            <a:ext cx="8158163" cy="3630613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000000"/>
              </a:buClr>
              <a:buSzTx/>
              <a:buFont typeface="Wingdings" panose="05000000000000000000" charset="0"/>
              <a:buChar char="Ø"/>
              <a:defRPr/>
            </a:pPr>
            <a:endParaRPr lang="zh-CN" altLang="en-US" sz="1500" b="1">
              <a:latin typeface="微软雅黑" panose="020B0503020204020204" pitchFamily="34" charset="-122"/>
              <a:sym typeface="+mn-ea"/>
            </a:endParaRPr>
          </a:p>
          <a:p>
            <a:pPr algn="l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000000"/>
              </a:buClr>
              <a:buSzTx/>
              <a:buFont typeface="Wingdings" panose="05000000000000000000" charset="0"/>
              <a:buChar char="Ø"/>
              <a:defRPr/>
            </a:pPr>
            <a:endParaRPr lang="zh-CN" altLang="en-US" sz="1500" b="1">
              <a:latin typeface="微软雅黑" panose="020B0503020204020204" pitchFamily="34" charset="-122"/>
              <a:sym typeface="+mn-ea"/>
            </a:endParaRPr>
          </a:p>
          <a:p>
            <a:pPr marL="0" indent="0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000000"/>
              </a:buClr>
              <a:buSzTx/>
              <a:buNone/>
              <a:defRPr/>
            </a:pP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3" b="22701"/>
          <a:stretch>
            <a:fillRect/>
          </a:stretch>
        </p:blipFill>
        <p:spPr>
          <a:xfrm>
            <a:off x="490263" y="836712"/>
            <a:ext cx="8287878" cy="394991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5220" y="5973599"/>
            <a:ext cx="8132921" cy="382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257175" indent="-257175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000000"/>
              </a:buClr>
              <a:buFont typeface="Wingdings" panose="05000000000000000000" charset="0"/>
              <a:buChar char="Ø"/>
              <a:defRPr/>
            </a:pPr>
            <a:r>
              <a:rPr lang="en-US" altLang="zh-CN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NEG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膜激活条件：180℃*24h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2" name="表格 11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599932095"/>
              </p:ext>
            </p:extLst>
          </p:nvPr>
        </p:nvGraphicFramePr>
        <p:xfrm>
          <a:off x="2411760" y="4879101"/>
          <a:ext cx="5256584" cy="109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6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48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真空性能指标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极限真空（</a:t>
                      </a:r>
                      <a:r>
                        <a:rPr lang="en-US" altLang="zh-CN" sz="1400">
                          <a:sym typeface="+mn-ea"/>
                        </a:rPr>
                        <a:t>Torr</a:t>
                      </a:r>
                      <a:r>
                        <a:rPr lang="zh-CN" altLang="en-US" sz="1400"/>
                        <a:t>），吸气剂薄膜激活后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8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 dirty="0"/>
                        <a:t>考核值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/>
                        <a:t>2</a:t>
                      </a:r>
                      <a:r>
                        <a:rPr lang="en-US" altLang="zh-CN" sz="1400">
                          <a:sym typeface="+mn-ea"/>
                        </a:rPr>
                        <a:t>×10</a:t>
                      </a:r>
                      <a:r>
                        <a:rPr lang="en-US" altLang="zh-CN" sz="1400" baseline="30000">
                          <a:sym typeface="+mn-ea"/>
                        </a:rPr>
                        <a:t>-10</a:t>
                      </a:r>
                      <a:endParaRPr lang="en-US" altLang="zh-C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483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1400"/>
                        <a:t>测量值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400" dirty="0"/>
                        <a:t>1.08</a:t>
                      </a:r>
                      <a:r>
                        <a:rPr lang="en-US" altLang="zh-CN" sz="1400" dirty="0">
                          <a:sym typeface="+mn-ea"/>
                        </a:rPr>
                        <a:t>×10</a:t>
                      </a:r>
                      <a:r>
                        <a:rPr lang="en-US" altLang="zh-CN" sz="1400" baseline="30000" dirty="0">
                          <a:sym typeface="+mn-ea"/>
                        </a:rPr>
                        <a:t>-10</a:t>
                      </a:r>
                      <a:r>
                        <a:rPr lang="zh-CN" altLang="en-US" sz="1400" dirty="0"/>
                        <a:t>（远端）；</a:t>
                      </a:r>
                      <a:r>
                        <a:rPr lang="en-US" altLang="zh-CN" sz="1400" dirty="0"/>
                        <a:t>9.9</a:t>
                      </a:r>
                      <a:r>
                        <a:rPr lang="en-US" altLang="zh-CN" sz="1400" dirty="0">
                          <a:sym typeface="+mn-ea"/>
                        </a:rPr>
                        <a:t>×10</a:t>
                      </a:r>
                      <a:r>
                        <a:rPr lang="en-US" altLang="zh-CN" sz="1400" baseline="30000" dirty="0">
                          <a:sym typeface="+mn-ea"/>
                        </a:rPr>
                        <a:t>-11</a:t>
                      </a:r>
                      <a:r>
                        <a:rPr lang="zh-CN" altLang="en-US" sz="1400" dirty="0">
                          <a:sym typeface="+mn-ea"/>
                        </a:rPr>
                        <a:t>（近端）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4833" r="17971"/>
          <a:stretch>
            <a:fillRect/>
          </a:stretch>
        </p:blipFill>
        <p:spPr>
          <a:xfrm>
            <a:off x="683568" y="2846771"/>
            <a:ext cx="1478756" cy="181879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222" y="404664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sym typeface="Arial" panose="020B0604020202020204" pitchFamily="34" charset="0"/>
              </a:rPr>
              <a:t>测试报告评审</a:t>
            </a:r>
            <a:endParaRPr lang="zh-CN" altLang="en-US" sz="32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299085" y="931217"/>
            <a:ext cx="8143875" cy="580405"/>
          </a:xfrm>
        </p:spPr>
        <p:txBody>
          <a:bodyPr>
            <a:noAutofit/>
          </a:bodyPr>
          <a:lstStyle/>
          <a:p>
            <a:pPr marL="0" indent="0" algn="l"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rgbClr val="000000"/>
              </a:buClr>
              <a:buSzTx/>
              <a:buNone/>
              <a:defRPr/>
            </a:pPr>
            <a:r>
              <a:rPr lang="zh-CN" altLang="en-US" sz="1600" b="1" dirty="0">
                <a:latin typeface="微软雅黑" panose="020B0503020204020204" pitchFamily="34" charset="-122"/>
              </a:rPr>
              <a:t> </a:t>
            </a:r>
            <a:r>
              <a:rPr lang="en-US" altLang="zh-CN" sz="1600" u="none" strike="noStrike" kern="100" dirty="0">
                <a:solidFill>
                  <a:srgbClr val="000000"/>
                </a:solidFill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2023</a:t>
            </a:r>
            <a:r>
              <a:rPr lang="zh-CN" altLang="zh-CN" sz="1600" u="none" strike="noStrike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600" u="none" strike="noStrike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600" u="none" strike="noStrike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600" u="none" strike="noStrike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11</a:t>
            </a:r>
            <a:r>
              <a:rPr lang="zh-CN" altLang="zh-CN" sz="1600" u="none" strike="noStrike" kern="100" dirty="0">
                <a:solidFill>
                  <a:srgbClr val="000000"/>
                </a:solidFill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日，中国科学院高能物理研究所在东莞组织召开了“高能环形正负电子对撞机关键技术研发和验证项目”下属“高能环形正负电子加速器关键技术验证”课题中“弯转真空盒和屏蔽波纹管研制及镀吸气剂膜”评审会。参加会议的专家听取了关于《弯转真空盒和屏蔽波纹管研制及镀吸气剂膜总结》和《弯转真空盒和屏蔽波纹管研制及镀吸气剂膜测试结果》的报告。经过讨论和质询以及现场检查，认为测试内容、测试环境等符合任务书的要求，测试手段、流程设置合理可行，测试结果满足任务书指标，同意通过评审。</a:t>
            </a:r>
            <a:endParaRPr lang="zh-CN" altLang="en-US" sz="1600" b="1" dirty="0">
              <a:latin typeface="微软雅黑" panose="020B0503020204020204" pitchFamily="34" charset="-122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8301340"/>
              </p:ext>
            </p:extLst>
          </p:nvPr>
        </p:nvGraphicFramePr>
        <p:xfrm>
          <a:off x="457200" y="3212976"/>
          <a:ext cx="8071485" cy="2560320"/>
        </p:xfrm>
        <a:graphic>
          <a:graphicData uri="http://schemas.openxmlformats.org/drawingml/2006/table">
            <a:tbl>
              <a:tblPr/>
              <a:tblGrid>
                <a:gridCol w="5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08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2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74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114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序号</a:t>
                      </a:r>
                      <a:endParaRPr lang="en-US" alt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技术指标名称</a:t>
                      </a:r>
                      <a:endParaRPr lang="en-US" alt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测试内容</a:t>
                      </a:r>
                      <a:endParaRPr lang="en-US" alt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考核指标</a:t>
                      </a:r>
                      <a:endParaRPr lang="en-US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测试结果</a:t>
                      </a:r>
                      <a:endParaRPr lang="en-US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测试人及测试时间</a:t>
                      </a:r>
                      <a:endParaRPr lang="en-US" alt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结论</a:t>
                      </a:r>
                      <a:endParaRPr lang="en-US" altLang="en-US" sz="1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宋体" panose="02010600030101010101" pitchFamily="2" charset="-122"/>
                        </a:rPr>
                        <a:t>真空盒极限真空</a:t>
                      </a:r>
                      <a:endParaRPr lang="en-US" altLang="en-US" sz="1400" b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通过莱宝热规（IE514+CM52）实际测量镀膜真空盒两侧真空度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≤2×10</a:t>
                      </a:r>
                      <a:r>
                        <a:rPr lang="en-US" sz="1400" b="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Torr</a:t>
                      </a:r>
                      <a:endParaRPr lang="en-US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真空盒左侧：1.08e-10 Torr真空盒右侧：9.9e-11Torr</a:t>
                      </a:r>
                      <a:endParaRPr lang="en-US" altLang="en-US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谭彪2023.04.10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宋体" panose="02010600030101010101" pitchFamily="2" charset="-122"/>
                        </a:rPr>
                        <a:t>极限真空优于任务书要求技术指标</a:t>
                      </a:r>
                      <a:endParaRPr lang="en-US" altLang="en-US" sz="1400" b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宋体" panose="02010600030101010101" pitchFamily="2" charset="-122"/>
                        </a:rPr>
                        <a:t>真空盒总漏率</a:t>
                      </a:r>
                      <a:endParaRPr lang="en-US" altLang="en-US" sz="1400" b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通过普发ASM310现场测量真空盒整体漏率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≤2×10</a:t>
                      </a:r>
                      <a:r>
                        <a:rPr lang="en-US" sz="1400" b="0" baseline="300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Torr.L/s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实测真空整体漏率为小于：1.0e-10Torr.L/s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王鹏程2023.3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宋体" panose="02010600030101010101" pitchFamily="2" charset="-122"/>
                        </a:rPr>
                        <a:t>真空盒总漏率优于任务书要求技术指标</a:t>
                      </a:r>
                      <a:endParaRPr lang="en-US" altLang="en-US" sz="1400" b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RF屏蔽波纹管接触力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宋体" panose="02010600030101010101" pitchFamily="2" charset="-122"/>
                        </a:rPr>
                        <a:t>弹簧指接触力</a:t>
                      </a:r>
                      <a:endParaRPr lang="en-US" altLang="en-US" sz="1400" b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125±25g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123g-135g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刘佳明</a:t>
                      </a:r>
                    </a:p>
                    <a:p>
                      <a:pPr indent="0" algn="ctr">
                        <a:buNone/>
                      </a:pPr>
                      <a:r>
                        <a:rPr lang="en-US" sz="1400" b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2023.3 </a:t>
                      </a:r>
                      <a:endParaRPr lang="en-US" altLang="en-US" sz="14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dirty="0" err="1">
                          <a:latin typeface="Times New Roman" panose="02020603050405020304" pitchFamily="18" charset="0"/>
                          <a:cs typeface="宋体" panose="02010600030101010101" pitchFamily="2" charset="-122"/>
                        </a:rPr>
                        <a:t>合格</a:t>
                      </a:r>
                      <a:endParaRPr lang="en-US" altLang="en-US" sz="1400" b="0" dirty="0">
                        <a:latin typeface="Times New Roman" panose="02020603050405020304" pitchFamily="18" charset="0"/>
                        <a:cs typeface="宋体" panose="02010600030101010101" pitchFamily="2" charset="-122"/>
                      </a:endParaRPr>
                    </a:p>
                  </a:txBody>
                  <a:tcPr marL="51435" marR="51435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488832" cy="936104"/>
          </a:xfrm>
        </p:spPr>
        <p:txBody>
          <a:bodyPr>
            <a:normAutofit/>
          </a:bodyPr>
          <a:lstStyle/>
          <a:p>
            <a:r>
              <a:rPr lang="zh-CN" altLang="en-US" sz="4800" b="1" dirty="0"/>
              <a:t>总结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1340772"/>
            <a:ext cx="8568952" cy="452596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zh-CN" altLang="en-US" dirty="0"/>
              <a:t>完成了弯转真空盒的分析计算和工程设计，首先进行了</a:t>
            </a:r>
            <a:r>
              <a:rPr lang="en-US" altLang="zh-CN" dirty="0"/>
              <a:t>1.5m</a:t>
            </a:r>
            <a:r>
              <a:rPr lang="zh-CN" altLang="en-US" dirty="0"/>
              <a:t>长铝和铜真空盒工艺样机的研制，取得真空盒挤压成型、加工和焊接经验，在此基础上完成了</a:t>
            </a:r>
            <a:r>
              <a:rPr lang="en-US" altLang="zh-CN" dirty="0"/>
              <a:t>6m</a:t>
            </a:r>
            <a:r>
              <a:rPr lang="zh-CN" altLang="en-US" dirty="0"/>
              <a:t>长铝和铜真空盒正式样机的加工。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en-US" altLang="zh-CN" dirty="0"/>
              <a:t>RF</a:t>
            </a:r>
            <a:r>
              <a:rPr lang="zh-CN" altLang="en-US" dirty="0"/>
              <a:t>屏蔽波纹管完成工程设计，进行了模具加工和关键部件实验，通过改进弹簧指固定环与端板的焊接工艺，弹簧指的接触力达到设计要求，并完成样机研制。</a:t>
            </a:r>
            <a:endParaRPr lang="en-US" altLang="zh-CN" dirty="0"/>
          </a:p>
          <a:p>
            <a:pPr>
              <a:lnSpc>
                <a:spcPct val="120000"/>
              </a:lnSpc>
            </a:pPr>
            <a:r>
              <a:rPr lang="zh-CN" altLang="en-US" dirty="0"/>
              <a:t>建立了真空盒内表面镀吸气剂膜实验系统并进行了多次实验，镀膜样品的厚度和成分满足要求，不锈钢真空盒镀膜后测量的抽速达到正常水平。利用南方光源测试平台中垂直镀膜装置完成了</a:t>
            </a:r>
            <a:r>
              <a:rPr lang="en-US" altLang="zh-CN" dirty="0"/>
              <a:t>6m长铜真空盒镀膜。</a:t>
            </a:r>
          </a:p>
          <a:p>
            <a:pPr>
              <a:lnSpc>
                <a:spcPct val="120000"/>
              </a:lnSpc>
            </a:pPr>
            <a:r>
              <a:rPr lang="zh-CN" altLang="en-US" dirty="0"/>
              <a:t>各项测试结果满足任务书要求，验证了</a:t>
            </a:r>
            <a:r>
              <a:rPr lang="en-US" altLang="zh-CN" dirty="0" err="1"/>
              <a:t>CEPC真空系统非标设备生产可以实现国产化</a:t>
            </a:r>
            <a:r>
              <a:rPr lang="en-US" altLang="zh-CN" dirty="0"/>
              <a:t>。</a:t>
            </a:r>
            <a:endParaRPr lang="zh-CN" altLang="en-US" dirty="0"/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364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449003" y="2413337"/>
            <a:ext cx="46751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</a:t>
            </a:r>
            <a:r>
              <a:rPr lang="zh-CN" altLang="en-US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！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460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667C7D1-5723-4634-BA16-8F78B2D5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3</a:t>
            </a:fld>
            <a:endParaRPr lang="zh-CN" altLang="en-US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E35997E4-F709-4C56-9B72-1A2980C912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428966"/>
              </p:ext>
            </p:extLst>
          </p:nvPr>
        </p:nvGraphicFramePr>
        <p:xfrm>
          <a:off x="21940" y="1124744"/>
          <a:ext cx="9122062" cy="4680519"/>
        </p:xfrm>
        <a:graphic>
          <a:graphicData uri="http://schemas.openxmlformats.org/drawingml/2006/table">
            <a:tbl>
              <a:tblPr/>
              <a:tblGrid>
                <a:gridCol w="821282">
                  <a:extLst>
                    <a:ext uri="{9D8B030D-6E8A-4147-A177-3AD203B41FA5}">
                      <a16:colId xmlns:a16="http://schemas.microsoft.com/office/drawing/2014/main" val="36507527"/>
                    </a:ext>
                  </a:extLst>
                </a:gridCol>
                <a:gridCol w="1941507">
                  <a:extLst>
                    <a:ext uri="{9D8B030D-6E8A-4147-A177-3AD203B41FA5}">
                      <a16:colId xmlns:a16="http://schemas.microsoft.com/office/drawing/2014/main" val="3433776855"/>
                    </a:ext>
                  </a:extLst>
                </a:gridCol>
                <a:gridCol w="1941507">
                  <a:extLst>
                    <a:ext uri="{9D8B030D-6E8A-4147-A177-3AD203B41FA5}">
                      <a16:colId xmlns:a16="http://schemas.microsoft.com/office/drawing/2014/main" val="1635122019"/>
                    </a:ext>
                  </a:extLst>
                </a:gridCol>
                <a:gridCol w="620548">
                  <a:extLst>
                    <a:ext uri="{9D8B030D-6E8A-4147-A177-3AD203B41FA5}">
                      <a16:colId xmlns:a16="http://schemas.microsoft.com/office/drawing/2014/main" val="3352090675"/>
                    </a:ext>
                  </a:extLst>
                </a:gridCol>
                <a:gridCol w="818045">
                  <a:extLst>
                    <a:ext uri="{9D8B030D-6E8A-4147-A177-3AD203B41FA5}">
                      <a16:colId xmlns:a16="http://schemas.microsoft.com/office/drawing/2014/main" val="3490376251"/>
                    </a:ext>
                  </a:extLst>
                </a:gridCol>
                <a:gridCol w="818045">
                  <a:extLst>
                    <a:ext uri="{9D8B030D-6E8A-4147-A177-3AD203B41FA5}">
                      <a16:colId xmlns:a16="http://schemas.microsoft.com/office/drawing/2014/main" val="2549370031"/>
                    </a:ext>
                  </a:extLst>
                </a:gridCol>
                <a:gridCol w="692316">
                  <a:extLst>
                    <a:ext uri="{9D8B030D-6E8A-4147-A177-3AD203B41FA5}">
                      <a16:colId xmlns:a16="http://schemas.microsoft.com/office/drawing/2014/main" val="2343724627"/>
                    </a:ext>
                  </a:extLst>
                </a:gridCol>
                <a:gridCol w="734406">
                  <a:extLst>
                    <a:ext uri="{9D8B030D-6E8A-4147-A177-3AD203B41FA5}">
                      <a16:colId xmlns:a16="http://schemas.microsoft.com/office/drawing/2014/main" val="603230599"/>
                    </a:ext>
                  </a:extLst>
                </a:gridCol>
                <a:gridCol w="734406">
                  <a:extLst>
                    <a:ext uri="{9D8B030D-6E8A-4147-A177-3AD203B41FA5}">
                      <a16:colId xmlns:a16="http://schemas.microsoft.com/office/drawing/2014/main" val="3347347957"/>
                    </a:ext>
                  </a:extLst>
                </a:gridCol>
              </a:tblGrid>
              <a:tr h="257262">
                <a:tc rowSpan="2"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项目目标</a:t>
                      </a:r>
                      <a:r>
                        <a:rPr lang="en-US" sz="900" kern="100" spc="-2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1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成果名称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成果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类型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对应的课题（任务）</a:t>
                      </a:r>
                      <a:r>
                        <a:rPr lang="en-US" sz="900" kern="100" spc="-2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2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考核指标</a:t>
                      </a:r>
                      <a:r>
                        <a:rPr lang="en-US" sz="800" kern="100" baseline="30000">
                          <a:effectLst/>
                          <a:latin typeface="仿宋_GB2312"/>
                          <a:ea typeface="宋体" panose="02010600030101010101" pitchFamily="2" charset="-122"/>
                        </a:rPr>
                        <a:t>3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考核方式（方法）及评价手段</a:t>
                      </a:r>
                      <a:r>
                        <a:rPr lang="en-US" sz="900" kern="100" spc="-2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5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567926"/>
                  </a:ext>
                </a:extLst>
              </a:tr>
              <a:tr h="38008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指标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名称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立项时已有指标值</a:t>
                      </a:r>
                      <a:r>
                        <a:rPr lang="en-US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/</a:t>
                      </a:r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状态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中期指标值</a:t>
                      </a:r>
                      <a:r>
                        <a:rPr lang="en-US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/</a:t>
                      </a:r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状态</a:t>
                      </a:r>
                      <a:r>
                        <a:rPr lang="en-US" sz="900" kern="100" spc="-2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4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完成时指标值</a:t>
                      </a:r>
                      <a:r>
                        <a:rPr lang="en-US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/</a:t>
                      </a:r>
                      <a:r>
                        <a:rPr lang="zh-CN" sz="900" kern="100" spc="-2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仿宋_GB2312"/>
                        </a:rPr>
                        <a:t>状态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66199"/>
                  </a:ext>
                </a:extLst>
              </a:tr>
              <a:tr h="697098">
                <a:tc rowSpan="6">
                  <a:txBody>
                    <a:bodyPr/>
                    <a:lstStyle/>
                    <a:p>
                      <a:pPr algn="l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开展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CEPC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增强器关键设备高精度低场二极磁铁、弯转真空盒、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 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屏蔽波纹管和真空盒内表面镀吸气剂膜、高能正负电子束静电分离器的研制；开展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CEPC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在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Z 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能区极化束流的加速器物理研究与设计。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  <a:p>
                      <a:pPr algn="l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研制出硅径迹探测器原型机，并验证其空间分辨率达到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3-5 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微米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设计出抗电离辐射总剂量达到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1MRad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的硅探测器。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完成对采用闪烁体作为灵敏层的成像型强子量能器技术方案的验证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高精度低场二极磁铁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□新理论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□新原理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新产品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新技术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■新方法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■关键部件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数据库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软件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应用解决方案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实验装置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系统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■工程工艺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标准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专利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论文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其他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课题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：加速器关键技术的研发和验证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高精度低场二极磁铁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最低工作磁场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127Gs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，磁场均匀度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sz="800" kern="100" baseline="300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最低工作磁场</a:t>
                      </a:r>
                      <a:r>
                        <a:rPr lang="en-US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60Gs</a:t>
                      </a:r>
                      <a:r>
                        <a:rPr lang="zh-CN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，磁场均匀度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sz="800" kern="100" baseline="300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最低工作磁场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31Gs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，磁场均匀度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sz="800" kern="100" baseline="300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-4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同行专家评审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7319707"/>
                  </a:ext>
                </a:extLst>
              </a:tr>
              <a:tr h="278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研制弯转真空盒、</a:t>
                      </a:r>
                      <a:r>
                        <a:rPr lang="en-US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zh-CN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屏蔽波纹管和真空盒内表面镀吸气剂膜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□新理论</a:t>
                      </a:r>
                      <a:r>
                        <a:rPr lang="zh-CN" sz="800" kern="1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□新原理</a:t>
                      </a:r>
                      <a:r>
                        <a:rPr lang="zh-CN" sz="800" kern="1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新产品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新技术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■新方法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■关键部件</a:t>
                      </a:r>
                      <a:r>
                        <a:rPr lang="zh-CN" sz="800" kern="1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数据库</a:t>
                      </a:r>
                      <a:r>
                        <a:rPr lang="zh-CN" sz="800" kern="1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软件</a:t>
                      </a:r>
                      <a:r>
                        <a:rPr lang="zh-CN" sz="800" kern="1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应用解决方案</a:t>
                      </a:r>
                      <a:r>
                        <a:rPr lang="zh-CN" sz="800" kern="100" dirty="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实验装置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系统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■工程工艺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标准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专利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论文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其他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课题</a:t>
                      </a:r>
                      <a:r>
                        <a:rPr lang="en-US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：加速器关键技术的研发和验证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真空盒极限真空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sz="800" kern="100" spc="-20" baseline="300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Torr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3×10</a:t>
                      </a:r>
                      <a:r>
                        <a:rPr lang="en-US" sz="800" kern="100" spc="-20" baseline="300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Torr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lang="en-US" sz="800" kern="100" spc="-20" baseline="300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800" kern="100" spc="-2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Torr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同行专家评审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844958"/>
                  </a:ext>
                </a:extLst>
              </a:tr>
              <a:tr h="278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真空盒总漏率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5×10</a:t>
                      </a:r>
                      <a:r>
                        <a:rPr lang="en-US" sz="800" kern="100" spc="-20" baseline="300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Torr.L/s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3×10</a:t>
                      </a:r>
                      <a:r>
                        <a:rPr lang="en-US" sz="800" kern="100" spc="-20" baseline="300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-10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Torr.L/s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2×10</a:t>
                      </a:r>
                      <a:r>
                        <a:rPr lang="en-US" sz="800" kern="100" spc="-20" baseline="300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-10 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Torr.L/s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同行专家评审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8578262"/>
                  </a:ext>
                </a:extLst>
              </a:tr>
              <a:tr h="27884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RF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屏蔽波纹管接触力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125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800" kern="100" spc="-2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50g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125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800" kern="100" spc="-2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30g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125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800" kern="100" spc="-2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25g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同行专家评审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0271873"/>
                  </a:ext>
                </a:extLst>
              </a:tr>
              <a:tr h="41825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高能正负电子束静电分离器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□新理论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□新原理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新产品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新技术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■新方法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■关键部件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数据库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软件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应用解决方案</a:t>
                      </a:r>
                      <a:r>
                        <a:rPr lang="zh-CN" sz="800" kern="100">
                          <a:effectLst/>
                          <a:latin typeface="Times New Roman" panose="02020603050405020304" pitchFamily="18" charset="0"/>
                          <a:ea typeface="Times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实验装置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系统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■工程工艺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标准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专利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■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论文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Arial" panose="020B0604020202020204" pitchFamily="34" charset="0"/>
                        </a:rPr>
                        <a:t>□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其他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课题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：加速器关键技术的研发和验证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静电分离器电场强度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1.8MV/m@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60kV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工作电压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1.6MV/m@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90kV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工作电压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2MV/m@</a:t>
                      </a:r>
                      <a:r>
                        <a:rPr lang="en-US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110kV</a:t>
                      </a:r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工作电压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同行专家评审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0663092"/>
                  </a:ext>
                </a:extLst>
              </a:tr>
              <a:tr h="20912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静电分离器电场均匀性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spc="-2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无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仿宋" panose="02010609060101010101" pitchFamily="49" charset="-122"/>
                        </a:rPr>
                        <a:t>无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kern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仿宋" panose="02010609060101010101" pitchFamily="49" charset="-122"/>
                        </a:rPr>
                        <a:t>(1‰)10×10 mm</a:t>
                      </a:r>
                      <a:r>
                        <a:rPr lang="en-US" sz="800" kern="0" baseline="3000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  <a:cs typeface="仿宋" panose="02010609060101010101" pitchFamily="49" charset="-122"/>
                        </a:rPr>
                        <a:t>2</a:t>
                      </a:r>
                      <a:endParaRPr lang="zh-CN" sz="8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800" kern="100" dirty="0">
                          <a:effectLst/>
                          <a:latin typeface="Times" panose="02020603050405020304" pitchFamily="18" charset="0"/>
                          <a:ea typeface="宋体" panose="02010600030101010101" pitchFamily="2" charset="-122"/>
                        </a:rPr>
                        <a:t>同行专家评审</a:t>
                      </a:r>
                      <a:endParaRPr lang="zh-CN" sz="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52576" marR="5257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415246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AA4539C3-3041-4C7D-94D9-B0E78B2EE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124189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项目目标、成果与考核指标表</a:t>
            </a:r>
            <a:endParaRPr kumimoji="0" lang="zh-CN" altLang="zh-CN" sz="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562E1C9-8DBC-4330-B18D-D57571733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0" y="405737"/>
            <a:ext cx="8796435" cy="4572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1F90DFC5-4EE6-4AD5-811A-C8EF58D82224}"/>
              </a:ext>
            </a:extLst>
          </p:cNvPr>
          <p:cNvSpPr/>
          <p:nvPr/>
        </p:nvSpPr>
        <p:spPr>
          <a:xfrm>
            <a:off x="899592" y="2564904"/>
            <a:ext cx="1872208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294A839-99AB-4863-A864-C10C598573A8}"/>
              </a:ext>
            </a:extLst>
          </p:cNvPr>
          <p:cNvSpPr/>
          <p:nvPr/>
        </p:nvSpPr>
        <p:spPr>
          <a:xfrm>
            <a:off x="5364088" y="2420888"/>
            <a:ext cx="3024336" cy="86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775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78DCB7-0F71-4A84-92CC-6A81B0C9D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</a:rPr>
              <a:t>主要研究内容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751A89-40F3-4EF2-A6A4-12E6D0577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763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/>
              <a:t>通过选择铝和铜两种不同材料制造弯转真空盒，掌握</a:t>
            </a:r>
            <a:r>
              <a:rPr lang="en-US" altLang="zh-CN" sz="2800" dirty="0"/>
              <a:t>CEPC</a:t>
            </a:r>
            <a:r>
              <a:rPr lang="zh-CN" altLang="en-US" sz="2800" dirty="0"/>
              <a:t>真空盒的设计和分析计算方法，摸索真空盒的拉伸、挤压成型、焊接和清洗工艺，实现国产化批量生产。</a:t>
            </a:r>
            <a:endParaRPr lang="en-US" altLang="zh-CN" sz="2800" dirty="0"/>
          </a:p>
          <a:p>
            <a:pPr>
              <a:lnSpc>
                <a:spcPct val="120000"/>
              </a:lnSpc>
            </a:pPr>
            <a:r>
              <a:rPr lang="zh-CN" altLang="en-US" sz="2800" dirty="0"/>
              <a:t>研究</a:t>
            </a:r>
            <a:r>
              <a:rPr lang="en-US" altLang="zh-CN" sz="2800" dirty="0"/>
              <a:t>RF</a:t>
            </a:r>
            <a:r>
              <a:rPr lang="zh-CN" altLang="en-US" sz="2800" dirty="0"/>
              <a:t>屏蔽波纹管设计方法和加工、焊接工艺，保证指型屏蔽波纹管结构的接触力在设计范围内。</a:t>
            </a:r>
            <a:endParaRPr lang="en-US" altLang="zh-CN" sz="2800" dirty="0"/>
          </a:p>
          <a:p>
            <a:pPr>
              <a:lnSpc>
                <a:spcPct val="120000"/>
              </a:lnSpc>
            </a:pPr>
            <a:r>
              <a:rPr lang="zh-CN" altLang="en-US" sz="2800" dirty="0"/>
              <a:t>通过建立镀吸气剂膜装置，了解和优化镀膜工艺参数，掌握弯转的长真空盒镀膜方法。</a:t>
            </a:r>
            <a:endParaRPr lang="en-US" altLang="zh-CN" sz="28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C59F6B-4732-4082-AD39-EFFB0B535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25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Box 32"/>
          <p:cNvSpPr txBox="1"/>
          <p:nvPr/>
        </p:nvSpPr>
        <p:spPr>
          <a:xfrm>
            <a:off x="250585" y="1052736"/>
            <a:ext cx="5761579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rgbClr val="1679BA"/>
              </a:buClr>
              <a:buFont typeface="Wingdings" panose="05000000000000000000" pitchFamily="2" charset="2"/>
              <a:buChar char="p"/>
            </a:pPr>
            <a:r>
              <a:rPr lang="zh-CN" altLang="en-US" sz="2500" b="1" kern="0" dirty="0"/>
              <a:t> </a:t>
            </a:r>
            <a:r>
              <a:rPr lang="en-US" altLang="zh-CN" sz="2500" b="1" kern="0" dirty="0"/>
              <a:t>Structure of Al vacuum chamber</a:t>
            </a:r>
            <a:endParaRPr lang="zh-CN" altLang="en-US" sz="2500" b="1" kern="0" dirty="0"/>
          </a:p>
        </p:txBody>
      </p:sp>
      <p:pic>
        <p:nvPicPr>
          <p:cNvPr id="5124" name="图片 3" descr="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2028194"/>
            <a:ext cx="3709670" cy="3169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6" descr="0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89" y="2121877"/>
            <a:ext cx="2214197" cy="2571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7" descr="0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7808" y="2187820"/>
            <a:ext cx="1714500" cy="2177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32"/>
          <p:cNvSpPr txBox="1">
            <a:spLocks noChangeArrowheads="1"/>
          </p:cNvSpPr>
          <p:nvPr/>
        </p:nvSpPr>
        <p:spPr bwMode="auto">
          <a:xfrm>
            <a:off x="255025" y="5301212"/>
            <a:ext cx="8440615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    Al-6061 is chosen as the material of Al vacuum tube, and flanges are fabricated from explosion bonding S.S.-Al transition plate. Flange and tube are welded by manual AC TIG.</a:t>
            </a:r>
            <a:r>
              <a:rPr lang="zh-CN" altLang="en-US" sz="1600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</a:rPr>
              <a:t>The fittings for water cooling channels are also Al-6061 and are welded by TIG.</a:t>
            </a:r>
            <a:endParaRPr lang="zh-CN" altLang="en-US" sz="16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128" name="TextBox 32"/>
          <p:cNvSpPr txBox="1"/>
          <p:nvPr/>
        </p:nvSpPr>
        <p:spPr>
          <a:xfrm>
            <a:off x="4288546" y="4653974"/>
            <a:ext cx="2477770" cy="375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Arial" panose="020B0604020202020204" pitchFamily="34" charset="0"/>
              </a:rPr>
              <a:t>CF100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</a:rPr>
              <a:t>rotatable flange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5129" name="直接箭头连接符 9"/>
          <p:cNvCxnSpPr/>
          <p:nvPr/>
        </p:nvCxnSpPr>
        <p:spPr>
          <a:xfrm rot="-5400000" flipV="1">
            <a:off x="5197724" y="4198327"/>
            <a:ext cx="659423" cy="461596"/>
          </a:xfrm>
          <a:prstGeom prst="straightConnector1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5130" name="TextBox 32"/>
          <p:cNvSpPr txBox="1"/>
          <p:nvPr/>
        </p:nvSpPr>
        <p:spPr>
          <a:xfrm>
            <a:off x="6741579" y="4653974"/>
            <a:ext cx="2386965" cy="3755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Arial" panose="020B0604020202020204" pitchFamily="34" charset="0"/>
              </a:rPr>
              <a:t>CF100</a:t>
            </a:r>
            <a:r>
              <a:rPr lang="zh-CN" altLang="en-US" sz="1400" dirty="0">
                <a:latin typeface="Arial" panose="020B0604020202020204" pitchFamily="34" charset="0"/>
              </a:rPr>
              <a:t> </a:t>
            </a:r>
            <a:r>
              <a:rPr lang="en-US" altLang="zh-CN" sz="1400" dirty="0">
                <a:latin typeface="Arial" panose="020B0604020202020204" pitchFamily="34" charset="0"/>
              </a:rPr>
              <a:t>no-rotatable flange</a:t>
            </a:r>
            <a:endParaRPr lang="zh-CN" altLang="en-US" sz="1400" dirty="0">
              <a:latin typeface="Arial" panose="020B0604020202020204" pitchFamily="34" charset="0"/>
            </a:endParaRPr>
          </a:p>
        </p:txBody>
      </p:sp>
      <p:cxnSp>
        <p:nvCxnSpPr>
          <p:cNvPr id="5131" name="直接箭头连接符 9"/>
          <p:cNvCxnSpPr/>
          <p:nvPr/>
        </p:nvCxnSpPr>
        <p:spPr>
          <a:xfrm rot="5400000" flipH="1" flipV="1">
            <a:off x="7473466" y="3836381"/>
            <a:ext cx="1055077" cy="659423"/>
          </a:xfrm>
          <a:prstGeom prst="straightConnector1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arrow" w="med" len="med"/>
          </a:ln>
        </p:spPr>
      </p:cxnSp>
      <p:sp>
        <p:nvSpPr>
          <p:cNvPr id="19459" name="Rectangle 2"/>
          <p:cNvSpPr>
            <a:spLocks noGrp="1"/>
          </p:cNvSpPr>
          <p:nvPr/>
        </p:nvSpPr>
        <p:spPr>
          <a:xfrm>
            <a:off x="494595" y="332660"/>
            <a:ext cx="8229600" cy="58102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578AB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sz="3200" dirty="0">
                <a:sym typeface="+mn-ea"/>
              </a:rPr>
              <a:t>R&amp;D of Al vacuum chamber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9616921"/>
      </p:ext>
    </p:extLst>
  </p:cSld>
  <p:clrMapOvr>
    <a:masterClrMapping/>
  </p:clrMapOvr>
  <p:transition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/>
          </p:cNvSpPr>
          <p:nvPr>
            <p:ph idx="1"/>
          </p:nvPr>
        </p:nvSpPr>
        <p:spPr>
          <a:xfrm>
            <a:off x="457200" y="306005"/>
            <a:ext cx="8229600" cy="4277048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eaLnBrk="1" hangingPunct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b="1" dirty="0"/>
              <a:t> Fabrication process of Al vacuum tube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800" dirty="0">
                <a:latin typeface="Arial" panose="020B0604020202020204" pitchFamily="34" charset="0"/>
                <a:sym typeface="+mn-ea"/>
              </a:rPr>
              <a:t>Aluminum vacuum tube is thermally extruded. Extrusion follows these steps as follows:</a:t>
            </a:r>
            <a:endParaRPr lang="zh-CN" altLang="en-US" sz="1800" dirty="0"/>
          </a:p>
        </p:txBody>
      </p:sp>
      <p:pic>
        <p:nvPicPr>
          <p:cNvPr id="5122" name="Picture 2"/>
          <p:cNvPicPr>
            <a:picLocks noChangeAspect="1"/>
          </p:cNvPicPr>
          <p:nvPr/>
        </p:nvPicPr>
        <p:blipFill>
          <a:blip r:embed="rId3"/>
          <a:srcRect t="5738" b="4390"/>
          <a:stretch>
            <a:fillRect/>
          </a:stretch>
        </p:blipFill>
        <p:spPr>
          <a:xfrm>
            <a:off x="452512" y="2179899"/>
            <a:ext cx="5123180" cy="1922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6" descr="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6117" y="3309867"/>
            <a:ext cx="2952115" cy="1442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6" descr="004.jpg"/>
          <p:cNvPicPr>
            <a:picLocks noChangeAspect="1"/>
          </p:cNvPicPr>
          <p:nvPr/>
        </p:nvPicPr>
        <p:blipFill>
          <a:blip r:embed="rId5"/>
          <a:srcRect b="2856"/>
          <a:stretch>
            <a:fillRect/>
          </a:stretch>
        </p:blipFill>
        <p:spPr>
          <a:xfrm>
            <a:off x="457200" y="5338766"/>
            <a:ext cx="905510" cy="11614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" descr="005.jpg"/>
          <p:cNvPicPr>
            <a:picLocks noChangeAspect="1"/>
          </p:cNvPicPr>
          <p:nvPr/>
        </p:nvPicPr>
        <p:blipFill>
          <a:blip r:embed="rId6"/>
          <a:srcRect b="8109"/>
          <a:stretch>
            <a:fillRect/>
          </a:stretch>
        </p:blipFill>
        <p:spPr>
          <a:xfrm>
            <a:off x="1459861" y="5333047"/>
            <a:ext cx="962025" cy="1167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2"/>
          <p:cNvSpPr txBox="1"/>
          <p:nvPr/>
        </p:nvSpPr>
        <p:spPr>
          <a:xfrm>
            <a:off x="2740660" y="5507359"/>
            <a:ext cx="5935796" cy="7853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</a:rPr>
              <a:t>The connection ports of cooling water channels are machined by numerical control machine tool. 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0667" y="1844828"/>
            <a:ext cx="2612264" cy="1670323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5116781" y="4728472"/>
            <a:ext cx="3921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Aluminum vacuum chamber</a:t>
            </a:r>
          </a:p>
          <a:p>
            <a:pPr algn="ctr"/>
            <a:r>
              <a:rPr lang="en-US" altLang="zh-CN" dirty="0"/>
              <a:t>(elliptic 75</a:t>
            </a:r>
            <a:r>
              <a:rPr lang="en-US" altLang="zh-CN" dirty="0">
                <a:sym typeface="Symbol"/>
              </a:rPr>
              <a:t>56, thickness 3, length 6000)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431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292894" y="332656"/>
            <a:ext cx="6446490" cy="6097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500" dirty="0"/>
              <a:t>  </a:t>
            </a:r>
            <a:r>
              <a:rPr lang="en-US" altLang="zh-CN" sz="2500" b="1" dirty="0" err="1"/>
              <a:t>Conflat</a:t>
            </a:r>
            <a:r>
              <a:rPr lang="en-US" altLang="zh-CN" sz="2500" b="1" dirty="0"/>
              <a:t> flanges of S.S.-Al</a:t>
            </a:r>
            <a:r>
              <a:rPr lang="zh-CN" altLang="en-US" sz="2500" b="1" dirty="0"/>
              <a:t> </a:t>
            </a:r>
            <a:r>
              <a:rPr lang="en-US" altLang="zh-CN" sz="2500" b="1" dirty="0"/>
              <a:t>transition material</a:t>
            </a:r>
          </a:p>
        </p:txBody>
      </p:sp>
      <p:sp>
        <p:nvSpPr>
          <p:cNvPr id="12292" name="TextBox 7"/>
          <p:cNvSpPr txBox="1"/>
          <p:nvPr/>
        </p:nvSpPr>
        <p:spPr>
          <a:xfrm>
            <a:off x="317798" y="4810641"/>
            <a:ext cx="869086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</a:rPr>
              <a:t>S.S.-Al transition plate are fabricated through explosion bonding in a domestic company.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600" dirty="0">
                <a:latin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</a:rPr>
              <a:t>Ultrasonic flaw detection is used before the flange will be machined.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600" dirty="0">
                <a:latin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</a:rPr>
              <a:t>Leak detection is carried out after the flange has been machined.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12293" name="Picture 7"/>
          <p:cNvPicPr>
            <a:picLocks noChangeAspect="1"/>
          </p:cNvPicPr>
          <p:nvPr/>
        </p:nvPicPr>
        <p:blipFill>
          <a:blip r:embed="rId2"/>
          <a:srcRect b="17949"/>
          <a:stretch>
            <a:fillRect/>
          </a:stretch>
        </p:blipFill>
        <p:spPr>
          <a:xfrm>
            <a:off x="747346" y="2924948"/>
            <a:ext cx="2439866" cy="15020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8"/>
          <p:cNvPicPr>
            <a:picLocks noChangeAspect="1"/>
          </p:cNvPicPr>
          <p:nvPr/>
        </p:nvPicPr>
        <p:blipFill>
          <a:blip r:embed="rId3"/>
          <a:srcRect t="30791" r="4411" b="49908"/>
          <a:stretch>
            <a:fillRect/>
          </a:stretch>
        </p:blipFill>
        <p:spPr>
          <a:xfrm>
            <a:off x="747346" y="1412780"/>
            <a:ext cx="7820758" cy="1184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9"/>
          <p:cNvPicPr>
            <a:picLocks noChangeAspect="1"/>
          </p:cNvPicPr>
          <p:nvPr/>
        </p:nvPicPr>
        <p:blipFill>
          <a:blip r:embed="rId4"/>
          <a:srcRect b="20128"/>
          <a:stretch>
            <a:fillRect/>
          </a:stretch>
        </p:blipFill>
        <p:spPr>
          <a:xfrm>
            <a:off x="3385038" y="2891160"/>
            <a:ext cx="2505808" cy="1500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10"/>
          <p:cNvPicPr>
            <a:picLocks noChangeAspect="1"/>
          </p:cNvPicPr>
          <p:nvPr/>
        </p:nvPicPr>
        <p:blipFill>
          <a:blip r:embed="rId5"/>
          <a:srcRect l="18636" t="18291" r="24493" b="37132"/>
          <a:stretch>
            <a:fillRect/>
          </a:stretch>
        </p:blipFill>
        <p:spPr>
          <a:xfrm>
            <a:off x="6088674" y="2891164"/>
            <a:ext cx="2505808" cy="151667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2988519"/>
      </p:ext>
    </p:extLst>
  </p:cSld>
  <p:clrMapOvr>
    <a:masterClrMapping/>
  </p:clrMapOvr>
  <p:transition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/>
          </p:cNvSpPr>
          <p:nvPr>
            <p:ph type="title"/>
          </p:nvPr>
        </p:nvSpPr>
        <p:spPr>
          <a:xfrm>
            <a:off x="1907704" y="-18835"/>
            <a:ext cx="5233738" cy="1143000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pPr eaLnBrk="1" hangingPunct="1"/>
            <a:r>
              <a:rPr lang="en-US" sz="3200" dirty="0">
                <a:sym typeface="+mn-ea"/>
              </a:rPr>
              <a:t> </a:t>
            </a:r>
            <a:r>
              <a:rPr lang="en-US" sz="3200" b="1" dirty="0">
                <a:solidFill>
                  <a:schemeClr val="accent1"/>
                </a:solidFill>
                <a:sym typeface="+mn-ea"/>
              </a:rPr>
              <a:t>R&amp;D of Cu vacuum chamber</a:t>
            </a:r>
          </a:p>
        </p:txBody>
      </p:sp>
      <p:sp>
        <p:nvSpPr>
          <p:cNvPr id="19460" name="Rectangle 3"/>
          <p:cNvSpPr>
            <a:spLocks noGrp="1"/>
          </p:cNvSpPr>
          <p:nvPr>
            <p:ph idx="1"/>
          </p:nvPr>
        </p:nvSpPr>
        <p:spPr>
          <a:xfrm>
            <a:off x="120167" y="1505683"/>
            <a:ext cx="3978910" cy="4637405"/>
          </a:xfrm>
        </p:spPr>
        <p:txBody>
          <a:bodyPr vert="horz" wrap="square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Cu beam pipe and water cooling channel are extruded respectively, and brazed together. 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Stainless steel material is used for flanges, and there is a rotatable flange at an end of vacuum chamber. </a:t>
            </a:r>
            <a:endParaRPr lang="en-US" altLang="zh-CN" sz="16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latin typeface="Arial" panose="020B0604020202020204" pitchFamily="34" charset="0"/>
                <a:sym typeface="+mn-ea"/>
              </a:rPr>
              <a:t>The flanges and beam pipe are welded by high temperature brazing solder, and low temperature brazing solder are used between the beam pipe and water cooling channel as a 6 m long high temperature vacuum furnace is difficult to be found.</a:t>
            </a:r>
            <a:endParaRPr lang="zh-CN" altLang="en-US" sz="2500" dirty="0"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zh-CN" altLang="en-US" sz="2500" dirty="0"/>
          </a:p>
        </p:txBody>
      </p:sp>
      <p:pic>
        <p:nvPicPr>
          <p:cNvPr id="2" name="图片 3" descr="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6" y="1687512"/>
            <a:ext cx="1857375" cy="109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等于号 6"/>
          <p:cNvSpPr/>
          <p:nvPr/>
        </p:nvSpPr>
        <p:spPr bwMode="auto">
          <a:xfrm>
            <a:off x="5997331" y="2036765"/>
            <a:ext cx="504825" cy="288925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加号 9"/>
          <p:cNvSpPr/>
          <p:nvPr/>
        </p:nvSpPr>
        <p:spPr bwMode="auto">
          <a:xfrm>
            <a:off x="7707787" y="1997010"/>
            <a:ext cx="360363" cy="342538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4399546" y="2779712"/>
            <a:ext cx="1777218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</a:rPr>
              <a:t>Vacuum chamber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2" name="TextBox 9"/>
          <p:cNvSpPr txBox="1"/>
          <p:nvPr/>
        </p:nvSpPr>
        <p:spPr>
          <a:xfrm>
            <a:off x="6343848" y="2743113"/>
            <a:ext cx="1342034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</a:rPr>
              <a:t>Beam pipe +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7536301" y="2743113"/>
            <a:ext cx="1651414" cy="338554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</a:rPr>
              <a:t>Cooling channel</a:t>
            </a:r>
            <a:endParaRPr lang="zh-CN" altLang="en-US" sz="1600" dirty="0">
              <a:latin typeface="Arial" panose="020B0604020202020204" pitchFamily="34" charset="0"/>
            </a:endParaRPr>
          </a:p>
        </p:txBody>
      </p:sp>
      <p:pic>
        <p:nvPicPr>
          <p:cNvPr id="10254" name="图片 16" descr="0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615" y="3475355"/>
            <a:ext cx="4664710" cy="31254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5101" y="1526471"/>
            <a:ext cx="1132682" cy="119845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7941" y="1514710"/>
            <a:ext cx="899771" cy="119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559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2"/>
          <p:cNvSpPr txBox="1"/>
          <p:nvPr/>
        </p:nvSpPr>
        <p:spPr>
          <a:xfrm>
            <a:off x="326786" y="620692"/>
            <a:ext cx="6915881" cy="59817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500" b="1" dirty="0">
                <a:latin typeface="Arial" panose="020B0604020202020204" pitchFamily="34" charset="0"/>
              </a:rPr>
              <a:t>Technique</a:t>
            </a:r>
            <a:r>
              <a:rPr lang="zh-CN" altLang="en-US" sz="2500" b="1" dirty="0">
                <a:latin typeface="Arial" panose="020B0604020202020204" pitchFamily="34" charset="0"/>
              </a:rPr>
              <a:t> </a:t>
            </a:r>
            <a:r>
              <a:rPr lang="en-US" altLang="zh-CN" sz="2500" b="1" dirty="0">
                <a:latin typeface="Arial" panose="020B0604020202020204" pitchFamily="34" charset="0"/>
              </a:rPr>
              <a:t>process of Cu vacuum chamber</a:t>
            </a:r>
            <a:endParaRPr lang="zh-CN" altLang="en-US" sz="2500" b="1" dirty="0">
              <a:latin typeface="Arial" panose="020B0604020202020204" pitchFamily="34" charset="0"/>
            </a:endParaRPr>
          </a:p>
        </p:txBody>
      </p:sp>
      <p:pic>
        <p:nvPicPr>
          <p:cNvPr id="11268" name="图片 3" descr="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39" y="1846385"/>
            <a:ext cx="1245577" cy="1252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9" name="图片 4" descr="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81" y="1771650"/>
            <a:ext cx="1384789" cy="13935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5" descr="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1181" y="1714500"/>
            <a:ext cx="1507881" cy="1516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389" y="1572362"/>
            <a:ext cx="2307981" cy="16588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2" name="右箭头 9"/>
          <p:cNvSpPr/>
          <p:nvPr/>
        </p:nvSpPr>
        <p:spPr>
          <a:xfrm>
            <a:off x="1802423" y="2307985"/>
            <a:ext cx="329712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73" name="右箭头 10"/>
          <p:cNvSpPr/>
          <p:nvPr/>
        </p:nvSpPr>
        <p:spPr>
          <a:xfrm>
            <a:off x="3714754" y="2307985"/>
            <a:ext cx="329711" cy="263769"/>
          </a:xfrm>
          <a:prstGeom prst="rightArrow">
            <a:avLst>
              <a:gd name="adj1" fmla="val 50000"/>
              <a:gd name="adj2" fmla="val 49999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74" name="右箭头 11"/>
          <p:cNvSpPr/>
          <p:nvPr/>
        </p:nvSpPr>
        <p:spPr>
          <a:xfrm>
            <a:off x="5758962" y="2307985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pic>
        <p:nvPicPr>
          <p:cNvPr id="11275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6389" y="4022485"/>
            <a:ext cx="2277208" cy="16485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6" name="图片 15" descr="01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8389" y="3956538"/>
            <a:ext cx="2307981" cy="152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7" name="TextBox 34"/>
          <p:cNvSpPr txBox="1"/>
          <p:nvPr/>
        </p:nvSpPr>
        <p:spPr>
          <a:xfrm>
            <a:off x="41360" y="3349870"/>
            <a:ext cx="1952623" cy="3351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latin typeface="Arial" panose="020B0604020202020204" pitchFamily="34" charset="0"/>
              </a:rPr>
              <a:t>Transition tube machining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78" name="TextBox 34"/>
          <p:cNvSpPr txBox="1"/>
          <p:nvPr/>
        </p:nvSpPr>
        <p:spPr>
          <a:xfrm>
            <a:off x="2461851" y="3363062"/>
            <a:ext cx="1121019" cy="2769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</a:rPr>
              <a:t>Brazing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79" name="TextBox 34"/>
          <p:cNvSpPr txBox="1"/>
          <p:nvPr/>
        </p:nvSpPr>
        <p:spPr>
          <a:xfrm>
            <a:off x="3848819" y="3308800"/>
            <a:ext cx="2369563" cy="2769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</a:rPr>
              <a:t>Knife edge machining of flange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80" name="TextBox 34"/>
          <p:cNvSpPr txBox="1"/>
          <p:nvPr/>
        </p:nvSpPr>
        <p:spPr>
          <a:xfrm>
            <a:off x="6616216" y="3297119"/>
            <a:ext cx="1121019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</a:rPr>
              <a:t>Silver brazing or EBW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81" name="下箭头 20"/>
          <p:cNvSpPr/>
          <p:nvPr/>
        </p:nvSpPr>
        <p:spPr>
          <a:xfrm>
            <a:off x="7737235" y="3363058"/>
            <a:ext cx="263769" cy="39565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82" name="TextBox 34"/>
          <p:cNvSpPr txBox="1"/>
          <p:nvPr/>
        </p:nvSpPr>
        <p:spPr>
          <a:xfrm>
            <a:off x="6945927" y="5605101"/>
            <a:ext cx="1582615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</a:rPr>
              <a:t>Welding of fittings for cooling channel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83" name="TextBox 22"/>
          <p:cNvSpPr txBox="1"/>
          <p:nvPr/>
        </p:nvSpPr>
        <p:spPr>
          <a:xfrm>
            <a:off x="8100396" y="3276725"/>
            <a:ext cx="927589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</a:rPr>
              <a:t>Leak detection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84" name="TextBox 23"/>
          <p:cNvSpPr txBox="1"/>
          <p:nvPr/>
        </p:nvSpPr>
        <p:spPr>
          <a:xfrm>
            <a:off x="3415811" y="1775887"/>
            <a:ext cx="927588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</a:rPr>
              <a:t>Leak detection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85" name="右箭头 24"/>
          <p:cNvSpPr/>
          <p:nvPr/>
        </p:nvSpPr>
        <p:spPr>
          <a:xfrm rot="10800000">
            <a:off x="5429250" y="4879735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11286" name="TextBox 25"/>
          <p:cNvSpPr txBox="1"/>
          <p:nvPr/>
        </p:nvSpPr>
        <p:spPr>
          <a:xfrm>
            <a:off x="5010312" y="4179427"/>
            <a:ext cx="145073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</a:rPr>
              <a:t>Leak tests for hydraulic pressure and vacuum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87" name="TextBox 34"/>
          <p:cNvSpPr txBox="1"/>
          <p:nvPr/>
        </p:nvSpPr>
        <p:spPr>
          <a:xfrm>
            <a:off x="2972782" y="5679672"/>
            <a:ext cx="1978269" cy="83099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</a:rPr>
              <a:t>Welding between beam pipe and cooling channel with a low temperature brazing solder</a:t>
            </a:r>
            <a:endParaRPr lang="zh-CN" altLang="en-US" sz="1200" dirty="0">
              <a:latin typeface="Arial" panose="020B0604020202020204" pitchFamily="34" charset="0"/>
            </a:endParaRPr>
          </a:p>
        </p:txBody>
      </p:sp>
      <p:sp>
        <p:nvSpPr>
          <p:cNvPr id="11288" name="右箭头 27"/>
          <p:cNvSpPr/>
          <p:nvPr/>
        </p:nvSpPr>
        <p:spPr>
          <a:xfrm rot="10800000">
            <a:off x="2264020" y="4879735"/>
            <a:ext cx="395654" cy="263769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2955" dirty="0">
              <a:latin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512" y="4718542"/>
            <a:ext cx="1886680" cy="6177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200" b="1" dirty="0"/>
              <a:t>Cleaning, leak detection, baking and pumping down</a:t>
            </a:r>
            <a:endParaRPr lang="zh-CN" altLang="en-US" sz="1200" b="1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9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5535F6-274D-43DF-AA03-5448B189B33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38" t="71737" r="38" b="482"/>
          <a:stretch/>
        </p:blipFill>
        <p:spPr>
          <a:xfrm>
            <a:off x="70955" y="5533532"/>
            <a:ext cx="2778114" cy="11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73963"/>
      </p:ext>
    </p:extLst>
  </p:cSld>
  <p:clrMapOvr>
    <a:masterClrMapping/>
  </p:clrMapOvr>
  <p:transition>
    <p:pull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351,&quot;width&quot;:133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8a76d306-de1c-4e78-b021-df88d03eebf2}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3d2f5574-97d2-4574-8aab-4956e922a6ed}"/>
  <p:tag name="TABLE_ENDDRAG_ORIGIN_RECT" val="847*280"/>
  <p:tag name="TABLE_ENDDRAG_RECT" val="49*173*847*28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5509</TotalTime>
  <Words>2151</Words>
  <Application>Microsoft Office PowerPoint</Application>
  <PresentationFormat>全屏显示(4:3)</PresentationFormat>
  <Paragraphs>309</Paragraphs>
  <Slides>28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9" baseType="lpstr">
      <vt:lpstr>仿宋</vt:lpstr>
      <vt:lpstr>仿宋_GB2312</vt:lpstr>
      <vt:lpstr>宋体</vt:lpstr>
      <vt:lpstr>微软雅黑</vt:lpstr>
      <vt:lpstr>Arial</vt:lpstr>
      <vt:lpstr>Calibri</vt:lpstr>
      <vt:lpstr>Times</vt:lpstr>
      <vt:lpstr>Times New Roman</vt:lpstr>
      <vt:lpstr>Wingdings</vt:lpstr>
      <vt:lpstr>Office 主题​​</vt:lpstr>
      <vt:lpstr>Bitmap Image</vt:lpstr>
      <vt:lpstr>CEPC真空系统研制总结</vt:lpstr>
      <vt:lpstr>报告提纲</vt:lpstr>
      <vt:lpstr>PowerPoint 演示文稿</vt:lpstr>
      <vt:lpstr>主要研究内容</vt:lpstr>
      <vt:lpstr>PowerPoint 演示文稿</vt:lpstr>
      <vt:lpstr>PowerPoint 演示文稿</vt:lpstr>
      <vt:lpstr>PowerPoint 演示文稿</vt:lpstr>
      <vt:lpstr> R&amp;D of Cu vacuum chamber</vt:lpstr>
      <vt:lpstr>PowerPoint 演示文稿</vt:lpstr>
      <vt:lpstr>Cu and Al vacuum chamber prototypes</vt:lpstr>
      <vt:lpstr>RF shielding bellows Structure</vt:lpstr>
      <vt:lpstr>Measurement of the contact pressure of a spring finger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真空盒极限真空测量</vt:lpstr>
      <vt:lpstr>测试报告评审</vt:lpstr>
      <vt:lpstr>总结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&amp; D of the CEPC vacuum system</dc:title>
  <dc:creator>Donghy</dc:creator>
  <cp:lastModifiedBy>Dong Haiyi</cp:lastModifiedBy>
  <cp:revision>398</cp:revision>
  <dcterms:created xsi:type="dcterms:W3CDTF">2014-12-19T08:20:13Z</dcterms:created>
  <dcterms:modified xsi:type="dcterms:W3CDTF">2023-06-05T09:13:27Z</dcterms:modified>
</cp:coreProperties>
</file>