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601" r:id="rId2"/>
    <p:sldId id="467" r:id="rId3"/>
    <p:sldId id="584" r:id="rId4"/>
    <p:sldId id="602" r:id="rId5"/>
    <p:sldId id="603" r:id="rId6"/>
    <p:sldId id="604" r:id="rId7"/>
    <p:sldId id="605" r:id="rId8"/>
    <p:sldId id="607" r:id="rId9"/>
    <p:sldId id="606" r:id="rId10"/>
    <p:sldId id="609" r:id="rId11"/>
    <p:sldId id="614" r:id="rId12"/>
    <p:sldId id="615" r:id="rId13"/>
    <p:sldId id="616" r:id="rId14"/>
    <p:sldId id="617" r:id="rId15"/>
    <p:sldId id="618" r:id="rId16"/>
    <p:sldId id="629" r:id="rId17"/>
    <p:sldId id="630" r:id="rId18"/>
    <p:sldId id="648" r:id="rId19"/>
    <p:sldId id="622" r:id="rId20"/>
    <p:sldId id="623" r:id="rId21"/>
    <p:sldId id="624" r:id="rId22"/>
    <p:sldId id="625" r:id="rId23"/>
    <p:sldId id="626" r:id="rId24"/>
    <p:sldId id="627" r:id="rId25"/>
    <p:sldId id="662" r:id="rId26"/>
    <p:sldId id="681" r:id="rId27"/>
    <p:sldId id="633" r:id="rId28"/>
    <p:sldId id="675" r:id="rId29"/>
    <p:sldId id="676" r:id="rId30"/>
    <p:sldId id="636" r:id="rId31"/>
    <p:sldId id="637" r:id="rId32"/>
    <p:sldId id="677" r:id="rId33"/>
    <p:sldId id="639" r:id="rId34"/>
    <p:sldId id="640" r:id="rId35"/>
    <p:sldId id="641" r:id="rId36"/>
    <p:sldId id="678" r:id="rId37"/>
    <p:sldId id="682" r:id="rId38"/>
    <p:sldId id="683" r:id="rId39"/>
    <p:sldId id="646" r:id="rId40"/>
    <p:sldId id="684" r:id="rId41"/>
    <p:sldId id="598" r:id="rId42"/>
  </p:sldIdLst>
  <p:sldSz cx="12192000" cy="6858000"/>
  <p:notesSz cx="6797675" cy="99266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7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4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EPC\_ok02-&#22269;&#23478;&#37325;&#28857;&#30740;&#21457;&#35745;&#21010;-MOST\_ok01-&#38745;&#30005;&#20998;&#31163;&#22120;\_ok-&#38745;&#30005;&#20998;&#31163;&#22120;&#35774;&#35745;\_ok04-&#30913;&#38081;&#35774;&#35745;\_ok-&#25968;&#25454;\&#30005;&#22330;&#30913;&#22330;&#21464;&#21270;&#36235;&#21183;&#27604;&#36739;-20190114_mai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0"/>
          <c:tx>
            <c:v>未优化磁场降</c:v>
          </c:tx>
          <c:marker>
            <c:symbol val="none"/>
          </c:marker>
          <c:xVal>
            <c:numRef>
              <c:f>'[电场磁场变化趋势比较-20190114_mail.xlsx]场分布'!$C$3:$C$63</c:f>
              <c:numCache>
                <c:formatCode>General</c:formatCode>
                <c:ptCount val="61"/>
                <c:pt idx="0">
                  <c:v>175</c:v>
                </c:pt>
                <c:pt idx="1">
                  <c:v>176</c:v>
                </c:pt>
                <c:pt idx="2">
                  <c:v>177</c:v>
                </c:pt>
                <c:pt idx="3">
                  <c:v>178</c:v>
                </c:pt>
                <c:pt idx="4">
                  <c:v>179</c:v>
                </c:pt>
                <c:pt idx="5">
                  <c:v>180</c:v>
                </c:pt>
                <c:pt idx="6">
                  <c:v>181</c:v>
                </c:pt>
                <c:pt idx="7">
                  <c:v>182</c:v>
                </c:pt>
                <c:pt idx="8">
                  <c:v>183</c:v>
                </c:pt>
                <c:pt idx="9">
                  <c:v>184</c:v>
                </c:pt>
                <c:pt idx="10">
                  <c:v>185</c:v>
                </c:pt>
                <c:pt idx="11">
                  <c:v>186</c:v>
                </c:pt>
                <c:pt idx="12">
                  <c:v>187</c:v>
                </c:pt>
                <c:pt idx="13">
                  <c:v>188</c:v>
                </c:pt>
                <c:pt idx="14">
                  <c:v>189</c:v>
                </c:pt>
                <c:pt idx="15">
                  <c:v>190</c:v>
                </c:pt>
                <c:pt idx="16">
                  <c:v>191</c:v>
                </c:pt>
                <c:pt idx="17">
                  <c:v>192</c:v>
                </c:pt>
                <c:pt idx="18">
                  <c:v>193</c:v>
                </c:pt>
                <c:pt idx="19">
                  <c:v>194</c:v>
                </c:pt>
                <c:pt idx="20">
                  <c:v>195</c:v>
                </c:pt>
                <c:pt idx="21">
                  <c:v>196</c:v>
                </c:pt>
                <c:pt idx="22">
                  <c:v>197</c:v>
                </c:pt>
                <c:pt idx="23">
                  <c:v>198</c:v>
                </c:pt>
                <c:pt idx="24">
                  <c:v>199</c:v>
                </c:pt>
                <c:pt idx="25">
                  <c:v>200</c:v>
                </c:pt>
                <c:pt idx="26">
                  <c:v>201</c:v>
                </c:pt>
                <c:pt idx="27">
                  <c:v>202</c:v>
                </c:pt>
                <c:pt idx="28">
                  <c:v>203</c:v>
                </c:pt>
                <c:pt idx="29">
                  <c:v>204</c:v>
                </c:pt>
                <c:pt idx="30">
                  <c:v>205</c:v>
                </c:pt>
                <c:pt idx="31">
                  <c:v>206</c:v>
                </c:pt>
                <c:pt idx="32">
                  <c:v>207</c:v>
                </c:pt>
                <c:pt idx="33">
                  <c:v>208</c:v>
                </c:pt>
                <c:pt idx="34">
                  <c:v>209</c:v>
                </c:pt>
                <c:pt idx="35">
                  <c:v>210</c:v>
                </c:pt>
                <c:pt idx="36">
                  <c:v>211</c:v>
                </c:pt>
                <c:pt idx="37">
                  <c:v>212</c:v>
                </c:pt>
                <c:pt idx="38">
                  <c:v>213</c:v>
                </c:pt>
                <c:pt idx="39">
                  <c:v>214</c:v>
                </c:pt>
                <c:pt idx="40">
                  <c:v>215</c:v>
                </c:pt>
                <c:pt idx="41">
                  <c:v>216</c:v>
                </c:pt>
                <c:pt idx="42">
                  <c:v>217</c:v>
                </c:pt>
                <c:pt idx="43">
                  <c:v>218</c:v>
                </c:pt>
                <c:pt idx="44">
                  <c:v>219</c:v>
                </c:pt>
                <c:pt idx="45">
                  <c:v>220</c:v>
                </c:pt>
                <c:pt idx="46">
                  <c:v>221</c:v>
                </c:pt>
                <c:pt idx="47">
                  <c:v>222</c:v>
                </c:pt>
                <c:pt idx="48">
                  <c:v>223</c:v>
                </c:pt>
                <c:pt idx="49">
                  <c:v>224</c:v>
                </c:pt>
                <c:pt idx="50">
                  <c:v>225</c:v>
                </c:pt>
                <c:pt idx="51">
                  <c:v>226</c:v>
                </c:pt>
                <c:pt idx="52">
                  <c:v>227</c:v>
                </c:pt>
                <c:pt idx="53">
                  <c:v>228</c:v>
                </c:pt>
                <c:pt idx="54">
                  <c:v>229</c:v>
                </c:pt>
                <c:pt idx="55">
                  <c:v>230</c:v>
                </c:pt>
                <c:pt idx="56">
                  <c:v>231</c:v>
                </c:pt>
                <c:pt idx="57">
                  <c:v>232</c:v>
                </c:pt>
                <c:pt idx="58">
                  <c:v>233</c:v>
                </c:pt>
                <c:pt idx="59">
                  <c:v>234</c:v>
                </c:pt>
                <c:pt idx="60">
                  <c:v>235</c:v>
                </c:pt>
              </c:numCache>
            </c:numRef>
          </c:xVal>
          <c:yVal>
            <c:numRef>
              <c:f>'[电场磁场变化趋势比较-20190114_mail.xlsx]场分布'!$G$3:$G$63</c:f>
              <c:numCache>
                <c:formatCode>General</c:formatCode>
                <c:ptCount val="61"/>
                <c:pt idx="0">
                  <c:v>0.95784672540494498</c:v>
                </c:pt>
                <c:pt idx="1">
                  <c:v>0.95363790648618596</c:v>
                </c:pt>
                <c:pt idx="2">
                  <c:v>0.94896622715136003</c:v>
                </c:pt>
                <c:pt idx="3">
                  <c:v>0.94383168740046897</c:v>
                </c:pt>
                <c:pt idx="4">
                  <c:v>0.93823428723351199</c:v>
                </c:pt>
                <c:pt idx="5">
                  <c:v>0.93217402665048898</c:v>
                </c:pt>
                <c:pt idx="6">
                  <c:v>0.92558074155161196</c:v>
                </c:pt>
                <c:pt idx="7">
                  <c:v>0.91839889035789901</c:v>
                </c:pt>
                <c:pt idx="8">
                  <c:v>0.91062847306934902</c:v>
                </c:pt>
                <c:pt idx="9">
                  <c:v>0.90226948968596399</c:v>
                </c:pt>
                <c:pt idx="10">
                  <c:v>0.89332194020774403</c:v>
                </c:pt>
                <c:pt idx="11">
                  <c:v>0.88351004591631599</c:v>
                </c:pt>
                <c:pt idx="12">
                  <c:v>0.87293191311173601</c:v>
                </c:pt>
                <c:pt idx="13">
                  <c:v>0.86158754179400399</c:v>
                </c:pt>
                <c:pt idx="14">
                  <c:v>0.84947693196311902</c:v>
                </c:pt>
                <c:pt idx="15">
                  <c:v>0.836600083619082</c:v>
                </c:pt>
                <c:pt idx="16">
                  <c:v>0.82309670247488498</c:v>
                </c:pt>
                <c:pt idx="17">
                  <c:v>0.80881953378094895</c:v>
                </c:pt>
                <c:pt idx="18">
                  <c:v>0.79376857753727603</c:v>
                </c:pt>
                <c:pt idx="19">
                  <c:v>0.777943833743865</c:v>
                </c:pt>
                <c:pt idx="20">
                  <c:v>0.76134530240071596</c:v>
                </c:pt>
                <c:pt idx="21">
                  <c:v>0.74380494302975897</c:v>
                </c:pt>
                <c:pt idx="22">
                  <c:v>0.72567230675975303</c:v>
                </c:pt>
                <c:pt idx="23">
                  <c:v>0.70694739359069803</c:v>
                </c:pt>
                <c:pt idx="24">
                  <c:v>0.68763020352259596</c:v>
                </c:pt>
                <c:pt idx="25">
                  <c:v>0.66772073655544595</c:v>
                </c:pt>
                <c:pt idx="26">
                  <c:v>0.64727465814177099</c:v>
                </c:pt>
                <c:pt idx="27">
                  <c:v>0.62659629046372001</c:v>
                </c:pt>
                <c:pt idx="28">
                  <c:v>0.60568563352129401</c:v>
                </c:pt>
                <c:pt idx="29">
                  <c:v>0.58454268731449199</c:v>
                </c:pt>
                <c:pt idx="30">
                  <c:v>0.56316745184331396</c:v>
                </c:pt>
                <c:pt idx="31">
                  <c:v>0.541861194230983</c:v>
                </c:pt>
                <c:pt idx="32">
                  <c:v>0.52071516461165901</c:v>
                </c:pt>
                <c:pt idx="33">
                  <c:v>0.49972936298534298</c:v>
                </c:pt>
                <c:pt idx="34">
                  <c:v>0.47890378935203398</c:v>
                </c:pt>
                <c:pt idx="35">
                  <c:v>0.458238443711733</c:v>
                </c:pt>
                <c:pt idx="36">
                  <c:v>0.437965491383776</c:v>
                </c:pt>
                <c:pt idx="37">
                  <c:v>0.41821631815254701</c:v>
                </c:pt>
                <c:pt idx="38">
                  <c:v>0.39899092401804498</c:v>
                </c:pt>
                <c:pt idx="39">
                  <c:v>0.38028930898027002</c:v>
                </c:pt>
                <c:pt idx="40">
                  <c:v>0.36211147303922198</c:v>
                </c:pt>
                <c:pt idx="41">
                  <c:v>0.34458100089753502</c:v>
                </c:pt>
                <c:pt idx="42">
                  <c:v>0.32766876712794502</c:v>
                </c:pt>
                <c:pt idx="43">
                  <c:v>0.31137477173045303</c:v>
                </c:pt>
                <c:pt idx="44">
                  <c:v>0.295699014705057</c:v>
                </c:pt>
                <c:pt idx="45">
                  <c:v>0.28064149605175898</c:v>
                </c:pt>
                <c:pt idx="46">
                  <c:v>0.26636858043724698</c:v>
                </c:pt>
                <c:pt idx="47">
                  <c:v>0.25274435945665402</c:v>
                </c:pt>
                <c:pt idx="48">
                  <c:v>0.23976883310998001</c:v>
                </c:pt>
                <c:pt idx="49">
                  <c:v>0.22744200139722401</c:v>
                </c:pt>
                <c:pt idx="50">
                  <c:v>0.21576386431838701</c:v>
                </c:pt>
                <c:pt idx="51">
                  <c:v>0.20462589595865399</c:v>
                </c:pt>
                <c:pt idx="52">
                  <c:v>0.194029328013201</c:v>
                </c:pt>
                <c:pt idx="53">
                  <c:v>0.183974160482028</c:v>
                </c:pt>
                <c:pt idx="54">
                  <c:v>0.174460393365136</c:v>
                </c:pt>
                <c:pt idx="55">
                  <c:v>0.16548802666252399</c:v>
                </c:pt>
                <c:pt idx="56">
                  <c:v>0.157006667711836</c:v>
                </c:pt>
                <c:pt idx="57">
                  <c:v>0.148958344211299</c:v>
                </c:pt>
                <c:pt idx="58">
                  <c:v>0.141343056160912</c:v>
                </c:pt>
                <c:pt idx="59">
                  <c:v>0.134160803560675</c:v>
                </c:pt>
                <c:pt idx="60">
                  <c:v>0.127411586410589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3B-4909-80EA-6EDC1D1E5B8D}"/>
            </c:ext>
          </c:extLst>
        </c:ser>
        <c:ser>
          <c:idx val="2"/>
          <c:order val="1"/>
          <c:tx>
            <c:v>磁嵌位框</c:v>
          </c:tx>
          <c:marker>
            <c:symbol val="none"/>
          </c:marker>
          <c:xVal>
            <c:numRef>
              <c:f>'[电场磁场变化趋势比较-20190114_mail.xlsx]场分布'!$C$3:$C$63</c:f>
              <c:numCache>
                <c:formatCode>General</c:formatCode>
                <c:ptCount val="61"/>
                <c:pt idx="0">
                  <c:v>175</c:v>
                </c:pt>
                <c:pt idx="1">
                  <c:v>176</c:v>
                </c:pt>
                <c:pt idx="2">
                  <c:v>177</c:v>
                </c:pt>
                <c:pt idx="3">
                  <c:v>178</c:v>
                </c:pt>
                <c:pt idx="4">
                  <c:v>179</c:v>
                </c:pt>
                <c:pt idx="5">
                  <c:v>180</c:v>
                </c:pt>
                <c:pt idx="6">
                  <c:v>181</c:v>
                </c:pt>
                <c:pt idx="7">
                  <c:v>182</c:v>
                </c:pt>
                <c:pt idx="8">
                  <c:v>183</c:v>
                </c:pt>
                <c:pt idx="9">
                  <c:v>184</c:v>
                </c:pt>
                <c:pt idx="10">
                  <c:v>185</c:v>
                </c:pt>
                <c:pt idx="11">
                  <c:v>186</c:v>
                </c:pt>
                <c:pt idx="12">
                  <c:v>187</c:v>
                </c:pt>
                <c:pt idx="13">
                  <c:v>188</c:v>
                </c:pt>
                <c:pt idx="14">
                  <c:v>189</c:v>
                </c:pt>
                <c:pt idx="15">
                  <c:v>190</c:v>
                </c:pt>
                <c:pt idx="16">
                  <c:v>191</c:v>
                </c:pt>
                <c:pt idx="17">
                  <c:v>192</c:v>
                </c:pt>
                <c:pt idx="18">
                  <c:v>193</c:v>
                </c:pt>
                <c:pt idx="19">
                  <c:v>194</c:v>
                </c:pt>
                <c:pt idx="20">
                  <c:v>195</c:v>
                </c:pt>
                <c:pt idx="21">
                  <c:v>196</c:v>
                </c:pt>
                <c:pt idx="22">
                  <c:v>197</c:v>
                </c:pt>
                <c:pt idx="23">
                  <c:v>198</c:v>
                </c:pt>
                <c:pt idx="24">
                  <c:v>199</c:v>
                </c:pt>
                <c:pt idx="25">
                  <c:v>200</c:v>
                </c:pt>
                <c:pt idx="26">
                  <c:v>201</c:v>
                </c:pt>
                <c:pt idx="27">
                  <c:v>202</c:v>
                </c:pt>
                <c:pt idx="28">
                  <c:v>203</c:v>
                </c:pt>
                <c:pt idx="29">
                  <c:v>204</c:v>
                </c:pt>
                <c:pt idx="30">
                  <c:v>205</c:v>
                </c:pt>
                <c:pt idx="31">
                  <c:v>206</c:v>
                </c:pt>
                <c:pt idx="32">
                  <c:v>207</c:v>
                </c:pt>
                <c:pt idx="33">
                  <c:v>208</c:v>
                </c:pt>
                <c:pt idx="34">
                  <c:v>209</c:v>
                </c:pt>
                <c:pt idx="35">
                  <c:v>210</c:v>
                </c:pt>
                <c:pt idx="36">
                  <c:v>211</c:v>
                </c:pt>
                <c:pt idx="37">
                  <c:v>212</c:v>
                </c:pt>
                <c:pt idx="38">
                  <c:v>213</c:v>
                </c:pt>
                <c:pt idx="39">
                  <c:v>214</c:v>
                </c:pt>
                <c:pt idx="40">
                  <c:v>215</c:v>
                </c:pt>
                <c:pt idx="41">
                  <c:v>216</c:v>
                </c:pt>
                <c:pt idx="42">
                  <c:v>217</c:v>
                </c:pt>
                <c:pt idx="43">
                  <c:v>218</c:v>
                </c:pt>
                <c:pt idx="44">
                  <c:v>219</c:v>
                </c:pt>
                <c:pt idx="45">
                  <c:v>220</c:v>
                </c:pt>
                <c:pt idx="46">
                  <c:v>221</c:v>
                </c:pt>
                <c:pt idx="47">
                  <c:v>222</c:v>
                </c:pt>
                <c:pt idx="48">
                  <c:v>223</c:v>
                </c:pt>
                <c:pt idx="49">
                  <c:v>224</c:v>
                </c:pt>
                <c:pt idx="50">
                  <c:v>225</c:v>
                </c:pt>
                <c:pt idx="51">
                  <c:v>226</c:v>
                </c:pt>
                <c:pt idx="52">
                  <c:v>227</c:v>
                </c:pt>
                <c:pt idx="53">
                  <c:v>228</c:v>
                </c:pt>
                <c:pt idx="54">
                  <c:v>229</c:v>
                </c:pt>
                <c:pt idx="55">
                  <c:v>230</c:v>
                </c:pt>
                <c:pt idx="56">
                  <c:v>231</c:v>
                </c:pt>
                <c:pt idx="57">
                  <c:v>232</c:v>
                </c:pt>
                <c:pt idx="58">
                  <c:v>233</c:v>
                </c:pt>
                <c:pt idx="59">
                  <c:v>234</c:v>
                </c:pt>
                <c:pt idx="60">
                  <c:v>235</c:v>
                </c:pt>
              </c:numCache>
            </c:numRef>
          </c:xVal>
          <c:yVal>
            <c:numRef>
              <c:f>'[电场磁场变化趋势比较-20190114_mail.xlsx]场分布'!$L$3:$L$63</c:f>
              <c:numCache>
                <c:formatCode>0.00E+00</c:formatCode>
                <c:ptCount val="61"/>
                <c:pt idx="0">
                  <c:v>0.92208669057513193</c:v>
                </c:pt>
                <c:pt idx="1">
                  <c:v>0.91451383587274448</c:v>
                </c:pt>
                <c:pt idx="2">
                  <c:v>0.90617668320466394</c:v>
                </c:pt>
                <c:pt idx="3">
                  <c:v>0.89707523257089106</c:v>
                </c:pt>
                <c:pt idx="4">
                  <c:v>0.88720948397142763</c:v>
                </c:pt>
                <c:pt idx="5">
                  <c:v>0.87657943740627087</c:v>
                </c:pt>
                <c:pt idx="6">
                  <c:v>0.8651614967681085</c:v>
                </c:pt>
                <c:pt idx="7">
                  <c:v>0.85282756355104938</c:v>
                </c:pt>
                <c:pt idx="8">
                  <c:v>0.83957763775509198</c:v>
                </c:pt>
                <c:pt idx="9">
                  <c:v>0.82541171938023561</c:v>
                </c:pt>
                <c:pt idx="10">
                  <c:v>0.81032980842648239</c:v>
                </c:pt>
                <c:pt idx="11">
                  <c:v>0.79400147528738152</c:v>
                </c:pt>
                <c:pt idx="12">
                  <c:v>0.77668312145871954</c:v>
                </c:pt>
                <c:pt idx="13">
                  <c:v>0.75837474694049767</c:v>
                </c:pt>
                <c:pt idx="14">
                  <c:v>0.73907635173271569</c:v>
                </c:pt>
                <c:pt idx="15">
                  <c:v>0.71878793583537259</c:v>
                </c:pt>
                <c:pt idx="16">
                  <c:v>0.69741075197766023</c:v>
                </c:pt>
                <c:pt idx="17">
                  <c:v>0.67523834071704758</c:v>
                </c:pt>
                <c:pt idx="18">
                  <c:v>0.65227070205353366</c:v>
                </c:pt>
                <c:pt idx="19">
                  <c:v>0.62850783598712057</c:v>
                </c:pt>
                <c:pt idx="20">
                  <c:v>0.60394974251780742</c:v>
                </c:pt>
                <c:pt idx="21">
                  <c:v>0.57876186607451585</c:v>
                </c:pt>
                <c:pt idx="22">
                  <c:v>0.55334466264354887</c:v>
                </c:pt>
                <c:pt idx="23">
                  <c:v>0.5276981322249048</c:v>
                </c:pt>
                <c:pt idx="24">
                  <c:v>0.50182227481858288</c:v>
                </c:pt>
                <c:pt idx="25">
                  <c:v>0.47571709042458515</c:v>
                </c:pt>
                <c:pt idx="26">
                  <c:v>0.44974123309498276</c:v>
                </c:pt>
                <c:pt idx="27">
                  <c:v>0.42421057586451805</c:v>
                </c:pt>
                <c:pt idx="28">
                  <c:v>0.39912511873318979</c:v>
                </c:pt>
                <c:pt idx="29">
                  <c:v>0.37448486170099793</c:v>
                </c:pt>
                <c:pt idx="30">
                  <c:v>0.35028980476794375</c:v>
                </c:pt>
                <c:pt idx="31">
                  <c:v>0.32690772340122015</c:v>
                </c:pt>
                <c:pt idx="32">
                  <c:v>0.30439707048592302</c:v>
                </c:pt>
                <c:pt idx="33">
                  <c:v>0.28275784602205228</c:v>
                </c:pt>
                <c:pt idx="34">
                  <c:v>0.26199005000960801</c:v>
                </c:pt>
                <c:pt idx="35">
                  <c:v>0.24209368244859017</c:v>
                </c:pt>
                <c:pt idx="36">
                  <c:v>0.22340571823646363</c:v>
                </c:pt>
                <c:pt idx="37">
                  <c:v>0.20581576155250983</c:v>
                </c:pt>
                <c:pt idx="38">
                  <c:v>0.18932381239673213</c:v>
                </c:pt>
                <c:pt idx="39">
                  <c:v>0.1739298707691283</c:v>
                </c:pt>
                <c:pt idx="40">
                  <c:v>0.15963393666969947</c:v>
                </c:pt>
                <c:pt idx="41">
                  <c:v>0.14638567573554639</c:v>
                </c:pt>
                <c:pt idx="42">
                  <c:v>0.13402095645198059</c:v>
                </c:pt>
                <c:pt idx="43">
                  <c:v>0.12253977881900319</c:v>
                </c:pt>
                <c:pt idx="44">
                  <c:v>0.11194214283661359</c:v>
                </c:pt>
                <c:pt idx="45">
                  <c:v>0.10222804850481194</c:v>
                </c:pt>
                <c:pt idx="46">
                  <c:v>9.3400576455100373E-2</c:v>
                </c:pt>
                <c:pt idx="47">
                  <c:v>8.5258677246412617E-2</c:v>
                </c:pt>
                <c:pt idx="48">
                  <c:v>7.7802350878748788E-2</c:v>
                </c:pt>
                <c:pt idx="49">
                  <c:v>7.1031597352108872E-2</c:v>
                </c:pt>
                <c:pt idx="50">
                  <c:v>6.4946416666492868E-2</c:v>
                </c:pt>
                <c:pt idx="51">
                  <c:v>5.9319117155063508E-2</c:v>
                </c:pt>
                <c:pt idx="52">
                  <c:v>5.414554146466781E-2</c:v>
                </c:pt>
                <c:pt idx="53">
                  <c:v>4.9425689595305654E-2</c:v>
                </c:pt>
                <c:pt idx="54">
                  <c:v>4.5159561546977284E-2</c:v>
                </c:pt>
                <c:pt idx="55">
                  <c:v>4.1347157319682457E-2</c:v>
                </c:pt>
                <c:pt idx="56">
                  <c:v>3.7956168793835128E-2</c:v>
                </c:pt>
                <c:pt idx="57">
                  <c:v>3.4856222419969579E-2</c:v>
                </c:pt>
                <c:pt idx="58">
                  <c:v>3.2047318198085803E-2</c:v>
                </c:pt>
                <c:pt idx="59">
                  <c:v>2.9529456128183928E-2</c:v>
                </c:pt>
                <c:pt idx="60">
                  <c:v>2.7302636210263829E-2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3B-4909-80EA-6EDC1D1E5B8D}"/>
            </c:ext>
          </c:extLst>
        </c:ser>
        <c:ser>
          <c:idx val="3"/>
          <c:order val="2"/>
          <c:tx>
            <c:v>磁嵌位框+嵌位板</c:v>
          </c:tx>
          <c:marker>
            <c:symbol val="none"/>
          </c:marker>
          <c:xVal>
            <c:numRef>
              <c:f>'[电场磁场变化趋势比较-20190114_mail.xlsx]场分布'!$C$3:$C$63</c:f>
              <c:numCache>
                <c:formatCode>General</c:formatCode>
                <c:ptCount val="61"/>
                <c:pt idx="0">
                  <c:v>175</c:v>
                </c:pt>
                <c:pt idx="1">
                  <c:v>176</c:v>
                </c:pt>
                <c:pt idx="2">
                  <c:v>177</c:v>
                </c:pt>
                <c:pt idx="3">
                  <c:v>178</c:v>
                </c:pt>
                <c:pt idx="4">
                  <c:v>179</c:v>
                </c:pt>
                <c:pt idx="5">
                  <c:v>180</c:v>
                </c:pt>
                <c:pt idx="6">
                  <c:v>181</c:v>
                </c:pt>
                <c:pt idx="7">
                  <c:v>182</c:v>
                </c:pt>
                <c:pt idx="8">
                  <c:v>183</c:v>
                </c:pt>
                <c:pt idx="9">
                  <c:v>184</c:v>
                </c:pt>
                <c:pt idx="10">
                  <c:v>185</c:v>
                </c:pt>
                <c:pt idx="11">
                  <c:v>186</c:v>
                </c:pt>
                <c:pt idx="12">
                  <c:v>187</c:v>
                </c:pt>
                <c:pt idx="13">
                  <c:v>188</c:v>
                </c:pt>
                <c:pt idx="14">
                  <c:v>189</c:v>
                </c:pt>
                <c:pt idx="15">
                  <c:v>190</c:v>
                </c:pt>
                <c:pt idx="16">
                  <c:v>191</c:v>
                </c:pt>
                <c:pt idx="17">
                  <c:v>192</c:v>
                </c:pt>
                <c:pt idx="18">
                  <c:v>193</c:v>
                </c:pt>
                <c:pt idx="19">
                  <c:v>194</c:v>
                </c:pt>
                <c:pt idx="20">
                  <c:v>195</c:v>
                </c:pt>
                <c:pt idx="21">
                  <c:v>196</c:v>
                </c:pt>
                <c:pt idx="22">
                  <c:v>197</c:v>
                </c:pt>
                <c:pt idx="23">
                  <c:v>198</c:v>
                </c:pt>
                <c:pt idx="24">
                  <c:v>199</c:v>
                </c:pt>
                <c:pt idx="25">
                  <c:v>200</c:v>
                </c:pt>
                <c:pt idx="26">
                  <c:v>201</c:v>
                </c:pt>
                <c:pt idx="27">
                  <c:v>202</c:v>
                </c:pt>
                <c:pt idx="28">
                  <c:v>203</c:v>
                </c:pt>
                <c:pt idx="29">
                  <c:v>204</c:v>
                </c:pt>
                <c:pt idx="30">
                  <c:v>205</c:v>
                </c:pt>
                <c:pt idx="31">
                  <c:v>206</c:v>
                </c:pt>
                <c:pt idx="32">
                  <c:v>207</c:v>
                </c:pt>
                <c:pt idx="33">
                  <c:v>208</c:v>
                </c:pt>
                <c:pt idx="34">
                  <c:v>209</c:v>
                </c:pt>
                <c:pt idx="35">
                  <c:v>210</c:v>
                </c:pt>
                <c:pt idx="36">
                  <c:v>211</c:v>
                </c:pt>
                <c:pt idx="37">
                  <c:v>212</c:v>
                </c:pt>
                <c:pt idx="38">
                  <c:v>213</c:v>
                </c:pt>
                <c:pt idx="39">
                  <c:v>214</c:v>
                </c:pt>
                <c:pt idx="40">
                  <c:v>215</c:v>
                </c:pt>
                <c:pt idx="41">
                  <c:v>216</c:v>
                </c:pt>
                <c:pt idx="42">
                  <c:v>217</c:v>
                </c:pt>
                <c:pt idx="43">
                  <c:v>218</c:v>
                </c:pt>
                <c:pt idx="44">
                  <c:v>219</c:v>
                </c:pt>
                <c:pt idx="45">
                  <c:v>220</c:v>
                </c:pt>
                <c:pt idx="46">
                  <c:v>221</c:v>
                </c:pt>
                <c:pt idx="47">
                  <c:v>222</c:v>
                </c:pt>
                <c:pt idx="48">
                  <c:v>223</c:v>
                </c:pt>
                <c:pt idx="49">
                  <c:v>224</c:v>
                </c:pt>
                <c:pt idx="50">
                  <c:v>225</c:v>
                </c:pt>
                <c:pt idx="51">
                  <c:v>226</c:v>
                </c:pt>
                <c:pt idx="52">
                  <c:v>227</c:v>
                </c:pt>
                <c:pt idx="53">
                  <c:v>228</c:v>
                </c:pt>
                <c:pt idx="54">
                  <c:v>229</c:v>
                </c:pt>
                <c:pt idx="55">
                  <c:v>230</c:v>
                </c:pt>
                <c:pt idx="56">
                  <c:v>231</c:v>
                </c:pt>
                <c:pt idx="57">
                  <c:v>232</c:v>
                </c:pt>
                <c:pt idx="58">
                  <c:v>233</c:v>
                </c:pt>
                <c:pt idx="59">
                  <c:v>234</c:v>
                </c:pt>
                <c:pt idx="60">
                  <c:v>235</c:v>
                </c:pt>
              </c:numCache>
            </c:numRef>
          </c:xVal>
          <c:yVal>
            <c:numRef>
              <c:f>'[电场磁场变化趋势比较-20190114_mail.xlsx]场分布'!$N$3:$N$63</c:f>
              <c:numCache>
                <c:formatCode>0.00E+00</c:formatCode>
                <c:ptCount val="61"/>
                <c:pt idx="0">
                  <c:v>0.91807415495069711</c:v>
                </c:pt>
                <c:pt idx="1">
                  <c:v>0.9098854844887414</c:v>
                </c:pt>
                <c:pt idx="2">
                  <c:v>0.90092132747705767</c:v>
                </c:pt>
                <c:pt idx="3">
                  <c:v>0.89118168391564423</c:v>
                </c:pt>
                <c:pt idx="4">
                  <c:v>0.88066655380450143</c:v>
                </c:pt>
                <c:pt idx="5">
                  <c:v>0.86937593714362915</c:v>
                </c:pt>
                <c:pt idx="6">
                  <c:v>0.85721809109350755</c:v>
                </c:pt>
                <c:pt idx="7">
                  <c:v>0.84400660880452771</c:v>
                </c:pt>
                <c:pt idx="8">
                  <c:v>0.82974149027669208</c:v>
                </c:pt>
                <c:pt idx="9">
                  <c:v>0.81442273550999922</c:v>
                </c:pt>
                <c:pt idx="10">
                  <c:v>0.79805034450445045</c:v>
                </c:pt>
                <c:pt idx="11">
                  <c:v>0.78035713842108512</c:v>
                </c:pt>
                <c:pt idx="12">
                  <c:v>0.76147969609819188</c:v>
                </c:pt>
                <c:pt idx="13">
                  <c:v>0.74141801753576952</c:v>
                </c:pt>
                <c:pt idx="14">
                  <c:v>0.72017210273381815</c:v>
                </c:pt>
                <c:pt idx="15">
                  <c:v>0.69774195169233655</c:v>
                </c:pt>
                <c:pt idx="16">
                  <c:v>0.6741633194388863</c:v>
                </c:pt>
                <c:pt idx="17">
                  <c:v>0.64950729085062386</c:v>
                </c:pt>
                <c:pt idx="18">
                  <c:v>0.6237738659275518</c:v>
                </c:pt>
                <c:pt idx="19">
                  <c:v>0.59696304466966876</c:v>
                </c:pt>
                <c:pt idx="20">
                  <c:v>0.56907482707697365</c:v>
                </c:pt>
                <c:pt idx="21">
                  <c:v>0.5401698356467427</c:v>
                </c:pt>
                <c:pt idx="22">
                  <c:v>0.51062101126267734</c:v>
                </c:pt>
                <c:pt idx="23">
                  <c:v>0.48042835392477656</c:v>
                </c:pt>
                <c:pt idx="24">
                  <c:v>0.44959186363304277</c:v>
                </c:pt>
                <c:pt idx="25">
                  <c:v>0.41811154038747345</c:v>
                </c:pt>
                <c:pt idx="26">
                  <c:v>0.38612012752063946</c:v>
                </c:pt>
                <c:pt idx="27">
                  <c:v>0.3539988896766339</c:v>
                </c:pt>
                <c:pt idx="28">
                  <c:v>0.32174782685545678</c:v>
                </c:pt>
                <c:pt idx="29">
                  <c:v>0.28936693905710692</c:v>
                </c:pt>
                <c:pt idx="30">
                  <c:v>0.25685622628158433</c:v>
                </c:pt>
                <c:pt idx="31">
                  <c:v>0.22374543151241744</c:v>
                </c:pt>
                <c:pt idx="32">
                  <c:v>0.1917654803932394</c:v>
                </c:pt>
                <c:pt idx="33">
                  <c:v>0.16091637292405256</c:v>
                </c:pt>
                <c:pt idx="34">
                  <c:v>0.13119810910485577</c:v>
                </c:pt>
                <c:pt idx="35">
                  <c:v>0.1026106889356488</c:v>
                </c:pt>
                <c:pt idx="36">
                  <c:v>7.8004820344292861E-2</c:v>
                </c:pt>
                <c:pt idx="37">
                  <c:v>5.7452969013799718E-2</c:v>
                </c:pt>
                <c:pt idx="38">
                  <c:v>4.0955134944169386E-2</c:v>
                </c:pt>
                <c:pt idx="39">
                  <c:v>2.8511318135401861E-2</c:v>
                </c:pt>
                <c:pt idx="40">
                  <c:v>2.0121518587497028E-2</c:v>
                </c:pt>
                <c:pt idx="41">
                  <c:v>1.6559532241882807E-2</c:v>
                </c:pt>
                <c:pt idx="42">
                  <c:v>1.3789098417516125E-2</c:v>
                </c:pt>
                <c:pt idx="43">
                  <c:v>1.1810217114396985E-2</c:v>
                </c:pt>
                <c:pt idx="44">
                  <c:v>1.0622888332525593E-2</c:v>
                </c:pt>
                <c:pt idx="45">
                  <c:v>1.0227112071901776E-2</c:v>
                </c:pt>
                <c:pt idx="46">
                  <c:v>9.765660628838671E-3</c:v>
                </c:pt>
                <c:pt idx="47">
                  <c:v>9.4035522856616028E-3</c:v>
                </c:pt>
                <c:pt idx="48">
                  <c:v>9.140787042370575E-3</c:v>
                </c:pt>
                <c:pt idx="49">
                  <c:v>8.9773648989655806E-3</c:v>
                </c:pt>
                <c:pt idx="50">
                  <c:v>8.9132858554466354E-3</c:v>
                </c:pt>
                <c:pt idx="51">
                  <c:v>8.8246531049083962E-3</c:v>
                </c:pt>
                <c:pt idx="52">
                  <c:v>8.7472185466041779E-3</c:v>
                </c:pt>
                <c:pt idx="53">
                  <c:v>8.6809821805339735E-3</c:v>
                </c:pt>
                <c:pt idx="54">
                  <c:v>8.625944006697776E-3</c:v>
                </c:pt>
                <c:pt idx="55">
                  <c:v>8.5821040250956045E-3</c:v>
                </c:pt>
                <c:pt idx="56">
                  <c:v>8.5320221363402171E-3</c:v>
                </c:pt>
                <c:pt idx="57">
                  <c:v>8.4808508980937052E-3</c:v>
                </c:pt>
                <c:pt idx="58">
                  <c:v>8.4285903103560791E-3</c:v>
                </c:pt>
                <c:pt idx="59">
                  <c:v>8.3752403731273371E-3</c:v>
                </c:pt>
                <c:pt idx="60">
                  <c:v>8.3208010864074811E-3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63B-4909-80EA-6EDC1D1E5B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161216"/>
        <c:axId val="97162752"/>
      </c:scatterChart>
      <c:valAx>
        <c:axId val="97161216"/>
        <c:scaling>
          <c:orientation val="minMax"/>
          <c:max val="235"/>
          <c:min val="175"/>
        </c:scaling>
        <c:delete val="0"/>
        <c:axPos val="b"/>
        <c:numFmt formatCode="General" sourceLinked="1"/>
        <c:majorTickMark val="out"/>
        <c:minorTickMark val="none"/>
        <c:tickLblPos val="nextTo"/>
        <c:crossAx val="97162752"/>
        <c:crosses val="autoZero"/>
        <c:crossBetween val="midCat"/>
      </c:valAx>
      <c:valAx>
        <c:axId val="97162752"/>
        <c:scaling>
          <c:orientation val="minMax"/>
          <c:max val="1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97161216"/>
        <c:crosses val="autoZero"/>
        <c:crossBetween val="midCat"/>
        <c:majorUnit val="0.2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94CF2-CF3C-44C6-B02E-705FE341B7D0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640B0-D134-47DF-905E-6D8C0970F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7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175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989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284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184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59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556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01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28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970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892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16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659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860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58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87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640B0-D134-47DF-905E-6D8C0970F9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6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93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80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71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1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03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14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40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7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403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76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35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7B3C3-3EEF-4B6F-9859-F298E6AEEBF8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11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标题 1"/>
          <p:cNvSpPr txBox="1">
            <a:spLocks/>
          </p:cNvSpPr>
          <p:nvPr/>
        </p:nvSpPr>
        <p:spPr>
          <a:xfrm>
            <a:off x="720000" y="1080000"/>
            <a:ext cx="10800000" cy="46800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lnSpc>
                <a:spcPts val="45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altLang="zh-CN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Progress of </a:t>
            </a:r>
            <a:r>
              <a:rPr lang="en-US" altLang="zh-CN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Prototype Electrostatic Separator</a:t>
            </a:r>
            <a:r>
              <a:rPr lang="en-US" altLang="zh-CN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/>
            </a:r>
            <a:br>
              <a:rPr lang="en-US" altLang="zh-CN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</a:br>
            <a:r>
              <a:rPr lang="en-US" altLang="zh-CN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for </a:t>
            </a:r>
            <a:r>
              <a:rPr lang="en-US" altLang="zh-CN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CEPC</a:t>
            </a:r>
            <a:r>
              <a:rPr lang="en-US" altLang="zh-CN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/>
            </a:r>
            <a:br>
              <a:rPr lang="en-US" altLang="zh-CN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</a:br>
            <a:r>
              <a:rPr lang="en-US" altLang="zh-CN" sz="1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/>
            </a:r>
            <a:br>
              <a:rPr lang="en-US" altLang="zh-CN" sz="1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</a:br>
            <a:r>
              <a:rPr lang="en-US" altLang="zh-CN" sz="28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Bin Chen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/>
            </a:r>
            <a:br>
              <a:rPr lang="en-US" altLang="zh-CN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CEPC Project Final Assessment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Internal Preparation </a:t>
            </a: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Meeting ( Jun 7th , 2023 ) </a:t>
            </a:r>
            <a:endParaRPr lang="zh-CN" altLang="en-US" sz="20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of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</a:t>
            </a:r>
            <a:endParaRPr lang="en-US" altLang="zh-CN" sz="20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An electrostatic separator comprise a pair of electrodes, UHV tank, metal-ceramic supports, high voltage feedthrough, High voltage circuit and vacuum system, etc.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 order to reduce the beam impedance of the electrostatic separator, the gap between the two electrodes was changed from 110mm to 75mm.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8FACCB30-BE5B-8CA4-2794-11EA2619A201}"/>
              </a:ext>
            </a:extLst>
          </p:cNvPr>
          <p:cNvSpPr/>
          <p:nvPr/>
        </p:nvSpPr>
        <p:spPr>
          <a:xfrm>
            <a:off x="7200000" y="6120000"/>
            <a:ext cx="288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Parameters of electrostatic separator</a:t>
            </a:r>
            <a:endParaRPr lang="en-GB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1">
              <a:spcAft>
                <a:spcPts val="1200"/>
              </a:spcAft>
              <a:defRPr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0ABFA47-890E-9DD3-2E8D-D4173F96C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880000"/>
            <a:ext cx="5760000" cy="330491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A2C4D92-8C94-0D63-BF51-0E2E5FC37483}"/>
              </a:ext>
            </a:extLst>
          </p:cNvPr>
          <p:cNvSpPr/>
          <p:nvPr/>
        </p:nvSpPr>
        <p:spPr>
          <a:xfrm>
            <a:off x="1440000" y="6120000"/>
            <a:ext cx="288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Structure drawing of Electrostatic Separator </a:t>
            </a: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F237280D-B5E5-CFD6-32AF-2D70925E1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532535"/>
              </p:ext>
            </p:extLst>
          </p:nvPr>
        </p:nvGraphicFramePr>
        <p:xfrm>
          <a:off x="6120000" y="2880000"/>
          <a:ext cx="5436956" cy="32576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1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5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Separator length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4.5m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Inner diameter of separator tank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540mm  →  </a:t>
                      </a:r>
                      <a:r>
                        <a:rPr lang="en-US" altLang="zh-CN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380mm</a:t>
                      </a:r>
                      <a:endParaRPr lang="en-US" sz="1600" b="1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Electrode length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4.0m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Electrode width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260mm  </a:t>
                      </a:r>
                      <a:r>
                        <a:rPr lang="en-US" altLang="zh-CN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→  180mm</a:t>
                      </a:r>
                      <a:endParaRPr lang="en-US" sz="1600" b="1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Nominal gap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110mm  </a:t>
                      </a:r>
                      <a:r>
                        <a:rPr lang="en-US" altLang="zh-CN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→  75mm</a:t>
                      </a:r>
                      <a:endParaRPr lang="en-US" altLang="zh-CN" sz="1600" b="1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operating field strength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2MV/m</a:t>
                      </a:r>
                      <a:endParaRPr lang="en-US" sz="1600" b="1" i="0" u="none" strike="noStrike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operating voltage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±110kV  </a:t>
                      </a:r>
                      <a:r>
                        <a:rPr lang="en-US" altLang="zh-CN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→  ±75kV </a:t>
                      </a:r>
                      <a:endParaRPr lang="en-US" altLang="zh-CN" sz="1600" b="1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conditioning voltage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±1</a:t>
                      </a:r>
                      <a:r>
                        <a:rPr lang="en-US" altLang="zh-CN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0kV  </a:t>
                      </a:r>
                      <a:r>
                        <a:rPr lang="en-US" altLang="zh-CN" sz="16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→  ±135kV </a:t>
                      </a:r>
                      <a:endParaRPr lang="en-US" sz="1600" b="1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Good field </a:t>
                      </a:r>
                      <a:r>
                        <a:rPr lang="en-US" altLang="zh-CN" sz="16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region (0.5‰ limit)</a:t>
                      </a:r>
                      <a:endParaRPr lang="zh-CN" altLang="en-US" sz="1600" u="none" strike="noStrike" kern="12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en-US" altLang="ko-KR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 </a:t>
                      </a:r>
                      <a:r>
                        <a:rPr lang="en-US" altLang="en-US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altLang="zh-CN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altLang="ko-KR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endParaRPr lang="ko-KR" altLang="en-US" sz="1600" b="1" u="none" strike="noStrike" kern="1200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64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Nominal vacuum pressure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.0</a:t>
                      </a:r>
                      <a:r>
                        <a:rPr lang="en-US" altLang="en-US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altLang="zh-CN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CN" sz="1600" b="1" kern="12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-10</a:t>
                      </a:r>
                      <a:r>
                        <a:rPr lang="en-US" altLang="zh-CN" sz="1600" b="1" u="none" strike="noStrike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Torr</a:t>
                      </a:r>
                      <a:endParaRPr lang="en-US" sz="1600" b="1" i="0" u="none" strike="noStrike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894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Structure and electric field design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Electrode plate design (The edges are designed in a thick circular arc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to improve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field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uniformity )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61C68D5A-C891-C4C4-D749-7E33539A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2160219"/>
            <a:ext cx="2148603" cy="30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DF647D-F119-7DF8-61A7-47FB1C8B8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000" y="2160219"/>
            <a:ext cx="2126497" cy="306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E1666-A48E-80BB-7D66-273C3ACB0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000" y="2160219"/>
            <a:ext cx="2470120" cy="306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E96C911-721E-952E-3CC6-0BEF5B49A342}"/>
              </a:ext>
            </a:extLst>
          </p:cNvPr>
          <p:cNvSpPr txBox="1"/>
          <p:nvPr/>
        </p:nvSpPr>
        <p:spPr>
          <a:xfrm>
            <a:off x="2880000" y="1800219"/>
            <a:ext cx="72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11mm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7079A89-08FE-B567-E2D4-A462925171CD}"/>
              </a:ext>
            </a:extLst>
          </p:cNvPr>
          <p:cNvSpPr txBox="1"/>
          <p:nvPr/>
        </p:nvSpPr>
        <p:spPr>
          <a:xfrm>
            <a:off x="8820000" y="1800219"/>
            <a:ext cx="90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13.87mm</a:t>
            </a:r>
            <a:endParaRPr lang="zh-CN" altLang="en-US" sz="1200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A07902C-ACDF-21FC-0863-A63FF2BAA2C6}"/>
              </a:ext>
            </a:extLst>
          </p:cNvPr>
          <p:cNvSpPr txBox="1"/>
          <p:nvPr/>
        </p:nvSpPr>
        <p:spPr>
          <a:xfrm>
            <a:off x="5760000" y="1800219"/>
            <a:ext cx="72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12mm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280B482-F3E4-EDB0-6ACD-1592A671FEAE}"/>
              </a:ext>
            </a:extLst>
          </p:cNvPr>
          <p:cNvSpPr/>
          <p:nvPr/>
        </p:nvSpPr>
        <p:spPr>
          <a:xfrm>
            <a:off x="2412000" y="2196000"/>
            <a:ext cx="288000" cy="3583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AE7F463-CEF8-702C-D83F-2085741D8C38}"/>
              </a:ext>
            </a:extLst>
          </p:cNvPr>
          <p:cNvCxnSpPr/>
          <p:nvPr/>
        </p:nvCxnSpPr>
        <p:spPr>
          <a:xfrm flipV="1">
            <a:off x="2664000" y="1980000"/>
            <a:ext cx="288000" cy="36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>
            <a:extLst>
              <a:ext uri="{FF2B5EF4-FFF2-40B4-BE49-F238E27FC236}">
                <a16:creationId xmlns:a16="http://schemas.microsoft.com/office/drawing/2014/main" id="{5679F00C-86BC-B16B-F2DE-1B1646B5797F}"/>
              </a:ext>
            </a:extLst>
          </p:cNvPr>
          <p:cNvSpPr/>
          <p:nvPr/>
        </p:nvSpPr>
        <p:spPr>
          <a:xfrm>
            <a:off x="5292000" y="2196000"/>
            <a:ext cx="288000" cy="3583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8E1190D-7586-B978-7AA0-8BE465F900C3}"/>
              </a:ext>
            </a:extLst>
          </p:cNvPr>
          <p:cNvSpPr/>
          <p:nvPr/>
        </p:nvSpPr>
        <p:spPr>
          <a:xfrm>
            <a:off x="8352000" y="2196000"/>
            <a:ext cx="288000" cy="3583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6403137-F984-1BC0-C60F-74D52AF3B684}"/>
              </a:ext>
            </a:extLst>
          </p:cNvPr>
          <p:cNvCxnSpPr/>
          <p:nvPr/>
        </p:nvCxnSpPr>
        <p:spPr>
          <a:xfrm flipV="1">
            <a:off x="5544000" y="1980000"/>
            <a:ext cx="288000" cy="36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91C8842-3C40-5F8D-6A63-46680B04E465}"/>
              </a:ext>
            </a:extLst>
          </p:cNvPr>
          <p:cNvCxnSpPr/>
          <p:nvPr/>
        </p:nvCxnSpPr>
        <p:spPr>
          <a:xfrm flipV="1">
            <a:off x="8640000" y="1980000"/>
            <a:ext cx="288000" cy="36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455BCCBF-26EA-3B16-AB91-C7A259CF429A}"/>
              </a:ext>
            </a:extLst>
          </p:cNvPr>
          <p:cNvSpPr txBox="1"/>
          <p:nvPr/>
        </p:nvSpPr>
        <p:spPr>
          <a:xfrm>
            <a:off x="720000" y="5760219"/>
            <a:ext cx="144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场均匀性：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0.5‰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0AECD0-2EA8-55B0-8ED0-70D8F98F0968}"/>
              </a:ext>
            </a:extLst>
          </p:cNvPr>
          <p:cNvSpPr txBox="1"/>
          <p:nvPr/>
        </p:nvSpPr>
        <p:spPr>
          <a:xfrm>
            <a:off x="2520000" y="5760219"/>
            <a:ext cx="144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40mm×30mm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E52BD48-5B00-A6B4-A50A-17A08DF75F48}"/>
              </a:ext>
            </a:extLst>
          </p:cNvPr>
          <p:cNvSpPr txBox="1"/>
          <p:nvPr/>
        </p:nvSpPr>
        <p:spPr>
          <a:xfrm>
            <a:off x="8280000" y="5760219"/>
            <a:ext cx="144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75mm×70mm</a:t>
            </a:r>
            <a:endParaRPr lang="zh-CN" altLang="en-US" sz="1200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88F867E-2F90-52D0-2A55-93A1AFD26CB1}"/>
              </a:ext>
            </a:extLst>
          </p:cNvPr>
          <p:cNvSpPr txBox="1"/>
          <p:nvPr/>
        </p:nvSpPr>
        <p:spPr>
          <a:xfrm>
            <a:off x="5400000" y="5760219"/>
            <a:ext cx="144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40mm×40mm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42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Structure and electric field design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Electrode width design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672C2525-406E-988A-1059-BEDC822446B1}"/>
              </a:ext>
            </a:extLst>
          </p:cNvPr>
          <p:cNvSpPr txBox="1"/>
          <p:nvPr/>
        </p:nvSpPr>
        <p:spPr>
          <a:xfrm>
            <a:off x="5400000" y="4320000"/>
            <a:ext cx="180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0.5‰ 75mm×30mm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C48F2A7-D6DC-6C3C-D39E-AAF169150BD5}"/>
              </a:ext>
            </a:extLst>
          </p:cNvPr>
          <p:cNvCxnSpPr/>
          <p:nvPr/>
        </p:nvCxnSpPr>
        <p:spPr>
          <a:xfrm>
            <a:off x="7740000" y="1981566"/>
            <a:ext cx="3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79B55FC1-3AA5-FFAD-A685-85C40A6C4062}"/>
              </a:ext>
            </a:extLst>
          </p:cNvPr>
          <p:cNvCxnSpPr/>
          <p:nvPr/>
        </p:nvCxnSpPr>
        <p:spPr>
          <a:xfrm>
            <a:off x="7740000" y="4140000"/>
            <a:ext cx="3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DF084851-7543-891F-DF7E-A156E1CC1ED6}"/>
              </a:ext>
            </a:extLst>
          </p:cNvPr>
          <p:cNvCxnSpPr/>
          <p:nvPr/>
        </p:nvCxnSpPr>
        <p:spPr>
          <a:xfrm>
            <a:off x="7920000" y="1981566"/>
            <a:ext cx="0" cy="2160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5B91054D-B189-ECA8-236A-51EB1C231A34}"/>
              </a:ext>
            </a:extLst>
          </p:cNvPr>
          <p:cNvSpPr txBox="1"/>
          <p:nvPr/>
        </p:nvSpPr>
        <p:spPr>
          <a:xfrm>
            <a:off x="7200000" y="2520000"/>
            <a:ext cx="72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140mm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908F1DC-AF55-60FD-8460-1F42B9941866}"/>
              </a:ext>
            </a:extLst>
          </p:cNvPr>
          <p:cNvSpPr txBox="1"/>
          <p:nvPr/>
        </p:nvSpPr>
        <p:spPr>
          <a:xfrm>
            <a:off x="8280000" y="4320000"/>
            <a:ext cx="180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0.5‰ 50mm×20mm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BD904FC4-AE4F-FEBE-0C3B-E80029A5E4F1}"/>
              </a:ext>
            </a:extLst>
          </p:cNvPr>
          <p:cNvCxnSpPr/>
          <p:nvPr/>
        </p:nvCxnSpPr>
        <p:spPr>
          <a:xfrm>
            <a:off x="4680000" y="1728000"/>
            <a:ext cx="3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E3BE652-C0C2-FB1F-D73C-C8D019B9C71E}"/>
              </a:ext>
            </a:extLst>
          </p:cNvPr>
          <p:cNvCxnSpPr/>
          <p:nvPr/>
        </p:nvCxnSpPr>
        <p:spPr>
          <a:xfrm>
            <a:off x="4680596" y="4140000"/>
            <a:ext cx="3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66E53F92-C50F-144A-CC6D-ED67A02EF31E}"/>
              </a:ext>
            </a:extLst>
          </p:cNvPr>
          <p:cNvCxnSpPr/>
          <p:nvPr/>
        </p:nvCxnSpPr>
        <p:spPr>
          <a:xfrm>
            <a:off x="4860000" y="1728000"/>
            <a:ext cx="0" cy="2412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C117EAA5-489F-DEE5-7A35-592CE7928345}"/>
              </a:ext>
            </a:extLst>
          </p:cNvPr>
          <p:cNvSpPr txBox="1"/>
          <p:nvPr/>
        </p:nvSpPr>
        <p:spPr>
          <a:xfrm>
            <a:off x="4140000" y="2520000"/>
            <a:ext cx="72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160mm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D75EC3DF-2012-C51A-3012-5EE6F1334C6A}"/>
              </a:ext>
            </a:extLst>
          </p:cNvPr>
          <p:cNvCxnSpPr/>
          <p:nvPr/>
        </p:nvCxnSpPr>
        <p:spPr>
          <a:xfrm>
            <a:off x="1620000" y="1584000"/>
            <a:ext cx="3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D9931201-0CCE-E3BD-71C0-60B0F2B17843}"/>
              </a:ext>
            </a:extLst>
          </p:cNvPr>
          <p:cNvCxnSpPr/>
          <p:nvPr/>
        </p:nvCxnSpPr>
        <p:spPr>
          <a:xfrm>
            <a:off x="1620000" y="4140000"/>
            <a:ext cx="3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C56A0718-5FE9-6360-DE52-8CFE91A45EB1}"/>
              </a:ext>
            </a:extLst>
          </p:cNvPr>
          <p:cNvCxnSpPr/>
          <p:nvPr/>
        </p:nvCxnSpPr>
        <p:spPr>
          <a:xfrm>
            <a:off x="1800000" y="1584000"/>
            <a:ext cx="0" cy="2556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2079D425-CF11-9EFD-63A9-5EB468E2B349}"/>
              </a:ext>
            </a:extLst>
          </p:cNvPr>
          <p:cNvSpPr txBox="1"/>
          <p:nvPr/>
        </p:nvSpPr>
        <p:spPr>
          <a:xfrm>
            <a:off x="1080000" y="2520000"/>
            <a:ext cx="72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180mm</a:t>
            </a:r>
            <a:endParaRPr lang="zh-CN" altLang="en-US" sz="1200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2D788C4-E993-D567-9E3E-677453668016}"/>
              </a:ext>
            </a:extLst>
          </p:cNvPr>
          <p:cNvSpPr txBox="1"/>
          <p:nvPr/>
        </p:nvSpPr>
        <p:spPr>
          <a:xfrm>
            <a:off x="2160000" y="4320000"/>
            <a:ext cx="180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0.5‰</a:t>
            </a:r>
            <a:r>
              <a:rPr lang="zh-CN" altLang="en-US" sz="1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1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75mm×60mm</a:t>
            </a:r>
            <a:endParaRPr lang="zh-CN" altLang="en-US" sz="1200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A0719A41-448F-57DB-EEF8-1A734C1644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6945" t="-158" r="6649"/>
          <a:stretch/>
        </p:blipFill>
        <p:spPr>
          <a:xfrm>
            <a:off x="2160000" y="1440000"/>
            <a:ext cx="1832728" cy="28800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CADD8BF3-CD0C-5F27-E592-A11D3C2A1A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00" y="1440000"/>
            <a:ext cx="1925307" cy="2880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E6272331-C93A-4F42-5155-FE816D47F73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000" y="1800000"/>
            <a:ext cx="1980000" cy="25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8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Structure and electric field design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Height of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ground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electrode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(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thickness 2cm )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110A66FE-E223-299B-26EF-EEEE37DA5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0" y="4680000"/>
            <a:ext cx="2880000" cy="1731078"/>
          </a:xfrm>
          <a:prstGeom prst="rect">
            <a:avLst/>
          </a:prstGeom>
        </p:spPr>
      </p:pic>
      <p:sp>
        <p:nvSpPr>
          <p:cNvPr id="25" name="文本框 10">
            <a:extLst>
              <a:ext uri="{FF2B5EF4-FFF2-40B4-BE49-F238E27FC236}">
                <a16:creationId xmlns:a16="http://schemas.microsoft.com/office/drawing/2014/main" id="{3BCA1946-312A-8B67-D806-AC72FD7D5CB8}"/>
              </a:ext>
            </a:extLst>
          </p:cNvPr>
          <p:cNvSpPr txBox="1"/>
          <p:nvPr/>
        </p:nvSpPr>
        <p:spPr>
          <a:xfrm>
            <a:off x="4680000" y="6480000"/>
            <a:ext cx="288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积分均匀性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0.5‰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范围： 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40mm×20mm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ED88303-7DFA-D2F7-C0C9-EB3C77E93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00" y="4680000"/>
            <a:ext cx="2880000" cy="1730366"/>
          </a:xfrm>
          <a:prstGeom prst="rect">
            <a:avLst/>
          </a:prstGeom>
        </p:spPr>
      </p:pic>
      <p:sp>
        <p:nvSpPr>
          <p:cNvPr id="27" name="文本框 11">
            <a:extLst>
              <a:ext uri="{FF2B5EF4-FFF2-40B4-BE49-F238E27FC236}">
                <a16:creationId xmlns:a16="http://schemas.microsoft.com/office/drawing/2014/main" id="{DC2903AA-D12D-16DC-73F1-383DF30E771A}"/>
              </a:ext>
            </a:extLst>
          </p:cNvPr>
          <p:cNvSpPr txBox="1"/>
          <p:nvPr/>
        </p:nvSpPr>
        <p:spPr>
          <a:xfrm>
            <a:off x="7920000" y="6480000"/>
            <a:ext cx="288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dirty="0">
                <a:ea typeface="宋体" panose="02010600030101010101" pitchFamily="2" charset="-122"/>
              </a:rPr>
              <a:t>积分均匀性</a:t>
            </a:r>
            <a:r>
              <a:rPr lang="en-US" altLang="zh-CN" dirty="0">
                <a:ea typeface="宋体" panose="02010600030101010101" pitchFamily="2" charset="-122"/>
              </a:rPr>
              <a:t>0.5‰</a:t>
            </a:r>
            <a:r>
              <a:rPr lang="zh-CN" altLang="en-US" dirty="0">
                <a:ea typeface="宋体" panose="02010600030101010101" pitchFamily="2" charset="-122"/>
              </a:rPr>
              <a:t>范围：</a:t>
            </a:r>
            <a:r>
              <a:rPr lang="en-US" altLang="zh-CN" dirty="0">
                <a:ea typeface="宋体" panose="02010600030101010101" pitchFamily="2" charset="-122"/>
              </a:rPr>
              <a:t>30mm×20mm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8" name="文本框 11">
            <a:extLst>
              <a:ext uri="{FF2B5EF4-FFF2-40B4-BE49-F238E27FC236}">
                <a16:creationId xmlns:a16="http://schemas.microsoft.com/office/drawing/2014/main" id="{2BB0007C-2982-F2D8-6FD2-91BE598C9E69}"/>
              </a:ext>
            </a:extLst>
          </p:cNvPr>
          <p:cNvSpPr txBox="1"/>
          <p:nvPr/>
        </p:nvSpPr>
        <p:spPr>
          <a:xfrm>
            <a:off x="1440000" y="6480000"/>
            <a:ext cx="28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积分均匀性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0.5‰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范围： 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46mm×30mm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BB19B976-E907-0533-8554-2B47104A4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000" y="4680000"/>
            <a:ext cx="2880000" cy="173036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90298C06-F109-3D1B-5FE8-5CE6B1EFB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000" y="1800000"/>
            <a:ext cx="2016499" cy="2880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FB831AB-613E-BD60-767D-8232F9036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0000" y="1800000"/>
            <a:ext cx="2041237" cy="288000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29FDE00-6FDF-9893-5734-ACB8284F1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0000" y="1800000"/>
            <a:ext cx="2034312" cy="2880000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F5271C56-6646-BC5D-F345-13EEDC27DEBB}"/>
              </a:ext>
            </a:extLst>
          </p:cNvPr>
          <p:cNvSpPr txBox="1"/>
          <p:nvPr/>
        </p:nvSpPr>
        <p:spPr>
          <a:xfrm>
            <a:off x="2340000" y="1440000"/>
            <a:ext cx="144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地电极长度</a:t>
            </a:r>
            <a:r>
              <a:rPr lang="en-US" altLang="zh-CN" sz="1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100mm</a:t>
            </a:r>
            <a:endParaRPr lang="zh-CN" altLang="en-US" sz="1200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218C201-ECD2-ABE6-EA70-1E3A44895D6D}"/>
              </a:ext>
            </a:extLst>
          </p:cNvPr>
          <p:cNvSpPr txBox="1"/>
          <p:nvPr/>
        </p:nvSpPr>
        <p:spPr>
          <a:xfrm>
            <a:off x="5400000" y="1440000"/>
            <a:ext cx="144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地电极长度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110mm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ED4CB35-72B5-9616-24BA-8E0447550251}"/>
              </a:ext>
            </a:extLst>
          </p:cNvPr>
          <p:cNvSpPr txBox="1"/>
          <p:nvPr/>
        </p:nvSpPr>
        <p:spPr>
          <a:xfrm>
            <a:off x="8640000" y="1440000"/>
            <a:ext cx="144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地电极长度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120mm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D4AA8E6F-FFD0-B38A-891E-17384DAEAC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00" y="2160000"/>
            <a:ext cx="1800000" cy="1824146"/>
          </a:xfrm>
          <a:prstGeom prst="rect">
            <a:avLst/>
          </a:prstGeom>
        </p:spPr>
      </p:pic>
      <p:sp>
        <p:nvSpPr>
          <p:cNvPr id="58" name="灯片编号占位符 14">
            <a:extLst>
              <a:ext uri="{FF2B5EF4-FFF2-40B4-BE49-F238E27FC236}">
                <a16:creationId xmlns:a16="http://schemas.microsoft.com/office/drawing/2014/main" id="{A383179B-E9EC-6435-E010-EFBEE491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8589D0-9096-4003-A96E-E5B50679F67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60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内容占位符 2"/>
              <p:cNvSpPr txBox="1">
                <a:spLocks/>
              </p:cNvSpPr>
              <p:nvPr/>
            </p:nvSpPr>
            <p:spPr>
              <a:xfrm>
                <a:off x="360000" y="720000"/>
                <a:ext cx="11520000" cy="61200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58775" lvl="1" indent="-358775">
                  <a:lnSpc>
                    <a:spcPts val="24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0000"/>
                  </a:buClr>
                  <a:buSzPct val="80000"/>
                  <a:buFont typeface="Wingdings" pitchFamily="2" charset="2"/>
                  <a:buChar char="n"/>
                  <a:defRPr/>
                </a:pPr>
                <a:r>
                  <a:rPr lang="en-US" altLang="zh-CN" sz="2000" b="1" kern="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itchFamily="18" charset="0"/>
                  </a:rPr>
                  <a:t>Structure and electric field design</a:t>
                </a:r>
              </a:p>
              <a:p>
                <a:pPr marL="720000" lvl="2" indent="-360000">
                  <a:lnSpc>
                    <a:spcPts val="24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2060"/>
                  </a:buClr>
                  <a:buSzPct val="80000"/>
                  <a:buFont typeface="Wingdings" panose="05000000000000000000" pitchFamily="2" charset="2"/>
                  <a:buChar char="n"/>
                  <a:defRPr/>
                </a:pPr>
                <a:r>
                  <a:rPr lang="en-US" altLang="zh-CN" sz="18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itchFamily="18" charset="0"/>
                  </a:rPr>
                  <a:t>Electric field distribution and maximum field intensity</a:t>
                </a:r>
              </a:p>
              <a:p>
                <a:pPr marL="900000" lvl="2" indent="-360000">
                  <a:lnSpc>
                    <a:spcPts val="24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ü"/>
                  <a:defRPr/>
                </a:pPr>
                <a14:m>
                  <m:oMath xmlns:m="http://schemas.openxmlformats.org/officeDocument/2006/math">
                    <m:r>
                      <a:rPr lang="en-US" altLang="zh-CN" sz="1600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(−1.7×</m:t>
                    </m:r>
                    <m:sSup>
                      <m:sSup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altLang="zh-CN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)=1.8×</m:t>
                    </m:r>
                    <m:sSup>
                      <m:sSup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endParaRPr lang="en-US" altLang="zh-CN" sz="16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marL="900000" lvl="2" indent="-360000">
                  <a:lnSpc>
                    <a:spcPts val="24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16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@270kV</a:t>
                </a:r>
                <a:r>
                  <a:rPr lang="zh-CN" altLang="zh-CN" sz="16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，</a:t>
                </a:r>
                <a:r>
                  <a:rPr lang="en-US" altLang="zh-CN" sz="1600" dirty="0" err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1600" baseline="-25000" dirty="0" err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16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=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7.7MV/m</a:t>
                </a:r>
                <a:endParaRPr lang="zh-CN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1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720000"/>
                <a:ext cx="11520000" cy="6120000"/>
              </a:xfrm>
              <a:prstGeom prst="rect">
                <a:avLst/>
              </a:prstGeom>
              <a:blipFill>
                <a:blip r:embed="rId3"/>
                <a:stretch>
                  <a:fillRect l="-212" t="-4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42129463-B3F0-4AEE-EA13-0B9E8C689CF2}"/>
              </a:ext>
            </a:extLst>
          </p:cNvPr>
          <p:cNvSpPr/>
          <p:nvPr/>
        </p:nvSpPr>
        <p:spPr>
          <a:xfrm>
            <a:off x="7737137" y="3239999"/>
            <a:ext cx="288572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电场分布 最大场强：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3.86MV/m @150kV</a:t>
            </a:r>
          </a:p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              6.96MV/m @270kV</a:t>
            </a:r>
          </a:p>
          <a:p>
            <a:pPr algn="ctr"/>
            <a:endParaRPr lang="zh-CN" altLang="en-US" sz="1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6D41902-AB06-9700-09D2-503FF2BBFECB}"/>
              </a:ext>
            </a:extLst>
          </p:cNvPr>
          <p:cNvSpPr/>
          <p:nvPr/>
        </p:nvSpPr>
        <p:spPr>
          <a:xfrm>
            <a:off x="9020799" y="6479996"/>
            <a:ext cx="6783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等势线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1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462D9A2-08C4-56E7-1174-0EAC85C9B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000" y="3960000"/>
            <a:ext cx="2520000" cy="239806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B57AC62-2A24-BBB5-18B7-D136D3DA6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000" y="1080000"/>
            <a:ext cx="2520000" cy="220463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7D61AFF-2BA1-15A8-B10A-6281C630CC2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980000"/>
            <a:ext cx="3596005" cy="431990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322D0DA3-9087-81FC-B8E1-6D696D9C711B}"/>
              </a:ext>
            </a:extLst>
          </p:cNvPr>
          <p:cNvSpPr/>
          <p:nvPr/>
        </p:nvSpPr>
        <p:spPr>
          <a:xfrm>
            <a:off x="5069409" y="6300000"/>
            <a:ext cx="1741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“Kilpatrick's criterion”</a:t>
            </a:r>
          </a:p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基尔帕特里克准则</a:t>
            </a:r>
          </a:p>
        </p:txBody>
      </p:sp>
    </p:spTree>
    <p:extLst>
      <p:ext uri="{BB962C8B-B14F-4D97-AF65-F5344CB8AC3E}">
        <p14:creationId xmlns:p14="http://schemas.microsoft.com/office/powerpoint/2010/main" val="2605688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Structure and electric field design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Electrode (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a pair of metal flat plate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)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Dimension : 4m long and 180mm wide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Material : Pure Titanium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Field strength : 2MV/m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UHV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tank 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4.5m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long and 38cm inner diameter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C9AFF321-8503-F4EE-44D8-70D2C19838B9}"/>
              </a:ext>
            </a:extLst>
          </p:cNvPr>
          <p:cNvSpPr/>
          <p:nvPr/>
        </p:nvSpPr>
        <p:spPr>
          <a:xfrm>
            <a:off x="5534995" y="3239997"/>
            <a:ext cx="26100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Field homogeneity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7.5cm*5cm 0.5‰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4">
            <a:extLst>
              <a:ext uri="{FF2B5EF4-FFF2-40B4-BE49-F238E27FC236}">
                <a16:creationId xmlns:a16="http://schemas.microsoft.com/office/drawing/2014/main" id="{334F28B5-AEF4-7A5B-387E-144C446F26F2}"/>
              </a:ext>
            </a:extLst>
          </p:cNvPr>
          <p:cNvSpPr txBox="1"/>
          <p:nvPr/>
        </p:nvSpPr>
        <p:spPr>
          <a:xfrm>
            <a:off x="8280000" y="3239999"/>
            <a:ext cx="25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Calculated integrated electrical field uniformity 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4.6cm*3cm 0.5‰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7924F18-CAFF-655B-86E9-87D383B7A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0" y="1440000"/>
            <a:ext cx="1262300" cy="18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A1B4FFD-A41D-39A2-188C-51B022A9F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00" y="1440000"/>
            <a:ext cx="2695221" cy="162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6BC8321-AB1E-0697-7E97-E59AFF211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000" y="4572000"/>
            <a:ext cx="2132016" cy="1800000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64A9348-D005-3924-92B3-9AE46A2E3019}"/>
              </a:ext>
            </a:extLst>
          </p:cNvPr>
          <p:cNvCxnSpPr/>
          <p:nvPr/>
        </p:nvCxnSpPr>
        <p:spPr>
          <a:xfrm>
            <a:off x="9036000" y="5328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文本框 36">
            <a:extLst>
              <a:ext uri="{FF2B5EF4-FFF2-40B4-BE49-F238E27FC236}">
                <a16:creationId xmlns:a16="http://schemas.microsoft.com/office/drawing/2014/main" id="{3BAEE26C-1B0C-526E-F276-9A33CFC6DFC5}"/>
              </a:ext>
            </a:extLst>
          </p:cNvPr>
          <p:cNvSpPr txBox="1"/>
          <p:nvPr/>
        </p:nvSpPr>
        <p:spPr>
          <a:xfrm>
            <a:off x="9000000" y="6120000"/>
            <a:ext cx="10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ID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9.5cm</a:t>
            </a:r>
          </a:p>
          <a:p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ED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7.5cm</a:t>
            </a:r>
          </a:p>
          <a:p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thickness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1cm</a:t>
            </a:r>
            <a:endParaRPr lang="zh-CN" altLang="en-US" sz="1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CA61F998-0059-2B29-D2FE-23C1A62D8B47}"/>
              </a:ext>
            </a:extLst>
          </p:cNvPr>
          <p:cNvCxnSpPr/>
          <p:nvPr/>
        </p:nvCxnSpPr>
        <p:spPr>
          <a:xfrm flipH="1">
            <a:off x="9036000" y="5472000"/>
            <a:ext cx="18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489081B-91E4-E079-9BA1-237A651DC4C6}"/>
              </a:ext>
            </a:extLst>
          </p:cNvPr>
          <p:cNvCxnSpPr/>
          <p:nvPr/>
        </p:nvCxnSpPr>
        <p:spPr>
          <a:xfrm>
            <a:off x="9756000" y="5328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24A9AA8-B168-D6A1-244D-125647DE5627}"/>
              </a:ext>
            </a:extLst>
          </p:cNvPr>
          <p:cNvCxnSpPr/>
          <p:nvPr/>
        </p:nvCxnSpPr>
        <p:spPr>
          <a:xfrm rot="10800000" flipH="1">
            <a:off x="9576000" y="5472000"/>
            <a:ext cx="18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">
            <a:extLst>
              <a:ext uri="{FF2B5EF4-FFF2-40B4-BE49-F238E27FC236}">
                <a16:creationId xmlns:a16="http://schemas.microsoft.com/office/drawing/2014/main" id="{44D1DD55-7262-DE42-57A2-847D9F7D1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000" y="3735225"/>
            <a:ext cx="1620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Length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400cm</a:t>
            </a: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With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18cm</a:t>
            </a: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Thickness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2cm</a:t>
            </a: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Radius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1.5cm</a:t>
            </a: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Density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4.54g/cm</a:t>
            </a:r>
            <a:r>
              <a:rPr lang="en-US" altLang="zh-CN" sz="10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1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Weight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：≈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65kg</a:t>
            </a:r>
          </a:p>
          <a:p>
            <a:pPr eaLnBrk="0" hangingPunct="0"/>
            <a:endParaRPr lang="en-US" altLang="zh-CN" sz="10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60197AD-F4A7-A29F-ED2D-99B7A406B1A3}"/>
              </a:ext>
            </a:extLst>
          </p:cNvPr>
          <p:cNvCxnSpPr/>
          <p:nvPr/>
        </p:nvCxnSpPr>
        <p:spPr>
          <a:xfrm rot="5400000">
            <a:off x="1911755" y="3766109"/>
            <a:ext cx="0" cy="14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3F3F4DC6-D8DE-FD95-360F-611B40F01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000" y="3600000"/>
            <a:ext cx="5760000" cy="892861"/>
          </a:xfrm>
          <a:prstGeom prst="rect">
            <a:avLst/>
          </a:prstGeom>
        </p:spPr>
      </p:pic>
      <p:sp>
        <p:nvSpPr>
          <p:cNvPr id="28" name="TextBox 62">
            <a:extLst>
              <a:ext uri="{FF2B5EF4-FFF2-40B4-BE49-F238E27FC236}">
                <a16:creationId xmlns:a16="http://schemas.microsoft.com/office/drawing/2014/main" id="{E1AD4114-E183-4BE3-0A22-137831E05CF2}"/>
              </a:ext>
            </a:extLst>
          </p:cNvPr>
          <p:cNvSpPr txBox="1"/>
          <p:nvPr/>
        </p:nvSpPr>
        <p:spPr>
          <a:xfrm>
            <a:off x="1620000" y="3888000"/>
            <a:ext cx="43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18cm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9322BDEE-28AE-6997-50B4-40C2CA6C77BB}"/>
              </a:ext>
            </a:extLst>
          </p:cNvPr>
          <p:cNvCxnSpPr/>
          <p:nvPr/>
        </p:nvCxnSpPr>
        <p:spPr>
          <a:xfrm rot="5400000">
            <a:off x="1872000" y="3744000"/>
            <a:ext cx="0" cy="14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7E67340E-E327-B676-7F02-64BAC2F26575}"/>
              </a:ext>
            </a:extLst>
          </p:cNvPr>
          <p:cNvCxnSpPr/>
          <p:nvPr/>
        </p:nvCxnSpPr>
        <p:spPr>
          <a:xfrm rot="10800000" flipH="1">
            <a:off x="2232000" y="6120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96D5BA0E-C3A1-E0D9-340C-CE2FCE7C92AE}"/>
              </a:ext>
            </a:extLst>
          </p:cNvPr>
          <p:cNvCxnSpPr/>
          <p:nvPr/>
        </p:nvCxnSpPr>
        <p:spPr>
          <a:xfrm>
            <a:off x="1980000" y="4212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FAD44CE-2EF4-0A15-A58F-B19AC67189C1}"/>
              </a:ext>
            </a:extLst>
          </p:cNvPr>
          <p:cNvCxnSpPr/>
          <p:nvPr/>
        </p:nvCxnSpPr>
        <p:spPr>
          <a:xfrm>
            <a:off x="7416000" y="4212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63944CA6-62E9-F396-1B10-CF186040CEAE}"/>
              </a:ext>
            </a:extLst>
          </p:cNvPr>
          <p:cNvCxnSpPr/>
          <p:nvPr/>
        </p:nvCxnSpPr>
        <p:spPr>
          <a:xfrm flipH="1">
            <a:off x="1980000" y="4392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BBA47B30-7EB7-0D2D-1E75-464D9151DC32}"/>
              </a:ext>
            </a:extLst>
          </p:cNvPr>
          <p:cNvCxnSpPr/>
          <p:nvPr/>
        </p:nvCxnSpPr>
        <p:spPr>
          <a:xfrm rot="10800000" flipH="1">
            <a:off x="5256000" y="4392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8">
            <a:extLst>
              <a:ext uri="{FF2B5EF4-FFF2-40B4-BE49-F238E27FC236}">
                <a16:creationId xmlns:a16="http://schemas.microsoft.com/office/drawing/2014/main" id="{C028B825-C42A-DBF1-20F3-6AEC63373F65}"/>
              </a:ext>
            </a:extLst>
          </p:cNvPr>
          <p:cNvSpPr txBox="1"/>
          <p:nvPr/>
        </p:nvSpPr>
        <p:spPr>
          <a:xfrm>
            <a:off x="4500000" y="4320000"/>
            <a:ext cx="50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400cm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1C27AE4A-9FA7-507B-34E1-E367FA8500ED}"/>
              </a:ext>
            </a:extLst>
          </p:cNvPr>
          <p:cNvCxnSpPr/>
          <p:nvPr/>
        </p:nvCxnSpPr>
        <p:spPr>
          <a:xfrm rot="5400000">
            <a:off x="1872000" y="4104000"/>
            <a:ext cx="0" cy="14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4CF6063B-2D6A-FA7E-04DA-D55C8CCE12C9}"/>
              </a:ext>
            </a:extLst>
          </p:cNvPr>
          <p:cNvCxnSpPr/>
          <p:nvPr/>
        </p:nvCxnSpPr>
        <p:spPr>
          <a:xfrm rot="5400000" flipH="1">
            <a:off x="1800000" y="3888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B238979-CB73-96EF-503E-384AFA964EB0}"/>
              </a:ext>
            </a:extLst>
          </p:cNvPr>
          <p:cNvCxnSpPr/>
          <p:nvPr/>
        </p:nvCxnSpPr>
        <p:spPr>
          <a:xfrm flipH="1">
            <a:off x="1836000" y="6120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027138B8-6CED-032A-F7AE-9D72B582A101}"/>
              </a:ext>
            </a:extLst>
          </p:cNvPr>
          <p:cNvCxnSpPr/>
          <p:nvPr/>
        </p:nvCxnSpPr>
        <p:spPr>
          <a:xfrm rot="16200000" flipH="1">
            <a:off x="1800000" y="4104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>
            <a:extLst>
              <a:ext uri="{FF2B5EF4-FFF2-40B4-BE49-F238E27FC236}">
                <a16:creationId xmlns:a16="http://schemas.microsoft.com/office/drawing/2014/main" id="{F5154933-F822-EC92-DE76-26124044E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5040000"/>
            <a:ext cx="6480000" cy="852243"/>
          </a:xfrm>
          <a:prstGeom prst="rect">
            <a:avLst/>
          </a:prstGeom>
        </p:spPr>
      </p:pic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98DFB211-2D29-4720-77D5-D92521DF31E2}"/>
              </a:ext>
            </a:extLst>
          </p:cNvPr>
          <p:cNvCxnSpPr/>
          <p:nvPr/>
        </p:nvCxnSpPr>
        <p:spPr>
          <a:xfrm>
            <a:off x="2376000" y="5940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8AE3518-241F-D7AC-B939-274575C772A2}"/>
              </a:ext>
            </a:extLst>
          </p:cNvPr>
          <p:cNvCxnSpPr/>
          <p:nvPr/>
        </p:nvCxnSpPr>
        <p:spPr>
          <a:xfrm>
            <a:off x="7740000" y="5940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CC381F38-808F-11EF-927F-E19D6CEBFA34}"/>
              </a:ext>
            </a:extLst>
          </p:cNvPr>
          <p:cNvCxnSpPr/>
          <p:nvPr/>
        </p:nvCxnSpPr>
        <p:spPr>
          <a:xfrm flipH="1">
            <a:off x="2376000" y="6120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E4CDE98B-544E-0560-9CB0-E146BFDD4D82}"/>
              </a:ext>
            </a:extLst>
          </p:cNvPr>
          <p:cNvCxnSpPr/>
          <p:nvPr/>
        </p:nvCxnSpPr>
        <p:spPr>
          <a:xfrm rot="10800000" flipH="1">
            <a:off x="5580000" y="6120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785FFE54-29E9-8BE7-9113-B674FE66A98B}"/>
              </a:ext>
            </a:extLst>
          </p:cNvPr>
          <p:cNvCxnSpPr/>
          <p:nvPr/>
        </p:nvCxnSpPr>
        <p:spPr>
          <a:xfrm>
            <a:off x="1836000" y="5940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2" name="TextBox 89">
            <a:extLst>
              <a:ext uri="{FF2B5EF4-FFF2-40B4-BE49-F238E27FC236}">
                <a16:creationId xmlns:a16="http://schemas.microsoft.com/office/drawing/2014/main" id="{0C7335F6-9308-9428-C304-7ACC8C02F2A6}"/>
              </a:ext>
            </a:extLst>
          </p:cNvPr>
          <p:cNvSpPr txBox="1"/>
          <p:nvPr/>
        </p:nvSpPr>
        <p:spPr>
          <a:xfrm>
            <a:off x="1872000" y="6012000"/>
            <a:ext cx="43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25cm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2AC86538-F7CF-C5B9-6E5E-81EF5EC5076F}"/>
              </a:ext>
            </a:extLst>
          </p:cNvPr>
          <p:cNvGrpSpPr/>
          <p:nvPr/>
        </p:nvGrpSpPr>
        <p:grpSpPr>
          <a:xfrm>
            <a:off x="7380000" y="3960000"/>
            <a:ext cx="648000" cy="360000"/>
            <a:chOff x="6311016" y="1611160"/>
            <a:chExt cx="659508" cy="354330"/>
          </a:xfrm>
        </p:grpSpPr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F7C0731C-06AE-2EF3-6B46-48B1C637360D}"/>
                </a:ext>
              </a:extLst>
            </p:cNvPr>
            <p:cNvCxnSpPr/>
            <p:nvPr/>
          </p:nvCxnSpPr>
          <p:spPr>
            <a:xfrm>
              <a:off x="6374516" y="1668902"/>
              <a:ext cx="596008" cy="296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AC3FEE24-2E3E-94F9-9CA9-4941FE4B5688}"/>
                </a:ext>
              </a:extLst>
            </p:cNvPr>
            <p:cNvSpPr/>
            <p:nvPr/>
          </p:nvSpPr>
          <p:spPr>
            <a:xfrm>
              <a:off x="6311016" y="1611160"/>
              <a:ext cx="72000" cy="72000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</a:rPr>
                <a:t>             </a:t>
              </a:r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6" name="TextBox 48">
            <a:extLst>
              <a:ext uri="{FF2B5EF4-FFF2-40B4-BE49-F238E27FC236}">
                <a16:creationId xmlns:a16="http://schemas.microsoft.com/office/drawing/2014/main" id="{BCCEFA8A-2803-8112-882A-1971A1CC92FB}"/>
              </a:ext>
            </a:extLst>
          </p:cNvPr>
          <p:cNvSpPr txBox="1"/>
          <p:nvPr/>
        </p:nvSpPr>
        <p:spPr>
          <a:xfrm>
            <a:off x="4680000" y="6048000"/>
            <a:ext cx="50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400cm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18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Structure and electric field design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electrostatic separators are large contributors to the overall impedance. There are two methods implemented in the design of the separator which reduce the loss factor</a:t>
            </a: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Ground electrodes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Tapered ends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图片 56">
            <a:extLst>
              <a:ext uri="{FF2B5EF4-FFF2-40B4-BE49-F238E27FC236}">
                <a16:creationId xmlns:a16="http://schemas.microsoft.com/office/drawing/2014/main" id="{368B92A4-43A8-B407-B028-1EF1ECD489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26592" r="22313" b="27734"/>
          <a:stretch/>
        </p:blipFill>
        <p:spPr>
          <a:xfrm>
            <a:off x="9000000" y="2160000"/>
            <a:ext cx="2880000" cy="1562280"/>
          </a:xfrm>
          <a:prstGeom prst="rect">
            <a:avLst/>
          </a:prstGeom>
        </p:spPr>
      </p:pic>
      <p:graphicFrame>
        <p:nvGraphicFramePr>
          <p:cNvPr id="58" name="表格 57">
            <a:extLst>
              <a:ext uri="{FF2B5EF4-FFF2-40B4-BE49-F238E27FC236}">
                <a16:creationId xmlns:a16="http://schemas.microsoft.com/office/drawing/2014/main" id="{0315EEB0-F4D1-F71E-0B95-3D7C97BA0126}"/>
              </a:ext>
            </a:extLst>
          </p:cNvPr>
          <p:cNvGraphicFramePr>
            <a:graphicFrameLocks noGrp="1"/>
          </p:cNvGraphicFramePr>
          <p:nvPr/>
        </p:nvGraphicFramePr>
        <p:xfrm>
          <a:off x="4140000" y="2159999"/>
          <a:ext cx="4680280" cy="3200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20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13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Separator tank length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4000mm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13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Inner diameter of separator tank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380mm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13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Electrode height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180mm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13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Electrode gap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75mm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13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Electrode thickness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3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Taper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length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231mm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13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Taper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end </a:t>
                      </a:r>
                      <a:r>
                        <a:rPr lang="en-US" altLang="zh-CN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diameter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98mm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13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plate length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4462mm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96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plate </a:t>
                      </a:r>
                      <a:r>
                        <a:rPr lang="en-US" altLang="zh-CN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height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9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plate </a:t>
                      </a:r>
                      <a:r>
                        <a:rPr lang="en-US" altLang="zh-CN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thickness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9" name="表格 58">
            <a:extLst>
              <a:ext uri="{FF2B5EF4-FFF2-40B4-BE49-F238E27FC236}">
                <a16:creationId xmlns:a16="http://schemas.microsoft.com/office/drawing/2014/main" id="{F6C64F57-F23D-D5F2-3775-6B7BF80EBFD0}"/>
              </a:ext>
            </a:extLst>
          </p:cNvPr>
          <p:cNvGraphicFramePr>
            <a:graphicFrameLocks noGrp="1"/>
          </p:cNvGraphicFramePr>
          <p:nvPr/>
        </p:nvGraphicFramePr>
        <p:xfrm>
          <a:off x="4140000" y="5580000"/>
          <a:ext cx="7224697" cy="1101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2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9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8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600" b="1" kern="1200" baseline="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Higgs(w) 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W (kw)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Z(w)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baseline="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ttbar</a:t>
                      </a:r>
                      <a:r>
                        <a:rPr lang="zh-CN" altLang="en-US" sz="16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zh-CN" altLang="en-US" sz="16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600" b="1" u="none" strike="noStrike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HOM power(</a:t>
                      </a:r>
                      <a:r>
                        <a:rPr lang="en-US" altLang="zh-CN" sz="16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6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0MW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)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385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1.87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18.6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107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HOM power(</a:t>
                      </a:r>
                      <a:r>
                        <a:rPr lang="en-US" altLang="zh-CN" sz="16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zh-CN" sz="16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0MW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)</a:t>
                      </a:r>
                      <a:endParaRPr lang="zh-CN" altLang="en-US" sz="16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643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3.13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31.0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178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0" name="文本框 59">
            <a:extLst>
              <a:ext uri="{FF2B5EF4-FFF2-40B4-BE49-F238E27FC236}">
                <a16:creationId xmlns:a16="http://schemas.microsoft.com/office/drawing/2014/main" id="{F441EDBE-9592-091C-6065-86D062D8C19A}"/>
              </a:ext>
            </a:extLst>
          </p:cNvPr>
          <p:cNvSpPr txBox="1"/>
          <p:nvPr/>
        </p:nvSpPr>
        <p:spPr>
          <a:xfrm>
            <a:off x="8280000" y="1692000"/>
            <a:ext cx="3600000" cy="43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σ</a:t>
            </a:r>
            <a:r>
              <a:rPr lang="en-US" altLang="zh-CN" sz="1600" baseline="-250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z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=5mm: Loss factor @</a:t>
            </a:r>
            <a:r>
              <a:rPr lang="en-US" altLang="zh-CN" sz="16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k_trap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: 0.032v/pc</a:t>
            </a: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564BB75C-7A57-B5D9-89E7-C5DCDDF568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5883" r="8702" b="3133"/>
          <a:stretch/>
        </p:blipFill>
        <p:spPr>
          <a:xfrm>
            <a:off x="9000000" y="3960000"/>
            <a:ext cx="2880000" cy="1487415"/>
          </a:xfrm>
          <a:prstGeom prst="rect">
            <a:avLst/>
          </a:prstGeom>
        </p:spPr>
      </p:pic>
      <p:sp>
        <p:nvSpPr>
          <p:cNvPr id="62" name="椭圆 61">
            <a:extLst>
              <a:ext uri="{FF2B5EF4-FFF2-40B4-BE49-F238E27FC236}">
                <a16:creationId xmlns:a16="http://schemas.microsoft.com/office/drawing/2014/main" id="{9BFF2060-5A6F-88A4-214D-B4D38CB8A24B}"/>
              </a:ext>
            </a:extLst>
          </p:cNvPr>
          <p:cNvSpPr/>
          <p:nvPr/>
        </p:nvSpPr>
        <p:spPr>
          <a:xfrm>
            <a:off x="9180000" y="3960000"/>
            <a:ext cx="432000" cy="90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E0533865-9C8C-9ECF-58B2-D8C43EE31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2520000"/>
            <a:ext cx="2520000" cy="2095984"/>
          </a:xfrm>
          <a:prstGeom prst="rect">
            <a:avLst/>
          </a:prstGeom>
        </p:spPr>
      </p:pic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5B671BFB-5C62-FBCF-77A0-A42CE54D8B7A}"/>
              </a:ext>
            </a:extLst>
          </p:cNvPr>
          <p:cNvCxnSpPr/>
          <p:nvPr/>
        </p:nvCxnSpPr>
        <p:spPr>
          <a:xfrm flipV="1">
            <a:off x="1620000" y="2880000"/>
            <a:ext cx="360280" cy="1802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0E01376F-C27F-9C68-CF69-A3D5B622B91F}"/>
              </a:ext>
            </a:extLst>
          </p:cNvPr>
          <p:cNvSpPr txBox="1"/>
          <p:nvPr/>
        </p:nvSpPr>
        <p:spPr>
          <a:xfrm>
            <a:off x="1080000" y="4680000"/>
            <a:ext cx="144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Ground electrodes</a:t>
            </a:r>
          </a:p>
          <a:p>
            <a:endParaRPr lang="en-US" altLang="zh-CN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CC53FA06-AD12-89C2-ABC5-2CFA66B81A01}"/>
              </a:ext>
            </a:extLst>
          </p:cNvPr>
          <p:cNvCxnSpPr/>
          <p:nvPr/>
        </p:nvCxnSpPr>
        <p:spPr>
          <a:xfrm flipV="1">
            <a:off x="1620000" y="4212000"/>
            <a:ext cx="420000" cy="477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7" name="图片 66">
            <a:extLst>
              <a:ext uri="{FF2B5EF4-FFF2-40B4-BE49-F238E27FC236}">
                <a16:creationId xmlns:a16="http://schemas.microsoft.com/office/drawing/2014/main" id="{239DB819-A0C0-748E-248A-AFDDB8BE7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040000"/>
            <a:ext cx="2160000" cy="1338592"/>
          </a:xfrm>
          <a:prstGeom prst="rect">
            <a:avLst/>
          </a:prstGeom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3B96DF89-6164-FBC6-3708-D3B95F608E30}"/>
              </a:ext>
            </a:extLst>
          </p:cNvPr>
          <p:cNvSpPr txBox="1"/>
          <p:nvPr/>
        </p:nvSpPr>
        <p:spPr>
          <a:xfrm>
            <a:off x="1260000" y="6300000"/>
            <a:ext cx="108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Tapered ends</a:t>
            </a:r>
            <a:endParaRPr lang="en-US" altLang="zh-CN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5964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Methods to maintain E/B ration in fringe field region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 this fringe ﬁeld region, the ratio of E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/</a:t>
            </a:r>
            <a:r>
              <a: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B differs from that inside the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separator</a:t>
            </a:r>
            <a:r>
              <a: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,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and this can result in a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synchrotron radiation from the Separation Region, which will affect the down stream RF cavities.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Magnet: </a:t>
            </a:r>
            <a:r>
              <a:rPr lang="zh-CN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addition of  ﬁeld clamps, along with the mirror plates. </a:t>
            </a: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Separator: </a:t>
            </a:r>
            <a:r>
              <a:rPr lang="zh-CN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ﬂaring open the electrode ends progressively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9550EAB8-EE4E-DDA4-8C37-5C2140803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02" r="15358"/>
          <a:stretch/>
        </p:blipFill>
        <p:spPr>
          <a:xfrm>
            <a:off x="720000" y="2520000"/>
            <a:ext cx="3600000" cy="1853562"/>
          </a:xfrm>
          <a:prstGeom prst="rect">
            <a:avLst/>
          </a:prstGeom>
        </p:spPr>
      </p:pic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0068FD8-1A58-8208-8397-A648BBE08C51}"/>
              </a:ext>
            </a:extLst>
          </p:cNvPr>
          <p:cNvCxnSpPr/>
          <p:nvPr/>
        </p:nvCxnSpPr>
        <p:spPr>
          <a:xfrm flipV="1">
            <a:off x="2915816" y="3852000"/>
            <a:ext cx="504056" cy="57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文本框 8">
            <a:extLst>
              <a:ext uri="{FF2B5EF4-FFF2-40B4-BE49-F238E27FC236}">
                <a16:creationId xmlns:a16="http://schemas.microsoft.com/office/drawing/2014/main" id="{C6BB3C3C-27DE-DFB7-8C42-A8A340776AC9}"/>
              </a:ext>
            </a:extLst>
          </p:cNvPr>
          <p:cNvSpPr txBox="1"/>
          <p:nvPr/>
        </p:nvSpPr>
        <p:spPr>
          <a:xfrm>
            <a:off x="2520000" y="4320000"/>
            <a:ext cx="108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F</a:t>
            </a:r>
            <a:r>
              <a:rPr lang="zh-CN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eld clamp</a:t>
            </a:r>
            <a:endParaRPr lang="en-US" altLang="zh-CN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D2E3583-C2DC-C4D4-AC71-7168476A50A9}"/>
              </a:ext>
            </a:extLst>
          </p:cNvPr>
          <p:cNvCxnSpPr/>
          <p:nvPr/>
        </p:nvCxnSpPr>
        <p:spPr>
          <a:xfrm flipH="1" flipV="1">
            <a:off x="3851920" y="3852000"/>
            <a:ext cx="576064" cy="57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8">
            <a:extLst>
              <a:ext uri="{FF2B5EF4-FFF2-40B4-BE49-F238E27FC236}">
                <a16:creationId xmlns:a16="http://schemas.microsoft.com/office/drawing/2014/main" id="{1F165231-DF16-FC1E-5CC8-C1CB19057455}"/>
              </a:ext>
            </a:extLst>
          </p:cNvPr>
          <p:cNvSpPr txBox="1"/>
          <p:nvPr/>
        </p:nvSpPr>
        <p:spPr>
          <a:xfrm>
            <a:off x="3960000" y="4320000"/>
            <a:ext cx="108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M</a:t>
            </a:r>
            <a:r>
              <a:rPr lang="zh-CN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irror plate </a:t>
            </a:r>
            <a:endParaRPr lang="en-US" altLang="zh-CN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1A31C5F-F00C-C4BE-7034-8FCBE8888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4680000"/>
            <a:ext cx="2206170" cy="216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DAAB09B-EEF8-7ADC-4CF0-3E08B5F1F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000" y="4680000"/>
            <a:ext cx="2198476" cy="2160000"/>
          </a:xfrm>
          <a:prstGeom prst="rect">
            <a:avLst/>
          </a:prstGeom>
        </p:spPr>
      </p:pic>
      <p:sp>
        <p:nvSpPr>
          <p:cNvPr id="26" name="右箭头 33">
            <a:extLst>
              <a:ext uri="{FF2B5EF4-FFF2-40B4-BE49-F238E27FC236}">
                <a16:creationId xmlns:a16="http://schemas.microsoft.com/office/drawing/2014/main" id="{DEE13B04-EF96-48EF-152E-4F19C0F824A1}"/>
              </a:ext>
            </a:extLst>
          </p:cNvPr>
          <p:cNvSpPr/>
          <p:nvPr/>
        </p:nvSpPr>
        <p:spPr>
          <a:xfrm>
            <a:off x="2520000" y="5580000"/>
            <a:ext cx="36000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4CE95D76-D038-ED9F-0EBF-946EEE13B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000" y="4680000"/>
            <a:ext cx="2994675" cy="1800000"/>
          </a:xfrm>
          <a:prstGeom prst="rect">
            <a:avLst/>
          </a:prstGeom>
        </p:spPr>
      </p:pic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92DF9E22-D779-44FB-4186-37D952FD2B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2666620"/>
              </p:ext>
            </p:extLst>
          </p:nvPr>
        </p:nvGraphicFramePr>
        <p:xfrm>
          <a:off x="5040000" y="2520000"/>
          <a:ext cx="3096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9" name="5f2baffa">
            <a:extLst>
              <a:ext uri="{FF2B5EF4-FFF2-40B4-BE49-F238E27FC236}">
                <a16:creationId xmlns:a16="http://schemas.microsoft.com/office/drawing/2014/main" id="{602B9616-4918-5BFE-F181-5B9066DEC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0" y="2520000"/>
            <a:ext cx="3163658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b5649b0f">
            <a:extLst>
              <a:ext uri="{FF2B5EF4-FFF2-40B4-BE49-F238E27FC236}">
                <a16:creationId xmlns:a16="http://schemas.microsoft.com/office/drawing/2014/main" id="{45D5B871-766D-5D14-C34B-EF71743C32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0" y="4680000"/>
            <a:ext cx="3148677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B4D6418-24AA-2C7B-2F33-7B03C6737D70}"/>
              </a:ext>
            </a:extLst>
          </p:cNvPr>
          <p:cNvSpPr/>
          <p:nvPr/>
        </p:nvSpPr>
        <p:spPr>
          <a:xfrm>
            <a:off x="8280000" y="4139999"/>
            <a:ext cx="3960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normalized longitudinal E and B field profiles before optimization</a:t>
            </a:r>
            <a:endParaRPr lang="zh-CN" altLang="en-US" sz="1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684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Mechanical design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Including electrodes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, UHV tank, metal-ceramic supports, high voltage feedthrough, High voltage circuit and vacuum system, etc.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>
            <a:extLst>
              <a:ext uri="{FF2B5EF4-FFF2-40B4-BE49-F238E27FC236}">
                <a16:creationId xmlns:a16="http://schemas.microsoft.com/office/drawing/2014/main" id="{A24842EE-2EFC-F0EB-D35A-F0748CBEA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2520000"/>
            <a:ext cx="8436638" cy="324000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255BF843-9AC8-FDC4-E18D-F9594CCE4126}"/>
              </a:ext>
            </a:extLst>
          </p:cNvPr>
          <p:cNvSpPr txBox="1"/>
          <p:nvPr/>
        </p:nvSpPr>
        <p:spPr>
          <a:xfrm>
            <a:off x="2160000" y="1800000"/>
            <a:ext cx="144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高压馈电馈液装置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83D5A81-254A-6AC6-ABEF-A7853B9DF12B}"/>
              </a:ext>
            </a:extLst>
          </p:cNvPr>
          <p:cNvSpPr txBox="1"/>
          <p:nvPr/>
        </p:nvSpPr>
        <p:spPr>
          <a:xfrm>
            <a:off x="5760000" y="1799999"/>
            <a:ext cx="90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绝缘支撑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6A82199-DD6F-B7D4-4290-30E062EC3662}"/>
              </a:ext>
            </a:extLst>
          </p:cNvPr>
          <p:cNvSpPr txBox="1"/>
          <p:nvPr/>
        </p:nvSpPr>
        <p:spPr>
          <a:xfrm>
            <a:off x="8928000" y="1800000"/>
            <a:ext cx="72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地电极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1A71ECF-7806-0BDB-5E33-F6F9FDEC6CEE}"/>
              </a:ext>
            </a:extLst>
          </p:cNvPr>
          <p:cNvSpPr txBox="1"/>
          <p:nvPr/>
        </p:nvSpPr>
        <p:spPr>
          <a:xfrm>
            <a:off x="5760000" y="5760000"/>
            <a:ext cx="90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泵室通道</a:t>
            </a:r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6FFF96A8-3105-5CF6-C95B-81B660409CEE}"/>
              </a:ext>
            </a:extLst>
          </p:cNvPr>
          <p:cNvCxnSpPr>
            <a:cxnSpLocks/>
          </p:cNvCxnSpPr>
          <p:nvPr/>
        </p:nvCxnSpPr>
        <p:spPr>
          <a:xfrm flipH="1" flipV="1">
            <a:off x="2880000" y="2160000"/>
            <a:ext cx="72000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C79611C8-B8A7-0BAE-A040-6CBDA5D8728F}"/>
              </a:ext>
            </a:extLst>
          </p:cNvPr>
          <p:cNvCxnSpPr>
            <a:cxnSpLocks/>
          </p:cNvCxnSpPr>
          <p:nvPr/>
        </p:nvCxnSpPr>
        <p:spPr>
          <a:xfrm flipH="1" flipV="1">
            <a:off x="6156000" y="2196000"/>
            <a:ext cx="1620000" cy="129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C7993579-277C-F2C0-770D-841C9DE06B08}"/>
              </a:ext>
            </a:extLst>
          </p:cNvPr>
          <p:cNvCxnSpPr>
            <a:cxnSpLocks/>
          </p:cNvCxnSpPr>
          <p:nvPr/>
        </p:nvCxnSpPr>
        <p:spPr>
          <a:xfrm flipV="1">
            <a:off x="4860000" y="2196000"/>
            <a:ext cx="1260000" cy="129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460DB40F-A549-8183-0BD7-DCC6509F4230}"/>
              </a:ext>
            </a:extLst>
          </p:cNvPr>
          <p:cNvCxnSpPr>
            <a:cxnSpLocks/>
          </p:cNvCxnSpPr>
          <p:nvPr/>
        </p:nvCxnSpPr>
        <p:spPr>
          <a:xfrm flipH="1" flipV="1">
            <a:off x="9360000" y="2160000"/>
            <a:ext cx="720000" cy="198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71D639F6-4FEF-8B75-FE96-F66F13B234A1}"/>
              </a:ext>
            </a:extLst>
          </p:cNvPr>
          <p:cNvSpPr/>
          <p:nvPr/>
        </p:nvSpPr>
        <p:spPr>
          <a:xfrm>
            <a:off x="2160000" y="5760000"/>
            <a:ext cx="72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电极板</a:t>
            </a: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16F4002C-67C8-A1B9-31E2-FAC69AAC6B87}"/>
              </a:ext>
            </a:extLst>
          </p:cNvPr>
          <p:cNvCxnSpPr>
            <a:cxnSpLocks/>
          </p:cNvCxnSpPr>
          <p:nvPr/>
        </p:nvCxnSpPr>
        <p:spPr>
          <a:xfrm flipH="1">
            <a:off x="2519999" y="4212000"/>
            <a:ext cx="612000" cy="1546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FDB9A5B5-2584-51C7-2767-9080FF79FFC6}"/>
              </a:ext>
            </a:extLst>
          </p:cNvPr>
          <p:cNvCxnSpPr>
            <a:cxnSpLocks/>
          </p:cNvCxnSpPr>
          <p:nvPr/>
        </p:nvCxnSpPr>
        <p:spPr>
          <a:xfrm flipH="1">
            <a:off x="2448000" y="4032000"/>
            <a:ext cx="468000" cy="1728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4B80EC16-692E-E128-AC05-B3CAB01ACF79}"/>
              </a:ext>
            </a:extLst>
          </p:cNvPr>
          <p:cNvCxnSpPr>
            <a:cxnSpLocks/>
          </p:cNvCxnSpPr>
          <p:nvPr/>
        </p:nvCxnSpPr>
        <p:spPr>
          <a:xfrm flipH="1">
            <a:off x="6300000" y="4320000"/>
            <a:ext cx="1764000" cy="144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BA91BAF5-1EFF-614B-78D4-D81E651F33F9}"/>
              </a:ext>
            </a:extLst>
          </p:cNvPr>
          <p:cNvCxnSpPr>
            <a:cxnSpLocks/>
          </p:cNvCxnSpPr>
          <p:nvPr/>
        </p:nvCxnSpPr>
        <p:spPr>
          <a:xfrm>
            <a:off x="4500000" y="4320000"/>
            <a:ext cx="1512000" cy="144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5D4B0DB3-EE14-3DD0-B3D6-7D446E78D210}"/>
              </a:ext>
            </a:extLst>
          </p:cNvPr>
          <p:cNvSpPr txBox="1"/>
          <p:nvPr/>
        </p:nvSpPr>
        <p:spPr>
          <a:xfrm>
            <a:off x="9000000" y="5760000"/>
            <a:ext cx="72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真空腔</a:t>
            </a:r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AB502A8A-F976-7DA0-7DC1-DCC17A453539}"/>
              </a:ext>
            </a:extLst>
          </p:cNvPr>
          <p:cNvCxnSpPr>
            <a:cxnSpLocks/>
          </p:cNvCxnSpPr>
          <p:nvPr/>
        </p:nvCxnSpPr>
        <p:spPr>
          <a:xfrm flipH="1">
            <a:off x="9360000" y="4320000"/>
            <a:ext cx="360000" cy="144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762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Mechanical design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UHV tank 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The vacuum chamber is made of stainless steel 316L, which is a non-magnetic material, so it can effectively reduce the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to the magnetic field of the dipole. 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Split into 7sections, step positioned to ensure installation accuracy.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polishing treatment to make the HV sparking rate as low as possible.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temperature vacuum degassing treatment to achieve ultra high vacuum.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 metal seal to keep low leak rate of vacuum.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B2314F60-A132-90D8-C71A-EAE46BF9D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3780000"/>
            <a:ext cx="6480000" cy="2696409"/>
          </a:xfrm>
          <a:prstGeom prst="rect">
            <a:avLst/>
          </a:prstGeom>
        </p:spPr>
      </p:pic>
      <p:pic>
        <p:nvPicPr>
          <p:cNvPr id="6" name="图片 5" descr="C:\Users\12914\AppData\Local\Microsoft\Windows\INetCache\Content.Word\487e2fdb23acb90d74833426e96c35d.jpg">
            <a:extLst>
              <a:ext uri="{FF2B5EF4-FFF2-40B4-BE49-F238E27FC236}">
                <a16:creationId xmlns:a16="http://schemas.microsoft.com/office/drawing/2014/main" id="{FBF30536-2E64-F699-B9F2-F4D7DB831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0000" y="2520000"/>
            <a:ext cx="2880000" cy="38364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A3E0E43-0604-9981-00C5-E339F23D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97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b="1" kern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Content</a:t>
            </a: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Introduction</a:t>
            </a:r>
          </a:p>
          <a:p>
            <a:pPr marL="358775" lvl="1" indent="-358775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cs typeface="Times New Roman" pitchFamily="18" charset="0"/>
              </a:rPr>
              <a:t>Design of dipole magnet</a:t>
            </a:r>
          </a:p>
          <a:p>
            <a:pPr marL="358775" lvl="1" indent="-358775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cs typeface="Times New Roman" pitchFamily="18" charset="0"/>
              </a:rPr>
              <a:t>Design of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electrostatic separator</a:t>
            </a:r>
            <a:endParaRPr lang="en-US" altLang="zh-CN" b="1" kern="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cs typeface="Times New Roman" pitchFamily="18" charset="0"/>
              </a:rPr>
              <a:t>Mechanical </a:t>
            </a:r>
            <a:r>
              <a:rPr lang="en-US" altLang="zh-CN" b="1" kern="0" dirty="0" smtClean="0">
                <a:latin typeface="Times New Roman" panose="02020603050405020304" pitchFamily="18" charset="0"/>
                <a:cs typeface="Times New Roman" pitchFamily="18" charset="0"/>
              </a:rPr>
              <a:t>design </a:t>
            </a:r>
            <a:r>
              <a:rPr lang="en-US" altLang="zh-CN" b="1" kern="0" dirty="0">
                <a:latin typeface="Times New Roman" panose="02020603050405020304" pitchFamily="18" charset="0"/>
                <a:cs typeface="Times New Roman" pitchFamily="18" charset="0"/>
              </a:rPr>
              <a:t>of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electrostatic 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separator</a:t>
            </a:r>
          </a:p>
          <a:p>
            <a:pPr marL="358775" lvl="1" indent="-358775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cs typeface="Times New Roman" pitchFamily="18" charset="0"/>
              </a:rPr>
              <a:t>Development </a:t>
            </a:r>
            <a:r>
              <a:rPr lang="en-US" altLang="zh-CN" b="1" kern="0" dirty="0">
                <a:latin typeface="Times New Roman" panose="02020603050405020304" pitchFamily="18" charset="0"/>
                <a:cs typeface="Times New Roman" pitchFamily="18" charset="0"/>
              </a:rPr>
              <a:t>process of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electrostatic separator</a:t>
            </a:r>
            <a:endParaRPr lang="en-GB" altLang="zh-CN" b="1" kern="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cs typeface="Times New Roman" pitchFamily="18" charset="0"/>
              </a:rPr>
              <a:t>Acceptance test 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176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Mechanical design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Electrodes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The electrode plate is made of pure titanium. </a:t>
            </a:r>
            <a:endParaRPr lang="en-US" altLang="zh-CN" sz="16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The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whole electrode plate is divided into three parts, including the middle straight plate part and the two </a:t>
            </a:r>
            <a:r>
              <a:rPr lang="en-US" altLang="zh-CN" sz="16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arc plate on both ends,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and bolted connection. In this way, the dimensional accuracy of the middle part and the curved part on both sides is easy to be realized.</a:t>
            </a: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3E6398A0-2B24-2E63-DDB9-B98FE87C4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0" y="3059999"/>
            <a:ext cx="2221818" cy="144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1DBBF1-05D1-382B-5EF8-3BF78331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0" y="4500000"/>
            <a:ext cx="2160000" cy="2117935"/>
          </a:xfrm>
          <a:prstGeom prst="rect">
            <a:avLst/>
          </a:prstGeom>
        </p:spPr>
      </p:pic>
      <p:pic>
        <p:nvPicPr>
          <p:cNvPr id="4" name="Picture 2" descr="0a36b273be39212813cff8425cf47ec">
            <a:extLst>
              <a:ext uri="{FF2B5EF4-FFF2-40B4-BE49-F238E27FC236}">
                <a16:creationId xmlns:a16="http://schemas.microsoft.com/office/drawing/2014/main" id="{CA5AEAD8-6D6C-D29E-1FF8-319E2C33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r="24333" b="8832"/>
          <a:stretch>
            <a:fillRect/>
          </a:stretch>
        </p:blipFill>
        <p:spPr bwMode="auto">
          <a:xfrm rot="-5400000">
            <a:off x="7200000" y="1260000"/>
            <a:ext cx="1531343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C:\Users\12914\Desktop\b67b983c1e2d416801ca9094ce60b78.jpg">
            <a:extLst>
              <a:ext uri="{FF2B5EF4-FFF2-40B4-BE49-F238E27FC236}">
                <a16:creationId xmlns:a16="http://schemas.microsoft.com/office/drawing/2014/main" id="{1DC5AAC3-9F5C-80E6-F7F0-94D179181B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4320000"/>
            <a:ext cx="288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C:\Users\12914\Desktop\5b3fdc3445eea0fc57d5122ea0f2753.jpg">
            <a:extLst>
              <a:ext uri="{FF2B5EF4-FFF2-40B4-BE49-F238E27FC236}">
                <a16:creationId xmlns:a16="http://schemas.microsoft.com/office/drawing/2014/main" id="{24A9C0C2-C72D-1DC3-1FC5-C586B6BBED2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4"/>
          <a:stretch/>
        </p:blipFill>
        <p:spPr bwMode="auto">
          <a:xfrm>
            <a:off x="7920000" y="4320000"/>
            <a:ext cx="3249196" cy="21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5688F1-7ADB-373E-639D-E2D983F7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510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Electrode 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The </a:t>
            </a:r>
            <a:r>
              <a:rPr lang="en-US" altLang="zh-CN" sz="1600" dirty="0" smtClean="0">
                <a:latin typeface="Times New Roman" panose="02020603050405020304" pitchFamily="18" charset="0"/>
              </a:rPr>
              <a:t>material of </a:t>
            </a:r>
            <a:r>
              <a:rPr lang="en-US" altLang="zh-CN" sz="16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ground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electrode </a:t>
            </a:r>
            <a:r>
              <a:rPr lang="en-US" altLang="zh-CN" sz="16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is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aluminum 6061 T6.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The ground electrode is divided into 5 sections: 2 sections of triangle, 2 sections of short rectangle and 1 section of long rectangle. The purpose of segmentation is to facilitate machining and installation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The ground electrode is fixed with a fixed clamp welded on the vacuum chamber. </a:t>
            </a: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+mj-ea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zh-CN" altLang="en-US" sz="1600" dirty="0">
              <a:latin typeface="+mj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8DD305A9-A666-C829-FF27-76315D70F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3420000"/>
            <a:ext cx="5760000" cy="3192345"/>
          </a:xfrm>
          <a:prstGeom prst="rect">
            <a:avLst/>
          </a:prstGeom>
        </p:spPr>
      </p:pic>
      <p:pic>
        <p:nvPicPr>
          <p:cNvPr id="3" name="图片 2" descr="C:\Users\12914\Desktop\c1bf728b1b07f1b47bf88e7ed11f28c.jpg">
            <a:extLst>
              <a:ext uri="{FF2B5EF4-FFF2-40B4-BE49-F238E27FC236}">
                <a16:creationId xmlns:a16="http://schemas.microsoft.com/office/drawing/2014/main" id="{3EA981FE-4476-56AC-BDE9-5BBF018E5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0000" y="3420000"/>
            <a:ext cx="2880000" cy="31324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64D11A-8BFE-6C4B-D8BD-EB1EAD44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889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设计方案</a:t>
            </a: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HV metal-ceramic support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The ceramic parts are made of 95% alumina ceramics.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The ceramic ends are metallized , and the metal flanges are welded for fixation, which has the advantage of high mechanical strength.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FA09D0C8-4066-14B1-7D45-18DE706C5A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66"/>
          <a:stretch>
            <a:fillRect/>
          </a:stretch>
        </p:blipFill>
        <p:spPr>
          <a:xfrm>
            <a:off x="720000" y="2880000"/>
            <a:ext cx="5760000" cy="38251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86701A-F1DB-FDAB-9C96-41DC64098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80000" y="3240000"/>
            <a:ext cx="3905639" cy="2880000"/>
          </a:xfrm>
          <a:prstGeom prst="rect">
            <a:avLst/>
          </a:prstGeom>
        </p:spPr>
      </p:pic>
      <p:pic>
        <p:nvPicPr>
          <p:cNvPr id="6" name="图片 5" descr="C:\Users\12914\Desktop\b9c9662933535d101fa76ad09a423d1.jpg">
            <a:extLst>
              <a:ext uri="{FF2B5EF4-FFF2-40B4-BE49-F238E27FC236}">
                <a16:creationId xmlns:a16="http://schemas.microsoft.com/office/drawing/2014/main" id="{AAD4F8DB-8C13-E4A7-A278-C350E04C4F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r="20081"/>
          <a:stretch/>
        </p:blipFill>
        <p:spPr bwMode="auto">
          <a:xfrm>
            <a:off x="10080000" y="3240000"/>
            <a:ext cx="1604957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50B6BDF-E044-EBB7-970D-DFB99275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762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设计方案</a:t>
            </a: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High voltage feedthrough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The feedthrough device of each electrode plate , both feed HV and cooling liquid.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The inside of the ceramic tube is atmosphere, with feedthrough cable and liquid pipe, and the outside is vacuum. 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Bellows are soft connections for easy installation and position adjustment.</a:t>
            </a:r>
          </a:p>
          <a:p>
            <a:pPr marL="360000" lvl="2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06EACDB7-9620-D150-A0F2-310E401A2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18713" y="3240000"/>
            <a:ext cx="3648479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D57F986-7912-122F-900E-6810AD1CA0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392" b="8114"/>
          <a:stretch>
            <a:fillRect/>
          </a:stretch>
        </p:blipFill>
        <p:spPr>
          <a:xfrm>
            <a:off x="1980000" y="2880000"/>
            <a:ext cx="5318787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3CD639A-226D-0560-761C-3F5919C9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3600000"/>
            <a:ext cx="1801207" cy="216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8128F19-90CB-3AA3-2D72-0ECFE6F587FE}"/>
              </a:ext>
            </a:extLst>
          </p:cNvPr>
          <p:cNvSpPr txBox="1"/>
          <p:nvPr/>
        </p:nvSpPr>
        <p:spPr>
          <a:xfrm>
            <a:off x="720000" y="6120000"/>
            <a:ext cx="90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冷却通道</a:t>
            </a:r>
          </a:p>
        </p:txBody>
      </p:sp>
      <p:pic>
        <p:nvPicPr>
          <p:cNvPr id="11" name="图片 10" descr="C:\Users\12914\Desktop\5f9b1bbd84855ed9190ee9e1a3c5315.jpg">
            <a:extLst>
              <a:ext uri="{FF2B5EF4-FFF2-40B4-BE49-F238E27FC236}">
                <a16:creationId xmlns:a16="http://schemas.microsoft.com/office/drawing/2014/main" id="{55C04EFD-22D9-8DFA-6D30-ED6F96314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r="13362"/>
          <a:stretch/>
        </p:blipFill>
        <p:spPr bwMode="auto">
          <a:xfrm>
            <a:off x="10440000" y="3240000"/>
            <a:ext cx="1695174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DD8B3BD-A913-6FD0-3069-1CD5D9BB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958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设计方案</a:t>
            </a: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Vacuum design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To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minimize the breakdown rate, the vacuum in all separators will be kept at the low pressure of about </a:t>
            </a:r>
            <a:r>
              <a:rPr lang="en-US" altLang="zh-CN" sz="1800" dirty="0" err="1">
                <a:latin typeface="Times New Roman" panose="02020603050405020304" pitchFamily="18" charset="0"/>
              </a:rPr>
              <a:t>about</a:t>
            </a:r>
            <a:r>
              <a:rPr lang="en-US" altLang="zh-CN" sz="1800" dirty="0">
                <a:latin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2×10</a:t>
            </a:r>
            <a:r>
              <a:rPr lang="en-US" altLang="zh-CN" sz="1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Torr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.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However, the size of the whole prototype is very large,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so special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care will be taken to the welding, sealing of the separator components in vacuum system design.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Including: two sputter ion pump ( pumping speed 1000l/s), and two sublimation pump ( pumping speed 1000l/s).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E7F8BCC2-13A7-FF50-1704-797EA109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46"/>
          <a:stretch>
            <a:fillRect/>
          </a:stretch>
        </p:blipFill>
        <p:spPr>
          <a:xfrm>
            <a:off x="7920000" y="2880000"/>
            <a:ext cx="2880000" cy="2552698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9C7A98A7-0736-AE60-0EAD-4BD97831A9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80000" y="2880000"/>
            <a:ext cx="299127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3180D78-DBC4-7E36-276C-5737846B1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00" y="2880000"/>
            <a:ext cx="2361573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F14EDC4-1288-4846-D0C5-A89846BEFB23}"/>
              </a:ext>
            </a:extLst>
          </p:cNvPr>
          <p:cNvSpPr txBox="1"/>
          <p:nvPr/>
        </p:nvSpPr>
        <p:spPr>
          <a:xfrm>
            <a:off x="1800000" y="5040000"/>
            <a:ext cx="1440000" cy="2880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离子泵的抽速曲线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31E0B1B-939C-148A-A3F9-A0240DAB6982}"/>
              </a:ext>
            </a:extLst>
          </p:cNvPr>
          <p:cNvSpPr txBox="1"/>
          <p:nvPr/>
        </p:nvSpPr>
        <p:spPr>
          <a:xfrm>
            <a:off x="5040000" y="5040000"/>
            <a:ext cx="1440000" cy="2880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</a:pPr>
            <a:r>
              <a:rPr 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升华泵的抽速曲线</a:t>
            </a:r>
            <a:endParaRPr lang="zh-CN" sz="1200" dirty="0">
              <a:latin typeface="Times New Roman" panose="02020603050405020304" pitchFamily="18" charset="0"/>
              <a:cs typeface="+mn-ea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26454D-BF7A-F14D-0213-73AC6881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755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Development process</a:t>
            </a:r>
            <a:endParaRPr lang="en-GB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scheme review of "Electrostatic Separator Prototype" was held in IHEP on July 18, 2019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tender for the prototype was held on February 28, 2020 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factory test was carried out in company on April 15, 2021 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From 2021 to 2023, the prototype electrostatic separator was commissioning in IHEP 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Subject acceptance was held on May 25, 2023</a:t>
            </a: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B1AB433-1F34-5F0D-E882-91F5EB0B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91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Development process</a:t>
            </a:r>
            <a:endParaRPr lang="en-GB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factory test was carried out in company on April 15, 2021 </a:t>
            </a: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8f372f2503c79c0c60a3fc73d5dfe1b">
            <a:extLst>
              <a:ext uri="{FF2B5EF4-FFF2-40B4-BE49-F238E27FC236}">
                <a16:creationId xmlns:a16="http://schemas.microsoft.com/office/drawing/2014/main" id="{474A53FE-F95F-1F56-7B60-D0D3998E2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8" b="21384"/>
          <a:stretch/>
        </p:blipFill>
        <p:spPr bwMode="auto">
          <a:xfrm>
            <a:off x="3032400" y="1592400"/>
            <a:ext cx="6120000" cy="28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8E7DE9-C4D1-CB8A-22BE-6C46E786E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00" y="4652400"/>
            <a:ext cx="2880000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599283-3B22-B114-AB1B-4E9D883D6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00" y="4652400"/>
            <a:ext cx="2880000" cy="216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3CC5AF-916E-3CAC-002B-D5D822B52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39500"/>
          <a:stretch/>
        </p:blipFill>
        <p:spPr>
          <a:xfrm>
            <a:off x="8072400" y="4652400"/>
            <a:ext cx="321169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19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Factory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test results</a:t>
            </a: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Improvement scheme : 1.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carve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annular groove on the outer surface of ceramic parts to increase the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creepage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distance; 2. Electrode probe is coated with insulation bushing and sealed to block the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creepage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path on the air side of the HV feedthrough.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2FDB1DE-5EC6-4B79-31AD-C5B8A355B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" t="22767" r="26609" b="25364"/>
          <a:stretch/>
        </p:blipFill>
        <p:spPr>
          <a:xfrm>
            <a:off x="2880000" y="4752000"/>
            <a:ext cx="1869709" cy="18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ACFAA1D-03AC-80CE-5454-A38334B87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1"/>
          <a:stretch/>
        </p:blipFill>
        <p:spPr>
          <a:xfrm>
            <a:off x="7200000" y="4752000"/>
            <a:ext cx="1725771" cy="180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B55B617-E259-D2E9-929B-41B481E81382}"/>
              </a:ext>
            </a:extLst>
          </p:cNvPr>
          <p:cNvSpPr txBox="1"/>
          <p:nvPr/>
        </p:nvSpPr>
        <p:spPr>
          <a:xfrm>
            <a:off x="3240000" y="6552000"/>
            <a:ext cx="108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打火位置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C98032-12AF-6A56-0448-ED99DC5DE67D}"/>
              </a:ext>
            </a:extLst>
          </p:cNvPr>
          <p:cNvSpPr txBox="1"/>
          <p:nvPr/>
        </p:nvSpPr>
        <p:spPr>
          <a:xfrm>
            <a:off x="7200000" y="6552000"/>
            <a:ext cx="180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陶瓷件改进方案示意图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C299A1CD-6D18-37FB-A50C-7D8395EAE25C}"/>
              </a:ext>
            </a:extLst>
          </p:cNvPr>
          <p:cNvCxnSpPr>
            <a:cxnSpLocks/>
          </p:cNvCxnSpPr>
          <p:nvPr/>
        </p:nvCxnSpPr>
        <p:spPr>
          <a:xfrm flipV="1">
            <a:off x="5400000" y="5400000"/>
            <a:ext cx="144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E08D8867-E78E-5E14-844C-083D91B48ED2}"/>
              </a:ext>
            </a:extLst>
          </p:cNvPr>
          <p:cNvSpPr txBox="1"/>
          <p:nvPr/>
        </p:nvSpPr>
        <p:spPr>
          <a:xfrm>
            <a:off x="5400000" y="5040000"/>
            <a:ext cx="108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改进方案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2579FDB-FF83-8874-DCDD-EB8B27FBA550}"/>
              </a:ext>
            </a:extLst>
          </p:cNvPr>
          <p:cNvSpPr/>
          <p:nvPr/>
        </p:nvSpPr>
        <p:spPr>
          <a:xfrm>
            <a:off x="3852000" y="5292000"/>
            <a:ext cx="287757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CA8C924-D4A2-BF78-8A9B-BA5A967D4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27</a:t>
            </a:fld>
            <a:endParaRPr lang="zh-CN" altLang="en-US"/>
          </a:p>
        </p:txBody>
      </p:sp>
      <p:graphicFrame>
        <p:nvGraphicFramePr>
          <p:cNvPr id="14" name="表格 1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0679165"/>
              </p:ext>
            </p:extLst>
          </p:nvPr>
        </p:nvGraphicFramePr>
        <p:xfrm>
          <a:off x="2160000" y="1080000"/>
          <a:ext cx="7798763" cy="2684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509377674"/>
                    </a:ext>
                  </a:extLst>
                </a:gridCol>
                <a:gridCol w="2254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17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Times New Roman" pitchFamily="18" charset="0"/>
                          <a:cs typeface="Times New Roman" pitchFamily="18" charset="0"/>
                        </a:rPr>
                        <a:t>Index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indicators</a:t>
                      </a:r>
                      <a:endParaRPr lang="en-US" altLang="en-US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test </a:t>
                      </a:r>
                      <a:endParaRPr lang="en-US" altLang="en-US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Test results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3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n-US" altLang="zh-CN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Vacuum leakage rate </a:t>
                      </a:r>
                      <a:endParaRPr lang="en-US" altLang="en-US" sz="16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endParaRPr lang="en-US" altLang="en-US" sz="16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b="0" i="0" u="non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600" b="0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0" kern="12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altLang="zh-CN" sz="1600" b="0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Pa.m3/s</a:t>
                      </a:r>
                      <a:endParaRPr lang="en-US" altLang="en-US" sz="1600" b="0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altLang="en-US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×10-</a:t>
                      </a:r>
                      <a:r>
                        <a:rPr lang="en-US" altLang="zh-CN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13</a:t>
                      </a:r>
                      <a:r>
                        <a:rPr lang="en-US" altLang="en-US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Pa·m3/s</a:t>
                      </a:r>
                      <a:endParaRPr lang="en-US" altLang="en-US" sz="1600" b="1" dirty="0">
                        <a:solidFill>
                          <a:srgbClr val="3333FF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36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 pressure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i="0" u="non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2.0</a:t>
                      </a: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Torr</a:t>
                      </a:r>
                      <a:endParaRPr lang="en-US" altLang="en-US" sz="16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b="0" i="0" u="non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4.0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Torr</a:t>
                      </a:r>
                      <a:endParaRPr lang="en-US" altLang="en-US" sz="1600" b="0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≤1.0×</a:t>
                      </a:r>
                      <a:r>
                        <a:rPr lang="en-US" altLang="zh-CN" sz="1600" b="1" kern="1200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1" kern="1200" baseline="30000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altLang="zh-CN" sz="1600" b="1" kern="1200" dirty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Torr</a:t>
                      </a:r>
                      <a:endParaRPr lang="en-US" altLang="en-US" sz="1600" b="1" kern="1200" dirty="0">
                        <a:solidFill>
                          <a:srgbClr val="3333FF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33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conditioning voltage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endParaRPr lang="en-US" altLang="en-US" sz="16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b="0" i="0" u="non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±135KV，稳定工作8小时无故障打火，真空度≤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4.0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Torr</a:t>
                      </a:r>
                      <a:endParaRPr lang="en-US" altLang="en-US" sz="1600" b="0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 algn="ctr" defTabSz="91440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endParaRPr lang="en-US" altLang="en-US" sz="1600" b="0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－</a:t>
                      </a:r>
                      <a:r>
                        <a:rPr lang="en-US" altLang="zh-CN" sz="1600" b="1" dirty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108KV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＋</a:t>
                      </a:r>
                      <a:r>
                        <a:rPr lang="en-US" altLang="zh-CN" sz="1600" b="1" dirty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97.6KV</a:t>
                      </a:r>
                      <a:endParaRPr lang="en-US" altLang="en-US" sz="1600" b="1" dirty="0">
                        <a:solidFill>
                          <a:srgbClr val="3333FF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135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From 2021 to 2023, the prototype electrostatic separator was commissioning in IHEP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ea typeface="宋体" pitchFamily="2" charset="-122"/>
              </a:rPr>
              <a:t>Install </a:t>
            </a:r>
            <a:r>
              <a:rPr lang="en-US" altLang="zh-CN" sz="1800" dirty="0">
                <a:latin typeface="Times New Roman" pitchFamily="18" charset="0"/>
                <a:ea typeface="宋体" pitchFamily="2" charset="-122"/>
              </a:rPr>
              <a:t>vacuum chamber and electrode plate vacuum leak detection.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ea typeface="宋体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B53D7E10-ED2B-F056-9A55-3D9E342C2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160000"/>
            <a:ext cx="2700000" cy="162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E0D06E-8E7D-9641-00C9-B280A5A30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3960000"/>
            <a:ext cx="2880000" cy="162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B2205FC-1A90-E5AC-BB28-B6F354DD4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2520000"/>
            <a:ext cx="2160000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E66FE97-8F2E-88DC-A907-77FE8F3EE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0" y="4140000"/>
            <a:ext cx="2880000" cy="216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21926FC-03D0-ACBB-2F8E-CF847DEA03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0" y="2520000"/>
            <a:ext cx="216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5DB74D-3DAD-150D-56D9-75BB3B06A1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0" y="1800000"/>
            <a:ext cx="2880000" cy="2160000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4C3BB2D3-DCFA-46EC-7089-4EDBD49E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807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From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2021 to 2023, the prototype electrostatic separator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was </a:t>
            </a:r>
            <a:r>
              <a:rPr lang="en-US" altLang="zh-CN" sz="2000" dirty="0" smtClean="0"/>
              <a:t>commissioning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in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IHEP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Molecular pump unit for crude pumping.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Vacuum baking.</a:t>
            </a:r>
            <a:endParaRPr lang="en-US" altLang="zh-CN" sz="1800" dirty="0">
              <a:latin typeface="Times New Roman" pitchFamily="18" charset="0"/>
              <a:ea typeface="宋体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ea typeface="宋体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CCA0CD6A-8552-910D-1308-659C096BC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160000"/>
            <a:ext cx="3240000" cy="432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BC4B45B-A535-9B25-6F03-6486B6B61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2160000"/>
            <a:ext cx="2880000" cy="216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2A5CF9-87F1-EAA3-159D-CE70E6C06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500000"/>
            <a:ext cx="2159760" cy="216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A691CD-F1B7-BD90-F281-D39AFAEA6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2160000"/>
            <a:ext cx="2880000" cy="216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953947D-69E8-1C5A-094B-5557781DF9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500000"/>
            <a:ext cx="2880000" cy="2160000"/>
          </a:xfrm>
          <a:prstGeom prst="rect">
            <a:avLst/>
          </a:prstGeom>
        </p:spPr>
      </p:pic>
      <p:sp>
        <p:nvSpPr>
          <p:cNvPr id="17" name="灯片编号占位符 1">
            <a:extLst>
              <a:ext uri="{FF2B5EF4-FFF2-40B4-BE49-F238E27FC236}">
                <a16:creationId xmlns:a16="http://schemas.microsoft.com/office/drawing/2014/main" id="{CF8E4CE5-1DEA-7AFE-E560-B52F2A3A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8589D0-9096-4003-A96E-E5B50679F67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9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Introduction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 the RF region, A set of electrostatic separator combined with dipole magnet (Electro-Magnetic Separator ) are installed downstream of the RF cavities.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They are used to avoid bending of incoming beam and deflect the outgoing beam in H mode. After the Separators, the positive and negative electron beams of the outer ring passing through the RF cavities are deflected to their respective inner rings.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7560000" y="4680000"/>
            <a:ext cx="14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Layout of RF region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 descr="C:\Users\Yiwei\Desktop\CEPC及SPPC机器示意图-20230427\CEPC机器示意图-俯视-20230427-pn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t="9651" r="14508" b="10286"/>
          <a:stretch/>
        </p:blipFill>
        <p:spPr bwMode="auto">
          <a:xfrm>
            <a:off x="1080000" y="2880000"/>
            <a:ext cx="4199153" cy="36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2880000"/>
            <a:ext cx="4430774" cy="1800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000" y="5040000"/>
            <a:ext cx="2811934" cy="1440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000" y="5040000"/>
            <a:ext cx="2220155" cy="1440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480000" y="6480000"/>
            <a:ext cx="432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Optics of the RF region for Higgs (left), W and Z (right) modes </a:t>
            </a:r>
          </a:p>
        </p:txBody>
      </p:sp>
      <p:sp>
        <p:nvSpPr>
          <p:cNvPr id="28" name="矩形 27"/>
          <p:cNvSpPr/>
          <p:nvPr/>
        </p:nvSpPr>
        <p:spPr>
          <a:xfrm>
            <a:off x="2159998" y="6480000"/>
            <a:ext cx="126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Layout of CEPC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201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</a:rPr>
              <a:t>From 2021 to 2023, the prototype electrostatic separator was commissioning in IHEP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High voltage test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Due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to the arc occurred at the air side of feedthrough during the factory test, Some methods implemented in the HV feedthrough : 1. carve annular groove on the outer surface of ceramic parts to increase the </a:t>
            </a:r>
            <a:r>
              <a:rPr lang="en-US" altLang="zh-CN" sz="16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creepage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 distance; 2. Electrode probe is coated with insulation bushing and sealed to block the </a:t>
            </a:r>
            <a:r>
              <a:rPr lang="en-US" altLang="zh-CN" sz="16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creepage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 path on the air side of the HV feedthrough.</a:t>
            </a: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4F4549D0-D6AF-E7FD-8EAD-1BB62DB83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880000"/>
            <a:ext cx="2625371" cy="288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A9FBF35-6755-1194-11B4-7B6E98E9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2880000"/>
            <a:ext cx="2160000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27DE11F-4299-24B6-F4AD-41C02456D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2880000"/>
            <a:ext cx="3840000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B6803A5-3FE8-EF28-DC02-3BF6B2A647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2880000"/>
            <a:ext cx="2160000" cy="288000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04C415-4628-7D2E-4484-890063362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54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</a:rPr>
              <a:t>From </a:t>
            </a:r>
            <a:r>
              <a:rPr lang="en-US" altLang="zh-CN" sz="2000" dirty="0">
                <a:latin typeface="Times New Roman" panose="02020603050405020304" pitchFamily="18" charset="0"/>
              </a:rPr>
              <a:t>2021 to 2023, the prototype electrostatic separator was commissioning in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IHEP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High voltage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test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The arc occurs at ±90kV</a:t>
            </a: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85AA7473-34A1-833D-3B45-ED2CBF414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2520000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423B7D9-3FE6-EBEE-257E-D7A5F1B17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520000"/>
            <a:ext cx="3106047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30200B-E573-6147-50F1-41730EB5A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2520000"/>
            <a:ext cx="3840000" cy="28800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75C79FE-FCB3-6C99-4486-E3456AC58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912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</a:rPr>
              <a:t>From </a:t>
            </a:r>
            <a:r>
              <a:rPr lang="en-US" altLang="zh-CN" sz="2000" dirty="0">
                <a:latin typeface="Times New Roman" panose="02020603050405020304" pitchFamily="18" charset="0"/>
              </a:rPr>
              <a:t>2021 to 2023, the prototype electrostatic separator was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commissioning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High voltage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test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</a:rPr>
              <a:t>Increase </a:t>
            </a:r>
            <a:r>
              <a:rPr lang="en-US" altLang="zh-CN" sz="1600" dirty="0">
                <a:latin typeface="Times New Roman" panose="02020603050405020304" pitchFamily="18" charset="0"/>
              </a:rPr>
              <a:t>the length of ceramic parts</a:t>
            </a:r>
            <a:r>
              <a:rPr lang="en-US" altLang="zh-CN" sz="16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</a:rPr>
              <a:t>on the air side 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</a:rPr>
              <a:t>Add smooth cover on the outside </a:t>
            </a:r>
            <a:r>
              <a:rPr lang="en-US" altLang="zh-CN" sz="1600" dirty="0" smtClean="0">
                <a:latin typeface="Times New Roman" panose="02020603050405020304" pitchFamily="18" charset="0"/>
              </a:rPr>
              <a:t>of the feedthrough (avoid </a:t>
            </a:r>
            <a:r>
              <a:rPr lang="en-US" altLang="zh-CN" sz="1600" dirty="0">
                <a:latin typeface="Times New Roman" panose="02020603050405020304" pitchFamily="18" charset="0"/>
              </a:rPr>
              <a:t>increasing field strength on the edge of mounting screw) 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</a:rPr>
              <a:t>The high voltage was </a:t>
            </a:r>
            <a:r>
              <a:rPr lang="en-US" altLang="zh-CN" sz="1600" dirty="0" smtClean="0">
                <a:latin typeface="Times New Roman" panose="02020603050405020304" pitchFamily="18" charset="0"/>
              </a:rPr>
              <a:t>achieved </a:t>
            </a:r>
            <a:r>
              <a:rPr lang="en-US" altLang="zh-CN" sz="1600" dirty="0">
                <a:latin typeface="Times New Roman" panose="02020603050405020304" pitchFamily="18" charset="0"/>
              </a:rPr>
              <a:t>to ±118kV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75C79FE-FCB3-6C99-4486-E3456AC58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FC7C6FF-2C19-94C1-4B09-FF9E71EB8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00" y="2852400"/>
            <a:ext cx="2501052" cy="39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BE71C12-D03A-410B-8661-9368D0E69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00" y="2852400"/>
            <a:ext cx="5282069" cy="39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E3E7B46-D82A-5F62-FC0A-B69FB84E4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00" y="2852400"/>
            <a:ext cx="2227500" cy="3960000"/>
          </a:xfrm>
          <a:prstGeom prst="rect">
            <a:avLst/>
          </a:prstGeom>
        </p:spPr>
      </p:pic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313F6C8E-9C47-49DC-048E-87164878C57C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8589D0-9096-4003-A96E-E5B50679F67C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831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</a:rPr>
              <a:t>Assessment indicator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Final index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Electric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field uniformity (1‰)10×10 mm2 (simulation result); 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Vacuum degree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≤2.7×10-8 Pa; 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Electric field intensity 2MV/m@±110kV.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B614B58B-5AC7-DB41-753F-152032A03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2879999"/>
            <a:ext cx="7200000" cy="3855389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ED19031-23A8-0B1E-3E26-229F6CB6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476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</a:rPr>
              <a:t>Test equipment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Simulation software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Opera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Instrument: vacuum gauge, vacuum gauge, leak detector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D8F34FCD-AE9D-7DA0-7772-AD8E7153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3960000"/>
            <a:ext cx="3240000" cy="171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5D7E499-9A5D-678B-E5E1-E11F1C23F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0" y="3600000"/>
            <a:ext cx="1939560" cy="23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86E2263-FEF7-918C-9020-69BCBD54F36E}"/>
              </a:ext>
            </a:extLst>
          </p:cNvPr>
          <p:cNvSpPr/>
          <p:nvPr/>
        </p:nvSpPr>
        <p:spPr>
          <a:xfrm>
            <a:off x="4320000" y="6119999"/>
            <a:ext cx="216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真空规</a:t>
            </a:r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UHV-24p I GAUGE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0C2494-57C2-E703-142B-A5A776450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000" y="3960000"/>
            <a:ext cx="2932772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882A94F-A1BD-6E94-98E4-720C2F989217}"/>
              </a:ext>
            </a:extLst>
          </p:cNvPr>
          <p:cNvSpPr/>
          <p:nvPr/>
        </p:nvSpPr>
        <p:spPr>
          <a:xfrm>
            <a:off x="9000000" y="6479999"/>
            <a:ext cx="180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检</a:t>
            </a:r>
            <a:r>
              <a:rPr lang="zh-CN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漏仪</a:t>
            </a:r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Phoenix </a:t>
            </a:r>
            <a:r>
              <a:rPr lang="en-US" altLang="zh-CN" sz="1200" kern="1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Quaro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60A2C9D-A7B2-BE25-7C5D-3C77575E7C7B}"/>
              </a:ext>
            </a:extLst>
          </p:cNvPr>
          <p:cNvGraphicFramePr>
            <a:graphicFrameLocks noGrp="1"/>
          </p:cNvGraphicFramePr>
          <p:nvPr/>
        </p:nvGraphicFramePr>
        <p:xfrm>
          <a:off x="360001" y="1800000"/>
          <a:ext cx="3243008" cy="179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111">
                  <a:extLst>
                    <a:ext uri="{9D8B030D-6E8A-4147-A177-3AD203B41FA5}">
                      <a16:colId xmlns:a16="http://schemas.microsoft.com/office/drawing/2014/main" val="3239023998"/>
                    </a:ext>
                  </a:extLst>
                </a:gridCol>
                <a:gridCol w="2191897">
                  <a:extLst>
                    <a:ext uri="{9D8B030D-6E8A-4147-A177-3AD203B41FA5}">
                      <a16:colId xmlns:a16="http://schemas.microsoft.com/office/drawing/2014/main" val="177874472"/>
                    </a:ext>
                  </a:extLst>
                </a:gridCol>
              </a:tblGrid>
              <a:tr h="359700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真空计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XGS-600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主要参数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43830"/>
                  </a:ext>
                </a:extLst>
              </a:tr>
              <a:tr h="35970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量程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5×10</a:t>
                      </a:r>
                      <a:r>
                        <a:rPr lang="en-US" sz="1200" kern="100" baseline="30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-12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Torr 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to 1mTorr (UHV24)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76562232"/>
                  </a:ext>
                </a:extLst>
              </a:tr>
              <a:tr h="35970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发射电流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0.1 to 10 mA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89894873"/>
                  </a:ext>
                </a:extLst>
              </a:tr>
              <a:tr h="35970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灵敏度范围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0.1 to 99.9/</a:t>
                      </a: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Torr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2049453991"/>
                  </a:ext>
                </a:extLst>
              </a:tr>
              <a:tr h="35970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响应时间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20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333067060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A5100DDF-0885-C6A6-1EC0-886FADF13196}"/>
              </a:ext>
            </a:extLst>
          </p:cNvPr>
          <p:cNvSpPr/>
          <p:nvPr/>
        </p:nvSpPr>
        <p:spPr>
          <a:xfrm>
            <a:off x="1259999" y="6119999"/>
            <a:ext cx="14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真空计</a:t>
            </a:r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XGS-600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0B139B96-A91B-A120-6867-AFC880773CDB}"/>
              </a:ext>
            </a:extLst>
          </p:cNvPr>
          <p:cNvGraphicFramePr>
            <a:graphicFrameLocks noGrp="1"/>
          </p:cNvGraphicFramePr>
          <p:nvPr/>
        </p:nvGraphicFramePr>
        <p:xfrm>
          <a:off x="3780000" y="1800000"/>
          <a:ext cx="3234950" cy="17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475">
                  <a:extLst>
                    <a:ext uri="{9D8B030D-6E8A-4147-A177-3AD203B41FA5}">
                      <a16:colId xmlns:a16="http://schemas.microsoft.com/office/drawing/2014/main" val="1971494673"/>
                    </a:ext>
                  </a:extLst>
                </a:gridCol>
                <a:gridCol w="1617475">
                  <a:extLst>
                    <a:ext uri="{9D8B030D-6E8A-4147-A177-3AD203B41FA5}">
                      <a16:colId xmlns:a16="http://schemas.microsoft.com/office/drawing/2014/main" val="3110294957"/>
                    </a:ext>
                  </a:extLst>
                </a:gridCol>
              </a:tblGrid>
              <a:tr h="364846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zh-CN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真空规</a:t>
                      </a:r>
                      <a:r>
                        <a:rPr kumimoji="0" lang="en-US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UHV-24p ION </a:t>
                      </a:r>
                      <a:r>
                        <a:rPr kumimoji="0" lang="zh-CN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主要参数</a:t>
                      </a:r>
                      <a:endParaRPr kumimoji="0" lang="zh-CN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701947"/>
                  </a:ext>
                </a:extLst>
              </a:tr>
              <a:tr h="364846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测量下限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kern="100" baseline="30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-11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Torr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3053827265"/>
                  </a:ext>
                </a:extLst>
              </a:tr>
              <a:tr h="364846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测量上限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Torr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229758238"/>
                  </a:ext>
                </a:extLst>
              </a:tr>
              <a:tr h="364846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最大烘烤温度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450 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2237595915"/>
                  </a:ext>
                </a:extLst>
              </a:tr>
              <a:tr h="339114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除气时最大功耗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40W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3507160950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9805CBE-1BDA-BF8A-0EE0-51D508D542A0}"/>
              </a:ext>
            </a:extLst>
          </p:cNvPr>
          <p:cNvGraphicFramePr>
            <a:graphicFrameLocks noGrp="1"/>
          </p:cNvGraphicFramePr>
          <p:nvPr/>
        </p:nvGraphicFramePr>
        <p:xfrm>
          <a:off x="7200000" y="1080000"/>
          <a:ext cx="4701924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846">
                  <a:extLst>
                    <a:ext uri="{9D8B030D-6E8A-4147-A177-3AD203B41FA5}">
                      <a16:colId xmlns:a16="http://schemas.microsoft.com/office/drawing/2014/main" val="4060582471"/>
                    </a:ext>
                  </a:extLst>
                </a:gridCol>
                <a:gridCol w="1501254">
                  <a:extLst>
                    <a:ext uri="{9D8B030D-6E8A-4147-A177-3AD203B41FA5}">
                      <a16:colId xmlns:a16="http://schemas.microsoft.com/office/drawing/2014/main" val="3128483948"/>
                    </a:ext>
                  </a:extLst>
                </a:gridCol>
                <a:gridCol w="816824">
                  <a:extLst>
                    <a:ext uri="{9D8B030D-6E8A-4147-A177-3AD203B41FA5}">
                      <a16:colId xmlns:a16="http://schemas.microsoft.com/office/drawing/2014/main" val="2697019977"/>
                    </a:ext>
                  </a:extLst>
                </a:gridCol>
              </a:tblGrid>
              <a:tr h="280881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zh-CN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氦质谱检漏仪：莱宝</a:t>
                      </a:r>
                      <a:r>
                        <a:rPr kumimoji="0" lang="en-US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Phoenix </a:t>
                      </a:r>
                      <a:r>
                        <a:rPr kumimoji="0" lang="en-US" altLang="zh-CN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Quaro</a:t>
                      </a:r>
                      <a:r>
                        <a:rPr kumimoji="0" lang="zh-CN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参数</a:t>
                      </a:r>
                      <a:endParaRPr kumimoji="0" lang="zh-CN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675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氦气的最小可检漏率（真空检漏）</a:t>
                      </a: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1.0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-12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mbar</a:t>
                      </a: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L/s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4035754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最大进气口测试压力</a:t>
                      </a: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mbar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555061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粗检能力</a:t>
                      </a: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/h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2935475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进气口</a:t>
                      </a: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DN 25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ISO KF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708037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氦气在进气口的抽气速度</a:t>
                      </a: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L/s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2833289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预热时间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(20° C)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 110</a:t>
                      </a: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（带自动校准）</a:t>
                      </a: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215312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响应时间（吸枪检测）</a:t>
                      </a: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 1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775146037"/>
                  </a:ext>
                </a:extLst>
              </a:tr>
            </a:tbl>
          </a:graphicData>
        </a:graphic>
      </p:graphicFrame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90445DEE-6809-008A-3341-B1F4E95F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29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</a:rPr>
              <a:t>Test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equipment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1B90A805-5FB3-7E52-6665-4C4EC074B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0" y="4679999"/>
            <a:ext cx="4638492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BB95AF-F921-1F57-0F68-5977D94BF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0" y="4680000"/>
            <a:ext cx="4514157" cy="216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D3480D94-E7D7-6A9C-EBD3-AFE2B48B76B8}"/>
              </a:ext>
            </a:extLst>
          </p:cNvPr>
          <p:cNvGraphicFramePr>
            <a:graphicFrameLocks noGrp="1"/>
          </p:cNvGraphicFramePr>
          <p:nvPr/>
        </p:nvGraphicFramePr>
        <p:xfrm>
          <a:off x="360000" y="1211907"/>
          <a:ext cx="5422168" cy="3299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550">
                  <a:extLst>
                    <a:ext uri="{9D8B030D-6E8A-4147-A177-3AD203B41FA5}">
                      <a16:colId xmlns:a16="http://schemas.microsoft.com/office/drawing/2014/main" val="3674424629"/>
                    </a:ext>
                  </a:extLst>
                </a:gridCol>
                <a:gridCol w="3893618">
                  <a:extLst>
                    <a:ext uri="{9D8B030D-6E8A-4147-A177-3AD203B41FA5}">
                      <a16:colId xmlns:a16="http://schemas.microsoft.com/office/drawing/2014/main" val="3188149625"/>
                    </a:ext>
                  </a:extLst>
                </a:gridCol>
              </a:tblGrid>
              <a:tr h="366612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zh-CN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海泽</a:t>
                      </a:r>
                      <a:r>
                        <a:rPr kumimoji="0" lang="en-US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PNC 150000-1.5pos</a:t>
                      </a:r>
                      <a:r>
                        <a:rPr kumimoji="0" lang="zh-CN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电源主要参数</a:t>
                      </a:r>
                      <a:endParaRPr kumimoji="0" lang="zh-CN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757926"/>
                  </a:ext>
                </a:extLst>
              </a:tr>
              <a:tr h="366612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型 号</a:t>
                      </a:r>
                      <a:endParaRPr lang="zh-CN" sz="1050" kern="100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spc="-2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PNC 150000-1.5pos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5364544"/>
                  </a:ext>
                </a:extLst>
              </a:tr>
              <a:tr h="366612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极性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spc="-2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正高压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7969908"/>
                  </a:ext>
                </a:extLst>
              </a:tr>
              <a:tr h="366612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输入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220V</a:t>
                      </a: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10%</a:t>
                      </a: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1P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1709978"/>
                  </a:ext>
                </a:extLst>
              </a:tr>
              <a:tr h="366612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输出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0-150000V</a:t>
                      </a:r>
                      <a:r>
                        <a:rPr lang="zh-CN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0-1.5mA</a:t>
                      </a:r>
                      <a:endParaRPr lang="zh-CN" sz="1050" kern="100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3212197"/>
                  </a:ext>
                </a:extLst>
              </a:tr>
              <a:tr h="366612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电压稳定度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0.01% Unom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93031"/>
                  </a:ext>
                </a:extLst>
              </a:tr>
              <a:tr h="366612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温度系数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0.01% Unom/K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20083"/>
                  </a:ext>
                </a:extLst>
              </a:tr>
              <a:tr h="366612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纹波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0.01% </a:t>
                      </a:r>
                      <a:r>
                        <a:rPr lang="en-US" sz="1200" kern="100" baseline="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Unom</a:t>
                      </a:r>
                      <a:r>
                        <a:rPr lang="zh-CN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50mV</a:t>
                      </a:r>
                      <a:endParaRPr lang="zh-CN" sz="1050" kern="100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05983"/>
                  </a:ext>
                </a:extLst>
              </a:tr>
              <a:tr h="366612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工作环境</a:t>
                      </a:r>
                      <a:endParaRPr lang="zh-CN" sz="1050" kern="100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温度</a:t>
                      </a: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:0°C~40°C</a:t>
                      </a:r>
                      <a:r>
                        <a:rPr lang="zh-CN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，湿度</a:t>
                      </a: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:35%~70%RH</a:t>
                      </a:r>
                      <a:endParaRPr lang="zh-CN" sz="1050" kern="100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9610898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814F882B-2E34-2F04-0C72-2AD8E6657404}"/>
              </a:ext>
            </a:extLst>
          </p:cNvPr>
          <p:cNvGraphicFramePr>
            <a:graphicFrameLocks noGrp="1"/>
          </p:cNvGraphicFramePr>
          <p:nvPr/>
        </p:nvGraphicFramePr>
        <p:xfrm>
          <a:off x="6480000" y="1216843"/>
          <a:ext cx="5400000" cy="3289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975">
                  <a:extLst>
                    <a:ext uri="{9D8B030D-6E8A-4147-A177-3AD203B41FA5}">
                      <a16:colId xmlns:a16="http://schemas.microsoft.com/office/drawing/2014/main" val="3674424629"/>
                    </a:ext>
                  </a:extLst>
                </a:gridCol>
                <a:gridCol w="4027025">
                  <a:extLst>
                    <a:ext uri="{9D8B030D-6E8A-4147-A177-3AD203B41FA5}">
                      <a16:colId xmlns:a16="http://schemas.microsoft.com/office/drawing/2014/main" val="3188149625"/>
                    </a:ext>
                  </a:extLst>
                </a:gridCol>
              </a:tblGrid>
              <a:tr h="365515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US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GLASSMANN PS/KT 150N10-220</a:t>
                      </a:r>
                      <a:r>
                        <a:rPr kumimoji="0" lang="zh-CN" altLang="zh-CN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电源主要参数</a:t>
                      </a:r>
                      <a:endParaRPr kumimoji="0" lang="zh-CN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757926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型 号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spc="-2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PS/KT 150N10-220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5364544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极性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spc="-2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负高压</a:t>
                      </a:r>
                      <a:endParaRPr lang="zh-CN" sz="1050" kern="100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7969908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输入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220V</a:t>
                      </a: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10%</a:t>
                      </a: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1P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1709978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输出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0-150000V</a:t>
                      </a:r>
                      <a:r>
                        <a:rPr lang="zh-CN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0-10mA</a:t>
                      </a:r>
                      <a:endParaRPr lang="zh-CN" sz="1050" kern="100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3212197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电压稳定度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0.01% after 1/2 hour warm-up, 0.05% per 8 hours. 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93031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温度系数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0.01% /K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20083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纹波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0.025% of rated voltage at full load (0.1% RMS for &gt;100kV)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05983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工作环境</a:t>
                      </a:r>
                      <a:endParaRPr lang="zh-CN" sz="1050" kern="100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温度</a:t>
                      </a: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:-20°C~40°C</a:t>
                      </a:r>
                      <a:endParaRPr lang="zh-CN" sz="1050" kern="100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9610898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FD9D638-F056-0DED-1921-F118EF2AB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545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</a:rPr>
              <a:t>Test result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Electric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field uniformity (0.5‰)46×30 mm2 (simulation result) 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A15E4567-DB56-EC32-2B00-2A0BEB5EF890}"/>
              </a:ext>
            </a:extLst>
          </p:cNvPr>
          <p:cNvSpPr/>
          <p:nvPr/>
        </p:nvSpPr>
        <p:spPr>
          <a:xfrm>
            <a:off x="1620000" y="5940000"/>
            <a:ext cx="288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Field homogeneity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7.5cm*5cm 0.5‰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A2B4DE11-2C3A-A867-C910-5E1E7AD21729}"/>
              </a:ext>
            </a:extLst>
          </p:cNvPr>
          <p:cNvSpPr txBox="1"/>
          <p:nvPr/>
        </p:nvSpPr>
        <p:spPr>
          <a:xfrm>
            <a:off x="6840000" y="5940000"/>
            <a:ext cx="2520000" cy="5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Calculated integrated electrical field uniformity 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4.6cm*3cm 0.5‰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DB953E5-5F53-940A-8FBC-740DC4CD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0" y="2160000"/>
            <a:ext cx="25246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A4E5B07-02B4-D44C-577E-B3D978F4B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0" y="2160000"/>
            <a:ext cx="5989380" cy="3600000"/>
          </a:xfrm>
          <a:prstGeom prst="rect">
            <a:avLst/>
          </a:prstGeom>
        </p:spPr>
      </p:pic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94BE1290-0C16-2D40-CE0B-D4B5B8DF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8589D0-9096-4003-A96E-E5B50679F67C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779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</a:rPr>
              <a:t>Test result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</a:rPr>
              <a:t>Vacuum </a:t>
            </a:r>
            <a:r>
              <a:rPr lang="en-US" altLang="zh-CN" sz="1800" dirty="0">
                <a:latin typeface="Times New Roman" panose="02020603050405020304" pitchFamily="18" charset="0"/>
              </a:rPr>
              <a:t>degree ≤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2.6×</a:t>
            </a:r>
            <a:r>
              <a:rPr lang="en-US" altLang="zh-CN" sz="18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×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</a:rPr>
              <a:t>Pa </a:t>
            </a:r>
          </a:p>
          <a:p>
            <a:pPr marL="360000" lvl="2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C87446EA-3DD6-3D8C-82D5-D39F805C3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2160000"/>
            <a:ext cx="5400000" cy="4156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833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</a:rPr>
              <a:t>Test result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</a:rPr>
              <a:t>Electric </a:t>
            </a:r>
            <a:r>
              <a:rPr lang="en-US" altLang="zh-CN" sz="1800" dirty="0">
                <a:latin typeface="Times New Roman" panose="02020603050405020304" pitchFamily="18" charset="0"/>
              </a:rPr>
              <a:t>field intensity 3.15MV/m@±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118kV </a:t>
            </a:r>
            <a:endParaRPr lang="en-US" altLang="zh-CN" sz="1800" dirty="0">
              <a:latin typeface="Times New Roman" panose="02020603050405020304" pitchFamily="18" charset="0"/>
            </a:endParaRPr>
          </a:p>
          <a:p>
            <a:pPr marL="360000" lvl="2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86BB726E-9E2C-FDF4-2CDB-E7901AEC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0" y="2520000"/>
            <a:ext cx="5760000" cy="3642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37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zh-C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The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test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results shows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that the uniformity of electric field, the ultimate vacuum of vacuum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chamber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and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electric </a:t>
            </a:r>
            <a:r>
              <a:rPr lang="en-US" altLang="zh-CN" sz="2000" dirty="0">
                <a:latin typeface="Times New Roman" panose="02020603050405020304" pitchFamily="18" charset="0"/>
              </a:rPr>
              <a:t>field intensity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all meet the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final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indexes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and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meet the acceptance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requirements.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B5355BC-6926-2F9E-0434-ADCCAF2BF31E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1845680" y="2416261"/>
          <a:ext cx="8974455" cy="3840480"/>
        </p:xfrm>
        <a:graphic>
          <a:graphicData uri="http://schemas.openxmlformats.org/drawingml/2006/table">
            <a:tbl>
              <a:tblPr/>
              <a:tblGrid>
                <a:gridCol w="856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序号</a:t>
                      </a:r>
                      <a:endParaRPr lang="en-US" alt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技术指标名称</a:t>
                      </a:r>
                      <a:endParaRPr lang="en-US" alt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预期结果</a:t>
                      </a:r>
                      <a:endParaRPr lang="en-US" alt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测试结果</a:t>
                      </a:r>
                      <a:endParaRPr lang="en-US" alt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测试人及测试时间</a:t>
                      </a:r>
                      <a:endParaRPr lang="en-US" alt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结论</a:t>
                      </a:r>
                      <a:endParaRPr lang="en-US" alt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dirty="0">
                          <a:latin typeface="Times New Roman" panose="02020603050405020304" pitchFamily="18" charset="0"/>
                          <a:ea typeface="+mn-ea"/>
                        </a:rPr>
                        <a:t>电场均匀性 </a:t>
                      </a:r>
                      <a:endParaRPr lang="en-US" altLang="en-US" sz="1800" b="0" dirty="0">
                        <a:latin typeface="Times New Roman" panose="02020603050405020304" pitchFamily="18" charset="0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(1‰)10×10 m</a:t>
                      </a:r>
                      <a:r>
                        <a:rPr lang="en-US" altLang="zh-CN" sz="18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US" altLang="zh-CN" sz="1800" kern="1200" baseline="30000" dirty="0"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800" baseline="30000" dirty="0"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endParaRPr lang="en-US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(0.5‰)46×30 m</a:t>
                      </a:r>
                      <a:r>
                        <a:rPr lang="en-US" altLang="zh-CN" sz="18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US" altLang="zh-CN" sz="1800" kern="1200" baseline="30000" dirty="0"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800" baseline="30000" dirty="0"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endParaRPr lang="en-US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朱建斌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2019.6</a:t>
                      </a:r>
                      <a:endParaRPr lang="en-US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latin typeface="Times New Roman" panose="02020603050405020304" pitchFamily="18" charset="0"/>
                          <a:ea typeface="+mn-ea"/>
                        </a:rPr>
                        <a:t>电场均匀性 </a:t>
                      </a:r>
                      <a:endParaRPr lang="en-US" altLang="en-US" sz="1800" b="0" dirty="0">
                        <a:latin typeface="Times New Roman" panose="02020603050405020304" pitchFamily="18" charset="0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0" dirty="0" err="1">
                          <a:latin typeface="Times New Roman" panose="02020603050405020304" pitchFamily="18" charset="0"/>
                          <a:cs typeface="宋体" panose="02010600030101010101" pitchFamily="2" charset="-122"/>
                        </a:rPr>
                        <a:t>优于要求技术指标</a:t>
                      </a:r>
                      <a:endParaRPr lang="en-US" altLang="en-US" sz="1800" b="0" dirty="0">
                        <a:latin typeface="Times New Roman" panose="02020603050405020304" pitchFamily="18" charset="0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真空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腔室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总漏率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≤1×10-10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</a:t>
                      </a:r>
                      <a:r>
                        <a:rPr lang="zh-CN" altLang="zh-C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m3/s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1×10-13Pa</a:t>
                      </a:r>
                      <a:r>
                        <a:rPr lang="zh-CN" altLang="zh-C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m3/s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张宁波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2021.4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真空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腔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漏率优于要求技术指标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真空盒极限真空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+mn-ea"/>
                        </a:rPr>
                        <a:t>2.7×</a:t>
                      </a:r>
                      <a:r>
                        <a:rPr lang="en-US" altLang="zh-CN" sz="18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800" kern="1200" baseline="30000" dirty="0"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-8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+mn-ea"/>
                        </a:rPr>
                        <a:t> Pa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+mn-ea"/>
                        </a:rPr>
                        <a:t>2.6×</a:t>
                      </a:r>
                      <a:r>
                        <a:rPr lang="en-US" altLang="zh-CN" sz="18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800" kern="1200" baseline="30000" dirty="0"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-8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+mn-ea"/>
                        </a:rPr>
                        <a:t> Pa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张宁波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2021.4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极限真空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达到</a:t>
                      </a:r>
                      <a:r>
                        <a:rPr lang="en-US" altLang="zh-C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要求技术指标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0064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800" dirty="0"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电场强度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2MV/m@±110kV 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3.15MV/m@±118kV 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张宁波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2023.5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电场强度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优于要求技术指标</a:t>
                      </a:r>
                      <a:endParaRPr lang="en-US" alt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09BA85-1B9A-6231-B016-9F5EADDF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136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Introduction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Electro-Magnetic Separator is a device consisting of perpendicular electric and magnetic fields. 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One set of Electro-Magnetic Separators including 8 units, total 32 units will be need for CEPC.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F55E1725-D485-79F9-E59B-8E65613A7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40001"/>
            <a:ext cx="6698295" cy="288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48BBAF-85E3-855C-FB61-9AFD6020D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2160000"/>
            <a:ext cx="4430774" cy="18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3D08219-4CFA-8BC5-1C51-02E6171C0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5040000"/>
            <a:ext cx="589791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86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zh-C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Subject acceptance test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260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28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5"/>
          <p:cNvSpPr>
            <a:spLocks noChangeArrowheads="1" noChangeShapeType="1" noTextEdit="1"/>
          </p:cNvSpPr>
          <p:nvPr/>
        </p:nvSpPr>
        <p:spPr bwMode="auto">
          <a:xfrm>
            <a:off x="4044000" y="2160000"/>
            <a:ext cx="3600000" cy="1800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宋体"/>
                <a:ea typeface="宋体"/>
              </a:rPr>
              <a:t>Thank You!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宋体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82479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Introduction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Parameters of Electrostatic-Magnetic Separator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AD04A55C-C7E3-73DA-6D18-7791551C2770}"/>
              </a:ext>
            </a:extLst>
          </p:cNvPr>
          <p:cNvSpPr/>
          <p:nvPr/>
        </p:nvSpPr>
        <p:spPr>
          <a:xfrm>
            <a:off x="3960000" y="6479999"/>
            <a:ext cx="360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Structure drawing of Electrostatic-Magnetic Separator </a:t>
            </a:r>
          </a:p>
        </p:txBody>
      </p:sp>
      <p:pic>
        <p:nvPicPr>
          <p:cNvPr id="11" name="Picture 2" descr="装配图6">
            <a:extLst>
              <a:ext uri="{FF2B5EF4-FFF2-40B4-BE49-F238E27FC236}">
                <a16:creationId xmlns:a16="http://schemas.microsoft.com/office/drawing/2014/main" id="{CD7DDCA9-E3B9-E6F3-7C0D-B41BCE7B7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5090" r="21049" b="4977"/>
          <a:stretch>
            <a:fillRect/>
          </a:stretch>
        </p:blipFill>
        <p:spPr bwMode="auto">
          <a:xfrm>
            <a:off x="2160000" y="3240001"/>
            <a:ext cx="3960000" cy="285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装配图7">
            <a:extLst>
              <a:ext uri="{FF2B5EF4-FFF2-40B4-BE49-F238E27FC236}">
                <a16:creationId xmlns:a16="http://schemas.microsoft.com/office/drawing/2014/main" id="{BB1B2E2E-E783-8E51-D5C7-0C3488D11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t="6693" r="7825"/>
          <a:stretch>
            <a:fillRect/>
          </a:stretch>
        </p:blipFill>
        <p:spPr bwMode="auto">
          <a:xfrm>
            <a:off x="6840000" y="3960001"/>
            <a:ext cx="3240000" cy="18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5324F8EE-9791-A472-168A-10854152A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000" y="6120000"/>
            <a:ext cx="108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Electrode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Line 6">
            <a:extLst>
              <a:ext uri="{FF2B5EF4-FFF2-40B4-BE49-F238E27FC236}">
                <a16:creationId xmlns:a16="http://schemas.microsoft.com/office/drawing/2014/main" id="{F80F1B4F-96A3-3FB4-ECC2-6CAD91DE1C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16000" y="4860001"/>
            <a:ext cx="1008610" cy="1239691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Line 7">
            <a:extLst>
              <a:ext uri="{FF2B5EF4-FFF2-40B4-BE49-F238E27FC236}">
                <a16:creationId xmlns:a16="http://schemas.microsoft.com/office/drawing/2014/main" id="{D5D082BE-5B31-B2A9-3A89-5A72BD35BC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04000" y="4860000"/>
            <a:ext cx="737876" cy="1262946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FA45E2A7-DBBA-71E9-5A31-A095E2B7A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000" y="6120000"/>
            <a:ext cx="72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Coil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36256651-6D9D-EDB4-E4DD-E033B7ACE6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96000" y="5436000"/>
            <a:ext cx="193948" cy="72008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Line 73">
            <a:extLst>
              <a:ext uri="{FF2B5EF4-FFF2-40B4-BE49-F238E27FC236}">
                <a16:creationId xmlns:a16="http://schemas.microsoft.com/office/drawing/2014/main" id="{1B1C52D7-241A-C3E2-D80F-163673BD48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20000" y="4176000"/>
            <a:ext cx="1137753" cy="959302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" name="Text Box 74">
            <a:extLst>
              <a:ext uri="{FF2B5EF4-FFF2-40B4-BE49-F238E27FC236}">
                <a16:creationId xmlns:a16="http://schemas.microsoft.com/office/drawing/2014/main" id="{E92ADC7D-46EF-34E3-6B8F-309E99818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000" y="5760000"/>
            <a:ext cx="108108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UHV tank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Line 75">
            <a:extLst>
              <a:ext uri="{FF2B5EF4-FFF2-40B4-BE49-F238E27FC236}">
                <a16:creationId xmlns:a16="http://schemas.microsoft.com/office/drawing/2014/main" id="{86FAAD11-FA8F-DC1F-638C-FAC47FE1FC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0000" y="5040000"/>
            <a:ext cx="749994" cy="804718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" name="Text Box 76">
            <a:extLst>
              <a:ext uri="{FF2B5EF4-FFF2-40B4-BE49-F238E27FC236}">
                <a16:creationId xmlns:a16="http://schemas.microsoft.com/office/drawing/2014/main" id="{1928B2A1-9366-0E52-959A-917DBAB9E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000" y="5039998"/>
            <a:ext cx="108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Metal-ceramic support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Line 77">
            <a:extLst>
              <a:ext uri="{FF2B5EF4-FFF2-40B4-BE49-F238E27FC236}">
                <a16:creationId xmlns:a16="http://schemas.microsoft.com/office/drawing/2014/main" id="{3883FA64-C06B-F9CA-ED92-AA2C20F768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61876" y="5040000"/>
            <a:ext cx="487520" cy="1116079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Text Box 78">
            <a:extLst>
              <a:ext uri="{FF2B5EF4-FFF2-40B4-BE49-F238E27FC236}">
                <a16:creationId xmlns:a16="http://schemas.microsoft.com/office/drawing/2014/main" id="{781CE10D-E7B4-F989-3A29-E3390A26E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000" y="6120000"/>
            <a:ext cx="108108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Magnet</a:t>
            </a:r>
          </a:p>
        </p:txBody>
      </p:sp>
      <p:sp>
        <p:nvSpPr>
          <p:cNvPr id="27" name="Text Box 79">
            <a:extLst>
              <a:ext uri="{FF2B5EF4-FFF2-40B4-BE49-F238E27FC236}">
                <a16:creationId xmlns:a16="http://schemas.microsoft.com/office/drawing/2014/main" id="{70D9EEDA-6CE3-D7E5-63D0-4730587AA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000" y="5940000"/>
            <a:ext cx="72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Support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Line 80">
            <a:extLst>
              <a:ext uri="{FF2B5EF4-FFF2-40B4-BE49-F238E27FC236}">
                <a16:creationId xmlns:a16="http://schemas.microsoft.com/office/drawing/2014/main" id="{72AE62A3-8F50-D75E-602C-591B06E03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000" y="5400001"/>
            <a:ext cx="328166" cy="630261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" name="Line 81">
            <a:extLst>
              <a:ext uri="{FF2B5EF4-FFF2-40B4-BE49-F238E27FC236}">
                <a16:creationId xmlns:a16="http://schemas.microsoft.com/office/drawing/2014/main" id="{EDE80C2A-6567-AEDA-A3FE-66CAE86C6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000" y="4464000"/>
            <a:ext cx="1245099" cy="1227712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Text Box 82">
            <a:extLst>
              <a:ext uri="{FF2B5EF4-FFF2-40B4-BE49-F238E27FC236}">
                <a16:creationId xmlns:a16="http://schemas.microsoft.com/office/drawing/2014/main" id="{4663878C-F72A-795D-0089-67FE54DEC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000" y="5579998"/>
            <a:ext cx="144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High voltage feedthrough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6" name="表格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06693"/>
              </p:ext>
            </p:extLst>
          </p:nvPr>
        </p:nvGraphicFramePr>
        <p:xfrm>
          <a:off x="3240000" y="1440000"/>
          <a:ext cx="5765095" cy="1658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3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8171">
                <a:tc>
                  <a:txBody>
                    <a:bodyPr/>
                    <a:lstStyle/>
                    <a:p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Filed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Effective</a:t>
                      </a:r>
                      <a:r>
                        <a:rPr lang="en-US" altLang="zh-CN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Length 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Stability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17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Electrostatic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separator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2.0 MV/m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 m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5x10</a:t>
                      </a:r>
                      <a:r>
                        <a:rPr lang="en-US" altLang="zh-CN" sz="16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zh-CN" altLang="zh-CN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4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66.7 Gauss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 m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5x10</a:t>
                      </a:r>
                      <a:r>
                        <a:rPr lang="en-US" altLang="zh-CN" sz="16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zh-CN" altLang="zh-CN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34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of dipole magnet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magnet yoke is H-type, because of the higher field integrals uniformity and installation consideration of the </a:t>
            </a:r>
            <a:r>
              <a: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electro-static system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. 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4411076E-1B63-7764-A730-95218005D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4" r="12230" b="7567"/>
          <a:stretch/>
        </p:blipFill>
        <p:spPr bwMode="auto">
          <a:xfrm>
            <a:off x="2160000" y="1800000"/>
            <a:ext cx="3960000" cy="2030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D54EFAA8-E5D7-B83D-8FC5-939274A17EEC}"/>
              </a:ext>
            </a:extLst>
          </p:cNvPr>
          <p:cNvSpPr/>
          <p:nvPr/>
        </p:nvSpPr>
        <p:spPr>
          <a:xfrm>
            <a:off x="3599999" y="3779998"/>
            <a:ext cx="126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Field Distribution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8335C95-7696-92C2-E01A-0C03805CDBFD}"/>
              </a:ext>
            </a:extLst>
          </p:cNvPr>
          <p:cNvSpPr/>
          <p:nvPr/>
        </p:nvSpPr>
        <p:spPr>
          <a:xfrm>
            <a:off x="2519999" y="6479999"/>
            <a:ext cx="32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itchFamily="18" charset="0"/>
                <a:ea typeface="宋体" panose="02010600030101010101" pitchFamily="2" charset="-122"/>
              </a:rPr>
              <a:t>Magnetic flux density distribution in 3D Model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1F1FA351-20A2-65EB-22D0-5D8D58E33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291307"/>
              </p:ext>
            </p:extLst>
          </p:nvPr>
        </p:nvGraphicFramePr>
        <p:xfrm>
          <a:off x="7560000" y="1799998"/>
          <a:ext cx="2736304" cy="464456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Magnet Name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ESM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Center field</a:t>
                      </a:r>
                      <a:r>
                        <a:rPr lang="zh-CN" altLang="en-US" sz="105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[</a:t>
                      </a:r>
                      <a:r>
                        <a:rPr lang="en-US" sz="1050" b="1" u="none" strike="noStrike" dirty="0" err="1">
                          <a:effectLst/>
                        </a:rPr>
                        <a:t>Guass</a:t>
                      </a:r>
                      <a:r>
                        <a:rPr lang="en-US" sz="1050" b="1" u="none" strike="noStrike" dirty="0">
                          <a:effectLst/>
                        </a:rPr>
                        <a:t>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75.5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Magnet Length</a:t>
                      </a:r>
                      <a:r>
                        <a:rPr lang="en-US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 [m]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4.4</a:t>
                      </a: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>
                          <a:effectLst/>
                        </a:rPr>
                        <a:t>Current</a:t>
                      </a:r>
                      <a:r>
                        <a:rPr lang="en-US" sz="1050" b="1" u="none" strike="noStrike" baseline="0" dirty="0">
                          <a:effectLst/>
                        </a:rPr>
                        <a:t> [</a:t>
                      </a:r>
                      <a:r>
                        <a:rPr lang="en-US" sz="1050" b="1" u="none" strike="noStrike" dirty="0">
                          <a:effectLst/>
                        </a:rPr>
                        <a:t>A/turn]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10.8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Turns  [H×V]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12×17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Clamp Size [H</a:t>
                      </a:r>
                      <a:r>
                        <a:rPr lang="en-US" altLang="zh-CN" sz="1050" b="1" u="none" strike="noStrike" dirty="0">
                          <a:effectLst/>
                        </a:rPr>
                        <a:t>×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V, </a:t>
                      </a:r>
                      <a:r>
                        <a:rPr lang="en-US" sz="1050" b="1" u="none" strike="noStrike" dirty="0">
                          <a:effectLst/>
                        </a:rPr>
                        <a:t>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830×610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Clamp Wall Thickness</a:t>
                      </a:r>
                      <a:r>
                        <a:rPr lang="zh-CN" altLang="en-US" sz="105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>
                          <a:effectLst/>
                        </a:rPr>
                        <a:t>[</a:t>
                      </a:r>
                      <a:r>
                        <a:rPr lang="en-US" sz="1050" b="1" u="none" strike="noStrike" dirty="0">
                          <a:effectLst/>
                        </a:rPr>
                        <a:t>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Clamp Number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Coil Number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Conductor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Size [H</a:t>
                      </a:r>
                      <a:r>
                        <a:rPr lang="en-US" sz="1050" b="1" u="none" strike="noStrike" dirty="0">
                          <a:effectLst/>
                        </a:rPr>
                        <a:t>×V, 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3×3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Current Density </a:t>
                      </a:r>
                      <a:r>
                        <a:rPr lang="zh-CN" altLang="en-US" sz="105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>
                          <a:effectLst/>
                        </a:rPr>
                        <a:t>[</a:t>
                      </a:r>
                      <a:r>
                        <a:rPr lang="en-US" sz="1050" b="1" u="none" strike="noStrike" dirty="0">
                          <a:effectLst/>
                        </a:rPr>
                        <a:t>A/mm^2]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1.2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Magnet Resistance [Ω]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7.82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Magnet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Voltage</a:t>
                      </a:r>
                      <a:r>
                        <a:rPr lang="zh-CN" altLang="en-US" sz="105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>
                          <a:effectLst/>
                        </a:rPr>
                        <a:t>[</a:t>
                      </a:r>
                      <a:r>
                        <a:rPr lang="en-US" sz="1050" b="1" u="none" strike="noStrike" dirty="0">
                          <a:effectLst/>
                        </a:rPr>
                        <a:t>V]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84.4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Magnet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Power [</a:t>
                      </a:r>
                      <a:r>
                        <a:rPr lang="en-US" sz="1050" b="1" u="none" strike="noStrike" dirty="0">
                          <a:effectLst/>
                        </a:rPr>
                        <a:t>W]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660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baseline="0" dirty="0">
                          <a:effectLst/>
                        </a:rPr>
                        <a:t>Magnet Inductance [</a:t>
                      </a:r>
                      <a:r>
                        <a:rPr lang="en-US" sz="1050" b="1" u="none" strike="noStrike" dirty="0">
                          <a:effectLst/>
                        </a:rPr>
                        <a:t>H]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2.42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Cooling Method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Air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Yoke</a:t>
                      </a:r>
                      <a:r>
                        <a:rPr lang="en-US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 Weight [Ton]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Coil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Weight [Ton]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0.328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44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Magnet Weight [Ton]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11.328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9" name="矩形 38">
            <a:extLst>
              <a:ext uri="{FF2B5EF4-FFF2-40B4-BE49-F238E27FC236}">
                <a16:creationId xmlns:a16="http://schemas.microsoft.com/office/drawing/2014/main" id="{5FA249FB-32BA-F82E-DB01-694C0B405DF0}"/>
              </a:ext>
            </a:extLst>
          </p:cNvPr>
          <p:cNvSpPr/>
          <p:nvPr/>
        </p:nvSpPr>
        <p:spPr>
          <a:xfrm>
            <a:off x="7920000" y="6480000"/>
            <a:ext cx="180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Parameters of the magnet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9055A411-4D9A-960F-0D29-6EE2B1410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5251" r="30920" b="10727"/>
          <a:stretch/>
        </p:blipFill>
        <p:spPr bwMode="auto">
          <a:xfrm>
            <a:off x="2340000" y="4320000"/>
            <a:ext cx="3600000" cy="218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633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of dipole magnet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prototype of the magnet has been developed.</a:t>
            </a: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field measurement of the prototype will be made.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18C19324-B551-6B98-C8A0-DAD753E4E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0" y="3960000"/>
            <a:ext cx="5760000" cy="2664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42171B9-3692-0C12-1F2F-537774FC9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000" y="1800000"/>
            <a:ext cx="3225600" cy="216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6B7D8AF-1DD6-DFD2-F72B-850B1F118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000" y="1800000"/>
            <a:ext cx="219176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25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of </a:t>
            </a:r>
            <a:r>
              <a:rPr lang="en-US" altLang="zh-CN" sz="2000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</a:t>
            </a:r>
            <a:endParaRPr lang="en-US" altLang="zh-CN" sz="20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3C1F4814-769D-0D2B-0F8B-B34652B90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1260001"/>
            <a:ext cx="3960000" cy="52285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E11992B-A0A8-5E6E-F324-7CE8D8755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000" y="1440000"/>
            <a:ext cx="4320000" cy="31586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E8962DC-8FC9-33AA-2E23-D0DBCE8BA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000" y="4680000"/>
            <a:ext cx="4320000" cy="173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3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of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</a:t>
            </a:r>
            <a:endParaRPr lang="en-US" altLang="zh-CN" sz="2000" b="1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Project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goals and indicators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E112EAA2-258C-0398-9F5B-5DC78E62D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620000"/>
            <a:ext cx="9360000" cy="503864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4FA475-1DDC-4282-DC85-C61D3E3CF3B0}"/>
              </a:ext>
            </a:extLst>
          </p:cNvPr>
          <p:cNvSpPr/>
          <p:nvPr/>
        </p:nvSpPr>
        <p:spPr>
          <a:xfrm>
            <a:off x="5400000" y="4500000"/>
            <a:ext cx="5040000" cy="212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5CC1A57-5361-C888-0A95-E836851CBC9B}"/>
              </a:ext>
            </a:extLst>
          </p:cNvPr>
          <p:cNvSpPr/>
          <p:nvPr/>
        </p:nvSpPr>
        <p:spPr>
          <a:xfrm>
            <a:off x="2160000" y="5040000"/>
            <a:ext cx="648000" cy="10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7837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9087896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7db086c-9c4a-4d12-aca2-1467956f298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d2f5574-97d2-4574-8aab-4956e922a6ed}"/>
  <p:tag name="TABLE_ENDDRAG_ORIGIN_RECT" val="847*280"/>
  <p:tag name="TABLE_ENDDRAG_RECT" val="49*173*847*28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anchor="ctr" anchorCtr="0"/>
      <a:lstStyle>
        <a:defPPr algn="ctr" eaLnBrk="1" hangingPunct="1">
          <a:defRPr sz="2800" b="1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2284</Words>
  <Application>Microsoft Office PowerPoint</Application>
  <PresentationFormat>宽屏</PresentationFormat>
  <Paragraphs>498</Paragraphs>
  <Slides>41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9" baseType="lpstr"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zhu jianbin</dc:creator>
  <cp:lastModifiedBy>lenovo</cp:lastModifiedBy>
  <cp:revision>410</cp:revision>
  <cp:lastPrinted>2023-05-17T23:57:22Z</cp:lastPrinted>
  <dcterms:created xsi:type="dcterms:W3CDTF">2019-01-03T08:04:32Z</dcterms:created>
  <dcterms:modified xsi:type="dcterms:W3CDTF">2023-06-07T05:48:38Z</dcterms:modified>
</cp:coreProperties>
</file>