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329" r:id="rId5"/>
    <p:sldId id="333" r:id="rId6"/>
    <p:sldId id="261" r:id="rId7"/>
    <p:sldId id="360" r:id="rId8"/>
    <p:sldId id="264" r:id="rId9"/>
    <p:sldId id="353" r:id="rId10"/>
    <p:sldId id="678" r:id="rId11"/>
    <p:sldId id="700" r:id="rId12"/>
    <p:sldId id="701" r:id="rId13"/>
    <p:sldId id="698" r:id="rId14"/>
    <p:sldId id="704" r:id="rId15"/>
    <p:sldId id="705" r:id="rId16"/>
    <p:sldId id="708" r:id="rId17"/>
    <p:sldId id="707" r:id="rId18"/>
    <p:sldId id="710" r:id="rId19"/>
    <p:sldId id="709" r:id="rId20"/>
    <p:sldId id="706" r:id="rId21"/>
    <p:sldId id="335" r:id="rId22"/>
    <p:sldId id="350" r:id="rId23"/>
    <p:sldId id="330" r:id="rId24"/>
    <p:sldId id="370" r:id="rId25"/>
    <p:sldId id="374" r:id="rId26"/>
    <p:sldId id="703" r:id="rId27"/>
    <p:sldId id="338" r:id="rId28"/>
    <p:sldId id="336" r:id="rId29"/>
    <p:sldId id="332" r:id="rId30"/>
    <p:sldId id="368" r:id="rId31"/>
    <p:sldId id="269" r:id="rId32"/>
    <p:sldId id="266" r:id="rId33"/>
    <p:sldId id="361" r:id="rId34"/>
    <p:sldId id="348" r:id="rId35"/>
    <p:sldId id="347" r:id="rId36"/>
    <p:sldId id="362" r:id="rId37"/>
    <p:sldId id="363" r:id="rId38"/>
    <p:sldId id="364" r:id="rId39"/>
    <p:sldId id="365" r:id="rId40"/>
    <p:sldId id="369" r:id="rId41"/>
    <p:sldId id="327" r:id="rId42"/>
    <p:sldId id="356" r:id="rId43"/>
    <p:sldId id="351" r:id="rId44"/>
    <p:sldId id="371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8"/>
    <p:restoredTop sz="94679"/>
  </p:normalViewPr>
  <p:slideViewPr>
    <p:cSldViewPr snapToGrid="0" snapToObjects="1">
      <p:cViewPr varScale="1">
        <p:scale>
          <a:sx n="48" d="100"/>
          <a:sy n="48" d="100"/>
        </p:scale>
        <p:origin x="28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1" name="Shape 8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General description highlighting major points and assessment indicators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318270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738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129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文本"/>
          <p:cNvSpPr txBox="1">
            <a:spLocks noGrp="1"/>
          </p:cNvSpPr>
          <p:nvPr>
            <p:ph type="title"/>
          </p:nvPr>
        </p:nvSpPr>
        <p:spPr>
          <a:xfrm>
            <a:off x="3070284" y="1714499"/>
            <a:ext cx="18288001" cy="1111747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4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598" name="正文级别 1…"/>
          <p:cNvSpPr txBox="1">
            <a:spLocks noGrp="1"/>
          </p:cNvSpPr>
          <p:nvPr>
            <p:ph type="body" idx="1"/>
          </p:nvPr>
        </p:nvSpPr>
        <p:spPr>
          <a:xfrm>
            <a:off x="3038561" y="3375421"/>
            <a:ext cx="18288001" cy="855910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36893" y="11608779"/>
            <a:ext cx="345816" cy="342563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 sz="16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3" r:id="rId64"/>
    <p:sldLayoutId id="2147483714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image1.jpeg" descr="image1.jpeg"/>
          <p:cNvPicPr>
            <a:picLocks noChangeAspect="1"/>
          </p:cNvPicPr>
          <p:nvPr/>
        </p:nvPicPr>
        <p:blipFill>
          <a:blip r:embed="rId3">
            <a:alphaModFix amt="30264"/>
          </a:blip>
          <a:stretch>
            <a:fillRect/>
          </a:stretch>
        </p:blipFill>
        <p:spPr>
          <a:xfrm>
            <a:off x="-15068333" y="108316"/>
            <a:ext cx="5066271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2881045"/>
            <a:ext cx="24384001" cy="185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" altLang="zh-CN" dirty="0"/>
              <a:t>Overview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" altLang="zh-CN" dirty="0"/>
              <a:t>Vertex Detector</a:t>
            </a:r>
            <a:r>
              <a:rPr lang="zh-CN" altLang="en-US" dirty="0"/>
              <a:t> </a:t>
            </a:r>
            <a:r>
              <a:rPr lang="en-US" altLang="zh-CN" dirty="0"/>
              <a:t>R&amp;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pic>
        <p:nvPicPr>
          <p:cNvPr id="15" name="logo_IHEP-1.jpg" descr="logo_IHEP-1.jpg">
            <a:extLst>
              <a:ext uri="{FF2B5EF4-FFF2-40B4-BE49-F238E27FC236}">
                <a16:creationId xmlns:a16="http://schemas.microsoft.com/office/drawing/2014/main" id="{2ACAFD8F-E60E-A542-842F-10A4CDC0F4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9" t="9931" r="3757"/>
          <a:stretch>
            <a:fillRect/>
          </a:stretch>
        </p:blipFill>
        <p:spPr>
          <a:xfrm>
            <a:off x="6865671" y="9261638"/>
            <a:ext cx="7980951" cy="1832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Zhijun Liang…">
            <a:extLst>
              <a:ext uri="{FF2B5EF4-FFF2-40B4-BE49-F238E27FC236}">
                <a16:creationId xmlns:a16="http://schemas.microsoft.com/office/drawing/2014/main" id="{39B8592D-3597-FF4B-9E46-9C4907921ADB}"/>
              </a:ext>
            </a:extLst>
          </p:cNvPr>
          <p:cNvSpPr txBox="1"/>
          <p:nvPr/>
        </p:nvSpPr>
        <p:spPr>
          <a:xfrm>
            <a:off x="5557279" y="5929774"/>
            <a:ext cx="11754395" cy="18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Zhijun Liang</a:t>
            </a:r>
          </a:p>
          <a:p>
            <a:pPr algn="ctr" defTabSz="821531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/>
              <a:t>(IHEP, Chinese Academy of Sciences)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26B40-686C-914A-9669-F8B32E4ED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(engineering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run)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BE5E2-815E-984C-B391-7E0E4BA62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00018"/>
            <a:ext cx="24384001" cy="11412142"/>
          </a:xfrm>
        </p:spPr>
        <p:txBody>
          <a:bodyPr/>
          <a:lstStyle/>
          <a:p>
            <a:r>
              <a:rPr lang="en-US" altLang="zh-CN" b="1" dirty="0">
                <a:effectLst/>
              </a:rPr>
              <a:t>Full-size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full-functionality </a:t>
            </a:r>
            <a:r>
              <a:rPr lang="en-US" altLang="zh-CN" b="1" dirty="0" err="1">
                <a:effectLst/>
              </a:rPr>
              <a:t>Taichu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pixel</a:t>
            </a:r>
            <a:r>
              <a:rPr lang="zh-CN" altLang="en-US" b="1" dirty="0">
                <a:effectLst/>
              </a:rPr>
              <a:t> </a:t>
            </a:r>
            <a:endParaRPr lang="en" altLang="zh-CN" b="1" dirty="0">
              <a:effectLst/>
            </a:endParaRPr>
          </a:p>
          <a:p>
            <a:pPr lvl="1"/>
            <a:r>
              <a:rPr lang="en" altLang="zh-CN" b="1" dirty="0">
                <a:effectLst/>
              </a:rPr>
              <a:t>1024×512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Pixel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array 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(</a:t>
            </a:r>
            <a:r>
              <a:rPr lang="el-GR" altLang="zh-CN" b="1" dirty="0">
                <a:solidFill>
                  <a:srgbClr val="FFFF00"/>
                </a:solidFill>
                <a:effectLst/>
              </a:rPr>
              <a:t>25μ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m×25</a:t>
            </a:r>
            <a:r>
              <a:rPr lang="el-GR" altLang="zh-CN" b="1" dirty="0">
                <a:solidFill>
                  <a:srgbClr val="FFFF00"/>
                </a:solidFill>
                <a:effectLst/>
              </a:rPr>
              <a:t>μ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m</a:t>
            </a:r>
            <a:r>
              <a:rPr lang="zh-CN" altLang="en-US" b="1" dirty="0">
                <a:solidFill>
                  <a:srgbClr val="FFFF00"/>
                </a:solidFill>
                <a:effectLst/>
              </a:rPr>
              <a:t> </a:t>
            </a:r>
            <a:r>
              <a:rPr lang="en" altLang="zh-CN" b="1" dirty="0">
                <a:effectLst/>
              </a:rPr>
              <a:t>pixel </a:t>
            </a:r>
            <a:r>
              <a:rPr lang="en-US" altLang="zh-CN" b="1" dirty="0">
                <a:effectLst/>
              </a:rPr>
              <a:t>size),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Process: </a:t>
            </a:r>
            <a:r>
              <a:rPr lang="en" altLang="zh-CN" b="1" dirty="0" err="1">
                <a:solidFill>
                  <a:srgbClr val="FFFF00"/>
                </a:solidFill>
                <a:effectLst/>
              </a:rPr>
              <a:t>Towerjazz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 180nm</a:t>
            </a:r>
          </a:p>
          <a:p>
            <a:pPr lvl="1"/>
            <a:r>
              <a:rPr lang="en" altLang="zh-CN" b="1" dirty="0">
                <a:solidFill>
                  <a:srgbClr val="FFFF00"/>
                </a:solidFill>
                <a:effectLst/>
              </a:rPr>
              <a:t>Size</a:t>
            </a:r>
            <a:r>
              <a:rPr lang="zh-CN" altLang="en-US" b="1" dirty="0">
                <a:solidFill>
                  <a:srgbClr val="FFFF00"/>
                </a:solidFill>
                <a:effectLst/>
              </a:rPr>
              <a:t>：</a:t>
            </a:r>
            <a:r>
              <a:rPr lang="en" altLang="zh-CN" b="1" dirty="0">
                <a:solidFill>
                  <a:srgbClr val="FFFF00"/>
                </a:solidFill>
                <a:effectLst/>
              </a:rPr>
              <a:t> 15.9*25.7mm</a:t>
            </a:r>
            <a:endParaRPr lang="en-US" altLang="zh-CN" b="1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b="1" dirty="0">
                <a:effectLst/>
              </a:rPr>
              <a:t>FE-I3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like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Periphery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 </a:t>
            </a:r>
            <a:r>
              <a:rPr lang="en-US" altLang="zh-CN" b="1" dirty="0">
                <a:effectLst/>
              </a:rPr>
              <a:t>,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high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speed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data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interface</a:t>
            </a:r>
            <a:r>
              <a:rPr lang="zh-CN" altLang="en-US" b="1" dirty="0">
                <a:effectLst/>
              </a:rPr>
              <a:t> </a:t>
            </a:r>
            <a:endParaRPr lang="en-US" altLang="zh-CN" b="1" dirty="0">
              <a:effectLst/>
            </a:endParaRPr>
          </a:p>
          <a:p>
            <a:pPr lvl="2"/>
            <a:r>
              <a:rPr lang="en-US" altLang="zh-CN" sz="4000" b="1" dirty="0">
                <a:solidFill>
                  <a:srgbClr val="FFFF00"/>
                </a:solidFill>
                <a:effectLst/>
              </a:rPr>
              <a:t>Time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stamp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precision: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25ns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(modified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sz="4000" b="1" dirty="0">
                <a:solidFill>
                  <a:srgbClr val="FFFF00"/>
                </a:solidFill>
                <a:effectLst/>
              </a:rPr>
              <a:t>process</a:t>
            </a:r>
            <a:r>
              <a:rPr lang="zh-CN" altLang="en-US" sz="4000" b="1" dirty="0">
                <a:solidFill>
                  <a:srgbClr val="FFFF00"/>
                </a:solidFill>
                <a:effectLst/>
              </a:rPr>
              <a:t>）</a:t>
            </a:r>
            <a:endParaRPr lang="en" altLang="zh-CN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730EB3-C290-C740-ADCC-FB2EE43BF5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161191-2D29-F21C-1C23-60B30AEE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148" y="6374043"/>
            <a:ext cx="7664533" cy="51946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4E1E52-AFAF-2791-FE0B-B5915D809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204389" y="6600541"/>
            <a:ext cx="4856394" cy="519463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7E6A4C5-840E-097A-079B-3958CCD35F7B}"/>
              </a:ext>
            </a:extLst>
          </p:cNvPr>
          <p:cNvGrpSpPr>
            <a:grpSpLocks noChangeAspect="1"/>
          </p:cNvGrpSpPr>
          <p:nvPr/>
        </p:nvGrpSpPr>
        <p:grpSpPr>
          <a:xfrm>
            <a:off x="5078730" y="6374043"/>
            <a:ext cx="5480236" cy="5421129"/>
            <a:chOff x="1043608" y="3356992"/>
            <a:chExt cx="2572270" cy="259228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164157F-E7F0-FAFE-DD41-718FC346355D}"/>
                </a:ext>
              </a:extLst>
            </p:cNvPr>
            <p:cNvSpPr txBox="1"/>
            <p:nvPr/>
          </p:nvSpPr>
          <p:spPr>
            <a:xfrm>
              <a:off x="1187625" y="3625279"/>
              <a:ext cx="1535908" cy="414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/>
                  </a:solidFill>
                </a:rPr>
                <a:t>8-inch wafer</a:t>
              </a:r>
              <a:endParaRPr lang="zh-CN" altLang="en-US" sz="1400" dirty="0">
                <a:solidFill>
                  <a:schemeClr val="bg2"/>
                </a:solidFill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D568999-4F20-7576-4D0E-A82F25E3FD1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356992"/>
              <a:ext cx="2520280" cy="2592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352DCBC-9D33-DB03-9807-D4BC4FAEFFA4}"/>
                </a:ext>
              </a:extLst>
            </p:cNvPr>
            <p:cNvSpPr txBox="1"/>
            <p:nvPr/>
          </p:nvSpPr>
          <p:spPr>
            <a:xfrm>
              <a:off x="1092619" y="3590934"/>
              <a:ext cx="2523259" cy="41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Wafer T212141-02E3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02AA3E1-3E3D-297B-7FE3-3EB79E339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681" y="6744650"/>
            <a:ext cx="5562327" cy="41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770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8712"/>
            <a:ext cx="8616885" cy="250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517213" y="5029271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of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the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en-US" altLang="zh-CN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706AC34-39DB-1F00-C035-A429472E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25" y="9538149"/>
            <a:ext cx="7221888" cy="40650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50A486-E31C-2BE9-2571-784319C30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446" y="6410072"/>
            <a:ext cx="7221888" cy="406509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7C1F96F-7E71-597F-F905-2EB3E325248C}"/>
              </a:ext>
            </a:extLst>
          </p:cNvPr>
          <p:cNvSpPr txBox="1"/>
          <p:nvPr/>
        </p:nvSpPr>
        <p:spPr>
          <a:xfrm>
            <a:off x="17242227" y="4943139"/>
            <a:ext cx="812578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</a:rPr>
              <a:t>Double-side ladder testing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3D343D4-02C0-3457-61AC-F2D3C0533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5576" y="5623667"/>
            <a:ext cx="4501417" cy="799704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0DF748A-F34A-87D8-1F25-1A7A4399EEBE}"/>
              </a:ext>
            </a:extLst>
          </p:cNvPr>
          <p:cNvSpPr txBox="1"/>
          <p:nvPr/>
        </p:nvSpPr>
        <p:spPr>
          <a:xfrm>
            <a:off x="8996807" y="5297082"/>
            <a:ext cx="8125781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FF00"/>
                </a:solidFill>
              </a:rPr>
              <a:t>Taichupix</a:t>
            </a:r>
            <a:r>
              <a:rPr lang="en-US" altLang="zh-CN" sz="4000" dirty="0">
                <a:solidFill>
                  <a:srgbClr val="FFFF00"/>
                </a:solidFill>
              </a:rPr>
              <a:t> chip wire bonded </a:t>
            </a:r>
          </a:p>
          <a:p>
            <a:r>
              <a:rPr lang="en-US" altLang="zh-CN" sz="4000" dirty="0">
                <a:solidFill>
                  <a:srgbClr val="FFFF00"/>
                </a:solidFill>
              </a:rPr>
              <a:t>on </a:t>
            </a:r>
            <a:r>
              <a:rPr lang="en-US" altLang="zh-CN" sz="4000" dirty="0" err="1">
                <a:solidFill>
                  <a:srgbClr val="FFFF00"/>
                </a:solidFill>
              </a:rPr>
              <a:t>FlexPCB</a:t>
            </a:r>
            <a:r>
              <a:rPr lang="en-US" altLang="zh-CN" sz="4000" dirty="0">
                <a:solidFill>
                  <a:srgbClr val="FFFF00"/>
                </a:solidFill>
              </a:rPr>
              <a:t> </a:t>
            </a:r>
            <a:endParaRPr lang="zh-CN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303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9CD6F5-4212-EF46-A3F8-5A71B439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12" y="268576"/>
            <a:ext cx="24384001" cy="148232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(ladder)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br>
              <a:rPr lang="zh-CN" altLang="en-US" dirty="0"/>
            </a:b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DE9DFC-2F86-A44B-8AFD-104779E94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Detector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(ladder)=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sensors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+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support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structure+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flexible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PCB+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control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board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Sensors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will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glued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and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wire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bonded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the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flexible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5AE5F7-0F2C-AB4F-95C2-44E4406D91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A2BFA10-927F-EE4F-959D-6ACF2995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61" y="4083084"/>
            <a:ext cx="16054860" cy="96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419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r>
              <a:rPr kumimoji="1" lang="en-US" altLang="zh-CN" dirty="0"/>
              <a:t>Both side of ladder has wire-bonding on chip </a:t>
            </a:r>
            <a:r>
              <a:rPr kumimoji="1" lang="en-US" altLang="zh-CN" dirty="0">
                <a:sym typeface="Wingdings" pitchFamily="2" charset="2"/>
              </a:rPr>
              <a:t> Challenging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Dedicated tooling for </a:t>
            </a:r>
            <a:r>
              <a:rPr kumimoji="1" lang="en-US" altLang="zh-CN" dirty="0">
                <a:solidFill>
                  <a:srgbClr val="FFFF00"/>
                </a:solidFill>
              </a:rPr>
              <a:t>double-side ladder assembly</a:t>
            </a:r>
          </a:p>
          <a:p>
            <a:pPr lvl="1"/>
            <a:endParaRPr kumimoji="1" lang="en-US" altLang="zh-CN" dirty="0">
              <a:sym typeface="Wingdings" pitchFamily="2" charset="2"/>
            </a:endParaRPr>
          </a:p>
          <a:p>
            <a:endParaRPr kumimoji="1" lang="en-US" altLang="zh-CN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01" y="10178086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514501" y="5101006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B1741D4-F92A-8643-AF62-7C4A4180A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4630" y="4368471"/>
            <a:ext cx="5261582" cy="93475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3DA4503-B3DD-0F76-B15A-FF1FA7B04DDD}"/>
              </a:ext>
            </a:extLst>
          </p:cNvPr>
          <p:cNvSpPr txBox="1"/>
          <p:nvPr/>
        </p:nvSpPr>
        <p:spPr>
          <a:xfrm>
            <a:off x="18781759" y="2759191"/>
            <a:ext cx="1245197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Double-Side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 assembly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99703C0-609A-05EF-ED62-E0058A6B4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995"/>
          <a:stretch/>
        </p:blipFill>
        <p:spPr>
          <a:xfrm>
            <a:off x="9566722" y="4398152"/>
            <a:ext cx="5261582" cy="577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46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CD1BC-807E-97EB-373F-7605B267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Vertex detector 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C94FB1-4BDC-B552-216C-C7D550B55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04390" y="1631279"/>
            <a:ext cx="24384001" cy="11412142"/>
          </a:xfrm>
        </p:spPr>
        <p:txBody>
          <a:bodyPr/>
          <a:lstStyle/>
          <a:p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ladders installed on the vertex detector prototype for DESY </a:t>
            </a:r>
            <a:r>
              <a:rPr lang="en-US" altLang="zh-CN" dirty="0" err="1"/>
              <a:t>testbeam</a:t>
            </a:r>
            <a:endParaRPr lang="en-US" altLang="zh-CN" dirty="0"/>
          </a:p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DESY beam spot is about 2*2cm</a:t>
            </a:r>
          </a:p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12 flex PCB , 24 </a:t>
            </a:r>
            <a:r>
              <a:rPr lang="en-US" altLang="zh-CN" sz="4400" dirty="0" err="1">
                <a:solidFill>
                  <a:srgbClr val="FFFF00"/>
                </a:solidFill>
              </a:rPr>
              <a:t>Taichupix</a:t>
            </a:r>
            <a:r>
              <a:rPr lang="en-US" altLang="zh-CN" sz="4400" dirty="0">
                <a:solidFill>
                  <a:srgbClr val="FFFF00"/>
                </a:solidFill>
              </a:rPr>
              <a:t> chips installed</a:t>
            </a:r>
          </a:p>
          <a:p>
            <a:pPr marL="444500" lvl="1" indent="0">
              <a:buNone/>
            </a:pPr>
            <a:endParaRPr lang="en-US" altLang="zh-CN" sz="4400" dirty="0">
              <a:solidFill>
                <a:srgbClr val="FFFF00"/>
              </a:solidFill>
            </a:endParaRPr>
          </a:p>
          <a:p>
            <a:pPr marL="444500" lvl="1" indent="0">
              <a:buNone/>
            </a:pPr>
            <a:r>
              <a:rPr lang="en-US" altLang="zh-CN" dirty="0"/>
              <a:t>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018D39-2A17-2DFA-7D63-3FE6DA41C3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30393D-5FB4-6A55-4500-AA385536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" y="7505472"/>
            <a:ext cx="7646301" cy="43010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9B1955-4B26-E64B-C25C-7149AE961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7126" y="7617741"/>
            <a:ext cx="8833256" cy="4968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4A453D-FB5D-19AE-0A52-E3BFD99D7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00" y="7182552"/>
            <a:ext cx="4468138" cy="58970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FDCDE5-1167-B9E9-2B36-BF709CF4D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5788" y="3333821"/>
            <a:ext cx="7834918" cy="38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146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F69B9-7A51-22FB-5DA2-8C78B2416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 beam @ DESY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508ADA-A776-B891-5CA7-043A9B483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123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Two round of test beam at DESY (4~6GeV electron)</a:t>
            </a:r>
          </a:p>
          <a:p>
            <a:pPr lvl="1"/>
            <a:r>
              <a:rPr kumimoji="1" lang="en-US" altLang="zh-CN" dirty="0"/>
              <a:t>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round (Dec 2022): </a:t>
            </a:r>
            <a:r>
              <a:rPr kumimoji="1" lang="en-US" altLang="zh-CN" dirty="0" err="1"/>
              <a:t>Taichupix</a:t>
            </a:r>
            <a:r>
              <a:rPr kumimoji="1" lang="en-US" altLang="zh-CN" dirty="0"/>
              <a:t> beam telescope </a:t>
            </a:r>
            <a:r>
              <a:rPr kumimoji="1" lang="en-US" altLang="zh-CN" dirty="0">
                <a:sym typeface="Wingdings" pitchFamily="2" charset="2"/>
              </a:rPr>
              <a:t> study </a:t>
            </a:r>
            <a:r>
              <a:rPr kumimoji="1" lang="en-US" altLang="zh-CN" dirty="0" err="1">
                <a:sym typeface="Wingdings" pitchFamily="2" charset="2"/>
              </a:rPr>
              <a:t>Taichupix</a:t>
            </a:r>
            <a:r>
              <a:rPr kumimoji="1" lang="en-US" altLang="zh-CN" dirty="0">
                <a:sym typeface="Wingdings" pitchFamily="2" charset="2"/>
              </a:rPr>
              <a:t> chip level resolution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2</a:t>
            </a:r>
            <a:r>
              <a:rPr kumimoji="1" lang="en-US" altLang="zh-CN" baseline="30000" dirty="0">
                <a:sym typeface="Wingdings" pitchFamily="2" charset="2"/>
              </a:rPr>
              <a:t>nd</a:t>
            </a:r>
            <a:r>
              <a:rPr kumimoji="1" lang="en-US" altLang="zh-CN" dirty="0">
                <a:sym typeface="Wingdings" pitchFamily="2" charset="2"/>
              </a:rPr>
              <a:t> round (April 2023) : vertex detector prototype  detector-level performance study</a:t>
            </a:r>
            <a:endParaRPr kumimoji="1" lang="en-US" altLang="zh-CN" dirty="0"/>
          </a:p>
          <a:p>
            <a:pPr marL="444500" lvl="1" indent="0">
              <a:buNone/>
            </a:pP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4801C4-8F75-CB97-9ECA-266A59BCFB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5AE9D3-2984-BC4A-383E-99E9023F1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09" y="4807032"/>
            <a:ext cx="20129384" cy="89951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9B1BC7-C4E8-839A-AE4D-FC9D384BE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43429" y="10355518"/>
            <a:ext cx="4166409" cy="279381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1AE79B3-C379-7719-3913-4E8775CDBD54}"/>
              </a:ext>
            </a:extLst>
          </p:cNvPr>
          <p:cNvSpPr/>
          <p:nvPr/>
        </p:nvSpPr>
        <p:spPr>
          <a:xfrm>
            <a:off x="7126939" y="10246655"/>
            <a:ext cx="4168588" cy="2874518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CC7691-51F8-EECA-93CB-4EA06413E437}"/>
              </a:ext>
            </a:extLst>
          </p:cNvPr>
          <p:cNvSpPr txBox="1"/>
          <p:nvPr/>
        </p:nvSpPr>
        <p:spPr>
          <a:xfrm>
            <a:off x="928709" y="3360482"/>
            <a:ext cx="974825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Dec 2022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kumimoji="1" lang="en-US" altLang="zh-CN" dirty="0" err="1">
                <a:solidFill>
                  <a:srgbClr val="FFFF00"/>
                </a:solidFill>
              </a:rPr>
              <a:t>Taichupix</a:t>
            </a:r>
            <a:r>
              <a:rPr kumimoji="1" lang="en-US" altLang="zh-CN" dirty="0">
                <a:solidFill>
                  <a:srgbClr val="FFFF00"/>
                </a:solidFill>
              </a:rPr>
              <a:t> beam telescope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5C4FFE-AC1D-9622-664A-391D2619818A}"/>
              </a:ext>
            </a:extLst>
          </p:cNvPr>
          <p:cNvSpPr txBox="1"/>
          <p:nvPr/>
        </p:nvSpPr>
        <p:spPr>
          <a:xfrm>
            <a:off x="11309838" y="3354059"/>
            <a:ext cx="974825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April 2023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Vertex detector prototype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260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120A08-7766-515D-976A-8A8070BD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 beam @ DESY (detector-level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CED1A9-2291-6D6A-9A37-6FE72EDD2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351011"/>
            <a:ext cx="24384001" cy="11412142"/>
          </a:xfrm>
        </p:spPr>
        <p:txBody>
          <a:bodyPr/>
          <a:lstStyle/>
          <a:p>
            <a:r>
              <a:rPr lang="en-US" altLang="zh-CN" dirty="0"/>
              <a:t>Beam is going through 6 double layers of </a:t>
            </a:r>
            <a:r>
              <a:rPr lang="en-US" altLang="zh-CN" dirty="0" err="1"/>
              <a:t>TaichuPix</a:t>
            </a:r>
            <a:r>
              <a:rPr lang="en-US" altLang="zh-CN" dirty="0"/>
              <a:t> chip</a:t>
            </a:r>
          </a:p>
          <a:p>
            <a:pPr lvl="1"/>
            <a:r>
              <a:rPr lang="en-US" altLang="zh-CN" dirty="0"/>
              <a:t>Fully captured the Beam spot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8B952-BD0C-7C0A-C5A6-DD073F7E8A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E12C8FB-F936-266E-1627-7EA499409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4" r="5775" b="4118"/>
          <a:stretch/>
        </p:blipFill>
        <p:spPr>
          <a:xfrm>
            <a:off x="327049" y="4297202"/>
            <a:ext cx="14741459" cy="9109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5E4AAD-6F3B-3E41-D50C-9C6B6D896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194" y="5039586"/>
            <a:ext cx="7411833" cy="5556696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9F288D6B-BD44-333D-C866-00FCF57B251A}"/>
              </a:ext>
            </a:extLst>
          </p:cNvPr>
          <p:cNvCxnSpPr/>
          <p:nvPr/>
        </p:nvCxnSpPr>
        <p:spPr>
          <a:xfrm flipV="1">
            <a:off x="18668495" y="7768060"/>
            <a:ext cx="0" cy="373337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BBB7BEB-A809-4975-DB7B-1EB43580EE2D}"/>
              </a:ext>
            </a:extLst>
          </p:cNvPr>
          <p:cNvSpPr txBox="1"/>
          <p:nvPr/>
        </p:nvSpPr>
        <p:spPr>
          <a:xfrm>
            <a:off x="5883089" y="6392597"/>
            <a:ext cx="1235784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 err="1"/>
              <a:t>TaichuPix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163B41-6434-E522-846F-B48A629F31AE}"/>
              </a:ext>
            </a:extLst>
          </p:cNvPr>
          <p:cNvSpPr txBox="1"/>
          <p:nvPr/>
        </p:nvSpPr>
        <p:spPr>
          <a:xfrm>
            <a:off x="17268104" y="11562572"/>
            <a:ext cx="1235784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/>
              <a:t>Electron beam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89222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78F16-D72A-C402-C4FD-A73AB673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112443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Test beam results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7C50F6-132E-445F-F114-52F666C68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327825"/>
            <a:ext cx="24384001" cy="11412142"/>
          </a:xfrm>
        </p:spPr>
        <p:txBody>
          <a:bodyPr/>
          <a:lstStyle/>
          <a:p>
            <a:r>
              <a:rPr lang="en-US" altLang="zh-CN" sz="4800" dirty="0"/>
              <a:t>The spatial resolution improved by lowering the threshold</a:t>
            </a:r>
          </a:p>
          <a:p>
            <a:pPr lvl="1"/>
            <a:r>
              <a:rPr lang="en-US" altLang="zh-CN" sz="4800" dirty="0"/>
              <a:t>Can reach better than </a:t>
            </a:r>
            <a:r>
              <a:rPr lang="en-US" altLang="zh-CN" sz="4800" dirty="0">
                <a:solidFill>
                  <a:srgbClr val="FFFF00"/>
                </a:solidFill>
              </a:rPr>
              <a:t>5μm </a:t>
            </a:r>
            <a:r>
              <a:rPr lang="en-US" altLang="zh-CN" sz="4800" dirty="0"/>
              <a:t>spatial resolution</a:t>
            </a:r>
          </a:p>
          <a:p>
            <a:pPr lvl="1"/>
            <a:endParaRPr lang="en-US" altLang="zh-CN" sz="44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906CA1-FBC5-A1E2-C1A1-20E1D1330F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4C48A2-9A5F-2180-CE12-AD2C39C32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13"/>
          <a:stretch/>
        </p:blipFill>
        <p:spPr>
          <a:xfrm>
            <a:off x="204389" y="6886452"/>
            <a:ext cx="9927826" cy="67342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A1AAF1-8ED4-0B05-195C-4352CB76A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383" y="7051635"/>
            <a:ext cx="8764829" cy="6158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4454B8-67A5-DCB1-AB18-BDD72A9E3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4870" y="1657998"/>
            <a:ext cx="7893412" cy="387746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33D5F26-4507-A55F-D2FA-3F9B6FCFDCC2}"/>
              </a:ext>
            </a:extLst>
          </p:cNvPr>
          <p:cNvSpPr txBox="1"/>
          <p:nvPr/>
        </p:nvSpPr>
        <p:spPr>
          <a:xfrm>
            <a:off x="-281528" y="5535464"/>
            <a:ext cx="974825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Dec 2022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Spatial Resolution Vs threshold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383AD23-9B25-99B7-82D5-8EA9EDBDE5C7}"/>
              </a:ext>
            </a:extLst>
          </p:cNvPr>
          <p:cNvSpPr txBox="1"/>
          <p:nvPr/>
        </p:nvSpPr>
        <p:spPr>
          <a:xfrm>
            <a:off x="14917274" y="5609799"/>
            <a:ext cx="974825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April 2023 </a:t>
            </a:r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kumimoji="1" lang="en-US" altLang="zh-CN" dirty="0">
                <a:solidFill>
                  <a:srgbClr val="FFFF00"/>
                </a:solidFill>
              </a:rPr>
              <a:t>Spatial Resolution Vs threshold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2D8ADC0-1D11-DFE8-3571-CA88BB2C41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61684" y="9916723"/>
            <a:ext cx="4210295" cy="28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7005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CE158-1E5C-D04D-D502-232A0239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Test beam results </a:t>
            </a:r>
            <a:r>
              <a:rPr kumimoji="1" lang="zh-CN" altLang="en-US" dirty="0"/>
              <a:t> </a:t>
            </a:r>
            <a:r>
              <a:rPr kumimoji="1" lang="en-US" altLang="zh-CN" dirty="0"/>
              <a:t>(April 2023)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C668A3-924C-E36D-78AA-EE631FA3A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Compared to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More material in support structure of prototype</a:t>
            </a:r>
          </a:p>
          <a:p>
            <a:pPr lvl="1"/>
            <a:r>
              <a:rPr kumimoji="1" lang="en-US" altLang="zh-CN" dirty="0"/>
              <a:t>Higher noise in flex compared to PCB (more sensitive to threshold)</a:t>
            </a:r>
          </a:p>
          <a:p>
            <a:pPr lvl="1"/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EFF0D-CD87-6A21-4E6B-83EFBF86F4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A2691E-CFD2-4DE9-8FF0-D22A3947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9" y="4377807"/>
            <a:ext cx="13285623" cy="93381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390D1E-9F48-467A-FC71-AB5FE281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360" y="7063490"/>
            <a:ext cx="10197348" cy="1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957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Radiation hardness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04016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Taichupix3 was irradiated in-situ tested up to 3 </a:t>
            </a:r>
            <a:r>
              <a:rPr kumimoji="1" lang="en-US" altLang="zh-CN" dirty="0" err="1"/>
              <a:t>Mrad</a:t>
            </a:r>
            <a:endParaRPr kumimoji="1" lang="en-US" altLang="zh-CN" dirty="0"/>
          </a:p>
          <a:p>
            <a:r>
              <a:rPr kumimoji="1" lang="en-US" altLang="zh-CN" dirty="0"/>
              <a:t>Taichupix2 was irradiated in-situ tested up to 30 </a:t>
            </a:r>
            <a:r>
              <a:rPr kumimoji="1" lang="en-US" altLang="zh-CN" dirty="0" err="1"/>
              <a:t>Mrad</a:t>
            </a:r>
            <a:endParaRPr kumimoji="1" lang="en-US" altLang="zh-CN" dirty="0"/>
          </a:p>
          <a:p>
            <a:pPr lvl="1"/>
            <a:r>
              <a:rPr lang="en-US" altLang="zh-CN" dirty="0">
                <a:solidFill>
                  <a:srgbClr val="FFFF00"/>
                </a:solidFill>
              </a:rPr>
              <a:t>Normal chip functionality and </a:t>
            </a:r>
            <a:r>
              <a:rPr lang="en-US" altLang="zh-CN" dirty="0" err="1">
                <a:solidFill>
                  <a:srgbClr val="FFFF00"/>
                </a:solidFill>
              </a:rPr>
              <a:t>reasonal</a:t>
            </a:r>
            <a:r>
              <a:rPr lang="en-US" altLang="zh-CN" dirty="0">
                <a:solidFill>
                  <a:srgbClr val="FFFF00"/>
                </a:solidFill>
              </a:rPr>
              <a:t>  noise performance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03CE5494-7C30-0445-0004-C89EC31E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66" y="7279926"/>
            <a:ext cx="7781646" cy="583623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5ADFD8-A1B7-6B79-F045-A2CEBF879093}"/>
              </a:ext>
            </a:extLst>
          </p:cNvPr>
          <p:cNvSpPr txBox="1"/>
          <p:nvPr/>
        </p:nvSpPr>
        <p:spPr>
          <a:xfrm>
            <a:off x="12221712" y="5218436"/>
            <a:ext cx="12492316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Taichupix3 irradiation test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Pixel threshold vs. TID</a:t>
            </a:r>
            <a:endParaRPr lang="zh-CN" altLang="en-US" sz="4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801306-D16C-2AB2-FA03-32FF0F11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0" y="7279926"/>
            <a:ext cx="10317852" cy="59543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E29FDC-C396-63AA-E460-EC6EBE77E5A9}"/>
              </a:ext>
            </a:extLst>
          </p:cNvPr>
          <p:cNvSpPr txBox="1"/>
          <p:nvPr/>
        </p:nvSpPr>
        <p:spPr>
          <a:xfrm>
            <a:off x="470647" y="6315539"/>
            <a:ext cx="1250576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Taichupix2 irradiation test </a:t>
            </a:r>
          </a:p>
        </p:txBody>
      </p:sp>
    </p:spTree>
    <p:extLst>
      <p:ext uri="{BB962C8B-B14F-4D97-AF65-F5344CB8AC3E}">
        <p14:creationId xmlns:p14="http://schemas.microsoft.com/office/powerpoint/2010/main" val="38450593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547" y="169359"/>
            <a:ext cx="8775709" cy="640830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课题2： 物理目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detector:</a:t>
            </a:r>
            <a:r>
              <a:rPr lang="zh-CN" altLang="en-US" dirty="0"/>
              <a:t> </a:t>
            </a:r>
            <a:r>
              <a:rPr dirty="0"/>
              <a:t>Physics goal </a:t>
            </a:r>
          </a:p>
        </p:txBody>
      </p:sp>
      <p:sp>
        <p:nvSpPr>
          <p:cNvPr id="811" name="希格斯粒子精确测量…"/>
          <p:cNvSpPr txBox="1">
            <a:spLocks noGrp="1"/>
          </p:cNvSpPr>
          <p:nvPr>
            <p:ph type="body" idx="1"/>
          </p:nvPr>
        </p:nvSpPr>
        <p:spPr>
          <a:xfrm>
            <a:off x="29712" y="1631279"/>
            <a:ext cx="20270656" cy="114121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Higgs precision measurement</a:t>
            </a:r>
          </a:p>
          <a:p>
            <a:pPr lvl="1"/>
            <a:r>
              <a:t> H → bb precise vertex reconstruction</a:t>
            </a:r>
          </a:p>
          <a:p>
            <a:pPr lvl="1"/>
            <a:r>
              <a:t> H → μμ  (precise momentum measurement)</a:t>
            </a:r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endParaRPr/>
          </a:p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Main technology</a:t>
            </a:r>
          </a:p>
          <a:p>
            <a:pPr lvl="1"/>
            <a:r>
              <a:t>High spatial resolution technology →  pixel detector</a:t>
            </a:r>
          </a:p>
          <a:p>
            <a:pPr lvl="1"/>
            <a:r>
              <a:t>Low-mass detector technology</a:t>
            </a:r>
          </a:p>
          <a:p>
            <a:pPr lvl="1"/>
            <a:r>
              <a:t>Radiation resistance technology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8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547" y="6961337"/>
            <a:ext cx="8775709" cy="6192749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Need tracking detector with…"/>
          <p:cNvSpPr txBox="1"/>
          <p:nvPr/>
        </p:nvSpPr>
        <p:spPr>
          <a:xfrm>
            <a:off x="2400402" y="4791438"/>
            <a:ext cx="9886408" cy="148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Need tracking detector with </a:t>
            </a:r>
          </a:p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high spatial resolution, low material</a:t>
            </a:r>
          </a:p>
        </p:txBody>
      </p:sp>
      <p:sp>
        <p:nvSpPr>
          <p:cNvPr id="815" name="箭头"/>
          <p:cNvSpPr/>
          <p:nvPr/>
        </p:nvSpPr>
        <p:spPr>
          <a:xfrm>
            <a:off x="11605963" y="2819813"/>
            <a:ext cx="6863261" cy="634140"/>
          </a:xfrm>
          <a:prstGeom prst="rightArrow">
            <a:avLst>
              <a:gd name="adj1" fmla="val 32000"/>
              <a:gd name="adj2" fmla="val 128174"/>
            </a:avLst>
          </a:prstGeom>
          <a:blipFill>
            <a:blip r:embed="rId4">
              <a:alphaModFix amt="48723"/>
            </a:blip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International collob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International </a:t>
            </a:r>
            <a:r>
              <a:rPr lang="en" dirty="0"/>
              <a:t>collaboration</a:t>
            </a:r>
            <a:r>
              <a:rPr dirty="0"/>
              <a:t> </a:t>
            </a:r>
          </a:p>
        </p:txBody>
      </p:sp>
      <p:sp>
        <p:nvSpPr>
          <p:cNvPr id="9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930" name="Express of interest in MOST2 project:…"/>
          <p:cNvSpPr txBox="1">
            <a:spLocks noGrp="1"/>
          </p:cNvSpPr>
          <p:nvPr>
            <p:ph type="body" idx="1"/>
          </p:nvPr>
        </p:nvSpPr>
        <p:spPr>
          <a:xfrm>
            <a:off x="29712" y="795098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endParaRPr lang="en-US" altLang="zh-CN" dirty="0"/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-US" altLang="zh-CN" sz="4800" b="1" dirty="0"/>
              <a:t>IFAE(Spain):</a:t>
            </a:r>
            <a:r>
              <a:rPr lang="zh-CN" altLang="en-US" sz="4800" b="1" dirty="0"/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very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active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in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CMOS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Sensor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design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and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testing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Liverpool</a:t>
            </a:r>
            <a:r>
              <a:rPr dirty="0"/>
              <a:t> (UK): </a:t>
            </a:r>
            <a:r>
              <a:rPr dirty="0">
                <a:solidFill>
                  <a:srgbClr val="FFFFFF"/>
                </a:solidFill>
              </a:rPr>
              <a:t>Tracker mechanical design</a:t>
            </a:r>
            <a:r>
              <a:rPr lang="en-US" altLang="zh-CN" dirty="0">
                <a:solidFill>
                  <a:srgbClr val="FFFFFF"/>
                </a:solidFill>
              </a:rPr>
              <a:t>,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Oxford(UK): </a:t>
            </a:r>
            <a:r>
              <a:rPr dirty="0">
                <a:solidFill>
                  <a:srgbClr val="FFFFFF"/>
                </a:solidFill>
              </a:rPr>
              <a:t>CMOS sensor design validation, </a:t>
            </a:r>
            <a:r>
              <a:rPr lang="en-US" altLang="zh-CN" dirty="0">
                <a:solidFill>
                  <a:srgbClr val="FFFFFF"/>
                </a:solidFill>
              </a:rPr>
              <a:t>thermal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design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RAL(UK): </a:t>
            </a:r>
            <a:r>
              <a:rPr dirty="0">
                <a:solidFill>
                  <a:srgbClr val="FFFFFF"/>
                </a:solidFill>
              </a:rPr>
              <a:t>Pixel module design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Queen Mary(UK): </a:t>
            </a:r>
            <a:r>
              <a:rPr dirty="0">
                <a:solidFill>
                  <a:srgbClr val="FFFFFF"/>
                </a:solidFill>
              </a:rPr>
              <a:t>module mechanical design (Zero mass concept)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Strasbourg</a:t>
            </a:r>
            <a:r>
              <a:rPr dirty="0"/>
              <a:t> (FR): </a:t>
            </a:r>
            <a:r>
              <a:rPr dirty="0">
                <a:solidFill>
                  <a:srgbClr val="FFFFFF"/>
                </a:solidFill>
              </a:rPr>
              <a:t>CMOS sensor design, Tracker mechanical design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University of Massachusetts (US): </a:t>
            </a:r>
            <a:r>
              <a:rPr dirty="0">
                <a:solidFill>
                  <a:srgbClr val="FFFFFF"/>
                </a:solidFill>
              </a:rPr>
              <a:t>Tracker mechanical design, thermal design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B282F2-157C-A647-80D4-B4DC4B51D7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041" y="8867717"/>
            <a:ext cx="6329781" cy="47473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9EA63C-D7EA-8444-904D-F3B307461D8C}"/>
              </a:ext>
            </a:extLst>
          </p:cNvPr>
          <p:cNvSpPr/>
          <p:nvPr/>
        </p:nvSpPr>
        <p:spPr>
          <a:xfrm>
            <a:off x="1611151" y="9970544"/>
            <a:ext cx="3615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i="1" dirty="0">
                <a:latin typeface="+mj-lt"/>
                <a:ea typeface="微软雅黑" pitchFamily="34" charset="-122"/>
              </a:rPr>
              <a:t>Mu3e ladder, Atlas barrel strip stave prototype.</a:t>
            </a:r>
            <a:endParaRPr lang="zh-CN" altLang="en-US" i="1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CE23D9-573C-FD40-8429-5330D7821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4"/>
          <a:stretch/>
        </p:blipFill>
        <p:spPr>
          <a:xfrm>
            <a:off x="12356761" y="8845425"/>
            <a:ext cx="4886684" cy="47696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B9A7038-05C0-2048-881B-453274D5C02B}"/>
              </a:ext>
            </a:extLst>
          </p:cNvPr>
          <p:cNvSpPr/>
          <p:nvPr/>
        </p:nvSpPr>
        <p:spPr>
          <a:xfrm>
            <a:off x="17243444" y="10369442"/>
            <a:ext cx="6770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i="1" dirty="0">
                <a:latin typeface="+mj-lt"/>
                <a:ea typeface="微软雅黑" pitchFamily="34" charset="-122"/>
              </a:rPr>
              <a:t>Module of Alice’s  OB tracker, </a:t>
            </a:r>
          </a:p>
          <a:p>
            <a:r>
              <a:rPr kumimoji="1" lang="en-US" altLang="zh-CN" sz="3200" i="1" dirty="0">
                <a:latin typeface="+mj-lt"/>
                <a:ea typeface="微软雅黑" pitchFamily="34" charset="-122"/>
              </a:rPr>
              <a:t> Advance material Lab</a:t>
            </a:r>
            <a:endParaRPr kumimoji="1" lang="zh-CN" altLang="en-US" sz="3200" i="1" dirty="0">
              <a:latin typeface="+mj-lt"/>
              <a:ea typeface="微软雅黑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23E8B-51D4-9241-BFA5-05060DE9829F}"/>
              </a:ext>
            </a:extLst>
          </p:cNvPr>
          <p:cNvSpPr txBox="1"/>
          <p:nvPr/>
        </p:nvSpPr>
        <p:spPr>
          <a:xfrm>
            <a:off x="6016481" y="8282942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  <a:ea typeface="微软雅黑" pitchFamily="34" charset="-122"/>
              </a:rPr>
              <a:t>Lab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visit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in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Oxford</a:t>
            </a:r>
            <a:endParaRPr lang="zh-CN" altLang="en-US" sz="3200" dirty="0">
              <a:latin typeface="+mj-lt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9C84994-78C8-4246-8A5A-25BB9E7C05A2}"/>
              </a:ext>
            </a:extLst>
          </p:cNvPr>
          <p:cNvSpPr txBox="1"/>
          <p:nvPr/>
        </p:nvSpPr>
        <p:spPr>
          <a:xfrm>
            <a:off x="12756201" y="8337727"/>
            <a:ext cx="4501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  <a:ea typeface="微软雅黑" pitchFamily="34" charset="-122"/>
              </a:rPr>
              <a:t>Labs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visit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in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Liverpool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endParaRPr lang="zh-CN" altLang="en-US" sz="3200" dirty="0">
              <a:latin typeface="+mj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484941-FEB8-9149-835D-1BBD78A1A7BF}"/>
              </a:ext>
            </a:extLst>
          </p:cNvPr>
          <p:cNvSpPr/>
          <p:nvPr/>
        </p:nvSpPr>
        <p:spPr>
          <a:xfrm>
            <a:off x="304111" y="7437547"/>
            <a:ext cx="23835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US" altLang="zh-CN" sz="3600" dirty="0">
                <a:solidFill>
                  <a:schemeClr val="accent3"/>
                </a:solidFill>
              </a:rPr>
              <a:t>In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2019,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we have one engineer visited Oxford and Liverpool for 4 weeks, learned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lots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about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silicon.</a:t>
            </a:r>
          </a:p>
        </p:txBody>
      </p:sp>
    </p:spTree>
    <p:extLst>
      <p:ext uri="{BB962C8B-B14F-4D97-AF65-F5344CB8AC3E}">
        <p14:creationId xmlns:p14="http://schemas.microsoft.com/office/powerpoint/2010/main" val="345019612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4883FE-B1EB-4349-9194-633207D2B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Publications 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B34DD6-45C0-E043-9C33-438403A8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31095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lang="en-US" altLang="zh-CN" sz="2800" dirty="0">
                <a:effectLst/>
              </a:rPr>
              <a:t>Joao Guimaraes Da Costa, </a:t>
            </a:r>
            <a:r>
              <a:rPr lang="en-US" altLang="zh-CN" sz="2800" dirty="0" err="1">
                <a:effectLst/>
              </a:rPr>
              <a:t>CepC</a:t>
            </a:r>
            <a:r>
              <a:rPr lang="en-US" altLang="zh-CN" sz="2800" dirty="0">
                <a:effectLst/>
              </a:rPr>
              <a:t> </a:t>
            </a:r>
            <a:r>
              <a:rPr lang="en-US" altLang="zh-CN" sz="2800" dirty="0" err="1">
                <a:effectLst/>
              </a:rPr>
              <a:t>phys</a:t>
            </a:r>
            <a:r>
              <a:rPr lang="en-US" altLang="zh-CN" sz="2800" dirty="0">
                <a:effectLst/>
              </a:rPr>
              <a:t>/detectors,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T. Wu , A full functional Monolithic Active Pixel Sensor prototype for the CEPC vertex detector, in proceeding of International Conference on Electronics Circuits and Systems, Nov. 27-29, 2019, Genova, Italy.</a:t>
            </a:r>
            <a:endParaRPr lang="zh-CN" altLang="zh-CN" sz="2800" dirty="0">
              <a:effectLst/>
            </a:endParaRPr>
          </a:p>
          <a:p>
            <a:pPr lvl="1"/>
            <a:r>
              <a:rPr lang="en-US" altLang="zh-CN" sz="2800" dirty="0" err="1">
                <a:effectLst/>
              </a:rPr>
              <a:t>Xiaomin</a:t>
            </a:r>
            <a:r>
              <a:rPr lang="en-US" altLang="zh-CN" sz="2800" dirty="0">
                <a:effectLst/>
              </a:rPr>
              <a:t> Wei, High data-rate readout logic design for 1024*512 CMOS pixel array dedicated for CEPC experiment, International workshop on radiation imaging detectors, International workshop on radiation imaging detectors, July 2019, Crete, Greece</a:t>
            </a:r>
          </a:p>
          <a:p>
            <a:pPr lvl="1"/>
            <a:r>
              <a:rPr lang="en-US" altLang="zh-CN" sz="2800" dirty="0">
                <a:effectLst/>
              </a:rPr>
              <a:t>Ying Zhang, Overview of the chip design for the MOST2 CEPC vertex project,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Wei Wei, Full size pixel chip for high-rate CEPC Vertex Detector</a:t>
            </a:r>
            <a:r>
              <a:rPr lang="zh-CN" altLang="zh-CN" sz="2800" dirty="0">
                <a:effectLst/>
              </a:rPr>
              <a:t>，</a:t>
            </a:r>
            <a:r>
              <a:rPr lang="en-US" altLang="zh-CN" sz="2800" dirty="0">
                <a:effectLst/>
              </a:rPr>
              <a:t>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  <a:endParaRPr lang="zh-CN" altLang="zh-CN" sz="2800" dirty="0">
              <a:effectLst/>
            </a:endParaRPr>
          </a:p>
          <a:p>
            <a:pPr lvl="1"/>
            <a:endParaRPr lang="zh-CN" altLang="zh-CN" sz="2800" dirty="0">
              <a:effectLst/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AA3D22-7981-1141-A03B-F6D1E2D2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7" y="1482328"/>
            <a:ext cx="9098409" cy="68238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C6D801-195E-0F4D-97B5-997E822E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791" y="1685615"/>
            <a:ext cx="13089315" cy="31371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8646C5-393A-954D-AF03-9ED8AE5622E0}"/>
              </a:ext>
            </a:extLst>
          </p:cNvPr>
          <p:cNvSpPr/>
          <p:nvPr/>
        </p:nvSpPr>
        <p:spPr>
          <a:xfrm>
            <a:off x="12544255" y="4734178"/>
            <a:ext cx="6651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JINST 14 </a:t>
            </a:r>
            <a:r>
              <a:rPr lang="en-US" altLang="zh-CN" dirty="0"/>
              <a:t>(2019)</a:t>
            </a:r>
            <a:r>
              <a:rPr lang="zh-CN" altLang="en-US" dirty="0"/>
              <a:t> C12012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3DAF48-D4EE-D24B-A725-57557534A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91" y="5503619"/>
            <a:ext cx="13089315" cy="27087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560CB2-C16E-B34D-B273-ED550B4DF3EC}"/>
              </a:ext>
            </a:extLst>
          </p:cNvPr>
          <p:cNvSpPr/>
          <p:nvPr/>
        </p:nvSpPr>
        <p:spPr>
          <a:xfrm>
            <a:off x="11403847" y="8210476"/>
            <a:ext cx="9608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IEEE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ICECS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" altLang="zh-CN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doi</a:t>
            </a:r>
            <a:r>
              <a:rPr lang="en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: 10.1109/ICECS46596.2019.8965105.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69AE1EB-F13C-1B4C-B220-674753E8CC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en-US" altLang="zh-CN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A4E3F9-D568-3445-8DB3-0DBF03BB2A56}"/>
              </a:ext>
            </a:extLst>
          </p:cNvPr>
          <p:cNvSpPr/>
          <p:nvPr/>
        </p:nvSpPr>
        <p:spPr>
          <a:xfrm>
            <a:off x="10435806" y="1004720"/>
            <a:ext cx="3571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Publication: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6175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D20AE6-88CA-3D43-8D03-0750F157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Internal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organization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0F838-53DE-2942-91BC-F867CB94EB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043E30-E640-DB4B-B62E-CE9004CC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978" y="3708667"/>
            <a:ext cx="6042633" cy="9448711"/>
          </a:xfrm>
          <a:prstGeom prst="rect">
            <a:avLst/>
          </a:prstGeom>
        </p:spPr>
      </p:pic>
      <p:sp>
        <p:nvSpPr>
          <p:cNvPr id="7" name="Finalizing the 1st sensor chip…">
            <a:extLst>
              <a:ext uri="{FF2B5EF4-FFF2-40B4-BE49-F238E27FC236}">
                <a16:creationId xmlns:a16="http://schemas.microsoft.com/office/drawing/2014/main" id="{7FF391AA-3D2A-1243-A225-A5048A424439}"/>
              </a:ext>
            </a:extLst>
          </p:cNvPr>
          <p:cNvSpPr txBox="1">
            <a:spLocks/>
          </p:cNvSpPr>
          <p:nvPr/>
        </p:nvSpPr>
        <p:spPr>
          <a:xfrm>
            <a:off x="204389" y="2579937"/>
            <a:ext cx="24384001" cy="11412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0" marR="0" indent="0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" dirty="0"/>
          </a:p>
          <a:p>
            <a:pPr hangingPunct="1"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accent3"/>
                </a:solidFill>
              </a:rPr>
              <a:t>Task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2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accent3"/>
                </a:solidFill>
              </a:rPr>
              <a:t>meetings</a:t>
            </a:r>
            <a:r>
              <a:rPr lang="zh-CN" altLang="en-US" dirty="0">
                <a:solidFill>
                  <a:schemeClr val="accent3"/>
                </a:solidFill>
              </a:rPr>
              <a:t> </a:t>
            </a:r>
            <a:endParaRPr lang="en" altLang="zh-CN" dirty="0">
              <a:solidFill>
                <a:schemeClr val="accent3"/>
              </a:solidFill>
            </a:endParaRP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" altLang="zh-CN" dirty="0">
                <a:solidFill>
                  <a:schemeClr val="tx1"/>
                </a:solidFill>
              </a:rPr>
              <a:t>CMOS sensors chip design meeting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(weekly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endParaRPr lang="en" altLang="zh-CN" dirty="0">
              <a:solidFill>
                <a:schemeClr val="tx1"/>
              </a:solidFill>
            </a:endParaRP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V</a:t>
            </a:r>
            <a:r>
              <a:rPr lang="en" altLang="zh-CN" dirty="0" err="1">
                <a:solidFill>
                  <a:schemeClr val="tx1"/>
                </a:solidFill>
              </a:rPr>
              <a:t>ertex</a:t>
            </a:r>
            <a:r>
              <a:rPr lang="en" altLang="zh-CN" dirty="0">
                <a:solidFill>
                  <a:schemeClr val="tx1"/>
                </a:solidFill>
              </a:rPr>
              <a:t> detector overall design meeting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(weekly)</a:t>
            </a: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Full-day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internal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review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meeting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(every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months)</a:t>
            </a:r>
            <a:endParaRPr lang="en" altLang="zh-CN" dirty="0">
              <a:solidFill>
                <a:schemeClr val="tx1"/>
              </a:solidFill>
            </a:endParaRP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" altLang="zh-CN" dirty="0">
                <a:solidFill>
                  <a:schemeClr val="tx1"/>
                </a:solidFill>
              </a:rPr>
              <a:t>Institutes worked closely </a:t>
            </a:r>
          </a:p>
          <a:p>
            <a:pPr marL="571500" lvl="1" indent="-571500" hangingPunct="1">
              <a:buFont typeface="Wingdings" pitchFamily="2" charset="2"/>
              <a:buChar char="Ø"/>
              <a:defRPr>
                <a:solidFill>
                  <a:schemeClr val="accent3"/>
                </a:solidFill>
              </a:defRPr>
            </a:pPr>
            <a:r>
              <a:rPr lang="en" altLang="zh-CN" dirty="0">
                <a:solidFill>
                  <a:schemeClr val="tx1"/>
                </a:solidFill>
              </a:rPr>
              <a:t>Project leader followed closely the progress</a:t>
            </a:r>
          </a:p>
          <a:p>
            <a:pPr lvl="2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chemeClr val="tx1"/>
              </a:solidFill>
            </a:endParaRPr>
          </a:p>
          <a:p>
            <a:pPr lvl="2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chemeClr val="tx1"/>
              </a:solidFill>
            </a:endParaRPr>
          </a:p>
          <a:p>
            <a:pPr marL="889000" lvl="2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chemeClr val="tx1"/>
              </a:solidFill>
            </a:endParaRPr>
          </a:p>
          <a:p>
            <a:pPr lvl="1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rgbClr val="FFD324"/>
              </a:solidFill>
            </a:endParaRPr>
          </a:p>
          <a:p>
            <a:pPr marL="444500" lvl="1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rgbClr val="FFD324"/>
              </a:solidFill>
            </a:endParaRPr>
          </a:p>
          <a:p>
            <a:pPr lvl="1" hangingPunct="1">
              <a:defRPr>
                <a:solidFill>
                  <a:srgbClr val="FFD324"/>
                </a:solidFill>
              </a:defRPr>
            </a:pPr>
            <a:endParaRPr lang="en" altLang="zh-CN" dirty="0">
              <a:solidFill>
                <a:srgbClr val="FFD324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C955D4-3057-264D-B7A2-65D4DFACF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205" y="3708667"/>
            <a:ext cx="5218236" cy="94837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D61C04-CFD5-4D40-ADCE-0512B9B0E5B4}"/>
              </a:ext>
            </a:extLst>
          </p:cNvPr>
          <p:cNvSpPr/>
          <p:nvPr/>
        </p:nvSpPr>
        <p:spPr>
          <a:xfrm>
            <a:off x="15930039" y="2226338"/>
            <a:ext cx="47355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Task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meetings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81341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9D91B3-D470-6243-808B-1FF2D7C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" altLang="zh-CN" dirty="0" err="1"/>
              <a:t>ummary</a:t>
            </a:r>
            <a:r>
              <a:rPr lang="en" altLang="zh-CN" dirty="0"/>
              <a:t> of CMOS Sensor chip R &amp; D</a:t>
            </a:r>
            <a:endParaRPr kumimoji="1" lang="zh-CN" altLang="en-US" dirty="0"/>
          </a:p>
        </p:txBody>
      </p:sp>
      <p:sp>
        <p:nvSpPr>
          <p:cNvPr id="14" name="Finalizing the 1st sensor chip…">
            <a:extLst>
              <a:ext uri="{FF2B5EF4-FFF2-40B4-BE49-F238E27FC236}">
                <a16:creationId xmlns:a16="http://schemas.microsoft.com/office/drawing/2014/main" id="{FD6B13CA-95CA-2D45-B9A2-5B6B1A4044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296" y="1441736"/>
            <a:ext cx="25012753" cy="1083252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Major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achievement: completed the vertex detector prototype and </a:t>
            </a:r>
            <a:r>
              <a:rPr lang="en-US" altLang="zh-CN" dirty="0" err="1">
                <a:solidFill>
                  <a:schemeClr val="tx1"/>
                </a:solidFill>
              </a:rPr>
              <a:t>testbeam</a:t>
            </a:r>
            <a:endParaRPr lang="en-US" altLang="zh-CN" dirty="0">
              <a:solidFill>
                <a:schemeClr val="tx1"/>
              </a:solidFill>
            </a:endParaRP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High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Spatial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resolution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3"/>
            <a:r>
              <a:rPr lang="en-US" altLang="zh-CN" sz="4000" dirty="0">
                <a:solidFill>
                  <a:srgbClr val="FFD324"/>
                </a:solidFill>
                <a:sym typeface="Wingdings" pitchFamily="2" charset="2"/>
              </a:rPr>
              <a:t>better than 5um resolution </a:t>
            </a:r>
            <a:endParaRPr lang="en-US" altLang="zh-CN" sz="4000" dirty="0">
              <a:solidFill>
                <a:srgbClr val="FFD324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C000"/>
                </a:solidFill>
              </a:rPr>
              <a:t>Radiation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hardness</a:t>
            </a: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C000"/>
                </a:solidFill>
              </a:rPr>
              <a:t>Can survive &gt;3Mrad TID radiation </a:t>
            </a:r>
          </a:p>
          <a:p>
            <a:pPr lvl="3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250610BC-1FB6-DE4A-A958-FE176144B5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en-US" altLang="zh-CN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D5C00B-8242-E6FB-A51A-915D1A6C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807" y="7503459"/>
            <a:ext cx="20147431" cy="40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23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F59C6-361D-7F4F-BE8D-54F1D665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Mid-term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567C6F-BD1F-9048-936A-ED660D274A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7AA5E9-742E-D642-A464-8980B76A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89" y="2634258"/>
            <a:ext cx="18456087" cy="10986457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F2359C52-055F-AE4C-B31F-F631715AA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404" y="1151929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Midterm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review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meeting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(Aug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20-21)</a:t>
            </a:r>
            <a:r>
              <a:rPr kumimoji="1" lang="zh-CN" altLang="en-US" sz="4800" dirty="0"/>
              <a:t>  </a:t>
            </a:r>
            <a:endParaRPr kumimoji="1" lang="en-US" altLang="zh-CN" sz="4800" dirty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97745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7C936-E091-F14C-BCAB-FDCE9D4E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Mid-term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F926D2-0ABF-DC41-96B1-1FEDB82271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03598A-4177-EC4E-9680-4A0466B4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25" y="1217368"/>
            <a:ext cx="12203156" cy="124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193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28254697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974158" y="9695602"/>
            <a:ext cx="10920624" cy="41036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7C2124-544E-D544-A4FF-9830D4B15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931" y="10841049"/>
            <a:ext cx="13102089" cy="179832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141167" y="9752102"/>
            <a:ext cx="6394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587011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13" y="11340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ladder: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0.15mm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thick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time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thinner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than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conventional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carbon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fiber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times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more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rigid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than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conventional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carbon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fiber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for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tracks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with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small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 err="1">
                <a:solidFill>
                  <a:srgbClr val="FFC000"/>
                </a:solidFill>
              </a:rPr>
              <a:t>cosθ</a:t>
            </a:r>
            <a:r>
              <a:rPr kumimoji="1" lang="en-US" altLang="zh-CN" dirty="0">
                <a:solidFill>
                  <a:srgbClr val="FFC000"/>
                </a:solidFill>
              </a:rPr>
              <a:t>,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radiation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length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~0.015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X0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(reduce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multi-scattering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  <a:endParaRPr kumimoji="1" lang="zh-CN" altLang="en-US" dirty="0">
              <a:solidFill>
                <a:srgbClr val="FFC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1021877" y="4178060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7759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Support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structure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of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the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ladder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16704531" y="4270180"/>
            <a:ext cx="6394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632007" y="9235880"/>
            <a:ext cx="877996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Finite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elements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analysis</a:t>
            </a:r>
          </a:p>
          <a:p>
            <a:r>
              <a:rPr lang="en-US" altLang="zh-CN" dirty="0">
                <a:solidFill>
                  <a:srgbClr val="FFC000"/>
                </a:solidFill>
              </a:rPr>
              <a:t>Max def. under full load:  5.3 um</a:t>
            </a:r>
            <a:endParaRPr lang="zh-CN" altLang="en-US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  </a:t>
            </a:r>
            <a:endParaRPr lang="zh-CN" alt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FAF12A7-F57B-084A-BA43-E8603E1E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555" y="10593782"/>
            <a:ext cx="10073092" cy="250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E406C53-1D98-7F45-B7A7-9A54924E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12" y="5507387"/>
            <a:ext cx="7389356" cy="372849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B3ACB4-46DB-4249-B8D4-07FF9B6A3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78" y="5905843"/>
            <a:ext cx="4919650" cy="77261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D48805-D410-C24F-88DD-8A05E0C8F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825" y="5030201"/>
            <a:ext cx="9020943" cy="868579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9670770" y="4384247"/>
            <a:ext cx="52597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/>
              <a:t>Conventional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carbon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fiber</a:t>
            </a:r>
          </a:p>
          <a:p>
            <a:r>
              <a:rPr kumimoji="1" lang="en-US" altLang="zh-CN" sz="3200" dirty="0"/>
              <a:t>0.15mm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(1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layer)</a:t>
            </a:r>
            <a:r>
              <a:rPr kumimoji="1" lang="zh-CN" altLang="en-US" sz="3200" dirty="0"/>
              <a:t> </a:t>
            </a:r>
            <a:endParaRPr lang="zh-CN" altLang="en-US" sz="3200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6B7A1-81B4-124B-95FA-57D09B7A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4E515-B8ED-9349-B0A2-4A3C926E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86" y="848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double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barrel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inner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layer,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22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2</a:t>
            </a:r>
            <a:r>
              <a:rPr kumimoji="1" lang="en-US" altLang="zh-CN" baseline="30000" dirty="0">
                <a:solidFill>
                  <a:srgbClr val="FFC000"/>
                </a:solidFill>
              </a:rPr>
              <a:t>nd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layer,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32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outer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layer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Start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thermal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design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(air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cooling)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endParaRPr kumimoji="1" lang="en-US" altLang="zh-CN" dirty="0">
              <a:solidFill>
                <a:srgbClr val="FFC000"/>
              </a:solidFill>
            </a:endParaRPr>
          </a:p>
          <a:p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design.</a:t>
            </a:r>
          </a:p>
          <a:p>
            <a:pPr lvl="1"/>
            <a:r>
              <a:rPr kumimoji="1" lang="en-US" altLang="zh-CN" dirty="0">
                <a:solidFill>
                  <a:schemeClr val="accent3"/>
                </a:solidFill>
              </a:rPr>
              <a:t>The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length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of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inner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layer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pixel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should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be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the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same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other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two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layers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endParaRPr kumimoji="1" lang="en-US" altLang="zh-CN" dirty="0">
              <a:solidFill>
                <a:schemeClr val="accent3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accent3"/>
                </a:solidFill>
              </a:rPr>
              <a:t>Inner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pixel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radium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should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be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close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to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beam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pipe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as</a:t>
            </a:r>
            <a:r>
              <a:rPr kumimoji="1" lang="zh-CN" altLang="en-US" dirty="0">
                <a:solidFill>
                  <a:schemeClr val="accent3"/>
                </a:solidFill>
              </a:rPr>
              <a:t> </a:t>
            </a:r>
            <a:r>
              <a:rPr kumimoji="1" lang="en-US" altLang="zh-CN" dirty="0">
                <a:solidFill>
                  <a:schemeClr val="accent3"/>
                </a:solidFill>
              </a:rPr>
              <a:t>possible</a:t>
            </a:r>
          </a:p>
          <a:p>
            <a:endParaRPr kumimoji="1" lang="en-US" altLang="zh-CN" dirty="0"/>
          </a:p>
          <a:p>
            <a:pPr marL="444500" lvl="1" indent="0">
              <a:buNone/>
            </a:pP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4D4186-381A-A446-8BD6-DB19ABBB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9" y="7676084"/>
            <a:ext cx="8036444" cy="60399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17B2D8-EF37-C449-83A7-E016F20A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94" y="7829075"/>
            <a:ext cx="7708784" cy="55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3828D-9D83-C542-AF56-5FCE78763D73}"/>
              </a:ext>
            </a:extLst>
          </p:cNvPr>
          <p:cNvSpPr txBox="1"/>
          <p:nvPr/>
        </p:nvSpPr>
        <p:spPr>
          <a:xfrm>
            <a:off x="8535690" y="6820762"/>
            <a:ext cx="82042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61884B-E349-F743-9FA2-4344D6735B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29</a:t>
            </a:fld>
            <a:endParaRPr lang="en-US" altLang="zh-CN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42E868-52FA-0A4F-BD44-856B865EE954}"/>
              </a:ext>
            </a:extLst>
          </p:cNvPr>
          <p:cNvSpPr/>
          <p:nvPr/>
        </p:nvSpPr>
        <p:spPr>
          <a:xfrm>
            <a:off x="517213" y="10918"/>
            <a:ext cx="120789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Vertex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Prototype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346911A-C2DF-0942-B522-DDBC8F2A0458}"/>
              </a:ext>
            </a:extLst>
          </p:cNvPr>
          <p:cNvSpPr/>
          <p:nvPr/>
        </p:nvSpPr>
        <p:spPr>
          <a:xfrm>
            <a:off x="292417" y="619878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Impact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</a:p>
          <a:p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radius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DC8524F-743A-1742-AEF9-04FAC484995D}"/>
              </a:ext>
            </a:extLst>
          </p:cNvPr>
          <p:cNvSpPr/>
          <p:nvPr/>
        </p:nvSpPr>
        <p:spPr>
          <a:xfrm>
            <a:off x="17557509" y="7059634"/>
            <a:ext cx="5926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Dead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3302E8-CCCD-7743-8B60-1A918EEDC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101" y="7332883"/>
            <a:ext cx="6287833" cy="6287833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B87AFD4E-C90F-524C-A2A7-9DA58CDC02EF}"/>
              </a:ext>
            </a:extLst>
          </p:cNvPr>
          <p:cNvSpPr txBox="1"/>
          <p:nvPr/>
        </p:nvSpPr>
        <p:spPr>
          <a:xfrm>
            <a:off x="17505417" y="5997804"/>
            <a:ext cx="8204200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(R-Z</a:t>
            </a:r>
            <a:r>
              <a:rPr lang="zh-CN" altLang="en-US" dirty="0"/>
              <a:t> </a:t>
            </a:r>
            <a:r>
              <a:rPr lang="en-US" altLang="zh-CN" dirty="0"/>
              <a:t>view)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51772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ask 2: Research Go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MOST2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dirty="0"/>
              <a:t>: Research Goal</a:t>
            </a:r>
          </a:p>
        </p:txBody>
      </p:sp>
      <p:sp>
        <p:nvSpPr>
          <p:cNvPr id="818" name="Produce a world class prototype…"/>
          <p:cNvSpPr txBox="1">
            <a:spLocks noGrp="1"/>
          </p:cNvSpPr>
          <p:nvPr>
            <p:ph type="body" sz="half" idx="1"/>
          </p:nvPr>
        </p:nvSpPr>
        <p:spPr>
          <a:xfrm>
            <a:off x="-1" y="1631279"/>
            <a:ext cx="24384001" cy="491993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Produce a world class vertex detector prototype</a:t>
            </a:r>
          </a:p>
          <a:p>
            <a:pPr lvl="1"/>
            <a:r>
              <a:rPr dirty="0"/>
              <a:t>Spatial resolution 3~5 </a:t>
            </a:r>
            <a:r>
              <a:rPr dirty="0" err="1"/>
              <a:t>μm</a:t>
            </a:r>
            <a:r>
              <a:rPr dirty="0"/>
              <a:t> (pixel detector)</a:t>
            </a:r>
          </a:p>
          <a:p>
            <a:pPr lvl="1"/>
            <a:r>
              <a:rPr dirty="0"/>
              <a:t>Radiation hard (&gt;1 </a:t>
            </a:r>
            <a:r>
              <a:rPr dirty="0" err="1"/>
              <a:t>MRad</a:t>
            </a:r>
            <a:r>
              <a:rPr dirty="0"/>
              <a:t>)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Preliminary design of prototype</a:t>
            </a:r>
          </a:p>
          <a:p>
            <a:pPr lvl="1"/>
            <a:r>
              <a:rPr dirty="0"/>
              <a:t>Three layer,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endParaRPr dirty="0"/>
          </a:p>
        </p:txBody>
      </p:sp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8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86" y="7277961"/>
            <a:ext cx="9416559" cy="6318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8525" y="1664305"/>
            <a:ext cx="6322663" cy="4755062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Typical module"/>
          <p:cNvSpPr txBox="1"/>
          <p:nvPr/>
        </p:nvSpPr>
        <p:spPr>
          <a:xfrm>
            <a:off x="18928833" y="666353"/>
            <a:ext cx="4182047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Typical module</a:t>
            </a:r>
          </a:p>
        </p:txBody>
      </p:sp>
      <p:sp>
        <p:nvSpPr>
          <p:cNvPr id="823" name="Typical tracker"/>
          <p:cNvSpPr txBox="1"/>
          <p:nvPr/>
        </p:nvSpPr>
        <p:spPr>
          <a:xfrm>
            <a:off x="6525134" y="6450012"/>
            <a:ext cx="4059263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dirty="0"/>
              <a:t>Typical tracker</a:t>
            </a:r>
          </a:p>
        </p:txBody>
      </p:sp>
      <p:sp>
        <p:nvSpPr>
          <p:cNvPr id="824" name="Arrow"/>
          <p:cNvSpPr/>
          <p:nvPr/>
        </p:nvSpPr>
        <p:spPr>
          <a:xfrm rot="5400000">
            <a:off x="19979027" y="9479109"/>
            <a:ext cx="5675935" cy="1916310"/>
          </a:xfrm>
          <a:prstGeom prst="rightArrow">
            <a:avLst>
              <a:gd name="adj1" fmla="val 35094"/>
              <a:gd name="adj2" fmla="val 70209"/>
            </a:avLst>
          </a:prstGeom>
          <a:blipFill>
            <a:blip r:embed="rId5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25" name="ATLAS/CMS upgrade…"/>
          <p:cNvSpPr txBox="1"/>
          <p:nvPr/>
        </p:nvSpPr>
        <p:spPr>
          <a:xfrm>
            <a:off x="17985080" y="8194608"/>
            <a:ext cx="452527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ATLAS/CMS upgrade</a:t>
            </a:r>
          </a:p>
          <a:p>
            <a:pPr>
              <a:defRPr sz="3400"/>
            </a:pPr>
            <a:r>
              <a:rPr dirty="0"/>
              <a:t>         （</a:t>
            </a:r>
            <a:r>
              <a:rPr lang="en-US" altLang="zh-CN" dirty="0"/>
              <a:t>~</a:t>
            </a:r>
            <a:r>
              <a:rPr dirty="0"/>
              <a:t>15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6" name="Alice upgrade…"/>
          <p:cNvSpPr txBox="1"/>
          <p:nvPr/>
        </p:nvSpPr>
        <p:spPr>
          <a:xfrm>
            <a:off x="18652494" y="10203839"/>
            <a:ext cx="314829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Alice upgrade </a:t>
            </a:r>
          </a:p>
          <a:p>
            <a:pPr>
              <a:defRPr sz="3400"/>
            </a:pPr>
            <a:r>
              <a:rPr dirty="0"/>
              <a:t>（</a:t>
            </a:r>
            <a:r>
              <a:rPr lang="en-US" altLang="zh-CN" dirty="0"/>
              <a:t>5</a:t>
            </a:r>
            <a:r>
              <a:rPr dirty="0"/>
              <a:t>~10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7" name="This project（3~5um）"/>
          <p:cNvSpPr txBox="1"/>
          <p:nvPr/>
        </p:nvSpPr>
        <p:spPr>
          <a:xfrm>
            <a:off x="17794902" y="12732190"/>
            <a:ext cx="496609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/>
            </a:lvl1pPr>
          </a:lstStyle>
          <a:p>
            <a:r>
              <a:t>This project（3~5 μm）</a:t>
            </a:r>
          </a:p>
        </p:txBody>
      </p:sp>
      <p:sp>
        <p:nvSpPr>
          <p:cNvPr id="828" name="Resolution"/>
          <p:cNvSpPr txBox="1"/>
          <p:nvPr/>
        </p:nvSpPr>
        <p:spPr>
          <a:xfrm>
            <a:off x="21295686" y="6601344"/>
            <a:ext cx="3042618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Resolution</a:t>
            </a:r>
          </a:p>
        </p:txBody>
      </p:sp>
      <p:sp>
        <p:nvSpPr>
          <p:cNvPr id="829" name="World…"/>
          <p:cNvSpPr txBox="1"/>
          <p:nvPr/>
        </p:nvSpPr>
        <p:spPr>
          <a:xfrm>
            <a:off x="15715716" y="12199722"/>
            <a:ext cx="1966945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9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World</a:t>
            </a:r>
          </a:p>
          <a:p>
            <a:pPr algn="ctr"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sz="3900"/>
              <a:t>leadi</a:t>
            </a:r>
            <a:r>
              <a:t>ng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C000"/>
                </a:solidFill>
              </a:rPr>
              <a:t>≤ </a:t>
            </a:r>
            <a:r>
              <a:rPr lang="en-US" altLang="zh-CN" sz="4400" dirty="0">
                <a:solidFill>
                  <a:srgbClr val="FFC000"/>
                </a:solidFill>
              </a:rPr>
              <a:t>100 </a:t>
            </a:r>
            <a:r>
              <a:rPr lang="en-US" altLang="zh-CN" sz="4400" dirty="0" err="1">
                <a:solidFill>
                  <a:srgbClr val="FFC000"/>
                </a:solidFill>
              </a:rPr>
              <a:t>mW</a:t>
            </a:r>
            <a:r>
              <a:rPr lang="en-US" altLang="zh-CN" sz="4400" dirty="0">
                <a:solidFill>
                  <a:srgbClr val="FFC0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C0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C000"/>
                </a:solidFill>
              </a:rPr>
              <a:t>≤ </a:t>
            </a:r>
            <a:r>
              <a:rPr lang="en-US" altLang="zh-CN" sz="4400" dirty="0">
                <a:solidFill>
                  <a:srgbClr val="FFC000"/>
                </a:solidFill>
              </a:rPr>
              <a:t>50 </a:t>
            </a:r>
            <a:r>
              <a:rPr lang="en-US" altLang="zh-CN" sz="4400" dirty="0" err="1">
                <a:solidFill>
                  <a:srgbClr val="FFC000"/>
                </a:solidFill>
              </a:rPr>
              <a:t>mW</a:t>
            </a:r>
            <a:r>
              <a:rPr lang="en-US" altLang="zh-CN" sz="4400" dirty="0">
                <a:solidFill>
                  <a:srgbClr val="FFC0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C000"/>
                </a:solidFill>
              </a:rPr>
              <a:t>2</a:t>
            </a:r>
            <a:endParaRPr lang="en-US" altLang="zh-CN" sz="4400" dirty="0"/>
          </a:p>
          <a:p>
            <a:r>
              <a:rPr lang="en-US" altLang="zh-CN" sz="4800" dirty="0"/>
              <a:t>Cooling simulations of a single complete ladder  with detailed FPC were done.</a:t>
            </a:r>
          </a:p>
          <a:p>
            <a:pPr lvl="1"/>
            <a:r>
              <a:rPr lang="en-US" altLang="zh-CN" sz="4400" dirty="0"/>
              <a:t>Need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2 m/s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/>
              <a:t>air</a:t>
            </a:r>
            <a:r>
              <a:rPr lang="zh-CN" altLang="en-US" sz="4400" dirty="0"/>
              <a:t> </a:t>
            </a:r>
            <a:r>
              <a:rPr lang="en-US" altLang="zh-CN" sz="4400" dirty="0"/>
              <a:t>flow</a:t>
            </a:r>
            <a:r>
              <a:rPr lang="zh-CN" altLang="en-US" sz="4400" dirty="0"/>
              <a:t> </a:t>
            </a:r>
            <a:r>
              <a:rPr lang="en-US" altLang="zh-CN" sz="4400" dirty="0"/>
              <a:t>to</a:t>
            </a:r>
            <a:r>
              <a:rPr lang="zh-CN" altLang="en-US" sz="4400" dirty="0"/>
              <a:t> </a:t>
            </a:r>
            <a:r>
              <a:rPr lang="en-US" altLang="zh-CN" sz="4400" dirty="0"/>
              <a:t>cool</a:t>
            </a:r>
            <a:r>
              <a:rPr lang="zh-CN" altLang="en-US" sz="4400" dirty="0"/>
              <a:t> </a:t>
            </a:r>
            <a:r>
              <a:rPr lang="en-US" altLang="zh-CN" sz="4400" dirty="0"/>
              <a:t>down</a:t>
            </a:r>
            <a:r>
              <a:rPr lang="zh-CN" altLang="en-US" sz="4400" dirty="0"/>
              <a:t> </a:t>
            </a:r>
            <a:r>
              <a:rPr lang="en-US" altLang="zh-CN" sz="4400" dirty="0"/>
              <a:t>the</a:t>
            </a:r>
            <a:r>
              <a:rPr lang="zh-CN" altLang="en-US" sz="4400" dirty="0"/>
              <a:t> </a:t>
            </a:r>
            <a:r>
              <a:rPr lang="en-US" altLang="zh-CN" sz="4400" dirty="0"/>
              <a:t>ladder</a:t>
            </a:r>
            <a:r>
              <a:rPr lang="zh-CN" altLang="en-US" sz="4400" dirty="0"/>
              <a:t> </a:t>
            </a:r>
            <a:r>
              <a:rPr lang="en-US" altLang="zh-CN" sz="4400" dirty="0"/>
              <a:t>to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30 ℃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</a:rPr>
              <a:t>Testbench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setup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has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been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designed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air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cooling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,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vibration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…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30</a:t>
            </a:fld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04B1F4-E290-304D-BF2B-746EB072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89" y="7290486"/>
            <a:ext cx="14896534" cy="611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D82AAAB-9F12-0044-A8B2-8E8C6D6C2D0D}"/>
              </a:ext>
            </a:extLst>
          </p:cNvPr>
          <p:cNvSpPr/>
          <p:nvPr/>
        </p:nvSpPr>
        <p:spPr>
          <a:xfrm>
            <a:off x="15201863" y="6738803"/>
            <a:ext cx="87815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</a:p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compressed</a:t>
            </a:r>
            <a:r>
              <a:rPr lang="zh-CN" altLang="en-US" dirty="0"/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F6DE3F0-2BD7-A949-9B18-C53209114112}"/>
              </a:ext>
            </a:extLst>
          </p:cNvPr>
          <p:cNvSpPr/>
          <p:nvPr/>
        </p:nvSpPr>
        <p:spPr>
          <a:xfrm>
            <a:off x="204388" y="11022227"/>
            <a:ext cx="14623719" cy="693387"/>
          </a:xfrm>
          <a:prstGeom prst="rect">
            <a:avLst/>
          </a:prstGeom>
          <a:noFill/>
          <a:ln w="6667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6DC8D10-BF26-AE48-BC44-604CB441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1862" y="8185353"/>
            <a:ext cx="7499672" cy="530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14610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Future pl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plan </a:t>
            </a:r>
          </a:p>
        </p:txBody>
      </p:sp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/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444500" lvl="2">
              <a:buSzPct val="75000"/>
            </a:pPr>
            <a:r>
              <a:rPr lang="en-US" altLang="zh-CN" dirty="0">
                <a:solidFill>
                  <a:srgbClr val="FFC000"/>
                </a:solidFill>
              </a:rPr>
              <a:t>	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may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be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if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C0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fully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C0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C00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/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dirty="0"/>
              <a:t>large area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/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071" y="431836"/>
            <a:ext cx="9943761" cy="131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623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International collob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International </a:t>
            </a:r>
            <a:r>
              <a:rPr lang="en" dirty="0"/>
              <a:t>collaboration</a:t>
            </a:r>
            <a:r>
              <a:rPr dirty="0"/>
              <a:t> </a:t>
            </a:r>
          </a:p>
        </p:txBody>
      </p:sp>
      <p:sp>
        <p:nvSpPr>
          <p:cNvPr id="9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930" name="Express of interest in MOST2 project:…"/>
          <p:cNvSpPr txBox="1">
            <a:spLocks noGrp="1"/>
          </p:cNvSpPr>
          <p:nvPr>
            <p:ph type="body" idx="1"/>
          </p:nvPr>
        </p:nvSpPr>
        <p:spPr>
          <a:xfrm>
            <a:off x="29712" y="795098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endParaRPr lang="en-US" altLang="zh-CN" dirty="0"/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-US" altLang="zh-CN" sz="4800" b="1" dirty="0"/>
              <a:t>IFAE(Spain):</a:t>
            </a:r>
            <a:r>
              <a:rPr lang="zh-CN" altLang="en-US" sz="4800" b="1" dirty="0"/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very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active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in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CMOS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Sensor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design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and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testing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Liverpool</a:t>
            </a:r>
            <a:r>
              <a:rPr dirty="0"/>
              <a:t> (UK): </a:t>
            </a:r>
            <a:r>
              <a:rPr dirty="0">
                <a:solidFill>
                  <a:srgbClr val="FFFFFF"/>
                </a:solidFill>
              </a:rPr>
              <a:t>Tracker mechanical design</a:t>
            </a:r>
            <a:r>
              <a:rPr lang="en-US" altLang="zh-CN" dirty="0">
                <a:solidFill>
                  <a:srgbClr val="FFFFFF"/>
                </a:solidFill>
              </a:rPr>
              <a:t>,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Oxford(UK): </a:t>
            </a:r>
            <a:r>
              <a:rPr dirty="0">
                <a:solidFill>
                  <a:srgbClr val="FFFFFF"/>
                </a:solidFill>
              </a:rPr>
              <a:t>CMOS sensor design validation, </a:t>
            </a:r>
            <a:r>
              <a:rPr lang="en-US" altLang="zh-CN" dirty="0">
                <a:solidFill>
                  <a:srgbClr val="FFFFFF"/>
                </a:solidFill>
              </a:rPr>
              <a:t>thermal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design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RAL(UK): </a:t>
            </a:r>
            <a:r>
              <a:rPr dirty="0">
                <a:solidFill>
                  <a:srgbClr val="FFFFFF"/>
                </a:solidFill>
              </a:rPr>
              <a:t>Pixel module design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Queen Mary(UK): </a:t>
            </a:r>
            <a:r>
              <a:rPr dirty="0">
                <a:solidFill>
                  <a:srgbClr val="FFFFFF"/>
                </a:solidFill>
              </a:rPr>
              <a:t>module mechanical design (Zero mass concept)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Strasbourg</a:t>
            </a:r>
            <a:r>
              <a:rPr dirty="0"/>
              <a:t> (FR): </a:t>
            </a:r>
            <a:r>
              <a:rPr dirty="0">
                <a:solidFill>
                  <a:srgbClr val="FFFFFF"/>
                </a:solidFill>
              </a:rPr>
              <a:t>CMOS sensor design, Tracker mechanical design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University of Massachusetts (US): </a:t>
            </a:r>
            <a:r>
              <a:rPr dirty="0">
                <a:solidFill>
                  <a:srgbClr val="FFFFFF"/>
                </a:solidFill>
              </a:rPr>
              <a:t>Tracker mechanical design, thermal design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B282F2-157C-A647-80D4-B4DC4B51D7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041" y="8867717"/>
            <a:ext cx="6329781" cy="47473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49EA63C-D7EA-8444-904D-F3B307461D8C}"/>
              </a:ext>
            </a:extLst>
          </p:cNvPr>
          <p:cNvSpPr/>
          <p:nvPr/>
        </p:nvSpPr>
        <p:spPr>
          <a:xfrm>
            <a:off x="1611151" y="9970544"/>
            <a:ext cx="3615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i="1" dirty="0">
                <a:latin typeface="+mj-lt"/>
                <a:ea typeface="微软雅黑" pitchFamily="34" charset="-122"/>
              </a:rPr>
              <a:t>Mu3e ladder, Atlas barrel strip stave prototype.</a:t>
            </a:r>
            <a:endParaRPr lang="zh-CN" altLang="en-US" i="1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CE23D9-573C-FD40-8429-5330D7821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4"/>
          <a:stretch/>
        </p:blipFill>
        <p:spPr>
          <a:xfrm>
            <a:off x="12356761" y="8845425"/>
            <a:ext cx="4886684" cy="47696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B9A7038-05C0-2048-881B-453274D5C02B}"/>
              </a:ext>
            </a:extLst>
          </p:cNvPr>
          <p:cNvSpPr/>
          <p:nvPr/>
        </p:nvSpPr>
        <p:spPr>
          <a:xfrm>
            <a:off x="17243444" y="10369442"/>
            <a:ext cx="6770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i="1" dirty="0">
                <a:latin typeface="+mj-lt"/>
                <a:ea typeface="微软雅黑" pitchFamily="34" charset="-122"/>
              </a:rPr>
              <a:t>Module of Alice’s  OB tracker, </a:t>
            </a:r>
          </a:p>
          <a:p>
            <a:r>
              <a:rPr kumimoji="1" lang="en-US" altLang="zh-CN" sz="3200" i="1" dirty="0">
                <a:latin typeface="+mj-lt"/>
                <a:ea typeface="微软雅黑" pitchFamily="34" charset="-122"/>
              </a:rPr>
              <a:t> Advance material Lab</a:t>
            </a:r>
            <a:endParaRPr kumimoji="1" lang="zh-CN" altLang="en-US" sz="3200" i="1" dirty="0">
              <a:latin typeface="+mj-lt"/>
              <a:ea typeface="微软雅黑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23E8B-51D4-9241-BFA5-05060DE9829F}"/>
              </a:ext>
            </a:extLst>
          </p:cNvPr>
          <p:cNvSpPr txBox="1"/>
          <p:nvPr/>
        </p:nvSpPr>
        <p:spPr>
          <a:xfrm>
            <a:off x="6016481" y="8282942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  <a:ea typeface="微软雅黑" pitchFamily="34" charset="-122"/>
              </a:rPr>
              <a:t>Lab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visit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in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Oxford</a:t>
            </a:r>
            <a:endParaRPr lang="zh-CN" altLang="en-US" sz="3200" dirty="0">
              <a:latin typeface="+mj-lt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9C84994-78C8-4246-8A5A-25BB9E7C05A2}"/>
              </a:ext>
            </a:extLst>
          </p:cNvPr>
          <p:cNvSpPr txBox="1"/>
          <p:nvPr/>
        </p:nvSpPr>
        <p:spPr>
          <a:xfrm>
            <a:off x="12756201" y="8337727"/>
            <a:ext cx="4501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+mj-lt"/>
                <a:ea typeface="微软雅黑" pitchFamily="34" charset="-122"/>
              </a:rPr>
              <a:t>Labs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visit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in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r>
              <a:rPr kumimoji="1" lang="en-US" altLang="zh-CN" sz="3200" dirty="0">
                <a:latin typeface="+mj-lt"/>
                <a:ea typeface="微软雅黑" pitchFamily="34" charset="-122"/>
              </a:rPr>
              <a:t>Liverpool</a:t>
            </a:r>
            <a:r>
              <a:rPr kumimoji="1" lang="zh-CN" altLang="en-US" sz="3200" dirty="0">
                <a:latin typeface="+mj-lt"/>
                <a:ea typeface="微软雅黑" pitchFamily="34" charset="-122"/>
              </a:rPr>
              <a:t> </a:t>
            </a:r>
            <a:endParaRPr lang="zh-CN" altLang="en-US" sz="3200" dirty="0">
              <a:latin typeface="+mj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484941-FEB8-9149-835D-1BBD78A1A7BF}"/>
              </a:ext>
            </a:extLst>
          </p:cNvPr>
          <p:cNvSpPr/>
          <p:nvPr/>
        </p:nvSpPr>
        <p:spPr>
          <a:xfrm>
            <a:off x="304111" y="7437547"/>
            <a:ext cx="23835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US" altLang="zh-CN" sz="3600" dirty="0">
                <a:solidFill>
                  <a:schemeClr val="accent3"/>
                </a:solidFill>
              </a:rPr>
              <a:t>In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2019,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we have one engineer visited Oxford and Liverpool for 4 weeks, learned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lots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about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silicon.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B4931C-BA77-1A45-909D-AB832751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</a:t>
            </a:r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37B273-3A63-3F4E-918B-DC109CFF0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4C9B53-C232-344F-AEEC-984E9C6212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99678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CDFF2-44C0-EE4F-9411-D3AF49DD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Backup:</a:t>
            </a:r>
            <a:r>
              <a:rPr lang="zh-CN" altLang="en-US" dirty="0"/>
              <a:t>外围电路模块</a:t>
            </a:r>
            <a:r>
              <a:rPr lang="en-US" altLang="zh-CN" dirty="0"/>
              <a:t>——</a:t>
            </a:r>
            <a:r>
              <a:rPr lang="zh-CN" altLang="en-US" dirty="0"/>
              <a:t>高速数据接口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4D496-9BB9-3D42-A6DA-D71BB3882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3F4381-F2F5-4B49-B431-7B5DF505DE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3AA9E4-7069-DB40-B509-821F3924E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43" y="1164078"/>
            <a:ext cx="19210885" cy="122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03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99E057-0109-7C46-805B-1FBA37D1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81" y="251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Power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managements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TaichuPix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DB8508-1AA9-FF45-85C5-010F577C8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03E056-E18C-C846-8E60-30DA7469C1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D686C8-239E-A74E-AC43-E045A7E7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4" y="5278270"/>
            <a:ext cx="9730580" cy="695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910ED5E-6392-DD44-B41D-CC4CE5A6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36" y="5779433"/>
            <a:ext cx="14467941" cy="64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57722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E0440-B32E-F64D-AAEC-1D99641D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A6A754-0186-3243-9159-EFCAF2D51A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31BE46-0827-4343-BBDF-71251CEE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18981830" cy="136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716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62B244-CACB-1747-8E39-674C6532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4B6B49-C98F-4E47-B970-37271FA6A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FCEC1-3ED5-2F42-9A0C-E972C67BDD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02A467-76FC-5244-88A0-8588E7E6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13" y="89296"/>
            <a:ext cx="19085016" cy="137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344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17710-F1BB-A342-8D02-19EB29FE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0A0FC4-CE8A-4749-8F0C-2334903901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94DE56-9FFC-6848-8392-7D3939E70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17" y="0"/>
            <a:ext cx="19451338" cy="136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467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5D4013-F697-034A-8C0C-AB3F7F4C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D58A96-F648-3D4D-8391-9649F655C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C3DA62-47BD-3F4B-BD47-4F488C15ED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5CC882-1C4C-3642-B50E-33D45ACF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38" y="89296"/>
            <a:ext cx="18264596" cy="136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61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9" y="9533534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76" y="7498100"/>
            <a:ext cx="4673636" cy="18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0E142AE-6E5F-7747-ACA8-36F26A719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03" y="6989503"/>
            <a:ext cx="5681020" cy="40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18548"/>
            <a:ext cx="1855694" cy="828162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58982" y="6260740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010114" y="8460723"/>
            <a:ext cx="1666691" cy="743813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B79988C-7A2B-877E-9CC6-F87B49A9B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6" y="6919640"/>
            <a:ext cx="3194602" cy="19851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4A1589B-9CD6-EFB6-517B-55E58FDDB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0865" y="7049529"/>
            <a:ext cx="5288270" cy="39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0D7FD-1561-A748-8DC2-9ECE995F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B86939-0ED9-D446-AC8F-20DDDBEFD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B25382-CB55-B849-9B12-6339B74EC3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E8557E-EF95-CD4F-90B3-1DA6F6B0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21" y="387162"/>
            <a:ext cx="22848806" cy="130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3610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al for the first year"/>
          <p:cNvSpPr txBox="1">
            <a:spLocks noGrp="1"/>
          </p:cNvSpPr>
          <p:nvPr>
            <p:ph type="title"/>
          </p:nvPr>
        </p:nvSpPr>
        <p:spPr>
          <a:xfrm>
            <a:off x="464956" y="0"/>
            <a:ext cx="24384001" cy="1482329"/>
          </a:xfrm>
          <a:prstGeom prst="rect">
            <a:avLst/>
          </a:prstGeom>
        </p:spPr>
        <p:txBody>
          <a:bodyPr/>
          <a:lstStyle/>
          <a:p>
            <a:r>
              <a:rPr dirty="0"/>
              <a:t>Goal for the </a:t>
            </a:r>
            <a:r>
              <a:rPr lang="en-US" altLang="zh-CN" dirty="0"/>
              <a:t>second</a:t>
            </a:r>
            <a:r>
              <a:rPr dirty="0"/>
              <a:t> year </a:t>
            </a:r>
          </a:p>
        </p:txBody>
      </p:sp>
      <p:sp>
        <p:nvSpPr>
          <p:cNvPr id="901" name="Achieve the target in task book for first year…"/>
          <p:cNvSpPr txBox="1">
            <a:spLocks noGrp="1"/>
          </p:cNvSpPr>
          <p:nvPr>
            <p:ph type="body" idx="1"/>
          </p:nvPr>
        </p:nvSpPr>
        <p:spPr>
          <a:xfrm>
            <a:off x="464955" y="1151929"/>
            <a:ext cx="24384001" cy="114121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/>
                </a:solidFill>
              </a:defRPr>
            </a:pPr>
            <a:r>
              <a:rPr dirty="0"/>
              <a:t>Achieve the target in task book 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zh-CN" altLang="en-US" dirty="0"/>
              <a:t> </a:t>
            </a:r>
            <a:r>
              <a:rPr dirty="0"/>
              <a:t> year</a:t>
            </a:r>
            <a:r>
              <a:rPr lang="en-US" altLang="zh-CN" dirty="0"/>
              <a:t>s</a:t>
            </a:r>
            <a:endParaRPr dirty="0"/>
          </a:p>
          <a:p>
            <a:pPr lvl="1"/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dirty="0"/>
              <a:t>reliminary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dirty="0"/>
              <a:t>designs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dirty="0"/>
          </a:p>
          <a:p>
            <a:pPr lvl="1"/>
            <a:r>
              <a:rPr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second</a:t>
            </a:r>
            <a:r>
              <a:rPr dirty="0"/>
              <a:t> sensor CMOS chip </a:t>
            </a:r>
            <a:r>
              <a:rPr lang="en-US" altLang="zh-CN" dirty="0"/>
              <a:t>prototyping</a:t>
            </a:r>
            <a:r>
              <a:rPr lang="zh-CN" altLang="en-US" dirty="0"/>
              <a:t> </a:t>
            </a:r>
            <a:endParaRPr dirty="0"/>
          </a:p>
          <a:p>
            <a:pPr lvl="1"/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acquisition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testing</a:t>
            </a:r>
            <a:r>
              <a:rPr lang="zh-CN" altLang="en-US" dirty="0"/>
              <a:t>  </a:t>
            </a:r>
            <a:endParaRPr dirty="0"/>
          </a:p>
        </p:txBody>
      </p:sp>
      <p:sp>
        <p:nvSpPr>
          <p:cNvPr id="90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FA56E3-9904-ED46-BA8F-13F4214B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64" y="5611266"/>
            <a:ext cx="8516849" cy="7581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698EF4-29C3-6A4E-83C2-FC7DED2A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79" y="4715645"/>
            <a:ext cx="8460421" cy="8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873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1147C-3E37-D447-94D7-BFB3D24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specs of the full size chip for high rate vertex detector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A3A749-23B5-E142-9894-B847F67BB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5686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Bunch spacing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 err="1"/>
              <a:t>Z+Higgs</a:t>
            </a:r>
            <a:r>
              <a:rPr lang="zh-CN" altLang="en-US" sz="4400" dirty="0"/>
              <a:t> </a:t>
            </a:r>
            <a:r>
              <a:rPr lang="en-US" altLang="zh-CN" sz="4400" dirty="0"/>
              <a:t>(240GeV): 680ns;</a:t>
            </a:r>
          </a:p>
          <a:p>
            <a:pPr lvl="1"/>
            <a:r>
              <a:rPr lang="en-US" altLang="zh-CN" sz="4400" dirty="0"/>
              <a:t>WW</a:t>
            </a:r>
            <a:r>
              <a:rPr lang="zh-CN" altLang="en-US" sz="4400" dirty="0"/>
              <a:t> </a:t>
            </a:r>
            <a:r>
              <a:rPr lang="en-US" altLang="zh-CN" sz="4400" dirty="0"/>
              <a:t>threshold</a:t>
            </a:r>
            <a:r>
              <a:rPr lang="zh-CN" altLang="en-US" sz="4400" dirty="0"/>
              <a:t> </a:t>
            </a:r>
            <a:r>
              <a:rPr lang="en-US" altLang="zh-CN" sz="4400" dirty="0"/>
              <a:t>scan</a:t>
            </a:r>
            <a:r>
              <a:rPr lang="zh-CN" altLang="en-US" sz="4400" dirty="0"/>
              <a:t> </a:t>
            </a:r>
            <a:r>
              <a:rPr lang="en-US" altLang="zh-CN" sz="4400" dirty="0"/>
              <a:t>(160GeV): 210ns;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/>
              <a:t>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 err="1"/>
              <a:t>runing</a:t>
            </a:r>
            <a:r>
              <a:rPr lang="zh-CN" altLang="en-US" sz="4400" dirty="0"/>
              <a:t> </a:t>
            </a:r>
            <a:r>
              <a:rPr lang="en-US" altLang="zh-CN" sz="4400" dirty="0"/>
              <a:t>(90GeV)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Z: 25ns</a:t>
            </a:r>
            <a:endParaRPr lang="en-US" altLang="zh-CN" sz="4400" dirty="0"/>
          </a:p>
          <a:p>
            <a:r>
              <a:rPr lang="en-US" altLang="zh-CN" sz="4800" dirty="0">
                <a:solidFill>
                  <a:srgbClr val="FFC000"/>
                </a:solidFill>
              </a:rPr>
              <a:t>High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Hit density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endParaRPr lang="en-US" altLang="zh-CN" sz="4800" dirty="0">
              <a:solidFill>
                <a:srgbClr val="FFC000"/>
              </a:solidFill>
            </a:endParaRPr>
          </a:p>
          <a:p>
            <a:pPr lvl="1"/>
            <a:r>
              <a:rPr lang="en-US" altLang="zh-CN" sz="4400" dirty="0"/>
              <a:t>2.5hits/bunch/cm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Higgs/WW</a:t>
            </a:r>
            <a:r>
              <a:rPr lang="zh-CN" altLang="en-US" sz="4400" dirty="0"/>
              <a:t> </a:t>
            </a:r>
            <a:r>
              <a:rPr lang="en-US" altLang="zh-CN" sz="4400" dirty="0"/>
              <a:t>runs</a:t>
            </a:r>
          </a:p>
          <a:p>
            <a:pPr lvl="1"/>
            <a:r>
              <a:rPr lang="en-US" altLang="zh-CN" sz="4400" dirty="0"/>
              <a:t>0.2hits/bunch/cm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/>
              <a:t>running</a:t>
            </a:r>
            <a:r>
              <a:rPr lang="zh-CN" altLang="en-US" sz="4400" dirty="0"/>
              <a:t> </a:t>
            </a:r>
            <a:endParaRPr lang="en-US" altLang="zh-CN" sz="4400" dirty="0"/>
          </a:p>
          <a:p>
            <a:pPr lvl="1"/>
            <a:endParaRPr lang="en-US" altLang="zh-CN" sz="4400" dirty="0">
              <a:solidFill>
                <a:srgbClr val="FFC000"/>
              </a:solidFill>
            </a:endParaRPr>
          </a:p>
          <a:p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80217-A33F-1F43-AFED-FFCBCB268F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5D0C-1EC7-DF4F-B5EF-73F32822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7599098"/>
            <a:ext cx="16940611" cy="580744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2584E34-6E3E-3E4D-A565-C3282025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82" y="1154853"/>
            <a:ext cx="968124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EA381E-879F-6A45-B5DD-6648FC199C4D}"/>
              </a:ext>
            </a:extLst>
          </p:cNvPr>
          <p:cNvSpPr/>
          <p:nvPr/>
        </p:nvSpPr>
        <p:spPr>
          <a:xfrm>
            <a:off x="4522573" y="11689492"/>
            <a:ext cx="6203091" cy="1717051"/>
          </a:xfrm>
          <a:prstGeom prst="rect">
            <a:avLst/>
          </a:prstGeom>
          <a:noFill/>
          <a:ln w="698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995987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D0EE8-607D-4248-8BED-7E98EC2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75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Sensor prototyping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746716-76FE-B647-B8ED-8C95EF6B8D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43</a:t>
            </a:fld>
            <a:endParaRPr lang="zh-CN" altLang="en-US"/>
          </a:p>
        </p:txBody>
      </p:sp>
      <p:sp>
        <p:nvSpPr>
          <p:cNvPr id="6" name="Finalizing the 1st sensor chip…">
            <a:extLst>
              <a:ext uri="{FF2B5EF4-FFF2-40B4-BE49-F238E27FC236}">
                <a16:creationId xmlns:a16="http://schemas.microsoft.com/office/drawing/2014/main" id="{D18957CA-9753-7945-96DF-7126090C4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50100"/>
            <a:ext cx="24384001" cy="13079644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/>
              <a:t>Completed</a:t>
            </a:r>
            <a:r>
              <a:rPr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round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dirty="0"/>
              <a:t>sensor </a:t>
            </a:r>
            <a:r>
              <a:rPr lang="en-US" altLang="zh-CN" dirty="0"/>
              <a:t>prototyping</a:t>
            </a:r>
            <a:endParaRPr lang="en-US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(Taichupix1)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June 2019,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November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2019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Test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functional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blocks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pixel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array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in-pixel amplifier and digital logic )</a:t>
            </a: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4000" dirty="0">
                <a:solidFill>
                  <a:srgbClr val="FFD324"/>
                </a:solidFill>
              </a:rPr>
              <a:t>Periphery block: </a:t>
            </a:r>
            <a:r>
              <a:rPr lang="en-US" altLang="zh-CN" dirty="0">
                <a:solidFill>
                  <a:schemeClr val="tx1"/>
                </a:solidFill>
              </a:rPr>
              <a:t>digital readout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architecture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4000" dirty="0">
                <a:solidFill>
                  <a:srgbClr val="FFD324"/>
                </a:solidFill>
              </a:rPr>
              <a:t>Periphery block</a:t>
            </a:r>
            <a:r>
              <a:rPr lang="zh-CN" altLang="en-US" sz="4000" dirty="0">
                <a:solidFill>
                  <a:srgbClr val="FFD324"/>
                </a:solidFill>
              </a:rPr>
              <a:t>：</a:t>
            </a:r>
            <a:r>
              <a:rPr lang="en-US" altLang="zh-CN" dirty="0">
                <a:solidFill>
                  <a:schemeClr val="tx1"/>
                </a:solidFill>
              </a:rPr>
              <a:t>PLL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Serializer</a:t>
            </a:r>
          </a:p>
          <a:p>
            <a:pPr lvl="3">
              <a:defRPr>
                <a:solidFill>
                  <a:srgbClr val="FFD324"/>
                </a:solidFill>
              </a:defRPr>
            </a:pPr>
            <a:r>
              <a:rPr lang="en-US" altLang="zh-CN" sz="3600" dirty="0">
                <a:solidFill>
                  <a:srgbClr val="FFD324"/>
                </a:solidFill>
              </a:rPr>
              <a:t>Periphery block</a:t>
            </a:r>
            <a:r>
              <a:rPr lang="zh-CN" altLang="en-US" sz="3600" dirty="0">
                <a:solidFill>
                  <a:srgbClr val="FFD324"/>
                </a:solidFill>
              </a:rPr>
              <a:t>： </a:t>
            </a:r>
            <a:r>
              <a:rPr lang="en-US" altLang="zh-CN" dirty="0">
                <a:solidFill>
                  <a:schemeClr val="tx1"/>
                </a:solidFill>
              </a:rPr>
              <a:t>LDO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power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supply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chip(Taichupix2)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Feb 2020,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July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2020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Major bugs fixed in Taichupix1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Radiation hard design (enclosed gate) in pixel analog</a:t>
            </a: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92B01DA-2834-D94A-A04C-46DCFF94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174" y="2089065"/>
            <a:ext cx="5176384" cy="43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382A346B-C995-9448-A2D1-565D129E0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513" y="8602600"/>
            <a:ext cx="5176384" cy="52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289EC4-3498-9F4A-84B0-5C70C05C2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572" y="9233600"/>
            <a:ext cx="5867400" cy="4432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FB9A9B-A420-8A46-876B-A96F37994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676" y="2387824"/>
            <a:ext cx="4087156" cy="378083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BB79815-8EB9-C24D-80FD-C2FE3E7262AA}"/>
              </a:ext>
            </a:extLst>
          </p:cNvPr>
          <p:cNvSpPr/>
          <p:nvPr/>
        </p:nvSpPr>
        <p:spPr>
          <a:xfrm>
            <a:off x="12788248" y="6506481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Taichupix2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5D91E8-6B7D-EE47-BED6-F4CC85ABB34B}"/>
              </a:ext>
            </a:extLst>
          </p:cNvPr>
          <p:cNvSpPr/>
          <p:nvPr/>
        </p:nvSpPr>
        <p:spPr>
          <a:xfrm>
            <a:off x="15216459" y="1115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Taichupix1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9C473F-DE18-5F4D-B31E-F769810C9ECA}"/>
              </a:ext>
            </a:extLst>
          </p:cNvPr>
          <p:cNvSpPr/>
          <p:nvPr/>
        </p:nvSpPr>
        <p:spPr>
          <a:xfrm>
            <a:off x="18400936" y="8602600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Taichupix2</a:t>
            </a:r>
            <a:r>
              <a:rPr lang="zh-CN" altLang="en-US" sz="3600" dirty="0"/>
              <a:t> </a:t>
            </a:r>
            <a:r>
              <a:rPr lang="en-US" altLang="zh-CN" sz="3600" dirty="0"/>
              <a:t>on</a:t>
            </a:r>
            <a:r>
              <a:rPr lang="zh-CN" altLang="en-US" sz="3600" dirty="0"/>
              <a:t> </a:t>
            </a:r>
            <a:r>
              <a:rPr lang="en-US" altLang="zh-CN" sz="3600" dirty="0"/>
              <a:t>test</a:t>
            </a:r>
            <a:r>
              <a:rPr lang="zh-CN" altLang="en-US" sz="3600" dirty="0"/>
              <a:t> </a:t>
            </a:r>
            <a:r>
              <a:rPr lang="en-US" altLang="zh-CN" sz="3600" dirty="0"/>
              <a:t>board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9349081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C0237-6639-3C4B-9C19-AF87440C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DC2E34-54D9-E94A-8357-B76616E55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on-going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programs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Previous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update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in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CEPC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day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(June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15</a:t>
            </a:r>
            <a:r>
              <a:rPr kumimoji="1" lang="en-US" altLang="zh-CN" baseline="30000" dirty="0">
                <a:solidFill>
                  <a:srgbClr val="FFC000"/>
                </a:solidFill>
              </a:rPr>
              <a:t>th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  <a:r>
              <a:rPr kumimoji="1" lang="zh-CN" altLang="en-US" dirty="0">
                <a:solidFill>
                  <a:srgbClr val="FFC000"/>
                </a:solidFill>
              </a:rPr>
              <a:t>     </a:t>
            </a:r>
            <a:r>
              <a:rPr kumimoji="1" lang="en-US" altLang="zh-CN" dirty="0">
                <a:solidFill>
                  <a:srgbClr val="FFC000"/>
                </a:solidFill>
              </a:rPr>
              <a:t>https://</a:t>
            </a:r>
            <a:r>
              <a:rPr kumimoji="1" lang="en-US" altLang="zh-CN" dirty="0" err="1">
                <a:solidFill>
                  <a:srgbClr val="FFC000"/>
                </a:solidFill>
              </a:rPr>
              <a:t>indico.ihep.ac.cn</a:t>
            </a:r>
            <a:r>
              <a:rPr kumimoji="1" lang="en-US" altLang="zh-CN" dirty="0">
                <a:solidFill>
                  <a:srgbClr val="FFC000"/>
                </a:solidFill>
              </a:rPr>
              <a:t>/event/11875/</a:t>
            </a:r>
          </a:p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focuses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MOST2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MOST2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aims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to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build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full-size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vertex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prototype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B04A5F-59FD-0B4D-95C2-E7730ED8EB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44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B150C6C-3C3D-9440-B637-3F856F5C9BDE}"/>
              </a:ext>
            </a:extLst>
          </p:cNvPr>
          <p:cNvGraphicFramePr>
            <a:graphicFrameLocks noGrp="1"/>
          </p:cNvGraphicFramePr>
          <p:nvPr/>
        </p:nvGraphicFramePr>
        <p:xfrm>
          <a:off x="425128" y="5431174"/>
          <a:ext cx="21811048" cy="694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114">
                  <a:extLst>
                    <a:ext uri="{9D8B030D-6E8A-4147-A177-3AD203B41FA5}">
                      <a16:colId xmlns:a16="http://schemas.microsoft.com/office/drawing/2014/main" val="2236731097"/>
                    </a:ext>
                  </a:extLst>
                </a:gridCol>
                <a:gridCol w="2275013">
                  <a:extLst>
                    <a:ext uri="{9D8B030D-6E8A-4147-A177-3AD203B41FA5}">
                      <a16:colId xmlns:a16="http://schemas.microsoft.com/office/drawing/2014/main" val="38197547"/>
                    </a:ext>
                  </a:extLst>
                </a:gridCol>
                <a:gridCol w="4256925">
                  <a:extLst>
                    <a:ext uri="{9D8B030D-6E8A-4147-A177-3AD203B41FA5}">
                      <a16:colId xmlns:a16="http://schemas.microsoft.com/office/drawing/2014/main" val="1217418599"/>
                    </a:ext>
                  </a:extLst>
                </a:gridCol>
                <a:gridCol w="7858133">
                  <a:extLst>
                    <a:ext uri="{9D8B030D-6E8A-4147-A177-3AD203B41FA5}">
                      <a16:colId xmlns:a16="http://schemas.microsoft.com/office/drawing/2014/main" val="3567001075"/>
                    </a:ext>
                  </a:extLst>
                </a:gridCol>
                <a:gridCol w="4324863">
                  <a:extLst>
                    <a:ext uri="{9D8B030D-6E8A-4147-A177-3AD203B41FA5}">
                      <a16:colId xmlns:a16="http://schemas.microsoft.com/office/drawing/2014/main" val="316288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Funding</a:t>
                      </a:r>
                      <a:r>
                        <a:rPr lang="zh-CN" altLang="en-US" sz="3600" dirty="0"/>
                        <a:t> </a:t>
                      </a:r>
                      <a:endParaRPr lang="en-US" altLang="zh-CN" sz="3600" dirty="0"/>
                    </a:p>
                    <a:p>
                      <a:pPr algn="ctr"/>
                      <a:r>
                        <a:rPr lang="en-US" altLang="zh-CN" sz="3600" dirty="0"/>
                        <a:t>agency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Process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International collaborators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Objectives of the project </a:t>
                      </a:r>
                    </a:p>
                    <a:p>
                      <a:pPr algn="ctr"/>
                      <a:endParaRPr lang="zh-CN" altLang="en-US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schedule </a:t>
                      </a:r>
                    </a:p>
                    <a:p>
                      <a:pPr algn="ctr"/>
                      <a:endParaRPr lang="zh-CN" altLang="en-US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MOST1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CMOS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Strasburg IPHC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Small pixel size design with in-pixel digitization and low power frontend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2016.6-2021.5 </a:t>
                      </a:r>
                      <a:endParaRPr lang="zh-CN" altLang="en-US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altLang="zh-CN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19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MOST2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CMOS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IFAE/Oxford/</a:t>
                      </a:r>
                    </a:p>
                    <a:p>
                      <a:pPr algn="ctr"/>
                      <a:r>
                        <a:rPr lang="en-US" altLang="zh-CN" sz="3600" dirty="0" err="1">
                          <a:solidFill>
                            <a:srgbClr val="FFC000"/>
                          </a:solidFill>
                        </a:rPr>
                        <a:t>Livepool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…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full-size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detector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prototyping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(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Full-size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sensor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support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structure,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module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…)</a:t>
                      </a:r>
                      <a:r>
                        <a:rPr lang="zh-CN" altLang="en-US" sz="36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C000"/>
                          </a:solidFill>
                        </a:rPr>
                        <a:t>2018.5-2023.4</a:t>
                      </a:r>
                      <a:endParaRPr lang="zh-CN" altLang="en-US" sz="3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249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NSFC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SOI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KEK/SOIPIX 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Verification of SOI process with small pixel size and low noise design 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2016-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291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383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MOST2</a:t>
            </a:r>
            <a:r>
              <a:rPr lang="zh-CN" altLang="en-US" dirty="0"/>
              <a:t> </a:t>
            </a:r>
            <a:r>
              <a:rPr lang="en-US" altLang="zh-CN" dirty="0"/>
              <a:t>silicon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3137857"/>
            <a:ext cx="10875593" cy="285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lang="en" dirty="0"/>
          </a:p>
          <a:p>
            <a:pPr lvl="8"/>
            <a:r>
              <a:rPr lang="en" dirty="0"/>
              <a:t> NWU - </a:t>
            </a:r>
            <a:r>
              <a:rPr lang="zh-CN" altLang="en-US" dirty="0"/>
              <a:t>西北工业大学</a:t>
            </a:r>
            <a:endParaRPr lang="en-US" altLang="zh-CN"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7573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6" y="987458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4123214" y="1846974"/>
            <a:ext cx="190047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77520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C64EF-91C5-1747-A27E-0F8BDA2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cap="small" dirty="0">
                <a:solidFill>
                  <a:schemeClr val="tx1"/>
                </a:solidFill>
              </a:rPr>
              <a:t>  </a:t>
            </a:r>
            <a:r>
              <a:rPr lang="en-US" altLang="zh-CN" b="1" cap="small" dirty="0">
                <a:solidFill>
                  <a:schemeClr val="tx1"/>
                </a:solidFill>
              </a:rPr>
              <a:t>CMOS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" altLang="zh-CN" b="1" cap="small" dirty="0">
                <a:solidFill>
                  <a:schemeClr val="tx1"/>
                </a:solidFill>
              </a:rPr>
              <a:t>Monolithic </a:t>
            </a:r>
            <a:r>
              <a:rPr lang="en-US" altLang="zh-CN" b="1" cap="small" dirty="0">
                <a:solidFill>
                  <a:schemeClr val="tx1"/>
                </a:solidFill>
              </a:rPr>
              <a:t>pixel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-US" altLang="zh-CN" b="1" cap="small" dirty="0">
                <a:solidFill>
                  <a:schemeClr val="tx1"/>
                </a:solidFill>
              </a:rPr>
              <a:t>sensor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368990-3043-084F-9F98-2ED89DEC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-US" altLang="zh-CN" sz="4800" dirty="0"/>
              <a:t>CMOS</a:t>
            </a:r>
            <a:r>
              <a:rPr lang="zh-CN" altLang="en-US" sz="4800" dirty="0"/>
              <a:t> </a:t>
            </a:r>
            <a:r>
              <a:rPr lang="en" altLang="zh-CN" sz="4800" dirty="0"/>
              <a:t>Monolithic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(CIS</a:t>
            </a:r>
            <a:r>
              <a:rPr lang="zh-CN" altLang="en-US" sz="4800" dirty="0"/>
              <a:t> </a:t>
            </a:r>
            <a:r>
              <a:rPr lang="en-US" altLang="zh-CN" sz="4800" dirty="0"/>
              <a:t>process)</a:t>
            </a:r>
            <a:r>
              <a:rPr lang="zh-CN" altLang="en-US" sz="4800" dirty="0"/>
              <a:t> </a:t>
            </a:r>
            <a:r>
              <a:rPr lang="en-US" altLang="zh-CN" sz="4800" dirty="0"/>
              <a:t>is</a:t>
            </a:r>
            <a:r>
              <a:rPr lang="zh-CN" altLang="en-US" sz="4800" dirty="0"/>
              <a:t> </a:t>
            </a:r>
            <a:r>
              <a:rPr lang="en-US" altLang="zh-CN" sz="4800" dirty="0"/>
              <a:t>ideal</a:t>
            </a:r>
            <a:r>
              <a:rPr lang="zh-CN" altLang="en-US" sz="4800" dirty="0"/>
              <a:t> </a:t>
            </a:r>
            <a:r>
              <a:rPr lang="en-US" altLang="zh-CN" sz="4800" dirty="0"/>
              <a:t>for</a:t>
            </a:r>
            <a:r>
              <a:rPr lang="zh-CN" altLang="en-US" sz="4800" dirty="0"/>
              <a:t>  </a:t>
            </a:r>
            <a:r>
              <a:rPr lang="en-US" altLang="zh-CN" sz="4800" dirty="0"/>
              <a:t>CEPC</a:t>
            </a:r>
            <a:r>
              <a:rPr lang="zh-CN" altLang="en-US" sz="4800" dirty="0"/>
              <a:t> </a:t>
            </a:r>
            <a:r>
              <a:rPr lang="en-US" altLang="zh-CN" sz="4800" dirty="0"/>
              <a:t>application</a:t>
            </a:r>
          </a:p>
          <a:p>
            <a:pPr lvl="1"/>
            <a:r>
              <a:rPr lang="en" altLang="zh-CN" sz="4400" dirty="0">
                <a:solidFill>
                  <a:srgbClr val="FFC000"/>
                </a:solidFill>
              </a:rPr>
              <a:t>low material budget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(can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be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thin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down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to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50μm)</a:t>
            </a:r>
          </a:p>
          <a:p>
            <a:pPr lvl="1"/>
            <a:r>
              <a:rPr lang="en-US" altLang="zh-CN" sz="4400" dirty="0">
                <a:solidFill>
                  <a:srgbClr val="FFC000"/>
                </a:solidFill>
              </a:rPr>
              <a:t>This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project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use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 err="1">
                <a:solidFill>
                  <a:srgbClr val="FFC000"/>
                </a:solidFill>
              </a:rPr>
              <a:t>TowerJazz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CIS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180nm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technology</a:t>
            </a:r>
          </a:p>
          <a:p>
            <a:r>
              <a:rPr lang="en-US" altLang="zh-CN" sz="4800" dirty="0"/>
              <a:t>Hybrid</a:t>
            </a:r>
            <a:r>
              <a:rPr lang="zh-CN" altLang="en-US" sz="4800" dirty="0"/>
              <a:t>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technology</a:t>
            </a:r>
            <a:r>
              <a:rPr lang="zh-CN" altLang="en-US" sz="4800" dirty="0"/>
              <a:t> </a:t>
            </a:r>
            <a:r>
              <a:rPr lang="en-US" altLang="zh-CN" sz="4800" dirty="0"/>
              <a:t>developed</a:t>
            </a:r>
            <a:r>
              <a:rPr lang="zh-CN" altLang="en-US" sz="4800" dirty="0"/>
              <a:t> </a:t>
            </a:r>
            <a:r>
              <a:rPr lang="en-US" altLang="zh-CN" sz="4800" dirty="0"/>
              <a:t>by</a:t>
            </a:r>
            <a:r>
              <a:rPr lang="zh-CN" altLang="en-US" sz="4800" dirty="0"/>
              <a:t> </a:t>
            </a:r>
            <a:r>
              <a:rPr lang="en-US" altLang="zh-CN" sz="4800" dirty="0"/>
              <a:t>ATLAS</a:t>
            </a:r>
            <a:r>
              <a:rPr lang="zh-CN" altLang="en-US" sz="4800" dirty="0"/>
              <a:t> </a:t>
            </a:r>
            <a:r>
              <a:rPr lang="en-US" altLang="zh-CN" sz="4800" dirty="0"/>
              <a:t>and</a:t>
            </a:r>
            <a:r>
              <a:rPr lang="zh-CN" altLang="en-US" sz="4800" dirty="0"/>
              <a:t> </a:t>
            </a:r>
            <a:r>
              <a:rPr lang="en-US" altLang="zh-CN" sz="4800" dirty="0"/>
              <a:t>CMS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of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200~300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 err="1">
                <a:solidFill>
                  <a:srgbClr val="FFC000"/>
                </a:solidFill>
              </a:rPr>
              <a:t>μm</a:t>
            </a:r>
            <a:endParaRPr lang="en-US" altLang="zh-CN" dirty="0">
              <a:solidFill>
                <a:srgbClr val="FFC000"/>
              </a:solidFill>
            </a:endParaRP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Need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bump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bonding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with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readout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300μm)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Material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budget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silicon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10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times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larger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than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process</a:t>
            </a:r>
            <a:r>
              <a:rPr lang="zh-CN" altLang="en-US" sz="4800" dirty="0"/>
              <a:t> 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 </a:t>
            </a:r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4C5AA-B027-B94D-8DA5-0ED18B2DEE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70DC6-F1AC-3D44-9056-81EA9224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2" y="6803145"/>
            <a:ext cx="6392091" cy="67105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B78B0E-0D01-DD48-9749-8361C4E5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443" y="6783245"/>
            <a:ext cx="10215528" cy="65354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5C4ADF-C35D-C34C-9272-F7E3894045D0}"/>
              </a:ext>
            </a:extLst>
          </p:cNvPr>
          <p:cNvSpPr/>
          <p:nvPr/>
        </p:nvSpPr>
        <p:spPr>
          <a:xfrm>
            <a:off x="4554209" y="9400083"/>
            <a:ext cx="3884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</a:rPr>
              <a:t>Hybrid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  <a:r>
              <a:rPr lang="en-US" altLang="zh-CN" sz="4800" dirty="0">
                <a:solidFill>
                  <a:srgbClr val="0070C0"/>
                </a:solidFill>
              </a:rPr>
              <a:t>pixel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2168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CMOS Sensor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CMOS Sensor </a:t>
            </a:r>
            <a:r>
              <a:rPr lang="en-US" dirty="0"/>
              <a:t>chip R &amp; D</a:t>
            </a:r>
            <a:r>
              <a:rPr dirty="0"/>
              <a:t> </a:t>
            </a:r>
          </a:p>
        </p:txBody>
      </p:sp>
      <p:sp>
        <p:nvSpPr>
          <p:cNvPr id="909" name="Finalizing the 1st sensor chip…"/>
          <p:cNvSpPr txBox="1">
            <a:spLocks noGrp="1"/>
          </p:cNvSpPr>
          <p:nvPr>
            <p:ph type="body" idx="1"/>
          </p:nvPr>
        </p:nvSpPr>
        <p:spPr>
          <a:xfrm>
            <a:off x="126661" y="351085"/>
            <a:ext cx="24384001" cy="11412142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lang="en-US" altLang="zh-CN" dirty="0"/>
              <a:t>The existing CMOS monolithic pixel</a:t>
            </a:r>
            <a:r>
              <a:rPr lang="zh-CN" altLang="en-US" dirty="0"/>
              <a:t> </a:t>
            </a:r>
            <a:r>
              <a:rPr lang="en-US" altLang="zh-CN" dirty="0"/>
              <a:t>sensors can’t fully satisfy the requirement</a:t>
            </a:r>
          </a:p>
          <a:p>
            <a:r>
              <a:rPr lang="en-US" altLang="zh-CN" dirty="0"/>
              <a:t>Major Challenges for the CMOS sensor </a:t>
            </a:r>
          </a:p>
          <a:p>
            <a:pPr lvl="2"/>
            <a:r>
              <a:rPr sz="4400" dirty="0"/>
              <a:t>Small pixel size</a:t>
            </a:r>
            <a:r>
              <a:rPr lang="en-US" altLang="zh-CN" sz="4400" dirty="0"/>
              <a:t> </a:t>
            </a:r>
            <a:r>
              <a:rPr sz="4400" dirty="0"/>
              <a:t>-&gt; high resolution</a:t>
            </a:r>
            <a:r>
              <a:rPr lang="en-US" altLang="zh-CN" sz="4400" dirty="0"/>
              <a:t> </a:t>
            </a:r>
            <a:r>
              <a:rPr lang="el-GR" altLang="zh-CN" sz="4400" dirty="0">
                <a:solidFill>
                  <a:srgbClr val="FFFF00"/>
                </a:solidFill>
              </a:rPr>
              <a:t>(3-5 μ</a:t>
            </a:r>
            <a:r>
              <a:rPr lang="en-US" altLang="zh-CN" sz="4400" dirty="0">
                <a:solidFill>
                  <a:srgbClr val="FFFF00"/>
                </a:solidFill>
              </a:rPr>
              <a:t>m) </a:t>
            </a:r>
            <a:endParaRPr sz="4400" dirty="0">
              <a:solidFill>
                <a:srgbClr val="FFFF00"/>
              </a:solidFill>
            </a:endParaRPr>
          </a:p>
          <a:p>
            <a:pPr lvl="2"/>
            <a:r>
              <a:rPr sz="4400" dirty="0"/>
              <a:t>High readout speed </a:t>
            </a:r>
            <a:r>
              <a:rPr lang="en-US" altLang="zh-CN" sz="4400" dirty="0">
                <a:solidFill>
                  <a:srgbClr val="FFFF00"/>
                </a:solidFill>
              </a:rPr>
              <a:t>(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&lt;500ns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deadtime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@40MHz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pole) </a:t>
            </a:r>
            <a:r>
              <a:rPr sz="4400" dirty="0"/>
              <a:t>-&gt; for CEPC Z pole high </a:t>
            </a:r>
            <a:r>
              <a:rPr sz="4400" dirty="0" err="1"/>
              <a:t>lumi</a:t>
            </a:r>
            <a:endParaRPr sz="4400" dirty="0"/>
          </a:p>
          <a:p>
            <a:pPr lvl="2"/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Radiation tolerance </a:t>
            </a:r>
            <a:r>
              <a:rPr lang="en-US" altLang="zh-CN" sz="4400" b="1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(per</a:t>
            </a:r>
            <a:r>
              <a:rPr lang="zh-CN" altLang="en-US" sz="4400" b="1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year): </a:t>
            </a:r>
            <a:r>
              <a:rPr lang="en-US" altLang="zh-CN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~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lang="en-US" altLang="zh-CN" sz="4400" dirty="0" err="1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sz="4400" dirty="0">
              <a:solidFill>
                <a:srgbClr val="FFFF00"/>
              </a:solidFill>
            </a:endParaRPr>
          </a:p>
          <a:p>
            <a:pPr lvl="2"/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sp>
        <p:nvSpPr>
          <p:cNvPr id="9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01B53-A04D-D74A-B6C0-34B27BD1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5" y="6935194"/>
            <a:ext cx="23410609" cy="55687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6D5F-C2C3-B045-9779-F9F74DC7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proposed readout architecture in </a:t>
            </a:r>
            <a:r>
              <a:rPr lang="en-US" altLang="zh-CN" dirty="0" err="1"/>
              <a:t>TaichuPix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E7FA23-FEB6-B14E-81E4-38E3477E9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07D2-29C9-2B46-ABBD-6D002A9352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EA0CDA5-7606-9646-BC75-3246049C20F5}"/>
              </a:ext>
            </a:extLst>
          </p:cNvPr>
          <p:cNvSpPr txBox="1">
            <a:spLocks/>
          </p:cNvSpPr>
          <p:nvPr/>
        </p:nvSpPr>
        <p:spPr>
          <a:xfrm>
            <a:off x="8223116" y="1482329"/>
            <a:ext cx="16187443" cy="1001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New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architecture</a:t>
            </a:r>
          </a:p>
          <a:p>
            <a:pPr hangingPunct="1"/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power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consumption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and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pixel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size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CEPC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time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requirement: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lvl="1" hangingPunct="1"/>
            <a:r>
              <a:rPr lang="en-US" altLang="zh-CN" sz="4400" dirty="0">
                <a:solidFill>
                  <a:srgbClr val="FFC000"/>
                </a:solidFill>
              </a:rPr>
              <a:t>&lt;500ns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deadtime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@40MHZ(Z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pole)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rgbClr val="FFC000"/>
              </a:solidFill>
            </a:endParaRPr>
          </a:p>
          <a:p>
            <a:pPr hangingPunct="1"/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Taichu-1 Column-drain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readout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Priority based data driven readout; time stamp at EOC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Dead time: 2 CLK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 each pixel </a:t>
            </a:r>
            <a:r>
              <a:rPr lang="en-US" altLang="zh-CN" sz="4400" dirty="0">
                <a:solidFill>
                  <a:srgbClr val="FFC000"/>
                </a:solidFill>
              </a:rPr>
              <a:t>(50ns @40MHz CLK)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Two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digital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pixel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designs: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FEI3-like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ALPIDE-like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2-level FIFO architecture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L1: column level, to de-randomize injecting charge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L2: chip level, to match in/out data rate between core and interface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Trigger readout: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Coincidence by time stamp, matched event read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out </a:t>
            </a:r>
          </a:p>
        </p:txBody>
      </p:sp>
      <p:pic>
        <p:nvPicPr>
          <p:cNvPr id="9" name="图片 8" descr="3Y1U%[YPSHYF()$`7$RMCGW">
            <a:extLst>
              <a:ext uri="{FF2B5EF4-FFF2-40B4-BE49-F238E27FC236}">
                <a16:creationId xmlns:a16="http://schemas.microsoft.com/office/drawing/2014/main" id="{893B8303-68B6-4E41-89F0-DD8EA8EC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9" y="1482329"/>
            <a:ext cx="7545870" cy="1203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BB6BE6ED-391E-F04E-8FCA-133DAEDFA10E}"/>
              </a:ext>
            </a:extLst>
          </p:cNvPr>
          <p:cNvSpPr/>
          <p:nvPr/>
        </p:nvSpPr>
        <p:spPr>
          <a:xfrm>
            <a:off x="1137920" y="7782560"/>
            <a:ext cx="6238240" cy="1483360"/>
          </a:xfrm>
          <a:prstGeom prst="ellipse">
            <a:avLst/>
          </a:prstGeom>
          <a:noFill/>
          <a:ln w="317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048142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2526</Words>
  <Application>Microsoft Macintosh PowerPoint</Application>
  <PresentationFormat>自定义</PresentationFormat>
  <Paragraphs>447</Paragraphs>
  <Slides>44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2" baseType="lpstr">
      <vt:lpstr>DengXian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Vertex detector: Physics goal </vt:lpstr>
      <vt:lpstr>MOST2 vertex detector R &amp; D: Research Goal</vt:lpstr>
      <vt:lpstr>   Overview of MOST2 vertex detector R &amp; D</vt:lpstr>
      <vt:lpstr>Research Team in MOST2 silicon project</vt:lpstr>
      <vt:lpstr>Achievement Presentation and Assessment Methods</vt:lpstr>
      <vt:lpstr>  CMOS Monolithic pixel sensor </vt:lpstr>
      <vt:lpstr> CMOS Sensor chip R &amp; D </vt:lpstr>
      <vt:lpstr>New proposed readout architecture in TaichuPix</vt:lpstr>
      <vt:lpstr> Full-size TaichuPix3 design (engineering run) </vt:lpstr>
      <vt:lpstr>    </vt:lpstr>
      <vt:lpstr>Detector module (ladder) R &amp; D </vt:lpstr>
      <vt:lpstr>Support structure of the ladder</vt:lpstr>
      <vt:lpstr> Vertex detector Prototype assembly</vt:lpstr>
      <vt:lpstr> Test beam @ DESY</vt:lpstr>
      <vt:lpstr> Test beam @ DESY (detector-level testbeam)</vt:lpstr>
      <vt:lpstr> Test beam results </vt:lpstr>
      <vt:lpstr> Test beam results  (April 2023)</vt:lpstr>
      <vt:lpstr> Radiation hardness</vt:lpstr>
      <vt:lpstr>International collaboration </vt:lpstr>
      <vt:lpstr> Publications and International talks</vt:lpstr>
      <vt:lpstr>Internal organization </vt:lpstr>
      <vt:lpstr>Summary of CMOS Sensor chip R &amp; D</vt:lpstr>
      <vt:lpstr> Mid-term review of MOST2 project</vt:lpstr>
      <vt:lpstr> Mid-term review of MOST2 project</vt:lpstr>
      <vt:lpstr>    </vt:lpstr>
      <vt:lpstr>    </vt:lpstr>
      <vt:lpstr>    </vt:lpstr>
      <vt:lpstr> </vt:lpstr>
      <vt:lpstr> Cooling design </vt:lpstr>
      <vt:lpstr>Future plan </vt:lpstr>
      <vt:lpstr>International collaboration </vt:lpstr>
      <vt:lpstr>  backup</vt:lpstr>
      <vt:lpstr>Backup:外围电路模块——高速数据接口</vt:lpstr>
      <vt:lpstr>Power managements in TaichuPix chip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Goal for the second year </vt:lpstr>
      <vt:lpstr>Main specs of the full size chip for high rate vertex detector</vt:lpstr>
      <vt:lpstr>  Sensor prototyping </vt:lpstr>
      <vt:lpstr>CEPC vertex detector R &amp; 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liangzj@ihep.ac.cn</cp:lastModifiedBy>
  <cp:revision>204</cp:revision>
  <dcterms:modified xsi:type="dcterms:W3CDTF">2023-06-08T00:54:09Z</dcterms:modified>
</cp:coreProperties>
</file>