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720" r:id="rId2"/>
    <p:sldMasterId id="2147483733" r:id="rId3"/>
    <p:sldMasterId id="2147483746" r:id="rId4"/>
  </p:sldMasterIdLst>
  <p:notesMasterIdLst>
    <p:notesMasterId r:id="rId37"/>
  </p:notesMasterIdLst>
  <p:handoutMasterIdLst>
    <p:handoutMasterId r:id="rId38"/>
  </p:handoutMasterIdLst>
  <p:sldIdLst>
    <p:sldId id="356" r:id="rId5"/>
    <p:sldId id="419" r:id="rId6"/>
    <p:sldId id="451" r:id="rId7"/>
    <p:sldId id="358" r:id="rId8"/>
    <p:sldId id="474" r:id="rId9"/>
    <p:sldId id="475" r:id="rId10"/>
    <p:sldId id="465" r:id="rId11"/>
    <p:sldId id="463" r:id="rId12"/>
    <p:sldId id="448" r:id="rId13"/>
    <p:sldId id="460" r:id="rId14"/>
    <p:sldId id="459" r:id="rId15"/>
    <p:sldId id="476" r:id="rId16"/>
    <p:sldId id="477" r:id="rId17"/>
    <p:sldId id="483" r:id="rId18"/>
    <p:sldId id="484" r:id="rId19"/>
    <p:sldId id="491" r:id="rId20"/>
    <p:sldId id="478" r:id="rId21"/>
    <p:sldId id="443" r:id="rId22"/>
    <p:sldId id="479" r:id="rId23"/>
    <p:sldId id="438" r:id="rId24"/>
    <p:sldId id="440" r:id="rId25"/>
    <p:sldId id="492" r:id="rId26"/>
    <p:sldId id="444" r:id="rId27"/>
    <p:sldId id="462" r:id="rId28"/>
    <p:sldId id="449" r:id="rId29"/>
    <p:sldId id="493" r:id="rId30"/>
    <p:sldId id="441" r:id="rId31"/>
    <p:sldId id="500" r:id="rId32"/>
    <p:sldId id="501" r:id="rId33"/>
    <p:sldId id="379" r:id="rId34"/>
    <p:sldId id="380" r:id="rId35"/>
    <p:sldId id="472" r:id="rId36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99"/>
    <a:srgbClr val="33CCCC"/>
    <a:srgbClr val="CC0099"/>
    <a:srgbClr val="006633"/>
    <a:srgbClr val="FFFFCC"/>
    <a:srgbClr val="FFCCCC"/>
    <a:srgbClr val="777777"/>
    <a:srgbClr val="FF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5320" autoAdjust="0"/>
  </p:normalViewPr>
  <p:slideViewPr>
    <p:cSldViewPr>
      <p:cViewPr varScale="1">
        <p:scale>
          <a:sx n="87" d="100"/>
          <a:sy n="87" d="100"/>
        </p:scale>
        <p:origin x="153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145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528003696459631E-2"/>
          <c:y val="0.13870186906954951"/>
          <c:w val="0.87775391267093616"/>
          <c:h val="0.7325851129754897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1"/>
            <c:dispEq val="1"/>
            <c:trendlineLbl>
              <c:layout>
                <c:manualLayout>
                  <c:x val="3.9467500580524152E-2"/>
                  <c:y val="-0.3914803281389945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600" baseline="0" dirty="0"/>
                      <a:t>y = 499.39e</a:t>
                    </a:r>
                    <a:r>
                      <a:rPr lang="en-US" altLang="zh-CN" sz="1600" baseline="30000" dirty="0"/>
                      <a:t>-15.13</a:t>
                    </a:r>
                    <a:r>
                      <a:rPr lang="en-US" altLang="zh-CN" sz="1600" i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br>
                      <a:rPr lang="en-US" altLang="zh-CN" sz="1600" baseline="0" dirty="0"/>
                    </a:br>
                    <a:r>
                      <a:rPr lang="en-US" altLang="zh-CN" sz="1600" baseline="0" dirty="0"/>
                      <a:t>R² = 0.9954</a:t>
                    </a:r>
                    <a:endParaRPr lang="en-US" altLang="zh-CN" sz="16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</c:trendlineLbl>
          </c:trendline>
          <c:xVal>
            <c:numRef>
              <c:f>Sheet1!$F$10:$F$18</c:f>
              <c:numCache>
                <c:formatCode>General</c:formatCode>
                <c:ptCount val="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0.05</c:v>
                </c:pt>
                <c:pt idx="5">
                  <c:v>7.0000000000000007E-2</c:v>
                </c:pt>
                <c:pt idx="6">
                  <c:v>0.08</c:v>
                </c:pt>
                <c:pt idx="7">
                  <c:v>0.14000000000000001</c:v>
                </c:pt>
                <c:pt idx="8">
                  <c:v>0.16</c:v>
                </c:pt>
              </c:numCache>
            </c:numRef>
          </c:xVal>
          <c:yVal>
            <c:numRef>
              <c:f>Sheet1!$G$10:$G$18</c:f>
              <c:numCache>
                <c:formatCode>General</c:formatCode>
                <c:ptCount val="9"/>
                <c:pt idx="0">
                  <c:v>481.312284164</c:v>
                </c:pt>
                <c:pt idx="1">
                  <c:v>410.53106590499999</c:v>
                </c:pt>
                <c:pt idx="2">
                  <c:v>353.90609129699999</c:v>
                </c:pt>
                <c:pt idx="3">
                  <c:v>318.51548216700002</c:v>
                </c:pt>
                <c:pt idx="4">
                  <c:v>240.656142082</c:v>
                </c:pt>
                <c:pt idx="5">
                  <c:v>184.031167474</c:v>
                </c:pt>
                <c:pt idx="6">
                  <c:v>169.87492382299999</c:v>
                </c:pt>
                <c:pt idx="7">
                  <c:v>56.6249746075</c:v>
                </c:pt>
                <c:pt idx="8">
                  <c:v>42.468730955700003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FC3-499E-B037-8D3B7E70A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6155231"/>
        <c:axId val="1546639775"/>
      </c:scatterChart>
      <c:valAx>
        <c:axId val="15461552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6639775"/>
        <c:crosses val="autoZero"/>
        <c:crossBetween val="midCat"/>
      </c:valAx>
      <c:valAx>
        <c:axId val="1546639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61552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50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9D3B2D2-EB54-4DB4-86CA-44B2C5EC994F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70613A5-CF5A-471A-A00E-C70A2B20F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7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50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93E35E6-4823-423C-9A77-97541517AD0D}" type="datetimeFigureOut">
              <a:rPr lang="en-US"/>
              <a:pPr>
                <a:defRPr/>
              </a:pPr>
              <a:t>6/6/2023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0750393-E56E-4EC0-A630-7481E0259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31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0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59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7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0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83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4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1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3568" y="1340768"/>
            <a:ext cx="7992888" cy="2209800"/>
          </a:xfrm>
          <a:prstGeom prst="rect">
            <a:avLst/>
          </a:prstGeom>
          <a:noFill/>
        </p:spPr>
        <p:txBody>
          <a:bodyPr/>
          <a:lstStyle>
            <a:lvl1pPr algn="l">
              <a:defRPr sz="2800">
                <a:solidFill>
                  <a:srgbClr val="006633"/>
                </a:solidFill>
                <a:latin typeface="Comic Sans MS" pitchFamily="66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fr-FR" dirty="0"/>
          </a:p>
        </p:txBody>
      </p:sp>
      <p:sp>
        <p:nvSpPr>
          <p:cNvPr id="215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881EA-2ABF-40F3-8ABB-B45228A2DF0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49275"/>
            <a:ext cx="2057400" cy="56594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9800" cy="56594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32994-BFD4-4E84-9815-31D3787F3AD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7921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60851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0851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C394A-8DF0-49E7-9776-29202ACFE3D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7921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608513"/>
          </a:xfrm>
        </p:spPr>
        <p:txBody>
          <a:bodyPr/>
          <a:lstStyle/>
          <a:p>
            <a:pPr lvl="0"/>
            <a:r>
              <a:rPr lang="fr-FR" noProof="0"/>
              <a:t>Cliquez sur l'icône pour ajouter un tableau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59C70-F4DE-44F6-80FF-4947D2FAA00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AE355-4760-4E4D-8611-1C8075FED0F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74E7D-620D-4AA7-B397-DE3FCFC9901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54006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buClr>
                <a:srgbClr val="CC9900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53151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6633"/>
                </a:solidFill>
                <a:latin typeface="Comic Sans MS" pitchFamily="66" charset="0"/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6B38D0-E50B-47EC-B2D3-4AE0B27AD52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27800"/>
            <a:ext cx="3384550" cy="26193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521075" y="6457950"/>
            <a:ext cx="2563813" cy="331788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B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96231-FA3F-475A-96A0-F73E72A3D4E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586F0-FDB7-4D3D-85CA-4460B6902C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7604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A28CE-3FFE-4FDA-9335-9BF28E256E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854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 txBox="1">
            <a:spLocks noChangeArrowheads="1"/>
          </p:cNvSpPr>
          <p:nvPr/>
        </p:nvSpPr>
        <p:spPr bwMode="auto">
          <a:xfrm>
            <a:off x="3276600" y="6524625"/>
            <a:ext cx="3167063" cy="261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0"/>
              </a:spcBef>
              <a:buClrTx/>
              <a:buSzTx/>
              <a:buFontTx/>
              <a:buNone/>
              <a:defRPr sz="1200" kern="1200">
                <a:solidFill>
                  <a:srgbClr val="0066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           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/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742950" indent="-285750">
              <a:lnSpc>
                <a:spcPct val="120000"/>
              </a:lnSpc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>
              <a:lnSpc>
                <a:spcPct val="120000"/>
              </a:lnSpc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buClr>
                <a:srgbClr val="CC9900"/>
              </a:buClr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40650" y="6503988"/>
            <a:ext cx="946150" cy="288925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E8AFDBC6-8636-43D0-8C2D-AEEF18B55193}" type="slidenum">
              <a:rPr lang="fr-BE"/>
              <a:pPr>
                <a:defRPr/>
              </a:pPr>
              <a:t>‹#›</a:t>
            </a:fld>
            <a:endParaRPr lang="fr-BE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395288" y="6453336"/>
            <a:ext cx="3888680" cy="258763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smtClean="0">
                <a:solidFill>
                  <a:srgbClr val="006633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365125"/>
            <a:ext cx="7886700" cy="47158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8 June 2023, Sensor and electronics design and tests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t"/>
          <a:lstStyle>
            <a:lvl1pPr>
              <a:defRPr b="0"/>
            </a:lvl1pPr>
          </a:lstStyle>
          <a:p>
            <a:pPr>
              <a:defRPr/>
            </a:pPr>
            <a:fld id="{A904706F-AE08-47D6-8CE2-CCC7FF5383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90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782C-8F1F-4E3B-A082-FB394FB668A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17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3A6D-3DA7-4EE0-9513-07EDAD61BCA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62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94A1-9395-4B85-A3DA-7242D0D496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51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6AB7-25CD-4EBE-833D-5F38740ABD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2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3B77-0EAA-4B08-AB21-809E66AB136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21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E8EF4-A54D-47B5-B4CF-A1C325AB6F1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28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60FF-6AAE-486B-BC81-0E2C8C5D3D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6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E83F8-B947-49C4-9E26-8A6FC3F4B3C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0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F8B3-E82E-4ABC-AE50-B27BD08906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7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5682C-5E2B-4034-A45B-361F3364CAB3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99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99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0E22-1E7E-40D6-A3C4-1F8F580C4F7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6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CAF7-A5F1-40E2-A42B-58CDB7D68BD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74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8 June 2023, Sensor and electronics design and tests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t"/>
          <a:lstStyle>
            <a:lvl1pPr>
              <a:defRPr b="0"/>
            </a:lvl1pPr>
          </a:lstStyle>
          <a:p>
            <a:pPr>
              <a:defRPr/>
            </a:pPr>
            <a:fld id="{A904706F-AE08-47D6-8CE2-CCC7FF5383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82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782C-8F1F-4E3B-A082-FB394FB668A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91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3A6D-3DA7-4EE0-9513-07EDAD61BCA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24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94A1-9395-4B85-A3DA-7242D0D496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8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6AB7-25CD-4EBE-833D-5F38740ABD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36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3B77-0EAA-4B08-AB21-809E66AB136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00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E8EF4-A54D-47B5-B4CF-A1C325AB6F1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9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60FF-6AAE-486B-BC81-0E2C8C5D3D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8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807F9-308E-44DE-896A-C5F5486FF59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E83F8-B947-49C4-9E26-8A6FC3F4B3C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37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F8B3-E82E-4ABC-AE50-B27BD08906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30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99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99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0E22-1E7E-40D6-A3C4-1F8F580C4F7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45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CAF7-A5F1-40E2-A42B-58CDB7D68BD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82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8 June 2023, Sensor and electronics design and tests</a:t>
            </a:r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t"/>
          <a:lstStyle>
            <a:lvl1pPr>
              <a:defRPr b="0"/>
            </a:lvl1pPr>
          </a:lstStyle>
          <a:p>
            <a:pPr>
              <a:defRPr/>
            </a:pPr>
            <a:fld id="{A904706F-AE08-47D6-8CE2-CCC7FF5383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1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782C-8F1F-4E3B-A082-FB394FB668A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70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3A6D-3DA7-4EE0-9513-07EDAD61BCA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665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94A1-9395-4B85-A3DA-7242D0D496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47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6AB7-25CD-4EBE-833D-5F38740ABD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80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3B77-0EAA-4B08-AB21-809E66AB136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2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38911-1167-4E04-8CBE-31CC4704724D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E8EF4-A54D-47B5-B4CF-A1C325AB6F1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76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60FF-6AAE-486B-BC81-0E2C8C5D3D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28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E83F8-B947-49C4-9E26-8A6FC3F4B3C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20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F8B3-E82E-4ABC-AE50-B27BD08906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69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99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99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0E22-1E7E-40D6-A3C4-1F8F580C4F7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85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CAF7-A5F1-40E2-A42B-58CDB7D68BD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7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431DB-9929-42CA-B090-663F3A0BCBA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045C-B1E0-49FF-87BB-31A9B8F120A5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D9EA8-6503-4CCB-973C-6820EEF8BE2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47345-8BDA-4AC4-85A1-9EBAA1195F60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Cliquez pour modifier les styles du texte du masque </a:t>
            </a:r>
          </a:p>
          <a:p>
            <a:pPr lvl="1"/>
            <a:r>
              <a:rPr lang="en-US" altLang="zh-CN"/>
              <a:t>Deuxième niveau</a:t>
            </a:r>
          </a:p>
          <a:p>
            <a:pPr lvl="2"/>
            <a:r>
              <a:rPr lang="en-US" altLang="zh-CN"/>
              <a:t>Troisième niveau</a:t>
            </a:r>
          </a:p>
          <a:p>
            <a:pPr lvl="3"/>
            <a:r>
              <a:rPr lang="en-US" altLang="zh-CN"/>
              <a:t>Quatrième niveau</a:t>
            </a:r>
          </a:p>
          <a:p>
            <a:pPr lvl="4"/>
            <a:r>
              <a:rPr lang="en-US" altLang="zh-CN"/>
              <a:t>Cinquième niveau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503988"/>
            <a:ext cx="9461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06633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F841C1A-65D0-45B7-9EA2-2E07EBD6A5E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  <p:sp>
        <p:nvSpPr>
          <p:cNvPr id="10" name="Freeform 7"/>
          <p:cNvSpPr>
            <a:spLocks noChangeArrowheads="1"/>
          </p:cNvSpPr>
          <p:nvPr/>
        </p:nvSpPr>
        <p:spPr bwMode="auto">
          <a:xfrm>
            <a:off x="381000" y="228600"/>
            <a:ext cx="7215188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33"/>
            </a:solidFill>
            <a:prstDash val="solid"/>
            <a:miter lim="800000"/>
            <a:headEnd/>
            <a:tailEnd/>
          </a:ln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36525" y="90488"/>
            <a:ext cx="4054475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>
              <a:latin typeface="+mn-lt"/>
              <a:ea typeface="+mn-ea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457200" y="6453188"/>
            <a:ext cx="82296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36525" y="90488"/>
            <a:ext cx="4054475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>
              <a:latin typeface="+mn-lt"/>
              <a:ea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840001" y="54670"/>
            <a:ext cx="1296292" cy="7565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6" r:id="rId14"/>
    <p:sldLayoutId id="2147483717" r:id="rId15"/>
    <p:sldLayoutId id="2147483718" r:id="rId16"/>
    <p:sldLayoutId id="2147483719" r:id="rId17"/>
    <p:sldLayoutId id="2147483759" r:id="rId18"/>
    <p:sldLayoutId id="2147483760" r:id="rId19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9900"/>
        </a:buClr>
        <a:buSzPct val="75000"/>
        <a:buFont typeface="Wingdings" pitchFamily="2" charset="2"/>
        <a:buChar char="n"/>
        <a:defRPr sz="2800">
          <a:solidFill>
            <a:srgbClr val="006633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6633"/>
        </a:buClr>
        <a:buSzPct val="75000"/>
        <a:buFont typeface="Wingdings" pitchFamily="2" charset="2"/>
        <a:buChar char="Ä"/>
        <a:defRPr sz="2400">
          <a:solidFill>
            <a:schemeClr val="tx1"/>
          </a:solidFill>
          <a:latin typeface="Comic Sans MS" pitchFamily="66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CC9900"/>
        </a:buClr>
        <a:buSzPct val="65000"/>
        <a:buFont typeface="Wingdings" pitchFamily="2" charset="2"/>
        <a:buChar char="Ø"/>
        <a:defRPr sz="2000">
          <a:solidFill>
            <a:schemeClr val="tx1"/>
          </a:solidFill>
          <a:latin typeface="Comic Sans MS" pitchFamily="66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6633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Comic Sans MS" pitchFamily="66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 b="1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 b="1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 b="1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 b="1">
          <a:solidFill>
            <a:schemeClr val="bg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9013"/>
            <a:ext cx="82296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4675" y="6524625"/>
            <a:ext cx="914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51BD724-E05A-4DF5-ACD4-1782BFB08ADE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Line 7"/>
          <p:cNvSpPr>
            <a:spLocks noChangeShapeType="1"/>
          </p:cNvSpPr>
          <p:nvPr userDrawn="1"/>
        </p:nvSpPr>
        <p:spPr bwMode="auto">
          <a:xfrm>
            <a:off x="466725" y="876300"/>
            <a:ext cx="8305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hangingPunct="0"/>
            <a:endParaRPr lang="zh-CN" altLang="en-US" sz="2800">
              <a:solidFill>
                <a:srgbClr val="33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8175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15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9013"/>
            <a:ext cx="82296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4675" y="6524625"/>
            <a:ext cx="914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51BD724-E05A-4DF5-ACD4-1782BFB08ADE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Line 7"/>
          <p:cNvSpPr>
            <a:spLocks noChangeShapeType="1"/>
          </p:cNvSpPr>
          <p:nvPr userDrawn="1"/>
        </p:nvSpPr>
        <p:spPr bwMode="auto">
          <a:xfrm>
            <a:off x="466725" y="876300"/>
            <a:ext cx="8305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hangingPunct="0"/>
            <a:endParaRPr lang="zh-CN" altLang="en-US" sz="2800">
              <a:solidFill>
                <a:srgbClr val="33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8175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30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9013"/>
            <a:ext cx="82296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0" name="Rectangle 6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4675" y="6524625"/>
            <a:ext cx="914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51BD724-E05A-4DF5-ACD4-1782BFB08ADE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Line 7"/>
          <p:cNvSpPr>
            <a:spLocks noChangeShapeType="1"/>
          </p:cNvSpPr>
          <p:nvPr userDrawn="1"/>
        </p:nvSpPr>
        <p:spPr bwMode="auto">
          <a:xfrm>
            <a:off x="466725" y="876300"/>
            <a:ext cx="8305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hangingPunct="0"/>
            <a:endParaRPr lang="zh-CN" altLang="en-US" sz="2800">
              <a:solidFill>
                <a:srgbClr val="33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8175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15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package" Target="../embeddings/Microsoft_Visio_Drawing.vsd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ctrTitle"/>
          </p:nvPr>
        </p:nvSpPr>
        <p:spPr bwMode="auto">
          <a:xfrm>
            <a:off x="2889" y="2025005"/>
            <a:ext cx="9141111" cy="13684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latin typeface="+mj-lt"/>
                <a:ea typeface="宋体" panose="02010600030101010101" pitchFamily="2" charset="-122"/>
              </a:rPr>
              <a:t>Sensor and electronics design and tests</a:t>
            </a:r>
          </a:p>
        </p:txBody>
      </p:sp>
      <p:sp>
        <p:nvSpPr>
          <p:cNvPr id="21506" name="Sous-titre 2"/>
          <p:cNvSpPr>
            <a:spLocks noGrp="1"/>
          </p:cNvSpPr>
          <p:nvPr>
            <p:ph type="subTitle" idx="1"/>
          </p:nvPr>
        </p:nvSpPr>
        <p:spPr>
          <a:xfrm>
            <a:off x="827584" y="3428678"/>
            <a:ext cx="7667625" cy="1800522"/>
          </a:xfrm>
        </p:spPr>
        <p:txBody>
          <a:bodyPr/>
          <a:lstStyle/>
          <a:p>
            <a:pPr algn="ctr"/>
            <a:r>
              <a:rPr lang="en-US" altLang="zh-CN" sz="2400" b="1" dirty="0">
                <a:latin typeface="+mj-lt"/>
                <a:ea typeface="宋体" charset="-122"/>
                <a:cs typeface="Times New Roman" pitchFamily="18" charset="0"/>
              </a:rPr>
              <a:t>Ying Zhang</a:t>
            </a:r>
          </a:p>
          <a:p>
            <a:pPr algn="ctr"/>
            <a:r>
              <a:rPr lang="en-US" altLang="zh-CN" sz="2000" dirty="0">
                <a:latin typeface="+mn-lt"/>
                <a:ea typeface="宋体" charset="-122"/>
                <a:cs typeface="Times New Roman" pitchFamily="18" charset="0"/>
              </a:rPr>
              <a:t>On behalf of the CEPC MOST2 Vertex detector design team</a:t>
            </a:r>
          </a:p>
          <a:p>
            <a:pPr algn="ctr"/>
            <a:r>
              <a:rPr lang="en-US" altLang="zh-CN" dirty="0">
                <a:latin typeface="+mn-lt"/>
                <a:ea typeface="宋体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000" dirty="0">
                <a:latin typeface="+mn-lt"/>
                <a:ea typeface="宋体" charset="-122"/>
                <a:cs typeface="Times New Roman" pitchFamily="18" charset="0"/>
              </a:rPr>
              <a:t>2023-6-8</a:t>
            </a:r>
          </a:p>
          <a:p>
            <a:pPr algn="ctr"/>
            <a:endParaRPr lang="en-US" altLang="zh-CN" sz="900" dirty="0">
              <a:latin typeface="+mj-lt"/>
              <a:ea typeface="宋体" charset="-122"/>
              <a:cs typeface="Times New Roman" pitchFamily="18" charset="0"/>
            </a:endParaRPr>
          </a:p>
        </p:txBody>
      </p:sp>
      <p:pic>
        <p:nvPicPr>
          <p:cNvPr id="5" name="Picture 3" descr="C:\Users\Administrator\Downloads\iheplogo\logo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6745" y="993736"/>
            <a:ext cx="3154164" cy="59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47" y="399703"/>
            <a:ext cx="619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97" y="382240"/>
            <a:ext cx="582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FAE_top_BIST_CAT_tran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22" y="404465"/>
            <a:ext cx="18605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47" y="382240"/>
            <a:ext cx="5540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ihep.cas.cn/images/cepc_bann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" t="593" r="42466" b="-593"/>
          <a:stretch/>
        </p:blipFill>
        <p:spPr bwMode="auto">
          <a:xfrm>
            <a:off x="136153" y="340257"/>
            <a:ext cx="4828024" cy="12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1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7571184" cy="5472608"/>
          </a:xfrm>
        </p:spPr>
        <p:txBody>
          <a:bodyPr/>
          <a:lstStyle/>
          <a:p>
            <a:r>
              <a:rPr lang="en-US" altLang="zh-CN" dirty="0"/>
              <a:t>TC2 exposure to </a:t>
            </a:r>
            <a:r>
              <a:rPr lang="en-US" altLang="zh-CN" baseline="30000" dirty="0"/>
              <a:t>90</a:t>
            </a:r>
            <a:r>
              <a:rPr lang="en-US" altLang="zh-CN" dirty="0"/>
              <a:t>Sr source at different threshold setting (ITHR)</a:t>
            </a:r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10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TaichuPix2 test with </a:t>
            </a:r>
            <a:r>
              <a:rPr lang="en-US" altLang="zh-CN" baseline="30000" dirty="0"/>
              <a:t>90</a:t>
            </a:r>
            <a:r>
              <a:rPr lang="en-US" altLang="zh-CN" dirty="0"/>
              <a:t>Sr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92863"/>
            <a:ext cx="4003263" cy="300023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38627" y="1294921"/>
            <a:ext cx="218886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Analog output of one pixel under </a:t>
            </a:r>
            <a:r>
              <a:rPr lang="en-US" altLang="zh-CN" sz="1400" baseline="30000" dirty="0">
                <a:solidFill>
                  <a:schemeClr val="bg2"/>
                </a:solidFill>
              </a:rPr>
              <a:t>90</a:t>
            </a:r>
            <a:r>
              <a:rPr lang="en-US" altLang="zh-CN" sz="1400" dirty="0">
                <a:solidFill>
                  <a:schemeClr val="bg2"/>
                </a:solidFill>
              </a:rPr>
              <a:t>Sr exposure 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340768"/>
            <a:ext cx="4444719" cy="303546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007246" y="1292863"/>
            <a:ext cx="28584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Average cluster size vs. threshold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971600" y="4293096"/>
                <a:ext cx="7704856" cy="2247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Shape and amplitude of analog signal as expected, but peaking time and pulse length larger than simulation.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Average cluster size decreases with threshold as expected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C00000"/>
                    </a:solidFill>
                  </a:rPr>
                  <a:t>Average cluster size for S1-S4 less than 3 as expected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/>
                  <a:t>Indicates the estimated maximum hit rate (36 MHz/cm</a:t>
                </a:r>
                <a:r>
                  <a:rPr lang="en-US" altLang="zh-CN" sz="1400" b="1" baseline="30000" dirty="0"/>
                  <a:t>2</a:t>
                </a:r>
                <a:r>
                  <a:rPr lang="en-US" altLang="zh-CN" sz="1400" b="1" dirty="0"/>
                  <a:t>) reasonable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/>
                  <a:t>Cluster size &gt;1, benefits the spatial resolution (better than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𝒑𝒊𝒕𝒄𝒉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1400" b="1" dirty="0"/>
                  <a:t> = 7.2 </a:t>
                </a:r>
                <a:r>
                  <a:rPr lang="en-US" altLang="zh-CN" sz="1400" b="1" dirty="0">
                    <a:latin typeface="+mn-ea"/>
                    <a:ea typeface="+mn-ea"/>
                  </a:rPr>
                  <a:t>µm</a:t>
                </a:r>
                <a:r>
                  <a:rPr lang="en-US" altLang="zh-CN" sz="1400" b="1" dirty="0"/>
                  <a:t>)</a:t>
                </a: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293096"/>
                <a:ext cx="7704856" cy="2247475"/>
              </a:xfrm>
              <a:prstGeom prst="rect">
                <a:avLst/>
              </a:prstGeom>
              <a:blipFill>
                <a:blip r:embed="rId5"/>
                <a:stretch>
                  <a:fillRect l="-316" b="-184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/>
        </p:nvSpPr>
        <p:spPr>
          <a:xfrm>
            <a:off x="5098932" y="3281958"/>
            <a:ext cx="332994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S1-S4 features different thresholds for the same DAC code</a:t>
            </a:r>
            <a:endParaRPr lang="zh-CN" altLang="en-US" sz="1400" dirty="0"/>
          </a:p>
        </p:txBody>
      </p:sp>
      <p:sp>
        <p:nvSpPr>
          <p:cNvPr id="23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21390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405562" y="3140968"/>
            <a:ext cx="3738438" cy="3435921"/>
          </a:xfrm>
        </p:spPr>
        <p:txBody>
          <a:bodyPr/>
          <a:lstStyle/>
          <a:p>
            <a:r>
              <a:rPr lang="en-US" altLang="zh-CN" sz="1400" dirty="0"/>
              <a:t>Data readout in DDR mode</a:t>
            </a:r>
          </a:p>
          <a:p>
            <a:r>
              <a:rPr lang="en-US" altLang="zh-CN" sz="1400" dirty="0"/>
              <a:t>Data interface was tested by the on-chip PRBS source, a high speed oscilloscope (@16Gsps), and code stream verified in FPGA</a:t>
            </a:r>
          </a:p>
          <a:p>
            <a:r>
              <a:rPr lang="en-US" altLang="zh-CN" sz="1400" dirty="0">
                <a:solidFill>
                  <a:srgbClr val="FF0000"/>
                </a:solidFill>
              </a:rPr>
              <a:t>BER qualified till 3.36 </a:t>
            </a:r>
            <a:r>
              <a:rPr lang="en-US" altLang="zh-CN" sz="1400" dirty="0" err="1">
                <a:solidFill>
                  <a:srgbClr val="FF0000"/>
                </a:solidFill>
              </a:rPr>
              <a:t>Gbps</a:t>
            </a:r>
            <a:r>
              <a:rPr lang="en-US" altLang="zh-CN" sz="1400" dirty="0">
                <a:solidFill>
                  <a:srgbClr val="FF0000"/>
                </a:solidFill>
              </a:rPr>
              <a:t>, </a:t>
            </a:r>
            <a:r>
              <a:rPr lang="en-US" altLang="zh-CN" sz="1400" dirty="0"/>
              <a:t>failed at 4.48 </a:t>
            </a:r>
            <a:r>
              <a:rPr lang="en-US" altLang="zh-CN" sz="1400" dirty="0" err="1"/>
              <a:t>Gbps</a:t>
            </a:r>
            <a:endParaRPr lang="en-US" altLang="zh-CN" sz="1400" dirty="0"/>
          </a:p>
          <a:p>
            <a:r>
              <a:rPr lang="en-US" altLang="zh-CN" sz="1400" dirty="0"/>
              <a:t>Concerning the highest data rate for </a:t>
            </a:r>
            <a:r>
              <a:rPr lang="en-US" altLang="zh-CN" sz="1400" dirty="0" err="1"/>
              <a:t>triggerless</a:t>
            </a:r>
            <a:r>
              <a:rPr lang="en-US" altLang="zh-CN" sz="1400" dirty="0"/>
              <a:t> at 4 </a:t>
            </a:r>
            <a:r>
              <a:rPr lang="en-US" altLang="zh-CN" sz="1400" dirty="0" err="1"/>
              <a:t>Gbps</a:t>
            </a:r>
            <a:r>
              <a:rPr lang="en-US" altLang="zh-CN" sz="1400" dirty="0"/>
              <a:t>, at least 2 SER interface ports needed</a:t>
            </a:r>
          </a:p>
          <a:p>
            <a:r>
              <a:rPr lang="en-US" altLang="zh-CN" sz="1400" dirty="0"/>
              <a:t>Thus bit rate @2.24 </a:t>
            </a:r>
            <a:r>
              <a:rPr lang="en-US" altLang="zh-CN" sz="1400" dirty="0" err="1"/>
              <a:t>Gbps</a:t>
            </a:r>
            <a:r>
              <a:rPr lang="en-US" altLang="zh-CN" sz="1400" dirty="0"/>
              <a:t> is safe and power optimized </a:t>
            </a:r>
          </a:p>
          <a:p>
            <a:endParaRPr lang="zh-CN" altLang="en-US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11</a:t>
            </a:fld>
            <a:endParaRPr lang="fr-BE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of the data interface (TaichuPix-1) </a:t>
            </a:r>
            <a:endParaRPr lang="zh-CN" altLang="en-US" dirty="0"/>
          </a:p>
        </p:txBody>
      </p:sp>
      <p:pic>
        <p:nvPicPr>
          <p:cNvPr id="6" name="图片 5" descr="H:\TCP1_test\TB2_1_DOUT_0720\TB2_1_dout_0721eye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" y="844372"/>
            <a:ext cx="5265420" cy="294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H:\TCP1_test\TB2_1_DOUT_0720\TB2_1_dout_0721eye1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" y="3801929"/>
            <a:ext cx="5265420" cy="2941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3708400" y="2780928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@2.24Gbps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708400" y="5722248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@3.36Gbps</a:t>
            </a:r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5220072" y="851135"/>
          <a:ext cx="3923928" cy="2354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251">
                  <a:extLst>
                    <a:ext uri="{9D8B030D-6E8A-4147-A177-3AD203B41FA5}">
                      <a16:colId xmlns:a16="http://schemas.microsoft.com/office/drawing/2014/main" val="2561519186"/>
                    </a:ext>
                  </a:extLst>
                </a:gridCol>
                <a:gridCol w="1029319">
                  <a:extLst>
                    <a:ext uri="{9D8B030D-6E8A-4147-A177-3AD203B41FA5}">
                      <a16:colId xmlns:a16="http://schemas.microsoft.com/office/drawing/2014/main" val="1698171845"/>
                    </a:ext>
                  </a:extLst>
                </a:gridCol>
                <a:gridCol w="1029319">
                  <a:extLst>
                    <a:ext uri="{9D8B030D-6E8A-4147-A177-3AD203B41FA5}">
                      <a16:colId xmlns:a16="http://schemas.microsoft.com/office/drawing/2014/main" val="3951146769"/>
                    </a:ext>
                  </a:extLst>
                </a:gridCol>
                <a:gridCol w="992039">
                  <a:extLst>
                    <a:ext uri="{9D8B030D-6E8A-4147-A177-3AD203B41FA5}">
                      <a16:colId xmlns:a16="http://schemas.microsoft.com/office/drawing/2014/main" val="1336031436"/>
                    </a:ext>
                  </a:extLst>
                </a:gridCol>
              </a:tblGrid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Bit rate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2.24Gbps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3.36Gbps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4.48Gbps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965778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Clk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baseline="0" dirty="0" err="1"/>
                        <a:t>freq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1.12GHz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1.68GHz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2.24GHz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54519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BER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6.59e-18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9.14e-13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0066FF"/>
                          </a:solidFill>
                        </a:rPr>
                        <a:t>3.23e-5</a:t>
                      </a:r>
                      <a:endParaRPr lang="zh-CN" altLang="en-US" sz="1400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925318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Tj@e-12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141.63ps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123.27ps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147.14ps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769226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Rj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5.39ps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4.84ps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5.35ps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64292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Dj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64.77ps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54.26ps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70.90ps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010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999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199" y="980728"/>
            <a:ext cx="8386787" cy="5238152"/>
          </a:xfrm>
        </p:spPr>
        <p:txBody>
          <a:bodyPr/>
          <a:lstStyle/>
          <a:p>
            <a:pPr marL="400050"/>
            <a:r>
              <a:rPr lang="en-US" altLang="zh-CN" dirty="0"/>
              <a:t>12 TaichuPix-3 wafers produced from two rounds</a:t>
            </a:r>
          </a:p>
          <a:p>
            <a:pPr marL="800100" lvl="1"/>
            <a:r>
              <a:rPr lang="en-US" altLang="zh-CN" sz="1400" b="1" dirty="0"/>
              <a:t>One wafer thinned down to 150 </a:t>
            </a:r>
            <a:r>
              <a:rPr lang="el-GR" altLang="zh-CN" sz="1400" b="1" dirty="0"/>
              <a:t>μ</a:t>
            </a:r>
            <a:r>
              <a:rPr lang="en-US" altLang="zh-CN" sz="1400" b="1" dirty="0"/>
              <a:t>m and diced</a:t>
            </a:r>
          </a:p>
          <a:p>
            <a:pPr marL="800100" lvl="1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514350" lvl="1" indent="0">
              <a:buNone/>
            </a:pPr>
            <a:endParaRPr lang="en-US" altLang="zh-CN" sz="1400" dirty="0"/>
          </a:p>
          <a:p>
            <a:pPr marL="800100" lvl="1"/>
            <a:r>
              <a:rPr lang="en-US" altLang="zh-CN" sz="1400" b="1" dirty="0"/>
              <a:t>11 wafers were tested on probe-station before dicing </a:t>
            </a:r>
            <a:r>
              <a:rPr lang="en-US" altLang="zh-CN" sz="1400" dirty="0">
                <a:sym typeface="Wingdings" panose="05000000000000000000" pitchFamily="2" charset="2"/>
              </a:rPr>
              <a:t> chip selecting &amp; yield evaluation</a:t>
            </a:r>
          </a:p>
          <a:p>
            <a:pPr marL="514350" lvl="1" indent="0">
              <a:buNone/>
            </a:pPr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12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sensor TaichuPix-3</a:t>
            </a:r>
            <a:endParaRPr lang="zh-CN" altLang="en-US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28DABF98-3F69-46FA-9C67-EFE7E8C7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36535"/>
            <a:ext cx="1800199" cy="1762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42746088-6810-423C-95EF-0A84643E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674" y="1761345"/>
            <a:ext cx="2078702" cy="155841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438DBA0-5E60-4979-97ED-0AB3D2EF3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84" y="1761975"/>
            <a:ext cx="2077887" cy="1558415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9B870513-F990-43E3-ADC7-AB5C3B409E91}"/>
              </a:ext>
            </a:extLst>
          </p:cNvPr>
          <p:cNvSpPr txBox="1"/>
          <p:nvPr/>
        </p:nvSpPr>
        <p:spPr>
          <a:xfrm>
            <a:off x="467544" y="6158277"/>
            <a:ext cx="256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Probe card for wafer test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D65A3ED5-4B46-4ED7-885C-90ED26193EE8}"/>
              </a:ext>
            </a:extLst>
          </p:cNvPr>
          <p:cNvSpPr txBox="1"/>
          <p:nvPr/>
        </p:nvSpPr>
        <p:spPr>
          <a:xfrm>
            <a:off x="2858362" y="3409255"/>
            <a:ext cx="260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Wafer after thinning and dicing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83985D0E-747B-423E-873B-2DBCA48205F8}"/>
              </a:ext>
            </a:extLst>
          </p:cNvPr>
          <p:cNvSpPr txBox="1"/>
          <p:nvPr/>
        </p:nvSpPr>
        <p:spPr>
          <a:xfrm>
            <a:off x="5881769" y="3409254"/>
            <a:ext cx="20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Thickness after thinning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CF231E6-68B8-448D-BF87-31C82494F71F}"/>
              </a:ext>
            </a:extLst>
          </p:cNvPr>
          <p:cNvGrpSpPr>
            <a:grpSpLocks noChangeAspect="1"/>
          </p:cNvGrpSpPr>
          <p:nvPr/>
        </p:nvGrpSpPr>
        <p:grpSpPr>
          <a:xfrm>
            <a:off x="2987824" y="4235031"/>
            <a:ext cx="1944215" cy="1923246"/>
            <a:chOff x="1043608" y="3356992"/>
            <a:chExt cx="2572270" cy="2592288"/>
          </a:xfrm>
        </p:grpSpPr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C4E999E2-2696-4ED5-90EE-2CD31C7C8E4E}"/>
                </a:ext>
              </a:extLst>
            </p:cNvPr>
            <p:cNvSpPr txBox="1"/>
            <p:nvPr/>
          </p:nvSpPr>
          <p:spPr>
            <a:xfrm>
              <a:off x="1187624" y="3625279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2"/>
                  </a:solidFill>
                </a:rPr>
                <a:t>8-inch wafer</a:t>
              </a:r>
              <a:endParaRPr lang="zh-CN" altLang="en-US" sz="1400" dirty="0">
                <a:solidFill>
                  <a:schemeClr val="bg2"/>
                </a:solidFill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40CBAA5-847A-4FF8-AB4D-55AD88FAA22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3356992"/>
              <a:ext cx="2520280" cy="2592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9CA2E93-BA2D-4D51-BB80-AA0FEA3BD9E9}"/>
                </a:ext>
              </a:extLst>
            </p:cNvPr>
            <p:cNvSpPr txBox="1"/>
            <p:nvPr/>
          </p:nvSpPr>
          <p:spPr>
            <a:xfrm>
              <a:off x="1092619" y="3590934"/>
              <a:ext cx="2523259" cy="41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Wafer T212141-02E3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43743EA-4EB7-41AA-97C9-EF36A260D9F7}"/>
              </a:ext>
            </a:extLst>
          </p:cNvPr>
          <p:cNvSpPr txBox="1"/>
          <p:nvPr/>
        </p:nvSpPr>
        <p:spPr>
          <a:xfrm>
            <a:off x="2627784" y="6165304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An example of wafer test result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3799AA8-90A1-42D6-8F7F-88EE642A1D09}"/>
              </a:ext>
            </a:extLst>
          </p:cNvPr>
          <p:cNvSpPr txBox="1"/>
          <p:nvPr/>
        </p:nvSpPr>
        <p:spPr>
          <a:xfrm>
            <a:off x="1108452" y="3380913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8-inch wafer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F0CE08E-55A0-4301-9112-41800181D9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/>
        </p:blipFill>
        <p:spPr>
          <a:xfrm>
            <a:off x="715981" y="4331717"/>
            <a:ext cx="1646878" cy="1761579"/>
          </a:xfrm>
          <a:prstGeom prst="rect">
            <a:avLst/>
          </a:prstGeom>
        </p:spPr>
      </p:pic>
      <p:sp>
        <p:nvSpPr>
          <p:cNvPr id="21" name="日期占位符 3">
            <a:extLst>
              <a:ext uri="{FF2B5EF4-FFF2-40B4-BE49-F238E27FC236}">
                <a16:creationId xmlns:a16="http://schemas.microsoft.com/office/drawing/2014/main" id="{DEFD2DF3-F852-4337-8EC6-46A2B00F96B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D919D43-9D08-4CCD-9A62-F83B07504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161800"/>
              </p:ext>
            </p:extLst>
          </p:nvPr>
        </p:nvGraphicFramePr>
        <p:xfrm>
          <a:off x="5220072" y="4221088"/>
          <a:ext cx="3551907" cy="19891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43064">
                  <a:extLst>
                    <a:ext uri="{9D8B030D-6E8A-4147-A177-3AD203B41FA5}">
                      <a16:colId xmlns:a16="http://schemas.microsoft.com/office/drawing/2014/main" val="3541632845"/>
                    </a:ext>
                  </a:extLst>
                </a:gridCol>
                <a:gridCol w="608792">
                  <a:extLst>
                    <a:ext uri="{9D8B030D-6E8A-4147-A177-3AD203B41FA5}">
                      <a16:colId xmlns:a16="http://schemas.microsoft.com/office/drawing/2014/main" val="10824297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408232461"/>
                    </a:ext>
                  </a:extLst>
                </a:gridCol>
                <a:gridCol w="647923">
                  <a:extLst>
                    <a:ext uri="{9D8B030D-6E8A-4147-A177-3AD203B41FA5}">
                      <a16:colId xmlns:a16="http://schemas.microsoft.com/office/drawing/2014/main" val="927300796"/>
                    </a:ext>
                  </a:extLst>
                </a:gridCol>
              </a:tblGrid>
              <a:tr h="26065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Wafer num.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Yield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Wafer num.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Yield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751770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0.65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4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0.475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76892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0.725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0.625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672568"/>
                  </a:ext>
                </a:extLst>
              </a:tr>
              <a:tr h="312789"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1200" kern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6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0.525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307213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7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0.775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10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0.675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61803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8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0.725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11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0.6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450088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9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0.275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12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0.35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942156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6B816AC7-5C52-4A3F-AB3D-967E326DC071}"/>
              </a:ext>
            </a:extLst>
          </p:cNvPr>
          <p:cNvSpPr txBox="1"/>
          <p:nvPr/>
        </p:nvSpPr>
        <p:spPr>
          <a:xfrm>
            <a:off x="3143013" y="1825079"/>
            <a:ext cx="92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</a:rPr>
              <a:t>Wafer #3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E11068B-7FD0-4B3D-BE76-017F78A38BD7}"/>
              </a:ext>
            </a:extLst>
          </p:cNvPr>
          <p:cNvSpPr/>
          <p:nvPr/>
        </p:nvSpPr>
        <p:spPr>
          <a:xfrm>
            <a:off x="5220072" y="4521013"/>
            <a:ext cx="1728480" cy="16892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8DADF6-BFAF-4A81-93F7-18E39A24DC9C}"/>
              </a:ext>
            </a:extLst>
          </p:cNvPr>
          <p:cNvSpPr txBox="1"/>
          <p:nvPr/>
        </p:nvSpPr>
        <p:spPr>
          <a:xfrm>
            <a:off x="5632641" y="6165304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</a:t>
            </a:r>
            <a:r>
              <a:rPr lang="en-US" altLang="zh-CN" sz="1400" baseline="30000" dirty="0"/>
              <a:t>st</a:t>
            </a:r>
            <a:r>
              <a:rPr lang="en-US" altLang="zh-CN" sz="1400" dirty="0"/>
              <a:t> round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0CBE89F-2E73-4259-922E-825E8B5393D0}"/>
              </a:ext>
            </a:extLst>
          </p:cNvPr>
          <p:cNvSpPr/>
          <p:nvPr/>
        </p:nvSpPr>
        <p:spPr>
          <a:xfrm>
            <a:off x="6987560" y="4521890"/>
            <a:ext cx="1784417" cy="16867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F13768C-FEFB-408B-82ED-FEE69C0789AA}"/>
              </a:ext>
            </a:extLst>
          </p:cNvPr>
          <p:cNvSpPr txBox="1"/>
          <p:nvPr/>
        </p:nvSpPr>
        <p:spPr>
          <a:xfrm>
            <a:off x="7535179" y="6165304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2</a:t>
            </a:r>
            <a:r>
              <a:rPr lang="en-US" altLang="zh-CN" sz="1400" baseline="30000" dirty="0"/>
              <a:t>nd</a:t>
            </a:r>
            <a:r>
              <a:rPr lang="en-US" altLang="zh-CN" sz="1400" dirty="0"/>
              <a:t> round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0039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199" y="1052736"/>
            <a:ext cx="8686801" cy="5328592"/>
          </a:xfrm>
        </p:spPr>
        <p:txBody>
          <a:bodyPr/>
          <a:lstStyle/>
          <a:p>
            <a:pPr marL="400050"/>
            <a:r>
              <a:rPr lang="en-US" altLang="zh-CN" dirty="0"/>
              <a:t>Pixel threshold and noise were measured with selected pixels</a:t>
            </a:r>
          </a:p>
          <a:p>
            <a:pPr marL="800100" lvl="1" indent="-342900"/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Average threshold ~215 e</a:t>
            </a:r>
            <a:r>
              <a:rPr lang="en-US" altLang="zh-CN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threshold dispersion ~43 e</a:t>
            </a:r>
            <a:r>
              <a:rPr lang="en-US" altLang="zh-CN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temporal noise ~12 e</a:t>
            </a:r>
            <a:r>
              <a:rPr lang="en-US" altLang="zh-CN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@ nominal bias setting</a:t>
            </a:r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13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Threshold and noise of TaichuPix-3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328C099-BF9A-4968-886E-D59BDDDA8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9" y="2492896"/>
            <a:ext cx="4253213" cy="31899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D17424-BB0D-4665-9691-B5D1F9EFB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23" y="2492896"/>
            <a:ext cx="4253213" cy="318991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AD1179-1108-4236-A96D-D8D303804F59}"/>
              </a:ext>
            </a:extLst>
          </p:cNvPr>
          <p:cNvSpPr txBox="1"/>
          <p:nvPr/>
        </p:nvSpPr>
        <p:spPr>
          <a:xfrm>
            <a:off x="2843808" y="465313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Measured</a:t>
            </a:r>
            <a:endParaRPr lang="zh-CN" alt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CB12D9-1D13-4421-82D0-14BC98DE63C0}"/>
              </a:ext>
            </a:extLst>
          </p:cNvPr>
          <p:cNvSpPr txBox="1"/>
          <p:nvPr/>
        </p:nvSpPr>
        <p:spPr>
          <a:xfrm>
            <a:off x="7264653" y="465313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Measured</a:t>
            </a:r>
            <a:endParaRPr lang="zh-CN" alt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2D3508E5-AD83-4164-8626-C7A25787F22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1541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2F8D15A-E2CE-4B55-BE4A-1BC83A4C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867" y="4004745"/>
            <a:ext cx="2575663" cy="2304256"/>
          </a:xfrm>
        </p:spPr>
        <p:txBody>
          <a:bodyPr/>
          <a:lstStyle/>
          <a:p>
            <a:pPr lvl="1"/>
            <a:r>
              <a:rPr lang="en-US" altLang="zh-CN" sz="1400" dirty="0"/>
              <a:t>The energy of X-ray  is set to 12 KeV</a:t>
            </a:r>
          </a:p>
          <a:p>
            <a:pPr lvl="1"/>
            <a:r>
              <a:rPr lang="en-US" altLang="zh-CN" sz="1400" dirty="0"/>
              <a:t>Ionization chamber  is used to calibrate irradiation dose rate</a:t>
            </a:r>
          </a:p>
          <a:p>
            <a:pPr lvl="1"/>
            <a:r>
              <a:rPr lang="en-US" altLang="zh-CN" sz="1400" dirty="0"/>
              <a:t>The irradiation dose is regulated by aluminum foil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D88154B-936B-4CBD-BDC4-3EC148BAF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14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89C445DE-2C05-45B6-BA21-2D2E2797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TID test on TaichuPix-3</a:t>
            </a:r>
            <a:endParaRPr lang="zh-CN" altLang="en-US" dirty="0"/>
          </a:p>
        </p:txBody>
      </p:sp>
      <p:graphicFrame>
        <p:nvGraphicFramePr>
          <p:cNvPr id="11" name="表格 4">
            <a:extLst>
              <a:ext uri="{FF2B5EF4-FFF2-40B4-BE49-F238E27FC236}">
                <a16:creationId xmlns:a16="http://schemas.microsoft.com/office/drawing/2014/main" id="{B5416189-25A9-48F8-829F-724A7D4BB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417885"/>
              </p:ext>
            </p:extLst>
          </p:nvPr>
        </p:nvGraphicFramePr>
        <p:xfrm>
          <a:off x="323528" y="3933056"/>
          <a:ext cx="297173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302">
                  <a:extLst>
                    <a:ext uri="{9D8B030D-6E8A-4147-A177-3AD203B41FA5}">
                      <a16:colId xmlns:a16="http://schemas.microsoft.com/office/drawing/2014/main" val="792366340"/>
                    </a:ext>
                  </a:extLst>
                </a:gridCol>
                <a:gridCol w="1793431">
                  <a:extLst>
                    <a:ext uri="{9D8B030D-6E8A-4147-A177-3AD203B41FA5}">
                      <a16:colId xmlns:a16="http://schemas.microsoft.com/office/drawing/2014/main" val="326183628"/>
                    </a:ext>
                  </a:extLst>
                </a:gridCol>
              </a:tblGrid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Aluminum (Al)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Irradiation dose rate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82772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96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0.02rad/s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170758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64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 rad/s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441897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32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394 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363828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28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722 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621131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24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1321.6 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011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42927 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981621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82B846B8-F475-4D6D-88AD-D6FA0334C28F}"/>
              </a:ext>
            </a:extLst>
          </p:cNvPr>
          <p:cNvSpPr txBox="1"/>
          <p:nvPr/>
        </p:nvSpPr>
        <p:spPr>
          <a:xfrm>
            <a:off x="212936" y="5949280"/>
            <a:ext cx="3346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Attenuation of Aluminum (thickness of Al foil is  0.01 mm/layer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19" name="图片 18" descr="表格&#10;&#10;描述已自动生成">
            <a:extLst>
              <a:ext uri="{FF2B5EF4-FFF2-40B4-BE49-F238E27FC236}">
                <a16:creationId xmlns:a16="http://schemas.microsoft.com/office/drawing/2014/main" id="{C28D3C2B-960D-45F4-B6D3-34B39CD0B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1" y="977342"/>
            <a:ext cx="3419394" cy="2380591"/>
          </a:xfrm>
          <a:prstGeom prst="rect">
            <a:avLst/>
          </a:prstGeom>
        </p:spPr>
      </p:pic>
      <p:pic>
        <p:nvPicPr>
          <p:cNvPr id="20" name="图片 19" descr="电脑游戏的截图&#10;&#10;低可信度描述已自动生成">
            <a:extLst>
              <a:ext uri="{FF2B5EF4-FFF2-40B4-BE49-F238E27FC236}">
                <a16:creationId xmlns:a16="http://schemas.microsoft.com/office/drawing/2014/main" id="{5D023EF5-ADD2-461F-BE4A-7D70572F6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1" y="1083782"/>
            <a:ext cx="1490357" cy="1987142"/>
          </a:xfrm>
          <a:prstGeom prst="rect">
            <a:avLst/>
          </a:prstGeom>
        </p:spPr>
      </p:pic>
      <p:pic>
        <p:nvPicPr>
          <p:cNvPr id="21" name="图片 20" descr="图形用户界面, 网站&#10;&#10;描述已自动生成">
            <a:extLst>
              <a:ext uri="{FF2B5EF4-FFF2-40B4-BE49-F238E27FC236}">
                <a16:creationId xmlns:a16="http://schemas.microsoft.com/office/drawing/2014/main" id="{A4AA18EE-B1D3-43C5-A340-0313491A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>
          <a:xfrm>
            <a:off x="5557078" y="1083781"/>
            <a:ext cx="2915250" cy="200528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5793D88-E138-4A98-BC2E-C5928A3AC998}"/>
              </a:ext>
            </a:extLst>
          </p:cNvPr>
          <p:cNvSpPr txBox="1"/>
          <p:nvPr/>
        </p:nvSpPr>
        <p:spPr>
          <a:xfrm>
            <a:off x="539552" y="3335774"/>
            <a:ext cx="3185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Beamline Specifications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3E7C02-611B-4EC5-86F1-2706D13F9671}"/>
              </a:ext>
            </a:extLst>
          </p:cNvPr>
          <p:cNvSpPr txBox="1"/>
          <p:nvPr/>
        </p:nvSpPr>
        <p:spPr>
          <a:xfrm>
            <a:off x="3679330" y="3279220"/>
            <a:ext cx="5444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Analog signal of 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the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pixel monitored by the oscilloscope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aphicFrame>
        <p:nvGraphicFramePr>
          <p:cNvPr id="25" name="Chart 9">
            <a:extLst>
              <a:ext uri="{FF2B5EF4-FFF2-40B4-BE49-F238E27FC236}">
                <a16:creationId xmlns:a16="http://schemas.microsoft.com/office/drawing/2014/main" id="{7AB6B488-26AF-4AE1-99AF-AF3E105BA4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935006"/>
              </p:ext>
            </p:extLst>
          </p:nvPr>
        </p:nvGraphicFramePr>
        <p:xfrm>
          <a:off x="3724942" y="3630164"/>
          <a:ext cx="3197479" cy="260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文本框 25">
            <a:extLst>
              <a:ext uri="{FF2B5EF4-FFF2-40B4-BE49-F238E27FC236}">
                <a16:creationId xmlns:a16="http://schemas.microsoft.com/office/drawing/2014/main" id="{263BA319-9350-4519-A9BA-BF1E266010F6}"/>
              </a:ext>
            </a:extLst>
          </p:cNvPr>
          <p:cNvSpPr txBox="1"/>
          <p:nvPr/>
        </p:nvSpPr>
        <p:spPr>
          <a:xfrm>
            <a:off x="4621269" y="6145559"/>
            <a:ext cx="1734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Al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thickness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(mm)</a:t>
            </a:r>
            <a:endParaRPr lang="zh-CN" altLang="en-US" sz="1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A763A89-25D3-4AF3-ADD1-2E641EC251F2}"/>
              </a:ext>
            </a:extLst>
          </p:cNvPr>
          <p:cNvSpPr txBox="1"/>
          <p:nvPr/>
        </p:nvSpPr>
        <p:spPr>
          <a:xfrm rot="16200000">
            <a:off x="2675460" y="4796856"/>
            <a:ext cx="1757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Dose rate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（</a:t>
            </a:r>
            <a:r>
              <a:rPr lang="en-US" altLang="zh-CN" sz="1400" b="1" dirty="0" err="1">
                <a:solidFill>
                  <a:prstClr val="black"/>
                </a:solidFill>
                <a:latin typeface="+mn-ea"/>
                <a:ea typeface="+mn-ea"/>
              </a:rPr>
              <a:t>Gy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/s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）</a:t>
            </a:r>
            <a:endParaRPr lang="zh-CN" altLang="en-US" sz="1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8" name="日期占位符 3">
            <a:extLst>
              <a:ext uri="{FF2B5EF4-FFF2-40B4-BE49-F238E27FC236}">
                <a16:creationId xmlns:a16="http://schemas.microsoft.com/office/drawing/2014/main" id="{223A7DC8-00F4-431A-AD2F-04A8F451A42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4660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76" descr="图表, 折线图&#10;&#10;描述已自动生成">
            <a:extLst>
              <a:ext uri="{FF2B5EF4-FFF2-40B4-BE49-F238E27FC236}">
                <a16:creationId xmlns:a16="http://schemas.microsoft.com/office/drawing/2014/main" id="{39CF8993-E8F0-4CE3-9422-C8FC002A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93349"/>
            <a:ext cx="3203044" cy="240228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8DFE9C5-2F63-4AA7-A363-09F37FE96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15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03BFBAE-38DC-436C-A8E5-07687B11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TID test on TaichuPix-3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1133222-B31F-454B-AD18-2A83B0010F93}"/>
              </a:ext>
            </a:extLst>
          </p:cNvPr>
          <p:cNvSpPr txBox="1"/>
          <p:nvPr/>
        </p:nvSpPr>
        <p:spPr>
          <a:xfrm>
            <a:off x="122009" y="3056766"/>
            <a:ext cx="263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prstClr val="black"/>
                </a:solidFill>
                <a:latin typeface="+mn-ea"/>
                <a:ea typeface="+mn-ea"/>
              </a:rPr>
              <a:t>TaichuPix-3 irradiated at BSRF 1W2B beamline (12 keV X-ray)</a:t>
            </a:r>
            <a:endParaRPr lang="zh-CN" altLang="en-US" sz="1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A33841EE-9F9C-4431-918F-A1F629BAC69A}"/>
              </a:ext>
            </a:extLst>
          </p:cNvPr>
          <p:cNvGrpSpPr/>
          <p:nvPr/>
        </p:nvGrpSpPr>
        <p:grpSpPr>
          <a:xfrm>
            <a:off x="243496" y="1436748"/>
            <a:ext cx="2391938" cy="1620018"/>
            <a:chOff x="2007266" y="1298514"/>
            <a:chExt cx="3189251" cy="2160024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2B15273D-6CAC-4CEA-A577-85423BB93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7266" y="1298514"/>
              <a:ext cx="3189251" cy="2160024"/>
            </a:xfrm>
            <a:prstGeom prst="rect">
              <a:avLst/>
            </a:prstGeom>
          </p:spPr>
        </p:pic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A5CE77EF-E750-4428-840E-74DF5ED85BF9}"/>
                </a:ext>
              </a:extLst>
            </p:cNvPr>
            <p:cNvSpPr/>
            <p:nvPr/>
          </p:nvSpPr>
          <p:spPr>
            <a:xfrm>
              <a:off x="3461498" y="2483024"/>
              <a:ext cx="132810" cy="2481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F25A408D-3E5F-4466-9699-C53BD66A3B46}"/>
                </a:ext>
              </a:extLst>
            </p:cNvPr>
            <p:cNvSpPr/>
            <p:nvPr/>
          </p:nvSpPr>
          <p:spPr>
            <a:xfrm>
              <a:off x="4016335" y="2469798"/>
              <a:ext cx="149290" cy="2425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220AD08E-6C45-47EC-9A34-E7EE9FBC2667}"/>
              </a:ext>
            </a:extLst>
          </p:cNvPr>
          <p:cNvCxnSpPr>
            <a:stCxn id="65" idx="7"/>
          </p:cNvCxnSpPr>
          <p:nvPr/>
        </p:nvCxnSpPr>
        <p:spPr>
          <a:xfrm flipH="1" flipV="1">
            <a:off x="785747" y="1436748"/>
            <a:ext cx="633443" cy="9156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BE397241-F302-48EA-8D37-AFFCFCE0AAB1}"/>
              </a:ext>
            </a:extLst>
          </p:cNvPr>
          <p:cNvCxnSpPr/>
          <p:nvPr/>
        </p:nvCxnSpPr>
        <p:spPr>
          <a:xfrm flipV="1">
            <a:off x="1862265" y="1450667"/>
            <a:ext cx="331108" cy="930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EA245F08-28EB-46CF-8D2F-F93CD385C8E9}"/>
              </a:ext>
            </a:extLst>
          </p:cNvPr>
          <p:cNvSpPr txBox="1"/>
          <p:nvPr/>
        </p:nvSpPr>
        <p:spPr>
          <a:xfrm>
            <a:off x="321142" y="1196752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Position1</a:t>
            </a:r>
            <a:endParaRPr lang="zh-CN" altLang="en-US" sz="1200" b="1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59162363-9C12-42A9-B2BC-3226D6668C8E}"/>
              </a:ext>
            </a:extLst>
          </p:cNvPr>
          <p:cNvSpPr txBox="1"/>
          <p:nvPr/>
        </p:nvSpPr>
        <p:spPr>
          <a:xfrm>
            <a:off x="1924909" y="1207784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Position2</a:t>
            </a:r>
            <a:endParaRPr lang="zh-CN" altLang="en-US" sz="1200" b="1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8602A2AD-FB48-48FC-9957-91B83435A9A1}"/>
              </a:ext>
            </a:extLst>
          </p:cNvPr>
          <p:cNvSpPr/>
          <p:nvPr/>
        </p:nvSpPr>
        <p:spPr>
          <a:xfrm>
            <a:off x="1503746" y="2111975"/>
            <a:ext cx="111968" cy="99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6F83E94-C197-4FE1-B506-29FD8A66C464}"/>
              </a:ext>
            </a:extLst>
          </p:cNvPr>
          <p:cNvSpPr txBox="1"/>
          <p:nvPr/>
        </p:nvSpPr>
        <p:spPr>
          <a:xfrm>
            <a:off x="1105462" y="1226868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Position3</a:t>
            </a:r>
            <a:endParaRPr lang="zh-CN" altLang="en-US" sz="1200" b="1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41AD7E7E-B243-4FEB-85F9-2F8DB36997D8}"/>
              </a:ext>
            </a:extLst>
          </p:cNvPr>
          <p:cNvCxnSpPr>
            <a:stCxn id="71" idx="0"/>
            <a:endCxn id="72" idx="2"/>
          </p:cNvCxnSpPr>
          <p:nvPr/>
        </p:nvCxnSpPr>
        <p:spPr>
          <a:xfrm flipH="1" flipV="1">
            <a:off x="1522404" y="1503867"/>
            <a:ext cx="37326" cy="608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片 73" descr="电脑萤幕&#10;&#10;描述已自动生成">
            <a:extLst>
              <a:ext uri="{FF2B5EF4-FFF2-40B4-BE49-F238E27FC236}">
                <a16:creationId xmlns:a16="http://schemas.microsoft.com/office/drawing/2014/main" id="{3E1EE977-C30F-46F1-BE7A-E8C9898B9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620"/>
            <a:ext cx="3100151" cy="1570181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5D88EFDF-C203-41BA-BA1D-E9AACC7F8CF6}"/>
              </a:ext>
            </a:extLst>
          </p:cNvPr>
          <p:cNvSpPr txBox="1"/>
          <p:nvPr/>
        </p:nvSpPr>
        <p:spPr>
          <a:xfrm>
            <a:off x="323908" y="5673320"/>
            <a:ext cx="263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prstClr val="black"/>
                </a:solidFill>
                <a:latin typeface="+mn-ea"/>
                <a:ea typeface="+mn-ea"/>
              </a:rPr>
              <a:t>Full image of the X-ray beam spot(position 1)</a:t>
            </a:r>
            <a:endParaRPr lang="zh-CN" altLang="en-US" sz="1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pic>
        <p:nvPicPr>
          <p:cNvPr id="76" name="图片 75" descr="图表, 折线图&#10;&#10;描述已自动生成">
            <a:extLst>
              <a:ext uri="{FF2B5EF4-FFF2-40B4-BE49-F238E27FC236}">
                <a16:creationId xmlns:a16="http://schemas.microsoft.com/office/drawing/2014/main" id="{4DE6C151-5656-472F-8E5F-8F28A5F64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64" y="3877054"/>
            <a:ext cx="3147011" cy="2360258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B2D1F7E0-4B6C-4B5E-95B4-963DA8178CDD}"/>
              </a:ext>
            </a:extLst>
          </p:cNvPr>
          <p:cNvSpPr txBox="1"/>
          <p:nvPr/>
        </p:nvSpPr>
        <p:spPr>
          <a:xfrm>
            <a:off x="6566031" y="839460"/>
            <a:ext cx="21531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 Pixel threshold vs. TID</a:t>
            </a:r>
            <a:endParaRPr lang="zh-CN" altLang="en-US" sz="14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329CF94-BB23-44B7-8BDD-AC04D124BB2A}"/>
              </a:ext>
            </a:extLst>
          </p:cNvPr>
          <p:cNvSpPr txBox="1"/>
          <p:nvPr/>
        </p:nvSpPr>
        <p:spPr>
          <a:xfrm>
            <a:off x="7635425" y="4896937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Preliminary</a:t>
            </a:r>
            <a:endParaRPr lang="zh-CN" altLang="en-US" sz="1200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4F589D6-30F7-4D14-BFBD-948A1B4B79D8}"/>
              </a:ext>
            </a:extLst>
          </p:cNvPr>
          <p:cNvSpPr txBox="1"/>
          <p:nvPr/>
        </p:nvSpPr>
        <p:spPr>
          <a:xfrm>
            <a:off x="7418465" y="275169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Preliminary</a:t>
            </a:r>
            <a:endParaRPr lang="zh-CN" altLang="en-US" sz="1200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F29F7D2-CCB3-4665-A218-9D5505BA1A58}"/>
              </a:ext>
            </a:extLst>
          </p:cNvPr>
          <p:cNvSpPr txBox="1"/>
          <p:nvPr/>
        </p:nvSpPr>
        <p:spPr>
          <a:xfrm>
            <a:off x="6840946" y="3750096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Pixel noise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vs. TID</a:t>
            </a:r>
            <a:endParaRPr lang="zh-CN" altLang="en-US" sz="14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7B28539-7700-4E9B-955B-4CE0AA130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27" y="1196752"/>
            <a:ext cx="3364278" cy="4896544"/>
          </a:xfrm>
        </p:spPr>
        <p:txBody>
          <a:bodyPr/>
          <a:lstStyle/>
          <a:p>
            <a:r>
              <a:rPr lang="en-US" altLang="zh-CN" sz="1400" dirty="0"/>
              <a:t>Chip was exposed with full working condition: power, bias, </a:t>
            </a:r>
            <a:r>
              <a:rPr lang="en-US" altLang="zh-CN" sz="1400" dirty="0" err="1"/>
              <a:t>clk</a:t>
            </a:r>
            <a:r>
              <a:rPr lang="en-US" altLang="zh-CN" sz="1400" dirty="0"/>
              <a:t>, …</a:t>
            </a:r>
          </a:p>
          <a:p>
            <a:endParaRPr lang="en-US" altLang="zh-CN" sz="1400" dirty="0"/>
          </a:p>
          <a:p>
            <a:r>
              <a:rPr lang="en-US" altLang="zh-CN" sz="1400" dirty="0"/>
              <a:t>Dose rate ~1.2 rad/min for the first 12 min, in order to find the position of beam spot.</a:t>
            </a:r>
          </a:p>
          <a:p>
            <a:pPr marL="457200" lvl="1" indent="0">
              <a:buNone/>
            </a:pPr>
            <a:r>
              <a:rPr lang="en-US" altLang="zh-CN" sz="1400" dirty="0">
                <a:sym typeface="Wingdings" panose="05000000000000000000" pitchFamily="2" charset="2"/>
              </a:rPr>
              <a:t> </a:t>
            </a:r>
            <a:r>
              <a:rPr lang="en-US" altLang="zh-CN" sz="1400" dirty="0"/>
              <a:t>The size of beam spot agrees with the expectation of 1 mm × 0.6 mm </a:t>
            </a:r>
          </a:p>
          <a:p>
            <a:endParaRPr lang="en-US" altLang="zh-CN" sz="1400" dirty="0"/>
          </a:p>
          <a:p>
            <a:r>
              <a:rPr lang="en-US" altLang="zh-CN" sz="1400" dirty="0"/>
              <a:t>Dose rate ~43.3 </a:t>
            </a:r>
            <a:r>
              <a:rPr lang="en-US" altLang="zh-CN" sz="1400" dirty="0" err="1"/>
              <a:t>krad</a:t>
            </a:r>
            <a:r>
              <a:rPr lang="en-US" altLang="zh-CN" sz="1400" dirty="0"/>
              <a:t>/min for 69 min until total dose over 3 </a:t>
            </a:r>
            <a:r>
              <a:rPr lang="en-US" altLang="zh-CN" sz="1400" dirty="0" err="1"/>
              <a:t>Mrad</a:t>
            </a:r>
            <a:r>
              <a:rPr lang="en-US" altLang="zh-CN" sz="1400" dirty="0"/>
              <a:t>.</a:t>
            </a:r>
          </a:p>
          <a:p>
            <a:endParaRPr lang="en-US" altLang="zh-CN" sz="1400" dirty="0"/>
          </a:p>
          <a:p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All three irradiation regions indicated a good performance to 3 </a:t>
            </a:r>
            <a:r>
              <a:rPr lang="en-US" altLang="zh-CN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Mrad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TID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82" name="日期占位符 3">
            <a:extLst>
              <a:ext uri="{FF2B5EF4-FFF2-40B4-BE49-F238E27FC236}">
                <a16:creationId xmlns:a16="http://schemas.microsoft.com/office/drawing/2014/main" id="{7FBD8E56-B1E8-488F-BD78-E49D2B91E28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2930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THR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3690000" cy="1842000"/>
          </a:xfrm>
          <a:prstGeom prst="rect">
            <a:avLst/>
          </a:prstGeom>
        </p:spPr>
      </p:pic>
      <p:pic>
        <p:nvPicPr>
          <p:cNvPr id="9" name="图片 8" descr="ITHR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85" y="2060849"/>
            <a:ext cx="3696000" cy="1890000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288" y="876502"/>
            <a:ext cx="8363272" cy="1252661"/>
          </a:xfrm>
        </p:spPr>
        <p:txBody>
          <a:bodyPr/>
          <a:lstStyle/>
          <a:p>
            <a:r>
              <a:rPr lang="en-US" altLang="zh-CN" dirty="0"/>
              <a:t>One flex equipped with chip U10 &amp; U9</a:t>
            </a:r>
          </a:p>
          <a:p>
            <a:pPr lvl="1"/>
            <a:r>
              <a:rPr lang="en-US" altLang="zh-CN" dirty="0"/>
              <a:t>Config U9/U10 respectively: minimum ITHR is 64 for U10, 96 for U9 </a:t>
            </a:r>
          </a:p>
          <a:p>
            <a:pPr lvl="1"/>
            <a:r>
              <a:rPr lang="en-US" altLang="zh-CN" dirty="0"/>
              <a:t>Laser test: U9 and U10 can work simultaneously, NO error code/cross-talk found</a:t>
            </a:r>
          </a:p>
          <a:p>
            <a:pPr lvl="2"/>
            <a:endParaRPr lang="en-US" altLang="zh-CN" dirty="0"/>
          </a:p>
          <a:p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en-US" altLang="zh-CN" dirty="0"/>
          </a:p>
          <a:p>
            <a:pPr marL="914400" lvl="2" indent="0">
              <a:buNone/>
            </a:pPr>
            <a:endParaRPr lang="en-US" altLang="zh-CN" dirty="0"/>
          </a:p>
          <a:p>
            <a:pPr marL="914400" lvl="2" indent="0">
              <a:buNone/>
            </a:pPr>
            <a:endParaRPr lang="en-US" altLang="zh-CN" dirty="0"/>
          </a:p>
          <a:p>
            <a:pPr marL="914400" lvl="2" indent="0">
              <a:buNone/>
            </a:pP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16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Laser test result of ladder flex with two chips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2411760" y="2132856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U10 @ ITHR=64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22110" y="2132856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U9 @ ITHR=96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0" name="图片 9" descr="ITHR96_Y92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791" y="4254503"/>
            <a:ext cx="7348461" cy="198813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21335" y="6170687"/>
            <a:ext cx="2064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U9 &amp; U10 @ ITHR = 96</a:t>
            </a:r>
            <a:endParaRPr lang="zh-CN" altLang="en-US" sz="1400" dirty="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4307397" y="4238479"/>
            <a:ext cx="91267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283968" y="4123819"/>
            <a:ext cx="0" cy="2288099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220072" y="4165237"/>
            <a:ext cx="0" cy="2288099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276160" y="3762309"/>
            <a:ext cx="134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Gap ≈ 175 um = 7 pixels</a:t>
            </a:r>
            <a:endParaRPr lang="zh-CN" altLang="en-US" sz="1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638743" y="492931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U10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972702" y="486916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U9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日期占位符 3">
            <a:extLst>
              <a:ext uri="{FF2B5EF4-FFF2-40B4-BE49-F238E27FC236}">
                <a16:creationId xmlns:a16="http://schemas.microsoft.com/office/drawing/2014/main" id="{378A5388-DF17-42EF-BFF1-65C855D6F1A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6987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E898668-B4C5-4F71-8CAE-AA9EB043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339" y="3876898"/>
            <a:ext cx="3408131" cy="2350312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1" y="999160"/>
            <a:ext cx="5266928" cy="5238152"/>
          </a:xfrm>
        </p:spPr>
        <p:txBody>
          <a:bodyPr/>
          <a:lstStyle/>
          <a:p>
            <a:pPr marL="400050"/>
            <a:r>
              <a:rPr lang="en-US" altLang="zh-CN" sz="1600" dirty="0"/>
              <a:t>The 6-layer of TaichuPix-3 telescope built </a:t>
            </a:r>
          </a:p>
          <a:p>
            <a:pPr marL="800100" lvl="1"/>
            <a:r>
              <a:rPr lang="en-US" altLang="zh-CN" sz="1400" b="1" dirty="0"/>
              <a:t>Each layer consists of a TaichuPix-3 bonding board and a FPGA readout board</a:t>
            </a:r>
          </a:p>
          <a:p>
            <a:pPr marL="800100" lvl="1"/>
            <a:endParaRPr lang="en-US" altLang="zh-CN" sz="1400" b="1" dirty="0"/>
          </a:p>
          <a:p>
            <a:pPr marL="800100" lvl="1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514350" lvl="1" indent="0">
              <a:buNone/>
            </a:pPr>
            <a:endParaRPr lang="en-US" altLang="zh-CN" sz="1400" dirty="0"/>
          </a:p>
          <a:p>
            <a:pPr marL="514350" lvl="1" indent="0">
              <a:buNone/>
            </a:pPr>
            <a:endParaRPr lang="en-US" altLang="zh-CN" sz="1400" dirty="0"/>
          </a:p>
          <a:p>
            <a:pPr marL="400050"/>
            <a:r>
              <a:rPr lang="en-US" altLang="zh-CN" sz="1600" b="1" dirty="0"/>
              <a:t>TaichuPix-3 telescope achieved the expected goal in the DESY </a:t>
            </a:r>
            <a:r>
              <a:rPr lang="en-US" altLang="zh-CN" sz="1600" b="1" dirty="0" err="1"/>
              <a:t>testbeam</a:t>
            </a:r>
            <a:endParaRPr lang="en-US" altLang="zh-CN" sz="1600" b="1" dirty="0"/>
          </a:p>
          <a:p>
            <a:pPr marL="800100" lvl="1"/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Basically works well during the beam test time</a:t>
            </a:r>
          </a:p>
          <a:p>
            <a:pPr marL="800100" lvl="1"/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preliminary offline results indicate the best spatial resolution could be &lt; 5 </a:t>
            </a:r>
            <a:r>
              <a:rPr lang="en-US" altLang="zh-CN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μm</a:t>
            </a:r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17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TaichuPix-3 telescope</a:t>
            </a:r>
            <a:endParaRPr lang="zh-CN" altLang="en-US" dirty="0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9B870513-F990-43E3-ADC7-AB5C3B409E91}"/>
              </a:ext>
            </a:extLst>
          </p:cNvPr>
          <p:cNvSpPr txBox="1"/>
          <p:nvPr/>
        </p:nvSpPr>
        <p:spPr>
          <a:xfrm>
            <a:off x="5819329" y="6156608"/>
            <a:ext cx="321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Detection efficiency vs. pixel threshold</a:t>
            </a:r>
            <a:endParaRPr lang="zh-CN" altLang="en-US" sz="1400" dirty="0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D65A3ED5-4B46-4ED7-885C-90ED26193EE8}"/>
              </a:ext>
            </a:extLst>
          </p:cNvPr>
          <p:cNvSpPr txBox="1"/>
          <p:nvPr/>
        </p:nvSpPr>
        <p:spPr>
          <a:xfrm>
            <a:off x="1768847" y="4063514"/>
            <a:ext cx="2519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6-layer TaichuPix-3 telescope</a:t>
            </a:r>
            <a:endParaRPr lang="zh-CN" altLang="en-US" sz="14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7D15298-3C08-4D5F-B2B9-EACAB878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54" y="2017511"/>
            <a:ext cx="3136797" cy="2004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C81F70B-8991-4A73-BBC6-C810E832B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39" y="1124744"/>
            <a:ext cx="3421968" cy="236689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A91C995-C888-4385-A2F3-3173629C12F9}"/>
              </a:ext>
            </a:extLst>
          </p:cNvPr>
          <p:cNvSpPr txBox="1"/>
          <p:nvPr/>
        </p:nvSpPr>
        <p:spPr>
          <a:xfrm>
            <a:off x="2743415" y="2723455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</a:rPr>
              <a:t>TCPX3 chip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A25C7E9-D0AE-48ED-ABDE-AB42EC9C6E4E}"/>
              </a:ext>
            </a:extLst>
          </p:cNvPr>
          <p:cNvSpPr txBox="1"/>
          <p:nvPr/>
        </p:nvSpPr>
        <p:spPr>
          <a:xfrm>
            <a:off x="5891337" y="3481263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Spatial resolution vs. pixel threshold</a:t>
            </a:r>
            <a:endParaRPr lang="zh-CN" altLang="en-US" sz="14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6EF757F4-C662-4782-A6CE-395A9F04C3B9}"/>
              </a:ext>
            </a:extLst>
          </p:cNvPr>
          <p:cNvCxnSpPr>
            <a:cxnSpLocks/>
          </p:cNvCxnSpPr>
          <p:nvPr/>
        </p:nvCxnSpPr>
        <p:spPr>
          <a:xfrm flipH="1">
            <a:off x="2205539" y="2993120"/>
            <a:ext cx="623491" cy="2151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1CE5EC0D-F71F-41DD-A183-3E25DB34D57C}"/>
              </a:ext>
            </a:extLst>
          </p:cNvPr>
          <p:cNvSpPr txBox="1"/>
          <p:nvPr/>
        </p:nvSpPr>
        <p:spPr>
          <a:xfrm>
            <a:off x="7551729" y="2654566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4F93C8-B1FF-4390-A97A-F2B8CE7563A5}"/>
              </a:ext>
            </a:extLst>
          </p:cNvPr>
          <p:cNvSpPr txBox="1"/>
          <p:nvPr/>
        </p:nvSpPr>
        <p:spPr>
          <a:xfrm>
            <a:off x="7561921" y="5373216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日期占位符 3">
            <a:extLst>
              <a:ext uri="{FF2B5EF4-FFF2-40B4-BE49-F238E27FC236}">
                <a16:creationId xmlns:a16="http://schemas.microsoft.com/office/drawing/2014/main" id="{96F5260D-FC6D-461C-B991-3A89311D80C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DE9FC0C-A801-4973-9A64-1E4047BA0A4E}"/>
              </a:ext>
            </a:extLst>
          </p:cNvPr>
          <p:cNvSpPr/>
          <p:nvPr/>
        </p:nvSpPr>
        <p:spPr>
          <a:xfrm>
            <a:off x="1877426" y="6115985"/>
            <a:ext cx="3408131" cy="30777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sym typeface="Wingdings" panose="05000000000000000000" pitchFamily="2" charset="2"/>
              </a:rPr>
              <a:t>Details</a:t>
            </a:r>
            <a:r>
              <a:rPr lang="zh-CN" altLang="en-US" sz="1400" dirty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en-US" altLang="zh-CN" sz="1400" dirty="0">
                <a:solidFill>
                  <a:schemeClr val="bg2"/>
                </a:solidFill>
                <a:sym typeface="Wingdings" panose="05000000000000000000" pitchFamily="2" charset="2"/>
              </a:rPr>
              <a:t>go to talk ”test beam and results”</a:t>
            </a:r>
            <a:r>
              <a:rPr lang="zh-CN" altLang="en-US" sz="1400" dirty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85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472608"/>
          </a:xfrm>
        </p:spPr>
        <p:txBody>
          <a:bodyPr/>
          <a:lstStyle/>
          <a:p>
            <a:r>
              <a:rPr lang="en-US" altLang="zh-CN" dirty="0"/>
              <a:t>The full-scale and high granularity pixel sensor prototype, TaichuPix-3, has been designed and tested  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The main design indicators achieved</a:t>
            </a:r>
          </a:p>
          <a:p>
            <a:pPr marL="457200" lvl="1" indent="0"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Readout electronics for the sensor test and the ladder readout was developed  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Performed the sensor characterization in the lab successfully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Completed beam tests for the sensor prototype and the detector prototype at DESY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/>
          </a:p>
          <a:p>
            <a:pPr lvl="2"/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18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EE3FA6B-EE25-4D35-AFFD-93FA21A3D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990804"/>
              </p:ext>
            </p:extLst>
          </p:nvPr>
        </p:nvGraphicFramePr>
        <p:xfrm>
          <a:off x="1434902" y="2028448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021030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034731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72183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Project indicators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Test results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97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Spatial resolution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3-5 </a:t>
                      </a:r>
                      <a:r>
                        <a:rPr lang="el-GR" altLang="zh-CN" sz="1600" dirty="0"/>
                        <a:t>μ</a:t>
                      </a:r>
                      <a:r>
                        <a:rPr lang="en-US" altLang="zh-CN" sz="1600" dirty="0"/>
                        <a:t>m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4.8 </a:t>
                      </a:r>
                      <a:r>
                        <a:rPr lang="el-GR" altLang="zh-CN" sz="1600" dirty="0"/>
                        <a:t>μ</a:t>
                      </a:r>
                      <a:r>
                        <a:rPr lang="en-US" altLang="zh-CN" sz="1600" dirty="0"/>
                        <a:t>m (best)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019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TID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&gt; 1Mrad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&gt; 3 </a:t>
                      </a:r>
                      <a:r>
                        <a:rPr lang="en-US" altLang="zh-CN" sz="1600" dirty="0" err="1"/>
                        <a:t>Mrad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66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56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C1AE948-453A-48C4-AE28-AC0DEFED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27D142E-B5B9-4E2D-9926-818823A5F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19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0A72E8-99F9-4894-A271-A58BB90C2E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93E6A43-F6C9-4A09-8476-60EAAE81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340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Sensor prototypes design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Readout electronics design 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Single chip and multi-chips test results 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Summary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</a:t>
            </a:fld>
            <a:endParaRPr lang="fr-BE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9058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内容占位符 1"/>
          <p:cNvSpPr>
            <a:spLocks noGrp="1" noChangeArrowheads="1"/>
          </p:cNvSpPr>
          <p:nvPr>
            <p:ph idx="1"/>
          </p:nvPr>
        </p:nvSpPr>
        <p:spPr>
          <a:xfrm>
            <a:off x="457200" y="4005065"/>
            <a:ext cx="8229600" cy="2446338"/>
          </a:xfrm>
        </p:spPr>
        <p:txBody>
          <a:bodyPr/>
          <a:lstStyle/>
          <a:p>
            <a:r>
              <a:rPr lang="en-US" altLang="zh-CN" sz="1800" dirty="0"/>
              <a:t>Di</a:t>
            </a:r>
            <a:r>
              <a:rPr lang="en-US" altLang="zh-CN" sz="1600" dirty="0"/>
              <a:t>gital-in-Pixel scheme: in pixel discrimination &amp; register </a:t>
            </a:r>
          </a:p>
          <a:p>
            <a:r>
              <a:rPr lang="en-US" altLang="zh-CN" sz="1600" dirty="0"/>
              <a:t>Pixel analog is derived from ALPIDE (and benefit from MIC4 for MOST1)</a:t>
            </a:r>
          </a:p>
          <a:p>
            <a:pPr lvl="1"/>
            <a:r>
              <a:rPr lang="en-US" altLang="zh-CN" sz="1200" dirty="0"/>
              <a:t>As most of ATLAS-MAPS sensors’ scheme</a:t>
            </a:r>
            <a:endParaRPr lang="en-US" altLang="zh-CN" sz="1100" dirty="0"/>
          </a:p>
          <a:p>
            <a:r>
              <a:rPr lang="en-US" altLang="zh-CN" sz="1600" dirty="0"/>
              <a:t>Biasing current has to be increased, for a peaking time of ~25ns</a:t>
            </a:r>
          </a:p>
          <a:p>
            <a:pPr lvl="1"/>
            <a:r>
              <a:rPr lang="en-US" altLang="zh-CN" sz="1400" dirty="0"/>
              <a:t>Now in MOST1 ~2us peaking time was designed, too slow for 40MHz BX</a:t>
            </a:r>
          </a:p>
          <a:p>
            <a:r>
              <a:rPr lang="en-US" altLang="zh-CN" sz="1600" dirty="0"/>
              <a:t>Consequence:</a:t>
            </a:r>
          </a:p>
          <a:p>
            <a:pPr lvl="1"/>
            <a:r>
              <a:rPr lang="en-US" altLang="zh-CN" sz="1400" dirty="0"/>
              <a:t>Power dissipation increased</a:t>
            </a:r>
          </a:p>
          <a:p>
            <a:pPr lvl="1"/>
            <a:r>
              <a:rPr lang="en-US" altLang="zh-CN" sz="1400" dirty="0"/>
              <a:t>Modified TJ process for ATLAS has to be used</a:t>
            </a:r>
          </a:p>
          <a:p>
            <a:pPr lvl="2"/>
            <a:r>
              <a:rPr lang="en-US" altLang="zh-CN" sz="1200" dirty="0"/>
              <a:t>With faster charge collection time, otherwise only fast electronics is of no meaning</a:t>
            </a:r>
            <a:endParaRPr lang="zh-CN" altLang="en-US" sz="1600" dirty="0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489969-A3DE-4B77-9C56-E78B8B7C48E4}" type="slidenum">
              <a:rPr lang="en-US" altLang="zh-CN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zh-CN" sz="1400">
              <a:latin typeface="Arial" panose="020B0604020202020204" pitchFamily="34" charset="0"/>
            </a:endParaRPr>
          </a:p>
        </p:txBody>
      </p:sp>
      <p:pic>
        <p:nvPicPr>
          <p:cNvPr id="23557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25539"/>
            <a:ext cx="3362840" cy="29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连接符 7">
            <a:extLst/>
          </p:cNvPr>
          <p:cNvCxnSpPr/>
          <p:nvPr/>
        </p:nvCxnSpPr>
        <p:spPr>
          <a:xfrm flipH="1">
            <a:off x="2411760" y="981075"/>
            <a:ext cx="15875" cy="3157538"/>
          </a:xfrm>
          <a:prstGeom prst="line">
            <a:avLst/>
          </a:prstGeom>
          <a:ln w="25400" cmpd="sng">
            <a:solidFill>
              <a:srgbClr val="FF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>
            <a:extLst/>
          </p:cNvPr>
          <p:cNvSpPr txBox="1">
            <a:spLocks/>
          </p:cNvSpPr>
          <p:nvPr/>
        </p:nvSpPr>
        <p:spPr bwMode="auto">
          <a:xfrm>
            <a:off x="1326456" y="906463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zh-CN" sz="1200" kern="0" dirty="0">
                <a:solidFill>
                  <a:srgbClr val="FF0000"/>
                </a:solidFill>
              </a:rPr>
              <a:t>Amplification </a:t>
            </a:r>
          </a:p>
        </p:txBody>
      </p:sp>
      <p:sp>
        <p:nvSpPr>
          <p:cNvPr id="10" name="内容占位符 2">
            <a:extLst/>
          </p:cNvPr>
          <p:cNvSpPr txBox="1">
            <a:spLocks/>
          </p:cNvSpPr>
          <p:nvPr/>
        </p:nvSpPr>
        <p:spPr bwMode="auto">
          <a:xfrm>
            <a:off x="2334519" y="90805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zh-CN" sz="1200" kern="0" dirty="0">
                <a:solidFill>
                  <a:srgbClr val="FF0000"/>
                </a:solidFill>
              </a:rPr>
              <a:t>Discrimination </a:t>
            </a:r>
          </a:p>
        </p:txBody>
      </p:sp>
      <p:pic>
        <p:nvPicPr>
          <p:cNvPr id="23561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095375"/>
            <a:ext cx="132311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96752"/>
            <a:ext cx="3960813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内容占位符 2">
            <a:extLst/>
          </p:cNvPr>
          <p:cNvSpPr txBox="1">
            <a:spLocks/>
          </p:cNvSpPr>
          <p:nvPr/>
        </p:nvSpPr>
        <p:spPr bwMode="auto">
          <a:xfrm>
            <a:off x="5003800" y="3689350"/>
            <a:ext cx="410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FontTx/>
              <a:buNone/>
              <a:defRPr/>
            </a:pPr>
            <a:r>
              <a:rPr lang="en-US" altLang="zh-CN" sz="1200" kern="0" dirty="0"/>
              <a:t>Y. Zhang for the CEPC Vertex MOST2 group meeting </a:t>
            </a:r>
          </a:p>
        </p:txBody>
      </p:sp>
      <p:sp>
        <p:nvSpPr>
          <p:cNvPr id="15" name="内容占位符 2">
            <a:extLst/>
          </p:cNvPr>
          <p:cNvSpPr txBox="1">
            <a:spLocks/>
          </p:cNvSpPr>
          <p:nvPr/>
        </p:nvSpPr>
        <p:spPr bwMode="auto">
          <a:xfrm>
            <a:off x="106578" y="817513"/>
            <a:ext cx="2334349" cy="4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a-DK" altLang="zh-CN" sz="1200" kern="0" dirty="0"/>
              <a:t>D. Kim et al. DOI 10.1088/1748-0221/11/02/C02042</a:t>
            </a:r>
            <a:endParaRPr lang="en-US" altLang="zh-CN" sz="1200" kern="0" dirty="0"/>
          </a:p>
        </p:txBody>
      </p:sp>
      <p:sp>
        <p:nvSpPr>
          <p:cNvPr id="16" name="标题 4"/>
          <p:cNvSpPr txBox="1">
            <a:spLocks/>
          </p:cNvSpPr>
          <p:nvPr/>
        </p:nvSpPr>
        <p:spPr>
          <a:xfrm>
            <a:off x="447328" y="345926"/>
            <a:ext cx="7886700" cy="471587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dirty="0"/>
              <a:t>Pixel architecture – Analog 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1822976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内容占位符 1"/>
          <p:cNvSpPr>
            <a:spLocks noGrp="1" noChangeArrowheads="1"/>
          </p:cNvSpPr>
          <p:nvPr>
            <p:ph idx="1"/>
          </p:nvPr>
        </p:nvSpPr>
        <p:spPr>
          <a:xfrm>
            <a:off x="457200" y="3717032"/>
            <a:ext cx="8229600" cy="2895600"/>
          </a:xfrm>
        </p:spPr>
        <p:txBody>
          <a:bodyPr/>
          <a:lstStyle/>
          <a:p>
            <a:r>
              <a:rPr lang="en-US" altLang="zh-CN" sz="1800" dirty="0"/>
              <a:t>Simplified column-drain readout:</a:t>
            </a:r>
          </a:p>
          <a:p>
            <a:pPr lvl="1"/>
            <a:r>
              <a:rPr lang="en-US" altLang="zh-CN" sz="1600" dirty="0"/>
              <a:t>Each double column shares a common Fast-Or bus for hit indication </a:t>
            </a:r>
          </a:p>
          <a:p>
            <a:pPr lvl="1"/>
            <a:r>
              <a:rPr lang="en-US" altLang="zh-CN" sz="1600" dirty="0"/>
              <a:t>Common time stamp register @40MHz will record the hit arrival time</a:t>
            </a:r>
          </a:p>
          <a:p>
            <a:pPr lvl="1"/>
            <a:r>
              <a:rPr lang="en-US" altLang="zh-CN" sz="1600" dirty="0"/>
              <a:t>Hit pixels in the same cluster will share a common time stamp as the Trigger ID</a:t>
            </a:r>
          </a:p>
          <a:p>
            <a:r>
              <a:rPr lang="en-US" altLang="zh-CN" sz="1800" dirty="0"/>
              <a:t>Two parallel digital readout architectures were designed:</a:t>
            </a:r>
          </a:p>
          <a:p>
            <a:pPr lvl="1"/>
            <a:r>
              <a:rPr lang="en-US" altLang="zh-CN" sz="1600" dirty="0"/>
              <a:t>Scheme 1</a:t>
            </a:r>
            <a:r>
              <a:rPr lang="zh-CN" altLang="en-US" sz="1600" dirty="0"/>
              <a:t>：</a:t>
            </a:r>
            <a:r>
              <a:rPr lang="en-US" altLang="zh-CN" sz="1600" dirty="0"/>
              <a:t>ALPIDE-like: benefit from the proved digital readout in small pixel size</a:t>
            </a:r>
          </a:p>
          <a:p>
            <a:pPr lvl="2"/>
            <a:r>
              <a:rPr lang="en-US" altLang="zh-CN" sz="1600" dirty="0"/>
              <a:t>Readout speed was enhanced for 40MHz BX</a:t>
            </a:r>
          </a:p>
          <a:p>
            <a:pPr lvl="1"/>
            <a:r>
              <a:rPr lang="en-US" altLang="zh-CN" sz="1600" dirty="0"/>
              <a:t>Scheme 2</a:t>
            </a:r>
            <a:r>
              <a:rPr lang="zh-CN" altLang="en-US" sz="1600" dirty="0"/>
              <a:t>：</a:t>
            </a:r>
            <a:r>
              <a:rPr lang="en-US" altLang="zh-CN" sz="1600" dirty="0"/>
              <a:t>FE-I3-like: benefit from the proved fast readout @40MHz BX (ATLAS)</a:t>
            </a:r>
          </a:p>
          <a:p>
            <a:pPr lvl="2"/>
            <a:r>
              <a:rPr lang="en-US" altLang="zh-CN" sz="1600" dirty="0"/>
              <a:t>Fully customized layout of digital cells and address decoder for smaller area</a:t>
            </a:r>
            <a:endParaRPr lang="zh-CN" altLang="en-US" sz="1600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6D8A9F-733C-46B4-8799-7FADB83F9228}" type="slidenum">
              <a:rPr lang="en-US" altLang="zh-CN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zh-CN" sz="1400">
              <a:latin typeface="Arial" panose="020B0604020202020204" pitchFamily="34" charset="0"/>
            </a:endParaRPr>
          </a:p>
        </p:txBody>
      </p:sp>
      <p:pic>
        <p:nvPicPr>
          <p:cNvPr id="1229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916832"/>
            <a:ext cx="33115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01913"/>
            <a:ext cx="28797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>
            <a:extLst/>
          </p:cNvPr>
          <p:cNvCxnSpPr/>
          <p:nvPr/>
        </p:nvCxnSpPr>
        <p:spPr>
          <a:xfrm>
            <a:off x="4645025" y="2420938"/>
            <a:ext cx="23813" cy="1368425"/>
          </a:xfrm>
          <a:prstGeom prst="line">
            <a:avLst/>
          </a:prstGeom>
          <a:ln w="25400" cmpd="sng">
            <a:solidFill>
              <a:srgbClr val="FF0000"/>
            </a:solidFill>
            <a:prstDash val="sysDot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837010"/>
            <a:ext cx="336073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矩形 13"/>
          <p:cNvSpPr>
            <a:spLocks noChangeArrowheads="1"/>
          </p:cNvSpPr>
          <p:nvPr/>
        </p:nvSpPr>
        <p:spPr bwMode="auto">
          <a:xfrm>
            <a:off x="4140200" y="979885"/>
            <a:ext cx="2208213" cy="122396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cxnSp>
        <p:nvCxnSpPr>
          <p:cNvPr id="16" name="直接箭头连接符 15">
            <a:extLst/>
          </p:cNvPr>
          <p:cNvCxnSpPr/>
          <p:nvPr/>
        </p:nvCxnSpPr>
        <p:spPr>
          <a:xfrm flipH="1">
            <a:off x="3708400" y="2276475"/>
            <a:ext cx="431800" cy="144463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/>
          </p:cNvPr>
          <p:cNvCxnSpPr/>
          <p:nvPr/>
        </p:nvCxnSpPr>
        <p:spPr>
          <a:xfrm>
            <a:off x="6348413" y="2276475"/>
            <a:ext cx="311150" cy="21590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4"/>
          <p:cNvSpPr txBox="1">
            <a:spLocks/>
          </p:cNvSpPr>
          <p:nvPr/>
        </p:nvSpPr>
        <p:spPr>
          <a:xfrm>
            <a:off x="447328" y="345926"/>
            <a:ext cx="7886700" cy="471587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dirty="0"/>
              <a:t>Pixel architecture – parallel digital schemes 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495261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3356993"/>
            <a:ext cx="5616624" cy="3168351"/>
          </a:xfrm>
        </p:spPr>
        <p:txBody>
          <a:bodyPr/>
          <a:lstStyle/>
          <a:p>
            <a:r>
              <a:rPr lang="en-US" altLang="zh-CN" sz="1800" dirty="0"/>
              <a:t>Designed for low power </a:t>
            </a:r>
          </a:p>
          <a:p>
            <a:pPr lvl="1"/>
            <a:r>
              <a:rPr lang="en-US" altLang="zh-CN" sz="1400" dirty="0"/>
              <a:t>Only the hit (</a:t>
            </a:r>
            <a:r>
              <a:rPr lang="en-US" altLang="zh-CN" sz="1400" dirty="0" err="1"/>
              <a:t>fastor</a:t>
            </a:r>
            <a:r>
              <a:rPr lang="en-US" altLang="zh-CN" sz="1400" dirty="0"/>
              <a:t>) info &amp; address are </a:t>
            </a:r>
            <a:r>
              <a:rPr lang="en-US" altLang="zh-CN" sz="1400" dirty="0" err="1"/>
              <a:t>fannout</a:t>
            </a:r>
            <a:r>
              <a:rPr lang="en-US" altLang="zh-CN" sz="1400" dirty="0"/>
              <a:t> from the pixel array</a:t>
            </a:r>
          </a:p>
          <a:p>
            <a:pPr lvl="1"/>
            <a:r>
              <a:rPr lang="en-US" altLang="zh-CN" sz="1400" dirty="0"/>
              <a:t>Only the read (acquisition) signal is fanned in to the pixel array</a:t>
            </a:r>
          </a:p>
          <a:p>
            <a:pPr lvl="2"/>
            <a:r>
              <a:rPr lang="en-US" altLang="zh-CN" sz="1400" dirty="0"/>
              <a:t>Clock &amp; time stamp are localized only in the EOC, different from FE-I3</a:t>
            </a:r>
          </a:p>
          <a:p>
            <a:r>
              <a:rPr lang="en-US" altLang="zh-CN" sz="1800" dirty="0"/>
              <a:t>Optimized @ CEPC hit rate</a:t>
            </a:r>
          </a:p>
          <a:p>
            <a:pPr lvl="1"/>
            <a:r>
              <a:rPr lang="en-US" altLang="zh-CN" sz="1400" dirty="0"/>
              <a:t>Common time stamp recorded for a full double column  </a:t>
            </a:r>
          </a:p>
          <a:p>
            <a:pPr lvl="2"/>
            <a:r>
              <a:rPr lang="en-US" altLang="zh-CN" sz="1400" dirty="0"/>
              <a:t>For low power </a:t>
            </a:r>
          </a:p>
          <a:p>
            <a:pPr lvl="2"/>
            <a:r>
              <a:rPr lang="en-US" altLang="zh-CN" sz="1400" dirty="0"/>
              <a:t>Column is hit every 8.3us / pixel is readout in 2 clocks (50ns) / cluster size 3 pixels</a:t>
            </a:r>
          </a:p>
          <a:p>
            <a:pPr lvl="2"/>
            <a:r>
              <a:rPr lang="en-US" altLang="zh-CN" sz="1400" dirty="0"/>
              <a:t>Dead time 500ns – 98% trigger efficiency </a:t>
            </a:r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A28CE-3FFE-4FDA-9335-9BF28E256E55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447328" y="345926"/>
            <a:ext cx="7886700" cy="471587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kern="0" dirty="0"/>
              <a:t>Readout &amp; Periphery</a:t>
            </a:r>
            <a:endParaRPr lang="zh-CN" altLang="en-US" kern="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504" y="8335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6" y="883035"/>
            <a:ext cx="4910456" cy="254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内容占位符 1"/>
          <p:cNvSpPr txBox="1">
            <a:spLocks/>
          </p:cNvSpPr>
          <p:nvPr/>
        </p:nvSpPr>
        <p:spPr bwMode="auto">
          <a:xfrm>
            <a:off x="5076057" y="863832"/>
            <a:ext cx="4067944" cy="306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n"/>
              <a:defRPr sz="2800">
                <a:solidFill>
                  <a:srgbClr val="006633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fontAlgn="base" hangingPunct="1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itchFamily="2" charset="2"/>
              <a:buChar char="Ä"/>
              <a:defRPr sz="240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Ø"/>
              <a:defRPr sz="180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fontAlgn="base" hangingPunct="1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altLang="zh-CN" sz="1800" kern="0" dirty="0"/>
              <a:t>Time stamp recorded when </a:t>
            </a:r>
            <a:r>
              <a:rPr lang="en-US" altLang="zh-CN" sz="1800" kern="0" dirty="0" err="1"/>
              <a:t>Fastor</a:t>
            </a:r>
            <a:r>
              <a:rPr lang="en-US" altLang="zh-CN" sz="1800" kern="0" dirty="0"/>
              <a:t> is valid</a:t>
            </a:r>
          </a:p>
          <a:p>
            <a:r>
              <a:rPr lang="en-US" altLang="zh-CN" sz="1800" kern="0" dirty="0"/>
              <a:t>Each pixel readout by 2 clocks (50ns)</a:t>
            </a:r>
          </a:p>
          <a:p>
            <a:pPr lvl="1"/>
            <a:r>
              <a:rPr lang="en-US" altLang="zh-CN" sz="1600" kern="0" dirty="0"/>
              <a:t>Worst delay ~ 25ns</a:t>
            </a:r>
          </a:p>
          <a:p>
            <a:pPr lvl="2"/>
            <a:r>
              <a:rPr lang="en-US" altLang="zh-CN" sz="1600" kern="0" dirty="0"/>
              <a:t>Sim by 512 rows (full size)</a:t>
            </a:r>
          </a:p>
          <a:p>
            <a:pPr lvl="2"/>
            <a:r>
              <a:rPr lang="en-US" altLang="zh-CN" sz="1600" kern="0" dirty="0"/>
              <a:t>TDA: read sent –</a:t>
            </a:r>
            <a:r>
              <a:rPr lang="en-US" altLang="zh-CN" sz="1600" kern="0" dirty="0" err="1"/>
              <a:t>addr</a:t>
            </a:r>
            <a:r>
              <a:rPr lang="en-US" altLang="zh-CN" sz="1600" kern="0" dirty="0"/>
              <a:t> come </a:t>
            </a:r>
          </a:p>
          <a:p>
            <a:pPr lvl="1"/>
            <a:r>
              <a:rPr lang="en-US" altLang="zh-CN" sz="1600" kern="0" dirty="0"/>
              <a:t>Address</a:t>
            </a:r>
            <a:r>
              <a:rPr lang="en-US" altLang="zh-CN" sz="1800" kern="0" dirty="0"/>
              <a:t> latch @ 37.5ns</a:t>
            </a:r>
          </a:p>
          <a:p>
            <a:pPr lvl="2"/>
            <a:r>
              <a:rPr lang="en-US" altLang="zh-CN" sz="1600" kern="0" dirty="0"/>
              <a:t>@1.5 clock</a:t>
            </a:r>
          </a:p>
          <a:p>
            <a:pPr lvl="2"/>
            <a:r>
              <a:rPr lang="en-US" altLang="zh-CN" sz="1600" kern="0" dirty="0"/>
              <a:t>Enough headroom for all corners </a:t>
            </a:r>
          </a:p>
          <a:p>
            <a:pPr lvl="2"/>
            <a:endParaRPr lang="en-US" altLang="zh-CN" sz="1600" kern="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24" y="4048748"/>
            <a:ext cx="3233082" cy="22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7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16326" r="6613" b="35203"/>
          <a:stretch/>
        </p:blipFill>
        <p:spPr>
          <a:xfrm>
            <a:off x="35495" y="2016102"/>
            <a:ext cx="3168353" cy="2565026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472608"/>
          </a:xfrm>
        </p:spPr>
        <p:txBody>
          <a:bodyPr/>
          <a:lstStyle/>
          <a:p>
            <a:r>
              <a:rPr lang="en-US" altLang="zh-CN" dirty="0"/>
              <a:t>Pixel array includes 4 sectors with different transistor parameters/layout for analog front-end, S1 chosen for the full-scale design.</a:t>
            </a:r>
          </a:p>
          <a:p>
            <a:r>
              <a:rPr lang="en-US" altLang="zh-CN" dirty="0"/>
              <a:t>Threshold can be tuned by changing ‘ITHR’ (a global current bias)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23</a:t>
            </a:fld>
            <a:endParaRPr lang="fr-BE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of threshold and noise of TaichuPix2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455998"/>
              </p:ext>
            </p:extLst>
          </p:nvPr>
        </p:nvGraphicFramePr>
        <p:xfrm>
          <a:off x="755576" y="4612311"/>
          <a:ext cx="7488831" cy="176901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43610">
                  <a:extLst>
                    <a:ext uri="{9D8B030D-6E8A-4147-A177-3AD203B41FA5}">
                      <a16:colId xmlns:a16="http://schemas.microsoft.com/office/drawing/2014/main" val="1859865858"/>
                    </a:ext>
                  </a:extLst>
                </a:gridCol>
                <a:gridCol w="1628431">
                  <a:extLst>
                    <a:ext uri="{9D8B030D-6E8A-4147-A177-3AD203B41FA5}">
                      <a16:colId xmlns:a16="http://schemas.microsoft.com/office/drawing/2014/main" val="4145578605"/>
                    </a:ext>
                  </a:extLst>
                </a:gridCol>
                <a:gridCol w="1381435">
                  <a:extLst>
                    <a:ext uri="{9D8B030D-6E8A-4147-A177-3AD203B41FA5}">
                      <a16:colId xmlns:a16="http://schemas.microsoft.com/office/drawing/2014/main" val="3780362673"/>
                    </a:ext>
                  </a:extLst>
                </a:gridCol>
                <a:gridCol w="1672264">
                  <a:extLst>
                    <a:ext uri="{9D8B030D-6E8A-4147-A177-3AD203B41FA5}">
                      <a16:colId xmlns:a16="http://schemas.microsoft.com/office/drawing/2014/main" val="3548076673"/>
                    </a:ext>
                  </a:extLst>
                </a:gridCol>
                <a:gridCol w="1963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81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Chip4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Threshold Mean (e</a:t>
                      </a:r>
                      <a:r>
                        <a:rPr lang="en-US" altLang="zh-CN" sz="1400" baseline="30000" dirty="0"/>
                        <a:t>-</a:t>
                      </a:r>
                      <a:r>
                        <a:rPr lang="en-US" altLang="zh-CN" sz="1400" dirty="0"/>
                        <a:t>)</a:t>
                      </a:r>
                      <a:endParaRPr lang="zh-CN" alt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Threshold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baseline="0" dirty="0" err="1"/>
                        <a:t>rms</a:t>
                      </a:r>
                      <a:r>
                        <a:rPr lang="en-US" altLang="zh-CN" sz="1400" baseline="0" dirty="0"/>
                        <a:t> (e</a:t>
                      </a:r>
                      <a:r>
                        <a:rPr lang="en-US" altLang="zh-CN" sz="1400" baseline="30000" dirty="0"/>
                        <a:t>-</a:t>
                      </a:r>
                      <a:r>
                        <a:rPr lang="en-US" altLang="zh-CN" sz="1400" baseline="0" dirty="0"/>
                        <a:t>)</a:t>
                      </a:r>
                      <a:endParaRPr lang="zh-CN" alt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Temporal</a:t>
                      </a:r>
                    </a:p>
                    <a:p>
                      <a:pPr algn="ctr"/>
                      <a:r>
                        <a:rPr lang="en-US" altLang="zh-CN" sz="1400" dirty="0"/>
                        <a:t>noise (e</a:t>
                      </a:r>
                      <a:r>
                        <a:rPr lang="en-US" altLang="zh-CN" sz="1400" baseline="30000" dirty="0"/>
                        <a:t>-</a:t>
                      </a:r>
                      <a:r>
                        <a:rPr lang="en-US" altLang="zh-CN" sz="1400" dirty="0"/>
                        <a:t>)</a:t>
                      </a:r>
                      <a:endParaRPr lang="zh-CN" alt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Total equi</a:t>
                      </a:r>
                      <a:r>
                        <a:rPr lang="en-US" altLang="zh-CN" sz="1400" baseline="0" dirty="0"/>
                        <a:t>valent </a:t>
                      </a:r>
                      <a:r>
                        <a:rPr lang="en-US" altLang="zh-CN" sz="1400" dirty="0"/>
                        <a:t>noise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(e</a:t>
                      </a:r>
                      <a:r>
                        <a:rPr lang="en-US" altLang="zh-CN" sz="1400" baseline="30000" dirty="0"/>
                        <a:t>-</a:t>
                      </a:r>
                      <a:r>
                        <a:rPr lang="en-US" altLang="zh-CN" sz="1400" dirty="0"/>
                        <a:t>)</a:t>
                      </a:r>
                      <a:endParaRPr lang="zh-CN" alt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826347"/>
                  </a:ext>
                </a:extLst>
              </a:tr>
              <a:tr h="258589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267.0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57.8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2279374"/>
                  </a:ext>
                </a:extLst>
              </a:tr>
              <a:tr h="258589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293.4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60.8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0596014"/>
                  </a:ext>
                </a:extLst>
              </a:tr>
              <a:tr h="258589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384.9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58.4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63.3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5653526"/>
                  </a:ext>
                </a:extLst>
              </a:tr>
              <a:tr h="258589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411.9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56.6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62.5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6831652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55576" y="5157192"/>
            <a:ext cx="7488832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96" y="2092958"/>
            <a:ext cx="3139414" cy="24881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99" y="2247290"/>
            <a:ext cx="3086001" cy="224236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57999" y="2008549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/>
                </a:solidFill>
              </a:rPr>
              <a:t>Mean threshold of Sector1 vs. ITHR setting</a:t>
            </a:r>
            <a:endParaRPr lang="zh-CN" altLang="en-US" sz="1200" dirty="0">
              <a:solidFill>
                <a:schemeClr val="bg2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70576" y="236498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Sector1 </a:t>
            </a:r>
            <a:endParaRPr lang="zh-CN" altLang="en-US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592848" y="3686491"/>
            <a:ext cx="255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/>
                </a:solidFill>
              </a:rPr>
              <a:t>Noise hit rate &lt; 10</a:t>
            </a:r>
            <a:r>
              <a:rPr lang="en-US" altLang="zh-CN" sz="1200" baseline="30000" dirty="0">
                <a:solidFill>
                  <a:schemeClr val="bg2"/>
                </a:solidFill>
              </a:rPr>
              <a:t>-10</a:t>
            </a:r>
            <a:r>
              <a:rPr lang="en-US" altLang="zh-CN" sz="1200" dirty="0">
                <a:solidFill>
                  <a:schemeClr val="bg2"/>
                </a:solidFill>
              </a:rPr>
              <a:t>/event/pixel for the measured threshold range</a:t>
            </a:r>
            <a:endParaRPr lang="zh-CN" alt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18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3"/>
            <a:endParaRPr lang="en-US" altLang="zh-CN" dirty="0"/>
          </a:p>
          <a:p>
            <a:pPr lvl="3"/>
            <a:endParaRPr lang="en-US" altLang="zh-CN" dirty="0"/>
          </a:p>
          <a:p>
            <a:r>
              <a:rPr lang="en-US" altLang="zh-CN" dirty="0"/>
              <a:t>Chip was exposed with full working condition: power, bias, </a:t>
            </a:r>
            <a:r>
              <a:rPr lang="en-US" altLang="zh-CN" dirty="0" err="1"/>
              <a:t>clk</a:t>
            </a:r>
            <a:r>
              <a:rPr lang="en-US" altLang="zh-CN" dirty="0"/>
              <a:t>, …</a:t>
            </a:r>
          </a:p>
          <a:p>
            <a:r>
              <a:rPr lang="en-US" altLang="zh-CN" dirty="0"/>
              <a:t>Dose rate ~17.63 </a:t>
            </a:r>
            <a:r>
              <a:rPr lang="en-US" altLang="zh-CN" dirty="0" err="1"/>
              <a:t>krad</a:t>
            </a:r>
            <a:r>
              <a:rPr lang="en-US" altLang="zh-CN" dirty="0"/>
              <a:t>/min for the first 2.5 </a:t>
            </a:r>
            <a:r>
              <a:rPr lang="en-US" altLang="zh-CN" dirty="0" err="1"/>
              <a:t>Mrad</a:t>
            </a:r>
            <a:r>
              <a:rPr lang="en-US" altLang="zh-CN" dirty="0"/>
              <a:t>, then 211.56 </a:t>
            </a:r>
            <a:r>
              <a:rPr lang="en-US" altLang="zh-CN" dirty="0" err="1"/>
              <a:t>krad</a:t>
            </a:r>
            <a:r>
              <a:rPr lang="en-US" altLang="zh-CN" dirty="0"/>
              <a:t>/min for 51 min, then 1.24 </a:t>
            </a:r>
            <a:r>
              <a:rPr lang="en-US" altLang="zh-CN" dirty="0" err="1"/>
              <a:t>Mrad</a:t>
            </a:r>
            <a:r>
              <a:rPr lang="en-US" altLang="zh-CN" dirty="0"/>
              <a:t>/min for 15 min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Normal chip functionality and good noise performance proved up to 30 </a:t>
            </a:r>
            <a:r>
              <a:rPr lang="en-US" altLang="zh-CN" dirty="0" err="1">
                <a:solidFill>
                  <a:srgbClr val="C00000"/>
                </a:solidFill>
              </a:rPr>
              <a:t>Mrad</a:t>
            </a:r>
            <a:r>
              <a:rPr lang="en-US" altLang="zh-CN" dirty="0">
                <a:solidFill>
                  <a:srgbClr val="C00000"/>
                </a:solidFill>
              </a:rPr>
              <a:t> TID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24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TID test on TaichuPix-2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7318"/>
          <a:stretch/>
        </p:blipFill>
        <p:spPr>
          <a:xfrm>
            <a:off x="3941375" y="1036920"/>
            <a:ext cx="5167129" cy="2896136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538162" y="908720"/>
            <a:ext cx="21034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</a:rPr>
              <a:t>Pixel threshold vs. TID</a:t>
            </a:r>
            <a:endParaRPr lang="zh-CN" altLang="en-US" sz="1400" b="1" dirty="0">
              <a:solidFill>
                <a:schemeClr val="bg2"/>
              </a:solidFill>
            </a:endParaRPr>
          </a:p>
        </p:txBody>
      </p:sp>
      <p:pic>
        <p:nvPicPr>
          <p:cNvPr id="36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484175" cy="261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文本框 36"/>
          <p:cNvSpPr txBox="1"/>
          <p:nvPr/>
        </p:nvSpPr>
        <p:spPr>
          <a:xfrm>
            <a:off x="903669" y="2802414"/>
            <a:ext cx="13203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TaichuPix-2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763689" y="1983086"/>
            <a:ext cx="368006" cy="3606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395288" y="3717032"/>
            <a:ext cx="403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</a:rPr>
              <a:t>TaichuPix-2 irradiated at BSRF 1W2B </a:t>
            </a:r>
            <a:r>
              <a:rPr lang="en-US" altLang="zh-CN" sz="1400" b="1" dirty="0" err="1">
                <a:solidFill>
                  <a:schemeClr val="bg2"/>
                </a:solidFill>
              </a:rPr>
              <a:t>beamline</a:t>
            </a:r>
            <a:r>
              <a:rPr lang="en-US" altLang="zh-CN" sz="1400" b="1" dirty="0">
                <a:solidFill>
                  <a:schemeClr val="bg2"/>
                </a:solidFill>
              </a:rPr>
              <a:t> (6 </a:t>
            </a:r>
            <a:r>
              <a:rPr lang="en-US" altLang="zh-CN" sz="1400" b="1" dirty="0" err="1">
                <a:solidFill>
                  <a:schemeClr val="bg2"/>
                </a:solidFill>
              </a:rPr>
              <a:t>keV</a:t>
            </a:r>
            <a:r>
              <a:rPr lang="en-US" altLang="zh-CN" sz="1400" b="1" dirty="0">
                <a:solidFill>
                  <a:schemeClr val="bg2"/>
                </a:solidFill>
              </a:rPr>
              <a:t> X-ray)</a:t>
            </a:r>
            <a:endParaRPr lang="zh-CN" altLang="en-US" sz="1400" b="1" dirty="0">
              <a:solidFill>
                <a:schemeClr val="bg2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987824" y="2783952"/>
            <a:ext cx="7200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beam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cxnSp>
        <p:nvCxnSpPr>
          <p:cNvPr id="43" name="直接箭头连接符 42"/>
          <p:cNvCxnSpPr>
            <a:endCxn id="41" idx="0"/>
          </p:cNvCxnSpPr>
          <p:nvPr/>
        </p:nvCxnSpPr>
        <p:spPr>
          <a:xfrm>
            <a:off x="3033321" y="2181506"/>
            <a:ext cx="314538" cy="602446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7" idx="0"/>
          </p:cNvCxnSpPr>
          <p:nvPr/>
        </p:nvCxnSpPr>
        <p:spPr>
          <a:xfrm flipH="1">
            <a:off x="1563850" y="2249558"/>
            <a:ext cx="376474" cy="552856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5833165" y="2401143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</a:rPr>
              <a:t>Pixel noise</a:t>
            </a:r>
            <a:r>
              <a:rPr lang="zh-CN" altLang="en-US" sz="1400" b="1" dirty="0">
                <a:solidFill>
                  <a:schemeClr val="bg2"/>
                </a:solidFill>
              </a:rPr>
              <a:t> </a:t>
            </a:r>
            <a:r>
              <a:rPr lang="en-US" altLang="zh-CN" sz="1400" b="1" dirty="0">
                <a:solidFill>
                  <a:schemeClr val="bg2"/>
                </a:solidFill>
              </a:rPr>
              <a:t>vs. TID</a:t>
            </a:r>
            <a:endParaRPr lang="zh-CN" altLang="en-US" sz="1400" b="1" dirty="0">
              <a:solidFill>
                <a:schemeClr val="bg2"/>
              </a:solidFill>
            </a:endParaRPr>
          </a:p>
        </p:txBody>
      </p:sp>
      <p:sp>
        <p:nvSpPr>
          <p:cNvPr id="19" name="日期占位符 3">
            <a:extLst>
              <a:ext uri="{FF2B5EF4-FFF2-40B4-BE49-F238E27FC236}">
                <a16:creationId xmlns:a16="http://schemas.microsoft.com/office/drawing/2014/main" id="{E534C1DF-D629-4E1C-B2F3-4C318E0513A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1321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5376977"/>
            <a:ext cx="8229600" cy="1004351"/>
          </a:xfrm>
        </p:spPr>
        <p:txBody>
          <a:bodyPr/>
          <a:lstStyle/>
          <a:p>
            <a:r>
              <a:rPr lang="en-US" altLang="zh-CN" dirty="0"/>
              <a:t>Process: 180 nm CMOS Imaging Sensor process (7 metal layers)</a:t>
            </a:r>
          </a:p>
          <a:p>
            <a:r>
              <a:rPr lang="en-US" altLang="zh-CN" dirty="0"/>
              <a:t>Pixel cell copied exactly from MPW +  scaled logic with new layout Periphery + debugged/improved blocks + enhanced power network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25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 of the full-scale prototype</a:t>
            </a:r>
            <a:endParaRPr lang="zh-CN" altLang="en-US" dirty="0"/>
          </a:p>
        </p:txBody>
      </p:sp>
      <p:sp>
        <p:nvSpPr>
          <p:cNvPr id="16" name="内容占位符 1"/>
          <p:cNvSpPr txBox="1">
            <a:spLocks/>
          </p:cNvSpPr>
          <p:nvPr/>
        </p:nvSpPr>
        <p:spPr bwMode="auto">
          <a:xfrm>
            <a:off x="7328128" y="1113179"/>
            <a:ext cx="1815872" cy="43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n"/>
              <a:defRPr sz="1800" b="1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è"/>
              <a:defRPr sz="1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altLang="zh-CN" sz="1400" kern="0" dirty="0"/>
              <a:t>Pixel array 1024*512 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Periphery 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DAC &amp; Bias generation 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Data interface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LDO (test blocks)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>
                <a:solidFill>
                  <a:srgbClr val="C00000"/>
                </a:solidFill>
              </a:rPr>
              <a:t>Chip inter-connection features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Scribe-able top power connection features   </a:t>
            </a:r>
            <a:endParaRPr lang="zh-CN" altLang="en-US" sz="1400" kern="0" dirty="0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 dirty="0"/>
          </a:p>
        </p:txBody>
      </p:sp>
      <p:grpSp>
        <p:nvGrpSpPr>
          <p:cNvPr id="17" name="组合 16"/>
          <p:cNvGrpSpPr/>
          <p:nvPr/>
        </p:nvGrpSpPr>
        <p:grpSpPr>
          <a:xfrm>
            <a:off x="-36511" y="827742"/>
            <a:ext cx="7303514" cy="4689490"/>
            <a:chOff x="76798" y="683726"/>
            <a:chExt cx="7303514" cy="4689490"/>
          </a:xfrm>
        </p:grpSpPr>
        <p:grpSp>
          <p:nvGrpSpPr>
            <p:cNvPr id="18" name="组合 17"/>
            <p:cNvGrpSpPr/>
            <p:nvPr/>
          </p:nvGrpSpPr>
          <p:grpSpPr>
            <a:xfrm>
              <a:off x="683568" y="836712"/>
              <a:ext cx="6696744" cy="4104456"/>
              <a:chOff x="233900" y="764704"/>
              <a:chExt cx="7146412" cy="4489613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00" y="836712"/>
                <a:ext cx="7138640" cy="4417605"/>
              </a:xfrm>
              <a:prstGeom prst="rect">
                <a:avLst/>
              </a:prstGeom>
            </p:spPr>
          </p:pic>
          <p:sp>
            <p:nvSpPr>
              <p:cNvPr id="31" name="文本框 30"/>
              <p:cNvSpPr txBox="1"/>
              <p:nvPr/>
            </p:nvSpPr>
            <p:spPr>
              <a:xfrm>
                <a:off x="3635896" y="2461711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1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3131840" y="4641152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2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57200" y="4817911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3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67944" y="481436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4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491880" y="4859868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5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6948264" y="4841067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6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2352739" y="7647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7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9" name="直接箭头连接符 18"/>
            <p:cNvCxnSpPr/>
            <p:nvPr/>
          </p:nvCxnSpPr>
          <p:spPr>
            <a:xfrm>
              <a:off x="683568" y="5085184"/>
              <a:ext cx="66967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83568" y="4918206"/>
              <a:ext cx="0" cy="2994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380312" y="4929771"/>
              <a:ext cx="0" cy="2994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3719088" y="506543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25.7 mm</a:t>
              </a:r>
              <a:endParaRPr lang="zh-CN" altLang="en-US" sz="1400" b="1" dirty="0"/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395288" y="1124744"/>
              <a:ext cx="2882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95536" y="908720"/>
              <a:ext cx="2882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95536" y="4910256"/>
              <a:ext cx="2882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539428" y="1124744"/>
              <a:ext cx="0" cy="378551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 rot="10800000">
              <a:off x="76798" y="2599063"/>
              <a:ext cx="400110" cy="8104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400" b="1" dirty="0"/>
                <a:t>15.2 mm</a:t>
              </a:r>
              <a:endParaRPr lang="zh-CN" altLang="en-US" sz="1400" b="1" dirty="0"/>
            </a:p>
          </p:txBody>
        </p:sp>
        <p:cxnSp>
          <p:nvCxnSpPr>
            <p:cNvPr id="28" name="直接箭头连接符 27"/>
            <p:cNvCxnSpPr/>
            <p:nvPr/>
          </p:nvCxnSpPr>
          <p:spPr>
            <a:xfrm>
              <a:off x="539428" y="902543"/>
              <a:ext cx="0" cy="21063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 rot="16200000">
              <a:off x="-69524" y="902055"/>
              <a:ext cx="7136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0.6 mm</a:t>
              </a:r>
              <a:endParaRPr lang="zh-CN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38966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A0CE5A55-784E-4A67-BFA7-D1CEDBCF0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496612"/>
              </p:ext>
            </p:extLst>
          </p:nvPr>
        </p:nvGraphicFramePr>
        <p:xfrm>
          <a:off x="531142" y="1412776"/>
          <a:ext cx="8229600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601672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5546416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93377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Design specs.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Measured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57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Spatial resolution*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3~5 </a:t>
                      </a:r>
                      <a:r>
                        <a:rPr lang="en-US" altLang="zh-CN" sz="1600" dirty="0" err="1"/>
                        <a:t>μm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4.8 </a:t>
                      </a:r>
                      <a:r>
                        <a:rPr lang="en-US" altLang="zh-CN" sz="1600" dirty="0" err="1"/>
                        <a:t>μm</a:t>
                      </a:r>
                      <a:r>
                        <a:rPr lang="en-US" altLang="zh-CN" sz="1600" dirty="0"/>
                        <a:t> (best)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917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TID*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&gt; 1 </a:t>
                      </a:r>
                      <a:r>
                        <a:rPr lang="en-US" altLang="zh-CN" sz="1600" dirty="0" err="1"/>
                        <a:t>Mrad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&gt; 3 </a:t>
                      </a:r>
                      <a:r>
                        <a:rPr lang="en-US" altLang="zh-CN" sz="1600" dirty="0" err="1"/>
                        <a:t>Mrad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41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Pixel pitch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≤ </a:t>
                      </a:r>
                      <a:r>
                        <a:rPr lang="en-US" altLang="zh-CN" sz="1600" dirty="0"/>
                        <a:t>25 </a:t>
                      </a:r>
                      <a:r>
                        <a:rPr lang="en-US" altLang="zh-CN" sz="1600" dirty="0" err="1"/>
                        <a:t>μm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25 </a:t>
                      </a:r>
                      <a:r>
                        <a:rPr lang="en-US" altLang="zh-CN" sz="1600" dirty="0" err="1"/>
                        <a:t>μm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3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Chip size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~1.4 × 2.56 cm</a:t>
                      </a:r>
                      <a:r>
                        <a:rPr lang="en-US" altLang="zh-CN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1.59 × 2.57 cm</a:t>
                      </a:r>
                      <a:r>
                        <a:rPr lang="en-US" altLang="zh-CN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Dead time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&lt; 500 ns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 300 ns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2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Data rate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110 Mbps (trigger)</a:t>
                      </a:r>
                    </a:p>
                    <a:p>
                      <a:r>
                        <a:rPr lang="en-US" altLang="zh-CN" sz="1600" dirty="0"/>
                        <a:t>3.84 Gbps (</a:t>
                      </a:r>
                      <a:r>
                        <a:rPr lang="en-US" altLang="zh-CN" sz="1600" dirty="0" err="1"/>
                        <a:t>triggerless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Not tested</a:t>
                      </a:r>
                    </a:p>
                    <a:p>
                      <a:r>
                        <a:rPr lang="en-US" altLang="zh-CN" sz="1600" dirty="0"/>
                        <a:t>Currently 160 Mbps tested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0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Power density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&lt; 200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89 – 164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826517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4AD5346-88A0-4347-A26A-B36B83DE1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26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30D94C9-3CB7-405A-9997-838E1AD1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TaichuPix-3 specification &amp; performance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398C03D-4F8B-4839-8895-B61A60D5EA19}"/>
              </a:ext>
            </a:extLst>
          </p:cNvPr>
          <p:cNvSpPr txBox="1"/>
          <p:nvPr/>
        </p:nvSpPr>
        <p:spPr>
          <a:xfrm>
            <a:off x="617682" y="4761742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*</a:t>
            </a:r>
            <a:r>
              <a:rPr lang="en-US" altLang="zh-CN" sz="1600" dirty="0"/>
              <a:t>project indicator</a:t>
            </a:r>
            <a:endParaRPr lang="zh-CN" altLang="en-US" dirty="0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1908BC41-E326-4946-95CE-5D7EBFED6EF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93910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4261819"/>
            <a:ext cx="8363272" cy="2047501"/>
          </a:xfrm>
        </p:spPr>
        <p:txBody>
          <a:bodyPr/>
          <a:lstStyle/>
          <a:p>
            <a:r>
              <a:rPr lang="en-US" altLang="zh-CN" dirty="0"/>
              <a:t>Design goals &amp; considerations for the Flex PCB</a:t>
            </a:r>
          </a:p>
          <a:p>
            <a:pPr lvl="1"/>
            <a:r>
              <a:rPr lang="en-US" altLang="zh-CN" dirty="0"/>
              <a:t>Minimum material budget </a:t>
            </a:r>
          </a:p>
          <a:p>
            <a:pPr lvl="2"/>
            <a:r>
              <a:rPr lang="en-US" altLang="zh-CN" dirty="0"/>
              <a:t>Minimum dead zone extension, limited height of PCB</a:t>
            </a:r>
          </a:p>
          <a:p>
            <a:pPr lvl="3"/>
            <a:r>
              <a:rPr lang="en-US" altLang="zh-CN" dirty="0">
                <a:solidFill>
                  <a:srgbClr val="FF0000"/>
                </a:solidFill>
              </a:rPr>
              <a:t>Minimum set of signals on Flex</a:t>
            </a:r>
          </a:p>
          <a:p>
            <a:pPr lvl="3"/>
            <a:r>
              <a:rPr lang="en-US" altLang="zh-CN" dirty="0"/>
              <a:t>Inter-chip connection for slow controls through wire bonding </a:t>
            </a:r>
            <a:r>
              <a:rPr lang="en-US" altLang="zh-CN" dirty="0">
                <a:sym typeface="Wingdings" panose="05000000000000000000" pitchFamily="2" charset="2"/>
              </a:rPr>
              <a:t> save some space &amp; metal on PCB</a:t>
            </a:r>
            <a:endParaRPr lang="en-US" altLang="zh-CN" dirty="0"/>
          </a:p>
          <a:p>
            <a:pPr lvl="2"/>
            <a:r>
              <a:rPr lang="en-US" altLang="zh-CN" dirty="0"/>
              <a:t>Robust power supply</a:t>
            </a:r>
          </a:p>
          <a:p>
            <a:pPr lvl="1"/>
            <a:r>
              <a:rPr lang="en-US" altLang="zh-CN" dirty="0"/>
              <a:t>Manufacturability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27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Flex cable design consideration 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8303402" cy="18924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197805" y="2586260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Power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028384" y="3044485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Slow bus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251185" y="3636255"/>
            <a:ext cx="1001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Signals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2321"/>
            <a:ext cx="4032448" cy="11675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75765"/>
            <a:ext cx="2828214" cy="14730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28" y="764704"/>
            <a:ext cx="2143484" cy="160462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195736" y="836712"/>
            <a:ext cx="3727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2mm margin for wire bonding and PCB Pads</a:t>
            </a:r>
            <a:endParaRPr lang="zh-CN" altLang="en-US" sz="1400" dirty="0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92573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0850FCD-1782-4CFA-979E-A7A86A527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28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8293E96-4C6D-489F-853F-DCDF9301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of the flex board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09051A8-E535-4B93-A4FB-559F76234DFD}"/>
              </a:ext>
            </a:extLst>
          </p:cNvPr>
          <p:cNvSpPr txBox="1">
            <a:spLocks/>
          </p:cNvSpPr>
          <p:nvPr/>
        </p:nvSpPr>
        <p:spPr>
          <a:xfrm>
            <a:off x="344012" y="3169181"/>
            <a:ext cx="4714240" cy="237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Option1</a:t>
            </a:r>
            <a:r>
              <a:rPr lang="en-US" altLang="zh-CN" sz="1800" dirty="0"/>
              <a:t> </a:t>
            </a:r>
          </a:p>
          <a:p>
            <a:pPr lvl="1"/>
            <a:r>
              <a:rPr lang="en-US" altLang="zh-CN" sz="1600" dirty="0"/>
              <a:t>2 layers + stiffener</a:t>
            </a:r>
          </a:p>
          <a:p>
            <a:pPr lvl="1"/>
            <a:r>
              <a:rPr lang="en-US" altLang="zh-CN" sz="1600" dirty="0"/>
              <a:t>Inter-conn signal used</a:t>
            </a:r>
          </a:p>
          <a:p>
            <a:pPr lvl="1"/>
            <a:r>
              <a:rPr lang="en-US" altLang="zh-CN" sz="1600" dirty="0"/>
              <a:t>worse signal integrity</a:t>
            </a:r>
          </a:p>
          <a:p>
            <a:pPr lvl="2"/>
            <a:r>
              <a:rPr lang="en-US" altLang="zh-CN" sz="1400" dirty="0"/>
              <a:t>Noise</a:t>
            </a:r>
          </a:p>
          <a:p>
            <a:pPr lvl="2"/>
            <a:r>
              <a:rPr lang="en-US" altLang="zh-CN" sz="1400" dirty="0"/>
              <a:t>Ground bounce</a:t>
            </a:r>
          </a:p>
          <a:p>
            <a:r>
              <a:rPr lang="en-US" altLang="zh-CN" sz="1800" dirty="0">
                <a:solidFill>
                  <a:srgbClr val="FF0000"/>
                </a:solidFill>
              </a:rPr>
              <a:t>Thickness: ~0.2mm</a:t>
            </a:r>
            <a:endParaRPr lang="zh-CN" altLang="en-US" sz="1800" dirty="0">
              <a:solidFill>
                <a:srgbClr val="FF0000"/>
              </a:solidFill>
            </a:endParaRPr>
          </a:p>
          <a:p>
            <a:endParaRPr lang="zh-CN" altLang="en-US" sz="2400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7204F12-3176-44EE-A77D-936BBA1E4CB9}"/>
              </a:ext>
            </a:extLst>
          </p:cNvPr>
          <p:cNvSpPr txBox="1">
            <a:spLocks/>
          </p:cNvSpPr>
          <p:nvPr/>
        </p:nvSpPr>
        <p:spPr>
          <a:xfrm>
            <a:off x="4457680" y="3169181"/>
            <a:ext cx="3968572" cy="2072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Option2 </a:t>
            </a:r>
          </a:p>
          <a:p>
            <a:pPr lvl="1"/>
            <a:r>
              <a:rPr lang="en-US" altLang="zh-CN" sz="1600" dirty="0"/>
              <a:t>4 layers flex + stiffener</a:t>
            </a:r>
          </a:p>
          <a:p>
            <a:pPr lvl="1"/>
            <a:r>
              <a:rPr lang="en-US" altLang="zh-CN" sz="1600" dirty="0"/>
              <a:t>Dedicated GND and power plane</a:t>
            </a:r>
          </a:p>
          <a:p>
            <a:pPr lvl="1"/>
            <a:r>
              <a:rPr lang="en-US" altLang="zh-CN" sz="1600" dirty="0"/>
              <a:t>better signal integrity</a:t>
            </a:r>
          </a:p>
          <a:p>
            <a:r>
              <a:rPr lang="en-US" altLang="zh-CN" sz="1800" dirty="0">
                <a:solidFill>
                  <a:srgbClr val="FF0000"/>
                </a:solidFill>
              </a:rPr>
              <a:t>Thickness: 0.38+/-0.08mm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13141D8-61A6-4F62-AB85-EC3ADB7B0103}"/>
              </a:ext>
            </a:extLst>
          </p:cNvPr>
          <p:cNvGrpSpPr/>
          <p:nvPr/>
        </p:nvGrpSpPr>
        <p:grpSpPr>
          <a:xfrm>
            <a:off x="4404975" y="1476212"/>
            <a:ext cx="4819650" cy="1579958"/>
            <a:chOff x="6534152" y="946513"/>
            <a:chExt cx="4819650" cy="157995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AD810DA-9570-45A1-B628-1B6C3DFC4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4152" y="1431369"/>
              <a:ext cx="4819650" cy="109510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2102B91-5F53-4C59-9B7D-BD87D043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4152" y="946513"/>
              <a:ext cx="4352350" cy="744175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9D30E88-A328-4B97-9EFC-AC0AED73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08882"/>
            <a:ext cx="4139952" cy="10951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2E2E31B-C0B2-446A-908E-45353A43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5600081"/>
            <a:ext cx="7757404" cy="530421"/>
          </a:xfrm>
          <a:prstGeom prst="rect">
            <a:avLst/>
          </a:prstGeom>
        </p:spPr>
      </p:pic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A4882527-39C6-4D35-A93D-D045F37B9E4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73827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50BF483-3995-4D64-9C3E-55BB2FBA4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25 2-layer flex from FASTPRINT company received, same as previous bunch</a:t>
            </a:r>
          </a:p>
          <a:p>
            <a:pPr lvl="1"/>
            <a:r>
              <a:rPr lang="en-US" altLang="zh-CN" dirty="0"/>
              <a:t>Thickness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 0.31 mm </a:t>
            </a:r>
            <a:r>
              <a:rPr lang="en-US" altLang="zh-CN" dirty="0"/>
              <a:t>(from the delivery list)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15 2-layer flex and 15 4-layer flex from SCC company received</a:t>
            </a:r>
          </a:p>
          <a:p>
            <a:pPr lvl="1"/>
            <a:r>
              <a:rPr lang="en-US" altLang="zh-CN" dirty="0"/>
              <a:t>Thickness: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0.161</a:t>
            </a:r>
            <a:r>
              <a:rPr lang="en-US" altLang="zh-CN" dirty="0"/>
              <a:t> mm for 2-layer;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0.213 mm </a:t>
            </a:r>
            <a:r>
              <a:rPr lang="en-US" altLang="zh-CN" dirty="0"/>
              <a:t>for 4-layer (from the final inspection report)</a:t>
            </a:r>
          </a:p>
          <a:p>
            <a:pPr marL="457200" lvl="1" indent="0">
              <a:buNone/>
            </a:pPr>
            <a:endParaRPr lang="en-US" altLang="zh-CN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CA1139E-E7E1-4FE8-BEA0-79705BCDD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29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9AAF9F6-76EA-4D20-93E6-0324414A1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batch of flex boards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0D582C-3362-41FD-9311-1DD319728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15351"/>
          <a:stretch/>
        </p:blipFill>
        <p:spPr>
          <a:xfrm rot="5400000">
            <a:off x="3938677" y="3342243"/>
            <a:ext cx="2624528" cy="279804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7FBDADD-0204-4CD8-A0AB-D5E1CE010A15}"/>
              </a:ext>
            </a:extLst>
          </p:cNvPr>
          <p:cNvSpPr txBox="1"/>
          <p:nvPr/>
        </p:nvSpPr>
        <p:spPr>
          <a:xfrm>
            <a:off x="2195736" y="3592339"/>
            <a:ext cx="1804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Old 4-layer</a:t>
            </a:r>
          </a:p>
          <a:p>
            <a:r>
              <a:rPr lang="en-US" altLang="zh-CN" sz="1400" dirty="0"/>
              <a:t>stiffener on backside of socket</a:t>
            </a:r>
            <a:endParaRPr lang="zh-CN" altLang="en-US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A219DD-9843-43A5-A86F-0CA9219B8C37}"/>
              </a:ext>
            </a:extLst>
          </p:cNvPr>
          <p:cNvSpPr txBox="1"/>
          <p:nvPr/>
        </p:nvSpPr>
        <p:spPr>
          <a:xfrm>
            <a:off x="2411760" y="538571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New 4-layer</a:t>
            </a:r>
          </a:p>
          <a:p>
            <a:r>
              <a:rPr lang="en-US" altLang="zh-CN" sz="1400" dirty="0"/>
              <a:t>No stiffener</a:t>
            </a:r>
            <a:endParaRPr lang="zh-CN" altLang="en-US" sz="1400" dirty="0"/>
          </a:p>
        </p:txBody>
      </p:sp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id="{317EA650-2BAC-485E-B974-7CB36A39D341}"/>
              </a:ext>
            </a:extLst>
          </p:cNvPr>
          <p:cNvSpPr/>
          <p:nvPr/>
        </p:nvSpPr>
        <p:spPr>
          <a:xfrm>
            <a:off x="4071917" y="3677264"/>
            <a:ext cx="615697" cy="432048"/>
          </a:xfrm>
          <a:prstGeom prst="wedgeRectCallout">
            <a:avLst>
              <a:gd name="adj1" fmla="val -183378"/>
              <a:gd name="adj2" fmla="val 4303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E9B28203-D597-4114-86B8-49B29E6CDE6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33031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3964112" cy="5472608"/>
          </a:xfrm>
        </p:spPr>
        <p:txBody>
          <a:bodyPr/>
          <a:lstStyle/>
          <a:p>
            <a:r>
              <a:rPr lang="en-US" altLang="zh-CN" dirty="0"/>
              <a:t>Bunch spacing</a:t>
            </a:r>
          </a:p>
          <a:p>
            <a:pPr lvl="1"/>
            <a:r>
              <a:rPr lang="en-US" altLang="zh-CN" sz="1400" dirty="0"/>
              <a:t>Higgs: 680 ns; W: 210 ns; Z: 25 ns</a:t>
            </a:r>
          </a:p>
          <a:p>
            <a:pPr lvl="1"/>
            <a:r>
              <a:rPr lang="en-US" altLang="zh-CN" sz="1400" dirty="0"/>
              <a:t>Max. bunch rate: 40 M/s</a:t>
            </a:r>
          </a:p>
          <a:p>
            <a:r>
              <a:rPr lang="en-US" altLang="zh-CN" dirty="0"/>
              <a:t>Hit density</a:t>
            </a:r>
          </a:p>
          <a:p>
            <a:pPr lvl="1"/>
            <a:r>
              <a:rPr lang="en-US" altLang="zh-CN" sz="1400" dirty="0"/>
              <a:t>2.5 hits/bunch/cm</a:t>
            </a:r>
            <a:r>
              <a:rPr lang="en-US" altLang="zh-CN" sz="1400" baseline="30000" dirty="0"/>
              <a:t>2</a:t>
            </a:r>
            <a:r>
              <a:rPr lang="en-US" altLang="zh-CN" sz="1400" dirty="0"/>
              <a:t> for Higgs/W; 0.2 hits/bunch/cm</a:t>
            </a:r>
            <a:r>
              <a:rPr lang="en-US" altLang="zh-CN" sz="1400" baseline="30000" dirty="0"/>
              <a:t>2</a:t>
            </a:r>
            <a:r>
              <a:rPr lang="en-US" altLang="zh-CN" sz="1400" dirty="0"/>
              <a:t> for Z</a:t>
            </a:r>
          </a:p>
          <a:p>
            <a:r>
              <a:rPr lang="en-US" altLang="zh-CN" dirty="0"/>
              <a:t>Cluster size: ~3 pixels/hit</a:t>
            </a:r>
          </a:p>
          <a:p>
            <a:pPr lvl="1"/>
            <a:r>
              <a:rPr lang="en-US" altLang="zh-CN" sz="1400" dirty="0"/>
              <a:t>Epi-layer thickness</a:t>
            </a:r>
            <a:r>
              <a:rPr lang="zh-CN" altLang="en-US" sz="1400" dirty="0"/>
              <a:t>：</a:t>
            </a:r>
            <a:r>
              <a:rPr lang="en-US" altLang="zh-CN" sz="1400" dirty="0"/>
              <a:t>&gt; 18 </a:t>
            </a:r>
            <a:r>
              <a:rPr lang="en-US" altLang="zh-CN" sz="1400" dirty="0" err="1"/>
              <a:t>μm</a:t>
            </a:r>
            <a:endParaRPr lang="en-US" altLang="zh-CN" sz="1400" dirty="0"/>
          </a:p>
          <a:p>
            <a:pPr lvl="1"/>
            <a:r>
              <a:rPr lang="en-US" altLang="zh-CN" sz="1400" dirty="0"/>
              <a:t>Pixel size</a:t>
            </a:r>
            <a:r>
              <a:rPr lang="zh-CN" altLang="en-US" sz="1400" dirty="0"/>
              <a:t>：</a:t>
            </a:r>
            <a:r>
              <a:rPr lang="en-US" altLang="zh-CN" sz="1400" dirty="0"/>
              <a:t>25 </a:t>
            </a:r>
            <a:r>
              <a:rPr lang="en-US" altLang="zh-CN" sz="1400" dirty="0" err="1"/>
              <a:t>μm</a:t>
            </a:r>
            <a:r>
              <a:rPr lang="en-US" altLang="zh-CN" sz="1400" dirty="0"/>
              <a:t> × 25 </a:t>
            </a:r>
            <a:r>
              <a:rPr lang="en-US" altLang="zh-CN" sz="1400" dirty="0" err="1"/>
              <a:t>μm</a:t>
            </a:r>
            <a:endParaRPr lang="zh-CN" altLang="en-US" sz="1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/>
              <a:t>Main specs of the full-scale chip for high rate vertex detector </a:t>
            </a:r>
            <a:endParaRPr lang="zh-CN" altLang="en-US" sz="2000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843210"/>
            <a:ext cx="3744416" cy="269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">
            <a:extLst/>
          </p:cNvPr>
          <p:cNvSpPr txBox="1">
            <a:spLocks/>
          </p:cNvSpPr>
          <p:nvPr/>
        </p:nvSpPr>
        <p:spPr bwMode="auto">
          <a:xfrm>
            <a:off x="5247838" y="796937"/>
            <a:ext cx="2492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FontTx/>
              <a:buNone/>
              <a:defRPr/>
            </a:pPr>
            <a:r>
              <a:rPr lang="en-US" altLang="zh-CN" sz="1400" b="0" kern="0" dirty="0">
                <a:latin typeface="+mn-ea"/>
                <a:ea typeface="+mn-ea"/>
              </a:rPr>
              <a:t>Hit Density vs. VXD Radius</a:t>
            </a:r>
          </a:p>
        </p:txBody>
      </p:sp>
      <p:graphicFrame>
        <p:nvGraphicFramePr>
          <p:cNvPr id="8" name="表格 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78086"/>
              </p:ext>
            </p:extLst>
          </p:nvPr>
        </p:nvGraphicFramePr>
        <p:xfrm>
          <a:off x="607889" y="4365104"/>
          <a:ext cx="8229601" cy="19427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84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079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For Vertex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Specs.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For High rate Vertex  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Specs.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For Ladder Prototype 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Specs.</a:t>
                      </a:r>
                      <a:endParaRPr lang="zh-CN" altLang="en-US" sz="14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1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Pixel pitch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≤ </a:t>
                      </a:r>
                      <a:r>
                        <a:rPr lang="en-US" altLang="zh-CN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25 </a:t>
                      </a:r>
                      <a:r>
                        <a:rPr lang="en-US" altLang="zh-CN" sz="1400" b="1" dirty="0" err="1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μm</a:t>
                      </a:r>
                      <a:endParaRPr lang="zh-CN" alt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Hit rate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120 MHz/chip</a:t>
                      </a:r>
                      <a:endParaRPr lang="zh-CN" alt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Pixel array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512 row × 1024 col</a:t>
                      </a:r>
                      <a:endParaRPr lang="zh-CN" altLang="en-US" sz="14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3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TID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&gt;1 </a:t>
                      </a:r>
                      <a:r>
                        <a:rPr lang="en-US" altLang="zh-CN" sz="1400" b="1" dirty="0" err="1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Mrad</a:t>
                      </a:r>
                      <a:endParaRPr lang="zh-CN" altLang="en-US" sz="1400" b="1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Data</a:t>
                      </a:r>
                      <a:r>
                        <a:rPr lang="en-US" altLang="zh-CN" sz="1400" baseline="0" dirty="0"/>
                        <a:t> rate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3.84 Gbps (</a:t>
                      </a:r>
                      <a:r>
                        <a:rPr lang="en-US" altLang="zh-CN" sz="1400" b="0" dirty="0" err="1">
                          <a:solidFill>
                            <a:schemeClr val="tx1"/>
                          </a:solidFill>
                        </a:rPr>
                        <a:t>triggerless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</a:rPr>
                        <a:t>~110 Mbps (</a:t>
                      </a:r>
                      <a:r>
                        <a:rPr lang="en-US" altLang="zh-CN" sz="1400" dirty="0"/>
                        <a:t>trigger)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Power Density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&lt;</a:t>
                      </a:r>
                      <a:r>
                        <a:rPr lang="en-US" altLang="zh-CN" sz="1400" baseline="0" dirty="0"/>
                        <a:t> 200 </a:t>
                      </a:r>
                      <a:r>
                        <a:rPr lang="en-US" altLang="zh-CN" sz="1400" baseline="0" dirty="0" err="1"/>
                        <a:t>mW</a:t>
                      </a:r>
                      <a:r>
                        <a:rPr lang="en-US" altLang="zh-CN" sz="1400" baseline="0" dirty="0"/>
                        <a:t>/cm</a:t>
                      </a:r>
                      <a:r>
                        <a:rPr lang="en-US" altLang="zh-CN" sz="1400" baseline="30000" dirty="0"/>
                        <a:t>2</a:t>
                      </a:r>
                      <a:r>
                        <a:rPr lang="en-US" altLang="zh-CN" sz="1400" baseline="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(air cooling)</a:t>
                      </a:r>
                      <a:endParaRPr lang="zh-CN" altLang="en-US" sz="14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792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Dead</a:t>
                      </a:r>
                      <a:r>
                        <a:rPr lang="en-US" altLang="zh-CN" sz="1400" baseline="0" dirty="0"/>
                        <a:t> time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&lt; 500 ns</a:t>
                      </a:r>
                    </a:p>
                    <a:p>
                      <a:r>
                        <a:rPr lang="en-US" altLang="zh-CN" sz="1400" dirty="0"/>
                        <a:t>(for</a:t>
                      </a:r>
                      <a:r>
                        <a:rPr lang="en-US" altLang="zh-CN" sz="1400" baseline="0" dirty="0"/>
                        <a:t> 98% efficiency)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Chip size</a:t>
                      </a:r>
                      <a:endParaRPr lang="zh-CN" altLang="en-US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~1.4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× 2.56 cm</a:t>
                      </a:r>
                      <a:r>
                        <a:rPr lang="en-US" altLang="zh-CN" sz="1400" baseline="30000" dirty="0"/>
                        <a:t>2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 dirty="0"/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907ABC52-A95D-4E5E-B7A0-4A7FC77E2D5F}"/>
              </a:ext>
            </a:extLst>
          </p:cNvPr>
          <p:cNvSpPr txBox="1"/>
          <p:nvPr/>
        </p:nvSpPr>
        <p:spPr>
          <a:xfrm>
            <a:off x="5213028" y="3608653"/>
            <a:ext cx="324036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</a:t>
            </a:r>
            <a:r>
              <a:rPr lang="en-US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CEPC Conceptual Design Report, Volume II</a:t>
            </a:r>
            <a:endParaRPr lang="zh-CN" alt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71A199-EDA5-4F5E-9B4D-4A7D007771C6}"/>
              </a:ext>
            </a:extLst>
          </p:cNvPr>
          <p:cNvSpPr txBox="1"/>
          <p:nvPr/>
        </p:nvSpPr>
        <p:spPr>
          <a:xfrm>
            <a:off x="2929183" y="3999731"/>
            <a:ext cx="4027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bg2"/>
                </a:solidFill>
              </a:rPr>
              <a:t>Sensor prototype design specifications</a:t>
            </a:r>
            <a:endParaRPr lang="zh-CN" altLang="en-US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4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764704"/>
            <a:ext cx="7886700" cy="5472608"/>
          </a:xfrm>
        </p:spPr>
        <p:txBody>
          <a:bodyPr/>
          <a:lstStyle/>
          <a:p>
            <a:pPr marL="400050"/>
            <a:r>
              <a:rPr lang="en-US" altLang="zh-CN" sz="1600" dirty="0"/>
              <a:t>Two versions of flex board designed</a:t>
            </a:r>
          </a:p>
          <a:p>
            <a:pPr marL="800100" lvl="1"/>
            <a:r>
              <a:rPr lang="en-US" altLang="zh-CN" sz="1400" dirty="0"/>
              <a:t>Version 1 (baseline): 2 layers, 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less material</a:t>
            </a:r>
            <a:r>
              <a:rPr lang="en-US" altLang="zh-CN" sz="1400" dirty="0"/>
              <a:t>, limited layout space leads to 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worse signal integrity</a:t>
            </a:r>
            <a:r>
              <a:rPr lang="en-US" altLang="zh-CN" sz="1400" dirty="0"/>
              <a:t>,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400" dirty="0"/>
              <a:t>thickness ~0.2 mm, in production</a:t>
            </a:r>
          </a:p>
          <a:p>
            <a:pPr marL="800100" lvl="1"/>
            <a:r>
              <a:rPr lang="en-US" altLang="zh-CN" sz="1400" dirty="0"/>
              <a:t>Version 2: 4 layers, 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more material </a:t>
            </a:r>
            <a:r>
              <a:rPr lang="en-US" altLang="zh-CN" sz="1400" dirty="0"/>
              <a:t>dedicated GND and power plane gain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better signal integrity, </a:t>
            </a:r>
            <a:r>
              <a:rPr lang="en-US" altLang="zh-CN" sz="1400" dirty="0"/>
              <a:t>thickness ~0.4 mm, production done</a:t>
            </a:r>
          </a:p>
          <a:p>
            <a:pPr marL="800100" lvl="1"/>
            <a:endParaRPr lang="en-US" altLang="zh-CN" sz="1400" dirty="0"/>
          </a:p>
          <a:p>
            <a:pPr marL="800100" lvl="1"/>
            <a:endParaRPr lang="en-US" altLang="zh-CN" sz="14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400050"/>
            <a:r>
              <a:rPr lang="en-US" altLang="zh-CN" sz="1600" dirty="0"/>
              <a:t>Interposer board </a:t>
            </a:r>
          </a:p>
          <a:p>
            <a:pPr marL="514350" lvl="1" indent="0">
              <a:buNone/>
            </a:pPr>
            <a:endParaRPr lang="en-US" altLang="zh-CN" sz="1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800100" lvl="1"/>
            <a:endParaRPr lang="en-US" altLang="zh-CN" sz="1400" dirty="0"/>
          </a:p>
          <a:p>
            <a:pPr marL="800100" lvl="1"/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30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 readout design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7E9D19-AFDA-4903-9C34-2B005026359A}"/>
              </a:ext>
            </a:extLst>
          </p:cNvPr>
          <p:cNvSpPr txBox="1"/>
          <p:nvPr/>
        </p:nvSpPr>
        <p:spPr>
          <a:xfrm>
            <a:off x="4390738" y="2994220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553 mm</a:t>
            </a:r>
            <a:endParaRPr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DC9AA0-B41C-4324-BF2F-F79D5DEF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578" y="2296668"/>
            <a:ext cx="5773758" cy="7113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C498DE-E9A1-409C-841B-8F7E2BD99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34" y="3491733"/>
            <a:ext cx="3762664" cy="2991867"/>
          </a:xfrm>
          <a:prstGeom prst="rect">
            <a:avLst/>
          </a:prstGeom>
        </p:spPr>
      </p:pic>
      <p:sp>
        <p:nvSpPr>
          <p:cNvPr id="46" name="内容占位符 1">
            <a:extLst>
              <a:ext uri="{FF2B5EF4-FFF2-40B4-BE49-F238E27FC236}">
                <a16:creationId xmlns:a16="http://schemas.microsoft.com/office/drawing/2014/main" id="{36A0F9D7-340D-4FE1-A846-C18FD7038018}"/>
              </a:ext>
            </a:extLst>
          </p:cNvPr>
          <p:cNvSpPr txBox="1">
            <a:spLocks/>
          </p:cNvSpPr>
          <p:nvPr/>
        </p:nvSpPr>
        <p:spPr bwMode="auto">
          <a:xfrm>
            <a:off x="4259619" y="3335254"/>
            <a:ext cx="4427181" cy="304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n"/>
              <a:defRPr sz="1800" b="1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è"/>
              <a:defRPr sz="1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altLang="zh-CN" sz="1600" kern="0" dirty="0"/>
              <a:t>FPGA board</a:t>
            </a:r>
          </a:p>
          <a:p>
            <a:endParaRPr lang="en-US" altLang="zh-CN" sz="1600" kern="0" dirty="0"/>
          </a:p>
          <a:p>
            <a:endParaRPr lang="en-US" altLang="zh-CN" sz="1600" kern="0" dirty="0"/>
          </a:p>
          <a:p>
            <a:endParaRPr lang="en-US" altLang="zh-CN" sz="1600" kern="0" dirty="0"/>
          </a:p>
          <a:p>
            <a:endParaRPr lang="en-US" altLang="zh-CN" sz="1600" kern="0" dirty="0"/>
          </a:p>
          <a:p>
            <a:pPr lvl="4"/>
            <a:endParaRPr lang="en-US" altLang="zh-CN" sz="900" dirty="0"/>
          </a:p>
          <a:p>
            <a:pPr lvl="1">
              <a:lnSpc>
                <a:spcPct val="100000"/>
              </a:lnSpc>
            </a:pPr>
            <a:r>
              <a:rPr lang="en-US" altLang="zh-CN" sz="1400" dirty="0"/>
              <a:t>Communication with chips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/>
              <a:t>Data processing and package data 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/>
              <a:t>Readout to PC via 1Gbps Ethernet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/>
              <a:t>Capability of 6 Gbps readout and 2GB internal DDR memory</a:t>
            </a:r>
            <a:endParaRPr lang="en-US" altLang="zh-CN" sz="1400" kern="0" dirty="0"/>
          </a:p>
          <a:p>
            <a:endParaRPr lang="en-US" altLang="zh-CN" sz="1600" kern="0" dirty="0"/>
          </a:p>
          <a:p>
            <a:pPr marL="0" indent="0">
              <a:buNone/>
            </a:pPr>
            <a:endParaRPr lang="zh-CN" altLang="en-US" kern="0" dirty="0"/>
          </a:p>
        </p:txBody>
      </p:sp>
      <p:sp>
        <p:nvSpPr>
          <p:cNvPr id="47" name="右箭头 20">
            <a:extLst>
              <a:ext uri="{FF2B5EF4-FFF2-40B4-BE49-F238E27FC236}">
                <a16:creationId xmlns:a16="http://schemas.microsoft.com/office/drawing/2014/main" id="{CDFD983B-F33D-4F70-A177-76D64CC14BBA}"/>
              </a:ext>
            </a:extLst>
          </p:cNvPr>
          <p:cNvSpPr/>
          <p:nvPr/>
        </p:nvSpPr>
        <p:spPr>
          <a:xfrm>
            <a:off x="3871538" y="4221088"/>
            <a:ext cx="954266" cy="69150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zh-CN" altLang="en-US" sz="2500"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7E856CD1-BC99-4E57-8476-DA00EC58FA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9" b="16519"/>
          <a:stretch/>
        </p:blipFill>
        <p:spPr>
          <a:xfrm rot="10800000">
            <a:off x="4716017" y="3717032"/>
            <a:ext cx="3205597" cy="148029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457D782-510A-42E1-A3FA-56EC6A9B9EA7}"/>
              </a:ext>
            </a:extLst>
          </p:cNvPr>
          <p:cNvCxnSpPr/>
          <p:nvPr/>
        </p:nvCxnSpPr>
        <p:spPr>
          <a:xfrm>
            <a:off x="1822578" y="2924944"/>
            <a:ext cx="0" cy="307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3B1327E-1CED-4BA4-8C5D-2F0C3F97E2F8}"/>
              </a:ext>
            </a:extLst>
          </p:cNvPr>
          <p:cNvCxnSpPr/>
          <p:nvPr/>
        </p:nvCxnSpPr>
        <p:spPr>
          <a:xfrm>
            <a:off x="7584761" y="2936519"/>
            <a:ext cx="0" cy="307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F77EDDB-47BC-4262-A228-CF8FD5F1958C}"/>
              </a:ext>
            </a:extLst>
          </p:cNvPr>
          <p:cNvCxnSpPr/>
          <p:nvPr/>
        </p:nvCxnSpPr>
        <p:spPr>
          <a:xfrm>
            <a:off x="1822578" y="3140968"/>
            <a:ext cx="256816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84B34AA-E4F4-42C7-A358-3DAFE2FE9244}"/>
              </a:ext>
            </a:extLst>
          </p:cNvPr>
          <p:cNvCxnSpPr>
            <a:cxnSpLocks/>
          </p:cNvCxnSpPr>
          <p:nvPr/>
        </p:nvCxnSpPr>
        <p:spPr>
          <a:xfrm>
            <a:off x="5364088" y="3140968"/>
            <a:ext cx="223224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日期占位符 3">
            <a:extLst>
              <a:ext uri="{FF2B5EF4-FFF2-40B4-BE49-F238E27FC236}">
                <a16:creationId xmlns:a16="http://schemas.microsoft.com/office/drawing/2014/main" id="{D1069881-48C2-4B81-8853-A6FB7648BD5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0297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105A029-75DD-4438-A23C-E5065AEDB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075240" cy="5472608"/>
          </a:xfrm>
        </p:spPr>
        <p:txBody>
          <a:bodyPr/>
          <a:lstStyle/>
          <a:p>
            <a:r>
              <a:rPr lang="en-US" altLang="zh-CN" sz="1600" dirty="0">
                <a:solidFill>
                  <a:srgbClr val="0000FF"/>
                </a:solidFill>
              </a:rPr>
              <a:t>Considering 6 double-sided ladders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90B81F3-9139-438A-A66A-3992A4031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31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4603190-7EF2-455A-88F7-BE8AA32F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of DAQ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220FAE-6D3C-4017-BEBC-B87844DE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452625" cy="5112568"/>
          </a:xfrm>
          <a:prstGeom prst="rect">
            <a:avLst/>
          </a:prstGeom>
        </p:spPr>
      </p:pic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D553C6F-DCE0-471F-8934-2B8E65D5FAB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89937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9589A6-CAF3-A5A1-5EB1-2D6E2DB4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Standard &amp; modified process 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2F84F74-F023-138A-D351-4B606B7D4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32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34800F2-03FC-A750-B525-1C7D5D78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TowerJazz</a:t>
            </a:r>
            <a:r>
              <a:rPr kumimoji="1" lang="en-US" altLang="zh-CN" dirty="0"/>
              <a:t> process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851F0D-A95A-F563-2985-D23EA8C0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46" y="836712"/>
            <a:ext cx="3865030" cy="5472608"/>
          </a:xfrm>
          <a:prstGeom prst="rect">
            <a:avLst/>
          </a:prstGeom>
        </p:spPr>
      </p:pic>
      <p:sp>
        <p:nvSpPr>
          <p:cNvPr id="7" name="日期占位符 3">
            <a:extLst>
              <a:ext uri="{FF2B5EF4-FFF2-40B4-BE49-F238E27FC236}">
                <a16:creationId xmlns:a16="http://schemas.microsoft.com/office/drawing/2014/main" id="{F320CCF1-2FD5-41FE-9BDF-1E85136CA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7914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4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TaichuPix</a:t>
            </a:r>
            <a:r>
              <a:rPr lang="en-US" altLang="zh-CN" dirty="0"/>
              <a:t> sensor architecture</a:t>
            </a:r>
            <a:endParaRPr lang="zh-CN" altLang="en-US" dirty="0"/>
          </a:p>
        </p:txBody>
      </p:sp>
      <p:sp>
        <p:nvSpPr>
          <p:cNvPr id="7" name="Rectangle 230">
            <a:extLst>
              <a:ext uri="{FF2B5EF4-FFF2-40B4-BE49-F238E27FC236}">
                <a16:creationId xmlns:a16="http://schemas.microsoft.com/office/drawing/2014/main" id="{6981E952-5A4F-4FFC-BE15-3EE85AE1D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01F9E033-81AB-4CCC-AF74-5145A6F24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195811"/>
              </p:ext>
            </p:extLst>
          </p:nvPr>
        </p:nvGraphicFramePr>
        <p:xfrm>
          <a:off x="191452" y="2420888"/>
          <a:ext cx="4255307" cy="4032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Visio" r:id="rId4" imgW="6438652" imgH="6072936" progId="Visio.Drawing.15">
                  <p:embed/>
                </p:oleObj>
              </mc:Choice>
              <mc:Fallback>
                <p:oleObj name="Visio" r:id="rId4" imgW="6438652" imgH="6072936" progId="Visio.Drawing.15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01F9E033-81AB-4CCC-AF74-5145A6F24E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52" y="2420888"/>
                        <a:ext cx="4255307" cy="40324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4E617E64-3AAE-425F-982F-EAFE8A1D4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692701"/>
            <a:ext cx="4680520" cy="568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n"/>
              <a:defRPr sz="1800" b="1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è"/>
              <a:defRPr sz="1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altLang="zh-CN" sz="1600" kern="0" dirty="0"/>
              <a:t>Pixel</a:t>
            </a:r>
            <a:r>
              <a:rPr lang="zh-CN" altLang="en-US" sz="1600" kern="0" dirty="0"/>
              <a:t> </a:t>
            </a:r>
            <a:r>
              <a:rPr lang="en-US" altLang="zh-CN" sz="1600" kern="0" dirty="0"/>
              <a:t>25 </a:t>
            </a:r>
            <a:r>
              <a:rPr lang="el-GR" altLang="zh-CN" sz="1600" kern="0" dirty="0"/>
              <a:t>μ</a:t>
            </a:r>
            <a:r>
              <a:rPr lang="en-US" altLang="zh-CN" sz="1600" kern="0" dirty="0"/>
              <a:t>m × 25 </a:t>
            </a:r>
            <a:r>
              <a:rPr lang="el-GR" altLang="zh-CN" sz="1600" kern="0" dirty="0"/>
              <a:t>μ</a:t>
            </a:r>
            <a:r>
              <a:rPr lang="en-US" altLang="zh-CN" sz="1600" kern="0" dirty="0"/>
              <a:t>m</a:t>
            </a:r>
          </a:p>
          <a:p>
            <a:pPr lvl="1"/>
            <a:r>
              <a:rPr lang="en-US" altLang="zh-CN" sz="1400" kern="0" dirty="0"/>
              <a:t>Continuously active front-end, in-pixel discrimination</a:t>
            </a:r>
          </a:p>
          <a:p>
            <a:pPr lvl="1"/>
            <a:r>
              <a:rPr lang="en-US" altLang="zh-CN" sz="1400" kern="0" dirty="0"/>
              <a:t>Fast-readout digital, with masking &amp; testing config. logic</a:t>
            </a:r>
            <a:endParaRPr lang="en-US" altLang="zh-CN" sz="1200" kern="0" dirty="0"/>
          </a:p>
          <a:p>
            <a:r>
              <a:rPr lang="en-US" altLang="zh-CN" sz="1600" kern="0" dirty="0"/>
              <a:t>Column-drain readout for pixel matrix</a:t>
            </a:r>
          </a:p>
          <a:p>
            <a:pPr lvl="1"/>
            <a:r>
              <a:rPr lang="en-US" altLang="zh-CN" sz="1400" kern="0" dirty="0"/>
              <a:t>Priority based data-driven readout</a:t>
            </a:r>
          </a:p>
          <a:p>
            <a:pPr lvl="1"/>
            <a:r>
              <a:rPr lang="en-US" altLang="zh-CN" sz="1400" kern="0" dirty="0"/>
              <a:t>Time stamp added at EOC</a:t>
            </a:r>
          </a:p>
          <a:p>
            <a:pPr lvl="1"/>
            <a:r>
              <a:rPr lang="en-US" altLang="zh-CN" sz="1400" kern="0" dirty="0"/>
              <a:t>Readout time: 50 ns for each pixel</a:t>
            </a:r>
          </a:p>
          <a:p>
            <a:r>
              <a:rPr lang="en-US" altLang="zh-CN" sz="1600" kern="0" dirty="0"/>
              <a:t>2-level FIFO architecture</a:t>
            </a:r>
          </a:p>
          <a:p>
            <a:pPr lvl="1"/>
            <a:r>
              <a:rPr lang="en-US" altLang="zh-CN" sz="1400" kern="0" dirty="0"/>
              <a:t>L1 FIFO: de-randomize the injecting charge</a:t>
            </a:r>
          </a:p>
          <a:p>
            <a:pPr lvl="1"/>
            <a:r>
              <a:rPr lang="en-US" altLang="zh-CN" sz="1400" kern="0" dirty="0"/>
              <a:t>L2 FIFO: match the in/out data rate between core and interface</a:t>
            </a:r>
          </a:p>
          <a:p>
            <a:r>
              <a:rPr lang="en-US" altLang="zh-CN" sz="1600" kern="0" dirty="0"/>
              <a:t>Trigger-less &amp; Trigger mode compatible </a:t>
            </a:r>
          </a:p>
          <a:p>
            <a:pPr lvl="1"/>
            <a:r>
              <a:rPr lang="en-US" altLang="zh-CN" sz="1400" kern="0" dirty="0"/>
              <a:t>Trigger-less: 3.84 Gbps data interface</a:t>
            </a:r>
          </a:p>
          <a:p>
            <a:pPr lvl="1"/>
            <a:r>
              <a:rPr lang="en-US" altLang="zh-CN" sz="1400" kern="0" dirty="0"/>
              <a:t>Trigger: data coincidence by time stamp, only matched event will be readout</a:t>
            </a:r>
          </a:p>
          <a:p>
            <a:r>
              <a:rPr lang="en-US" altLang="zh-CN" sz="1600" kern="0" dirty="0"/>
              <a:t>Features standalone operation</a:t>
            </a:r>
          </a:p>
          <a:p>
            <a:pPr lvl="1"/>
            <a:r>
              <a:rPr lang="en-US" altLang="zh-CN" sz="1400" kern="0" dirty="0"/>
              <a:t>On-chip bias generation, LDO, slow control, etc. </a:t>
            </a:r>
            <a:endParaRPr lang="zh-CN" altLang="en-US" sz="1400" kern="0" dirty="0"/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E200D13D-D14B-47B7-B511-D90FBD8B5F6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392736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08DDDEE-964E-409F-9CA3-B90E88DD3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944254"/>
            <a:ext cx="2106301" cy="127984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C054D4A-BB98-4977-A50C-C71D59DC9AFB}"/>
              </a:ext>
            </a:extLst>
          </p:cNvPr>
          <p:cNvSpPr txBox="1"/>
          <p:nvPr/>
        </p:nvSpPr>
        <p:spPr>
          <a:xfrm>
            <a:off x="2462993" y="1042470"/>
            <a:ext cx="247599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Monolithic pixel sensor based on a CMOS process </a:t>
            </a:r>
            <a:r>
              <a:rPr lang="en-US" altLang="zh-CN" sz="1400" dirty="0">
                <a:sym typeface="Wingdings" panose="05000000000000000000" pitchFamily="2" charset="2"/>
              </a:rPr>
              <a:t> </a:t>
            </a:r>
            <a:r>
              <a:rPr lang="en-US" altLang="zh-CN" sz="1400" b="1" dirty="0">
                <a:sym typeface="Wingdings" panose="05000000000000000000" pitchFamily="2" charset="2"/>
              </a:rPr>
              <a:t>collection electrode &amp; readout elec. on the same Si-substrate 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4413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D94259-CF3B-4B62-8E7C-6D85F5DEB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Major challenges for the sensor design</a:t>
            </a:r>
          </a:p>
          <a:p>
            <a:pPr lvl="1"/>
            <a:r>
              <a:rPr lang="en-US" altLang="zh-CN" dirty="0"/>
              <a:t>Small pixel size </a:t>
            </a:r>
            <a:r>
              <a:rPr lang="en-US" altLang="zh-CN" dirty="0">
                <a:sym typeface="Wingdings" panose="05000000000000000000" pitchFamily="2" charset="2"/>
              </a:rPr>
              <a:t> high resolution (3-5 </a:t>
            </a:r>
            <a:r>
              <a:rPr lang="el-GR" altLang="zh-CN" dirty="0">
                <a:sym typeface="Wingdings" panose="05000000000000000000" pitchFamily="2" charset="2"/>
              </a:rPr>
              <a:t>μ</a:t>
            </a:r>
            <a:r>
              <a:rPr lang="en-US" altLang="zh-CN" dirty="0">
                <a:sym typeface="Wingdings" panose="05000000000000000000" pitchFamily="2" charset="2"/>
              </a:rPr>
              <a:t>m)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High readout speed (dead time &lt; 500 ns @ 40 MHz )  for CEPC Z pole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Radiation tolerance (per year): 1 </a:t>
            </a:r>
            <a:r>
              <a:rPr lang="en-US" altLang="zh-CN" dirty="0" err="1">
                <a:sym typeface="Wingdings" panose="05000000000000000000" pitchFamily="2" charset="2"/>
              </a:rPr>
              <a:t>Mrad</a:t>
            </a:r>
            <a:r>
              <a:rPr lang="en-US" altLang="zh-CN" dirty="0">
                <a:sym typeface="Wingdings" panose="05000000000000000000" pitchFamily="2" charset="2"/>
              </a:rPr>
              <a:t> TID</a:t>
            </a:r>
          </a:p>
          <a:p>
            <a:r>
              <a:rPr lang="en-US" altLang="zh-CN" dirty="0">
                <a:sym typeface="Wingdings" panose="05000000000000000000" pitchFamily="2" charset="2"/>
              </a:rPr>
              <a:t>Completed 3 rounds of sensor prototyping in 180 nm CMOS process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Two MPW chips (5 mm × 5 mm )</a:t>
            </a:r>
          </a:p>
          <a:p>
            <a:pPr lvl="2"/>
            <a:r>
              <a:rPr lang="en-US" altLang="zh-CN" dirty="0"/>
              <a:t>TaichuPix-1: 2019.06 ‒ 2019.11</a:t>
            </a:r>
          </a:p>
          <a:p>
            <a:pPr lvl="2"/>
            <a:r>
              <a:rPr lang="en-US" altLang="zh-CN" dirty="0"/>
              <a:t>TaichuPix-2: 2020.02 ‒ 2020.06</a:t>
            </a:r>
          </a:p>
          <a:p>
            <a:pPr lvl="1"/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engineering run</a:t>
            </a:r>
          </a:p>
          <a:p>
            <a:pPr lvl="2"/>
            <a:r>
              <a:rPr lang="en-US" altLang="zh-CN" dirty="0"/>
              <a:t>Full-scale chip: TaichuPix-3, received in July 2022 &amp; March 2023</a:t>
            </a:r>
          </a:p>
          <a:p>
            <a:pPr lvl="2"/>
            <a:endParaRPr lang="en-US" altLang="zh-CN" dirty="0">
              <a:sym typeface="Wingdings" panose="05000000000000000000" pitchFamily="2" charset="2"/>
            </a:endParaRPr>
          </a:p>
          <a:p>
            <a:pPr lvl="1"/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C467432-69CC-4119-AFEC-95E375213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5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90203CF-03DE-4C62-9D3D-E7BC43F1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TaichuPix</a:t>
            </a:r>
            <a:r>
              <a:rPr lang="en-US" altLang="zh-CN" dirty="0"/>
              <a:t> prototypes overview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FCD901-E1D0-422B-980D-CFA395D48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1" y="4326761"/>
            <a:ext cx="1797040" cy="175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738466F-0C87-472C-AE21-FA420C579C88}"/>
              </a:ext>
            </a:extLst>
          </p:cNvPr>
          <p:cNvGrpSpPr/>
          <p:nvPr/>
        </p:nvGrpSpPr>
        <p:grpSpPr>
          <a:xfrm>
            <a:off x="3370266" y="4344137"/>
            <a:ext cx="1993822" cy="1733290"/>
            <a:chOff x="835433" y="3727116"/>
            <a:chExt cx="2049225" cy="186212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23158E-66C7-4809-B4F8-1C4CEC83E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6" r="12308"/>
            <a:stretch/>
          </p:blipFill>
          <p:spPr>
            <a:xfrm>
              <a:off x="835433" y="3727116"/>
              <a:ext cx="1936367" cy="1862124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E6F0A44-E897-47FD-ACB2-C1D95E0C2D07}"/>
                </a:ext>
              </a:extLst>
            </p:cNvPr>
            <p:cNvSpPr/>
            <p:nvPr/>
          </p:nvSpPr>
          <p:spPr>
            <a:xfrm>
              <a:off x="971600" y="4149080"/>
              <a:ext cx="1656184" cy="64807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7872354-FA29-4FA8-B1B3-E65B42142641}"/>
                </a:ext>
              </a:extLst>
            </p:cNvPr>
            <p:cNvSpPr/>
            <p:nvPr/>
          </p:nvSpPr>
          <p:spPr>
            <a:xfrm>
              <a:off x="971600" y="4345359"/>
              <a:ext cx="1913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6 design variations</a:t>
              </a:r>
              <a:endParaRPr lang="zh-CN" altLang="en-US" sz="1400" b="1" dirty="0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B694441-374A-4C3F-8CF3-0541247A4CC3}"/>
                </a:ext>
              </a:extLst>
            </p:cNvPr>
            <p:cNvCxnSpPr/>
            <p:nvPr/>
          </p:nvCxnSpPr>
          <p:spPr>
            <a:xfrm>
              <a:off x="1226612" y="415162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B1BF9CA5-5D63-4240-974D-B4F515343924}"/>
                </a:ext>
              </a:extLst>
            </p:cNvPr>
            <p:cNvCxnSpPr/>
            <p:nvPr/>
          </p:nvCxnSpPr>
          <p:spPr>
            <a:xfrm>
              <a:off x="1501944" y="414654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DA5F9E9-2D4D-44EB-B1C7-E7A3135A6EF9}"/>
                </a:ext>
              </a:extLst>
            </p:cNvPr>
            <p:cNvCxnSpPr/>
            <p:nvPr/>
          </p:nvCxnSpPr>
          <p:spPr>
            <a:xfrm>
              <a:off x="1784008" y="415924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87AA843-A41E-43E2-952F-F4E254D21B0D}"/>
                </a:ext>
              </a:extLst>
            </p:cNvPr>
            <p:cNvCxnSpPr/>
            <p:nvPr/>
          </p:nvCxnSpPr>
          <p:spPr>
            <a:xfrm>
              <a:off x="2066960" y="415162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B92EF4B-5A1E-4959-86BB-BD01E9563C05}"/>
                </a:ext>
              </a:extLst>
            </p:cNvPr>
            <p:cNvCxnSpPr/>
            <p:nvPr/>
          </p:nvCxnSpPr>
          <p:spPr>
            <a:xfrm>
              <a:off x="2349912" y="414908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C631E29-F800-460C-8857-4D9EE2B2E013}"/>
              </a:ext>
            </a:extLst>
          </p:cNvPr>
          <p:cNvGrpSpPr/>
          <p:nvPr/>
        </p:nvGrpSpPr>
        <p:grpSpPr>
          <a:xfrm>
            <a:off x="5792440" y="4077072"/>
            <a:ext cx="3100040" cy="1780238"/>
            <a:chOff x="5223035" y="1393031"/>
            <a:chExt cx="3100040" cy="178023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FD7CAE-E4B0-4ACB-89B0-6D3FCA099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0" t="41390" r="10785" b="26366"/>
            <a:stretch/>
          </p:blipFill>
          <p:spPr>
            <a:xfrm rot="10800000">
              <a:off x="5223035" y="1791173"/>
              <a:ext cx="2115290" cy="1382096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A0A0996-5DE9-45D1-B2A2-D5C01D8CFC58}"/>
                </a:ext>
              </a:extLst>
            </p:cNvPr>
            <p:cNvSpPr txBox="1"/>
            <p:nvPr/>
          </p:nvSpPr>
          <p:spPr>
            <a:xfrm>
              <a:off x="6464803" y="2296793"/>
              <a:ext cx="843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</a:rPr>
                <a:t>TCPX3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D9426387-7977-495C-815C-A40810231753}"/>
                </a:ext>
              </a:extLst>
            </p:cNvPr>
            <p:cNvCxnSpPr/>
            <p:nvPr/>
          </p:nvCxnSpPr>
          <p:spPr>
            <a:xfrm>
              <a:off x="7452320" y="1782444"/>
              <a:ext cx="0" cy="13672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31D07C26-217A-4680-87C4-5388302E5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8679" y="1700808"/>
              <a:ext cx="9357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675989A-C107-4C36-BA9A-0F4438C63B9B}"/>
                </a:ext>
              </a:extLst>
            </p:cNvPr>
            <p:cNvSpPr txBox="1"/>
            <p:nvPr/>
          </p:nvSpPr>
          <p:spPr>
            <a:xfrm>
              <a:off x="6418679" y="1393031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15.9 mm</a:t>
              </a:r>
              <a:endParaRPr lang="zh-CN" altLang="en-US" sz="14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173704B-6808-4F82-BCF2-118949463D3C}"/>
                </a:ext>
              </a:extLst>
            </p:cNvPr>
            <p:cNvSpPr txBox="1"/>
            <p:nvPr/>
          </p:nvSpPr>
          <p:spPr>
            <a:xfrm>
              <a:off x="7442706" y="2264575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25.7 mm</a:t>
              </a:r>
              <a:endParaRPr lang="zh-CN" altLang="en-US" sz="1400" dirty="0"/>
            </a:p>
          </p:txBody>
        </p:sp>
      </p:grpSp>
      <p:sp>
        <p:nvSpPr>
          <p:cNvPr id="26" name="矩形 8">
            <a:extLst>
              <a:ext uri="{FF2B5EF4-FFF2-40B4-BE49-F238E27FC236}">
                <a16:creationId xmlns:a16="http://schemas.microsoft.com/office/drawing/2014/main" id="{5F6F53D2-8651-443B-BDCC-419D4648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37" y="6142641"/>
            <a:ext cx="26234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TaichuPix-1</a:t>
            </a: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E4965E53-ADCB-4E23-B59B-43837C0B6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871" y="6145559"/>
            <a:ext cx="26234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TaichuPix-2</a:t>
            </a: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F47738D0-5465-4BC3-8840-2ABCEF008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962" y="5930116"/>
            <a:ext cx="2623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TaichuPix-3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Pixel size</a:t>
            </a:r>
            <a:r>
              <a:rPr lang="zh-CN" altLang="en-US" sz="1400" dirty="0">
                <a:solidFill>
                  <a:schemeClr val="bg2"/>
                </a:solidFill>
                <a:latin typeface="+mn-lt"/>
              </a:rPr>
              <a:t>：</a:t>
            </a: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25 </a:t>
            </a:r>
            <a:r>
              <a:rPr lang="en-US" altLang="zh-CN" sz="1400" dirty="0" err="1">
                <a:solidFill>
                  <a:schemeClr val="bg2"/>
                </a:solidFill>
                <a:latin typeface="+mn-lt"/>
              </a:rPr>
              <a:t>μm</a:t>
            </a: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 × 25 </a:t>
            </a:r>
            <a:r>
              <a:rPr lang="en-US" altLang="zh-CN" sz="1400" dirty="0" err="1">
                <a:solidFill>
                  <a:schemeClr val="bg2"/>
                </a:solidFill>
                <a:latin typeface="+mn-lt"/>
              </a:rPr>
              <a:t>μm</a:t>
            </a:r>
            <a:endParaRPr lang="zh-CN" altLang="en-US" sz="1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0" name="日期占位符 3">
            <a:extLst>
              <a:ext uri="{FF2B5EF4-FFF2-40B4-BE49-F238E27FC236}">
                <a16:creationId xmlns:a16="http://schemas.microsoft.com/office/drawing/2014/main" id="{60B472F7-3FDD-403F-AC4D-46EEB586FDB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392736" cy="26511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1719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D121AA-DFD5-459E-A99D-D6036308F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/>
          <a:lstStyle/>
          <a:p>
            <a:r>
              <a:rPr lang="en-US" altLang="zh-CN" dirty="0"/>
              <a:t>Readout system for single-chip includes</a:t>
            </a:r>
          </a:p>
          <a:p>
            <a:pPr lvl="1"/>
            <a:r>
              <a:rPr lang="en-US" altLang="zh-CN" dirty="0"/>
              <a:t>A dedicated test board for chip wire-bonding and power link</a:t>
            </a:r>
          </a:p>
          <a:p>
            <a:pPr lvl="1"/>
            <a:r>
              <a:rPr lang="en-US" altLang="zh-CN" dirty="0"/>
              <a:t>A readout board loaded with a FPGA to perform chip configuration and data readout</a:t>
            </a:r>
          </a:p>
          <a:p>
            <a:pPr lvl="1"/>
            <a:r>
              <a:rPr lang="en-US" altLang="zh-CN" dirty="0"/>
              <a:t>A DC power supply</a:t>
            </a:r>
          </a:p>
          <a:p>
            <a:pPr lvl="1"/>
            <a:r>
              <a:rPr lang="en-US" altLang="zh-CN" dirty="0"/>
              <a:t>A PC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E6C7BE4-EC9C-41F4-AF20-98841E0555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6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D0838DB-6074-4D60-BCF8-C36876CE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Readout system of </a:t>
            </a:r>
            <a:r>
              <a:rPr lang="en-US" altLang="zh-CN" dirty="0" err="1"/>
              <a:t>TaichuPix</a:t>
            </a:r>
            <a:r>
              <a:rPr lang="en-US" altLang="zh-CN" dirty="0"/>
              <a:t> chips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4507B2-254D-4899-8D99-EE3729106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5" y="4285589"/>
            <a:ext cx="7350646" cy="17015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999BDD-20C4-4817-AB27-9D9F055169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11151"/>
          <a:stretch/>
        </p:blipFill>
        <p:spPr>
          <a:xfrm>
            <a:off x="3563888" y="2223773"/>
            <a:ext cx="4027141" cy="16808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59BE41-0ED3-4DCB-AE27-E6356BC2E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39501" r="10000" b="26607"/>
          <a:stretch/>
        </p:blipFill>
        <p:spPr>
          <a:xfrm>
            <a:off x="566452" y="3011530"/>
            <a:ext cx="2674117" cy="894171"/>
          </a:xfrm>
          <a:prstGeom prst="rect">
            <a:avLst/>
          </a:prstGeom>
        </p:spPr>
      </p:pic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id="{DD6F1120-E847-4D02-A714-5FFFCCE1EA03}"/>
              </a:ext>
            </a:extLst>
          </p:cNvPr>
          <p:cNvSpPr/>
          <p:nvPr/>
        </p:nvSpPr>
        <p:spPr>
          <a:xfrm>
            <a:off x="544624" y="2996952"/>
            <a:ext cx="2674117" cy="879070"/>
          </a:xfrm>
          <a:prstGeom prst="wedgeRectCallout">
            <a:avLst>
              <a:gd name="adj1" fmla="val 131492"/>
              <a:gd name="adj2" fmla="val -5720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F23AE43-16A6-4D02-9CD5-AFBA1793D8DA}"/>
              </a:ext>
            </a:extLst>
          </p:cNvPr>
          <p:cNvSpPr txBox="1"/>
          <p:nvPr/>
        </p:nvSpPr>
        <p:spPr>
          <a:xfrm>
            <a:off x="515328" y="3637330"/>
            <a:ext cx="960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Test board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146F5D-D542-41B9-9C6D-464D4A10BEF5}"/>
              </a:ext>
            </a:extLst>
          </p:cNvPr>
          <p:cNvSpPr txBox="1"/>
          <p:nvPr/>
        </p:nvSpPr>
        <p:spPr>
          <a:xfrm>
            <a:off x="1979712" y="3656057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Readout board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9BEEFF3-B65C-4B8A-8A8F-09FDAB3E387B}"/>
              </a:ext>
            </a:extLst>
          </p:cNvPr>
          <p:cNvSpPr txBox="1"/>
          <p:nvPr/>
        </p:nvSpPr>
        <p:spPr>
          <a:xfrm>
            <a:off x="2843808" y="6073551"/>
            <a:ext cx="3143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Structure of the readout system</a:t>
            </a:r>
            <a:endParaRPr lang="zh-CN" altLang="en-US" sz="1400" dirty="0"/>
          </a:p>
        </p:txBody>
      </p:sp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555BC454-FF4B-4A35-8704-6AAB5DCDEFE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0810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764704"/>
            <a:ext cx="8147248" cy="5472608"/>
          </a:xfrm>
        </p:spPr>
        <p:txBody>
          <a:bodyPr/>
          <a:lstStyle/>
          <a:p>
            <a:pPr marL="400050" lvl="0"/>
            <a:r>
              <a:rPr lang="en-US" altLang="zh-CN" sz="1600" dirty="0">
                <a:solidFill>
                  <a:srgbClr val="000000"/>
                </a:solidFill>
              </a:rPr>
              <a:t>Completed detector module (ladder) design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 marL="800100" lvl="1"/>
            <a:r>
              <a:rPr lang="en-US" altLang="zh-CN" sz="1400" dirty="0">
                <a:solidFill>
                  <a:srgbClr val="00007D">
                    <a:lumMod val="60000"/>
                    <a:lumOff val="40000"/>
                  </a:srgbClr>
                </a:solidFill>
              </a:rPr>
              <a:t>Detector module (ladder) = 10 sensors + readout board + support structure + control board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</a:rPr>
              <a:t>Sensors are glued and wire bonded to the flexible PCB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</a:rPr>
              <a:t>Flexible PCB will be supported by carbon fiber support structure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</a:rPr>
              <a:t>Signal, clock, control, power, ground will be handled by control board through flexible PCB</a:t>
            </a:r>
          </a:p>
          <a:p>
            <a:pPr marL="400050" lvl="0"/>
            <a:r>
              <a:rPr lang="en-US" altLang="zh-CN" sz="1600" dirty="0">
                <a:solidFill>
                  <a:srgbClr val="000000"/>
                </a:solidFill>
              </a:rPr>
              <a:t>Challenges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</a:rPr>
              <a:t>Long flex cable </a:t>
            </a:r>
            <a:r>
              <a:rPr lang="en-US" altLang="zh-CN" sz="1400" dirty="0">
                <a:solidFill>
                  <a:srgbClr val="000000"/>
                </a:solidFill>
                <a:sym typeface="Wingdings" panose="05000000000000000000" pitchFamily="2" charset="2"/>
              </a:rPr>
              <a:t> some issue with power distribution and delay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  <a:sym typeface="Wingdings" panose="05000000000000000000" pitchFamily="2" charset="2"/>
              </a:rPr>
              <a:t>Limited space for power and ground placement  bad isolation between signals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  <a:sym typeface="Wingdings" panose="05000000000000000000" pitchFamily="2" charset="2"/>
              </a:rPr>
              <a:t>No debug testing point  </a:t>
            </a:r>
            <a:r>
              <a:rPr lang="en-US" altLang="zh-CN" sz="1400" dirty="0">
                <a:sym typeface="Wingdings" panose="05000000000000000000" pitchFamily="2" charset="2"/>
              </a:rPr>
              <a:t>hard to debug the flex readout system</a:t>
            </a:r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7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 readout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E4601AE-B5C8-4B84-8BA5-251738AF3B93}"/>
              </a:ext>
            </a:extLst>
          </p:cNvPr>
          <p:cNvSpPr txBox="1"/>
          <p:nvPr/>
        </p:nvSpPr>
        <p:spPr>
          <a:xfrm>
            <a:off x="1262163" y="6145559"/>
            <a:ext cx="201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Ladder readout system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4985607-2AC0-46AA-986F-4630398C9F73}"/>
              </a:ext>
            </a:extLst>
          </p:cNvPr>
          <p:cNvGrpSpPr>
            <a:grpSpLocks noChangeAspect="1"/>
          </p:cNvGrpSpPr>
          <p:nvPr/>
        </p:nvGrpSpPr>
        <p:grpSpPr>
          <a:xfrm>
            <a:off x="1582827" y="3872080"/>
            <a:ext cx="6181156" cy="960576"/>
            <a:chOff x="467544" y="4689473"/>
            <a:chExt cx="8570008" cy="1331815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62124B3-7C0F-438E-889B-B99151C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4783565"/>
              <a:ext cx="7848872" cy="1237723"/>
            </a:xfrm>
            <a:prstGeom prst="rect">
              <a:avLst/>
            </a:prstGeom>
            <a:ln w="28575">
              <a:solidFill>
                <a:schemeClr val="tx1"/>
              </a:solidFill>
              <a:prstDash val="dash"/>
            </a:ln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F3FAAE5-B041-48FA-84F0-DC0F468F4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8424" y="4916712"/>
              <a:ext cx="649128" cy="960560"/>
            </a:xfrm>
            <a:prstGeom prst="rect">
              <a:avLst/>
            </a:prstGeom>
          </p:spPr>
        </p:pic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600C9F88-97CF-41CD-96EF-2A4CBEC8A3F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80" y="5058473"/>
              <a:ext cx="5328592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7E9268D8-8D01-4B40-90DB-9E0D47AF9247}"/>
                </a:ext>
              </a:extLst>
            </p:cNvPr>
            <p:cNvCxnSpPr/>
            <p:nvPr/>
          </p:nvCxnSpPr>
          <p:spPr>
            <a:xfrm flipV="1">
              <a:off x="1691680" y="4916712"/>
              <a:ext cx="0" cy="240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CFBA349-62B7-4F40-A4B3-71419B21F89A}"/>
                </a:ext>
              </a:extLst>
            </p:cNvPr>
            <p:cNvCxnSpPr/>
            <p:nvPr/>
          </p:nvCxnSpPr>
          <p:spPr>
            <a:xfrm flipV="1">
              <a:off x="7092280" y="4941168"/>
              <a:ext cx="0" cy="240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6BEB1B7-6BB7-42FE-BDF8-D2A04524CDFD}"/>
                </a:ext>
              </a:extLst>
            </p:cNvPr>
            <p:cNvSpPr txBox="1"/>
            <p:nvPr/>
          </p:nvSpPr>
          <p:spPr>
            <a:xfrm>
              <a:off x="3913092" y="4689473"/>
              <a:ext cx="1025027" cy="38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853 mm</a:t>
              </a:r>
              <a:endParaRPr lang="zh-CN" altLang="en-US" sz="1200" dirty="0"/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83E0A32-3864-4502-BF2C-536228AF2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87" y="5029272"/>
            <a:ext cx="6565435" cy="992016"/>
          </a:xfrm>
          <a:prstGeom prst="rect">
            <a:avLst/>
          </a:prstGeom>
          <a:noFill/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D35A009-9006-4F74-B4F3-41B39A4F9F5D}"/>
              </a:ext>
            </a:extLst>
          </p:cNvPr>
          <p:cNvGrpSpPr/>
          <p:nvPr/>
        </p:nvGrpSpPr>
        <p:grpSpPr>
          <a:xfrm>
            <a:off x="3563888" y="6093296"/>
            <a:ext cx="4367310" cy="360040"/>
            <a:chOff x="1140298" y="5805264"/>
            <a:chExt cx="4367310" cy="36004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A26DC89-5455-4831-BC7F-27FADC3B6B30}"/>
                </a:ext>
              </a:extLst>
            </p:cNvPr>
            <p:cNvSpPr/>
            <p:nvPr/>
          </p:nvSpPr>
          <p:spPr>
            <a:xfrm>
              <a:off x="2051844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U8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30929E1-D6AE-4FAD-9A40-DDD14BFF0E89}"/>
                </a:ext>
              </a:extLst>
            </p:cNvPr>
            <p:cNvSpPr/>
            <p:nvPr/>
          </p:nvSpPr>
          <p:spPr>
            <a:xfrm>
              <a:off x="2483768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U7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D7AF0FF-2811-4939-A448-8FB9C3F96809}"/>
                </a:ext>
              </a:extLst>
            </p:cNvPr>
            <p:cNvSpPr/>
            <p:nvPr/>
          </p:nvSpPr>
          <p:spPr>
            <a:xfrm>
              <a:off x="2915692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U6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1593F91-44EF-4867-B3CF-CCD487450599}"/>
                </a:ext>
              </a:extLst>
            </p:cNvPr>
            <p:cNvSpPr/>
            <p:nvPr/>
          </p:nvSpPr>
          <p:spPr>
            <a:xfrm>
              <a:off x="3347616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U5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E41AE1E-8E02-4668-9C9D-C8E0889FFC3F}"/>
                </a:ext>
              </a:extLst>
            </p:cNvPr>
            <p:cNvSpPr/>
            <p:nvPr/>
          </p:nvSpPr>
          <p:spPr>
            <a:xfrm>
              <a:off x="3779912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U4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844086E-F8C5-4581-BA11-8ABB3C0EB389}"/>
                </a:ext>
              </a:extLst>
            </p:cNvPr>
            <p:cNvSpPr/>
            <p:nvPr/>
          </p:nvSpPr>
          <p:spPr>
            <a:xfrm>
              <a:off x="4211836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U3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E93B995-888E-46E0-85E6-CDD735A6E1FA}"/>
                </a:ext>
              </a:extLst>
            </p:cNvPr>
            <p:cNvSpPr/>
            <p:nvPr/>
          </p:nvSpPr>
          <p:spPr>
            <a:xfrm>
              <a:off x="4643760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U2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E57D391-B6AE-49BE-B8CB-DB9AF991C923}"/>
                </a:ext>
              </a:extLst>
            </p:cNvPr>
            <p:cNvSpPr/>
            <p:nvPr/>
          </p:nvSpPr>
          <p:spPr>
            <a:xfrm>
              <a:off x="5075684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U1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8307C452-3F89-4932-8B54-8239EEF8B6EC}"/>
                </a:ext>
              </a:extLst>
            </p:cNvPr>
            <p:cNvSpPr/>
            <p:nvPr/>
          </p:nvSpPr>
          <p:spPr>
            <a:xfrm>
              <a:off x="1187996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35E697A-D6ED-49FE-A964-1FDECD5324C2}"/>
                </a:ext>
              </a:extLst>
            </p:cNvPr>
            <p:cNvSpPr/>
            <p:nvPr/>
          </p:nvSpPr>
          <p:spPr>
            <a:xfrm>
              <a:off x="1619920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U9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4FC0EAD-6059-449B-86F6-CA65585E2BAE}"/>
                </a:ext>
              </a:extLst>
            </p:cNvPr>
            <p:cNvSpPr txBox="1"/>
            <p:nvPr/>
          </p:nvSpPr>
          <p:spPr>
            <a:xfrm>
              <a:off x="1140298" y="5830664"/>
              <a:ext cx="51328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U10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1B70BDA-579E-45F1-8D5A-AD11F8A703D3}"/>
              </a:ext>
            </a:extLst>
          </p:cNvPr>
          <p:cNvCxnSpPr>
            <a:cxnSpLocks/>
          </p:cNvCxnSpPr>
          <p:nvPr/>
        </p:nvCxnSpPr>
        <p:spPr>
          <a:xfrm flipH="1">
            <a:off x="3618690" y="5607365"/>
            <a:ext cx="1088940" cy="48215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7CB5DEAC-F682-4F3E-A9DA-55EA28D356DC}"/>
              </a:ext>
            </a:extLst>
          </p:cNvPr>
          <p:cNvCxnSpPr>
            <a:cxnSpLocks/>
          </p:cNvCxnSpPr>
          <p:nvPr/>
        </p:nvCxnSpPr>
        <p:spPr>
          <a:xfrm>
            <a:off x="6588224" y="5562856"/>
            <a:ext cx="1339819" cy="522703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日期占位符 3">
            <a:extLst>
              <a:ext uri="{FF2B5EF4-FFF2-40B4-BE49-F238E27FC236}">
                <a16:creationId xmlns:a16="http://schemas.microsoft.com/office/drawing/2014/main" id="{5BAAA231-0FBC-4336-AAB4-D783DDE1F8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3736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90" y="1679636"/>
            <a:ext cx="4505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Electrical performance verified by injecting external voltage pulses into pixel front-end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8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Electrical test</a:t>
            </a:r>
            <a:endParaRPr lang="zh-CN" altLang="en-US" dirty="0"/>
          </a:p>
        </p:txBody>
      </p:sp>
      <p:pic>
        <p:nvPicPr>
          <p:cNvPr id="13" name="图片 12" descr="C:\Users\DAQ\AppData\Local\Temp\WeChat Files\8ec9e80f643ab4a0f3d21d318e8a34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2650"/>
            <a:ext cx="3384376" cy="223261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539552" y="5949280"/>
            <a:ext cx="3657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</a:rPr>
              <a:t>Analog output of a pixel @ Vin = 0.9 V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32040" y="6114782"/>
            <a:ext cx="3334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</a:rPr>
              <a:t>Measured “S-curve” for 128 pixels 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499992" y="2996952"/>
            <a:ext cx="4770541" cy="3115573"/>
            <a:chOff x="4499992" y="2923971"/>
            <a:chExt cx="4770541" cy="311557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9992" y="3186525"/>
              <a:ext cx="4062916" cy="2815331"/>
            </a:xfrm>
            <a:prstGeom prst="rect">
              <a:avLst/>
            </a:prstGeom>
          </p:spPr>
        </p:pic>
        <p:cxnSp>
          <p:nvCxnSpPr>
            <p:cNvPr id="21" name="直接连接符 20"/>
            <p:cNvCxnSpPr/>
            <p:nvPr/>
          </p:nvCxnSpPr>
          <p:spPr>
            <a:xfrm>
              <a:off x="4988808" y="4472672"/>
              <a:ext cx="326255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8209833" y="4281283"/>
              <a:ext cx="1060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n-lt"/>
                </a:rPr>
                <a:t>Threshold</a:t>
              </a:r>
              <a:endParaRPr lang="zh-CN" altLang="en-US" sz="1400" dirty="0">
                <a:latin typeface="+mn-lt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V="1">
              <a:off x="5724128" y="3068960"/>
              <a:ext cx="0" cy="140371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7524328" y="3068960"/>
              <a:ext cx="0" cy="140371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>
              <a:off x="5724128" y="3212976"/>
              <a:ext cx="18002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5715456" y="2923971"/>
              <a:ext cx="1938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n-lt"/>
                </a:rPr>
                <a:t>Threshold dispersion</a:t>
              </a:r>
              <a:endParaRPr lang="zh-CN" altLang="en-US" sz="1400" dirty="0">
                <a:latin typeface="+mn-lt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V="1">
              <a:off x="7092280" y="5300235"/>
              <a:ext cx="0" cy="69136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7956376" y="3285246"/>
              <a:ext cx="0" cy="271661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7092280" y="6021288"/>
              <a:ext cx="86409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6783559" y="5731767"/>
              <a:ext cx="1903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n-lt"/>
                </a:rPr>
                <a:t>Noise (</a:t>
              </a:r>
              <a:r>
                <a:rPr lang="en-US" altLang="zh-CN" sz="1400" dirty="0"/>
                <a:t>peak-to-peak </a:t>
              </a:r>
              <a:r>
                <a:rPr lang="en-US" altLang="zh-CN" sz="1400" dirty="0">
                  <a:latin typeface="+mn-lt"/>
                </a:rPr>
                <a:t>)</a:t>
              </a:r>
              <a:endParaRPr lang="zh-CN" altLang="en-US" sz="1400" dirty="0">
                <a:latin typeface="+mn-lt"/>
              </a:endParaRPr>
            </a:p>
          </p:txBody>
        </p:sp>
      </p:grpSp>
      <p:cxnSp>
        <p:nvCxnSpPr>
          <p:cNvPr id="14" name="直接箭头连接符 13"/>
          <p:cNvCxnSpPr/>
          <p:nvPr/>
        </p:nvCxnSpPr>
        <p:spPr>
          <a:xfrm flipH="1">
            <a:off x="2989587" y="3187498"/>
            <a:ext cx="1656184" cy="1084242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012160" y="1893183"/>
            <a:ext cx="864096" cy="7439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 periphery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5292080" y="2265149"/>
            <a:ext cx="67314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6516216" y="2564904"/>
            <a:ext cx="209503" cy="1167608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日期占位符 3">
            <a:extLst>
              <a:ext uri="{FF2B5EF4-FFF2-40B4-BE49-F238E27FC236}">
                <a16:creationId xmlns:a16="http://schemas.microsoft.com/office/drawing/2014/main" id="{4E20FECF-A6C8-4D38-BC1B-785B35BEB99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12125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1600" dirty="0">
                <a:solidFill>
                  <a:schemeClr val="bg2"/>
                </a:solidFill>
              </a:rPr>
              <a:t>Functionality of the complete signal chain</a:t>
            </a:r>
            <a:r>
              <a:rPr lang="en-US" altLang="zh-CN" sz="1600" dirty="0"/>
              <a:t> (including sensor, analog front-end, in-pixel logic readout, matrix periphery readout and data transmission unit) was firstly </a:t>
            </a:r>
            <a:r>
              <a:rPr lang="en-US" altLang="zh-CN" sz="1600" dirty="0">
                <a:solidFill>
                  <a:schemeClr val="bg2"/>
                </a:solidFill>
              </a:rPr>
              <a:t>proved</a:t>
            </a:r>
            <a:r>
              <a:rPr lang="en-US" altLang="zh-CN" sz="1600" dirty="0"/>
              <a:t> with an X-ray source and a laser source. 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9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Functionality of complete signal chain of TaichuPix2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2991798" y="5343200"/>
            <a:ext cx="160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TaichuPix-2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18837" y="4494000"/>
            <a:ext cx="129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Measured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8159" y="83671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0" y="4437112"/>
            <a:ext cx="4610100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12954" y="5930116"/>
            <a:ext cx="45040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Hit map of the TaichuPix-2 under X-ray from the X-tube voltage of 8 kV for 5 min</a:t>
            </a:r>
            <a:r>
              <a:rPr lang="en-US" altLang="zh-CN" sz="1400" dirty="0">
                <a:solidFill>
                  <a:schemeClr val="bg2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726379" y="85302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31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1" y="4467605"/>
            <a:ext cx="4148017" cy="14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993955" y="5893678"/>
            <a:ext cx="3544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Letter imaging obtained with a </a:t>
            </a:r>
            <a:r>
              <a:rPr lang="en-US" altLang="zh-CN" sz="1400" dirty="0">
                <a:solidFill>
                  <a:schemeClr val="bg2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1064 nm </a:t>
            </a: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laser spot scanning on the TaichuPix-2</a:t>
            </a: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478" y="4111759"/>
            <a:ext cx="4914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TaichuPix2 response to </a:t>
            </a:r>
            <a:r>
              <a:rPr lang="en-US" altLang="zh-CN" sz="1400" b="1" dirty="0">
                <a:solidFill>
                  <a:srgbClr val="C00000"/>
                </a:solidFill>
              </a:rPr>
              <a:t>X-ray</a:t>
            </a:r>
            <a:r>
              <a:rPr lang="en-US" altLang="zh-CN" sz="1400" dirty="0">
                <a:solidFill>
                  <a:schemeClr val="bg2"/>
                </a:solidFill>
              </a:rPr>
              <a:t> tube (cutting energy @ 6keV)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pic>
        <p:nvPicPr>
          <p:cNvPr id="2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2664296" cy="199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27" y="1992009"/>
            <a:ext cx="3166097" cy="203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2718837" y="2296503"/>
            <a:ext cx="129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Measured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32040" y="4129544"/>
            <a:ext cx="428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Simulated analog output with different input signal</a:t>
            </a:r>
            <a:endParaRPr lang="zh-CN" altLang="en-US" sz="1400" dirty="0"/>
          </a:p>
        </p:txBody>
      </p:sp>
      <p:sp>
        <p:nvSpPr>
          <p:cNvPr id="21" name="日期占位符 3">
            <a:extLst>
              <a:ext uri="{FF2B5EF4-FFF2-40B4-BE49-F238E27FC236}">
                <a16:creationId xmlns:a16="http://schemas.microsoft.com/office/drawing/2014/main" id="{473683D5-2727-421A-9040-402FB33236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8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182883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wan">
  <a:themeElements>
    <a:clrScheme name="IReS_LEPSI_NEW_bleu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IReS_LEPSI_NEW_ble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ReS_LEPSI_NEW_bleu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内容">
  <a:themeElements>
    <a:clrScheme name="内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内容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FF0000"/>
          </a:solidFill>
          <a:miter lim="800000"/>
          <a:headEnd/>
          <a:tailEnd/>
        </a:ln>
      </a:spPr>
      <a:bodyPr wrap="none" rtlCol="0" anchor="ctr">
        <a:spAutoFit/>
      </a:bodyPr>
      <a:lstStyle>
        <a:defPPr algn="ctr">
          <a:defRPr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>
        <a:ln w="25400" cmpd="sng">
          <a:solidFill>
            <a:srgbClr val="FF0000"/>
          </a:solidFill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内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内容">
  <a:themeElements>
    <a:clrScheme name="内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内容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FF0000"/>
          </a:solidFill>
          <a:miter lim="800000"/>
          <a:headEnd/>
          <a:tailEnd/>
        </a:ln>
      </a:spPr>
      <a:bodyPr wrap="none" rtlCol="0" anchor="ctr">
        <a:spAutoFit/>
      </a:bodyPr>
      <a:lstStyle>
        <a:defPPr algn="ctr">
          <a:defRPr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>
        <a:ln w="25400" cmpd="sng">
          <a:solidFill>
            <a:srgbClr val="FF0000"/>
          </a:solidFill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内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内容">
  <a:themeElements>
    <a:clrScheme name="内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内容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FF0000"/>
          </a:solidFill>
          <a:miter lim="800000"/>
          <a:headEnd/>
          <a:tailEnd/>
        </a:ln>
      </a:spPr>
      <a:bodyPr wrap="none" rtlCol="0" anchor="ctr">
        <a:spAutoFit/>
      </a:bodyPr>
      <a:lstStyle>
        <a:defPPr algn="ctr">
          <a:defRPr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>
        <a:ln w="25400" cmpd="sng">
          <a:solidFill>
            <a:srgbClr val="FF0000"/>
          </a:solidFill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内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Thème2909</Template>
  <TotalTime>60437</TotalTime>
  <Words>2881</Words>
  <Application>Microsoft Office PowerPoint</Application>
  <PresentationFormat>全屏显示(4:3)</PresentationFormat>
  <Paragraphs>621</Paragraphs>
  <Slides>32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Helvetica Neue Light</vt:lpstr>
      <vt:lpstr>等线</vt:lpstr>
      <vt:lpstr>黑体</vt:lpstr>
      <vt:lpstr>宋体</vt:lpstr>
      <vt:lpstr>Arial</vt:lpstr>
      <vt:lpstr>Calibri</vt:lpstr>
      <vt:lpstr>Cambria Math</vt:lpstr>
      <vt:lpstr>Comic Sans MS</vt:lpstr>
      <vt:lpstr>Times New Roman</vt:lpstr>
      <vt:lpstr>Wingdings</vt:lpstr>
      <vt:lpstr>Thèmewan</vt:lpstr>
      <vt:lpstr>内容</vt:lpstr>
      <vt:lpstr>1_内容</vt:lpstr>
      <vt:lpstr>2_内容</vt:lpstr>
      <vt:lpstr>Visio</vt:lpstr>
      <vt:lpstr>Sensor and electronics design and tests</vt:lpstr>
      <vt:lpstr>Outline</vt:lpstr>
      <vt:lpstr>Main specs of the full-scale chip for high rate vertex detector </vt:lpstr>
      <vt:lpstr>TaichuPix sensor architecture</vt:lpstr>
      <vt:lpstr>TaichuPix prototypes overview</vt:lpstr>
      <vt:lpstr>Readout system of TaichuPix chips </vt:lpstr>
      <vt:lpstr>Ladder readout</vt:lpstr>
      <vt:lpstr>Electrical test</vt:lpstr>
      <vt:lpstr>Functionality of complete signal chain of TaichuPix2</vt:lpstr>
      <vt:lpstr>TaichuPix2 test with 90Sr</vt:lpstr>
      <vt:lpstr>Test of the data interface (TaichuPix-1) </vt:lpstr>
      <vt:lpstr>Large-scale sensor TaichuPix-3</vt:lpstr>
      <vt:lpstr>Threshold and noise of TaichuPix-3</vt:lpstr>
      <vt:lpstr>TID test on TaichuPix-3</vt:lpstr>
      <vt:lpstr>TID test on TaichuPix-3</vt:lpstr>
      <vt:lpstr>Laser test result of ladder flex with two chips</vt:lpstr>
      <vt:lpstr>TaichuPix-3 telescope</vt:lpstr>
      <vt:lpstr>Summary</vt:lpstr>
      <vt:lpstr>Backup</vt:lpstr>
      <vt:lpstr>PowerPoint 演示文稿</vt:lpstr>
      <vt:lpstr>PowerPoint 演示文稿</vt:lpstr>
      <vt:lpstr>PowerPoint 演示文稿</vt:lpstr>
      <vt:lpstr>Performance of threshold and noise of TaichuPix2</vt:lpstr>
      <vt:lpstr>TID test on TaichuPix-2</vt:lpstr>
      <vt:lpstr>Overview of the full-scale prototype</vt:lpstr>
      <vt:lpstr>TaichuPix-3 specification &amp; performance</vt:lpstr>
      <vt:lpstr>Flex cable design consideration </vt:lpstr>
      <vt:lpstr>Design of the flex board</vt:lpstr>
      <vt:lpstr>New batch of flex boards </vt:lpstr>
      <vt:lpstr>Ladder readout design</vt:lpstr>
      <vt:lpstr>Design of DAQ </vt:lpstr>
      <vt:lpstr>TowerJazz process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Interaction with Matter</dc:title>
  <dc:creator>Zhang</dc:creator>
  <cp:lastModifiedBy>zy</cp:lastModifiedBy>
  <cp:revision>2753</cp:revision>
  <cp:lastPrinted>2011-09-05T15:51:56Z</cp:lastPrinted>
  <dcterms:created xsi:type="dcterms:W3CDTF">2011-06-15T13:48:12Z</dcterms:created>
  <dcterms:modified xsi:type="dcterms:W3CDTF">2023-06-08T02:48:32Z</dcterms:modified>
</cp:coreProperties>
</file>