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577" r:id="rId3"/>
    <p:sldId id="377" r:id="rId4"/>
    <p:sldId id="279" r:id="rId5"/>
    <p:sldId id="575" r:id="rId6"/>
    <p:sldId id="574" r:id="rId7"/>
    <p:sldId id="545" r:id="rId8"/>
    <p:sldId id="570" r:id="rId9"/>
    <p:sldId id="280" r:id="rId10"/>
    <p:sldId id="520" r:id="rId11"/>
    <p:sldId id="281" r:id="rId12"/>
    <p:sldId id="285" r:id="rId13"/>
    <p:sldId id="289" r:id="rId14"/>
    <p:sldId id="291" r:id="rId15"/>
    <p:sldId id="519" r:id="rId16"/>
    <p:sldId id="290" r:id="rId17"/>
    <p:sldId id="262" r:id="rId18"/>
    <p:sldId id="276" r:id="rId19"/>
    <p:sldId id="277" r:id="rId20"/>
    <p:sldId id="278" r:id="rId21"/>
    <p:sldId id="578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61" autoAdjust="0"/>
  </p:normalViewPr>
  <p:slideViewPr>
    <p:cSldViewPr snapToGrid="0">
      <p:cViewPr varScale="1">
        <p:scale>
          <a:sx n="102" d="100"/>
          <a:sy n="102" d="100"/>
        </p:scale>
        <p:origin x="9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50393-E56E-4EC0-A630-7481E02598A6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 descr="高能所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559" y="0"/>
            <a:ext cx="1217144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E1D47-A1CE-4D1E-8F24-CFE82B6B0F32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5" descr="C:\Users\donglinlang\Desktop\logo_main2011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559" y="61899"/>
            <a:ext cx="4828460" cy="10223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C:\Users\Administrator\Desktop\11112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270" y="5547777"/>
            <a:ext cx="1152127" cy="67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123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228" y="6269989"/>
            <a:ext cx="2970213" cy="180975"/>
          </a:xfrm>
          <a:prstGeom prst="rect">
            <a:avLst/>
          </a:prstGeom>
          <a:solidFill>
            <a:schemeClr val="accent2">
              <a:lumMod val="60000"/>
              <a:lumOff val="40000"/>
              <a:alpha val="33000"/>
            </a:schemeClr>
          </a:solidFill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AE63F-7C20-47AA-A02C-CA4726D643C2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1537-62A9-43FF-AC67-68CA9B2B7793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 txBox="1">
            <a:spLocks noChangeArrowheads="1"/>
          </p:cNvSpPr>
          <p:nvPr/>
        </p:nvSpPr>
        <p:spPr bwMode="auto">
          <a:xfrm>
            <a:off x="4368801" y="6524625"/>
            <a:ext cx="4222751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0"/>
              </a:spcBef>
              <a:buClrTx/>
              <a:buSzTx/>
              <a:buFontTx/>
              <a:buNone/>
              <a:defRPr sz="1200" kern="1200">
                <a:solidFill>
                  <a:srgbClr val="00663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/>
              <a:t>             </a:t>
            </a:r>
            <a:endParaRPr lang="fr-FR" sz="1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09600" y="908720"/>
            <a:ext cx="10972800" cy="5472608"/>
          </a:xfrm>
        </p:spPr>
        <p:txBody>
          <a:bodyPr/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 marL="742950" indent="-285750">
              <a:lnSpc>
                <a:spcPct val="120000"/>
              </a:lnSpc>
              <a:buFont typeface="Wingdings" panose="05000000000000000000" pitchFamily="2" charset="2"/>
              <a:buChar char="Ø"/>
              <a:defRPr sz="16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2pPr>
            <a:lvl3pPr marL="1143000" indent="-228600">
              <a:lnSpc>
                <a:spcPct val="120000"/>
              </a:lnSpc>
              <a:buFont typeface="Wingdings" panose="05000000000000000000" pitchFamily="2" charset="2"/>
              <a:buChar char="l"/>
              <a:defRPr sz="14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4pPr>
            <a:lvl5pPr>
              <a:buClr>
                <a:srgbClr val="CC9900"/>
              </a:buClr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320867" y="6503989"/>
            <a:ext cx="1261533" cy="288925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fld id="{E8AFDBC6-8636-43D0-8C2D-AEEF18B55193}" type="slidenum">
              <a:rPr lang="fr-BE"/>
              <a:t>‹#›</a:t>
            </a:fld>
            <a:endParaRPr lang="fr-BE" dirty="0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527051" y="6527801"/>
            <a:ext cx="4417483" cy="258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smtClean="0">
                <a:solidFill>
                  <a:srgbClr val="006633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952E0EC-3173-4D6A-B74A-2C5F2BA7E10D}" type="datetime1">
              <a:rPr lang="zh-CN" altLang="en-US" smtClean="0"/>
              <a:t>2023/6/8</a:t>
            </a:fld>
            <a:endParaRPr lang="fr-BE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03" y="365126"/>
            <a:ext cx="10515600" cy="471587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33299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5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285750" indent="-285750">
              <a:defRPr sz="2250"/>
            </a:lvl1pPr>
            <a:lvl2pPr marL="590550" indent="-285750">
              <a:defRPr sz="2250"/>
            </a:lvl2pPr>
            <a:lvl3pPr marL="895350" indent="-285750">
              <a:defRPr sz="2250"/>
            </a:lvl3pPr>
            <a:lvl4pPr marL="1200150" indent="-285750">
              <a:defRPr sz="2250"/>
            </a:lvl4pPr>
            <a:lvl5pPr marL="1504950" indent="-285750">
              <a:defRPr sz="225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9621571"/>
      </p:ext>
    </p:extLst>
  </p:cSld>
  <p:clrMapOvr>
    <a:masterClrMapping/>
  </p:clrMapOvr>
  <p:transition spd="med"/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4512" y="365125"/>
            <a:ext cx="9749287" cy="1325563"/>
          </a:xfrm>
        </p:spPr>
        <p:txBody>
          <a:bodyPr>
            <a:normAutofit/>
          </a:bodyPr>
          <a:lstStyle>
            <a:lvl1pPr>
              <a:defRPr sz="360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4C9F5-FFFB-42C1-8995-B5E648098C92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5020D-F02D-41CE-9875-69A6AF6C125C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D909-6578-45A6-AC9A-C79FDBE4DBA8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F308-D792-4D79-9220-22799B317E8E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6D52-B8E0-47A6-A0A5-FE7218E6CF81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706F-AD0A-48FB-829B-C78BF798785C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F8BA-9D0B-4D8D-B478-41C6F764B46B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FD1D-1C77-4C2C-8593-15F9B6669271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D79C1-29CB-447B-A218-B8D683DCBD2C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5BE3E-5CFB-4F47-B780-2EFB7343A57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8" descr="logo_main201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2324" cy="107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11112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5" y="5589917"/>
            <a:ext cx="1610180" cy="94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9"/>
          <p:cNvSpPr>
            <a:spLocks noChangeArrowheads="1"/>
          </p:cNvSpPr>
          <p:nvPr userDrawn="1"/>
        </p:nvSpPr>
        <p:spPr bwMode="auto">
          <a:xfrm>
            <a:off x="0" y="6718299"/>
            <a:ext cx="12192000" cy="139702"/>
          </a:xfrm>
          <a:prstGeom prst="rect">
            <a:avLst/>
          </a:prstGeom>
          <a:solidFill>
            <a:srgbClr val="C3C3EB"/>
          </a:solidFill>
          <a:ln>
            <a:noFill/>
          </a:ln>
        </p:spPr>
        <p:txBody>
          <a:bodyPr wrap="square">
            <a:spAutoFit/>
          </a:bodyPr>
          <a:lstStyle>
            <a:lvl1pPr marL="1905" algn="ctr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1pPr>
            <a:lvl2pPr marL="742950" indent="-285750" algn="ctr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2pPr>
            <a:lvl3pPr marL="1143000" indent="-228600" algn="ctr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3pPr>
            <a:lvl4pPr marL="1600200" indent="-228600" algn="ctr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4pPr>
            <a:lvl5pPr marL="2057400" indent="-228600" algn="ctr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华文中宋" pitchFamily="2" charset="-122"/>
              </a:defRPr>
            </a:lvl9pPr>
          </a:lstStyle>
          <a:p>
            <a:pPr marL="190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中宋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uty@ihep.ac.cn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5" Type="http://schemas.openxmlformats.org/officeDocument/2006/relationships/tags" Target="../tags/tag38.xml"/><Relationship Id="rId10" Type="http://schemas.openxmlformats.org/officeDocument/2006/relationships/tags" Target="../tags/tag43.xml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image" Target="../media/image20.png"/><Relationship Id="rId3" Type="http://schemas.openxmlformats.org/officeDocument/2006/relationships/tags" Target="../tags/tag6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image" Target="../media/image19.png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18.jpeg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image" Target="../media/image17.png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2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25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501139"/>
            <a:ext cx="9144000" cy="1749743"/>
          </a:xfrm>
        </p:spPr>
        <p:txBody>
          <a:bodyPr/>
          <a:lstStyle/>
          <a:p>
            <a:r>
              <a:rPr lang="en-US" altLang="zh-CN" dirty="0"/>
              <a:t> Beam test of a baseline vertex detector for the CEPC 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11860" y="4317365"/>
            <a:ext cx="10058400" cy="2404110"/>
          </a:xfrm>
        </p:spPr>
        <p:txBody>
          <a:bodyPr>
            <a:normAutofit/>
          </a:bodyPr>
          <a:lstStyle/>
          <a:p>
            <a:r>
              <a:rPr lang="en-US" altLang="zh-CN" b="1" dirty="0"/>
              <a:t>Tianya Wu</a:t>
            </a:r>
          </a:p>
          <a:p>
            <a:r>
              <a:rPr lang="en-US" altLang="zh-CN" b="1" dirty="0"/>
              <a:t>on behalf of CEPC vertex detector group</a:t>
            </a:r>
          </a:p>
          <a:p>
            <a:r>
              <a:rPr lang="en-US" altLang="zh-CN" b="1" dirty="0">
                <a:hlinkClick r:id="rId3"/>
              </a:rPr>
              <a:t>wuty@ihep.ac.cn</a:t>
            </a:r>
            <a:endParaRPr lang="en-US" altLang="zh-CN" dirty="0"/>
          </a:p>
          <a:p>
            <a:r>
              <a:rPr lang="en-US" altLang="zh-CN" dirty="0"/>
              <a:t>2023/06/08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614B-DF26-4ABC-BD4B-FD6278738375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1</a:t>
            </a:fld>
            <a:endParaRPr lang="zh-CN" altLang="en-US"/>
          </a:p>
        </p:txBody>
      </p:sp>
      <p:grpSp>
        <p:nvGrpSpPr>
          <p:cNvPr id="804" name="成组"/>
          <p:cNvGrpSpPr/>
          <p:nvPr/>
        </p:nvGrpSpPr>
        <p:grpSpPr>
          <a:xfrm>
            <a:off x="4906701" y="57150"/>
            <a:ext cx="3499112" cy="1028700"/>
            <a:chOff x="11742092" y="128468"/>
            <a:chExt cx="6887593" cy="2039119"/>
          </a:xfrm>
        </p:grpSpPr>
        <p:pic>
          <p:nvPicPr>
            <p:cNvPr id="801" name="图片 9" descr="图片 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6040949" y="128468"/>
              <a:ext cx="2588736" cy="203911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15614" y="129637"/>
              <a:ext cx="1958191" cy="203678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FBADD4-6CD5-5CC9-1154-9B9060648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SETUP at DESY TB21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774958-989B-8214-33DC-40915B593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4C9F5-FFFB-42C1-8995-B5E648098C92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D007F6C-BA1D-8425-9015-F8F3DBB7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281DBCF-0685-F00D-DD12-42663A7A9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09" y="3942965"/>
            <a:ext cx="5436654" cy="2267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6B6D7E8-8131-65B9-A7B6-663FDB84A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636" y="1888376"/>
            <a:ext cx="2689564" cy="178633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25F111E-25BC-DB4F-2B16-3B7B166D7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26" y="1888376"/>
            <a:ext cx="2524281" cy="2029632"/>
          </a:xfrm>
          <a:prstGeom prst="rect">
            <a:avLst/>
          </a:prstGeom>
        </p:spPr>
      </p:pic>
      <p:pic>
        <p:nvPicPr>
          <p:cNvPr id="15" name="图片 14" descr="图片包含 脏, 旧, 桌子, 烤箱&#10;&#10;描述已自动生成">
            <a:extLst>
              <a:ext uri="{FF2B5EF4-FFF2-40B4-BE49-F238E27FC236}">
                <a16:creationId xmlns:a16="http://schemas.microsoft.com/office/drawing/2014/main" id="{FCDE9CD4-CCDF-202A-AB81-FA59CB2D06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 t="26400" r="13729" b="29231"/>
          <a:stretch/>
        </p:blipFill>
        <p:spPr>
          <a:xfrm rot="5400000">
            <a:off x="5626062" y="3902176"/>
            <a:ext cx="2006600" cy="1060248"/>
          </a:xfrm>
          <a:prstGeom prst="rect">
            <a:avLst/>
          </a:prstGeom>
        </p:spPr>
      </p:pic>
      <p:pic>
        <p:nvPicPr>
          <p:cNvPr id="17" name="图片 16" descr="图片包含 室内, 桌子, 食物, 房间&#10;&#10;描述已自动生成">
            <a:extLst>
              <a:ext uri="{FF2B5EF4-FFF2-40B4-BE49-F238E27FC236}">
                <a16:creationId xmlns:a16="http://schemas.microsoft.com/office/drawing/2014/main" id="{65DB857B-FFE0-A5F2-B6D5-1069D741FE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8" t="28778" r="5826" b="12597"/>
          <a:stretch/>
        </p:blipFill>
        <p:spPr>
          <a:xfrm rot="5400000">
            <a:off x="6966967" y="3619965"/>
            <a:ext cx="1527722" cy="11426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343E512-1068-2F8E-654B-1A427425F3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1203"/>
          <a:stretch/>
        </p:blipFill>
        <p:spPr>
          <a:xfrm>
            <a:off x="5943950" y="2069098"/>
            <a:ext cx="2916141" cy="110647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FE0D3D3-A368-4F5D-047D-D85B3A0A8141}"/>
              </a:ext>
            </a:extLst>
          </p:cNvPr>
          <p:cNvSpPr txBox="1"/>
          <p:nvPr/>
        </p:nvSpPr>
        <p:spPr>
          <a:xfrm>
            <a:off x="7159486" y="4955168"/>
            <a:ext cx="1334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Beam spot Collimator</a:t>
            </a:r>
            <a:endParaRPr lang="zh-CN" altLang="en-US" dirty="0"/>
          </a:p>
        </p:txBody>
      </p:sp>
      <p:sp>
        <p:nvSpPr>
          <p:cNvPr id="10" name="标注: 下箭头 9">
            <a:extLst>
              <a:ext uri="{FF2B5EF4-FFF2-40B4-BE49-F238E27FC236}">
                <a16:creationId xmlns:a16="http://schemas.microsoft.com/office/drawing/2014/main" id="{750F185F-C4AA-C922-8ACF-330C22E83FC1}"/>
              </a:ext>
            </a:extLst>
          </p:cNvPr>
          <p:cNvSpPr/>
          <p:nvPr/>
        </p:nvSpPr>
        <p:spPr>
          <a:xfrm rot="10800000">
            <a:off x="7509544" y="3427446"/>
            <a:ext cx="442568" cy="608185"/>
          </a:xfrm>
          <a:prstGeom prst="downArrow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E7D2E65-8B18-13BB-FEC2-25FA72F0ECD1}"/>
              </a:ext>
            </a:extLst>
          </p:cNvPr>
          <p:cNvSpPr txBox="1"/>
          <p:nvPr/>
        </p:nvSpPr>
        <p:spPr>
          <a:xfrm>
            <a:off x="6648272" y="3130708"/>
            <a:ext cx="2484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Size of 2.5cmx2.5cm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标注: 下箭头 13">
            <a:extLst>
              <a:ext uri="{FF2B5EF4-FFF2-40B4-BE49-F238E27FC236}">
                <a16:creationId xmlns:a16="http://schemas.microsoft.com/office/drawing/2014/main" id="{9AD6ADF3-BC86-4673-2618-B4EA5A052479}"/>
              </a:ext>
            </a:extLst>
          </p:cNvPr>
          <p:cNvSpPr/>
          <p:nvPr/>
        </p:nvSpPr>
        <p:spPr>
          <a:xfrm rot="10800000">
            <a:off x="6955140" y="2047592"/>
            <a:ext cx="755986" cy="369333"/>
          </a:xfrm>
          <a:prstGeom prst="downArrow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BB3EA0-1C57-78C9-5F79-EF7028821EE6}"/>
              </a:ext>
            </a:extLst>
          </p:cNvPr>
          <p:cNvSpPr txBox="1"/>
          <p:nvPr/>
        </p:nvSpPr>
        <p:spPr>
          <a:xfrm>
            <a:off x="6253056" y="1424751"/>
            <a:ext cx="2916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Only two chips were assembly on one flex board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507BD1B-35C7-C4EE-6708-8131E0674A23}"/>
              </a:ext>
            </a:extLst>
          </p:cNvPr>
          <p:cNvSpPr txBox="1"/>
          <p:nvPr/>
        </p:nvSpPr>
        <p:spPr>
          <a:xfrm>
            <a:off x="8860091" y="1214868"/>
            <a:ext cx="3332502" cy="27031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All equipment fits in the 3D stage at DESY TB21 hut.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 bigger collimator (2.5x2.5cm</a:t>
            </a:r>
            <a:r>
              <a:rPr lang="en-US" altLang="zh-CN" baseline="30000" dirty="0"/>
              <a:t>2</a:t>
            </a:r>
            <a:r>
              <a:rPr lang="en-US" altLang="zh-CN" dirty="0"/>
              <a:t>) was used to focus on the center of two TaichuPix3 chips.</a:t>
            </a:r>
          </a:p>
        </p:txBody>
      </p:sp>
    </p:spTree>
    <p:extLst>
      <p:ext uri="{BB962C8B-B14F-4D97-AF65-F5344CB8AC3E}">
        <p14:creationId xmlns:p14="http://schemas.microsoft.com/office/powerpoint/2010/main" val="776287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Overview of </a:t>
            </a:r>
            <a:r>
              <a:rPr lang="en-US" altLang="zh-CN" dirty="0" err="1"/>
              <a:t>testbeam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3424" y="1408201"/>
            <a:ext cx="7080506" cy="2946983"/>
          </a:xfrm>
        </p:spPr>
        <p:txBody>
          <a:bodyPr>
            <a:normAutofit fontScale="97500"/>
          </a:bodyPr>
          <a:lstStyle/>
          <a:p>
            <a:r>
              <a:rPr lang="en-US" altLang="zh-CN" sz="1800" dirty="0"/>
              <a:t>Period: </a:t>
            </a:r>
            <a:r>
              <a:rPr lang="en-US" altLang="zh-CN" sz="1800" b="1" dirty="0"/>
              <a:t>April 11 </a:t>
            </a:r>
            <a:r>
              <a:rPr lang="en-US" altLang="zh-CN" sz="1800" dirty="0"/>
              <a:t>2023 -</a:t>
            </a:r>
            <a:r>
              <a:rPr lang="en-US" altLang="zh-CN" sz="1800" b="1" dirty="0"/>
              <a:t>April 24 </a:t>
            </a:r>
            <a:r>
              <a:rPr lang="en-US" altLang="zh-CN" sz="1800" dirty="0"/>
              <a:t>2023</a:t>
            </a:r>
          </a:p>
          <a:p>
            <a:r>
              <a:rPr lang="en-US" altLang="zh-CN" sz="1800" dirty="0"/>
              <a:t>April 11-14:The fully system was set and move the detector to the center of beamline</a:t>
            </a:r>
          </a:p>
          <a:p>
            <a:r>
              <a:rPr lang="en-US" altLang="zh-CN" sz="1800" dirty="0"/>
              <a:t>April 15: An electricity fan is operating to cool down the system</a:t>
            </a:r>
          </a:p>
          <a:p>
            <a:r>
              <a:rPr lang="en-US" altLang="zh-CN" sz="1800" dirty="0"/>
              <a:t>April 18: Try to use dry ice to cool down the detector system</a:t>
            </a:r>
          </a:p>
          <a:p>
            <a:r>
              <a:rPr lang="en-US" altLang="zh-CN" sz="1800" dirty="0"/>
              <a:t>April 24: Finish beam test at 1:30 AM ;</a:t>
            </a:r>
            <a:r>
              <a:rPr lang="zh-CN" altLang="en-US" sz="1800" dirty="0"/>
              <a:t> </a:t>
            </a:r>
            <a:r>
              <a:rPr lang="en-US" altLang="zh-CN" sz="1800" dirty="0"/>
              <a:t>Pack everything up till 6:00</a:t>
            </a:r>
            <a:r>
              <a:rPr lang="zh-CN" altLang="en-US" sz="1800" dirty="0"/>
              <a:t> </a:t>
            </a:r>
            <a:r>
              <a:rPr lang="en-US" altLang="zh-CN" sz="1800" dirty="0"/>
              <a:t>AM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348A86-B598-B243-7866-6949254B7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5C904-5A5A-47E7-AD01-FB952834A90E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0BB67D-3995-8AC5-7C79-76CC2C59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4EB510-87E7-B111-384D-465F1896CF1A}"/>
              </a:ext>
            </a:extLst>
          </p:cNvPr>
          <p:cNvSpPr txBox="1"/>
          <p:nvPr/>
        </p:nvSpPr>
        <p:spPr>
          <a:xfrm>
            <a:off x="1074167" y="4221433"/>
            <a:ext cx="67590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3 sensors are not working correctly, and they were totally shielded.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Threshold scan for inner layer ladder and middle layer ladder on 4 GeV</a:t>
            </a:r>
            <a:r>
              <a:rPr lang="zh-CN" altLang="en-US" dirty="0"/>
              <a:t>、</a:t>
            </a:r>
            <a:r>
              <a:rPr lang="en-US" altLang="zh-CN" dirty="0"/>
              <a:t>5 GeV and 6 GeV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Operating 21 sensors /11 sensors together with different energies.</a:t>
            </a:r>
            <a:endParaRPr lang="zh-CN" altLang="en-US" dirty="0"/>
          </a:p>
        </p:txBody>
      </p:sp>
      <p:pic>
        <p:nvPicPr>
          <p:cNvPr id="9" name="图片 8" descr="人们在看台上的人在商店里&#10;&#10;中度可信度描述已自动生成">
            <a:extLst>
              <a:ext uri="{FF2B5EF4-FFF2-40B4-BE49-F238E27FC236}">
                <a16:creationId xmlns:a16="http://schemas.microsoft.com/office/drawing/2014/main" id="{83B05735-2526-0EBF-88DB-DB3E728D11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409" y="851072"/>
            <a:ext cx="3163478" cy="237260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1759182-4738-0822-CBAE-4BD2143ED535}"/>
              </a:ext>
            </a:extLst>
          </p:cNvPr>
          <p:cNvSpPr txBox="1"/>
          <p:nvPr/>
        </p:nvSpPr>
        <p:spPr>
          <a:xfrm>
            <a:off x="8789709" y="3517751"/>
            <a:ext cx="30597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The outermost layer temperature was reduced to 28</a:t>
            </a:r>
            <a:r>
              <a:rPr lang="zh-CN" altLang="en-US" dirty="0"/>
              <a:t>℃ </a:t>
            </a:r>
            <a:r>
              <a:rPr lang="en-US" altLang="zh-CN" dirty="0"/>
              <a:t>from 40</a:t>
            </a:r>
            <a:r>
              <a:rPr lang="zh-CN" altLang="en-US" dirty="0"/>
              <a:t>℃ </a:t>
            </a:r>
            <a:r>
              <a:rPr lang="en-US" altLang="zh-CN" dirty="0"/>
              <a:t>with the fan or dry ice.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altLang="zh-CN" sz="3600" dirty="0" err="1"/>
              <a:t>Hitmap</a:t>
            </a:r>
            <a:r>
              <a:rPr lang="en-US" altLang="zh-CN" sz="3600" dirty="0"/>
              <a:t> of 4 GeV beam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73FF380-A6D6-CDEB-C936-931DB72F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A2063-5945-4489-8068-F65FAC560666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D6C8A94-4B2A-B697-9458-63064229C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7639904-BE42-329E-E983-DC4652ECA6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4" r="5775" b="4118"/>
          <a:stretch/>
        </p:blipFill>
        <p:spPr>
          <a:xfrm>
            <a:off x="197962" y="1408477"/>
            <a:ext cx="7560297" cy="467181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5CE4942-2DDA-45F4-512F-058005EA08B8}"/>
              </a:ext>
            </a:extLst>
          </p:cNvPr>
          <p:cNvSpPr txBox="1"/>
          <p:nvPr/>
        </p:nvSpPr>
        <p:spPr>
          <a:xfrm>
            <a:off x="4700833" y="269633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No data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9522E5F-6BF2-DD0D-5734-8144431DC4B4}"/>
              </a:ext>
            </a:extLst>
          </p:cNvPr>
          <p:cNvSpPr txBox="1"/>
          <p:nvPr/>
        </p:nvSpPr>
        <p:spPr>
          <a:xfrm>
            <a:off x="639451" y="4781228"/>
            <a:ext cx="769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Bad data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52E73E1-81B7-175B-96C5-EAB4D846B735}"/>
              </a:ext>
            </a:extLst>
          </p:cNvPr>
          <p:cNvSpPr txBox="1"/>
          <p:nvPr/>
        </p:nvSpPr>
        <p:spPr>
          <a:xfrm>
            <a:off x="7793330" y="1575880"/>
            <a:ext cx="423577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One flex is broken and unreplaceable in DESY</a:t>
            </a:r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One sensor on </a:t>
            </a:r>
            <a:r>
              <a:rPr lang="en-US" altLang="zh-CN" dirty="0" err="1"/>
              <a:t>Ladder_IP</a:t>
            </a:r>
            <a:r>
              <a:rPr lang="en-US" altLang="zh-CN" dirty="0"/>
              <a:t> 28 was sending bad data that cannot be decoded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beamline energy is 4GeV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threshold is ITHR240 to each sensor.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data rate for DAQ is about 12.5MB/s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78C091-8279-4B80-E55E-BF0522D09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Energy Option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51A9D5-FA5F-937F-2656-BF31829D0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57E50-59EF-4895-9AC2-81E45FA0742A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A053BA-0ECD-EC85-CEC0-B9510A40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13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2089E27-46F7-AAAE-30CD-AA20D7372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306" y="136525"/>
            <a:ext cx="3703493" cy="28175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61C56FF-CB16-41ED-646C-5852B96AF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022" y="2954083"/>
            <a:ext cx="3333549" cy="292024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9CA8418-FF95-85EA-3ADA-A42574FD9865}"/>
              </a:ext>
            </a:extLst>
          </p:cNvPr>
          <p:cNvSpPr txBox="1"/>
          <p:nvPr/>
        </p:nvSpPr>
        <p:spPr>
          <a:xfrm>
            <a:off x="517236" y="1690688"/>
            <a:ext cx="70104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ym typeface="Wingdings" panose="05000000000000000000" pitchFamily="2" charset="2"/>
              </a:rPr>
              <a:t>4 GeV/5GeV /6GeV are used for Threshold 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The valid coincidence tracks are preliminary calculated with around   2223 tracks/s,1944 tracks/s and 967 tracks/s under 4/5/6 GeV respectively.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The sensors are working for the full beam time except for the chip replacement. Totally about 4.3TB valid data were recorded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To the baseline prototype, the higher energy could obtain a better spatial resolution, comparing with the telescope’s results that we did last December.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614A40B-FC72-A467-98EA-F9D18FC55B0C}"/>
              </a:ext>
            </a:extLst>
          </p:cNvPr>
          <p:cNvSpPr txBox="1"/>
          <p:nvPr/>
        </p:nvSpPr>
        <p:spPr>
          <a:xfrm>
            <a:off x="6513922" y="5874326"/>
            <a:ext cx="42926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000000"/>
                </a:solidFill>
                <a:effectLst/>
                <a:latin typeface="Arial-ItalicMT"/>
              </a:rPr>
              <a:t>Refer </a:t>
            </a:r>
            <a:r>
              <a:rPr lang="en-US" altLang="zh-CN" sz="1400" i="1" dirty="0" err="1">
                <a:solidFill>
                  <a:srgbClr val="000000"/>
                </a:solidFill>
                <a:effectLst/>
                <a:latin typeface="Arial-ItalicMT"/>
              </a:rPr>
              <a:t>from:The</a:t>
            </a:r>
            <a:r>
              <a:rPr lang="en-US" altLang="zh-CN" sz="1400" i="1" dirty="0">
                <a:solidFill>
                  <a:srgbClr val="000000"/>
                </a:solidFill>
                <a:effectLst/>
                <a:latin typeface="Arial-ItalicMT"/>
              </a:rPr>
              <a:t> DESY II test beam facility” </a:t>
            </a:r>
            <a:endParaRPr lang="en-US" altLang="zh-CN" sz="1400" dirty="0"/>
          </a:p>
          <a:p>
            <a:r>
              <a:rPr lang="en-US" altLang="zh-CN" sz="1400" dirty="0">
                <a:solidFill>
                  <a:srgbClr val="3465A4"/>
                </a:solidFill>
                <a:effectLst/>
                <a:latin typeface="Arial" panose="020B0604020202020204" pitchFamily="34" charset="0"/>
              </a:rPr>
              <a:t>https://doi.org/10.1016/j.nima.2018.11.133 </a:t>
            </a:r>
            <a:endParaRPr lang="en-US" altLang="zh-CN" sz="1400" dirty="0"/>
          </a:p>
          <a:p>
            <a:r>
              <a:rPr lang="en-US" altLang="zh-CN" sz="1400" i="1" dirty="0">
                <a:solidFill>
                  <a:srgbClr val="000000"/>
                </a:solidFill>
                <a:effectLst/>
                <a:latin typeface="Arial-ItalicMT"/>
              </a:rPr>
              <a:t>NIMA, Volume 922, 1 April 2019, Pages 265-286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19558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Run670"/>
          <p:cNvPicPr>
            <a:picLocks noChangeAspect="1"/>
          </p:cNvPicPr>
          <p:nvPr/>
        </p:nvPicPr>
        <p:blipFill>
          <a:blip r:embed="rId14"/>
          <a:srcRect l="13390" r="4598"/>
          <a:stretch>
            <a:fillRect/>
          </a:stretch>
        </p:blipFill>
        <p:spPr>
          <a:xfrm>
            <a:off x="0" y="964351"/>
            <a:ext cx="7498715" cy="47948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7634" y="53912"/>
            <a:ext cx="9749287" cy="1325563"/>
          </a:xfrm>
        </p:spPr>
        <p:txBody>
          <a:bodyPr/>
          <a:lstStyle/>
          <a:p>
            <a:r>
              <a:rPr lang="en-US" altLang="zh-CN" dirty="0"/>
              <a:t>Offline analysis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5466715" y="4933848"/>
            <a:ext cx="6292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>
                <a:solidFill>
                  <a:srgbClr val="FF0000"/>
                </a:solidFill>
              </a:rPr>
              <a:t>Plane 0</a:t>
            </a: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5466715" y="4286148"/>
            <a:ext cx="6292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>
                <a:solidFill>
                  <a:srgbClr val="FF0000"/>
                </a:solidFill>
              </a:rPr>
              <a:t>Plane 1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466715" y="3637813"/>
            <a:ext cx="6292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>
                <a:solidFill>
                  <a:srgbClr val="FF0000"/>
                </a:solidFill>
              </a:rPr>
              <a:t>Plane 2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5394960" y="2989478"/>
            <a:ext cx="6292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>
                <a:solidFill>
                  <a:srgbClr val="FF0000"/>
                </a:solidFill>
              </a:rPr>
              <a:t>Plane 3</a:t>
            </a: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5466715" y="1621688"/>
            <a:ext cx="6292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>
                <a:solidFill>
                  <a:srgbClr val="FF0000"/>
                </a:solidFill>
              </a:rPr>
              <a:t>Plane 4</a:t>
            </a: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1866900" y="4286148"/>
            <a:ext cx="6292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>
                <a:solidFill>
                  <a:srgbClr val="FF0000"/>
                </a:solidFill>
              </a:rPr>
              <a:t>Plane 5</a:t>
            </a: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866900" y="4933848"/>
            <a:ext cx="6292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>
                <a:solidFill>
                  <a:srgbClr val="FF0000"/>
                </a:solidFill>
              </a:rPr>
              <a:t>Plane 6</a:t>
            </a: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1866900" y="2989478"/>
            <a:ext cx="6292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>
                <a:solidFill>
                  <a:srgbClr val="FF0000"/>
                </a:solidFill>
              </a:rPr>
              <a:t>Plane 7</a:t>
            </a: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1938654" y="3628924"/>
            <a:ext cx="8051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srgbClr val="FF0000"/>
                </a:solidFill>
              </a:rPr>
              <a:t>Plane 8</a:t>
            </a: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1837055" y="2270023"/>
            <a:ext cx="6292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>
                <a:solidFill>
                  <a:srgbClr val="FF0000"/>
                </a:solidFill>
              </a:rPr>
              <a:t>Plane 10</a:t>
            </a: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1837055" y="1621688"/>
            <a:ext cx="6292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>
                <a:solidFill>
                  <a:srgbClr val="FF0000"/>
                </a:solidFill>
              </a:rPr>
              <a:t>Plane 9</a:t>
            </a:r>
          </a:p>
        </p:txBody>
      </p:sp>
      <p:sp>
        <p:nvSpPr>
          <p:cNvPr id="22" name="文本框 21"/>
          <p:cNvSpPr txBox="1"/>
          <p:nvPr>
            <p:custDataLst>
              <p:tags r:id="rId12"/>
            </p:custDataLst>
          </p:nvPr>
        </p:nvSpPr>
        <p:spPr>
          <a:xfrm>
            <a:off x="217013" y="5592231"/>
            <a:ext cx="6882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Run670, 5GeV running for 30min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E61D0F5-97FF-1BAA-31B3-6ABF0330D605}"/>
              </a:ext>
            </a:extLst>
          </p:cNvPr>
          <p:cNvSpPr txBox="1"/>
          <p:nvPr/>
        </p:nvSpPr>
        <p:spPr>
          <a:xfrm>
            <a:off x="7758266" y="1198808"/>
            <a:ext cx="42357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beamline energy is 5GeV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threshold is set as a low level to all sensors, which is less than ITHR48 except for plane5 of ITHR254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Only half of sensors were turned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data rate for DAQ is about 6.77MB/s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Single point spatial resolution of Plane7 is around 4.93 µm.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4601AC23-BF57-11B2-0143-914D7CC5F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F45BE3E-5CFB-4F47-B780-2EFB7343A571}" type="slidenum">
              <a:rPr lang="zh-CN" altLang="en-US" smtClean="0"/>
              <a:t>14</a:t>
            </a:fld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2A3907-E2D4-AD05-3CAF-5F95D084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73349"/>
            <a:ext cx="7778685" cy="471587"/>
          </a:xfrm>
        </p:spPr>
        <p:txBody>
          <a:bodyPr>
            <a:normAutofit fontScale="90000"/>
          </a:bodyPr>
          <a:lstStyle/>
          <a:p>
            <a:r>
              <a:rPr lang="en-US" altLang="zh-CN" sz="3600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Testbeam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contribution at DESY TB21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B3C14B-4D61-D930-4407-9D5C85046F20}"/>
              </a:ext>
            </a:extLst>
          </p:cNvPr>
          <p:cNvSpPr txBox="1"/>
          <p:nvPr/>
        </p:nvSpPr>
        <p:spPr>
          <a:xfrm>
            <a:off x="5903804" y="748136"/>
            <a:ext cx="5838434" cy="2398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70000"/>
              </a:lnSpc>
            </a:pPr>
            <a:r>
              <a:rPr lang="en-US" altLang="zh-CN" sz="1600" b="1" i="0" spc="0" dirty="0">
                <a:solidFill>
                  <a:srgbClr val="1A1A1A"/>
                </a:solidFill>
                <a:effectLst/>
                <a:latin typeface="Helvetica Neue" panose="02000503000000020004" pitchFamily="2" charset="0"/>
              </a:rPr>
              <a:t>Remote support </a:t>
            </a:r>
            <a:endParaRPr lang="zh-CN" altLang="en-US" sz="1600" b="1" dirty="0">
              <a:effectLst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spc="0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WeiWei</a:t>
            </a:r>
            <a:r>
              <a:rPr lang="en-US" altLang="zh-C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, Ying Zhang (</a:t>
            </a:r>
            <a:r>
              <a:rPr lang="en" altLang="zh-C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IHEP)</a:t>
            </a:r>
            <a:r>
              <a:rPr lang="en-US" altLang="zh-C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ASIC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Jun Hu, </a:t>
            </a:r>
            <a:r>
              <a:rPr lang="en-US" altLang="zh-CN" sz="160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Ziyue</a:t>
            </a:r>
            <a:r>
              <a:rPr lang="en-US" altLang="zh-CN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 Yan</a:t>
            </a:r>
            <a:r>
              <a:rPr lang="zh-CN" altLang="en-US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（</a:t>
            </a:r>
            <a:r>
              <a:rPr lang="en" altLang="zh-C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IHEP</a:t>
            </a:r>
            <a:r>
              <a:rPr lang="zh-CN" altLang="e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）</a:t>
            </a:r>
            <a:r>
              <a:rPr lang="en-US" altLang="zh-CN" sz="1600" dirty="0">
                <a:solidFill>
                  <a:srgbClr val="333333"/>
                </a:solidFill>
                <a:latin typeface="Helvetica Neue" panose="02000503000000020004" pitchFamily="2" charset="0"/>
              </a:rPr>
              <a:t>firmware </a:t>
            </a:r>
            <a:endParaRPr lang="zh-CN" altLang="en-US" sz="1600" dirty="0">
              <a:effectLst/>
            </a:endParaRPr>
          </a:p>
          <a:p>
            <a:pPr marL="2857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spc="0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Hongyu</a:t>
            </a:r>
            <a:r>
              <a:rPr lang="en-US" altLang="zh-C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Zhang</a:t>
            </a:r>
            <a:r>
              <a:rPr lang="zh-CN" altLang="en-US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（</a:t>
            </a:r>
            <a:r>
              <a:rPr lang="en" altLang="zh-C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IHEP</a:t>
            </a:r>
            <a:r>
              <a:rPr lang="zh-CN" altLang="e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）</a:t>
            </a:r>
            <a:r>
              <a:rPr lang="en" altLang="zh-C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DAQ</a:t>
            </a:r>
            <a:endParaRPr lang="en" altLang="zh-CN" sz="1600" dirty="0">
              <a:effectLst/>
            </a:endParaRPr>
          </a:p>
          <a:p>
            <a:pPr marL="2857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spc="0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Jinyu</a:t>
            </a:r>
            <a:r>
              <a:rPr lang="en-US" altLang="zh-C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Fu, </a:t>
            </a:r>
            <a:r>
              <a:rPr lang="en-US" altLang="zh-CN" sz="1600" b="0" i="0" spc="0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Mingyi</a:t>
            </a:r>
            <a:r>
              <a:rPr lang="en-US" altLang="zh-C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Dong</a:t>
            </a:r>
            <a:r>
              <a:rPr lang="zh-CN" altLang="en-US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（</a:t>
            </a:r>
            <a:r>
              <a:rPr lang="en" altLang="zh-C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IHEP</a:t>
            </a:r>
            <a:r>
              <a:rPr lang="zh-CN" altLang="e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）</a:t>
            </a:r>
            <a:r>
              <a:rPr lang="en-US" altLang="zh-C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Assembly</a:t>
            </a:r>
            <a:endParaRPr lang="zh-CN" altLang="en-US" sz="1600" dirty="0">
              <a:effectLst/>
            </a:endParaRPr>
          </a:p>
          <a:p>
            <a:pPr marL="2857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Gang Li, </a:t>
            </a:r>
            <a:r>
              <a:rPr lang="en-US" altLang="zh-CN" sz="1600" b="0" i="0" spc="0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Linhui</a:t>
            </a:r>
            <a:r>
              <a:rPr lang="en-US" altLang="zh-C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Wu</a:t>
            </a:r>
            <a:r>
              <a:rPr lang="zh-CN" altLang="en-US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（</a:t>
            </a:r>
            <a:r>
              <a:rPr lang="en" altLang="zh-C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IHEP</a:t>
            </a:r>
            <a:r>
              <a:rPr lang="zh-CN" altLang="e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）</a:t>
            </a:r>
            <a:r>
              <a:rPr lang="en-US" altLang="zh-C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Offline </a:t>
            </a:r>
          </a:p>
          <a:p>
            <a:pPr marL="285750" indent="-28575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spc="0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Yiming</a:t>
            </a:r>
            <a:r>
              <a:rPr lang="en-US" altLang="zh-C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Hu, </a:t>
            </a:r>
            <a:r>
              <a:rPr lang="en-US" altLang="zh-CN" sz="1600" b="0" i="0" spc="0" dirty="0" err="1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Xiaoxu</a:t>
            </a:r>
            <a:r>
              <a:rPr lang="en-US" altLang="zh-CN" sz="1600" b="0" i="0" spc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Zhang (NJU)…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D897DD-EBD1-9F5C-61D0-116AB7D9CA1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31947BC1-CBA1-4BCB-B8C8-B537111CBCE0}" type="datetime1">
              <a:rPr lang="zh-CN" altLang="en-US" smtClean="0"/>
              <a:t>2023/6/8</a:t>
            </a:fld>
            <a:endParaRPr lang="fr-BE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A7B395-1B9E-04F1-F135-414E6C801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t>15</a:t>
            </a:fld>
            <a:endParaRPr lang="fr-BE" dirty="0"/>
          </a:p>
        </p:txBody>
      </p:sp>
      <p:pic>
        <p:nvPicPr>
          <p:cNvPr id="9" name="图片 8" descr="一群穿制服的人站在一起&#10;&#10;中度可信度描述已自动生成">
            <a:extLst>
              <a:ext uri="{FF2B5EF4-FFF2-40B4-BE49-F238E27FC236}">
                <a16:creationId xmlns:a16="http://schemas.microsoft.com/office/drawing/2014/main" id="{FF0791F1-BA5F-802A-8FDD-48DF77E6F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887" y="3305322"/>
            <a:ext cx="4744817" cy="3163211"/>
          </a:xfrm>
          <a:prstGeom prst="rect">
            <a:avLst/>
          </a:prstGeom>
        </p:spPr>
      </p:pic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23499D2F-7C39-E05C-76AB-3F3C6765508A}"/>
              </a:ext>
            </a:extLst>
          </p:cNvPr>
          <p:cNvSpPr txBox="1">
            <a:spLocks/>
          </p:cNvSpPr>
          <p:nvPr/>
        </p:nvSpPr>
        <p:spPr>
          <a:xfrm>
            <a:off x="52296" y="993733"/>
            <a:ext cx="4595118" cy="39742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l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C9900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zh-CN" sz="1600" dirty="0">
                <a:solidFill>
                  <a:srgbClr val="1A1A1A"/>
                </a:solidFill>
                <a:latin typeface="Helvetica Neue" panose="02000503000000020004" pitchFamily="2" charset="0"/>
                <a:cs typeface="+mn-cs"/>
              </a:rPr>
              <a:t>On Site team (DESY)</a:t>
            </a:r>
            <a:endParaRPr lang="zh-CN" altLang="en-US" sz="1600" dirty="0">
              <a:solidFill>
                <a:srgbClr val="1A1A1A"/>
              </a:solidFill>
              <a:latin typeface="Helvetica Neue" panose="02000503000000020004" pitchFamily="2" charset="0"/>
              <a:cs typeface="+mn-cs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Joao </a:t>
            </a:r>
            <a:r>
              <a:rPr lang="zh-CN" altLang="e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（</a:t>
            </a: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IHEP</a:t>
            </a:r>
            <a:r>
              <a:rPr lang="zh-CN" altLang="e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）</a:t>
            </a:r>
            <a:r>
              <a:rPr lang="en-US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Project leader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Zhijun Liang (IHEP) test beam coordinator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Tianya Wu</a:t>
            </a:r>
            <a:r>
              <a:rPr lang="zh-CN" altLang="en-US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（</a:t>
            </a: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IHEP</a:t>
            </a:r>
            <a:r>
              <a:rPr lang="zh-CN" altLang="e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）</a:t>
            </a: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Shift leader , ASIC</a:t>
            </a:r>
            <a:r>
              <a:rPr lang="zh-CN" altLang="en-US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 </a:t>
            </a:r>
            <a:r>
              <a:rPr lang="en-US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expert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Ming Qi</a:t>
            </a:r>
            <a:r>
              <a:rPr lang="zh-CN" altLang="en-US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（</a:t>
            </a: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NJU</a:t>
            </a:r>
            <a:r>
              <a:rPr lang="zh-CN" altLang="e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）</a:t>
            </a: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 Shift leader</a:t>
            </a:r>
            <a:r>
              <a:rPr lang="en-US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 </a:t>
            </a:r>
            <a:endParaRPr lang="zh-CN" altLang="en-US" sz="1600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Lei Zhang</a:t>
            </a:r>
            <a:r>
              <a:rPr lang="zh-CN" altLang="en-US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（</a:t>
            </a: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NJU</a:t>
            </a:r>
            <a:r>
              <a:rPr lang="zh-CN" altLang="e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）</a:t>
            </a: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 Shift leader</a:t>
            </a:r>
            <a:r>
              <a:rPr lang="en-US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 </a:t>
            </a:r>
            <a:endParaRPr lang="zh-CN" altLang="en-US" sz="1600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1600" b="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Xiaomin</a:t>
            </a:r>
            <a:r>
              <a:rPr lang="en-US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 Wei</a:t>
            </a:r>
            <a:r>
              <a:rPr lang="zh-CN" altLang="en-US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（</a:t>
            </a: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NWPU</a:t>
            </a:r>
            <a:r>
              <a:rPr lang="zh-CN" altLang="e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） </a:t>
            </a: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ASIC experts</a:t>
            </a:r>
            <a:endParaRPr lang="en" altLang="zh-CN" sz="1600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Jia Zhou</a:t>
            </a:r>
            <a:r>
              <a:rPr lang="zh-CN" altLang="en-US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（</a:t>
            </a: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IHEP</a:t>
            </a:r>
            <a:r>
              <a:rPr lang="zh-CN" altLang="e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） </a:t>
            </a: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DAQ</a:t>
            </a:r>
            <a:endParaRPr lang="en" altLang="zh-CN" sz="1600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1600" b="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Xinhui</a:t>
            </a:r>
            <a:r>
              <a:rPr lang="en-US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 Huang</a:t>
            </a:r>
            <a:r>
              <a:rPr lang="zh-CN" altLang="en-US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（</a:t>
            </a: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IHEP</a:t>
            </a:r>
            <a:r>
              <a:rPr lang="zh-CN" altLang="e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）</a:t>
            </a:r>
            <a:r>
              <a:rPr lang="en-US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Assembly </a:t>
            </a:r>
            <a:endParaRPr lang="zh-CN" altLang="en-US" sz="1600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1600" b="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Shuqi</a:t>
            </a:r>
            <a:r>
              <a:rPr lang="en-US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 Li</a:t>
            </a:r>
            <a:r>
              <a:rPr lang="zh-CN" altLang="en-US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（</a:t>
            </a: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IHEP) Offline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Wei Wang (IHEP) Offline</a:t>
            </a:r>
            <a:endParaRPr lang="zh-CN" altLang="en-US" sz="1600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Hao Zeng</a:t>
            </a:r>
            <a:r>
              <a:rPr lang="zh-CN" altLang="en-US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（</a:t>
            </a: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IHEP</a:t>
            </a:r>
            <a:r>
              <a:rPr lang="zh-CN" altLang="e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）</a:t>
            </a: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 Offline</a:t>
            </a:r>
            <a:endParaRPr lang="en-US" altLang="zh-CN" sz="1600" b="0" dirty="0">
              <a:solidFill>
                <a:srgbClr val="333333"/>
              </a:solidFill>
              <a:latin typeface="Helvetica Neue" panose="02000503000000020004" pitchFamily="2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1600" b="0" dirty="0" err="1">
                <a:solidFill>
                  <a:srgbClr val="333333"/>
                </a:solidFill>
                <a:latin typeface="Helvetica Neue" panose="02000503000000020004" pitchFamily="2" charset="0"/>
              </a:rPr>
              <a:t>XueWei</a:t>
            </a:r>
            <a:r>
              <a:rPr lang="en-US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 Jia (IHEP) </a:t>
            </a:r>
            <a:r>
              <a:rPr lang="en" altLang="zh-CN" sz="1600" b="0" dirty="0">
                <a:solidFill>
                  <a:srgbClr val="333333"/>
                </a:solidFill>
                <a:latin typeface="Helvetica Neue" panose="02000503000000020004" pitchFamily="2" charset="0"/>
              </a:rPr>
              <a:t>Offline</a:t>
            </a:r>
          </a:p>
          <a:p>
            <a:endParaRPr kumimoji="1" lang="zh-CN" altLang="en-US" dirty="0"/>
          </a:p>
        </p:txBody>
      </p:sp>
      <p:pic>
        <p:nvPicPr>
          <p:cNvPr id="13" name="图片 12" descr="一群人站在一起合影&#10;&#10;描述已自动生成">
            <a:extLst>
              <a:ext uri="{FF2B5EF4-FFF2-40B4-BE49-F238E27FC236}">
                <a16:creationId xmlns:a16="http://schemas.microsoft.com/office/drawing/2014/main" id="{8188B93C-1C1E-4E3E-A4DC-C273A0AC9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947" y="3623511"/>
            <a:ext cx="4833577" cy="306795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688D159-8C53-AA2E-AD2F-6523E8DA8993}"/>
              </a:ext>
            </a:extLst>
          </p:cNvPr>
          <p:cNvSpPr txBox="1"/>
          <p:nvPr/>
        </p:nvSpPr>
        <p:spPr>
          <a:xfrm>
            <a:off x="4360880" y="3711061"/>
            <a:ext cx="1835759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December 2022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A793AFB-9166-664F-8D51-6F9306AA1DE3}"/>
              </a:ext>
            </a:extLst>
          </p:cNvPr>
          <p:cNvSpPr txBox="1"/>
          <p:nvPr/>
        </p:nvSpPr>
        <p:spPr>
          <a:xfrm>
            <a:off x="8983734" y="3381893"/>
            <a:ext cx="126348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April 2023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83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AC39CB-3BF8-060F-5927-555200E65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80ED5E-E001-2CED-7AB6-F05293FC2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615" y="1690688"/>
            <a:ext cx="9532773" cy="4351338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latin typeface="Arial Nova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Two setups are tested  in DESY II TB21 beamline</a:t>
            </a:r>
          </a:p>
          <a:p>
            <a:pPr marL="0" indent="0">
              <a:buNone/>
            </a:pPr>
            <a:r>
              <a:rPr lang="en-US" altLang="zh-CN" sz="2000" dirty="0">
                <a:latin typeface="Arial Nova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6 layers telescope made by TaichuPix3 chips is tested in Dec. 2022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altLang="zh-CN" sz="2000" dirty="0">
                <a:latin typeface="Arial Nova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Baseline vertex detector prototype is tested in April, 2023</a:t>
            </a:r>
          </a:p>
          <a:p>
            <a:pPr marL="0" indent="0">
              <a:buNone/>
            </a:pPr>
            <a:endParaRPr lang="en-US" altLang="zh-CN" sz="2000" dirty="0">
              <a:latin typeface="Arial Nova" panose="020B060402020202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altLang="zh-CN" sz="2000" dirty="0">
                <a:latin typeface="Arial Nova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Over 800 million valid tracks are collected.</a:t>
            </a:r>
          </a:p>
          <a:p>
            <a:r>
              <a:rPr lang="en-US" altLang="zh-CN" sz="2000" dirty="0">
                <a:latin typeface="Arial Nova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The single point spatial resolution is better than 5 µm at the set threshold</a:t>
            </a:r>
          </a:p>
          <a:p>
            <a:r>
              <a:rPr lang="en-US" altLang="zh-CN" sz="2000" dirty="0">
                <a:latin typeface="Arial Nova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The impact parameter of the baseline vertex prototype is on analysis and will be presented by </a:t>
            </a:r>
            <a:r>
              <a:rPr lang="en-US" altLang="zh-CN" sz="2000" dirty="0" err="1">
                <a:latin typeface="Arial Nova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Shuqi</a:t>
            </a:r>
            <a:r>
              <a:rPr lang="en-US" altLang="zh-CN" sz="2000" dirty="0">
                <a:latin typeface="Arial Nova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Li</a:t>
            </a:r>
          </a:p>
          <a:p>
            <a:r>
              <a:rPr lang="en-US" altLang="zh-CN" sz="2000" dirty="0">
                <a:latin typeface="Arial Nova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The publications are under reviewing.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9AD0F6-9188-04D7-71B3-13ABB4B1B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A2C2-F0CF-47BD-98D6-05BFFAC460F7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6E68ACE-90EC-33DE-DF17-A38FEE73B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148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/>
          <p:cNvSpPr txBox="1"/>
          <p:nvPr/>
        </p:nvSpPr>
        <p:spPr>
          <a:xfrm>
            <a:off x="1749425" y="2379980"/>
            <a:ext cx="8229600" cy="1049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4400" b="1">
                <a:solidFill>
                  <a:srgbClr val="0070C0"/>
                </a:solidFill>
              </a:rPr>
              <a:t>Thanks for your attention!</a:t>
            </a:r>
            <a:endParaRPr lang="zh-CN" altLang="en-US" sz="4400" b="1" dirty="0">
              <a:solidFill>
                <a:srgbClr val="0070C0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EF69-1B84-4E9E-A1DD-CC6177BA5849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9090" y="-64018"/>
            <a:ext cx="9749287" cy="1325563"/>
          </a:xfrm>
        </p:spPr>
        <p:txBody>
          <a:bodyPr/>
          <a:lstStyle/>
          <a:p>
            <a:r>
              <a:rPr lang="en-US" altLang="zh-CN" dirty="0"/>
              <a:t> Gluing 10 chips</a:t>
            </a:r>
          </a:p>
        </p:txBody>
      </p:sp>
      <p:pic>
        <p:nvPicPr>
          <p:cNvPr id="18" name="图片 17" descr="图片包含 室内, 桌子, 项目, 凌乱&#10;&#10;描述已自动生成">
            <a:extLst>
              <a:ext uri="{FF2B5EF4-FFF2-40B4-BE49-F238E27FC236}">
                <a16:creationId xmlns:a16="http://schemas.microsoft.com/office/drawing/2014/main" id="{1609517B-A8C4-EDA2-1A12-B02900351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052736"/>
            <a:ext cx="3744416" cy="2808312"/>
          </a:xfrm>
          <a:prstGeom prst="rect">
            <a:avLst/>
          </a:prstGeom>
        </p:spPr>
      </p:pic>
      <p:pic>
        <p:nvPicPr>
          <p:cNvPr id="20" name="图片 19" descr="图片包含 图形用户界面&#10;&#10;描述已自动生成">
            <a:extLst>
              <a:ext uri="{FF2B5EF4-FFF2-40B4-BE49-F238E27FC236}">
                <a16:creationId xmlns:a16="http://schemas.microsoft.com/office/drawing/2014/main" id="{4E5D4C35-CBEC-CB57-065D-5C79EF5A26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7" b="6950"/>
          <a:stretch/>
        </p:blipFill>
        <p:spPr>
          <a:xfrm>
            <a:off x="1667210" y="3933056"/>
            <a:ext cx="1836502" cy="2427032"/>
          </a:xfrm>
          <a:prstGeom prst="rect">
            <a:avLst/>
          </a:prstGeom>
        </p:spPr>
      </p:pic>
      <p:pic>
        <p:nvPicPr>
          <p:cNvPr id="22" name="图片 21" descr="图片包含 游戏机, 镜子, 反射&#10;&#10;描述已自动生成">
            <a:extLst>
              <a:ext uri="{FF2B5EF4-FFF2-40B4-BE49-F238E27FC236}">
                <a16:creationId xmlns:a16="http://schemas.microsoft.com/office/drawing/2014/main" id="{C5AA29B2-6DF1-26BB-8604-9AAC062B97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9" y="4031717"/>
            <a:ext cx="2208245" cy="1656184"/>
          </a:xfrm>
          <a:prstGeom prst="rect">
            <a:avLst/>
          </a:prstGeom>
        </p:spPr>
      </p:pic>
      <p:graphicFrame>
        <p:nvGraphicFramePr>
          <p:cNvPr id="23" name="表格 23">
            <a:extLst>
              <a:ext uri="{FF2B5EF4-FFF2-40B4-BE49-F238E27FC236}">
                <a16:creationId xmlns:a16="http://schemas.microsoft.com/office/drawing/2014/main" id="{5D6C399B-88DB-E5FC-8D66-6FDA7CF71C7F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052737"/>
          <a:ext cx="36004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51">
                  <a:extLst>
                    <a:ext uri="{9D8B030D-6E8A-4147-A177-3AD203B41FA5}">
                      <a16:colId xmlns:a16="http://schemas.microsoft.com/office/drawing/2014/main" val="719917538"/>
                    </a:ext>
                  </a:extLst>
                </a:gridCol>
                <a:gridCol w="880949">
                  <a:extLst>
                    <a:ext uri="{9D8B030D-6E8A-4147-A177-3AD203B41FA5}">
                      <a16:colId xmlns:a16="http://schemas.microsoft.com/office/drawing/2014/main" val="2247606404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714578881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193714081"/>
                    </a:ext>
                  </a:extLst>
                </a:gridCol>
              </a:tblGrid>
              <a:tr h="361381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Position 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AVDD AVSS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DVDD</a:t>
                      </a:r>
                    </a:p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DVSS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Wafer7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813082"/>
                  </a:ext>
                </a:extLst>
              </a:tr>
              <a:tr h="36138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U1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黑体"/>
                          <a:cs typeface="+mn-cs"/>
                        </a:rPr>
                        <a:t>OL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457Ω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W1R1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703489"/>
                  </a:ext>
                </a:extLst>
              </a:tr>
              <a:tr h="36138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U2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黑体"/>
                          <a:cs typeface="+mn-cs"/>
                        </a:rPr>
                        <a:t>OL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OL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R38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290706"/>
                  </a:ext>
                </a:extLst>
              </a:tr>
              <a:tr h="36138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U3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黑体"/>
                          <a:cs typeface="+mn-cs"/>
                        </a:rPr>
                        <a:t>OL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390Ω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R35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104180"/>
                  </a:ext>
                </a:extLst>
              </a:tr>
              <a:tr h="36138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U4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黑体"/>
                          <a:cs typeface="+mn-cs"/>
                        </a:rPr>
                        <a:t>OL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464Ω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R32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442995"/>
                  </a:ext>
                </a:extLst>
              </a:tr>
              <a:tr h="36138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U5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黑体"/>
                          <a:cs typeface="+mn-cs"/>
                        </a:rPr>
                        <a:t>OL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383Ω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R20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1940"/>
                  </a:ext>
                </a:extLst>
              </a:tr>
              <a:tr h="36138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U6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黑体"/>
                          <a:cs typeface="+mn-cs"/>
                        </a:rPr>
                        <a:t>OL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167Ω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R17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917704"/>
                  </a:ext>
                </a:extLst>
              </a:tr>
              <a:tr h="275962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U7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黑体"/>
                          <a:cs typeface="+mn-cs"/>
                        </a:rPr>
                        <a:t>OL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OL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R16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173544"/>
                  </a:ext>
                </a:extLst>
              </a:tr>
              <a:tr h="36138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U8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黑体"/>
                          <a:cs typeface="+mn-cs"/>
                        </a:rPr>
                        <a:t>OL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OL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R11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691989"/>
                  </a:ext>
                </a:extLst>
              </a:tr>
              <a:tr h="36138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U9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黑体"/>
                          <a:cs typeface="+mn-cs"/>
                        </a:rPr>
                        <a:t>OL</a:t>
                      </a:r>
                      <a:endParaRPr kumimoji="0" lang="zh-CN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黑体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387Ω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717477"/>
                  </a:ext>
                </a:extLst>
              </a:tr>
              <a:tr h="36138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U10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OL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206979"/>
                  </a:ext>
                </a:extLst>
              </a:tr>
            </a:tbl>
          </a:graphicData>
        </a:graphic>
      </p:graphicFrame>
      <p:sp>
        <p:nvSpPr>
          <p:cNvPr id="24" name="文本框 23">
            <a:extLst>
              <a:ext uri="{FF2B5EF4-FFF2-40B4-BE49-F238E27FC236}">
                <a16:creationId xmlns:a16="http://schemas.microsoft.com/office/drawing/2014/main" id="{0BE113C3-B765-4684-233D-A75A60942FE0}"/>
              </a:ext>
            </a:extLst>
          </p:cNvPr>
          <p:cNvSpPr txBox="1"/>
          <p:nvPr/>
        </p:nvSpPr>
        <p:spPr>
          <a:xfrm>
            <a:off x="5855973" y="5364735"/>
            <a:ext cx="4356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Do wire bonding for U2/U9/U6,  U2 is short after wire-bonding, the same with wafer test results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8AAA169-9B71-6B97-E7EF-52AEE02FC684}"/>
              </a:ext>
            </a:extLst>
          </p:cNvPr>
          <p:cNvSpPr txBox="1"/>
          <p:nvPr/>
        </p:nvSpPr>
        <p:spPr>
          <a:xfrm>
            <a:off x="2922420" y="5687901"/>
            <a:ext cx="306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Probe stage was used before wire-bonding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D9EF9C-DB33-7B83-7166-7DFDF974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78" y="30215"/>
            <a:ext cx="9749287" cy="1021385"/>
          </a:xfrm>
        </p:spPr>
        <p:txBody>
          <a:bodyPr/>
          <a:lstStyle/>
          <a:p>
            <a:r>
              <a:rPr lang="en-US" altLang="zh-CN" dirty="0"/>
              <a:t>Do wire-bonding</a:t>
            </a:r>
            <a:endParaRPr lang="zh-CN" altLang="en-US" dirty="0"/>
          </a:p>
        </p:txBody>
      </p:sp>
      <p:pic>
        <p:nvPicPr>
          <p:cNvPr id="5" name="图片 4" descr="图片包含 室内, 汽车, 食物, 托盘&#10;&#10;描述已自动生成">
            <a:extLst>
              <a:ext uri="{FF2B5EF4-FFF2-40B4-BE49-F238E27FC236}">
                <a16:creationId xmlns:a16="http://schemas.microsoft.com/office/drawing/2014/main" id="{F8F4BE19-AE77-A5E1-4827-B5DDB862C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052736"/>
            <a:ext cx="3779912" cy="2834934"/>
          </a:xfrm>
          <a:prstGeom prst="rect">
            <a:avLst/>
          </a:prstGeom>
        </p:spPr>
      </p:pic>
      <p:pic>
        <p:nvPicPr>
          <p:cNvPr id="7" name="图片 6" descr="电脑萤幕画面&#10;&#10;中度可信度描述已自动生成">
            <a:extLst>
              <a:ext uri="{FF2B5EF4-FFF2-40B4-BE49-F238E27FC236}">
                <a16:creationId xmlns:a16="http://schemas.microsoft.com/office/drawing/2014/main" id="{FB49AAE6-AD89-2423-FE94-4426A3B9E1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32" y="1051600"/>
            <a:ext cx="3707904" cy="2780928"/>
          </a:xfrm>
          <a:prstGeom prst="rect">
            <a:avLst/>
          </a:prstGeom>
        </p:spPr>
      </p:pic>
      <p:pic>
        <p:nvPicPr>
          <p:cNvPr id="9" name="图片 8" descr="桌子上摆放着黑色的机器&#10;&#10;低可信度描述已自动生成">
            <a:extLst>
              <a:ext uri="{FF2B5EF4-FFF2-40B4-BE49-F238E27FC236}">
                <a16:creationId xmlns:a16="http://schemas.microsoft.com/office/drawing/2014/main" id="{44CE5486-FB60-E618-CFF1-D48CF9998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32" y="3933056"/>
            <a:ext cx="3563888" cy="2672916"/>
          </a:xfrm>
          <a:prstGeom prst="rect">
            <a:avLst/>
          </a:prstGeom>
        </p:spPr>
      </p:pic>
      <p:pic>
        <p:nvPicPr>
          <p:cNvPr id="11" name="图片 10" descr="图片包含 室内, 桌子, 男人, 电脑&#10;&#10;描述已自动生成">
            <a:extLst>
              <a:ext uri="{FF2B5EF4-FFF2-40B4-BE49-F238E27FC236}">
                <a16:creationId xmlns:a16="http://schemas.microsoft.com/office/drawing/2014/main" id="{4C720BB0-66A1-B5E3-6E12-009A0543D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432" y="3849899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75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6059F6-8A6F-44AA-143E-A925E94FC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2277E2-4F7A-A0E2-67F5-1246FFA96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Overview of the baseline vertex detector</a:t>
            </a:r>
          </a:p>
          <a:p>
            <a:r>
              <a:rPr lang="en-US" altLang="zh-CN" dirty="0"/>
              <a:t>Beam test of the telescope</a:t>
            </a:r>
          </a:p>
          <a:p>
            <a:r>
              <a:rPr lang="en-US" altLang="zh-CN" dirty="0"/>
              <a:t>Beam test of the prototype</a:t>
            </a:r>
          </a:p>
          <a:p>
            <a:r>
              <a:rPr lang="en-US" altLang="zh-CN" dirty="0"/>
              <a:t>Summary</a:t>
            </a:r>
          </a:p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FEDC01-7587-7E6A-45C9-A337B89CF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4C9F5-FFFB-42C1-8995-B5E648098C92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B8462B7-9F07-170E-186A-AF5F2FF50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953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65BC9-FD00-DCD1-F2CF-34C971FA5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20557"/>
            <a:ext cx="9749287" cy="1325563"/>
          </a:xfrm>
        </p:spPr>
        <p:txBody>
          <a:bodyPr/>
          <a:lstStyle/>
          <a:p>
            <a:r>
              <a:rPr lang="en-US" altLang="zh-CN" dirty="0"/>
              <a:t>Chip test after wire bonding</a:t>
            </a:r>
            <a:endParaRPr lang="zh-CN" altLang="en-US" dirty="0"/>
          </a:p>
        </p:txBody>
      </p:sp>
      <p:pic>
        <p:nvPicPr>
          <p:cNvPr id="5" name="图片 4" descr="图片包含 游戏机, 桌子&#10;&#10;描述已自动生成">
            <a:extLst>
              <a:ext uri="{FF2B5EF4-FFF2-40B4-BE49-F238E27FC236}">
                <a16:creationId xmlns:a16="http://schemas.microsoft.com/office/drawing/2014/main" id="{1C972684-30BE-77C4-1F81-915BF4C8F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196975"/>
            <a:ext cx="3429000" cy="25717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5AEC78-A455-C637-9A83-DED2B7C45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658" y="1100105"/>
            <a:ext cx="4955567" cy="2778555"/>
          </a:xfrm>
          <a:prstGeom prst="rect">
            <a:avLst/>
          </a:prstGeom>
        </p:spPr>
      </p:pic>
      <p:pic>
        <p:nvPicPr>
          <p:cNvPr id="9" name="图片 8" descr="图形用户界面, 应用程序, 表格, Excel&#10;&#10;描述已自动生成">
            <a:extLst>
              <a:ext uri="{FF2B5EF4-FFF2-40B4-BE49-F238E27FC236}">
                <a16:creationId xmlns:a16="http://schemas.microsoft.com/office/drawing/2014/main" id="{8FC8DBB0-5860-CD82-F090-50812C545F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14" y="3212977"/>
            <a:ext cx="3429000" cy="29829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7851853-EF81-5789-1997-51CE8E537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657" y="3605127"/>
            <a:ext cx="2232248" cy="255622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5ACEE2C-EA35-15B3-5BEF-EF81F654E918}"/>
              </a:ext>
            </a:extLst>
          </p:cNvPr>
          <p:cNvSpPr txBox="1"/>
          <p:nvPr/>
        </p:nvSpPr>
        <p:spPr>
          <a:xfrm>
            <a:off x="6900906" y="4096673"/>
            <a:ext cx="3676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Current for OCT: 0.487A</a:t>
            </a:r>
          </a:p>
          <a:p>
            <a:r>
              <a:rPr lang="en-US" altLang="zh-CN" dirty="0"/>
              <a:t>Current for </a:t>
            </a:r>
            <a:r>
              <a:rPr lang="en-US" altLang="zh-CN" dirty="0" err="1"/>
              <a:t>Apulse</a:t>
            </a:r>
            <a:r>
              <a:rPr lang="en-US" altLang="zh-CN" dirty="0"/>
              <a:t>: 0.515A</a:t>
            </a:r>
          </a:p>
          <a:p>
            <a:r>
              <a:rPr lang="en-US" altLang="zh-CN" dirty="0"/>
              <a:t>Current for both config: 0.542A</a:t>
            </a:r>
          </a:p>
        </p:txBody>
      </p:sp>
    </p:spTree>
    <p:extLst>
      <p:ext uri="{BB962C8B-B14F-4D97-AF65-F5344CB8AC3E}">
        <p14:creationId xmlns:p14="http://schemas.microsoft.com/office/powerpoint/2010/main" val="2231985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D11DF6-84C8-1E9C-5FEE-B2A88C57B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OCT test for 10 chips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67A7723-5040-E4DD-0CD7-E161F2A36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908721"/>
            <a:ext cx="5112568" cy="32800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62F353-8F5C-B04F-8B86-E9497D128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2708920"/>
            <a:ext cx="4862406" cy="309634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25AE8E0-FC6C-6793-7BF7-5760B8B45854}"/>
              </a:ext>
            </a:extLst>
          </p:cNvPr>
          <p:cNvSpPr txBox="1"/>
          <p:nvPr/>
        </p:nvSpPr>
        <p:spPr>
          <a:xfrm>
            <a:off x="6712350" y="1145467"/>
            <a:ext cx="384736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Current for OCT(chip1-5): 0.487A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Current for OCT(chip6-10): 0.624A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Remove chip6 wires: 0.51A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No </a:t>
            </a:r>
            <a:r>
              <a:rPr lang="en-US" altLang="zh-CN" dirty="0" err="1"/>
              <a:t>apulse</a:t>
            </a:r>
            <a:r>
              <a:rPr lang="en-US" altLang="zh-CN" dirty="0"/>
              <a:t> can be configured to any chip.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Chip 6, chip 5 and chip 1 is not working on one flex.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To set the ITHR to 255, the current is 0.59A, the chip7 is too noisy to the interface. </a:t>
            </a:r>
          </a:p>
          <a:p>
            <a:r>
              <a:rPr lang="en-US" altLang="zh-CN" dirty="0"/>
              <a:t>   </a:t>
            </a:r>
          </a:p>
          <a:p>
            <a:endParaRPr lang="en-US" altLang="zh-CN" dirty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6960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499643" y="793138"/>
            <a:ext cx="8229600" cy="5400599"/>
          </a:xfrm>
        </p:spPr>
        <p:txBody>
          <a:bodyPr/>
          <a:lstStyle/>
          <a:p>
            <a:r>
              <a:rPr lang="en-US" altLang="zh-CN" dirty="0"/>
              <a:t>Can break down into sub-tasks</a:t>
            </a:r>
          </a:p>
          <a:p>
            <a:pPr lvl="1"/>
            <a:r>
              <a:rPr lang="en-US" altLang="zh-CN" sz="2400" dirty="0"/>
              <a:t>CMOS Pixel Sensor chip R&amp;D</a:t>
            </a:r>
          </a:p>
          <a:p>
            <a:pPr lvl="1"/>
            <a:r>
              <a:rPr lang="en-US" altLang="zh-CN" sz="2400" dirty="0"/>
              <a:t>Detector Module prototyping</a:t>
            </a:r>
          </a:p>
          <a:p>
            <a:pPr lvl="1"/>
            <a:r>
              <a:rPr lang="en-US" altLang="zh-CN" sz="2400" dirty="0"/>
              <a:t>Detector assembly</a:t>
            </a:r>
          </a:p>
          <a:p>
            <a:pPr lvl="1"/>
            <a:endParaRPr lang="zh-CN" altLang="en-US" dirty="0">
              <a:solidFill>
                <a:schemeClr val="bg2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t>3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707389" y="303926"/>
            <a:ext cx="9058226" cy="471587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Overview of a baseline vertex detector R&amp;D 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681" y="3547343"/>
            <a:ext cx="2232951" cy="1552892"/>
          </a:xfrm>
          <a:prstGeom prst="rect">
            <a:avLst/>
          </a:prstGeom>
        </p:spPr>
      </p:pic>
      <p:sp>
        <p:nvSpPr>
          <p:cNvPr id="72" name="矩形 71"/>
          <p:cNvSpPr/>
          <p:nvPr/>
        </p:nvSpPr>
        <p:spPr>
          <a:xfrm>
            <a:off x="527051" y="2497310"/>
            <a:ext cx="2693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b="1" dirty="0">
                <a:solidFill>
                  <a:srgbClr val="FF0000"/>
                </a:solidFill>
              </a:rPr>
              <a:t>CMOS pixel sensor prototyping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3280168" y="3495732"/>
            <a:ext cx="2635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</a:rPr>
              <a:t>Detector module (ladder) prototyping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5929520" y="3081332"/>
            <a:ext cx="4492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Full size vertex detector prototype </a:t>
            </a:r>
          </a:p>
        </p:txBody>
      </p:sp>
      <p:sp>
        <p:nvSpPr>
          <p:cNvPr id="75" name="矩形 74"/>
          <p:cNvSpPr/>
          <p:nvPr/>
        </p:nvSpPr>
        <p:spPr>
          <a:xfrm>
            <a:off x="8886255" y="4075565"/>
            <a:ext cx="2600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Beam test to verify its spatial resolution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21184">
            <a:off x="1570611" y="4516269"/>
            <a:ext cx="4916208" cy="32822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755" y="5218234"/>
            <a:ext cx="3460741" cy="788765"/>
          </a:xfrm>
          <a:prstGeom prst="rect">
            <a:avLst/>
          </a:prstGeom>
        </p:spPr>
      </p:pic>
      <p:sp>
        <p:nvSpPr>
          <p:cNvPr id="30" name="对话气泡: 矩形 29"/>
          <p:cNvSpPr/>
          <p:nvPr/>
        </p:nvSpPr>
        <p:spPr>
          <a:xfrm>
            <a:off x="3326755" y="5207409"/>
            <a:ext cx="3460741" cy="788765"/>
          </a:xfrm>
          <a:prstGeom prst="wedgeRectCallout">
            <a:avLst>
              <a:gd name="adj1" fmla="val -583"/>
              <a:gd name="adj2" fmla="val -14931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80050" y="6006023"/>
            <a:ext cx="5020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+mn-ea"/>
              </a:rPr>
              <a:t>Double sided ladder; 10 sensors on each side; </a:t>
            </a:r>
          </a:p>
          <a:p>
            <a:r>
              <a:rPr lang="en-US" altLang="zh-CN" b="1" dirty="0">
                <a:latin typeface="+mn-ea"/>
              </a:rPr>
              <a:t>Read out from both ends.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935" y="3191038"/>
            <a:ext cx="2281892" cy="141800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286932" y="3660724"/>
            <a:ext cx="148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TaichuPix-3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1644" y="4901692"/>
            <a:ext cx="2869223" cy="1544080"/>
          </a:xfrm>
          <a:prstGeom prst="rect">
            <a:avLst/>
          </a:prstGeom>
        </p:spPr>
      </p:pic>
      <p:cxnSp>
        <p:nvCxnSpPr>
          <p:cNvPr id="21" name="直接连接符 26"/>
          <p:cNvCxnSpPr/>
          <p:nvPr/>
        </p:nvCxnSpPr>
        <p:spPr>
          <a:xfrm flipH="1">
            <a:off x="7895543" y="4798239"/>
            <a:ext cx="1545921" cy="1465538"/>
          </a:xfrm>
          <a:prstGeom prst="line">
            <a:avLst/>
          </a:prstGeom>
          <a:ln w="25400">
            <a:solidFill>
              <a:srgbClr val="FF0000"/>
            </a:solidFill>
            <a:prstDash val="dash"/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6"/>
          <p:cNvSpPr txBox="1"/>
          <p:nvPr/>
        </p:nvSpPr>
        <p:spPr>
          <a:xfrm>
            <a:off x="7335998" y="6188668"/>
            <a:ext cx="1679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Electron beam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BC3BAB-9BF7-46DB-7C35-C63E35B2A1B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820960C5-0023-47D5-BD4A-69A1BDC5AF6D}" type="datetime1">
              <a:rPr lang="zh-CN" altLang="en-US" smtClean="0"/>
              <a:t>2023/6/8</a:t>
            </a:fld>
            <a:endParaRPr lang="fr-B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 of DESY TB21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9762-1997-494E-A591-67EA47876610}" type="datetime1">
              <a:rPr lang="zh-CN" altLang="en-US" smtClean="0"/>
              <a:t>2023/6/8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1744" y="1819667"/>
            <a:ext cx="6485913" cy="290316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678443" y="1583998"/>
            <a:ext cx="5513558" cy="290316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/>
              <a:t>E</a:t>
            </a:r>
            <a:r>
              <a:rPr lang="zh-CN" altLang="en-US" sz="2400" dirty="0"/>
              <a:t>lectron-positron synchrotron DESY II </a:t>
            </a:r>
            <a:endParaRPr lang="en-US" altLang="zh-CN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/>
              <a:t>B</a:t>
            </a:r>
            <a:r>
              <a:rPr lang="zh-CN" altLang="en-US" sz="2400" dirty="0"/>
              <a:t>eams are converted bremsstrahlung beams from carbon fibre targets </a:t>
            </a:r>
            <a:endParaRPr lang="en-US" altLang="zh-CN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/>
              <a:t>Up to </a:t>
            </a:r>
            <a:r>
              <a:rPr lang="zh-CN" altLang="en-US" sz="2400" dirty="0"/>
              <a:t>1000 particles per cm² </a:t>
            </a:r>
            <a:endParaRPr lang="en-US" altLang="zh-CN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/>
              <a:t>E</a:t>
            </a:r>
            <a:r>
              <a:rPr lang="zh-CN" altLang="en-US" sz="2400" dirty="0"/>
              <a:t>nergies from 1 to 6 GeV, </a:t>
            </a:r>
            <a:endParaRPr lang="en-US" altLang="zh-CN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/>
              <a:t>E</a:t>
            </a:r>
            <a:r>
              <a:rPr lang="zh-CN" altLang="en-US" sz="2400" dirty="0"/>
              <a:t>nergy spread of ~5% and a divergence of ~1mrad.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3618" y="1099959"/>
            <a:ext cx="4360303" cy="2014409"/>
          </a:xfrm>
          <a:prstGeom prst="rect">
            <a:avLst/>
          </a:prstGeom>
        </p:spPr>
      </p:pic>
      <p:sp>
        <p:nvSpPr>
          <p:cNvPr id="4097" name="标题 1"/>
          <p:cNvSpPr>
            <a:spLocks noGrp="1"/>
          </p:cNvSpPr>
          <p:nvPr>
            <p:ph type="title"/>
          </p:nvPr>
        </p:nvSpPr>
        <p:spPr>
          <a:xfrm>
            <a:off x="1631817" y="8255"/>
            <a:ext cx="9749287" cy="1325563"/>
          </a:xfrm>
        </p:spPr>
        <p:txBody>
          <a:bodyPr anchor="ctr" anchorCtr="0"/>
          <a:lstStyle/>
          <a:p>
            <a:pPr algn="ctr"/>
            <a:r>
              <a:rPr lang="en-US" altLang="zh-CN" dirty="0"/>
              <a:t>Setup of the telescope </a:t>
            </a:r>
          </a:p>
        </p:txBody>
      </p:sp>
      <p:pic>
        <p:nvPicPr>
          <p:cNvPr id="4099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5001578" y="3250565"/>
            <a:ext cx="4878387" cy="3095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圆角矩形 6"/>
          <p:cNvSpPr/>
          <p:nvPr/>
        </p:nvSpPr>
        <p:spPr>
          <a:xfrm>
            <a:off x="2239385" y="1785773"/>
            <a:ext cx="870932" cy="6427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cxnSp>
        <p:nvCxnSpPr>
          <p:cNvPr id="8" name="直接箭头连接符 7"/>
          <p:cNvCxnSpPr/>
          <p:nvPr/>
        </p:nvCxnSpPr>
        <p:spPr>
          <a:xfrm>
            <a:off x="3011090" y="2425522"/>
            <a:ext cx="3351293" cy="2538273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>
            <p:custDataLst>
              <p:tags r:id="rId2"/>
            </p:custDataLst>
          </p:nvPr>
        </p:nvCxnSpPr>
        <p:spPr>
          <a:xfrm>
            <a:off x="7062153" y="2985135"/>
            <a:ext cx="0" cy="1152525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>
            <p:custDataLst>
              <p:tags r:id="rId3"/>
            </p:custDataLst>
          </p:nvPr>
        </p:nvCxnSpPr>
        <p:spPr>
          <a:xfrm>
            <a:off x="7527290" y="3070860"/>
            <a:ext cx="1588" cy="1296988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>
            <p:custDataLst>
              <p:tags r:id="rId4"/>
            </p:custDataLst>
          </p:nvPr>
        </p:nvCxnSpPr>
        <p:spPr>
          <a:xfrm>
            <a:off x="7887653" y="3143885"/>
            <a:ext cx="0" cy="1439863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>
            <p:custDataLst>
              <p:tags r:id="rId5"/>
            </p:custDataLst>
          </p:nvPr>
        </p:nvCxnSpPr>
        <p:spPr>
          <a:xfrm flipH="1">
            <a:off x="8244840" y="2999423"/>
            <a:ext cx="3175" cy="1728788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>
            <p:custDataLst>
              <p:tags r:id="rId6"/>
            </p:custDataLst>
          </p:nvPr>
        </p:nvCxnSpPr>
        <p:spPr>
          <a:xfrm>
            <a:off x="8463915" y="2999423"/>
            <a:ext cx="0" cy="1800225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>
            <p:custDataLst>
              <p:tags r:id="rId7"/>
            </p:custDataLst>
          </p:nvPr>
        </p:nvCxnSpPr>
        <p:spPr>
          <a:xfrm>
            <a:off x="8679815" y="2999423"/>
            <a:ext cx="0" cy="1944688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8" name="文本框 14"/>
          <p:cNvSpPr txBox="1"/>
          <p:nvPr/>
        </p:nvSpPr>
        <p:spPr>
          <a:xfrm rot="-5400000">
            <a:off x="8248015" y="2343785"/>
            <a:ext cx="942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Board1</a:t>
            </a:r>
          </a:p>
        </p:txBody>
      </p:sp>
      <p:sp>
        <p:nvSpPr>
          <p:cNvPr id="4109" name="文本框 15"/>
          <p:cNvSpPr txBox="1"/>
          <p:nvPr>
            <p:custDataLst>
              <p:tags r:id="rId8"/>
            </p:custDataLst>
          </p:nvPr>
        </p:nvSpPr>
        <p:spPr>
          <a:xfrm rot="-5400000">
            <a:off x="7990840" y="2342198"/>
            <a:ext cx="94138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Board2</a:t>
            </a:r>
          </a:p>
        </p:txBody>
      </p:sp>
      <p:sp>
        <p:nvSpPr>
          <p:cNvPr id="4110" name="文本框 17"/>
          <p:cNvSpPr txBox="1"/>
          <p:nvPr>
            <p:custDataLst>
              <p:tags r:id="rId9"/>
            </p:custDataLst>
          </p:nvPr>
        </p:nvSpPr>
        <p:spPr>
          <a:xfrm rot="-5400000">
            <a:off x="7743190" y="2342198"/>
            <a:ext cx="94138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Board3</a:t>
            </a:r>
          </a:p>
        </p:txBody>
      </p:sp>
      <p:sp>
        <p:nvSpPr>
          <p:cNvPr id="4111" name="文本框 18"/>
          <p:cNvSpPr txBox="1"/>
          <p:nvPr>
            <p:custDataLst>
              <p:tags r:id="rId10"/>
            </p:custDataLst>
          </p:nvPr>
        </p:nvSpPr>
        <p:spPr>
          <a:xfrm rot="-5400000">
            <a:off x="7384415" y="2421573"/>
            <a:ext cx="941388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Board4</a:t>
            </a:r>
          </a:p>
        </p:txBody>
      </p:sp>
      <p:sp>
        <p:nvSpPr>
          <p:cNvPr id="4112" name="文本框 19"/>
          <p:cNvSpPr txBox="1"/>
          <p:nvPr>
            <p:custDataLst>
              <p:tags r:id="rId11"/>
            </p:custDataLst>
          </p:nvPr>
        </p:nvSpPr>
        <p:spPr>
          <a:xfrm rot="-5400000">
            <a:off x="7024053" y="2412048"/>
            <a:ext cx="942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Board5</a:t>
            </a:r>
          </a:p>
        </p:txBody>
      </p:sp>
      <p:sp>
        <p:nvSpPr>
          <p:cNvPr id="4113" name="文本框 20"/>
          <p:cNvSpPr txBox="1"/>
          <p:nvPr>
            <p:custDataLst>
              <p:tags r:id="rId12"/>
            </p:custDataLst>
          </p:nvPr>
        </p:nvSpPr>
        <p:spPr>
          <a:xfrm rot="-5400000">
            <a:off x="6592253" y="2329498"/>
            <a:ext cx="942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Board6</a:t>
            </a:r>
          </a:p>
        </p:txBody>
      </p:sp>
      <p:grpSp>
        <p:nvGrpSpPr>
          <p:cNvPr id="4114" name="组合 21"/>
          <p:cNvGrpSpPr/>
          <p:nvPr/>
        </p:nvGrpSpPr>
        <p:grpSpPr>
          <a:xfrm>
            <a:off x="2012315" y="4766945"/>
            <a:ext cx="3402965" cy="1663700"/>
            <a:chOff x="5223035" y="1393031"/>
            <a:chExt cx="3656704" cy="1780238"/>
          </a:xfrm>
        </p:grpSpPr>
        <p:pic>
          <p:nvPicPr>
            <p:cNvPr id="4115" name="图片 22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4"/>
            <a:srcRect l="23390" t="41389" r="10785" b="26366"/>
            <a:stretch>
              <a:fillRect/>
            </a:stretch>
          </p:blipFill>
          <p:spPr>
            <a:xfrm rot="10800000">
              <a:off x="5223035" y="1791173"/>
              <a:ext cx="2115290" cy="13820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16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6418509" y="2483597"/>
              <a:ext cx="968934" cy="3608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TCPX3</a:t>
              </a:r>
              <a:endPara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25" name="直接箭头连接符 24"/>
            <p:cNvCxnSpPr/>
            <p:nvPr>
              <p:custDataLst>
                <p:tags r:id="rId17"/>
              </p:custDataLst>
            </p:nvPr>
          </p:nvCxnSpPr>
          <p:spPr>
            <a:xfrm>
              <a:off x="7452320" y="1782444"/>
              <a:ext cx="0" cy="136725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>
              <p:custDataLst>
                <p:tags r:id="rId18"/>
              </p:custDataLst>
            </p:nvPr>
          </p:nvCxnSpPr>
          <p:spPr>
            <a:xfrm flipH="1">
              <a:off x="6418679" y="1700808"/>
              <a:ext cx="93574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9" name="文本框 26"/>
            <p:cNvSpPr txBox="1"/>
            <p:nvPr>
              <p:custDataLst>
                <p:tags r:id="rId19"/>
              </p:custDataLst>
            </p:nvPr>
          </p:nvSpPr>
          <p:spPr>
            <a:xfrm>
              <a:off x="6418742" y="1393031"/>
              <a:ext cx="1162915" cy="3281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400" dirty="0">
                  <a:latin typeface="Arial" panose="020B0604020202020204" pitchFamily="34" charset="0"/>
                  <a:ea typeface="宋体" panose="02010600030101010101" pitchFamily="2" charset="-122"/>
                </a:rPr>
                <a:t>15.9 mm</a:t>
              </a:r>
              <a:endParaRPr lang="zh-CN" altLang="en-US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120" name="文本框 27"/>
            <p:cNvSpPr txBox="1"/>
            <p:nvPr>
              <p:custDataLst>
                <p:tags r:id="rId20"/>
              </p:custDataLst>
            </p:nvPr>
          </p:nvSpPr>
          <p:spPr>
            <a:xfrm>
              <a:off x="7442491" y="2264414"/>
              <a:ext cx="1437248" cy="3281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en-US" altLang="zh-CN" sz="1400" dirty="0">
                  <a:latin typeface="Arial" panose="020B0604020202020204" pitchFamily="34" charset="0"/>
                  <a:ea typeface="宋体" panose="02010600030101010101" pitchFamily="2" charset="-122"/>
                </a:rPr>
                <a:t>25.7 mm</a:t>
              </a:r>
              <a:endParaRPr lang="zh-CN" altLang="en-US" sz="14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40335" y="3322955"/>
            <a:ext cx="1692275" cy="170815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>
            <a:off x="1069340" y="3763645"/>
            <a:ext cx="942975" cy="17462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115820" y="3817620"/>
            <a:ext cx="26028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An open window in backside of PCB with a size of 12mm x 9mm</a:t>
            </a:r>
          </a:p>
        </p:txBody>
      </p:sp>
      <p:sp>
        <p:nvSpPr>
          <p:cNvPr id="15" name="圆角矩形 6"/>
          <p:cNvSpPr/>
          <p:nvPr/>
        </p:nvSpPr>
        <p:spPr>
          <a:xfrm>
            <a:off x="3230958" y="1763356"/>
            <a:ext cx="870932" cy="6427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cxnSp>
        <p:nvCxnSpPr>
          <p:cNvPr id="16" name="直接箭头连接符 15"/>
          <p:cNvCxnSpPr>
            <a:stCxn id="15" idx="3"/>
          </p:cNvCxnSpPr>
          <p:nvPr/>
        </p:nvCxnSpPr>
        <p:spPr>
          <a:xfrm flipV="1">
            <a:off x="4101890" y="1771332"/>
            <a:ext cx="1179368" cy="313414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20"/>
          <p:cNvSpPr txBox="1"/>
          <p:nvPr>
            <p:custDataLst>
              <p:tags r:id="rId14"/>
            </p:custDataLst>
          </p:nvPr>
        </p:nvSpPr>
        <p:spPr>
          <a:xfrm>
            <a:off x="5118311" y="1417491"/>
            <a:ext cx="2521129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MIMOSA Telescope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40971" y="650603"/>
            <a:ext cx="3014390" cy="1729710"/>
          </a:xfrm>
          <a:prstGeom prst="rect">
            <a:avLst/>
          </a:prstGeom>
        </p:spPr>
      </p:pic>
      <p:sp>
        <p:nvSpPr>
          <p:cNvPr id="27" name="圆角矩形 6"/>
          <p:cNvSpPr/>
          <p:nvPr/>
        </p:nvSpPr>
        <p:spPr>
          <a:xfrm>
            <a:off x="9202267" y="1194068"/>
            <a:ext cx="870932" cy="6427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cxnSp>
        <p:nvCxnSpPr>
          <p:cNvPr id="28" name="直接箭头连接符 27"/>
          <p:cNvCxnSpPr/>
          <p:nvPr/>
        </p:nvCxnSpPr>
        <p:spPr>
          <a:xfrm>
            <a:off x="9832339" y="1928039"/>
            <a:ext cx="687132" cy="995739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" name="文本框 4095"/>
          <p:cNvSpPr txBox="1"/>
          <p:nvPr/>
        </p:nvSpPr>
        <p:spPr>
          <a:xfrm>
            <a:off x="9846795" y="2871668"/>
            <a:ext cx="2232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Jadepix </a:t>
            </a:r>
            <a:r>
              <a:rPr lang="en-US" altLang="zh-CN" dirty="0"/>
              <a:t>telescope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022340" y="759460"/>
            <a:ext cx="4527550" cy="4634230"/>
            <a:chOff x="450" y="2423"/>
            <a:chExt cx="7130" cy="7298"/>
          </a:xfrm>
        </p:grpSpPr>
        <p:pic>
          <p:nvPicPr>
            <p:cNvPr id="6146" name="图片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rcRect l="4489" r="68953"/>
            <a:stretch>
              <a:fillRect/>
            </a:stretch>
          </p:blipFill>
          <p:spPr>
            <a:xfrm>
              <a:off x="450" y="2423"/>
              <a:ext cx="3195" cy="718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图片 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rcRect l="52244" r="18206"/>
            <a:stretch>
              <a:fillRect/>
            </a:stretch>
          </p:blipFill>
          <p:spPr>
            <a:xfrm>
              <a:off x="3645" y="2423"/>
              <a:ext cx="3555" cy="718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" name="图片 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8"/>
            <a:srcRect l="91145" r="2122"/>
            <a:stretch>
              <a:fillRect/>
            </a:stretch>
          </p:blipFill>
          <p:spPr>
            <a:xfrm>
              <a:off x="6770" y="2533"/>
              <a:ext cx="810" cy="718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145" name="标题 1"/>
          <p:cNvSpPr>
            <a:spLocks noGrp="1"/>
          </p:cNvSpPr>
          <p:nvPr>
            <p:ph type="title"/>
          </p:nvPr>
        </p:nvSpPr>
        <p:spPr>
          <a:xfrm>
            <a:off x="1604513" y="135096"/>
            <a:ext cx="9749287" cy="1325563"/>
          </a:xfrm>
        </p:spPr>
        <p:txBody>
          <a:bodyPr anchor="ctr" anchorCtr="0"/>
          <a:lstStyle/>
          <a:p>
            <a:r>
              <a:rPr lang="en-US" altLang="zh-CN" sz="3600" dirty="0"/>
              <a:t>4 GeV beam </a:t>
            </a:r>
            <a:r>
              <a:rPr lang="en-US" altLang="zh-CN" sz="3600" dirty="0" err="1"/>
              <a:t>hitmap</a:t>
            </a:r>
            <a:r>
              <a:rPr lang="en-US" altLang="zh-CN" sz="3600" dirty="0"/>
              <a:t> acquired by DAQ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8"/>
          <a:stretch>
            <a:fillRect/>
          </a:stretch>
        </p:blipFill>
        <p:spPr>
          <a:xfrm>
            <a:off x="685800" y="1332865"/>
            <a:ext cx="4771390" cy="302133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432435" y="4726305"/>
            <a:ext cx="511365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Wingdings" panose="05000000000000000000" charset="0"/>
              <a:buChar char="Ø"/>
            </a:pPr>
            <a:r>
              <a:rPr lang="en-US" altLang="zh-CN" sz="2000" dirty="0">
                <a:sym typeface="+mn-ea"/>
              </a:rPr>
              <a:t>DAQ software is developed before the test beam</a:t>
            </a:r>
          </a:p>
          <a:p>
            <a:pPr>
              <a:buFont typeface="Wingdings" panose="05000000000000000000" charset="0"/>
              <a:buChar char="Ø"/>
            </a:pPr>
            <a:r>
              <a:rPr lang="en-US" altLang="zh-CN" sz="2000" dirty="0">
                <a:sym typeface="+mn-ea"/>
              </a:rPr>
              <a:t> It can be used to configure each chip in parallel and is caple of satisfying the amount of data.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263005" y="5228590"/>
            <a:ext cx="41725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Beam energy is set to 4GeV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The online hitmap of 6 chips from the Taichupix3 telescope drawn by the DAQ.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42975" y="3985895"/>
            <a:ext cx="36480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>
                <a:sym typeface="+mn-ea"/>
              </a:rPr>
              <a:t>User interface of DAQ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5E5D6B2-FE9B-08C4-6F55-5023AEBB9CD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5800" y="4358005"/>
            <a:ext cx="2990273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Designed  by Jia Zhou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3761" y="259999"/>
            <a:ext cx="9326968" cy="716582"/>
          </a:xfrm>
        </p:spPr>
        <p:txBody>
          <a:bodyPr>
            <a:norm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Offline reconstruction and alignment</a:t>
            </a:r>
          </a:p>
        </p:txBody>
      </p:sp>
      <p:sp>
        <p:nvSpPr>
          <p:cNvPr id="5" name="Interface to Millepede"/>
          <p:cNvSpPr txBox="1"/>
          <p:nvPr/>
        </p:nvSpPr>
        <p:spPr>
          <a:xfrm>
            <a:off x="662440" y="959353"/>
            <a:ext cx="4020313" cy="420628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defRPr sz="6000" b="1">
                <a:solidFill>
                  <a:srgbClr val="000000"/>
                </a:solidFill>
              </a:defRPr>
            </a:lvl1pPr>
          </a:lstStyle>
          <a:p>
            <a:r>
              <a:rPr lang="en-US" altLang="zh-CN" sz="2400" dirty="0"/>
              <a:t>Track</a:t>
            </a:r>
            <a:r>
              <a:rPr lang="zh-CN" altLang="en-US" sz="2400" dirty="0"/>
              <a:t> </a:t>
            </a:r>
            <a:r>
              <a:rPr lang="en-US" altLang="zh-CN" sz="2400" dirty="0"/>
              <a:t>Reconstruction</a:t>
            </a:r>
            <a:endParaRPr sz="2400" dirty="0"/>
          </a:p>
        </p:txBody>
      </p:sp>
      <p:sp>
        <p:nvSpPr>
          <p:cNvPr id="7" name="Interface to Millepede"/>
          <p:cNvSpPr txBox="1"/>
          <p:nvPr/>
        </p:nvSpPr>
        <p:spPr>
          <a:xfrm>
            <a:off x="662440" y="2282470"/>
            <a:ext cx="4020313" cy="420628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>
              <a:defRPr sz="6000" b="1">
                <a:solidFill>
                  <a:srgbClr val="000000"/>
                </a:solidFill>
              </a:defRPr>
            </a:lvl1pPr>
          </a:lstStyle>
          <a:p>
            <a:r>
              <a:rPr lang="en-US" sz="2400" dirty="0"/>
              <a:t>Align</a:t>
            </a:r>
            <a:r>
              <a:rPr lang="en-US" altLang="zh-CN" sz="2400" dirty="0"/>
              <a:t>ment</a:t>
            </a:r>
            <a:endParaRPr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670" y="1209343"/>
            <a:ext cx="4794250" cy="1803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2305" y="3706495"/>
            <a:ext cx="4134485" cy="27724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249545" y="3706495"/>
            <a:ext cx="4671695" cy="2646680"/>
          </a:xfrm>
          <a:prstGeom prst="rect">
            <a:avLst/>
          </a:prstGeom>
        </p:spPr>
      </p:pic>
      <p:sp>
        <p:nvSpPr>
          <p:cNvPr id="17" name="灯片编号占位符 1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0201910" y="3616960"/>
            <a:ext cx="1666817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Designed by </a:t>
            </a:r>
            <a:r>
              <a:rPr lang="en-US" altLang="zh-CN" dirty="0" err="1">
                <a:solidFill>
                  <a:schemeClr val="bg1"/>
                </a:solidFill>
              </a:rPr>
              <a:t>Shuqi</a:t>
            </a:r>
            <a:r>
              <a:rPr lang="en-US" altLang="zh-CN" dirty="0">
                <a:solidFill>
                  <a:schemeClr val="bg1"/>
                </a:solidFill>
              </a:rPr>
              <a:t> Li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1226EB9-9A22-09C0-3CEB-5D7E4925FEB7}"/>
              </a:ext>
            </a:extLst>
          </p:cNvPr>
          <p:cNvSpPr txBox="1"/>
          <p:nvPr/>
        </p:nvSpPr>
        <p:spPr>
          <a:xfrm>
            <a:off x="597980" y="1298920"/>
            <a:ext cx="4417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0" indent="-254000">
              <a:buSzPct val="123000"/>
              <a:buChar char="•"/>
              <a:defRPr sz="4000">
                <a:solidFill>
                  <a:srgbClr val="000000"/>
                </a:solidFill>
              </a:defRPr>
            </a:pPr>
            <a:r>
              <a:rPr lang="en-US" altLang="zh-CN" sz="1800" dirty="0"/>
              <a:t>No</a:t>
            </a:r>
            <a:r>
              <a:rPr lang="zh-CN" altLang="en-US" sz="1800" dirty="0"/>
              <a:t> </a:t>
            </a:r>
            <a:r>
              <a:rPr lang="en-US" altLang="zh-CN" sz="1800" dirty="0"/>
              <a:t>magnetic</a:t>
            </a:r>
            <a:r>
              <a:rPr lang="zh-CN" altLang="en-US" sz="1800" dirty="0"/>
              <a:t> </a:t>
            </a:r>
            <a:r>
              <a:rPr lang="en-US" altLang="zh-CN" sz="1800" dirty="0"/>
              <a:t>field</a:t>
            </a:r>
          </a:p>
          <a:p>
            <a:pPr marL="254000" indent="-254000">
              <a:buSzPct val="123000"/>
              <a:buFontTx/>
              <a:buChar char="•"/>
              <a:defRPr sz="4000">
                <a:solidFill>
                  <a:srgbClr val="000000"/>
                </a:solidFill>
              </a:defRPr>
            </a:pPr>
            <a:r>
              <a:rPr lang="en-US" altLang="zh-CN" sz="1800" dirty="0"/>
              <a:t>Least squares fitting</a:t>
            </a:r>
            <a:r>
              <a:rPr lang="zh-CN" altLang="en-US" sz="1800" dirty="0"/>
              <a:t> </a:t>
            </a:r>
            <a:r>
              <a:rPr lang="en-US" altLang="zh-CN" sz="1800" dirty="0"/>
              <a:t>(Straight</a:t>
            </a:r>
            <a:r>
              <a:rPr lang="zh-CN" altLang="en-US" sz="1800" dirty="0"/>
              <a:t> </a:t>
            </a:r>
            <a:r>
              <a:rPr lang="en-US" altLang="zh-CN" sz="1800" dirty="0"/>
              <a:t>line</a:t>
            </a:r>
            <a:r>
              <a:rPr lang="zh-CN" altLang="en-US" sz="1800" dirty="0"/>
              <a:t> </a:t>
            </a:r>
            <a:r>
              <a:rPr lang="en-US" altLang="zh-CN" sz="1800" dirty="0"/>
              <a:t>fit)</a:t>
            </a:r>
          </a:p>
          <a:p>
            <a:pPr marL="254000" indent="-254000">
              <a:buSzPct val="123000"/>
              <a:buFontTx/>
              <a:buChar char="•"/>
              <a:defRPr sz="4000">
                <a:solidFill>
                  <a:srgbClr val="000000"/>
                </a:solidFill>
              </a:defRPr>
            </a:pPr>
            <a:r>
              <a:rPr lang="en-US" altLang="zh-CN" sz="1800" dirty="0"/>
              <a:t>No</a:t>
            </a:r>
            <a:r>
              <a:rPr lang="zh-CN" altLang="en-US" sz="1800" dirty="0"/>
              <a:t> </a:t>
            </a:r>
            <a:r>
              <a:rPr lang="en-US" altLang="zh-CN" sz="1800" dirty="0"/>
              <a:t>considering</a:t>
            </a:r>
            <a:r>
              <a:rPr lang="zh-CN" altLang="en-US" sz="1800" dirty="0"/>
              <a:t> </a:t>
            </a:r>
            <a:r>
              <a:rPr lang="en-US" altLang="zh-CN" sz="1800" dirty="0"/>
              <a:t>multi-scattering</a:t>
            </a:r>
            <a:r>
              <a:rPr lang="zh-CN" altLang="en-US" sz="1800" dirty="0"/>
              <a:t> </a:t>
            </a:r>
            <a:r>
              <a:rPr lang="en-US" altLang="zh-CN" sz="1800" dirty="0"/>
              <a:t>now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7AB48F4-A6DB-F5A9-D327-F8C3543C6FC5}"/>
              </a:ext>
            </a:extLst>
          </p:cNvPr>
          <p:cNvSpPr txBox="1"/>
          <p:nvPr/>
        </p:nvSpPr>
        <p:spPr>
          <a:xfrm>
            <a:off x="597980" y="2703098"/>
            <a:ext cx="81291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4000" indent="-254000">
              <a:buSzPct val="123000"/>
              <a:buChar char="•"/>
              <a:defRPr sz="4000">
                <a:solidFill>
                  <a:srgbClr val="000000"/>
                </a:solidFill>
              </a:defRPr>
            </a:pPr>
            <a:r>
              <a:rPr lang="en-US" altLang="zh-CN" sz="1800" dirty="0"/>
              <a:t>Using</a:t>
            </a:r>
            <a:r>
              <a:rPr lang="zh-CN" altLang="en-US" sz="1800" dirty="0"/>
              <a:t> </a:t>
            </a:r>
            <a:r>
              <a:rPr lang="en-US" altLang="zh-CN" sz="1800" dirty="0"/>
              <a:t>Millepede</a:t>
            </a:r>
            <a:r>
              <a:rPr lang="zh-CN" altLang="en-US" sz="1800" dirty="0"/>
              <a:t> </a:t>
            </a:r>
            <a:r>
              <a:rPr lang="en-US" altLang="zh-CN" sz="1800" dirty="0"/>
              <a:t>(</a:t>
            </a:r>
            <a:r>
              <a:rPr lang="en-US" altLang="zh-CN" sz="1800" dirty="0" err="1"/>
              <a:t>c++</a:t>
            </a:r>
            <a:r>
              <a:rPr lang="zh-CN" altLang="en-US" sz="1800" dirty="0"/>
              <a:t> </a:t>
            </a:r>
            <a:r>
              <a:rPr lang="en-US" altLang="zh-CN" sz="1800" dirty="0"/>
              <a:t>version)</a:t>
            </a:r>
            <a:r>
              <a:rPr lang="zh-CN" altLang="en-US" sz="1800" dirty="0"/>
              <a:t> </a:t>
            </a:r>
            <a:r>
              <a:rPr lang="en-US" altLang="zh-CN" sz="1800" dirty="0"/>
              <a:t>matrix</a:t>
            </a:r>
            <a:r>
              <a:rPr lang="zh-CN" altLang="en-US" sz="1800" dirty="0"/>
              <a:t> </a:t>
            </a:r>
            <a:r>
              <a:rPr lang="en-US" altLang="zh-CN" sz="1800" dirty="0"/>
              <a:t>method</a:t>
            </a:r>
          </a:p>
          <a:p>
            <a:pPr marL="254000" indent="-254000">
              <a:buSzPct val="123000"/>
              <a:buChar char="•"/>
              <a:defRPr sz="4000">
                <a:solidFill>
                  <a:srgbClr val="000000"/>
                </a:solidFill>
              </a:defRPr>
            </a:pPr>
            <a:r>
              <a:rPr lang="en-US" altLang="zh-CN" sz="1800" dirty="0"/>
              <a:t>Correct</a:t>
            </a:r>
            <a:r>
              <a:rPr lang="zh-CN" altLang="en-US" sz="1800" dirty="0"/>
              <a:t> </a:t>
            </a:r>
            <a:r>
              <a:rPr lang="en-US" altLang="zh-CN" sz="1800" dirty="0"/>
              <a:t>for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misalignment</a:t>
            </a:r>
            <a:r>
              <a:rPr lang="zh-CN" altLang="en-US" sz="1800" dirty="0"/>
              <a:t> </a:t>
            </a:r>
            <a:r>
              <a:rPr lang="en-US" altLang="zh-CN" sz="1800" dirty="0"/>
              <a:t>chip</a:t>
            </a:r>
            <a:r>
              <a:rPr lang="zh-CN" altLang="en-US" sz="1800" dirty="0"/>
              <a:t> </a:t>
            </a:r>
            <a:r>
              <a:rPr lang="en-US" altLang="zh-CN" sz="1800" dirty="0"/>
              <a:t>position</a:t>
            </a:r>
          </a:p>
          <a:p>
            <a:pPr marL="254000" indent="-254000">
              <a:buSzPct val="123000"/>
              <a:buChar char="•"/>
              <a:defRPr sz="4000">
                <a:solidFill>
                  <a:srgbClr val="000000"/>
                </a:solidFill>
              </a:defRPr>
            </a:pPr>
            <a:r>
              <a:rPr lang="en-US" altLang="zh-CN" sz="1800" dirty="0"/>
              <a:t>Evaluate</a:t>
            </a:r>
            <a:r>
              <a:rPr lang="zh-CN" altLang="en-US" sz="1800" dirty="0"/>
              <a:t> </a:t>
            </a:r>
            <a:r>
              <a:rPr lang="en-US" altLang="zh-CN" sz="1800" dirty="0"/>
              <a:t>the</a:t>
            </a:r>
            <a:r>
              <a:rPr lang="zh-CN" altLang="en-US" sz="1800" dirty="0"/>
              <a:t> </a:t>
            </a:r>
            <a:r>
              <a:rPr lang="en-US" altLang="zh-CN" sz="1800" dirty="0"/>
              <a:t>influence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different</a:t>
            </a:r>
            <a:r>
              <a:rPr lang="zh-CN" altLang="en-US" sz="1800" dirty="0"/>
              <a:t> </a:t>
            </a:r>
            <a:r>
              <a:rPr lang="en-US" altLang="zh-CN" sz="1800" dirty="0"/>
              <a:t>alignment</a:t>
            </a:r>
            <a:r>
              <a:rPr lang="zh-CN" altLang="en-US" sz="1800" dirty="0"/>
              <a:t> </a:t>
            </a:r>
            <a:r>
              <a:rPr lang="en-US" altLang="zh-CN" sz="1800" dirty="0"/>
              <a:t>parameters</a:t>
            </a:r>
            <a:r>
              <a:rPr lang="zh-CN" altLang="en-US" sz="1800" dirty="0"/>
              <a:t> </a:t>
            </a:r>
            <a:r>
              <a:rPr lang="en-US" altLang="zh-CN" sz="1800" dirty="0"/>
              <a:t>on</a:t>
            </a:r>
            <a:r>
              <a:rPr lang="zh-CN" altLang="en-US" sz="1800" dirty="0"/>
              <a:t> </a:t>
            </a:r>
            <a:r>
              <a:rPr lang="en-US" altLang="zh-CN" sz="1800" dirty="0"/>
              <a:t>spatial</a:t>
            </a:r>
            <a:r>
              <a:rPr lang="zh-CN" altLang="en-US" sz="1800" dirty="0"/>
              <a:t> </a:t>
            </a:r>
            <a:r>
              <a:rPr lang="en-US" altLang="zh-CN" sz="1800" dirty="0"/>
              <a:t>resolution</a:t>
            </a:r>
            <a:r>
              <a:rPr lang="zh-CN" altLang="en-US" sz="1800" dirty="0"/>
              <a:t> </a:t>
            </a:r>
            <a:endParaRPr lang="en-US" altLang="zh-CN" sz="1800" dirty="0"/>
          </a:p>
          <a:p>
            <a:endParaRPr lang="zh-CN" altLang="en-US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7E7914FC-064E-B28F-3379-316BC8DD9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804" y="3417391"/>
            <a:ext cx="3903211" cy="27158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4795933-6E5F-C9F5-A7C9-80BC91F30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12" y="3302371"/>
            <a:ext cx="3864645" cy="271580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Threshold scan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99" y="137905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altLang="zh-CN" sz="2000" dirty="0"/>
          </a:p>
          <a:p>
            <a:r>
              <a:rPr lang="en-US" altLang="zh-CN" sz="2000" dirty="0"/>
              <a:t>Scan ITHR of board 5</a:t>
            </a:r>
            <a:r>
              <a:rPr lang="zh-CN" altLang="en-US" sz="2000" dirty="0"/>
              <a:t>（</a:t>
            </a:r>
            <a:r>
              <a:rPr lang="en-US" altLang="zh-CN" sz="2000" dirty="0"/>
              <a:t>DUT</a:t>
            </a:r>
            <a:r>
              <a:rPr lang="en-US" altLang="zh-CN" sz="2000" baseline="-25000" dirty="0"/>
              <a:t>A</a:t>
            </a:r>
            <a:r>
              <a:rPr lang="zh-CN" altLang="en-US" sz="2000" dirty="0"/>
              <a:t>）</a:t>
            </a:r>
            <a:r>
              <a:rPr lang="en-US" altLang="zh-CN" sz="2000" dirty="0"/>
              <a:t>with10 16 24 32 48 64 96; 4GeV ;30min for each run; keep the rest of boards unchanged (</a:t>
            </a:r>
            <a:r>
              <a:rPr lang="en-US" altLang="zh-CN" sz="2000" b="1" dirty="0"/>
              <a:t>Modified CMOS process</a:t>
            </a:r>
            <a:r>
              <a:rPr lang="en-US" altLang="zh-CN" sz="2000" dirty="0"/>
              <a:t>)</a:t>
            </a:r>
          </a:p>
          <a:p>
            <a:r>
              <a:rPr lang="en-US" altLang="zh-CN" sz="2000" dirty="0">
                <a:sym typeface="+mn-ea"/>
              </a:rPr>
              <a:t>Scan ITHR of board 2</a:t>
            </a:r>
            <a:r>
              <a:rPr lang="zh-CN" altLang="en-US" sz="2000" dirty="0">
                <a:sym typeface="+mn-ea"/>
              </a:rPr>
              <a:t>（</a:t>
            </a:r>
            <a:r>
              <a:rPr lang="en-US" altLang="zh-CN" sz="2000" dirty="0"/>
              <a:t> DUT</a:t>
            </a:r>
            <a:r>
              <a:rPr lang="en-US" altLang="zh-CN" sz="2000" baseline="-25000" dirty="0"/>
              <a:t>B </a:t>
            </a:r>
            <a:r>
              <a:rPr lang="zh-CN" altLang="en-US" sz="2000" dirty="0">
                <a:sym typeface="+mn-ea"/>
              </a:rPr>
              <a:t>）</a:t>
            </a:r>
            <a:r>
              <a:rPr lang="en-US" altLang="zh-CN" sz="2000" dirty="0">
                <a:sym typeface="+mn-ea"/>
              </a:rPr>
              <a:t>with16 24 32 48 64 96; 4GeV ;30min for each run; keep the rest of boards unchanged (</a:t>
            </a:r>
            <a:r>
              <a:rPr lang="en-US" altLang="zh-CN" sz="2000" b="1" dirty="0">
                <a:sym typeface="+mn-ea"/>
              </a:rPr>
              <a:t>Standard CMOS process</a:t>
            </a:r>
            <a:r>
              <a:rPr lang="en-US" altLang="zh-CN" sz="2000" dirty="0">
                <a:sym typeface="+mn-ea"/>
              </a:rPr>
              <a:t>)</a:t>
            </a:r>
          </a:p>
          <a:p>
            <a:endParaRPr lang="en-US" altLang="zh-CN" sz="2000" dirty="0"/>
          </a:p>
          <a:p>
            <a:endParaRPr lang="en-US" altLang="zh-CN" sz="20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E3E-5CFB-4F47-B780-2EFB7343A571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067675" y="3086735"/>
            <a:ext cx="3705225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Wingdings" panose="05000000000000000000" charset="0"/>
              <a:buChar char="Ø"/>
            </a:pPr>
            <a:r>
              <a:rPr lang="en-US" altLang="zh-CN" sz="2000" dirty="0"/>
              <a:t>DUT</a:t>
            </a:r>
            <a:r>
              <a:rPr lang="en-US" altLang="zh-CN" sz="2000" baseline="-25000" dirty="0"/>
              <a:t>A </a:t>
            </a:r>
            <a:r>
              <a:rPr lang="zh-CN" altLang="en-US" sz="2000" dirty="0">
                <a:sym typeface="+mn-ea"/>
              </a:rPr>
              <a:t>（</a:t>
            </a:r>
            <a:r>
              <a:rPr lang="en-US" altLang="zh-CN" sz="2000" dirty="0">
                <a:sym typeface="+mn-ea"/>
              </a:rPr>
              <a:t>W2R29</a:t>
            </a:r>
            <a:r>
              <a:rPr lang="zh-CN" altLang="en-US" sz="2000" dirty="0">
                <a:sym typeface="+mn-ea"/>
              </a:rPr>
              <a:t>）</a:t>
            </a:r>
            <a:r>
              <a:rPr lang="en-US" altLang="zh-CN" sz="2000" dirty="0">
                <a:sym typeface="+mn-ea"/>
              </a:rPr>
              <a:t>: the resolution goes to 4.9 at ITHR10 when chi2 &lt; 6</a:t>
            </a:r>
          </a:p>
          <a:p>
            <a:pPr>
              <a:buFont typeface="Wingdings" panose="05000000000000000000" charset="0"/>
              <a:buChar char="Ø"/>
            </a:pPr>
            <a:r>
              <a:rPr lang="en-US" altLang="zh-CN" sz="2000" dirty="0"/>
              <a:t>DUT</a:t>
            </a:r>
            <a:r>
              <a:rPr lang="en-US" altLang="zh-CN" sz="2000" baseline="-25000" dirty="0"/>
              <a:t>B </a:t>
            </a:r>
            <a:r>
              <a:rPr lang="zh-CN" altLang="en-US" sz="2000" dirty="0">
                <a:sym typeface="+mn-ea"/>
              </a:rPr>
              <a:t>（</a:t>
            </a:r>
            <a:r>
              <a:rPr lang="en-US" altLang="zh-CN" sz="2000" dirty="0">
                <a:sym typeface="+mn-ea"/>
              </a:rPr>
              <a:t>W9R5</a:t>
            </a:r>
            <a:r>
              <a:rPr lang="zh-CN" altLang="en-US" sz="2000" dirty="0">
                <a:sym typeface="+mn-ea"/>
              </a:rPr>
              <a:t>）</a:t>
            </a:r>
            <a:r>
              <a:rPr lang="en-US" altLang="zh-CN" sz="2000" dirty="0">
                <a:sym typeface="+mn-ea"/>
              </a:rPr>
              <a:t>: the spatial resolution is 4.8 at ITHR16 when chi2 &lt;6</a:t>
            </a:r>
          </a:p>
          <a:p>
            <a:pPr>
              <a:buFont typeface="Wingdings" panose="05000000000000000000" charset="0"/>
              <a:buChar char="Ø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Board2 has a lower threshold at the same setting of  ITHR</a:t>
            </a:r>
            <a:endParaRPr lang="en-US" altLang="zh-CN" sz="20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buFont typeface="Wingdings" panose="05000000000000000000" charset="0"/>
              <a:buChar char="Ø"/>
            </a:pPr>
            <a:endParaRPr lang="en-US" altLang="zh-CN" sz="2000" dirty="0"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8263392" y="6273711"/>
            <a:ext cx="1917123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Made by </a:t>
            </a:r>
            <a:r>
              <a:rPr lang="en-US" altLang="zh-CN" dirty="0" err="1">
                <a:solidFill>
                  <a:schemeClr val="bg1"/>
                </a:solidFill>
              </a:rPr>
              <a:t>Shuqi</a:t>
            </a:r>
            <a:r>
              <a:rPr lang="en-US" altLang="zh-CN" dirty="0">
                <a:solidFill>
                  <a:schemeClr val="bg1"/>
                </a:solidFill>
              </a:rPr>
              <a:t> Li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标题 1"/>
          <p:cNvSpPr>
            <a:spLocks noGrp="1"/>
          </p:cNvSpPr>
          <p:nvPr>
            <p:ph type="title"/>
          </p:nvPr>
        </p:nvSpPr>
        <p:spPr>
          <a:xfrm>
            <a:off x="1631817" y="8255"/>
            <a:ext cx="9749287" cy="1325563"/>
          </a:xfrm>
        </p:spPr>
        <p:txBody>
          <a:bodyPr anchor="ctr" anchorCtr="0"/>
          <a:lstStyle/>
          <a:p>
            <a:pPr algn="ctr"/>
            <a:r>
              <a:rPr lang="en-US" altLang="zh-CN" dirty="0"/>
              <a:t>Preparation for the VTX prototype</a:t>
            </a:r>
          </a:p>
        </p:txBody>
      </p:sp>
      <p:pic>
        <p:nvPicPr>
          <p:cNvPr id="20" name="图片 19" descr="图片包含 室内, 桌子, 食物, 厨房&#10;&#10;描述已自动生成">
            <a:extLst>
              <a:ext uri="{FF2B5EF4-FFF2-40B4-BE49-F238E27FC236}">
                <a16:creationId xmlns:a16="http://schemas.microsoft.com/office/drawing/2014/main" id="{4C51316D-6553-94D2-8FDF-B14D693D4A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 r="6173" b="25770"/>
          <a:stretch/>
        </p:blipFill>
        <p:spPr>
          <a:xfrm rot="5400000">
            <a:off x="795747" y="919934"/>
            <a:ext cx="2158735" cy="3429718"/>
          </a:xfrm>
          <a:prstGeom prst="rect">
            <a:avLst/>
          </a:prstGeom>
        </p:spPr>
      </p:pic>
      <p:pic>
        <p:nvPicPr>
          <p:cNvPr id="23" name="图片 22" descr="图片包含 桌子, 室内, 人, 小&#10;&#10;描述已自动生成">
            <a:extLst>
              <a:ext uri="{FF2B5EF4-FFF2-40B4-BE49-F238E27FC236}">
                <a16:creationId xmlns:a16="http://schemas.microsoft.com/office/drawing/2014/main" id="{86AB4908-01C8-C149-B4AB-8E699093EA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43"/>
          <a:stretch/>
        </p:blipFill>
        <p:spPr>
          <a:xfrm>
            <a:off x="3990679" y="1555426"/>
            <a:ext cx="3364067" cy="215873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9C88815-98B1-1A2C-B2FC-CA8C8BD56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20" y="4345030"/>
            <a:ext cx="3380134" cy="181756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DF70451-AC10-363C-E735-DEE113F88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280" y="4378007"/>
            <a:ext cx="3510863" cy="1784586"/>
          </a:xfrm>
          <a:prstGeom prst="rect">
            <a:avLst/>
          </a:prstGeom>
        </p:spPr>
      </p:pic>
      <p:pic>
        <p:nvPicPr>
          <p:cNvPr id="4100" name="图片 4099">
            <a:extLst>
              <a:ext uri="{FF2B5EF4-FFF2-40B4-BE49-F238E27FC236}">
                <a16:creationId xmlns:a16="http://schemas.microsoft.com/office/drawing/2014/main" id="{33362EBE-D043-EF60-32FC-89EDD7866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2028" y="1370566"/>
            <a:ext cx="2587588" cy="349889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C110816-7A3F-E69D-AEF4-407BD26B4DAB}"/>
              </a:ext>
            </a:extLst>
          </p:cNvPr>
          <p:cNvSpPr txBox="1"/>
          <p:nvPr/>
        </p:nvSpPr>
        <p:spPr>
          <a:xfrm>
            <a:off x="9087438" y="4955168"/>
            <a:ext cx="2422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Special flight ticket was bought for VTX prototype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77B0980-162B-0792-F1DA-022C3716E55A}"/>
              </a:ext>
            </a:extLst>
          </p:cNvPr>
          <p:cNvSpPr txBox="1"/>
          <p:nvPr/>
        </p:nvSpPr>
        <p:spPr>
          <a:xfrm>
            <a:off x="82894" y="3674613"/>
            <a:ext cx="3507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，</a:t>
            </a:r>
            <a:r>
              <a:rPr lang="en-US" altLang="zh-CN" dirty="0"/>
              <a:t>After installation, flex boards were tested one by one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F581011-9FA9-1862-B27E-FF01E4B51A9B}"/>
              </a:ext>
            </a:extLst>
          </p:cNvPr>
          <p:cNvSpPr txBox="1"/>
          <p:nvPr/>
        </p:nvSpPr>
        <p:spPr>
          <a:xfrm>
            <a:off x="3822102" y="3751103"/>
            <a:ext cx="3701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，</a:t>
            </a:r>
            <a:r>
              <a:rPr lang="en-US" altLang="zh-CN" dirty="0"/>
              <a:t>The endcap is under installation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EF3E2FC-ED08-3A5A-EEB5-A1066B2992BD}"/>
              </a:ext>
            </a:extLst>
          </p:cNvPr>
          <p:cNvSpPr txBox="1"/>
          <p:nvPr/>
        </p:nvSpPr>
        <p:spPr>
          <a:xfrm>
            <a:off x="160255" y="6091898"/>
            <a:ext cx="37012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，</a:t>
            </a:r>
            <a:r>
              <a:rPr lang="en-US" altLang="zh-CN" dirty="0"/>
              <a:t>The transparent cover is used to protect the VTX</a:t>
            </a:r>
            <a:endParaRPr lang="zh-CN" altLang="en-US" dirty="0"/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58A136C6-DCE2-C577-6FCD-D0652558A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2027" y="6415063"/>
            <a:ext cx="2743200" cy="365125"/>
          </a:xfrm>
        </p:spPr>
        <p:txBody>
          <a:bodyPr/>
          <a:lstStyle/>
          <a:p>
            <a:fld id="{2F45BE3E-5CFB-4F47-B780-2EFB7343A571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E678684-5936-C383-8AA8-68D857FF8AC6}"/>
              </a:ext>
            </a:extLst>
          </p:cNvPr>
          <p:cNvSpPr txBox="1"/>
          <p:nvPr/>
        </p:nvSpPr>
        <p:spPr>
          <a:xfrm>
            <a:off x="3861472" y="6131446"/>
            <a:ext cx="3802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4</a:t>
            </a:r>
            <a:r>
              <a:rPr lang="zh-CN" altLang="en-US" dirty="0"/>
              <a:t>，</a:t>
            </a:r>
            <a:r>
              <a:rPr lang="en-US" altLang="zh-CN" dirty="0"/>
              <a:t>The full VTX setup was measured at IHEP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e64fd22a-4a11-4eea-bf31-f077bed57b55"/>
  <p:tag name="COMMONDATA" val="eyJoZGlkIjoiMTQ2MGQ2NTQ1NTMzMWExOTg2MzM5Y2EzYmVkOTkyZm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8.1780990428624,&quot;width&quot;:2334.281741186131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449,&quot;width&quot;:9122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449,&quot;width&quot;:9122}"/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449,&quot;width&quot;:9122}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150,&quot;width&quot;:13740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蓝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1360</Words>
  <Application>Microsoft Office PowerPoint</Application>
  <PresentationFormat>宽屏</PresentationFormat>
  <Paragraphs>262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Arial-ItalicMT</vt:lpstr>
      <vt:lpstr>Helvetica Neue</vt:lpstr>
      <vt:lpstr>等线</vt:lpstr>
      <vt:lpstr>等线 Light</vt:lpstr>
      <vt:lpstr>微软雅黑</vt:lpstr>
      <vt:lpstr>Arial</vt:lpstr>
      <vt:lpstr>Arial Nova</vt:lpstr>
      <vt:lpstr>Calibri</vt:lpstr>
      <vt:lpstr>Times New Roman</vt:lpstr>
      <vt:lpstr>Wingdings</vt:lpstr>
      <vt:lpstr>Office 主题​​</vt:lpstr>
      <vt:lpstr> Beam test of a baseline vertex detector for the CEPC </vt:lpstr>
      <vt:lpstr>OUTLINE</vt:lpstr>
      <vt:lpstr>Overview of a baseline vertex detector R&amp;D </vt:lpstr>
      <vt:lpstr>Introduction of DESY TB21</vt:lpstr>
      <vt:lpstr>Setup of the telescope </vt:lpstr>
      <vt:lpstr>4 GeV beam hitmap acquired by DAQ</vt:lpstr>
      <vt:lpstr>Offline reconstruction and alignment</vt:lpstr>
      <vt:lpstr>Threshold scan</vt:lpstr>
      <vt:lpstr>Preparation for the VTX prototype</vt:lpstr>
      <vt:lpstr>SETUP at DESY TB21</vt:lpstr>
      <vt:lpstr>Overview of testbeam</vt:lpstr>
      <vt:lpstr>Hitmap of 4 GeV beam</vt:lpstr>
      <vt:lpstr>Energy Option</vt:lpstr>
      <vt:lpstr>Offline analysis</vt:lpstr>
      <vt:lpstr>Testbeam  contribution at DESY TB21</vt:lpstr>
      <vt:lpstr>Summary</vt:lpstr>
      <vt:lpstr>PowerPoint 演示文稿</vt:lpstr>
      <vt:lpstr> Gluing 10 chips</vt:lpstr>
      <vt:lpstr>Do wire-bonding</vt:lpstr>
      <vt:lpstr>Chip test after wire bonding</vt:lpstr>
      <vt:lpstr>OCT test for 10 chips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Tianya Wu</dc:creator>
  <cp:lastModifiedBy>Tianya Wu</cp:lastModifiedBy>
  <cp:revision>383</cp:revision>
  <dcterms:created xsi:type="dcterms:W3CDTF">2022-10-13T02:59:00Z</dcterms:created>
  <dcterms:modified xsi:type="dcterms:W3CDTF">2023-06-08T04:14:20Z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FB811A6673234C2E9679E788550BEBD3</vt:lpwstr>
  </property>
  <property fmtid="{D5CDD505-2E9C-101B-9397-08002B2CF9AE}" pid="3" name="KSOProductBuildVer">
    <vt:lpwstr>2052-11.1.0.13703</vt:lpwstr>
  </property>
</Properties>
</file>