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58" r:id="rId5"/>
    <p:sldId id="263" r:id="rId6"/>
    <p:sldId id="264" r:id="rId7"/>
    <p:sldId id="265" r:id="rId8"/>
    <p:sldId id="267" r:id="rId9"/>
    <p:sldId id="268" r:id="rId10"/>
    <p:sldId id="257" r:id="rId11"/>
    <p:sldId id="261" r:id="rId12"/>
    <p:sldId id="269" r:id="rId13"/>
    <p:sldId id="270" r:id="rId14"/>
    <p:sldId id="26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9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077B65-EC54-6FF1-98BA-38CA38AF9F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89D68AF-E2A2-1404-7DD4-2555CEFFE0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A4B0596-3C27-6F62-F328-2B55D708A22C}"/>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5" name="页脚占位符 4">
            <a:extLst>
              <a:ext uri="{FF2B5EF4-FFF2-40B4-BE49-F238E27FC236}">
                <a16:creationId xmlns:a16="http://schemas.microsoft.com/office/drawing/2014/main" id="{997C0C48-CDBF-A6B4-F6D6-B480694C1D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0490A-CB37-518E-4409-AF6050489C21}"/>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162014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1AD2CA-AF17-C33E-A0A1-B063C7EAEB8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4BBB414-202D-0D27-D57F-9E48DCAF37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E928ED-ACE2-B639-67C1-84A70E4BA31D}"/>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5" name="页脚占位符 4">
            <a:extLst>
              <a:ext uri="{FF2B5EF4-FFF2-40B4-BE49-F238E27FC236}">
                <a16:creationId xmlns:a16="http://schemas.microsoft.com/office/drawing/2014/main" id="{3BD7C1A6-E1BD-678E-F077-D231E8DCB5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A39AEB-DEC5-79D2-5B1D-9CE78C118FF4}"/>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210081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483B24D-0616-5FED-6CD6-D9108AA77D4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C831D90-8431-2755-C86E-1F3B3DD58FF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23BA7-E5A6-0EF1-05DC-9A73937A6F9A}"/>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5" name="页脚占位符 4">
            <a:extLst>
              <a:ext uri="{FF2B5EF4-FFF2-40B4-BE49-F238E27FC236}">
                <a16:creationId xmlns:a16="http://schemas.microsoft.com/office/drawing/2014/main" id="{BC70B6F5-3573-D5CE-6ECF-0AEE012136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CA5A6C-C547-0A5C-B97D-C7C054A9F5F1}"/>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413517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AAD8B7-CE35-1030-5381-B66B4BDF17B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F0D78E-F09B-FCE7-4468-FBE18BAA543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C8C00B-7214-52EC-DE83-B4404615F5AB}"/>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5" name="页脚占位符 4">
            <a:extLst>
              <a:ext uri="{FF2B5EF4-FFF2-40B4-BE49-F238E27FC236}">
                <a16:creationId xmlns:a16="http://schemas.microsoft.com/office/drawing/2014/main" id="{AB252C18-DC2B-0C34-E44A-571549B491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7C975F-7761-0F7C-1AFF-6F775F20E9E0}"/>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308218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2B3291-79C4-CCD6-34C8-DE1589A6329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38F63AB-FE3E-B9B0-F968-17A32335F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44FD97D-AA58-B95F-81B1-EF579473C3FA}"/>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5" name="页脚占位符 4">
            <a:extLst>
              <a:ext uri="{FF2B5EF4-FFF2-40B4-BE49-F238E27FC236}">
                <a16:creationId xmlns:a16="http://schemas.microsoft.com/office/drawing/2014/main" id="{F1D0CB38-D981-1783-2F39-A8C6B43F1E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FC7DB7-3F65-DC68-1BB5-F9D60EE2D638}"/>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309803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58F4D1-7036-025E-64C9-147F702EBF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F69C1-A892-3905-C4D6-A3029D22B74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A166FBC-0924-AA57-D340-B14E2726D04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1260941-0611-798C-1150-0DE01377A2AD}"/>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6" name="页脚占位符 5">
            <a:extLst>
              <a:ext uri="{FF2B5EF4-FFF2-40B4-BE49-F238E27FC236}">
                <a16:creationId xmlns:a16="http://schemas.microsoft.com/office/drawing/2014/main" id="{D4CFEEC0-92EC-68C0-880B-E81DABECED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37E4A3-4A76-D291-AE1F-68663E70EABB}"/>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179220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263A7-3294-BDC5-70A9-ADFDAA70937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F2D074D-110B-D9D9-A89D-BACDDE285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903DD82-67EF-F0EB-635A-05F3D05BA59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6992B8B-E948-CAA3-AFA6-44CB9D421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F7D8970-D9A3-EA21-6034-5D8D98E7A03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EC55B2A-16EB-BA77-17C2-06164DA611F0}"/>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8" name="页脚占位符 7">
            <a:extLst>
              <a:ext uri="{FF2B5EF4-FFF2-40B4-BE49-F238E27FC236}">
                <a16:creationId xmlns:a16="http://schemas.microsoft.com/office/drawing/2014/main" id="{7FBF0584-328A-A112-D116-7D8E3A1FACA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D06818B-5651-08DB-2645-7037B1CCDB5B}"/>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304298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0525D2-5825-D6BF-7866-40496760E3D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B148590-5CC9-680F-12E6-440E57B8DD50}"/>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4" name="页脚占位符 3">
            <a:extLst>
              <a:ext uri="{FF2B5EF4-FFF2-40B4-BE49-F238E27FC236}">
                <a16:creationId xmlns:a16="http://schemas.microsoft.com/office/drawing/2014/main" id="{A900EC5E-CDE4-55D6-988E-2B1DA491FD2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FBF023B-95DB-3B06-EF56-5FE854E465AC}"/>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256424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845160B-BDB0-B0C1-3A9E-1B2BB2A4C3D6}"/>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3" name="页脚占位符 2">
            <a:extLst>
              <a:ext uri="{FF2B5EF4-FFF2-40B4-BE49-F238E27FC236}">
                <a16:creationId xmlns:a16="http://schemas.microsoft.com/office/drawing/2014/main" id="{A461E3EB-CBF1-45CE-09A5-4FC15BCF196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48866F1-D385-5132-6205-4D828C625B3F}"/>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272640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9EB5D-A9E3-4A23-4CA9-16CFB820EB0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09F06F9-A798-42E8-1B62-490BD81A5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842B000-58FA-8F8E-F3E8-7C92A79ED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786CA93-55BA-5A36-44A5-2EB137998016}"/>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6" name="页脚占位符 5">
            <a:extLst>
              <a:ext uri="{FF2B5EF4-FFF2-40B4-BE49-F238E27FC236}">
                <a16:creationId xmlns:a16="http://schemas.microsoft.com/office/drawing/2014/main" id="{E6585D3D-47FC-B031-FB72-4A50374C80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411094-4F15-C8FA-16BC-FA2FAFEEA29E}"/>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24530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13D12B-E4A5-13E3-67DB-1AC6987C60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5817344-9C7E-A657-67E8-F4B36F81A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B401BFF-6013-4870-7132-9D77982C7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DC6FD0-F1E6-674C-CD68-CBBF58C8F9E3}"/>
              </a:ext>
            </a:extLst>
          </p:cNvPr>
          <p:cNvSpPr>
            <a:spLocks noGrp="1"/>
          </p:cNvSpPr>
          <p:nvPr>
            <p:ph type="dt" sz="half" idx="10"/>
          </p:nvPr>
        </p:nvSpPr>
        <p:spPr/>
        <p:txBody>
          <a:bodyPr/>
          <a:lstStyle/>
          <a:p>
            <a:fld id="{28BFA3DB-442C-44E9-8E96-32A7C3F26D72}" type="datetimeFigureOut">
              <a:rPr lang="zh-CN" altLang="en-US" smtClean="0"/>
              <a:t>2023/5/23</a:t>
            </a:fld>
            <a:endParaRPr lang="zh-CN" altLang="en-US"/>
          </a:p>
        </p:txBody>
      </p:sp>
      <p:sp>
        <p:nvSpPr>
          <p:cNvPr id="6" name="页脚占位符 5">
            <a:extLst>
              <a:ext uri="{FF2B5EF4-FFF2-40B4-BE49-F238E27FC236}">
                <a16:creationId xmlns:a16="http://schemas.microsoft.com/office/drawing/2014/main" id="{9559BF17-F8E7-FD54-9B87-3FE5BDF6A9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6106A5-0065-C79B-D8CC-0EAB9AA37687}"/>
              </a:ext>
            </a:extLst>
          </p:cNvPr>
          <p:cNvSpPr>
            <a:spLocks noGrp="1"/>
          </p:cNvSpPr>
          <p:nvPr>
            <p:ph type="sldNum" sz="quarter" idx="12"/>
          </p:nvPr>
        </p:nvSpPr>
        <p:spPr/>
        <p:txBody>
          <a:body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392585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216112-62C7-2DC0-4002-881230E2A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35626F4-F61C-19C6-2581-047337D46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3DBA4-AE2B-57DB-DB5F-47F725B21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FA3DB-442C-44E9-8E96-32A7C3F26D72}" type="datetimeFigureOut">
              <a:rPr lang="zh-CN" altLang="en-US" smtClean="0"/>
              <a:t>2023/5/23</a:t>
            </a:fld>
            <a:endParaRPr lang="zh-CN" altLang="en-US"/>
          </a:p>
        </p:txBody>
      </p:sp>
      <p:sp>
        <p:nvSpPr>
          <p:cNvPr id="5" name="页脚占位符 4">
            <a:extLst>
              <a:ext uri="{FF2B5EF4-FFF2-40B4-BE49-F238E27FC236}">
                <a16:creationId xmlns:a16="http://schemas.microsoft.com/office/drawing/2014/main" id="{CBBAA739-FCE0-CE7B-2BCA-90DC8E42D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4938E1F-B2B0-49AC-A05F-B44E1A584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B3FA-13F3-40C8-A3FE-44302889C1EC}" type="slidenum">
              <a:rPr lang="zh-CN" altLang="en-US" smtClean="0"/>
              <a:t>‹#›</a:t>
            </a:fld>
            <a:endParaRPr lang="zh-CN" altLang="en-US"/>
          </a:p>
        </p:txBody>
      </p:sp>
    </p:spTree>
    <p:extLst>
      <p:ext uri="{BB962C8B-B14F-4D97-AF65-F5344CB8AC3E}">
        <p14:creationId xmlns:p14="http://schemas.microsoft.com/office/powerpoint/2010/main" val="852125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5FD4C-6DD8-BBCF-7C18-A8F6A3A1AD85}"/>
              </a:ext>
            </a:extLst>
          </p:cNvPr>
          <p:cNvSpPr>
            <a:spLocks noGrp="1"/>
          </p:cNvSpPr>
          <p:nvPr>
            <p:ph type="ctrTitle"/>
          </p:nvPr>
        </p:nvSpPr>
        <p:spPr>
          <a:xfrm>
            <a:off x="1004047" y="1149257"/>
            <a:ext cx="10183906" cy="2387600"/>
          </a:xfrm>
        </p:spPr>
        <p:txBody>
          <a:bodyPr>
            <a:normAutofit fontScale="90000"/>
          </a:bodyPr>
          <a:lstStyle/>
          <a:p>
            <a:r>
              <a:rPr lang="en-US" altLang="zh-CN" dirty="0"/>
              <a:t>Resonant depolarization simulation using BSR bare lattice</a:t>
            </a:r>
            <a:endParaRPr lang="zh-CN" altLang="en-US" dirty="0"/>
          </a:p>
        </p:txBody>
      </p:sp>
      <p:sp>
        <p:nvSpPr>
          <p:cNvPr id="3" name="副标题 2">
            <a:extLst>
              <a:ext uri="{FF2B5EF4-FFF2-40B4-BE49-F238E27FC236}">
                <a16:creationId xmlns:a16="http://schemas.microsoft.com/office/drawing/2014/main" id="{8D68FD1E-6C61-E47F-D002-B7E65A45B10B}"/>
              </a:ext>
            </a:extLst>
          </p:cNvPr>
          <p:cNvSpPr>
            <a:spLocks noGrp="1"/>
          </p:cNvSpPr>
          <p:nvPr>
            <p:ph type="subTitle" idx="1"/>
          </p:nvPr>
        </p:nvSpPr>
        <p:spPr/>
        <p:txBody>
          <a:bodyPr/>
          <a:lstStyle/>
          <a:p>
            <a:r>
              <a:rPr lang="zh-CN" altLang="en-US" dirty="0"/>
              <a:t> 加速器中心物理组</a:t>
            </a:r>
            <a:endParaRPr lang="en-US" altLang="zh-CN" dirty="0"/>
          </a:p>
          <a:p>
            <a:r>
              <a:rPr lang="zh-CN" altLang="en-US" dirty="0"/>
              <a:t>付泓瑾</a:t>
            </a:r>
          </a:p>
        </p:txBody>
      </p:sp>
    </p:spTree>
    <p:extLst>
      <p:ext uri="{BB962C8B-B14F-4D97-AF65-F5344CB8AC3E}">
        <p14:creationId xmlns:p14="http://schemas.microsoft.com/office/powerpoint/2010/main" val="128442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6768B-ABCE-1BCF-44CA-09636DBD98B9}"/>
              </a:ext>
            </a:extLst>
          </p:cNvPr>
          <p:cNvSpPr>
            <a:spLocks noGrp="1"/>
          </p:cNvSpPr>
          <p:nvPr>
            <p:ph type="title"/>
          </p:nvPr>
        </p:nvSpPr>
        <p:spPr/>
        <p:txBody>
          <a:bodyPr/>
          <a:lstStyle/>
          <a:p>
            <a:r>
              <a:rPr lang="en-US" altLang="zh-CN" dirty="0"/>
              <a:t>2.</a:t>
            </a:r>
            <a:r>
              <a:rPr lang="zh-CN" altLang="en-US" dirty="0"/>
              <a:t>单频跟踪</a:t>
            </a:r>
          </a:p>
        </p:txBody>
      </p:sp>
      <p:sp>
        <p:nvSpPr>
          <p:cNvPr id="3" name="内容占位符 2">
            <a:extLst>
              <a:ext uri="{FF2B5EF4-FFF2-40B4-BE49-F238E27FC236}">
                <a16:creationId xmlns:a16="http://schemas.microsoft.com/office/drawing/2014/main" id="{440FBAC8-B834-5EDF-0184-D660E68A62C1}"/>
              </a:ext>
            </a:extLst>
          </p:cNvPr>
          <p:cNvSpPr>
            <a:spLocks noGrp="1"/>
          </p:cNvSpPr>
          <p:nvPr>
            <p:ph idx="1"/>
          </p:nvPr>
        </p:nvSpPr>
        <p:spPr>
          <a:xfrm>
            <a:off x="651252" y="1878106"/>
            <a:ext cx="5713690" cy="4527176"/>
          </a:xfrm>
        </p:spPr>
        <p:txBody>
          <a:bodyPr/>
          <a:lstStyle/>
          <a:p>
            <a:r>
              <a:rPr lang="zh-CN" altLang="en-US" dirty="0"/>
              <a:t>在跟踪自旋时，固定</a:t>
            </a:r>
            <a:r>
              <a:rPr lang="en-US" altLang="zh-CN" dirty="0"/>
              <a:t>kicker</a:t>
            </a:r>
            <a:r>
              <a:rPr lang="zh-CN" altLang="en-US" dirty="0"/>
              <a:t>的频率，每次跟踪若干圈。</a:t>
            </a:r>
            <a:endParaRPr lang="en-US" altLang="zh-CN" dirty="0"/>
          </a:p>
          <a:p>
            <a:endParaRPr lang="en-US" altLang="zh-CN" dirty="0"/>
          </a:p>
          <a:p>
            <a:r>
              <a:rPr lang="en-US" altLang="zh-CN" dirty="0"/>
              <a:t> </a:t>
            </a:r>
            <a:r>
              <a:rPr lang="zh-CN" altLang="en-US" dirty="0"/>
              <a:t>功率提高了约</a:t>
            </a:r>
            <a:r>
              <a:rPr lang="en-US" altLang="zh-CN" dirty="0"/>
              <a:t>4</a:t>
            </a:r>
            <a:r>
              <a:rPr lang="zh-CN" altLang="en-US" dirty="0"/>
              <a:t>个数量级，大幅增强</a:t>
            </a:r>
            <a:r>
              <a:rPr lang="en-US" altLang="zh-CN" dirty="0"/>
              <a:t>kicker</a:t>
            </a:r>
            <a:r>
              <a:rPr lang="zh-CN" altLang="en-US" dirty="0"/>
              <a:t>对电子的偏转，使其对电子的踢角大大增加</a:t>
            </a:r>
            <a:endParaRPr lang="en-US" altLang="zh-CN" dirty="0"/>
          </a:p>
          <a:p>
            <a:endParaRPr lang="en-US" altLang="zh-CN" dirty="0"/>
          </a:p>
          <a:p>
            <a:pPr marL="0" indent="0">
              <a:buNone/>
            </a:pPr>
            <a:endParaRPr lang="zh-CN" altLang="en-US" dirty="0"/>
          </a:p>
        </p:txBody>
      </p:sp>
      <p:pic>
        <p:nvPicPr>
          <p:cNvPr id="4" name="图片 3">
            <a:extLst>
              <a:ext uri="{FF2B5EF4-FFF2-40B4-BE49-F238E27FC236}">
                <a16:creationId xmlns:a16="http://schemas.microsoft.com/office/drawing/2014/main" id="{16A322DF-6B54-8B14-93A1-1AE9602AA7B4}"/>
              </a:ext>
            </a:extLst>
          </p:cNvPr>
          <p:cNvPicPr>
            <a:picLocks noChangeAspect="1"/>
          </p:cNvPicPr>
          <p:nvPr/>
        </p:nvPicPr>
        <p:blipFill>
          <a:blip r:embed="rId2"/>
          <a:stretch>
            <a:fillRect/>
          </a:stretch>
        </p:blipFill>
        <p:spPr>
          <a:xfrm>
            <a:off x="6364942" y="-3172"/>
            <a:ext cx="4019808" cy="3464634"/>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96E22A4-F50E-7970-2CC3-2E0B52566C4B}"/>
                  </a:ext>
                </a:extLst>
              </p:cNvPr>
              <p:cNvSpPr txBox="1"/>
              <p:nvPr/>
            </p:nvSpPr>
            <p:spPr>
              <a:xfrm>
                <a:off x="10541183" y="1606578"/>
                <a:ext cx="1999129" cy="646331"/>
              </a:xfrm>
              <a:prstGeom prst="rect">
                <a:avLst/>
              </a:prstGeom>
              <a:noFill/>
            </p:spPr>
            <p:txBody>
              <a:bodyPr wrap="square" rtlCol="0">
                <a:spAutoFit/>
              </a:bodyPr>
              <a:lstStyle/>
              <a:p>
                <a:r>
                  <a:rPr lang="zh-CN" altLang="en-US" dirty="0"/>
                  <a:t>功率</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r>
                      <a:rPr lang="en-US" altLang="zh-CN" b="0" i="1" smtClean="0">
                        <a:latin typeface="Cambria Math" panose="02040503050406030204" pitchFamily="18" charset="0"/>
                        <a:ea typeface="Cambria Math" panose="02040503050406030204" pitchFamily="18" charset="0"/>
                      </a:rPr>
                      <m:t>𝑊</m:t>
                    </m:r>
                  </m:oMath>
                </a14:m>
                <a:endParaRPr lang="en-US" altLang="zh-CN" b="0" dirty="0">
                  <a:ea typeface="Cambria Math" panose="02040503050406030204" pitchFamily="18" charset="0"/>
                </a:endParaRPr>
              </a:p>
              <a:p>
                <a:r>
                  <a:rPr lang="en-US" altLang="zh-CN" dirty="0"/>
                  <a:t>50</a:t>
                </a:r>
                <a:r>
                  <a:rPr lang="zh-CN" altLang="en-US" dirty="0"/>
                  <a:t>万圈</a:t>
                </a:r>
              </a:p>
            </p:txBody>
          </p:sp>
        </mc:Choice>
        <mc:Fallback xmlns="">
          <p:sp>
            <p:nvSpPr>
              <p:cNvPr id="5" name="文本框 4">
                <a:extLst>
                  <a:ext uri="{FF2B5EF4-FFF2-40B4-BE49-F238E27FC236}">
                    <a16:creationId xmlns:a16="http://schemas.microsoft.com/office/drawing/2014/main" id="{C96E22A4-F50E-7970-2CC3-2E0B52566C4B}"/>
                  </a:ext>
                </a:extLst>
              </p:cNvPr>
              <p:cNvSpPr txBox="1">
                <a:spLocks noRot="1" noChangeAspect="1" noMove="1" noResize="1" noEditPoints="1" noAdjustHandles="1" noChangeArrowheads="1" noChangeShapeType="1" noTextEdit="1"/>
              </p:cNvSpPr>
              <p:nvPr/>
            </p:nvSpPr>
            <p:spPr>
              <a:xfrm>
                <a:off x="10541183" y="1606578"/>
                <a:ext cx="1999129" cy="646331"/>
              </a:xfrm>
              <a:prstGeom prst="rect">
                <a:avLst/>
              </a:prstGeom>
              <a:blipFill>
                <a:blip r:embed="rId3"/>
                <a:stretch>
                  <a:fillRect l="-2439" t="-5660" b="-1415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CB23E85F-17BC-C7C7-2703-7D778B1E0DB9}"/>
              </a:ext>
            </a:extLst>
          </p:cNvPr>
          <p:cNvPicPr>
            <a:picLocks noChangeAspect="1"/>
          </p:cNvPicPr>
          <p:nvPr/>
        </p:nvPicPr>
        <p:blipFill>
          <a:blip r:embed="rId4"/>
          <a:stretch>
            <a:fillRect/>
          </a:stretch>
        </p:blipFill>
        <p:spPr>
          <a:xfrm>
            <a:off x="7539316" y="3396538"/>
            <a:ext cx="4093483" cy="3461462"/>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AAC2653-268C-A7DD-C7D3-AE36BA3051B4}"/>
                  </a:ext>
                </a:extLst>
              </p:cNvPr>
              <p:cNvSpPr txBox="1"/>
              <p:nvPr/>
            </p:nvSpPr>
            <p:spPr>
              <a:xfrm>
                <a:off x="5376152" y="5846544"/>
                <a:ext cx="1999129" cy="646331"/>
              </a:xfrm>
              <a:prstGeom prst="rect">
                <a:avLst/>
              </a:prstGeom>
              <a:noFill/>
            </p:spPr>
            <p:txBody>
              <a:bodyPr wrap="square" rtlCol="0">
                <a:spAutoFit/>
              </a:bodyPr>
              <a:lstStyle/>
              <a:p>
                <a:r>
                  <a:rPr lang="zh-CN" altLang="en-US" dirty="0"/>
                  <a:t>功率</a:t>
                </a:r>
                <a14:m>
                  <m:oMath xmlns:m="http://schemas.openxmlformats.org/officeDocument/2006/math">
                    <m:r>
                      <a:rPr lang="en-US" altLang="zh-CN" i="1" dirty="0" smtClean="0">
                        <a:latin typeface="Cambria Math" panose="02040503050406030204" pitchFamily="18" charset="0"/>
                      </a:rPr>
                      <m:t>6</m:t>
                    </m:r>
                    <m:r>
                      <a:rPr lang="en-US" altLang="zh-CN" b="0" i="1" dirty="0" smtClean="0">
                        <a:latin typeface="Cambria Math" panose="02040503050406030204" pitchFamily="18" charset="0"/>
                      </a:rPr>
                      <m:t>.31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r>
                      <a:rPr lang="en-US" altLang="zh-CN" b="0" i="1" smtClean="0">
                        <a:latin typeface="Cambria Math" panose="02040503050406030204" pitchFamily="18" charset="0"/>
                        <a:ea typeface="Cambria Math" panose="02040503050406030204" pitchFamily="18" charset="0"/>
                      </a:rPr>
                      <m:t>𝑊</m:t>
                    </m:r>
                  </m:oMath>
                </a14:m>
                <a:endParaRPr lang="en-US" altLang="zh-CN" dirty="0"/>
              </a:p>
              <a:p>
                <a:r>
                  <a:rPr lang="en-US" altLang="zh-CN" dirty="0"/>
                  <a:t>100</a:t>
                </a:r>
                <a:r>
                  <a:rPr lang="zh-CN" altLang="en-US" dirty="0"/>
                  <a:t>万圈</a:t>
                </a:r>
              </a:p>
            </p:txBody>
          </p:sp>
        </mc:Choice>
        <mc:Fallback xmlns="">
          <p:sp>
            <p:nvSpPr>
              <p:cNvPr id="7" name="文本框 6">
                <a:extLst>
                  <a:ext uri="{FF2B5EF4-FFF2-40B4-BE49-F238E27FC236}">
                    <a16:creationId xmlns:a16="http://schemas.microsoft.com/office/drawing/2014/main" id="{BAAC2653-268C-A7DD-C7D3-AE36BA3051B4}"/>
                  </a:ext>
                </a:extLst>
              </p:cNvPr>
              <p:cNvSpPr txBox="1">
                <a:spLocks noRot="1" noChangeAspect="1" noMove="1" noResize="1" noEditPoints="1" noAdjustHandles="1" noChangeArrowheads="1" noChangeShapeType="1" noTextEdit="1"/>
              </p:cNvSpPr>
              <p:nvPr/>
            </p:nvSpPr>
            <p:spPr>
              <a:xfrm>
                <a:off x="5376152" y="5846544"/>
                <a:ext cx="1999129" cy="646331"/>
              </a:xfrm>
              <a:prstGeom prst="rect">
                <a:avLst/>
              </a:prstGeom>
              <a:blipFill>
                <a:blip r:embed="rId5"/>
                <a:stretch>
                  <a:fillRect l="-2744" t="-4717"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8598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982FF-332D-A731-FB7E-CD6D4A3062BF}"/>
              </a:ext>
            </a:extLst>
          </p:cNvPr>
          <p:cNvSpPr>
            <a:spLocks noGrp="1"/>
          </p:cNvSpPr>
          <p:nvPr>
            <p:ph type="title"/>
          </p:nvPr>
        </p:nvSpPr>
        <p:spPr/>
        <p:txBody>
          <a:bodyPr/>
          <a:lstStyle/>
          <a:p>
            <a:r>
              <a:rPr lang="en-US" altLang="zh-CN" dirty="0"/>
              <a:t>3. </a:t>
            </a:r>
            <a:r>
              <a:rPr lang="en-US" altLang="zh-CN" dirty="0" err="1"/>
              <a:t>touschek_background</a:t>
            </a:r>
            <a:r>
              <a:rPr lang="en-US" altLang="zh-CN" dirty="0"/>
              <a:t> </a:t>
            </a:r>
            <a:r>
              <a:rPr lang="zh-CN" altLang="en-US" dirty="0"/>
              <a:t>新结果</a:t>
            </a:r>
          </a:p>
        </p:txBody>
      </p:sp>
      <p:sp>
        <p:nvSpPr>
          <p:cNvPr id="3" name="内容占位符 2">
            <a:extLst>
              <a:ext uri="{FF2B5EF4-FFF2-40B4-BE49-F238E27FC236}">
                <a16:creationId xmlns:a16="http://schemas.microsoft.com/office/drawing/2014/main" id="{EBE9F120-214D-D74D-D87D-027DD2D7E11C}"/>
              </a:ext>
            </a:extLst>
          </p:cNvPr>
          <p:cNvSpPr>
            <a:spLocks noGrp="1"/>
          </p:cNvSpPr>
          <p:nvPr>
            <p:ph idx="1"/>
          </p:nvPr>
        </p:nvSpPr>
        <p:spPr>
          <a:xfrm>
            <a:off x="838200" y="1559859"/>
            <a:ext cx="10515600" cy="5127812"/>
          </a:xfrm>
        </p:spPr>
        <p:txBody>
          <a:bodyPr/>
          <a:lstStyle/>
          <a:p>
            <a:r>
              <a:rPr lang="zh-CN" altLang="en-US" dirty="0"/>
              <a:t>原来这个程序是针对直线加速器部分编写的，</a:t>
            </a:r>
            <a:r>
              <a:rPr lang="en-US" altLang="zh-CN" dirty="0"/>
              <a:t>Ehrlichman</a:t>
            </a:r>
            <a:r>
              <a:rPr lang="zh-CN" altLang="en-US" dirty="0"/>
              <a:t>对</a:t>
            </a:r>
            <a:r>
              <a:rPr lang="en-US" altLang="zh-CN" dirty="0" err="1"/>
              <a:t>touschek_background</a:t>
            </a:r>
            <a:r>
              <a:rPr lang="zh-CN" altLang="en-US" dirty="0"/>
              <a:t>的程序增加了在环形加速器中生成测试粒子并跟踪的部分。</a:t>
            </a:r>
            <a:endParaRPr lang="en-US" altLang="zh-CN" dirty="0"/>
          </a:p>
          <a:p>
            <a:r>
              <a:rPr lang="en-US" altLang="zh-CN" dirty="0"/>
              <a:t> </a:t>
            </a:r>
            <a:r>
              <a:rPr lang="zh-CN" altLang="en-US" dirty="0"/>
              <a:t>这些宏粒子在每个生成元件只被产生一次，然后追踪指定圈数，统计它们的丢失情况。</a:t>
            </a:r>
            <a:endParaRPr lang="en-US" altLang="zh-CN" dirty="0"/>
          </a:p>
          <a:p>
            <a:r>
              <a:rPr lang="en-US" altLang="zh-CN" dirty="0"/>
              <a:t> </a:t>
            </a:r>
          </a:p>
          <a:p>
            <a:endParaRPr lang="zh-CN" altLang="en-US" dirty="0"/>
          </a:p>
        </p:txBody>
      </p:sp>
    </p:spTree>
    <p:extLst>
      <p:ext uri="{BB962C8B-B14F-4D97-AF65-F5344CB8AC3E}">
        <p14:creationId xmlns:p14="http://schemas.microsoft.com/office/powerpoint/2010/main" val="65480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61200D0-B1B4-B5D5-D67C-C27F62CC3992}"/>
              </a:ext>
            </a:extLst>
          </p:cNvPr>
          <p:cNvSpPr>
            <a:spLocks noGrp="1"/>
          </p:cNvSpPr>
          <p:nvPr>
            <p:ph idx="1"/>
          </p:nvPr>
        </p:nvSpPr>
        <p:spPr>
          <a:xfrm>
            <a:off x="358588" y="376518"/>
            <a:ext cx="11474824" cy="5800445"/>
          </a:xfrm>
        </p:spPr>
        <p:txBody>
          <a:bodyPr/>
          <a:lstStyle/>
          <a:p>
            <a:r>
              <a:rPr lang="zh-CN" altLang="en-US" dirty="0"/>
              <a:t>主要参数：</a:t>
            </a:r>
            <a:endParaRPr lang="en-US" altLang="zh-CN" dirty="0"/>
          </a:p>
          <a:p>
            <a:endParaRPr lang="en-US" altLang="zh-CN" dirty="0"/>
          </a:p>
          <a:p>
            <a:endParaRPr lang="en-US" altLang="zh-CN" dirty="0"/>
          </a:p>
          <a:p>
            <a:endParaRPr lang="en-US" altLang="zh-CN" dirty="0"/>
          </a:p>
          <a:p>
            <a:endParaRPr lang="en-US" altLang="zh-CN" dirty="0"/>
          </a:p>
          <a:p>
            <a:r>
              <a:rPr lang="zh-CN" altLang="en-US" dirty="0"/>
              <a:t>丢失分布图：</a:t>
            </a:r>
          </a:p>
        </p:txBody>
      </p:sp>
      <p:pic>
        <p:nvPicPr>
          <p:cNvPr id="4" name="图片 3">
            <a:extLst>
              <a:ext uri="{FF2B5EF4-FFF2-40B4-BE49-F238E27FC236}">
                <a16:creationId xmlns:a16="http://schemas.microsoft.com/office/drawing/2014/main" id="{0B52075D-539B-97DC-224A-31E92DD68331}"/>
              </a:ext>
            </a:extLst>
          </p:cNvPr>
          <p:cNvPicPr>
            <a:picLocks noChangeAspect="1"/>
          </p:cNvPicPr>
          <p:nvPr/>
        </p:nvPicPr>
        <p:blipFill>
          <a:blip r:embed="rId2"/>
          <a:stretch>
            <a:fillRect/>
          </a:stretch>
        </p:blipFill>
        <p:spPr>
          <a:xfrm>
            <a:off x="2339788" y="3486756"/>
            <a:ext cx="3843650" cy="2885370"/>
          </a:xfrm>
          <a:prstGeom prst="rect">
            <a:avLst/>
          </a:prstGeom>
        </p:spPr>
      </p:pic>
      <p:sp>
        <p:nvSpPr>
          <p:cNvPr id="5" name="文本框 4">
            <a:extLst>
              <a:ext uri="{FF2B5EF4-FFF2-40B4-BE49-F238E27FC236}">
                <a16:creationId xmlns:a16="http://schemas.microsoft.com/office/drawing/2014/main" id="{EF9FE398-4CCB-946D-AEE1-D60F21998D68}"/>
              </a:ext>
            </a:extLst>
          </p:cNvPr>
          <p:cNvSpPr txBox="1"/>
          <p:nvPr/>
        </p:nvSpPr>
        <p:spPr>
          <a:xfrm>
            <a:off x="3623965" y="6372126"/>
            <a:ext cx="2185595" cy="369332"/>
          </a:xfrm>
          <a:prstGeom prst="rect">
            <a:avLst/>
          </a:prstGeom>
          <a:noFill/>
        </p:spPr>
        <p:txBody>
          <a:bodyPr wrap="square" rtlCol="0">
            <a:spAutoFit/>
          </a:bodyPr>
          <a:lstStyle/>
          <a:p>
            <a:r>
              <a:rPr lang="en-US" altLang="zh-CN" dirty="0"/>
              <a:t>60</a:t>
            </a:r>
            <a:r>
              <a:rPr lang="zh-CN" altLang="en-US" dirty="0"/>
              <a:t>个宏粒子</a:t>
            </a:r>
          </a:p>
        </p:txBody>
      </p:sp>
      <p:pic>
        <p:nvPicPr>
          <p:cNvPr id="6" name="图片 5">
            <a:extLst>
              <a:ext uri="{FF2B5EF4-FFF2-40B4-BE49-F238E27FC236}">
                <a16:creationId xmlns:a16="http://schemas.microsoft.com/office/drawing/2014/main" id="{5627EFBD-CA42-D6D2-8CF9-C9BA49D2E210}"/>
              </a:ext>
            </a:extLst>
          </p:cNvPr>
          <p:cNvPicPr>
            <a:picLocks noChangeAspect="1"/>
          </p:cNvPicPr>
          <p:nvPr/>
        </p:nvPicPr>
        <p:blipFill>
          <a:blip r:embed="rId3"/>
          <a:stretch>
            <a:fillRect/>
          </a:stretch>
        </p:blipFill>
        <p:spPr>
          <a:xfrm>
            <a:off x="6863634" y="3486756"/>
            <a:ext cx="3726840" cy="2815712"/>
          </a:xfrm>
          <a:prstGeom prst="rect">
            <a:avLst/>
          </a:prstGeom>
        </p:spPr>
      </p:pic>
      <p:sp>
        <p:nvSpPr>
          <p:cNvPr id="7" name="文本框 6">
            <a:extLst>
              <a:ext uri="{FF2B5EF4-FFF2-40B4-BE49-F238E27FC236}">
                <a16:creationId xmlns:a16="http://schemas.microsoft.com/office/drawing/2014/main" id="{FFDB928F-22C6-2149-A928-225575BD3C65}"/>
              </a:ext>
            </a:extLst>
          </p:cNvPr>
          <p:cNvSpPr txBox="1"/>
          <p:nvPr/>
        </p:nvSpPr>
        <p:spPr>
          <a:xfrm>
            <a:off x="8012224" y="6296816"/>
            <a:ext cx="2237591" cy="369332"/>
          </a:xfrm>
          <a:prstGeom prst="rect">
            <a:avLst/>
          </a:prstGeom>
          <a:noFill/>
        </p:spPr>
        <p:txBody>
          <a:bodyPr wrap="square" rtlCol="0">
            <a:spAutoFit/>
          </a:bodyPr>
          <a:lstStyle/>
          <a:p>
            <a:r>
              <a:rPr lang="en-US" altLang="zh-CN" dirty="0"/>
              <a:t>100</a:t>
            </a:r>
            <a:r>
              <a:rPr lang="zh-CN" altLang="en-US" dirty="0"/>
              <a:t>个宏粒子</a:t>
            </a:r>
          </a:p>
        </p:txBody>
      </p:sp>
      <mc:AlternateContent xmlns:mc="http://schemas.openxmlformats.org/markup-compatibility/2006" xmlns:a14="http://schemas.microsoft.com/office/drawing/2010/main">
        <mc:Choice Requires="a14">
          <p:graphicFrame>
            <p:nvGraphicFramePr>
              <p:cNvPr id="8" name="表格 8">
                <a:extLst>
                  <a:ext uri="{FF2B5EF4-FFF2-40B4-BE49-F238E27FC236}">
                    <a16:creationId xmlns:a16="http://schemas.microsoft.com/office/drawing/2014/main" id="{88884AD8-AF7C-DA67-C335-E3CA1C40ECE3}"/>
                  </a:ext>
                </a:extLst>
              </p:cNvPr>
              <p:cNvGraphicFramePr>
                <a:graphicFrameLocks noGrp="1"/>
              </p:cNvGraphicFramePr>
              <p:nvPr>
                <p:extLst>
                  <p:ext uri="{D42A27DB-BD31-4B8C-83A1-F6EECF244321}">
                    <p14:modId xmlns:p14="http://schemas.microsoft.com/office/powerpoint/2010/main" val="20922527"/>
                  </p:ext>
                </p:extLst>
              </p:nvPr>
            </p:nvGraphicFramePr>
            <p:xfrm>
              <a:off x="502390" y="1291557"/>
              <a:ext cx="10858152" cy="1554480"/>
            </p:xfrm>
            <a:graphic>
              <a:graphicData uri="http://schemas.openxmlformats.org/drawingml/2006/table">
                <a:tbl>
                  <a:tblPr firstRow="1" bandRow="1">
                    <a:tableStyleId>{5C22544A-7EE6-4342-B048-85BDC9FD1C3A}</a:tableStyleId>
                  </a:tblPr>
                  <a:tblGrid>
                    <a:gridCol w="872266">
                      <a:extLst>
                        <a:ext uri="{9D8B030D-6E8A-4147-A177-3AD203B41FA5}">
                          <a16:colId xmlns:a16="http://schemas.microsoft.com/office/drawing/2014/main" val="2646336140"/>
                        </a:ext>
                      </a:extLst>
                    </a:gridCol>
                    <a:gridCol w="945248">
                      <a:extLst>
                        <a:ext uri="{9D8B030D-6E8A-4147-A177-3AD203B41FA5}">
                          <a16:colId xmlns:a16="http://schemas.microsoft.com/office/drawing/2014/main" val="2344218358"/>
                        </a:ext>
                      </a:extLst>
                    </a:gridCol>
                    <a:gridCol w="1026268">
                      <a:extLst>
                        <a:ext uri="{9D8B030D-6E8A-4147-A177-3AD203B41FA5}">
                          <a16:colId xmlns:a16="http://schemas.microsoft.com/office/drawing/2014/main" val="580276727"/>
                        </a:ext>
                      </a:extLst>
                    </a:gridCol>
                    <a:gridCol w="1332349">
                      <a:extLst>
                        <a:ext uri="{9D8B030D-6E8A-4147-A177-3AD203B41FA5}">
                          <a16:colId xmlns:a16="http://schemas.microsoft.com/office/drawing/2014/main" val="1623634186"/>
                        </a:ext>
                      </a:extLst>
                    </a:gridCol>
                    <a:gridCol w="1215318">
                      <a:extLst>
                        <a:ext uri="{9D8B030D-6E8A-4147-A177-3AD203B41FA5}">
                          <a16:colId xmlns:a16="http://schemas.microsoft.com/office/drawing/2014/main" val="405959619"/>
                        </a:ext>
                      </a:extLst>
                    </a:gridCol>
                    <a:gridCol w="1197313">
                      <a:extLst>
                        <a:ext uri="{9D8B030D-6E8A-4147-A177-3AD203B41FA5}">
                          <a16:colId xmlns:a16="http://schemas.microsoft.com/office/drawing/2014/main" val="1955875953"/>
                        </a:ext>
                      </a:extLst>
                    </a:gridCol>
                    <a:gridCol w="1361630">
                      <a:extLst>
                        <a:ext uri="{9D8B030D-6E8A-4147-A177-3AD203B41FA5}">
                          <a16:colId xmlns:a16="http://schemas.microsoft.com/office/drawing/2014/main" val="4157888389"/>
                        </a:ext>
                      </a:extLst>
                    </a:gridCol>
                    <a:gridCol w="939870">
                      <a:extLst>
                        <a:ext uri="{9D8B030D-6E8A-4147-A177-3AD203B41FA5}">
                          <a16:colId xmlns:a16="http://schemas.microsoft.com/office/drawing/2014/main" val="3585420633"/>
                        </a:ext>
                      </a:extLst>
                    </a:gridCol>
                    <a:gridCol w="983945">
                      <a:extLst>
                        <a:ext uri="{9D8B030D-6E8A-4147-A177-3AD203B41FA5}">
                          <a16:colId xmlns:a16="http://schemas.microsoft.com/office/drawing/2014/main" val="1260864619"/>
                        </a:ext>
                      </a:extLst>
                    </a:gridCol>
                    <a:gridCol w="983945">
                      <a:extLst>
                        <a:ext uri="{9D8B030D-6E8A-4147-A177-3AD203B41FA5}">
                          <a16:colId xmlns:a16="http://schemas.microsoft.com/office/drawing/2014/main" val="625846343"/>
                        </a:ext>
                      </a:extLst>
                    </a:gridCol>
                  </a:tblGrid>
                  <a:tr h="494901">
                    <a:tc>
                      <a:txBody>
                        <a:bodyPr/>
                        <a:lstStyle/>
                        <a:p>
                          <a:r>
                            <a:rPr lang="zh-CN" altLang="en-US" dirty="0"/>
                            <a:t>能量</a:t>
                          </a:r>
                        </a:p>
                      </a:txBody>
                      <a:tcPr/>
                    </a:tc>
                    <a:tc>
                      <a:txBody>
                        <a:bodyPr/>
                        <a:lstStyle/>
                        <a:p>
                          <a:r>
                            <a:rPr lang="zh-CN" altLang="en-US" dirty="0"/>
                            <a:t>生成元件</a:t>
                          </a:r>
                        </a:p>
                      </a:txBody>
                      <a:tcPr/>
                    </a:tc>
                    <a:tc>
                      <a:txBody>
                        <a:bodyPr/>
                        <a:lstStyle/>
                        <a:p>
                          <a:r>
                            <a:rPr lang="zh-CN" altLang="en-US" dirty="0"/>
                            <a:t>统计元件</a:t>
                          </a:r>
                        </a:p>
                      </a:txBody>
                      <a:tcPr/>
                    </a:tc>
                    <a:tc>
                      <a:txBody>
                        <a:bodyPr/>
                        <a:lstStyle/>
                        <a:p>
                          <a:r>
                            <a:rPr lang="zh-CN" altLang="en-US" dirty="0"/>
                            <a:t>最大跟踪圈数</a:t>
                          </a:r>
                        </a:p>
                      </a:txBody>
                      <a:tcPr/>
                    </a:tc>
                    <a:tc>
                      <a:txBody>
                        <a:bodyPr/>
                        <a:lstStyle/>
                        <a:p>
                          <a:r>
                            <a:rPr lang="zh-CN" altLang="en-US" dirty="0"/>
                            <a:t>水平发射度</a:t>
                          </a:r>
                        </a:p>
                      </a:txBody>
                      <a:tcPr/>
                    </a:tc>
                    <a:tc>
                      <a:txBody>
                        <a:bodyPr/>
                        <a:lstStyle/>
                        <a:p>
                          <a:r>
                            <a:rPr lang="zh-CN" altLang="en-US" dirty="0"/>
                            <a:t>垂直发射度</a:t>
                          </a:r>
                        </a:p>
                      </a:txBody>
                      <a:tcPr/>
                    </a:tc>
                    <a:tc>
                      <a:txBody>
                        <a:bodyPr/>
                        <a:lstStyle/>
                        <a:p>
                          <a:r>
                            <a:rPr lang="zh-CN" altLang="en-US" dirty="0"/>
                            <a:t>绝对能散</a:t>
                          </a:r>
                        </a:p>
                      </a:txBody>
                      <a:tcPr/>
                    </a:tc>
                    <a:tc>
                      <a:txBody>
                        <a:bodyPr/>
                        <a:lstStyle/>
                        <a:p>
                          <a:r>
                            <a:rPr lang="zh-CN" altLang="en-US" dirty="0"/>
                            <a:t>样条点</a:t>
                          </a:r>
                        </a:p>
                      </a:txBody>
                      <a:tcPr/>
                    </a:tc>
                    <a:tc>
                      <a:txBody>
                        <a:bodyPr/>
                        <a:lstStyle/>
                        <a:p>
                          <a:r>
                            <a:rPr lang="zh-CN" altLang="en-US" dirty="0"/>
                            <a:t>测试宏粒子数</a:t>
                          </a:r>
                        </a:p>
                      </a:txBody>
                      <a:tcPr/>
                    </a:tc>
                    <a:tc>
                      <a:txBody>
                        <a:bodyPr/>
                        <a:lstStyle/>
                        <a:p>
                          <a:r>
                            <a:rPr lang="zh-CN" altLang="en-US" dirty="0"/>
                            <a:t>最小托歇克速率</a:t>
                          </a:r>
                        </a:p>
                      </a:txBody>
                      <a:tcPr/>
                    </a:tc>
                    <a:extLst>
                      <a:ext uri="{0D108BD9-81ED-4DB2-BD59-A6C34878D82A}">
                        <a16:rowId xmlns:a16="http://schemas.microsoft.com/office/drawing/2014/main" val="3618392526"/>
                      </a:ext>
                    </a:extLst>
                  </a:tr>
                  <a:tr h="370840">
                    <a:tc>
                      <a:txBody>
                        <a:bodyPr/>
                        <a:lstStyle/>
                        <a:p>
                          <a:r>
                            <a:rPr lang="en-US" altLang="zh-CN" dirty="0"/>
                            <a:t>2.5GeV</a:t>
                          </a:r>
                          <a:endParaRPr lang="zh-CN" altLang="en-US" dirty="0"/>
                        </a:p>
                      </a:txBody>
                      <a:tcPr/>
                    </a:tc>
                    <a:tc>
                      <a:txBody>
                        <a:bodyPr/>
                        <a:lstStyle/>
                        <a:p>
                          <a:r>
                            <a:rPr lang="zh-CN" altLang="en-US" dirty="0"/>
                            <a:t>全环</a:t>
                          </a:r>
                        </a:p>
                      </a:txBody>
                      <a:tcPr/>
                    </a:tc>
                    <a:tc>
                      <a:txBody>
                        <a:bodyPr/>
                        <a:lstStyle/>
                        <a:p>
                          <a:r>
                            <a:rPr lang="zh-CN" altLang="en-US" dirty="0"/>
                            <a:t>全环</a:t>
                          </a:r>
                        </a:p>
                      </a:txBody>
                      <a:tcPr/>
                    </a:tc>
                    <a:tc>
                      <a:txBody>
                        <a:bodyPr/>
                        <a:lstStyle/>
                        <a:p>
                          <a:r>
                            <a:rPr lang="en-US" altLang="zh-CN" dirty="0"/>
                            <a:t>100</a:t>
                          </a:r>
                          <a:endParaRPr lang="zh-CN" altLang="en-US" dirty="0"/>
                        </a:p>
                      </a:txBody>
                      <a:tcPr/>
                    </a:tc>
                    <a:tc>
                      <a:txBody>
                        <a:bodyPr/>
                        <a:lstStyle/>
                        <a:p>
                          <a:r>
                            <a:rPr lang="en-US" altLang="zh-CN" dirty="0"/>
                            <a:t>120nm rad</a:t>
                          </a:r>
                          <a:endParaRPr lang="zh-CN" altLang="en-US" dirty="0"/>
                        </a:p>
                      </a:txBody>
                      <a:tcPr/>
                    </a:tc>
                    <a:tc>
                      <a:txBody>
                        <a:bodyPr/>
                        <a:lstStyle/>
                        <a:p>
                          <a:r>
                            <a:rPr lang="en-US" altLang="zh-CN" dirty="0"/>
                            <a:t>0.9nm rad</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1.665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r>
                                  <m:rPr>
                                    <m:sty m:val="p"/>
                                  </m:rPr>
                                  <a:rPr lang="en-US" altLang="zh-CN" b="0" i="0" smtClean="0">
                                    <a:latin typeface="Cambria Math" panose="02040503050406030204" pitchFamily="18" charset="0"/>
                                    <a:ea typeface="Cambria Math" panose="02040503050406030204" pitchFamily="18" charset="0"/>
                                  </a:rPr>
                                  <m:t>eV</m:t>
                                </m:r>
                              </m:oMath>
                            </m:oMathPara>
                          </a14:m>
                          <a:endParaRPr lang="zh-CN" altLang="en-US" dirty="0"/>
                        </a:p>
                      </a:txBody>
                      <a:tcPr/>
                    </a:tc>
                    <a:tc>
                      <a:txBody>
                        <a:bodyPr/>
                        <a:lstStyle/>
                        <a:p>
                          <a:r>
                            <a:rPr lang="en-US" altLang="zh-CN" dirty="0"/>
                            <a:t>15</a:t>
                          </a:r>
                          <a:endParaRPr lang="zh-CN" altLang="en-US" dirty="0"/>
                        </a:p>
                      </a:txBody>
                      <a:tcPr/>
                    </a:tc>
                    <a:tc>
                      <a:txBody>
                        <a:bodyPr/>
                        <a:lstStyle/>
                        <a:p>
                          <a:r>
                            <a:rPr lang="en-US" altLang="zh-CN" dirty="0"/>
                            <a:t>100</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−9</m:t>
                                    </m:r>
                                  </m:sup>
                                </m:sSup>
                              </m:oMath>
                            </m:oMathPara>
                          </a14:m>
                          <a:endParaRPr lang="zh-CN" altLang="en-US" dirty="0"/>
                        </a:p>
                      </a:txBody>
                      <a:tcPr/>
                    </a:tc>
                    <a:extLst>
                      <a:ext uri="{0D108BD9-81ED-4DB2-BD59-A6C34878D82A}">
                        <a16:rowId xmlns:a16="http://schemas.microsoft.com/office/drawing/2014/main" val="3826148218"/>
                      </a:ext>
                    </a:extLst>
                  </a:tr>
                </a:tbl>
              </a:graphicData>
            </a:graphic>
          </p:graphicFrame>
        </mc:Choice>
        <mc:Fallback xmlns="">
          <p:graphicFrame>
            <p:nvGraphicFramePr>
              <p:cNvPr id="8" name="表格 8">
                <a:extLst>
                  <a:ext uri="{FF2B5EF4-FFF2-40B4-BE49-F238E27FC236}">
                    <a16:creationId xmlns:a16="http://schemas.microsoft.com/office/drawing/2014/main" id="{88884AD8-AF7C-DA67-C335-E3CA1C40ECE3}"/>
                  </a:ext>
                </a:extLst>
              </p:cNvPr>
              <p:cNvGraphicFramePr>
                <a:graphicFrameLocks noGrp="1"/>
              </p:cNvGraphicFramePr>
              <p:nvPr>
                <p:extLst>
                  <p:ext uri="{D42A27DB-BD31-4B8C-83A1-F6EECF244321}">
                    <p14:modId xmlns:p14="http://schemas.microsoft.com/office/powerpoint/2010/main" val="20922527"/>
                  </p:ext>
                </p:extLst>
              </p:nvPr>
            </p:nvGraphicFramePr>
            <p:xfrm>
              <a:off x="502390" y="1291557"/>
              <a:ext cx="10858152" cy="1554480"/>
            </p:xfrm>
            <a:graphic>
              <a:graphicData uri="http://schemas.openxmlformats.org/drawingml/2006/table">
                <a:tbl>
                  <a:tblPr firstRow="1" bandRow="1">
                    <a:tableStyleId>{5C22544A-7EE6-4342-B048-85BDC9FD1C3A}</a:tableStyleId>
                  </a:tblPr>
                  <a:tblGrid>
                    <a:gridCol w="872266">
                      <a:extLst>
                        <a:ext uri="{9D8B030D-6E8A-4147-A177-3AD203B41FA5}">
                          <a16:colId xmlns:a16="http://schemas.microsoft.com/office/drawing/2014/main" val="2646336140"/>
                        </a:ext>
                      </a:extLst>
                    </a:gridCol>
                    <a:gridCol w="945248">
                      <a:extLst>
                        <a:ext uri="{9D8B030D-6E8A-4147-A177-3AD203B41FA5}">
                          <a16:colId xmlns:a16="http://schemas.microsoft.com/office/drawing/2014/main" val="2344218358"/>
                        </a:ext>
                      </a:extLst>
                    </a:gridCol>
                    <a:gridCol w="1026268">
                      <a:extLst>
                        <a:ext uri="{9D8B030D-6E8A-4147-A177-3AD203B41FA5}">
                          <a16:colId xmlns:a16="http://schemas.microsoft.com/office/drawing/2014/main" val="580276727"/>
                        </a:ext>
                      </a:extLst>
                    </a:gridCol>
                    <a:gridCol w="1332349">
                      <a:extLst>
                        <a:ext uri="{9D8B030D-6E8A-4147-A177-3AD203B41FA5}">
                          <a16:colId xmlns:a16="http://schemas.microsoft.com/office/drawing/2014/main" val="1623634186"/>
                        </a:ext>
                      </a:extLst>
                    </a:gridCol>
                    <a:gridCol w="1215318">
                      <a:extLst>
                        <a:ext uri="{9D8B030D-6E8A-4147-A177-3AD203B41FA5}">
                          <a16:colId xmlns:a16="http://schemas.microsoft.com/office/drawing/2014/main" val="405959619"/>
                        </a:ext>
                      </a:extLst>
                    </a:gridCol>
                    <a:gridCol w="1197313">
                      <a:extLst>
                        <a:ext uri="{9D8B030D-6E8A-4147-A177-3AD203B41FA5}">
                          <a16:colId xmlns:a16="http://schemas.microsoft.com/office/drawing/2014/main" val="1955875953"/>
                        </a:ext>
                      </a:extLst>
                    </a:gridCol>
                    <a:gridCol w="1361630">
                      <a:extLst>
                        <a:ext uri="{9D8B030D-6E8A-4147-A177-3AD203B41FA5}">
                          <a16:colId xmlns:a16="http://schemas.microsoft.com/office/drawing/2014/main" val="4157888389"/>
                        </a:ext>
                      </a:extLst>
                    </a:gridCol>
                    <a:gridCol w="939870">
                      <a:extLst>
                        <a:ext uri="{9D8B030D-6E8A-4147-A177-3AD203B41FA5}">
                          <a16:colId xmlns:a16="http://schemas.microsoft.com/office/drawing/2014/main" val="3585420633"/>
                        </a:ext>
                      </a:extLst>
                    </a:gridCol>
                    <a:gridCol w="983945">
                      <a:extLst>
                        <a:ext uri="{9D8B030D-6E8A-4147-A177-3AD203B41FA5}">
                          <a16:colId xmlns:a16="http://schemas.microsoft.com/office/drawing/2014/main" val="1260864619"/>
                        </a:ext>
                      </a:extLst>
                    </a:gridCol>
                    <a:gridCol w="983945">
                      <a:extLst>
                        <a:ext uri="{9D8B030D-6E8A-4147-A177-3AD203B41FA5}">
                          <a16:colId xmlns:a16="http://schemas.microsoft.com/office/drawing/2014/main" val="625846343"/>
                        </a:ext>
                      </a:extLst>
                    </a:gridCol>
                  </a:tblGrid>
                  <a:tr h="914400">
                    <a:tc>
                      <a:txBody>
                        <a:bodyPr/>
                        <a:lstStyle/>
                        <a:p>
                          <a:r>
                            <a:rPr lang="zh-CN" altLang="en-US" dirty="0"/>
                            <a:t>能量</a:t>
                          </a:r>
                        </a:p>
                      </a:txBody>
                      <a:tcPr/>
                    </a:tc>
                    <a:tc>
                      <a:txBody>
                        <a:bodyPr/>
                        <a:lstStyle/>
                        <a:p>
                          <a:r>
                            <a:rPr lang="zh-CN" altLang="en-US" dirty="0"/>
                            <a:t>生成元件</a:t>
                          </a:r>
                        </a:p>
                      </a:txBody>
                      <a:tcPr/>
                    </a:tc>
                    <a:tc>
                      <a:txBody>
                        <a:bodyPr/>
                        <a:lstStyle/>
                        <a:p>
                          <a:r>
                            <a:rPr lang="zh-CN" altLang="en-US" dirty="0"/>
                            <a:t>统计元件</a:t>
                          </a:r>
                        </a:p>
                      </a:txBody>
                      <a:tcPr/>
                    </a:tc>
                    <a:tc>
                      <a:txBody>
                        <a:bodyPr/>
                        <a:lstStyle/>
                        <a:p>
                          <a:r>
                            <a:rPr lang="zh-CN" altLang="en-US" dirty="0"/>
                            <a:t>最大跟踪圈数</a:t>
                          </a:r>
                        </a:p>
                      </a:txBody>
                      <a:tcPr/>
                    </a:tc>
                    <a:tc>
                      <a:txBody>
                        <a:bodyPr/>
                        <a:lstStyle/>
                        <a:p>
                          <a:r>
                            <a:rPr lang="zh-CN" altLang="en-US" dirty="0"/>
                            <a:t>水平发射度</a:t>
                          </a:r>
                        </a:p>
                      </a:txBody>
                      <a:tcPr/>
                    </a:tc>
                    <a:tc>
                      <a:txBody>
                        <a:bodyPr/>
                        <a:lstStyle/>
                        <a:p>
                          <a:r>
                            <a:rPr lang="zh-CN" altLang="en-US" dirty="0"/>
                            <a:t>垂直发射度</a:t>
                          </a:r>
                        </a:p>
                      </a:txBody>
                      <a:tcPr/>
                    </a:tc>
                    <a:tc>
                      <a:txBody>
                        <a:bodyPr/>
                        <a:lstStyle/>
                        <a:p>
                          <a:r>
                            <a:rPr lang="zh-CN" altLang="en-US" dirty="0"/>
                            <a:t>绝对能散</a:t>
                          </a:r>
                        </a:p>
                      </a:txBody>
                      <a:tcPr/>
                    </a:tc>
                    <a:tc>
                      <a:txBody>
                        <a:bodyPr/>
                        <a:lstStyle/>
                        <a:p>
                          <a:r>
                            <a:rPr lang="zh-CN" altLang="en-US" dirty="0"/>
                            <a:t>样条点</a:t>
                          </a:r>
                        </a:p>
                      </a:txBody>
                      <a:tcPr/>
                    </a:tc>
                    <a:tc>
                      <a:txBody>
                        <a:bodyPr/>
                        <a:lstStyle/>
                        <a:p>
                          <a:r>
                            <a:rPr lang="zh-CN" altLang="en-US" dirty="0"/>
                            <a:t>测试宏粒子数</a:t>
                          </a:r>
                        </a:p>
                      </a:txBody>
                      <a:tcPr/>
                    </a:tc>
                    <a:tc>
                      <a:txBody>
                        <a:bodyPr/>
                        <a:lstStyle/>
                        <a:p>
                          <a:r>
                            <a:rPr lang="zh-CN" altLang="en-US" dirty="0"/>
                            <a:t>最小托歇克速率</a:t>
                          </a:r>
                        </a:p>
                      </a:txBody>
                      <a:tcPr/>
                    </a:tc>
                    <a:extLst>
                      <a:ext uri="{0D108BD9-81ED-4DB2-BD59-A6C34878D82A}">
                        <a16:rowId xmlns:a16="http://schemas.microsoft.com/office/drawing/2014/main" val="3618392526"/>
                      </a:ext>
                    </a:extLst>
                  </a:tr>
                  <a:tr h="640080">
                    <a:tc>
                      <a:txBody>
                        <a:bodyPr/>
                        <a:lstStyle/>
                        <a:p>
                          <a:r>
                            <a:rPr lang="en-US" altLang="zh-CN" dirty="0"/>
                            <a:t>2.5GeV</a:t>
                          </a:r>
                          <a:endParaRPr lang="zh-CN" altLang="en-US" dirty="0"/>
                        </a:p>
                      </a:txBody>
                      <a:tcPr/>
                    </a:tc>
                    <a:tc>
                      <a:txBody>
                        <a:bodyPr/>
                        <a:lstStyle/>
                        <a:p>
                          <a:r>
                            <a:rPr lang="zh-CN" altLang="en-US" dirty="0"/>
                            <a:t>全环</a:t>
                          </a:r>
                        </a:p>
                      </a:txBody>
                      <a:tcPr/>
                    </a:tc>
                    <a:tc>
                      <a:txBody>
                        <a:bodyPr/>
                        <a:lstStyle/>
                        <a:p>
                          <a:r>
                            <a:rPr lang="zh-CN" altLang="en-US" dirty="0"/>
                            <a:t>全环</a:t>
                          </a:r>
                        </a:p>
                      </a:txBody>
                      <a:tcPr/>
                    </a:tc>
                    <a:tc>
                      <a:txBody>
                        <a:bodyPr/>
                        <a:lstStyle/>
                        <a:p>
                          <a:r>
                            <a:rPr lang="en-US" altLang="zh-CN" dirty="0"/>
                            <a:t>100</a:t>
                          </a:r>
                          <a:endParaRPr lang="zh-CN" altLang="en-US" dirty="0"/>
                        </a:p>
                      </a:txBody>
                      <a:tcPr/>
                    </a:tc>
                    <a:tc>
                      <a:txBody>
                        <a:bodyPr/>
                        <a:lstStyle/>
                        <a:p>
                          <a:r>
                            <a:rPr lang="en-US" altLang="zh-CN" dirty="0"/>
                            <a:t>120nm rad</a:t>
                          </a:r>
                          <a:endParaRPr lang="zh-CN" altLang="en-US" dirty="0"/>
                        </a:p>
                      </a:txBody>
                      <a:tcPr/>
                    </a:tc>
                    <a:tc>
                      <a:txBody>
                        <a:bodyPr/>
                        <a:lstStyle/>
                        <a:p>
                          <a:r>
                            <a:rPr lang="en-US" altLang="zh-CN" dirty="0"/>
                            <a:t>0.9nm rad</a:t>
                          </a:r>
                          <a:endParaRPr lang="zh-CN" altLang="en-US" dirty="0"/>
                        </a:p>
                      </a:txBody>
                      <a:tcPr/>
                    </a:tc>
                    <a:tc>
                      <a:txBody>
                        <a:bodyPr/>
                        <a:lstStyle/>
                        <a:p>
                          <a:endParaRPr lang="zh-CN"/>
                        </a:p>
                      </a:txBody>
                      <a:tcPr>
                        <a:blipFill>
                          <a:blip r:embed="rId4"/>
                          <a:stretch>
                            <a:fillRect l="-483036" t="-148571" r="-214732" b="-15238"/>
                          </a:stretch>
                        </a:blipFill>
                      </a:tcPr>
                    </a:tc>
                    <a:tc>
                      <a:txBody>
                        <a:bodyPr/>
                        <a:lstStyle/>
                        <a:p>
                          <a:r>
                            <a:rPr lang="en-US" altLang="zh-CN" dirty="0"/>
                            <a:t>15</a:t>
                          </a:r>
                          <a:endParaRPr lang="zh-CN" altLang="en-US" dirty="0"/>
                        </a:p>
                      </a:txBody>
                      <a:tcPr/>
                    </a:tc>
                    <a:tc>
                      <a:txBody>
                        <a:bodyPr/>
                        <a:lstStyle/>
                        <a:p>
                          <a:r>
                            <a:rPr lang="en-US" altLang="zh-CN" dirty="0"/>
                            <a:t>100</a:t>
                          </a:r>
                          <a:endParaRPr lang="zh-CN" altLang="en-US" dirty="0"/>
                        </a:p>
                      </a:txBody>
                      <a:tcPr/>
                    </a:tc>
                    <a:tc>
                      <a:txBody>
                        <a:bodyPr/>
                        <a:lstStyle/>
                        <a:p>
                          <a:endParaRPr lang="zh-CN"/>
                        </a:p>
                      </a:txBody>
                      <a:tcPr>
                        <a:blipFill>
                          <a:blip r:embed="rId4"/>
                          <a:stretch>
                            <a:fillRect l="-1007453" t="-148571" r="-2484" b="-15238"/>
                          </a:stretch>
                        </a:blipFill>
                      </a:tcPr>
                    </a:tc>
                    <a:extLst>
                      <a:ext uri="{0D108BD9-81ED-4DB2-BD59-A6C34878D82A}">
                        <a16:rowId xmlns:a16="http://schemas.microsoft.com/office/drawing/2014/main" val="3826148218"/>
                      </a:ext>
                    </a:extLst>
                  </a:tr>
                </a:tbl>
              </a:graphicData>
            </a:graphic>
          </p:graphicFrame>
        </mc:Fallback>
      </mc:AlternateContent>
    </p:spTree>
    <p:extLst>
      <p:ext uri="{BB962C8B-B14F-4D97-AF65-F5344CB8AC3E}">
        <p14:creationId xmlns:p14="http://schemas.microsoft.com/office/powerpoint/2010/main" val="15176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031481E-383C-7A71-5A12-7384DCA49164}"/>
              </a:ext>
            </a:extLst>
          </p:cNvPr>
          <p:cNvSpPr>
            <a:spLocks noGrp="1"/>
          </p:cNvSpPr>
          <p:nvPr>
            <p:ph idx="1"/>
          </p:nvPr>
        </p:nvSpPr>
        <p:spPr>
          <a:xfrm>
            <a:off x="838200" y="471340"/>
            <a:ext cx="10515600" cy="5705623"/>
          </a:xfrm>
        </p:spPr>
        <p:txBody>
          <a:bodyPr/>
          <a:lstStyle/>
          <a:p>
            <a:r>
              <a:rPr lang="zh-CN" altLang="en-US" dirty="0"/>
              <a:t>将单束团单圈生成的粒子的丢失数转换束流每秒生成粒子的损失电荷量，束团数为</a:t>
            </a:r>
            <a:r>
              <a:rPr lang="en-US" altLang="zh-CN" dirty="0"/>
              <a:t>328</a:t>
            </a:r>
            <a:endParaRPr lang="zh-CN" altLang="en-US" dirty="0"/>
          </a:p>
        </p:txBody>
      </p:sp>
      <p:pic>
        <p:nvPicPr>
          <p:cNvPr id="4" name="图片 3">
            <a:extLst>
              <a:ext uri="{FF2B5EF4-FFF2-40B4-BE49-F238E27FC236}">
                <a16:creationId xmlns:a16="http://schemas.microsoft.com/office/drawing/2014/main" id="{D23015D2-5DAC-B3DC-FB9F-8D0439F353FC}"/>
              </a:ext>
            </a:extLst>
          </p:cNvPr>
          <p:cNvPicPr>
            <a:picLocks noChangeAspect="1"/>
          </p:cNvPicPr>
          <p:nvPr/>
        </p:nvPicPr>
        <p:blipFill>
          <a:blip r:embed="rId2"/>
          <a:stretch>
            <a:fillRect/>
          </a:stretch>
        </p:blipFill>
        <p:spPr>
          <a:xfrm>
            <a:off x="41748" y="1603538"/>
            <a:ext cx="4697880" cy="3650924"/>
          </a:xfrm>
          <a:prstGeom prst="rect">
            <a:avLst/>
          </a:prstGeom>
        </p:spPr>
      </p:pic>
      <p:pic>
        <p:nvPicPr>
          <p:cNvPr id="2" name="图片 1">
            <a:extLst>
              <a:ext uri="{FF2B5EF4-FFF2-40B4-BE49-F238E27FC236}">
                <a16:creationId xmlns:a16="http://schemas.microsoft.com/office/drawing/2014/main" id="{F9E80F94-D648-B103-E996-2D05E21D7805}"/>
              </a:ext>
            </a:extLst>
          </p:cNvPr>
          <p:cNvPicPr>
            <a:picLocks noChangeAspect="1"/>
          </p:cNvPicPr>
          <p:nvPr/>
        </p:nvPicPr>
        <p:blipFill>
          <a:blip r:embed="rId3"/>
          <a:stretch>
            <a:fillRect/>
          </a:stretch>
        </p:blipFill>
        <p:spPr>
          <a:xfrm>
            <a:off x="4739628" y="1374967"/>
            <a:ext cx="3663246" cy="2739400"/>
          </a:xfrm>
          <a:prstGeom prst="rect">
            <a:avLst/>
          </a:prstGeom>
        </p:spPr>
      </p:pic>
      <p:pic>
        <p:nvPicPr>
          <p:cNvPr id="5" name="图片 4">
            <a:extLst>
              <a:ext uri="{FF2B5EF4-FFF2-40B4-BE49-F238E27FC236}">
                <a16:creationId xmlns:a16="http://schemas.microsoft.com/office/drawing/2014/main" id="{292611E3-B6B9-CD20-1BCC-207E2722DF60}"/>
              </a:ext>
            </a:extLst>
          </p:cNvPr>
          <p:cNvPicPr>
            <a:picLocks noChangeAspect="1"/>
          </p:cNvPicPr>
          <p:nvPr/>
        </p:nvPicPr>
        <p:blipFill>
          <a:blip r:embed="rId4"/>
          <a:stretch>
            <a:fillRect/>
          </a:stretch>
        </p:blipFill>
        <p:spPr>
          <a:xfrm>
            <a:off x="8342001" y="1318565"/>
            <a:ext cx="3808251" cy="2852203"/>
          </a:xfrm>
          <a:prstGeom prst="rect">
            <a:avLst/>
          </a:prstGeom>
        </p:spPr>
      </p:pic>
      <p:pic>
        <p:nvPicPr>
          <p:cNvPr id="6" name="图片 5">
            <a:extLst>
              <a:ext uri="{FF2B5EF4-FFF2-40B4-BE49-F238E27FC236}">
                <a16:creationId xmlns:a16="http://schemas.microsoft.com/office/drawing/2014/main" id="{80DCC7A6-84A3-3F0A-DA76-EAA08621ADB9}"/>
              </a:ext>
            </a:extLst>
          </p:cNvPr>
          <p:cNvPicPr>
            <a:picLocks noChangeAspect="1"/>
          </p:cNvPicPr>
          <p:nvPr/>
        </p:nvPicPr>
        <p:blipFill>
          <a:blip r:embed="rId5"/>
          <a:stretch>
            <a:fillRect/>
          </a:stretch>
        </p:blipFill>
        <p:spPr>
          <a:xfrm>
            <a:off x="6715619" y="4110275"/>
            <a:ext cx="3448388" cy="2591976"/>
          </a:xfrm>
          <a:prstGeom prst="rect">
            <a:avLst/>
          </a:prstGeom>
        </p:spPr>
      </p:pic>
    </p:spTree>
    <p:extLst>
      <p:ext uri="{BB962C8B-B14F-4D97-AF65-F5344CB8AC3E}">
        <p14:creationId xmlns:p14="http://schemas.microsoft.com/office/powerpoint/2010/main" val="413562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F8652B8-076A-443C-2B39-9C4095E1D0DE}"/>
              </a:ext>
            </a:extLst>
          </p:cNvPr>
          <p:cNvSpPr>
            <a:spLocks noGrp="1"/>
          </p:cNvSpPr>
          <p:nvPr>
            <p:ph idx="1"/>
          </p:nvPr>
        </p:nvSpPr>
        <p:spPr>
          <a:xfrm>
            <a:off x="838200" y="451821"/>
            <a:ext cx="10515600" cy="5725142"/>
          </a:xfrm>
        </p:spPr>
        <p:txBody>
          <a:bodyPr/>
          <a:lstStyle/>
          <a:p>
            <a:r>
              <a:rPr lang="zh-CN" altLang="en-US" dirty="0"/>
              <a:t>丢失测试粒子较多的地方（</a:t>
            </a:r>
            <a:r>
              <a:rPr lang="en-US" altLang="zh-CN" dirty="0"/>
              <a:t>100</a:t>
            </a:r>
            <a:r>
              <a:rPr lang="zh-CN" altLang="en-US" dirty="0"/>
              <a:t>种测试粒子）</a:t>
            </a:r>
            <a:endParaRPr lang="en-US" altLang="zh-CN" dirty="0"/>
          </a:p>
          <a:p>
            <a:endParaRPr lang="zh-CN" altLang="en-US" dirty="0"/>
          </a:p>
        </p:txBody>
      </p:sp>
      <p:graphicFrame>
        <p:nvGraphicFramePr>
          <p:cNvPr id="4" name="表格 4">
            <a:extLst>
              <a:ext uri="{FF2B5EF4-FFF2-40B4-BE49-F238E27FC236}">
                <a16:creationId xmlns:a16="http://schemas.microsoft.com/office/drawing/2014/main" id="{E17627B1-4FE7-0F80-6AB3-D8224A7A8F7F}"/>
              </a:ext>
            </a:extLst>
          </p:cNvPr>
          <p:cNvGraphicFramePr>
            <a:graphicFrameLocks noGrp="1"/>
          </p:cNvGraphicFramePr>
          <p:nvPr>
            <p:extLst>
              <p:ext uri="{D42A27DB-BD31-4B8C-83A1-F6EECF244321}">
                <p14:modId xmlns:p14="http://schemas.microsoft.com/office/powerpoint/2010/main" val="3250014264"/>
              </p:ext>
            </p:extLst>
          </p:nvPr>
        </p:nvGraphicFramePr>
        <p:xfrm>
          <a:off x="1194099" y="1473797"/>
          <a:ext cx="6099586" cy="3354691"/>
        </p:xfrm>
        <a:graphic>
          <a:graphicData uri="http://schemas.openxmlformats.org/drawingml/2006/table">
            <a:tbl>
              <a:tblPr firstRow="1" bandRow="1">
                <a:tableStyleId>{0505E3EF-67EA-436B-97B2-0124C06EBD24}</a:tableStyleId>
              </a:tblPr>
              <a:tblGrid>
                <a:gridCol w="1276619">
                  <a:extLst>
                    <a:ext uri="{9D8B030D-6E8A-4147-A177-3AD203B41FA5}">
                      <a16:colId xmlns:a16="http://schemas.microsoft.com/office/drawing/2014/main" val="715506538"/>
                    </a:ext>
                  </a:extLst>
                </a:gridCol>
                <a:gridCol w="1651733">
                  <a:extLst>
                    <a:ext uri="{9D8B030D-6E8A-4147-A177-3AD203B41FA5}">
                      <a16:colId xmlns:a16="http://schemas.microsoft.com/office/drawing/2014/main" val="2674079763"/>
                    </a:ext>
                  </a:extLst>
                </a:gridCol>
                <a:gridCol w="1585617">
                  <a:extLst>
                    <a:ext uri="{9D8B030D-6E8A-4147-A177-3AD203B41FA5}">
                      <a16:colId xmlns:a16="http://schemas.microsoft.com/office/drawing/2014/main" val="2779063843"/>
                    </a:ext>
                  </a:extLst>
                </a:gridCol>
                <a:gridCol w="1585617">
                  <a:extLst>
                    <a:ext uri="{9D8B030D-6E8A-4147-A177-3AD203B41FA5}">
                      <a16:colId xmlns:a16="http://schemas.microsoft.com/office/drawing/2014/main" val="1016525924"/>
                    </a:ext>
                  </a:extLst>
                </a:gridCol>
              </a:tblGrid>
              <a:tr h="423531">
                <a:tc>
                  <a:txBody>
                    <a:bodyPr/>
                    <a:lstStyle/>
                    <a:p>
                      <a:r>
                        <a:rPr lang="zh-CN" altLang="en-US" dirty="0"/>
                        <a:t>位置</a:t>
                      </a:r>
                      <a:r>
                        <a:rPr lang="en-US" altLang="zh-CN" dirty="0"/>
                        <a:t>/m</a:t>
                      </a:r>
                      <a:endParaRPr lang="zh-CN" altLang="en-US" dirty="0"/>
                    </a:p>
                  </a:txBody>
                  <a:tcPr/>
                </a:tc>
                <a:tc>
                  <a:txBody>
                    <a:bodyPr/>
                    <a:lstStyle/>
                    <a:p>
                      <a:r>
                        <a:rPr lang="zh-CN" altLang="en-US" dirty="0"/>
                        <a:t>元件</a:t>
                      </a:r>
                    </a:p>
                  </a:txBody>
                  <a:tcPr/>
                </a:tc>
                <a:tc>
                  <a:txBody>
                    <a:bodyPr/>
                    <a:lstStyle/>
                    <a:p>
                      <a:r>
                        <a:rPr lang="zh-CN" altLang="en-US" dirty="0"/>
                        <a:t>丢失数量</a:t>
                      </a:r>
                    </a:p>
                  </a:txBody>
                  <a:tcPr/>
                </a:tc>
                <a:tc>
                  <a:txBody>
                    <a:bodyPr/>
                    <a:lstStyle/>
                    <a:p>
                      <a:r>
                        <a:rPr lang="zh-CN" altLang="en-US" dirty="0"/>
                        <a:t>半径</a:t>
                      </a:r>
                    </a:p>
                  </a:txBody>
                  <a:tcPr/>
                </a:tc>
                <a:extLst>
                  <a:ext uri="{0D108BD9-81ED-4DB2-BD59-A6C34878D82A}">
                    <a16:rowId xmlns:a16="http://schemas.microsoft.com/office/drawing/2014/main" val="1502298387"/>
                  </a:ext>
                </a:extLst>
              </a:tr>
              <a:tr h="370840">
                <a:tc>
                  <a:txBody>
                    <a:bodyPr/>
                    <a:lstStyle/>
                    <a:p>
                      <a:r>
                        <a:rPr lang="en-US" altLang="zh-CN" dirty="0"/>
                        <a:t>20.874</a:t>
                      </a:r>
                      <a:endParaRPr lang="zh-CN" altLang="en-US" dirty="0"/>
                    </a:p>
                  </a:txBody>
                  <a:tcPr/>
                </a:tc>
                <a:tc>
                  <a:txBody>
                    <a:bodyPr/>
                    <a:lstStyle/>
                    <a:p>
                      <a:r>
                        <a:rPr lang="en-US" altLang="zh-CN" dirty="0"/>
                        <a:t>D3O24/R3OBPM06</a:t>
                      </a:r>
                      <a:endParaRPr lang="zh-CN" altLang="en-US" dirty="0"/>
                    </a:p>
                  </a:txBody>
                  <a:tcPr/>
                </a:tc>
                <a:tc>
                  <a:txBody>
                    <a:bodyPr/>
                    <a:lstStyle/>
                    <a:p>
                      <a:r>
                        <a:rPr lang="en-US" altLang="zh-CN" dirty="0"/>
                        <a:t>1.05E-04</a:t>
                      </a:r>
                    </a:p>
                  </a:txBody>
                  <a:tcPr/>
                </a:tc>
                <a:tc>
                  <a:txBody>
                    <a:bodyPr/>
                    <a:lstStyle/>
                    <a:p>
                      <a:r>
                        <a:rPr lang="en-US" altLang="zh-CN" dirty="0"/>
                        <a:t>(55/28)</a:t>
                      </a:r>
                    </a:p>
                  </a:txBody>
                  <a:tcPr/>
                </a:tc>
                <a:extLst>
                  <a:ext uri="{0D108BD9-81ED-4DB2-BD59-A6C34878D82A}">
                    <a16:rowId xmlns:a16="http://schemas.microsoft.com/office/drawing/2014/main" val="3866653090"/>
                  </a:ext>
                </a:extLst>
              </a:tr>
              <a:tr h="370840">
                <a:tc>
                  <a:txBody>
                    <a:bodyPr/>
                    <a:lstStyle/>
                    <a:p>
                      <a:r>
                        <a:rPr lang="en-US" altLang="zh-CN" dirty="0"/>
                        <a:t>57.777</a:t>
                      </a:r>
                    </a:p>
                  </a:txBody>
                  <a:tcPr/>
                </a:tc>
                <a:tc>
                  <a:txBody>
                    <a:bodyPr/>
                    <a:lstStyle/>
                    <a:p>
                      <a:r>
                        <a:rPr lang="en-US" altLang="zh-CN" dirty="0"/>
                        <a:t>R3OQ17</a:t>
                      </a:r>
                      <a:endParaRPr lang="zh-CN" altLang="en-US" dirty="0"/>
                    </a:p>
                  </a:txBody>
                  <a:tcPr/>
                </a:tc>
                <a:tc>
                  <a:txBody>
                    <a:bodyPr/>
                    <a:lstStyle/>
                    <a:p>
                      <a:r>
                        <a:rPr lang="en-US" altLang="zh-CN" dirty="0"/>
                        <a:t>1.20E-04</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(55/28)</a:t>
                      </a:r>
                    </a:p>
                    <a:p>
                      <a:endParaRPr lang="zh-CN" altLang="en-US" dirty="0"/>
                    </a:p>
                  </a:txBody>
                  <a:tcPr/>
                </a:tc>
                <a:extLst>
                  <a:ext uri="{0D108BD9-81ED-4DB2-BD59-A6C34878D82A}">
                    <a16:rowId xmlns:a16="http://schemas.microsoft.com/office/drawing/2014/main" val="1201704851"/>
                  </a:ext>
                </a:extLst>
              </a:tr>
              <a:tr h="370840">
                <a:tc>
                  <a:txBody>
                    <a:bodyPr/>
                    <a:lstStyle/>
                    <a:p>
                      <a:r>
                        <a:rPr lang="en-US" altLang="zh-CN" dirty="0"/>
                        <a:t>93.095</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D2O33/R2OBPM08</a:t>
                      </a:r>
                      <a:endParaRPr lang="zh-CN" altLang="en-US" dirty="0"/>
                    </a:p>
                  </a:txBody>
                  <a:tcPr/>
                </a:tc>
                <a:tc>
                  <a:txBody>
                    <a:bodyPr/>
                    <a:lstStyle/>
                    <a:p>
                      <a:r>
                        <a:rPr lang="en-US" altLang="zh-CN" dirty="0"/>
                        <a:t>1.19E-04</a:t>
                      </a:r>
                    </a:p>
                  </a:txBody>
                  <a:tcPr/>
                </a:tc>
                <a:tc>
                  <a:txBody>
                    <a:bodyPr/>
                    <a:lstStyle/>
                    <a:p>
                      <a:r>
                        <a:rPr lang="en-US" altLang="zh-CN" dirty="0"/>
                        <a:t>(55/28)</a:t>
                      </a:r>
                    </a:p>
                  </a:txBody>
                  <a:tcPr/>
                </a:tc>
                <a:extLst>
                  <a:ext uri="{0D108BD9-81ED-4DB2-BD59-A6C34878D82A}">
                    <a16:rowId xmlns:a16="http://schemas.microsoft.com/office/drawing/2014/main" val="2167783312"/>
                  </a:ext>
                </a:extLst>
              </a:tr>
              <a:tr h="370840">
                <a:tc>
                  <a:txBody>
                    <a:bodyPr/>
                    <a:lstStyle/>
                    <a:p>
                      <a:r>
                        <a:rPr lang="en-US" altLang="zh-CN" dirty="0"/>
                        <a:t>220.446</a:t>
                      </a:r>
                    </a:p>
                  </a:txBody>
                  <a:tcPr/>
                </a:tc>
                <a:tc>
                  <a:txBody>
                    <a:bodyPr/>
                    <a:lstStyle/>
                    <a:p>
                      <a:r>
                        <a:rPr lang="en-US" altLang="zh-CN" dirty="0"/>
                        <a:t>D4O24</a:t>
                      </a:r>
                      <a:endParaRPr lang="zh-CN" altLang="en-US" dirty="0"/>
                    </a:p>
                  </a:txBody>
                  <a:tcPr/>
                </a:tc>
                <a:tc>
                  <a:txBody>
                    <a:bodyPr/>
                    <a:lstStyle/>
                    <a:p>
                      <a:r>
                        <a:rPr lang="en-US" altLang="zh-CN" dirty="0"/>
                        <a:t>1.23E-04</a:t>
                      </a:r>
                    </a:p>
                  </a:txBody>
                  <a:tcPr/>
                </a:tc>
                <a:tc>
                  <a:txBody>
                    <a:bodyPr/>
                    <a:lstStyle/>
                    <a:p>
                      <a:r>
                        <a:rPr lang="en-US" altLang="zh-CN" dirty="0"/>
                        <a:t>(55/28)</a:t>
                      </a:r>
                    </a:p>
                  </a:txBody>
                  <a:tcPr/>
                </a:tc>
                <a:extLst>
                  <a:ext uri="{0D108BD9-81ED-4DB2-BD59-A6C34878D82A}">
                    <a16:rowId xmlns:a16="http://schemas.microsoft.com/office/drawing/2014/main" val="3834485959"/>
                  </a:ext>
                </a:extLst>
              </a:tr>
              <a:tr h="370840">
                <a:tc>
                  <a:txBody>
                    <a:bodyPr/>
                    <a:lstStyle/>
                    <a:p>
                      <a:r>
                        <a:rPr lang="en-US" altLang="zh-CN" dirty="0">
                          <a:highlight>
                            <a:srgbClr val="00FF00"/>
                          </a:highlight>
                        </a:rPr>
                        <a:t>27.289</a:t>
                      </a:r>
                      <a:endParaRPr lang="zh-CN" altLang="en-US" dirty="0">
                        <a:highlight>
                          <a:srgbClr val="00FF00"/>
                        </a:highlight>
                      </a:endParaRPr>
                    </a:p>
                  </a:txBody>
                  <a:tcPr/>
                </a:tc>
                <a:tc>
                  <a:txBody>
                    <a:bodyPr/>
                    <a:lstStyle/>
                    <a:p>
                      <a:r>
                        <a:rPr lang="en-US" altLang="zh-CN" dirty="0">
                          <a:highlight>
                            <a:srgbClr val="00FF00"/>
                          </a:highlight>
                        </a:rPr>
                        <a:t>R3OQ08</a:t>
                      </a:r>
                      <a:endParaRPr lang="zh-CN" altLang="en-US" dirty="0">
                        <a:highlight>
                          <a:srgbClr val="00FF00"/>
                        </a:highlight>
                      </a:endParaRPr>
                    </a:p>
                  </a:txBody>
                  <a:tcPr/>
                </a:tc>
                <a:tc>
                  <a:txBody>
                    <a:bodyPr/>
                    <a:lstStyle/>
                    <a:p>
                      <a:r>
                        <a:rPr lang="en-US" altLang="zh-CN" dirty="0">
                          <a:highlight>
                            <a:srgbClr val="00FF00"/>
                          </a:highlight>
                        </a:rPr>
                        <a:t>9.00E-06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highlight>
                            <a:srgbClr val="00FF00"/>
                          </a:highlight>
                        </a:rPr>
                        <a:t>(55/28)</a:t>
                      </a:r>
                    </a:p>
                    <a:p>
                      <a:endParaRPr lang="en-US" altLang="zh-CN" dirty="0">
                        <a:highlight>
                          <a:srgbClr val="00FF00"/>
                        </a:highlight>
                      </a:endParaRPr>
                    </a:p>
                  </a:txBody>
                  <a:tcPr/>
                </a:tc>
                <a:extLst>
                  <a:ext uri="{0D108BD9-81ED-4DB2-BD59-A6C34878D82A}">
                    <a16:rowId xmlns:a16="http://schemas.microsoft.com/office/drawing/2014/main" val="672480400"/>
                  </a:ext>
                </a:extLst>
              </a:tr>
            </a:tbl>
          </a:graphicData>
        </a:graphic>
      </p:graphicFrame>
      <p:pic>
        <p:nvPicPr>
          <p:cNvPr id="6" name="图片 5">
            <a:extLst>
              <a:ext uri="{FF2B5EF4-FFF2-40B4-BE49-F238E27FC236}">
                <a16:creationId xmlns:a16="http://schemas.microsoft.com/office/drawing/2014/main" id="{2DB149F3-5E59-799B-B297-E69C90844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661" y="4264046"/>
            <a:ext cx="4009263" cy="1912917"/>
          </a:xfrm>
          <a:prstGeom prst="rect">
            <a:avLst/>
          </a:prstGeom>
        </p:spPr>
      </p:pic>
      <p:sp>
        <p:nvSpPr>
          <p:cNvPr id="7" name="文本框 6">
            <a:extLst>
              <a:ext uri="{FF2B5EF4-FFF2-40B4-BE49-F238E27FC236}">
                <a16:creationId xmlns:a16="http://schemas.microsoft.com/office/drawing/2014/main" id="{DE5B7EFA-D7EE-2F91-A85C-9DD129429A10}"/>
              </a:ext>
            </a:extLst>
          </p:cNvPr>
          <p:cNvSpPr txBox="1"/>
          <p:nvPr/>
        </p:nvSpPr>
        <p:spPr>
          <a:xfrm>
            <a:off x="8335505" y="6176963"/>
            <a:ext cx="3155577" cy="369332"/>
          </a:xfrm>
          <a:prstGeom prst="rect">
            <a:avLst/>
          </a:prstGeom>
          <a:noFill/>
        </p:spPr>
        <p:txBody>
          <a:bodyPr wrap="square" rtlCol="0">
            <a:spAutoFit/>
          </a:bodyPr>
          <a:lstStyle/>
          <a:p>
            <a:r>
              <a:rPr lang="zh-CN" altLang="en-US" dirty="0"/>
              <a:t>旧结果（原来自己修改的程序）</a:t>
            </a:r>
          </a:p>
        </p:txBody>
      </p:sp>
    </p:spTree>
    <p:extLst>
      <p:ext uri="{BB962C8B-B14F-4D97-AF65-F5344CB8AC3E}">
        <p14:creationId xmlns:p14="http://schemas.microsoft.com/office/powerpoint/2010/main" val="63472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838410-C045-6C1F-A20E-5BD6E29AF4EE}"/>
              </a:ext>
            </a:extLst>
          </p:cNvPr>
          <p:cNvSpPr>
            <a:spLocks noGrp="1"/>
          </p:cNvSpPr>
          <p:nvPr>
            <p:ph type="title"/>
          </p:nvPr>
        </p:nvSpPr>
        <p:spPr/>
        <p:txBody>
          <a:bodyPr/>
          <a:lstStyle/>
          <a:p>
            <a:r>
              <a:rPr lang="zh-CN" altLang="en-US" dirty="0"/>
              <a:t>背景说明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2672DF7-CF13-DF99-C0EA-0702A74D8CB5}"/>
                  </a:ext>
                </a:extLst>
              </p:cNvPr>
              <p:cNvSpPr>
                <a:spLocks noGrp="1"/>
              </p:cNvSpPr>
              <p:nvPr>
                <p:ph idx="1"/>
              </p:nvPr>
            </p:nvSpPr>
            <p:spPr>
              <a:xfrm>
                <a:off x="838200" y="1461248"/>
                <a:ext cx="10515600" cy="5280212"/>
              </a:xfrm>
            </p:spPr>
            <p:txBody>
              <a:bodyPr>
                <a:normAutofit/>
              </a:bodyPr>
              <a:lstStyle/>
              <a:p>
                <a:r>
                  <a:rPr lang="en-US" altLang="zh-CN" dirty="0"/>
                  <a:t>BEPC-Ⅱ</a:t>
                </a:r>
                <a:r>
                  <a:rPr lang="zh-CN" altLang="en-US" dirty="0"/>
                  <a:t>使用的横向反馈</a:t>
                </a:r>
                <a:r>
                  <a:rPr lang="en-US" altLang="zh-CN" dirty="0"/>
                  <a:t>kicker</a:t>
                </a:r>
                <a:r>
                  <a:rPr lang="zh-CN" altLang="en-US" dirty="0"/>
                  <a:t>由两个传输线电极条组成。</a:t>
                </a:r>
                <a:endParaRPr lang="en-US" altLang="zh-CN" dirty="0"/>
              </a:p>
              <a:p>
                <a:r>
                  <a:rPr lang="zh-CN" altLang="en-US" dirty="0"/>
                  <a:t>假定在考察的频率范围内阻抗响应为</a:t>
                </a:r>
                <a:r>
                  <a:rPr lang="en-US" altLang="zh-CN" dirty="0"/>
                  <a:t>4000</a:t>
                </a:r>
                <a:r>
                  <a:rPr lang="zh-CN" altLang="en-US" dirty="0"/>
                  <a:t>欧姆，仅产生垂直方向的偏转。</a:t>
                </a:r>
                <a:endParaRPr lang="en-US" altLang="zh-CN" dirty="0"/>
              </a:p>
              <a:p>
                <a:r>
                  <a:rPr lang="zh-CN" altLang="en-US" dirty="0"/>
                  <a:t>忽略</a:t>
                </a:r>
                <a:r>
                  <a:rPr lang="en-US" altLang="zh-CN" dirty="0"/>
                  <a:t>kicker</a:t>
                </a:r>
                <a:r>
                  <a:rPr lang="zh-CN" altLang="en-US" dirty="0"/>
                  <a:t>本身长度（实际约长</a:t>
                </a:r>
                <a:r>
                  <a:rPr lang="en-US" altLang="zh-CN" dirty="0"/>
                  <a:t>0.62m</a:t>
                </a:r>
                <a:r>
                  <a:rPr lang="zh-CN" altLang="en-US" dirty="0"/>
                  <a:t>），对应的传输映射近似取为：</a:t>
                </a:r>
                <a:endParaRPr lang="en-US" altLang="zh-CN" dirty="0"/>
              </a:p>
              <a:p>
                <a:r>
                  <a:rPr lang="en-US" altLang="zh-CN" b="0" dirty="0"/>
                  <a:t>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𝑦</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𝑦</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𝑦</m:t>
                        </m:r>
                      </m:sub>
                    </m:sSub>
                  </m:oMath>
                </a14:m>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𝑠</m:t>
                            </m:r>
                          </m:e>
                        </m:acc>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𝑠</m:t>
                        </m:r>
                      </m:e>
                    </m:acc>
                  </m:oMath>
                </a14:m>
                <a:endParaRPr lang="en-US" altLang="zh-CN" dirty="0"/>
              </a:p>
              <a:p>
                <a:r>
                  <a:rPr lang="en-US" altLang="zh-CN" dirty="0">
                    <a:ea typeface="Cambria Math" panose="020405030504060302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𝑦</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𝑘𝑖𝑐𝑘</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ad>
                          <m:radPr>
                            <m:degHide m:val="on"/>
                            <m:ctrlPr>
                              <a:rPr lang="en-US" altLang="zh-CN" b="0"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2</m:t>
                                </m:r>
                                <m:r>
                                  <a:rPr lang="en-US" altLang="zh-CN" i="1">
                                    <a:latin typeface="Cambria Math" panose="02040503050406030204" pitchFamily="18" charset="0"/>
                                  </a:rPr>
                                  <m:t>𝑃</m:t>
                                </m:r>
                              </m:e>
                              <m:sub>
                                <m:r>
                                  <a:rPr lang="en-US" altLang="zh-CN" b="0" i="1" smtClean="0">
                                    <a:latin typeface="Cambria Math" panose="02040503050406030204" pitchFamily="18" charset="0"/>
                                  </a:rPr>
                                  <m:t>𝑘𝑖𝑐𝑘𝑒𝑟</m:t>
                                </m:r>
                              </m:sub>
                            </m:sSub>
                            <m:r>
                              <a:rPr lang="en-US" altLang="zh-CN" b="0" i="1" smtClean="0">
                                <a:latin typeface="Cambria Math" panose="02040503050406030204" pitchFamily="18" charset="0"/>
                              </a:rPr>
                              <m:t>𝑍</m:t>
                            </m:r>
                          </m:e>
                        </m:rad>
                      </m:num>
                      <m:den>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𝑒</m:t>
                        </m:r>
                      </m:den>
                    </m:f>
                    <m:r>
                      <a:rPr lang="en-US" altLang="zh-CN" b="0" i="1" smtClean="0">
                        <a:latin typeface="Cambria Math" panose="02040503050406030204" pitchFamily="18" charset="0"/>
                      </a:rPr>
                      <m:t>𝑐𝑜𝑠</m:t>
                    </m:r>
                    <m:r>
                      <a:rPr lang="zh-CN" altLang="en-US" b="0" i="1" smtClean="0">
                        <a:latin typeface="Cambria Math" panose="02040503050406030204" pitchFamily="18" charset="0"/>
                      </a:rPr>
                      <m:t>𝜓</m:t>
                    </m:r>
                  </m:oMath>
                </a14:m>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𝑠</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zh-CN" altLang="en-US" b="0" i="1" smtClean="0">
                        <a:latin typeface="Cambria Math" panose="02040503050406030204" pitchFamily="18" charset="0"/>
                      </a:rPr>
                      <m:t>𝛾</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𝑘𝑖𝑐𝑘</m:t>
                        </m:r>
                      </m:sub>
                    </m:sSub>
                  </m:oMath>
                </a14:m>
                <a:r>
                  <a:rPr lang="zh-CN" altLang="en-US" dirty="0"/>
                  <a:t>  </a:t>
                </a:r>
                <a:endParaRPr lang="en-US" altLang="zh-CN" dirty="0"/>
              </a:p>
              <a:p>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m>
                          <m:mPr>
                            <m:mcs>
                              <m:mc>
                                <m:mcPr>
                                  <m:count m:val="3"/>
                                  <m:mcJc m:val="center"/>
                                </m:mcPr>
                              </m:mc>
                            </m:mcs>
                            <m:ctrlPr>
                              <a:rPr lang="en-US" altLang="zh-CN" i="1">
                                <a:latin typeface="Cambria Math" panose="02040503050406030204" pitchFamily="18" charset="0"/>
                                <a:ea typeface="Cambria Math" panose="02040503050406030204" pitchFamily="18" charset="0"/>
                              </a:rPr>
                            </m:ctrlPr>
                          </m:mPr>
                          <m:mr>
                            <m:e>
                              <m:r>
                                <m:rPr>
                                  <m:brk m:alnAt="7"/>
                                </m:rPr>
                                <a:rPr lang="en-US" altLang="zh-CN" b="0" i="1" smtClean="0">
                                  <a:latin typeface="Cambria Math" panose="02040503050406030204" pitchFamily="18" charset="0"/>
                                  <a:ea typeface="Cambria Math" panose="02040503050406030204" pitchFamily="18" charset="0"/>
                                </a:rPr>
                                <m:t>1</m:t>
                              </m:r>
                            </m:e>
                            <m:e>
                              <m:r>
                                <a:rPr lang="en-US" altLang="zh-CN" b="0" i="1" smtClean="0">
                                  <a:latin typeface="Cambria Math" panose="02040503050406030204" pitchFamily="18" charset="0"/>
                                  <a:ea typeface="Cambria Math" panose="02040503050406030204" pitchFamily="18" charset="0"/>
                                </a:rPr>
                                <m:t>0</m:t>
                              </m:r>
                            </m:e>
                            <m:e>
                              <m:r>
                                <a:rPr lang="en-US" altLang="zh-CN" b="0" i="1" smtClean="0">
                                  <a:latin typeface="Cambria Math" panose="02040503050406030204" pitchFamily="18" charset="0"/>
                                  <a:ea typeface="Cambria Math" panose="02040503050406030204" pitchFamily="18" charset="0"/>
                                </a:rPr>
                                <m:t>0</m:t>
                              </m:r>
                            </m:e>
                          </m:mr>
                          <m:mr>
                            <m:e>
                              <m:r>
                                <a:rPr lang="en-US" altLang="zh-CN" b="0" i="1" smtClean="0">
                                  <a:latin typeface="Cambria Math" panose="02040503050406030204" pitchFamily="18" charset="0"/>
                                  <a:ea typeface="Cambria Math" panose="02040503050406030204" pitchFamily="18" charset="0"/>
                                </a:rPr>
                                <m:t>0</m:t>
                              </m:r>
                            </m:e>
                            <m:e>
                              <m:r>
                                <a:rPr lang="en-US" altLang="zh-CN" b="0" i="1" smtClean="0">
                                  <a:latin typeface="Cambria Math" panose="02040503050406030204" pitchFamily="18" charset="0"/>
                                  <a:ea typeface="Cambria Math" panose="02040503050406030204" pitchFamily="18" charset="0"/>
                                </a:rPr>
                                <m:t>𝑐𝑜𝑠</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𝑠</m:t>
                                  </m:r>
                                </m:sub>
                              </m:sSub>
                            </m:e>
                            <m:e>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𝑠𝑖𝑛</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𝑠</m:t>
                                  </m:r>
                                </m:sub>
                              </m:sSub>
                            </m:e>
                          </m:mr>
                          <m:mr>
                            <m:e>
                              <m:r>
                                <a:rPr lang="en-US" altLang="zh-CN" b="0" i="1" smtClean="0">
                                  <a:latin typeface="Cambria Math" panose="02040503050406030204" pitchFamily="18" charset="0"/>
                                  <a:ea typeface="Cambria Math" panose="02040503050406030204" pitchFamily="18" charset="0"/>
                                </a:rPr>
                                <m:t>0</m:t>
                              </m:r>
                            </m:e>
                            <m:e>
                              <m:r>
                                <a:rPr lang="en-US" altLang="zh-CN" b="0" i="1" smtClean="0">
                                  <a:latin typeface="Cambria Math" panose="02040503050406030204" pitchFamily="18" charset="0"/>
                                  <a:ea typeface="Cambria Math" panose="02040503050406030204" pitchFamily="18" charset="0"/>
                                </a:rPr>
                                <m:t>𝑠𝑖𝑛</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𝑠</m:t>
                                  </m:r>
                                </m:sub>
                              </m:sSub>
                            </m:e>
                            <m:e>
                              <m:r>
                                <a:rPr lang="en-US" altLang="zh-CN" b="0" i="1" smtClean="0">
                                  <a:latin typeface="Cambria Math" panose="02040503050406030204" pitchFamily="18" charset="0"/>
                                  <a:ea typeface="Cambria Math" panose="02040503050406030204" pitchFamily="18" charset="0"/>
                                </a:rPr>
                                <m:t>𝑐𝑜𝑠</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𝑠</m:t>
                                  </m:r>
                                </m:sub>
                              </m:sSub>
                            </m:e>
                          </m:mr>
                        </m:m>
                      </m:e>
                    </m:d>
                  </m:oMath>
                </a14:m>
                <a:endParaRPr lang="zh-CN" altLang="en-US" dirty="0"/>
              </a:p>
            </p:txBody>
          </p:sp>
        </mc:Choice>
        <mc:Fallback xmlns="">
          <p:sp>
            <p:nvSpPr>
              <p:cNvPr id="3" name="内容占位符 2">
                <a:extLst>
                  <a:ext uri="{FF2B5EF4-FFF2-40B4-BE49-F238E27FC236}">
                    <a16:creationId xmlns:a16="http://schemas.microsoft.com/office/drawing/2014/main" id="{82672DF7-CF13-DF99-C0EA-0702A74D8CB5}"/>
                  </a:ext>
                </a:extLst>
              </p:cNvPr>
              <p:cNvSpPr>
                <a:spLocks noGrp="1" noRot="1" noChangeAspect="1" noMove="1" noResize="1" noEditPoints="1" noAdjustHandles="1" noChangeArrowheads="1" noChangeShapeType="1" noTextEdit="1"/>
              </p:cNvSpPr>
              <p:nvPr>
                <p:ph idx="1"/>
              </p:nvPr>
            </p:nvSpPr>
            <p:spPr>
              <a:xfrm>
                <a:off x="838200" y="1461248"/>
                <a:ext cx="10515600" cy="5280212"/>
              </a:xfrm>
              <a:blipFill>
                <a:blip r:embed="rId2"/>
                <a:stretch>
                  <a:fillRect l="-1043" t="-21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717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1E207-C890-7CEE-E02A-0CA4FF4023AC}"/>
              </a:ext>
            </a:extLst>
          </p:cNvPr>
          <p:cNvSpPr>
            <a:spLocks noGrp="1"/>
          </p:cNvSpPr>
          <p:nvPr>
            <p:ph type="title"/>
          </p:nvPr>
        </p:nvSpPr>
        <p:spPr/>
        <p:txBody>
          <a:bodyPr/>
          <a:lstStyle/>
          <a:p>
            <a:r>
              <a:rPr lang="en-US" altLang="zh-CN" dirty="0"/>
              <a:t>1.</a:t>
            </a:r>
            <a:r>
              <a:rPr lang="zh-CN" altLang="en-US" dirty="0"/>
              <a:t>单调扫描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B0F6628-047F-7F02-08A0-B75FB9FD90D0}"/>
                  </a:ext>
                </a:extLst>
              </p:cNvPr>
              <p:cNvSpPr>
                <a:spLocks noGrp="1"/>
              </p:cNvSpPr>
              <p:nvPr>
                <p:ph idx="1"/>
              </p:nvPr>
            </p:nvSpPr>
            <p:spPr>
              <a:xfrm>
                <a:off x="540123" y="1616075"/>
                <a:ext cx="11535336" cy="3906184"/>
              </a:xfrm>
            </p:spPr>
            <p:txBody>
              <a:bodyPr>
                <a:normAutofit lnSpcReduction="10000"/>
              </a:bodyPr>
              <a:lstStyle/>
              <a:p>
                <a:r>
                  <a:rPr lang="en-US" altLang="zh-CN" dirty="0"/>
                  <a:t>Kicker</a:t>
                </a:r>
                <a:r>
                  <a:rPr lang="zh-CN" altLang="en-US" dirty="0"/>
                  <a:t>的位置：</a:t>
                </a:r>
                <a:r>
                  <a:rPr lang="en-US" altLang="zh-CN" dirty="0"/>
                  <a:t>s= 36.203m</a:t>
                </a:r>
                <a:r>
                  <a:rPr lang="zh-CN" altLang="en-US" dirty="0"/>
                  <a:t>，功率为</a:t>
                </a:r>
                <a:r>
                  <a:rPr lang="en-US" altLang="zh-CN" dirty="0"/>
                  <a:t>63.1W</a:t>
                </a:r>
                <a:r>
                  <a:rPr lang="zh-CN" altLang="en-US" dirty="0"/>
                  <a:t>，踢角幅值约</a:t>
                </a:r>
                <a14:m>
                  <m:oMath xmlns:m="http://schemas.openxmlformats.org/officeDocument/2006/math">
                    <m:r>
                      <a:rPr lang="en-US" altLang="zh-CN" b="0" i="1" smtClean="0">
                        <a:latin typeface="Cambria Math" panose="02040503050406030204" pitchFamily="18" charset="0"/>
                      </a:rPr>
                      <m:t>2.842</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−7</m:t>
                        </m:r>
                      </m:sup>
                    </m:sSup>
                    <m:r>
                      <a:rPr lang="en-US" altLang="zh-CN" b="0" i="1" smtClean="0">
                        <a:latin typeface="Cambria Math" panose="02040503050406030204" pitchFamily="18" charset="0"/>
                        <a:ea typeface="Cambria Math" panose="02040503050406030204" pitchFamily="18" charset="0"/>
                      </a:rPr>
                      <m:t>𝑟𝑎𝑑</m:t>
                    </m:r>
                  </m:oMath>
                </a14:m>
                <a:endParaRPr lang="en-US" altLang="zh-CN" dirty="0"/>
              </a:p>
              <a:p>
                <a:r>
                  <a:rPr lang="zh-CN" altLang="en-US" dirty="0"/>
                  <a:t>扫喵频率随时间是连续单调线性递增的，固定增速为</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𝑑𝑓</m:t>
                        </m:r>
                      </m:num>
                      <m:den>
                        <m:r>
                          <a:rPr lang="en-US" altLang="zh-CN" b="0" i="1" smtClean="0">
                            <a:latin typeface="Cambria Math" panose="02040503050406030204" pitchFamily="18" charset="0"/>
                          </a:rPr>
                          <m:t>𝑑𝑡</m:t>
                        </m:r>
                      </m:den>
                    </m:f>
                    <m:r>
                      <a:rPr lang="en-US" altLang="zh-CN" b="0" i="1" smtClean="0">
                        <a:latin typeface="Cambria Math" panose="02040503050406030204" pitchFamily="18" charset="0"/>
                      </a:rPr>
                      <m:t>=37.5</m:t>
                    </m:r>
                    <m:r>
                      <a:rPr lang="en-US" altLang="zh-CN" b="0" i="1" smtClean="0">
                        <a:latin typeface="Cambria Math" panose="02040503050406030204" pitchFamily="18" charset="0"/>
                      </a:rPr>
                      <m:t>𝐻𝑧</m:t>
                    </m:r>
                  </m:oMath>
                </a14:m>
                <a:endParaRPr lang="en-US" altLang="zh-CN" dirty="0"/>
              </a:p>
              <a:p>
                <a:r>
                  <a:rPr lang="zh-CN" altLang="en-US" dirty="0"/>
                  <a:t> </a:t>
                </a:r>
                <a:endParaRPr lang="en-US" altLang="zh-CN" dirty="0"/>
              </a:p>
              <a:p>
                <a:r>
                  <a:rPr lang="en-US" altLang="zh-CN" dirty="0"/>
                  <a:t> </a:t>
                </a:r>
                <a:r>
                  <a:rPr lang="zh-CN" altLang="en-US" dirty="0"/>
                  <a:t>纵向运动对</a:t>
                </a:r>
                <a:r>
                  <a:rPr lang="en-US" altLang="zh-CN" dirty="0"/>
                  <a:t>kicker</a:t>
                </a:r>
                <a:r>
                  <a:rPr lang="zh-CN" altLang="en-US" dirty="0"/>
                  <a:t>产生的踢角大小的影响被考虑：</a:t>
                </a:r>
                <a:endParaRPr lang="en-US" altLang="zh-CN" dirty="0"/>
              </a:p>
              <a:p>
                <a:r>
                  <a:rPr lang="en-US" altLang="zh-CN" dirty="0"/>
                  <a:t> (1)z</a:t>
                </a:r>
                <a:r>
                  <a:rPr lang="zh-CN" altLang="en-US" dirty="0"/>
                  <a:t>的影响：考虑追踪粒子与参考粒子到达</a:t>
                </a:r>
                <a:r>
                  <a:rPr lang="en-US" altLang="zh-CN" dirty="0"/>
                  <a:t>kicker</a:t>
                </a:r>
                <a:r>
                  <a:rPr lang="zh-CN" altLang="en-US" dirty="0"/>
                  <a:t>的时间差异引起的</a:t>
                </a:r>
                <a:r>
                  <a:rPr lang="en-US" altLang="zh-CN" dirty="0"/>
                  <a:t>kicker</a:t>
                </a:r>
                <a:r>
                  <a:rPr lang="zh-CN" altLang="en-US" dirty="0"/>
                  <a:t>相位差异</a:t>
                </a:r>
                <a:endParaRPr lang="en-US" altLang="zh-CN" dirty="0"/>
              </a:p>
              <a:p>
                <a:r>
                  <a:rPr lang="en-US" altLang="zh-CN" dirty="0"/>
                  <a:t> (2)</a:t>
                </a:r>
                <a:r>
                  <a:rPr lang="en-US" altLang="zh-CN" dirty="0" err="1"/>
                  <a:t>Pz</a:t>
                </a:r>
                <a:r>
                  <a:rPr lang="zh-CN" altLang="en-US" dirty="0"/>
                  <a:t>的影响：对</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𝑘𝑖𝑐𝑘</m:t>
                        </m:r>
                      </m:sub>
                    </m:sSub>
                  </m:oMath>
                </a14:m>
                <a:r>
                  <a:rPr lang="zh-CN" altLang="en-US" dirty="0"/>
                  <a:t>和</a:t>
                </a:r>
                <a14:m>
                  <m:oMath xmlns:m="http://schemas.openxmlformats.org/officeDocument/2006/math">
                    <m:r>
                      <a:rPr lang="zh-CN" altLang="en-US" i="1" dirty="0" smtClean="0">
                        <a:latin typeface="Cambria Math" panose="02040503050406030204" pitchFamily="18" charset="0"/>
                      </a:rPr>
                      <m:t>𝛾</m:t>
                    </m:r>
                  </m:oMath>
                </a14:m>
                <a:r>
                  <a:rPr lang="zh-CN" altLang="en-US" dirty="0"/>
                  <a:t>的影响产生的对</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𝑠</m:t>
                        </m:r>
                      </m:sub>
                    </m:sSub>
                  </m:oMath>
                </a14:m>
                <a:r>
                  <a:rPr lang="zh-CN" altLang="en-US" dirty="0"/>
                  <a:t>的影响</a:t>
                </a:r>
                <a:endParaRPr lang="en-US" altLang="zh-CN" dirty="0"/>
              </a:p>
            </p:txBody>
          </p:sp>
        </mc:Choice>
        <mc:Fallback xmlns="">
          <p:sp>
            <p:nvSpPr>
              <p:cNvPr id="3" name="内容占位符 2">
                <a:extLst>
                  <a:ext uri="{FF2B5EF4-FFF2-40B4-BE49-F238E27FC236}">
                    <a16:creationId xmlns:a16="http://schemas.microsoft.com/office/drawing/2014/main" id="{EB0F6628-047F-7F02-08A0-B75FB9FD90D0}"/>
                  </a:ext>
                </a:extLst>
              </p:cNvPr>
              <p:cNvSpPr>
                <a:spLocks noGrp="1" noRot="1" noChangeAspect="1" noMove="1" noResize="1" noEditPoints="1" noAdjustHandles="1" noChangeArrowheads="1" noChangeShapeType="1" noTextEdit="1"/>
              </p:cNvSpPr>
              <p:nvPr>
                <p:ph idx="1"/>
              </p:nvPr>
            </p:nvSpPr>
            <p:spPr>
              <a:xfrm>
                <a:off x="540123" y="1616075"/>
                <a:ext cx="11535336" cy="3906184"/>
              </a:xfrm>
              <a:blipFill>
                <a:blip r:embed="rId2"/>
                <a:stretch>
                  <a:fillRect l="-951" t="-35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216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C9BDCAA-6037-5F36-9C85-F2467AD85681}"/>
              </a:ext>
            </a:extLst>
          </p:cNvPr>
          <p:cNvSpPr>
            <a:spLocks noGrp="1"/>
          </p:cNvSpPr>
          <p:nvPr>
            <p:ph idx="1"/>
          </p:nvPr>
        </p:nvSpPr>
        <p:spPr>
          <a:xfrm>
            <a:off x="838200" y="457200"/>
            <a:ext cx="10515600" cy="6194612"/>
          </a:xfrm>
        </p:spPr>
        <p:txBody>
          <a:bodyPr/>
          <a:lstStyle/>
          <a:p>
            <a:r>
              <a:rPr lang="zh-CN" altLang="en-US" dirty="0"/>
              <a:t>初始参量汇总：</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Lattice</a:t>
            </a:r>
            <a:r>
              <a:rPr lang="zh-CN" altLang="en-US" dirty="0"/>
              <a:t>通用属性设置：</a:t>
            </a:r>
            <a:endParaRPr lang="en-US" altLang="zh-CN" dirty="0"/>
          </a:p>
          <a:p>
            <a:r>
              <a:rPr lang="en-US" altLang="zh-CN" dirty="0" err="1"/>
              <a:t>Bmad</a:t>
            </a:r>
            <a:r>
              <a:rPr lang="zh-CN" altLang="en-US" dirty="0"/>
              <a:t>上可以对</a:t>
            </a:r>
            <a:r>
              <a:rPr lang="en-US" altLang="zh-CN" dirty="0"/>
              <a:t>lattice</a:t>
            </a:r>
            <a:r>
              <a:rPr lang="zh-CN" altLang="en-US" dirty="0"/>
              <a:t>的一些通用属性进行设置，与本模拟相关的属性包括：</a:t>
            </a:r>
            <a:r>
              <a:rPr lang="en-US" altLang="zh-CN" dirty="0" err="1"/>
              <a:t>spin_tracking</a:t>
            </a:r>
            <a:r>
              <a:rPr lang="en-US" altLang="zh-CN" dirty="0"/>
              <a:t> </a:t>
            </a:r>
            <a:r>
              <a:rPr lang="zh-CN" altLang="en-US" dirty="0"/>
              <a:t>，</a:t>
            </a:r>
            <a:r>
              <a:rPr lang="en-US" altLang="zh-CN" dirty="0" err="1"/>
              <a:t>sokolov_ternov_flipping_on</a:t>
            </a:r>
            <a:r>
              <a:rPr lang="en-US" altLang="zh-CN" dirty="0"/>
              <a:t>, </a:t>
            </a:r>
            <a:r>
              <a:rPr lang="en-US" altLang="zh-CN" dirty="0" err="1"/>
              <a:t>radiation_damping_on</a:t>
            </a:r>
            <a:r>
              <a:rPr lang="en-US" altLang="zh-CN" dirty="0"/>
              <a:t>, </a:t>
            </a:r>
            <a:r>
              <a:rPr lang="en-US" altLang="zh-CN" dirty="0" err="1"/>
              <a:t>radiation_fluctuations_on</a:t>
            </a:r>
            <a:endParaRPr lang="en-US" altLang="zh-CN" dirty="0"/>
          </a:p>
          <a:p>
            <a:endParaRPr lang="en-US" altLang="zh-CN" dirty="0"/>
          </a:p>
          <a:p>
            <a:pPr marL="0" indent="0">
              <a:buNone/>
            </a:pPr>
            <a:endParaRPr lang="en-US" altLang="zh-CN" dirty="0"/>
          </a:p>
          <a:p>
            <a:pPr marL="0" indent="0">
              <a:buNone/>
            </a:pPr>
            <a:endParaRPr lang="zh-CN" altLang="en-US" dirty="0"/>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5E0F355D-5D66-EC62-7781-4E2C4F6B7FA2}"/>
                  </a:ext>
                </a:extLst>
              </p:cNvPr>
              <p:cNvGraphicFramePr>
                <a:graphicFrameLocks noGrp="1"/>
              </p:cNvGraphicFramePr>
              <p:nvPr>
                <p:extLst>
                  <p:ext uri="{D42A27DB-BD31-4B8C-83A1-F6EECF244321}">
                    <p14:modId xmlns:p14="http://schemas.microsoft.com/office/powerpoint/2010/main" val="2316774940"/>
                  </p:ext>
                </p:extLst>
              </p:nvPr>
            </p:nvGraphicFramePr>
            <p:xfrm>
              <a:off x="2711077" y="1161228"/>
              <a:ext cx="6769846" cy="3080004"/>
            </p:xfrm>
            <a:graphic>
              <a:graphicData uri="http://schemas.openxmlformats.org/drawingml/2006/table">
                <a:tbl>
                  <a:tblPr firstRow="1" bandRow="1">
                    <a:tableStyleId>{5C22544A-7EE6-4342-B048-85BDC9FD1C3A}</a:tableStyleId>
                  </a:tblPr>
                  <a:tblGrid>
                    <a:gridCol w="3365418">
                      <a:extLst>
                        <a:ext uri="{9D8B030D-6E8A-4147-A177-3AD203B41FA5}">
                          <a16:colId xmlns:a16="http://schemas.microsoft.com/office/drawing/2014/main" val="3917814696"/>
                        </a:ext>
                      </a:extLst>
                    </a:gridCol>
                    <a:gridCol w="3404428">
                      <a:extLst>
                        <a:ext uri="{9D8B030D-6E8A-4147-A177-3AD203B41FA5}">
                          <a16:colId xmlns:a16="http://schemas.microsoft.com/office/drawing/2014/main" val="2866764297"/>
                        </a:ext>
                      </a:extLst>
                    </a:gridCol>
                  </a:tblGrid>
                  <a:tr h="0">
                    <a:tc>
                      <a:txBody>
                        <a:bodyPr/>
                        <a:lstStyle/>
                        <a:p>
                          <a:r>
                            <a:rPr lang="zh-CN" altLang="en-US" dirty="0"/>
                            <a:t>物理量</a:t>
                          </a:r>
                        </a:p>
                      </a:txBody>
                      <a:tcPr/>
                    </a:tc>
                    <a:tc>
                      <a:txBody>
                        <a:bodyPr/>
                        <a:lstStyle/>
                        <a:p>
                          <a:r>
                            <a:rPr lang="zh-CN" altLang="en-US" dirty="0"/>
                            <a:t>初值</a:t>
                          </a:r>
                        </a:p>
                      </a:txBody>
                      <a:tcPr/>
                    </a:tc>
                    <a:extLst>
                      <a:ext uri="{0D108BD9-81ED-4DB2-BD59-A6C34878D82A}">
                        <a16:rowId xmlns:a16="http://schemas.microsoft.com/office/drawing/2014/main" val="1675804479"/>
                      </a:ext>
                    </a:extLst>
                  </a:tr>
                  <a:tr h="370840">
                    <a:tc>
                      <a:txBody>
                        <a:bodyPr/>
                        <a:lstStyle/>
                        <a:p>
                          <a:r>
                            <a:rPr lang="en-US" altLang="zh-CN" dirty="0"/>
                            <a:t>kicker</a:t>
                          </a:r>
                          <a:r>
                            <a:rPr lang="zh-CN" altLang="en-US" dirty="0"/>
                            <a:t>相位</a:t>
                          </a:r>
                        </a:p>
                      </a:txBody>
                      <a:tcPr/>
                    </a:tc>
                    <a:tc>
                      <a:txBody>
                        <a:bodyPr/>
                        <a:lstStyle/>
                        <a:p>
                          <a:r>
                            <a:rPr lang="en-US" altLang="zh-CN" dirty="0"/>
                            <a:t>0</a:t>
                          </a:r>
                          <a:endParaRPr lang="zh-CN" altLang="en-US" dirty="0"/>
                        </a:p>
                      </a:txBody>
                      <a:tcPr/>
                    </a:tc>
                    <a:extLst>
                      <a:ext uri="{0D108BD9-81ED-4DB2-BD59-A6C34878D82A}">
                        <a16:rowId xmlns:a16="http://schemas.microsoft.com/office/drawing/2014/main" val="1058073941"/>
                      </a:ext>
                    </a:extLst>
                  </a:tr>
                  <a:tr h="370840">
                    <a:tc>
                      <a:txBody>
                        <a:bodyPr/>
                        <a:lstStyle/>
                        <a:p>
                          <a:r>
                            <a:rPr lang="zh-CN" altLang="en-US" dirty="0"/>
                            <a:t>自旋矢量</a:t>
                          </a:r>
                        </a:p>
                      </a:txBody>
                      <a:tcPr/>
                    </a:tc>
                    <a:tc>
                      <a:txBody>
                        <a:bodyPr/>
                        <a:lstStyle/>
                        <a:p>
                          <a:r>
                            <a:rPr lang="en-US" altLang="zh-CN" dirty="0"/>
                            <a:t>(0,1,0)</a:t>
                          </a:r>
                          <a:endParaRPr lang="zh-CN" altLang="en-US" dirty="0"/>
                        </a:p>
                      </a:txBody>
                      <a:tcPr/>
                    </a:tc>
                    <a:extLst>
                      <a:ext uri="{0D108BD9-81ED-4DB2-BD59-A6C34878D82A}">
                        <a16:rowId xmlns:a16="http://schemas.microsoft.com/office/drawing/2014/main" val="1293171853"/>
                      </a:ext>
                    </a:extLst>
                  </a:tr>
                  <a:tr h="370840">
                    <a:tc>
                      <a:txBody>
                        <a:bodyPr/>
                        <a:lstStyle/>
                        <a:p>
                          <a:r>
                            <a:rPr lang="zh-CN" altLang="en-US" dirty="0"/>
                            <a:t>轨道</a:t>
                          </a:r>
                        </a:p>
                      </a:txBody>
                      <a:tcPr/>
                    </a:tc>
                    <a:tc>
                      <a:txBody>
                        <a:bodyPr/>
                        <a:lstStyle/>
                        <a:p>
                          <a:r>
                            <a:rPr lang="en-US" altLang="zh-CN" dirty="0"/>
                            <a:t>(0,0,0,0,0,0)</a:t>
                          </a:r>
                          <a:endParaRPr lang="zh-CN" altLang="en-US" dirty="0"/>
                        </a:p>
                      </a:txBody>
                      <a:tcPr/>
                    </a:tc>
                    <a:extLst>
                      <a:ext uri="{0D108BD9-81ED-4DB2-BD59-A6C34878D82A}">
                        <a16:rowId xmlns:a16="http://schemas.microsoft.com/office/drawing/2014/main" val="1216509353"/>
                      </a:ext>
                    </a:extLst>
                  </a:tr>
                  <a:tr h="370840">
                    <a:tc>
                      <a:txBody>
                        <a:bodyPr/>
                        <a:lstStyle/>
                        <a:p>
                          <a:r>
                            <a:rPr lang="en-US" altLang="zh-CN" dirty="0"/>
                            <a:t>Kicker</a:t>
                          </a:r>
                          <a:r>
                            <a:rPr lang="zh-CN" altLang="en-US" dirty="0"/>
                            <a:t>初始频率</a:t>
                          </a:r>
                        </a:p>
                      </a:txBody>
                      <a:tcPr/>
                    </a:tc>
                    <a:tc>
                      <a:txBody>
                        <a:bodyPr/>
                        <a:lstStyle/>
                        <a:p>
                          <a:r>
                            <a:rPr lang="en-US" altLang="zh-CN" dirty="0"/>
                            <a:t>8.367~8.369</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a14:m>
                          <a:r>
                            <a:rPr lang="en-US" altLang="zh-CN" dirty="0"/>
                            <a:t>Hz</a:t>
                          </a:r>
                          <a:endParaRPr lang="zh-CN" altLang="en-US" dirty="0"/>
                        </a:p>
                      </a:txBody>
                      <a:tcPr/>
                    </a:tc>
                    <a:extLst>
                      <a:ext uri="{0D108BD9-81ED-4DB2-BD59-A6C34878D82A}">
                        <a16:rowId xmlns:a16="http://schemas.microsoft.com/office/drawing/2014/main" val="1330513357"/>
                      </a:ext>
                    </a:extLst>
                  </a:tr>
                  <a:tr h="370840">
                    <a:tc>
                      <a:txBody>
                        <a:bodyPr/>
                        <a:lstStyle/>
                        <a:p>
                          <a:r>
                            <a:rPr lang="en-US" altLang="zh-CN" dirty="0"/>
                            <a:t>Kicker</a:t>
                          </a:r>
                          <a:r>
                            <a:rPr lang="zh-CN" altLang="en-US" dirty="0"/>
                            <a:t>终止频率</a:t>
                          </a:r>
                        </a:p>
                      </a:txBody>
                      <a:tcPr/>
                    </a:tc>
                    <a:tc>
                      <a:txBody>
                        <a:bodyPr/>
                        <a:lstStyle/>
                        <a:p>
                          <a:r>
                            <a:rPr lang="en-US" altLang="zh-CN" dirty="0"/>
                            <a:t>8.371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a14:m>
                          <a:r>
                            <a:rPr lang="en-US" altLang="zh-CN" dirty="0"/>
                            <a:t>Hz</a:t>
                          </a:r>
                          <a:endParaRPr lang="zh-CN" altLang="en-US" dirty="0"/>
                        </a:p>
                      </a:txBody>
                      <a:tcPr/>
                    </a:tc>
                    <a:extLst>
                      <a:ext uri="{0D108BD9-81ED-4DB2-BD59-A6C34878D82A}">
                        <a16:rowId xmlns:a16="http://schemas.microsoft.com/office/drawing/2014/main" val="3778583925"/>
                      </a:ext>
                    </a:extLst>
                  </a:tr>
                  <a:tr h="370840">
                    <a:tc>
                      <a:txBody>
                        <a:bodyPr/>
                        <a:lstStyle/>
                        <a:p>
                          <a:r>
                            <a:rPr lang="zh-CN" altLang="en-US" dirty="0"/>
                            <a:t>频率增速</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𝑑𝑓</m:t>
                                  </m:r>
                                </m:num>
                                <m:den>
                                  <m:r>
                                    <a:rPr lang="en-US" altLang="zh-CN" b="0" i="1" smtClean="0">
                                      <a:latin typeface="Cambria Math" panose="02040503050406030204" pitchFamily="18" charset="0"/>
                                    </a:rPr>
                                    <m:t>𝑑𝑡</m:t>
                                  </m:r>
                                </m:den>
                              </m:f>
                            </m:oMath>
                          </a14:m>
                          <a:endParaRPr lang="zh-CN" altLang="en-US" dirty="0"/>
                        </a:p>
                      </a:txBody>
                      <a:tcPr/>
                    </a:tc>
                    <a:tc>
                      <a:txBody>
                        <a:bodyPr/>
                        <a:lstStyle/>
                        <a:p>
                          <a:r>
                            <a:rPr lang="en-US" altLang="zh-CN" dirty="0"/>
                            <a:t>37.5Hz/s</a:t>
                          </a:r>
                          <a:endParaRPr lang="zh-CN" altLang="en-US" dirty="0"/>
                        </a:p>
                      </a:txBody>
                      <a:tcPr/>
                    </a:tc>
                    <a:extLst>
                      <a:ext uri="{0D108BD9-81ED-4DB2-BD59-A6C34878D82A}">
                        <a16:rowId xmlns:a16="http://schemas.microsoft.com/office/drawing/2014/main" val="3261416239"/>
                      </a:ext>
                    </a:extLst>
                  </a:tr>
                  <a:tr h="370840">
                    <a:tc>
                      <a:txBody>
                        <a:bodyPr/>
                        <a:lstStyle/>
                        <a:p>
                          <a:r>
                            <a:rPr lang="zh-CN" altLang="en-US" dirty="0"/>
                            <a:t>共振穿越速率</a:t>
                          </a:r>
                          <a14:m>
                            <m:oMath xmlns:m="http://schemas.openxmlformats.org/officeDocument/2006/math">
                              <m:r>
                                <a:rPr lang="zh-CN" altLang="en-US" i="1" smtClean="0">
                                  <a:latin typeface="Cambria Math" panose="02040503050406030204" pitchFamily="18" charset="0"/>
                                </a:rPr>
                                <m:t>𝛼</m:t>
                              </m:r>
                            </m:oMath>
                          </a14:m>
                          <a:endParaRPr lang="zh-CN" altLang="en-US" dirty="0"/>
                        </a:p>
                      </a:txBody>
                      <a:tcPr/>
                    </a:tc>
                    <a:tc>
                      <a:txBody>
                        <a:bodyPr/>
                        <a:lstStyle/>
                        <a:p>
                          <a:r>
                            <a:rPr lang="en-US" altLang="zh-CN" dirty="0"/>
                            <a:t>3.861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−12</m:t>
                                  </m:r>
                                </m:sup>
                              </m:sSup>
                            </m:oMath>
                          </a14:m>
                          <a:endParaRPr lang="zh-CN" altLang="en-US" dirty="0"/>
                        </a:p>
                      </a:txBody>
                      <a:tcPr/>
                    </a:tc>
                    <a:extLst>
                      <a:ext uri="{0D108BD9-81ED-4DB2-BD59-A6C34878D82A}">
                        <a16:rowId xmlns:a16="http://schemas.microsoft.com/office/drawing/2014/main" val="3377398255"/>
                      </a:ext>
                    </a:extLst>
                  </a:tr>
                </a:tbl>
              </a:graphicData>
            </a:graphic>
          </p:graphicFrame>
        </mc:Choice>
        <mc:Fallback xmlns="">
          <p:graphicFrame>
            <p:nvGraphicFramePr>
              <p:cNvPr id="4" name="表格 4">
                <a:extLst>
                  <a:ext uri="{FF2B5EF4-FFF2-40B4-BE49-F238E27FC236}">
                    <a16:creationId xmlns:a16="http://schemas.microsoft.com/office/drawing/2014/main" id="{5E0F355D-5D66-EC62-7781-4E2C4F6B7FA2}"/>
                  </a:ext>
                </a:extLst>
              </p:cNvPr>
              <p:cNvGraphicFramePr>
                <a:graphicFrameLocks noGrp="1"/>
              </p:cNvGraphicFramePr>
              <p:nvPr>
                <p:extLst>
                  <p:ext uri="{D42A27DB-BD31-4B8C-83A1-F6EECF244321}">
                    <p14:modId xmlns:p14="http://schemas.microsoft.com/office/powerpoint/2010/main" val="2316774940"/>
                  </p:ext>
                </p:extLst>
              </p:nvPr>
            </p:nvGraphicFramePr>
            <p:xfrm>
              <a:off x="2711077" y="1161228"/>
              <a:ext cx="6769846" cy="3080004"/>
            </p:xfrm>
            <a:graphic>
              <a:graphicData uri="http://schemas.openxmlformats.org/drawingml/2006/table">
                <a:tbl>
                  <a:tblPr firstRow="1" bandRow="1">
                    <a:tableStyleId>{5C22544A-7EE6-4342-B048-85BDC9FD1C3A}</a:tableStyleId>
                  </a:tblPr>
                  <a:tblGrid>
                    <a:gridCol w="3365418">
                      <a:extLst>
                        <a:ext uri="{9D8B030D-6E8A-4147-A177-3AD203B41FA5}">
                          <a16:colId xmlns:a16="http://schemas.microsoft.com/office/drawing/2014/main" val="3917814696"/>
                        </a:ext>
                      </a:extLst>
                    </a:gridCol>
                    <a:gridCol w="3404428">
                      <a:extLst>
                        <a:ext uri="{9D8B030D-6E8A-4147-A177-3AD203B41FA5}">
                          <a16:colId xmlns:a16="http://schemas.microsoft.com/office/drawing/2014/main" val="2866764297"/>
                        </a:ext>
                      </a:extLst>
                    </a:gridCol>
                  </a:tblGrid>
                  <a:tr h="365760">
                    <a:tc>
                      <a:txBody>
                        <a:bodyPr/>
                        <a:lstStyle/>
                        <a:p>
                          <a:r>
                            <a:rPr lang="zh-CN" altLang="en-US" dirty="0"/>
                            <a:t>物理量</a:t>
                          </a:r>
                        </a:p>
                      </a:txBody>
                      <a:tcPr/>
                    </a:tc>
                    <a:tc>
                      <a:txBody>
                        <a:bodyPr/>
                        <a:lstStyle/>
                        <a:p>
                          <a:r>
                            <a:rPr lang="zh-CN" altLang="en-US" dirty="0"/>
                            <a:t>初值</a:t>
                          </a:r>
                        </a:p>
                      </a:txBody>
                      <a:tcPr/>
                    </a:tc>
                    <a:extLst>
                      <a:ext uri="{0D108BD9-81ED-4DB2-BD59-A6C34878D82A}">
                        <a16:rowId xmlns:a16="http://schemas.microsoft.com/office/drawing/2014/main" val="1675804479"/>
                      </a:ext>
                    </a:extLst>
                  </a:tr>
                  <a:tr h="370840">
                    <a:tc>
                      <a:txBody>
                        <a:bodyPr/>
                        <a:lstStyle/>
                        <a:p>
                          <a:r>
                            <a:rPr lang="en-US" altLang="zh-CN" dirty="0"/>
                            <a:t>kicker</a:t>
                          </a:r>
                          <a:r>
                            <a:rPr lang="zh-CN" altLang="en-US" dirty="0"/>
                            <a:t>相位</a:t>
                          </a:r>
                        </a:p>
                      </a:txBody>
                      <a:tcPr/>
                    </a:tc>
                    <a:tc>
                      <a:txBody>
                        <a:bodyPr/>
                        <a:lstStyle/>
                        <a:p>
                          <a:r>
                            <a:rPr lang="en-US" altLang="zh-CN" dirty="0"/>
                            <a:t>0</a:t>
                          </a:r>
                          <a:endParaRPr lang="zh-CN" altLang="en-US" dirty="0"/>
                        </a:p>
                      </a:txBody>
                      <a:tcPr/>
                    </a:tc>
                    <a:extLst>
                      <a:ext uri="{0D108BD9-81ED-4DB2-BD59-A6C34878D82A}">
                        <a16:rowId xmlns:a16="http://schemas.microsoft.com/office/drawing/2014/main" val="1058073941"/>
                      </a:ext>
                    </a:extLst>
                  </a:tr>
                  <a:tr h="370840">
                    <a:tc>
                      <a:txBody>
                        <a:bodyPr/>
                        <a:lstStyle/>
                        <a:p>
                          <a:r>
                            <a:rPr lang="zh-CN" altLang="en-US" dirty="0"/>
                            <a:t>自旋矢量</a:t>
                          </a:r>
                        </a:p>
                      </a:txBody>
                      <a:tcPr/>
                    </a:tc>
                    <a:tc>
                      <a:txBody>
                        <a:bodyPr/>
                        <a:lstStyle/>
                        <a:p>
                          <a:r>
                            <a:rPr lang="en-US" altLang="zh-CN" dirty="0"/>
                            <a:t>(0,1,0)</a:t>
                          </a:r>
                          <a:endParaRPr lang="zh-CN" altLang="en-US" dirty="0"/>
                        </a:p>
                      </a:txBody>
                      <a:tcPr/>
                    </a:tc>
                    <a:extLst>
                      <a:ext uri="{0D108BD9-81ED-4DB2-BD59-A6C34878D82A}">
                        <a16:rowId xmlns:a16="http://schemas.microsoft.com/office/drawing/2014/main" val="1293171853"/>
                      </a:ext>
                    </a:extLst>
                  </a:tr>
                  <a:tr h="370840">
                    <a:tc>
                      <a:txBody>
                        <a:bodyPr/>
                        <a:lstStyle/>
                        <a:p>
                          <a:r>
                            <a:rPr lang="zh-CN" altLang="en-US" dirty="0"/>
                            <a:t>轨道</a:t>
                          </a:r>
                        </a:p>
                      </a:txBody>
                      <a:tcPr/>
                    </a:tc>
                    <a:tc>
                      <a:txBody>
                        <a:bodyPr/>
                        <a:lstStyle/>
                        <a:p>
                          <a:r>
                            <a:rPr lang="en-US" altLang="zh-CN" dirty="0"/>
                            <a:t>(0,0,0,0,0,0)</a:t>
                          </a:r>
                          <a:endParaRPr lang="zh-CN" altLang="en-US" dirty="0"/>
                        </a:p>
                      </a:txBody>
                      <a:tcPr/>
                    </a:tc>
                    <a:extLst>
                      <a:ext uri="{0D108BD9-81ED-4DB2-BD59-A6C34878D82A}">
                        <a16:rowId xmlns:a16="http://schemas.microsoft.com/office/drawing/2014/main" val="1216509353"/>
                      </a:ext>
                    </a:extLst>
                  </a:tr>
                  <a:tr h="370840">
                    <a:tc>
                      <a:txBody>
                        <a:bodyPr/>
                        <a:lstStyle/>
                        <a:p>
                          <a:r>
                            <a:rPr lang="en-US" altLang="zh-CN" dirty="0"/>
                            <a:t>Kicker</a:t>
                          </a:r>
                          <a:r>
                            <a:rPr lang="zh-CN" altLang="en-US" dirty="0"/>
                            <a:t>初始频率</a:t>
                          </a:r>
                        </a:p>
                      </a:txBody>
                      <a:tcPr/>
                    </a:tc>
                    <a:tc>
                      <a:txBody>
                        <a:bodyPr/>
                        <a:lstStyle/>
                        <a:p>
                          <a:endParaRPr lang="zh-CN"/>
                        </a:p>
                      </a:txBody>
                      <a:tcPr>
                        <a:blipFill>
                          <a:blip r:embed="rId2"/>
                          <a:stretch>
                            <a:fillRect l="-99106" t="-406557" r="-716" b="-355738"/>
                          </a:stretch>
                        </a:blipFill>
                      </a:tcPr>
                    </a:tc>
                    <a:extLst>
                      <a:ext uri="{0D108BD9-81ED-4DB2-BD59-A6C34878D82A}">
                        <a16:rowId xmlns:a16="http://schemas.microsoft.com/office/drawing/2014/main" val="1330513357"/>
                      </a:ext>
                    </a:extLst>
                  </a:tr>
                  <a:tr h="370840">
                    <a:tc>
                      <a:txBody>
                        <a:bodyPr/>
                        <a:lstStyle/>
                        <a:p>
                          <a:r>
                            <a:rPr lang="en-US" altLang="zh-CN" dirty="0"/>
                            <a:t>Kicker</a:t>
                          </a:r>
                          <a:r>
                            <a:rPr lang="zh-CN" altLang="en-US" dirty="0"/>
                            <a:t>终止频率</a:t>
                          </a:r>
                        </a:p>
                      </a:txBody>
                      <a:tcPr/>
                    </a:tc>
                    <a:tc>
                      <a:txBody>
                        <a:bodyPr/>
                        <a:lstStyle/>
                        <a:p>
                          <a:endParaRPr lang="zh-CN"/>
                        </a:p>
                      </a:txBody>
                      <a:tcPr>
                        <a:blipFill>
                          <a:blip r:embed="rId2"/>
                          <a:stretch>
                            <a:fillRect l="-99106" t="-506557" r="-716" b="-255738"/>
                          </a:stretch>
                        </a:blipFill>
                      </a:tcPr>
                    </a:tc>
                    <a:extLst>
                      <a:ext uri="{0D108BD9-81ED-4DB2-BD59-A6C34878D82A}">
                        <a16:rowId xmlns:a16="http://schemas.microsoft.com/office/drawing/2014/main" val="3778583925"/>
                      </a:ext>
                    </a:extLst>
                  </a:tr>
                  <a:tr h="489204">
                    <a:tc>
                      <a:txBody>
                        <a:bodyPr/>
                        <a:lstStyle/>
                        <a:p>
                          <a:endParaRPr lang="zh-CN"/>
                        </a:p>
                      </a:txBody>
                      <a:tcPr>
                        <a:blipFill>
                          <a:blip r:embed="rId2"/>
                          <a:stretch>
                            <a:fillRect l="-181" t="-462500" r="-101808" b="-95000"/>
                          </a:stretch>
                        </a:blipFill>
                      </a:tcPr>
                    </a:tc>
                    <a:tc>
                      <a:txBody>
                        <a:bodyPr/>
                        <a:lstStyle/>
                        <a:p>
                          <a:r>
                            <a:rPr lang="en-US" altLang="zh-CN" dirty="0"/>
                            <a:t>37.5Hz/s</a:t>
                          </a:r>
                          <a:endParaRPr lang="zh-CN" altLang="en-US" dirty="0"/>
                        </a:p>
                      </a:txBody>
                      <a:tcPr/>
                    </a:tc>
                    <a:extLst>
                      <a:ext uri="{0D108BD9-81ED-4DB2-BD59-A6C34878D82A}">
                        <a16:rowId xmlns:a16="http://schemas.microsoft.com/office/drawing/2014/main" val="3261416239"/>
                      </a:ext>
                    </a:extLst>
                  </a:tr>
                  <a:tr h="370840">
                    <a:tc>
                      <a:txBody>
                        <a:bodyPr/>
                        <a:lstStyle/>
                        <a:p>
                          <a:endParaRPr lang="zh-CN"/>
                        </a:p>
                      </a:txBody>
                      <a:tcPr>
                        <a:blipFill>
                          <a:blip r:embed="rId2"/>
                          <a:stretch>
                            <a:fillRect l="-181" t="-737705" r="-101808" b="-24590"/>
                          </a:stretch>
                        </a:blipFill>
                      </a:tcPr>
                    </a:tc>
                    <a:tc>
                      <a:txBody>
                        <a:bodyPr/>
                        <a:lstStyle/>
                        <a:p>
                          <a:endParaRPr lang="zh-CN"/>
                        </a:p>
                      </a:txBody>
                      <a:tcPr>
                        <a:blipFill>
                          <a:blip r:embed="rId2"/>
                          <a:stretch>
                            <a:fillRect l="-99106" t="-737705" r="-716" b="-24590"/>
                          </a:stretch>
                        </a:blipFill>
                      </a:tcPr>
                    </a:tc>
                    <a:extLst>
                      <a:ext uri="{0D108BD9-81ED-4DB2-BD59-A6C34878D82A}">
                        <a16:rowId xmlns:a16="http://schemas.microsoft.com/office/drawing/2014/main" val="3377398255"/>
                      </a:ext>
                    </a:extLst>
                  </a:tr>
                </a:tbl>
              </a:graphicData>
            </a:graphic>
          </p:graphicFrame>
        </mc:Fallback>
      </mc:AlternateContent>
    </p:spTree>
    <p:extLst>
      <p:ext uri="{BB962C8B-B14F-4D97-AF65-F5344CB8AC3E}">
        <p14:creationId xmlns:p14="http://schemas.microsoft.com/office/powerpoint/2010/main" val="65963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70EF092-8F70-D5BD-8D97-EA5262F8FCF4}"/>
                  </a:ext>
                </a:extLst>
              </p:cNvPr>
              <p:cNvSpPr>
                <a:spLocks noGrp="1"/>
              </p:cNvSpPr>
              <p:nvPr>
                <p:ph idx="1"/>
              </p:nvPr>
            </p:nvSpPr>
            <p:spPr>
              <a:xfrm>
                <a:off x="838200" y="394446"/>
                <a:ext cx="10515600" cy="6364942"/>
              </a:xfrm>
            </p:spPr>
            <p:txBody>
              <a:bodyPr/>
              <a:lstStyle/>
              <a:p>
                <a:r>
                  <a:rPr lang="zh-CN" altLang="en-US" dirty="0"/>
                  <a:t>下面再分为</a:t>
                </a:r>
                <a:r>
                  <a:rPr lang="en-US" altLang="zh-CN" dirty="0"/>
                  <a:t>3</a:t>
                </a:r>
                <a:r>
                  <a:rPr lang="zh-CN" altLang="en-US" dirty="0"/>
                  <a:t>种不同的</a:t>
                </a:r>
                <a:r>
                  <a:rPr lang="en-US" altLang="zh-CN" dirty="0"/>
                  <a:t>lattice</a:t>
                </a:r>
                <a:r>
                  <a:rPr lang="zh-CN" altLang="en-US" dirty="0"/>
                  <a:t>设置进行</a:t>
                </a:r>
                <a:endParaRPr lang="en-US" altLang="zh-CN" dirty="0"/>
              </a:p>
              <a:p>
                <a:endParaRPr lang="en-US" altLang="zh-CN" dirty="0"/>
              </a:p>
              <a:p>
                <a:r>
                  <a:rPr lang="en-US" altLang="zh-CN" dirty="0"/>
                  <a:t>1.</a:t>
                </a:r>
                <a:r>
                  <a:rPr lang="zh-CN" altLang="en-US" dirty="0"/>
                  <a:t>忽略自发辐射极化、同步辐射带来阻尼和随机涨落</a:t>
                </a:r>
                <a:endParaRPr lang="en-US" altLang="zh-CN" dirty="0"/>
              </a:p>
              <a:p>
                <a:r>
                  <a:rPr lang="en-US" altLang="zh-CN" dirty="0"/>
                  <a:t>  (1) </a:t>
                </a:r>
                <a:r>
                  <a:rPr lang="zh-CN" altLang="en-US" dirty="0"/>
                  <a:t>初始频率：</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=8.369</m:t>
                    </m:r>
                    <m:r>
                      <a:rPr lang="en-US" altLang="zh-CN" b="0" i="1" smtClean="0">
                        <a:latin typeface="Cambria Math" panose="02040503050406030204" pitchFamily="18" charset="0"/>
                      </a:rPr>
                      <m:t>𝑒</m:t>
                    </m:r>
                    <m:r>
                      <a:rPr lang="en-US" altLang="zh-CN" b="0" i="1" smtClean="0">
                        <a:latin typeface="Cambria Math" panose="02040503050406030204" pitchFamily="18" charset="0"/>
                      </a:rPr>
                      <m:t>5</m:t>
                    </m:r>
                  </m:oMath>
                </a14:m>
                <a:r>
                  <a:rPr lang="en-US" altLang="zh-CN" dirty="0"/>
                  <a:t>Hz</a:t>
                </a:r>
              </a:p>
              <a:p>
                <a:endParaRPr lang="en-US" altLang="zh-CN" dirty="0"/>
              </a:p>
              <a:p>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A70EF092-8F70-D5BD-8D97-EA5262F8FCF4}"/>
                  </a:ext>
                </a:extLst>
              </p:cNvPr>
              <p:cNvSpPr>
                <a:spLocks noGrp="1" noRot="1" noChangeAspect="1" noMove="1" noResize="1" noEditPoints="1" noAdjustHandles="1" noChangeArrowheads="1" noChangeShapeType="1" noTextEdit="1"/>
              </p:cNvSpPr>
              <p:nvPr>
                <p:ph idx="1"/>
              </p:nvPr>
            </p:nvSpPr>
            <p:spPr>
              <a:xfrm>
                <a:off x="838200" y="394446"/>
                <a:ext cx="10515600" cy="6364942"/>
              </a:xfrm>
              <a:blipFill>
                <a:blip r:embed="rId2"/>
                <a:stretch>
                  <a:fillRect l="-1043" t="-18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FB319B5-06CC-9607-34A8-5311EEAF51C5}"/>
                  </a:ext>
                </a:extLst>
              </p:cNvPr>
              <p:cNvSpPr txBox="1"/>
              <p:nvPr/>
            </p:nvSpPr>
            <p:spPr>
              <a:xfrm>
                <a:off x="5885549" y="1941274"/>
                <a:ext cx="6055440" cy="5153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𝑓</m:t>
                          </m:r>
                        </m:sub>
                      </m:sSub>
                      <m:r>
                        <a:rPr lang="en-US" altLang="zh-CN" sz="2400" b="0" i="1" smtClean="0">
                          <a:latin typeface="Cambria Math" panose="02040503050406030204" pitchFamily="18" charset="0"/>
                        </a:rPr>
                        <m:t>=−0.169</m:t>
                      </m:r>
                    </m:oMath>
                  </m:oMathPara>
                </a14:m>
                <a:endParaRPr lang="en-US" altLang="zh-CN"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按照</a:t>
                </a: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Froissart-</a:t>
                </a:r>
                <a:r>
                  <a:rPr kumimoji="0" lang="en-US" altLang="zh-CN" sz="2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Stora</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公式，</a:t>
                </a:r>
                <a:endPar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f>
                      <m:fPr>
                        <m:ctrlPr>
                          <a:rPr kumimoji="0" lang="en-US" altLang="zh-CN" sz="24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fPr>
                      <m:num>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𝑓</m:t>
                            </m:r>
                          </m:sub>
                        </m:sSub>
                      </m:num>
                      <m:den>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den>
                    </m:f>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p>
                      <m:sSup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p>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f>
                          <m:f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𝜋</m:t>
                            </m:r>
                            <m:sSup>
                              <m:sSup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e>
                              <m:sup>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num>
                          <m:den>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𝛼</m:t>
                            </m:r>
                          </m:den>
                        </m:f>
                      </m:sup>
                    </m:sSup>
                  </m:oMath>
                </a14:m>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lvl="0" indent="-228600">
                  <a:lnSpc>
                    <a:spcPct val="90000"/>
                  </a:lnSpc>
                  <a:spcBef>
                    <a:spcPts val="1000"/>
                  </a:spcBef>
                  <a:buFont typeface="Arial" panose="020B0604020202020204" pitchFamily="34" charset="0"/>
                  <a:buChar char="•"/>
                  <a:defRPr/>
                </a:pPr>
                <a:r>
                  <a:rPr lang="en-US" altLang="zh-CN" sz="2400" dirty="0">
                    <a:solidFill>
                      <a:prstClr val="black"/>
                    </a:solidFill>
                    <a:latin typeface="等线" panose="020F0502020204030204"/>
                    <a:ea typeface="等线" panose="02010600030101010101" pitchFamily="2" charset="-122"/>
                  </a:rPr>
                  <a:t>   </a:t>
                </a:r>
                <a14:m>
                  <m:oMath xmlns:m="http://schemas.openxmlformats.org/officeDocument/2006/math">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ad>
                      <m:radPr>
                        <m:degHide m:val="on"/>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radPr>
                      <m:deg/>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2</m:t>
                            </m:r>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𝛼</m:t>
                            </m:r>
                          </m:num>
                          <m:den>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𝜋</m:t>
                            </m:r>
                          </m:den>
                        </m:f>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𝑙𝑛</m:t>
                        </m:r>
                        <m:f>
                          <m:f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num>
                          <m:den>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2</m:t>
                            </m:r>
                          </m:den>
                        </m:f>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en-US" altLang="zh-CN" sz="24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fPr>
                          <m:num>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𝑓</m:t>
                                </m:r>
                              </m:sub>
                            </m:sSub>
                          </m:num>
                          <m:den>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den>
                        </m:f>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e>
                    </m:rad>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=1.47</m:t>
                    </m:r>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10</m:t>
                        </m:r>
                      </m:e>
                      <m:sup>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−6</m:t>
                        </m:r>
                      </m:sup>
                    </m:sSup>
                  </m:oMath>
                </a14:m>
                <a:endParaRPr lang="en-US" altLang="zh-CN" sz="2400" dirty="0"/>
              </a:p>
              <a:p>
                <a:pPr marL="228600" lvl="0" indent="-228600">
                  <a:lnSpc>
                    <a:spcPct val="90000"/>
                  </a:lnSpc>
                  <a:spcBef>
                    <a:spcPts val="1000"/>
                  </a:spcBef>
                  <a:buFont typeface="Arial" panose="020B0604020202020204" pitchFamily="34" charset="0"/>
                  <a:buChar char="•"/>
                  <a:defRPr/>
                </a:pPr>
                <a:r>
                  <a:rPr lang="en-US" altLang="zh-CN" sz="2400" dirty="0"/>
                  <a:t>   </a:t>
                </a:r>
                <a14:m>
                  <m:oMath xmlns:m="http://schemas.openxmlformats.org/officeDocument/2006/math">
                    <m:d>
                      <m:dPr>
                        <m:begChr m:val="|"/>
                        <m:endChr m:val="|"/>
                        <m:ctrlPr>
                          <a:rPr lang="en-US" altLang="zh-CN" sz="2400" b="0" i="1" dirty="0" smtClean="0">
                            <a:latin typeface="Cambria Math" panose="02040503050406030204" pitchFamily="18" charset="0"/>
                          </a:rPr>
                        </m:ctrlPr>
                      </m:dPr>
                      <m:e>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𝐹</m:t>
                            </m:r>
                          </m:e>
                          <m:sub>
                            <m:r>
                              <a:rPr lang="en-US" altLang="zh-CN" sz="2400" b="0" i="1" dirty="0" smtClean="0">
                                <a:latin typeface="Cambria Math" panose="02040503050406030204" pitchFamily="18" charset="0"/>
                              </a:rPr>
                              <m:t>3</m:t>
                            </m:r>
                          </m:sub>
                        </m:sSub>
                      </m:e>
                    </m:d>
                    <m:r>
                      <a:rPr lang="en-US" altLang="zh-CN" sz="2400" b="0" i="1" dirty="0" smtClean="0">
                        <a:latin typeface="Cambria Math" panose="02040503050406030204" pitchFamily="18" charset="0"/>
                      </a:rPr>
                      <m:t>=</m:t>
                    </m:r>
                    <m:f>
                      <m:fPr>
                        <m:ctrlPr>
                          <a:rPr lang="en-US" altLang="zh-CN" sz="2400" b="0" i="1" dirty="0" smtClean="0">
                            <a:latin typeface="Cambria Math" panose="02040503050406030204" pitchFamily="18" charset="0"/>
                          </a:rPr>
                        </m:ctrlPr>
                      </m:fPr>
                      <m:num>
                        <m:r>
                          <a:rPr lang="en-US" altLang="zh-CN" sz="2400" b="0" i="1" dirty="0" smtClean="0">
                            <a:latin typeface="Cambria Math" panose="02040503050406030204" pitchFamily="18" charset="0"/>
                          </a:rPr>
                          <m:t>4</m:t>
                        </m:r>
                        <m:r>
                          <a:rPr lang="zh-CN" altLang="en-US" sz="2400" b="0" i="1" dirty="0" smtClean="0">
                            <a:latin typeface="Cambria Math" panose="02040503050406030204" pitchFamily="18" charset="0"/>
                          </a:rPr>
                          <m:t>𝜋</m:t>
                        </m:r>
                        <m:r>
                          <a:rPr lang="zh-CN" altLang="en-US" sz="2400" i="1">
                            <a:latin typeface="Cambria Math" panose="02040503050406030204" pitchFamily="18" charset="0"/>
                          </a:rPr>
                          <m:t>𝜖</m:t>
                        </m:r>
                      </m:num>
                      <m:den>
                        <m:r>
                          <a:rPr lang="zh-CN" altLang="en-US" sz="2400" i="1">
                            <a:latin typeface="Cambria Math" panose="02040503050406030204" pitchFamily="18" charset="0"/>
                          </a:rPr>
                          <m:t>𝜃</m:t>
                        </m:r>
                      </m:den>
                    </m:f>
                    <m:r>
                      <a:rPr lang="en-US" altLang="zh-CN" sz="2400" b="0" i="1" smtClean="0">
                        <a:latin typeface="Cambria Math" panose="02040503050406030204" pitchFamily="18" charset="0"/>
                      </a:rPr>
                      <m:t>=</m:t>
                    </m:r>
                  </m:oMath>
                </a14:m>
                <a:r>
                  <a:rPr lang="en-US" altLang="zh-CN" sz="2400" dirty="0"/>
                  <a:t>64.97</a:t>
                </a:r>
              </a:p>
              <a:p>
                <a:pPr marL="228600" lvl="0" indent="-228600">
                  <a:lnSpc>
                    <a:spcPct val="90000"/>
                  </a:lnSpc>
                  <a:spcBef>
                    <a:spcPts val="1000"/>
                  </a:spcBef>
                  <a:buFont typeface="Arial" panose="020B0604020202020204" pitchFamily="34" charset="0"/>
                  <a:buChar char="•"/>
                  <a:defRPr/>
                </a:pPr>
                <a:r>
                  <a:rPr lang="en-US" altLang="zh-CN" sz="2400" dirty="0"/>
                  <a:t>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𝑟</m:t>
                        </m:r>
                      </m:sub>
                    </m:sSub>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rPr>
                      <m:t>836938</m:t>
                    </m:r>
                    <m:r>
                      <a:rPr lang="en-US" altLang="zh-CN" sz="2400" b="0" i="1" smtClean="0">
                        <a:latin typeface="Cambria Math" panose="02040503050406030204" pitchFamily="18" charset="0"/>
                      </a:rPr>
                      <m:t>𝐻𝑧</m:t>
                    </m:r>
                  </m:oMath>
                </a14:m>
                <a:endParaRPr lang="en-US" altLang="zh-CN" sz="2400" dirty="0"/>
              </a:p>
              <a:p>
                <a:pPr marL="228600" lvl="0" indent="-228600">
                  <a:lnSpc>
                    <a:spcPct val="90000"/>
                  </a:lnSpc>
                  <a:spcBef>
                    <a:spcPts val="1000"/>
                  </a:spcBef>
                  <a:buFont typeface="Arial" panose="020B0604020202020204" pitchFamily="34" charset="0"/>
                  <a:buChar char="•"/>
                  <a:defRPr/>
                </a:pPr>
                <a:r>
                  <a:rPr lang="en-US" altLang="zh-CN" sz="2400" dirty="0"/>
                  <a:t>   </a:t>
                </a:r>
                <a14:m>
                  <m:oMath xmlns:m="http://schemas.openxmlformats.org/officeDocument/2006/math">
                    <m:r>
                      <a:rPr lang="en-US" altLang="zh-CN" sz="2400" b="0" i="1" smtClean="0">
                        <a:latin typeface="Cambria Math" panose="02040503050406030204" pitchFamily="18" charset="0"/>
                      </a:rPr>
                      <m:t>𝐸</m:t>
                    </m:r>
                    <m:r>
                      <a:rPr lang="en-US" altLang="zh-CN" sz="2400" b="0" i="1" smtClean="0">
                        <a:latin typeface="Cambria Math" panose="02040503050406030204" pitchFamily="18" charset="0"/>
                        <a:ea typeface="Cambria Math" panose="02040503050406030204" pitchFamily="18" charset="0"/>
                      </a:rPr>
                      <m:t>≈2.499873</m:t>
                    </m:r>
                    <m:r>
                      <a:rPr lang="en-US" altLang="zh-CN" sz="2400" b="0" i="1" smtClean="0">
                        <a:latin typeface="Cambria Math" panose="02040503050406030204" pitchFamily="18" charset="0"/>
                        <a:ea typeface="Cambria Math" panose="02040503050406030204" pitchFamily="18" charset="0"/>
                      </a:rPr>
                      <m:t>𝐺𝑒𝑉</m:t>
                    </m:r>
                  </m:oMath>
                </a14:m>
                <a:endParaRPr lang="en-US" altLang="zh-CN" sz="2400" dirty="0"/>
              </a:p>
              <a:p>
                <a:r>
                  <a:rPr lang="en-US" altLang="zh-CN" dirty="0"/>
                  <a:t>                  </a:t>
                </a:r>
              </a:p>
              <a:p>
                <a:endParaRPr lang="en-US" altLang="zh-CN" dirty="0"/>
              </a:p>
              <a:p>
                <a:endParaRPr lang="en-US" altLang="zh-CN" dirty="0"/>
              </a:p>
              <a:p>
                <a:endParaRPr lang="zh-CN" altLang="en-US" dirty="0"/>
              </a:p>
            </p:txBody>
          </p:sp>
        </mc:Choice>
        <mc:Fallback xmlns="">
          <p:sp>
            <p:nvSpPr>
              <p:cNvPr id="5" name="文本框 4">
                <a:extLst>
                  <a:ext uri="{FF2B5EF4-FFF2-40B4-BE49-F238E27FC236}">
                    <a16:creationId xmlns:a16="http://schemas.microsoft.com/office/drawing/2014/main" id="{BFB319B5-06CC-9607-34A8-5311EEAF51C5}"/>
                  </a:ext>
                </a:extLst>
              </p:cNvPr>
              <p:cNvSpPr txBox="1">
                <a:spLocks noRot="1" noChangeAspect="1" noMove="1" noResize="1" noEditPoints="1" noAdjustHandles="1" noChangeArrowheads="1" noChangeShapeType="1" noTextEdit="1"/>
              </p:cNvSpPr>
              <p:nvPr/>
            </p:nvSpPr>
            <p:spPr>
              <a:xfrm>
                <a:off x="5885549" y="1941274"/>
                <a:ext cx="6055440" cy="5153142"/>
              </a:xfrm>
              <a:prstGeom prst="rect">
                <a:avLst/>
              </a:prstGeom>
              <a:blipFill>
                <a:blip r:embed="rId3"/>
                <a:stretch>
                  <a:fillRect l="-130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0115E4AB-F49D-EAC1-B9BC-6BE89FF81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945" y="2704447"/>
            <a:ext cx="4271859" cy="3626795"/>
          </a:xfrm>
          <a:prstGeom prst="rect">
            <a:avLst/>
          </a:prstGeom>
        </p:spPr>
      </p:pic>
    </p:spTree>
    <p:extLst>
      <p:ext uri="{BB962C8B-B14F-4D97-AF65-F5344CB8AC3E}">
        <p14:creationId xmlns:p14="http://schemas.microsoft.com/office/powerpoint/2010/main" val="20871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6358CE7-D46B-EEFA-68EA-C84C81146BD9}"/>
                  </a:ext>
                </a:extLst>
              </p:cNvPr>
              <p:cNvSpPr>
                <a:spLocks noGrp="1"/>
              </p:cNvSpPr>
              <p:nvPr>
                <p:ph idx="1"/>
              </p:nvPr>
            </p:nvSpPr>
            <p:spPr>
              <a:xfrm>
                <a:off x="838200" y="188259"/>
                <a:ext cx="10515600" cy="6463553"/>
              </a:xfrm>
            </p:spPr>
            <p:txBody>
              <a:bodyPr/>
              <a:lstStyle/>
              <a:p>
                <a:r>
                  <a:rPr lang="en-US" altLang="zh-CN" dirty="0"/>
                  <a:t>(2) </a:t>
                </a:r>
                <a:r>
                  <a:rPr lang="zh-CN" altLang="en-US" dirty="0"/>
                  <a:t>初始频率：</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=8.368</m:t>
                    </m:r>
                    <m:r>
                      <a:rPr lang="en-US" altLang="zh-CN" b="0" i="1" smtClean="0">
                        <a:latin typeface="Cambria Math" panose="02040503050406030204" pitchFamily="18" charset="0"/>
                      </a:rPr>
                      <m:t>𝑒</m:t>
                    </m:r>
                    <m:r>
                      <a:rPr lang="en-US" altLang="zh-CN" b="0" i="1" smtClean="0">
                        <a:latin typeface="Cambria Math" panose="02040503050406030204" pitchFamily="18" charset="0"/>
                      </a:rPr>
                      <m:t>5</m:t>
                    </m:r>
                  </m:oMath>
                </a14:m>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  (3) </a:t>
                </a:r>
                <a:r>
                  <a:rPr lang="zh-CN" altLang="en-US" dirty="0"/>
                  <a:t>初始频率：</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=8.367</m:t>
                    </m:r>
                    <m:r>
                      <a:rPr lang="en-US" altLang="zh-CN" b="0" i="1" smtClean="0">
                        <a:latin typeface="Cambria Math" panose="02040503050406030204" pitchFamily="18" charset="0"/>
                      </a:rPr>
                      <m:t>𝑒</m:t>
                    </m:r>
                    <m:r>
                      <a:rPr lang="en-US" altLang="zh-CN" b="0" i="1" smtClean="0">
                        <a:latin typeface="Cambria Math" panose="02040503050406030204" pitchFamily="18" charset="0"/>
                      </a:rPr>
                      <m:t>5</m:t>
                    </m:r>
                  </m:oMath>
                </a14:m>
                <a:endParaRPr lang="en-US" altLang="zh-CN" dirty="0"/>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C6358CE7-D46B-EEFA-68EA-C84C81146BD9}"/>
                  </a:ext>
                </a:extLst>
              </p:cNvPr>
              <p:cNvSpPr>
                <a:spLocks noGrp="1" noRot="1" noChangeAspect="1" noMove="1" noResize="1" noEditPoints="1" noAdjustHandles="1" noChangeArrowheads="1" noChangeShapeType="1" noTextEdit="1"/>
              </p:cNvSpPr>
              <p:nvPr>
                <p:ph idx="1"/>
              </p:nvPr>
            </p:nvSpPr>
            <p:spPr>
              <a:xfrm>
                <a:off x="838200" y="188259"/>
                <a:ext cx="10515600" cy="6463553"/>
              </a:xfrm>
              <a:blipFill>
                <a:blip r:embed="rId2"/>
                <a:stretch>
                  <a:fillRect l="-1043" t="-1698"/>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7F89A684-7838-7BFF-4705-EC271D3D1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376" y="3581818"/>
            <a:ext cx="3827816" cy="3087923"/>
          </a:xfrm>
          <a:prstGeom prst="rect">
            <a:avLst/>
          </a:prstGeom>
        </p:spPr>
      </p:pic>
      <p:pic>
        <p:nvPicPr>
          <p:cNvPr id="12" name="图片 11">
            <a:extLst>
              <a:ext uri="{FF2B5EF4-FFF2-40B4-BE49-F238E27FC236}">
                <a16:creationId xmlns:a16="http://schemas.microsoft.com/office/drawing/2014/main" id="{C8266322-A323-7CC0-DF27-D3BCA2AB7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375" y="327067"/>
            <a:ext cx="3708591" cy="3087923"/>
          </a:xfrm>
          <a:prstGeom prst="rect">
            <a:avLst/>
          </a:prstGeom>
        </p:spPr>
      </p:pic>
      <mc:AlternateContent xmlns:mc="http://schemas.openxmlformats.org/markup-compatibility/2006" xmlns:a14="http://schemas.microsoft.com/office/drawing/2010/main">
        <mc:Choice Requires="a14">
          <p:graphicFrame>
            <p:nvGraphicFramePr>
              <p:cNvPr id="2" name="表格 5">
                <a:extLst>
                  <a:ext uri="{FF2B5EF4-FFF2-40B4-BE49-F238E27FC236}">
                    <a16:creationId xmlns:a16="http://schemas.microsoft.com/office/drawing/2014/main" id="{20BBC70A-EE42-340A-4E7D-3F1E5C8F8643}"/>
                  </a:ext>
                </a:extLst>
              </p:cNvPr>
              <p:cNvGraphicFramePr>
                <a:graphicFrameLocks noGrp="1"/>
              </p:cNvGraphicFramePr>
              <p:nvPr>
                <p:extLst>
                  <p:ext uri="{D42A27DB-BD31-4B8C-83A1-F6EECF244321}">
                    <p14:modId xmlns:p14="http://schemas.microsoft.com/office/powerpoint/2010/main" val="2012584364"/>
                  </p:ext>
                </p:extLst>
              </p:nvPr>
            </p:nvGraphicFramePr>
            <p:xfrm>
              <a:off x="2558502" y="4190201"/>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m:oMathPara>
                          </a14:m>
                          <a:endParaRPr lang="zh-CN" altLang="en-US" dirty="0"/>
                        </a:p>
                      </a:txBody>
                      <a:tcPr/>
                    </a:tc>
                    <a:tc>
                      <a:txBody>
                        <a:bodyPr/>
                        <a:lstStyle/>
                        <a:p>
                          <a:r>
                            <a:rPr lang="en-US" altLang="zh-CN" b="0" dirty="0"/>
                            <a:t>-0.176</a:t>
                          </a:r>
                          <a:endParaRPr lang="zh-CN" altLang="en-US" b="0" dirty="0"/>
                        </a:p>
                      </a:txBody>
                      <a:tcPr/>
                    </a:tc>
                    <a:extLst>
                      <a:ext uri="{0D108BD9-81ED-4DB2-BD59-A6C34878D82A}">
                        <a16:rowId xmlns:a16="http://schemas.microsoft.com/office/drawing/2014/main" val="1504830721"/>
                      </a:ext>
                    </a:extLst>
                  </a:tr>
                  <a:tr h="370840">
                    <a:tc>
                      <a:txBody>
                        <a:bodyPr/>
                        <a:lstStyle/>
                        <a:p>
                          <a:r>
                            <a:rPr kumimoji="0" lang="zh-CN" altLang="en-US" sz="1800" b="0" u="none" strike="noStrike" kern="1200" cap="none" spc="0" normalizeH="0" baseline="0" noProof="0" dirty="0">
                              <a:ln>
                                <a:noFill/>
                              </a:ln>
                              <a:solidFill>
                                <a:prstClr val="black"/>
                              </a:solidFill>
                              <a:effectLst/>
                              <a:uLnTx/>
                              <a:uFillTx/>
                              <a:cs typeface="+mn-cs"/>
                            </a:rPr>
                            <a:t>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1.48</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−6</m:t>
                                  </m:r>
                                </m:sup>
                              </m:sSup>
                            </m:oMath>
                          </a14:m>
                          <a:endParaRPr lang="zh-CN" altLang="en-US" dirty="0"/>
                        </a:p>
                      </a:txBody>
                      <a:tcPr/>
                    </a:tc>
                    <a:extLst>
                      <a:ext uri="{0D108BD9-81ED-4DB2-BD59-A6C34878D82A}">
                        <a16:rowId xmlns:a16="http://schemas.microsoft.com/office/drawing/2014/main" val="1577103736"/>
                      </a:ext>
                    </a:extLst>
                  </a:tr>
                  <a:tr h="370840">
                    <a:tc>
                      <a:txBody>
                        <a:bodyPr/>
                        <a:lstStyle/>
                        <a:p>
                          <a:r>
                            <a:rPr lang="zh-CN" altLang="en-US" b="0" dirty="0"/>
                            <a:t>拟合</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a14:m>
                          <a:endParaRPr lang="zh-CN" altLang="en-US" dirty="0"/>
                        </a:p>
                      </a:txBody>
                      <a:tcPr/>
                    </a:tc>
                    <a:tc>
                      <a:txBody>
                        <a:bodyPr/>
                        <a:lstStyle/>
                        <a:p>
                          <a:r>
                            <a:rPr lang="en-US" altLang="zh-CN" dirty="0"/>
                            <a:t>65.28</a:t>
                          </a:r>
                          <a:endParaRPr lang="zh-CN" altLang="en-US" dirty="0"/>
                        </a:p>
                      </a:txBody>
                      <a:tcPr/>
                    </a:tc>
                    <a:extLst>
                      <a:ext uri="{0D108BD9-81ED-4DB2-BD59-A6C34878D82A}">
                        <a16:rowId xmlns:a16="http://schemas.microsoft.com/office/drawing/2014/main" val="31271205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836938Hz</a:t>
                          </a:r>
                          <a:endParaRPr lang="zh-CN" altLang="en-US" dirty="0"/>
                        </a:p>
                      </a:txBody>
                      <a:tcPr/>
                    </a:tc>
                    <a:extLst>
                      <a:ext uri="{0D108BD9-81ED-4DB2-BD59-A6C34878D82A}">
                        <a16:rowId xmlns:a16="http://schemas.microsoft.com/office/drawing/2014/main" val="3599649891"/>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2.499874GeV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2" name="表格 5">
                <a:extLst>
                  <a:ext uri="{FF2B5EF4-FFF2-40B4-BE49-F238E27FC236}">
                    <a16:creationId xmlns:a16="http://schemas.microsoft.com/office/drawing/2014/main" id="{20BBC70A-EE42-340A-4E7D-3F1E5C8F8643}"/>
                  </a:ext>
                </a:extLst>
              </p:cNvPr>
              <p:cNvGraphicFramePr>
                <a:graphicFrameLocks noGrp="1"/>
              </p:cNvGraphicFramePr>
              <p:nvPr>
                <p:extLst>
                  <p:ext uri="{D42A27DB-BD31-4B8C-83A1-F6EECF244321}">
                    <p14:modId xmlns:p14="http://schemas.microsoft.com/office/powerpoint/2010/main" val="2012584364"/>
                  </p:ext>
                </p:extLst>
              </p:nvPr>
            </p:nvGraphicFramePr>
            <p:xfrm>
              <a:off x="2558502" y="4190201"/>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87795">
                    <a:tc>
                      <a:txBody>
                        <a:bodyPr/>
                        <a:lstStyle/>
                        <a:p>
                          <a:endParaRPr lang="zh-CN"/>
                        </a:p>
                      </a:txBody>
                      <a:tcPr>
                        <a:blipFill>
                          <a:blip r:embed="rId5"/>
                          <a:stretch>
                            <a:fillRect l="-595" t="-7813" r="-176190" b="-403125"/>
                          </a:stretch>
                        </a:blipFill>
                      </a:tcPr>
                    </a:tc>
                    <a:tc>
                      <a:txBody>
                        <a:bodyPr/>
                        <a:lstStyle/>
                        <a:p>
                          <a:r>
                            <a:rPr lang="en-US" altLang="zh-CN" b="0" dirty="0"/>
                            <a:t>-0.176</a:t>
                          </a:r>
                          <a:endParaRPr lang="zh-CN" altLang="en-US" b="0" dirty="0"/>
                        </a:p>
                      </a:txBody>
                      <a:tcPr/>
                    </a:tc>
                    <a:extLst>
                      <a:ext uri="{0D108BD9-81ED-4DB2-BD59-A6C34878D82A}">
                        <a16:rowId xmlns:a16="http://schemas.microsoft.com/office/drawing/2014/main" val="1504830721"/>
                      </a:ext>
                    </a:extLst>
                  </a:tr>
                  <a:tr h="370840">
                    <a:tc>
                      <a:txBody>
                        <a:bodyPr/>
                        <a:lstStyle/>
                        <a:p>
                          <a:endParaRPr lang="zh-CN"/>
                        </a:p>
                      </a:txBody>
                      <a:tcPr>
                        <a:blipFill>
                          <a:blip r:embed="rId5"/>
                          <a:stretch>
                            <a:fillRect l="-595" t="-113115" r="-176190" b="-322951"/>
                          </a:stretch>
                        </a:blipFill>
                      </a:tcPr>
                    </a:tc>
                    <a:tc>
                      <a:txBody>
                        <a:bodyPr/>
                        <a:lstStyle/>
                        <a:p>
                          <a:endParaRPr lang="zh-CN"/>
                        </a:p>
                      </a:txBody>
                      <a:tcPr>
                        <a:blipFill>
                          <a:blip r:embed="rId5"/>
                          <a:stretch>
                            <a:fillRect l="-57483" t="-113115" r="-680" b="-322951"/>
                          </a:stretch>
                        </a:blipFill>
                      </a:tcPr>
                    </a:tc>
                    <a:extLst>
                      <a:ext uri="{0D108BD9-81ED-4DB2-BD59-A6C34878D82A}">
                        <a16:rowId xmlns:a16="http://schemas.microsoft.com/office/drawing/2014/main" val="1577103736"/>
                      </a:ext>
                    </a:extLst>
                  </a:tr>
                  <a:tr h="370840">
                    <a:tc>
                      <a:txBody>
                        <a:bodyPr/>
                        <a:lstStyle/>
                        <a:p>
                          <a:endParaRPr lang="zh-CN"/>
                        </a:p>
                      </a:txBody>
                      <a:tcPr>
                        <a:blipFill>
                          <a:blip r:embed="rId5"/>
                          <a:stretch>
                            <a:fillRect l="-595" t="-213115" r="-176190" b="-222951"/>
                          </a:stretch>
                        </a:blipFill>
                      </a:tcPr>
                    </a:tc>
                    <a:tc>
                      <a:txBody>
                        <a:bodyPr/>
                        <a:lstStyle/>
                        <a:p>
                          <a:r>
                            <a:rPr lang="en-US" altLang="zh-CN" dirty="0"/>
                            <a:t>65.28</a:t>
                          </a:r>
                          <a:endParaRPr lang="zh-CN" altLang="en-US" dirty="0"/>
                        </a:p>
                      </a:txBody>
                      <a:tcPr/>
                    </a:tc>
                    <a:extLst>
                      <a:ext uri="{0D108BD9-81ED-4DB2-BD59-A6C34878D82A}">
                        <a16:rowId xmlns:a16="http://schemas.microsoft.com/office/drawing/2014/main" val="3127120595"/>
                      </a:ext>
                    </a:extLst>
                  </a:tr>
                  <a:tr h="370840">
                    <a:tc>
                      <a:txBody>
                        <a:bodyPr/>
                        <a:lstStyle/>
                        <a:p>
                          <a:endParaRPr lang="zh-CN"/>
                        </a:p>
                      </a:txBody>
                      <a:tcPr>
                        <a:blipFill>
                          <a:blip r:embed="rId5"/>
                          <a:stretch>
                            <a:fillRect l="-595" t="-313115" r="-176190" b="-122951"/>
                          </a:stretch>
                        </a:blipFill>
                      </a:tcPr>
                    </a:tc>
                    <a:tc>
                      <a:txBody>
                        <a:bodyPr/>
                        <a:lstStyle/>
                        <a:p>
                          <a:r>
                            <a:rPr lang="en-US" altLang="zh-CN" dirty="0"/>
                            <a:t>836938Hz</a:t>
                          </a:r>
                          <a:endParaRPr lang="zh-CN" altLang="en-US" dirty="0"/>
                        </a:p>
                      </a:txBody>
                      <a:tcPr/>
                    </a:tc>
                    <a:extLst>
                      <a:ext uri="{0D108BD9-81ED-4DB2-BD59-A6C34878D82A}">
                        <a16:rowId xmlns:a16="http://schemas.microsoft.com/office/drawing/2014/main" val="3599649891"/>
                      </a:ext>
                    </a:extLst>
                  </a:tr>
                  <a:tr h="370840">
                    <a:tc>
                      <a:txBody>
                        <a:bodyPr/>
                        <a:lstStyle/>
                        <a:p>
                          <a:endParaRPr lang="zh-CN"/>
                        </a:p>
                      </a:txBody>
                      <a:tcPr>
                        <a:blipFill>
                          <a:blip r:embed="rId5"/>
                          <a:stretch>
                            <a:fillRect l="-595" t="-413115" r="-176190" b="-22951"/>
                          </a:stretch>
                        </a:blipFill>
                      </a:tcPr>
                    </a:tc>
                    <a:tc>
                      <a:txBody>
                        <a:bodyPr/>
                        <a:lstStyle/>
                        <a:p>
                          <a:r>
                            <a:rPr lang="en-US" altLang="zh-CN" dirty="0"/>
                            <a:t>2.499874GeV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表格 5">
                <a:extLst>
                  <a:ext uri="{FF2B5EF4-FFF2-40B4-BE49-F238E27FC236}">
                    <a16:creationId xmlns:a16="http://schemas.microsoft.com/office/drawing/2014/main" id="{FF37C79F-723D-96D2-E1BC-B92C557C7C05}"/>
                  </a:ext>
                </a:extLst>
              </p:cNvPr>
              <p:cNvGraphicFramePr>
                <a:graphicFrameLocks noGrp="1"/>
              </p:cNvGraphicFramePr>
              <p:nvPr>
                <p:extLst>
                  <p:ext uri="{D42A27DB-BD31-4B8C-83A1-F6EECF244321}">
                    <p14:modId xmlns:p14="http://schemas.microsoft.com/office/powerpoint/2010/main" val="489172069"/>
                  </p:ext>
                </p:extLst>
              </p:nvPr>
            </p:nvGraphicFramePr>
            <p:xfrm>
              <a:off x="2558502" y="935450"/>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09082">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m:oMathPara>
                          </a14:m>
                          <a:endParaRPr lang="zh-CN" altLang="en-US" dirty="0"/>
                        </a:p>
                      </a:txBody>
                      <a:tcPr/>
                    </a:tc>
                    <a:tc>
                      <a:txBody>
                        <a:bodyPr/>
                        <a:lstStyle/>
                        <a:p>
                          <a:r>
                            <a:rPr lang="en-US" altLang="zh-CN" b="0" dirty="0"/>
                            <a:t>-0.182</a:t>
                          </a:r>
                          <a:endParaRPr lang="zh-CN" altLang="en-US" b="0" dirty="0"/>
                        </a:p>
                      </a:txBody>
                      <a:tcPr/>
                    </a:tc>
                    <a:extLst>
                      <a:ext uri="{0D108BD9-81ED-4DB2-BD59-A6C34878D82A}">
                        <a16:rowId xmlns:a16="http://schemas.microsoft.com/office/drawing/2014/main" val="1504830721"/>
                      </a:ext>
                    </a:extLst>
                  </a:tr>
                  <a:tr h="370840">
                    <a:tc>
                      <a:txBody>
                        <a:bodyPr/>
                        <a:lstStyle/>
                        <a:p>
                          <a:r>
                            <a:rPr kumimoji="0" lang="zh-CN" altLang="en-US" sz="1800" b="0" u="none" strike="noStrike" kern="1200" cap="none" spc="0" normalizeH="0" baseline="0" noProof="0" dirty="0">
                              <a:ln>
                                <a:noFill/>
                              </a:ln>
                              <a:solidFill>
                                <a:prstClr val="black"/>
                              </a:solidFill>
                              <a:effectLst/>
                              <a:uLnTx/>
                              <a:uFillTx/>
                              <a:cs typeface="+mn-cs"/>
                            </a:rPr>
                            <a:t>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1.48</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−6</m:t>
                                  </m:r>
                                </m:sup>
                              </m:sSup>
                            </m:oMath>
                          </a14:m>
                          <a:endParaRPr lang="zh-CN" altLang="en-US" dirty="0"/>
                        </a:p>
                      </a:txBody>
                      <a:tcPr/>
                    </a:tc>
                    <a:extLst>
                      <a:ext uri="{0D108BD9-81ED-4DB2-BD59-A6C34878D82A}">
                        <a16:rowId xmlns:a16="http://schemas.microsoft.com/office/drawing/2014/main" val="1577103736"/>
                      </a:ext>
                    </a:extLst>
                  </a:tr>
                  <a:tr h="370840">
                    <a:tc>
                      <a:txBody>
                        <a:bodyPr/>
                        <a:lstStyle/>
                        <a:p>
                          <a:r>
                            <a:rPr lang="zh-CN" altLang="en-US" b="0" dirty="0"/>
                            <a:t>拟合</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a14:m>
                          <a:endParaRPr lang="zh-CN" altLang="en-US" dirty="0"/>
                        </a:p>
                      </a:txBody>
                      <a:tcPr/>
                    </a:tc>
                    <a:tc>
                      <a:txBody>
                        <a:bodyPr/>
                        <a:lstStyle/>
                        <a:p>
                          <a:r>
                            <a:rPr lang="en-US" altLang="zh-CN" dirty="0"/>
                            <a:t>65.55</a:t>
                          </a:r>
                          <a:endParaRPr lang="zh-CN" altLang="en-US" dirty="0"/>
                        </a:p>
                      </a:txBody>
                      <a:tcPr/>
                    </a:tc>
                    <a:extLst>
                      <a:ext uri="{0D108BD9-81ED-4DB2-BD59-A6C34878D82A}">
                        <a16:rowId xmlns:a16="http://schemas.microsoft.com/office/drawing/2014/main" val="31271205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836937Hz</a:t>
                          </a:r>
                          <a:endParaRPr lang="zh-CN" altLang="en-US" dirty="0"/>
                        </a:p>
                      </a:txBody>
                      <a:tcPr/>
                    </a:tc>
                    <a:extLst>
                      <a:ext uri="{0D108BD9-81ED-4DB2-BD59-A6C34878D82A}">
                        <a16:rowId xmlns:a16="http://schemas.microsoft.com/office/drawing/2014/main" val="3599649891"/>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2.499873GeV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4" name="表格 5">
                <a:extLst>
                  <a:ext uri="{FF2B5EF4-FFF2-40B4-BE49-F238E27FC236}">
                    <a16:creationId xmlns:a16="http://schemas.microsoft.com/office/drawing/2014/main" id="{FF37C79F-723D-96D2-E1BC-B92C557C7C05}"/>
                  </a:ext>
                </a:extLst>
              </p:cNvPr>
              <p:cNvGraphicFramePr>
                <a:graphicFrameLocks noGrp="1"/>
              </p:cNvGraphicFramePr>
              <p:nvPr>
                <p:extLst>
                  <p:ext uri="{D42A27DB-BD31-4B8C-83A1-F6EECF244321}">
                    <p14:modId xmlns:p14="http://schemas.microsoft.com/office/powerpoint/2010/main" val="489172069"/>
                  </p:ext>
                </p:extLst>
              </p:nvPr>
            </p:nvGraphicFramePr>
            <p:xfrm>
              <a:off x="2558502" y="935450"/>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87795">
                    <a:tc>
                      <a:txBody>
                        <a:bodyPr/>
                        <a:lstStyle/>
                        <a:p>
                          <a:endParaRPr lang="zh-CN"/>
                        </a:p>
                      </a:txBody>
                      <a:tcPr>
                        <a:blipFill>
                          <a:blip r:embed="rId6"/>
                          <a:stretch>
                            <a:fillRect l="-595" t="-7813" r="-176190" b="-404688"/>
                          </a:stretch>
                        </a:blipFill>
                      </a:tcPr>
                    </a:tc>
                    <a:tc>
                      <a:txBody>
                        <a:bodyPr/>
                        <a:lstStyle/>
                        <a:p>
                          <a:r>
                            <a:rPr lang="en-US" altLang="zh-CN" b="0" dirty="0"/>
                            <a:t>-0.182</a:t>
                          </a:r>
                          <a:endParaRPr lang="zh-CN" altLang="en-US" b="0" dirty="0"/>
                        </a:p>
                      </a:txBody>
                      <a:tcPr/>
                    </a:tc>
                    <a:extLst>
                      <a:ext uri="{0D108BD9-81ED-4DB2-BD59-A6C34878D82A}">
                        <a16:rowId xmlns:a16="http://schemas.microsoft.com/office/drawing/2014/main" val="1504830721"/>
                      </a:ext>
                    </a:extLst>
                  </a:tr>
                  <a:tr h="370840">
                    <a:tc>
                      <a:txBody>
                        <a:bodyPr/>
                        <a:lstStyle/>
                        <a:p>
                          <a:endParaRPr lang="zh-CN"/>
                        </a:p>
                      </a:txBody>
                      <a:tcPr>
                        <a:blipFill>
                          <a:blip r:embed="rId6"/>
                          <a:stretch>
                            <a:fillRect l="-595" t="-113115" r="-176190" b="-324590"/>
                          </a:stretch>
                        </a:blipFill>
                      </a:tcPr>
                    </a:tc>
                    <a:tc>
                      <a:txBody>
                        <a:bodyPr/>
                        <a:lstStyle/>
                        <a:p>
                          <a:endParaRPr lang="zh-CN"/>
                        </a:p>
                      </a:txBody>
                      <a:tcPr>
                        <a:blipFill>
                          <a:blip r:embed="rId6"/>
                          <a:stretch>
                            <a:fillRect l="-57483" t="-113115" r="-680" b="-324590"/>
                          </a:stretch>
                        </a:blipFill>
                      </a:tcPr>
                    </a:tc>
                    <a:extLst>
                      <a:ext uri="{0D108BD9-81ED-4DB2-BD59-A6C34878D82A}">
                        <a16:rowId xmlns:a16="http://schemas.microsoft.com/office/drawing/2014/main" val="1577103736"/>
                      </a:ext>
                    </a:extLst>
                  </a:tr>
                  <a:tr h="370840">
                    <a:tc>
                      <a:txBody>
                        <a:bodyPr/>
                        <a:lstStyle/>
                        <a:p>
                          <a:endParaRPr lang="zh-CN"/>
                        </a:p>
                      </a:txBody>
                      <a:tcPr>
                        <a:blipFill>
                          <a:blip r:embed="rId6"/>
                          <a:stretch>
                            <a:fillRect l="-595" t="-213115" r="-176190" b="-224590"/>
                          </a:stretch>
                        </a:blipFill>
                      </a:tcPr>
                    </a:tc>
                    <a:tc>
                      <a:txBody>
                        <a:bodyPr/>
                        <a:lstStyle/>
                        <a:p>
                          <a:r>
                            <a:rPr lang="en-US" altLang="zh-CN" dirty="0"/>
                            <a:t>65.55</a:t>
                          </a:r>
                          <a:endParaRPr lang="zh-CN" altLang="en-US" dirty="0"/>
                        </a:p>
                      </a:txBody>
                      <a:tcPr/>
                    </a:tc>
                    <a:extLst>
                      <a:ext uri="{0D108BD9-81ED-4DB2-BD59-A6C34878D82A}">
                        <a16:rowId xmlns:a16="http://schemas.microsoft.com/office/drawing/2014/main" val="3127120595"/>
                      </a:ext>
                    </a:extLst>
                  </a:tr>
                  <a:tr h="370840">
                    <a:tc>
                      <a:txBody>
                        <a:bodyPr/>
                        <a:lstStyle/>
                        <a:p>
                          <a:endParaRPr lang="zh-CN"/>
                        </a:p>
                      </a:txBody>
                      <a:tcPr>
                        <a:blipFill>
                          <a:blip r:embed="rId6"/>
                          <a:stretch>
                            <a:fillRect l="-595" t="-313115" r="-176190" b="-124590"/>
                          </a:stretch>
                        </a:blipFill>
                      </a:tcPr>
                    </a:tc>
                    <a:tc>
                      <a:txBody>
                        <a:bodyPr/>
                        <a:lstStyle/>
                        <a:p>
                          <a:r>
                            <a:rPr lang="en-US" altLang="zh-CN" dirty="0"/>
                            <a:t>836937Hz</a:t>
                          </a:r>
                          <a:endParaRPr lang="zh-CN" altLang="en-US" dirty="0"/>
                        </a:p>
                      </a:txBody>
                      <a:tcPr/>
                    </a:tc>
                    <a:extLst>
                      <a:ext uri="{0D108BD9-81ED-4DB2-BD59-A6C34878D82A}">
                        <a16:rowId xmlns:a16="http://schemas.microsoft.com/office/drawing/2014/main" val="3599649891"/>
                      </a:ext>
                    </a:extLst>
                  </a:tr>
                  <a:tr h="370840">
                    <a:tc>
                      <a:txBody>
                        <a:bodyPr/>
                        <a:lstStyle/>
                        <a:p>
                          <a:endParaRPr lang="zh-CN"/>
                        </a:p>
                      </a:txBody>
                      <a:tcPr>
                        <a:blipFill>
                          <a:blip r:embed="rId6"/>
                          <a:stretch>
                            <a:fillRect l="-595" t="-413115" r="-176190" b="-24590"/>
                          </a:stretch>
                        </a:blipFill>
                      </a:tcPr>
                    </a:tc>
                    <a:tc>
                      <a:txBody>
                        <a:bodyPr/>
                        <a:lstStyle/>
                        <a:p>
                          <a:r>
                            <a:rPr lang="en-US" altLang="zh-CN" dirty="0"/>
                            <a:t>2.499873GeV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p:spTree>
    <p:extLst>
      <p:ext uri="{BB962C8B-B14F-4D97-AF65-F5344CB8AC3E}">
        <p14:creationId xmlns:p14="http://schemas.microsoft.com/office/powerpoint/2010/main" val="21575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48C1D5E-B1CC-4852-A19C-4F93AF3AFBDB}"/>
              </a:ext>
            </a:extLst>
          </p:cNvPr>
          <p:cNvSpPr>
            <a:spLocks noGrp="1"/>
          </p:cNvSpPr>
          <p:nvPr>
            <p:ph idx="1"/>
          </p:nvPr>
        </p:nvSpPr>
        <p:spPr>
          <a:xfrm>
            <a:off x="313764" y="143435"/>
            <a:ext cx="11618259" cy="6508377"/>
          </a:xfrm>
        </p:spPr>
        <p:txBody>
          <a:bodyPr/>
          <a:lstStyle/>
          <a:p>
            <a:r>
              <a:rPr lang="en-US" altLang="zh-CN" dirty="0"/>
              <a:t>2.</a:t>
            </a:r>
            <a:r>
              <a:rPr lang="zh-CN" altLang="en-US" dirty="0"/>
              <a:t>开启同步辐射带来阻尼和随机涨落，</a:t>
            </a:r>
            <a:endParaRPr lang="en-US" altLang="zh-CN" dirty="0"/>
          </a:p>
          <a:p>
            <a:r>
              <a:rPr lang="en-US" altLang="zh-CN" dirty="0"/>
              <a:t>  </a:t>
            </a:r>
            <a:r>
              <a:rPr lang="zh-CN" altLang="en-US" dirty="0"/>
              <a:t>同时关闭自发辐射效应</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BE5AF8ED-C8BF-97AD-98DA-79B911E87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053" y="79257"/>
            <a:ext cx="3682820" cy="3053954"/>
          </a:xfrm>
          <a:prstGeom prst="rect">
            <a:avLst/>
          </a:prstGeom>
        </p:spPr>
      </p:pic>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624C9550-5CF8-C7B0-EE12-DAF0A470F492}"/>
                  </a:ext>
                </a:extLst>
              </p:cNvPr>
              <p:cNvGraphicFramePr>
                <a:graphicFrameLocks noGrp="1"/>
              </p:cNvGraphicFramePr>
              <p:nvPr>
                <p:extLst>
                  <p:ext uri="{D42A27DB-BD31-4B8C-83A1-F6EECF244321}">
                    <p14:modId xmlns:p14="http://schemas.microsoft.com/office/powerpoint/2010/main" val="1248494758"/>
                  </p:ext>
                </p:extLst>
              </p:nvPr>
            </p:nvGraphicFramePr>
            <p:xfrm>
              <a:off x="2116944" y="1284657"/>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73781">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m:oMathPara>
                          </a14:m>
                          <a:endParaRPr lang="zh-CN" altLang="en-US" dirty="0"/>
                        </a:p>
                      </a:txBody>
                      <a:tcPr/>
                    </a:tc>
                    <a:tc>
                      <a:txBody>
                        <a:bodyPr/>
                        <a:lstStyle/>
                        <a:p>
                          <a:r>
                            <a:rPr lang="en-US" altLang="zh-CN" b="0" dirty="0"/>
                            <a:t>0.0432</a:t>
                          </a:r>
                          <a:endParaRPr lang="zh-CN" altLang="en-US" b="0" dirty="0"/>
                        </a:p>
                      </a:txBody>
                      <a:tcPr/>
                    </a:tc>
                    <a:extLst>
                      <a:ext uri="{0D108BD9-81ED-4DB2-BD59-A6C34878D82A}">
                        <a16:rowId xmlns:a16="http://schemas.microsoft.com/office/drawing/2014/main" val="1504830721"/>
                      </a:ext>
                    </a:extLst>
                  </a:tr>
                  <a:tr h="370840">
                    <a:tc>
                      <a:txBody>
                        <a:bodyPr/>
                        <a:lstStyle/>
                        <a:p>
                          <a:r>
                            <a:rPr kumimoji="0" lang="zh-CN" altLang="en-US" sz="1800" b="0" u="none" strike="noStrike" kern="1200" cap="none" spc="0" normalizeH="0" baseline="0" noProof="0" dirty="0">
                              <a:ln>
                                <a:noFill/>
                              </a:ln>
                              <a:solidFill>
                                <a:prstClr val="black"/>
                              </a:solidFill>
                              <a:effectLst/>
                              <a:uLnTx/>
                              <a:uFillTx/>
                              <a:cs typeface="+mn-cs"/>
                            </a:rPr>
                            <a:t>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9.06</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−7</m:t>
                                  </m:r>
                                </m:sup>
                              </m:sSup>
                            </m:oMath>
                          </a14:m>
                          <a:endParaRPr lang="zh-CN" altLang="en-US" dirty="0"/>
                        </a:p>
                      </a:txBody>
                      <a:tcPr/>
                    </a:tc>
                    <a:extLst>
                      <a:ext uri="{0D108BD9-81ED-4DB2-BD59-A6C34878D82A}">
                        <a16:rowId xmlns:a16="http://schemas.microsoft.com/office/drawing/2014/main" val="1577103736"/>
                      </a:ext>
                    </a:extLst>
                  </a:tr>
                  <a:tr h="370840">
                    <a:tc>
                      <a:txBody>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拟合</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m:oMathPara>
                          </a14:m>
                          <a:endParaRPr lang="zh-CN" altLang="en-US" dirty="0"/>
                        </a:p>
                      </a:txBody>
                      <a:tcPr/>
                    </a:tc>
                    <a:tc>
                      <a:txBody>
                        <a:bodyPr/>
                        <a:lstStyle/>
                        <a:p>
                          <a:r>
                            <a:rPr lang="en-US" altLang="zh-CN" dirty="0"/>
                            <a:t>40.07</a:t>
                          </a:r>
                          <a:endParaRPr lang="zh-CN" altLang="en-US" dirty="0"/>
                        </a:p>
                      </a:txBody>
                      <a:tcPr/>
                    </a:tc>
                    <a:extLst>
                      <a:ext uri="{0D108BD9-81ED-4DB2-BD59-A6C34878D82A}">
                        <a16:rowId xmlns:a16="http://schemas.microsoft.com/office/drawing/2014/main" val="31271205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836948Hz</a:t>
                          </a:r>
                          <a:endParaRPr lang="zh-CN" altLang="en-US" dirty="0"/>
                        </a:p>
                      </a:txBody>
                      <a:tcPr/>
                    </a:tc>
                    <a:extLst>
                      <a:ext uri="{0D108BD9-81ED-4DB2-BD59-A6C34878D82A}">
                        <a16:rowId xmlns:a16="http://schemas.microsoft.com/office/drawing/2014/main" val="3599649891"/>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2.499877GeV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5" name="表格 5">
                <a:extLst>
                  <a:ext uri="{FF2B5EF4-FFF2-40B4-BE49-F238E27FC236}">
                    <a16:creationId xmlns:a16="http://schemas.microsoft.com/office/drawing/2014/main" id="{624C9550-5CF8-C7B0-EE12-DAF0A470F492}"/>
                  </a:ext>
                </a:extLst>
              </p:cNvPr>
              <p:cNvGraphicFramePr>
                <a:graphicFrameLocks noGrp="1"/>
              </p:cNvGraphicFramePr>
              <p:nvPr>
                <p:extLst>
                  <p:ext uri="{D42A27DB-BD31-4B8C-83A1-F6EECF244321}">
                    <p14:modId xmlns:p14="http://schemas.microsoft.com/office/powerpoint/2010/main" val="1248494758"/>
                  </p:ext>
                </p:extLst>
              </p:nvPr>
            </p:nvGraphicFramePr>
            <p:xfrm>
              <a:off x="2116944" y="1284657"/>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87795">
                    <a:tc>
                      <a:txBody>
                        <a:bodyPr/>
                        <a:lstStyle/>
                        <a:p>
                          <a:endParaRPr lang="zh-CN"/>
                        </a:p>
                      </a:txBody>
                      <a:tcPr>
                        <a:blipFill>
                          <a:blip r:embed="rId3"/>
                          <a:stretch>
                            <a:fillRect l="-595" t="-7813" r="-176190" b="-404688"/>
                          </a:stretch>
                        </a:blipFill>
                      </a:tcPr>
                    </a:tc>
                    <a:tc>
                      <a:txBody>
                        <a:bodyPr/>
                        <a:lstStyle/>
                        <a:p>
                          <a:r>
                            <a:rPr lang="en-US" altLang="zh-CN" b="0" dirty="0"/>
                            <a:t>0.0432</a:t>
                          </a:r>
                          <a:endParaRPr lang="zh-CN" altLang="en-US" b="0" dirty="0"/>
                        </a:p>
                      </a:txBody>
                      <a:tcPr/>
                    </a:tc>
                    <a:extLst>
                      <a:ext uri="{0D108BD9-81ED-4DB2-BD59-A6C34878D82A}">
                        <a16:rowId xmlns:a16="http://schemas.microsoft.com/office/drawing/2014/main" val="1504830721"/>
                      </a:ext>
                    </a:extLst>
                  </a:tr>
                  <a:tr h="370840">
                    <a:tc>
                      <a:txBody>
                        <a:bodyPr/>
                        <a:lstStyle/>
                        <a:p>
                          <a:endParaRPr lang="zh-CN"/>
                        </a:p>
                      </a:txBody>
                      <a:tcPr>
                        <a:blipFill>
                          <a:blip r:embed="rId3"/>
                          <a:stretch>
                            <a:fillRect l="-595" t="-113115" r="-176190" b="-324590"/>
                          </a:stretch>
                        </a:blipFill>
                      </a:tcPr>
                    </a:tc>
                    <a:tc>
                      <a:txBody>
                        <a:bodyPr/>
                        <a:lstStyle/>
                        <a:p>
                          <a:endParaRPr lang="zh-CN"/>
                        </a:p>
                      </a:txBody>
                      <a:tcPr>
                        <a:blipFill>
                          <a:blip r:embed="rId3"/>
                          <a:stretch>
                            <a:fillRect l="-57483" t="-113115" r="-680" b="-324590"/>
                          </a:stretch>
                        </a:blipFill>
                      </a:tcPr>
                    </a:tc>
                    <a:extLst>
                      <a:ext uri="{0D108BD9-81ED-4DB2-BD59-A6C34878D82A}">
                        <a16:rowId xmlns:a16="http://schemas.microsoft.com/office/drawing/2014/main" val="1577103736"/>
                      </a:ext>
                    </a:extLst>
                  </a:tr>
                  <a:tr h="370840">
                    <a:tc>
                      <a:txBody>
                        <a:bodyPr/>
                        <a:lstStyle/>
                        <a:p>
                          <a:endParaRPr lang="zh-CN"/>
                        </a:p>
                      </a:txBody>
                      <a:tcPr>
                        <a:blipFill>
                          <a:blip r:embed="rId3"/>
                          <a:stretch>
                            <a:fillRect l="-595" t="-213115" r="-176190" b="-224590"/>
                          </a:stretch>
                        </a:blipFill>
                      </a:tcPr>
                    </a:tc>
                    <a:tc>
                      <a:txBody>
                        <a:bodyPr/>
                        <a:lstStyle/>
                        <a:p>
                          <a:r>
                            <a:rPr lang="en-US" altLang="zh-CN" dirty="0"/>
                            <a:t>40.07</a:t>
                          </a:r>
                          <a:endParaRPr lang="zh-CN" altLang="en-US" dirty="0"/>
                        </a:p>
                      </a:txBody>
                      <a:tcPr/>
                    </a:tc>
                    <a:extLst>
                      <a:ext uri="{0D108BD9-81ED-4DB2-BD59-A6C34878D82A}">
                        <a16:rowId xmlns:a16="http://schemas.microsoft.com/office/drawing/2014/main" val="3127120595"/>
                      </a:ext>
                    </a:extLst>
                  </a:tr>
                  <a:tr h="370840">
                    <a:tc>
                      <a:txBody>
                        <a:bodyPr/>
                        <a:lstStyle/>
                        <a:p>
                          <a:endParaRPr lang="zh-CN"/>
                        </a:p>
                      </a:txBody>
                      <a:tcPr>
                        <a:blipFill>
                          <a:blip r:embed="rId3"/>
                          <a:stretch>
                            <a:fillRect l="-595" t="-313115" r="-176190" b="-124590"/>
                          </a:stretch>
                        </a:blipFill>
                      </a:tcPr>
                    </a:tc>
                    <a:tc>
                      <a:txBody>
                        <a:bodyPr/>
                        <a:lstStyle/>
                        <a:p>
                          <a:r>
                            <a:rPr lang="en-US" altLang="zh-CN" dirty="0"/>
                            <a:t>836948Hz</a:t>
                          </a:r>
                          <a:endParaRPr lang="zh-CN" altLang="en-US" dirty="0"/>
                        </a:p>
                      </a:txBody>
                      <a:tcPr/>
                    </a:tc>
                    <a:extLst>
                      <a:ext uri="{0D108BD9-81ED-4DB2-BD59-A6C34878D82A}">
                        <a16:rowId xmlns:a16="http://schemas.microsoft.com/office/drawing/2014/main" val="3599649891"/>
                      </a:ext>
                    </a:extLst>
                  </a:tr>
                  <a:tr h="370840">
                    <a:tc>
                      <a:txBody>
                        <a:bodyPr/>
                        <a:lstStyle/>
                        <a:p>
                          <a:endParaRPr lang="zh-CN"/>
                        </a:p>
                      </a:txBody>
                      <a:tcPr>
                        <a:blipFill>
                          <a:blip r:embed="rId3"/>
                          <a:stretch>
                            <a:fillRect l="-595" t="-413115" r="-176190" b="-24590"/>
                          </a:stretch>
                        </a:blipFill>
                      </a:tcPr>
                    </a:tc>
                    <a:tc>
                      <a:txBody>
                        <a:bodyPr/>
                        <a:lstStyle/>
                        <a:p>
                          <a:r>
                            <a:rPr lang="en-US" altLang="zh-CN" dirty="0"/>
                            <a:t>2.499877GeV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p:sp>
        <p:nvSpPr>
          <p:cNvPr id="2" name="文本框 1">
            <a:extLst>
              <a:ext uri="{FF2B5EF4-FFF2-40B4-BE49-F238E27FC236}">
                <a16:creationId xmlns:a16="http://schemas.microsoft.com/office/drawing/2014/main" id="{0EFB558D-44FB-4108-441D-8C32001C42BB}"/>
              </a:ext>
            </a:extLst>
          </p:cNvPr>
          <p:cNvSpPr txBox="1"/>
          <p:nvPr/>
        </p:nvSpPr>
        <p:spPr>
          <a:xfrm>
            <a:off x="5820721" y="1994574"/>
            <a:ext cx="1112363" cy="369332"/>
          </a:xfrm>
          <a:prstGeom prst="rect">
            <a:avLst/>
          </a:prstGeom>
          <a:noFill/>
        </p:spPr>
        <p:txBody>
          <a:bodyPr wrap="square" rtlCol="0">
            <a:spAutoFit/>
          </a:bodyPr>
          <a:lstStyle/>
          <a:p>
            <a:r>
              <a:rPr lang="en-US" altLang="zh-CN" dirty="0"/>
              <a:t>1</a:t>
            </a:r>
            <a:r>
              <a:rPr lang="zh-CN" altLang="en-US" dirty="0"/>
              <a:t>个粒子</a:t>
            </a:r>
          </a:p>
        </p:txBody>
      </p:sp>
      <p:pic>
        <p:nvPicPr>
          <p:cNvPr id="7" name="图片 6">
            <a:extLst>
              <a:ext uri="{FF2B5EF4-FFF2-40B4-BE49-F238E27FC236}">
                <a16:creationId xmlns:a16="http://schemas.microsoft.com/office/drawing/2014/main" id="{22AC5495-A7A9-3BCB-AAB2-8AC5C10F6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107" y="3571550"/>
            <a:ext cx="3422712" cy="2921108"/>
          </a:xfrm>
          <a:prstGeom prst="rect">
            <a:avLst/>
          </a:prstGeom>
        </p:spPr>
      </p:pic>
      <p:sp>
        <p:nvSpPr>
          <p:cNvPr id="8" name="文本框 7">
            <a:extLst>
              <a:ext uri="{FF2B5EF4-FFF2-40B4-BE49-F238E27FC236}">
                <a16:creationId xmlns:a16="http://schemas.microsoft.com/office/drawing/2014/main" id="{7BAE4564-2AA2-44C9-0BAE-4985D32EE048}"/>
              </a:ext>
            </a:extLst>
          </p:cNvPr>
          <p:cNvSpPr txBox="1"/>
          <p:nvPr/>
        </p:nvSpPr>
        <p:spPr>
          <a:xfrm>
            <a:off x="5820721" y="4999149"/>
            <a:ext cx="1366887" cy="646331"/>
          </a:xfrm>
          <a:prstGeom prst="rect">
            <a:avLst/>
          </a:prstGeom>
          <a:noFill/>
        </p:spPr>
        <p:txBody>
          <a:bodyPr wrap="square" rtlCol="0">
            <a:spAutoFit/>
          </a:bodyPr>
          <a:lstStyle/>
          <a:p>
            <a:r>
              <a:rPr lang="en-US" altLang="zh-CN" dirty="0"/>
              <a:t>50</a:t>
            </a:r>
            <a:r>
              <a:rPr lang="zh-CN" altLang="en-US" dirty="0"/>
              <a:t>个粒子的平均自旋</a:t>
            </a:r>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B35883A8-E3B6-90F4-5F0E-537629A00154}"/>
                  </a:ext>
                </a:extLst>
              </p:cNvPr>
              <p:cNvGraphicFramePr>
                <a:graphicFrameLocks noGrp="1"/>
              </p:cNvGraphicFramePr>
              <p:nvPr>
                <p:extLst>
                  <p:ext uri="{D42A27DB-BD31-4B8C-83A1-F6EECF244321}">
                    <p14:modId xmlns:p14="http://schemas.microsoft.com/office/powerpoint/2010/main" val="1065615025"/>
                  </p:ext>
                </p:extLst>
              </p:nvPr>
            </p:nvGraphicFramePr>
            <p:xfrm>
              <a:off x="2116944" y="4297034"/>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m:oMathPara>
                          </a14:m>
                          <a:endParaRPr lang="zh-CN" altLang="en-US" dirty="0"/>
                        </a:p>
                      </a:txBody>
                      <a:tcPr/>
                    </a:tc>
                    <a:tc>
                      <a:txBody>
                        <a:bodyPr/>
                        <a:lstStyle/>
                        <a:p>
                          <a:r>
                            <a:rPr lang="en-US" altLang="zh-CN" b="0" dirty="0"/>
                            <a:t>-0.0542</a:t>
                          </a:r>
                          <a:endParaRPr lang="zh-CN" altLang="en-US" b="0" dirty="0"/>
                        </a:p>
                      </a:txBody>
                      <a:tcPr/>
                    </a:tc>
                    <a:extLst>
                      <a:ext uri="{0D108BD9-81ED-4DB2-BD59-A6C34878D82A}">
                        <a16:rowId xmlns:a16="http://schemas.microsoft.com/office/drawing/2014/main" val="1504830721"/>
                      </a:ext>
                    </a:extLst>
                  </a:tr>
                  <a:tr h="370840">
                    <a:tc>
                      <a:txBody>
                        <a:bodyPr/>
                        <a:lstStyle/>
                        <a:p>
                          <a:r>
                            <a:rPr kumimoji="0" lang="zh-CN" altLang="en-US" sz="1800" b="0" u="none" strike="noStrike" kern="1200" cap="none" spc="0" normalizeH="0" baseline="0" noProof="0" dirty="0">
                              <a:ln>
                                <a:noFill/>
                              </a:ln>
                              <a:solidFill>
                                <a:prstClr val="black"/>
                              </a:solidFill>
                              <a:effectLst/>
                              <a:uLnTx/>
                              <a:uFillTx/>
                              <a:cs typeface="+mn-cs"/>
                            </a:rPr>
                            <a:t>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1.37</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−6</m:t>
                                  </m:r>
                                </m:sup>
                              </m:sSup>
                            </m:oMath>
                          </a14:m>
                          <a:endParaRPr lang="zh-CN" altLang="en-US" dirty="0"/>
                        </a:p>
                      </a:txBody>
                      <a:tcPr/>
                    </a:tc>
                    <a:extLst>
                      <a:ext uri="{0D108BD9-81ED-4DB2-BD59-A6C34878D82A}">
                        <a16:rowId xmlns:a16="http://schemas.microsoft.com/office/drawing/2014/main" val="1577103736"/>
                      </a:ext>
                    </a:extLst>
                  </a:tr>
                  <a:tr h="370840">
                    <a:tc>
                      <a:txBody>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拟合</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m:oMathPara>
                          </a14:m>
                          <a:endParaRPr lang="zh-CN" altLang="en-US" dirty="0"/>
                        </a:p>
                      </a:txBody>
                      <a:tcPr/>
                    </a:tc>
                    <a:tc>
                      <a:txBody>
                        <a:bodyPr/>
                        <a:lstStyle/>
                        <a:p>
                          <a:r>
                            <a:rPr lang="en-US" altLang="zh-CN" dirty="0"/>
                            <a:t>60.77</a:t>
                          </a:r>
                          <a:endParaRPr lang="zh-CN" altLang="en-US" dirty="0"/>
                        </a:p>
                      </a:txBody>
                      <a:tcPr/>
                    </a:tc>
                    <a:extLst>
                      <a:ext uri="{0D108BD9-81ED-4DB2-BD59-A6C34878D82A}">
                        <a16:rowId xmlns:a16="http://schemas.microsoft.com/office/drawing/2014/main" val="31271205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836947Hz</a:t>
                          </a:r>
                          <a:endParaRPr lang="zh-CN" altLang="en-US" dirty="0"/>
                        </a:p>
                      </a:txBody>
                      <a:tcPr/>
                    </a:tc>
                    <a:extLst>
                      <a:ext uri="{0D108BD9-81ED-4DB2-BD59-A6C34878D82A}">
                        <a16:rowId xmlns:a16="http://schemas.microsoft.com/office/drawing/2014/main" val="3599649891"/>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2.499877GeV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6" name="表格 5">
                <a:extLst>
                  <a:ext uri="{FF2B5EF4-FFF2-40B4-BE49-F238E27FC236}">
                    <a16:creationId xmlns:a16="http://schemas.microsoft.com/office/drawing/2014/main" id="{B35883A8-E3B6-90F4-5F0E-537629A00154}"/>
                  </a:ext>
                </a:extLst>
              </p:cNvPr>
              <p:cNvGraphicFramePr>
                <a:graphicFrameLocks noGrp="1"/>
              </p:cNvGraphicFramePr>
              <p:nvPr>
                <p:extLst>
                  <p:ext uri="{D42A27DB-BD31-4B8C-83A1-F6EECF244321}">
                    <p14:modId xmlns:p14="http://schemas.microsoft.com/office/powerpoint/2010/main" val="1065615025"/>
                  </p:ext>
                </p:extLst>
              </p:nvPr>
            </p:nvGraphicFramePr>
            <p:xfrm>
              <a:off x="2116944" y="4297034"/>
              <a:ext cx="2811244" cy="1871155"/>
            </p:xfrm>
            <a:graphic>
              <a:graphicData uri="http://schemas.openxmlformats.org/drawingml/2006/table">
                <a:tbl>
                  <a:tblPr firstRow="1" bandRow="1">
                    <a:tableStyleId>{D7AC3CCA-C797-4891-BE02-D94E43425B78}</a:tableStyleId>
                  </a:tblPr>
                  <a:tblGrid>
                    <a:gridCol w="1021665">
                      <a:extLst>
                        <a:ext uri="{9D8B030D-6E8A-4147-A177-3AD203B41FA5}">
                          <a16:colId xmlns:a16="http://schemas.microsoft.com/office/drawing/2014/main" val="1875281848"/>
                        </a:ext>
                      </a:extLst>
                    </a:gridCol>
                    <a:gridCol w="1789579">
                      <a:extLst>
                        <a:ext uri="{9D8B030D-6E8A-4147-A177-3AD203B41FA5}">
                          <a16:colId xmlns:a16="http://schemas.microsoft.com/office/drawing/2014/main" val="2112952480"/>
                        </a:ext>
                      </a:extLst>
                    </a:gridCol>
                  </a:tblGrid>
                  <a:tr h="387795">
                    <a:tc>
                      <a:txBody>
                        <a:bodyPr/>
                        <a:lstStyle/>
                        <a:p>
                          <a:endParaRPr lang="zh-CN"/>
                        </a:p>
                      </a:txBody>
                      <a:tcPr>
                        <a:blipFill>
                          <a:blip r:embed="rId5"/>
                          <a:stretch>
                            <a:fillRect l="-595" t="-7813" r="-176190" b="-404688"/>
                          </a:stretch>
                        </a:blipFill>
                      </a:tcPr>
                    </a:tc>
                    <a:tc>
                      <a:txBody>
                        <a:bodyPr/>
                        <a:lstStyle/>
                        <a:p>
                          <a:r>
                            <a:rPr lang="en-US" altLang="zh-CN" b="0" dirty="0"/>
                            <a:t>-0.0542</a:t>
                          </a:r>
                          <a:endParaRPr lang="zh-CN" altLang="en-US" b="0" dirty="0"/>
                        </a:p>
                      </a:txBody>
                      <a:tcPr/>
                    </a:tc>
                    <a:extLst>
                      <a:ext uri="{0D108BD9-81ED-4DB2-BD59-A6C34878D82A}">
                        <a16:rowId xmlns:a16="http://schemas.microsoft.com/office/drawing/2014/main" val="1504830721"/>
                      </a:ext>
                    </a:extLst>
                  </a:tr>
                  <a:tr h="370840">
                    <a:tc>
                      <a:txBody>
                        <a:bodyPr/>
                        <a:lstStyle/>
                        <a:p>
                          <a:endParaRPr lang="zh-CN"/>
                        </a:p>
                      </a:txBody>
                      <a:tcPr>
                        <a:blipFill>
                          <a:blip r:embed="rId5"/>
                          <a:stretch>
                            <a:fillRect l="-595" t="-113115" r="-176190" b="-324590"/>
                          </a:stretch>
                        </a:blipFill>
                      </a:tcPr>
                    </a:tc>
                    <a:tc>
                      <a:txBody>
                        <a:bodyPr/>
                        <a:lstStyle/>
                        <a:p>
                          <a:endParaRPr lang="zh-CN"/>
                        </a:p>
                      </a:txBody>
                      <a:tcPr>
                        <a:blipFill>
                          <a:blip r:embed="rId5"/>
                          <a:stretch>
                            <a:fillRect l="-57483" t="-113115" r="-680" b="-324590"/>
                          </a:stretch>
                        </a:blipFill>
                      </a:tcPr>
                    </a:tc>
                    <a:extLst>
                      <a:ext uri="{0D108BD9-81ED-4DB2-BD59-A6C34878D82A}">
                        <a16:rowId xmlns:a16="http://schemas.microsoft.com/office/drawing/2014/main" val="1577103736"/>
                      </a:ext>
                    </a:extLst>
                  </a:tr>
                  <a:tr h="370840">
                    <a:tc>
                      <a:txBody>
                        <a:bodyPr/>
                        <a:lstStyle/>
                        <a:p>
                          <a:endParaRPr lang="zh-CN"/>
                        </a:p>
                      </a:txBody>
                      <a:tcPr>
                        <a:blipFill>
                          <a:blip r:embed="rId5"/>
                          <a:stretch>
                            <a:fillRect l="-595" t="-213115" r="-176190" b="-224590"/>
                          </a:stretch>
                        </a:blipFill>
                      </a:tcPr>
                    </a:tc>
                    <a:tc>
                      <a:txBody>
                        <a:bodyPr/>
                        <a:lstStyle/>
                        <a:p>
                          <a:r>
                            <a:rPr lang="en-US" altLang="zh-CN" dirty="0"/>
                            <a:t>60.77</a:t>
                          </a:r>
                          <a:endParaRPr lang="zh-CN" altLang="en-US" dirty="0"/>
                        </a:p>
                      </a:txBody>
                      <a:tcPr/>
                    </a:tc>
                    <a:extLst>
                      <a:ext uri="{0D108BD9-81ED-4DB2-BD59-A6C34878D82A}">
                        <a16:rowId xmlns:a16="http://schemas.microsoft.com/office/drawing/2014/main" val="3127120595"/>
                      </a:ext>
                    </a:extLst>
                  </a:tr>
                  <a:tr h="370840">
                    <a:tc>
                      <a:txBody>
                        <a:bodyPr/>
                        <a:lstStyle/>
                        <a:p>
                          <a:endParaRPr lang="zh-CN"/>
                        </a:p>
                      </a:txBody>
                      <a:tcPr>
                        <a:blipFill>
                          <a:blip r:embed="rId5"/>
                          <a:stretch>
                            <a:fillRect l="-595" t="-313115" r="-176190" b="-124590"/>
                          </a:stretch>
                        </a:blipFill>
                      </a:tcPr>
                    </a:tc>
                    <a:tc>
                      <a:txBody>
                        <a:bodyPr/>
                        <a:lstStyle/>
                        <a:p>
                          <a:r>
                            <a:rPr lang="en-US" altLang="zh-CN" dirty="0"/>
                            <a:t>836947Hz</a:t>
                          </a:r>
                          <a:endParaRPr lang="zh-CN" altLang="en-US" dirty="0"/>
                        </a:p>
                      </a:txBody>
                      <a:tcPr/>
                    </a:tc>
                    <a:extLst>
                      <a:ext uri="{0D108BD9-81ED-4DB2-BD59-A6C34878D82A}">
                        <a16:rowId xmlns:a16="http://schemas.microsoft.com/office/drawing/2014/main" val="3599649891"/>
                      </a:ext>
                    </a:extLst>
                  </a:tr>
                  <a:tr h="370840">
                    <a:tc>
                      <a:txBody>
                        <a:bodyPr/>
                        <a:lstStyle/>
                        <a:p>
                          <a:endParaRPr lang="zh-CN"/>
                        </a:p>
                      </a:txBody>
                      <a:tcPr>
                        <a:blipFill>
                          <a:blip r:embed="rId5"/>
                          <a:stretch>
                            <a:fillRect l="-595" t="-413115" r="-176190" b="-24590"/>
                          </a:stretch>
                        </a:blipFill>
                      </a:tcPr>
                    </a:tc>
                    <a:tc>
                      <a:txBody>
                        <a:bodyPr/>
                        <a:lstStyle/>
                        <a:p>
                          <a:r>
                            <a:rPr lang="en-US" altLang="zh-CN" dirty="0"/>
                            <a:t>2.499877GeV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p:spTree>
    <p:extLst>
      <p:ext uri="{BB962C8B-B14F-4D97-AF65-F5344CB8AC3E}">
        <p14:creationId xmlns:p14="http://schemas.microsoft.com/office/powerpoint/2010/main" val="132909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C64C1AF-AFC4-42DF-919B-3FC2975B1FFD}"/>
              </a:ext>
            </a:extLst>
          </p:cNvPr>
          <p:cNvSpPr>
            <a:spLocks noGrp="1"/>
          </p:cNvSpPr>
          <p:nvPr>
            <p:ph idx="1"/>
          </p:nvPr>
        </p:nvSpPr>
        <p:spPr>
          <a:xfrm>
            <a:off x="331694" y="349624"/>
            <a:ext cx="11022106" cy="6033247"/>
          </a:xfrm>
        </p:spPr>
        <p:txBody>
          <a:bodyPr/>
          <a:lstStyle/>
          <a:p>
            <a:r>
              <a:rPr lang="en-US" altLang="zh-CN" dirty="0"/>
              <a:t>3.</a:t>
            </a:r>
            <a:r>
              <a:rPr lang="zh-CN" altLang="en-US" dirty="0"/>
              <a:t>开启同步辐射带来阻尼和随机涨落和自发辐射效应</a:t>
            </a:r>
            <a:endParaRPr lang="en-US" altLang="zh-CN" dirty="0"/>
          </a:p>
          <a:p>
            <a:endParaRPr lang="zh-CN" altLang="en-US" dirty="0"/>
          </a:p>
        </p:txBody>
      </p:sp>
      <p:pic>
        <p:nvPicPr>
          <p:cNvPr id="5" name="图片 4">
            <a:extLst>
              <a:ext uri="{FF2B5EF4-FFF2-40B4-BE49-F238E27FC236}">
                <a16:creationId xmlns:a16="http://schemas.microsoft.com/office/drawing/2014/main" id="{6F6C0E3D-F1C3-0599-A98A-69A79A409963}"/>
              </a:ext>
            </a:extLst>
          </p:cNvPr>
          <p:cNvPicPr>
            <a:picLocks noChangeAspect="1"/>
          </p:cNvPicPr>
          <p:nvPr/>
        </p:nvPicPr>
        <p:blipFill>
          <a:blip r:embed="rId2"/>
          <a:stretch>
            <a:fillRect/>
          </a:stretch>
        </p:blipFill>
        <p:spPr>
          <a:xfrm>
            <a:off x="838200" y="1147481"/>
            <a:ext cx="4365218" cy="3532095"/>
          </a:xfrm>
          <a:prstGeom prst="rect">
            <a:avLst/>
          </a:prstGeom>
        </p:spPr>
      </p:pic>
      <p:pic>
        <p:nvPicPr>
          <p:cNvPr id="7" name="图片 6">
            <a:extLst>
              <a:ext uri="{FF2B5EF4-FFF2-40B4-BE49-F238E27FC236}">
                <a16:creationId xmlns:a16="http://schemas.microsoft.com/office/drawing/2014/main" id="{AA7FB4BE-085D-D268-3398-C5D454DE9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588" y="1147481"/>
            <a:ext cx="4218439" cy="3520424"/>
          </a:xfrm>
          <a:prstGeom prst="rect">
            <a:avLst/>
          </a:prstGeom>
        </p:spPr>
      </p:pic>
      <mc:AlternateContent xmlns:mc="http://schemas.openxmlformats.org/markup-compatibility/2006" xmlns:a14="http://schemas.microsoft.com/office/drawing/2010/main">
        <mc:Choice Requires="a14">
          <p:graphicFrame>
            <p:nvGraphicFramePr>
              <p:cNvPr id="9" name="表格 5">
                <a:extLst>
                  <a:ext uri="{FF2B5EF4-FFF2-40B4-BE49-F238E27FC236}">
                    <a16:creationId xmlns:a16="http://schemas.microsoft.com/office/drawing/2014/main" id="{28ACAB97-2686-5620-374C-4747B19F13CA}"/>
                  </a:ext>
                </a:extLst>
              </p:cNvPr>
              <p:cNvGraphicFramePr>
                <a:graphicFrameLocks noGrp="1"/>
              </p:cNvGraphicFramePr>
              <p:nvPr>
                <p:extLst>
                  <p:ext uri="{D42A27DB-BD31-4B8C-83A1-F6EECF244321}">
                    <p14:modId xmlns:p14="http://schemas.microsoft.com/office/powerpoint/2010/main" val="834648246"/>
                  </p:ext>
                </p:extLst>
              </p:nvPr>
            </p:nvGraphicFramePr>
            <p:xfrm>
              <a:off x="1356290" y="4821472"/>
              <a:ext cx="3508333" cy="2035757"/>
            </p:xfrm>
            <a:graphic>
              <a:graphicData uri="http://schemas.openxmlformats.org/drawingml/2006/table">
                <a:tbl>
                  <a:tblPr firstRow="1" bandRow="1">
                    <a:tableStyleId>{D7AC3CCA-C797-4891-BE02-D94E43425B78}</a:tableStyleId>
                  </a:tblPr>
                  <a:tblGrid>
                    <a:gridCol w="1275003">
                      <a:extLst>
                        <a:ext uri="{9D8B030D-6E8A-4147-A177-3AD203B41FA5}">
                          <a16:colId xmlns:a16="http://schemas.microsoft.com/office/drawing/2014/main" val="1875281848"/>
                        </a:ext>
                      </a:extLst>
                    </a:gridCol>
                    <a:gridCol w="2233330">
                      <a:extLst>
                        <a:ext uri="{9D8B030D-6E8A-4147-A177-3AD203B41FA5}">
                          <a16:colId xmlns:a16="http://schemas.microsoft.com/office/drawing/2014/main" val="2112952480"/>
                        </a:ext>
                      </a:extLst>
                    </a:gridCol>
                  </a:tblGrid>
                  <a:tr h="279908">
                    <a:tc>
                      <a:txBody>
                        <a:bodyPr/>
                        <a:lstStyle/>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a14:m>
                          <a:r>
                            <a:rPr lang="zh-CN" altLang="en-US" dirty="0"/>
                            <a:t> </a:t>
                          </a:r>
                        </a:p>
                      </a:txBody>
                      <a:tcPr/>
                    </a:tc>
                    <a:tc>
                      <a:txBody>
                        <a:bodyPr/>
                        <a:lstStyle/>
                        <a:p>
                          <a:r>
                            <a:rPr lang="en-US" altLang="zh-CN" b="0" dirty="0"/>
                            <a:t>-0.0338</a:t>
                          </a:r>
                          <a:endParaRPr lang="zh-CN" altLang="en-US" b="0" dirty="0"/>
                        </a:p>
                      </a:txBody>
                      <a:tcPr/>
                    </a:tc>
                    <a:extLst>
                      <a:ext uri="{0D108BD9-81ED-4DB2-BD59-A6C34878D82A}">
                        <a16:rowId xmlns:a16="http://schemas.microsoft.com/office/drawing/2014/main" val="1504830721"/>
                      </a:ext>
                    </a:extLst>
                  </a:tr>
                  <a:tr h="317796">
                    <a:tc>
                      <a:txBody>
                        <a:bodyPr/>
                        <a:lstStyle/>
                        <a:p>
                          <a:r>
                            <a:rPr kumimoji="0" lang="zh-CN" altLang="en-US" sz="1800" b="0" u="none" strike="noStrike" kern="1200" cap="none" spc="0" normalizeH="0" baseline="0" noProof="0" dirty="0">
                              <a:ln>
                                <a:noFill/>
                              </a:ln>
                              <a:solidFill>
                                <a:prstClr val="black"/>
                              </a:solidFill>
                              <a:effectLst/>
                              <a:uLnTx/>
                              <a:uFillTx/>
                              <a:cs typeface="+mn-cs"/>
                            </a:rPr>
                            <a:t>  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1.34</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−7</m:t>
                                  </m:r>
                                </m:sup>
                              </m:sSup>
                            </m:oMath>
                          </a14:m>
                          <a:endParaRPr lang="zh-CN" altLang="en-US" dirty="0"/>
                        </a:p>
                      </a:txBody>
                      <a:tcPr/>
                    </a:tc>
                    <a:extLst>
                      <a:ext uri="{0D108BD9-81ED-4DB2-BD59-A6C34878D82A}">
                        <a16:rowId xmlns:a16="http://schemas.microsoft.com/office/drawing/2014/main" val="1577103736"/>
                      </a:ext>
                    </a:extLst>
                  </a:tr>
                  <a:tr h="550682">
                    <a:tc>
                      <a:txBody>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拟合</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m:oMathPara>
                          </a14:m>
                          <a:endParaRPr lang="zh-CN" altLang="en-US" dirty="0"/>
                        </a:p>
                      </a:txBody>
                      <a:tcPr/>
                    </a:tc>
                    <a:tc>
                      <a:txBody>
                        <a:bodyPr/>
                        <a:lstStyle/>
                        <a:p>
                          <a:r>
                            <a:rPr lang="en-US" altLang="zh-CN" dirty="0"/>
                            <a:t>59.13</a:t>
                          </a:r>
                          <a:endParaRPr lang="zh-CN" altLang="en-US" dirty="0"/>
                        </a:p>
                      </a:txBody>
                      <a:tcPr/>
                    </a:tc>
                    <a:extLst>
                      <a:ext uri="{0D108BD9-81ED-4DB2-BD59-A6C34878D82A}">
                        <a16:rowId xmlns:a16="http://schemas.microsoft.com/office/drawing/2014/main" val="3127120595"/>
                      </a:ext>
                    </a:extLst>
                  </a:tr>
                  <a:tr h="317796">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836951Hz</a:t>
                          </a:r>
                          <a:endParaRPr lang="zh-CN" altLang="en-US" dirty="0"/>
                        </a:p>
                      </a:txBody>
                      <a:tcPr/>
                    </a:tc>
                    <a:extLst>
                      <a:ext uri="{0D108BD9-81ED-4DB2-BD59-A6C34878D82A}">
                        <a16:rowId xmlns:a16="http://schemas.microsoft.com/office/drawing/2014/main" val="3599649891"/>
                      </a:ext>
                    </a:extLst>
                  </a:tr>
                  <a:tr h="317796">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2.499877GeV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9" name="表格 5">
                <a:extLst>
                  <a:ext uri="{FF2B5EF4-FFF2-40B4-BE49-F238E27FC236}">
                    <a16:creationId xmlns:a16="http://schemas.microsoft.com/office/drawing/2014/main" id="{28ACAB97-2686-5620-374C-4747B19F13CA}"/>
                  </a:ext>
                </a:extLst>
              </p:cNvPr>
              <p:cNvGraphicFramePr>
                <a:graphicFrameLocks noGrp="1"/>
              </p:cNvGraphicFramePr>
              <p:nvPr>
                <p:extLst>
                  <p:ext uri="{D42A27DB-BD31-4B8C-83A1-F6EECF244321}">
                    <p14:modId xmlns:p14="http://schemas.microsoft.com/office/powerpoint/2010/main" val="834648246"/>
                  </p:ext>
                </p:extLst>
              </p:nvPr>
            </p:nvGraphicFramePr>
            <p:xfrm>
              <a:off x="1356290" y="4821472"/>
              <a:ext cx="3508333" cy="2035757"/>
            </p:xfrm>
            <a:graphic>
              <a:graphicData uri="http://schemas.openxmlformats.org/drawingml/2006/table">
                <a:tbl>
                  <a:tblPr firstRow="1" bandRow="1">
                    <a:tableStyleId>{D7AC3CCA-C797-4891-BE02-D94E43425B78}</a:tableStyleId>
                  </a:tblPr>
                  <a:tblGrid>
                    <a:gridCol w="1275003">
                      <a:extLst>
                        <a:ext uri="{9D8B030D-6E8A-4147-A177-3AD203B41FA5}">
                          <a16:colId xmlns:a16="http://schemas.microsoft.com/office/drawing/2014/main" val="1875281848"/>
                        </a:ext>
                      </a:extLst>
                    </a:gridCol>
                    <a:gridCol w="2233330">
                      <a:extLst>
                        <a:ext uri="{9D8B030D-6E8A-4147-A177-3AD203B41FA5}">
                          <a16:colId xmlns:a16="http://schemas.microsoft.com/office/drawing/2014/main" val="2112952480"/>
                        </a:ext>
                      </a:extLst>
                    </a:gridCol>
                  </a:tblGrid>
                  <a:tr h="387795">
                    <a:tc>
                      <a:txBody>
                        <a:bodyPr/>
                        <a:lstStyle/>
                        <a:p>
                          <a:endParaRPr lang="zh-CN"/>
                        </a:p>
                      </a:txBody>
                      <a:tcPr>
                        <a:blipFill>
                          <a:blip r:embed="rId4"/>
                          <a:stretch>
                            <a:fillRect l="-476" t="-7813" r="-175714" b="-448438"/>
                          </a:stretch>
                        </a:blipFill>
                      </a:tcPr>
                    </a:tc>
                    <a:tc>
                      <a:txBody>
                        <a:bodyPr/>
                        <a:lstStyle/>
                        <a:p>
                          <a:r>
                            <a:rPr lang="en-US" altLang="zh-CN" b="0" dirty="0"/>
                            <a:t>-0.0338</a:t>
                          </a:r>
                          <a:endParaRPr lang="zh-CN" altLang="en-US" b="0" dirty="0"/>
                        </a:p>
                      </a:txBody>
                      <a:tcPr/>
                    </a:tc>
                    <a:extLst>
                      <a:ext uri="{0D108BD9-81ED-4DB2-BD59-A6C34878D82A}">
                        <a16:rowId xmlns:a16="http://schemas.microsoft.com/office/drawing/2014/main" val="1504830721"/>
                      </a:ext>
                    </a:extLst>
                  </a:tr>
                  <a:tr h="365760">
                    <a:tc>
                      <a:txBody>
                        <a:bodyPr/>
                        <a:lstStyle/>
                        <a:p>
                          <a:endParaRPr lang="zh-CN"/>
                        </a:p>
                      </a:txBody>
                      <a:tcPr>
                        <a:blipFill>
                          <a:blip r:embed="rId4"/>
                          <a:stretch>
                            <a:fillRect l="-476" t="-115000" r="-175714" b="-378333"/>
                          </a:stretch>
                        </a:blipFill>
                      </a:tcPr>
                    </a:tc>
                    <a:tc>
                      <a:txBody>
                        <a:bodyPr/>
                        <a:lstStyle/>
                        <a:p>
                          <a:endParaRPr lang="zh-CN"/>
                        </a:p>
                      </a:txBody>
                      <a:tcPr>
                        <a:blipFill>
                          <a:blip r:embed="rId4"/>
                          <a:stretch>
                            <a:fillRect l="-57493" t="-115000" r="-545" b="-378333"/>
                          </a:stretch>
                        </a:blipFill>
                      </a:tcPr>
                    </a:tc>
                    <a:extLst>
                      <a:ext uri="{0D108BD9-81ED-4DB2-BD59-A6C34878D82A}">
                        <a16:rowId xmlns:a16="http://schemas.microsoft.com/office/drawing/2014/main" val="1577103736"/>
                      </a:ext>
                    </a:extLst>
                  </a:tr>
                  <a:tr h="550682">
                    <a:tc>
                      <a:txBody>
                        <a:bodyPr/>
                        <a:lstStyle/>
                        <a:p>
                          <a:endParaRPr lang="zh-CN"/>
                        </a:p>
                      </a:txBody>
                      <a:tcPr>
                        <a:blipFill>
                          <a:blip r:embed="rId4"/>
                          <a:stretch>
                            <a:fillRect l="-476" t="-141758" r="-175714" b="-149451"/>
                          </a:stretch>
                        </a:blipFill>
                      </a:tcPr>
                    </a:tc>
                    <a:tc>
                      <a:txBody>
                        <a:bodyPr/>
                        <a:lstStyle/>
                        <a:p>
                          <a:r>
                            <a:rPr lang="en-US" altLang="zh-CN" dirty="0"/>
                            <a:t>59.13</a:t>
                          </a:r>
                          <a:endParaRPr lang="zh-CN" altLang="en-US" dirty="0"/>
                        </a:p>
                      </a:txBody>
                      <a:tcPr/>
                    </a:tc>
                    <a:extLst>
                      <a:ext uri="{0D108BD9-81ED-4DB2-BD59-A6C34878D82A}">
                        <a16:rowId xmlns:a16="http://schemas.microsoft.com/office/drawing/2014/main" val="3127120595"/>
                      </a:ext>
                    </a:extLst>
                  </a:tr>
                  <a:tr h="365760">
                    <a:tc>
                      <a:txBody>
                        <a:bodyPr/>
                        <a:lstStyle/>
                        <a:p>
                          <a:endParaRPr lang="zh-CN"/>
                        </a:p>
                      </a:txBody>
                      <a:tcPr>
                        <a:blipFill>
                          <a:blip r:embed="rId4"/>
                          <a:stretch>
                            <a:fillRect l="-476" t="-366667" r="-175714" b="-126667"/>
                          </a:stretch>
                        </a:blipFill>
                      </a:tcPr>
                    </a:tc>
                    <a:tc>
                      <a:txBody>
                        <a:bodyPr/>
                        <a:lstStyle/>
                        <a:p>
                          <a:r>
                            <a:rPr lang="en-US" altLang="zh-CN" dirty="0"/>
                            <a:t>836951Hz</a:t>
                          </a:r>
                          <a:endParaRPr lang="zh-CN" altLang="en-US" dirty="0"/>
                        </a:p>
                      </a:txBody>
                      <a:tcPr/>
                    </a:tc>
                    <a:extLst>
                      <a:ext uri="{0D108BD9-81ED-4DB2-BD59-A6C34878D82A}">
                        <a16:rowId xmlns:a16="http://schemas.microsoft.com/office/drawing/2014/main" val="3599649891"/>
                      </a:ext>
                    </a:extLst>
                  </a:tr>
                  <a:tr h="365760">
                    <a:tc>
                      <a:txBody>
                        <a:bodyPr/>
                        <a:lstStyle/>
                        <a:p>
                          <a:endParaRPr lang="zh-CN"/>
                        </a:p>
                      </a:txBody>
                      <a:tcPr>
                        <a:blipFill>
                          <a:blip r:embed="rId4"/>
                          <a:stretch>
                            <a:fillRect l="-476" t="-466667" r="-175714" b="-26667"/>
                          </a:stretch>
                        </a:blipFill>
                      </a:tcPr>
                    </a:tc>
                    <a:tc>
                      <a:txBody>
                        <a:bodyPr/>
                        <a:lstStyle/>
                        <a:p>
                          <a:r>
                            <a:rPr lang="en-US" altLang="zh-CN" dirty="0"/>
                            <a:t>2.499877GeV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表格 5">
                <a:extLst>
                  <a:ext uri="{FF2B5EF4-FFF2-40B4-BE49-F238E27FC236}">
                    <a16:creationId xmlns:a16="http://schemas.microsoft.com/office/drawing/2014/main" id="{99AB2C20-9E25-F544-FCC2-49322A3C91FC}"/>
                  </a:ext>
                </a:extLst>
              </p:cNvPr>
              <p:cNvGraphicFramePr>
                <a:graphicFrameLocks noGrp="1"/>
              </p:cNvGraphicFramePr>
              <p:nvPr>
                <p:extLst>
                  <p:ext uri="{D42A27DB-BD31-4B8C-83A1-F6EECF244321}">
                    <p14:modId xmlns:p14="http://schemas.microsoft.com/office/powerpoint/2010/main" val="3373282014"/>
                  </p:ext>
                </p:extLst>
              </p:nvPr>
            </p:nvGraphicFramePr>
            <p:xfrm>
              <a:off x="7175330" y="4822242"/>
              <a:ext cx="2776954" cy="2035757"/>
            </p:xfrm>
            <a:graphic>
              <a:graphicData uri="http://schemas.openxmlformats.org/drawingml/2006/table">
                <a:tbl>
                  <a:tblPr firstRow="1" bandRow="1">
                    <a:tableStyleId>{D7AC3CCA-C797-4891-BE02-D94E43425B78}</a:tableStyleId>
                  </a:tblPr>
                  <a:tblGrid>
                    <a:gridCol w="1009204">
                      <a:extLst>
                        <a:ext uri="{9D8B030D-6E8A-4147-A177-3AD203B41FA5}">
                          <a16:colId xmlns:a16="http://schemas.microsoft.com/office/drawing/2014/main" val="1875281848"/>
                        </a:ext>
                      </a:extLst>
                    </a:gridCol>
                    <a:gridCol w="1767750">
                      <a:extLst>
                        <a:ext uri="{9D8B030D-6E8A-4147-A177-3AD203B41FA5}">
                          <a16:colId xmlns:a16="http://schemas.microsoft.com/office/drawing/2014/main" val="2112952480"/>
                        </a:ext>
                      </a:extLst>
                    </a:gridCol>
                  </a:tblGrid>
                  <a:tr h="279908">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m:oMathPara>
                          </a14:m>
                          <a:endParaRPr lang="zh-CN" altLang="en-US" dirty="0"/>
                        </a:p>
                      </a:txBody>
                      <a:tcPr/>
                    </a:tc>
                    <a:tc>
                      <a:txBody>
                        <a:bodyPr/>
                        <a:lstStyle/>
                        <a:p>
                          <a:r>
                            <a:rPr lang="en-US" altLang="zh-CN" b="0" dirty="0"/>
                            <a:t>-0.0933</a:t>
                          </a:r>
                          <a:endParaRPr lang="zh-CN" altLang="en-US" b="0" dirty="0"/>
                        </a:p>
                      </a:txBody>
                      <a:tcPr/>
                    </a:tc>
                    <a:extLst>
                      <a:ext uri="{0D108BD9-81ED-4DB2-BD59-A6C34878D82A}">
                        <a16:rowId xmlns:a16="http://schemas.microsoft.com/office/drawing/2014/main" val="1504830721"/>
                      </a:ext>
                    </a:extLst>
                  </a:tr>
                  <a:tr h="317796">
                    <a:tc>
                      <a:txBody>
                        <a:bodyPr/>
                        <a:lstStyle/>
                        <a:p>
                          <a:r>
                            <a:rPr kumimoji="0" lang="zh-CN" altLang="en-US" sz="1800" b="0" u="none" strike="noStrike" kern="1200" cap="none" spc="0" normalizeH="0" baseline="0" noProof="0" dirty="0">
                              <a:ln>
                                <a:noFill/>
                              </a:ln>
                              <a:solidFill>
                                <a:prstClr val="black"/>
                              </a:solidFill>
                              <a:effectLst/>
                              <a:uLnTx/>
                              <a:uFillTx/>
                              <a:cs typeface="+mn-cs"/>
                            </a:rPr>
                            <a:t>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1.39</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−6</m:t>
                                  </m:r>
                                </m:sup>
                              </m:sSup>
                            </m:oMath>
                          </a14:m>
                          <a:endParaRPr lang="zh-CN" altLang="en-US" dirty="0"/>
                        </a:p>
                      </a:txBody>
                      <a:tcPr/>
                    </a:tc>
                    <a:extLst>
                      <a:ext uri="{0D108BD9-81ED-4DB2-BD59-A6C34878D82A}">
                        <a16:rowId xmlns:a16="http://schemas.microsoft.com/office/drawing/2014/main" val="1577103736"/>
                      </a:ext>
                    </a:extLst>
                  </a:tr>
                  <a:tr h="550682">
                    <a:tc>
                      <a:txBody>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拟合</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m:oMathPara>
                          </a14:m>
                          <a:endParaRPr lang="zh-CN" altLang="en-US" dirty="0"/>
                        </a:p>
                      </a:txBody>
                      <a:tcPr/>
                    </a:tc>
                    <a:tc>
                      <a:txBody>
                        <a:bodyPr/>
                        <a:lstStyle/>
                        <a:p>
                          <a:r>
                            <a:rPr lang="en-US" altLang="zh-CN" dirty="0"/>
                            <a:t>61.66</a:t>
                          </a:r>
                          <a:endParaRPr lang="zh-CN" altLang="en-US" dirty="0"/>
                        </a:p>
                      </a:txBody>
                      <a:tcPr/>
                    </a:tc>
                    <a:extLst>
                      <a:ext uri="{0D108BD9-81ED-4DB2-BD59-A6C34878D82A}">
                        <a16:rowId xmlns:a16="http://schemas.microsoft.com/office/drawing/2014/main" val="3127120595"/>
                      </a:ext>
                    </a:extLst>
                  </a:tr>
                  <a:tr h="317796">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836948Hz</a:t>
                          </a:r>
                          <a:endParaRPr lang="zh-CN" altLang="en-US" dirty="0"/>
                        </a:p>
                      </a:txBody>
                      <a:tcPr/>
                    </a:tc>
                    <a:extLst>
                      <a:ext uri="{0D108BD9-81ED-4DB2-BD59-A6C34878D82A}">
                        <a16:rowId xmlns:a16="http://schemas.microsoft.com/office/drawing/2014/main" val="3599649891"/>
                      </a:ext>
                    </a:extLst>
                  </a:tr>
                  <a:tr h="317796">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2.499878GeV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10" name="表格 5">
                <a:extLst>
                  <a:ext uri="{FF2B5EF4-FFF2-40B4-BE49-F238E27FC236}">
                    <a16:creationId xmlns:a16="http://schemas.microsoft.com/office/drawing/2014/main" id="{99AB2C20-9E25-F544-FCC2-49322A3C91FC}"/>
                  </a:ext>
                </a:extLst>
              </p:cNvPr>
              <p:cNvGraphicFramePr>
                <a:graphicFrameLocks noGrp="1"/>
              </p:cNvGraphicFramePr>
              <p:nvPr>
                <p:extLst>
                  <p:ext uri="{D42A27DB-BD31-4B8C-83A1-F6EECF244321}">
                    <p14:modId xmlns:p14="http://schemas.microsoft.com/office/powerpoint/2010/main" val="3373282014"/>
                  </p:ext>
                </p:extLst>
              </p:nvPr>
            </p:nvGraphicFramePr>
            <p:xfrm>
              <a:off x="7175330" y="4822242"/>
              <a:ext cx="2776954" cy="2035757"/>
            </p:xfrm>
            <a:graphic>
              <a:graphicData uri="http://schemas.openxmlformats.org/drawingml/2006/table">
                <a:tbl>
                  <a:tblPr firstRow="1" bandRow="1">
                    <a:tableStyleId>{D7AC3CCA-C797-4891-BE02-D94E43425B78}</a:tableStyleId>
                  </a:tblPr>
                  <a:tblGrid>
                    <a:gridCol w="1009204">
                      <a:extLst>
                        <a:ext uri="{9D8B030D-6E8A-4147-A177-3AD203B41FA5}">
                          <a16:colId xmlns:a16="http://schemas.microsoft.com/office/drawing/2014/main" val="1875281848"/>
                        </a:ext>
                      </a:extLst>
                    </a:gridCol>
                    <a:gridCol w="1767750">
                      <a:extLst>
                        <a:ext uri="{9D8B030D-6E8A-4147-A177-3AD203B41FA5}">
                          <a16:colId xmlns:a16="http://schemas.microsoft.com/office/drawing/2014/main" val="2112952480"/>
                        </a:ext>
                      </a:extLst>
                    </a:gridCol>
                  </a:tblGrid>
                  <a:tr h="387795">
                    <a:tc>
                      <a:txBody>
                        <a:bodyPr/>
                        <a:lstStyle/>
                        <a:p>
                          <a:endParaRPr lang="zh-CN"/>
                        </a:p>
                      </a:txBody>
                      <a:tcPr>
                        <a:blipFill>
                          <a:blip r:embed="rId5"/>
                          <a:stretch>
                            <a:fillRect l="-602" t="-7813" r="-175904" b="-446875"/>
                          </a:stretch>
                        </a:blipFill>
                      </a:tcPr>
                    </a:tc>
                    <a:tc>
                      <a:txBody>
                        <a:bodyPr/>
                        <a:lstStyle/>
                        <a:p>
                          <a:r>
                            <a:rPr lang="en-US" altLang="zh-CN" b="0" dirty="0"/>
                            <a:t>-0.0933</a:t>
                          </a:r>
                          <a:endParaRPr lang="zh-CN" altLang="en-US" b="0" dirty="0"/>
                        </a:p>
                      </a:txBody>
                      <a:tcPr/>
                    </a:tc>
                    <a:extLst>
                      <a:ext uri="{0D108BD9-81ED-4DB2-BD59-A6C34878D82A}">
                        <a16:rowId xmlns:a16="http://schemas.microsoft.com/office/drawing/2014/main" val="1504830721"/>
                      </a:ext>
                    </a:extLst>
                  </a:tr>
                  <a:tr h="365760">
                    <a:tc>
                      <a:txBody>
                        <a:bodyPr/>
                        <a:lstStyle/>
                        <a:p>
                          <a:endParaRPr lang="zh-CN"/>
                        </a:p>
                      </a:txBody>
                      <a:tcPr>
                        <a:blipFill>
                          <a:blip r:embed="rId5"/>
                          <a:stretch>
                            <a:fillRect l="-602" t="-115000" r="-175904" b="-376667"/>
                          </a:stretch>
                        </a:blipFill>
                      </a:tcPr>
                    </a:tc>
                    <a:tc>
                      <a:txBody>
                        <a:bodyPr/>
                        <a:lstStyle/>
                        <a:p>
                          <a:endParaRPr lang="zh-CN"/>
                        </a:p>
                      </a:txBody>
                      <a:tcPr>
                        <a:blipFill>
                          <a:blip r:embed="rId5"/>
                          <a:stretch>
                            <a:fillRect l="-57586" t="-115000" r="-690" b="-376667"/>
                          </a:stretch>
                        </a:blipFill>
                      </a:tcPr>
                    </a:tc>
                    <a:extLst>
                      <a:ext uri="{0D108BD9-81ED-4DB2-BD59-A6C34878D82A}">
                        <a16:rowId xmlns:a16="http://schemas.microsoft.com/office/drawing/2014/main" val="1577103736"/>
                      </a:ext>
                    </a:extLst>
                  </a:tr>
                  <a:tr h="550682">
                    <a:tc>
                      <a:txBody>
                        <a:bodyPr/>
                        <a:lstStyle/>
                        <a:p>
                          <a:endParaRPr lang="zh-CN"/>
                        </a:p>
                      </a:txBody>
                      <a:tcPr>
                        <a:blipFill>
                          <a:blip r:embed="rId5"/>
                          <a:stretch>
                            <a:fillRect l="-602" t="-143333" r="-175904" b="-151111"/>
                          </a:stretch>
                        </a:blipFill>
                      </a:tcPr>
                    </a:tc>
                    <a:tc>
                      <a:txBody>
                        <a:bodyPr/>
                        <a:lstStyle/>
                        <a:p>
                          <a:r>
                            <a:rPr lang="en-US" altLang="zh-CN" dirty="0"/>
                            <a:t>61.66</a:t>
                          </a:r>
                          <a:endParaRPr lang="zh-CN" altLang="en-US" dirty="0"/>
                        </a:p>
                      </a:txBody>
                      <a:tcPr/>
                    </a:tc>
                    <a:extLst>
                      <a:ext uri="{0D108BD9-81ED-4DB2-BD59-A6C34878D82A}">
                        <a16:rowId xmlns:a16="http://schemas.microsoft.com/office/drawing/2014/main" val="3127120595"/>
                      </a:ext>
                    </a:extLst>
                  </a:tr>
                  <a:tr h="365760">
                    <a:tc>
                      <a:txBody>
                        <a:bodyPr/>
                        <a:lstStyle/>
                        <a:p>
                          <a:endParaRPr lang="zh-CN"/>
                        </a:p>
                      </a:txBody>
                      <a:tcPr>
                        <a:blipFill>
                          <a:blip r:embed="rId5"/>
                          <a:stretch>
                            <a:fillRect l="-602" t="-365000" r="-175904" b="-126667"/>
                          </a:stretch>
                        </a:blipFill>
                      </a:tcPr>
                    </a:tc>
                    <a:tc>
                      <a:txBody>
                        <a:bodyPr/>
                        <a:lstStyle/>
                        <a:p>
                          <a:r>
                            <a:rPr lang="en-US" altLang="zh-CN" dirty="0"/>
                            <a:t>836948Hz</a:t>
                          </a:r>
                          <a:endParaRPr lang="zh-CN" altLang="en-US" dirty="0"/>
                        </a:p>
                      </a:txBody>
                      <a:tcPr/>
                    </a:tc>
                    <a:extLst>
                      <a:ext uri="{0D108BD9-81ED-4DB2-BD59-A6C34878D82A}">
                        <a16:rowId xmlns:a16="http://schemas.microsoft.com/office/drawing/2014/main" val="3599649891"/>
                      </a:ext>
                    </a:extLst>
                  </a:tr>
                  <a:tr h="365760">
                    <a:tc>
                      <a:txBody>
                        <a:bodyPr/>
                        <a:lstStyle/>
                        <a:p>
                          <a:endParaRPr lang="zh-CN"/>
                        </a:p>
                      </a:txBody>
                      <a:tcPr>
                        <a:blipFill>
                          <a:blip r:embed="rId5"/>
                          <a:stretch>
                            <a:fillRect l="-602" t="-465000" r="-175904" b="-26667"/>
                          </a:stretch>
                        </a:blipFill>
                      </a:tcPr>
                    </a:tc>
                    <a:tc>
                      <a:txBody>
                        <a:bodyPr/>
                        <a:lstStyle/>
                        <a:p>
                          <a:r>
                            <a:rPr lang="en-US" altLang="zh-CN" dirty="0"/>
                            <a:t>2.499878GeV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p:sp>
        <p:nvSpPr>
          <p:cNvPr id="11" name="文本框 10">
            <a:extLst>
              <a:ext uri="{FF2B5EF4-FFF2-40B4-BE49-F238E27FC236}">
                <a16:creationId xmlns:a16="http://schemas.microsoft.com/office/drawing/2014/main" id="{DC76F253-477B-A1E4-D775-F4D64A90108F}"/>
              </a:ext>
            </a:extLst>
          </p:cNvPr>
          <p:cNvSpPr txBox="1"/>
          <p:nvPr/>
        </p:nvSpPr>
        <p:spPr>
          <a:xfrm>
            <a:off x="1882588" y="977153"/>
            <a:ext cx="1757083" cy="369332"/>
          </a:xfrm>
          <a:prstGeom prst="rect">
            <a:avLst/>
          </a:prstGeom>
          <a:noFill/>
        </p:spPr>
        <p:txBody>
          <a:bodyPr wrap="square" rtlCol="0">
            <a:spAutoFit/>
          </a:bodyPr>
          <a:lstStyle/>
          <a:p>
            <a:r>
              <a:rPr lang="en-US" altLang="zh-CN" dirty="0"/>
              <a:t>f0=8.367e5</a:t>
            </a:r>
            <a:endParaRPr lang="zh-CN" altLang="en-US" dirty="0"/>
          </a:p>
        </p:txBody>
      </p:sp>
      <p:sp>
        <p:nvSpPr>
          <p:cNvPr id="12" name="文本框 11">
            <a:extLst>
              <a:ext uri="{FF2B5EF4-FFF2-40B4-BE49-F238E27FC236}">
                <a16:creationId xmlns:a16="http://schemas.microsoft.com/office/drawing/2014/main" id="{36BD0CD7-5732-D143-DA2A-448DE11048A0}"/>
              </a:ext>
            </a:extLst>
          </p:cNvPr>
          <p:cNvSpPr txBox="1"/>
          <p:nvPr/>
        </p:nvSpPr>
        <p:spPr>
          <a:xfrm>
            <a:off x="7685265" y="962815"/>
            <a:ext cx="1757083" cy="369332"/>
          </a:xfrm>
          <a:prstGeom prst="rect">
            <a:avLst/>
          </a:prstGeom>
          <a:noFill/>
        </p:spPr>
        <p:txBody>
          <a:bodyPr wrap="square" rtlCol="0">
            <a:spAutoFit/>
          </a:bodyPr>
          <a:lstStyle/>
          <a:p>
            <a:r>
              <a:rPr lang="en-US" altLang="zh-CN" dirty="0"/>
              <a:t>f0=8.369e5</a:t>
            </a:r>
            <a:endParaRPr lang="zh-CN" altLang="en-US" dirty="0"/>
          </a:p>
        </p:txBody>
      </p:sp>
    </p:spTree>
    <p:extLst>
      <p:ext uri="{BB962C8B-B14F-4D97-AF65-F5344CB8AC3E}">
        <p14:creationId xmlns:p14="http://schemas.microsoft.com/office/powerpoint/2010/main" val="14667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6914343-54A5-5CDC-B5BA-F1A33598D60F}"/>
                  </a:ext>
                </a:extLst>
              </p:cNvPr>
              <p:cNvSpPr>
                <a:spLocks noGrp="1"/>
              </p:cNvSpPr>
              <p:nvPr>
                <p:ph idx="1"/>
              </p:nvPr>
            </p:nvSpPr>
            <p:spPr>
              <a:xfrm>
                <a:off x="533399" y="389964"/>
                <a:ext cx="10945305" cy="6078071"/>
              </a:xfrm>
            </p:spPr>
            <p:txBody>
              <a:bodyPr/>
              <a:lstStyle/>
              <a:p>
                <a:r>
                  <a:rPr lang="zh-CN" altLang="en-US" dirty="0"/>
                  <a:t>补充说明：</a:t>
                </a:r>
                <a:endParaRPr lang="en-US" altLang="zh-CN" dirty="0"/>
              </a:p>
              <a:p>
                <a:r>
                  <a:rPr lang="en-US" altLang="zh-CN" dirty="0"/>
                  <a:t>  </a:t>
                </a:r>
                <a:r>
                  <a:rPr lang="zh-CN" altLang="en-US" dirty="0"/>
                  <a:t>这里使用的完全垂直极化的电子，初始自旋</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𝑠</m:t>
                        </m:r>
                      </m:e>
                    </m:acc>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0,1,0</m:t>
                        </m:r>
                      </m:e>
                    </m:d>
                  </m:oMath>
                </a14:m>
                <a:r>
                  <a:rPr lang="en-US" altLang="zh-CN" dirty="0"/>
                  <a:t>, </a:t>
                </a:r>
                <a:r>
                  <a:rPr lang="zh-CN" altLang="en-US" dirty="0"/>
                  <a:t>实际电子是部分极化的，</a:t>
                </a:r>
                <a:r>
                  <a:rPr lang="en-US" altLang="zh-CN" dirty="0"/>
                  <a:t>D-K</a:t>
                </a:r>
                <a:r>
                  <a:rPr lang="zh-CN" altLang="en-US" dirty="0"/>
                  <a:t>平衡极化度</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𝐷𝐾</m:t>
                        </m:r>
                      </m:sub>
                    </m:sSub>
                    <m:r>
                      <a:rPr lang="en-US" altLang="zh-CN" b="0" i="1" smtClean="0">
                        <a:latin typeface="Cambria Math" panose="02040503050406030204" pitchFamily="18" charset="0"/>
                      </a:rPr>
                      <m:t>=0.7480429</m:t>
                    </m:r>
                  </m:oMath>
                </a14:m>
                <a:r>
                  <a:rPr lang="en-US" altLang="zh-CN" dirty="0"/>
                  <a:t>,</a:t>
                </a:r>
                <a:r>
                  <a:rPr lang="zh-CN" altLang="en-US" dirty="0"/>
                  <a:t> 初始</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𝑠</m:t>
                        </m:r>
                      </m:e>
                    </m:acc>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𝑥</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𝐷𝐾</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𝑦</m:t>
                            </m:r>
                          </m:sub>
                        </m:sSub>
                      </m:e>
                    </m:d>
                  </m:oMath>
                </a14:m>
                <a:endParaRPr lang="en-US" altLang="zh-CN" dirty="0"/>
              </a:p>
              <a:p>
                <a:r>
                  <a:rPr lang="en-US" altLang="zh-CN" dirty="0"/>
                  <a:t>  </a:t>
                </a:r>
                <a:r>
                  <a:rPr lang="zh-CN" altLang="en-US" dirty="0"/>
                  <a:t>拟合的共振强度似乎依赖于初始自旋矢量。</a:t>
                </a:r>
              </a:p>
            </p:txBody>
          </p:sp>
        </mc:Choice>
        <mc:Fallback xmlns="">
          <p:sp>
            <p:nvSpPr>
              <p:cNvPr id="3" name="内容占位符 2">
                <a:extLst>
                  <a:ext uri="{FF2B5EF4-FFF2-40B4-BE49-F238E27FC236}">
                    <a16:creationId xmlns:a16="http://schemas.microsoft.com/office/drawing/2014/main" id="{C6914343-54A5-5CDC-B5BA-F1A33598D60F}"/>
                  </a:ext>
                </a:extLst>
              </p:cNvPr>
              <p:cNvSpPr>
                <a:spLocks noGrp="1" noRot="1" noChangeAspect="1" noMove="1" noResize="1" noEditPoints="1" noAdjustHandles="1" noChangeArrowheads="1" noChangeShapeType="1" noTextEdit="1"/>
              </p:cNvSpPr>
              <p:nvPr>
                <p:ph idx="1"/>
              </p:nvPr>
            </p:nvSpPr>
            <p:spPr>
              <a:xfrm>
                <a:off x="533399" y="389964"/>
                <a:ext cx="10945305" cy="6078071"/>
              </a:xfrm>
              <a:blipFill>
                <a:blip r:embed="rId2"/>
                <a:stretch>
                  <a:fillRect l="-947" t="-190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62B8DE2-786C-0FC6-5F04-1B6C99048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234" y="3015341"/>
            <a:ext cx="3756213" cy="3219612"/>
          </a:xfrm>
          <a:prstGeom prst="rect">
            <a:avLst/>
          </a:prstGeom>
        </p:spPr>
      </p:pic>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43701A5E-F15C-72DA-145E-7490830EB02A}"/>
                  </a:ext>
                </a:extLst>
              </p:cNvPr>
              <p:cNvGraphicFramePr>
                <a:graphicFrameLocks noGrp="1"/>
              </p:cNvGraphicFramePr>
              <p:nvPr>
                <p:extLst>
                  <p:ext uri="{D42A27DB-BD31-4B8C-83A1-F6EECF244321}">
                    <p14:modId xmlns:p14="http://schemas.microsoft.com/office/powerpoint/2010/main" val="2896193903"/>
                  </p:ext>
                </p:extLst>
              </p:nvPr>
            </p:nvGraphicFramePr>
            <p:xfrm>
              <a:off x="6831107" y="3015341"/>
              <a:ext cx="3227294" cy="2875009"/>
            </p:xfrm>
            <a:graphic>
              <a:graphicData uri="http://schemas.openxmlformats.org/drawingml/2006/table">
                <a:tbl>
                  <a:tblPr firstRow="1" bandRow="1">
                    <a:tableStyleId>{D7AC3CCA-C797-4891-BE02-D94E43425B78}</a:tableStyleId>
                  </a:tblPr>
                  <a:tblGrid>
                    <a:gridCol w="1172866">
                      <a:extLst>
                        <a:ext uri="{9D8B030D-6E8A-4147-A177-3AD203B41FA5}">
                          <a16:colId xmlns:a16="http://schemas.microsoft.com/office/drawing/2014/main" val="1875281848"/>
                        </a:ext>
                      </a:extLst>
                    </a:gridCol>
                    <a:gridCol w="2054428">
                      <a:extLst>
                        <a:ext uri="{9D8B030D-6E8A-4147-A177-3AD203B41FA5}">
                          <a16:colId xmlns:a16="http://schemas.microsoft.com/office/drawing/2014/main" val="2112952480"/>
                        </a:ext>
                      </a:extLst>
                    </a:gridCol>
                  </a:tblGrid>
                  <a:tr h="167940">
                    <a:tc>
                      <a:txBody>
                        <a:bodyPr/>
                        <a:lstStyle/>
                        <a:p>
                          <a:r>
                            <a:rPr lang="zh-CN" altLang="en-US" b="0" dirty="0"/>
                            <a:t>自旋</a:t>
                          </a:r>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sSub>
                                          <m:sSubPr>
                                            <m:ctrlPr>
                                              <a:rPr lang="zh-CN" altLang="en-US" b="0" i="1" dirty="0" smtClean="0">
                                                <a:latin typeface="Cambria Math" panose="02040503050406030204" pitchFamily="18" charset="0"/>
                                              </a:rPr>
                                            </m:ctrlPr>
                                          </m:sSubPr>
                                          <m:e>
                                            <m:r>
                                              <a:rPr lang="en-US" altLang="zh-CN" b="0" i="1" dirty="0" smtClean="0">
                                                <a:latin typeface="Cambria Math" panose="02040503050406030204" pitchFamily="18" charset="0"/>
                                              </a:rPr>
                                              <m:t>𝑃</m:t>
                                            </m:r>
                                          </m:e>
                                          <m:sub>
                                            <m:r>
                                              <a:rPr lang="en-US" altLang="zh-CN" b="0" i="1" dirty="0" smtClean="0">
                                                <a:latin typeface="Cambria Math" panose="02040503050406030204" pitchFamily="18" charset="0"/>
                                              </a:rPr>
                                              <m:t>𝐷𝐾</m:t>
                                            </m:r>
                                          </m:sub>
                                        </m:sSub>
                                      </m:e>
                                      <m:sup>
                                        <m:r>
                                          <a:rPr lang="en-US" altLang="zh-CN" b="0" i="1" smtClean="0">
                                            <a:latin typeface="Cambria Math" panose="02040503050406030204" pitchFamily="18" charset="0"/>
                                          </a:rPr>
                                          <m:t>2</m:t>
                                        </m:r>
                                      </m:sup>
                                    </m:sSup>
                                  </m:e>
                                </m:rad>
                                <m:r>
                                  <a:rPr lang="en-US" altLang="zh-CN" b="0" i="1" smtClean="0">
                                    <a:latin typeface="Cambria Math" panose="02040503050406030204" pitchFamily="18" charset="0"/>
                                  </a:rPr>
                                  <m:t>,</m:t>
                                </m:r>
                                <m:sSub>
                                  <m:sSubPr>
                                    <m:ctrlPr>
                                      <a:rPr lang="zh-CN" altLang="en-US" b="0" i="1" dirty="0" smtClean="0">
                                        <a:latin typeface="Cambria Math" panose="02040503050406030204" pitchFamily="18" charset="0"/>
                                      </a:rPr>
                                    </m:ctrlPr>
                                  </m:sSubPr>
                                  <m:e>
                                    <m:r>
                                      <a:rPr lang="en-US" altLang="zh-CN" b="0" i="1" dirty="0" smtClean="0">
                                        <a:latin typeface="Cambria Math" panose="02040503050406030204" pitchFamily="18" charset="0"/>
                                      </a:rPr>
                                      <m:t>𝑃</m:t>
                                    </m:r>
                                  </m:e>
                                  <m:sub>
                                    <m:r>
                                      <a:rPr lang="en-US" altLang="zh-CN" b="0" i="1" dirty="0" smtClean="0">
                                        <a:latin typeface="Cambria Math" panose="02040503050406030204" pitchFamily="18" charset="0"/>
                                      </a:rPr>
                                      <m:t>𝐷𝐾</m:t>
                                    </m:r>
                                  </m:sub>
                                </m:sSub>
                                <m:r>
                                  <a:rPr lang="en-US" altLang="zh-CN" b="0" i="1" smtClean="0">
                                    <a:latin typeface="Cambria Math" panose="02040503050406030204" pitchFamily="18" charset="0"/>
                                  </a:rPr>
                                  <m:t>,0)</m:t>
                                </m:r>
                              </m:oMath>
                            </m:oMathPara>
                          </a14:m>
                          <a:endParaRPr lang="zh-CN" altLang="en-US" b="0" dirty="0"/>
                        </a:p>
                      </a:txBody>
                      <a:tcPr/>
                    </a:tc>
                    <a:extLst>
                      <a:ext uri="{0D108BD9-81ED-4DB2-BD59-A6C34878D82A}">
                        <a16:rowId xmlns:a16="http://schemas.microsoft.com/office/drawing/2014/main" val="412857833"/>
                      </a:ext>
                    </a:extLst>
                  </a:tr>
                  <a:tr h="167940">
                    <a:tc>
                      <a:txBody>
                        <a:bodyPr/>
                        <a:lstStyle/>
                        <a:p>
                          <a:r>
                            <a:rPr lang="zh-CN" altLang="en-US" b="0" dirty="0"/>
                            <a:t>扫频范围</a:t>
                          </a:r>
                        </a:p>
                      </a:txBody>
                      <a:tcPr/>
                    </a:tc>
                    <a:tc>
                      <a:txBody>
                        <a:bodyPr/>
                        <a:lstStyle/>
                        <a:p>
                          <a:r>
                            <a:rPr lang="en-US" altLang="zh-CN" b="0" dirty="0"/>
                            <a:t>836900-837100Hz</a:t>
                          </a:r>
                          <a:endParaRPr lang="zh-CN" altLang="en-US" b="0" dirty="0"/>
                        </a:p>
                      </a:txBody>
                      <a:tcPr/>
                    </a:tc>
                    <a:extLst>
                      <a:ext uri="{0D108BD9-81ED-4DB2-BD59-A6C34878D82A}">
                        <a16:rowId xmlns:a16="http://schemas.microsoft.com/office/drawing/2014/main" val="333032097"/>
                      </a:ext>
                    </a:extLst>
                  </a:tr>
                  <a:tr h="3965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𝑓</m:t>
                                    </m:r>
                                  </m:sub>
                                </m:sSub>
                              </m:oMath>
                            </m:oMathPara>
                          </a14:m>
                          <a:endParaRPr lang="zh-CN" altLang="en-US" dirty="0"/>
                        </a:p>
                      </a:txBody>
                      <a:tcPr/>
                    </a:tc>
                    <a:tc>
                      <a:txBody>
                        <a:bodyPr/>
                        <a:lstStyle/>
                        <a:p>
                          <a:r>
                            <a:rPr lang="en-US" altLang="zh-CN" b="0" dirty="0"/>
                            <a:t>-0.591</a:t>
                          </a:r>
                          <a:endParaRPr lang="zh-CN" altLang="en-US" b="0" dirty="0"/>
                        </a:p>
                      </a:txBody>
                      <a:tcPr/>
                    </a:tc>
                    <a:extLst>
                      <a:ext uri="{0D108BD9-81ED-4DB2-BD59-A6C34878D82A}">
                        <a16:rowId xmlns:a16="http://schemas.microsoft.com/office/drawing/2014/main" val="1504830721"/>
                      </a:ext>
                    </a:extLst>
                  </a:tr>
                  <a:tr h="314799">
                    <a:tc>
                      <a:txBody>
                        <a:bodyPr/>
                        <a:lstStyle/>
                        <a:p>
                          <a:r>
                            <a:rPr kumimoji="0" lang="zh-CN" altLang="en-US" sz="1800" b="0" u="none" strike="noStrike" kern="1200" cap="none" spc="0" normalizeH="0" baseline="0" noProof="0" dirty="0">
                              <a:ln>
                                <a:noFill/>
                              </a:ln>
                              <a:solidFill>
                                <a:prstClr val="black"/>
                              </a:solidFill>
                              <a:effectLst/>
                              <a:uLnTx/>
                              <a:uFillTx/>
                              <a:cs typeface="+mn-cs"/>
                            </a:rPr>
                            <a:t>拟合</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𝜖</m:t>
                              </m:r>
                            </m:oMath>
                          </a14:m>
                          <a:endParaRPr lang="zh-CN" altLang="en-US" dirty="0"/>
                        </a:p>
                      </a:txBody>
                      <a:tcPr/>
                    </a:tc>
                    <a:tc>
                      <a:txBody>
                        <a:bodyPr/>
                        <a:lstStyle/>
                        <a:p>
                          <a:r>
                            <a:rPr lang="en-US" altLang="zh-CN" i="0" dirty="0">
                              <a:latin typeface="+mn-lt"/>
                              <a:ea typeface="+mn-ea"/>
                            </a:rPr>
                            <a:t>2.35</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−6</m:t>
                                  </m:r>
                                </m:sup>
                              </m:sSup>
                            </m:oMath>
                          </a14:m>
                          <a:endParaRPr lang="zh-CN" altLang="en-US" dirty="0"/>
                        </a:p>
                      </a:txBody>
                      <a:tcPr/>
                    </a:tc>
                    <a:extLst>
                      <a:ext uri="{0D108BD9-81ED-4DB2-BD59-A6C34878D82A}">
                        <a16:rowId xmlns:a16="http://schemas.microsoft.com/office/drawing/2014/main" val="1577103736"/>
                      </a:ext>
                    </a:extLst>
                  </a:tr>
                  <a:tr h="314799">
                    <a:tc>
                      <a:txBody>
                        <a:bodyPr/>
                        <a:lstStyle/>
                        <a:p>
                          <a:r>
                            <a:rPr lang="zh-CN" altLang="en-US" b="0" dirty="0"/>
                            <a:t>拟合</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e>
                              </m:d>
                            </m:oMath>
                          </a14:m>
                          <a:endParaRPr lang="zh-CN" altLang="en-US" dirty="0"/>
                        </a:p>
                      </a:txBody>
                      <a:tcPr/>
                    </a:tc>
                    <a:tc>
                      <a:txBody>
                        <a:bodyPr/>
                        <a:lstStyle/>
                        <a:p>
                          <a:r>
                            <a:rPr lang="en-US" altLang="zh-CN" dirty="0"/>
                            <a:t>104.08</a:t>
                          </a:r>
                          <a:endParaRPr lang="zh-CN" altLang="en-US" dirty="0"/>
                        </a:p>
                      </a:txBody>
                      <a:tcPr/>
                    </a:tc>
                    <a:extLst>
                      <a:ext uri="{0D108BD9-81ED-4DB2-BD59-A6C34878D82A}">
                        <a16:rowId xmlns:a16="http://schemas.microsoft.com/office/drawing/2014/main" val="3127120595"/>
                      </a:ext>
                    </a:extLst>
                  </a:tr>
                  <a:tr h="314799">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𝑟</m:t>
                                    </m:r>
                                  </m:sub>
                                </m:sSub>
                              </m:oMath>
                            </m:oMathPara>
                          </a14:m>
                          <a:endParaRPr lang="zh-CN" altLang="en-US" dirty="0"/>
                        </a:p>
                      </a:txBody>
                      <a:tcPr/>
                    </a:tc>
                    <a:tc>
                      <a:txBody>
                        <a:bodyPr/>
                        <a:lstStyle/>
                        <a:p>
                          <a:r>
                            <a:rPr lang="en-US" altLang="zh-CN" dirty="0"/>
                            <a:t>836939Hz</a:t>
                          </a:r>
                          <a:endParaRPr lang="zh-CN" altLang="en-US" dirty="0"/>
                        </a:p>
                      </a:txBody>
                      <a:tcPr/>
                    </a:tc>
                    <a:extLst>
                      <a:ext uri="{0D108BD9-81ED-4DB2-BD59-A6C34878D82A}">
                        <a16:rowId xmlns:a16="http://schemas.microsoft.com/office/drawing/2014/main" val="3599649891"/>
                      </a:ext>
                    </a:extLst>
                  </a:tr>
                  <a:tr h="314799">
                    <a:tc>
                      <a:txBody>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m:t>
                                </m:r>
                              </m:oMath>
                            </m:oMathPara>
                          </a14:m>
                          <a:endParaRPr lang="zh-CN" altLang="en-US" dirty="0"/>
                        </a:p>
                      </a:txBody>
                      <a:tcPr/>
                    </a:tc>
                    <a:tc>
                      <a:txBody>
                        <a:bodyPr/>
                        <a:lstStyle/>
                        <a:p>
                          <a:r>
                            <a:rPr lang="en-US" altLang="zh-CN" dirty="0"/>
                            <a:t>2.499874GeV</a:t>
                          </a:r>
                          <a:endParaRPr lang="zh-CN" altLang="en-US" dirty="0"/>
                        </a:p>
                      </a:txBody>
                      <a:tcPr/>
                    </a:tc>
                    <a:extLst>
                      <a:ext uri="{0D108BD9-81ED-4DB2-BD59-A6C34878D82A}">
                        <a16:rowId xmlns:a16="http://schemas.microsoft.com/office/drawing/2014/main" val="550118522"/>
                      </a:ext>
                    </a:extLst>
                  </a:tr>
                </a:tbl>
              </a:graphicData>
            </a:graphic>
          </p:graphicFrame>
        </mc:Choice>
        <mc:Fallback xmlns="">
          <p:graphicFrame>
            <p:nvGraphicFramePr>
              <p:cNvPr id="5" name="表格 5">
                <a:extLst>
                  <a:ext uri="{FF2B5EF4-FFF2-40B4-BE49-F238E27FC236}">
                    <a16:creationId xmlns:a16="http://schemas.microsoft.com/office/drawing/2014/main" id="{43701A5E-F15C-72DA-145E-7490830EB02A}"/>
                  </a:ext>
                </a:extLst>
              </p:cNvPr>
              <p:cNvGraphicFramePr>
                <a:graphicFrameLocks noGrp="1"/>
              </p:cNvGraphicFramePr>
              <p:nvPr>
                <p:extLst>
                  <p:ext uri="{D42A27DB-BD31-4B8C-83A1-F6EECF244321}">
                    <p14:modId xmlns:p14="http://schemas.microsoft.com/office/powerpoint/2010/main" val="2896193903"/>
                  </p:ext>
                </p:extLst>
              </p:nvPr>
            </p:nvGraphicFramePr>
            <p:xfrm>
              <a:off x="6831107" y="3015341"/>
              <a:ext cx="3227294" cy="2875009"/>
            </p:xfrm>
            <a:graphic>
              <a:graphicData uri="http://schemas.openxmlformats.org/drawingml/2006/table">
                <a:tbl>
                  <a:tblPr firstRow="1" bandRow="1">
                    <a:tableStyleId>{D7AC3CCA-C797-4891-BE02-D94E43425B78}</a:tableStyleId>
                  </a:tblPr>
                  <a:tblGrid>
                    <a:gridCol w="1172866">
                      <a:extLst>
                        <a:ext uri="{9D8B030D-6E8A-4147-A177-3AD203B41FA5}">
                          <a16:colId xmlns:a16="http://schemas.microsoft.com/office/drawing/2014/main" val="1875281848"/>
                        </a:ext>
                      </a:extLst>
                    </a:gridCol>
                    <a:gridCol w="2054428">
                      <a:extLst>
                        <a:ext uri="{9D8B030D-6E8A-4147-A177-3AD203B41FA5}">
                          <a16:colId xmlns:a16="http://schemas.microsoft.com/office/drawing/2014/main" val="2112952480"/>
                        </a:ext>
                      </a:extLst>
                    </a:gridCol>
                  </a:tblGrid>
                  <a:tr h="649669">
                    <a:tc>
                      <a:txBody>
                        <a:bodyPr/>
                        <a:lstStyle/>
                        <a:p>
                          <a:pPr/>
                          <a:r>
                            <a:rPr lang="zh-CN" altLang="en-US" b="0" dirty="0"/>
                            <a:t>自旋</a:t>
                          </a:r>
                        </a:p>
                      </a:txBody>
                      <a:tcPr/>
                    </a:tc>
                    <a:tc>
                      <a:txBody>
                        <a:bodyPr/>
                        <a:lstStyle/>
                        <a:p>
                          <a:endParaRPr lang="zh-CN"/>
                        </a:p>
                      </a:txBody>
                      <a:tcPr>
                        <a:blipFill>
                          <a:blip r:embed="rId4"/>
                          <a:stretch>
                            <a:fillRect l="-57396" t="-4673" r="-592" b="-356075"/>
                          </a:stretch>
                        </a:blipFill>
                      </a:tcPr>
                    </a:tc>
                    <a:extLst>
                      <a:ext uri="{0D108BD9-81ED-4DB2-BD59-A6C34878D82A}">
                        <a16:rowId xmlns:a16="http://schemas.microsoft.com/office/drawing/2014/main" val="412857833"/>
                      </a:ext>
                    </a:extLst>
                  </a:tr>
                  <a:tr h="365760">
                    <a:tc>
                      <a:txBody>
                        <a:bodyPr/>
                        <a:lstStyle/>
                        <a:p>
                          <a:pPr/>
                          <a:r>
                            <a:rPr lang="zh-CN" altLang="en-US" b="0" dirty="0"/>
                            <a:t>扫频范围</a:t>
                          </a:r>
                        </a:p>
                      </a:txBody>
                      <a:tcPr/>
                    </a:tc>
                    <a:tc>
                      <a:txBody>
                        <a:bodyPr/>
                        <a:lstStyle/>
                        <a:p>
                          <a:r>
                            <a:rPr lang="en-US" altLang="zh-CN" b="0" dirty="0"/>
                            <a:t>836900-837100Hz</a:t>
                          </a:r>
                          <a:endParaRPr lang="zh-CN" altLang="en-US" b="0" dirty="0"/>
                        </a:p>
                      </a:txBody>
                      <a:tcPr/>
                    </a:tc>
                    <a:extLst>
                      <a:ext uri="{0D108BD9-81ED-4DB2-BD59-A6C34878D82A}">
                        <a16:rowId xmlns:a16="http://schemas.microsoft.com/office/drawing/2014/main" val="333032097"/>
                      </a:ext>
                    </a:extLst>
                  </a:tr>
                  <a:tr h="396540">
                    <a:tc>
                      <a:txBody>
                        <a:bodyPr/>
                        <a:lstStyle/>
                        <a:p>
                          <a:endParaRPr lang="zh-CN"/>
                        </a:p>
                      </a:txBody>
                      <a:tcPr>
                        <a:blipFill>
                          <a:blip r:embed="rId4"/>
                          <a:stretch>
                            <a:fillRect l="-518" t="-264615" r="-176166" b="-393846"/>
                          </a:stretch>
                        </a:blipFill>
                      </a:tcPr>
                    </a:tc>
                    <a:tc>
                      <a:txBody>
                        <a:bodyPr/>
                        <a:lstStyle/>
                        <a:p>
                          <a:r>
                            <a:rPr lang="en-US" altLang="zh-CN" b="0" dirty="0"/>
                            <a:t>-0.591</a:t>
                          </a:r>
                          <a:endParaRPr lang="zh-CN" altLang="en-US" b="0" dirty="0"/>
                        </a:p>
                      </a:txBody>
                      <a:tcPr/>
                    </a:tc>
                    <a:extLst>
                      <a:ext uri="{0D108BD9-81ED-4DB2-BD59-A6C34878D82A}">
                        <a16:rowId xmlns:a16="http://schemas.microsoft.com/office/drawing/2014/main" val="1504830721"/>
                      </a:ext>
                    </a:extLst>
                  </a:tr>
                  <a:tr h="365760">
                    <a:tc>
                      <a:txBody>
                        <a:bodyPr/>
                        <a:lstStyle/>
                        <a:p>
                          <a:endParaRPr lang="zh-CN"/>
                        </a:p>
                      </a:txBody>
                      <a:tcPr>
                        <a:blipFill>
                          <a:blip r:embed="rId4"/>
                          <a:stretch>
                            <a:fillRect l="-518" t="-395000" r="-176166" b="-326667"/>
                          </a:stretch>
                        </a:blipFill>
                      </a:tcPr>
                    </a:tc>
                    <a:tc>
                      <a:txBody>
                        <a:bodyPr/>
                        <a:lstStyle/>
                        <a:p>
                          <a:endParaRPr lang="zh-CN"/>
                        </a:p>
                      </a:txBody>
                      <a:tcPr>
                        <a:blipFill>
                          <a:blip r:embed="rId4"/>
                          <a:stretch>
                            <a:fillRect l="-57396" t="-395000" r="-592" b="-326667"/>
                          </a:stretch>
                        </a:blipFill>
                      </a:tcPr>
                    </a:tc>
                    <a:extLst>
                      <a:ext uri="{0D108BD9-81ED-4DB2-BD59-A6C34878D82A}">
                        <a16:rowId xmlns:a16="http://schemas.microsoft.com/office/drawing/2014/main" val="1577103736"/>
                      </a:ext>
                    </a:extLst>
                  </a:tr>
                  <a:tr h="365760">
                    <a:tc>
                      <a:txBody>
                        <a:bodyPr/>
                        <a:lstStyle/>
                        <a:p>
                          <a:endParaRPr lang="zh-CN"/>
                        </a:p>
                      </a:txBody>
                      <a:tcPr>
                        <a:blipFill>
                          <a:blip r:embed="rId4"/>
                          <a:stretch>
                            <a:fillRect l="-518" t="-486885" r="-176166" b="-221311"/>
                          </a:stretch>
                        </a:blipFill>
                      </a:tcPr>
                    </a:tc>
                    <a:tc>
                      <a:txBody>
                        <a:bodyPr/>
                        <a:lstStyle/>
                        <a:p>
                          <a:r>
                            <a:rPr lang="en-US" altLang="zh-CN" dirty="0"/>
                            <a:t>104.08</a:t>
                          </a:r>
                          <a:endParaRPr lang="zh-CN" altLang="en-US" dirty="0"/>
                        </a:p>
                      </a:txBody>
                      <a:tcPr/>
                    </a:tc>
                    <a:extLst>
                      <a:ext uri="{0D108BD9-81ED-4DB2-BD59-A6C34878D82A}">
                        <a16:rowId xmlns:a16="http://schemas.microsoft.com/office/drawing/2014/main" val="3127120595"/>
                      </a:ext>
                    </a:extLst>
                  </a:tr>
                  <a:tr h="365760">
                    <a:tc>
                      <a:txBody>
                        <a:bodyPr/>
                        <a:lstStyle/>
                        <a:p>
                          <a:endParaRPr lang="zh-CN"/>
                        </a:p>
                      </a:txBody>
                      <a:tcPr>
                        <a:blipFill>
                          <a:blip r:embed="rId4"/>
                          <a:stretch>
                            <a:fillRect l="-518" t="-596667" r="-176166" b="-125000"/>
                          </a:stretch>
                        </a:blipFill>
                      </a:tcPr>
                    </a:tc>
                    <a:tc>
                      <a:txBody>
                        <a:bodyPr/>
                        <a:lstStyle/>
                        <a:p>
                          <a:r>
                            <a:rPr lang="en-US" altLang="zh-CN" dirty="0"/>
                            <a:t>836939Hz</a:t>
                          </a:r>
                          <a:endParaRPr lang="zh-CN" altLang="en-US" dirty="0"/>
                        </a:p>
                      </a:txBody>
                      <a:tcPr/>
                    </a:tc>
                    <a:extLst>
                      <a:ext uri="{0D108BD9-81ED-4DB2-BD59-A6C34878D82A}">
                        <a16:rowId xmlns:a16="http://schemas.microsoft.com/office/drawing/2014/main" val="3599649891"/>
                      </a:ext>
                    </a:extLst>
                  </a:tr>
                  <a:tr h="365760">
                    <a:tc>
                      <a:txBody>
                        <a:bodyPr/>
                        <a:lstStyle/>
                        <a:p>
                          <a:endParaRPr lang="zh-CN"/>
                        </a:p>
                      </a:txBody>
                      <a:tcPr>
                        <a:blipFill>
                          <a:blip r:embed="rId4"/>
                          <a:stretch>
                            <a:fillRect l="-518" t="-696667" r="-176166" b="-25000"/>
                          </a:stretch>
                        </a:blipFill>
                      </a:tcPr>
                    </a:tc>
                    <a:tc>
                      <a:txBody>
                        <a:bodyPr/>
                        <a:lstStyle/>
                        <a:p>
                          <a:r>
                            <a:rPr lang="en-US" altLang="zh-CN" dirty="0"/>
                            <a:t>2.499874GeV</a:t>
                          </a:r>
                          <a:endParaRPr lang="zh-CN" altLang="en-US" dirty="0"/>
                        </a:p>
                      </a:txBody>
                      <a:tcPr/>
                    </a:tc>
                    <a:extLst>
                      <a:ext uri="{0D108BD9-81ED-4DB2-BD59-A6C34878D82A}">
                        <a16:rowId xmlns:a16="http://schemas.microsoft.com/office/drawing/2014/main" val="550118522"/>
                      </a:ext>
                    </a:extLst>
                  </a:tr>
                </a:tbl>
              </a:graphicData>
            </a:graphic>
          </p:graphicFrame>
        </mc:Fallback>
      </mc:AlternateContent>
    </p:spTree>
    <p:extLst>
      <p:ext uri="{BB962C8B-B14F-4D97-AF65-F5344CB8AC3E}">
        <p14:creationId xmlns:p14="http://schemas.microsoft.com/office/powerpoint/2010/main" val="49647096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879</Words>
  <Application>Microsoft Office PowerPoint</Application>
  <PresentationFormat>宽屏</PresentationFormat>
  <Paragraphs>221</Paragraphs>
  <Slides>14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等线</vt:lpstr>
      <vt:lpstr>等线 Light</vt:lpstr>
      <vt:lpstr>Arial</vt:lpstr>
      <vt:lpstr>Cambria Math</vt:lpstr>
      <vt:lpstr>Office 主题​​</vt:lpstr>
      <vt:lpstr>Resonant depolarization simulation using BSR bare lattice</vt:lpstr>
      <vt:lpstr>背景说明</vt:lpstr>
      <vt:lpstr>1.单调扫描</vt:lpstr>
      <vt:lpstr>PowerPoint 演示文稿</vt:lpstr>
      <vt:lpstr>PowerPoint 演示文稿</vt:lpstr>
      <vt:lpstr>PowerPoint 演示文稿</vt:lpstr>
      <vt:lpstr>PowerPoint 演示文稿</vt:lpstr>
      <vt:lpstr>PowerPoint 演示文稿</vt:lpstr>
      <vt:lpstr>PowerPoint 演示文稿</vt:lpstr>
      <vt:lpstr>2.单频跟踪</vt:lpstr>
      <vt:lpstr>3. touschek_background 新结果</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Simulation on Depolarization with the BSR bare lattice</dc:title>
  <dc:creator>Wen Jingda</dc:creator>
  <cp:lastModifiedBy>Wen Jingda</cp:lastModifiedBy>
  <cp:revision>87</cp:revision>
  <dcterms:created xsi:type="dcterms:W3CDTF">2023-05-11T13:09:00Z</dcterms:created>
  <dcterms:modified xsi:type="dcterms:W3CDTF">2023-05-23T03:10:52Z</dcterms:modified>
</cp:coreProperties>
</file>