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5" r:id="rId10"/>
    <p:sldId id="271" r:id="rId11"/>
    <p:sldId id="272" r:id="rId12"/>
    <p:sldId id="268" r:id="rId13"/>
    <p:sldId id="269" r:id="rId14"/>
    <p:sldId id="270" r:id="rId15"/>
    <p:sldId id="273" r:id="rId16"/>
    <p:sldId id="267" r:id="rId17"/>
    <p:sldId id="266" r:id="rId18"/>
    <p:sldId id="264"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8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54F6B-F017-43B9-98D9-488B84E48083}" type="datetimeFigureOut">
              <a:rPr lang="zh-CN" altLang="en-US" smtClean="0"/>
              <a:t>2023/5/26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3EE01-5CFC-42C4-B8E2-3C35E1E48E6A}" type="slidenum">
              <a:rPr lang="zh-CN" altLang="en-US" smtClean="0"/>
              <a:t>‹#›</a:t>
            </a:fld>
            <a:endParaRPr lang="zh-CN" altLang="en-US"/>
          </a:p>
        </p:txBody>
      </p:sp>
    </p:spTree>
    <p:extLst>
      <p:ext uri="{BB962C8B-B14F-4D97-AF65-F5344CB8AC3E}">
        <p14:creationId xmlns:p14="http://schemas.microsoft.com/office/powerpoint/2010/main" val="2454591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8A3EE01-5CFC-42C4-B8E2-3C35E1E48E6A}" type="slidenum">
              <a:rPr lang="zh-CN" altLang="en-US" smtClean="0"/>
              <a:t>1</a:t>
            </a:fld>
            <a:endParaRPr lang="zh-CN" altLang="en-US"/>
          </a:p>
        </p:txBody>
      </p:sp>
    </p:spTree>
    <p:extLst>
      <p:ext uri="{BB962C8B-B14F-4D97-AF65-F5344CB8AC3E}">
        <p14:creationId xmlns:p14="http://schemas.microsoft.com/office/powerpoint/2010/main" val="1655544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8A3EE01-5CFC-42C4-B8E2-3C35E1E48E6A}" type="slidenum">
              <a:rPr lang="zh-CN" altLang="en-US" smtClean="0"/>
              <a:t>10</a:t>
            </a:fld>
            <a:endParaRPr lang="zh-CN" altLang="en-US"/>
          </a:p>
        </p:txBody>
      </p:sp>
    </p:spTree>
    <p:extLst>
      <p:ext uri="{BB962C8B-B14F-4D97-AF65-F5344CB8AC3E}">
        <p14:creationId xmlns:p14="http://schemas.microsoft.com/office/powerpoint/2010/main" val="2741317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0873CC-B6C7-7D48-2D29-270A6FD1000D}"/>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A4DCB80-E994-F5D6-3856-51A0989B52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2E29408-82E0-B49E-7F25-2F65F9E7BFB7}"/>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5" name="页脚占位符 4">
            <a:extLst>
              <a:ext uri="{FF2B5EF4-FFF2-40B4-BE49-F238E27FC236}">
                <a16:creationId xmlns:a16="http://schemas.microsoft.com/office/drawing/2014/main" id="{EE5F9E9B-02C1-2E47-6D89-75FB412FF7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DB405B1-B9B8-6C59-E643-13E63FDEE90B}"/>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4546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D5F71D-1C37-72BD-657A-A5DC5E0FB06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201510C-4EA0-A2A4-A6FE-FA6EAC2E376A}"/>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3947AD5-D7DE-159A-9ECF-5AAD27272313}"/>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5" name="页脚占位符 4">
            <a:extLst>
              <a:ext uri="{FF2B5EF4-FFF2-40B4-BE49-F238E27FC236}">
                <a16:creationId xmlns:a16="http://schemas.microsoft.com/office/drawing/2014/main" id="{376B2497-921D-1454-AF2B-E36B5545A40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24711A-CBCE-1E5B-3F3F-E1AFE1B94042}"/>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3207242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0118411-CEBB-FC65-0A31-C72355CD752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C705BF1-0D99-7DF1-42C1-68F5E66778D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81A2851-71EE-A56E-5605-8BC11B620101}"/>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5" name="页脚占位符 4">
            <a:extLst>
              <a:ext uri="{FF2B5EF4-FFF2-40B4-BE49-F238E27FC236}">
                <a16:creationId xmlns:a16="http://schemas.microsoft.com/office/drawing/2014/main" id="{5B2FE9F5-4ABB-3A4D-5BA7-EED3B6223E3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C7E29F1-FE2F-5EC8-F1EC-D382246CA530}"/>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4126303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0451DC-EE1D-64B7-2F3D-C41A131077E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70AADCB-82C3-26A2-F84C-983B8EF700B9}"/>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B36DD80-CECB-DB15-1434-5634602A0286}"/>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5" name="页脚占位符 4">
            <a:extLst>
              <a:ext uri="{FF2B5EF4-FFF2-40B4-BE49-F238E27FC236}">
                <a16:creationId xmlns:a16="http://schemas.microsoft.com/office/drawing/2014/main" id="{E6D0B94E-17AA-CE21-96FC-705A70AC92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FA9D14-2431-9CB1-C9A5-C7E8F8B4FFC3}"/>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3003934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EFB353-0F0F-2423-1CBD-D9FC21342FE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2FCBF09-877B-911E-FB8F-40C625B9A0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8E39228-A9FE-6B07-8AEF-ED754C5AF674}"/>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5" name="页脚占位符 4">
            <a:extLst>
              <a:ext uri="{FF2B5EF4-FFF2-40B4-BE49-F238E27FC236}">
                <a16:creationId xmlns:a16="http://schemas.microsoft.com/office/drawing/2014/main" id="{F29D5A9A-3FC6-7490-7E05-2258912D81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FC2DF7-3D60-8D08-EA7F-EC25196DEDFA}"/>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316291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BF0F23-B495-FC81-EC3E-06A5D5500F1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BA19E1B-96AE-93D8-4A07-4886C9910A6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722319-D7BA-4CF8-2205-96E22B830A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A785E7C-2A44-CCFF-D0D4-3B847935980F}"/>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6" name="页脚占位符 5">
            <a:extLst>
              <a:ext uri="{FF2B5EF4-FFF2-40B4-BE49-F238E27FC236}">
                <a16:creationId xmlns:a16="http://schemas.microsoft.com/office/drawing/2014/main" id="{7015DCB2-EF81-AE39-12E7-8A825839695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EEE1781-0DBE-0DC2-28C6-E965988B6841}"/>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58603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598BE8-0FC1-CD76-6395-0DB45BB2CF8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B5CA65F-960C-99D7-0E33-27F4E027B8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2A9A71F-9A53-4502-A1BD-2DE271A3F2C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A9FD241-BB0A-901E-9675-C935FFED14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06F2E26-2A78-F8CF-7E6E-DCCF891896E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6BFBD7-F0C7-CB01-347E-053A17D6D573}"/>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8" name="页脚占位符 7">
            <a:extLst>
              <a:ext uri="{FF2B5EF4-FFF2-40B4-BE49-F238E27FC236}">
                <a16:creationId xmlns:a16="http://schemas.microsoft.com/office/drawing/2014/main" id="{ED307206-C38E-3BF9-361B-AA4E61A1E8F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D3E4409-A4D8-251F-7148-7371B21128CA}"/>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1404065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B6E19-3866-E6AC-E206-33240255780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0FD1DBD-A4B0-ED6F-511F-99FD03E84D68}"/>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4" name="页脚占位符 3">
            <a:extLst>
              <a:ext uri="{FF2B5EF4-FFF2-40B4-BE49-F238E27FC236}">
                <a16:creationId xmlns:a16="http://schemas.microsoft.com/office/drawing/2014/main" id="{1C4E82CD-D5FC-4621-DF15-96B2FFD7743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679729E-1B4A-3738-7517-78003D2BE64A}"/>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2456076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8AD9A2A-8A3D-5382-6F94-372783ED6125}"/>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3" name="页脚占位符 2">
            <a:extLst>
              <a:ext uri="{FF2B5EF4-FFF2-40B4-BE49-F238E27FC236}">
                <a16:creationId xmlns:a16="http://schemas.microsoft.com/office/drawing/2014/main" id="{9C1F51CE-E004-53C8-6C67-ACA164FABFF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DBEBA76-6330-A99F-7A2F-9BB416A766BF}"/>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233874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8323DB-2502-6171-279F-739A7C8FED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6B26076-B5D8-5D2A-048C-465B297DB4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759E58B-7D08-8C3F-56B3-E6F9D50AF6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C4D4C5-D6D7-15D2-7F25-D1A4EED1EF12}"/>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6" name="页脚占位符 5">
            <a:extLst>
              <a:ext uri="{FF2B5EF4-FFF2-40B4-BE49-F238E27FC236}">
                <a16:creationId xmlns:a16="http://schemas.microsoft.com/office/drawing/2014/main" id="{185D4470-0223-AAFB-4D00-93C4908C381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1F90F30-B154-ECAA-05DF-4C9B13362963}"/>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371430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0F53BC-D07A-1FB3-F746-2E7638C767E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993C106-A0FB-B13F-3FA9-8A12F62260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E0A5B48-D3AC-DF60-01B6-C35156E5D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3975F6B-F565-C930-F6B1-30E91F8935B5}"/>
              </a:ext>
            </a:extLst>
          </p:cNvPr>
          <p:cNvSpPr>
            <a:spLocks noGrp="1"/>
          </p:cNvSpPr>
          <p:nvPr>
            <p:ph type="dt" sz="half" idx="10"/>
          </p:nvPr>
        </p:nvSpPr>
        <p:spPr/>
        <p:txBody>
          <a:bodyPr/>
          <a:lstStyle/>
          <a:p>
            <a:fld id="{FC1B1919-9257-4E87-AACC-4617E99F7716}" type="datetimeFigureOut">
              <a:rPr lang="zh-CN" altLang="en-US" smtClean="0"/>
              <a:t>2023/5/26</a:t>
            </a:fld>
            <a:endParaRPr lang="zh-CN" altLang="en-US"/>
          </a:p>
        </p:txBody>
      </p:sp>
      <p:sp>
        <p:nvSpPr>
          <p:cNvPr id="6" name="页脚占位符 5">
            <a:extLst>
              <a:ext uri="{FF2B5EF4-FFF2-40B4-BE49-F238E27FC236}">
                <a16:creationId xmlns:a16="http://schemas.microsoft.com/office/drawing/2014/main" id="{CCE218DE-676A-E2BD-4C4D-BE1BDB20000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F7E1BA6-397D-D8DF-BE78-60614218AD18}"/>
              </a:ext>
            </a:extLst>
          </p:cNvPr>
          <p:cNvSpPr>
            <a:spLocks noGrp="1"/>
          </p:cNvSpPr>
          <p:nvPr>
            <p:ph type="sldNum" sz="quarter" idx="12"/>
          </p:nvPr>
        </p:nvSpPr>
        <p:spPr/>
        <p:txBody>
          <a:body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2160848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8278886-0CD9-FE16-13B2-204FEE85B4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917EBEE7-D63C-8CC2-F9BA-5AA40E1AD7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D16335-A3CC-A791-BA9D-86D846B9DC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1B1919-9257-4E87-AACC-4617E99F7716}" type="datetimeFigureOut">
              <a:rPr lang="zh-CN" altLang="en-US" smtClean="0"/>
              <a:t>2023/5/26</a:t>
            </a:fld>
            <a:endParaRPr lang="zh-CN" altLang="en-US"/>
          </a:p>
        </p:txBody>
      </p:sp>
      <p:sp>
        <p:nvSpPr>
          <p:cNvPr id="5" name="页脚占位符 4">
            <a:extLst>
              <a:ext uri="{FF2B5EF4-FFF2-40B4-BE49-F238E27FC236}">
                <a16:creationId xmlns:a16="http://schemas.microsoft.com/office/drawing/2014/main" id="{15CB739E-E583-D611-20A9-1EF14BDA21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ACA99D2-B8AC-41E5-D774-138948F889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CF2781-6D51-4494-AEE3-092DADCF2FEB}" type="slidenum">
              <a:rPr lang="zh-CN" altLang="en-US" smtClean="0"/>
              <a:t>‹#›</a:t>
            </a:fld>
            <a:endParaRPr lang="zh-CN" altLang="en-US"/>
          </a:p>
        </p:txBody>
      </p:sp>
    </p:spTree>
    <p:extLst>
      <p:ext uri="{BB962C8B-B14F-4D97-AF65-F5344CB8AC3E}">
        <p14:creationId xmlns:p14="http://schemas.microsoft.com/office/powerpoint/2010/main" val="1087436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39.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40.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6.jpg"/><Relationship Id="rId5" Type="http://schemas.openxmlformats.org/officeDocument/2006/relationships/image" Target="../media/image45.png"/><Relationship Id="rId4" Type="http://schemas.openxmlformats.org/officeDocument/2006/relationships/image" Target="../media/image4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2.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57.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0.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7.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4DC973DC-B92F-9FD0-EE32-3853D6CB8001}"/>
              </a:ext>
            </a:extLst>
          </p:cNvPr>
          <p:cNvSpPr txBox="1"/>
          <p:nvPr/>
        </p:nvSpPr>
        <p:spPr>
          <a:xfrm>
            <a:off x="2526517" y="2110356"/>
            <a:ext cx="7323867" cy="1261884"/>
          </a:xfrm>
          <a:prstGeom prst="rect">
            <a:avLst/>
          </a:prstGeom>
          <a:noFill/>
        </p:spPr>
        <p:txBody>
          <a:bodyPr wrap="square">
            <a:spAutoFit/>
          </a:bodyPr>
          <a:lstStyle/>
          <a:p>
            <a:pPr algn="ctr"/>
            <a:r>
              <a:rPr lang="en-US" altLang="zh-CN" sz="2800" b="1" dirty="0">
                <a:latin typeface="+mj-ea"/>
                <a:ea typeface="+mj-ea"/>
              </a:rPr>
              <a:t>Chiral Magnetic Wave </a:t>
            </a:r>
          </a:p>
          <a:p>
            <a:pPr algn="ctr"/>
            <a:r>
              <a:rPr lang="en-US" altLang="zh-CN" sz="2400" b="1" dirty="0">
                <a:latin typeface="+mj-ea"/>
                <a:ea typeface="+mj-ea"/>
              </a:rPr>
              <a:t>at finite baryon density and the electric quadrupole moment of quark-gluon plasma in heavy ion collisions</a:t>
            </a:r>
            <a:endParaRPr lang="zh-CN" altLang="en-US" sz="2400" b="1" dirty="0">
              <a:latin typeface="+mj-ea"/>
              <a:ea typeface="+mj-ea"/>
            </a:endParaRPr>
          </a:p>
        </p:txBody>
      </p:sp>
      <p:sp>
        <p:nvSpPr>
          <p:cNvPr id="8" name="文本框 7">
            <a:extLst>
              <a:ext uri="{FF2B5EF4-FFF2-40B4-BE49-F238E27FC236}">
                <a16:creationId xmlns:a16="http://schemas.microsoft.com/office/drawing/2014/main" id="{CFE3EF4F-204D-8889-89FF-85D42C0429C4}"/>
              </a:ext>
            </a:extLst>
          </p:cNvPr>
          <p:cNvSpPr txBox="1"/>
          <p:nvPr/>
        </p:nvSpPr>
        <p:spPr>
          <a:xfrm>
            <a:off x="5803839" y="5075281"/>
            <a:ext cx="6095276" cy="1200329"/>
          </a:xfrm>
          <a:prstGeom prst="rect">
            <a:avLst/>
          </a:prstGeom>
          <a:noFill/>
        </p:spPr>
        <p:txBody>
          <a:bodyPr wrap="square">
            <a:spAutoFit/>
          </a:bodyPr>
          <a:lstStyle/>
          <a:p>
            <a:r>
              <a:rPr lang="en-US" altLang="zh-CN" dirty="0">
                <a:effectLst/>
              </a:rPr>
              <a:t>Y.~</a:t>
            </a:r>
            <a:r>
              <a:rPr lang="en-US" altLang="zh-CN" dirty="0" err="1">
                <a:effectLst/>
              </a:rPr>
              <a:t>Burnier</a:t>
            </a:r>
            <a:r>
              <a:rPr lang="en-US" altLang="zh-CN" dirty="0">
                <a:effectLst/>
              </a:rPr>
              <a:t>, D.~E.~</a:t>
            </a:r>
            <a:r>
              <a:rPr lang="en-US" altLang="zh-CN" dirty="0" err="1">
                <a:effectLst/>
              </a:rPr>
              <a:t>Kharzeev</a:t>
            </a:r>
            <a:r>
              <a:rPr lang="en-US" altLang="zh-CN" dirty="0">
                <a:effectLst/>
              </a:rPr>
              <a:t>, </a:t>
            </a:r>
            <a:r>
              <a:rPr lang="en-US" altLang="zh-CN" dirty="0" err="1">
                <a:effectLst/>
              </a:rPr>
              <a:t>J.~Liao</a:t>
            </a:r>
            <a:r>
              <a:rPr lang="en-US" altLang="zh-CN" dirty="0">
                <a:effectLst/>
              </a:rPr>
              <a:t> and </a:t>
            </a:r>
            <a:r>
              <a:rPr lang="en-US" altLang="zh-CN" dirty="0" err="1">
                <a:effectLst/>
              </a:rPr>
              <a:t>H.~U.~Yee</a:t>
            </a:r>
            <a:r>
              <a:rPr lang="en-US" altLang="zh-CN" dirty="0">
                <a:effectLst/>
              </a:rPr>
              <a:t>, Phys. Rev. Lett. 107, 052303 (2011) doi:10.1103/PhysRevLett.107.052303</a:t>
            </a:r>
          </a:p>
          <a:p>
            <a:r>
              <a:rPr lang="en-US" altLang="zh-CN" dirty="0">
                <a:effectLst/>
              </a:rPr>
              <a:t> [arXiv:1103.1307 [hep-</a:t>
            </a:r>
            <a:r>
              <a:rPr lang="en-US" altLang="zh-CN" dirty="0" err="1">
                <a:effectLst/>
              </a:rPr>
              <a:t>ph</a:t>
            </a:r>
            <a:endParaRPr lang="zh-CN" altLang="en-US" dirty="0"/>
          </a:p>
        </p:txBody>
      </p:sp>
    </p:spTree>
    <p:extLst>
      <p:ext uri="{BB962C8B-B14F-4D97-AF65-F5344CB8AC3E}">
        <p14:creationId xmlns:p14="http://schemas.microsoft.com/office/powerpoint/2010/main" val="1461893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548129A-34F5-DCC2-F5D0-05C0469DB655}"/>
              </a:ext>
            </a:extLst>
          </p:cNvPr>
          <p:cNvPicPr>
            <a:picLocks noChangeAspect="1"/>
          </p:cNvPicPr>
          <p:nvPr/>
        </p:nvPicPr>
        <p:blipFill>
          <a:blip r:embed="rId3"/>
          <a:stretch>
            <a:fillRect/>
          </a:stretch>
        </p:blipFill>
        <p:spPr>
          <a:xfrm>
            <a:off x="398872" y="822999"/>
            <a:ext cx="5214784" cy="3859904"/>
          </a:xfrm>
          <a:prstGeom prst="rect">
            <a:avLst/>
          </a:prstGeom>
        </p:spPr>
      </p:pic>
      <p:sp>
        <p:nvSpPr>
          <p:cNvPr id="5" name="文本框 4">
            <a:extLst>
              <a:ext uri="{FF2B5EF4-FFF2-40B4-BE49-F238E27FC236}">
                <a16:creationId xmlns:a16="http://schemas.microsoft.com/office/drawing/2014/main" id="{0D8246CF-A85F-B7CA-6DFC-32D04BA56F7C}"/>
              </a:ext>
            </a:extLst>
          </p:cNvPr>
          <p:cNvSpPr txBox="1"/>
          <p:nvPr/>
        </p:nvSpPr>
        <p:spPr>
          <a:xfrm>
            <a:off x="960401" y="5347723"/>
            <a:ext cx="4653255" cy="646331"/>
          </a:xfrm>
          <a:prstGeom prst="rect">
            <a:avLst/>
          </a:prstGeom>
          <a:noFill/>
        </p:spPr>
        <p:txBody>
          <a:bodyPr wrap="square">
            <a:spAutoFit/>
          </a:bodyPr>
          <a:lstStyle/>
          <a:p>
            <a:r>
              <a:rPr lang="en-US" altLang="zh-CN" dirty="0">
                <a:effectLst/>
                <a:latin typeface="Arial" panose="020B0604020202020204" pitchFamily="34" charset="0"/>
              </a:rPr>
              <a:t>The r2 slopes obtained with different </a:t>
            </a:r>
            <a:r>
              <a:rPr lang="en-US" altLang="zh-CN" dirty="0" err="1">
                <a:effectLst/>
                <a:latin typeface="Arial" panose="020B0604020202020204" pitchFamily="34" charset="0"/>
              </a:rPr>
              <a:t>pT</a:t>
            </a:r>
            <a:r>
              <a:rPr lang="en-US" altLang="zh-CN" dirty="0">
                <a:effectLst/>
                <a:latin typeface="Arial" panose="020B0604020202020204" pitchFamily="34" charset="0"/>
              </a:rPr>
              <a:t> and η ranges as a function of centrality</a:t>
            </a:r>
            <a:endParaRPr lang="zh-CN" altLang="en-US" dirty="0"/>
          </a:p>
        </p:txBody>
      </p:sp>
      <p:pic>
        <p:nvPicPr>
          <p:cNvPr id="7" name="图片 6">
            <a:extLst>
              <a:ext uri="{FF2B5EF4-FFF2-40B4-BE49-F238E27FC236}">
                <a16:creationId xmlns:a16="http://schemas.microsoft.com/office/drawing/2014/main" id="{023DFE4D-BA04-015B-21BC-1EB4C953E5D5}"/>
              </a:ext>
            </a:extLst>
          </p:cNvPr>
          <p:cNvPicPr>
            <a:picLocks noChangeAspect="1"/>
          </p:cNvPicPr>
          <p:nvPr/>
        </p:nvPicPr>
        <p:blipFill>
          <a:blip r:embed="rId4"/>
          <a:stretch>
            <a:fillRect/>
          </a:stretch>
        </p:blipFill>
        <p:spPr>
          <a:xfrm>
            <a:off x="6214452" y="871547"/>
            <a:ext cx="5268409" cy="3971193"/>
          </a:xfrm>
          <a:prstGeom prst="rect">
            <a:avLst/>
          </a:prstGeom>
        </p:spPr>
      </p:pic>
      <p:sp>
        <p:nvSpPr>
          <p:cNvPr id="9" name="文本框 8">
            <a:extLst>
              <a:ext uri="{FF2B5EF4-FFF2-40B4-BE49-F238E27FC236}">
                <a16:creationId xmlns:a16="http://schemas.microsoft.com/office/drawing/2014/main" id="{E673FDEC-0C5A-BDF5-2933-EF6055165C60}"/>
              </a:ext>
            </a:extLst>
          </p:cNvPr>
          <p:cNvSpPr txBox="1"/>
          <p:nvPr/>
        </p:nvSpPr>
        <p:spPr>
          <a:xfrm>
            <a:off x="6137531" y="5347723"/>
            <a:ext cx="6095276" cy="369332"/>
          </a:xfrm>
          <a:prstGeom prst="rect">
            <a:avLst/>
          </a:prstGeom>
          <a:noFill/>
        </p:spPr>
        <p:txBody>
          <a:bodyPr wrap="square">
            <a:spAutoFit/>
          </a:bodyPr>
          <a:lstStyle/>
          <a:p>
            <a:r>
              <a:rPr lang="en-US" altLang="zh-CN" dirty="0">
                <a:effectLst/>
                <a:latin typeface="Arial" panose="020B0604020202020204" pitchFamily="34" charset="0"/>
              </a:rPr>
              <a:t>Centrality dependence of the r2 for kaons and protons</a:t>
            </a:r>
            <a:endParaRPr lang="zh-CN" altLang="en-US" dirty="0"/>
          </a:p>
        </p:txBody>
      </p:sp>
    </p:spTree>
    <p:extLst>
      <p:ext uri="{BB962C8B-B14F-4D97-AF65-F5344CB8AC3E}">
        <p14:creationId xmlns:p14="http://schemas.microsoft.com/office/powerpoint/2010/main" val="4282999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3D4B675-6783-2456-DA36-11DC21E6028C}"/>
              </a:ext>
            </a:extLst>
          </p:cNvPr>
          <p:cNvPicPr>
            <a:picLocks noChangeAspect="1"/>
          </p:cNvPicPr>
          <p:nvPr/>
        </p:nvPicPr>
        <p:blipFill>
          <a:blip r:embed="rId2"/>
          <a:stretch>
            <a:fillRect/>
          </a:stretch>
        </p:blipFill>
        <p:spPr>
          <a:xfrm>
            <a:off x="832894" y="2712718"/>
            <a:ext cx="2775592" cy="716282"/>
          </a:xfrm>
          <a:prstGeom prst="rect">
            <a:avLst/>
          </a:prstGeom>
        </p:spPr>
      </p:pic>
      <p:sp>
        <p:nvSpPr>
          <p:cNvPr id="3" name="文本框 2">
            <a:extLst>
              <a:ext uri="{FF2B5EF4-FFF2-40B4-BE49-F238E27FC236}">
                <a16:creationId xmlns:a16="http://schemas.microsoft.com/office/drawing/2014/main" id="{829A8A70-39AC-0CEC-6A0A-9498CB54C837}"/>
              </a:ext>
            </a:extLst>
          </p:cNvPr>
          <p:cNvSpPr txBox="1"/>
          <p:nvPr/>
        </p:nvSpPr>
        <p:spPr>
          <a:xfrm>
            <a:off x="780057" y="823393"/>
            <a:ext cx="4655442" cy="369332"/>
          </a:xfrm>
          <a:prstGeom prst="rect">
            <a:avLst/>
          </a:prstGeom>
          <a:noFill/>
        </p:spPr>
        <p:txBody>
          <a:bodyPr wrap="none" rtlCol="0">
            <a:spAutoFit/>
          </a:bodyPr>
          <a:lstStyle/>
          <a:p>
            <a:r>
              <a:rPr lang="en-US" altLang="zh-CN" dirty="0"/>
              <a:t>What confuses me: how we get the equation.</a:t>
            </a:r>
            <a:endParaRPr lang="zh-CN" altLang="en-US" dirty="0"/>
          </a:p>
        </p:txBody>
      </p:sp>
      <mc:AlternateContent xmlns:mc="http://schemas.openxmlformats.org/markup-compatibility/2006">
        <mc:Choice xmlns:a14="http://schemas.microsoft.com/office/drawing/2010/main" Requires="a14">
          <p:sp>
            <p:nvSpPr>
              <p:cNvPr id="4" name="文本框 3">
                <a:extLst>
                  <a:ext uri="{FF2B5EF4-FFF2-40B4-BE49-F238E27FC236}">
                    <a16:creationId xmlns:a16="http://schemas.microsoft.com/office/drawing/2014/main" id="{E97B28C3-ED5E-1FB0-DDF3-0427E31BF75C}"/>
                  </a:ext>
                </a:extLst>
              </p:cNvPr>
              <p:cNvSpPr txBox="1"/>
              <p:nvPr/>
            </p:nvSpPr>
            <p:spPr>
              <a:xfrm>
                <a:off x="879512" y="1465937"/>
                <a:ext cx="3350596"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up>
                          <m:r>
                            <a:rPr lang="en-US" altLang="zh-CN" i="1" smtClean="0">
                              <a:latin typeface="Cambria Math" panose="02040503050406030204" pitchFamily="18" charset="0"/>
                              <a:ea typeface="Cambria Math" panose="02040503050406030204" pitchFamily="18" charset="0"/>
                            </a:rPr>
                            <m:t>±</m:t>
                          </m:r>
                        </m:sup>
                      </m:sSubSup>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ea typeface="Cambria Math" panose="02040503050406030204" pitchFamily="18" charset="0"/>
                        </a:rPr>
                        <m:t>∓</m:t>
                      </m:r>
                      <m:d>
                        <m:dPr>
                          <m:ctrlPr>
                            <a:rPr lang="en-US" altLang="zh-CN" b="0" i="1" smtClean="0">
                              <a:latin typeface="Cambria Math" panose="02040503050406030204" pitchFamily="18" charset="0"/>
                              <a:ea typeface="Cambria Math" panose="02040503050406030204" pitchFamily="18" charset="0"/>
                            </a:rPr>
                          </m:ctrlPr>
                        </m:dPr>
                        <m:e>
                          <m:f>
                            <m:fPr>
                              <m:ctrlPr>
                                <a:rPr lang="en-US" altLang="zh-CN" b="0" i="1" smtClean="0">
                                  <a:latin typeface="Cambria Math" panose="02040503050406030204" pitchFamily="18" charset="0"/>
                                  <a:ea typeface="Cambria Math" panose="02040503050406030204" pitchFamily="18" charset="0"/>
                                </a:rPr>
                              </m:ctrlPr>
                            </m:fPr>
                            <m:num>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𝑞</m:t>
                                  </m:r>
                                </m:e>
                                <m:sub>
                                  <m:r>
                                    <a:rPr lang="en-US" altLang="zh-CN" b="0" i="1" smtClean="0">
                                      <a:latin typeface="Cambria Math" panose="02040503050406030204" pitchFamily="18" charset="0"/>
                                      <a:ea typeface="Cambria Math" panose="02040503050406030204" pitchFamily="18" charset="0"/>
                                    </a:rPr>
                                    <m:t>𝑒</m:t>
                                  </m:r>
                                </m:sub>
                              </m:sSub>
                            </m:num>
                            <m:den>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zh-CN" altLang="en-US" b="0" i="1" smtClean="0">
                                          <a:latin typeface="Cambria Math" panose="02040503050406030204" pitchFamily="18" charset="0"/>
                                          <a:ea typeface="Cambria Math" panose="02040503050406030204" pitchFamily="18" charset="0"/>
                                        </a:rPr>
                                        <m:t>𝜌</m:t>
                                      </m:r>
                                    </m:e>
                                  </m:acc>
                                </m:e>
                                <m:sub>
                                  <m:r>
                                    <a:rPr lang="en-US" altLang="zh-CN" b="0" i="1" smtClean="0">
                                      <a:latin typeface="Cambria Math" panose="02040503050406030204" pitchFamily="18" charset="0"/>
                                      <a:ea typeface="Cambria Math" panose="02040503050406030204" pitchFamily="18" charset="0"/>
                                    </a:rPr>
                                    <m:t>𝑒</m:t>
                                  </m:r>
                                </m:sub>
                              </m:sSub>
                            </m:den>
                          </m:f>
                        </m:e>
                      </m:d>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A</m:t>
                          </m:r>
                        </m:e>
                        <m:sub>
                          <m:r>
                            <a:rPr lang="en-US" altLang="zh-CN" b="0" i="1" smtClean="0">
                              <a:latin typeface="Cambria Math" panose="02040503050406030204" pitchFamily="18" charset="0"/>
                              <a:ea typeface="Cambria Math" panose="02040503050406030204" pitchFamily="18" charset="0"/>
                            </a:rPr>
                            <m:t>𝑐h</m:t>
                          </m:r>
                        </m:sub>
                      </m:sSub>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𝑟</m:t>
                      </m:r>
                      <m:r>
                        <a:rPr lang="en-US" altLang="zh-CN" b="0" i="1" smtClean="0">
                          <a:latin typeface="Cambria Math" panose="02040503050406030204" pitchFamily="18" charset="0"/>
                          <a:ea typeface="Cambria Math" panose="02040503050406030204" pitchFamily="18" charset="0"/>
                        </a:rPr>
                        <m:t> </m:t>
                      </m:r>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A</m:t>
                          </m:r>
                        </m:e>
                        <m:sub>
                          <m:r>
                            <a:rPr lang="en-US" altLang="zh-CN" b="0" i="1" smtClean="0">
                              <a:latin typeface="Cambria Math" panose="02040503050406030204" pitchFamily="18" charset="0"/>
                              <a:ea typeface="Cambria Math" panose="02040503050406030204" pitchFamily="18" charset="0"/>
                            </a:rPr>
                            <m:t>𝑐h</m:t>
                          </m:r>
                        </m:sub>
                      </m:sSub>
                    </m:oMath>
                  </m:oMathPara>
                </a14:m>
                <a:endParaRPr lang="zh-CN" altLang="en-US" dirty="0"/>
              </a:p>
            </p:txBody>
          </p:sp>
        </mc:Choice>
        <mc:Fallback>
          <p:sp>
            <p:nvSpPr>
              <p:cNvPr id="4" name="文本框 3">
                <a:extLst>
                  <a:ext uri="{FF2B5EF4-FFF2-40B4-BE49-F238E27FC236}">
                    <a16:creationId xmlns:a16="http://schemas.microsoft.com/office/drawing/2014/main" id="{E97B28C3-ED5E-1FB0-DDF3-0427E31BF75C}"/>
                  </a:ext>
                </a:extLst>
              </p:cNvPr>
              <p:cNvSpPr txBox="1">
                <a:spLocks noRot="1" noChangeAspect="1" noMove="1" noResize="1" noEditPoints="1" noAdjustHandles="1" noChangeArrowheads="1" noChangeShapeType="1" noTextEdit="1"/>
              </p:cNvSpPr>
              <p:nvPr/>
            </p:nvSpPr>
            <p:spPr>
              <a:xfrm>
                <a:off x="879512" y="1465937"/>
                <a:ext cx="3350596" cy="622350"/>
              </a:xfrm>
              <a:prstGeom prst="rect">
                <a:avLst/>
              </a:prstGeom>
              <a:blipFill>
                <a:blip r:embed="rId3"/>
                <a:stretch>
                  <a:fillRect/>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8FD9F15D-5225-94B8-740B-BBD6C6619AAF}"/>
              </a:ext>
            </a:extLst>
          </p:cNvPr>
          <p:cNvSpPr txBox="1"/>
          <p:nvPr/>
        </p:nvSpPr>
        <p:spPr>
          <a:xfrm>
            <a:off x="832894" y="2361499"/>
            <a:ext cx="6713697" cy="369332"/>
          </a:xfrm>
          <a:prstGeom prst="rect">
            <a:avLst/>
          </a:prstGeom>
          <a:noFill/>
        </p:spPr>
        <p:txBody>
          <a:bodyPr wrap="none" rtlCol="0">
            <a:spAutoFit/>
          </a:bodyPr>
          <a:lstStyle/>
          <a:p>
            <a:r>
              <a:rPr lang="en-US" altLang="zh-CN" dirty="0"/>
              <a:t>First, we assume the total charge distribution not change with Ach</a:t>
            </a:r>
            <a:endParaRPr lang="zh-CN" altLang="en-US" dirty="0"/>
          </a:p>
        </p:txBody>
      </p:sp>
      <p:sp>
        <p:nvSpPr>
          <p:cNvPr id="7" name="文本框 6">
            <a:extLst>
              <a:ext uri="{FF2B5EF4-FFF2-40B4-BE49-F238E27FC236}">
                <a16:creationId xmlns:a16="http://schemas.microsoft.com/office/drawing/2014/main" id="{E7F0129A-C713-9822-1857-F906C6D84C1C}"/>
              </a:ext>
            </a:extLst>
          </p:cNvPr>
          <p:cNvSpPr txBox="1"/>
          <p:nvPr/>
        </p:nvSpPr>
        <p:spPr>
          <a:xfrm>
            <a:off x="780057" y="3595553"/>
            <a:ext cx="4467890" cy="369332"/>
          </a:xfrm>
          <a:prstGeom prst="rect">
            <a:avLst/>
          </a:prstGeom>
          <a:noFill/>
        </p:spPr>
        <p:txBody>
          <a:bodyPr wrap="none" rtlCol="0">
            <a:spAutoFit/>
          </a:bodyPr>
          <a:lstStyle/>
          <a:p>
            <a:r>
              <a:rPr lang="en-US" altLang="zh-CN" dirty="0"/>
              <a:t>But, the charge distribution is related to Nq</a:t>
            </a:r>
            <a:endParaRPr lang="zh-CN" altLang="en-US" dirty="0"/>
          </a:p>
        </p:txBody>
      </p:sp>
      <p:pic>
        <p:nvPicPr>
          <p:cNvPr id="8" name="图片 7">
            <a:extLst>
              <a:ext uri="{FF2B5EF4-FFF2-40B4-BE49-F238E27FC236}">
                <a16:creationId xmlns:a16="http://schemas.microsoft.com/office/drawing/2014/main" id="{2CD6C374-685F-2872-A3D2-BC82B64A4E7E}"/>
              </a:ext>
            </a:extLst>
          </p:cNvPr>
          <p:cNvPicPr>
            <a:picLocks noChangeAspect="1"/>
          </p:cNvPicPr>
          <p:nvPr/>
        </p:nvPicPr>
        <p:blipFill>
          <a:blip r:embed="rId4"/>
          <a:stretch>
            <a:fillRect/>
          </a:stretch>
        </p:blipFill>
        <p:spPr>
          <a:xfrm>
            <a:off x="719386" y="5133659"/>
            <a:ext cx="1741519" cy="799809"/>
          </a:xfrm>
          <a:prstGeom prst="rect">
            <a:avLst/>
          </a:prstGeom>
        </p:spPr>
      </p:pic>
      <mc:AlternateContent xmlns:mc="http://schemas.openxmlformats.org/markup-compatibility/2006">
        <mc:Choice xmlns:a14="http://schemas.microsoft.com/office/drawing/2010/main" Requires="a14">
          <p:sp>
            <p:nvSpPr>
              <p:cNvPr id="9" name="文本框 8">
                <a:extLst>
                  <a:ext uri="{FF2B5EF4-FFF2-40B4-BE49-F238E27FC236}">
                    <a16:creationId xmlns:a16="http://schemas.microsoft.com/office/drawing/2014/main" id="{D3A0BE8A-0E72-3476-35F9-B9B6D3F0739F}"/>
                  </a:ext>
                </a:extLst>
              </p:cNvPr>
              <p:cNvSpPr txBox="1"/>
              <p:nvPr/>
            </p:nvSpPr>
            <p:spPr>
              <a:xfrm>
                <a:off x="780057" y="4738213"/>
                <a:ext cx="2676182" cy="497187"/>
              </a:xfrm>
              <a:prstGeom prst="rect">
                <a:avLst/>
              </a:prstGeom>
              <a:noFill/>
            </p:spPr>
            <p:txBody>
              <a:bodyPr wrap="none" rtlCol="0">
                <a:spAutoFit/>
              </a:bodyPr>
              <a:lstStyle/>
              <a:p>
                <a:r>
                  <a:rPr lang="en-US" altLang="zh-CN" dirty="0"/>
                  <a:t>Then,</a:t>
                </a:r>
                <a:r>
                  <a:rPr lang="en-US" altLang="zh-CN" b="0" dirty="0"/>
                  <a:t> </a:t>
                </a:r>
                <a14:m>
                  <m:oMath xmlns:m="http://schemas.openxmlformats.org/officeDocument/2006/math">
                    <m:r>
                      <m:rPr>
                        <m:sty m:val="p"/>
                      </m:rPr>
                      <a:rPr lang="en-US" altLang="zh-CN" b="0" i="0" smtClean="0">
                        <a:latin typeface="Cambria Math" panose="02040503050406030204" pitchFamily="18" charset="0"/>
                      </a:rPr>
                      <m:t>r</m:t>
                    </m:r>
                    <m:r>
                      <a:rPr lang="en-US" altLang="zh-CN" b="0" i="0" smtClean="0">
                        <a:latin typeface="Cambria Math" panose="02040503050406030204" pitchFamily="18" charset="0"/>
                      </a:rPr>
                      <m:t>=</m:t>
                    </m:r>
                    <m:f>
                      <m:fPr>
                        <m:ctrlPr>
                          <a:rPr lang="en-US" altLang="zh-CN"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𝑒</m:t>
                            </m:r>
                          </m:sub>
                        </m:sSub>
                      </m:num>
                      <m:den>
                        <m:sSub>
                          <m:sSubPr>
                            <m:ctrlPr>
                              <a:rPr lang="en-US" altLang="zh-CN" b="0" i="1" smtClean="0">
                                <a:latin typeface="Cambria Math" panose="02040503050406030204" pitchFamily="18" charset="0"/>
                              </a:rPr>
                            </m:ctrlPr>
                          </m:sSubPr>
                          <m:e>
                            <m:acc>
                              <m:accPr>
                                <m:chr m:val="̅"/>
                                <m:ctrlPr>
                                  <a:rPr lang="en-US" altLang="zh-CN" b="0" i="1" smtClean="0">
                                    <a:latin typeface="Cambria Math" panose="02040503050406030204" pitchFamily="18" charset="0"/>
                                  </a:rPr>
                                </m:ctrlPr>
                              </m:accPr>
                              <m:e>
                                <m:r>
                                  <a:rPr lang="zh-CN" altLang="en-US" b="0" i="1" smtClean="0">
                                    <a:latin typeface="Cambria Math" panose="02040503050406030204" pitchFamily="18" charset="0"/>
                                  </a:rPr>
                                  <m:t>𝜌</m:t>
                                </m:r>
                              </m:e>
                            </m:acc>
                          </m:e>
                          <m:sub>
                            <m:r>
                              <a:rPr lang="en-US" altLang="zh-CN" b="0" i="1" smtClean="0">
                                <a:latin typeface="Cambria Math" panose="02040503050406030204" pitchFamily="18" charset="0"/>
                              </a:rPr>
                              <m:t>𝑒</m:t>
                            </m:r>
                          </m:sub>
                        </m:sSub>
                      </m:den>
                    </m:f>
                  </m:oMath>
                </a14:m>
                <a:r>
                  <a:rPr lang="zh-CN" altLang="en-US" dirty="0"/>
                  <a:t> </a:t>
                </a:r>
                <a:r>
                  <a:rPr lang="en-US" altLang="zh-CN" dirty="0"/>
                  <a:t>is a constant</a:t>
                </a:r>
                <a:endParaRPr lang="zh-CN" altLang="en-US" dirty="0"/>
              </a:p>
            </p:txBody>
          </p:sp>
        </mc:Choice>
        <mc:Fallback>
          <p:sp>
            <p:nvSpPr>
              <p:cNvPr id="9" name="文本框 8">
                <a:extLst>
                  <a:ext uri="{FF2B5EF4-FFF2-40B4-BE49-F238E27FC236}">
                    <a16:creationId xmlns:a16="http://schemas.microsoft.com/office/drawing/2014/main" id="{D3A0BE8A-0E72-3476-35F9-B9B6D3F0739F}"/>
                  </a:ext>
                </a:extLst>
              </p:cNvPr>
              <p:cNvSpPr txBox="1">
                <a:spLocks noRot="1" noChangeAspect="1" noMove="1" noResize="1" noEditPoints="1" noAdjustHandles="1" noChangeArrowheads="1" noChangeShapeType="1" noTextEdit="1"/>
              </p:cNvSpPr>
              <p:nvPr/>
            </p:nvSpPr>
            <p:spPr>
              <a:xfrm>
                <a:off x="780057" y="4738213"/>
                <a:ext cx="2676182" cy="497187"/>
              </a:xfrm>
              <a:prstGeom prst="rect">
                <a:avLst/>
              </a:prstGeom>
              <a:blipFill>
                <a:blip r:embed="rId5"/>
                <a:stretch>
                  <a:fillRect l="-2050" r="-1139" b="-2439"/>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8FC9A60B-533F-D24B-7089-959C2E73E01E}"/>
              </a:ext>
            </a:extLst>
          </p:cNvPr>
          <p:cNvSpPr txBox="1"/>
          <p:nvPr/>
        </p:nvSpPr>
        <p:spPr>
          <a:xfrm>
            <a:off x="780057" y="6003221"/>
            <a:ext cx="4931158" cy="369332"/>
          </a:xfrm>
          <a:prstGeom prst="rect">
            <a:avLst/>
          </a:prstGeom>
          <a:noFill/>
        </p:spPr>
        <p:txBody>
          <a:bodyPr wrap="none" rtlCol="0">
            <a:spAutoFit/>
          </a:bodyPr>
          <a:lstStyle/>
          <a:p>
            <a:r>
              <a:rPr lang="en-US" altLang="zh-CN" dirty="0"/>
              <a:t>So that the charge distribution is related to Ach </a:t>
            </a:r>
            <a:endParaRPr lang="zh-CN" altLang="en-US" dirty="0"/>
          </a:p>
        </p:txBody>
      </p:sp>
      <p:pic>
        <p:nvPicPr>
          <p:cNvPr id="11" name="图片 10">
            <a:extLst>
              <a:ext uri="{FF2B5EF4-FFF2-40B4-BE49-F238E27FC236}">
                <a16:creationId xmlns:a16="http://schemas.microsoft.com/office/drawing/2014/main" id="{99A6368B-EFDD-0F20-A995-005C8F40C098}"/>
              </a:ext>
            </a:extLst>
          </p:cNvPr>
          <p:cNvPicPr>
            <a:picLocks noChangeAspect="1"/>
          </p:cNvPicPr>
          <p:nvPr/>
        </p:nvPicPr>
        <p:blipFill>
          <a:blip r:embed="rId6"/>
          <a:stretch>
            <a:fillRect/>
          </a:stretch>
        </p:blipFill>
        <p:spPr>
          <a:xfrm>
            <a:off x="983739" y="4000429"/>
            <a:ext cx="2275909" cy="767911"/>
          </a:xfrm>
          <a:prstGeom prst="rect">
            <a:avLst/>
          </a:prstGeom>
        </p:spPr>
      </p:pic>
      <mc:AlternateContent xmlns:mc="http://schemas.openxmlformats.org/markup-compatibility/2006">
        <mc:Choice xmlns:a14="http://schemas.microsoft.com/office/drawing/2010/main" Requires="a14">
          <p:sp>
            <p:nvSpPr>
              <p:cNvPr id="12" name="文本框 11">
                <a:extLst>
                  <a:ext uri="{FF2B5EF4-FFF2-40B4-BE49-F238E27FC236}">
                    <a16:creationId xmlns:a16="http://schemas.microsoft.com/office/drawing/2014/main" id="{24EE4CC9-ECF2-1808-741B-C7546FFECF3F}"/>
                  </a:ext>
                </a:extLst>
              </p:cNvPr>
              <p:cNvSpPr txBox="1"/>
              <p:nvPr/>
            </p:nvSpPr>
            <p:spPr>
              <a:xfrm>
                <a:off x="7237193" y="6003221"/>
                <a:ext cx="3541290" cy="369332"/>
              </a:xfrm>
              <a:prstGeom prst="rect">
                <a:avLst/>
              </a:prstGeom>
              <a:noFill/>
            </p:spPr>
            <p:txBody>
              <a:bodyPr wrap="none" rtlCol="0">
                <a:spAutoFit/>
              </a:bodyPr>
              <a:lstStyle/>
              <a:p>
                <a:r>
                  <a:rPr lang="en-US" altLang="zh-CN" dirty="0"/>
                  <a:t>Ach is not consistent with </a:t>
                </a: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𝜇</m:t>
                        </m:r>
                      </m:e>
                      <m:sub>
                        <m:r>
                          <a:rPr lang="en-US" altLang="zh-CN" b="0" i="1" smtClean="0">
                            <a:latin typeface="Cambria Math" panose="02040503050406030204" pitchFamily="18" charset="0"/>
                          </a:rPr>
                          <m:t>𝐴</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𝜇</m:t>
                        </m:r>
                      </m:e>
                      <m:sub>
                        <m:r>
                          <a:rPr lang="en-US" altLang="zh-CN" b="0" i="1" smtClean="0">
                            <a:latin typeface="Cambria Math" panose="02040503050406030204" pitchFamily="18" charset="0"/>
                          </a:rPr>
                          <m:t>𝑉</m:t>
                        </m:r>
                      </m:sub>
                    </m:sSub>
                  </m:oMath>
                </a14:m>
                <a:r>
                  <a:rPr lang="en-US" altLang="zh-CN" dirty="0"/>
                  <a:t> </a:t>
                </a:r>
                <a:endParaRPr lang="zh-CN" altLang="en-US" dirty="0"/>
              </a:p>
            </p:txBody>
          </p:sp>
        </mc:Choice>
        <mc:Fallback>
          <p:sp>
            <p:nvSpPr>
              <p:cNvPr id="12" name="文本框 11">
                <a:extLst>
                  <a:ext uri="{FF2B5EF4-FFF2-40B4-BE49-F238E27FC236}">
                    <a16:creationId xmlns:a16="http://schemas.microsoft.com/office/drawing/2014/main" id="{24EE4CC9-ECF2-1808-741B-C7546FFECF3F}"/>
                  </a:ext>
                </a:extLst>
              </p:cNvPr>
              <p:cNvSpPr txBox="1">
                <a:spLocks noRot="1" noChangeAspect="1" noMove="1" noResize="1" noEditPoints="1" noAdjustHandles="1" noChangeArrowheads="1" noChangeShapeType="1" noTextEdit="1"/>
              </p:cNvSpPr>
              <p:nvPr/>
            </p:nvSpPr>
            <p:spPr>
              <a:xfrm>
                <a:off x="7237193" y="6003221"/>
                <a:ext cx="3541290" cy="369332"/>
              </a:xfrm>
              <a:prstGeom prst="rect">
                <a:avLst/>
              </a:prstGeom>
              <a:blipFill>
                <a:blip r:embed="rId7"/>
                <a:stretch>
                  <a:fillRect l="-1377" t="-10000" b="-2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92544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E97C08-6A7E-A477-C72E-1DE930029E6D}"/>
              </a:ext>
            </a:extLst>
          </p:cNvPr>
          <p:cNvPicPr>
            <a:picLocks noChangeAspect="1"/>
          </p:cNvPicPr>
          <p:nvPr/>
        </p:nvPicPr>
        <p:blipFill>
          <a:blip r:embed="rId2"/>
          <a:stretch>
            <a:fillRect/>
          </a:stretch>
        </p:blipFill>
        <p:spPr>
          <a:xfrm>
            <a:off x="9192032" y="826006"/>
            <a:ext cx="2358123" cy="3743687"/>
          </a:xfrm>
          <a:prstGeom prst="rect">
            <a:avLst/>
          </a:prstGeom>
        </p:spPr>
      </p:pic>
      <p:sp>
        <p:nvSpPr>
          <p:cNvPr id="4" name="文本框 3">
            <a:extLst>
              <a:ext uri="{FF2B5EF4-FFF2-40B4-BE49-F238E27FC236}">
                <a16:creationId xmlns:a16="http://schemas.microsoft.com/office/drawing/2014/main" id="{017F0442-181B-3639-6E73-1BA02F626EC6}"/>
              </a:ext>
            </a:extLst>
          </p:cNvPr>
          <p:cNvSpPr txBox="1"/>
          <p:nvPr/>
        </p:nvSpPr>
        <p:spPr>
          <a:xfrm>
            <a:off x="576183" y="388568"/>
            <a:ext cx="5724942" cy="630942"/>
          </a:xfrm>
          <a:prstGeom prst="rect">
            <a:avLst/>
          </a:prstGeom>
          <a:noFill/>
        </p:spPr>
        <p:txBody>
          <a:bodyPr wrap="square">
            <a:spAutoFit/>
          </a:bodyPr>
          <a:lstStyle/>
          <a:p>
            <a:r>
              <a:rPr lang="en-US" altLang="zh-CN" sz="1200" i="1" dirty="0">
                <a:effectLst/>
                <a:latin typeface="Arial" panose="020B0604020202020204" pitchFamily="34" charset="0"/>
              </a:rPr>
              <a:t>Electromagnetic anomaly in the presence of electric and chiral magnetic conductivities in relativistic heavy-ion collisions</a:t>
            </a:r>
          </a:p>
          <a:p>
            <a:r>
              <a:rPr lang="en-US" altLang="zh-CN" sz="1100" dirty="0">
                <a:effectLst/>
                <a:latin typeface="Arial" panose="020B0604020202020204" pitchFamily="34" charset="0"/>
              </a:rPr>
              <a:t>Irfan Siddique, Shanshan Cao, Uzma </a:t>
            </a:r>
            <a:r>
              <a:rPr lang="en-US" altLang="zh-CN" sz="1100" dirty="0" err="1">
                <a:effectLst/>
                <a:latin typeface="Arial" panose="020B0604020202020204" pitchFamily="34" charset="0"/>
              </a:rPr>
              <a:t>Tabassam</a:t>
            </a:r>
            <a:r>
              <a:rPr lang="en-US" altLang="zh-CN" sz="1100" dirty="0">
                <a:effectLst/>
                <a:latin typeface="Arial" panose="020B0604020202020204" pitchFamily="34" charset="0"/>
              </a:rPr>
              <a:t>, Mohsin Saeed, and Muhammad Waqas</a:t>
            </a:r>
            <a:endParaRPr lang="zh-CN" altLang="en-US" sz="1100" dirty="0"/>
          </a:p>
        </p:txBody>
      </p:sp>
      <p:sp>
        <p:nvSpPr>
          <p:cNvPr id="5" name="文本框 4">
            <a:extLst>
              <a:ext uri="{FF2B5EF4-FFF2-40B4-BE49-F238E27FC236}">
                <a16:creationId xmlns:a16="http://schemas.microsoft.com/office/drawing/2014/main" id="{02686518-2899-B62C-C146-DD9DB839A12D}"/>
              </a:ext>
            </a:extLst>
          </p:cNvPr>
          <p:cNvSpPr txBox="1"/>
          <p:nvPr/>
        </p:nvSpPr>
        <p:spPr>
          <a:xfrm>
            <a:off x="8628633" y="5246309"/>
            <a:ext cx="3278266" cy="1077218"/>
          </a:xfrm>
          <a:prstGeom prst="rect">
            <a:avLst/>
          </a:prstGeom>
          <a:noFill/>
        </p:spPr>
        <p:txBody>
          <a:bodyPr wrap="square">
            <a:spAutoFit/>
          </a:bodyPr>
          <a:lstStyle/>
          <a:p>
            <a:r>
              <a:rPr lang="en-US" altLang="zh-CN" sz="1600" dirty="0">
                <a:effectLst/>
                <a:latin typeface="+mn-ea"/>
              </a:rPr>
              <a:t>The spatial distributions of E · B and generation of an electric quadrupole moment from coupling between E · B and B</a:t>
            </a:r>
            <a:endParaRPr lang="zh-CN" altLang="en-US" sz="1600" dirty="0">
              <a:latin typeface="+mn-ea"/>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D9522460-5D50-D8C2-4B8C-773FBBFBD762}"/>
                  </a:ext>
                </a:extLst>
              </p:cNvPr>
              <p:cNvSpPr txBox="1"/>
              <p:nvPr/>
            </p:nvSpPr>
            <p:spPr>
              <a:xfrm>
                <a:off x="4412738" y="2478168"/>
                <a:ext cx="3231818" cy="524182"/>
              </a:xfrm>
              <a:prstGeom prst="rect">
                <a:avLst/>
              </a:prstGeom>
              <a:noFill/>
            </p:spPr>
            <p:txBody>
              <a:bodyPr wrap="square">
                <a:spAutoFit/>
              </a:bodyPr>
              <a:lstStyle/>
              <a:p>
                <a14:m>
                  <m:oMath xmlns:m="http://schemas.openxmlformats.org/officeDocument/2006/math">
                    <m:sSub>
                      <m:sSubPr>
                        <m:ctrlPr>
                          <a:rPr lang="en-US" altLang="zh-CN" i="1" smtClean="0">
                            <a:effectLst/>
                            <a:latin typeface="Cambria Math" panose="02040503050406030204" pitchFamily="18" charset="0"/>
                          </a:rPr>
                        </m:ctrlPr>
                      </m:sSubPr>
                      <m:e>
                        <m:sSub>
                          <m:sSubPr>
                            <m:ctrlPr>
                              <a:rPr lang="en-US" altLang="zh-CN" i="1" smtClean="0">
                                <a:effectLst/>
                                <a:latin typeface="Cambria Math" panose="02040503050406030204" pitchFamily="18" charset="0"/>
                              </a:rPr>
                            </m:ctrlPr>
                          </m:sSubPr>
                          <m:e>
                            <m:r>
                              <a:rPr lang="zh-CN" altLang="en-US" i="1" smtClean="0">
                                <a:effectLst/>
                                <a:latin typeface="Cambria Math" panose="02040503050406030204" pitchFamily="18" charset="0"/>
                              </a:rPr>
                              <m:t>𝜇</m:t>
                            </m:r>
                          </m:e>
                          <m:sub>
                            <m:r>
                              <a:rPr lang="en-US" altLang="zh-CN" b="0" i="1" smtClean="0">
                                <a:effectLst/>
                                <a:latin typeface="Cambria Math" panose="02040503050406030204" pitchFamily="18" charset="0"/>
                              </a:rPr>
                              <m:t>𝑉</m:t>
                            </m:r>
                          </m:sub>
                        </m:sSub>
                        <m:r>
                          <a:rPr lang="en-US" altLang="zh-CN" i="1" smtClean="0">
                            <a:latin typeface="Cambria Math" panose="02040503050406030204" pitchFamily="18" charset="0"/>
                            <a:ea typeface="Cambria Math" panose="02040503050406030204" pitchFamily="18" charset="0"/>
                          </a:rPr>
                          <m:t>∼</m:t>
                        </m:r>
                        <m:r>
                          <a:rPr lang="en-US" altLang="zh-CN" i="1" smtClean="0">
                            <a:effectLst/>
                            <a:latin typeface="Cambria Math" panose="02040503050406030204" pitchFamily="18" charset="0"/>
                            <a:ea typeface="Cambria Math" panose="02040503050406030204" pitchFamily="18" charset="0"/>
                          </a:rPr>
                          <m:t>∆</m:t>
                        </m:r>
                        <m:r>
                          <a:rPr lang="en-US" altLang="zh-CN" b="0" i="1" smtClean="0">
                            <a:effectLst/>
                            <a:latin typeface="Cambria Math" panose="02040503050406030204" pitchFamily="18" charset="0"/>
                          </a:rPr>
                          <m:t>𝑁</m:t>
                        </m:r>
                      </m:e>
                      <m:sub>
                        <m:r>
                          <a:rPr lang="en-US" altLang="zh-CN" b="0" i="1" smtClean="0">
                            <a:effectLst/>
                            <a:latin typeface="Cambria Math" panose="02040503050406030204" pitchFamily="18" charset="0"/>
                          </a:rPr>
                          <m:t>5</m:t>
                        </m:r>
                      </m:sub>
                    </m:sSub>
                    <m:r>
                      <a:rPr lang="en-US" altLang="zh-CN" b="0" i="1" smtClean="0">
                        <a:effectLst/>
                        <a:latin typeface="Cambria Math" panose="02040503050406030204" pitchFamily="18" charset="0"/>
                      </a:rPr>
                      <m:t>=</m:t>
                    </m:r>
                    <m:f>
                      <m:fPr>
                        <m:ctrlPr>
                          <a:rPr lang="en-US" altLang="zh-CN" b="0" i="1" smtClean="0">
                            <a:effectLst/>
                            <a:latin typeface="Cambria Math" panose="02040503050406030204" pitchFamily="18" charset="0"/>
                          </a:rPr>
                        </m:ctrlPr>
                      </m:fPr>
                      <m:num>
                        <m:sSup>
                          <m:sSupPr>
                            <m:ctrlPr>
                              <a:rPr lang="en-US" altLang="zh-CN" b="0" i="1" smtClean="0">
                                <a:effectLst/>
                                <a:latin typeface="Cambria Math" panose="02040503050406030204" pitchFamily="18" charset="0"/>
                              </a:rPr>
                            </m:ctrlPr>
                          </m:sSupPr>
                          <m:e>
                            <m:r>
                              <a:rPr lang="en-US" altLang="zh-CN" b="0" i="1" smtClean="0">
                                <a:effectLst/>
                                <a:latin typeface="Cambria Math" panose="02040503050406030204" pitchFamily="18" charset="0"/>
                              </a:rPr>
                              <m:t>𝑒</m:t>
                            </m:r>
                          </m:e>
                          <m:sup>
                            <m:r>
                              <a:rPr lang="en-US" altLang="zh-CN" b="0" i="1" smtClean="0">
                                <a:effectLst/>
                                <a:latin typeface="Cambria Math" panose="02040503050406030204" pitchFamily="18" charset="0"/>
                              </a:rPr>
                              <m:t>2</m:t>
                            </m:r>
                          </m:sup>
                        </m:sSup>
                      </m:num>
                      <m:den>
                        <m:r>
                          <a:rPr lang="en-US" altLang="zh-CN" b="0" i="1" smtClean="0">
                            <a:effectLst/>
                            <a:latin typeface="Cambria Math" panose="02040503050406030204" pitchFamily="18" charset="0"/>
                          </a:rPr>
                          <m:t>4</m:t>
                        </m:r>
                        <m:sSup>
                          <m:sSupPr>
                            <m:ctrlPr>
                              <a:rPr lang="en-US" altLang="zh-CN" b="0" i="1" smtClean="0">
                                <a:effectLst/>
                                <a:latin typeface="Cambria Math" panose="02040503050406030204" pitchFamily="18" charset="0"/>
                              </a:rPr>
                            </m:ctrlPr>
                          </m:sSupPr>
                          <m:e>
                            <m:r>
                              <a:rPr lang="zh-CN" altLang="en-US" b="0" i="1" smtClean="0">
                                <a:effectLst/>
                                <a:latin typeface="Cambria Math" panose="02040503050406030204" pitchFamily="18" charset="0"/>
                              </a:rPr>
                              <m:t>𝜋</m:t>
                            </m:r>
                          </m:e>
                          <m:sup>
                            <m:r>
                              <a:rPr lang="en-US" altLang="zh-CN" b="0" i="1" smtClean="0">
                                <a:effectLst/>
                                <a:latin typeface="Cambria Math" panose="02040503050406030204" pitchFamily="18" charset="0"/>
                              </a:rPr>
                              <m:t>2</m:t>
                            </m:r>
                          </m:sup>
                        </m:sSup>
                      </m:den>
                    </m:f>
                    <m:nary>
                      <m:naryPr>
                        <m:limLoc m:val="undOvr"/>
                        <m:subHide m:val="on"/>
                        <m:supHide m:val="on"/>
                        <m:ctrlPr>
                          <a:rPr lang="en-US" altLang="zh-CN" b="0" i="1" smtClean="0">
                            <a:effectLst/>
                            <a:latin typeface="Cambria Math" panose="02040503050406030204" pitchFamily="18" charset="0"/>
                          </a:rPr>
                        </m:ctrlPr>
                      </m:naryPr>
                      <m:sub/>
                      <m:sup/>
                      <m:e>
                        <m:r>
                          <a:rPr lang="en-US" altLang="zh-CN" b="0" i="1" smtClean="0">
                            <a:effectLst/>
                            <a:latin typeface="Cambria Math" panose="02040503050406030204" pitchFamily="18" charset="0"/>
                          </a:rPr>
                          <m:t>𝑑𝑡</m:t>
                        </m:r>
                        <m:sSup>
                          <m:sSupPr>
                            <m:ctrlPr>
                              <a:rPr lang="en-US" altLang="zh-CN" b="0" i="1" smtClean="0">
                                <a:effectLst/>
                                <a:latin typeface="Cambria Math" panose="02040503050406030204" pitchFamily="18" charset="0"/>
                              </a:rPr>
                            </m:ctrlPr>
                          </m:sSupPr>
                          <m:e>
                            <m:r>
                              <a:rPr lang="en-US" altLang="zh-CN" b="0" i="1" smtClean="0">
                                <a:effectLst/>
                                <a:latin typeface="Cambria Math" panose="02040503050406030204" pitchFamily="18" charset="0"/>
                              </a:rPr>
                              <m:t>𝑑</m:t>
                            </m:r>
                          </m:e>
                          <m:sup>
                            <m:r>
                              <a:rPr lang="en-US" altLang="zh-CN" b="0" i="1" smtClean="0">
                                <a:effectLst/>
                                <a:latin typeface="Cambria Math" panose="02040503050406030204" pitchFamily="18" charset="0"/>
                              </a:rPr>
                              <m:t>3</m:t>
                            </m:r>
                          </m:sup>
                        </m:sSup>
                        <m:r>
                          <a:rPr lang="en-US" altLang="zh-CN" b="0" i="1" smtClean="0">
                            <a:effectLst/>
                            <a:latin typeface="Cambria Math" panose="02040503050406030204" pitchFamily="18" charset="0"/>
                          </a:rPr>
                          <m:t>𝑥</m:t>
                        </m:r>
                        <m:r>
                          <a:rPr lang="en-US" altLang="zh-CN" b="0" i="1" smtClean="0">
                            <a:effectLst/>
                            <a:latin typeface="Cambria Math" panose="02040503050406030204" pitchFamily="18" charset="0"/>
                          </a:rPr>
                          <m:t> </m:t>
                        </m:r>
                        <m:r>
                          <a:rPr lang="en-US" altLang="zh-CN" b="0" i="1" smtClean="0">
                            <a:effectLst/>
                            <a:latin typeface="Cambria Math" panose="02040503050406030204" pitchFamily="18" charset="0"/>
                          </a:rPr>
                          <m:t>𝐸</m:t>
                        </m:r>
                        <m:r>
                          <a:rPr lang="en-US" altLang="zh-CN" b="0" i="1" smtClean="0">
                            <a:effectLst/>
                            <a:latin typeface="Cambria Math" panose="02040503050406030204" pitchFamily="18" charset="0"/>
                            <a:ea typeface="Cambria Math" panose="02040503050406030204" pitchFamily="18" charset="0"/>
                          </a:rPr>
                          <m:t>∙</m:t>
                        </m:r>
                        <m:r>
                          <a:rPr lang="en-US" altLang="zh-CN" b="0" i="1" smtClean="0">
                            <a:effectLst/>
                            <a:latin typeface="Cambria Math" panose="02040503050406030204" pitchFamily="18" charset="0"/>
                            <a:ea typeface="Cambria Math" panose="02040503050406030204" pitchFamily="18" charset="0"/>
                          </a:rPr>
                          <m:t>𝐵</m:t>
                        </m:r>
                      </m:e>
                    </m:nary>
                  </m:oMath>
                </a14:m>
                <a:r>
                  <a:rPr lang="en-US" altLang="zh-CN" dirty="0">
                    <a:effectLst/>
                    <a:latin typeface="Arial" panose="020B0604020202020204" pitchFamily="34" charset="0"/>
                  </a:rPr>
                  <a:t> </a:t>
                </a:r>
                <a:endParaRPr lang="zh-CN" altLang="en-US" dirty="0"/>
              </a:p>
            </p:txBody>
          </p:sp>
        </mc:Choice>
        <mc:Fallback xmlns="">
          <p:sp>
            <p:nvSpPr>
              <p:cNvPr id="9" name="文本框 8">
                <a:extLst>
                  <a:ext uri="{FF2B5EF4-FFF2-40B4-BE49-F238E27FC236}">
                    <a16:creationId xmlns:a16="http://schemas.microsoft.com/office/drawing/2014/main" id="{D9522460-5D50-D8C2-4B8C-773FBBFBD762}"/>
                  </a:ext>
                </a:extLst>
              </p:cNvPr>
              <p:cNvSpPr txBox="1">
                <a:spLocks noRot="1" noChangeAspect="1" noMove="1" noResize="1" noEditPoints="1" noAdjustHandles="1" noChangeArrowheads="1" noChangeShapeType="1" noTextEdit="1"/>
              </p:cNvSpPr>
              <p:nvPr/>
            </p:nvSpPr>
            <p:spPr>
              <a:xfrm>
                <a:off x="4412738" y="2478168"/>
                <a:ext cx="3231818" cy="524182"/>
              </a:xfrm>
              <a:prstGeom prst="rect">
                <a:avLst/>
              </a:prstGeom>
              <a:blipFill>
                <a:blip r:embed="rId3"/>
                <a:stretch>
                  <a:fillRect/>
                </a:stretch>
              </a:blipFill>
            </p:spPr>
            <p:txBody>
              <a:bodyPr/>
              <a:lstStyle/>
              <a:p>
                <a:r>
                  <a:rPr lang="zh-CN" altLang="en-US">
                    <a:noFill/>
                  </a:rPr>
                  <a:t> </a:t>
                </a:r>
              </a:p>
            </p:txBody>
          </p:sp>
        </mc:Fallback>
      </mc:AlternateContent>
      <p:pic>
        <p:nvPicPr>
          <p:cNvPr id="10" name="图片 9">
            <a:extLst>
              <a:ext uri="{FF2B5EF4-FFF2-40B4-BE49-F238E27FC236}">
                <a16:creationId xmlns:a16="http://schemas.microsoft.com/office/drawing/2014/main" id="{72FD2948-F408-78FD-59F7-E088A1B034A7}"/>
              </a:ext>
            </a:extLst>
          </p:cNvPr>
          <p:cNvPicPr>
            <a:picLocks noChangeAspect="1"/>
          </p:cNvPicPr>
          <p:nvPr/>
        </p:nvPicPr>
        <p:blipFill>
          <a:blip r:embed="rId4"/>
          <a:stretch>
            <a:fillRect/>
          </a:stretch>
        </p:blipFill>
        <p:spPr>
          <a:xfrm>
            <a:off x="5025250" y="3235031"/>
            <a:ext cx="1864145" cy="792091"/>
          </a:xfrm>
          <a:prstGeom prst="rect">
            <a:avLst/>
          </a:prstGeom>
        </p:spPr>
      </p:pic>
      <p:sp>
        <p:nvSpPr>
          <p:cNvPr id="14" name="文本框 13">
            <a:extLst>
              <a:ext uri="{FF2B5EF4-FFF2-40B4-BE49-F238E27FC236}">
                <a16:creationId xmlns:a16="http://schemas.microsoft.com/office/drawing/2014/main" id="{BE7F8EA3-3F43-3227-0011-A7BFFB0966B0}"/>
              </a:ext>
            </a:extLst>
          </p:cNvPr>
          <p:cNvSpPr txBox="1"/>
          <p:nvPr/>
        </p:nvSpPr>
        <p:spPr>
          <a:xfrm>
            <a:off x="115643" y="5412986"/>
            <a:ext cx="3339376" cy="369332"/>
          </a:xfrm>
          <a:prstGeom prst="rect">
            <a:avLst/>
          </a:prstGeom>
          <a:noFill/>
        </p:spPr>
        <p:txBody>
          <a:bodyPr wrap="none" rtlCol="0">
            <a:spAutoFit/>
          </a:bodyPr>
          <a:lstStyle/>
          <a:p>
            <a:r>
              <a:rPr lang="en-US" altLang="zh-CN" sz="1800" dirty="0">
                <a:effectLst/>
                <a:latin typeface="+mn-ea"/>
              </a:rPr>
              <a:t>The spatial distributions of E · B </a:t>
            </a:r>
            <a:endParaRPr lang="zh-CN" altLang="en-US" dirty="0"/>
          </a:p>
        </p:txBody>
      </p:sp>
      <p:sp>
        <p:nvSpPr>
          <p:cNvPr id="17" name="文本框 16">
            <a:extLst>
              <a:ext uri="{FF2B5EF4-FFF2-40B4-BE49-F238E27FC236}">
                <a16:creationId xmlns:a16="http://schemas.microsoft.com/office/drawing/2014/main" id="{9D815AED-EDFF-5EEB-D32B-EF8620109B5B}"/>
              </a:ext>
            </a:extLst>
          </p:cNvPr>
          <p:cNvSpPr txBox="1"/>
          <p:nvPr/>
        </p:nvSpPr>
        <p:spPr>
          <a:xfrm>
            <a:off x="542171" y="1346817"/>
            <a:ext cx="6095276" cy="369332"/>
          </a:xfrm>
          <a:prstGeom prst="rect">
            <a:avLst/>
          </a:prstGeom>
          <a:noFill/>
        </p:spPr>
        <p:txBody>
          <a:bodyPr wrap="square">
            <a:spAutoFit/>
          </a:bodyPr>
          <a:lstStyle/>
          <a:p>
            <a:r>
              <a:rPr lang="en-US" altLang="zh-CN" dirty="0">
                <a:latin typeface="Arial" panose="020B0604020202020204" pitchFamily="34" charset="0"/>
              </a:rPr>
              <a:t>Quadrupole not only come from CMW  </a:t>
            </a:r>
            <a:endParaRPr lang="zh-CN" altLang="en-US" dirty="0"/>
          </a:p>
        </p:txBody>
      </p:sp>
      <p:pic>
        <p:nvPicPr>
          <p:cNvPr id="18" name="图片 17">
            <a:extLst>
              <a:ext uri="{FF2B5EF4-FFF2-40B4-BE49-F238E27FC236}">
                <a16:creationId xmlns:a16="http://schemas.microsoft.com/office/drawing/2014/main" id="{9F7B3C19-BC7E-3422-9BF0-5A399D4EC57B}"/>
              </a:ext>
            </a:extLst>
          </p:cNvPr>
          <p:cNvPicPr>
            <a:picLocks noChangeAspect="1"/>
          </p:cNvPicPr>
          <p:nvPr/>
        </p:nvPicPr>
        <p:blipFill>
          <a:blip r:embed="rId5"/>
          <a:stretch>
            <a:fillRect/>
          </a:stretch>
        </p:blipFill>
        <p:spPr>
          <a:xfrm>
            <a:off x="425961" y="2440905"/>
            <a:ext cx="2588993" cy="2643729"/>
          </a:xfrm>
          <a:prstGeom prst="rect">
            <a:avLst/>
          </a:prstGeom>
        </p:spPr>
      </p:pic>
    </p:spTree>
    <p:extLst>
      <p:ext uri="{BB962C8B-B14F-4D97-AF65-F5344CB8AC3E}">
        <p14:creationId xmlns:p14="http://schemas.microsoft.com/office/powerpoint/2010/main" val="163336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2A39602-B7FB-8B2B-9D65-D4DE958C7899}"/>
              </a:ext>
            </a:extLst>
          </p:cNvPr>
          <p:cNvPicPr>
            <a:picLocks noChangeAspect="1"/>
          </p:cNvPicPr>
          <p:nvPr/>
        </p:nvPicPr>
        <p:blipFill>
          <a:blip r:embed="rId2"/>
          <a:stretch>
            <a:fillRect/>
          </a:stretch>
        </p:blipFill>
        <p:spPr>
          <a:xfrm>
            <a:off x="3931622" y="2047708"/>
            <a:ext cx="2374659" cy="954677"/>
          </a:xfrm>
          <a:prstGeom prst="rect">
            <a:avLst/>
          </a:prstGeom>
        </p:spPr>
      </p:pic>
      <p:pic>
        <p:nvPicPr>
          <p:cNvPr id="3" name="图片 2">
            <a:extLst>
              <a:ext uri="{FF2B5EF4-FFF2-40B4-BE49-F238E27FC236}">
                <a16:creationId xmlns:a16="http://schemas.microsoft.com/office/drawing/2014/main" id="{4788923F-B109-69BB-73FE-18D8ACDAED88}"/>
              </a:ext>
            </a:extLst>
          </p:cNvPr>
          <p:cNvPicPr>
            <a:picLocks noChangeAspect="1"/>
          </p:cNvPicPr>
          <p:nvPr/>
        </p:nvPicPr>
        <p:blipFill>
          <a:blip r:embed="rId3"/>
          <a:stretch>
            <a:fillRect/>
          </a:stretch>
        </p:blipFill>
        <p:spPr>
          <a:xfrm>
            <a:off x="210035" y="3338233"/>
            <a:ext cx="2565159" cy="2880946"/>
          </a:xfrm>
          <a:prstGeom prst="rect">
            <a:avLst/>
          </a:prstGeom>
        </p:spPr>
      </p:pic>
      <p:sp>
        <p:nvSpPr>
          <p:cNvPr id="4" name="文本框 3">
            <a:extLst>
              <a:ext uri="{FF2B5EF4-FFF2-40B4-BE49-F238E27FC236}">
                <a16:creationId xmlns:a16="http://schemas.microsoft.com/office/drawing/2014/main" id="{01A7AD3B-E9DC-1BC3-B004-9A05CA8D3155}"/>
              </a:ext>
            </a:extLst>
          </p:cNvPr>
          <p:cNvSpPr txBox="1"/>
          <p:nvPr/>
        </p:nvSpPr>
        <p:spPr>
          <a:xfrm>
            <a:off x="81483" y="6041364"/>
            <a:ext cx="4671472" cy="369332"/>
          </a:xfrm>
          <a:prstGeom prst="rect">
            <a:avLst/>
          </a:prstGeom>
          <a:noFill/>
        </p:spPr>
        <p:txBody>
          <a:bodyPr wrap="none" rtlCol="0">
            <a:spAutoFit/>
          </a:bodyPr>
          <a:lstStyle/>
          <a:p>
            <a:r>
              <a:rPr lang="en-US" altLang="zh-CN" sz="1800" dirty="0">
                <a:effectLst/>
                <a:latin typeface="+mn-ea"/>
              </a:rPr>
              <a:t>The spatial distributions of Ex(up) and </a:t>
            </a:r>
            <a:r>
              <a:rPr lang="en-US" altLang="zh-CN" dirty="0" err="1"/>
              <a:t>Ey</a:t>
            </a:r>
            <a:r>
              <a:rPr lang="en-US" altLang="zh-CN" dirty="0"/>
              <a:t>(low)</a:t>
            </a:r>
            <a:endParaRPr lang="zh-CN" altLang="en-US" dirty="0"/>
          </a:p>
        </p:txBody>
      </p:sp>
      <p:sp>
        <p:nvSpPr>
          <p:cNvPr id="5" name="文本框 4">
            <a:extLst>
              <a:ext uri="{FF2B5EF4-FFF2-40B4-BE49-F238E27FC236}">
                <a16:creationId xmlns:a16="http://schemas.microsoft.com/office/drawing/2014/main" id="{2A756967-DD40-6379-928A-C1072B96F81B}"/>
              </a:ext>
            </a:extLst>
          </p:cNvPr>
          <p:cNvSpPr txBox="1"/>
          <p:nvPr/>
        </p:nvSpPr>
        <p:spPr>
          <a:xfrm>
            <a:off x="3881932" y="1199518"/>
            <a:ext cx="2214068" cy="369332"/>
          </a:xfrm>
          <a:prstGeom prst="rect">
            <a:avLst/>
          </a:prstGeom>
          <a:noFill/>
        </p:spPr>
        <p:txBody>
          <a:bodyPr wrap="none" rtlCol="0">
            <a:spAutoFit/>
          </a:bodyPr>
          <a:lstStyle/>
          <a:p>
            <a:r>
              <a:rPr lang="en-US" altLang="zh-CN" dirty="0"/>
              <a:t>Chiral Kinetic Theory</a:t>
            </a:r>
            <a:endParaRPr lang="zh-CN" altLang="en-US" dirty="0"/>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E225FCFC-7847-B52F-D496-DADF832C947C}"/>
                  </a:ext>
                </a:extLst>
              </p:cNvPr>
              <p:cNvSpPr txBox="1"/>
              <p:nvPr/>
            </p:nvSpPr>
            <p:spPr>
              <a:xfrm>
                <a:off x="2850497" y="3381329"/>
                <a:ext cx="4950045" cy="2031325"/>
              </a:xfrm>
              <a:prstGeom prst="rect">
                <a:avLst/>
              </a:prstGeom>
              <a:noFill/>
            </p:spPr>
            <p:txBody>
              <a:bodyPr wrap="square" rtlCol="0">
                <a:spAutoFit/>
              </a:bodyPr>
              <a:lstStyle/>
              <a:p>
                <a:r>
                  <a:rPr lang="en-US" altLang="zh-CN" dirty="0">
                    <a:latin typeface="Arial" panose="020B0604020202020204" pitchFamily="34" charset="0"/>
                  </a:rPr>
                  <a:t>With the electric field, positive particles always move outwards .But negative particles tend to the center.  </a:t>
                </a:r>
              </a:p>
              <a:p>
                <a:endParaRPr lang="en-US" altLang="zh-CN" dirty="0">
                  <a:latin typeface="Arial" panose="020B0604020202020204" pitchFamily="34" charset="0"/>
                </a:endParaRPr>
              </a:p>
              <a:p>
                <a:r>
                  <a:rPr lang="en-US" altLang="zh-CN" dirty="0">
                    <a:latin typeface="Arial" panose="020B0604020202020204" pitchFamily="34" charset="0"/>
                  </a:rPr>
                  <a:t>If the electric field is strong enough, there are always quadrupole</a:t>
                </a:r>
                <a:r>
                  <a:rPr lang="zh-CN" altLang="en-US" dirty="0">
                    <a:latin typeface="Arial" panose="020B0604020202020204" pitchFamily="34" charset="0"/>
                  </a:rPr>
                  <a:t> </a:t>
                </a:r>
                <a:r>
                  <a:rPr lang="en-US" altLang="zh-CN" dirty="0">
                    <a:latin typeface="Arial" panose="020B0604020202020204" pitchFamily="34" charset="0"/>
                  </a:rPr>
                  <a:t>that is independent of </a:t>
                </a:r>
                <a14:m>
                  <m:oMath xmlns:m="http://schemas.openxmlformats.org/officeDocument/2006/math">
                    <m:sSub>
                      <m:sSubPr>
                        <m:ctrlPr>
                          <a:rPr lang="en-US" altLang="zh-CN" i="1" dirty="0">
                            <a:latin typeface="Cambria Math" panose="02040503050406030204" pitchFamily="18" charset="0"/>
                          </a:rPr>
                        </m:ctrlPr>
                      </m:sSubPr>
                      <m:e>
                        <m:r>
                          <a:rPr lang="en-US" altLang="zh-CN" dirty="0">
                            <a:latin typeface="Cambria Math" panose="02040503050406030204" pitchFamily="18" charset="0"/>
                          </a:rPr>
                          <m:t>𝐴</m:t>
                        </m:r>
                      </m:e>
                      <m:sub>
                        <m:r>
                          <a:rPr lang="en-US" altLang="zh-CN" dirty="0">
                            <a:latin typeface="Cambria Math" panose="02040503050406030204" pitchFamily="18" charset="0"/>
                          </a:rPr>
                          <m:t>𝑐h</m:t>
                        </m:r>
                      </m:sub>
                    </m:sSub>
                  </m:oMath>
                </a14:m>
                <a:r>
                  <a:rPr lang="zh-CN" altLang="en-US" dirty="0">
                    <a:latin typeface="Arial" panose="020B0604020202020204" pitchFamily="34" charset="0"/>
                  </a:rPr>
                  <a:t> </a:t>
                </a:r>
                <a:r>
                  <a:rPr lang="en-US" altLang="zh-CN" dirty="0">
                    <a:latin typeface="Arial" panose="020B0604020202020204" pitchFamily="34" charset="0"/>
                  </a:rPr>
                  <a:t>and even </a:t>
                </a:r>
                <a14:m>
                  <m:oMath xmlns:m="http://schemas.openxmlformats.org/officeDocument/2006/math">
                    <m:sSub>
                      <m:sSubPr>
                        <m:ctrlPr>
                          <a:rPr lang="en-US" altLang="zh-CN" i="1">
                            <a:latin typeface="Cambria Math" panose="02040503050406030204" pitchFamily="18" charset="0"/>
                          </a:rPr>
                        </m:ctrlPr>
                      </m:sSubPr>
                      <m:e>
                        <m:r>
                          <a:rPr lang="zh-CN" altLang="en-US">
                            <a:latin typeface="Cambria Math" panose="02040503050406030204" pitchFamily="18" charset="0"/>
                          </a:rPr>
                          <m:t>𝜇</m:t>
                        </m:r>
                      </m:e>
                      <m:sub>
                        <m:r>
                          <a:rPr lang="en-US" altLang="zh-CN">
                            <a:latin typeface="Cambria Math" panose="02040503050406030204" pitchFamily="18" charset="0"/>
                          </a:rPr>
                          <m:t>5</m:t>
                        </m:r>
                      </m:sub>
                    </m:sSub>
                  </m:oMath>
                </a14:m>
                <a:endParaRPr lang="en-US" altLang="zh-CN" dirty="0">
                  <a:latin typeface="Arial" panose="020B0604020202020204" pitchFamily="34" charset="0"/>
                </a:endParaRPr>
              </a:p>
            </p:txBody>
          </p:sp>
        </mc:Choice>
        <mc:Fallback xmlns="">
          <p:sp>
            <p:nvSpPr>
              <p:cNvPr id="6" name="文本框 5">
                <a:extLst>
                  <a:ext uri="{FF2B5EF4-FFF2-40B4-BE49-F238E27FC236}">
                    <a16:creationId xmlns:a16="http://schemas.microsoft.com/office/drawing/2014/main" id="{E225FCFC-7847-B52F-D496-DADF832C947C}"/>
                  </a:ext>
                </a:extLst>
              </p:cNvPr>
              <p:cNvSpPr txBox="1">
                <a:spLocks noRot="1" noChangeAspect="1" noMove="1" noResize="1" noEditPoints="1" noAdjustHandles="1" noChangeArrowheads="1" noChangeShapeType="1" noTextEdit="1"/>
              </p:cNvSpPr>
              <p:nvPr/>
            </p:nvSpPr>
            <p:spPr>
              <a:xfrm>
                <a:off x="2850497" y="3381329"/>
                <a:ext cx="4950045" cy="2031325"/>
              </a:xfrm>
              <a:prstGeom prst="rect">
                <a:avLst/>
              </a:prstGeom>
              <a:blipFill>
                <a:blip r:embed="rId4"/>
                <a:stretch>
                  <a:fillRect l="-1108" t="-1802" r="-616" b="-3904"/>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617F7F63-4E87-FE39-4D3F-D7722E02027F}"/>
              </a:ext>
            </a:extLst>
          </p:cNvPr>
          <p:cNvPicPr>
            <a:picLocks noChangeAspect="1"/>
          </p:cNvPicPr>
          <p:nvPr/>
        </p:nvPicPr>
        <p:blipFill>
          <a:blip r:embed="rId5"/>
          <a:stretch>
            <a:fillRect/>
          </a:stretch>
        </p:blipFill>
        <p:spPr>
          <a:xfrm>
            <a:off x="118645" y="395438"/>
            <a:ext cx="2747941" cy="2942795"/>
          </a:xfrm>
          <a:prstGeom prst="rect">
            <a:avLst/>
          </a:prstGeom>
        </p:spPr>
      </p:pic>
      <p:pic>
        <p:nvPicPr>
          <p:cNvPr id="11" name="图片 10">
            <a:extLst>
              <a:ext uri="{FF2B5EF4-FFF2-40B4-BE49-F238E27FC236}">
                <a16:creationId xmlns:a16="http://schemas.microsoft.com/office/drawing/2014/main" id="{83D1DEF8-41ED-8021-2E61-8348C2FDF5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6407" y="2466473"/>
            <a:ext cx="4090031" cy="3067523"/>
          </a:xfrm>
          <a:prstGeom prst="rect">
            <a:avLst/>
          </a:prstGeom>
        </p:spPr>
      </p:pic>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F9F4F32A-3331-5780-B47D-BE4E06B02177}"/>
                  </a:ext>
                </a:extLst>
              </p:cNvPr>
              <p:cNvSpPr txBox="1"/>
              <p:nvPr/>
            </p:nvSpPr>
            <p:spPr>
              <a:xfrm>
                <a:off x="7536216" y="5764365"/>
                <a:ext cx="4548651" cy="923330"/>
              </a:xfrm>
              <a:prstGeom prst="rect">
                <a:avLst/>
              </a:prstGeom>
              <a:noFill/>
            </p:spPr>
            <p:txBody>
              <a:bodyPr wrap="square">
                <a:spAutoFit/>
              </a:bodyPr>
              <a:lstStyle/>
              <a:p>
                <a:r>
                  <a:rPr lang="en-US" altLang="zh-CN" sz="1800" dirty="0">
                    <a:effectLst/>
                    <a:latin typeface="+mn-ea"/>
                  </a:rPr>
                  <a:t>The spatial distributions of net charge, the</a:t>
                </a:r>
                <a:r>
                  <a:rPr lang="en-US" altLang="zh-CN" dirty="0">
                    <a:latin typeface="+mn-ea"/>
                  </a:rPr>
                  <a:t> lifetime of electric field </a:t>
                </a:r>
                <a14:m>
                  <m:oMath xmlns:m="http://schemas.openxmlformats.org/officeDocument/2006/math">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𝜏</m:t>
                        </m:r>
                      </m:e>
                      <m:sub>
                        <m:r>
                          <a:rPr lang="en-US" altLang="zh-CN" b="0" i="1" smtClean="0">
                            <a:latin typeface="Cambria Math" panose="02040503050406030204" pitchFamily="18" charset="0"/>
                          </a:rPr>
                          <m:t>𝐸</m:t>
                        </m:r>
                      </m:sub>
                    </m:sSub>
                    <m:r>
                      <a:rPr lang="en-US" altLang="zh-CN" b="0" i="1" smtClean="0">
                        <a:latin typeface="Cambria Math" panose="02040503050406030204" pitchFamily="18" charset="0"/>
                      </a:rPr>
                      <m:t>=5</m:t>
                    </m:r>
                    <m:r>
                      <a:rPr lang="en-US" altLang="zh-CN" b="0" i="1" smtClean="0">
                        <a:latin typeface="Cambria Math" panose="02040503050406030204" pitchFamily="18" charset="0"/>
                      </a:rPr>
                      <m:t>𝑓𝑚</m:t>
                    </m:r>
                    <m:r>
                      <a:rPr lang="en-US" altLang="zh-CN" b="0" i="1" smtClean="0">
                        <a:latin typeface="Cambria Math" panose="02040503050406030204" pitchFamily="18" charset="0"/>
                      </a:rPr>
                      <m:t>/</m:t>
                    </m:r>
                    <m:r>
                      <a:rPr lang="en-US" altLang="zh-CN" b="0" i="1" smtClean="0">
                        <a:latin typeface="Cambria Math" panose="02040503050406030204" pitchFamily="18" charset="0"/>
                      </a:rPr>
                      <m:t>𝑐</m:t>
                    </m:r>
                  </m:oMath>
                </a14:m>
                <a:r>
                  <a:rPr lang="en-US" altLang="zh-CN" dirty="0">
                    <a:latin typeface="+mn-ea"/>
                  </a:rPr>
                  <a:t> and lifetime of magnetic field </a:t>
                </a:r>
                <a14:m>
                  <m:oMath xmlns:m="http://schemas.openxmlformats.org/officeDocument/2006/math">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𝜏</m:t>
                        </m:r>
                      </m:e>
                      <m:sub>
                        <m:r>
                          <a:rPr lang="en-US" altLang="zh-CN" b="0" i="1" smtClean="0">
                            <a:latin typeface="Cambria Math" panose="02040503050406030204" pitchFamily="18" charset="0"/>
                          </a:rPr>
                          <m:t>𝐵</m:t>
                        </m:r>
                      </m:sub>
                    </m:sSub>
                    <m:r>
                      <a:rPr lang="en-US" altLang="zh-CN" b="0" i="1" smtClean="0">
                        <a:latin typeface="Cambria Math" panose="02040503050406030204" pitchFamily="18" charset="0"/>
                      </a:rPr>
                      <m:t>=0.6</m:t>
                    </m:r>
                    <m:r>
                      <a:rPr lang="en-US" altLang="zh-CN" b="0" i="1" smtClean="0">
                        <a:latin typeface="Cambria Math" panose="02040503050406030204" pitchFamily="18" charset="0"/>
                      </a:rPr>
                      <m:t>𝑓𝑚</m:t>
                    </m:r>
                    <m:r>
                      <a:rPr lang="en-US" altLang="zh-CN" b="0" i="1" smtClean="0">
                        <a:latin typeface="Cambria Math" panose="02040503050406030204" pitchFamily="18" charset="0"/>
                      </a:rPr>
                      <m:t>/</m:t>
                    </m:r>
                    <m:r>
                      <a:rPr lang="en-US" altLang="zh-CN" b="0" i="1" smtClean="0">
                        <a:latin typeface="Cambria Math" panose="02040503050406030204" pitchFamily="18" charset="0"/>
                      </a:rPr>
                      <m:t>𝑐</m:t>
                    </m:r>
                  </m:oMath>
                </a14:m>
                <a:r>
                  <a:rPr lang="en-US" altLang="zh-CN" dirty="0">
                    <a:latin typeface="+mn-ea"/>
                  </a:rPr>
                  <a:t> </a:t>
                </a:r>
                <a:endParaRPr lang="zh-CN" altLang="en-US" dirty="0"/>
              </a:p>
            </p:txBody>
          </p:sp>
        </mc:Choice>
        <mc:Fallback xmlns="">
          <p:sp>
            <p:nvSpPr>
              <p:cNvPr id="13" name="文本框 12">
                <a:extLst>
                  <a:ext uri="{FF2B5EF4-FFF2-40B4-BE49-F238E27FC236}">
                    <a16:creationId xmlns:a16="http://schemas.microsoft.com/office/drawing/2014/main" id="{F9F4F32A-3331-5780-B47D-BE4E06B02177}"/>
                  </a:ext>
                </a:extLst>
              </p:cNvPr>
              <p:cNvSpPr txBox="1">
                <a:spLocks noRot="1" noChangeAspect="1" noMove="1" noResize="1" noEditPoints="1" noAdjustHandles="1" noChangeArrowheads="1" noChangeShapeType="1" noTextEdit="1"/>
              </p:cNvSpPr>
              <p:nvPr/>
            </p:nvSpPr>
            <p:spPr>
              <a:xfrm>
                <a:off x="7536216" y="5764365"/>
                <a:ext cx="4548651" cy="923330"/>
              </a:xfrm>
              <a:prstGeom prst="rect">
                <a:avLst/>
              </a:prstGeom>
              <a:blipFill>
                <a:blip r:embed="rId7"/>
                <a:stretch>
                  <a:fillRect l="-1072" t="-3974" b="-993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00569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7DDB5064-3D7A-8684-C8B9-3B3F1EC83A45}"/>
              </a:ext>
            </a:extLst>
          </p:cNvPr>
          <p:cNvSpPr txBox="1"/>
          <p:nvPr/>
        </p:nvSpPr>
        <p:spPr>
          <a:xfrm>
            <a:off x="4775681" y="2686862"/>
            <a:ext cx="2260555" cy="923330"/>
          </a:xfrm>
          <a:prstGeom prst="rect">
            <a:avLst/>
          </a:prstGeom>
          <a:noFill/>
        </p:spPr>
        <p:txBody>
          <a:bodyPr wrap="none" rtlCol="0">
            <a:spAutoFit/>
          </a:bodyPr>
          <a:lstStyle/>
          <a:p>
            <a:r>
              <a:rPr lang="en-US" altLang="zh-CN" sz="5400" dirty="0"/>
              <a:t>Thanks</a:t>
            </a:r>
            <a:endParaRPr lang="zh-CN" altLang="en-US" sz="5400" dirty="0"/>
          </a:p>
        </p:txBody>
      </p:sp>
    </p:spTree>
    <p:extLst>
      <p:ext uri="{BB962C8B-B14F-4D97-AF65-F5344CB8AC3E}">
        <p14:creationId xmlns:p14="http://schemas.microsoft.com/office/powerpoint/2010/main" val="2212291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3E8C73F-EECE-ADF3-BC4C-C9BE6CDD33A6}"/>
              </a:ext>
            </a:extLst>
          </p:cNvPr>
          <p:cNvPicPr>
            <a:picLocks noChangeAspect="1"/>
          </p:cNvPicPr>
          <p:nvPr/>
        </p:nvPicPr>
        <p:blipFill>
          <a:blip r:embed="rId2"/>
          <a:stretch>
            <a:fillRect/>
          </a:stretch>
        </p:blipFill>
        <p:spPr>
          <a:xfrm>
            <a:off x="1412769" y="1502020"/>
            <a:ext cx="4463659" cy="968220"/>
          </a:xfrm>
          <a:prstGeom prst="rect">
            <a:avLst/>
          </a:prstGeom>
        </p:spPr>
      </p:pic>
      <p:pic>
        <p:nvPicPr>
          <p:cNvPr id="5" name="图片 4">
            <a:extLst>
              <a:ext uri="{FF2B5EF4-FFF2-40B4-BE49-F238E27FC236}">
                <a16:creationId xmlns:a16="http://schemas.microsoft.com/office/drawing/2014/main" id="{296B3180-825F-E1E2-E4BD-B2A7F73A8D9E}"/>
              </a:ext>
            </a:extLst>
          </p:cNvPr>
          <p:cNvPicPr>
            <a:picLocks noChangeAspect="1"/>
          </p:cNvPicPr>
          <p:nvPr/>
        </p:nvPicPr>
        <p:blipFill>
          <a:blip r:embed="rId3"/>
          <a:stretch>
            <a:fillRect/>
          </a:stretch>
        </p:blipFill>
        <p:spPr>
          <a:xfrm>
            <a:off x="1469106" y="565214"/>
            <a:ext cx="3302241" cy="786741"/>
          </a:xfrm>
          <a:prstGeom prst="rect">
            <a:avLst/>
          </a:prstGeom>
        </p:spPr>
      </p:pic>
      <p:pic>
        <p:nvPicPr>
          <p:cNvPr id="9" name="图片 8">
            <a:extLst>
              <a:ext uri="{FF2B5EF4-FFF2-40B4-BE49-F238E27FC236}">
                <a16:creationId xmlns:a16="http://schemas.microsoft.com/office/drawing/2014/main" id="{BB0387B1-D9C8-066D-6BBB-6CBFD422EBAF}"/>
              </a:ext>
            </a:extLst>
          </p:cNvPr>
          <p:cNvPicPr>
            <a:picLocks noChangeAspect="1"/>
          </p:cNvPicPr>
          <p:nvPr/>
        </p:nvPicPr>
        <p:blipFill>
          <a:blip r:embed="rId4"/>
          <a:stretch>
            <a:fillRect/>
          </a:stretch>
        </p:blipFill>
        <p:spPr>
          <a:xfrm>
            <a:off x="5922655" y="1502020"/>
            <a:ext cx="3940732" cy="770761"/>
          </a:xfrm>
          <a:prstGeom prst="rect">
            <a:avLst/>
          </a:prstGeom>
        </p:spPr>
      </p:pic>
      <p:pic>
        <p:nvPicPr>
          <p:cNvPr id="11" name="图片 10">
            <a:extLst>
              <a:ext uri="{FF2B5EF4-FFF2-40B4-BE49-F238E27FC236}">
                <a16:creationId xmlns:a16="http://schemas.microsoft.com/office/drawing/2014/main" id="{67D0DC70-B866-7A41-19DA-89A932DD4830}"/>
              </a:ext>
            </a:extLst>
          </p:cNvPr>
          <p:cNvPicPr>
            <a:picLocks noChangeAspect="1"/>
          </p:cNvPicPr>
          <p:nvPr/>
        </p:nvPicPr>
        <p:blipFill>
          <a:blip r:embed="rId5"/>
          <a:stretch>
            <a:fillRect/>
          </a:stretch>
        </p:blipFill>
        <p:spPr>
          <a:xfrm>
            <a:off x="1594783" y="3595257"/>
            <a:ext cx="3744274" cy="814482"/>
          </a:xfrm>
          <a:prstGeom prst="rect">
            <a:avLst/>
          </a:prstGeom>
        </p:spPr>
      </p:pic>
      <p:pic>
        <p:nvPicPr>
          <p:cNvPr id="13" name="图片 12">
            <a:extLst>
              <a:ext uri="{FF2B5EF4-FFF2-40B4-BE49-F238E27FC236}">
                <a16:creationId xmlns:a16="http://schemas.microsoft.com/office/drawing/2014/main" id="{7301164A-2D09-E64E-DF27-D9B5ED677704}"/>
              </a:ext>
            </a:extLst>
          </p:cNvPr>
          <p:cNvPicPr>
            <a:picLocks noChangeAspect="1"/>
          </p:cNvPicPr>
          <p:nvPr/>
        </p:nvPicPr>
        <p:blipFill>
          <a:blip r:embed="rId6"/>
          <a:stretch>
            <a:fillRect/>
          </a:stretch>
        </p:blipFill>
        <p:spPr>
          <a:xfrm>
            <a:off x="1646786" y="3014750"/>
            <a:ext cx="2045483" cy="354283"/>
          </a:xfrm>
          <a:prstGeom prst="rect">
            <a:avLst/>
          </a:prstGeom>
        </p:spPr>
      </p:pic>
      <p:pic>
        <p:nvPicPr>
          <p:cNvPr id="15" name="图片 14">
            <a:extLst>
              <a:ext uri="{FF2B5EF4-FFF2-40B4-BE49-F238E27FC236}">
                <a16:creationId xmlns:a16="http://schemas.microsoft.com/office/drawing/2014/main" id="{9F5D21B7-8A12-D5C6-CA28-5C0D27A53568}"/>
              </a:ext>
            </a:extLst>
          </p:cNvPr>
          <p:cNvPicPr>
            <a:picLocks noChangeAspect="1"/>
          </p:cNvPicPr>
          <p:nvPr/>
        </p:nvPicPr>
        <p:blipFill>
          <a:blip r:embed="rId7"/>
          <a:stretch>
            <a:fillRect/>
          </a:stretch>
        </p:blipFill>
        <p:spPr>
          <a:xfrm>
            <a:off x="3926286" y="2829618"/>
            <a:ext cx="2230160" cy="724545"/>
          </a:xfrm>
          <a:prstGeom prst="rect">
            <a:avLst/>
          </a:prstGeom>
        </p:spPr>
      </p:pic>
      <p:pic>
        <p:nvPicPr>
          <p:cNvPr id="17" name="图片 16">
            <a:extLst>
              <a:ext uri="{FF2B5EF4-FFF2-40B4-BE49-F238E27FC236}">
                <a16:creationId xmlns:a16="http://schemas.microsoft.com/office/drawing/2014/main" id="{ACB1B36B-52C0-2533-1E02-7C8BE0BC0104}"/>
              </a:ext>
            </a:extLst>
          </p:cNvPr>
          <p:cNvPicPr>
            <a:picLocks noChangeAspect="1"/>
          </p:cNvPicPr>
          <p:nvPr/>
        </p:nvPicPr>
        <p:blipFill>
          <a:blip r:embed="rId8"/>
          <a:stretch>
            <a:fillRect/>
          </a:stretch>
        </p:blipFill>
        <p:spPr>
          <a:xfrm>
            <a:off x="1396766" y="4570690"/>
            <a:ext cx="5059039" cy="894721"/>
          </a:xfrm>
          <a:prstGeom prst="rect">
            <a:avLst/>
          </a:prstGeom>
        </p:spPr>
      </p:pic>
      <p:pic>
        <p:nvPicPr>
          <p:cNvPr id="19" name="图片 18">
            <a:extLst>
              <a:ext uri="{FF2B5EF4-FFF2-40B4-BE49-F238E27FC236}">
                <a16:creationId xmlns:a16="http://schemas.microsoft.com/office/drawing/2014/main" id="{10D410DE-6F95-8F99-59D0-93C2098EA468}"/>
              </a:ext>
            </a:extLst>
          </p:cNvPr>
          <p:cNvPicPr>
            <a:picLocks noChangeAspect="1"/>
          </p:cNvPicPr>
          <p:nvPr/>
        </p:nvPicPr>
        <p:blipFill>
          <a:blip r:embed="rId9"/>
          <a:stretch>
            <a:fillRect/>
          </a:stretch>
        </p:blipFill>
        <p:spPr>
          <a:xfrm>
            <a:off x="1412769" y="5795864"/>
            <a:ext cx="1229967" cy="439698"/>
          </a:xfrm>
          <a:prstGeom prst="rect">
            <a:avLst/>
          </a:prstGeom>
        </p:spPr>
      </p:pic>
      <p:pic>
        <p:nvPicPr>
          <p:cNvPr id="21" name="图片 20">
            <a:extLst>
              <a:ext uri="{FF2B5EF4-FFF2-40B4-BE49-F238E27FC236}">
                <a16:creationId xmlns:a16="http://schemas.microsoft.com/office/drawing/2014/main" id="{56EB8237-6E9D-1560-0CAB-0CF4E305DBC6}"/>
              </a:ext>
            </a:extLst>
          </p:cNvPr>
          <p:cNvPicPr>
            <a:picLocks noChangeAspect="1"/>
          </p:cNvPicPr>
          <p:nvPr/>
        </p:nvPicPr>
        <p:blipFill>
          <a:blip r:embed="rId10"/>
          <a:stretch>
            <a:fillRect/>
          </a:stretch>
        </p:blipFill>
        <p:spPr>
          <a:xfrm>
            <a:off x="4002644" y="5534756"/>
            <a:ext cx="3045548" cy="791745"/>
          </a:xfrm>
          <a:prstGeom prst="rect">
            <a:avLst/>
          </a:prstGeom>
        </p:spPr>
      </p:pic>
    </p:spTree>
    <p:extLst>
      <p:ext uri="{BB962C8B-B14F-4D97-AF65-F5344CB8AC3E}">
        <p14:creationId xmlns:p14="http://schemas.microsoft.com/office/powerpoint/2010/main" val="644073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0DE9DBB-0735-9FA1-0C7B-7D5C35B0836E}"/>
              </a:ext>
            </a:extLst>
          </p:cNvPr>
          <p:cNvPicPr>
            <a:picLocks noChangeAspect="1"/>
          </p:cNvPicPr>
          <p:nvPr/>
        </p:nvPicPr>
        <p:blipFill>
          <a:blip r:embed="rId2"/>
          <a:stretch>
            <a:fillRect/>
          </a:stretch>
        </p:blipFill>
        <p:spPr>
          <a:xfrm>
            <a:off x="213985" y="318433"/>
            <a:ext cx="2747941" cy="2942795"/>
          </a:xfrm>
          <a:prstGeom prst="rect">
            <a:avLst/>
          </a:prstGeom>
        </p:spPr>
      </p:pic>
      <p:pic>
        <p:nvPicPr>
          <p:cNvPr id="12" name="图片 11">
            <a:extLst>
              <a:ext uri="{FF2B5EF4-FFF2-40B4-BE49-F238E27FC236}">
                <a16:creationId xmlns:a16="http://schemas.microsoft.com/office/drawing/2014/main" id="{F8013808-FA65-DE6D-1A95-1273EE4EBCB6}"/>
              </a:ext>
            </a:extLst>
          </p:cNvPr>
          <p:cNvPicPr>
            <a:picLocks noChangeAspect="1"/>
          </p:cNvPicPr>
          <p:nvPr/>
        </p:nvPicPr>
        <p:blipFill>
          <a:blip r:embed="rId3"/>
          <a:stretch>
            <a:fillRect/>
          </a:stretch>
        </p:blipFill>
        <p:spPr>
          <a:xfrm>
            <a:off x="3308213" y="349357"/>
            <a:ext cx="2565159" cy="2880946"/>
          </a:xfrm>
          <a:prstGeom prst="rect">
            <a:avLst/>
          </a:prstGeom>
        </p:spPr>
      </p:pic>
      <p:pic>
        <p:nvPicPr>
          <p:cNvPr id="16" name="图片 15">
            <a:extLst>
              <a:ext uri="{FF2B5EF4-FFF2-40B4-BE49-F238E27FC236}">
                <a16:creationId xmlns:a16="http://schemas.microsoft.com/office/drawing/2014/main" id="{170BA3A2-62AF-6788-6B95-3DE82DF4E480}"/>
              </a:ext>
            </a:extLst>
          </p:cNvPr>
          <p:cNvPicPr>
            <a:picLocks noChangeAspect="1"/>
          </p:cNvPicPr>
          <p:nvPr/>
        </p:nvPicPr>
        <p:blipFill>
          <a:blip r:embed="rId4"/>
          <a:stretch>
            <a:fillRect/>
          </a:stretch>
        </p:blipFill>
        <p:spPr>
          <a:xfrm>
            <a:off x="3267571" y="3591832"/>
            <a:ext cx="2744839" cy="2880947"/>
          </a:xfrm>
          <a:prstGeom prst="rect">
            <a:avLst/>
          </a:prstGeom>
        </p:spPr>
      </p:pic>
      <p:pic>
        <p:nvPicPr>
          <p:cNvPr id="18" name="图片 17">
            <a:extLst>
              <a:ext uri="{FF2B5EF4-FFF2-40B4-BE49-F238E27FC236}">
                <a16:creationId xmlns:a16="http://schemas.microsoft.com/office/drawing/2014/main" id="{27EE3012-9911-F746-B563-BEAA06430BE3}"/>
              </a:ext>
            </a:extLst>
          </p:cNvPr>
          <p:cNvPicPr>
            <a:picLocks noChangeAspect="1"/>
          </p:cNvPicPr>
          <p:nvPr/>
        </p:nvPicPr>
        <p:blipFill>
          <a:blip r:embed="rId5"/>
          <a:stretch>
            <a:fillRect/>
          </a:stretch>
        </p:blipFill>
        <p:spPr>
          <a:xfrm>
            <a:off x="287119" y="3549130"/>
            <a:ext cx="2716181" cy="2743074"/>
          </a:xfrm>
          <a:prstGeom prst="rect">
            <a:avLst/>
          </a:prstGeom>
        </p:spPr>
      </p:pic>
      <p:sp>
        <p:nvSpPr>
          <p:cNvPr id="10" name="矩形 9">
            <a:extLst>
              <a:ext uri="{FF2B5EF4-FFF2-40B4-BE49-F238E27FC236}">
                <a16:creationId xmlns:a16="http://schemas.microsoft.com/office/drawing/2014/main" id="{A6587FC1-45F6-EEB7-02A3-A6D6BEE5F835}"/>
              </a:ext>
            </a:extLst>
          </p:cNvPr>
          <p:cNvSpPr/>
          <p:nvPr/>
        </p:nvSpPr>
        <p:spPr>
          <a:xfrm>
            <a:off x="751836" y="318433"/>
            <a:ext cx="5260574" cy="268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38E46A32-CBF8-FFC7-9337-B0B9D771C111}"/>
              </a:ext>
            </a:extLst>
          </p:cNvPr>
          <p:cNvSpPr/>
          <p:nvPr/>
        </p:nvSpPr>
        <p:spPr>
          <a:xfrm>
            <a:off x="792478" y="3414832"/>
            <a:ext cx="5260574" cy="268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0E42AA4A-C504-12BE-FF8D-3E477E1BF006}"/>
              </a:ext>
            </a:extLst>
          </p:cNvPr>
          <p:cNvSpPr txBox="1"/>
          <p:nvPr/>
        </p:nvSpPr>
        <p:spPr>
          <a:xfrm>
            <a:off x="1645209" y="3232626"/>
            <a:ext cx="401072" cy="369332"/>
          </a:xfrm>
          <a:prstGeom prst="rect">
            <a:avLst/>
          </a:prstGeom>
          <a:noFill/>
        </p:spPr>
        <p:txBody>
          <a:bodyPr wrap="none" rtlCol="0">
            <a:spAutoFit/>
          </a:bodyPr>
          <a:lstStyle/>
          <a:p>
            <a:r>
              <a:rPr lang="en-US" altLang="zh-CN" dirty="0"/>
              <a:t>Ex</a:t>
            </a:r>
            <a:endParaRPr lang="zh-CN" altLang="en-US" dirty="0"/>
          </a:p>
        </p:txBody>
      </p:sp>
      <p:sp>
        <p:nvSpPr>
          <p:cNvPr id="21" name="文本框 20">
            <a:extLst>
              <a:ext uri="{FF2B5EF4-FFF2-40B4-BE49-F238E27FC236}">
                <a16:creationId xmlns:a16="http://schemas.microsoft.com/office/drawing/2014/main" id="{7D9D4E43-63D2-2812-AE07-EA3823BEBB11}"/>
              </a:ext>
            </a:extLst>
          </p:cNvPr>
          <p:cNvSpPr txBox="1"/>
          <p:nvPr/>
        </p:nvSpPr>
        <p:spPr>
          <a:xfrm>
            <a:off x="4475804" y="3179798"/>
            <a:ext cx="407484" cy="369332"/>
          </a:xfrm>
          <a:prstGeom prst="rect">
            <a:avLst/>
          </a:prstGeom>
          <a:noFill/>
        </p:spPr>
        <p:txBody>
          <a:bodyPr wrap="none" rtlCol="0">
            <a:spAutoFit/>
          </a:bodyPr>
          <a:lstStyle/>
          <a:p>
            <a:r>
              <a:rPr lang="en-US" altLang="zh-CN" dirty="0" err="1"/>
              <a:t>Ey</a:t>
            </a:r>
            <a:endParaRPr lang="zh-CN" altLang="en-US" dirty="0"/>
          </a:p>
        </p:txBody>
      </p:sp>
      <p:sp>
        <p:nvSpPr>
          <p:cNvPr id="22" name="文本框 21">
            <a:extLst>
              <a:ext uri="{FF2B5EF4-FFF2-40B4-BE49-F238E27FC236}">
                <a16:creationId xmlns:a16="http://schemas.microsoft.com/office/drawing/2014/main" id="{91333CCB-BDA1-B8FF-34EB-9353EF76413F}"/>
              </a:ext>
            </a:extLst>
          </p:cNvPr>
          <p:cNvSpPr txBox="1"/>
          <p:nvPr/>
        </p:nvSpPr>
        <p:spPr>
          <a:xfrm>
            <a:off x="1645209" y="6288113"/>
            <a:ext cx="401072" cy="369332"/>
          </a:xfrm>
          <a:prstGeom prst="rect">
            <a:avLst/>
          </a:prstGeom>
          <a:noFill/>
        </p:spPr>
        <p:txBody>
          <a:bodyPr wrap="none" rtlCol="0">
            <a:spAutoFit/>
          </a:bodyPr>
          <a:lstStyle/>
          <a:p>
            <a:r>
              <a:rPr lang="en-US" altLang="zh-CN" dirty="0"/>
              <a:t>Ex</a:t>
            </a:r>
            <a:endParaRPr lang="zh-CN" altLang="en-US" dirty="0"/>
          </a:p>
        </p:txBody>
      </p:sp>
      <p:sp>
        <p:nvSpPr>
          <p:cNvPr id="23" name="文本框 22">
            <a:extLst>
              <a:ext uri="{FF2B5EF4-FFF2-40B4-BE49-F238E27FC236}">
                <a16:creationId xmlns:a16="http://schemas.microsoft.com/office/drawing/2014/main" id="{7FA56CEA-61E9-1F43-C965-6E1161308FB1}"/>
              </a:ext>
            </a:extLst>
          </p:cNvPr>
          <p:cNvSpPr txBox="1"/>
          <p:nvPr/>
        </p:nvSpPr>
        <p:spPr>
          <a:xfrm>
            <a:off x="4590792" y="6376933"/>
            <a:ext cx="407484" cy="369332"/>
          </a:xfrm>
          <a:prstGeom prst="rect">
            <a:avLst/>
          </a:prstGeom>
          <a:noFill/>
        </p:spPr>
        <p:txBody>
          <a:bodyPr wrap="none" rtlCol="0">
            <a:spAutoFit/>
          </a:bodyPr>
          <a:lstStyle/>
          <a:p>
            <a:r>
              <a:rPr lang="en-US" altLang="zh-CN" dirty="0" err="1"/>
              <a:t>Ey</a:t>
            </a:r>
            <a:endParaRPr lang="zh-CN" altLang="en-US" dirty="0"/>
          </a:p>
        </p:txBody>
      </p:sp>
      <p:sp>
        <p:nvSpPr>
          <p:cNvPr id="24" name="文本框 23">
            <a:extLst>
              <a:ext uri="{FF2B5EF4-FFF2-40B4-BE49-F238E27FC236}">
                <a16:creationId xmlns:a16="http://schemas.microsoft.com/office/drawing/2014/main" id="{A8D49832-4A77-AE64-A0D0-6A05F72B2A44}"/>
              </a:ext>
            </a:extLst>
          </p:cNvPr>
          <p:cNvSpPr txBox="1"/>
          <p:nvPr/>
        </p:nvSpPr>
        <p:spPr>
          <a:xfrm>
            <a:off x="6179592" y="5932765"/>
            <a:ext cx="5974154" cy="892552"/>
          </a:xfrm>
          <a:prstGeom prst="rect">
            <a:avLst/>
          </a:prstGeom>
          <a:noFill/>
        </p:spPr>
        <p:txBody>
          <a:bodyPr wrap="square">
            <a:spAutoFit/>
          </a:bodyPr>
          <a:lstStyle/>
          <a:p>
            <a:r>
              <a:rPr lang="en-US" altLang="zh-CN" sz="1400" i="1" dirty="0">
                <a:effectLst/>
                <a:latin typeface="Arial" panose="020B0604020202020204" pitchFamily="34" charset="0"/>
              </a:rPr>
              <a:t>Electromagnetic anomaly in the presence of electric and chiral magnetic conductivities in relativistic heavy-ion collisions</a:t>
            </a:r>
          </a:p>
          <a:p>
            <a:r>
              <a:rPr lang="en-US" altLang="zh-CN" sz="1200" dirty="0">
                <a:effectLst/>
                <a:latin typeface="Arial" panose="020B0604020202020204" pitchFamily="34" charset="0"/>
              </a:rPr>
              <a:t>Irfan Siddique, Shanshan Cao, Uzma </a:t>
            </a:r>
            <a:r>
              <a:rPr lang="en-US" altLang="zh-CN" sz="1200" dirty="0" err="1">
                <a:effectLst/>
                <a:latin typeface="Arial" panose="020B0604020202020204" pitchFamily="34" charset="0"/>
              </a:rPr>
              <a:t>Tabassam</a:t>
            </a:r>
            <a:r>
              <a:rPr lang="en-US" altLang="zh-CN" sz="1200" dirty="0">
                <a:effectLst/>
                <a:latin typeface="Arial" panose="020B0604020202020204" pitchFamily="34" charset="0"/>
              </a:rPr>
              <a:t>, Mohsin Saeed, and Muhammad Waqas</a:t>
            </a:r>
            <a:endParaRPr lang="zh-CN" altLang="en-US" sz="1200" dirty="0"/>
          </a:p>
        </p:txBody>
      </p:sp>
      <p:pic>
        <p:nvPicPr>
          <p:cNvPr id="25" name="图片 24">
            <a:extLst>
              <a:ext uri="{FF2B5EF4-FFF2-40B4-BE49-F238E27FC236}">
                <a16:creationId xmlns:a16="http://schemas.microsoft.com/office/drawing/2014/main" id="{B96B35AF-7A21-80AC-0442-3529C03EDABD}"/>
              </a:ext>
            </a:extLst>
          </p:cNvPr>
          <p:cNvPicPr>
            <a:picLocks noChangeAspect="1"/>
          </p:cNvPicPr>
          <p:nvPr/>
        </p:nvPicPr>
        <p:blipFill>
          <a:blip r:embed="rId6"/>
          <a:stretch>
            <a:fillRect/>
          </a:stretch>
        </p:blipFill>
        <p:spPr>
          <a:xfrm>
            <a:off x="9710087" y="422395"/>
            <a:ext cx="2358123" cy="3743687"/>
          </a:xfrm>
          <a:prstGeom prst="rect">
            <a:avLst/>
          </a:prstGeom>
        </p:spPr>
      </p:pic>
      <p:sp>
        <p:nvSpPr>
          <p:cNvPr id="27" name="文本框 26">
            <a:extLst>
              <a:ext uri="{FF2B5EF4-FFF2-40B4-BE49-F238E27FC236}">
                <a16:creationId xmlns:a16="http://schemas.microsoft.com/office/drawing/2014/main" id="{3BDFCE08-421D-2788-7BAC-AC2FE4972123}"/>
              </a:ext>
            </a:extLst>
          </p:cNvPr>
          <p:cNvSpPr txBox="1"/>
          <p:nvPr/>
        </p:nvSpPr>
        <p:spPr>
          <a:xfrm>
            <a:off x="8840725" y="4662973"/>
            <a:ext cx="2885127" cy="738664"/>
          </a:xfrm>
          <a:prstGeom prst="rect">
            <a:avLst/>
          </a:prstGeom>
          <a:noFill/>
        </p:spPr>
        <p:txBody>
          <a:bodyPr wrap="square">
            <a:spAutoFit/>
          </a:bodyPr>
          <a:lstStyle/>
          <a:p>
            <a:r>
              <a:rPr lang="en-US" altLang="zh-CN" sz="1400" dirty="0">
                <a:effectLst/>
                <a:latin typeface="+mn-ea"/>
              </a:rPr>
              <a:t>Generation of an electric quadrupole moment from coupling between E · B and B</a:t>
            </a:r>
            <a:endParaRPr lang="zh-CN" altLang="en-US" sz="1400" dirty="0">
              <a:latin typeface="+mn-ea"/>
            </a:endParaRPr>
          </a:p>
        </p:txBody>
      </p:sp>
      <p:pic>
        <p:nvPicPr>
          <p:cNvPr id="29" name="图片 28">
            <a:extLst>
              <a:ext uri="{FF2B5EF4-FFF2-40B4-BE49-F238E27FC236}">
                <a16:creationId xmlns:a16="http://schemas.microsoft.com/office/drawing/2014/main" id="{8694D770-8C1C-237B-C2C2-DC624EE0A0C8}"/>
              </a:ext>
            </a:extLst>
          </p:cNvPr>
          <p:cNvPicPr>
            <a:picLocks noChangeAspect="1"/>
          </p:cNvPicPr>
          <p:nvPr/>
        </p:nvPicPr>
        <p:blipFill>
          <a:blip r:embed="rId7"/>
          <a:stretch>
            <a:fillRect/>
          </a:stretch>
        </p:blipFill>
        <p:spPr>
          <a:xfrm>
            <a:off x="6535602" y="1135902"/>
            <a:ext cx="2588993" cy="2643729"/>
          </a:xfrm>
          <a:prstGeom prst="rect">
            <a:avLst/>
          </a:prstGeom>
        </p:spPr>
      </p:pic>
    </p:spTree>
    <p:extLst>
      <p:ext uri="{BB962C8B-B14F-4D97-AF65-F5344CB8AC3E}">
        <p14:creationId xmlns:p14="http://schemas.microsoft.com/office/powerpoint/2010/main" val="540690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3F75791-7C24-4C96-8EC8-87A0DD6667D3}"/>
              </a:ext>
            </a:extLst>
          </p:cNvPr>
          <p:cNvPicPr>
            <a:picLocks noChangeAspect="1"/>
          </p:cNvPicPr>
          <p:nvPr/>
        </p:nvPicPr>
        <p:blipFill>
          <a:blip r:embed="rId2"/>
          <a:stretch>
            <a:fillRect/>
          </a:stretch>
        </p:blipFill>
        <p:spPr>
          <a:xfrm>
            <a:off x="8404149" y="1629453"/>
            <a:ext cx="2931367" cy="4653752"/>
          </a:xfrm>
          <a:prstGeom prst="rect">
            <a:avLst/>
          </a:prstGeom>
        </p:spPr>
      </p:pic>
      <p:sp>
        <p:nvSpPr>
          <p:cNvPr id="5" name="文本框 4">
            <a:extLst>
              <a:ext uri="{FF2B5EF4-FFF2-40B4-BE49-F238E27FC236}">
                <a16:creationId xmlns:a16="http://schemas.microsoft.com/office/drawing/2014/main" id="{33DD1D3F-6703-6CCC-FDEB-5087918A50F0}"/>
              </a:ext>
            </a:extLst>
          </p:cNvPr>
          <p:cNvSpPr txBox="1"/>
          <p:nvPr/>
        </p:nvSpPr>
        <p:spPr>
          <a:xfrm>
            <a:off x="304439" y="320689"/>
            <a:ext cx="6105028" cy="892552"/>
          </a:xfrm>
          <a:prstGeom prst="rect">
            <a:avLst/>
          </a:prstGeom>
          <a:noFill/>
        </p:spPr>
        <p:txBody>
          <a:bodyPr wrap="square">
            <a:spAutoFit/>
          </a:bodyPr>
          <a:lstStyle/>
          <a:p>
            <a:r>
              <a:rPr lang="en-US" altLang="zh-CN" sz="1400" i="1" dirty="0">
                <a:effectLst/>
                <a:latin typeface="Arial" panose="020B0604020202020204" pitchFamily="34" charset="0"/>
              </a:rPr>
              <a:t>Electromagnetic anomaly in the presence of electric and chiral magnetic conductivities in relativistic heavy-ion collisions</a:t>
            </a:r>
          </a:p>
          <a:p>
            <a:r>
              <a:rPr lang="en-US" altLang="zh-CN" sz="1200" dirty="0">
                <a:effectLst/>
                <a:latin typeface="Arial" panose="020B0604020202020204" pitchFamily="34" charset="0"/>
              </a:rPr>
              <a:t>Irfan Siddique, Shanshan Cao, Uzma </a:t>
            </a:r>
            <a:r>
              <a:rPr lang="en-US" altLang="zh-CN" sz="1200" dirty="0" err="1">
                <a:effectLst/>
                <a:latin typeface="Arial" panose="020B0604020202020204" pitchFamily="34" charset="0"/>
              </a:rPr>
              <a:t>Tabassam</a:t>
            </a:r>
            <a:r>
              <a:rPr lang="en-US" altLang="zh-CN" sz="1200" dirty="0">
                <a:effectLst/>
                <a:latin typeface="Arial" panose="020B0604020202020204" pitchFamily="34" charset="0"/>
              </a:rPr>
              <a:t>, Mohsin Saeed, and Muhammad Waqas</a:t>
            </a:r>
            <a:endParaRPr lang="zh-CN" altLang="en-US" sz="1200" dirty="0"/>
          </a:p>
        </p:txBody>
      </p:sp>
    </p:spTree>
    <p:extLst>
      <p:ext uri="{BB962C8B-B14F-4D97-AF65-F5344CB8AC3E}">
        <p14:creationId xmlns:p14="http://schemas.microsoft.com/office/powerpoint/2010/main" val="1735673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C114A55-A463-5FFA-EEFF-851178196868}"/>
              </a:ext>
            </a:extLst>
          </p:cNvPr>
          <p:cNvPicPr>
            <a:picLocks noChangeAspect="1"/>
          </p:cNvPicPr>
          <p:nvPr/>
        </p:nvPicPr>
        <p:blipFill>
          <a:blip r:embed="rId2"/>
          <a:stretch>
            <a:fillRect/>
          </a:stretch>
        </p:blipFill>
        <p:spPr>
          <a:xfrm>
            <a:off x="476340" y="2655943"/>
            <a:ext cx="5082288" cy="923431"/>
          </a:xfrm>
          <a:prstGeom prst="rect">
            <a:avLst/>
          </a:prstGeom>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63A0FF4F-2F78-BF1B-3AF3-E5DC78F5DACE}"/>
                  </a:ext>
                </a:extLst>
              </p:cNvPr>
              <p:cNvSpPr txBox="1"/>
              <p:nvPr/>
            </p:nvSpPr>
            <p:spPr>
              <a:xfrm>
                <a:off x="5638077" y="2972883"/>
                <a:ext cx="5283691" cy="427746"/>
              </a:xfrm>
              <a:prstGeom prst="rect">
                <a:avLst/>
              </a:prstGeom>
              <a:noFill/>
            </p:spPr>
            <p:txBody>
              <a:bodyPr wrap="none" lIns="0" tIns="0" rIns="0" bIns="0" rtlCol="0">
                <a:spAutoFit/>
              </a:bodyPr>
              <a:lstStyle/>
              <a:p>
                <a14:m>
                  <m:oMath xmlns:m="http://schemas.openxmlformats.org/officeDocument/2006/math">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𝐴</m:t>
                        </m:r>
                      </m:e>
                      <m:sub>
                        <m:r>
                          <a:rPr lang="en-US" altLang="zh-CN" b="0" i="1" smtClean="0">
                            <a:latin typeface="Cambria Math" panose="02040503050406030204" pitchFamily="18" charset="0"/>
                          </a:rPr>
                          <m:t>𝑐h</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𝑞</m:t>
                        </m:r>
                      </m:sub>
                    </m:sSub>
                    <m:r>
                      <a:rPr lang="en-US" altLang="zh-CN" b="0" i="1" smtClean="0">
                        <a:latin typeface="Cambria Math" panose="02040503050406030204" pitchFamily="18" charset="0"/>
                      </a:rPr>
                      <m:t>[1−</m:t>
                    </m:r>
                    <m:f>
                      <m:fPr>
                        <m:ctrlPr>
                          <a:rPr lang="en-US" altLang="zh-CN" b="0" i="1" smtClean="0">
                            <a:latin typeface="Cambria Math" panose="02040503050406030204" pitchFamily="18" charset="0"/>
                          </a:rPr>
                        </m:ctrlPr>
                      </m:fPr>
                      <m:num>
                        <m:r>
                          <a:rPr lang="en-US" altLang="zh-CN" b="0" i="1" smtClean="0">
                            <a:latin typeface="Cambria Math" panose="02040503050406030204" pitchFamily="18" charset="0"/>
                          </a:rPr>
                          <m:t>1</m:t>
                        </m:r>
                      </m:num>
                      <m:den>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𝐴</m:t>
                            </m:r>
                          </m:e>
                          <m:sub>
                            <m:r>
                              <a:rPr lang="en-US" altLang="zh-CN" b="0" i="1" smtClean="0">
                                <a:latin typeface="Cambria Math" panose="02040503050406030204" pitchFamily="18" charset="0"/>
                              </a:rPr>
                              <m:t>𝑐h</m:t>
                            </m:r>
                          </m:sub>
                        </m:sSub>
                      </m:den>
                    </m:f>
                    <m:r>
                      <a:rPr lang="en-US" altLang="zh-CN" b="0" i="1" smtClean="0">
                        <a:latin typeface="Cambria Math" panose="02040503050406030204" pitchFamily="18" charset="0"/>
                      </a:rPr>
                      <m:t>2</m:t>
                    </m:r>
                    <m:func>
                      <m:funcPr>
                        <m:ctrlPr>
                          <a:rPr lang="en-US" altLang="zh-CN" b="0" i="1" smtClean="0">
                            <a:latin typeface="Cambria Math" panose="02040503050406030204" pitchFamily="18" charset="0"/>
                          </a:rPr>
                        </m:ctrlPr>
                      </m:funcPr>
                      <m:fName>
                        <m:r>
                          <m:rPr>
                            <m:sty m:val="p"/>
                          </m:rPr>
                          <a:rPr lang="en-US" altLang="zh-CN" b="0" i="0" smtClean="0">
                            <a:latin typeface="Cambria Math" panose="02040503050406030204" pitchFamily="18" charset="0"/>
                          </a:rPr>
                          <m:t>cos</m:t>
                        </m:r>
                      </m:fName>
                      <m:e>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2</m:t>
                            </m:r>
                            <m:r>
                              <a:rPr lang="zh-CN" altLang="en-US" b="0" i="1" smtClean="0">
                                <a:latin typeface="Cambria Math" panose="02040503050406030204" pitchFamily="18" charset="0"/>
                              </a:rPr>
                              <m:t>𝜙</m:t>
                            </m:r>
                          </m:e>
                        </m:d>
                      </m:e>
                    </m:func>
                    <m:r>
                      <a:rPr lang="en-US" altLang="zh-CN" b="0" i="1" smtClean="0">
                        <a:latin typeface="Cambria Math" panose="02040503050406030204" pitchFamily="18" charset="0"/>
                      </a:rPr>
                      <m:t>]</m:t>
                    </m:r>
                  </m:oMath>
                </a14:m>
                <a:r>
                  <a:rPr lang="en-US" altLang="zh-CN" dirty="0"/>
                  <a:t>=</a:t>
                </a:r>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𝐴</m:t>
                        </m:r>
                      </m:e>
                      <m:sub>
                        <m:r>
                          <a:rPr lang="en-US" altLang="zh-CN" b="0" i="1" smtClean="0">
                            <a:latin typeface="Cambria Math" panose="02040503050406030204" pitchFamily="18" charset="0"/>
                          </a:rPr>
                          <m:t>𝑐h</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𝑞</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𝑞</m:t>
                        </m:r>
                      </m:sub>
                    </m:sSub>
                    <m:r>
                      <a:rPr lang="en-US" altLang="zh-CN" b="0" i="1" smtClean="0">
                        <a:latin typeface="Cambria Math" panose="02040503050406030204" pitchFamily="18" charset="0"/>
                      </a:rPr>
                      <m:t>2</m:t>
                    </m:r>
                    <m:func>
                      <m:funcPr>
                        <m:ctrlPr>
                          <a:rPr lang="en-US" altLang="zh-CN" b="0" i="1" smtClean="0">
                            <a:latin typeface="Cambria Math" panose="02040503050406030204" pitchFamily="18" charset="0"/>
                          </a:rPr>
                        </m:ctrlPr>
                      </m:funcPr>
                      <m:fName>
                        <m:r>
                          <m:rPr>
                            <m:sty m:val="p"/>
                          </m:rPr>
                          <a:rPr lang="en-US" altLang="zh-CN" b="0" i="0" smtClean="0">
                            <a:latin typeface="Cambria Math" panose="02040503050406030204" pitchFamily="18" charset="0"/>
                          </a:rPr>
                          <m:t>cos</m:t>
                        </m:r>
                      </m:fName>
                      <m:e>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2</m:t>
                            </m:r>
                            <m:r>
                              <a:rPr lang="zh-CN" altLang="en-US" b="0" i="1" smtClean="0">
                                <a:latin typeface="Cambria Math" panose="02040503050406030204" pitchFamily="18" charset="0"/>
                              </a:rPr>
                              <m:t>𝜙</m:t>
                            </m:r>
                          </m:e>
                        </m:d>
                      </m:e>
                    </m:func>
                  </m:oMath>
                </a14:m>
                <a:endParaRPr lang="zh-CN" altLang="en-US" dirty="0"/>
              </a:p>
            </p:txBody>
          </p:sp>
        </mc:Choice>
        <mc:Fallback xmlns="">
          <p:sp>
            <p:nvSpPr>
              <p:cNvPr id="3" name="文本框 2">
                <a:extLst>
                  <a:ext uri="{FF2B5EF4-FFF2-40B4-BE49-F238E27FC236}">
                    <a16:creationId xmlns:a16="http://schemas.microsoft.com/office/drawing/2014/main" id="{63A0FF4F-2F78-BF1B-3AF3-E5DC78F5DACE}"/>
                  </a:ext>
                </a:extLst>
              </p:cNvPr>
              <p:cNvSpPr txBox="1">
                <a:spLocks noRot="1" noChangeAspect="1" noMove="1" noResize="1" noEditPoints="1" noAdjustHandles="1" noChangeArrowheads="1" noChangeShapeType="1" noTextEdit="1"/>
              </p:cNvSpPr>
              <p:nvPr/>
            </p:nvSpPr>
            <p:spPr>
              <a:xfrm>
                <a:off x="5638077" y="2972883"/>
                <a:ext cx="5283691" cy="427746"/>
              </a:xfrm>
              <a:prstGeom prst="rect">
                <a:avLst/>
              </a:prstGeom>
              <a:blipFill>
                <a:blip r:embed="rId3"/>
                <a:stretch>
                  <a:fillRect l="-1038" t="-4286" b="-114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69465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737BAB6-366C-6884-EB29-3EF0E3EDECC6}"/>
              </a:ext>
            </a:extLst>
          </p:cNvPr>
          <p:cNvPicPr>
            <a:picLocks noChangeAspect="1"/>
          </p:cNvPicPr>
          <p:nvPr/>
        </p:nvPicPr>
        <p:blipFill>
          <a:blip r:embed="rId2"/>
          <a:stretch>
            <a:fillRect/>
          </a:stretch>
        </p:blipFill>
        <p:spPr>
          <a:xfrm>
            <a:off x="3714705" y="1694587"/>
            <a:ext cx="2838450" cy="1209675"/>
          </a:xfrm>
          <a:prstGeom prst="rect">
            <a:avLst/>
          </a:prstGeom>
        </p:spPr>
      </p:pic>
      <p:pic>
        <p:nvPicPr>
          <p:cNvPr id="5" name="图片 4">
            <a:extLst>
              <a:ext uri="{FF2B5EF4-FFF2-40B4-BE49-F238E27FC236}">
                <a16:creationId xmlns:a16="http://schemas.microsoft.com/office/drawing/2014/main" id="{488589BD-0BB5-8F41-FD3A-4A227A2E6DF0}"/>
              </a:ext>
            </a:extLst>
          </p:cNvPr>
          <p:cNvPicPr>
            <a:picLocks noChangeAspect="1"/>
          </p:cNvPicPr>
          <p:nvPr/>
        </p:nvPicPr>
        <p:blipFill>
          <a:blip r:embed="rId3"/>
          <a:stretch>
            <a:fillRect/>
          </a:stretch>
        </p:blipFill>
        <p:spPr>
          <a:xfrm>
            <a:off x="4182513" y="3953738"/>
            <a:ext cx="2600325" cy="1104900"/>
          </a:xfrm>
          <a:prstGeom prst="rect">
            <a:avLst/>
          </a:prstGeom>
        </p:spPr>
      </p:pic>
      <p:sp>
        <p:nvSpPr>
          <p:cNvPr id="9" name="文本框 8">
            <a:extLst>
              <a:ext uri="{FF2B5EF4-FFF2-40B4-BE49-F238E27FC236}">
                <a16:creationId xmlns:a16="http://schemas.microsoft.com/office/drawing/2014/main" id="{EF4B1272-6BE1-7ED2-E331-38C2248F63F5}"/>
              </a:ext>
            </a:extLst>
          </p:cNvPr>
          <p:cNvSpPr txBox="1"/>
          <p:nvPr/>
        </p:nvSpPr>
        <p:spPr>
          <a:xfrm>
            <a:off x="2570937" y="771257"/>
            <a:ext cx="6594731" cy="923330"/>
          </a:xfrm>
          <a:prstGeom prst="rect">
            <a:avLst/>
          </a:prstGeom>
          <a:noFill/>
        </p:spPr>
        <p:txBody>
          <a:bodyPr wrap="square">
            <a:spAutoFit/>
          </a:bodyPr>
          <a:lstStyle/>
          <a:p>
            <a:r>
              <a:rPr lang="en-US" altLang="zh-CN" dirty="0">
                <a:effectLst/>
                <a:latin typeface="Arial" panose="020B0604020202020204" pitchFamily="34" charset="0"/>
              </a:rPr>
              <a:t>The Chiral Magnetic Effect (CME)  is the phenomenon of electric charge separation along the axis of the applied magnetic field in the presence of fluctuating topological charge</a:t>
            </a:r>
            <a:endParaRPr lang="zh-CN" altLang="en-US" dirty="0"/>
          </a:p>
        </p:txBody>
      </p:sp>
      <p:sp>
        <p:nvSpPr>
          <p:cNvPr id="11" name="文本框 10">
            <a:extLst>
              <a:ext uri="{FF2B5EF4-FFF2-40B4-BE49-F238E27FC236}">
                <a16:creationId xmlns:a16="http://schemas.microsoft.com/office/drawing/2014/main" id="{944A233E-0D79-07EC-1174-47265FFDC8E7}"/>
              </a:ext>
            </a:extLst>
          </p:cNvPr>
          <p:cNvSpPr txBox="1"/>
          <p:nvPr/>
        </p:nvSpPr>
        <p:spPr>
          <a:xfrm>
            <a:off x="2475597" y="2967335"/>
            <a:ext cx="6859084" cy="923330"/>
          </a:xfrm>
          <a:prstGeom prst="rect">
            <a:avLst/>
          </a:prstGeom>
          <a:noFill/>
        </p:spPr>
        <p:txBody>
          <a:bodyPr wrap="square">
            <a:spAutoFit/>
          </a:bodyPr>
          <a:lstStyle/>
          <a:p>
            <a:r>
              <a:rPr lang="en-US" altLang="zh-CN" dirty="0">
                <a:effectLst/>
                <a:latin typeface="Arial" panose="020B0604020202020204" pitchFamily="34" charset="0"/>
              </a:rPr>
              <a:t>The Chiral Separation Effect (CSE) refers to the separation of chiral charge along the axis of external magnetic field at finite density of vector charge (e.g. at finite baryon number density)</a:t>
            </a:r>
            <a:endParaRPr lang="zh-CN" altLang="en-US" dirty="0"/>
          </a:p>
        </p:txBody>
      </p:sp>
      <p:sp>
        <p:nvSpPr>
          <p:cNvPr id="13" name="文本框 12">
            <a:extLst>
              <a:ext uri="{FF2B5EF4-FFF2-40B4-BE49-F238E27FC236}">
                <a16:creationId xmlns:a16="http://schemas.microsoft.com/office/drawing/2014/main" id="{D00ACF2B-9206-7C95-1938-E61DBE439EED}"/>
              </a:ext>
            </a:extLst>
          </p:cNvPr>
          <p:cNvSpPr txBox="1"/>
          <p:nvPr/>
        </p:nvSpPr>
        <p:spPr>
          <a:xfrm>
            <a:off x="2570937" y="5527440"/>
            <a:ext cx="6859083" cy="646331"/>
          </a:xfrm>
          <a:prstGeom prst="rect">
            <a:avLst/>
          </a:prstGeom>
          <a:noFill/>
        </p:spPr>
        <p:txBody>
          <a:bodyPr wrap="square">
            <a:spAutoFit/>
          </a:bodyPr>
          <a:lstStyle/>
          <a:p>
            <a:r>
              <a:rPr lang="en-US" altLang="zh-CN" dirty="0">
                <a:effectLst/>
                <a:latin typeface="Arial" panose="020B0604020202020204" pitchFamily="34" charset="0"/>
              </a:rPr>
              <a:t>The coupling between the density waves of the electric and chiral charges called ”the Chiral Magnetic Wave” (CMW)</a:t>
            </a:r>
            <a:endParaRPr lang="zh-CN" altLang="en-US" dirty="0"/>
          </a:p>
        </p:txBody>
      </p:sp>
    </p:spTree>
    <p:extLst>
      <p:ext uri="{BB962C8B-B14F-4D97-AF65-F5344CB8AC3E}">
        <p14:creationId xmlns:p14="http://schemas.microsoft.com/office/powerpoint/2010/main" val="3031233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00088A6-4E72-AA90-2048-0E0343B7E32B}"/>
              </a:ext>
            </a:extLst>
          </p:cNvPr>
          <p:cNvPicPr>
            <a:picLocks noChangeAspect="1"/>
          </p:cNvPicPr>
          <p:nvPr/>
        </p:nvPicPr>
        <p:blipFill>
          <a:blip r:embed="rId2"/>
          <a:stretch>
            <a:fillRect/>
          </a:stretch>
        </p:blipFill>
        <p:spPr>
          <a:xfrm>
            <a:off x="5199926" y="3672217"/>
            <a:ext cx="3292310" cy="538167"/>
          </a:xfrm>
          <a:prstGeom prst="rect">
            <a:avLst/>
          </a:prstGeom>
        </p:spPr>
      </p:pic>
      <p:pic>
        <p:nvPicPr>
          <p:cNvPr id="7" name="图片 6">
            <a:extLst>
              <a:ext uri="{FF2B5EF4-FFF2-40B4-BE49-F238E27FC236}">
                <a16:creationId xmlns:a16="http://schemas.microsoft.com/office/drawing/2014/main" id="{BC0ED413-9741-D5CA-3AB9-2D49DB987587}"/>
              </a:ext>
            </a:extLst>
          </p:cNvPr>
          <p:cNvPicPr>
            <a:picLocks noChangeAspect="1"/>
          </p:cNvPicPr>
          <p:nvPr/>
        </p:nvPicPr>
        <p:blipFill>
          <a:blip r:embed="rId3"/>
          <a:stretch>
            <a:fillRect/>
          </a:stretch>
        </p:blipFill>
        <p:spPr>
          <a:xfrm>
            <a:off x="3488316" y="1538901"/>
            <a:ext cx="4305300" cy="704850"/>
          </a:xfrm>
          <a:prstGeom prst="rect">
            <a:avLst/>
          </a:prstGeom>
        </p:spPr>
      </p:pic>
      <p:sp>
        <p:nvSpPr>
          <p:cNvPr id="9" name="文本框 8">
            <a:extLst>
              <a:ext uri="{FF2B5EF4-FFF2-40B4-BE49-F238E27FC236}">
                <a16:creationId xmlns:a16="http://schemas.microsoft.com/office/drawing/2014/main" id="{51226BFB-1BEA-BABB-E22C-0A1414EF091C}"/>
              </a:ext>
            </a:extLst>
          </p:cNvPr>
          <p:cNvSpPr txBox="1"/>
          <p:nvPr/>
        </p:nvSpPr>
        <p:spPr>
          <a:xfrm>
            <a:off x="1498155" y="537502"/>
            <a:ext cx="9103913" cy="646331"/>
          </a:xfrm>
          <a:prstGeom prst="rect">
            <a:avLst/>
          </a:prstGeom>
          <a:noFill/>
        </p:spPr>
        <p:txBody>
          <a:bodyPr wrap="square">
            <a:spAutoFit/>
          </a:bodyPr>
          <a:lstStyle/>
          <a:p>
            <a:r>
              <a:rPr lang="en-US" altLang="zh-CN" dirty="0">
                <a:effectLst/>
                <a:latin typeface="Arial" panose="020B0604020202020204" pitchFamily="34" charset="0"/>
              </a:rPr>
              <a:t>CMW is a long wavelength hydrodynamic mode of chiral charge densities; their propagation in space-time is described by the following equation </a:t>
            </a:r>
            <a:endParaRPr lang="zh-CN" altLang="en-US" dirty="0"/>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989F898-C24A-51E4-0C33-54FC908FEA82}"/>
                  </a:ext>
                </a:extLst>
              </p:cNvPr>
              <p:cNvSpPr txBox="1"/>
              <p:nvPr/>
            </p:nvSpPr>
            <p:spPr>
              <a:xfrm>
                <a:off x="1610829" y="2414489"/>
                <a:ext cx="8122546" cy="393890"/>
              </a:xfrm>
              <a:prstGeom prst="rect">
                <a:avLst/>
              </a:prstGeom>
              <a:noFill/>
            </p:spPr>
            <p:txBody>
              <a:bodyPr wrap="square">
                <a:spAutoFit/>
              </a:bodyPr>
              <a:lstStyle/>
              <a:p>
                <a:r>
                  <a:rPr lang="en-US" altLang="zh-CN" dirty="0">
                    <a:effectLst/>
                    <a:latin typeface="Arial" panose="020B0604020202020204" pitchFamily="34" charset="0"/>
                  </a:rPr>
                  <a:t>where </a:t>
                </a:r>
                <a14:m>
                  <m:oMath xmlns:m="http://schemas.openxmlformats.org/officeDocument/2006/math">
                    <m:sSub>
                      <m:sSubPr>
                        <m:ctrlPr>
                          <a:rPr lang="en-US" altLang="zh-CN" i="1" smtClean="0">
                            <a:effectLst/>
                            <a:latin typeface="Cambria Math" panose="02040503050406030204" pitchFamily="18" charset="0"/>
                          </a:rPr>
                        </m:ctrlPr>
                      </m:sSubPr>
                      <m:e>
                        <m:r>
                          <a:rPr lang="zh-CN" altLang="en-US" i="1" smtClean="0">
                            <a:effectLst/>
                            <a:latin typeface="Cambria Math" panose="02040503050406030204" pitchFamily="18" charset="0"/>
                          </a:rPr>
                          <m:t>𝜐</m:t>
                        </m:r>
                      </m:e>
                      <m:sub>
                        <m:r>
                          <a:rPr lang="zh-CN" altLang="en-US" i="1" smtClean="0">
                            <a:effectLst/>
                            <a:latin typeface="Cambria Math" panose="02040503050406030204" pitchFamily="18" charset="0"/>
                          </a:rPr>
                          <m:t>𝜒</m:t>
                        </m:r>
                      </m:sub>
                    </m:sSub>
                  </m:oMath>
                </a14:m>
                <a:r>
                  <a:rPr lang="en-US" altLang="zh-CN" dirty="0">
                    <a:effectLst/>
                    <a:latin typeface="Arial" panose="020B0604020202020204" pitchFamily="34" charset="0"/>
                  </a:rPr>
                  <a:t>is the wave velocity and D</a:t>
                </a:r>
                <a:r>
                  <a:rPr lang="en-US" altLang="zh-CN" sz="1400" dirty="0">
                    <a:effectLst/>
                    <a:latin typeface="Arial" panose="020B0604020202020204" pitchFamily="34" charset="0"/>
                  </a:rPr>
                  <a:t>L</a:t>
                </a:r>
                <a:r>
                  <a:rPr lang="en-US" altLang="zh-CN" dirty="0">
                    <a:effectLst/>
                    <a:latin typeface="Arial" panose="020B0604020202020204" pitchFamily="34" charset="0"/>
                  </a:rPr>
                  <a:t> is the longitudinal</a:t>
                </a:r>
                <a:r>
                  <a:rPr lang="en-US" altLang="zh-CN" dirty="0"/>
                  <a:t> </a:t>
                </a:r>
                <a:r>
                  <a:rPr lang="en-US" altLang="zh-CN" dirty="0">
                    <a:effectLst/>
                    <a:latin typeface="Arial" panose="020B0604020202020204" pitchFamily="34" charset="0"/>
                  </a:rPr>
                  <a:t>diffusion constant</a:t>
                </a:r>
                <a:endParaRPr lang="zh-CN" altLang="en-US" dirty="0"/>
              </a:p>
            </p:txBody>
          </p:sp>
        </mc:Choice>
        <mc:Fallback xmlns="">
          <p:sp>
            <p:nvSpPr>
              <p:cNvPr id="11" name="文本框 10">
                <a:extLst>
                  <a:ext uri="{FF2B5EF4-FFF2-40B4-BE49-F238E27FC236}">
                    <a16:creationId xmlns:a16="http://schemas.microsoft.com/office/drawing/2014/main" id="{F989F898-C24A-51E4-0C33-54FC908FEA82}"/>
                  </a:ext>
                </a:extLst>
              </p:cNvPr>
              <p:cNvSpPr txBox="1">
                <a:spLocks noRot="1" noChangeAspect="1" noMove="1" noResize="1" noEditPoints="1" noAdjustHandles="1" noChangeArrowheads="1" noChangeShapeType="1" noTextEdit="1"/>
              </p:cNvSpPr>
              <p:nvPr/>
            </p:nvSpPr>
            <p:spPr>
              <a:xfrm>
                <a:off x="1610829" y="2414489"/>
                <a:ext cx="8122546" cy="393890"/>
              </a:xfrm>
              <a:prstGeom prst="rect">
                <a:avLst/>
              </a:prstGeom>
              <a:blipFill>
                <a:blip r:embed="rId4"/>
                <a:stretch>
                  <a:fillRect l="-600" t="-7692" b="-16923"/>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EA9ECBDB-C5D6-3BCA-BAFB-8E4FC003BD43}"/>
              </a:ext>
            </a:extLst>
          </p:cNvPr>
          <p:cNvSpPr txBox="1"/>
          <p:nvPr/>
        </p:nvSpPr>
        <p:spPr>
          <a:xfrm>
            <a:off x="8112591" y="6108547"/>
            <a:ext cx="3731273" cy="523220"/>
          </a:xfrm>
          <a:prstGeom prst="rect">
            <a:avLst/>
          </a:prstGeom>
          <a:noFill/>
        </p:spPr>
        <p:txBody>
          <a:bodyPr wrap="square">
            <a:spAutoFit/>
          </a:bodyPr>
          <a:lstStyle/>
          <a:p>
            <a:r>
              <a:rPr lang="en-US" altLang="zh-CN" sz="1400" dirty="0">
                <a:effectLst/>
                <a:latin typeface="Arial" panose="020B0604020202020204" pitchFamily="34" charset="0"/>
              </a:rPr>
              <a:t>Detail in</a:t>
            </a:r>
          </a:p>
          <a:p>
            <a:r>
              <a:rPr lang="en-US" altLang="zh-CN" sz="1400" dirty="0">
                <a:effectLst/>
                <a:latin typeface="Arial" panose="020B0604020202020204" pitchFamily="34" charset="0"/>
              </a:rPr>
              <a:t>D. E. </a:t>
            </a:r>
            <a:r>
              <a:rPr lang="en-US" altLang="zh-CN" sz="1400" dirty="0" err="1">
                <a:effectLst/>
                <a:latin typeface="Arial" panose="020B0604020202020204" pitchFamily="34" charset="0"/>
              </a:rPr>
              <a:t>Kharzeev</a:t>
            </a:r>
            <a:r>
              <a:rPr lang="en-US" altLang="zh-CN" sz="1400" dirty="0">
                <a:effectLst/>
                <a:latin typeface="Arial" panose="020B0604020202020204" pitchFamily="34" charset="0"/>
              </a:rPr>
              <a:t>, H. -U. Yee, arXiv:1012.6026 </a:t>
            </a:r>
            <a:endParaRPr lang="zh-CN" altLang="en-US" sz="1400" dirty="0"/>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BB4F747A-B4AB-2F1A-B293-6E26DA724796}"/>
                  </a:ext>
                </a:extLst>
              </p:cNvPr>
              <p:cNvSpPr txBox="1"/>
              <p:nvPr/>
            </p:nvSpPr>
            <p:spPr>
              <a:xfrm>
                <a:off x="1498155" y="4791368"/>
                <a:ext cx="8183218" cy="923330"/>
              </a:xfrm>
              <a:prstGeom prst="rect">
                <a:avLst/>
              </a:prstGeom>
              <a:noFill/>
            </p:spPr>
            <p:txBody>
              <a:bodyPr wrap="square">
                <a:spAutoFit/>
              </a:bodyPr>
              <a:lstStyle/>
              <a:p>
                <a:r>
                  <a:rPr lang="en-US" altLang="zh-CN" dirty="0">
                    <a:effectLst/>
                    <a:latin typeface="Arial" panose="020B0604020202020204" pitchFamily="34" charset="0"/>
                  </a:rPr>
                  <a:t>In this paper, they consider the propagation of u and d flavored CMWs</a:t>
                </a:r>
                <a:r>
                  <a:rPr lang="en-US" altLang="zh-CN" dirty="0">
                    <a:latin typeface="Arial" panose="020B0604020202020204" pitchFamily="34" charset="0"/>
                  </a:rPr>
                  <a:t> and </a:t>
                </a:r>
                <a:r>
                  <a:rPr lang="en-US" altLang="zh-CN" dirty="0">
                    <a:effectLst/>
                    <a:latin typeface="Arial" panose="020B0604020202020204" pitchFamily="34" charset="0"/>
                  </a:rPr>
                  <a:t>neglect the isospin asymmetry between the u and d flavors at the time of plasma creation, and take the equal initial chemical potentials </a:t>
                </a:r>
                <a14:m>
                  <m:oMath xmlns:m="http://schemas.openxmlformats.org/officeDocument/2006/math">
                    <m:sSub>
                      <m:sSubPr>
                        <m:ctrlPr>
                          <a:rPr lang="en-US" altLang="zh-CN" i="1" smtClean="0">
                            <a:effectLst/>
                            <a:latin typeface="Cambria Math" panose="02040503050406030204" pitchFamily="18" charset="0"/>
                          </a:rPr>
                        </m:ctrlPr>
                      </m:sSubPr>
                      <m:e>
                        <m:r>
                          <a:rPr lang="zh-CN" altLang="en-US" i="1" smtClean="0">
                            <a:effectLst/>
                            <a:latin typeface="Cambria Math" panose="02040503050406030204" pitchFamily="18" charset="0"/>
                          </a:rPr>
                          <m:t>𝜇</m:t>
                        </m:r>
                      </m:e>
                      <m:sub>
                        <m:r>
                          <a:rPr lang="en-US" altLang="zh-CN" b="0" i="1" smtClean="0">
                            <a:effectLst/>
                            <a:latin typeface="Cambria Math" panose="02040503050406030204" pitchFamily="18" charset="0"/>
                          </a:rPr>
                          <m:t>𝑉</m:t>
                        </m:r>
                      </m:sub>
                    </m:sSub>
                    <m:r>
                      <a:rPr lang="en-US" altLang="zh-CN" b="0" i="1" smtClean="0">
                        <a:effectLst/>
                        <a:latin typeface="Cambria Math" panose="02040503050406030204" pitchFamily="18" charset="0"/>
                      </a:rPr>
                      <m:t>=</m:t>
                    </m:r>
                    <m:sSub>
                      <m:sSubPr>
                        <m:ctrlPr>
                          <a:rPr lang="en-US" altLang="zh-CN" b="0" i="1" smtClean="0">
                            <a:effectLst/>
                            <a:latin typeface="Cambria Math" panose="02040503050406030204" pitchFamily="18" charset="0"/>
                          </a:rPr>
                        </m:ctrlPr>
                      </m:sSubPr>
                      <m:e>
                        <m:r>
                          <a:rPr lang="zh-CN" altLang="en-US" b="0" i="1" smtClean="0">
                            <a:effectLst/>
                            <a:latin typeface="Cambria Math" panose="02040503050406030204" pitchFamily="18" charset="0"/>
                          </a:rPr>
                          <m:t>𝜇</m:t>
                        </m:r>
                      </m:e>
                      <m:sub>
                        <m:r>
                          <a:rPr lang="en-US" altLang="zh-CN" b="0" i="1" smtClean="0">
                            <a:effectLst/>
                            <a:latin typeface="Cambria Math" panose="02040503050406030204" pitchFamily="18" charset="0"/>
                          </a:rPr>
                          <m:t>𝐵</m:t>
                        </m:r>
                      </m:sub>
                    </m:sSub>
                    <m:r>
                      <a:rPr lang="en-US" altLang="zh-CN" b="0" i="1" smtClean="0">
                        <a:effectLst/>
                        <a:latin typeface="Cambria Math" panose="02040503050406030204" pitchFamily="18" charset="0"/>
                      </a:rPr>
                      <m:t>/3</m:t>
                    </m:r>
                  </m:oMath>
                </a14:m>
                <a:endParaRPr lang="zh-CN" altLang="en-US" dirty="0"/>
              </a:p>
            </p:txBody>
          </p:sp>
        </mc:Choice>
        <mc:Fallback xmlns="">
          <p:sp>
            <p:nvSpPr>
              <p:cNvPr id="17" name="文本框 16">
                <a:extLst>
                  <a:ext uri="{FF2B5EF4-FFF2-40B4-BE49-F238E27FC236}">
                    <a16:creationId xmlns:a16="http://schemas.microsoft.com/office/drawing/2014/main" id="{BB4F747A-B4AB-2F1A-B293-6E26DA724796}"/>
                  </a:ext>
                </a:extLst>
              </p:cNvPr>
              <p:cNvSpPr txBox="1">
                <a:spLocks noRot="1" noChangeAspect="1" noMove="1" noResize="1" noEditPoints="1" noAdjustHandles="1" noChangeArrowheads="1" noChangeShapeType="1" noTextEdit="1"/>
              </p:cNvSpPr>
              <p:nvPr/>
            </p:nvSpPr>
            <p:spPr>
              <a:xfrm>
                <a:off x="1498155" y="4791368"/>
                <a:ext cx="8183218" cy="923330"/>
              </a:xfrm>
              <a:prstGeom prst="rect">
                <a:avLst/>
              </a:prstGeom>
              <a:blipFill>
                <a:blip r:embed="rId5"/>
                <a:stretch>
                  <a:fillRect l="-671" t="-3974" b="-9272"/>
                </a:stretch>
              </a:blipFill>
            </p:spPr>
            <p:txBody>
              <a:bodyPr/>
              <a:lstStyle/>
              <a:p>
                <a:r>
                  <a:rPr lang="zh-CN" altLang="en-US">
                    <a:noFill/>
                  </a:rPr>
                  <a:t> </a:t>
                </a:r>
              </a:p>
            </p:txBody>
          </p:sp>
        </mc:Fallback>
      </mc:AlternateContent>
      <p:pic>
        <p:nvPicPr>
          <p:cNvPr id="19" name="图片 18">
            <a:extLst>
              <a:ext uri="{FF2B5EF4-FFF2-40B4-BE49-F238E27FC236}">
                <a16:creationId xmlns:a16="http://schemas.microsoft.com/office/drawing/2014/main" id="{A272F6D1-A992-5618-FA5B-286818700965}"/>
              </a:ext>
            </a:extLst>
          </p:cNvPr>
          <p:cNvPicPr>
            <a:picLocks noChangeAspect="1"/>
          </p:cNvPicPr>
          <p:nvPr/>
        </p:nvPicPr>
        <p:blipFill>
          <a:blip r:embed="rId6"/>
          <a:stretch>
            <a:fillRect/>
          </a:stretch>
        </p:blipFill>
        <p:spPr>
          <a:xfrm>
            <a:off x="2897923" y="3608308"/>
            <a:ext cx="2041487" cy="665986"/>
          </a:xfrm>
          <a:prstGeom prst="rect">
            <a:avLst/>
          </a:prstGeom>
        </p:spPr>
      </p:pic>
      <p:pic>
        <p:nvPicPr>
          <p:cNvPr id="21" name="图片 20">
            <a:extLst>
              <a:ext uri="{FF2B5EF4-FFF2-40B4-BE49-F238E27FC236}">
                <a16:creationId xmlns:a16="http://schemas.microsoft.com/office/drawing/2014/main" id="{C8EA54FE-CD59-9614-D3A2-5175CCF99A23}"/>
              </a:ext>
            </a:extLst>
          </p:cNvPr>
          <p:cNvPicPr>
            <a:picLocks noChangeAspect="1"/>
          </p:cNvPicPr>
          <p:nvPr/>
        </p:nvPicPr>
        <p:blipFill>
          <a:blip r:embed="rId7"/>
          <a:stretch>
            <a:fillRect/>
          </a:stretch>
        </p:blipFill>
        <p:spPr>
          <a:xfrm>
            <a:off x="4006753" y="2789558"/>
            <a:ext cx="2519724" cy="669232"/>
          </a:xfrm>
          <a:prstGeom prst="rect">
            <a:avLst/>
          </a:prstGeom>
        </p:spPr>
      </p:pic>
    </p:spTree>
    <p:extLst>
      <p:ext uri="{BB962C8B-B14F-4D97-AF65-F5344CB8AC3E}">
        <p14:creationId xmlns:p14="http://schemas.microsoft.com/office/powerpoint/2010/main" val="4067400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9D9D0CD-D8F7-3355-B98D-6BD21AFC595D}"/>
              </a:ext>
            </a:extLst>
          </p:cNvPr>
          <p:cNvPicPr>
            <a:picLocks noChangeAspect="1"/>
          </p:cNvPicPr>
          <p:nvPr/>
        </p:nvPicPr>
        <p:blipFill>
          <a:blip r:embed="rId2"/>
          <a:stretch>
            <a:fillRect/>
          </a:stretch>
        </p:blipFill>
        <p:spPr>
          <a:xfrm>
            <a:off x="663049" y="360900"/>
            <a:ext cx="3321290" cy="543751"/>
          </a:xfrm>
          <a:prstGeom prst="rect">
            <a:avLst/>
          </a:prstGeom>
        </p:spPr>
      </p:pic>
      <p:pic>
        <p:nvPicPr>
          <p:cNvPr id="4" name="图片 3">
            <a:extLst>
              <a:ext uri="{FF2B5EF4-FFF2-40B4-BE49-F238E27FC236}">
                <a16:creationId xmlns:a16="http://schemas.microsoft.com/office/drawing/2014/main" id="{F33CDE34-FF85-CF20-F199-1108E61F4E2E}"/>
              </a:ext>
            </a:extLst>
          </p:cNvPr>
          <p:cNvPicPr>
            <a:picLocks noChangeAspect="1"/>
          </p:cNvPicPr>
          <p:nvPr/>
        </p:nvPicPr>
        <p:blipFill>
          <a:blip r:embed="rId3"/>
          <a:stretch>
            <a:fillRect/>
          </a:stretch>
        </p:blipFill>
        <p:spPr>
          <a:xfrm>
            <a:off x="508673" y="1462945"/>
            <a:ext cx="4877792" cy="3602148"/>
          </a:xfrm>
          <a:prstGeom prst="rect">
            <a:avLst/>
          </a:prstGeom>
        </p:spPr>
      </p:pic>
      <p:pic>
        <p:nvPicPr>
          <p:cNvPr id="6" name="图片 5">
            <a:extLst>
              <a:ext uri="{FF2B5EF4-FFF2-40B4-BE49-F238E27FC236}">
                <a16:creationId xmlns:a16="http://schemas.microsoft.com/office/drawing/2014/main" id="{DB720E68-67A4-ADF6-8302-C624AD1E5BC6}"/>
              </a:ext>
            </a:extLst>
          </p:cNvPr>
          <p:cNvPicPr>
            <a:picLocks noChangeAspect="1"/>
          </p:cNvPicPr>
          <p:nvPr/>
        </p:nvPicPr>
        <p:blipFill>
          <a:blip r:embed="rId4"/>
          <a:stretch>
            <a:fillRect/>
          </a:stretch>
        </p:blipFill>
        <p:spPr>
          <a:xfrm>
            <a:off x="6557233" y="1289937"/>
            <a:ext cx="4865841" cy="3932110"/>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5C7B7DE9-F3D6-E486-0949-380F5ABCF8E8}"/>
                  </a:ext>
                </a:extLst>
              </p:cNvPr>
              <p:cNvSpPr txBox="1"/>
              <p:nvPr/>
            </p:nvSpPr>
            <p:spPr>
              <a:xfrm>
                <a:off x="508673" y="5222047"/>
                <a:ext cx="5038398" cy="1477328"/>
              </a:xfrm>
              <a:prstGeom prst="rect">
                <a:avLst/>
              </a:prstGeom>
              <a:noFill/>
            </p:spPr>
            <p:txBody>
              <a:bodyPr wrap="square">
                <a:spAutoFit/>
              </a:bodyPr>
              <a:lstStyle/>
              <a:p>
                <a:r>
                  <a:rPr lang="en-US" altLang="zh-CN" dirty="0">
                    <a:effectLst/>
                    <a:latin typeface="Arial" panose="020B0604020202020204" pitchFamily="34" charset="0"/>
                  </a:rPr>
                  <a:t>FIG. 1: Chiral charge density in the plane transverse to the beam axis; magnetic field </a:t>
                </a:r>
                <a:r>
                  <a:rPr lang="en-US" altLang="zh-CN" dirty="0" err="1">
                    <a:effectLst/>
                    <a:latin typeface="Arial" panose="020B0604020202020204" pitchFamily="34" charset="0"/>
                  </a:rPr>
                  <a:t>strength</a:t>
                </a:r>
                <a:r>
                  <a:rPr lang="en-US" altLang="zh-CN" dirty="0">
                    <a:effectLst/>
                    <a:latin typeface="Arial" panose="020B0604020202020204" pitchFamily="34" charset="0"/>
                  </a:rPr>
                  <a:t> </a:t>
                </a:r>
                <a14:m>
                  <m:oMath xmlns:m="http://schemas.openxmlformats.org/officeDocument/2006/math">
                    <m:r>
                      <a:rPr lang="en-US" altLang="zh-CN" i="1">
                        <a:latin typeface="Cambria Math" panose="02040503050406030204" pitchFamily="18" charset="0"/>
                      </a:rPr>
                      <m:t>𝑒𝐵</m:t>
                    </m:r>
                    <m:r>
                      <a:rPr lang="en-US" altLang="zh-CN" i="1">
                        <a:latin typeface="Cambria Math" panose="02040503050406030204" pitchFamily="18" charset="0"/>
                      </a:rPr>
                      <m:t> =</m:t>
                    </m:r>
                    <m:sSubSup>
                      <m:sSubSupPr>
                        <m:ctrlPr>
                          <a:rPr lang="en-US" altLang="zh-CN" i="1" smtClean="0">
                            <a:latin typeface="Cambria Math" panose="02040503050406030204" pitchFamily="18" charset="0"/>
                          </a:rPr>
                        </m:ctrlPr>
                      </m:sSubSupPr>
                      <m:e>
                        <m:r>
                          <m:rPr>
                            <m:sty m:val="p"/>
                          </m:rPr>
                          <a:rPr lang="en-US" altLang="zh-CN" i="1">
                            <a:latin typeface="Cambria Math" panose="02040503050406030204" pitchFamily="18" charset="0"/>
                          </a:rPr>
                          <m:t>m</m:t>
                        </m:r>
                      </m:e>
                      <m:sub>
                        <m:r>
                          <a:rPr lang="zh-CN" altLang="en-US" i="1" smtClean="0">
                            <a:latin typeface="Cambria Math" panose="02040503050406030204" pitchFamily="18" charset="0"/>
                          </a:rPr>
                          <m:t>𝜋</m:t>
                        </m:r>
                      </m:sub>
                      <m:sup>
                        <m:r>
                          <a:rPr lang="en-US" altLang="zh-CN" b="0" i="1" smtClean="0">
                            <a:latin typeface="Cambria Math" panose="02040503050406030204" pitchFamily="18" charset="0"/>
                          </a:rPr>
                          <m:t>2</m:t>
                        </m:r>
                      </m:sup>
                    </m:sSubSup>
                  </m:oMath>
                </a14:m>
                <a:r>
                  <a:rPr lang="en-US" altLang="zh-CN" dirty="0">
                    <a:effectLst/>
                    <a:latin typeface="Arial" panose="020B0604020202020204" pitchFamily="34" charset="0"/>
                  </a:rPr>
                  <a:t>, lifetime of magnetic field </a:t>
                </a:r>
                <a14:m>
                  <m:oMath xmlns:m="http://schemas.openxmlformats.org/officeDocument/2006/math">
                    <m:r>
                      <a:rPr lang="zh-CN" altLang="en-US" i="1" smtClean="0">
                        <a:effectLst/>
                        <a:latin typeface="Cambria Math" panose="02040503050406030204" pitchFamily="18" charset="0"/>
                      </a:rPr>
                      <m:t>𝜏</m:t>
                    </m:r>
                  </m:oMath>
                </a14:m>
                <a:r>
                  <a:rPr lang="en-US" altLang="zh-CN" dirty="0">
                    <a:effectLst/>
                    <a:latin typeface="Arial" panose="020B0604020202020204" pitchFamily="34" charset="0"/>
                  </a:rPr>
                  <a:t> = 10 </a:t>
                </a:r>
                <a:r>
                  <a:rPr lang="en-US" altLang="zh-CN" dirty="0" err="1">
                    <a:effectLst/>
                    <a:latin typeface="Arial" panose="020B0604020202020204" pitchFamily="34" charset="0"/>
                  </a:rPr>
                  <a:t>fm</a:t>
                </a:r>
                <a:r>
                  <a:rPr lang="en-US" altLang="zh-CN" dirty="0">
                    <a:effectLst/>
                    <a:latin typeface="Arial" panose="020B0604020202020204" pitchFamily="34" charset="0"/>
                  </a:rPr>
                  <a:t>, temperature T = 165 MeV, impact parameter b = 3 fm.</a:t>
                </a:r>
                <a:endParaRPr lang="zh-CN" altLang="en-US" dirty="0"/>
              </a:p>
            </p:txBody>
          </p:sp>
        </mc:Choice>
        <mc:Fallback xmlns="">
          <p:sp>
            <p:nvSpPr>
              <p:cNvPr id="8" name="文本框 7">
                <a:extLst>
                  <a:ext uri="{FF2B5EF4-FFF2-40B4-BE49-F238E27FC236}">
                    <a16:creationId xmlns:a16="http://schemas.microsoft.com/office/drawing/2014/main" id="{5C7B7DE9-F3D6-E486-0949-380F5ABCF8E8}"/>
                  </a:ext>
                </a:extLst>
              </p:cNvPr>
              <p:cNvSpPr txBox="1">
                <a:spLocks noRot="1" noChangeAspect="1" noMove="1" noResize="1" noEditPoints="1" noAdjustHandles="1" noChangeArrowheads="1" noChangeShapeType="1" noTextEdit="1"/>
              </p:cNvSpPr>
              <p:nvPr/>
            </p:nvSpPr>
            <p:spPr>
              <a:xfrm>
                <a:off x="508673" y="5222047"/>
                <a:ext cx="5038398" cy="1477328"/>
              </a:xfrm>
              <a:prstGeom prst="rect">
                <a:avLst/>
              </a:prstGeom>
              <a:blipFill>
                <a:blip r:embed="rId5"/>
                <a:stretch>
                  <a:fillRect l="-967" t="-2479" r="-605" b="-5372"/>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90CE65B7-438F-3091-4544-3A1285693DD2}"/>
              </a:ext>
            </a:extLst>
          </p:cNvPr>
          <p:cNvSpPr txBox="1"/>
          <p:nvPr/>
        </p:nvSpPr>
        <p:spPr>
          <a:xfrm>
            <a:off x="5942516" y="5395055"/>
            <a:ext cx="6095276" cy="923330"/>
          </a:xfrm>
          <a:prstGeom prst="rect">
            <a:avLst/>
          </a:prstGeom>
          <a:noFill/>
        </p:spPr>
        <p:txBody>
          <a:bodyPr wrap="square">
            <a:spAutoFit/>
          </a:bodyPr>
          <a:lstStyle/>
          <a:p>
            <a:r>
              <a:rPr lang="en-US" altLang="zh-CN" dirty="0">
                <a:effectLst/>
                <a:latin typeface="Arial" panose="020B0604020202020204" pitchFamily="34" charset="0"/>
              </a:rPr>
              <a:t>FIG. 2: Electric charge density in the transverse plane (background subtracted, see text); same parameters as in Fig. 1.</a:t>
            </a:r>
            <a:endParaRPr lang="zh-CN" altLang="en-US" dirty="0"/>
          </a:p>
        </p:txBody>
      </p:sp>
      <p:sp>
        <p:nvSpPr>
          <p:cNvPr id="12" name="文本框 11">
            <a:extLst>
              <a:ext uri="{FF2B5EF4-FFF2-40B4-BE49-F238E27FC236}">
                <a16:creationId xmlns:a16="http://schemas.microsoft.com/office/drawing/2014/main" id="{FE5BF75B-136D-8E53-6FE8-B9B16294D85C}"/>
              </a:ext>
            </a:extLst>
          </p:cNvPr>
          <p:cNvSpPr txBox="1"/>
          <p:nvPr/>
        </p:nvSpPr>
        <p:spPr>
          <a:xfrm>
            <a:off x="8207663" y="834101"/>
            <a:ext cx="1647537" cy="369332"/>
          </a:xfrm>
          <a:prstGeom prst="rect">
            <a:avLst/>
          </a:prstGeom>
          <a:noFill/>
        </p:spPr>
        <p:txBody>
          <a:bodyPr wrap="square">
            <a:spAutoFit/>
          </a:bodyPr>
          <a:lstStyle/>
          <a:p>
            <a:r>
              <a:rPr lang="en-US" altLang="zh-CN" dirty="0">
                <a:effectLst/>
                <a:latin typeface="Arial" panose="020B0604020202020204" pitchFamily="34" charset="0"/>
              </a:rPr>
              <a:t>quadrupole</a:t>
            </a:r>
            <a:endParaRPr lang="zh-CN" altLang="en-US" dirty="0"/>
          </a:p>
        </p:txBody>
      </p:sp>
      <p:sp>
        <p:nvSpPr>
          <p:cNvPr id="14" name="文本框 13">
            <a:extLst>
              <a:ext uri="{FF2B5EF4-FFF2-40B4-BE49-F238E27FC236}">
                <a16:creationId xmlns:a16="http://schemas.microsoft.com/office/drawing/2014/main" id="{9E02DD18-7C29-DACC-1CB8-14A1F336E754}"/>
              </a:ext>
            </a:extLst>
          </p:cNvPr>
          <p:cNvSpPr txBox="1"/>
          <p:nvPr/>
        </p:nvSpPr>
        <p:spPr>
          <a:xfrm>
            <a:off x="3242653" y="1191775"/>
            <a:ext cx="800642" cy="369332"/>
          </a:xfrm>
          <a:prstGeom prst="rect">
            <a:avLst/>
          </a:prstGeom>
          <a:noFill/>
        </p:spPr>
        <p:txBody>
          <a:bodyPr wrap="square">
            <a:spAutoFit/>
          </a:bodyPr>
          <a:lstStyle/>
          <a:p>
            <a:r>
              <a:rPr lang="en-US" altLang="zh-CN" dirty="0">
                <a:effectLst/>
                <a:latin typeface="Arial" panose="020B0604020202020204" pitchFamily="34" charset="0"/>
              </a:rPr>
              <a:t>pole</a:t>
            </a:r>
            <a:endParaRPr lang="zh-CN" altLang="en-US" dirty="0"/>
          </a:p>
        </p:txBody>
      </p:sp>
    </p:spTree>
    <p:extLst>
      <p:ext uri="{BB962C8B-B14F-4D97-AF65-F5344CB8AC3E}">
        <p14:creationId xmlns:p14="http://schemas.microsoft.com/office/powerpoint/2010/main" val="2955733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945AB28E-ADC1-AAF1-F6B5-7A5A2FFFAFBA}"/>
                  </a:ext>
                </a:extLst>
              </p:cNvPr>
              <p:cNvSpPr txBox="1"/>
              <p:nvPr/>
            </p:nvSpPr>
            <p:spPr>
              <a:xfrm>
                <a:off x="742137" y="1829377"/>
                <a:ext cx="6095276" cy="1200329"/>
              </a:xfrm>
              <a:prstGeom prst="rect">
                <a:avLst/>
              </a:prstGeom>
              <a:noFill/>
            </p:spPr>
            <p:txBody>
              <a:bodyPr wrap="square">
                <a:spAutoFit/>
              </a:bodyPr>
              <a:lstStyle/>
              <a:p>
                <a:r>
                  <a:rPr lang="en-US" altLang="zh-CN" dirty="0">
                    <a:effectLst/>
                    <a:latin typeface="Arial" panose="020B0604020202020204" pitchFamily="34" charset="0"/>
                  </a:rPr>
                  <a:t>The electric quadrupole deformation of the plasma described above will increase the elliptic flow of negative hadrons, and decrease the elliptic flow of positive hadrons leading to </a:t>
                </a:r>
                <a14:m>
                  <m:oMath xmlns:m="http://schemas.openxmlformats.org/officeDocument/2006/math">
                    <m:sSubSup>
                      <m:sSubSupPr>
                        <m:ctrlPr>
                          <a:rPr lang="en-US" altLang="zh-CN" i="1" smtClean="0">
                            <a:effectLst/>
                            <a:latin typeface="Cambria Math" panose="02040503050406030204" pitchFamily="18" charset="0"/>
                          </a:rPr>
                        </m:ctrlPr>
                      </m:sSubSupPr>
                      <m:e>
                        <m:r>
                          <a:rPr lang="en-US" altLang="zh-CN" b="0" i="1" smtClean="0">
                            <a:effectLst/>
                            <a:latin typeface="Cambria Math" panose="02040503050406030204" pitchFamily="18" charset="0"/>
                          </a:rPr>
                          <m:t>𝑣</m:t>
                        </m:r>
                      </m:e>
                      <m:sub>
                        <m:r>
                          <a:rPr lang="en-US" altLang="zh-CN" b="0" i="1" smtClean="0">
                            <a:effectLst/>
                            <a:latin typeface="Cambria Math" panose="02040503050406030204" pitchFamily="18" charset="0"/>
                          </a:rPr>
                          <m:t>2</m:t>
                        </m:r>
                      </m:sub>
                      <m:sup>
                        <m:r>
                          <a:rPr lang="en-US" altLang="zh-CN" b="0" i="1" smtClean="0">
                            <a:effectLst/>
                            <a:latin typeface="Cambria Math" panose="02040503050406030204" pitchFamily="18" charset="0"/>
                          </a:rPr>
                          <m:t>+</m:t>
                        </m:r>
                      </m:sup>
                    </m:sSubSup>
                    <m:r>
                      <a:rPr lang="en-US" altLang="zh-CN" b="0" i="1" smtClean="0">
                        <a:effectLst/>
                        <a:latin typeface="Cambria Math" panose="02040503050406030204" pitchFamily="18" charset="0"/>
                      </a:rPr>
                      <m:t>&lt;</m:t>
                    </m:r>
                    <m:sSubSup>
                      <m:sSubSupPr>
                        <m:ctrlPr>
                          <a:rPr lang="en-US" altLang="zh-CN" b="0" i="1" smtClean="0">
                            <a:effectLst/>
                            <a:latin typeface="Cambria Math" panose="02040503050406030204" pitchFamily="18" charset="0"/>
                          </a:rPr>
                        </m:ctrlPr>
                      </m:sSubSupPr>
                      <m:e>
                        <m:r>
                          <a:rPr lang="en-US" altLang="zh-CN" b="0" i="1" smtClean="0">
                            <a:effectLst/>
                            <a:latin typeface="Cambria Math" panose="02040503050406030204" pitchFamily="18" charset="0"/>
                          </a:rPr>
                          <m:t>𝑣</m:t>
                        </m:r>
                      </m:e>
                      <m:sub>
                        <m:r>
                          <a:rPr lang="en-US" altLang="zh-CN" b="0" i="1" smtClean="0">
                            <a:effectLst/>
                            <a:latin typeface="Cambria Math" panose="02040503050406030204" pitchFamily="18" charset="0"/>
                          </a:rPr>
                          <m:t>2</m:t>
                        </m:r>
                      </m:sub>
                      <m:sup>
                        <m:r>
                          <a:rPr lang="en-US" altLang="zh-CN" b="0" i="1" smtClean="0">
                            <a:effectLst/>
                            <a:latin typeface="Cambria Math" panose="02040503050406030204" pitchFamily="18" charset="0"/>
                          </a:rPr>
                          <m:t>−</m:t>
                        </m:r>
                      </m:sup>
                    </m:sSubSup>
                  </m:oMath>
                </a14:m>
                <a:endParaRPr lang="zh-CN" altLang="en-US" dirty="0"/>
              </a:p>
            </p:txBody>
          </p:sp>
        </mc:Choice>
        <mc:Fallback xmlns="">
          <p:sp>
            <p:nvSpPr>
              <p:cNvPr id="3" name="文本框 2">
                <a:extLst>
                  <a:ext uri="{FF2B5EF4-FFF2-40B4-BE49-F238E27FC236}">
                    <a16:creationId xmlns:a16="http://schemas.microsoft.com/office/drawing/2014/main" id="{945AB28E-ADC1-AAF1-F6B5-7A5A2FFFAFBA}"/>
                  </a:ext>
                </a:extLst>
              </p:cNvPr>
              <p:cNvSpPr txBox="1">
                <a:spLocks noRot="1" noChangeAspect="1" noMove="1" noResize="1" noEditPoints="1" noAdjustHandles="1" noChangeArrowheads="1" noChangeShapeType="1" noTextEdit="1"/>
              </p:cNvSpPr>
              <p:nvPr/>
            </p:nvSpPr>
            <p:spPr>
              <a:xfrm>
                <a:off x="742137" y="1829377"/>
                <a:ext cx="6095276" cy="1200329"/>
              </a:xfrm>
              <a:prstGeom prst="rect">
                <a:avLst/>
              </a:prstGeom>
              <a:blipFill>
                <a:blip r:embed="rId2"/>
                <a:stretch>
                  <a:fillRect l="-900" t="-2538" r="-1100" b="-6599"/>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CB259195-D7D1-B5EB-498B-85AC012339D4}"/>
              </a:ext>
            </a:extLst>
          </p:cNvPr>
          <p:cNvPicPr>
            <a:picLocks noChangeAspect="1"/>
          </p:cNvPicPr>
          <p:nvPr/>
        </p:nvPicPr>
        <p:blipFill>
          <a:blip r:embed="rId3"/>
          <a:stretch>
            <a:fillRect/>
          </a:stretch>
        </p:blipFill>
        <p:spPr>
          <a:xfrm>
            <a:off x="7672263" y="624045"/>
            <a:ext cx="3837052" cy="3914481"/>
          </a:xfrm>
          <a:prstGeom prst="rect">
            <a:avLst/>
          </a:prstGeom>
        </p:spPr>
      </p:pic>
      <p:sp>
        <p:nvSpPr>
          <p:cNvPr id="9" name="文本框 8">
            <a:extLst>
              <a:ext uri="{FF2B5EF4-FFF2-40B4-BE49-F238E27FC236}">
                <a16:creationId xmlns:a16="http://schemas.microsoft.com/office/drawing/2014/main" id="{D279E673-ACDF-3919-ED3B-44DD4F5FB1AF}"/>
              </a:ext>
            </a:extLst>
          </p:cNvPr>
          <p:cNvSpPr txBox="1"/>
          <p:nvPr/>
        </p:nvSpPr>
        <p:spPr>
          <a:xfrm>
            <a:off x="7040374" y="4857712"/>
            <a:ext cx="5151626" cy="1200329"/>
          </a:xfrm>
          <a:prstGeom prst="rect">
            <a:avLst/>
          </a:prstGeom>
          <a:noFill/>
        </p:spPr>
        <p:txBody>
          <a:bodyPr wrap="square">
            <a:spAutoFit/>
          </a:bodyPr>
          <a:lstStyle/>
          <a:p>
            <a:r>
              <a:rPr lang="en-US" altLang="zh-CN" dirty="0">
                <a:effectLst/>
                <a:latin typeface="Arial" panose="020B0604020202020204" pitchFamily="34" charset="0"/>
              </a:rPr>
              <a:t>the net electric charge distributions of </a:t>
            </a:r>
            <a:r>
              <a:rPr lang="en-US" altLang="zh-CN" dirty="0" err="1">
                <a:effectLst/>
                <a:latin typeface="Arial" panose="020B0604020202020204" pitchFamily="34" charset="0"/>
              </a:rPr>
              <a:t>partons</a:t>
            </a:r>
            <a:r>
              <a:rPr lang="en-US" altLang="zh-CN" dirty="0">
                <a:effectLst/>
                <a:latin typeface="Arial" panose="020B0604020202020204" pitchFamily="34" charset="0"/>
              </a:rPr>
              <a:t> in the transverse plane </a:t>
            </a:r>
          </a:p>
          <a:p>
            <a:r>
              <a:rPr lang="en-US" altLang="zh-CN" sz="1200" dirty="0">
                <a:effectLst/>
                <a:latin typeface="Arial" panose="020B0604020202020204" pitchFamily="34" charset="0"/>
              </a:rPr>
              <a:t>Figure from </a:t>
            </a:r>
            <a:r>
              <a:rPr lang="en-US" altLang="zh-CN" sz="1200" dirty="0" err="1">
                <a:effectLst/>
                <a:latin typeface="Arial" panose="020B0604020202020204" pitchFamily="34" charset="0"/>
              </a:rPr>
              <a:t>Diyu</a:t>
            </a:r>
            <a:r>
              <a:rPr lang="en-US" altLang="zh-CN" sz="1200" dirty="0">
                <a:effectLst/>
                <a:latin typeface="Arial" panose="020B0604020202020204" pitchFamily="34" charset="0"/>
              </a:rPr>
              <a:t> Shen, Charge asymmetry dependence of flow and a novel correlator to detect the chiral magnetic wave in a multiphase transport model</a:t>
            </a:r>
            <a:endParaRPr lang="zh-CN" altLang="en-US" sz="1200" dirty="0"/>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6D7EE2ED-2F82-70E8-2F86-9438F8665C52}"/>
                  </a:ext>
                </a:extLst>
              </p:cNvPr>
              <p:cNvSpPr txBox="1"/>
              <p:nvPr/>
            </p:nvSpPr>
            <p:spPr>
              <a:xfrm>
                <a:off x="1005406" y="3386617"/>
                <a:ext cx="159723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m:t>
                      </m:r>
                      <m:d>
                        <m:dPr>
                          <m:begChr m:val="⟨"/>
                          <m:endChr m:val="⟩"/>
                          <m:ctrlPr>
                            <a:rPr lang="en-US" altLang="zh-CN" b="0" i="1" smtClean="0">
                              <a:latin typeface="Cambria Math" panose="02040503050406030204" pitchFamily="18" charset="0"/>
                            </a:rPr>
                          </m:ctrlPr>
                        </m:dPr>
                        <m:e>
                          <m:r>
                            <m:rPr>
                              <m:sty m:val="p"/>
                            </m:rPr>
                            <a:rPr lang="en-US" altLang="zh-CN" b="0" i="0" smtClean="0">
                              <a:latin typeface="Cambria Math" panose="02040503050406030204" pitchFamily="18" charset="0"/>
                            </a:rPr>
                            <m:t>cos</m:t>
                          </m:r>
                          <m:r>
                            <a:rPr lang="en-US" altLang="zh-CN" b="0" i="1" smtClean="0">
                              <a:latin typeface="Cambria Math" panose="02040503050406030204" pitchFamily="18" charset="0"/>
                            </a:rPr>
                            <m:t>⁡(2</m:t>
                          </m:r>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𝜙</m:t>
                              </m:r>
                            </m:e>
                            <m:sub>
                              <m:r>
                                <a:rPr lang="en-US" altLang="zh-CN" b="0" i="1" smtClean="0">
                                  <a:latin typeface="Cambria Math" panose="02040503050406030204" pitchFamily="18" charset="0"/>
                                </a:rPr>
                                <m:t> </m:t>
                              </m:r>
                            </m:sub>
                          </m:sSub>
                          <m:r>
                            <a:rPr lang="en-US" altLang="zh-CN" b="0" i="1" smtClean="0">
                              <a:latin typeface="Cambria Math" panose="02040503050406030204" pitchFamily="18" charset="0"/>
                            </a:rPr>
                            <m:t>)</m:t>
                          </m:r>
                        </m:e>
                      </m:d>
                    </m:oMath>
                  </m:oMathPara>
                </a14:m>
                <a:endParaRPr lang="zh-CN" altLang="en-US" dirty="0"/>
              </a:p>
            </p:txBody>
          </p:sp>
        </mc:Choice>
        <mc:Fallback xmlns="">
          <p:sp>
            <p:nvSpPr>
              <p:cNvPr id="16" name="文本框 15">
                <a:extLst>
                  <a:ext uri="{FF2B5EF4-FFF2-40B4-BE49-F238E27FC236}">
                    <a16:creationId xmlns:a16="http://schemas.microsoft.com/office/drawing/2014/main" id="{6D7EE2ED-2F82-70E8-2F86-9438F8665C52}"/>
                  </a:ext>
                </a:extLst>
              </p:cNvPr>
              <p:cNvSpPr txBox="1">
                <a:spLocks noRot="1" noChangeAspect="1" noMove="1" noResize="1" noEditPoints="1" noAdjustHandles="1" noChangeArrowheads="1" noChangeShapeType="1" noTextEdit="1"/>
              </p:cNvSpPr>
              <p:nvPr/>
            </p:nvSpPr>
            <p:spPr>
              <a:xfrm>
                <a:off x="1005406" y="3386617"/>
                <a:ext cx="1597232" cy="276999"/>
              </a:xfrm>
              <a:prstGeom prst="rect">
                <a:avLst/>
              </a:prstGeom>
              <a:blipFill>
                <a:blip r:embed="rId4"/>
                <a:stretch>
                  <a:fillRect l="-1527" t="-4444" b="-3555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78020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DC4FFC9-A84B-33C2-5EDD-9247DA17FDF2}"/>
              </a:ext>
            </a:extLst>
          </p:cNvPr>
          <p:cNvPicPr>
            <a:picLocks noChangeAspect="1"/>
          </p:cNvPicPr>
          <p:nvPr/>
        </p:nvPicPr>
        <p:blipFill>
          <a:blip r:embed="rId2"/>
          <a:stretch>
            <a:fillRect/>
          </a:stretch>
        </p:blipFill>
        <p:spPr>
          <a:xfrm>
            <a:off x="2764506" y="1401200"/>
            <a:ext cx="4368681" cy="754861"/>
          </a:xfrm>
          <a:prstGeom prst="rect">
            <a:avLst/>
          </a:prstGeom>
        </p:spPr>
      </p:pic>
      <p:sp>
        <p:nvSpPr>
          <p:cNvPr id="3" name="文本框 2">
            <a:extLst>
              <a:ext uri="{FF2B5EF4-FFF2-40B4-BE49-F238E27FC236}">
                <a16:creationId xmlns:a16="http://schemas.microsoft.com/office/drawing/2014/main" id="{DBDDC2B4-9D71-B27D-9CDE-3EA51E6520B8}"/>
              </a:ext>
            </a:extLst>
          </p:cNvPr>
          <p:cNvSpPr txBox="1"/>
          <p:nvPr/>
        </p:nvSpPr>
        <p:spPr>
          <a:xfrm>
            <a:off x="1808215" y="442183"/>
            <a:ext cx="7647808" cy="923330"/>
          </a:xfrm>
          <a:prstGeom prst="rect">
            <a:avLst/>
          </a:prstGeom>
          <a:noFill/>
        </p:spPr>
        <p:txBody>
          <a:bodyPr wrap="square">
            <a:spAutoFit/>
          </a:bodyPr>
          <a:lstStyle/>
          <a:p>
            <a:r>
              <a:rPr lang="en-US" altLang="zh-CN" dirty="0">
                <a:effectLst/>
                <a:latin typeface="Arial" panose="020B0604020202020204" pitchFamily="34" charset="0"/>
              </a:rPr>
              <a:t>The net electric charge density is a sum of the initial charge density and the modulation caused by the propagating CMW. Keeping the leading term in the multipole expansion, we thus write</a:t>
            </a:r>
            <a:endParaRPr lang="zh-CN" altLang="en-US" dirty="0"/>
          </a:p>
        </p:txBody>
      </p:sp>
      <p:pic>
        <p:nvPicPr>
          <p:cNvPr id="5" name="图片 4">
            <a:extLst>
              <a:ext uri="{FF2B5EF4-FFF2-40B4-BE49-F238E27FC236}">
                <a16:creationId xmlns:a16="http://schemas.microsoft.com/office/drawing/2014/main" id="{15835DFD-A9EA-5F4C-AB82-C0D4FF6429D8}"/>
              </a:ext>
            </a:extLst>
          </p:cNvPr>
          <p:cNvPicPr>
            <a:picLocks noChangeAspect="1"/>
          </p:cNvPicPr>
          <p:nvPr/>
        </p:nvPicPr>
        <p:blipFill>
          <a:blip r:embed="rId3"/>
          <a:stretch>
            <a:fillRect/>
          </a:stretch>
        </p:blipFill>
        <p:spPr>
          <a:xfrm>
            <a:off x="3485088" y="2593000"/>
            <a:ext cx="2775592" cy="716282"/>
          </a:xfrm>
          <a:prstGeom prst="rect">
            <a:avLst/>
          </a:prstGeom>
        </p:spPr>
      </p:pic>
      <p:sp>
        <p:nvSpPr>
          <p:cNvPr id="7" name="文本框 6">
            <a:extLst>
              <a:ext uri="{FF2B5EF4-FFF2-40B4-BE49-F238E27FC236}">
                <a16:creationId xmlns:a16="http://schemas.microsoft.com/office/drawing/2014/main" id="{CEAC5AE5-C14B-00D6-9DDC-82F8383F7EBF}"/>
              </a:ext>
            </a:extLst>
          </p:cNvPr>
          <p:cNvSpPr txBox="1"/>
          <p:nvPr/>
        </p:nvSpPr>
        <p:spPr>
          <a:xfrm>
            <a:off x="1994562" y="2181179"/>
            <a:ext cx="6095276" cy="369332"/>
          </a:xfrm>
          <a:prstGeom prst="rect">
            <a:avLst/>
          </a:prstGeom>
          <a:noFill/>
        </p:spPr>
        <p:txBody>
          <a:bodyPr wrap="square">
            <a:spAutoFit/>
          </a:bodyPr>
          <a:lstStyle/>
          <a:p>
            <a:r>
              <a:rPr lang="en-US" altLang="zh-CN" dirty="0">
                <a:effectLst/>
                <a:latin typeface="Arial" panose="020B0604020202020204" pitchFamily="34" charset="0"/>
              </a:rPr>
              <a:t>the total charged hadron distribution is still given by</a:t>
            </a:r>
            <a:endParaRPr lang="zh-CN" altLang="en-US" dirty="0"/>
          </a:p>
        </p:txBody>
      </p:sp>
      <p:pic>
        <p:nvPicPr>
          <p:cNvPr id="9" name="图片 8">
            <a:extLst>
              <a:ext uri="{FF2B5EF4-FFF2-40B4-BE49-F238E27FC236}">
                <a16:creationId xmlns:a16="http://schemas.microsoft.com/office/drawing/2014/main" id="{15C636BA-2BBF-FA7E-3DEC-6EC00CC4A920}"/>
              </a:ext>
            </a:extLst>
          </p:cNvPr>
          <p:cNvPicPr>
            <a:picLocks noChangeAspect="1"/>
          </p:cNvPicPr>
          <p:nvPr/>
        </p:nvPicPr>
        <p:blipFill>
          <a:blip r:embed="rId4"/>
          <a:stretch>
            <a:fillRect/>
          </a:stretch>
        </p:blipFill>
        <p:spPr>
          <a:xfrm>
            <a:off x="3953121" y="3676909"/>
            <a:ext cx="2569021" cy="866809"/>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C8E7B9C2-9E54-645D-9010-8D4E2EF8A2F2}"/>
                  </a:ext>
                </a:extLst>
              </p:cNvPr>
              <p:cNvSpPr txBox="1"/>
              <p:nvPr/>
            </p:nvSpPr>
            <p:spPr>
              <a:xfrm>
                <a:off x="1901208" y="3277004"/>
                <a:ext cx="6095276" cy="369332"/>
              </a:xfrm>
              <a:prstGeom prst="rect">
                <a:avLst/>
              </a:prstGeom>
              <a:noFill/>
            </p:spPr>
            <p:txBody>
              <a:bodyPr wrap="square">
                <a:spAutoFit/>
              </a:bodyPr>
              <a:lstStyle/>
              <a:p>
                <a:r>
                  <a:rPr lang="en-US" altLang="zh-CN" dirty="0">
                    <a:effectLst/>
                    <a:latin typeface="Arial" panose="020B0604020202020204" pitchFamily="34" charset="0"/>
                  </a:rPr>
                  <a:t>a non-zero </a:t>
                </a:r>
                <a14:m>
                  <m:oMath xmlns:m="http://schemas.openxmlformats.org/officeDocument/2006/math">
                    <m:r>
                      <a:rPr lang="zh-CN" altLang="en-US" i="1" smtClean="0">
                        <a:effectLst/>
                        <a:latin typeface="Cambria Math" panose="02040503050406030204" pitchFamily="18" charset="0"/>
                      </a:rPr>
                      <m:t>𝜙</m:t>
                    </m:r>
                  </m:oMath>
                </a14:m>
                <a:r>
                  <a:rPr lang="en-US" altLang="zh-CN" dirty="0">
                    <a:effectLst/>
                    <a:latin typeface="Arial" panose="020B0604020202020204" pitchFamily="34" charset="0"/>
                  </a:rPr>
                  <a:t>-dependent difference between</a:t>
                </a:r>
                <a:r>
                  <a:rPr lang="en-US" altLang="zh-CN" dirty="0"/>
                  <a:t> </a:t>
                </a:r>
                <a:r>
                  <a:rPr lang="en-US" altLang="zh-CN" dirty="0">
                    <a:effectLst/>
                    <a:latin typeface="Arial" panose="020B0604020202020204" pitchFamily="34" charset="0"/>
                  </a:rPr>
                  <a:t>N+ and N−</a:t>
                </a:r>
                <a:endParaRPr lang="zh-CN" altLang="en-US" dirty="0"/>
              </a:p>
            </p:txBody>
          </p:sp>
        </mc:Choice>
        <mc:Fallback xmlns="">
          <p:sp>
            <p:nvSpPr>
              <p:cNvPr id="11" name="文本框 10">
                <a:extLst>
                  <a:ext uri="{FF2B5EF4-FFF2-40B4-BE49-F238E27FC236}">
                    <a16:creationId xmlns:a16="http://schemas.microsoft.com/office/drawing/2014/main" id="{C8E7B9C2-9E54-645D-9010-8D4E2EF8A2F2}"/>
                  </a:ext>
                </a:extLst>
              </p:cNvPr>
              <p:cNvSpPr txBox="1">
                <a:spLocks noRot="1" noChangeAspect="1" noMove="1" noResize="1" noEditPoints="1" noAdjustHandles="1" noChangeArrowheads="1" noChangeShapeType="1" noTextEdit="1"/>
              </p:cNvSpPr>
              <p:nvPr/>
            </p:nvSpPr>
            <p:spPr>
              <a:xfrm>
                <a:off x="1901208" y="3277004"/>
                <a:ext cx="6095276" cy="369332"/>
              </a:xfrm>
              <a:prstGeom prst="rect">
                <a:avLst/>
              </a:prstGeom>
              <a:blipFill>
                <a:blip r:embed="rId5"/>
                <a:stretch>
                  <a:fillRect l="-900" t="-11667" b="-25000"/>
                </a:stretch>
              </a:blipFill>
            </p:spPr>
            <p:txBody>
              <a:bodyPr/>
              <a:lstStyle/>
              <a:p>
                <a:r>
                  <a:rPr lang="zh-CN" altLang="en-US">
                    <a:noFill/>
                  </a:rPr>
                  <a:t> </a:t>
                </a:r>
              </a:p>
            </p:txBody>
          </p:sp>
        </mc:Fallback>
      </mc:AlternateContent>
      <p:pic>
        <p:nvPicPr>
          <p:cNvPr id="13" name="图片 12">
            <a:extLst>
              <a:ext uri="{FF2B5EF4-FFF2-40B4-BE49-F238E27FC236}">
                <a16:creationId xmlns:a16="http://schemas.microsoft.com/office/drawing/2014/main" id="{AF601D74-7331-9138-7C17-EA981FEC2C53}"/>
              </a:ext>
            </a:extLst>
          </p:cNvPr>
          <p:cNvPicPr>
            <a:picLocks noChangeAspect="1"/>
          </p:cNvPicPr>
          <p:nvPr/>
        </p:nvPicPr>
        <p:blipFill>
          <a:blip r:embed="rId6"/>
          <a:stretch>
            <a:fillRect/>
          </a:stretch>
        </p:blipFill>
        <p:spPr>
          <a:xfrm>
            <a:off x="3454752" y="4538638"/>
            <a:ext cx="4251671" cy="772511"/>
          </a:xfrm>
          <a:prstGeom prst="rect">
            <a:avLst/>
          </a:prstGeom>
        </p:spPr>
      </p:pic>
      <p:pic>
        <p:nvPicPr>
          <p:cNvPr id="15" name="图片 14">
            <a:extLst>
              <a:ext uri="{FF2B5EF4-FFF2-40B4-BE49-F238E27FC236}">
                <a16:creationId xmlns:a16="http://schemas.microsoft.com/office/drawing/2014/main" id="{65D30E1C-0D4B-0AF7-2E51-AA90CCEC2ECA}"/>
              </a:ext>
            </a:extLst>
          </p:cNvPr>
          <p:cNvPicPr>
            <a:picLocks noChangeAspect="1"/>
          </p:cNvPicPr>
          <p:nvPr/>
        </p:nvPicPr>
        <p:blipFill>
          <a:blip r:embed="rId7"/>
          <a:stretch>
            <a:fillRect/>
          </a:stretch>
        </p:blipFill>
        <p:spPr>
          <a:xfrm>
            <a:off x="3953121" y="5678776"/>
            <a:ext cx="1741519" cy="799809"/>
          </a:xfrm>
          <a:prstGeom prst="rect">
            <a:avLst/>
          </a:prstGeom>
        </p:spPr>
      </p:pic>
      <p:sp>
        <p:nvSpPr>
          <p:cNvPr id="17" name="文本框 16">
            <a:extLst>
              <a:ext uri="{FF2B5EF4-FFF2-40B4-BE49-F238E27FC236}">
                <a16:creationId xmlns:a16="http://schemas.microsoft.com/office/drawing/2014/main" id="{A98D3971-30F4-59A8-EA1A-EFA1301B27F1}"/>
              </a:ext>
            </a:extLst>
          </p:cNvPr>
          <p:cNvSpPr txBox="1"/>
          <p:nvPr/>
        </p:nvSpPr>
        <p:spPr>
          <a:xfrm>
            <a:off x="1901208" y="5220781"/>
            <a:ext cx="6095276" cy="369332"/>
          </a:xfrm>
          <a:prstGeom prst="rect">
            <a:avLst/>
          </a:prstGeom>
          <a:noFill/>
        </p:spPr>
        <p:txBody>
          <a:bodyPr wrap="square">
            <a:spAutoFit/>
          </a:bodyPr>
          <a:lstStyle/>
          <a:p>
            <a:r>
              <a:rPr lang="en-US" altLang="zh-CN" dirty="0">
                <a:effectLst/>
                <a:latin typeface="Arial" panose="020B0604020202020204" pitchFamily="34" charset="0"/>
              </a:rPr>
              <a:t>charged hadron distribution is just charge distribution </a:t>
            </a:r>
            <a:endParaRPr lang="zh-CN" altLang="en-US" dirty="0"/>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2E156B1A-BD33-2379-9B6C-544E7A5123C7}"/>
                  </a:ext>
                </a:extLst>
              </p:cNvPr>
              <p:cNvSpPr txBox="1"/>
              <p:nvPr/>
            </p:nvSpPr>
            <p:spPr>
              <a:xfrm>
                <a:off x="7592554" y="3868926"/>
                <a:ext cx="4205767" cy="390748"/>
              </a:xfrm>
              <a:prstGeom prst="rect">
                <a:avLst/>
              </a:prstGeom>
              <a:noFill/>
            </p:spPr>
            <p:txBody>
              <a:bodyPr wrap="none" rtlCol="0">
                <a:spAutoFit/>
              </a:bodyPr>
              <a:lstStyle/>
              <a:p>
                <a:r>
                  <a:rPr lang="en-US" altLang="zh-CN" dirty="0"/>
                  <a:t>Where </a:t>
                </a:r>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𝑞</m:t>
                        </m:r>
                      </m:sub>
                    </m:sSub>
                  </m:oMath>
                </a14:m>
                <a:r>
                  <a:rPr lang="en-US" altLang="zh-CN" sz="1400" dirty="0"/>
                  <a:t> </a:t>
                </a:r>
                <a:r>
                  <a:rPr lang="en-US" altLang="zh-CN" dirty="0"/>
                  <a:t>and</a:t>
                </a:r>
                <a:r>
                  <a:rPr lang="en-US" altLang="zh-CN" sz="1400" dirty="0"/>
                  <a:t> </a:t>
                </a:r>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𝑒</m:t>
                        </m:r>
                      </m:sub>
                    </m:sSub>
                  </m:oMath>
                </a14:m>
                <a:r>
                  <a:rPr lang="en-US" altLang="zh-CN" sz="1400" dirty="0"/>
                  <a:t> </a:t>
                </a:r>
                <a:r>
                  <a:rPr lang="en-US" altLang="zh-CN" dirty="0"/>
                  <a:t>shuffles initial charges  </a:t>
                </a:r>
                <a:endParaRPr lang="zh-CN" altLang="en-US" dirty="0"/>
              </a:p>
            </p:txBody>
          </p:sp>
        </mc:Choice>
        <mc:Fallback xmlns="">
          <p:sp>
            <p:nvSpPr>
              <p:cNvPr id="18" name="文本框 17">
                <a:extLst>
                  <a:ext uri="{FF2B5EF4-FFF2-40B4-BE49-F238E27FC236}">
                    <a16:creationId xmlns:a16="http://schemas.microsoft.com/office/drawing/2014/main" id="{2E156B1A-BD33-2379-9B6C-544E7A5123C7}"/>
                  </a:ext>
                </a:extLst>
              </p:cNvPr>
              <p:cNvSpPr txBox="1">
                <a:spLocks noRot="1" noChangeAspect="1" noMove="1" noResize="1" noEditPoints="1" noAdjustHandles="1" noChangeArrowheads="1" noChangeShapeType="1" noTextEdit="1"/>
              </p:cNvSpPr>
              <p:nvPr/>
            </p:nvSpPr>
            <p:spPr>
              <a:xfrm>
                <a:off x="7592554" y="3868926"/>
                <a:ext cx="4205767" cy="390748"/>
              </a:xfrm>
              <a:prstGeom prst="rect">
                <a:avLst/>
              </a:prstGeom>
              <a:blipFill>
                <a:blip r:embed="rId8"/>
                <a:stretch>
                  <a:fillRect l="-1159" t="-7813" r="-290" b="-2031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0282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1F3E6A4C-788F-B9DE-00CF-D2C3AC612E90}"/>
                  </a:ext>
                </a:extLst>
              </p:cNvPr>
              <p:cNvSpPr txBox="1"/>
              <p:nvPr/>
            </p:nvSpPr>
            <p:spPr>
              <a:xfrm>
                <a:off x="1699873" y="621454"/>
                <a:ext cx="7942496" cy="923330"/>
              </a:xfrm>
              <a:prstGeom prst="rect">
                <a:avLst/>
              </a:prstGeom>
              <a:noFill/>
            </p:spPr>
            <p:txBody>
              <a:bodyPr wrap="square">
                <a:spAutoFit/>
              </a:bodyPr>
              <a:lstStyle/>
              <a:p>
                <a:r>
                  <a:rPr lang="en-US" altLang="zh-CN" dirty="0">
                    <a:effectLst/>
                    <a:latin typeface="Arial" panose="020B0604020202020204" pitchFamily="34" charset="0"/>
                  </a:rPr>
                  <a:t>This translates the electric quadrupole deformation of the plasma into the charge dependence of the elliptic flow of hadrons. Indeed the </a:t>
                </a:r>
                <a14:m>
                  <m:oMath xmlns:m="http://schemas.openxmlformats.org/officeDocument/2006/math">
                    <m:r>
                      <a:rPr lang="zh-CN" altLang="en-US" i="1" smtClean="0">
                        <a:effectLst/>
                        <a:latin typeface="Cambria Math" panose="02040503050406030204" pitchFamily="18" charset="0"/>
                      </a:rPr>
                      <m:t>𝜙</m:t>
                    </m:r>
                  </m:oMath>
                </a14:m>
                <a:r>
                  <a:rPr lang="en-US" altLang="zh-CN" dirty="0">
                    <a:effectLst/>
                    <a:latin typeface="Arial" panose="020B0604020202020204" pitchFamily="34" charset="0"/>
                  </a:rPr>
                  <a:t>-dependence in charged hadron distribution leads to a charge-dependent elliptic flow term:</a:t>
                </a:r>
                <a:endParaRPr lang="zh-CN" altLang="en-US" dirty="0"/>
              </a:p>
            </p:txBody>
          </p:sp>
        </mc:Choice>
        <mc:Fallback xmlns="">
          <p:sp>
            <p:nvSpPr>
              <p:cNvPr id="5" name="文本框 4">
                <a:extLst>
                  <a:ext uri="{FF2B5EF4-FFF2-40B4-BE49-F238E27FC236}">
                    <a16:creationId xmlns:a16="http://schemas.microsoft.com/office/drawing/2014/main" id="{1F3E6A4C-788F-B9DE-00CF-D2C3AC612E90}"/>
                  </a:ext>
                </a:extLst>
              </p:cNvPr>
              <p:cNvSpPr txBox="1">
                <a:spLocks noRot="1" noChangeAspect="1" noMove="1" noResize="1" noEditPoints="1" noAdjustHandles="1" noChangeArrowheads="1" noChangeShapeType="1" noTextEdit="1"/>
              </p:cNvSpPr>
              <p:nvPr/>
            </p:nvSpPr>
            <p:spPr>
              <a:xfrm>
                <a:off x="1699873" y="621454"/>
                <a:ext cx="7942496" cy="923330"/>
              </a:xfrm>
              <a:prstGeom prst="rect">
                <a:avLst/>
              </a:prstGeom>
              <a:blipFill>
                <a:blip r:embed="rId2"/>
                <a:stretch>
                  <a:fillRect l="-691" t="-3974" r="-998" b="-927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0B1F7658-5013-90A8-3227-59E0F6806EA5}"/>
                  </a:ext>
                </a:extLst>
              </p:cNvPr>
              <p:cNvSpPr txBox="1"/>
              <p:nvPr/>
            </p:nvSpPr>
            <p:spPr>
              <a:xfrm>
                <a:off x="2453928" y="1827737"/>
                <a:ext cx="6095276" cy="19200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𝑑</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ea typeface="Cambria Math" panose="02040503050406030204" pitchFamily="18" charset="0"/>
                                </a:rPr>
                                <m:t>±</m:t>
                              </m:r>
                            </m:sub>
                          </m:sSub>
                        </m:num>
                        <m:den>
                          <m:r>
                            <a:rPr lang="en-US" altLang="zh-CN" b="0" i="1" smtClean="0">
                              <a:latin typeface="Cambria Math" panose="02040503050406030204" pitchFamily="18" charset="0"/>
                            </a:rPr>
                            <m:t>𝑑</m:t>
                          </m:r>
                          <m:r>
                            <a:rPr lang="zh-CN" altLang="en-US" b="0" i="1" smtClean="0">
                              <a:latin typeface="Cambria Math" panose="02040503050406030204" pitchFamily="18" charset="0"/>
                            </a:rPr>
                            <m:t>𝜙</m:t>
                          </m:r>
                        </m:den>
                      </m:f>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ea typeface="Cambria Math" panose="02040503050406030204" pitchFamily="18" charset="0"/>
                            </a:rPr>
                            <m:t>±</m:t>
                          </m:r>
                        </m:sub>
                      </m:sSub>
                      <m:d>
                        <m:dPr>
                          <m:begChr m:val="["/>
                          <m:endChr m:val="]"/>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1+2</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𝑣</m:t>
                              </m:r>
                            </m:e>
                            <m:sub>
                              <m:r>
                                <a:rPr lang="en-US" altLang="zh-CN" b="0" i="1" smtClean="0">
                                  <a:latin typeface="Cambria Math" panose="02040503050406030204" pitchFamily="18" charset="0"/>
                                  <a:ea typeface="Cambria Math" panose="02040503050406030204" pitchFamily="18" charset="0"/>
                                </a:rPr>
                                <m:t>2</m:t>
                              </m:r>
                            </m:sub>
                          </m:sSub>
                          <m:func>
                            <m:funcPr>
                              <m:ctrlPr>
                                <a:rPr lang="en-US" altLang="zh-CN" b="0" i="1" smtClean="0">
                                  <a:latin typeface="Cambria Math" panose="02040503050406030204" pitchFamily="18"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cos</m:t>
                              </m:r>
                            </m:fName>
                            <m:e>
                              <m:d>
                                <m:dPr>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2</m:t>
                                  </m:r>
                                  <m:r>
                                    <a:rPr lang="zh-CN" altLang="en-US" b="0" i="1" smtClean="0">
                                      <a:latin typeface="Cambria Math" panose="02040503050406030204" pitchFamily="18" charset="0"/>
                                      <a:ea typeface="Cambria Math" panose="02040503050406030204" pitchFamily="18" charset="0"/>
                                    </a:rPr>
                                    <m:t>𝜙</m:t>
                                  </m:r>
                                </m:e>
                              </m:d>
                            </m:e>
                          </m:func>
                        </m:e>
                      </m:d>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en-US" altLang="zh-CN" b="0" i="1" smtClean="0">
                                  <a:latin typeface="Cambria Math" panose="02040503050406030204" pitchFamily="18" charset="0"/>
                                  <a:ea typeface="Cambria Math" panose="02040503050406030204" pitchFamily="18" charset="0"/>
                                </a:rPr>
                                <m:t>𝑁</m:t>
                              </m:r>
                            </m:e>
                          </m:acc>
                        </m:e>
                        <m:sub>
                          <m:r>
                            <a:rPr lang="en-US" altLang="zh-CN" i="1">
                              <a:latin typeface="Cambria Math" panose="02040503050406030204" pitchFamily="18" charset="0"/>
                              <a:ea typeface="Cambria Math" panose="02040503050406030204" pitchFamily="18" charset="0"/>
                            </a:rPr>
                            <m:t>±</m:t>
                          </m:r>
                        </m:sub>
                      </m:sSub>
                      <m:d>
                        <m:dPr>
                          <m:begChr m:val="["/>
                          <m:endChr m:val="]"/>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1+2</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𝑣</m:t>
                              </m:r>
                            </m:e>
                            <m:sub>
                              <m:r>
                                <a:rPr lang="en-US" altLang="zh-CN" b="0" i="1" smtClean="0">
                                  <a:latin typeface="Cambria Math" panose="02040503050406030204" pitchFamily="18" charset="0"/>
                                  <a:ea typeface="Cambria Math" panose="02040503050406030204" pitchFamily="18" charset="0"/>
                                </a:rPr>
                                <m:t>2</m:t>
                              </m:r>
                            </m:sub>
                          </m:sSub>
                          <m:func>
                            <m:funcPr>
                              <m:ctrlPr>
                                <a:rPr lang="en-US" altLang="zh-CN" b="0" i="1" smtClean="0">
                                  <a:latin typeface="Cambria Math" panose="02040503050406030204" pitchFamily="18"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cos</m:t>
                              </m:r>
                            </m:fName>
                            <m:e>
                              <m:d>
                                <m:dPr>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2</m:t>
                                  </m:r>
                                  <m:r>
                                    <a:rPr lang="zh-CN" altLang="en-US" b="0" i="1" smtClean="0">
                                      <a:latin typeface="Cambria Math" panose="02040503050406030204" pitchFamily="18" charset="0"/>
                                      <a:ea typeface="Cambria Math" panose="02040503050406030204" pitchFamily="18" charset="0"/>
                                    </a:rPr>
                                    <m:t>𝜙</m:t>
                                  </m:r>
                                </m:e>
                              </m:d>
                            </m:e>
                          </m:func>
                          <m:r>
                            <a:rPr lang="zh-CN" altLang="en-US" b="0" i="1" smtClean="0">
                              <a:latin typeface="Cambria Math" panose="02040503050406030204" pitchFamily="18" charset="0"/>
                              <a:ea typeface="Cambria Math" panose="02040503050406030204" pitchFamily="18" charset="0"/>
                            </a:rPr>
                            <m:t>∓</m:t>
                          </m:r>
                          <m:d>
                            <m:dPr>
                              <m:ctrlPr>
                                <a:rPr lang="en-US" altLang="zh-CN" b="0" i="1" smtClean="0">
                                  <a:latin typeface="Cambria Math" panose="02040503050406030204" pitchFamily="18" charset="0"/>
                                  <a:ea typeface="Cambria Math" panose="02040503050406030204" pitchFamily="18" charset="0"/>
                                </a:rPr>
                              </m:ctrlPr>
                            </m:dPr>
                            <m:e>
                              <m:f>
                                <m:fPr>
                                  <m:ctrlPr>
                                    <a:rPr lang="en-US" altLang="zh-CN" b="0" i="1" smtClean="0">
                                      <a:latin typeface="Cambria Math" panose="02040503050406030204" pitchFamily="18" charset="0"/>
                                      <a:ea typeface="Cambria Math" panose="02040503050406030204" pitchFamily="18" charset="0"/>
                                    </a:rPr>
                                  </m:ctrlPr>
                                </m:fPr>
                                <m:num>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𝑞</m:t>
                                      </m:r>
                                    </m:e>
                                    <m:sub>
                                      <m:r>
                                        <a:rPr lang="en-US" altLang="zh-CN" b="0" i="1" smtClean="0">
                                          <a:latin typeface="Cambria Math" panose="02040503050406030204" pitchFamily="18" charset="0"/>
                                          <a:ea typeface="Cambria Math" panose="02040503050406030204" pitchFamily="18" charset="0"/>
                                        </a:rPr>
                                        <m:t>𝑒</m:t>
                                      </m:r>
                                    </m:sub>
                                  </m:sSub>
                                </m:num>
                                <m:den>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zh-CN" altLang="en-US" b="0" i="1" smtClean="0">
                                              <a:latin typeface="Cambria Math" panose="02040503050406030204" pitchFamily="18" charset="0"/>
                                              <a:ea typeface="Cambria Math" panose="02040503050406030204" pitchFamily="18" charset="0"/>
                                            </a:rPr>
                                            <m:t>𝜌</m:t>
                                          </m:r>
                                        </m:e>
                                      </m:acc>
                                    </m:e>
                                    <m:sub>
                                      <m:r>
                                        <a:rPr lang="en-US" altLang="zh-CN" b="0" i="1" smtClean="0">
                                          <a:latin typeface="Cambria Math" panose="02040503050406030204" pitchFamily="18" charset="0"/>
                                          <a:ea typeface="Cambria Math" panose="02040503050406030204" pitchFamily="18" charset="0"/>
                                        </a:rPr>
                                        <m:t>𝑒</m:t>
                                      </m:r>
                                    </m:sub>
                                  </m:sSub>
                                </m:den>
                              </m:f>
                            </m:e>
                          </m:d>
                          <m:d>
                            <m:dPr>
                              <m:ctrlPr>
                                <a:rPr lang="en-US" altLang="zh-CN" b="0" i="1" smtClean="0">
                                  <a:latin typeface="Cambria Math" panose="02040503050406030204" pitchFamily="18" charset="0"/>
                                  <a:ea typeface="Cambria Math" panose="02040503050406030204" pitchFamily="18" charset="0"/>
                                </a:rPr>
                              </m:ctrlPr>
                            </m:dPr>
                            <m:e>
                              <m:f>
                                <m:fPr>
                                  <m:ctrlPr>
                                    <a:rPr lang="en-US" altLang="zh-CN" b="0" i="1" smtClean="0">
                                      <a:latin typeface="Cambria Math" panose="02040503050406030204" pitchFamily="18" charset="0"/>
                                      <a:ea typeface="Cambria Math" panose="02040503050406030204" pitchFamily="18" charset="0"/>
                                    </a:rPr>
                                  </m:ctrlPr>
                                </m:fPr>
                                <m:num>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en-US" altLang="zh-CN" b="0" i="1" smtClean="0">
                                              <a:latin typeface="Cambria Math" panose="02040503050406030204" pitchFamily="18" charset="0"/>
                                              <a:ea typeface="Cambria Math" panose="02040503050406030204" pitchFamily="18" charset="0"/>
                                            </a:rPr>
                                            <m:t>𝑁</m:t>
                                          </m:r>
                                        </m:e>
                                      </m:acc>
                                    </m:e>
                                    <m:sub>
                                      <m:r>
                                        <a:rPr lang="en-US" altLang="zh-CN" b="0" i="1" smtClean="0">
                                          <a:latin typeface="Cambria Math" panose="02040503050406030204" pitchFamily="18" charset="0"/>
                                          <a:ea typeface="Cambria Math" panose="02040503050406030204" pitchFamily="18" charset="0"/>
                                        </a:rPr>
                                        <m:t>+</m:t>
                                      </m:r>
                                    </m:sub>
                                  </m:sSub>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en-US" altLang="zh-CN" b="0" i="1" smtClean="0">
                                              <a:latin typeface="Cambria Math" panose="02040503050406030204" pitchFamily="18" charset="0"/>
                                              <a:ea typeface="Cambria Math" panose="02040503050406030204" pitchFamily="18" charset="0"/>
                                            </a:rPr>
                                            <m:t>𝑁</m:t>
                                          </m:r>
                                        </m:e>
                                      </m:acc>
                                    </m:e>
                                    <m:sub>
                                      <m:r>
                                        <a:rPr lang="en-US" altLang="zh-CN" b="0" i="1" smtClean="0">
                                          <a:latin typeface="Cambria Math" panose="02040503050406030204" pitchFamily="18" charset="0"/>
                                          <a:ea typeface="Cambria Math" panose="02040503050406030204" pitchFamily="18" charset="0"/>
                                        </a:rPr>
                                        <m:t>−</m:t>
                                      </m:r>
                                    </m:sub>
                                  </m:sSub>
                                </m:num>
                                <m:den>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en-US" altLang="zh-CN" b="0" i="1" smtClean="0">
                                              <a:latin typeface="Cambria Math" panose="02040503050406030204" pitchFamily="18" charset="0"/>
                                              <a:ea typeface="Cambria Math" panose="02040503050406030204" pitchFamily="18" charset="0"/>
                                            </a:rPr>
                                            <m:t>𝑁</m:t>
                                          </m:r>
                                        </m:e>
                                      </m:acc>
                                    </m:e>
                                    <m:sub>
                                      <m:r>
                                        <a:rPr lang="en-US" altLang="zh-CN" b="0" i="1" smtClean="0">
                                          <a:latin typeface="Cambria Math" panose="02040503050406030204" pitchFamily="18" charset="0"/>
                                          <a:ea typeface="Cambria Math" panose="02040503050406030204" pitchFamily="18" charset="0"/>
                                        </a:rPr>
                                        <m:t>+</m:t>
                                      </m:r>
                                    </m:sub>
                                  </m:sSub>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en-US" altLang="zh-CN" b="0" i="1" smtClean="0">
                                              <a:latin typeface="Cambria Math" panose="02040503050406030204" pitchFamily="18" charset="0"/>
                                              <a:ea typeface="Cambria Math" panose="02040503050406030204" pitchFamily="18" charset="0"/>
                                            </a:rPr>
                                            <m:t>𝑁</m:t>
                                          </m:r>
                                        </m:e>
                                      </m:acc>
                                    </m:e>
                                    <m:sub>
                                      <m:r>
                                        <a:rPr lang="en-US" altLang="zh-CN" b="0" i="1" smtClean="0">
                                          <a:latin typeface="Cambria Math" panose="02040503050406030204" pitchFamily="18" charset="0"/>
                                          <a:ea typeface="Cambria Math" panose="02040503050406030204" pitchFamily="18" charset="0"/>
                                        </a:rPr>
                                        <m:t>−</m:t>
                                      </m:r>
                                    </m:sub>
                                  </m:sSub>
                                </m:den>
                              </m:f>
                            </m:e>
                          </m:d>
                          <m:r>
                            <a:rPr lang="en-US" altLang="zh-CN" b="0" i="1" smtClean="0">
                              <a:latin typeface="Cambria Math" panose="02040503050406030204" pitchFamily="18" charset="0"/>
                              <a:ea typeface="Cambria Math" panose="02040503050406030204" pitchFamily="18" charset="0"/>
                            </a:rPr>
                            <m:t>2</m:t>
                          </m:r>
                          <m:func>
                            <m:funcPr>
                              <m:ctrlPr>
                                <a:rPr lang="en-US" altLang="zh-CN" b="0" i="1" smtClean="0">
                                  <a:latin typeface="Cambria Math" panose="02040503050406030204" pitchFamily="18"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cos</m:t>
                              </m:r>
                            </m:fName>
                            <m:e>
                              <m:d>
                                <m:dPr>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2</m:t>
                                  </m:r>
                                  <m:r>
                                    <a:rPr lang="zh-CN" altLang="en-US" b="0" i="1" smtClean="0">
                                      <a:latin typeface="Cambria Math" panose="02040503050406030204" pitchFamily="18" charset="0"/>
                                      <a:ea typeface="Cambria Math" panose="02040503050406030204" pitchFamily="18" charset="0"/>
                                    </a:rPr>
                                    <m:t>𝜙</m:t>
                                  </m:r>
                                </m:e>
                              </m:d>
                            </m:e>
                          </m:func>
                        </m:e>
                      </m:d>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en-US" altLang="zh-CN" b="0" i="1" smtClean="0">
                                  <a:latin typeface="Cambria Math" panose="02040503050406030204" pitchFamily="18" charset="0"/>
                                  <a:ea typeface="Cambria Math" panose="02040503050406030204" pitchFamily="18" charset="0"/>
                                </a:rPr>
                                <m:t>𝑁</m:t>
                              </m:r>
                            </m:e>
                          </m:acc>
                        </m:e>
                        <m:sub>
                          <m:r>
                            <a:rPr lang="en-US" altLang="zh-CN" i="1">
                              <a:latin typeface="Cambria Math" panose="02040503050406030204" pitchFamily="18" charset="0"/>
                              <a:ea typeface="Cambria Math" panose="02040503050406030204" pitchFamily="18" charset="0"/>
                            </a:rPr>
                            <m:t>±</m:t>
                          </m:r>
                        </m:sub>
                      </m:sSub>
                      <m:d>
                        <m:dPr>
                          <m:begChr m:val="["/>
                          <m:endChr m:val="]"/>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1+2</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𝑣</m:t>
                              </m:r>
                            </m:e>
                            <m:sub>
                              <m:r>
                                <a:rPr lang="en-US" altLang="zh-CN" b="0" i="1" smtClean="0">
                                  <a:latin typeface="Cambria Math" panose="02040503050406030204" pitchFamily="18" charset="0"/>
                                  <a:ea typeface="Cambria Math" panose="02040503050406030204" pitchFamily="18" charset="0"/>
                                </a:rPr>
                                <m:t>2</m:t>
                              </m:r>
                            </m:sub>
                          </m:sSub>
                          <m:func>
                            <m:funcPr>
                              <m:ctrlPr>
                                <a:rPr lang="en-US" altLang="zh-CN" b="0" i="1" smtClean="0">
                                  <a:latin typeface="Cambria Math" panose="02040503050406030204" pitchFamily="18"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cos</m:t>
                              </m:r>
                            </m:fName>
                            <m:e>
                              <m:d>
                                <m:dPr>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2</m:t>
                                  </m:r>
                                  <m:r>
                                    <a:rPr lang="zh-CN" altLang="en-US" b="0" i="1" smtClean="0">
                                      <a:latin typeface="Cambria Math" panose="02040503050406030204" pitchFamily="18" charset="0"/>
                                      <a:ea typeface="Cambria Math" panose="02040503050406030204" pitchFamily="18" charset="0"/>
                                    </a:rPr>
                                    <m:t>𝜙</m:t>
                                  </m:r>
                                </m:e>
                              </m:d>
                            </m:e>
                          </m:func>
                          <m:r>
                            <a:rPr lang="zh-CN" altLang="en-US" b="0" i="1" smtClean="0">
                              <a:latin typeface="Cambria Math" panose="02040503050406030204" pitchFamily="18" charset="0"/>
                              <a:ea typeface="Cambria Math" panose="02040503050406030204" pitchFamily="18" charset="0"/>
                            </a:rPr>
                            <m:t>∓</m:t>
                          </m:r>
                          <m:d>
                            <m:dPr>
                              <m:ctrlPr>
                                <a:rPr lang="en-US" altLang="zh-CN" b="0" i="1" smtClean="0">
                                  <a:latin typeface="Cambria Math" panose="02040503050406030204" pitchFamily="18" charset="0"/>
                                  <a:ea typeface="Cambria Math" panose="02040503050406030204" pitchFamily="18" charset="0"/>
                                </a:rPr>
                              </m:ctrlPr>
                            </m:dPr>
                            <m:e>
                              <m:f>
                                <m:fPr>
                                  <m:ctrlPr>
                                    <a:rPr lang="en-US" altLang="zh-CN" b="0" i="1" smtClean="0">
                                      <a:latin typeface="Cambria Math" panose="02040503050406030204" pitchFamily="18" charset="0"/>
                                      <a:ea typeface="Cambria Math" panose="02040503050406030204" pitchFamily="18" charset="0"/>
                                    </a:rPr>
                                  </m:ctrlPr>
                                </m:fPr>
                                <m:num>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𝑞</m:t>
                                      </m:r>
                                    </m:e>
                                    <m:sub>
                                      <m:r>
                                        <a:rPr lang="en-US" altLang="zh-CN" b="0" i="1" smtClean="0">
                                          <a:latin typeface="Cambria Math" panose="02040503050406030204" pitchFamily="18" charset="0"/>
                                          <a:ea typeface="Cambria Math" panose="02040503050406030204" pitchFamily="18" charset="0"/>
                                        </a:rPr>
                                        <m:t>𝑒</m:t>
                                      </m:r>
                                    </m:sub>
                                  </m:sSub>
                                </m:num>
                                <m:den>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zh-CN" altLang="en-US" b="0" i="1" smtClean="0">
                                              <a:latin typeface="Cambria Math" panose="02040503050406030204" pitchFamily="18" charset="0"/>
                                              <a:ea typeface="Cambria Math" panose="02040503050406030204" pitchFamily="18" charset="0"/>
                                            </a:rPr>
                                            <m:t>𝜌</m:t>
                                          </m:r>
                                        </m:e>
                                      </m:acc>
                                    </m:e>
                                    <m:sub>
                                      <m:r>
                                        <a:rPr lang="en-US" altLang="zh-CN" b="0" i="1" smtClean="0">
                                          <a:latin typeface="Cambria Math" panose="02040503050406030204" pitchFamily="18" charset="0"/>
                                          <a:ea typeface="Cambria Math" panose="02040503050406030204" pitchFamily="18" charset="0"/>
                                        </a:rPr>
                                        <m:t>𝑒</m:t>
                                      </m:r>
                                    </m:sub>
                                  </m:sSub>
                                </m:den>
                              </m:f>
                            </m:e>
                          </m:d>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𝐴</m:t>
                              </m:r>
                            </m:e>
                            <m:sub>
                              <m:r>
                                <a:rPr lang="en-US" altLang="zh-CN" b="0" i="1" smtClean="0">
                                  <a:latin typeface="Cambria Math" panose="02040503050406030204" pitchFamily="18" charset="0"/>
                                  <a:ea typeface="Cambria Math" panose="02040503050406030204" pitchFamily="18" charset="0"/>
                                </a:rPr>
                                <m:t>𝑐h</m:t>
                              </m:r>
                            </m:sub>
                          </m:sSub>
                          <m:r>
                            <a:rPr lang="en-US" altLang="zh-CN" b="0" i="1" smtClean="0">
                              <a:latin typeface="Cambria Math" panose="02040503050406030204" pitchFamily="18" charset="0"/>
                              <a:ea typeface="Cambria Math" panose="02040503050406030204" pitchFamily="18" charset="0"/>
                            </a:rPr>
                            <m:t> 2</m:t>
                          </m:r>
                          <m:func>
                            <m:funcPr>
                              <m:ctrlPr>
                                <a:rPr lang="en-US" altLang="zh-CN" b="0" i="1" smtClean="0">
                                  <a:latin typeface="Cambria Math" panose="02040503050406030204" pitchFamily="18"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cos</m:t>
                              </m:r>
                            </m:fName>
                            <m:e>
                              <m:d>
                                <m:dPr>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2</m:t>
                                  </m:r>
                                  <m:r>
                                    <a:rPr lang="zh-CN" altLang="en-US" b="0" i="1" smtClean="0">
                                      <a:latin typeface="Cambria Math" panose="02040503050406030204" pitchFamily="18" charset="0"/>
                                      <a:ea typeface="Cambria Math" panose="02040503050406030204" pitchFamily="18" charset="0"/>
                                    </a:rPr>
                                    <m:t>𝜙</m:t>
                                  </m:r>
                                </m:e>
                              </m:d>
                            </m:e>
                          </m:func>
                        </m:e>
                      </m:d>
                    </m:oMath>
                  </m:oMathPara>
                </a14:m>
                <a:endParaRPr lang="zh-CN" altLang="en-US" dirty="0"/>
              </a:p>
            </p:txBody>
          </p:sp>
        </mc:Choice>
        <mc:Fallback xmlns="">
          <p:sp>
            <p:nvSpPr>
              <p:cNvPr id="8" name="文本框 7">
                <a:extLst>
                  <a:ext uri="{FF2B5EF4-FFF2-40B4-BE49-F238E27FC236}">
                    <a16:creationId xmlns:a16="http://schemas.microsoft.com/office/drawing/2014/main" id="{0B1F7658-5013-90A8-3227-59E0F6806EA5}"/>
                  </a:ext>
                </a:extLst>
              </p:cNvPr>
              <p:cNvSpPr txBox="1">
                <a:spLocks noRot="1" noChangeAspect="1" noMove="1" noResize="1" noEditPoints="1" noAdjustHandles="1" noChangeArrowheads="1" noChangeShapeType="1" noTextEdit="1"/>
              </p:cNvSpPr>
              <p:nvPr/>
            </p:nvSpPr>
            <p:spPr>
              <a:xfrm>
                <a:off x="2453928" y="1827737"/>
                <a:ext cx="6095276" cy="1920013"/>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09E5E4E8-511F-09B1-314A-3A623388A1DF}"/>
                  </a:ext>
                </a:extLst>
              </p:cNvPr>
              <p:cNvSpPr txBox="1"/>
              <p:nvPr/>
            </p:nvSpPr>
            <p:spPr>
              <a:xfrm>
                <a:off x="1951225" y="3944448"/>
                <a:ext cx="7439792" cy="832087"/>
              </a:xfrm>
              <a:prstGeom prst="rect">
                <a:avLst/>
              </a:prstGeom>
              <a:noFill/>
            </p:spPr>
            <p:txBody>
              <a:bodyPr wrap="square">
                <a:spAutoFit/>
              </a:bodyPr>
              <a:lstStyle/>
              <a:p>
                <a:r>
                  <a:rPr lang="en-US" altLang="zh-CN" dirty="0">
                    <a:latin typeface="Arial" panose="020B0604020202020204" pitchFamily="34" charset="0"/>
                  </a:rPr>
                  <a:t>Where </a:t>
                </a:r>
                <a14:m>
                  <m:oMath xmlns:m="http://schemas.openxmlformats.org/officeDocument/2006/math">
                    <m:sSub>
                      <m:sSubPr>
                        <m:ctrlPr>
                          <a:rPr lang="en-US" altLang="zh-CN" i="1">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r>
                      <a:rPr lang="en-US" altLang="zh-CN">
                        <a:latin typeface="Cambria Math" panose="02040503050406030204" pitchFamily="18" charset="0"/>
                      </a:rPr>
                      <m:t>= </m:t>
                    </m:r>
                    <m:f>
                      <m:fPr>
                        <m:ctrlPr>
                          <a:rPr lang="en-US" altLang="zh-CN" i="1">
                            <a:latin typeface="Cambria Math" panose="02040503050406030204" pitchFamily="18" charset="0"/>
                          </a:rPr>
                        </m:ctrlPr>
                      </m:fPr>
                      <m:num>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r>
                          <a:rPr lang="en-US" altLang="zh-CN">
                            <a:latin typeface="Cambria Math" panose="02040503050406030204" pitchFamily="18" charset="0"/>
                          </a:rPr>
                          <m:t>−</m:t>
                        </m:r>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num>
                      <m:den>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r>
                          <a:rPr lang="en-US" altLang="zh-CN">
                            <a:latin typeface="Cambria Math" panose="02040503050406030204" pitchFamily="18" charset="0"/>
                          </a:rPr>
                          <m:t>+</m:t>
                        </m:r>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den>
                    </m:f>
                  </m:oMath>
                </a14:m>
                <a:r>
                  <a:rPr lang="zh-CN" altLang="en-US" dirty="0">
                    <a:latin typeface="Arial" panose="020B0604020202020204" pitchFamily="34" charset="0"/>
                  </a:rPr>
                  <a:t>   </a:t>
                </a:r>
                <a:r>
                  <a:rPr lang="en-US" altLang="zh-CN" dirty="0">
                    <a:latin typeface="Arial" panose="020B0604020202020204" pitchFamily="34" charset="0"/>
                  </a:rPr>
                  <a:t>a is the charge asymmetry in the plasma.</a:t>
                </a:r>
              </a:p>
              <a:p>
                <a:r>
                  <a:rPr lang="en-US" altLang="zh-CN" dirty="0">
                    <a:effectLst/>
                    <a:latin typeface="Arial" panose="020B0604020202020204" pitchFamily="34" charset="0"/>
                  </a:rPr>
                  <a:t>The elliptic flow thus becomes charge dependent:</a:t>
                </a:r>
                <a:endParaRPr lang="zh-CN" altLang="en-US" dirty="0">
                  <a:latin typeface="Arial" panose="020B0604020202020204" pitchFamily="34" charset="0"/>
                </a:endParaRPr>
              </a:p>
            </p:txBody>
          </p:sp>
        </mc:Choice>
        <mc:Fallback xmlns="">
          <p:sp>
            <p:nvSpPr>
              <p:cNvPr id="12" name="文本框 11">
                <a:extLst>
                  <a:ext uri="{FF2B5EF4-FFF2-40B4-BE49-F238E27FC236}">
                    <a16:creationId xmlns:a16="http://schemas.microsoft.com/office/drawing/2014/main" id="{09E5E4E8-511F-09B1-314A-3A623388A1DF}"/>
                  </a:ext>
                </a:extLst>
              </p:cNvPr>
              <p:cNvSpPr txBox="1">
                <a:spLocks noRot="1" noChangeAspect="1" noMove="1" noResize="1" noEditPoints="1" noAdjustHandles="1" noChangeArrowheads="1" noChangeShapeType="1" noTextEdit="1"/>
              </p:cNvSpPr>
              <p:nvPr/>
            </p:nvSpPr>
            <p:spPr>
              <a:xfrm>
                <a:off x="1951225" y="3944448"/>
                <a:ext cx="7439792" cy="832087"/>
              </a:xfrm>
              <a:prstGeom prst="rect">
                <a:avLst/>
              </a:prstGeom>
              <a:blipFill>
                <a:blip r:embed="rId4"/>
                <a:stretch>
                  <a:fillRect l="-655" b="-1094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8A2585B-98FD-714D-7B22-4EEC48697C3C}"/>
                  </a:ext>
                </a:extLst>
              </p:cNvPr>
              <p:cNvSpPr txBox="1"/>
              <p:nvPr/>
            </p:nvSpPr>
            <p:spPr>
              <a:xfrm>
                <a:off x="3505923" y="5180831"/>
                <a:ext cx="3350596"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up>
                          <m:r>
                            <a:rPr lang="en-US" altLang="zh-CN" i="1" smtClean="0">
                              <a:latin typeface="Cambria Math" panose="02040503050406030204" pitchFamily="18" charset="0"/>
                              <a:ea typeface="Cambria Math" panose="02040503050406030204" pitchFamily="18" charset="0"/>
                            </a:rPr>
                            <m:t>±</m:t>
                          </m:r>
                        </m:sup>
                      </m:sSubSup>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ea typeface="Cambria Math" panose="02040503050406030204" pitchFamily="18" charset="0"/>
                        </a:rPr>
                        <m:t>∓</m:t>
                      </m:r>
                      <m:d>
                        <m:dPr>
                          <m:ctrlPr>
                            <a:rPr lang="en-US" altLang="zh-CN" b="0" i="1" smtClean="0">
                              <a:latin typeface="Cambria Math" panose="02040503050406030204" pitchFamily="18" charset="0"/>
                              <a:ea typeface="Cambria Math" panose="02040503050406030204" pitchFamily="18" charset="0"/>
                            </a:rPr>
                          </m:ctrlPr>
                        </m:dPr>
                        <m:e>
                          <m:f>
                            <m:fPr>
                              <m:ctrlPr>
                                <a:rPr lang="en-US" altLang="zh-CN" b="0" i="1" smtClean="0">
                                  <a:latin typeface="Cambria Math" panose="02040503050406030204" pitchFamily="18" charset="0"/>
                                  <a:ea typeface="Cambria Math" panose="02040503050406030204" pitchFamily="18" charset="0"/>
                                </a:rPr>
                              </m:ctrlPr>
                            </m:fPr>
                            <m:num>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𝑞</m:t>
                                  </m:r>
                                </m:e>
                                <m:sub>
                                  <m:r>
                                    <a:rPr lang="en-US" altLang="zh-CN" b="0" i="1" smtClean="0">
                                      <a:latin typeface="Cambria Math" panose="02040503050406030204" pitchFamily="18" charset="0"/>
                                      <a:ea typeface="Cambria Math" panose="02040503050406030204" pitchFamily="18" charset="0"/>
                                    </a:rPr>
                                    <m:t>𝑒</m:t>
                                  </m:r>
                                </m:sub>
                              </m:sSub>
                            </m:num>
                            <m:den>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zh-CN" altLang="en-US" b="0" i="1" smtClean="0">
                                          <a:latin typeface="Cambria Math" panose="02040503050406030204" pitchFamily="18" charset="0"/>
                                          <a:ea typeface="Cambria Math" panose="02040503050406030204" pitchFamily="18" charset="0"/>
                                        </a:rPr>
                                        <m:t>𝜌</m:t>
                                      </m:r>
                                    </m:e>
                                  </m:acc>
                                </m:e>
                                <m:sub>
                                  <m:r>
                                    <a:rPr lang="en-US" altLang="zh-CN" b="0" i="1" smtClean="0">
                                      <a:latin typeface="Cambria Math" panose="02040503050406030204" pitchFamily="18" charset="0"/>
                                      <a:ea typeface="Cambria Math" panose="02040503050406030204" pitchFamily="18" charset="0"/>
                                    </a:rPr>
                                    <m:t>𝑒</m:t>
                                  </m:r>
                                </m:sub>
                              </m:sSub>
                            </m:den>
                          </m:f>
                        </m:e>
                      </m:d>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A</m:t>
                          </m:r>
                        </m:e>
                        <m:sub>
                          <m:r>
                            <a:rPr lang="en-US" altLang="zh-CN" b="0" i="1" smtClean="0">
                              <a:latin typeface="Cambria Math" panose="02040503050406030204" pitchFamily="18" charset="0"/>
                              <a:ea typeface="Cambria Math" panose="02040503050406030204" pitchFamily="18" charset="0"/>
                            </a:rPr>
                            <m:t>𝑐h</m:t>
                          </m:r>
                        </m:sub>
                      </m:sSub>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𝑟</m:t>
                      </m:r>
                      <m:r>
                        <a:rPr lang="en-US" altLang="zh-CN" b="0" i="1" smtClean="0">
                          <a:latin typeface="Cambria Math" panose="02040503050406030204" pitchFamily="18" charset="0"/>
                          <a:ea typeface="Cambria Math" panose="02040503050406030204" pitchFamily="18" charset="0"/>
                        </a:rPr>
                        <m:t> </m:t>
                      </m:r>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A</m:t>
                          </m:r>
                        </m:e>
                        <m:sub>
                          <m:r>
                            <a:rPr lang="en-US" altLang="zh-CN" b="0" i="1" smtClean="0">
                              <a:latin typeface="Cambria Math" panose="02040503050406030204" pitchFamily="18" charset="0"/>
                              <a:ea typeface="Cambria Math" panose="02040503050406030204" pitchFamily="18" charset="0"/>
                            </a:rPr>
                            <m:t>𝑐h</m:t>
                          </m:r>
                        </m:sub>
                      </m:sSub>
                    </m:oMath>
                  </m:oMathPara>
                </a14:m>
                <a:endParaRPr lang="zh-CN" altLang="en-US" dirty="0"/>
              </a:p>
            </p:txBody>
          </p:sp>
        </mc:Choice>
        <mc:Fallback xmlns="">
          <p:sp>
            <p:nvSpPr>
              <p:cNvPr id="13" name="文本框 12">
                <a:extLst>
                  <a:ext uri="{FF2B5EF4-FFF2-40B4-BE49-F238E27FC236}">
                    <a16:creationId xmlns:a16="http://schemas.microsoft.com/office/drawing/2014/main" id="{E8A2585B-98FD-714D-7B22-4EEC48697C3C}"/>
                  </a:ext>
                </a:extLst>
              </p:cNvPr>
              <p:cNvSpPr txBox="1">
                <a:spLocks noRot="1" noChangeAspect="1" noMove="1" noResize="1" noEditPoints="1" noAdjustHandles="1" noChangeArrowheads="1" noChangeShapeType="1" noTextEdit="1"/>
              </p:cNvSpPr>
              <p:nvPr/>
            </p:nvSpPr>
            <p:spPr>
              <a:xfrm>
                <a:off x="3505923" y="5180831"/>
                <a:ext cx="3350596" cy="622350"/>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52554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8E8163F7-B683-F0DA-C764-4DB2D282736B}"/>
                  </a:ext>
                </a:extLst>
              </p:cNvPr>
              <p:cNvSpPr txBox="1"/>
              <p:nvPr/>
            </p:nvSpPr>
            <p:spPr>
              <a:xfrm>
                <a:off x="656716" y="2485007"/>
                <a:ext cx="2491849" cy="7249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r>
                        <a:rPr lang="en-US" altLang="zh-CN">
                          <a:latin typeface="Cambria Math" panose="02040503050406030204" pitchFamily="18" charset="0"/>
                        </a:rPr>
                        <m:t>= </m:t>
                      </m:r>
                      <m:f>
                        <m:fPr>
                          <m:ctrlPr>
                            <a:rPr lang="en-US" altLang="zh-CN" i="1">
                              <a:latin typeface="Cambria Math" panose="02040503050406030204" pitchFamily="18" charset="0"/>
                            </a:rPr>
                          </m:ctrlPr>
                        </m:fPr>
                        <m:num>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r>
                            <a:rPr lang="en-US" altLang="zh-CN">
                              <a:latin typeface="Cambria Math" panose="02040503050406030204" pitchFamily="18" charset="0"/>
                            </a:rPr>
                            <m:t>−</m:t>
                          </m:r>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num>
                        <m:den>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r>
                            <a:rPr lang="en-US" altLang="zh-CN">
                              <a:latin typeface="Cambria Math" panose="02040503050406030204" pitchFamily="18" charset="0"/>
                            </a:rPr>
                            <m:t>+</m:t>
                          </m:r>
                          <m:sSub>
                            <m:sSubPr>
                              <m:ctrlPr>
                                <a:rPr lang="en-US" altLang="zh-CN" i="1">
                                  <a:latin typeface="Cambria Math" panose="02040503050406030204" pitchFamily="18" charset="0"/>
                                </a:rPr>
                              </m:ctrlPr>
                            </m:sSubPr>
                            <m:e>
                              <m:acc>
                                <m:accPr>
                                  <m:chr m:val="̅"/>
                                  <m:ctrlPr>
                                    <a:rPr lang="en-US" altLang="zh-CN" i="1">
                                      <a:latin typeface="Cambria Math" panose="02040503050406030204" pitchFamily="18" charset="0"/>
                                    </a:rPr>
                                  </m:ctrlPr>
                                </m:accPr>
                                <m:e>
                                  <m:r>
                                    <a:rPr lang="en-US" altLang="zh-CN">
                                      <a:latin typeface="Cambria Math" panose="02040503050406030204" pitchFamily="18" charset="0"/>
                                    </a:rPr>
                                    <m:t>𝑁</m:t>
                                  </m:r>
                                </m:e>
                              </m:acc>
                            </m:e>
                            <m:sub>
                              <m:r>
                                <a:rPr lang="en-US" altLang="zh-CN">
                                  <a:latin typeface="Cambria Math" panose="02040503050406030204" pitchFamily="18" charset="0"/>
                                </a:rPr>
                                <m:t>−</m:t>
                              </m:r>
                            </m:sub>
                          </m:sSub>
                        </m:den>
                      </m:f>
                    </m:oMath>
                  </m:oMathPara>
                </a14:m>
                <a:endParaRPr lang="zh-CN" altLang="en-US" dirty="0"/>
              </a:p>
            </p:txBody>
          </p:sp>
        </mc:Choice>
        <mc:Fallback xmlns="">
          <p:sp>
            <p:nvSpPr>
              <p:cNvPr id="3" name="文本框 2">
                <a:extLst>
                  <a:ext uri="{FF2B5EF4-FFF2-40B4-BE49-F238E27FC236}">
                    <a16:creationId xmlns:a16="http://schemas.microsoft.com/office/drawing/2014/main" id="{8E8163F7-B683-F0DA-C764-4DB2D282736B}"/>
                  </a:ext>
                </a:extLst>
              </p:cNvPr>
              <p:cNvSpPr txBox="1">
                <a:spLocks noRot="1" noChangeAspect="1" noMove="1" noResize="1" noEditPoints="1" noAdjustHandles="1" noChangeArrowheads="1" noChangeShapeType="1" noTextEdit="1"/>
              </p:cNvSpPr>
              <p:nvPr/>
            </p:nvSpPr>
            <p:spPr>
              <a:xfrm>
                <a:off x="656716" y="2485007"/>
                <a:ext cx="2491849" cy="724942"/>
              </a:xfrm>
              <a:prstGeom prst="rect">
                <a:avLst/>
              </a:prstGeom>
              <a:blipFill>
                <a:blip r:embed="rId2"/>
                <a:stretch>
                  <a:fillRect/>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C929804C-0F0D-9BD9-3BC4-5E3575094E9B}"/>
              </a:ext>
            </a:extLst>
          </p:cNvPr>
          <p:cNvPicPr>
            <a:picLocks noChangeAspect="1"/>
          </p:cNvPicPr>
          <p:nvPr/>
        </p:nvPicPr>
        <p:blipFill>
          <a:blip r:embed="rId3"/>
          <a:stretch>
            <a:fillRect/>
          </a:stretch>
        </p:blipFill>
        <p:spPr>
          <a:xfrm>
            <a:off x="865077" y="4164505"/>
            <a:ext cx="5899631" cy="962239"/>
          </a:xfrm>
          <a:prstGeom prst="rect">
            <a:avLst/>
          </a:prstGeom>
        </p:spPr>
      </p:pic>
      <mc:AlternateContent xmlns:mc="http://schemas.openxmlformats.org/markup-compatibility/2006">
        <mc:Choice xmlns:a14="http://schemas.microsoft.com/office/drawing/2010/main" Requires="a14">
          <p:sp>
            <p:nvSpPr>
              <p:cNvPr id="10" name="文本框 9">
                <a:extLst>
                  <a:ext uri="{FF2B5EF4-FFF2-40B4-BE49-F238E27FC236}">
                    <a16:creationId xmlns:a16="http://schemas.microsoft.com/office/drawing/2014/main" id="{5CFBA86E-D0DF-B932-93C1-91C85E58A7E0}"/>
                  </a:ext>
                </a:extLst>
              </p:cNvPr>
              <p:cNvSpPr txBox="1"/>
              <p:nvPr/>
            </p:nvSpPr>
            <p:spPr>
              <a:xfrm>
                <a:off x="997822" y="3464361"/>
                <a:ext cx="3459024" cy="646331"/>
              </a:xfrm>
              <a:prstGeom prst="rect">
                <a:avLst/>
              </a:prstGeom>
              <a:noFill/>
            </p:spPr>
            <p:txBody>
              <a:bodyPr wrap="none" rtlCol="0">
                <a:spAutoFit/>
              </a:bodyPr>
              <a:lstStyle/>
              <a:p>
                <a:r>
                  <a:rPr lang="en-US" altLang="zh-CN" dirty="0"/>
                  <a:t>The </a:t>
                </a:r>
                <a:r>
                  <a:rPr lang="zh-CN" altLang="en-US" dirty="0"/>
                  <a:t>𝜙</a:t>
                </a:r>
                <a:r>
                  <a:rPr lang="en-US" altLang="zh-CN" dirty="0"/>
                  <a:t>-dependence in charge </a:t>
                </a:r>
              </a:p>
              <a:p>
                <a:r>
                  <a:rPr lang="en-US" altLang="zh-CN" dirty="0"/>
                  <a:t>distribution reverse if </a:t>
                </a:r>
                <a14:m>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oMath>
                </a14:m>
                <a:r>
                  <a:rPr lang="zh-CN" altLang="en-US" dirty="0"/>
                  <a:t> </a:t>
                </a:r>
                <a:r>
                  <a:rPr lang="en-US" altLang="zh-CN" dirty="0"/>
                  <a:t>reverse</a:t>
                </a:r>
                <a:endParaRPr lang="zh-CN" altLang="en-US" dirty="0"/>
              </a:p>
            </p:txBody>
          </p:sp>
        </mc:Choice>
        <mc:Fallback>
          <p:sp>
            <p:nvSpPr>
              <p:cNvPr id="10" name="文本框 9">
                <a:extLst>
                  <a:ext uri="{FF2B5EF4-FFF2-40B4-BE49-F238E27FC236}">
                    <a16:creationId xmlns:a16="http://schemas.microsoft.com/office/drawing/2014/main" id="{5CFBA86E-D0DF-B932-93C1-91C85E58A7E0}"/>
                  </a:ext>
                </a:extLst>
              </p:cNvPr>
              <p:cNvSpPr txBox="1">
                <a:spLocks noRot="1" noChangeAspect="1" noMove="1" noResize="1" noEditPoints="1" noAdjustHandles="1" noChangeArrowheads="1" noChangeShapeType="1" noTextEdit="1"/>
              </p:cNvSpPr>
              <p:nvPr/>
            </p:nvSpPr>
            <p:spPr>
              <a:xfrm>
                <a:off x="997822" y="3464361"/>
                <a:ext cx="3459024" cy="646331"/>
              </a:xfrm>
              <a:prstGeom prst="rect">
                <a:avLst/>
              </a:prstGeom>
              <a:blipFill>
                <a:blip r:embed="rId4"/>
                <a:stretch>
                  <a:fillRect l="-1587" t="-6604" r="-1058" b="-14151"/>
                </a:stretch>
              </a:blipFill>
            </p:spPr>
            <p:txBody>
              <a:bodyPr/>
              <a:lstStyle/>
              <a:p>
                <a:r>
                  <a:rPr lang="zh-CN" altLang="en-US">
                    <a:noFill/>
                  </a:rPr>
                  <a:t> </a:t>
                </a:r>
              </a:p>
            </p:txBody>
          </p:sp>
        </mc:Fallback>
      </mc:AlternateContent>
      <p:pic>
        <p:nvPicPr>
          <p:cNvPr id="11" name="图片 10">
            <a:extLst>
              <a:ext uri="{FF2B5EF4-FFF2-40B4-BE49-F238E27FC236}">
                <a16:creationId xmlns:a16="http://schemas.microsoft.com/office/drawing/2014/main" id="{9135CA63-549F-1642-B883-53754B1425FF}"/>
              </a:ext>
            </a:extLst>
          </p:cNvPr>
          <p:cNvPicPr>
            <a:picLocks noChangeAspect="1"/>
          </p:cNvPicPr>
          <p:nvPr/>
        </p:nvPicPr>
        <p:blipFill>
          <a:blip r:embed="rId5"/>
          <a:stretch>
            <a:fillRect/>
          </a:stretch>
        </p:blipFill>
        <p:spPr>
          <a:xfrm>
            <a:off x="3378712" y="2447573"/>
            <a:ext cx="1741519" cy="799809"/>
          </a:xfrm>
          <a:prstGeom prst="rect">
            <a:avLst/>
          </a:prstGeom>
        </p:spPr>
      </p:pic>
      <p:pic>
        <p:nvPicPr>
          <p:cNvPr id="13" name="图片 12">
            <a:extLst>
              <a:ext uri="{FF2B5EF4-FFF2-40B4-BE49-F238E27FC236}">
                <a16:creationId xmlns:a16="http://schemas.microsoft.com/office/drawing/2014/main" id="{B3DBBFF9-8093-51FD-F6BB-71AAFBF39C3D}"/>
              </a:ext>
            </a:extLst>
          </p:cNvPr>
          <p:cNvPicPr>
            <a:picLocks noChangeAspect="1"/>
          </p:cNvPicPr>
          <p:nvPr/>
        </p:nvPicPr>
        <p:blipFill>
          <a:blip r:embed="rId6"/>
          <a:stretch>
            <a:fillRect/>
          </a:stretch>
        </p:blipFill>
        <p:spPr>
          <a:xfrm>
            <a:off x="6876927" y="1423640"/>
            <a:ext cx="5192459" cy="4704177"/>
          </a:xfrm>
          <a:prstGeom prst="rect">
            <a:avLst/>
          </a:prstGeo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0EE77AA0-73DF-7BA4-CC19-1C70422A3CC3}"/>
                  </a:ext>
                </a:extLst>
              </p:cNvPr>
              <p:cNvSpPr txBox="1"/>
              <p:nvPr/>
            </p:nvSpPr>
            <p:spPr>
              <a:xfrm>
                <a:off x="1312877" y="924231"/>
                <a:ext cx="3350596"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up>
                          <m:r>
                            <a:rPr lang="en-US" altLang="zh-CN" i="1" smtClean="0">
                              <a:latin typeface="Cambria Math" panose="02040503050406030204" pitchFamily="18" charset="0"/>
                              <a:ea typeface="Cambria Math" panose="02040503050406030204" pitchFamily="18" charset="0"/>
                            </a:rPr>
                            <m:t>±</m:t>
                          </m:r>
                        </m:sup>
                      </m:sSubSup>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ea typeface="Cambria Math" panose="02040503050406030204" pitchFamily="18" charset="0"/>
                        </a:rPr>
                        <m:t>∓</m:t>
                      </m:r>
                      <m:d>
                        <m:dPr>
                          <m:ctrlPr>
                            <a:rPr lang="en-US" altLang="zh-CN" b="0" i="1" smtClean="0">
                              <a:latin typeface="Cambria Math" panose="02040503050406030204" pitchFamily="18" charset="0"/>
                              <a:ea typeface="Cambria Math" panose="02040503050406030204" pitchFamily="18" charset="0"/>
                            </a:rPr>
                          </m:ctrlPr>
                        </m:dPr>
                        <m:e>
                          <m:f>
                            <m:fPr>
                              <m:ctrlPr>
                                <a:rPr lang="en-US" altLang="zh-CN" b="0" i="1" smtClean="0">
                                  <a:latin typeface="Cambria Math" panose="02040503050406030204" pitchFamily="18" charset="0"/>
                                  <a:ea typeface="Cambria Math" panose="02040503050406030204" pitchFamily="18" charset="0"/>
                                </a:rPr>
                              </m:ctrlPr>
                            </m:fPr>
                            <m:num>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𝑞</m:t>
                                  </m:r>
                                </m:e>
                                <m:sub>
                                  <m:r>
                                    <a:rPr lang="en-US" altLang="zh-CN" b="0" i="1" smtClean="0">
                                      <a:latin typeface="Cambria Math" panose="02040503050406030204" pitchFamily="18" charset="0"/>
                                      <a:ea typeface="Cambria Math" panose="02040503050406030204" pitchFamily="18" charset="0"/>
                                    </a:rPr>
                                    <m:t>𝑒</m:t>
                                  </m:r>
                                </m:sub>
                              </m:sSub>
                            </m:num>
                            <m:den>
                              <m:sSub>
                                <m:sSubPr>
                                  <m:ctrlPr>
                                    <a:rPr lang="en-US" altLang="zh-CN" b="0" i="1" smtClean="0">
                                      <a:latin typeface="Cambria Math" panose="02040503050406030204" pitchFamily="18" charset="0"/>
                                      <a:ea typeface="Cambria Math" panose="02040503050406030204" pitchFamily="18" charset="0"/>
                                    </a:rPr>
                                  </m:ctrlPr>
                                </m:sSubPr>
                                <m:e>
                                  <m:acc>
                                    <m:accPr>
                                      <m:chr m:val="̅"/>
                                      <m:ctrlPr>
                                        <a:rPr lang="en-US" altLang="zh-CN" b="0" i="1" smtClean="0">
                                          <a:latin typeface="Cambria Math" panose="02040503050406030204" pitchFamily="18" charset="0"/>
                                          <a:ea typeface="Cambria Math" panose="02040503050406030204" pitchFamily="18" charset="0"/>
                                        </a:rPr>
                                      </m:ctrlPr>
                                    </m:accPr>
                                    <m:e>
                                      <m:r>
                                        <a:rPr lang="zh-CN" altLang="en-US" b="0" i="1" smtClean="0">
                                          <a:latin typeface="Cambria Math" panose="02040503050406030204" pitchFamily="18" charset="0"/>
                                          <a:ea typeface="Cambria Math" panose="02040503050406030204" pitchFamily="18" charset="0"/>
                                        </a:rPr>
                                        <m:t>𝜌</m:t>
                                      </m:r>
                                    </m:e>
                                  </m:acc>
                                </m:e>
                                <m:sub>
                                  <m:r>
                                    <a:rPr lang="en-US" altLang="zh-CN" b="0" i="1" smtClean="0">
                                      <a:latin typeface="Cambria Math" panose="02040503050406030204" pitchFamily="18" charset="0"/>
                                      <a:ea typeface="Cambria Math" panose="02040503050406030204" pitchFamily="18" charset="0"/>
                                    </a:rPr>
                                    <m:t>𝑒</m:t>
                                  </m:r>
                                </m:sub>
                              </m:sSub>
                            </m:den>
                          </m:f>
                        </m:e>
                      </m:d>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A</m:t>
                          </m:r>
                        </m:e>
                        <m:sub>
                          <m:r>
                            <a:rPr lang="en-US" altLang="zh-CN" b="0" i="1" smtClean="0">
                              <a:latin typeface="Cambria Math" panose="02040503050406030204" pitchFamily="18" charset="0"/>
                              <a:ea typeface="Cambria Math" panose="02040503050406030204" pitchFamily="18" charset="0"/>
                            </a:rPr>
                            <m:t>𝑐h</m:t>
                          </m:r>
                        </m:sub>
                      </m:sSub>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𝑟</m:t>
                      </m:r>
                      <m:r>
                        <a:rPr lang="en-US" altLang="zh-CN" b="0" i="1" smtClean="0">
                          <a:latin typeface="Cambria Math" panose="02040503050406030204" pitchFamily="18" charset="0"/>
                          <a:ea typeface="Cambria Math" panose="02040503050406030204" pitchFamily="18" charset="0"/>
                        </a:rPr>
                        <m:t> </m:t>
                      </m:r>
                      <m:sSub>
                        <m:sSubPr>
                          <m:ctrlPr>
                            <a:rPr lang="en-US" altLang="zh-CN" b="0" i="1" smtClean="0">
                              <a:latin typeface="Cambria Math" panose="02040503050406030204" pitchFamily="18" charset="0"/>
                              <a:ea typeface="Cambria Math" panose="02040503050406030204" pitchFamily="18" charset="0"/>
                            </a:rPr>
                          </m:ctrlPr>
                        </m:sSubPr>
                        <m:e>
                          <m:r>
                            <m:rPr>
                              <m:sty m:val="p"/>
                            </m:rPr>
                            <a:rPr lang="en-US" altLang="zh-CN" i="1">
                              <a:latin typeface="Cambria Math" panose="02040503050406030204" pitchFamily="18" charset="0"/>
                              <a:ea typeface="Cambria Math" panose="02040503050406030204" pitchFamily="18" charset="0"/>
                            </a:rPr>
                            <m:t>A</m:t>
                          </m:r>
                        </m:e>
                        <m:sub>
                          <m:r>
                            <a:rPr lang="en-US" altLang="zh-CN" b="0" i="1" smtClean="0">
                              <a:latin typeface="Cambria Math" panose="02040503050406030204" pitchFamily="18" charset="0"/>
                              <a:ea typeface="Cambria Math" panose="02040503050406030204" pitchFamily="18" charset="0"/>
                            </a:rPr>
                            <m:t>𝑐h</m:t>
                          </m:r>
                        </m:sub>
                      </m:sSub>
                    </m:oMath>
                  </m:oMathPara>
                </a14:m>
                <a:endParaRPr lang="zh-CN" altLang="en-US" dirty="0"/>
              </a:p>
            </p:txBody>
          </p:sp>
        </mc:Choice>
        <mc:Fallback xmlns="">
          <p:sp>
            <p:nvSpPr>
              <p:cNvPr id="14" name="文本框 13">
                <a:extLst>
                  <a:ext uri="{FF2B5EF4-FFF2-40B4-BE49-F238E27FC236}">
                    <a16:creationId xmlns:a16="http://schemas.microsoft.com/office/drawing/2014/main" id="{0EE77AA0-73DF-7BA4-CC19-1C70422A3CC3}"/>
                  </a:ext>
                </a:extLst>
              </p:cNvPr>
              <p:cNvSpPr txBox="1">
                <a:spLocks noRot="1" noChangeAspect="1" noMove="1" noResize="1" noEditPoints="1" noAdjustHandles="1" noChangeArrowheads="1" noChangeShapeType="1" noTextEdit="1"/>
              </p:cNvSpPr>
              <p:nvPr/>
            </p:nvSpPr>
            <p:spPr>
              <a:xfrm>
                <a:off x="1312877" y="924231"/>
                <a:ext cx="3350596" cy="622350"/>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764DA06B-51E5-BC4B-6C53-CD77947A037F}"/>
                  </a:ext>
                </a:extLst>
              </p:cNvPr>
              <p:cNvSpPr txBox="1"/>
              <p:nvPr/>
            </p:nvSpPr>
            <p:spPr>
              <a:xfrm>
                <a:off x="997822" y="1783842"/>
                <a:ext cx="6095276" cy="497187"/>
              </a:xfrm>
              <a:prstGeom prst="rect">
                <a:avLst/>
              </a:prstGeom>
              <a:noFill/>
            </p:spPr>
            <p:txBody>
              <a:bodyPr wrap="square">
                <a:spAutoFit/>
              </a:bodyPr>
              <a:lstStyle/>
              <a:p>
                <a:r>
                  <a:rPr lang="en-US" altLang="zh-CN" dirty="0"/>
                  <a:t>Beacuae </a:t>
                </a:r>
                <a14:m>
                  <m:oMath xmlns:m="http://schemas.openxmlformats.org/officeDocument/2006/math">
                    <m:r>
                      <m:rPr>
                        <m:sty m:val="p"/>
                      </m:rPr>
                      <a:rPr lang="en-US" altLang="zh-CN" b="0" i="0" smtClean="0">
                        <a:latin typeface="Cambria Math" panose="02040503050406030204" pitchFamily="18" charset="0"/>
                      </a:rPr>
                      <m:t>r</m:t>
                    </m:r>
                    <m:r>
                      <a:rPr lang="en-US" altLang="zh-CN" b="0" i="0" smtClean="0">
                        <a:latin typeface="Cambria Math" panose="02040503050406030204" pitchFamily="18" charset="0"/>
                      </a:rPr>
                      <m:t>=</m:t>
                    </m:r>
                    <m:f>
                      <m:fPr>
                        <m:ctrlPr>
                          <a:rPr lang="en-US" altLang="zh-CN"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𝑒</m:t>
                            </m:r>
                          </m:sub>
                        </m:sSub>
                      </m:num>
                      <m:den>
                        <m:sSub>
                          <m:sSubPr>
                            <m:ctrlPr>
                              <a:rPr lang="en-US" altLang="zh-CN" b="0" i="1" smtClean="0">
                                <a:latin typeface="Cambria Math" panose="02040503050406030204" pitchFamily="18" charset="0"/>
                              </a:rPr>
                            </m:ctrlPr>
                          </m:sSubPr>
                          <m:e>
                            <m:acc>
                              <m:accPr>
                                <m:chr m:val="̅"/>
                                <m:ctrlPr>
                                  <a:rPr lang="en-US" altLang="zh-CN" b="0" i="1" smtClean="0">
                                    <a:latin typeface="Cambria Math" panose="02040503050406030204" pitchFamily="18" charset="0"/>
                                  </a:rPr>
                                </m:ctrlPr>
                              </m:accPr>
                              <m:e>
                                <m:r>
                                  <a:rPr lang="zh-CN" altLang="en-US" b="0" i="1" smtClean="0">
                                    <a:latin typeface="Cambria Math" panose="02040503050406030204" pitchFamily="18" charset="0"/>
                                  </a:rPr>
                                  <m:t>𝜌</m:t>
                                </m:r>
                              </m:e>
                            </m:acc>
                          </m:e>
                          <m:sub>
                            <m:r>
                              <a:rPr lang="en-US" altLang="zh-CN" b="0" i="1" smtClean="0">
                                <a:latin typeface="Cambria Math" panose="02040503050406030204" pitchFamily="18" charset="0"/>
                              </a:rPr>
                              <m:t>𝑒</m:t>
                            </m:r>
                          </m:sub>
                        </m:sSub>
                      </m:den>
                    </m:f>
                    <m:r>
                      <a:rPr lang="en-US" altLang="zh-CN" b="0" i="1" smtClean="0">
                        <a:latin typeface="Cambria Math" panose="02040503050406030204" pitchFamily="18" charset="0"/>
                      </a:rPr>
                      <m:t>&gt;0</m:t>
                    </m:r>
                  </m:oMath>
                </a14:m>
                <a:r>
                  <a:rPr lang="en-US" altLang="zh-CN" dirty="0"/>
                  <a:t>,</a:t>
                </a:r>
                <a:r>
                  <a:rPr lang="en-US" altLang="zh-CN" b="0" dirty="0"/>
                  <a:t> </a:t>
                </a:r>
                <a14:m>
                  <m:oMath xmlns:m="http://schemas.openxmlformats.org/officeDocument/2006/math">
                    <m:sSub>
                      <m:sSubPr>
                        <m:ctrlPr>
                          <a:rPr lang="en-US" altLang="zh-CN" b="0" i="1" smtClean="0">
                            <a:latin typeface="Cambria Math" panose="02040503050406030204" pitchFamily="18" charset="0"/>
                          </a:rPr>
                        </m:ctrlPr>
                      </m:sSubPr>
                      <m:e>
                        <m:acc>
                          <m:accPr>
                            <m:chr m:val="̅"/>
                            <m:ctrlPr>
                              <a:rPr lang="en-US" altLang="zh-CN" b="0" i="1" smtClean="0">
                                <a:latin typeface="Cambria Math" panose="02040503050406030204" pitchFamily="18" charset="0"/>
                              </a:rPr>
                            </m:ctrlPr>
                          </m:accPr>
                          <m:e>
                            <m:r>
                              <a:rPr lang="zh-CN" altLang="en-US" b="0" i="1" smtClean="0">
                                <a:latin typeface="Cambria Math" panose="02040503050406030204" pitchFamily="18" charset="0"/>
                              </a:rPr>
                              <m:t>𝜌</m:t>
                            </m:r>
                          </m:e>
                        </m:acc>
                      </m:e>
                      <m:sub>
                        <m:r>
                          <a:rPr lang="en-US" altLang="zh-CN" b="0" i="1" smtClean="0">
                            <a:latin typeface="Cambria Math" panose="02040503050406030204" pitchFamily="18" charset="0"/>
                          </a:rPr>
                          <m:t>𝑒</m:t>
                        </m:r>
                      </m:sub>
                    </m:sSub>
                  </m:oMath>
                </a14:m>
                <a:r>
                  <a:rPr lang="en-US" altLang="zh-CN" dirty="0"/>
                  <a:t> is initial total charge density.  </a:t>
                </a:r>
              </a:p>
            </p:txBody>
          </p:sp>
        </mc:Choice>
        <mc:Fallback xmlns="">
          <p:sp>
            <p:nvSpPr>
              <p:cNvPr id="16" name="文本框 15">
                <a:extLst>
                  <a:ext uri="{FF2B5EF4-FFF2-40B4-BE49-F238E27FC236}">
                    <a16:creationId xmlns:a16="http://schemas.microsoft.com/office/drawing/2014/main" id="{764DA06B-51E5-BC4B-6C53-CD77947A037F}"/>
                  </a:ext>
                </a:extLst>
              </p:cNvPr>
              <p:cNvSpPr txBox="1">
                <a:spLocks noRot="1" noChangeAspect="1" noMove="1" noResize="1" noEditPoints="1" noAdjustHandles="1" noChangeArrowheads="1" noChangeShapeType="1" noTextEdit="1"/>
              </p:cNvSpPr>
              <p:nvPr/>
            </p:nvSpPr>
            <p:spPr>
              <a:xfrm>
                <a:off x="997822" y="1783842"/>
                <a:ext cx="6095276" cy="497187"/>
              </a:xfrm>
              <a:prstGeom prst="rect">
                <a:avLst/>
              </a:prstGeom>
              <a:blipFill>
                <a:blip r:embed="rId8"/>
                <a:stretch>
                  <a:fillRect l="-900" b="-370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25033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A601220-2676-7DC4-5BD9-0C2CC61D38A2}"/>
              </a:ext>
            </a:extLst>
          </p:cNvPr>
          <p:cNvPicPr>
            <a:picLocks noChangeAspect="1"/>
          </p:cNvPicPr>
          <p:nvPr/>
        </p:nvPicPr>
        <p:blipFill>
          <a:blip r:embed="rId2"/>
          <a:stretch>
            <a:fillRect/>
          </a:stretch>
        </p:blipFill>
        <p:spPr>
          <a:xfrm>
            <a:off x="5802755" y="861492"/>
            <a:ext cx="6141119" cy="3434131"/>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53AB890A-197C-6F78-B0E6-4BB7EEFE6F02}"/>
                  </a:ext>
                </a:extLst>
              </p:cNvPr>
              <p:cNvSpPr txBox="1"/>
              <p:nvPr/>
            </p:nvSpPr>
            <p:spPr>
              <a:xfrm>
                <a:off x="6657570" y="4374348"/>
                <a:ext cx="1771378" cy="369332"/>
              </a:xfrm>
              <a:prstGeom prst="rect">
                <a:avLst/>
              </a:prstGeom>
              <a:noFill/>
            </p:spPr>
            <p:txBody>
              <a:bodyPr wrap="square">
                <a:spAutoFit/>
              </a:bodyPr>
              <a:lstStyle/>
              <a:p>
                <a14:m>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r>
                      <a:rPr lang="en-US" altLang="zh-CN" b="0" i="1" smtClean="0">
                        <a:latin typeface="Cambria Math" panose="02040503050406030204" pitchFamily="18" charset="0"/>
                      </a:rPr>
                      <m:t>&lt;0</m:t>
                    </m:r>
                  </m:oMath>
                </a14:m>
                <a:r>
                  <a:rPr lang="zh-CN" altLang="en-US" dirty="0"/>
                  <a:t> </a:t>
                </a:r>
              </a:p>
            </p:txBody>
          </p:sp>
        </mc:Choice>
        <mc:Fallback xmlns="">
          <p:sp>
            <p:nvSpPr>
              <p:cNvPr id="5" name="文本框 4">
                <a:extLst>
                  <a:ext uri="{FF2B5EF4-FFF2-40B4-BE49-F238E27FC236}">
                    <a16:creationId xmlns:a16="http://schemas.microsoft.com/office/drawing/2014/main" id="{53AB890A-197C-6F78-B0E6-4BB7EEFE6F02}"/>
                  </a:ext>
                </a:extLst>
              </p:cNvPr>
              <p:cNvSpPr txBox="1">
                <a:spLocks noRot="1" noChangeAspect="1" noMove="1" noResize="1" noEditPoints="1" noAdjustHandles="1" noChangeArrowheads="1" noChangeShapeType="1" noTextEdit="1"/>
              </p:cNvSpPr>
              <p:nvPr/>
            </p:nvSpPr>
            <p:spPr>
              <a:xfrm>
                <a:off x="6657570" y="4374348"/>
                <a:ext cx="1771378" cy="369332"/>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938274FF-75BD-77EF-338E-527AA3698FF8}"/>
                  </a:ext>
                </a:extLst>
              </p:cNvPr>
              <p:cNvSpPr txBox="1"/>
              <p:nvPr/>
            </p:nvSpPr>
            <p:spPr>
              <a:xfrm>
                <a:off x="9925479" y="4452353"/>
                <a:ext cx="1771378" cy="369332"/>
              </a:xfrm>
              <a:prstGeom prst="rect">
                <a:avLst/>
              </a:prstGeom>
              <a:noFill/>
            </p:spPr>
            <p:txBody>
              <a:bodyPr wrap="square">
                <a:spAutoFit/>
              </a:bodyPr>
              <a:lstStyle/>
              <a:p>
                <a14:m>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r>
                      <a:rPr lang="en-US" altLang="zh-CN" b="0" i="1" smtClean="0">
                        <a:latin typeface="Cambria Math" panose="02040503050406030204" pitchFamily="18" charset="0"/>
                      </a:rPr>
                      <m:t>&gt;0</m:t>
                    </m:r>
                  </m:oMath>
                </a14:m>
                <a:r>
                  <a:rPr lang="zh-CN" altLang="en-US" dirty="0"/>
                  <a:t> </a:t>
                </a:r>
              </a:p>
            </p:txBody>
          </p:sp>
        </mc:Choice>
        <mc:Fallback xmlns="">
          <p:sp>
            <p:nvSpPr>
              <p:cNvPr id="6" name="文本框 5">
                <a:extLst>
                  <a:ext uri="{FF2B5EF4-FFF2-40B4-BE49-F238E27FC236}">
                    <a16:creationId xmlns:a16="http://schemas.microsoft.com/office/drawing/2014/main" id="{938274FF-75BD-77EF-338E-527AA3698FF8}"/>
                  </a:ext>
                </a:extLst>
              </p:cNvPr>
              <p:cNvSpPr txBox="1">
                <a:spLocks noRot="1" noChangeAspect="1" noMove="1" noResize="1" noEditPoints="1" noAdjustHandles="1" noChangeArrowheads="1" noChangeShapeType="1" noTextEdit="1"/>
              </p:cNvSpPr>
              <p:nvPr/>
            </p:nvSpPr>
            <p:spPr>
              <a:xfrm>
                <a:off x="9925479" y="4452353"/>
                <a:ext cx="1771378" cy="369332"/>
              </a:xfrm>
              <a:prstGeom prst="rect">
                <a:avLst/>
              </a:prstGeom>
              <a:blipFill>
                <a:blip r:embed="rId4"/>
                <a:stretch>
                  <a:fillRect/>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DBB6FCEA-3306-A641-AC72-7304AA4ECCE3}"/>
              </a:ext>
            </a:extLst>
          </p:cNvPr>
          <p:cNvPicPr>
            <a:picLocks noChangeAspect="1"/>
          </p:cNvPicPr>
          <p:nvPr/>
        </p:nvPicPr>
        <p:blipFill>
          <a:blip r:embed="rId5"/>
          <a:stretch>
            <a:fillRect/>
          </a:stretch>
        </p:blipFill>
        <p:spPr>
          <a:xfrm>
            <a:off x="736720" y="1864941"/>
            <a:ext cx="4375294" cy="713617"/>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C7A41560-4B96-1D0B-DE2F-88036E5DCA0C}"/>
                  </a:ext>
                </a:extLst>
              </p:cNvPr>
              <p:cNvSpPr txBox="1"/>
              <p:nvPr/>
            </p:nvSpPr>
            <p:spPr>
              <a:xfrm>
                <a:off x="1048253" y="3035330"/>
                <a:ext cx="3459024" cy="1200329"/>
              </a:xfrm>
              <a:prstGeom prst="rect">
                <a:avLst/>
              </a:prstGeom>
              <a:noFill/>
            </p:spPr>
            <p:txBody>
              <a:bodyPr wrap="none" rtlCol="0">
                <a:spAutoFit/>
              </a:bodyPr>
              <a:lstStyle/>
              <a:p>
                <a:r>
                  <a:rPr lang="en-US" altLang="zh-CN" dirty="0"/>
                  <a:t>When </a:t>
                </a:r>
                <a14:m>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oMath>
                </a14:m>
                <a:r>
                  <a:rPr lang="en-US" altLang="zh-CN" dirty="0"/>
                  <a:t>&gt;0,</a:t>
                </a:r>
                <a14:m>
                  <m:oMath xmlns:m="http://schemas.openxmlformats.org/officeDocument/2006/math">
                    <m:sSub>
                      <m:sSubPr>
                        <m:ctrlPr>
                          <a:rPr lang="en-US" altLang="zh-CN" b="0" i="1" smtClean="0">
                            <a:latin typeface="Cambria Math" panose="02040503050406030204" pitchFamily="18" charset="0"/>
                          </a:rPr>
                        </m:ctrlPr>
                      </m:sSubPr>
                      <m:e>
                        <m:acc>
                          <m:accPr>
                            <m:chr m:val="̅"/>
                            <m:ctrlPr>
                              <a:rPr lang="en-US" altLang="zh-CN" b="0" i="1" smtClean="0">
                                <a:latin typeface="Cambria Math" panose="02040503050406030204" pitchFamily="18" charset="0"/>
                              </a:rPr>
                            </m:ctrlPr>
                          </m:accPr>
                          <m:e>
                            <m:r>
                              <a:rPr lang="zh-CN" altLang="en-US" b="0" i="1" smtClean="0">
                                <a:latin typeface="Cambria Math" panose="02040503050406030204" pitchFamily="18" charset="0"/>
                              </a:rPr>
                              <m:t>𝜌</m:t>
                            </m:r>
                          </m:e>
                        </m:acc>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&gt;0,</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&gt;0</m:t>
                    </m:r>
                  </m:oMath>
                </a14:m>
                <a:r>
                  <a:rPr lang="en-US" altLang="zh-CN" dirty="0"/>
                  <a:t>.</a:t>
                </a:r>
              </a:p>
              <a:p>
                <a:r>
                  <a:rPr lang="en-US" altLang="zh-CN" dirty="0"/>
                  <a:t>When </a:t>
                </a:r>
                <a14:m>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r>
                      <a:rPr lang="en-US" altLang="zh-CN" b="0" i="0" smtClean="0">
                        <a:latin typeface="Cambria Math" panose="02040503050406030204" pitchFamily="18" charset="0"/>
                      </a:rPr>
                      <m:t>&lt;</m:t>
                    </m:r>
                  </m:oMath>
                </a14:m>
                <a:r>
                  <a:rPr lang="en-US" altLang="zh-CN" dirty="0"/>
                  <a:t>0, </a:t>
                </a:r>
                <a14:m>
                  <m:oMath xmlns:m="http://schemas.openxmlformats.org/officeDocument/2006/math">
                    <m:sSub>
                      <m:sSubPr>
                        <m:ctrlPr>
                          <a:rPr lang="en-US" altLang="zh-CN" b="0" i="1" smtClean="0">
                            <a:latin typeface="Cambria Math" panose="02040503050406030204" pitchFamily="18" charset="0"/>
                          </a:rPr>
                        </m:ctrlPr>
                      </m:sSubPr>
                      <m:e>
                        <m:acc>
                          <m:accPr>
                            <m:chr m:val="̅"/>
                            <m:ctrlPr>
                              <a:rPr lang="en-US" altLang="zh-CN" b="0" i="1" smtClean="0">
                                <a:latin typeface="Cambria Math" panose="02040503050406030204" pitchFamily="18" charset="0"/>
                              </a:rPr>
                            </m:ctrlPr>
                          </m:accPr>
                          <m:e>
                            <m:r>
                              <a:rPr lang="zh-CN" altLang="en-US" b="0" i="1" smtClean="0">
                                <a:latin typeface="Cambria Math" panose="02040503050406030204" pitchFamily="18" charset="0"/>
                              </a:rPr>
                              <m:t>𝜌</m:t>
                            </m:r>
                          </m:e>
                        </m:acc>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&lt;0</m:t>
                    </m:r>
                  </m:oMath>
                </a14:m>
                <a:r>
                  <a:rPr lang="zh-CN" altLang="en-US" dirty="0"/>
                  <a:t> </a:t>
                </a:r>
                <a:r>
                  <a:rPr lang="en-US" altLang="zh-CN" dirty="0"/>
                  <a:t>,</a:t>
                </a:r>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&lt;0</m:t>
                    </m:r>
                  </m:oMath>
                </a14:m>
                <a:r>
                  <a:rPr lang="en-US" altLang="zh-CN" dirty="0"/>
                  <a:t>.</a:t>
                </a:r>
              </a:p>
              <a:p>
                <a:r>
                  <a:rPr lang="en-US" altLang="zh-CN" dirty="0"/>
                  <a:t>The </a:t>
                </a:r>
                <a:r>
                  <a:rPr lang="zh-CN" altLang="en-US" dirty="0"/>
                  <a:t>𝜙</a:t>
                </a:r>
                <a:r>
                  <a:rPr lang="en-US" altLang="zh-CN" dirty="0"/>
                  <a:t>-dependence in charge </a:t>
                </a:r>
              </a:p>
              <a:p>
                <a:r>
                  <a:rPr lang="en-US" altLang="zh-CN" dirty="0"/>
                  <a:t>distribution reverse if </a:t>
                </a:r>
                <a14:m>
                  <m:oMath xmlns:m="http://schemas.openxmlformats.org/officeDocument/2006/math">
                    <m:sSub>
                      <m:sSubPr>
                        <m:ctrlPr>
                          <a:rPr lang="en-US" altLang="zh-CN" i="1" smtClean="0">
                            <a:latin typeface="Cambria Math" panose="02040503050406030204" pitchFamily="18" charset="0"/>
                          </a:rPr>
                        </m:ctrlPr>
                      </m:sSubPr>
                      <m:e>
                        <m:r>
                          <a:rPr lang="en-US" altLang="zh-CN">
                            <a:latin typeface="Cambria Math" panose="02040503050406030204" pitchFamily="18" charset="0"/>
                          </a:rPr>
                          <m:t>𝐴</m:t>
                        </m:r>
                      </m:e>
                      <m:sub>
                        <m:r>
                          <a:rPr lang="en-US" altLang="zh-CN">
                            <a:latin typeface="Cambria Math" panose="02040503050406030204" pitchFamily="18" charset="0"/>
                          </a:rPr>
                          <m:t>𝑐h</m:t>
                        </m:r>
                      </m:sub>
                    </m:sSub>
                  </m:oMath>
                </a14:m>
                <a:r>
                  <a:rPr lang="zh-CN" altLang="en-US" dirty="0"/>
                  <a:t> </a:t>
                </a:r>
                <a:r>
                  <a:rPr lang="en-US" altLang="zh-CN" dirty="0"/>
                  <a:t>reverse</a:t>
                </a:r>
                <a:endParaRPr lang="zh-CN" altLang="en-US" dirty="0"/>
              </a:p>
            </p:txBody>
          </p:sp>
        </mc:Choice>
        <mc:Fallback xmlns="">
          <p:sp>
            <p:nvSpPr>
              <p:cNvPr id="8" name="文本框 7">
                <a:extLst>
                  <a:ext uri="{FF2B5EF4-FFF2-40B4-BE49-F238E27FC236}">
                    <a16:creationId xmlns:a16="http://schemas.microsoft.com/office/drawing/2014/main" id="{C7A41560-4B96-1D0B-DE2F-88036E5DCA0C}"/>
                  </a:ext>
                </a:extLst>
              </p:cNvPr>
              <p:cNvSpPr txBox="1">
                <a:spLocks noRot="1" noChangeAspect="1" noMove="1" noResize="1" noEditPoints="1" noAdjustHandles="1" noChangeArrowheads="1" noChangeShapeType="1" noTextEdit="1"/>
              </p:cNvSpPr>
              <p:nvPr/>
            </p:nvSpPr>
            <p:spPr>
              <a:xfrm>
                <a:off x="1048253" y="3035330"/>
                <a:ext cx="3459024" cy="1200329"/>
              </a:xfrm>
              <a:prstGeom prst="rect">
                <a:avLst/>
              </a:prstGeom>
              <a:blipFill>
                <a:blip r:embed="rId6"/>
                <a:stretch>
                  <a:fillRect l="-1587" t="-3046" r="-1058" b="-710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8536418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965</Words>
  <Application>Microsoft Office PowerPoint</Application>
  <PresentationFormat>宽屏</PresentationFormat>
  <Paragraphs>75</Paragraphs>
  <Slides>18</Slides>
  <Notes>2</Notes>
  <HiddenSlides>3</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18</vt:i4>
      </vt:variant>
    </vt:vector>
  </HeadingPairs>
  <TitlesOfParts>
    <vt:vector size="23" baseType="lpstr">
      <vt:lpstr>等线</vt:lpstr>
      <vt:lpstr>等线 Light</vt:lpstr>
      <vt:lpstr>Arial</vt:lpstr>
      <vt:lpstr>Cambria Math</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袁 梓林</dc:creator>
  <cp:lastModifiedBy>袁 梓林</cp:lastModifiedBy>
  <cp:revision>11</cp:revision>
  <dcterms:created xsi:type="dcterms:W3CDTF">2023-05-25T11:45:09Z</dcterms:created>
  <dcterms:modified xsi:type="dcterms:W3CDTF">2023-05-26T00:50:45Z</dcterms:modified>
</cp:coreProperties>
</file>