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3"/>
    <p:sldId id="269" r:id="rId4"/>
    <p:sldId id="272" r:id="rId5"/>
    <p:sldId id="270" r:id="rId6"/>
    <p:sldId id="257" r:id="rId7"/>
    <p:sldId id="268" r:id="rId8"/>
    <p:sldId id="278" r:id="rId9"/>
    <p:sldId id="277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9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8"/>
  </p:normalViewPr>
  <p:slideViewPr>
    <p:cSldViewPr snapToGrid="0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45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5C09E-C539-A441-95B7-F849964DC58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2BC39-DEF8-6141-BA47-32BCF09949E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36FE-A18F-D74B-BC16-5E9A07F7145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F87-97DC-C541-B846-FF85D900C3DE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68AE-3008-524B-A797-AF067027AAB5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A83-6E06-6142-A7B3-18AD90081234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67C1-BA72-394E-80CF-44ECF2311D2A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ADE8-4A8D-C84C-A807-6A1304309DD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5EB8-C834-E641-B6C8-FC76F9B3D2A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451-E9F1-2D4C-BC98-63AFEFF9B2A0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63BB-D93E-0446-9520-AE13232C265D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914399" y="1"/>
            <a:ext cx="10951779" cy="599090"/>
          </a:xfrm>
          <a:prstGeom prst="roundRect">
            <a:avLst/>
          </a:prstGeom>
          <a:solidFill>
            <a:srgbClr val="869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89186" y="0"/>
            <a:ext cx="79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kumimoji="1"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61547" y="10405"/>
            <a:ext cx="832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Finding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914399" y="1"/>
            <a:ext cx="10951779" cy="599090"/>
          </a:xfrm>
          <a:prstGeom prst="roundRect">
            <a:avLst/>
          </a:prstGeom>
          <a:solidFill>
            <a:srgbClr val="869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89186" y="0"/>
            <a:ext cx="79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kumimoji="1"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61547" y="10405"/>
            <a:ext cx="832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Simulation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C427-5D30-0143-B443-A6FE99C5155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914399" y="1"/>
            <a:ext cx="10951779" cy="599090"/>
          </a:xfrm>
          <a:prstGeom prst="roundRect">
            <a:avLst/>
          </a:prstGeom>
          <a:solidFill>
            <a:srgbClr val="869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89186" y="0"/>
            <a:ext cx="79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kumimoji="1"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61547" y="10405"/>
            <a:ext cx="83241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Reconstruction</a:t>
            </a:r>
            <a:endParaRPr kumimoji="1"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914399" y="1"/>
            <a:ext cx="10951779" cy="599090"/>
          </a:xfrm>
          <a:prstGeom prst="roundRect">
            <a:avLst/>
          </a:prstGeom>
          <a:solidFill>
            <a:srgbClr val="869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89186" y="0"/>
            <a:ext cx="79878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kumimoji="1"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61547" y="10405"/>
            <a:ext cx="83241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文章</a:t>
            </a:r>
            <a:r>
              <a:rPr kumimoji="1"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撰写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C427-5D30-0143-B443-A6FE99C5155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C427-5D30-0143-B443-A6FE99C5155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4461-6BEF-DC4B-8329-639C2760BF9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C427-5D30-0143-B443-A6FE99C5155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5" Type="http://schemas.openxmlformats.org/officeDocument/2006/relationships/slideLayout" Target="../slideLayouts/slideLayout5.xml"/><Relationship Id="rId34" Type="http://schemas.openxmlformats.org/officeDocument/2006/relationships/tags" Target="../tags/tag33.xml"/><Relationship Id="rId33" Type="http://schemas.openxmlformats.org/officeDocument/2006/relationships/image" Target="../media/image1.png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image" Target="../media/image2.png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4.png"/><Relationship Id="rId2" Type="http://schemas.openxmlformats.org/officeDocument/2006/relationships/tags" Target="../tags/tag3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6" Type="http://schemas.openxmlformats.org/officeDocument/2006/relationships/tags" Target="../tags/tag41.xml"/><Relationship Id="rId5" Type="http://schemas.openxmlformats.org/officeDocument/2006/relationships/image" Target="../media/image8.png"/><Relationship Id="rId4" Type="http://schemas.openxmlformats.org/officeDocument/2006/relationships/tags" Target="../tags/tag40.xml"/><Relationship Id="rId3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11.png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b="1" dirty="0"/>
              <a:t>工作进展</a:t>
            </a:r>
            <a:endParaRPr kumimoji="1"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815844DB-722B-BC48-BE91-F8AC9084F48A}" type="datetime1">
              <a:rPr kumimoji="1" lang="zh-CN" altLang="en-US" smtClean="0"/>
            </a:fld>
            <a:endParaRPr kumimoji="1" lang="en-US" altLang="zh-CN" dirty="0"/>
          </a:p>
          <a:p>
            <a:r>
              <a:rPr kumimoji="1" lang="zh-CN" altLang="en-US" dirty="0"/>
              <a:t>刘梦瑶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FFB9-481E-754D-8309-1240310B215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r>
              <a:rPr lang="zh-CN" altLang="en-US"/>
              <a:t>重建算法</a:t>
            </a:r>
            <a:r>
              <a:rPr lang="zh-CN" altLang="en-US"/>
              <a:t>流程：</a:t>
            </a:r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049645" y="704215"/>
            <a:ext cx="5004435" cy="5652135"/>
            <a:chOff x="6553" y="1291"/>
            <a:chExt cx="7881" cy="8901"/>
          </a:xfrm>
        </p:grpSpPr>
        <p:grpSp>
          <p:nvGrpSpPr>
            <p:cNvPr id="85" name="组合 84"/>
            <p:cNvGrpSpPr/>
            <p:nvPr/>
          </p:nvGrpSpPr>
          <p:grpSpPr>
            <a:xfrm rot="0">
              <a:off x="12000" y="5853"/>
              <a:ext cx="2434" cy="2519"/>
              <a:chOff x="7081" y="5340"/>
              <a:chExt cx="2434" cy="2519"/>
            </a:xfrm>
          </p:grpSpPr>
          <p:sp>
            <p:nvSpPr>
              <p:cNvPr id="14" name="对角圆角矩形 13"/>
              <p:cNvSpPr/>
              <p:nvPr>
                <p:custDataLst>
                  <p:tags r:id="rId1"/>
                </p:custDataLst>
              </p:nvPr>
            </p:nvSpPr>
            <p:spPr>
              <a:xfrm>
                <a:off x="7286" y="5546"/>
                <a:ext cx="1993" cy="555"/>
              </a:xfrm>
              <a:prstGeom prst="round2DiagRect">
                <a:avLst/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0000" tIns="46800" rIns="90000" bIns="46800" numCol="1" anchor="ctr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Arial" panose="020B0604020202020204" pitchFamily="34" charset="0"/>
                    <a:ea typeface="华文彩云" panose="02010800040101010101" pitchFamily="2" charset="-122"/>
                  </a:rPr>
                  <a:t>GenFit</a:t>
                </a:r>
                <a:endParaRPr kumimoji="0" lang="en-US" alt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ea typeface="华文彩云" panose="02010800040101010101" pitchFamily="2" charset="-122"/>
                </a:endParaRPr>
              </a:p>
            </p:txBody>
          </p:sp>
          <p:sp>
            <p:nvSpPr>
              <p:cNvPr id="76" name="对角圆角矩形 75"/>
              <p:cNvSpPr/>
              <p:nvPr>
                <p:custDataLst>
                  <p:tags r:id="rId2"/>
                </p:custDataLst>
              </p:nvPr>
            </p:nvSpPr>
            <p:spPr>
              <a:xfrm>
                <a:off x="7286" y="6301"/>
                <a:ext cx="1996" cy="556"/>
              </a:xfrm>
              <a:prstGeom prst="round2DiagRect">
                <a:avLst/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0000" tIns="46800" rIns="90000" bIns="46800" numCol="1" anchor="ctr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600" i="0" u="none" strike="noStrike" cap="none" normalizeH="0" baseline="0" smtClean="0">
                    <a:ln>
                      <a:noFill/>
                    </a:ln>
                    <a:effectLst/>
                    <a:latin typeface="Arial" panose="020B0604020202020204" pitchFamily="34" charset="0"/>
                    <a:ea typeface="华文彩云" panose="02010800040101010101" pitchFamily="2" charset="-122"/>
                  </a:rPr>
                  <a:t>Geometry</a:t>
                </a:r>
                <a:endParaRPr kumimoji="0" lang="en-US" altLang="en-US" sz="1600" b="1" i="0" u="none" strike="noStrike" cap="none" normalizeH="0" baseline="0" smtClean="0">
                  <a:ln>
                    <a:noFill/>
                  </a:ln>
                  <a:effectLst/>
                  <a:latin typeface="Arial" panose="020B0604020202020204" pitchFamily="34" charset="0"/>
                  <a:ea typeface="华文彩云" panose="02010800040101010101" pitchFamily="2" charset="-122"/>
                </a:endParaRPr>
              </a:p>
            </p:txBody>
          </p:sp>
          <p:sp>
            <p:nvSpPr>
              <p:cNvPr id="77" name="对角圆角矩形 76"/>
              <p:cNvSpPr/>
              <p:nvPr>
                <p:custDataLst>
                  <p:tags r:id="rId3"/>
                </p:custDataLst>
              </p:nvPr>
            </p:nvSpPr>
            <p:spPr>
              <a:xfrm>
                <a:off x="7300" y="7002"/>
                <a:ext cx="1996" cy="556"/>
              </a:xfrm>
              <a:prstGeom prst="round2DiagRect">
                <a:avLst/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0000" tIns="46800" rIns="90000" bIns="46800" numCol="1" anchor="ctr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600" i="0" u="none" strike="noStrike" cap="none" normalizeH="0" baseline="0" smtClean="0">
                    <a:ln>
                      <a:noFill/>
                    </a:ln>
                    <a:effectLst/>
                    <a:latin typeface="Arial" panose="020B0604020202020204" pitchFamily="34" charset="0"/>
                    <a:ea typeface="华文彩云" panose="02010800040101010101" pitchFamily="2" charset="-122"/>
                  </a:rPr>
                  <a:t>Field</a:t>
                </a:r>
                <a:endParaRPr kumimoji="0" lang="en-US" altLang="en-US" sz="1600" i="0" u="none" strike="noStrike" cap="none" normalizeH="0" baseline="0" smtClean="0">
                  <a:ln>
                    <a:noFill/>
                  </a:ln>
                  <a:effectLst/>
                  <a:latin typeface="Arial" panose="020B0604020202020204" pitchFamily="34" charset="0"/>
                  <a:ea typeface="华文彩云" panose="02010800040101010101" pitchFamily="2" charset="-122"/>
                </a:endParaRPr>
              </a:p>
            </p:txBody>
          </p:sp>
          <p:sp>
            <p:nvSpPr>
              <p:cNvPr id="83" name="圆角矩形 82"/>
              <p:cNvSpPr/>
              <p:nvPr>
                <p:custDataLst>
                  <p:tags r:id="rId4"/>
                </p:custDataLst>
              </p:nvPr>
            </p:nvSpPr>
            <p:spPr>
              <a:xfrm>
                <a:off x="7081" y="5340"/>
                <a:ext cx="2434" cy="2519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CC00"/>
                    </a:solidFill>
                  </a14:hiddenFill>
                </a:ext>
              </a:extLst>
            </p:spPr>
            <p:txBody>
              <a:bodyPr vert="horz" wrap="none" lIns="90000" tIns="46800" rIns="90000" bIns="46800" numCol="1" anchor="ctr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华文彩云" panose="02010800040101010101" pitchFamily="2" charset="-122"/>
                </a:endParaRPr>
              </a:p>
            </p:txBody>
          </p:sp>
        </p:grpSp>
        <p:sp>
          <p:nvSpPr>
            <p:cNvPr id="12" name="圆角矩形 11"/>
            <p:cNvSpPr/>
            <p:nvPr>
              <p:custDataLst>
                <p:tags r:id="rId5"/>
              </p:custDataLst>
            </p:nvPr>
          </p:nvSpPr>
          <p:spPr>
            <a:xfrm>
              <a:off x="7119" y="9376"/>
              <a:ext cx="2884" cy="81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0000" tIns="46800" rIns="90000" bIns="46800" numCol="1" anchor="ctr" anchorCtr="0" compatLnSpc="1"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华文彩云" panose="02010800040101010101" pitchFamily="2" charset="-122"/>
                </a:rPr>
                <a:t>Track Fitting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p:cxnSp>
          <p:nvCxnSpPr>
            <p:cNvPr id="30" name="直接箭头连接符 29"/>
            <p:cNvCxnSpPr/>
            <p:nvPr>
              <p:custDataLst>
                <p:tags r:id="rId6"/>
              </p:custDataLst>
            </p:nvPr>
          </p:nvCxnSpPr>
          <p:spPr>
            <a:xfrm flipH="1">
              <a:off x="8513" y="2394"/>
              <a:ext cx="2" cy="567"/>
            </a:xfrm>
            <a:prstGeom prst="straightConnector1">
              <a:avLst/>
            </a:prstGeom>
            <a:solidFill>
              <a:srgbClr val="99CC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70" name="直接箭头连接符 69"/>
            <p:cNvCxnSpPr/>
            <p:nvPr>
              <p:custDataLst>
                <p:tags r:id="rId7"/>
              </p:custDataLst>
            </p:nvPr>
          </p:nvCxnSpPr>
          <p:spPr>
            <a:xfrm>
              <a:off x="8515" y="6877"/>
              <a:ext cx="21" cy="350"/>
            </a:xfrm>
            <a:prstGeom prst="straightConnector1">
              <a:avLst/>
            </a:prstGeom>
            <a:solidFill>
              <a:srgbClr val="99CC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71" name="直接箭头连接符 70"/>
            <p:cNvCxnSpPr/>
            <p:nvPr>
              <p:custDataLst>
                <p:tags r:id="rId8"/>
              </p:custDataLst>
            </p:nvPr>
          </p:nvCxnSpPr>
          <p:spPr>
            <a:xfrm flipH="1">
              <a:off x="8577" y="7839"/>
              <a:ext cx="4" cy="486"/>
            </a:xfrm>
            <a:prstGeom prst="straightConnector1">
              <a:avLst/>
            </a:prstGeom>
            <a:solidFill>
              <a:srgbClr val="99CC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86" name="直接箭头连接符 85"/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10517" y="5359"/>
              <a:ext cx="1446" cy="1634"/>
            </a:xfrm>
            <a:prstGeom prst="straightConnector1">
              <a:avLst/>
            </a:prstGeom>
            <a:solidFill>
              <a:srgbClr val="99CC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87" name="直接箭头连接符 86"/>
            <p:cNvCxnSpPr>
              <a:endCxn id="12" idx="3"/>
            </p:cNvCxnSpPr>
            <p:nvPr>
              <p:custDataLst>
                <p:tags r:id="rId10"/>
              </p:custDataLst>
            </p:nvPr>
          </p:nvCxnSpPr>
          <p:spPr>
            <a:xfrm flipH="1">
              <a:off x="10003" y="7935"/>
              <a:ext cx="1961" cy="1849"/>
            </a:xfrm>
            <a:prstGeom prst="straightConnector1">
              <a:avLst/>
            </a:prstGeom>
            <a:solidFill>
              <a:srgbClr val="99CC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6553" y="3183"/>
              <a:ext cx="3964" cy="3655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585E0"/>
                  </a:solidFill>
                </a14:hiddenFill>
              </a:ext>
            </a:extLst>
          </p:spPr>
          <p:txBody>
            <a:bodyPr vert="horz" wrap="none" lIns="90000" tIns="46800" rIns="90000" bIns="46800" numCol="1" anchor="ctr" anchorCtr="0" compatLnSpc="1"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7118" y="2926"/>
              <a:ext cx="2791" cy="59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0000" tIns="46800" rIns="90000" bIns="46800" numCol="1" anchor="ctr" anchorCtr="0" compatLnSpc="1"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华文彩云" panose="02010800040101010101" pitchFamily="2" charset="-122"/>
                </a:rPr>
                <a:t>CKF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7313" y="7220"/>
              <a:ext cx="2474" cy="619"/>
            </a:xfrm>
            <a:prstGeom prst="roundRect">
              <a:avLst/>
            </a:prstGeom>
            <a:solidFill>
              <a:srgbClr val="8691DE"/>
            </a:solidFill>
            <a:ln>
              <a:solidFill>
                <a:srgbClr val="8691DE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anchor="ctr" anchorCtr="0" compatLnSpc="1"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华文彩云" panose="02010800040101010101" pitchFamily="2" charset="-122"/>
                </a:rPr>
                <a:t>add SET hit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4"/>
              </p:custDataLst>
            </p:nvPr>
          </p:nvSpPr>
          <p:spPr bwMode="auto">
            <a:xfrm>
              <a:off x="7113" y="1291"/>
              <a:ext cx="2796" cy="1103"/>
            </a:xfrm>
            <a:prstGeom prst="roundRect">
              <a:avLst/>
            </a:prstGeom>
            <a:solidFill>
              <a:srgbClr val="8691DE"/>
            </a:solidFill>
            <a:ln>
              <a:solidFill>
                <a:srgbClr val="8691DE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/>
            <a:p>
              <a:pPr marL="0" lvl="2" algn="ctr"/>
              <a:r>
                <a:rPr lang="en-US" altLang="zh-CN" sz="1600" dirty="0" smtClean="0">
                  <a:sym typeface="+mn-ea"/>
                </a:rPr>
                <a:t>Rec. silicon track</a:t>
              </a:r>
              <a:endParaRPr lang="en-US" altLang="zh-CN" sz="1600" dirty="0" smtClean="0">
                <a:sym typeface="+mn-ea"/>
              </a:endParaRPr>
            </a:p>
            <a:p>
              <a:pPr marL="0" lvl="2" algn="ctr"/>
              <a:r>
                <a:rPr lang="en-US" altLang="zh-CN" sz="1600" dirty="0" smtClean="0">
                  <a:sym typeface="+mn-ea"/>
                </a:rPr>
                <a:t>DC hits</a:t>
              </a:r>
              <a:endParaRPr lang="en-US" altLang="zh-CN" sz="1600" dirty="0" smtClean="0">
                <a:sym typeface="+mn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 rot="0">
              <a:off x="7394" y="3569"/>
              <a:ext cx="2608" cy="3068"/>
              <a:chOff x="11211" y="2341"/>
              <a:chExt cx="2608" cy="3068"/>
            </a:xfrm>
          </p:grpSpPr>
          <p:sp>
            <p:nvSpPr>
              <p:cNvPr id="90" name="矩形 89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362" y="2341"/>
                <a:ext cx="1101" cy="406"/>
              </a:xfrm>
              <a:prstGeom prst="rect">
                <a:avLst/>
              </a:prstGeom>
              <a:solidFill>
                <a:srgbClr val="99CC00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0000" tIns="46800" rIns="90000" bIns="46800" numCol="1" anchor="ctr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0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华文彩云" panose="02010800040101010101" pitchFamily="2" charset="-122"/>
                    <a:cs typeface="Times New Roman" panose="02020603050405020304" pitchFamily="18" charset="0"/>
                  </a:rPr>
                  <a:t>Track seed</a:t>
                </a:r>
                <a:endParaRPr kumimoji="0" lang="en-US" altLang="en-US" sz="10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华文彩云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矩形 92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257" y="2981"/>
                <a:ext cx="1542" cy="383"/>
              </a:xfrm>
              <a:prstGeom prst="rect">
                <a:avLst/>
              </a:prstGeom>
              <a:solidFill>
                <a:srgbClr val="99CC00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0000" tIns="46800" rIns="90000" bIns="46800" numCol="1" anchor="ctr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0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华文彩云" panose="02010800040101010101" pitchFamily="2" charset="-122"/>
                    <a:cs typeface="Times New Roman" panose="02020603050405020304" pitchFamily="18" charset="0"/>
                  </a:rPr>
                  <a:t>Extrapolation</a:t>
                </a:r>
                <a:endParaRPr kumimoji="0" lang="en-US" altLang="en-US" sz="10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华文彩云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矩形 94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391" y="3647"/>
                <a:ext cx="1007" cy="452"/>
              </a:xfrm>
              <a:prstGeom prst="rect">
                <a:avLst/>
              </a:prstGeom>
              <a:solidFill>
                <a:srgbClr val="99CC00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0000" tIns="46800" rIns="90000" bIns="46800" numCol="1" anchor="ctr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0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华文彩云" panose="02010800040101010101" pitchFamily="2" charset="-122"/>
                    <a:cs typeface="Times New Roman" panose="02020603050405020304" pitchFamily="18" charset="0"/>
                  </a:rPr>
                  <a:t>Kalman</a:t>
                </a:r>
                <a:endParaRPr kumimoji="0" lang="en-US" altLang="en-US" sz="10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华文彩云" panose="02010800040101010101" pitchFamily="2" charset="-122"/>
                  <a:cs typeface="Times New Roman" panose="02020603050405020304" pitchFamily="18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0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华文彩云" panose="02010800040101010101" pitchFamily="2" charset="-122"/>
                    <a:cs typeface="Times New Roman" panose="02020603050405020304" pitchFamily="18" charset="0"/>
                  </a:rPr>
                  <a:t>Update</a:t>
                </a:r>
                <a:endParaRPr kumimoji="0" lang="en-US" altLang="en-US" sz="10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华文彩云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矩形 95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211" y="4353"/>
                <a:ext cx="1421" cy="381"/>
              </a:xfrm>
              <a:prstGeom prst="rect">
                <a:avLst/>
              </a:prstGeom>
              <a:solidFill>
                <a:srgbClr val="99CC00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0000" tIns="46800" rIns="90000" bIns="46800" numCol="1" anchor="ctr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0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华文彩云" panose="02010800040101010101" pitchFamily="2" charset="-122"/>
                    <a:cs typeface="Times New Roman" panose="02020603050405020304" pitchFamily="18" charset="0"/>
                  </a:rPr>
                  <a:t>Select Hit</a:t>
                </a:r>
                <a:endParaRPr kumimoji="0" lang="en-US" altLang="en-US" sz="10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华文彩云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矩形 100"/>
              <p:cNvSpPr/>
              <p:nvPr>
                <p:custDataLst>
                  <p:tags r:id="rId19"/>
                </p:custDataLst>
              </p:nvPr>
            </p:nvSpPr>
            <p:spPr>
              <a:xfrm>
                <a:off x="12801" y="3700"/>
                <a:ext cx="1019" cy="321"/>
              </a:xfrm>
              <a:prstGeom prst="rect">
                <a:avLst/>
              </a:prstGeom>
              <a:solidFill>
                <a:srgbClr val="99CC00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0000" tIns="46800" rIns="90000" bIns="46800" numCol="1" anchor="ctr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0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华文彩云" panose="02010800040101010101" pitchFamily="2" charset="-122"/>
                    <a:cs typeface="Times New Roman" panose="02020603050405020304" pitchFamily="18" charset="0"/>
                  </a:rPr>
                  <a:t>Next Layer</a:t>
                </a:r>
                <a:endParaRPr kumimoji="0" lang="en-US" altLang="en-US" sz="10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华文彩云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9" name="直接箭头连接符 108"/>
              <p:cNvCxnSpPr>
                <a:stCxn id="90" idx="2"/>
              </p:cNvCxnSpPr>
              <p:nvPr>
                <p:custDataLst>
                  <p:tags r:id="rId20"/>
                </p:custDataLst>
              </p:nvPr>
            </p:nvCxnSpPr>
            <p:spPr>
              <a:xfrm>
                <a:off x="11913" y="2747"/>
                <a:ext cx="4" cy="264"/>
              </a:xfrm>
              <a:prstGeom prst="straightConnector1">
                <a:avLst/>
              </a:prstGeom>
              <a:solidFill>
                <a:srgbClr val="99CC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11" name="直接箭头连接符 110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11918" y="3345"/>
                <a:ext cx="4" cy="317"/>
              </a:xfrm>
              <a:prstGeom prst="straightConnector1">
                <a:avLst/>
              </a:prstGeom>
              <a:solidFill>
                <a:srgbClr val="99CC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12" name="直接箭头连接符 111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11913" y="4086"/>
                <a:ext cx="4" cy="317"/>
              </a:xfrm>
              <a:prstGeom prst="straightConnector1">
                <a:avLst/>
              </a:prstGeom>
              <a:solidFill>
                <a:srgbClr val="99CC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13" name="直接箭头连接符 112"/>
              <p:cNvCxnSpPr>
                <a:stCxn id="96" idx="3"/>
                <a:endCxn id="101" idx="2"/>
              </p:cNvCxnSpPr>
              <p:nvPr>
                <p:custDataLst>
                  <p:tags r:id="rId23"/>
                </p:custDataLst>
              </p:nvPr>
            </p:nvCxnSpPr>
            <p:spPr>
              <a:xfrm flipV="1">
                <a:off x="12632" y="4021"/>
                <a:ext cx="678" cy="523"/>
              </a:xfrm>
              <a:prstGeom prst="straightConnector1">
                <a:avLst/>
              </a:prstGeom>
              <a:solidFill>
                <a:srgbClr val="99CC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14" name="直接箭头连接符 113"/>
              <p:cNvCxnSpPr>
                <a:stCxn id="101" idx="0"/>
                <a:endCxn id="93" idx="3"/>
              </p:cNvCxnSpPr>
              <p:nvPr>
                <p:custDataLst>
                  <p:tags r:id="rId24"/>
                </p:custDataLst>
              </p:nvPr>
            </p:nvCxnSpPr>
            <p:spPr>
              <a:xfrm flipH="1" flipV="1">
                <a:off x="12798" y="3172"/>
                <a:ext cx="535" cy="527"/>
              </a:xfrm>
              <a:prstGeom prst="straightConnector1">
                <a:avLst/>
              </a:prstGeom>
              <a:solidFill>
                <a:srgbClr val="99CC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5" name="直接箭头连接符 14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11918" y="4728"/>
                <a:ext cx="4" cy="317"/>
              </a:xfrm>
              <a:prstGeom prst="straightConnector1">
                <a:avLst/>
              </a:prstGeom>
              <a:solidFill>
                <a:srgbClr val="99CC0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sp>
            <p:nvSpPr>
              <p:cNvPr id="16" name="矩形 15"/>
              <p:cNvSpPr/>
              <p:nvPr>
                <p:custDataLst>
                  <p:tags r:id="rId26"/>
                </p:custDataLst>
              </p:nvPr>
            </p:nvSpPr>
            <p:spPr>
              <a:xfrm>
                <a:off x="11219" y="5029"/>
                <a:ext cx="1421" cy="381"/>
              </a:xfrm>
              <a:prstGeom prst="rect">
                <a:avLst/>
              </a:prstGeom>
              <a:solidFill>
                <a:srgbClr val="99CC00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0000" tIns="46800" rIns="90000" bIns="46800" numCol="1" anchor="ctr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0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华文彩云" panose="02010800040101010101" pitchFamily="2" charset="-122"/>
                    <a:cs typeface="Times New Roman" panose="02020603050405020304" pitchFamily="18" charset="0"/>
                  </a:rPr>
                  <a:t>Salvage Hits</a:t>
                </a:r>
                <a:endParaRPr kumimoji="0" lang="en-US" altLang="en-US" sz="10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华文彩云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圆角矩形 20"/>
            <p:cNvSpPr/>
            <p:nvPr>
              <p:custDataLst>
                <p:tags r:id="rId27"/>
              </p:custDataLst>
            </p:nvPr>
          </p:nvSpPr>
          <p:spPr>
            <a:xfrm>
              <a:off x="7315" y="8309"/>
              <a:ext cx="2474" cy="619"/>
            </a:xfrm>
            <a:prstGeom prst="roundRect">
              <a:avLst/>
            </a:prstGeom>
            <a:solidFill>
              <a:srgbClr val="8691DE"/>
            </a:solidFill>
            <a:ln>
              <a:solidFill>
                <a:srgbClr val="8691DE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anchor="ctr" anchorCtr="0" compatLnSpc="1"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华文彩云" panose="02010800040101010101" pitchFamily="2" charset="-122"/>
                </a:rPr>
                <a:t>DC hits on track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p:cxnSp>
          <p:nvCxnSpPr>
            <p:cNvPr id="22" name="直接箭头连接符 21"/>
            <p:cNvCxnSpPr/>
            <p:nvPr>
              <p:custDataLst>
                <p:tags r:id="rId28"/>
              </p:custDataLst>
            </p:nvPr>
          </p:nvCxnSpPr>
          <p:spPr>
            <a:xfrm flipH="1">
              <a:off x="8569" y="8910"/>
              <a:ext cx="4" cy="486"/>
            </a:xfrm>
            <a:prstGeom prst="straightConnector1">
              <a:avLst/>
            </a:prstGeom>
            <a:solidFill>
              <a:srgbClr val="99CC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  <p:sp>
        <p:nvSpPr>
          <p:cNvPr id="24" name="圆角矩形 23"/>
          <p:cNvSpPr/>
          <p:nvPr/>
        </p:nvSpPr>
        <p:spPr>
          <a:xfrm>
            <a:off x="6408420" y="3742055"/>
            <a:ext cx="1288415" cy="4057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>
            <p:custDataLst>
              <p:tags r:id="rId29"/>
            </p:custDataLst>
          </p:nvPr>
        </p:nvSpPr>
        <p:spPr>
          <a:xfrm>
            <a:off x="6409055" y="4373245"/>
            <a:ext cx="1831340" cy="5911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7017385" y="1031875"/>
            <a:ext cx="1880235" cy="88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912860" y="849630"/>
            <a:ext cx="2789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VXD+SIT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内层硅探测器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8" name="直接箭头连接符 27"/>
          <p:cNvCxnSpPr>
            <a:stCxn id="25" idx="1"/>
          </p:cNvCxnSpPr>
          <p:nvPr/>
        </p:nvCxnSpPr>
        <p:spPr>
          <a:xfrm flipH="1">
            <a:off x="5013960" y="4669155"/>
            <a:ext cx="1395095" cy="6877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>
            <p:custDataLst>
              <p:tags r:id="rId30"/>
            </p:custDataLst>
          </p:nvPr>
        </p:nvCxnSpPr>
        <p:spPr>
          <a:xfrm flipH="1" flipV="1">
            <a:off x="4334510" y="2135505"/>
            <a:ext cx="2074545" cy="18357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>
            <p:custDataLst>
              <p:tags r:id="rId31"/>
            </p:custDataLst>
          </p:nvPr>
        </p:nvSpPr>
        <p:spPr>
          <a:xfrm>
            <a:off x="749935" y="1782445"/>
            <a:ext cx="3601085" cy="3683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打捞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DC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击中：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提高击中效率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" name="内容占位符 5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87020" y="2244725"/>
            <a:ext cx="3935730" cy="2794635"/>
          </a:xfrm>
          <a:prstGeom prst="rect">
            <a:avLst/>
          </a:prstGeom>
        </p:spPr>
      </p:pic>
      <p:sp>
        <p:nvSpPr>
          <p:cNvPr id="35" name="文本框 34"/>
          <p:cNvSpPr txBox="1"/>
          <p:nvPr>
            <p:custDataLst>
              <p:tags r:id="rId34"/>
            </p:custDataLst>
          </p:nvPr>
        </p:nvSpPr>
        <p:spPr>
          <a:xfrm>
            <a:off x="2224405" y="5325745"/>
            <a:ext cx="2789555" cy="645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SET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在漂移室的外面，击中排序应在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最后添加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18385" y="819785"/>
            <a:ext cx="7553960" cy="5357495"/>
          </a:xfrm>
          <a:prstGeom prst="rect">
            <a:avLst/>
          </a:prstGeom>
        </p:spPr>
      </p:pic>
      <p:sp>
        <p:nvSpPr>
          <p:cNvPr id="2" name="内容占位符 1"/>
          <p:cNvSpPr/>
          <p:nvPr>
            <p:custDataLst>
              <p:tags r:id="rId3"/>
            </p:custDataLst>
          </p:nvPr>
        </p:nvSpPr>
        <p:spPr>
          <a:xfrm>
            <a:off x="838200" y="819807"/>
            <a:ext cx="10515600" cy="53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/>
              <a:t>径迹效率：</a:t>
            </a:r>
            <a:endParaRPr lang="zh-CN" altLang="en-US"/>
          </a:p>
          <a:p>
            <a:pPr lvl="1">
              <a:lnSpc>
                <a:spcPct val="110000"/>
              </a:lnSpc>
            </a:pPr>
            <a:r>
              <a:rPr lang="zh-CN" altLang="en-US"/>
              <a:t>五种</a:t>
            </a:r>
            <a:r>
              <a:rPr lang="zh-CN" altLang="en-US"/>
              <a:t>基本粒子：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径迹效率低的</a:t>
            </a:r>
            <a:r>
              <a:rPr lang="zh-CN" altLang="en-US"/>
              <a:t>事例：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6" name="图片 5" descr="c1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61160"/>
            <a:ext cx="4407535" cy="4299585"/>
          </a:xfrm>
          <a:prstGeom prst="rect">
            <a:avLst/>
          </a:prstGeom>
        </p:spPr>
      </p:pic>
      <p:pic>
        <p:nvPicPr>
          <p:cNvPr id="10" name="内容占位符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07535" y="1814830"/>
            <a:ext cx="4365625" cy="4145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4950" y="1661160"/>
            <a:ext cx="2224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电子：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5791835" y="1579880"/>
            <a:ext cx="2224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870315" y="3143250"/>
            <a:ext cx="3178810" cy="1489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8C3C-EA95-E943-A778-AD4E188F846D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内容占位符 10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charset="0"/>
                        <a:cs typeface="Cambria Math" panose="02040503050406030204" charset="0"/>
                      </a:rPr>
                      <m:t>𝐻𝑖𝑔𝑔𝑠</m:t>
                    </m:r>
                    <m:r>
                      <a:rPr lang="en-US" altLang="zh-CN" i="1" dirty="0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端盖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(FTD)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击中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Silicon Tracker(VXD,SIT,SET)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没有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击中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漂移室存在打圈径迹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动量比较小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内容占位符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83995" y="2850515"/>
            <a:ext cx="2829560" cy="2712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31055" y="2848610"/>
            <a:ext cx="2769895" cy="2714400"/>
          </a:xfrm>
          <a:prstGeom prst="rect">
            <a:avLst/>
          </a:prstGeom>
        </p:spPr>
      </p:pic>
      <p:pic>
        <p:nvPicPr>
          <p:cNvPr id="2" name="内容占位符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11770" y="2850515"/>
            <a:ext cx="2805545" cy="27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Higgs</a:t>
            </a:r>
            <a:r>
              <a:rPr lang="zh-CN" altLang="en-US"/>
              <a:t>的不变</a:t>
            </a:r>
            <a:r>
              <a:rPr lang="zh-CN" altLang="en-US"/>
              <a:t>质量：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517265" y="1347470"/>
            <a:ext cx="7081520" cy="4829810"/>
            <a:chOff x="5539" y="2122"/>
            <a:chExt cx="11152" cy="7606"/>
          </a:xfrm>
        </p:grpSpPr>
        <p:pic>
          <p:nvPicPr>
            <p:cNvPr id="6" name="图片 5" descr="e2733687bda24469b350d4b52b570a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539" y="2122"/>
              <a:ext cx="11153" cy="760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118" y="3626"/>
              <a:ext cx="460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Mean: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125GeV</a:t>
              </a:r>
              <a:endPara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Sigma: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212.5MeV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40000"/>
              </a:lnSpc>
            </a:pPr>
            <a:r>
              <a:rPr lang="zh-CN" altLang="en-US"/>
              <a:t>待完成工作：</a:t>
            </a:r>
            <a:endParaRPr lang="zh-CN" altLang="en-US"/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zh-CN" altLang="en-US"/>
              <a:t>加上噪声检查寻迹</a:t>
            </a:r>
            <a:r>
              <a:rPr lang="zh-CN" altLang="en-US"/>
              <a:t>性能</a:t>
            </a:r>
            <a:endParaRPr lang="zh-CN" altLang="en-US"/>
          </a:p>
          <a:p>
            <a:pPr marL="914400" lvl="1" indent="-457200">
              <a:lnSpc>
                <a:spcPct val="140000"/>
              </a:lnSpc>
              <a:buFont typeface="+mj-lt"/>
              <a:buAutoNum type="arabicPeriod"/>
            </a:pPr>
            <a:r>
              <a:rPr lang="zh-CN" altLang="en-US"/>
              <a:t>使用机器学习</a:t>
            </a:r>
            <a:r>
              <a:rPr lang="zh-CN" altLang="en-US"/>
              <a:t>快速模拟</a:t>
            </a:r>
            <a:endParaRPr lang="zh-CN" altLang="en-US"/>
          </a:p>
          <a:p>
            <a:pPr lvl="2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800"/>
              <a:t>重建时使用的</a:t>
            </a:r>
            <a:r>
              <a:rPr lang="en-US" altLang="zh-CN" sz="1800"/>
              <a:t>XT</a:t>
            </a:r>
            <a:r>
              <a:rPr lang="zh-CN" altLang="en-US" sz="1800"/>
              <a:t>函数</a:t>
            </a:r>
            <a:r>
              <a:rPr lang="zh-CN" altLang="en-US" sz="1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CN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800">
                <a:latin typeface="Arial" panose="020B0604020202020204" pitchFamily="34" charset="0"/>
                <a:cs typeface="Arial" panose="020B0604020202020204" pitchFamily="34" charset="0"/>
              </a:rPr>
              <a:t>需要刻度（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难点</a:t>
            </a:r>
            <a:r>
              <a:rPr lang="zh-CN" altLang="en-US" sz="180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zh-CN" altLang="en-US"/>
          </a:p>
          <a:p>
            <a:pPr marL="457200" lvl="1" indent="0">
              <a:lnSpc>
                <a:spcPct val="140000"/>
              </a:lnSpc>
              <a:buFont typeface="+mj-lt"/>
              <a:buNone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9" name="内容占位符 8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53640" y="638175"/>
            <a:ext cx="5295900" cy="581215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681730" y="3084195"/>
            <a:ext cx="4589145" cy="1827530"/>
            <a:chOff x="3992" y="4857"/>
            <a:chExt cx="7227" cy="2878"/>
          </a:xfrm>
        </p:grpSpPr>
        <p:sp>
          <p:nvSpPr>
            <p:cNvPr id="10" name="文本框 9"/>
            <p:cNvSpPr txBox="1"/>
            <p:nvPr/>
          </p:nvSpPr>
          <p:spPr>
            <a:xfrm>
              <a:off x="3992" y="5327"/>
              <a:ext cx="5157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：模型训练，输入为</a:t>
              </a: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Garfield</a:t>
              </a:r>
              <a:r>
                <a:rPr lang="zh-CN" altLang="en-US" sz="14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模拟</a:t>
              </a: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3"/>
              </p:custDataLst>
            </p:nvPr>
          </p:nvSpPr>
          <p:spPr>
            <a:xfrm>
              <a:off x="4218" y="4857"/>
              <a:ext cx="5157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：</a:t>
              </a: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DD4hep</a:t>
              </a:r>
              <a:r>
                <a:rPr lang="zh-CN" altLang="en-US" sz="14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构建几何，漂移室的模拟</a:t>
              </a: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endParaRPr lang="en-US" altLang="zh-CN" sz="1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4"/>
              </p:custDataLst>
            </p:nvPr>
          </p:nvSpPr>
          <p:spPr>
            <a:xfrm>
              <a:off x="6063" y="7253"/>
              <a:ext cx="5157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：重建算法，寻迹</a:t>
              </a:r>
              <a:r>
                <a:rPr lang="en-US" altLang="zh-CN" sz="14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+</a:t>
              </a:r>
              <a:r>
                <a:rPr lang="zh-CN" altLang="en-US" sz="14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拟合</a:t>
              </a:r>
              <a:endParaRPr lang="zh-CN" altLang="en-US" sz="1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2618740" y="3675380"/>
            <a:ext cx="5274310" cy="24523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PP_MARK_KEY" val="8ba32184-8aa6-4e65-93a7-aee28d0577bf"/>
  <p:tag name="COMMONDATA" val="eyJoZGlkIjoiM2I0MDM4ZDM1YmUzZDY0MDA3ODNjZGRhNDY0MmU5ZmY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WPS 演示</Application>
  <PresentationFormat>宽屏</PresentationFormat>
  <Paragraphs>122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黑体</vt:lpstr>
      <vt:lpstr>Times New Roman</vt:lpstr>
      <vt:lpstr>华文彩云</vt:lpstr>
      <vt:lpstr>微软雅黑</vt:lpstr>
      <vt:lpstr>Cambria Math</vt:lpstr>
      <vt:lpstr>等线 Light</vt:lpstr>
      <vt:lpstr>等线</vt:lpstr>
      <vt:lpstr>Arial Unicode MS</vt:lpstr>
      <vt:lpstr>Calibri</vt:lpstr>
      <vt:lpstr>Office 主题​​</vt:lpstr>
      <vt:lpstr>工作进展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梦瑶</dc:creator>
  <cp:lastModifiedBy>刘梦瑶</cp:lastModifiedBy>
  <cp:revision>104</cp:revision>
  <dcterms:created xsi:type="dcterms:W3CDTF">2023-06-14T03:44:00Z</dcterms:created>
  <dcterms:modified xsi:type="dcterms:W3CDTF">2023-08-25T01:46:03Z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83262D0D4ACB457E86735F729F800BE9_12</vt:lpwstr>
  </property>
  <property fmtid="{D5CDD505-2E9C-101B-9397-08002B2CF9AE}" pid="3" name="KSOProductBuildVer">
    <vt:lpwstr>2052-12.1.0.15120</vt:lpwstr>
  </property>
</Properties>
</file>