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2.xml" ContentType="application/vnd.openxmlformats-officedocument.presentationml.notesSlide+xml"/>
  <Override PartName="/ppt/tags/tag25.xml" ContentType="application/vnd.openxmlformats-officedocument.presentationml.tags+xml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Override PartName="/ppt/notesSlides/notesSlide14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329" r:id="rId4"/>
    <p:sldId id="334" r:id="rId5"/>
    <p:sldId id="395" r:id="rId6"/>
    <p:sldId id="368" r:id="rId7"/>
    <p:sldId id="331" r:id="rId8"/>
    <p:sldId id="396" r:id="rId9"/>
    <p:sldId id="391" r:id="rId10"/>
    <p:sldId id="385" r:id="rId11"/>
    <p:sldId id="392" r:id="rId12"/>
    <p:sldId id="397" r:id="rId13"/>
    <p:sldId id="376" r:id="rId14"/>
    <p:sldId id="377" r:id="rId15"/>
    <p:sldId id="364" r:id="rId16"/>
    <p:sldId id="394" r:id="rId17"/>
    <p:sldId id="337" r:id="rId18"/>
    <p:sldId id="398" r:id="rId19"/>
    <p:sldId id="275" r:id="rId20"/>
    <p:sldId id="318" r:id="rId21"/>
    <p:sldId id="399" r:id="rId22"/>
    <p:sldId id="390" r:id="rId23"/>
    <p:sldId id="393" r:id="rId24"/>
    <p:sldId id="371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远瞻 王" initials="远瞻" lastIdx="1" clrIdx="0">
    <p:extLst>
      <p:ext uri="{19B8F6BF-5375-455C-9EA6-DF929625EA0E}">
        <p15:presenceInfo xmlns:p15="http://schemas.microsoft.com/office/powerpoint/2012/main" userId="d67befaa4b097f1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73" autoAdjust="0"/>
    <p:restoredTop sz="95842" autoAdjust="0"/>
  </p:normalViewPr>
  <p:slideViewPr>
    <p:cSldViewPr snapToGrid="0">
      <p:cViewPr varScale="1">
        <p:scale>
          <a:sx n="92" d="100"/>
          <a:sy n="92" d="100"/>
        </p:scale>
        <p:origin x="91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52388-B931-40C6-B5AF-347DC9CD3C53}" type="datetimeFigureOut">
              <a:rPr lang="zh-CN" altLang="en-US" smtClean="0"/>
              <a:t>2023/8/17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ACC3A-40C0-4C75-A9B0-07FD973BAC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289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ACC3A-40C0-4C75-A9B0-07FD973BACC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196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62606-9616-4B1E-A1A4-163AF0AAB96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827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62606-9616-4B1E-A1A4-163AF0AAB96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827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62606-9616-4B1E-A1A4-163AF0AAB96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165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62606-9616-4B1E-A1A4-163AF0AAB96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178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62606-9616-4B1E-A1A4-163AF0AAB96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388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ACC3A-40C0-4C75-A9B0-07FD973BACC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570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ACC3A-40C0-4C75-A9B0-07FD973BACC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446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Higgs</a:t>
            </a:r>
            <a:r>
              <a:rPr lang="zh-CN" altLang="en-US" dirty="0"/>
              <a:t>发现的时候是在两光子与四轻子（右）两个过程中发现的，</a:t>
            </a:r>
            <a:r>
              <a:rPr lang="en-US" altLang="zh-CN" dirty="0" err="1"/>
              <a:t>higgs</a:t>
            </a:r>
            <a:r>
              <a:rPr lang="zh-CN" altLang="en-US" dirty="0"/>
              <a:t>到四轻子的分支比十万分之一，到两光子是千分之二，左图是到</a:t>
            </a:r>
            <a:r>
              <a:rPr lang="en-US" altLang="zh-CN" dirty="0"/>
              <a:t>bb</a:t>
            </a:r>
            <a:r>
              <a:rPr lang="zh-CN" altLang="en-US" dirty="0"/>
              <a:t>是最大分支比的衰变过程。关键就是右图分辨好于左图，如何在硬件不变的情况下改善分辨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62606-9616-4B1E-A1A4-163AF0AAB96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388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srgbClr val="00B050"/>
                </a:solidFill>
              </a:rPr>
              <a:t>要说明这样的情况很多，需要改进，两种方法，一种是拟合，是个比较复杂的工具，现在这个方法大家都在用，我们现在在做什么事情，让方法更清楚，多样性，更可靠。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62606-9616-4B1E-A1A4-163AF0AAB96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3594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ACC3A-40C0-4C75-A9B0-07FD973BACC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1250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ACC3A-40C0-4C75-A9B0-07FD973BACC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472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="1" dirty="0">
              <a:highlight>
                <a:srgbClr val="FFFF00"/>
              </a:highlight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ACC3A-40C0-4C75-A9B0-07FD973BACC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9301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ACC3A-40C0-4C75-A9B0-07FD973BACC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409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ACC3A-40C0-4C75-A9B0-07FD973BACC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181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2B73D2-4B04-36B5-21E6-4EB4AA7CF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7ACB50B-B5F9-0A07-7CFA-A4004A8E0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67E7C0-AFBB-0301-6D1E-A7BD7FB16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2023/8/14~2023/8/18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AB62A2-9ACD-B55B-16BE-9713A705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CEPC Workshop on Flavor Physics, New Physics and Detector Technologies   Fudan University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8E899C-EE0A-4F60-EBE9-83E1ED0BA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A91E-DC31-43EB-BBF7-50A93D1549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61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93299F-C453-3868-48E9-A844DC959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F953E6-A20C-7253-12B2-52F19C27A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14E5F6-4FEF-EF58-B166-C9984225E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2023/8/14~2023/8/18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C62BD8-9A1E-0FC7-2312-3B0683E4B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CEPC Workshop on Flavor Physics, New Physics and Detector Technologies   Fudan University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97D8F4-720F-EF24-6019-DF2A6A2CF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A91E-DC31-43EB-BBF7-50A93D1549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553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63E9D06-4FD6-AB5C-5B73-36B3C3A91C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3E06594-01AA-2B10-F245-E13DE318ED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15E73A-BEA6-DD57-B000-B69F6F659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2023/8/14~2023/8/18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3A4980-8622-92CA-A120-0B92D06F9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CEPC Workshop on Flavor Physics, New Physics and Detector Technologies   Fudan University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74083E-17E5-C357-FC97-72C0FE755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A91E-DC31-43EB-BBF7-50A93D1549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03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B9AC04-BE11-8694-A79A-E13F0EB09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A74FAB-7931-9D74-4F3F-5E2281CFA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FF8804-4B1C-84E3-37EF-F8638154C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2023/8/14~2023/8/18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C7C3FA-4A71-A6C4-6987-488D07D2B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CEPC Workshop on Flavor Physics, New Physics and Detector Technologies   Fudan University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F876BE-BA87-BC5F-750A-7EC8BE182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A91E-DC31-43EB-BBF7-50A93D1549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90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21FC09-C8F7-803F-83B0-CC0FE11BE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9DA9BF1-A189-8B94-D20E-BB17408BD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BEAE70-7D0C-15B2-AF48-9A6FB7435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2023/8/14~2023/8/18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155507-1961-05D3-2677-247DFF1D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CEPC Workshop on Flavor Physics, New Physics and Detector Technologies   Fudan University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97DD9B-8545-E018-4F92-84619132F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A91E-DC31-43EB-BBF7-50A93D1549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49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5CE2E6-8EEC-D220-396D-55DA8BF0A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F6C877-5FDD-8EF7-EE60-12A7E719A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6B9A1B8-9EF0-973D-F10F-C330143C8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1D8508D-CD6B-48A4-A6A8-292ED40AD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2023/8/14~2023/8/18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701C0DC-3692-6C85-C972-04226D3F7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CEPC Workshop on Flavor Physics, New Physics and Detector Technologies   Fudan University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EACF312-A9A9-0734-2CB2-A3D00C10E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A91E-DC31-43EB-BBF7-50A93D1549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28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C71038-3E98-BDC5-00CF-8C1241059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ED1A4FB-1C07-A854-E4A3-E8ECE1A43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9F76738-2FC8-05FB-0510-DEDCBC45A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7500BB6-55CD-B8D0-D3AD-59B2AD36F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FD25DA1-78DE-2A3C-6CAF-7667EB629F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051C96F-C7D6-C060-1DDE-FD7C6E1C2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2023/8/14~2023/8/18</a:t>
            </a:r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1217345-D0F0-9C8A-604C-CDF2B1EC1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CEPC Workshop on Flavor Physics, New Physics and Detector Technologies   Fudan University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EEFBA81-8896-A79C-85C6-900E7F5DF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A91E-DC31-43EB-BBF7-50A93D1549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88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91BF7A-26DC-9829-72D6-09B722340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2003D8D-7818-5F36-F378-B4C79D81B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2023/8/14~2023/8/18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CA744D3-8A0F-A911-D114-FDC64C2C1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CEPC Workshop on Flavor Physics, New Physics and Detector Technologies   Fudan University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4A6E974-46DF-FF1A-D8F0-4329EF14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A91E-DC31-43EB-BBF7-50A93D1549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545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525931E-58A8-5BCE-186A-12BA2B72A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2023/8/14~2023/8/18</a:t>
            </a:r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38B7EEF-7A1C-2907-FDD7-F8A685F5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CEPC Workshop on Flavor Physics, New Physics and Detector Technologies   Fudan University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F673E3-F9F8-B202-7B48-6A09D40F3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A91E-DC31-43EB-BBF7-50A93D1549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246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42019-DF44-0EA6-6918-368155F58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008D7C-F857-8138-1F6A-3430F4989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095D31E-84DE-F68F-EC75-E729457E4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D0FA84-409E-E8B9-3EB6-A69EF198B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2023/8/14~2023/8/18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D329554-C4AB-555D-BBC3-3B83033EF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CEPC Workshop on Flavor Physics, New Physics and Detector Technologies   Fudan University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55A2FB9-23BC-80BF-02B6-1CB30D805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A91E-DC31-43EB-BBF7-50A93D1549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472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EEDA4D-BD25-8C43-3E4C-3BEB9C0F8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753A82C-C212-7BDE-B713-0F7B02D494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0E5C23B-E0C8-D492-1D12-5AD2F0DE8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DADDE14-B01D-712D-4FBA-2FE09143F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2023/8/14~2023/8/18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40382F-63EF-8F4F-9416-7A49851B2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CEPC Workshop on Flavor Physics, New Physics and Detector Technologies   Fudan University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26FDF49-9937-9D80-112F-4E5ABAE29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A91E-DC31-43EB-BBF7-50A93D1549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8855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1100825-C25B-CAA1-1FC3-75A68DFF3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CEF7177-54BA-9266-C0C4-5E93425F3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18E1AE-07FD-22DA-7D26-85C50E2DD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2023/8/14~2023/8/18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8FEEE5-0CF4-850E-3D51-DC8EC9D0D1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The CEPC Workshop on Flavor Physics, New Physics and Detector Technologies   Fudan University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EDD76B-E6B9-0A50-559F-F515B3427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7A91E-DC31-43EB-BBF7-50A93D1549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20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8.xml"/><Relationship Id="rId7" Type="http://schemas.openxmlformats.org/officeDocument/2006/relationships/image" Target="../media/image13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18.png"/><Relationship Id="rId3" Type="http://schemas.openxmlformats.org/officeDocument/2006/relationships/tags" Target="../tags/tag11.xml"/><Relationship Id="rId7" Type="http://schemas.openxmlformats.org/officeDocument/2006/relationships/image" Target="../media/image16.png"/><Relationship Id="rId12" Type="http://schemas.openxmlformats.org/officeDocument/2006/relationships/image" Target="../media/image24.png"/><Relationship Id="rId17" Type="http://schemas.openxmlformats.org/officeDocument/2006/relationships/image" Target="../media/image22.png"/><Relationship Id="rId2" Type="http://schemas.openxmlformats.org/officeDocument/2006/relationships/tags" Target="../tags/tag10.xml"/><Relationship Id="rId16" Type="http://schemas.openxmlformats.org/officeDocument/2006/relationships/image" Target="../media/image21.png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9.xml"/><Relationship Id="rId15" Type="http://schemas.openxmlformats.org/officeDocument/2006/relationships/image" Target="../media/image20.gif"/><Relationship Id="rId4" Type="http://schemas.openxmlformats.org/officeDocument/2006/relationships/slideLayout" Target="../slideLayouts/slideLayout2.xml"/><Relationship Id="rId1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4.xml"/><Relationship Id="rId7" Type="http://schemas.openxmlformats.org/officeDocument/2006/relationships/notesSlide" Target="../notesSlides/notesSlide10.xml"/><Relationship Id="rId12" Type="http://schemas.openxmlformats.org/officeDocument/2006/relationships/image" Target="../media/image28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7.png"/><Relationship Id="rId5" Type="http://schemas.openxmlformats.org/officeDocument/2006/relationships/tags" Target="../tags/tag16.xml"/><Relationship Id="rId10" Type="http://schemas.openxmlformats.org/officeDocument/2006/relationships/image" Target="../media/image26.png"/><Relationship Id="rId4" Type="http://schemas.openxmlformats.org/officeDocument/2006/relationships/tags" Target="../tags/tag15.xml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33.png"/><Relationship Id="rId3" Type="http://schemas.openxmlformats.org/officeDocument/2006/relationships/tags" Target="../tags/tag19.xml"/><Relationship Id="rId7" Type="http://schemas.openxmlformats.org/officeDocument/2006/relationships/notesSlide" Target="../notesSlides/notesSlide11.xml"/><Relationship Id="rId12" Type="http://schemas.openxmlformats.org/officeDocument/2006/relationships/image" Target="../media/image27.png"/><Relationship Id="rId2" Type="http://schemas.openxmlformats.org/officeDocument/2006/relationships/tags" Target="../tags/tag18.xml"/><Relationship Id="rId16" Type="http://schemas.openxmlformats.org/officeDocument/2006/relationships/image" Target="../media/image36.png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2.png"/><Relationship Id="rId5" Type="http://schemas.openxmlformats.org/officeDocument/2006/relationships/tags" Target="../tags/tag21.xml"/><Relationship Id="rId15" Type="http://schemas.openxmlformats.org/officeDocument/2006/relationships/image" Target="../media/image35.png"/><Relationship Id="rId10" Type="http://schemas.openxmlformats.org/officeDocument/2006/relationships/image" Target="../media/image31.png"/><Relationship Id="rId4" Type="http://schemas.openxmlformats.org/officeDocument/2006/relationships/tags" Target="../tags/tag20.xml"/><Relationship Id="rId9" Type="http://schemas.openxmlformats.org/officeDocument/2006/relationships/image" Target="../media/image30.gif"/><Relationship Id="rId1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24.xml"/><Relationship Id="rId7" Type="http://schemas.openxmlformats.org/officeDocument/2006/relationships/image" Target="../media/image38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37.png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4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44.png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46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0.png"/><Relationship Id="rId3" Type="http://schemas.openxmlformats.org/officeDocument/2006/relationships/tags" Target="../tags/tag30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1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37.png"/><Relationship Id="rId5" Type="http://schemas.openxmlformats.org/officeDocument/2006/relationships/tags" Target="../tags/tag32.xml"/><Relationship Id="rId10" Type="http://schemas.openxmlformats.org/officeDocument/2006/relationships/image" Target="../media/image49.png"/><Relationship Id="rId4" Type="http://schemas.openxmlformats.org/officeDocument/2006/relationships/tags" Target="../tags/tag31.xml"/><Relationship Id="rId9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4.gif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.xml"/><Relationship Id="rId7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4"/>
          <p:cNvSpPr txBox="1"/>
          <p:nvPr/>
        </p:nvSpPr>
        <p:spPr>
          <a:xfrm>
            <a:off x="1113928" y="2138387"/>
            <a:ext cx="99641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5400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Improve Mass Resolution  with Software Method</a:t>
            </a:r>
          </a:p>
        </p:txBody>
      </p:sp>
      <p:sp>
        <p:nvSpPr>
          <p:cNvPr id="15" name="文本框 6"/>
          <p:cNvSpPr txBox="1"/>
          <p:nvPr/>
        </p:nvSpPr>
        <p:spPr>
          <a:xfrm>
            <a:off x="2084143" y="4097566"/>
            <a:ext cx="74694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u="sng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Yuanzhan</a:t>
            </a:r>
            <a:r>
              <a:rPr lang="en-US" altLang="zh-CN" sz="16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 Wang</a:t>
            </a:r>
            <a:r>
              <a:rPr lang="en-US" altLang="zh-CN" sz="1600" u="sng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Junchi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He</a:t>
            </a:r>
            <a:r>
              <a:rPr lang="en-US" altLang="zh-CN" sz="1600" u="sng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Gang Li</a:t>
            </a:r>
            <a:r>
              <a:rPr lang="en-US" altLang="zh-CN" sz="1600" u="sng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Weimin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Song</a:t>
            </a:r>
            <a:r>
              <a:rPr lang="en-US" altLang="zh-CN" sz="1600" u="sng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Jilin university</a:t>
            </a:r>
            <a:r>
              <a:rPr lang="en-US" altLang="zh-CN" sz="1600" u="sng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IHEP</a:t>
            </a:r>
            <a:r>
              <a:rPr lang="en-US" altLang="zh-CN" sz="1600" u="sng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6ED9BB1-3172-F2F3-8A48-28BAA845F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2023/8/14~2023/8/18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8670CEB-309F-AE7D-63F6-DEFA22205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CEPC Workshop on Flavor Physics, New Physics and Detector Technologies   Fudan University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CD63A6B-7C4A-4A52-FEE1-323218748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A91E-DC31-43EB-BBF7-50A93D154968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7B42AFB-BBB7-116F-9295-1CB19556F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19" y="234018"/>
            <a:ext cx="1658124" cy="164318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2DB2FC4-A36E-95C0-1432-1F9ED6331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527" y="292938"/>
            <a:ext cx="2441745" cy="164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平行四边形 8"/>
          <p:cNvSpPr/>
          <p:nvPr/>
        </p:nvSpPr>
        <p:spPr>
          <a:xfrm flipV="1">
            <a:off x="-422910" y="237852"/>
            <a:ext cx="13122475" cy="536436"/>
          </a:xfrm>
          <a:prstGeom prst="parallelogram">
            <a:avLst>
              <a:gd name="adj" fmla="val 56579"/>
            </a:avLst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D46D0007-E320-7B9E-E3BA-51FD2B35E9D5}"/>
              </a:ext>
            </a:extLst>
          </p:cNvPr>
          <p:cNvSpPr/>
          <p:nvPr/>
        </p:nvSpPr>
        <p:spPr>
          <a:xfrm>
            <a:off x="8831119" y="2822223"/>
            <a:ext cx="726726" cy="703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/>
              <a:t>0</a:t>
            </a:r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478122C8-7191-2FAC-C4A6-F1F3D1F8FBF6}"/>
              </a:ext>
            </a:extLst>
          </p:cNvPr>
          <p:cNvCxnSpPr>
            <a:cxnSpLocks/>
            <a:stCxn id="39" idx="7"/>
            <a:endCxn id="42" idx="3"/>
          </p:cNvCxnSpPr>
          <p:nvPr/>
        </p:nvCxnSpPr>
        <p:spPr>
          <a:xfrm flipV="1">
            <a:off x="9451418" y="2523453"/>
            <a:ext cx="395465" cy="4017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E5EEE312-21EB-CED4-38C8-FBAC90450437}"/>
              </a:ext>
            </a:extLst>
          </p:cNvPr>
          <p:cNvCxnSpPr>
            <a:cxnSpLocks/>
            <a:stCxn id="39" idx="6"/>
            <a:endCxn id="43" idx="2"/>
          </p:cNvCxnSpPr>
          <p:nvPr/>
        </p:nvCxnSpPr>
        <p:spPr>
          <a:xfrm flipV="1">
            <a:off x="9557845" y="3172237"/>
            <a:ext cx="375431" cy="15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椭圆 41">
            <a:extLst>
              <a:ext uri="{FF2B5EF4-FFF2-40B4-BE49-F238E27FC236}">
                <a16:creationId xmlns:a16="http://schemas.microsoft.com/office/drawing/2014/main" id="{B2F70843-6D85-36CF-B70F-82D0EDC0BF0E}"/>
              </a:ext>
            </a:extLst>
          </p:cNvPr>
          <p:cNvSpPr/>
          <p:nvPr/>
        </p:nvSpPr>
        <p:spPr>
          <a:xfrm>
            <a:off x="9748723" y="1957105"/>
            <a:ext cx="670281" cy="6635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0DE0CE07-9ADA-1D1B-D789-E73E48F98146}"/>
              </a:ext>
            </a:extLst>
          </p:cNvPr>
          <p:cNvSpPr/>
          <p:nvPr/>
        </p:nvSpPr>
        <p:spPr>
          <a:xfrm>
            <a:off x="9933276" y="2820687"/>
            <a:ext cx="726726" cy="7031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2</a:t>
            </a:r>
            <a:endParaRPr lang="zh-CN" altLang="en-US"/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FF3A2F28-455B-6AC0-36FF-15E6B8A11835}"/>
              </a:ext>
            </a:extLst>
          </p:cNvPr>
          <p:cNvSpPr/>
          <p:nvPr/>
        </p:nvSpPr>
        <p:spPr>
          <a:xfrm>
            <a:off x="9783209" y="3723851"/>
            <a:ext cx="726726" cy="7031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3</a:t>
            </a:r>
            <a:endParaRPr lang="zh-CN" altLang="en-US"/>
          </a:p>
        </p:txBody>
      </p: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C4F4F41A-E005-2835-0A52-09BAD24A7BA5}"/>
              </a:ext>
            </a:extLst>
          </p:cNvPr>
          <p:cNvCxnSpPr>
            <a:cxnSpLocks/>
            <a:stCxn id="39" idx="5"/>
            <a:endCxn id="54" idx="1"/>
          </p:cNvCxnSpPr>
          <p:nvPr/>
        </p:nvCxnSpPr>
        <p:spPr>
          <a:xfrm>
            <a:off x="9451418" y="3422356"/>
            <a:ext cx="438218" cy="4044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椭圆 85">
            <a:extLst>
              <a:ext uri="{FF2B5EF4-FFF2-40B4-BE49-F238E27FC236}">
                <a16:creationId xmlns:a16="http://schemas.microsoft.com/office/drawing/2014/main" id="{0DA7551C-2B4A-CCA6-5876-55AE2FD067E4}"/>
              </a:ext>
            </a:extLst>
          </p:cNvPr>
          <p:cNvSpPr/>
          <p:nvPr/>
        </p:nvSpPr>
        <p:spPr>
          <a:xfrm>
            <a:off x="10691756" y="1868931"/>
            <a:ext cx="670281" cy="66351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/>
              <a:t>12</a:t>
            </a:r>
            <a:endParaRPr lang="zh-CN" altLang="en-US"/>
          </a:p>
        </p:txBody>
      </p:sp>
      <p:sp>
        <p:nvSpPr>
          <p:cNvPr id="94" name="椭圆 93">
            <a:extLst>
              <a:ext uri="{FF2B5EF4-FFF2-40B4-BE49-F238E27FC236}">
                <a16:creationId xmlns:a16="http://schemas.microsoft.com/office/drawing/2014/main" id="{DCFDCA5E-D18D-28A2-44AB-7E6382FE7D20}"/>
              </a:ext>
            </a:extLst>
          </p:cNvPr>
          <p:cNvSpPr/>
          <p:nvPr/>
        </p:nvSpPr>
        <p:spPr>
          <a:xfrm>
            <a:off x="10751453" y="3698250"/>
            <a:ext cx="670281" cy="66351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/>
              <a:t>23</a:t>
            </a:r>
            <a:endParaRPr lang="zh-CN" altLang="en-US"/>
          </a:p>
        </p:txBody>
      </p:sp>
      <p:sp>
        <p:nvSpPr>
          <p:cNvPr id="95" name="椭圆 94">
            <a:extLst>
              <a:ext uri="{FF2B5EF4-FFF2-40B4-BE49-F238E27FC236}">
                <a16:creationId xmlns:a16="http://schemas.microsoft.com/office/drawing/2014/main" id="{9BC9B769-E12A-2091-C6CD-DBD0DF3497B4}"/>
              </a:ext>
            </a:extLst>
          </p:cNvPr>
          <p:cNvSpPr/>
          <p:nvPr/>
        </p:nvSpPr>
        <p:spPr>
          <a:xfrm>
            <a:off x="10876309" y="2804983"/>
            <a:ext cx="670281" cy="66351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/>
              <a:t>13</a:t>
            </a:r>
            <a:endParaRPr lang="zh-CN" altLang="en-US"/>
          </a:p>
        </p:txBody>
      </p:sp>
      <p:cxnSp>
        <p:nvCxnSpPr>
          <p:cNvPr id="127" name="直接箭头连接符 126">
            <a:extLst>
              <a:ext uri="{FF2B5EF4-FFF2-40B4-BE49-F238E27FC236}">
                <a16:creationId xmlns:a16="http://schemas.microsoft.com/office/drawing/2014/main" id="{452BF09E-CAC2-A48B-5383-A7AF895810C6}"/>
              </a:ext>
            </a:extLst>
          </p:cNvPr>
          <p:cNvCxnSpPr>
            <a:cxnSpLocks/>
            <a:stCxn id="86" idx="2"/>
            <a:endCxn id="42" idx="6"/>
          </p:cNvCxnSpPr>
          <p:nvPr/>
        </p:nvCxnSpPr>
        <p:spPr>
          <a:xfrm flipH="1">
            <a:off x="10419004" y="2200690"/>
            <a:ext cx="272752" cy="881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9" name="直接箭头连接符 128">
            <a:extLst>
              <a:ext uri="{FF2B5EF4-FFF2-40B4-BE49-F238E27FC236}">
                <a16:creationId xmlns:a16="http://schemas.microsoft.com/office/drawing/2014/main" id="{E733A2F5-8B02-5406-5C93-A5A2AE656685}"/>
              </a:ext>
            </a:extLst>
          </p:cNvPr>
          <p:cNvCxnSpPr>
            <a:cxnSpLocks/>
            <a:stCxn id="86" idx="2"/>
            <a:endCxn id="43" idx="6"/>
          </p:cNvCxnSpPr>
          <p:nvPr/>
        </p:nvCxnSpPr>
        <p:spPr>
          <a:xfrm flipH="1">
            <a:off x="10660002" y="2200690"/>
            <a:ext cx="31754" cy="9715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2" name="直接箭头连接符 131">
            <a:extLst>
              <a:ext uri="{FF2B5EF4-FFF2-40B4-BE49-F238E27FC236}">
                <a16:creationId xmlns:a16="http://schemas.microsoft.com/office/drawing/2014/main" id="{A37728FC-3FB8-22A3-BFC2-497F356E4425}"/>
              </a:ext>
            </a:extLst>
          </p:cNvPr>
          <p:cNvCxnSpPr>
            <a:cxnSpLocks/>
            <a:stCxn id="95" idx="2"/>
            <a:endCxn id="42" idx="6"/>
          </p:cNvCxnSpPr>
          <p:nvPr/>
        </p:nvCxnSpPr>
        <p:spPr>
          <a:xfrm flipH="1" flipV="1">
            <a:off x="10419004" y="2288864"/>
            <a:ext cx="457305" cy="8478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箭头连接符 134">
            <a:extLst>
              <a:ext uri="{FF2B5EF4-FFF2-40B4-BE49-F238E27FC236}">
                <a16:creationId xmlns:a16="http://schemas.microsoft.com/office/drawing/2014/main" id="{1BF993BA-71FF-FCCC-02D5-3F948B94A2D9}"/>
              </a:ext>
            </a:extLst>
          </p:cNvPr>
          <p:cNvCxnSpPr>
            <a:cxnSpLocks/>
            <a:stCxn id="95" idx="2"/>
            <a:endCxn id="54" idx="6"/>
          </p:cNvCxnSpPr>
          <p:nvPr/>
        </p:nvCxnSpPr>
        <p:spPr>
          <a:xfrm flipH="1">
            <a:off x="10509935" y="3136742"/>
            <a:ext cx="366374" cy="9386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93BD537B-83F3-F1A5-1206-7171DA691A5A}"/>
              </a:ext>
            </a:extLst>
          </p:cNvPr>
          <p:cNvSpPr/>
          <p:nvPr/>
        </p:nvSpPr>
        <p:spPr>
          <a:xfrm>
            <a:off x="1500244" y="2161450"/>
            <a:ext cx="733002" cy="78539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9" name="直接箭头连接符 138">
            <a:extLst>
              <a:ext uri="{FF2B5EF4-FFF2-40B4-BE49-F238E27FC236}">
                <a16:creationId xmlns:a16="http://schemas.microsoft.com/office/drawing/2014/main" id="{DBEF3F09-7A07-979B-6E4C-F3F02B27143E}"/>
              </a:ext>
            </a:extLst>
          </p:cNvPr>
          <p:cNvCxnSpPr>
            <a:cxnSpLocks/>
            <a:stCxn id="94" idx="2"/>
            <a:endCxn id="43" idx="6"/>
          </p:cNvCxnSpPr>
          <p:nvPr/>
        </p:nvCxnSpPr>
        <p:spPr>
          <a:xfrm flipH="1" flipV="1">
            <a:off x="10660002" y="3172237"/>
            <a:ext cx="91451" cy="85777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箭头连接符 141">
            <a:extLst>
              <a:ext uri="{FF2B5EF4-FFF2-40B4-BE49-F238E27FC236}">
                <a16:creationId xmlns:a16="http://schemas.microsoft.com/office/drawing/2014/main" id="{425FA4C7-D442-FF35-6BC8-CCC302153AE9}"/>
              </a:ext>
            </a:extLst>
          </p:cNvPr>
          <p:cNvCxnSpPr>
            <a:cxnSpLocks/>
            <a:stCxn id="94" idx="2"/>
            <a:endCxn id="54" idx="6"/>
          </p:cNvCxnSpPr>
          <p:nvPr/>
        </p:nvCxnSpPr>
        <p:spPr>
          <a:xfrm flipH="1">
            <a:off x="10509935" y="4030009"/>
            <a:ext cx="241518" cy="4539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EC51CA45-D49F-D6DD-A838-8032EC88233D}"/>
              </a:ext>
            </a:extLst>
          </p:cNvPr>
          <p:cNvSpPr txBox="1"/>
          <p:nvPr/>
        </p:nvSpPr>
        <p:spPr>
          <a:xfrm>
            <a:off x="316455" y="257606"/>
            <a:ext cx="11869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0" dirty="0">
                <a:solidFill>
                  <a:schemeClr val="bg1"/>
                </a:solidFill>
                <a:effectLst/>
                <a:latin typeface="ColfaxAI"/>
              </a:rPr>
              <a:t>Error propagation of mass resolution in multiple-body decay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图片 5" descr="\documentclass{ctexart}&#10;\usepackage{amsmath}&#10;\pagestyle{empty}&#10;\begin{document}&#10;&#10;$\Delta m_0     = \frac{m_{12}}{m_0}\Delta m_{12} + \frac{m_{13}}{m_0}\Delta m_{13} + \frac{m_{23}}{m_0}\Delta m_{23}$&#10;\end{document}" title="IguanaTex Bitmap Display">
            <a:extLst>
              <a:ext uri="{FF2B5EF4-FFF2-40B4-BE49-F238E27FC236}">
                <a16:creationId xmlns:a16="http://schemas.microsoft.com/office/drawing/2014/main" id="{4781709B-19FD-D8EB-18E8-2EEB3EB5ED8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8" y="2316640"/>
            <a:ext cx="7404998" cy="531695"/>
          </a:xfrm>
          <a:prstGeom prst="rect">
            <a:avLst/>
          </a:prstGeom>
        </p:spPr>
      </p:pic>
      <p:pic>
        <p:nvPicPr>
          <p:cNvPr id="20" name="图片 19" descr="\documentclass{ctexart}&#10;\usepackage{amsmath}&#10;\pagestyle{empty}&#10;\begin{document}&#10;&#10;$m_0^2 =2p_1p_2+2p_2p_3+2p_1p_3=m_{12}^2+m_{13}^2+m_{23}^2$&#10;\end{document}" title="IguanaTex Bitmap Display">
            <a:extLst>
              <a:ext uri="{FF2B5EF4-FFF2-40B4-BE49-F238E27FC236}">
                <a16:creationId xmlns:a16="http://schemas.microsoft.com/office/drawing/2014/main" id="{7F48B21A-D43F-4FD0-3FE2-DC6ECED48D5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25" y="1145114"/>
            <a:ext cx="7383742" cy="376165"/>
          </a:xfrm>
          <a:prstGeom prst="rect">
            <a:avLst/>
          </a:prstGeom>
        </p:spPr>
      </p:pic>
      <p:sp>
        <p:nvSpPr>
          <p:cNvPr id="45" name="文本框 44">
            <a:extLst>
              <a:ext uri="{FF2B5EF4-FFF2-40B4-BE49-F238E27FC236}">
                <a16:creationId xmlns:a16="http://schemas.microsoft.com/office/drawing/2014/main" id="{6539663D-F11F-058A-F64A-E9E5910BDC2F}"/>
              </a:ext>
            </a:extLst>
          </p:cNvPr>
          <p:cNvSpPr txBox="1"/>
          <p:nvPr/>
        </p:nvSpPr>
        <p:spPr>
          <a:xfrm>
            <a:off x="8973963" y="4597157"/>
            <a:ext cx="3128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0" dirty="0">
                <a:solidFill>
                  <a:srgbClr val="353740"/>
                </a:solidFill>
                <a:effectLst/>
                <a:latin typeface="ColfaxAI"/>
              </a:rPr>
              <a:t> (fake)</a:t>
            </a:r>
            <a:r>
              <a:rPr lang="zh-CN" altLang="en-US" b="1" i="0" dirty="0">
                <a:solidFill>
                  <a:srgbClr val="353740"/>
                </a:solidFill>
                <a:effectLst/>
                <a:latin typeface="ColfaxAI"/>
              </a:rPr>
              <a:t> </a:t>
            </a:r>
            <a:r>
              <a:rPr lang="en-US" altLang="zh-CN" b="1" i="0" dirty="0">
                <a:solidFill>
                  <a:srgbClr val="353740"/>
                </a:solidFill>
                <a:effectLst/>
                <a:latin typeface="ColfaxAI"/>
              </a:rPr>
              <a:t>intermediate particles</a:t>
            </a:r>
            <a:endParaRPr lang="zh-CN" altLang="en-US" b="1" dirty="0"/>
          </a:p>
        </p:txBody>
      </p:sp>
      <p:pic>
        <p:nvPicPr>
          <p:cNvPr id="32" name="图片 31" descr="\documentclass{ctexart}&#10;\usepackage{amsmath}&#10;\pagestyle{empty}&#10;\begin{document}&#10;\begin{align*}&#10;  \Delta m_{12}  = \frac{m_{12}}{2}\left(\frac{\Delta E_1}{E_1} + \frac{\Delta E_2}{E_2} + \cot{\frac{ \theta_{12}}{2}\Delta \theta_{12}} \right)&#10;\end{align*}&#10;\end{document}" title="IguanaTex Bitmap Display">
            <a:extLst>
              <a:ext uri="{FF2B5EF4-FFF2-40B4-BE49-F238E27FC236}">
                <a16:creationId xmlns:a16="http://schemas.microsoft.com/office/drawing/2014/main" id="{3BE86167-3438-4905-EBC5-140F9F414B5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69" y="3700600"/>
            <a:ext cx="4577148" cy="626765"/>
          </a:xfrm>
          <a:prstGeom prst="rect">
            <a:avLst/>
          </a:prstGeom>
        </p:spPr>
      </p:pic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6BE3333D-F5F6-74D4-7496-9865D0E31B5B}"/>
              </a:ext>
            </a:extLst>
          </p:cNvPr>
          <p:cNvCxnSpPr>
            <a:cxnSpLocks/>
          </p:cNvCxnSpPr>
          <p:nvPr/>
        </p:nvCxnSpPr>
        <p:spPr>
          <a:xfrm>
            <a:off x="2753372" y="2881500"/>
            <a:ext cx="0" cy="785396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5B3E46-52A9-8109-17A5-C24C99F30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2023/8/14~2023/8/18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684FE7-BCBF-9E7F-1D07-3D871DFCD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CEPC Workshop on Flavor Physics, New Physics and Detector Technologies   Fudan University</a:t>
            </a:r>
            <a:endParaRPr lang="zh-CN" altLang="en-US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49147394-DD45-A619-14A1-7D80F4BE92C3}"/>
              </a:ext>
            </a:extLst>
          </p:cNvPr>
          <p:cNvCxnSpPr>
            <a:cxnSpLocks/>
          </p:cNvCxnSpPr>
          <p:nvPr/>
        </p:nvCxnSpPr>
        <p:spPr>
          <a:xfrm>
            <a:off x="1866745" y="2978488"/>
            <a:ext cx="0" cy="17660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F1C31CD1-FA5A-3A60-2A67-CF940BC10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A91E-DC31-43EB-BBF7-50A93D154968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14CCCB7-A32B-B0F3-ED00-D12F5086AD97}"/>
              </a:ext>
            </a:extLst>
          </p:cNvPr>
          <p:cNvSpPr txBox="1"/>
          <p:nvPr/>
        </p:nvSpPr>
        <p:spPr>
          <a:xfrm>
            <a:off x="-14471" y="4576328"/>
            <a:ext cx="8878995" cy="2352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i="0" dirty="0">
                <a:solidFill>
                  <a:srgbClr val="FF0000"/>
                </a:solidFill>
                <a:effectLst/>
                <a:latin typeface="ColfaxAI"/>
              </a:rPr>
              <a:t>Technique1:</a:t>
            </a:r>
            <a:r>
              <a:rPr lang="en-US" altLang="zh-CN" sz="2000" b="1" i="0" dirty="0">
                <a:solidFill>
                  <a:srgbClr val="353740"/>
                </a:solidFill>
                <a:effectLst/>
                <a:latin typeface="ColfaxAI"/>
              </a:rPr>
              <a:t> Using</a:t>
            </a:r>
            <a:r>
              <a:rPr lang="zh-CN" altLang="en-US" sz="2000" b="1" i="0" dirty="0">
                <a:solidFill>
                  <a:srgbClr val="353740"/>
                </a:solidFill>
                <a:effectLst/>
                <a:latin typeface="ColfaxAI"/>
              </a:rPr>
              <a:t> </a:t>
            </a:r>
            <a:r>
              <a:rPr lang="en-US" altLang="zh-CN" sz="2000" b="1" i="0" dirty="0">
                <a:solidFill>
                  <a:srgbClr val="353740"/>
                </a:solidFill>
                <a:effectLst/>
                <a:latin typeface="ColfaxAI"/>
              </a:rPr>
              <a:t>the</a:t>
            </a:r>
            <a:r>
              <a:rPr lang="zh-CN" altLang="en-US" sz="2000" b="1" i="0" dirty="0">
                <a:solidFill>
                  <a:srgbClr val="353740"/>
                </a:solidFill>
                <a:effectLst/>
                <a:latin typeface="ColfaxAI"/>
              </a:rPr>
              <a:t> </a:t>
            </a:r>
            <a:r>
              <a:rPr lang="en-US" altLang="zh-CN" sz="2000" b="1" i="0" dirty="0">
                <a:solidFill>
                  <a:srgbClr val="353740"/>
                </a:solidFill>
                <a:effectLst/>
                <a:latin typeface="ColfaxAI"/>
              </a:rPr>
              <a:t>nominal</a:t>
            </a:r>
            <a:r>
              <a:rPr lang="zh-CN" altLang="en-US" sz="2000" b="1" i="0" dirty="0">
                <a:solidFill>
                  <a:srgbClr val="353740"/>
                </a:solidFill>
                <a:effectLst/>
                <a:latin typeface="ColfaxAI"/>
              </a:rPr>
              <a:t> </a:t>
            </a:r>
            <a:r>
              <a:rPr lang="en-US" altLang="zh-CN" sz="2000" b="1" i="0" dirty="0">
                <a:solidFill>
                  <a:srgbClr val="353740"/>
                </a:solidFill>
                <a:effectLst/>
                <a:latin typeface="ColfaxAI"/>
              </a:rPr>
              <a:t>mass</a:t>
            </a:r>
            <a:r>
              <a:rPr lang="zh-CN" altLang="en-US" sz="2000" b="1" i="0" dirty="0">
                <a:solidFill>
                  <a:srgbClr val="353740"/>
                </a:solidFill>
                <a:effectLst/>
                <a:latin typeface="ColfaxAI"/>
              </a:rPr>
              <a:t> </a:t>
            </a:r>
            <a:r>
              <a:rPr lang="en-US" altLang="zh-CN" sz="2000" b="1" dirty="0">
                <a:solidFill>
                  <a:srgbClr val="353740"/>
                </a:solidFill>
                <a:latin typeface="ColfaxAI"/>
              </a:rPr>
              <a:t>of</a:t>
            </a:r>
            <a:r>
              <a:rPr lang="zh-CN" altLang="en-US" sz="2000" b="1" dirty="0">
                <a:solidFill>
                  <a:srgbClr val="353740"/>
                </a:solidFill>
                <a:latin typeface="ColfaxAI"/>
              </a:rPr>
              <a:t> </a:t>
            </a:r>
            <a:r>
              <a:rPr lang="en-US" altLang="zh-CN" sz="2000" b="1" i="0" dirty="0">
                <a:solidFill>
                  <a:srgbClr val="353740"/>
                </a:solidFill>
                <a:effectLst/>
                <a:latin typeface="ColfaxAI"/>
              </a:rPr>
              <a:t>an intermediate particle can (significantly) </a:t>
            </a:r>
            <a:r>
              <a:rPr lang="en-US" altLang="zh-CN" sz="2000" b="1" dirty="0">
                <a:solidFill>
                  <a:srgbClr val="353740"/>
                </a:solidFill>
                <a:latin typeface="ColfaxAI"/>
              </a:rPr>
              <a:t>improve</a:t>
            </a:r>
            <a:r>
              <a:rPr lang="zh-CN" altLang="en-US" sz="2000" b="1" dirty="0">
                <a:solidFill>
                  <a:srgbClr val="353740"/>
                </a:solidFill>
                <a:latin typeface="ColfaxAI"/>
              </a:rPr>
              <a:t> </a:t>
            </a:r>
            <a:r>
              <a:rPr lang="en-US" altLang="zh-CN" sz="2000" b="1" i="0" dirty="0">
                <a:solidFill>
                  <a:srgbClr val="353740"/>
                </a:solidFill>
                <a:effectLst/>
                <a:latin typeface="ColfaxAI"/>
              </a:rPr>
              <a:t>the mass</a:t>
            </a:r>
            <a:r>
              <a:rPr lang="zh-CN" altLang="en-US" sz="2000" b="1" i="0" dirty="0">
                <a:solidFill>
                  <a:srgbClr val="353740"/>
                </a:solidFill>
                <a:effectLst/>
                <a:latin typeface="ColfaxAI"/>
              </a:rPr>
              <a:t> </a:t>
            </a:r>
            <a:r>
              <a:rPr lang="en-US" altLang="zh-CN" sz="2000" b="1" i="0" dirty="0">
                <a:solidFill>
                  <a:srgbClr val="353740"/>
                </a:solidFill>
                <a:effectLst/>
                <a:latin typeface="ColfaxAI"/>
              </a:rPr>
              <a:t>resolution.</a:t>
            </a:r>
            <a:r>
              <a:rPr lang="en-US" altLang="zh-CN" sz="2000" b="1" i="0" dirty="0">
                <a:effectLst/>
                <a:latin typeface="Noto Sans SC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2000" b="1" i="0" dirty="0">
                <a:effectLst/>
                <a:latin typeface="Noto Sans SC"/>
              </a:rPr>
              <a:t>When the mass of the intermediate particle is larger, its contribution to the error is also </a:t>
            </a:r>
            <a:r>
              <a:rPr lang="en-US" altLang="zh-CN" sz="2000" b="1" dirty="0">
                <a:latin typeface="Noto Sans SC"/>
              </a:rPr>
              <a:t>larg</a:t>
            </a:r>
            <a:r>
              <a:rPr lang="en-US" altLang="zh-CN" sz="2000" b="1" i="0" dirty="0">
                <a:effectLst/>
                <a:latin typeface="Noto Sans SC"/>
              </a:rPr>
              <a:t>er.</a:t>
            </a:r>
          </a:p>
          <a:p>
            <a:pPr algn="l">
              <a:lnSpc>
                <a:spcPct val="150000"/>
              </a:lnSpc>
            </a:pPr>
            <a:endParaRPr lang="en-US" altLang="zh-CN" sz="2000" b="1" i="0" dirty="0">
              <a:solidFill>
                <a:srgbClr val="353740"/>
              </a:solidFill>
              <a:effectLst/>
              <a:latin typeface="ColfaxAI"/>
            </a:endParaRPr>
          </a:p>
        </p:txBody>
      </p:sp>
    </p:spTree>
    <p:extLst>
      <p:ext uri="{BB962C8B-B14F-4D97-AF65-F5344CB8AC3E}">
        <p14:creationId xmlns:p14="http://schemas.microsoft.com/office/powerpoint/2010/main" val="3611041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平行四边形 7"/>
          <p:cNvSpPr/>
          <p:nvPr/>
        </p:nvSpPr>
        <p:spPr>
          <a:xfrm flipV="1">
            <a:off x="-496794" y="50560"/>
            <a:ext cx="4114800" cy="536436"/>
          </a:xfrm>
          <a:prstGeom prst="parallelogram">
            <a:avLst>
              <a:gd name="adj" fmla="val 5657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平行四边形 8"/>
          <p:cNvSpPr/>
          <p:nvPr/>
        </p:nvSpPr>
        <p:spPr>
          <a:xfrm flipV="1">
            <a:off x="3408682" y="59754"/>
            <a:ext cx="9220200" cy="536436"/>
          </a:xfrm>
          <a:prstGeom prst="parallelogram">
            <a:avLst>
              <a:gd name="adj" fmla="val 5657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-758799" y="141005"/>
            <a:ext cx="4959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Technique 1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 descr="\documentclass{article}&#10;\usepackage{amsmath}&#10;\pagestyle{empty}&#10;\begin{document}&#10;&#10;\begin{equation*}&#10;X(3872)\rightarrow \pi^+ \pi^- J/\psi(\mu^+ \mu^-)  &#10;\end{equation*}&#10;&#10;\end{document}" title="IguanaTex Bitmap Display">
            <a:extLst>
              <a:ext uri="{FF2B5EF4-FFF2-40B4-BE49-F238E27FC236}">
                <a16:creationId xmlns:a16="http://schemas.microsoft.com/office/drawing/2014/main" id="{C1D7AE3B-3D39-5909-E59D-20D47CB09F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500" y="91009"/>
            <a:ext cx="4635160" cy="400110"/>
          </a:xfrm>
          <a:prstGeom prst="rect">
            <a:avLst/>
          </a:prstGeom>
        </p:spPr>
      </p:pic>
      <p:pic>
        <p:nvPicPr>
          <p:cNvPr id="56" name="图片 55" descr="\documentclass{article}&#10;\usepackage{amsmath}&#10;\pagestyle{empty}&#10;\begin{document}&#10;&#10;\begin{align*}&#10; \Delta m_{X(3872)} &amp;=  \Delta m_{\mu^+\mu^-}+ \Delta m_{\pi^+\mu^+} + \Delta m_{\pi^-\mu^+}+\cdots&#10;\end{align*}&#10;&#10;&#10;\end{document}" title="IguanaTex Bitmap Display">
            <a:extLst>
              <a:ext uri="{FF2B5EF4-FFF2-40B4-BE49-F238E27FC236}">
                <a16:creationId xmlns:a16="http://schemas.microsoft.com/office/drawing/2014/main" id="{96F3CB92-7625-24A0-28F3-6173CBD91F5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493" y="961723"/>
            <a:ext cx="7063302" cy="37566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0B62458-C2DE-08AA-63DC-B7EA95EC156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6" b="9260"/>
          <a:stretch/>
        </p:blipFill>
        <p:spPr>
          <a:xfrm>
            <a:off x="3607825" y="1437850"/>
            <a:ext cx="7531229" cy="43852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77C0143B-AB7A-CA85-EA95-5634D0531592}"/>
                  </a:ext>
                </a:extLst>
              </p:cNvPr>
              <p:cNvSpPr txBox="1"/>
              <p:nvPr/>
            </p:nvSpPr>
            <p:spPr>
              <a:xfrm>
                <a:off x="7050378" y="2381288"/>
                <a:ext cx="31405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i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Change</a:t>
                </a:r>
                <a14:m>
                  <m:oMath xmlns:m="http://schemas.openxmlformats.org/officeDocument/2006/math">
                    <m:r>
                      <a:rPr lang="zh-CN" altLang="en-US" sz="20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𝒕𝒉𝒆</m:t>
                    </m:r>
                    <m:r>
                      <a:rPr lang="zh-CN" altLang="en-US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𝒎𝒂𝒔𝒔</m:t>
                    </m:r>
                    <m:r>
                      <a:rPr lang="zh-CN" altLang="en-US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𝒐𝒇</m:t>
                    </m:r>
                    <m:r>
                      <a:rPr lang="zh-CN" altLang="en-US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1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US" altLang="zh-CN" sz="2000" b="1" i="1" dirty="0">
                  <a:highlight>
                    <a:srgbClr val="FFFF00"/>
                  </a:highlight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77C0143B-AB7A-CA85-EA95-5634D0531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378" y="2381288"/>
                <a:ext cx="3140543" cy="400110"/>
              </a:xfrm>
              <a:prstGeom prst="rect">
                <a:avLst/>
              </a:prstGeom>
              <a:blipFill>
                <a:blip r:embed="rId12"/>
                <a:stretch>
                  <a:fillRect l="-2136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文本框 44">
            <a:extLst>
              <a:ext uri="{FF2B5EF4-FFF2-40B4-BE49-F238E27FC236}">
                <a16:creationId xmlns:a16="http://schemas.microsoft.com/office/drawing/2014/main" id="{1AA5CEAB-0B7C-FA2F-AD71-DC2AA7B58FEE}"/>
              </a:ext>
            </a:extLst>
          </p:cNvPr>
          <p:cNvSpPr txBox="1"/>
          <p:nvPr/>
        </p:nvSpPr>
        <p:spPr>
          <a:xfrm>
            <a:off x="3518595" y="6215070"/>
            <a:ext cx="8602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353740"/>
                </a:solidFill>
                <a:effectLst/>
                <a:latin typeface="ColfaxAI"/>
              </a:rPr>
              <a:t> When the mass of the intermediate particle is larger, it contributes more to the error.</a:t>
            </a:r>
            <a:endParaRPr lang="zh-CN" altLang="en-US" b="1" dirty="0"/>
          </a:p>
        </p:txBody>
      </p:sp>
      <p:pic>
        <p:nvPicPr>
          <p:cNvPr id="42" name="图片 41" descr="\documentclass{article}&#10;\usepackage{amsmath}&#10;\pagestyle{empty}&#10;\begin{document}&#10;&#10;\begin{equation*}&#10;X(3872)\rightarrow \pi^+  \pi^-  A  (\mu^+  \mu^-) &#10;\end{equation*}&#10;&#10;\end{document}" title="IguanaTex Bitmap Display">
            <a:extLst>
              <a:ext uri="{FF2B5EF4-FFF2-40B4-BE49-F238E27FC236}">
                <a16:creationId xmlns:a16="http://schemas.microsoft.com/office/drawing/2014/main" id="{FBA79C27-5324-69C7-728B-F7368D96CCE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500" y="5754598"/>
            <a:ext cx="4261288" cy="40011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8141B00-C07D-9D2C-A042-4016A1A1EF82}"/>
              </a:ext>
            </a:extLst>
          </p:cNvPr>
          <p:cNvSpPr txBox="1"/>
          <p:nvPr/>
        </p:nvSpPr>
        <p:spPr>
          <a:xfrm>
            <a:off x="4797173" y="4310585"/>
            <a:ext cx="2981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M</a:t>
            </a:r>
            <a:r>
              <a:rPr lang="en-US" sz="2800" b="1" baseline="-25000" dirty="0" err="1">
                <a:solidFill>
                  <a:srgbClr val="FF0000"/>
                </a:solidFill>
                <a:latin typeface="Symbol" pitchFamily="2" charset="2"/>
              </a:rPr>
              <a:t>ppmm</a:t>
            </a:r>
            <a:r>
              <a:rPr lang="en-US" sz="2800" b="1" dirty="0">
                <a:solidFill>
                  <a:srgbClr val="FF0000"/>
                </a:solidFill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</a:rPr>
              <a:t>M</a:t>
            </a:r>
            <a:r>
              <a:rPr lang="en-US" sz="2800" b="1" baseline="-25000" dirty="0" err="1">
                <a:solidFill>
                  <a:srgbClr val="FF0000"/>
                </a:solidFill>
                <a:latin typeface="Symbol" pitchFamily="2" charset="2"/>
              </a:rPr>
              <a:t>mm</a:t>
            </a:r>
            <a:r>
              <a:rPr lang="en-US" sz="2800" b="1" dirty="0">
                <a:solidFill>
                  <a:srgbClr val="FF0000"/>
                </a:solidFill>
              </a:rPr>
              <a:t> + M</a:t>
            </a:r>
            <a:r>
              <a:rPr lang="en-US" sz="2800" b="1" baseline="-250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C74F93A8-0154-44C2-7084-B80A163FD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321" y="5913344"/>
            <a:ext cx="2743200" cy="365125"/>
          </a:xfrm>
        </p:spPr>
        <p:txBody>
          <a:bodyPr/>
          <a:lstStyle/>
          <a:p>
            <a:fld id="{DDB7A91E-DC31-43EB-BBF7-50A93D154968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B155BBF4-2801-7E11-92C2-FFC4466D2BF3}"/>
              </a:ext>
            </a:extLst>
          </p:cNvPr>
          <p:cNvSpPr/>
          <p:nvPr/>
        </p:nvSpPr>
        <p:spPr>
          <a:xfrm>
            <a:off x="5896251" y="951728"/>
            <a:ext cx="1285875" cy="4227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037C3BE-C7CA-22C9-1A45-C27CBA9BE4D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3"/>
          <a:stretch/>
        </p:blipFill>
        <p:spPr>
          <a:xfrm>
            <a:off x="-968" y="586996"/>
            <a:ext cx="3524093" cy="308890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FDFB876-0D7C-FE14-6D3C-3D7DBB24FE7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35"/>
          <a:stretch/>
        </p:blipFill>
        <p:spPr>
          <a:xfrm>
            <a:off x="60257" y="3633425"/>
            <a:ext cx="3425455" cy="30053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5C73AB9-1631-9F2C-6566-DC9AD77B28E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5926" y="3459068"/>
            <a:ext cx="2269374" cy="32419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BDD6B4A-8B0D-474B-7C57-FA34E72FBCB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0273" y="6451434"/>
            <a:ext cx="2542222" cy="255257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5DDD0E9D-89E5-8478-BC27-92B3954E8111}"/>
              </a:ext>
            </a:extLst>
          </p:cNvPr>
          <p:cNvSpPr txBox="1"/>
          <p:nvPr/>
        </p:nvSpPr>
        <p:spPr>
          <a:xfrm>
            <a:off x="2137084" y="1468281"/>
            <a:ext cx="2130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Std Dev: 2.8</a:t>
            </a:r>
            <a:endParaRPr lang="zh-CN" altLang="en-US" sz="2000" b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A9477D2-26F3-CEE1-5069-C27F086206E6}"/>
              </a:ext>
            </a:extLst>
          </p:cNvPr>
          <p:cNvSpPr txBox="1"/>
          <p:nvPr/>
        </p:nvSpPr>
        <p:spPr>
          <a:xfrm>
            <a:off x="2137084" y="4547988"/>
            <a:ext cx="2130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Std Dev: 1.2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63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\documentclass{article}&#10;\usepackage{amsmath}&#10;\pagestyle{empty}&#10;\begin{document}&#10;&#10;\begin{equation*}&#10;\psi(3686)\rightarrow \pi^+  \pi^-  J/\psi(\mu^+  \mu^-) &#10;\end{equation*}&#10;&#10;\end{document}" title="IguanaTex Bitmap Display">
            <a:extLst>
              <a:ext uri="{FF2B5EF4-FFF2-40B4-BE49-F238E27FC236}">
                <a16:creationId xmlns:a16="http://schemas.microsoft.com/office/drawing/2014/main" id="{39D2AF4D-DD5C-5716-3526-7030E3CD68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20" y="1084508"/>
            <a:ext cx="4029735" cy="354028"/>
          </a:xfrm>
          <a:prstGeom prst="rect">
            <a:avLst/>
          </a:prstGeom>
        </p:spPr>
      </p:pic>
      <p:sp>
        <p:nvSpPr>
          <p:cNvPr id="52" name="矩形 51">
            <a:extLst>
              <a:ext uri="{FF2B5EF4-FFF2-40B4-BE49-F238E27FC236}">
                <a16:creationId xmlns:a16="http://schemas.microsoft.com/office/drawing/2014/main" id="{5D6CE25E-DD10-2D31-964F-4A662F4FFC8E}"/>
              </a:ext>
            </a:extLst>
          </p:cNvPr>
          <p:cNvSpPr/>
          <p:nvPr/>
        </p:nvSpPr>
        <p:spPr>
          <a:xfrm>
            <a:off x="2893324" y="998894"/>
            <a:ext cx="630389" cy="53643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69E9E59-521D-16A2-C407-8F4C64262DEC}"/>
              </a:ext>
            </a:extLst>
          </p:cNvPr>
          <p:cNvSpPr txBox="1"/>
          <p:nvPr/>
        </p:nvSpPr>
        <p:spPr>
          <a:xfrm>
            <a:off x="3337491" y="3641771"/>
            <a:ext cx="4570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2,Recoil against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 </a:t>
            </a:r>
            <a:endParaRPr lang="en-US" altLang="zh-CN" sz="2000" b="1" dirty="0">
              <a:solidFill>
                <a:srgbClr val="FF0000"/>
              </a:solidFill>
            </a:endParaRPr>
          </a:p>
        </p:txBody>
      </p:sp>
      <p:sp>
        <p:nvSpPr>
          <p:cNvPr id="15" name="左大括号 14">
            <a:extLst>
              <a:ext uri="{FF2B5EF4-FFF2-40B4-BE49-F238E27FC236}">
                <a16:creationId xmlns:a16="http://schemas.microsoft.com/office/drawing/2014/main" id="{8C431582-8EFE-657B-EE66-9B65DA9D7267}"/>
              </a:ext>
            </a:extLst>
          </p:cNvPr>
          <p:cNvSpPr/>
          <p:nvPr/>
        </p:nvSpPr>
        <p:spPr>
          <a:xfrm>
            <a:off x="3001664" y="2272028"/>
            <a:ext cx="310493" cy="2139176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450A729-23D8-98DE-3B77-ABEBE44B56ED}"/>
              </a:ext>
            </a:extLst>
          </p:cNvPr>
          <p:cNvSpPr txBox="1"/>
          <p:nvPr/>
        </p:nvSpPr>
        <p:spPr>
          <a:xfrm>
            <a:off x="3312157" y="2224985"/>
            <a:ext cx="7055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1, Calculate with muon pair.</a:t>
            </a:r>
            <a:endParaRPr lang="zh-CN" altLang="en-US" sz="2000" b="1" dirty="0"/>
          </a:p>
        </p:txBody>
      </p:sp>
      <p:pic>
        <p:nvPicPr>
          <p:cNvPr id="25" name="图片 24" descr="\documentclass{article}&#10;\usepackage{amsmath}&#10;\pagestyle{empty}&#10;\begin{document}&#10;&#10;\begin{equation*}&#10;\pi^+ \pi^- &#10;\end{equation*}&#10;&#10;\end{document}" title="IguanaTex Bitmap Display">
            <a:extLst>
              <a:ext uri="{FF2B5EF4-FFF2-40B4-BE49-F238E27FC236}">
                <a16:creationId xmlns:a16="http://schemas.microsoft.com/office/drawing/2014/main" id="{F9E0B2DC-4910-293B-A10A-CFDB05421B6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935" y="3674262"/>
            <a:ext cx="749065" cy="268462"/>
          </a:xfrm>
          <a:prstGeom prst="rect">
            <a:avLst/>
          </a:prstGeom>
        </p:spPr>
      </p:pic>
      <p:pic>
        <p:nvPicPr>
          <p:cNvPr id="6" name="图片 5" descr="\documentclass{ctexart}&#10;\usepackage{amsmath}&#10;\pagestyle{empty}&#10;\begin{document}&#10;&#10;$ \Delta m_{J/\psi}  = -\Delta m_{\psi \pi^+} - \Delta m_{\psi \pi^-} +\Delta m_{\pi^+\pi^-}$&#10;\end{document}" title="IguanaTex Bitmap Display">
            <a:extLst>
              <a:ext uri="{FF2B5EF4-FFF2-40B4-BE49-F238E27FC236}">
                <a16:creationId xmlns:a16="http://schemas.microsoft.com/office/drawing/2014/main" id="{0C2E28B9-71EC-E62D-2168-C23B5D297FE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91" y="4171413"/>
            <a:ext cx="5478606" cy="369332"/>
          </a:xfrm>
          <a:prstGeom prst="rect">
            <a:avLst/>
          </a:prstGeom>
        </p:spPr>
      </p:pic>
      <p:pic>
        <p:nvPicPr>
          <p:cNvPr id="18" name="图片 17" descr="\documentclass{ctexart}&#10;\usepackage{amsmath}&#10;\pagestyle{empty}&#10;\begin{document}&#10;\begin{align*}&#10;  \Delta m_{J/\psi}  = \frac{1}{2}{m_{J/\psi}}\left(\frac{\Delta E_{\mu^+}}{E_{\mu^+}} + \frac{\Delta E_{\mu^-}}{E_{\mu^-}} + \cot{\frac{ \theta_{\mu^+\mu^-}}{2}\Delta \theta_{\mu^+\mu^-}} \right)&#10;\end{align*}&#10;\end{document}" title="IguanaTex Bitmap Display">
            <a:extLst>
              <a:ext uri="{FF2B5EF4-FFF2-40B4-BE49-F238E27FC236}">
                <a16:creationId xmlns:a16="http://schemas.microsoft.com/office/drawing/2014/main" id="{6852A398-54D8-7A50-63F8-A2A5466BBC0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91" y="2713813"/>
            <a:ext cx="6388220" cy="680280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3C5A8CD7-0BFB-4DD7-3E88-95AC908DCDE1}"/>
              </a:ext>
            </a:extLst>
          </p:cNvPr>
          <p:cNvSpPr txBox="1"/>
          <p:nvPr/>
        </p:nvSpPr>
        <p:spPr>
          <a:xfrm>
            <a:off x="4682749" y="5230400"/>
            <a:ext cx="3225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Which one is better?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82C563AE-3626-739A-4CD4-EE0A387E4085}"/>
              </a:ext>
            </a:extLst>
          </p:cNvPr>
          <p:cNvSpPr txBox="1"/>
          <p:nvPr/>
        </p:nvSpPr>
        <p:spPr>
          <a:xfrm>
            <a:off x="143079" y="2871316"/>
            <a:ext cx="2611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Measuring the invariant mass of</a:t>
            </a:r>
            <a:endParaRPr lang="zh-CN" altLang="en-US" sz="2000" b="1" dirty="0"/>
          </a:p>
        </p:txBody>
      </p:sp>
      <p:pic>
        <p:nvPicPr>
          <p:cNvPr id="41" name="图片 40" descr="\documentclass{article}&#10;\usepackage{amsmath}&#10;\pagestyle{empty}&#10;\begin{document}&#10;&#10;$J/\psi$&#10;&#10;&#10;\end{document}" title="IguanaTex Bitmap Display">
            <a:extLst>
              <a:ext uri="{FF2B5EF4-FFF2-40B4-BE49-F238E27FC236}">
                <a16:creationId xmlns:a16="http://schemas.microsoft.com/office/drawing/2014/main" id="{0B869E0B-1E88-BEEC-8877-E82DA068E7F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821" y="3264376"/>
            <a:ext cx="430318" cy="259433"/>
          </a:xfrm>
          <a:prstGeom prst="rect">
            <a:avLst/>
          </a:prstGeom>
        </p:spPr>
      </p:pic>
      <p:sp>
        <p:nvSpPr>
          <p:cNvPr id="3" name="平行四边形 2">
            <a:extLst>
              <a:ext uri="{FF2B5EF4-FFF2-40B4-BE49-F238E27FC236}">
                <a16:creationId xmlns:a16="http://schemas.microsoft.com/office/drawing/2014/main" id="{E5F96428-D1A5-C0C9-5261-815D1CEDDB35}"/>
              </a:ext>
            </a:extLst>
          </p:cNvPr>
          <p:cNvSpPr/>
          <p:nvPr/>
        </p:nvSpPr>
        <p:spPr>
          <a:xfrm flipV="1">
            <a:off x="-468630" y="237852"/>
            <a:ext cx="13168195" cy="536436"/>
          </a:xfrm>
          <a:prstGeom prst="parallelogram">
            <a:avLst>
              <a:gd name="adj" fmla="val 56579"/>
            </a:avLst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9CB2AC5-CA5D-6299-20E1-75C1AB6217BA}"/>
              </a:ext>
            </a:extLst>
          </p:cNvPr>
          <p:cNvSpPr txBox="1"/>
          <p:nvPr/>
        </p:nvSpPr>
        <p:spPr>
          <a:xfrm>
            <a:off x="4261304" y="328055"/>
            <a:ext cx="4328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Improving resolution using recoil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0E2D0D6-B01A-BD1E-F943-8E5C40669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2023/8/14~2023/8/18</a:t>
            </a:r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FCBB24E-B62D-4781-6885-D2E3A2C46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CEPC Workshop on Flavor Physics, New Physics and Detector Technologies   Fudan University</a:t>
            </a:r>
            <a:endParaRPr lang="zh-CN" altLang="en-US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59927824-04F9-15F8-612E-E8CE51783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A91E-DC31-43EB-BBF7-50A93D15496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594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01F172F7-1359-0BAE-5BEA-943D3C3D61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7" y="1361036"/>
            <a:ext cx="4639875" cy="45000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7304D9A-6ED2-C5FF-CE01-A2DD803D2D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757" y="1361036"/>
            <a:ext cx="4639875" cy="4500000"/>
          </a:xfrm>
          <a:prstGeom prst="rect">
            <a:avLst/>
          </a:prstGeom>
        </p:spPr>
      </p:pic>
      <p:sp>
        <p:nvSpPr>
          <p:cNvPr id="9" name="平行四边形 8"/>
          <p:cNvSpPr/>
          <p:nvPr/>
        </p:nvSpPr>
        <p:spPr>
          <a:xfrm flipV="1">
            <a:off x="-468630" y="237852"/>
            <a:ext cx="13168195" cy="536436"/>
          </a:xfrm>
          <a:prstGeom prst="parallelogram">
            <a:avLst>
              <a:gd name="adj" fmla="val 56579"/>
            </a:avLst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\documentclass{article}&#10;\usepackage{amsmath}&#10;\pagestyle{empty}&#10;\begin{document}&#10;&#10;\begin{equation*}&#10;\psi(3686)\rightarrow \pi^+  \pi^-  J/\psi (\mu^+ + \mu^-) &#10;\end{equation*}&#10;&#10;\end{document}" title="IguanaTex Bitmap Display">
            <a:extLst>
              <a:ext uri="{FF2B5EF4-FFF2-40B4-BE49-F238E27FC236}">
                <a16:creationId xmlns:a16="http://schemas.microsoft.com/office/drawing/2014/main" id="{B9E55B3D-1A86-BA7D-8A89-B970B4463D2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85" y="984789"/>
            <a:ext cx="4424390" cy="354028"/>
          </a:xfrm>
          <a:prstGeom prst="rect">
            <a:avLst/>
          </a:prstGeom>
        </p:spPr>
      </p:pic>
      <p:sp>
        <p:nvSpPr>
          <p:cNvPr id="52" name="矩形 51">
            <a:extLst>
              <a:ext uri="{FF2B5EF4-FFF2-40B4-BE49-F238E27FC236}">
                <a16:creationId xmlns:a16="http://schemas.microsoft.com/office/drawing/2014/main" id="{5D6CE25E-DD10-2D31-964F-4A662F4FFC8E}"/>
              </a:ext>
            </a:extLst>
          </p:cNvPr>
          <p:cNvSpPr/>
          <p:nvPr/>
        </p:nvSpPr>
        <p:spPr>
          <a:xfrm>
            <a:off x="2760132" y="881019"/>
            <a:ext cx="570897" cy="53643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4CFCF33A-970A-B68A-9A3F-D19869986CF0}"/>
              </a:ext>
            </a:extLst>
          </p:cNvPr>
          <p:cNvSpPr txBox="1"/>
          <p:nvPr/>
        </p:nvSpPr>
        <p:spPr>
          <a:xfrm>
            <a:off x="3148121" y="274395"/>
            <a:ext cx="566457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The one with lower momenta!  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11" name="图片 10" descr="\documentclass{ctexart}&#10;\usepackage{amsmath}&#10;\pagestyle{empty}&#10;\begin{document}&#10;&#10;$ \Delta m_{J/\psi}  = \Delta m_{\pi^+\pi^-}+...$&#10;\end{document}" title="IguanaTex Bitmap Display">
            <a:extLst>
              <a:ext uri="{FF2B5EF4-FFF2-40B4-BE49-F238E27FC236}">
                <a16:creationId xmlns:a16="http://schemas.microsoft.com/office/drawing/2014/main" id="{8BF431A6-75F7-8B60-2F18-4E4E09582D5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432" y="5848847"/>
            <a:ext cx="3120858" cy="369332"/>
          </a:xfrm>
          <a:prstGeom prst="rect">
            <a:avLst/>
          </a:prstGeom>
        </p:spPr>
      </p:pic>
      <p:pic>
        <p:nvPicPr>
          <p:cNvPr id="18" name="图片 17" descr="\documentclass{ctexart}&#10;\usepackage{amsmath}&#10;\pagestyle{empty}&#10;\begin{document}&#10;\begin{align*}&#10;  \Delta m_{J/\psi}  = \frac{1}{2}{m_{J/\psi}}\left(\frac{\Delta E_{\mu^+}}{E_{\mu^+}} + \frac{\Delta E_{\mu^-}}{E_{\mu^-}} + \cot{\frac{ \theta_{\mu^+\mu^-}}{2}\Delta \theta_{\mu^+\mu^-}} \right)&#10;\end{align*}&#10;\end{document}" title="IguanaTex Bitmap Display">
            <a:extLst>
              <a:ext uri="{FF2B5EF4-FFF2-40B4-BE49-F238E27FC236}">
                <a16:creationId xmlns:a16="http://schemas.microsoft.com/office/drawing/2014/main" id="{6852A398-54D8-7A50-63F8-A2A5466BBC0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75" y="5883255"/>
            <a:ext cx="5306168" cy="565052"/>
          </a:xfrm>
          <a:prstGeom prst="rect">
            <a:avLst/>
          </a:prstGeom>
        </p:spPr>
      </p:pic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57BC460-DE81-7C22-9585-B54EFC132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2023/8/14~2023/8/18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C703DC7-CFAF-938E-F243-8CFEEBFD4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CEPC Workshop on Flavor Physics, New Physics and Detector Technologies   Fudan University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E8D7FD-9616-5AE5-7405-BF200EA5C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A91E-DC31-43EB-BBF7-50A93D154968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13" name="图片 12" descr="\documentclass{article}&#10;\usepackage{amsmath}&#10;\usepackage{color}&#10;\pagestyle{empty}&#10;\begin{document}&#10;&#10;\color{red} $M_{\mu\mu}$&#10;&#10;&#10;\end{document}" title="IguanaTex Bitmap Display">
            <a:extLst>
              <a:ext uri="{FF2B5EF4-FFF2-40B4-BE49-F238E27FC236}">
                <a16:creationId xmlns:a16="http://schemas.microsoft.com/office/drawing/2014/main" id="{B1EF1561-17A1-F79E-24BE-935CAE85091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544" y="4247678"/>
            <a:ext cx="765855" cy="400110"/>
          </a:xfrm>
          <a:prstGeom prst="rect">
            <a:avLst/>
          </a:prstGeom>
        </p:spPr>
      </p:pic>
      <p:pic>
        <p:nvPicPr>
          <p:cNvPr id="20" name="图片 19" descr="\documentclass{article}&#10;\usepackage{amsmath}&#10;\usepackage{color}&#10;\pagestyle{empty}&#10;\begin{document}&#10;&#10;\color{red} $M_{\pi\pi^{rec}}$&#10;&#10;&#10;\end{document}" title="IguanaTex Bitmap Display">
            <a:extLst>
              <a:ext uri="{FF2B5EF4-FFF2-40B4-BE49-F238E27FC236}">
                <a16:creationId xmlns:a16="http://schemas.microsoft.com/office/drawing/2014/main" id="{2572F303-CB7A-41AD-6202-6368FABAFBD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599" y="4106535"/>
            <a:ext cx="1185602" cy="34119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E7E271A-D49F-CD05-0977-FC2A3052C18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91578" y="1853232"/>
            <a:ext cx="1573768" cy="29740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DC334E7A-8E21-4BC5-E472-BE63F10216B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56822" y="1853232"/>
            <a:ext cx="1763555" cy="25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41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平行四边形 8"/>
          <p:cNvSpPr/>
          <p:nvPr/>
        </p:nvSpPr>
        <p:spPr>
          <a:xfrm flipV="1">
            <a:off x="-377190" y="237852"/>
            <a:ext cx="13076755" cy="536436"/>
          </a:xfrm>
          <a:prstGeom prst="parallelogram">
            <a:avLst>
              <a:gd name="adj" fmla="val 56579"/>
            </a:avLst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4CFCF33A-970A-B68A-9A3F-D19869986CF0}"/>
              </a:ext>
            </a:extLst>
          </p:cNvPr>
          <p:cNvSpPr txBox="1"/>
          <p:nvPr/>
        </p:nvSpPr>
        <p:spPr>
          <a:xfrm>
            <a:off x="2386063" y="320192"/>
            <a:ext cx="898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Improving recoil resolution by utilizing another intermediate particle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18" name="图片 17" descr="\documentclass{article}&#10;\usepackage{amsmath}&#10;\pagestyle{empty}&#10;\begin{document}&#10;&#10;\begin{equation*}&#10;e^+ + e^- \rightarrow \pi^-  D^0(K^- \pi^+)  D^+\end{equation*}&#10;&#10;&#10;\end{document}" title="IguanaTex Bitmap Display">
            <a:extLst>
              <a:ext uri="{FF2B5EF4-FFF2-40B4-BE49-F238E27FC236}">
                <a16:creationId xmlns:a16="http://schemas.microsoft.com/office/drawing/2014/main" id="{9FF21D51-F42A-0CA1-D20F-D022FD9C349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49" y="1105341"/>
            <a:ext cx="4064553" cy="36370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6371894-E599-1154-D592-9508269833E0}"/>
              </a:ext>
            </a:extLst>
          </p:cNvPr>
          <p:cNvSpPr txBox="1"/>
          <p:nvPr/>
        </p:nvSpPr>
        <p:spPr>
          <a:xfrm>
            <a:off x="374348" y="1701768"/>
            <a:ext cx="8397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Measuring the mass of</a:t>
            </a:r>
            <a:r>
              <a:rPr lang="zh-CN" altLang="en-US" sz="2400" b="1" dirty="0"/>
              <a:t>         </a:t>
            </a:r>
            <a:r>
              <a:rPr lang="en-US" altLang="zh-CN" sz="2400" b="1" dirty="0"/>
              <a:t>with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recoil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method</a:t>
            </a:r>
            <a:r>
              <a:rPr lang="zh-CN" altLang="en-US" sz="2400" b="1" dirty="0"/>
              <a:t> </a:t>
            </a:r>
          </a:p>
        </p:txBody>
      </p:sp>
      <p:pic>
        <p:nvPicPr>
          <p:cNvPr id="11" name="图片 10" descr="\documentclass{article}&#10;\usepackage{amsmath}&#10;\pagestyle{empty}&#10;\begin{document}&#10;$D^+$&#10;&#10;&#10;&#10;\end{document}" title="IguanaTex Bitmap Display">
            <a:extLst>
              <a:ext uri="{FF2B5EF4-FFF2-40B4-BE49-F238E27FC236}">
                <a16:creationId xmlns:a16="http://schemas.microsoft.com/office/drawing/2014/main" id="{8946FE5A-71AC-9CCC-DBE5-DD259363DE6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901" y="1774659"/>
            <a:ext cx="527398" cy="302681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A54F691F-B4A5-9E85-F8CB-A5C4DEED3E73}"/>
              </a:ext>
            </a:extLst>
          </p:cNvPr>
          <p:cNvSpPr/>
          <p:nvPr/>
        </p:nvSpPr>
        <p:spPr>
          <a:xfrm>
            <a:off x="3938455" y="1104966"/>
            <a:ext cx="525847" cy="43696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81D7A2E-E712-7017-92C4-63EB35D0BB52}"/>
              </a:ext>
            </a:extLst>
          </p:cNvPr>
          <p:cNvSpPr txBox="1"/>
          <p:nvPr/>
        </p:nvSpPr>
        <p:spPr>
          <a:xfrm>
            <a:off x="2328721" y="4068276"/>
            <a:ext cx="6480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Using the intermediate D0 to reduce the error</a:t>
            </a:r>
            <a:r>
              <a:rPr lang="en-US" altLang="zh-CN" b="1" dirty="0"/>
              <a:t>.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9DEAE0F-FF74-96CB-CEBE-5766B7FEA75C}"/>
                  </a:ext>
                </a:extLst>
              </p:cNvPr>
              <p:cNvSpPr txBox="1"/>
              <p:nvPr/>
            </p:nvSpPr>
            <p:spPr>
              <a:xfrm>
                <a:off x="2662748" y="2532228"/>
                <a:ext cx="52854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1" dirty="0"/>
                  <a:t>Recoil mass against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altLang="zh-CN" b="1" i="1" baseline="3000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altLang="zh-CN" b="1" i="1" baseline="3000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𝒊𝒕𝒔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𝒖𝒏𝒄𝒆𝒓𝒕𝒂𝒊𝒏𝒕𝒚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b="1" baseline="300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9DEAE0F-FF74-96CB-CEBE-5766B7FEA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748" y="2532228"/>
                <a:ext cx="5285472" cy="369332"/>
              </a:xfrm>
              <a:prstGeom prst="rect">
                <a:avLst/>
              </a:prstGeom>
              <a:blipFill>
                <a:blip r:embed="rId8"/>
                <a:stretch>
                  <a:fillRect l="-1038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8A8DF94-AA84-04DE-1717-42E4F1BB5B3D}"/>
                  </a:ext>
                </a:extLst>
              </p:cNvPr>
              <p:cNvSpPr txBox="1"/>
              <p:nvPr/>
            </p:nvSpPr>
            <p:spPr>
              <a:xfrm>
                <a:off x="1456630" y="4740062"/>
                <a:ext cx="9409114" cy="9679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>
                    <a:solidFill>
                      <a:srgbClr val="FF0000"/>
                    </a:solidFill>
                    <a:latin typeface="ColfaxAI"/>
                  </a:rPr>
                  <a:t>Technique 2: </a:t>
                </a:r>
                <a:r>
                  <a:rPr lang="en-US" altLang="zh-CN" sz="2000" b="1" dirty="0">
                    <a:solidFill>
                      <a:schemeClr val="accent5">
                        <a:lumMod val="75000"/>
                      </a:schemeClr>
                    </a:solidFill>
                    <a:latin typeface="ColfaxAI"/>
                  </a:rPr>
                  <a:t>The recoil mass, plus the mass obtained from the four-momentum of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altLang="zh-CN" sz="20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altLang="zh-CN" sz="2000" b="1" dirty="0">
                    <a:solidFill>
                      <a:schemeClr val="accent5">
                        <a:lumMod val="75000"/>
                      </a:schemeClr>
                    </a:solidFill>
                    <a:latin typeface="ColfaxAI"/>
                  </a:rPr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b="1" dirty="0">
                    <a:solidFill>
                      <a:schemeClr val="accent5">
                        <a:lumMod val="75000"/>
                      </a:schemeClr>
                    </a:solidFill>
                    <a:latin typeface="ColfaxAI"/>
                  </a:rPr>
                  <a:t> minus the invariant mass of the intermediate particle.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8A8DF94-AA84-04DE-1717-42E4F1BB5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630" y="4740062"/>
                <a:ext cx="9409114" cy="967957"/>
              </a:xfrm>
              <a:prstGeom prst="rect">
                <a:avLst/>
              </a:prstGeom>
              <a:blipFill>
                <a:blip r:embed="rId9"/>
                <a:stretch>
                  <a:fillRect l="-713" b="-107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日期占位符 7">
            <a:extLst>
              <a:ext uri="{FF2B5EF4-FFF2-40B4-BE49-F238E27FC236}">
                <a16:creationId xmlns:a16="http://schemas.microsoft.com/office/drawing/2014/main" id="{A851C2FE-7E31-B9AA-5F1B-C7C511A9F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2023/8/14~2023/8/18</a:t>
            </a:r>
            <a:endParaRPr lang="zh-CN" altLang="en-US"/>
          </a:p>
        </p:txBody>
      </p:sp>
      <p:sp>
        <p:nvSpPr>
          <p:cNvPr id="10" name="页脚占位符 9">
            <a:extLst>
              <a:ext uri="{FF2B5EF4-FFF2-40B4-BE49-F238E27FC236}">
                <a16:creationId xmlns:a16="http://schemas.microsoft.com/office/drawing/2014/main" id="{E3C1C5A6-5FC5-ED1B-877F-A75B7C44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CEPC Workshop on Flavor Physics, New Physics and Detector Technologies   Fudan University</a:t>
            </a:r>
            <a:endParaRPr lang="zh-CN" altLang="en-US"/>
          </a:p>
        </p:txBody>
      </p:sp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669D1C16-7646-23D5-00FA-700363347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A91E-DC31-43EB-BBF7-50A93D154968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AD78053-C870-9EEB-EAD8-C3EE9F58B928}"/>
              </a:ext>
            </a:extLst>
          </p:cNvPr>
          <p:cNvSpPr txBox="1"/>
          <p:nvPr/>
        </p:nvSpPr>
        <p:spPr>
          <a:xfrm>
            <a:off x="7565920" y="5278223"/>
            <a:ext cx="28148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 err="1">
                <a:solidFill>
                  <a:srgbClr val="FF0000"/>
                </a:solidFill>
              </a:rPr>
              <a:t>M</a:t>
            </a:r>
            <a:r>
              <a:rPr lang="en-US" altLang="zh-CN" sz="2000" b="1" baseline="-25000" dirty="0" err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rec</a:t>
            </a:r>
            <a:r>
              <a:rPr lang="en-US" altLang="zh-CN" sz="2000" b="1" dirty="0">
                <a:solidFill>
                  <a:srgbClr val="FF0000"/>
                </a:solidFill>
              </a:rPr>
              <a:t> + </a:t>
            </a:r>
            <a:r>
              <a:rPr lang="en-US" altLang="zh-CN" sz="2000" b="1" dirty="0" err="1">
                <a:solidFill>
                  <a:srgbClr val="FF0000"/>
                </a:solidFill>
              </a:rPr>
              <a:t>M</a:t>
            </a:r>
            <a:r>
              <a:rPr lang="en-US" altLang="zh-CN" sz="2000" b="1" baseline="-25000" dirty="0" err="1">
                <a:solidFill>
                  <a:srgbClr val="FF0000"/>
                </a:solidFill>
                <a:latin typeface="Symbol" pitchFamily="2" charset="2"/>
              </a:rPr>
              <a:t>Kp</a:t>
            </a:r>
            <a:r>
              <a:rPr lang="en-US" altLang="zh-CN" sz="2000" b="1" dirty="0">
                <a:solidFill>
                  <a:srgbClr val="FF0000"/>
                </a:solidFill>
              </a:rPr>
              <a:t> - M</a:t>
            </a:r>
            <a:r>
              <a:rPr lang="en-US" altLang="zh-CN" sz="2000" b="1" baseline="-25000" dirty="0">
                <a:solidFill>
                  <a:srgbClr val="FF0000"/>
                </a:solidFill>
              </a:rPr>
              <a:t>D0</a:t>
            </a:r>
          </a:p>
        </p:txBody>
      </p:sp>
      <p:pic>
        <p:nvPicPr>
          <p:cNvPr id="6" name="图片 5" descr="\documentclass{ctexart}&#10;\usepackage{amsmath}&#10;\pagestyle{empty}&#10;\begin{document}&#10;&#10;$ \Delta m_{D_+}  = \Delta m_{K^-\pi^+} -\Delta m_{ecm \pi^+} -\Delta m_{ecm K^-}-\cdots$&#10;\end{document}" title="IguanaTex Bitmap Display">
            <a:extLst>
              <a:ext uri="{FF2B5EF4-FFF2-40B4-BE49-F238E27FC236}">
                <a16:creationId xmlns:a16="http://schemas.microsoft.com/office/drawing/2014/main" id="{266B965C-0F88-F2E6-6C8F-7C2CACBF1DB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34" y="3247162"/>
            <a:ext cx="9517693" cy="53643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AC4C940A-4ED0-687C-D64D-1BB5F8520718}"/>
              </a:ext>
            </a:extLst>
          </p:cNvPr>
          <p:cNvSpPr/>
          <p:nvPr/>
        </p:nvSpPr>
        <p:spPr>
          <a:xfrm>
            <a:off x="2719800" y="3270355"/>
            <a:ext cx="1964462" cy="49879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0648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92719A16-0B9C-128E-AF9F-C65EF3952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13" y="1331902"/>
            <a:ext cx="5085336" cy="4932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9BBD296-98EA-4B4B-C126-ADAB2AF416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967" y="1331902"/>
            <a:ext cx="5085336" cy="4932000"/>
          </a:xfrm>
          <a:prstGeom prst="rect">
            <a:avLst/>
          </a:prstGeom>
        </p:spPr>
      </p:pic>
      <p:sp>
        <p:nvSpPr>
          <p:cNvPr id="8" name="平行四边形 7"/>
          <p:cNvSpPr/>
          <p:nvPr/>
        </p:nvSpPr>
        <p:spPr>
          <a:xfrm flipV="1">
            <a:off x="-457200" y="209550"/>
            <a:ext cx="4114800" cy="536436"/>
          </a:xfrm>
          <a:prstGeom prst="parallelogram">
            <a:avLst>
              <a:gd name="adj" fmla="val 5657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平行四边形 8"/>
          <p:cNvSpPr/>
          <p:nvPr/>
        </p:nvSpPr>
        <p:spPr>
          <a:xfrm flipV="1">
            <a:off x="3448050" y="209550"/>
            <a:ext cx="9220200" cy="536436"/>
          </a:xfrm>
          <a:prstGeom prst="parallelogram">
            <a:avLst>
              <a:gd name="adj" fmla="val 5657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830EFBB-00F2-F38E-B5CA-7F3613F0BB2F}"/>
              </a:ext>
            </a:extLst>
          </p:cNvPr>
          <p:cNvSpPr txBox="1"/>
          <p:nvPr/>
        </p:nvSpPr>
        <p:spPr>
          <a:xfrm>
            <a:off x="7400572" y="942424"/>
            <a:ext cx="4119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Utilizing an intermediate particle</a:t>
            </a:r>
            <a:endParaRPr lang="zh-CN" altLang="en-US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EC074F4-1228-68A4-09D7-2AAAC8B49182}"/>
              </a:ext>
            </a:extLst>
          </p:cNvPr>
          <p:cNvSpPr txBox="1"/>
          <p:nvPr/>
        </p:nvSpPr>
        <p:spPr>
          <a:xfrm>
            <a:off x="1873562" y="942424"/>
            <a:ext cx="291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Recoil</a:t>
            </a:r>
            <a:r>
              <a:rPr lang="zh-CN" altLang="en-US" b="1" dirty="0"/>
              <a:t> </a:t>
            </a:r>
            <a:r>
              <a:rPr lang="en-US" altLang="zh-CN" b="1" dirty="0"/>
              <a:t>against</a:t>
            </a:r>
            <a:r>
              <a:rPr lang="zh-CN" altLang="en-US" b="1" dirty="0"/>
              <a:t> </a:t>
            </a:r>
            <a:r>
              <a:rPr lang="en-US" altLang="zh-CN" b="1" dirty="0"/>
              <a:t>pi-</a:t>
            </a:r>
            <a:r>
              <a:rPr lang="zh-CN" altLang="en-US" b="1" dirty="0"/>
              <a:t> </a:t>
            </a:r>
            <a:r>
              <a:rPr lang="en-US" altLang="zh-CN" b="1" dirty="0"/>
              <a:t>D0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1A50E82-083F-62CC-4544-05037D98A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2023/8/14~2023/8/18</a:t>
            </a:r>
            <a:endParaRPr lang="zh-CN" altLang="en-US"/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813248EE-4D75-4D36-5FE9-9FCDB96C1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CEPC Workshop on Flavor Physics, New Physics and Detector Technologies   Fudan University</a:t>
            </a:r>
            <a:endParaRPr lang="zh-CN" altLang="en-US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5F953381-E6DF-77C4-2AA4-DA542260D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A91E-DC31-43EB-BBF7-50A93D154968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3283843-991F-B12D-5B42-249BB897F8B4}"/>
              </a:ext>
            </a:extLst>
          </p:cNvPr>
          <p:cNvSpPr txBox="1"/>
          <p:nvPr/>
        </p:nvSpPr>
        <p:spPr>
          <a:xfrm>
            <a:off x="-785176" y="307631"/>
            <a:ext cx="4959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Technique 2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2B3ECE6-1321-2DC6-4BB7-02FF7E7EF1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2436" y="1772504"/>
            <a:ext cx="1826181" cy="324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AB55136-B41D-2753-E94E-DEC19E61FC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1731" y="1772504"/>
            <a:ext cx="2182743" cy="324000"/>
          </a:xfrm>
          <a:prstGeom prst="rect">
            <a:avLst/>
          </a:prstGeom>
        </p:spPr>
      </p:pic>
      <p:pic>
        <p:nvPicPr>
          <p:cNvPr id="11" name="图片 10" descr="\documentclass{article}&#10;\usepackage{amsmath}&#10;\pagestyle{empty}&#10;\begin{document}&#10;&#10;\begin{equation*}&#10;e^+ + e^- \rightarrow \pi^-  D^0(K^- \pi^+)  D^+\end{equation*}&#10;&#10;&#10;\end{document}" title="IguanaTex Bitmap Display">
            <a:extLst>
              <a:ext uri="{FF2B5EF4-FFF2-40B4-BE49-F238E27FC236}">
                <a16:creationId xmlns:a16="http://schemas.microsoft.com/office/drawing/2014/main" id="{C06F54C7-4DC4-1ED7-B998-8750AD85FC9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647" y="298654"/>
            <a:ext cx="4064553" cy="36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86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5113251" y="1459528"/>
            <a:ext cx="1965498" cy="1969472"/>
            <a:chOff x="2362200" y="2838801"/>
            <a:chExt cx="1198786" cy="1201210"/>
          </a:xfrm>
        </p:grpSpPr>
        <p:grpSp>
          <p:nvGrpSpPr>
            <p:cNvPr id="51" name="组合 79"/>
            <p:cNvGrpSpPr/>
            <p:nvPr/>
          </p:nvGrpSpPr>
          <p:grpSpPr bwMode="auto">
            <a:xfrm>
              <a:off x="2362200" y="2838801"/>
              <a:ext cx="1198786" cy="1201210"/>
              <a:chOff x="6379729" y="2488774"/>
              <a:chExt cx="2513016" cy="2513016"/>
            </a:xfrm>
          </p:grpSpPr>
          <p:sp>
            <p:nvSpPr>
              <p:cNvPr id="54" name="任意多边形 53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55" name="任意多边形 54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2" name="椭圆 80"/>
            <p:cNvSpPr/>
            <p:nvPr/>
          </p:nvSpPr>
          <p:spPr bwMode="auto">
            <a:xfrm>
              <a:off x="2528441" y="3008058"/>
              <a:ext cx="866305" cy="868059"/>
            </a:xfrm>
            <a:prstGeom prst="ellipse">
              <a:avLst/>
            </a:prstGeom>
            <a:solidFill>
              <a:srgbClr val="44546A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3" name="Freeform 115"/>
            <p:cNvSpPr/>
            <p:nvPr/>
          </p:nvSpPr>
          <p:spPr bwMode="auto">
            <a:xfrm>
              <a:off x="2810382" y="3247257"/>
              <a:ext cx="313569" cy="322754"/>
            </a:xfrm>
            <a:custGeom>
              <a:avLst/>
              <a:gdLst>
                <a:gd name="T0" fmla="*/ 33 w 239"/>
                <a:gd name="T1" fmla="*/ 104 h 246"/>
                <a:gd name="T2" fmla="*/ 38 w 239"/>
                <a:gd name="T3" fmla="*/ 90 h 246"/>
                <a:gd name="T4" fmla="*/ 40 w 239"/>
                <a:gd name="T5" fmla="*/ 78 h 246"/>
                <a:gd name="T6" fmla="*/ 42 w 239"/>
                <a:gd name="T7" fmla="*/ 64 h 246"/>
                <a:gd name="T8" fmla="*/ 49 w 239"/>
                <a:gd name="T9" fmla="*/ 45 h 246"/>
                <a:gd name="T10" fmla="*/ 61 w 239"/>
                <a:gd name="T11" fmla="*/ 28 h 246"/>
                <a:gd name="T12" fmla="*/ 78 w 239"/>
                <a:gd name="T13" fmla="*/ 14 h 246"/>
                <a:gd name="T14" fmla="*/ 99 w 239"/>
                <a:gd name="T15" fmla="*/ 4 h 246"/>
                <a:gd name="T16" fmla="*/ 125 w 239"/>
                <a:gd name="T17" fmla="*/ 0 h 246"/>
                <a:gd name="T18" fmla="*/ 151 w 239"/>
                <a:gd name="T19" fmla="*/ 4 h 246"/>
                <a:gd name="T20" fmla="*/ 175 w 239"/>
                <a:gd name="T21" fmla="*/ 14 h 246"/>
                <a:gd name="T22" fmla="*/ 189 w 239"/>
                <a:gd name="T23" fmla="*/ 26 h 246"/>
                <a:gd name="T24" fmla="*/ 201 w 239"/>
                <a:gd name="T25" fmla="*/ 42 h 246"/>
                <a:gd name="T26" fmla="*/ 208 w 239"/>
                <a:gd name="T27" fmla="*/ 61 h 246"/>
                <a:gd name="T28" fmla="*/ 213 w 239"/>
                <a:gd name="T29" fmla="*/ 80 h 246"/>
                <a:gd name="T30" fmla="*/ 218 w 239"/>
                <a:gd name="T31" fmla="*/ 94 h 246"/>
                <a:gd name="T32" fmla="*/ 218 w 239"/>
                <a:gd name="T33" fmla="*/ 104 h 246"/>
                <a:gd name="T34" fmla="*/ 220 w 239"/>
                <a:gd name="T35" fmla="*/ 118 h 246"/>
                <a:gd name="T36" fmla="*/ 234 w 239"/>
                <a:gd name="T37" fmla="*/ 139 h 246"/>
                <a:gd name="T38" fmla="*/ 239 w 239"/>
                <a:gd name="T39" fmla="*/ 158 h 246"/>
                <a:gd name="T40" fmla="*/ 239 w 239"/>
                <a:gd name="T41" fmla="*/ 177 h 246"/>
                <a:gd name="T42" fmla="*/ 234 w 239"/>
                <a:gd name="T43" fmla="*/ 189 h 246"/>
                <a:gd name="T44" fmla="*/ 229 w 239"/>
                <a:gd name="T45" fmla="*/ 194 h 246"/>
                <a:gd name="T46" fmla="*/ 225 w 239"/>
                <a:gd name="T47" fmla="*/ 189 h 246"/>
                <a:gd name="T48" fmla="*/ 218 w 239"/>
                <a:gd name="T49" fmla="*/ 175 h 246"/>
                <a:gd name="T50" fmla="*/ 213 w 239"/>
                <a:gd name="T51" fmla="*/ 184 h 246"/>
                <a:gd name="T52" fmla="*/ 201 w 239"/>
                <a:gd name="T53" fmla="*/ 203 h 246"/>
                <a:gd name="T54" fmla="*/ 210 w 239"/>
                <a:gd name="T55" fmla="*/ 215 h 246"/>
                <a:gd name="T56" fmla="*/ 220 w 239"/>
                <a:gd name="T57" fmla="*/ 222 h 246"/>
                <a:gd name="T58" fmla="*/ 220 w 239"/>
                <a:gd name="T59" fmla="*/ 229 h 246"/>
                <a:gd name="T60" fmla="*/ 213 w 239"/>
                <a:gd name="T61" fmla="*/ 236 h 246"/>
                <a:gd name="T62" fmla="*/ 199 w 239"/>
                <a:gd name="T63" fmla="*/ 243 h 246"/>
                <a:gd name="T64" fmla="*/ 177 w 239"/>
                <a:gd name="T65" fmla="*/ 246 h 246"/>
                <a:gd name="T66" fmla="*/ 151 w 239"/>
                <a:gd name="T67" fmla="*/ 241 h 246"/>
                <a:gd name="T68" fmla="*/ 130 w 239"/>
                <a:gd name="T69" fmla="*/ 236 h 246"/>
                <a:gd name="T70" fmla="*/ 118 w 239"/>
                <a:gd name="T71" fmla="*/ 236 h 246"/>
                <a:gd name="T72" fmla="*/ 99 w 239"/>
                <a:gd name="T73" fmla="*/ 246 h 246"/>
                <a:gd name="T74" fmla="*/ 80 w 239"/>
                <a:gd name="T75" fmla="*/ 246 h 246"/>
                <a:gd name="T76" fmla="*/ 52 w 239"/>
                <a:gd name="T77" fmla="*/ 246 h 246"/>
                <a:gd name="T78" fmla="*/ 33 w 239"/>
                <a:gd name="T79" fmla="*/ 239 h 246"/>
                <a:gd name="T80" fmla="*/ 28 w 239"/>
                <a:gd name="T81" fmla="*/ 232 h 246"/>
                <a:gd name="T82" fmla="*/ 28 w 239"/>
                <a:gd name="T83" fmla="*/ 224 h 246"/>
                <a:gd name="T84" fmla="*/ 31 w 239"/>
                <a:gd name="T85" fmla="*/ 217 h 246"/>
                <a:gd name="T86" fmla="*/ 38 w 239"/>
                <a:gd name="T87" fmla="*/ 213 h 246"/>
                <a:gd name="T88" fmla="*/ 47 w 239"/>
                <a:gd name="T89" fmla="*/ 210 h 246"/>
                <a:gd name="T90" fmla="*/ 45 w 239"/>
                <a:gd name="T91" fmla="*/ 206 h 246"/>
                <a:gd name="T92" fmla="*/ 33 w 239"/>
                <a:gd name="T93" fmla="*/ 191 h 246"/>
                <a:gd name="T94" fmla="*/ 26 w 239"/>
                <a:gd name="T95" fmla="*/ 175 h 246"/>
                <a:gd name="T96" fmla="*/ 23 w 239"/>
                <a:gd name="T97" fmla="*/ 172 h 246"/>
                <a:gd name="T98" fmla="*/ 19 w 239"/>
                <a:gd name="T99" fmla="*/ 180 h 246"/>
                <a:gd name="T100" fmla="*/ 9 w 239"/>
                <a:gd name="T101" fmla="*/ 189 h 246"/>
                <a:gd name="T102" fmla="*/ 2 w 239"/>
                <a:gd name="T103" fmla="*/ 189 h 246"/>
                <a:gd name="T104" fmla="*/ 0 w 239"/>
                <a:gd name="T105" fmla="*/ 180 h 246"/>
                <a:gd name="T106" fmla="*/ 0 w 239"/>
                <a:gd name="T107" fmla="*/ 158 h 246"/>
                <a:gd name="T108" fmla="*/ 7 w 239"/>
                <a:gd name="T109" fmla="*/ 139 h 246"/>
                <a:gd name="T110" fmla="*/ 21 w 239"/>
                <a:gd name="T111" fmla="*/ 123 h 246"/>
                <a:gd name="T112" fmla="*/ 33 w 239"/>
                <a:gd name="T113" fmla="*/ 111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9" h="246">
                  <a:moveTo>
                    <a:pt x="33" y="111"/>
                  </a:moveTo>
                  <a:lnTo>
                    <a:pt x="33" y="111"/>
                  </a:lnTo>
                  <a:lnTo>
                    <a:pt x="33" y="109"/>
                  </a:lnTo>
                  <a:lnTo>
                    <a:pt x="33" y="106"/>
                  </a:lnTo>
                  <a:lnTo>
                    <a:pt x="33" y="106"/>
                  </a:lnTo>
                  <a:lnTo>
                    <a:pt x="33" y="104"/>
                  </a:lnTo>
                  <a:lnTo>
                    <a:pt x="33" y="104"/>
                  </a:lnTo>
                  <a:lnTo>
                    <a:pt x="33" y="101"/>
                  </a:lnTo>
                  <a:lnTo>
                    <a:pt x="33" y="99"/>
                  </a:lnTo>
                  <a:lnTo>
                    <a:pt x="33" y="97"/>
                  </a:lnTo>
                  <a:lnTo>
                    <a:pt x="35" y="94"/>
                  </a:lnTo>
                  <a:lnTo>
                    <a:pt x="35" y="94"/>
                  </a:lnTo>
                  <a:lnTo>
                    <a:pt x="38" y="92"/>
                  </a:lnTo>
                  <a:lnTo>
                    <a:pt x="38" y="90"/>
                  </a:lnTo>
                  <a:lnTo>
                    <a:pt x="38" y="87"/>
                  </a:lnTo>
                  <a:lnTo>
                    <a:pt x="38" y="87"/>
                  </a:lnTo>
                  <a:lnTo>
                    <a:pt x="38" y="85"/>
                  </a:lnTo>
                  <a:lnTo>
                    <a:pt x="38" y="82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40" y="75"/>
                  </a:lnTo>
                  <a:lnTo>
                    <a:pt x="40" y="75"/>
                  </a:lnTo>
                  <a:lnTo>
                    <a:pt x="40" y="73"/>
                  </a:lnTo>
                  <a:lnTo>
                    <a:pt x="42" y="71"/>
                  </a:lnTo>
                  <a:lnTo>
                    <a:pt x="42" y="66"/>
                  </a:lnTo>
                  <a:lnTo>
                    <a:pt x="42" y="64"/>
                  </a:lnTo>
                  <a:lnTo>
                    <a:pt x="45" y="59"/>
                  </a:lnTo>
                  <a:lnTo>
                    <a:pt x="45" y="56"/>
                  </a:lnTo>
                  <a:lnTo>
                    <a:pt x="45" y="54"/>
                  </a:lnTo>
                  <a:lnTo>
                    <a:pt x="47" y="52"/>
                  </a:lnTo>
                  <a:lnTo>
                    <a:pt x="47" y="49"/>
                  </a:lnTo>
                  <a:lnTo>
                    <a:pt x="49" y="47"/>
                  </a:lnTo>
                  <a:lnTo>
                    <a:pt x="49" y="45"/>
                  </a:lnTo>
                  <a:lnTo>
                    <a:pt x="52" y="42"/>
                  </a:lnTo>
                  <a:lnTo>
                    <a:pt x="52" y="40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7" y="35"/>
                  </a:lnTo>
                  <a:lnTo>
                    <a:pt x="59" y="33"/>
                  </a:lnTo>
                  <a:lnTo>
                    <a:pt x="61" y="28"/>
                  </a:lnTo>
                  <a:lnTo>
                    <a:pt x="64" y="26"/>
                  </a:lnTo>
                  <a:lnTo>
                    <a:pt x="66" y="23"/>
                  </a:lnTo>
                  <a:lnTo>
                    <a:pt x="68" y="21"/>
                  </a:lnTo>
                  <a:lnTo>
                    <a:pt x="71" y="19"/>
                  </a:lnTo>
                  <a:lnTo>
                    <a:pt x="73" y="16"/>
                  </a:lnTo>
                  <a:lnTo>
                    <a:pt x="76" y="14"/>
                  </a:lnTo>
                  <a:lnTo>
                    <a:pt x="78" y="14"/>
                  </a:lnTo>
                  <a:lnTo>
                    <a:pt x="80" y="12"/>
                  </a:lnTo>
                  <a:lnTo>
                    <a:pt x="85" y="9"/>
                  </a:lnTo>
                  <a:lnTo>
                    <a:pt x="87" y="9"/>
                  </a:lnTo>
                  <a:lnTo>
                    <a:pt x="90" y="7"/>
                  </a:lnTo>
                  <a:lnTo>
                    <a:pt x="92" y="7"/>
                  </a:lnTo>
                  <a:lnTo>
                    <a:pt x="97" y="4"/>
                  </a:lnTo>
                  <a:lnTo>
                    <a:pt x="99" y="4"/>
                  </a:lnTo>
                  <a:lnTo>
                    <a:pt x="104" y="2"/>
                  </a:lnTo>
                  <a:lnTo>
                    <a:pt x="106" y="2"/>
                  </a:lnTo>
                  <a:lnTo>
                    <a:pt x="111" y="2"/>
                  </a:lnTo>
                  <a:lnTo>
                    <a:pt x="113" y="2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5" y="0"/>
                  </a:lnTo>
                  <a:lnTo>
                    <a:pt x="128" y="0"/>
                  </a:lnTo>
                  <a:lnTo>
                    <a:pt x="132" y="0"/>
                  </a:lnTo>
                  <a:lnTo>
                    <a:pt x="135" y="2"/>
                  </a:lnTo>
                  <a:lnTo>
                    <a:pt x="139" y="2"/>
                  </a:lnTo>
                  <a:lnTo>
                    <a:pt x="144" y="2"/>
                  </a:lnTo>
                  <a:lnTo>
                    <a:pt x="147" y="2"/>
                  </a:lnTo>
                  <a:lnTo>
                    <a:pt x="151" y="4"/>
                  </a:lnTo>
                  <a:lnTo>
                    <a:pt x="154" y="4"/>
                  </a:lnTo>
                  <a:lnTo>
                    <a:pt x="158" y="4"/>
                  </a:lnTo>
                  <a:lnTo>
                    <a:pt x="161" y="7"/>
                  </a:lnTo>
                  <a:lnTo>
                    <a:pt x="165" y="9"/>
                  </a:lnTo>
                  <a:lnTo>
                    <a:pt x="168" y="9"/>
                  </a:lnTo>
                  <a:lnTo>
                    <a:pt x="173" y="12"/>
                  </a:lnTo>
                  <a:lnTo>
                    <a:pt x="175" y="14"/>
                  </a:lnTo>
                  <a:lnTo>
                    <a:pt x="177" y="16"/>
                  </a:lnTo>
                  <a:lnTo>
                    <a:pt x="180" y="16"/>
                  </a:lnTo>
                  <a:lnTo>
                    <a:pt x="182" y="19"/>
                  </a:lnTo>
                  <a:lnTo>
                    <a:pt x="182" y="19"/>
                  </a:lnTo>
                  <a:lnTo>
                    <a:pt x="187" y="21"/>
                  </a:lnTo>
                  <a:lnTo>
                    <a:pt x="187" y="23"/>
                  </a:lnTo>
                  <a:lnTo>
                    <a:pt x="189" y="26"/>
                  </a:lnTo>
                  <a:lnTo>
                    <a:pt x="191" y="28"/>
                  </a:lnTo>
                  <a:lnTo>
                    <a:pt x="194" y="30"/>
                  </a:lnTo>
                  <a:lnTo>
                    <a:pt x="196" y="33"/>
                  </a:lnTo>
                  <a:lnTo>
                    <a:pt x="196" y="35"/>
                  </a:lnTo>
                  <a:lnTo>
                    <a:pt x="199" y="38"/>
                  </a:lnTo>
                  <a:lnTo>
                    <a:pt x="201" y="40"/>
                  </a:lnTo>
                  <a:lnTo>
                    <a:pt x="201" y="42"/>
                  </a:lnTo>
                  <a:lnTo>
                    <a:pt x="203" y="47"/>
                  </a:lnTo>
                  <a:lnTo>
                    <a:pt x="203" y="49"/>
                  </a:lnTo>
                  <a:lnTo>
                    <a:pt x="206" y="52"/>
                  </a:lnTo>
                  <a:lnTo>
                    <a:pt x="206" y="54"/>
                  </a:lnTo>
                  <a:lnTo>
                    <a:pt x="206" y="56"/>
                  </a:lnTo>
                  <a:lnTo>
                    <a:pt x="208" y="59"/>
                  </a:lnTo>
                  <a:lnTo>
                    <a:pt x="208" y="61"/>
                  </a:lnTo>
                  <a:lnTo>
                    <a:pt x="208" y="64"/>
                  </a:lnTo>
                  <a:lnTo>
                    <a:pt x="210" y="68"/>
                  </a:lnTo>
                  <a:lnTo>
                    <a:pt x="210" y="73"/>
                  </a:lnTo>
                  <a:lnTo>
                    <a:pt x="210" y="75"/>
                  </a:lnTo>
                  <a:lnTo>
                    <a:pt x="210" y="80"/>
                  </a:lnTo>
                  <a:lnTo>
                    <a:pt x="210" y="80"/>
                  </a:lnTo>
                  <a:lnTo>
                    <a:pt x="213" y="80"/>
                  </a:lnTo>
                  <a:lnTo>
                    <a:pt x="213" y="82"/>
                  </a:lnTo>
                  <a:lnTo>
                    <a:pt x="215" y="85"/>
                  </a:lnTo>
                  <a:lnTo>
                    <a:pt x="215" y="87"/>
                  </a:lnTo>
                  <a:lnTo>
                    <a:pt x="215" y="87"/>
                  </a:lnTo>
                  <a:lnTo>
                    <a:pt x="218" y="90"/>
                  </a:lnTo>
                  <a:lnTo>
                    <a:pt x="218" y="92"/>
                  </a:lnTo>
                  <a:lnTo>
                    <a:pt x="218" y="94"/>
                  </a:lnTo>
                  <a:lnTo>
                    <a:pt x="218" y="97"/>
                  </a:lnTo>
                  <a:lnTo>
                    <a:pt x="220" y="97"/>
                  </a:lnTo>
                  <a:lnTo>
                    <a:pt x="220" y="99"/>
                  </a:lnTo>
                  <a:lnTo>
                    <a:pt x="220" y="101"/>
                  </a:lnTo>
                  <a:lnTo>
                    <a:pt x="220" y="101"/>
                  </a:lnTo>
                  <a:lnTo>
                    <a:pt x="220" y="104"/>
                  </a:lnTo>
                  <a:lnTo>
                    <a:pt x="218" y="104"/>
                  </a:lnTo>
                  <a:lnTo>
                    <a:pt x="218" y="109"/>
                  </a:lnTo>
                  <a:lnTo>
                    <a:pt x="218" y="109"/>
                  </a:lnTo>
                  <a:lnTo>
                    <a:pt x="218" y="111"/>
                  </a:lnTo>
                  <a:lnTo>
                    <a:pt x="218" y="111"/>
                  </a:lnTo>
                  <a:lnTo>
                    <a:pt x="218" y="111"/>
                  </a:lnTo>
                  <a:lnTo>
                    <a:pt x="218" y="113"/>
                  </a:lnTo>
                  <a:lnTo>
                    <a:pt x="220" y="118"/>
                  </a:lnTo>
                  <a:lnTo>
                    <a:pt x="222" y="120"/>
                  </a:lnTo>
                  <a:lnTo>
                    <a:pt x="225" y="123"/>
                  </a:lnTo>
                  <a:lnTo>
                    <a:pt x="227" y="127"/>
                  </a:lnTo>
                  <a:lnTo>
                    <a:pt x="227" y="130"/>
                  </a:lnTo>
                  <a:lnTo>
                    <a:pt x="229" y="132"/>
                  </a:lnTo>
                  <a:lnTo>
                    <a:pt x="232" y="137"/>
                  </a:lnTo>
                  <a:lnTo>
                    <a:pt x="234" y="139"/>
                  </a:lnTo>
                  <a:lnTo>
                    <a:pt x="234" y="142"/>
                  </a:lnTo>
                  <a:lnTo>
                    <a:pt x="234" y="144"/>
                  </a:lnTo>
                  <a:lnTo>
                    <a:pt x="236" y="146"/>
                  </a:lnTo>
                  <a:lnTo>
                    <a:pt x="236" y="149"/>
                  </a:lnTo>
                  <a:lnTo>
                    <a:pt x="236" y="151"/>
                  </a:lnTo>
                  <a:lnTo>
                    <a:pt x="239" y="153"/>
                  </a:lnTo>
                  <a:lnTo>
                    <a:pt x="239" y="158"/>
                  </a:lnTo>
                  <a:lnTo>
                    <a:pt x="239" y="163"/>
                  </a:lnTo>
                  <a:lnTo>
                    <a:pt x="239" y="168"/>
                  </a:lnTo>
                  <a:lnTo>
                    <a:pt x="239" y="170"/>
                  </a:lnTo>
                  <a:lnTo>
                    <a:pt x="239" y="170"/>
                  </a:lnTo>
                  <a:lnTo>
                    <a:pt x="239" y="172"/>
                  </a:lnTo>
                  <a:lnTo>
                    <a:pt x="239" y="175"/>
                  </a:lnTo>
                  <a:lnTo>
                    <a:pt x="239" y="177"/>
                  </a:lnTo>
                  <a:lnTo>
                    <a:pt x="239" y="182"/>
                  </a:lnTo>
                  <a:lnTo>
                    <a:pt x="239" y="184"/>
                  </a:lnTo>
                  <a:lnTo>
                    <a:pt x="236" y="184"/>
                  </a:lnTo>
                  <a:lnTo>
                    <a:pt x="236" y="187"/>
                  </a:lnTo>
                  <a:lnTo>
                    <a:pt x="236" y="187"/>
                  </a:lnTo>
                  <a:lnTo>
                    <a:pt x="236" y="189"/>
                  </a:lnTo>
                  <a:lnTo>
                    <a:pt x="234" y="189"/>
                  </a:lnTo>
                  <a:lnTo>
                    <a:pt x="234" y="189"/>
                  </a:lnTo>
                  <a:lnTo>
                    <a:pt x="234" y="191"/>
                  </a:lnTo>
                  <a:lnTo>
                    <a:pt x="232" y="191"/>
                  </a:lnTo>
                  <a:lnTo>
                    <a:pt x="232" y="191"/>
                  </a:lnTo>
                  <a:lnTo>
                    <a:pt x="232" y="191"/>
                  </a:lnTo>
                  <a:lnTo>
                    <a:pt x="229" y="194"/>
                  </a:lnTo>
                  <a:lnTo>
                    <a:pt x="229" y="194"/>
                  </a:lnTo>
                  <a:lnTo>
                    <a:pt x="229" y="194"/>
                  </a:lnTo>
                  <a:lnTo>
                    <a:pt x="229" y="191"/>
                  </a:lnTo>
                  <a:lnTo>
                    <a:pt x="227" y="191"/>
                  </a:lnTo>
                  <a:lnTo>
                    <a:pt x="227" y="191"/>
                  </a:lnTo>
                  <a:lnTo>
                    <a:pt x="227" y="191"/>
                  </a:lnTo>
                  <a:lnTo>
                    <a:pt x="225" y="191"/>
                  </a:lnTo>
                  <a:lnTo>
                    <a:pt x="225" y="189"/>
                  </a:lnTo>
                  <a:lnTo>
                    <a:pt x="225" y="189"/>
                  </a:lnTo>
                  <a:lnTo>
                    <a:pt x="222" y="187"/>
                  </a:lnTo>
                  <a:lnTo>
                    <a:pt x="222" y="184"/>
                  </a:lnTo>
                  <a:lnTo>
                    <a:pt x="220" y="184"/>
                  </a:lnTo>
                  <a:lnTo>
                    <a:pt x="220" y="182"/>
                  </a:lnTo>
                  <a:lnTo>
                    <a:pt x="218" y="180"/>
                  </a:lnTo>
                  <a:lnTo>
                    <a:pt x="218" y="175"/>
                  </a:lnTo>
                  <a:lnTo>
                    <a:pt x="215" y="175"/>
                  </a:lnTo>
                  <a:lnTo>
                    <a:pt x="215" y="175"/>
                  </a:lnTo>
                  <a:lnTo>
                    <a:pt x="215" y="177"/>
                  </a:lnTo>
                  <a:lnTo>
                    <a:pt x="215" y="177"/>
                  </a:lnTo>
                  <a:lnTo>
                    <a:pt x="215" y="177"/>
                  </a:lnTo>
                  <a:lnTo>
                    <a:pt x="213" y="182"/>
                  </a:lnTo>
                  <a:lnTo>
                    <a:pt x="213" y="184"/>
                  </a:lnTo>
                  <a:lnTo>
                    <a:pt x="210" y="191"/>
                  </a:lnTo>
                  <a:lnTo>
                    <a:pt x="208" y="194"/>
                  </a:lnTo>
                  <a:lnTo>
                    <a:pt x="206" y="196"/>
                  </a:lnTo>
                  <a:lnTo>
                    <a:pt x="203" y="198"/>
                  </a:lnTo>
                  <a:lnTo>
                    <a:pt x="203" y="201"/>
                  </a:lnTo>
                  <a:lnTo>
                    <a:pt x="201" y="203"/>
                  </a:lnTo>
                  <a:lnTo>
                    <a:pt x="201" y="203"/>
                  </a:lnTo>
                  <a:lnTo>
                    <a:pt x="196" y="208"/>
                  </a:lnTo>
                  <a:lnTo>
                    <a:pt x="199" y="208"/>
                  </a:lnTo>
                  <a:lnTo>
                    <a:pt x="199" y="208"/>
                  </a:lnTo>
                  <a:lnTo>
                    <a:pt x="199" y="208"/>
                  </a:lnTo>
                  <a:lnTo>
                    <a:pt x="206" y="210"/>
                  </a:lnTo>
                  <a:lnTo>
                    <a:pt x="208" y="213"/>
                  </a:lnTo>
                  <a:lnTo>
                    <a:pt x="210" y="215"/>
                  </a:lnTo>
                  <a:lnTo>
                    <a:pt x="213" y="215"/>
                  </a:lnTo>
                  <a:lnTo>
                    <a:pt x="215" y="217"/>
                  </a:lnTo>
                  <a:lnTo>
                    <a:pt x="218" y="220"/>
                  </a:lnTo>
                  <a:lnTo>
                    <a:pt x="218" y="220"/>
                  </a:lnTo>
                  <a:lnTo>
                    <a:pt x="218" y="222"/>
                  </a:lnTo>
                  <a:lnTo>
                    <a:pt x="220" y="222"/>
                  </a:lnTo>
                  <a:lnTo>
                    <a:pt x="220" y="222"/>
                  </a:lnTo>
                  <a:lnTo>
                    <a:pt x="220" y="224"/>
                  </a:lnTo>
                  <a:lnTo>
                    <a:pt x="220" y="224"/>
                  </a:lnTo>
                  <a:lnTo>
                    <a:pt x="220" y="227"/>
                  </a:lnTo>
                  <a:lnTo>
                    <a:pt x="220" y="227"/>
                  </a:lnTo>
                  <a:lnTo>
                    <a:pt x="220" y="229"/>
                  </a:lnTo>
                  <a:lnTo>
                    <a:pt x="220" y="229"/>
                  </a:lnTo>
                  <a:lnTo>
                    <a:pt x="220" y="229"/>
                  </a:lnTo>
                  <a:lnTo>
                    <a:pt x="220" y="232"/>
                  </a:lnTo>
                  <a:lnTo>
                    <a:pt x="218" y="232"/>
                  </a:lnTo>
                  <a:lnTo>
                    <a:pt x="218" y="234"/>
                  </a:lnTo>
                  <a:lnTo>
                    <a:pt x="218" y="234"/>
                  </a:lnTo>
                  <a:lnTo>
                    <a:pt x="215" y="236"/>
                  </a:lnTo>
                  <a:lnTo>
                    <a:pt x="215" y="236"/>
                  </a:lnTo>
                  <a:lnTo>
                    <a:pt x="213" y="236"/>
                  </a:lnTo>
                  <a:lnTo>
                    <a:pt x="210" y="239"/>
                  </a:lnTo>
                  <a:lnTo>
                    <a:pt x="210" y="239"/>
                  </a:lnTo>
                  <a:lnTo>
                    <a:pt x="208" y="241"/>
                  </a:lnTo>
                  <a:lnTo>
                    <a:pt x="206" y="241"/>
                  </a:lnTo>
                  <a:lnTo>
                    <a:pt x="203" y="241"/>
                  </a:lnTo>
                  <a:lnTo>
                    <a:pt x="203" y="241"/>
                  </a:lnTo>
                  <a:lnTo>
                    <a:pt x="199" y="243"/>
                  </a:lnTo>
                  <a:lnTo>
                    <a:pt x="196" y="243"/>
                  </a:lnTo>
                  <a:lnTo>
                    <a:pt x="194" y="243"/>
                  </a:lnTo>
                  <a:lnTo>
                    <a:pt x="191" y="243"/>
                  </a:lnTo>
                  <a:lnTo>
                    <a:pt x="187" y="243"/>
                  </a:lnTo>
                  <a:lnTo>
                    <a:pt x="184" y="246"/>
                  </a:lnTo>
                  <a:lnTo>
                    <a:pt x="180" y="246"/>
                  </a:lnTo>
                  <a:lnTo>
                    <a:pt x="177" y="246"/>
                  </a:lnTo>
                  <a:lnTo>
                    <a:pt x="173" y="246"/>
                  </a:lnTo>
                  <a:lnTo>
                    <a:pt x="170" y="246"/>
                  </a:lnTo>
                  <a:lnTo>
                    <a:pt x="165" y="243"/>
                  </a:lnTo>
                  <a:lnTo>
                    <a:pt x="163" y="243"/>
                  </a:lnTo>
                  <a:lnTo>
                    <a:pt x="158" y="243"/>
                  </a:lnTo>
                  <a:lnTo>
                    <a:pt x="154" y="243"/>
                  </a:lnTo>
                  <a:lnTo>
                    <a:pt x="151" y="241"/>
                  </a:lnTo>
                  <a:lnTo>
                    <a:pt x="147" y="241"/>
                  </a:lnTo>
                  <a:lnTo>
                    <a:pt x="144" y="241"/>
                  </a:lnTo>
                  <a:lnTo>
                    <a:pt x="139" y="239"/>
                  </a:lnTo>
                  <a:lnTo>
                    <a:pt x="135" y="239"/>
                  </a:lnTo>
                  <a:lnTo>
                    <a:pt x="135" y="236"/>
                  </a:lnTo>
                  <a:lnTo>
                    <a:pt x="132" y="236"/>
                  </a:lnTo>
                  <a:lnTo>
                    <a:pt x="130" y="236"/>
                  </a:lnTo>
                  <a:lnTo>
                    <a:pt x="130" y="236"/>
                  </a:lnTo>
                  <a:lnTo>
                    <a:pt x="128" y="236"/>
                  </a:lnTo>
                  <a:lnTo>
                    <a:pt x="128" y="236"/>
                  </a:lnTo>
                  <a:lnTo>
                    <a:pt x="123" y="236"/>
                  </a:lnTo>
                  <a:lnTo>
                    <a:pt x="120" y="236"/>
                  </a:lnTo>
                  <a:lnTo>
                    <a:pt x="118" y="234"/>
                  </a:lnTo>
                  <a:lnTo>
                    <a:pt x="118" y="236"/>
                  </a:lnTo>
                  <a:lnTo>
                    <a:pt x="116" y="239"/>
                  </a:lnTo>
                  <a:lnTo>
                    <a:pt x="113" y="239"/>
                  </a:lnTo>
                  <a:lnTo>
                    <a:pt x="109" y="241"/>
                  </a:lnTo>
                  <a:lnTo>
                    <a:pt x="109" y="241"/>
                  </a:lnTo>
                  <a:lnTo>
                    <a:pt x="106" y="243"/>
                  </a:lnTo>
                  <a:lnTo>
                    <a:pt x="102" y="243"/>
                  </a:lnTo>
                  <a:lnTo>
                    <a:pt x="99" y="246"/>
                  </a:lnTo>
                  <a:lnTo>
                    <a:pt x="97" y="246"/>
                  </a:lnTo>
                  <a:lnTo>
                    <a:pt x="94" y="246"/>
                  </a:lnTo>
                  <a:lnTo>
                    <a:pt x="92" y="246"/>
                  </a:lnTo>
                  <a:lnTo>
                    <a:pt x="90" y="246"/>
                  </a:lnTo>
                  <a:lnTo>
                    <a:pt x="87" y="246"/>
                  </a:lnTo>
                  <a:lnTo>
                    <a:pt x="85" y="246"/>
                  </a:lnTo>
                  <a:lnTo>
                    <a:pt x="80" y="246"/>
                  </a:lnTo>
                  <a:lnTo>
                    <a:pt x="78" y="246"/>
                  </a:lnTo>
                  <a:lnTo>
                    <a:pt x="73" y="246"/>
                  </a:lnTo>
                  <a:lnTo>
                    <a:pt x="66" y="246"/>
                  </a:lnTo>
                  <a:lnTo>
                    <a:pt x="61" y="246"/>
                  </a:lnTo>
                  <a:lnTo>
                    <a:pt x="57" y="246"/>
                  </a:lnTo>
                  <a:lnTo>
                    <a:pt x="54" y="246"/>
                  </a:lnTo>
                  <a:lnTo>
                    <a:pt x="52" y="246"/>
                  </a:lnTo>
                  <a:lnTo>
                    <a:pt x="47" y="243"/>
                  </a:lnTo>
                  <a:lnTo>
                    <a:pt x="45" y="243"/>
                  </a:lnTo>
                  <a:lnTo>
                    <a:pt x="42" y="243"/>
                  </a:lnTo>
                  <a:lnTo>
                    <a:pt x="40" y="241"/>
                  </a:lnTo>
                  <a:lnTo>
                    <a:pt x="38" y="241"/>
                  </a:lnTo>
                  <a:lnTo>
                    <a:pt x="35" y="239"/>
                  </a:lnTo>
                  <a:lnTo>
                    <a:pt x="33" y="239"/>
                  </a:lnTo>
                  <a:lnTo>
                    <a:pt x="33" y="236"/>
                  </a:lnTo>
                  <a:lnTo>
                    <a:pt x="31" y="236"/>
                  </a:lnTo>
                  <a:lnTo>
                    <a:pt x="31" y="236"/>
                  </a:lnTo>
                  <a:lnTo>
                    <a:pt x="31" y="234"/>
                  </a:lnTo>
                  <a:lnTo>
                    <a:pt x="31" y="234"/>
                  </a:lnTo>
                  <a:lnTo>
                    <a:pt x="28" y="234"/>
                  </a:lnTo>
                  <a:lnTo>
                    <a:pt x="28" y="232"/>
                  </a:lnTo>
                  <a:lnTo>
                    <a:pt x="28" y="232"/>
                  </a:lnTo>
                  <a:lnTo>
                    <a:pt x="28" y="229"/>
                  </a:lnTo>
                  <a:lnTo>
                    <a:pt x="28" y="229"/>
                  </a:lnTo>
                  <a:lnTo>
                    <a:pt x="28" y="229"/>
                  </a:lnTo>
                  <a:lnTo>
                    <a:pt x="28" y="227"/>
                  </a:lnTo>
                  <a:lnTo>
                    <a:pt x="28" y="227"/>
                  </a:lnTo>
                  <a:lnTo>
                    <a:pt x="28" y="224"/>
                  </a:lnTo>
                  <a:lnTo>
                    <a:pt x="28" y="224"/>
                  </a:lnTo>
                  <a:lnTo>
                    <a:pt x="28" y="222"/>
                  </a:lnTo>
                  <a:lnTo>
                    <a:pt x="28" y="222"/>
                  </a:lnTo>
                  <a:lnTo>
                    <a:pt x="28" y="220"/>
                  </a:lnTo>
                  <a:lnTo>
                    <a:pt x="28" y="220"/>
                  </a:lnTo>
                  <a:lnTo>
                    <a:pt x="31" y="217"/>
                  </a:lnTo>
                  <a:lnTo>
                    <a:pt x="31" y="217"/>
                  </a:lnTo>
                  <a:lnTo>
                    <a:pt x="31" y="217"/>
                  </a:lnTo>
                  <a:lnTo>
                    <a:pt x="33" y="215"/>
                  </a:lnTo>
                  <a:lnTo>
                    <a:pt x="33" y="215"/>
                  </a:lnTo>
                  <a:lnTo>
                    <a:pt x="33" y="215"/>
                  </a:lnTo>
                  <a:lnTo>
                    <a:pt x="35" y="213"/>
                  </a:lnTo>
                  <a:lnTo>
                    <a:pt x="35" y="213"/>
                  </a:lnTo>
                  <a:lnTo>
                    <a:pt x="38" y="213"/>
                  </a:lnTo>
                  <a:lnTo>
                    <a:pt x="38" y="213"/>
                  </a:lnTo>
                  <a:lnTo>
                    <a:pt x="40" y="210"/>
                  </a:lnTo>
                  <a:lnTo>
                    <a:pt x="40" y="210"/>
                  </a:lnTo>
                  <a:lnTo>
                    <a:pt x="42" y="210"/>
                  </a:lnTo>
                  <a:lnTo>
                    <a:pt x="45" y="210"/>
                  </a:lnTo>
                  <a:lnTo>
                    <a:pt x="47" y="210"/>
                  </a:lnTo>
                  <a:lnTo>
                    <a:pt x="47" y="210"/>
                  </a:lnTo>
                  <a:lnTo>
                    <a:pt x="49" y="210"/>
                  </a:lnTo>
                  <a:lnTo>
                    <a:pt x="49" y="210"/>
                  </a:lnTo>
                  <a:lnTo>
                    <a:pt x="49" y="210"/>
                  </a:lnTo>
                  <a:lnTo>
                    <a:pt x="49" y="208"/>
                  </a:lnTo>
                  <a:lnTo>
                    <a:pt x="49" y="208"/>
                  </a:lnTo>
                  <a:lnTo>
                    <a:pt x="47" y="208"/>
                  </a:lnTo>
                  <a:lnTo>
                    <a:pt x="45" y="206"/>
                  </a:lnTo>
                  <a:lnTo>
                    <a:pt x="42" y="203"/>
                  </a:lnTo>
                  <a:lnTo>
                    <a:pt x="40" y="203"/>
                  </a:lnTo>
                  <a:lnTo>
                    <a:pt x="40" y="201"/>
                  </a:lnTo>
                  <a:lnTo>
                    <a:pt x="38" y="198"/>
                  </a:lnTo>
                  <a:lnTo>
                    <a:pt x="33" y="194"/>
                  </a:lnTo>
                  <a:lnTo>
                    <a:pt x="33" y="194"/>
                  </a:lnTo>
                  <a:lnTo>
                    <a:pt x="33" y="191"/>
                  </a:lnTo>
                  <a:lnTo>
                    <a:pt x="31" y="189"/>
                  </a:lnTo>
                  <a:lnTo>
                    <a:pt x="31" y="187"/>
                  </a:lnTo>
                  <a:lnTo>
                    <a:pt x="28" y="184"/>
                  </a:lnTo>
                  <a:lnTo>
                    <a:pt x="28" y="182"/>
                  </a:lnTo>
                  <a:lnTo>
                    <a:pt x="26" y="180"/>
                  </a:lnTo>
                  <a:lnTo>
                    <a:pt x="26" y="177"/>
                  </a:lnTo>
                  <a:lnTo>
                    <a:pt x="26" y="175"/>
                  </a:lnTo>
                  <a:lnTo>
                    <a:pt x="23" y="172"/>
                  </a:lnTo>
                  <a:lnTo>
                    <a:pt x="23" y="172"/>
                  </a:lnTo>
                  <a:lnTo>
                    <a:pt x="23" y="172"/>
                  </a:lnTo>
                  <a:lnTo>
                    <a:pt x="23" y="172"/>
                  </a:lnTo>
                  <a:lnTo>
                    <a:pt x="23" y="172"/>
                  </a:lnTo>
                  <a:lnTo>
                    <a:pt x="23" y="172"/>
                  </a:lnTo>
                  <a:lnTo>
                    <a:pt x="23" y="172"/>
                  </a:lnTo>
                  <a:lnTo>
                    <a:pt x="23" y="172"/>
                  </a:lnTo>
                  <a:lnTo>
                    <a:pt x="21" y="175"/>
                  </a:lnTo>
                  <a:lnTo>
                    <a:pt x="21" y="175"/>
                  </a:lnTo>
                  <a:lnTo>
                    <a:pt x="21" y="175"/>
                  </a:lnTo>
                  <a:lnTo>
                    <a:pt x="21" y="177"/>
                  </a:lnTo>
                  <a:lnTo>
                    <a:pt x="19" y="180"/>
                  </a:lnTo>
                  <a:lnTo>
                    <a:pt x="19" y="180"/>
                  </a:lnTo>
                  <a:lnTo>
                    <a:pt x="19" y="182"/>
                  </a:lnTo>
                  <a:lnTo>
                    <a:pt x="16" y="182"/>
                  </a:lnTo>
                  <a:lnTo>
                    <a:pt x="14" y="184"/>
                  </a:lnTo>
                  <a:lnTo>
                    <a:pt x="14" y="187"/>
                  </a:lnTo>
                  <a:lnTo>
                    <a:pt x="12" y="187"/>
                  </a:lnTo>
                  <a:lnTo>
                    <a:pt x="12" y="189"/>
                  </a:lnTo>
                  <a:lnTo>
                    <a:pt x="9" y="189"/>
                  </a:lnTo>
                  <a:lnTo>
                    <a:pt x="7" y="189"/>
                  </a:lnTo>
                  <a:lnTo>
                    <a:pt x="5" y="189"/>
                  </a:lnTo>
                  <a:lnTo>
                    <a:pt x="5" y="191"/>
                  </a:lnTo>
                  <a:lnTo>
                    <a:pt x="5" y="191"/>
                  </a:lnTo>
                  <a:lnTo>
                    <a:pt x="2" y="191"/>
                  </a:lnTo>
                  <a:lnTo>
                    <a:pt x="2" y="189"/>
                  </a:lnTo>
                  <a:lnTo>
                    <a:pt x="2" y="189"/>
                  </a:lnTo>
                  <a:lnTo>
                    <a:pt x="2" y="189"/>
                  </a:lnTo>
                  <a:lnTo>
                    <a:pt x="2" y="187"/>
                  </a:lnTo>
                  <a:lnTo>
                    <a:pt x="0" y="187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82"/>
                  </a:lnTo>
                  <a:lnTo>
                    <a:pt x="0" y="180"/>
                  </a:lnTo>
                  <a:lnTo>
                    <a:pt x="0" y="177"/>
                  </a:lnTo>
                  <a:lnTo>
                    <a:pt x="0" y="175"/>
                  </a:lnTo>
                  <a:lnTo>
                    <a:pt x="0" y="170"/>
                  </a:lnTo>
                  <a:lnTo>
                    <a:pt x="0" y="165"/>
                  </a:lnTo>
                  <a:lnTo>
                    <a:pt x="0" y="163"/>
                  </a:lnTo>
                  <a:lnTo>
                    <a:pt x="0" y="161"/>
                  </a:lnTo>
                  <a:lnTo>
                    <a:pt x="0" y="158"/>
                  </a:lnTo>
                  <a:lnTo>
                    <a:pt x="0" y="156"/>
                  </a:lnTo>
                  <a:lnTo>
                    <a:pt x="2" y="153"/>
                  </a:lnTo>
                  <a:lnTo>
                    <a:pt x="2" y="151"/>
                  </a:lnTo>
                  <a:lnTo>
                    <a:pt x="5" y="149"/>
                  </a:lnTo>
                  <a:lnTo>
                    <a:pt x="5" y="146"/>
                  </a:lnTo>
                  <a:lnTo>
                    <a:pt x="7" y="144"/>
                  </a:lnTo>
                  <a:lnTo>
                    <a:pt x="7" y="139"/>
                  </a:lnTo>
                  <a:lnTo>
                    <a:pt x="9" y="137"/>
                  </a:lnTo>
                  <a:lnTo>
                    <a:pt x="12" y="135"/>
                  </a:lnTo>
                  <a:lnTo>
                    <a:pt x="12" y="132"/>
                  </a:lnTo>
                  <a:lnTo>
                    <a:pt x="14" y="130"/>
                  </a:lnTo>
                  <a:lnTo>
                    <a:pt x="16" y="127"/>
                  </a:lnTo>
                  <a:lnTo>
                    <a:pt x="19" y="125"/>
                  </a:lnTo>
                  <a:lnTo>
                    <a:pt x="21" y="123"/>
                  </a:lnTo>
                  <a:lnTo>
                    <a:pt x="21" y="120"/>
                  </a:lnTo>
                  <a:lnTo>
                    <a:pt x="23" y="120"/>
                  </a:lnTo>
                  <a:lnTo>
                    <a:pt x="26" y="118"/>
                  </a:lnTo>
                  <a:lnTo>
                    <a:pt x="28" y="116"/>
                  </a:lnTo>
                  <a:lnTo>
                    <a:pt x="31" y="113"/>
                  </a:lnTo>
                  <a:lnTo>
                    <a:pt x="33" y="111"/>
                  </a:lnTo>
                  <a:lnTo>
                    <a:pt x="33" y="1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616035" y="3733705"/>
            <a:ext cx="4959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0" i="0" dirty="0">
                <a:solidFill>
                  <a:srgbClr val="353740"/>
                </a:solidFill>
                <a:effectLst/>
                <a:latin typeface="ColfaxAI"/>
              </a:rPr>
              <a:t>Summary</a:t>
            </a:r>
            <a:r>
              <a:rPr lang="zh-CN" altLang="en-US" sz="4000" b="0" i="0" dirty="0">
                <a:solidFill>
                  <a:srgbClr val="353740"/>
                </a:solidFill>
                <a:effectLst/>
                <a:latin typeface="ColfaxAI"/>
              </a:rPr>
              <a:t> </a:t>
            </a:r>
            <a:endParaRPr lang="en-US" altLang="zh-CN" sz="4000" dirty="0">
              <a:solidFill>
                <a:srgbClr val="4454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95DFD31-548A-6F41-D359-CDA27C69A1E8}"/>
              </a:ext>
            </a:extLst>
          </p:cNvPr>
          <p:cNvGrpSpPr/>
          <p:nvPr/>
        </p:nvGrpSpPr>
        <p:grpSpPr>
          <a:xfrm>
            <a:off x="5113251" y="1459528"/>
            <a:ext cx="1965498" cy="1969472"/>
            <a:chOff x="2362200" y="2838801"/>
            <a:chExt cx="1198786" cy="1201210"/>
          </a:xfrm>
        </p:grpSpPr>
        <p:grpSp>
          <p:nvGrpSpPr>
            <p:cNvPr id="3" name="组合 79">
              <a:extLst>
                <a:ext uri="{FF2B5EF4-FFF2-40B4-BE49-F238E27FC236}">
                  <a16:creationId xmlns:a16="http://schemas.microsoft.com/office/drawing/2014/main" id="{84BA8185-D0B1-31F2-5E5E-0CC4B1C867BC}"/>
                </a:ext>
              </a:extLst>
            </p:cNvPr>
            <p:cNvGrpSpPr/>
            <p:nvPr/>
          </p:nvGrpSpPr>
          <p:grpSpPr bwMode="auto">
            <a:xfrm>
              <a:off x="2362200" y="2838801"/>
              <a:ext cx="1198786" cy="1201210"/>
              <a:chOff x="6379729" y="2488774"/>
              <a:chExt cx="2513016" cy="2513016"/>
            </a:xfrm>
          </p:grpSpPr>
          <p:sp>
            <p:nvSpPr>
              <p:cNvPr id="5" name="任意多边形 53">
                <a:extLst>
                  <a:ext uri="{FF2B5EF4-FFF2-40B4-BE49-F238E27FC236}">
                    <a16:creationId xmlns:a16="http://schemas.microsoft.com/office/drawing/2014/main" id="{44B2689C-43BD-FACE-1A5D-5307B8125C70}"/>
                  </a:ext>
                </a:extLst>
              </p:cNvPr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6" name="任意多边形 54">
                <a:extLst>
                  <a:ext uri="{FF2B5EF4-FFF2-40B4-BE49-F238E27FC236}">
                    <a16:creationId xmlns:a16="http://schemas.microsoft.com/office/drawing/2014/main" id="{2751F505-4C08-39CB-0957-845310D3A929}"/>
                  </a:ext>
                </a:extLst>
              </p:cNvPr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" name="椭圆 80">
              <a:extLst>
                <a:ext uri="{FF2B5EF4-FFF2-40B4-BE49-F238E27FC236}">
                  <a16:creationId xmlns:a16="http://schemas.microsoft.com/office/drawing/2014/main" id="{7EA55C90-E472-8B35-D9CE-D024D8C5E4BB}"/>
                </a:ext>
              </a:extLst>
            </p:cNvPr>
            <p:cNvSpPr/>
            <p:nvPr/>
          </p:nvSpPr>
          <p:spPr bwMode="auto">
            <a:xfrm>
              <a:off x="2528441" y="3008058"/>
              <a:ext cx="866305" cy="868059"/>
            </a:xfrm>
            <a:prstGeom prst="ellipse">
              <a:avLst/>
            </a:prstGeom>
            <a:solidFill>
              <a:srgbClr val="44546A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2F627D3F-0FB4-0A29-3694-5F64CA50D495}"/>
              </a:ext>
            </a:extLst>
          </p:cNvPr>
          <p:cNvSpPr txBox="1"/>
          <p:nvPr/>
        </p:nvSpPr>
        <p:spPr>
          <a:xfrm>
            <a:off x="5705494" y="2009193"/>
            <a:ext cx="781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Ⅲ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D514D1EB-72C2-BA12-1032-36BBD94F8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2023/8/14~2023/8/18</a:t>
            </a:r>
            <a:endParaRPr lang="zh-CN" altLang="en-US"/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3BF9015A-123E-3D21-B176-4214367A9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CEPC Workshop on Flavor Physics, New Physics and Detector Technologies   Fudan University</a:t>
            </a:r>
            <a:endParaRPr lang="zh-CN" altLang="en-US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C35296BC-51F9-1E5C-F049-87D7707F2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A91E-DC31-43EB-BBF7-50A93D15496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063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940F2B-3D54-A5B7-6352-B34976A0E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67" y="912761"/>
            <a:ext cx="10491130" cy="52940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Analytical relationships between momentum/energy, angular resolution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and invariant mass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derived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Several useful techniques obtained 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to understand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and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improve mass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resolutions</a:t>
            </a:r>
          </a:p>
          <a:p>
            <a:pPr>
              <a:lnSpc>
                <a:spcPct val="150000"/>
              </a:lnSpc>
            </a:pP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The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correctness and effectiveness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proved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using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simulation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E0FAB16-02EF-A6CD-5EBF-78EEE23D5D03}"/>
              </a:ext>
            </a:extLst>
          </p:cNvPr>
          <p:cNvGrpSpPr/>
          <p:nvPr/>
        </p:nvGrpSpPr>
        <p:grpSpPr>
          <a:xfrm>
            <a:off x="-598813" y="135704"/>
            <a:ext cx="13389626" cy="545630"/>
            <a:chOff x="-690061" y="228658"/>
            <a:chExt cx="13389626" cy="545630"/>
          </a:xfrm>
        </p:grpSpPr>
        <p:sp>
          <p:nvSpPr>
            <p:cNvPr id="5" name="平行四边形 4">
              <a:extLst>
                <a:ext uri="{FF2B5EF4-FFF2-40B4-BE49-F238E27FC236}">
                  <a16:creationId xmlns:a16="http://schemas.microsoft.com/office/drawing/2014/main" id="{91B58EB7-F2E9-7D7F-67BB-4A2EB232E0A5}"/>
                </a:ext>
              </a:extLst>
            </p:cNvPr>
            <p:cNvSpPr/>
            <p:nvPr/>
          </p:nvSpPr>
          <p:spPr>
            <a:xfrm flipV="1">
              <a:off x="-426111" y="228658"/>
              <a:ext cx="4114800" cy="536436"/>
            </a:xfrm>
            <a:prstGeom prst="parallelogram">
              <a:avLst>
                <a:gd name="adj" fmla="val 56579"/>
              </a:avLst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平行四边形 5">
              <a:extLst>
                <a:ext uri="{FF2B5EF4-FFF2-40B4-BE49-F238E27FC236}">
                  <a16:creationId xmlns:a16="http://schemas.microsoft.com/office/drawing/2014/main" id="{3F109B37-37B2-6291-783C-B78F45F22062}"/>
                </a:ext>
              </a:extLst>
            </p:cNvPr>
            <p:cNvSpPr/>
            <p:nvPr/>
          </p:nvSpPr>
          <p:spPr>
            <a:xfrm flipV="1">
              <a:off x="3479365" y="237852"/>
              <a:ext cx="9220200" cy="536436"/>
            </a:xfrm>
            <a:prstGeom prst="parallelogram">
              <a:avLst>
                <a:gd name="adj" fmla="val 56579"/>
              </a:avLst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1ADD5CE4-6579-A5D2-5F24-53F69C3AD7CD}"/>
                </a:ext>
              </a:extLst>
            </p:cNvPr>
            <p:cNvSpPr txBox="1"/>
            <p:nvPr/>
          </p:nvSpPr>
          <p:spPr>
            <a:xfrm>
              <a:off x="-690061" y="291884"/>
              <a:ext cx="49599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Summary</a:t>
              </a: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</a:t>
              </a:r>
              <a:endPara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BF27D68-931A-17E0-25E0-C4614368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2023/8/14~2023/8/18</a:t>
            </a:r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BE40D33-2503-E230-E8A1-CA8881E31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CEPC Workshop on Flavor Physics, New Physics and Detector Technologies   Fudan University</a:t>
            </a:r>
            <a:endParaRPr lang="zh-CN" altLang="en-US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95117DE5-4EF4-DFE5-E935-48E95F3DA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A91E-DC31-43EB-BBF7-50A93D154968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E639420-EF23-FCA5-871A-AADAED442A84}"/>
              </a:ext>
            </a:extLst>
          </p:cNvPr>
          <p:cNvSpPr txBox="1"/>
          <p:nvPr/>
        </p:nvSpPr>
        <p:spPr>
          <a:xfrm>
            <a:off x="838200" y="3429000"/>
            <a:ext cx="9775688" cy="2311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b="1" i="0" dirty="0">
                <a:solidFill>
                  <a:srgbClr val="FF0000"/>
                </a:solidFill>
                <a:effectLst/>
                <a:latin typeface="ColfaxAI"/>
              </a:rPr>
              <a:t>Technique1:</a:t>
            </a:r>
            <a:r>
              <a:rPr lang="en-US" altLang="zh-CN" sz="2000" b="1" i="0" dirty="0">
                <a:solidFill>
                  <a:srgbClr val="353740"/>
                </a:solidFill>
                <a:effectLst/>
                <a:latin typeface="ColfaxAI"/>
              </a:rPr>
              <a:t> Using</a:t>
            </a:r>
            <a:r>
              <a:rPr lang="zh-CN" altLang="en-US" sz="2000" b="1" i="0" dirty="0">
                <a:solidFill>
                  <a:srgbClr val="353740"/>
                </a:solidFill>
                <a:effectLst/>
                <a:latin typeface="ColfaxAI"/>
              </a:rPr>
              <a:t> </a:t>
            </a:r>
            <a:r>
              <a:rPr lang="en-US" altLang="zh-CN" sz="2000" b="1" i="0" dirty="0">
                <a:solidFill>
                  <a:srgbClr val="353740"/>
                </a:solidFill>
                <a:effectLst/>
                <a:latin typeface="ColfaxAI"/>
              </a:rPr>
              <a:t>the</a:t>
            </a:r>
            <a:r>
              <a:rPr lang="zh-CN" altLang="en-US" sz="2000" b="1" i="0" dirty="0">
                <a:solidFill>
                  <a:srgbClr val="353740"/>
                </a:solidFill>
                <a:effectLst/>
                <a:latin typeface="ColfaxAI"/>
              </a:rPr>
              <a:t> </a:t>
            </a:r>
            <a:r>
              <a:rPr lang="en-US" altLang="zh-CN" sz="2000" b="1" i="0" dirty="0">
                <a:solidFill>
                  <a:srgbClr val="353740"/>
                </a:solidFill>
                <a:effectLst/>
                <a:latin typeface="ColfaxAI"/>
              </a:rPr>
              <a:t>nominal</a:t>
            </a:r>
            <a:r>
              <a:rPr lang="zh-CN" altLang="en-US" sz="2000" b="1" i="0" dirty="0">
                <a:solidFill>
                  <a:srgbClr val="353740"/>
                </a:solidFill>
                <a:effectLst/>
                <a:latin typeface="ColfaxAI"/>
              </a:rPr>
              <a:t> </a:t>
            </a:r>
            <a:r>
              <a:rPr lang="en-US" altLang="zh-CN" sz="2000" b="1" i="0" dirty="0">
                <a:solidFill>
                  <a:srgbClr val="353740"/>
                </a:solidFill>
                <a:effectLst/>
                <a:latin typeface="ColfaxAI"/>
              </a:rPr>
              <a:t>mass</a:t>
            </a:r>
            <a:r>
              <a:rPr lang="zh-CN" altLang="en-US" sz="2000" b="1" i="0" dirty="0">
                <a:solidFill>
                  <a:srgbClr val="353740"/>
                </a:solidFill>
                <a:effectLst/>
                <a:latin typeface="ColfaxAI"/>
              </a:rPr>
              <a:t> </a:t>
            </a:r>
            <a:r>
              <a:rPr lang="en-US" altLang="zh-CN" sz="2000" b="1" dirty="0">
                <a:solidFill>
                  <a:srgbClr val="353740"/>
                </a:solidFill>
                <a:latin typeface="ColfaxAI"/>
              </a:rPr>
              <a:t>of</a:t>
            </a:r>
            <a:r>
              <a:rPr lang="zh-CN" altLang="en-US" sz="2000" b="1" dirty="0">
                <a:solidFill>
                  <a:srgbClr val="353740"/>
                </a:solidFill>
                <a:latin typeface="ColfaxAI"/>
              </a:rPr>
              <a:t> </a:t>
            </a:r>
            <a:r>
              <a:rPr lang="en-US" altLang="zh-CN" sz="2000" b="1" i="0" dirty="0">
                <a:solidFill>
                  <a:srgbClr val="353740"/>
                </a:solidFill>
                <a:effectLst/>
                <a:latin typeface="ColfaxAI"/>
              </a:rPr>
              <a:t>an intermediate particle can (significantly) </a:t>
            </a:r>
            <a:r>
              <a:rPr lang="en-US" altLang="zh-CN" sz="2000" b="1" dirty="0">
                <a:solidFill>
                  <a:srgbClr val="353740"/>
                </a:solidFill>
                <a:latin typeface="ColfaxAI"/>
              </a:rPr>
              <a:t>improve</a:t>
            </a:r>
            <a:r>
              <a:rPr lang="zh-CN" altLang="en-US" sz="2000" b="1" dirty="0">
                <a:solidFill>
                  <a:srgbClr val="353740"/>
                </a:solidFill>
                <a:latin typeface="ColfaxAI"/>
              </a:rPr>
              <a:t> </a:t>
            </a:r>
            <a:r>
              <a:rPr lang="en-US" altLang="zh-CN" sz="2000" b="1" i="0" dirty="0">
                <a:solidFill>
                  <a:srgbClr val="353740"/>
                </a:solidFill>
                <a:effectLst/>
                <a:latin typeface="ColfaxAI"/>
              </a:rPr>
              <a:t>the mass</a:t>
            </a:r>
            <a:r>
              <a:rPr lang="zh-CN" altLang="en-US" sz="2000" b="1" i="0" dirty="0">
                <a:solidFill>
                  <a:srgbClr val="353740"/>
                </a:solidFill>
                <a:effectLst/>
                <a:latin typeface="ColfaxAI"/>
              </a:rPr>
              <a:t> </a:t>
            </a:r>
            <a:r>
              <a:rPr lang="en-US" altLang="zh-CN" sz="2000" b="1" i="0" dirty="0">
                <a:solidFill>
                  <a:srgbClr val="353740"/>
                </a:solidFill>
                <a:effectLst/>
                <a:latin typeface="ColfaxAI"/>
              </a:rPr>
              <a:t>resolution.</a:t>
            </a:r>
            <a:r>
              <a:rPr lang="en-US" altLang="zh-CN" sz="2000" b="1" dirty="0">
                <a:solidFill>
                  <a:srgbClr val="353740"/>
                </a:solidFill>
                <a:latin typeface="ColfaxAI"/>
              </a:rPr>
              <a:t> </a:t>
            </a:r>
            <a:endParaRPr lang="en-US" altLang="zh-CN" sz="2000" b="1" i="0" dirty="0">
              <a:solidFill>
                <a:srgbClr val="353740"/>
              </a:solidFill>
              <a:effectLst/>
              <a:highlight>
                <a:srgbClr val="00FF00"/>
              </a:highlight>
              <a:latin typeface="ColfaxAI"/>
            </a:endParaRPr>
          </a:p>
          <a:p>
            <a:pPr algn="l">
              <a:lnSpc>
                <a:spcPct val="150000"/>
              </a:lnSpc>
            </a:pPr>
            <a:endParaRPr lang="en-US" altLang="zh-CN" sz="2000" b="1" i="0" dirty="0">
              <a:solidFill>
                <a:srgbClr val="353740"/>
              </a:solidFill>
              <a:effectLst/>
              <a:latin typeface="ColfaxAI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i="0" dirty="0">
                <a:solidFill>
                  <a:srgbClr val="FF0000"/>
                </a:solidFill>
                <a:effectLst/>
                <a:latin typeface="ColfaxAI"/>
              </a:rPr>
              <a:t>Technique2:</a:t>
            </a:r>
            <a:r>
              <a:rPr lang="en-US" altLang="zh-CN" sz="2000" b="1" i="0" dirty="0">
                <a:solidFill>
                  <a:srgbClr val="353740"/>
                </a:solidFill>
                <a:effectLst/>
                <a:latin typeface="ColfaxAI"/>
              </a:rPr>
              <a:t> </a:t>
            </a:r>
            <a:r>
              <a:rPr lang="en-US" altLang="zh-CN" sz="2000" b="1" dirty="0">
                <a:solidFill>
                  <a:srgbClr val="353740"/>
                </a:solidFill>
                <a:latin typeface="ColfaxAI"/>
              </a:rPr>
              <a:t>The</a:t>
            </a:r>
            <a:r>
              <a:rPr lang="zh-CN" altLang="en-US" sz="2000" b="1" dirty="0">
                <a:solidFill>
                  <a:srgbClr val="353740"/>
                </a:solidFill>
                <a:latin typeface="ColfaxAI"/>
              </a:rPr>
              <a:t> </a:t>
            </a:r>
            <a:r>
              <a:rPr lang="en-US" altLang="zh-CN" sz="2000" b="1" dirty="0">
                <a:solidFill>
                  <a:srgbClr val="353740"/>
                </a:solidFill>
                <a:latin typeface="ColfaxAI"/>
              </a:rPr>
              <a:t>similar</a:t>
            </a:r>
            <a:r>
              <a:rPr lang="zh-CN" altLang="en-US" sz="2000" b="1" dirty="0">
                <a:solidFill>
                  <a:srgbClr val="353740"/>
                </a:solidFill>
                <a:latin typeface="ColfaxAI"/>
              </a:rPr>
              <a:t> </a:t>
            </a:r>
            <a:r>
              <a:rPr lang="en-US" altLang="zh-CN" sz="2000" b="1" dirty="0">
                <a:solidFill>
                  <a:srgbClr val="353740"/>
                </a:solidFill>
                <a:latin typeface="ColfaxAI"/>
              </a:rPr>
              <a:t>technique</a:t>
            </a:r>
            <a:r>
              <a:rPr lang="zh-CN" altLang="en-US" sz="2000" b="1" dirty="0">
                <a:solidFill>
                  <a:srgbClr val="353740"/>
                </a:solidFill>
                <a:latin typeface="ColfaxAI"/>
              </a:rPr>
              <a:t> </a:t>
            </a:r>
            <a:r>
              <a:rPr lang="en-US" altLang="zh-CN" sz="2000" b="1" dirty="0">
                <a:solidFill>
                  <a:srgbClr val="353740"/>
                </a:solidFill>
                <a:latin typeface="ColfaxAI"/>
              </a:rPr>
              <a:t>also</a:t>
            </a:r>
            <a:r>
              <a:rPr lang="zh-CN" altLang="en-US" sz="2000" b="1" dirty="0">
                <a:solidFill>
                  <a:srgbClr val="353740"/>
                </a:solidFill>
                <a:latin typeface="ColfaxAI"/>
              </a:rPr>
              <a:t> </a:t>
            </a:r>
            <a:r>
              <a:rPr lang="en-US" altLang="zh-CN" sz="2000" b="1" dirty="0">
                <a:solidFill>
                  <a:srgbClr val="353740"/>
                </a:solidFill>
                <a:latin typeface="ColfaxAI"/>
              </a:rPr>
              <a:t>applies</a:t>
            </a:r>
            <a:r>
              <a:rPr lang="zh-CN" altLang="en-US" sz="2000" b="1" dirty="0">
                <a:solidFill>
                  <a:srgbClr val="353740"/>
                </a:solidFill>
                <a:latin typeface="ColfaxAI"/>
              </a:rPr>
              <a:t> </a:t>
            </a:r>
            <a:r>
              <a:rPr lang="en-US" altLang="zh-CN" sz="2000" b="1" dirty="0">
                <a:solidFill>
                  <a:srgbClr val="353740"/>
                </a:solidFill>
                <a:latin typeface="ColfaxAI"/>
              </a:rPr>
              <a:t>in</a:t>
            </a:r>
            <a:r>
              <a:rPr lang="zh-CN" altLang="en-US" sz="2000" b="1" dirty="0">
                <a:solidFill>
                  <a:srgbClr val="353740"/>
                </a:solidFill>
                <a:latin typeface="ColfaxAI"/>
              </a:rPr>
              <a:t> </a:t>
            </a:r>
            <a:r>
              <a:rPr lang="en-US" altLang="zh-CN" sz="2000" b="1" dirty="0">
                <a:solidFill>
                  <a:srgbClr val="353740"/>
                </a:solidFill>
                <a:latin typeface="ColfaxAI"/>
              </a:rPr>
              <a:t>recoil</a:t>
            </a:r>
            <a:r>
              <a:rPr lang="zh-CN" altLang="en-US" sz="2000" b="1" dirty="0">
                <a:solidFill>
                  <a:srgbClr val="353740"/>
                </a:solidFill>
                <a:latin typeface="ColfaxAI"/>
              </a:rPr>
              <a:t> </a:t>
            </a:r>
            <a:r>
              <a:rPr lang="en-US" altLang="zh-CN" sz="2000" b="1" dirty="0">
                <a:solidFill>
                  <a:srgbClr val="353740"/>
                </a:solidFill>
                <a:latin typeface="ColfaxAI"/>
              </a:rPr>
              <a:t>mass.</a:t>
            </a:r>
            <a:endParaRPr lang="en-US" altLang="zh-CN" sz="2000" b="1" i="0" dirty="0">
              <a:solidFill>
                <a:srgbClr val="353740"/>
              </a:solidFill>
              <a:effectLst/>
              <a:latin typeface="ColfaxAI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800" b="1" i="0" dirty="0">
              <a:solidFill>
                <a:srgbClr val="353740"/>
              </a:solidFill>
              <a:effectLst/>
              <a:latin typeface="ColfaxAI"/>
            </a:endParaRPr>
          </a:p>
        </p:txBody>
      </p:sp>
    </p:spTree>
    <p:extLst>
      <p:ext uri="{BB962C8B-B14F-4D97-AF65-F5344CB8AC3E}">
        <p14:creationId xmlns:p14="http://schemas.microsoft.com/office/powerpoint/2010/main" val="3000850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AAA2D4-DFF0-F9CF-D216-385196F39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89" y="1682836"/>
            <a:ext cx="6375042" cy="1900119"/>
          </a:xfrm>
        </p:spPr>
        <p:txBody>
          <a:bodyPr>
            <a:normAutofit/>
          </a:bodyPr>
          <a:lstStyle/>
          <a:p>
            <a:pPr marL="0" indent="0" algn="l">
              <a:lnSpc>
                <a:spcPct val="160000"/>
              </a:lnSpc>
              <a:buNone/>
            </a:pPr>
            <a:r>
              <a:rPr lang="en-US" altLang="zh-CN" sz="2000" b="1" dirty="0"/>
              <a:t>With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 good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B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and/or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D  tagging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tools,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we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can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achieve</a:t>
            </a:r>
            <a:r>
              <a:rPr lang="zh-CN" altLang="en-US" sz="2000" b="1" dirty="0"/>
              <a:t> </a:t>
            </a:r>
            <a:endParaRPr lang="en-US" altLang="zh-CN" sz="2000" b="1" dirty="0"/>
          </a:p>
          <a:p>
            <a:pPr algn="l">
              <a:lnSpc>
                <a:spcPct val="160000"/>
              </a:lnSpc>
              <a:buFont typeface="Wingdings" pitchFamily="2" charset="2"/>
              <a:buChar char="l"/>
            </a:pPr>
            <a:r>
              <a:rPr lang="en-US" altLang="zh-CN" sz="2000" b="1" dirty="0"/>
              <a:t>Better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resolution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with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open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charm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decays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at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BESIII</a:t>
            </a:r>
          </a:p>
          <a:p>
            <a:pPr algn="l">
              <a:lnSpc>
                <a:spcPct val="160000"/>
              </a:lnSpc>
              <a:buFont typeface="Wingdings" pitchFamily="2" charset="2"/>
              <a:buChar char="l"/>
            </a:pPr>
            <a:r>
              <a:rPr lang="en-US" altLang="zh-CN" sz="2000" b="1" dirty="0"/>
              <a:t>Better boson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mass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resolution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at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CEPC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B6EAABE-E60A-D651-1872-FD63BA97C8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658" y="1387421"/>
            <a:ext cx="4662276" cy="4421878"/>
          </a:xfrm>
          <a:prstGeom prst="rect">
            <a:avLst/>
          </a:prstGeom>
        </p:spPr>
      </p:pic>
      <p:pic>
        <p:nvPicPr>
          <p:cNvPr id="9" name="图片 8" descr="\documentclass{ctexart}&#10;\usepackage{amsmath}&#10;\pagestyle{empty}&#10;\begin{document}&#10;&#10;$m_0 \Delta m_0 = \sum_{i=1}^{n-1}\sum_{j=(i+1)}^n(m_{ij}\Delta m_{ij})$&#10;\end{document}" title="IguanaTex Bitmap Display">
            <a:extLst>
              <a:ext uri="{FF2B5EF4-FFF2-40B4-BE49-F238E27FC236}">
                <a16:creationId xmlns:a16="http://schemas.microsoft.com/office/drawing/2014/main" id="{BFD0BBEB-3387-97E1-0DAF-C8E9BE981AE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79" y="4433216"/>
            <a:ext cx="5890283" cy="536436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54D5B903-6CC7-38F8-96F0-EF6C9C7325CE}"/>
              </a:ext>
            </a:extLst>
          </p:cNvPr>
          <p:cNvGrpSpPr/>
          <p:nvPr/>
        </p:nvGrpSpPr>
        <p:grpSpPr>
          <a:xfrm>
            <a:off x="-598813" y="135704"/>
            <a:ext cx="13389626" cy="545630"/>
            <a:chOff x="-690061" y="228658"/>
            <a:chExt cx="13389626" cy="545630"/>
          </a:xfrm>
        </p:grpSpPr>
        <p:sp>
          <p:nvSpPr>
            <p:cNvPr id="6" name="平行四边形 5">
              <a:extLst>
                <a:ext uri="{FF2B5EF4-FFF2-40B4-BE49-F238E27FC236}">
                  <a16:creationId xmlns:a16="http://schemas.microsoft.com/office/drawing/2014/main" id="{428199C3-0DC6-4832-C6A6-7BB8E2F3EDC1}"/>
                </a:ext>
              </a:extLst>
            </p:cNvPr>
            <p:cNvSpPr/>
            <p:nvPr/>
          </p:nvSpPr>
          <p:spPr>
            <a:xfrm flipV="1">
              <a:off x="-426111" y="228658"/>
              <a:ext cx="4114800" cy="536436"/>
            </a:xfrm>
            <a:prstGeom prst="parallelogram">
              <a:avLst>
                <a:gd name="adj" fmla="val 56579"/>
              </a:avLst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平行四边形 6">
              <a:extLst>
                <a:ext uri="{FF2B5EF4-FFF2-40B4-BE49-F238E27FC236}">
                  <a16:creationId xmlns:a16="http://schemas.microsoft.com/office/drawing/2014/main" id="{1061418C-A31F-F317-4959-4A61D66D2A93}"/>
                </a:ext>
              </a:extLst>
            </p:cNvPr>
            <p:cNvSpPr/>
            <p:nvPr/>
          </p:nvSpPr>
          <p:spPr>
            <a:xfrm flipV="1">
              <a:off x="3479365" y="237852"/>
              <a:ext cx="9220200" cy="536436"/>
            </a:xfrm>
            <a:prstGeom prst="parallelogram">
              <a:avLst>
                <a:gd name="adj" fmla="val 56579"/>
              </a:avLst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12CDF586-88E2-959F-C14F-51DD8250924E}"/>
                </a:ext>
              </a:extLst>
            </p:cNvPr>
            <p:cNvSpPr txBox="1"/>
            <p:nvPr/>
          </p:nvSpPr>
          <p:spPr>
            <a:xfrm>
              <a:off x="-690061" y="291884"/>
              <a:ext cx="49599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Outlook</a:t>
              </a:r>
            </a:p>
          </p:txBody>
        </p:sp>
      </p:grp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17412EF-D621-1DD6-91A2-4483D6310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2023/8/14~2023/8/18</a:t>
            </a:r>
            <a:endParaRPr lang="zh-CN" altLang="en-US"/>
          </a:p>
        </p:txBody>
      </p:sp>
      <p:sp>
        <p:nvSpPr>
          <p:cNvPr id="10" name="页脚占位符 9">
            <a:extLst>
              <a:ext uri="{FF2B5EF4-FFF2-40B4-BE49-F238E27FC236}">
                <a16:creationId xmlns:a16="http://schemas.microsoft.com/office/drawing/2014/main" id="{0E1006CF-7966-BABD-E041-FCB27D8C4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CEPC Workshop on Flavor Physics, New Physics and Detector Technologies   Fudan University</a:t>
            </a:r>
            <a:endParaRPr lang="zh-CN" altLang="en-US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4FDABB87-3A89-7705-BFD8-9C46F1CA2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A91E-DC31-43EB-BBF7-50A93D15496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075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5AB1578-A12B-2024-A777-8F064293D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2023/8/14~2023/8/18</a:t>
            </a:r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ED7FEDB-D54D-462B-0A37-A629BD43D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CEPC Workshop on Flavor Physics, New Physics and Detector Technologies   Fudan University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9C8AACB-DBD7-64B5-9728-4A2F4FAED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A91E-DC31-43EB-BBF7-50A93D154968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7" name="图片 6" descr="\documentclass{ctexart}&#10;\usepackage{amsmath}&#10;\pagestyle{empty}&#10;\begin{document}&#10;\begin{align*}&#10;  \frac{\Delta m_{12}}{m_{12}}  = \frac{1}{2}\left(\frac{\Delta E_1}{E_1} + \frac{\Delta E_2}{E_2} + \cot{\frac{ \theta_{12}}{2}\Delta \theta_{12}} \right)&#10;\end{align*}&#10;\end{document}" title="IguanaTex Bitmap Display">
            <a:extLst>
              <a:ext uri="{FF2B5EF4-FFF2-40B4-BE49-F238E27FC236}">
                <a16:creationId xmlns:a16="http://schemas.microsoft.com/office/drawing/2014/main" id="{DF3192B5-5802-BDC8-EA12-93588F05EE2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621" y="1089774"/>
            <a:ext cx="5875512" cy="849857"/>
          </a:xfrm>
          <a:prstGeom prst="rect">
            <a:avLst/>
          </a:prstGeom>
        </p:spPr>
      </p:pic>
      <p:sp>
        <p:nvSpPr>
          <p:cNvPr id="10" name="文本框 19">
            <a:extLst>
              <a:ext uri="{FF2B5EF4-FFF2-40B4-BE49-F238E27FC236}">
                <a16:creationId xmlns:a16="http://schemas.microsoft.com/office/drawing/2014/main" id="{F86690F6-A972-32BD-3563-BC61EB28FAF5}"/>
              </a:ext>
            </a:extLst>
          </p:cNvPr>
          <p:cNvSpPr txBox="1"/>
          <p:nvPr/>
        </p:nvSpPr>
        <p:spPr>
          <a:xfrm>
            <a:off x="4497355" y="4969252"/>
            <a:ext cx="75799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9600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THANK YOU</a:t>
            </a:r>
            <a:endParaRPr lang="zh-CN" altLang="en-US" sz="9600" dirty="0">
              <a:solidFill>
                <a:srgbClr val="4454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78B4E5A-1A61-F87E-EF0D-BDDC626E3769}"/>
              </a:ext>
            </a:extLst>
          </p:cNvPr>
          <p:cNvSpPr txBox="1"/>
          <p:nvPr/>
        </p:nvSpPr>
        <p:spPr>
          <a:xfrm>
            <a:off x="2819621" y="2741954"/>
            <a:ext cx="6277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Invariant mass: </a:t>
            </a:r>
            <a:r>
              <a:rPr lang="en-US" sz="3200" b="1" dirty="0" err="1">
                <a:solidFill>
                  <a:srgbClr val="FF0000"/>
                </a:solidFill>
              </a:rPr>
              <a:t>M</a:t>
            </a:r>
            <a:r>
              <a:rPr lang="en-US" sz="3200" b="1" baseline="-25000" dirty="0" err="1">
                <a:solidFill>
                  <a:srgbClr val="FF0000"/>
                </a:solidFill>
                <a:latin typeface="Symbol" pitchFamily="2" charset="2"/>
              </a:rPr>
              <a:t>ppmm</a:t>
            </a:r>
            <a:r>
              <a:rPr lang="en-US" sz="3200" b="1" dirty="0">
                <a:solidFill>
                  <a:srgbClr val="FF0000"/>
                </a:solidFill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</a:rPr>
              <a:t>M</a:t>
            </a:r>
            <a:r>
              <a:rPr lang="en-US" sz="3200" b="1" baseline="-25000" dirty="0" err="1">
                <a:solidFill>
                  <a:srgbClr val="FF0000"/>
                </a:solidFill>
                <a:latin typeface="Symbol" pitchFamily="2" charset="2"/>
              </a:rPr>
              <a:t>mm</a:t>
            </a:r>
            <a:r>
              <a:rPr lang="en-US" sz="3200" b="1" dirty="0">
                <a:solidFill>
                  <a:srgbClr val="FF0000"/>
                </a:solidFill>
              </a:rPr>
              <a:t> + M</a:t>
            </a:r>
            <a:r>
              <a:rPr lang="en-US" sz="3200" b="1" baseline="-250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0EA8870-ABB6-637F-C5DF-0F2778DA27D7}"/>
              </a:ext>
            </a:extLst>
          </p:cNvPr>
          <p:cNvSpPr txBox="1"/>
          <p:nvPr/>
        </p:nvSpPr>
        <p:spPr>
          <a:xfrm>
            <a:off x="2819621" y="3855603"/>
            <a:ext cx="62776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Recoil mass: </a:t>
            </a:r>
            <a:r>
              <a:rPr lang="en-US" altLang="zh-CN" sz="3200" b="1" dirty="0" err="1">
                <a:solidFill>
                  <a:srgbClr val="FF0000"/>
                </a:solidFill>
              </a:rPr>
              <a:t>M</a:t>
            </a:r>
            <a:r>
              <a:rPr lang="en-US" altLang="zh-CN" sz="3200" b="1" baseline="-25000" dirty="0" err="1">
                <a:solidFill>
                  <a:srgbClr val="FF0000"/>
                </a:solidFill>
              </a:rPr>
              <a:t>rec</a:t>
            </a:r>
            <a:r>
              <a:rPr lang="en-US" altLang="zh-CN" sz="3200" b="1" dirty="0">
                <a:solidFill>
                  <a:srgbClr val="FF0000"/>
                </a:solidFill>
              </a:rPr>
              <a:t> + </a:t>
            </a:r>
            <a:r>
              <a:rPr lang="en-US" altLang="zh-CN" sz="3200" b="1" dirty="0" err="1">
                <a:solidFill>
                  <a:srgbClr val="FF0000"/>
                </a:solidFill>
              </a:rPr>
              <a:t>M</a:t>
            </a:r>
            <a:r>
              <a:rPr lang="en-US" altLang="zh-CN" sz="3200" b="1" baseline="-25000" dirty="0" err="1">
                <a:solidFill>
                  <a:srgbClr val="FF0000"/>
                </a:solidFill>
              </a:rPr>
              <a:t>K</a:t>
            </a:r>
            <a:r>
              <a:rPr lang="en-US" altLang="zh-CN" sz="3200" b="1" baseline="-25000" dirty="0" err="1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en-US" altLang="zh-CN" sz="3200" b="1" dirty="0">
                <a:solidFill>
                  <a:srgbClr val="FF0000"/>
                </a:solidFill>
              </a:rPr>
              <a:t> - M</a:t>
            </a:r>
            <a:r>
              <a:rPr lang="en-US" altLang="zh-CN" sz="3200" b="1" baseline="-25000" dirty="0">
                <a:solidFill>
                  <a:srgbClr val="FF0000"/>
                </a:solidFill>
              </a:rPr>
              <a:t>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371"/>
            <a:ext cx="12192000" cy="827928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4674167" y="62463"/>
            <a:ext cx="2781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OUTLINE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7ADC6F2D-8B79-B12B-ED80-E171DAA8A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2023/8/14~2023/8/18</a:t>
            </a:r>
            <a:endParaRPr lang="zh-CN" altLang="en-US"/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2AA21A99-48E4-8EF2-0D24-5DAC694AF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CEPC Workshop on Flavor Physics, New Physics and Detector Technologies   Fudan University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C86CF0E-E379-651C-83B8-6FE878A1A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A91E-DC31-43EB-BBF7-50A93D154968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15AA6D8-AF4A-7C63-FEF3-CFAD4BF20D1F}"/>
              </a:ext>
            </a:extLst>
          </p:cNvPr>
          <p:cNvSpPr txBox="1"/>
          <p:nvPr/>
        </p:nvSpPr>
        <p:spPr>
          <a:xfrm>
            <a:off x="2991775" y="1609665"/>
            <a:ext cx="54065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rgbClr val="304371"/>
                </a:solidFill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rPr>
              <a:t>Motivation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altLang="zh-CN" sz="2800" b="1" dirty="0">
              <a:solidFill>
                <a:srgbClr val="304371"/>
              </a:solidFill>
              <a:latin typeface="Arial" panose="020B0604020202020204" pitchFamily="34" charset="0"/>
              <a:ea typeface="华文仿宋" panose="02010600040101010101" pitchFamily="2" charset="-122"/>
              <a:cs typeface="Arial" panose="020B0604020202020204" pitchFamily="34" charset="0"/>
            </a:endParaRPr>
          </a:p>
          <a:p>
            <a:pPr indent="-285750">
              <a:buFont typeface="Arial" panose="020B0604020202020204" pitchFamily="34" charset="0"/>
              <a:buChar char="•"/>
            </a:pPr>
            <a:endParaRPr lang="en-US" altLang="zh-CN" sz="2800" b="1" dirty="0">
              <a:solidFill>
                <a:srgbClr val="304371"/>
              </a:solidFill>
              <a:latin typeface="Arial" panose="020B0604020202020204" pitchFamily="34" charset="0"/>
              <a:ea typeface="华文仿宋" panose="02010600040101010101" pitchFamily="2" charset="-122"/>
              <a:cs typeface="Arial" panose="020B0604020202020204" pitchFamily="34" charset="0"/>
            </a:endParaRPr>
          </a:p>
          <a:p>
            <a:pPr indent="-285750">
              <a:buFont typeface="Arial" panose="020B0604020202020204" pitchFamily="34" charset="0"/>
              <a:buChar char="•"/>
            </a:pPr>
            <a:endParaRPr lang="en-US" altLang="zh-CN" sz="2800" b="1" dirty="0">
              <a:solidFill>
                <a:srgbClr val="304371"/>
              </a:solidFill>
              <a:latin typeface="Arial" panose="020B0604020202020204" pitchFamily="34" charset="0"/>
              <a:ea typeface="华文仿宋" panose="02010600040101010101" pitchFamily="2" charset="-122"/>
              <a:cs typeface="Arial" panose="020B0604020202020204" pitchFamily="34" charset="0"/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rgbClr val="304371"/>
                </a:solidFill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rPr>
              <a:t>Method and its significance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altLang="zh-CN" sz="2800" b="1" dirty="0">
              <a:solidFill>
                <a:srgbClr val="304371"/>
              </a:solidFill>
              <a:latin typeface="Arial" panose="020B0604020202020204" pitchFamily="34" charset="0"/>
              <a:ea typeface="华文仿宋" panose="02010600040101010101" pitchFamily="2" charset="-122"/>
              <a:cs typeface="Arial" panose="020B0604020202020204" pitchFamily="34" charset="0"/>
            </a:endParaRPr>
          </a:p>
          <a:p>
            <a:pPr indent="-285750">
              <a:buFont typeface="Arial" panose="020B0604020202020204" pitchFamily="34" charset="0"/>
              <a:buChar char="•"/>
            </a:pPr>
            <a:endParaRPr lang="en-US" altLang="zh-CN" sz="2800" b="1" dirty="0">
              <a:solidFill>
                <a:srgbClr val="304371"/>
              </a:solidFill>
              <a:latin typeface="Arial" panose="020B0604020202020204" pitchFamily="34" charset="0"/>
              <a:ea typeface="华文仿宋" panose="02010600040101010101" pitchFamily="2" charset="-122"/>
              <a:cs typeface="Arial" panose="020B0604020202020204" pitchFamily="34" charset="0"/>
            </a:endParaRPr>
          </a:p>
          <a:p>
            <a:pPr indent="-285750">
              <a:buFont typeface="Arial" panose="020B0604020202020204" pitchFamily="34" charset="0"/>
              <a:buChar char="•"/>
            </a:pPr>
            <a:endParaRPr lang="en-US" altLang="zh-CN" sz="2800" b="1" dirty="0">
              <a:solidFill>
                <a:srgbClr val="304371"/>
              </a:solidFill>
              <a:latin typeface="Arial" panose="020B0604020202020204" pitchFamily="34" charset="0"/>
              <a:ea typeface="华文仿宋" panose="02010600040101010101" pitchFamily="2" charset="-122"/>
              <a:cs typeface="Arial" panose="020B0604020202020204" pitchFamily="34" charset="0"/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rgbClr val="304371"/>
                </a:solidFill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rPr>
              <a:t>Summary</a:t>
            </a:r>
          </a:p>
        </p:txBody>
      </p:sp>
      <p:grpSp>
        <p:nvGrpSpPr>
          <p:cNvPr id="8" name="组合 79">
            <a:extLst>
              <a:ext uri="{FF2B5EF4-FFF2-40B4-BE49-F238E27FC236}">
                <a16:creationId xmlns:a16="http://schemas.microsoft.com/office/drawing/2014/main" id="{6F69EA8C-8983-0BD6-2D78-7C459DEEC7C9}"/>
              </a:ext>
            </a:extLst>
          </p:cNvPr>
          <p:cNvGrpSpPr/>
          <p:nvPr/>
        </p:nvGrpSpPr>
        <p:grpSpPr bwMode="auto">
          <a:xfrm>
            <a:off x="1592548" y="1334167"/>
            <a:ext cx="1198786" cy="1201210"/>
            <a:chOff x="6379729" y="2488774"/>
            <a:chExt cx="2513016" cy="2513016"/>
          </a:xfrm>
        </p:grpSpPr>
        <p:sp>
          <p:nvSpPr>
            <p:cNvPr id="10" name="任意多边形 16">
              <a:extLst>
                <a:ext uri="{FF2B5EF4-FFF2-40B4-BE49-F238E27FC236}">
                  <a16:creationId xmlns:a16="http://schemas.microsoft.com/office/drawing/2014/main" id="{582C1903-7DE4-F258-8E93-AABD12554EE5}"/>
                </a:ext>
              </a:extLst>
            </p:cNvPr>
            <p:cNvSpPr/>
            <p:nvPr/>
          </p:nvSpPr>
          <p:spPr>
            <a:xfrm rot="3738964">
              <a:off x="6379729" y="2488774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1" name="任意多边形 17">
              <a:extLst>
                <a:ext uri="{FF2B5EF4-FFF2-40B4-BE49-F238E27FC236}">
                  <a16:creationId xmlns:a16="http://schemas.microsoft.com/office/drawing/2014/main" id="{FF3FDD00-886B-6662-19D9-14AA89921004}"/>
                </a:ext>
              </a:extLst>
            </p:cNvPr>
            <p:cNvSpPr/>
            <p:nvPr/>
          </p:nvSpPr>
          <p:spPr>
            <a:xfrm rot="16377237">
              <a:off x="6409518" y="2506881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" name="椭圆 80">
            <a:extLst>
              <a:ext uri="{FF2B5EF4-FFF2-40B4-BE49-F238E27FC236}">
                <a16:creationId xmlns:a16="http://schemas.microsoft.com/office/drawing/2014/main" id="{AC49ECC2-410F-BE5D-E9EE-67B882511D12}"/>
              </a:ext>
            </a:extLst>
          </p:cNvPr>
          <p:cNvSpPr/>
          <p:nvPr/>
        </p:nvSpPr>
        <p:spPr bwMode="auto">
          <a:xfrm>
            <a:off x="1758789" y="1503424"/>
            <a:ext cx="866305" cy="868059"/>
          </a:xfrm>
          <a:prstGeom prst="ellipse">
            <a:avLst/>
          </a:prstGeom>
          <a:solidFill>
            <a:srgbClr val="44546A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0189B3B-776B-CE64-E6D3-934C30500CAB}"/>
              </a:ext>
            </a:extLst>
          </p:cNvPr>
          <p:cNvSpPr txBox="1"/>
          <p:nvPr/>
        </p:nvSpPr>
        <p:spPr>
          <a:xfrm>
            <a:off x="1914575" y="1665730"/>
            <a:ext cx="639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Ⅰ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grpSp>
        <p:nvGrpSpPr>
          <p:cNvPr id="14" name="组合 79">
            <a:extLst>
              <a:ext uri="{FF2B5EF4-FFF2-40B4-BE49-F238E27FC236}">
                <a16:creationId xmlns:a16="http://schemas.microsoft.com/office/drawing/2014/main" id="{89B0AF51-19EF-5FBE-DFC9-5DC1155D4969}"/>
              </a:ext>
            </a:extLst>
          </p:cNvPr>
          <p:cNvGrpSpPr/>
          <p:nvPr/>
        </p:nvGrpSpPr>
        <p:grpSpPr bwMode="auto">
          <a:xfrm>
            <a:off x="1577038" y="2881386"/>
            <a:ext cx="1198786" cy="1201210"/>
            <a:chOff x="6379729" y="2488774"/>
            <a:chExt cx="2513016" cy="2513016"/>
          </a:xfrm>
        </p:grpSpPr>
        <p:sp>
          <p:nvSpPr>
            <p:cNvPr id="15" name="任意多边形 82">
              <a:extLst>
                <a:ext uri="{FF2B5EF4-FFF2-40B4-BE49-F238E27FC236}">
                  <a16:creationId xmlns:a16="http://schemas.microsoft.com/office/drawing/2014/main" id="{EACA5BFA-9172-068A-0F3D-FFACF84F509D}"/>
                </a:ext>
              </a:extLst>
            </p:cNvPr>
            <p:cNvSpPr/>
            <p:nvPr/>
          </p:nvSpPr>
          <p:spPr>
            <a:xfrm rot="3738964">
              <a:off x="6379729" y="2488774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24" name="任意多边形 83">
              <a:extLst>
                <a:ext uri="{FF2B5EF4-FFF2-40B4-BE49-F238E27FC236}">
                  <a16:creationId xmlns:a16="http://schemas.microsoft.com/office/drawing/2014/main" id="{F2498891-3D16-F502-5F86-1DC8ACE2D55D}"/>
                </a:ext>
              </a:extLst>
            </p:cNvPr>
            <p:cNvSpPr/>
            <p:nvPr/>
          </p:nvSpPr>
          <p:spPr>
            <a:xfrm rot="16377237">
              <a:off x="6409518" y="2506881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5" name="椭圆 80">
            <a:extLst>
              <a:ext uri="{FF2B5EF4-FFF2-40B4-BE49-F238E27FC236}">
                <a16:creationId xmlns:a16="http://schemas.microsoft.com/office/drawing/2014/main" id="{652B6389-B18B-EF75-8579-49146C8EE68B}"/>
              </a:ext>
            </a:extLst>
          </p:cNvPr>
          <p:cNvSpPr/>
          <p:nvPr/>
        </p:nvSpPr>
        <p:spPr bwMode="auto">
          <a:xfrm>
            <a:off x="1748851" y="3047961"/>
            <a:ext cx="866305" cy="868059"/>
          </a:xfrm>
          <a:prstGeom prst="ellipse">
            <a:avLst/>
          </a:prstGeom>
          <a:solidFill>
            <a:srgbClr val="44546A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743FF65-1ED5-483B-ED81-B45CA3A194C7}"/>
              </a:ext>
            </a:extLst>
          </p:cNvPr>
          <p:cNvSpPr txBox="1"/>
          <p:nvPr/>
        </p:nvSpPr>
        <p:spPr>
          <a:xfrm>
            <a:off x="1893543" y="3173648"/>
            <a:ext cx="639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Ⅱ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27" name="Group 38">
            <a:extLst>
              <a:ext uri="{FF2B5EF4-FFF2-40B4-BE49-F238E27FC236}">
                <a16:creationId xmlns:a16="http://schemas.microsoft.com/office/drawing/2014/main" id="{3B8148CC-6BCC-E82D-D1A4-F3E7D33C2547}"/>
              </a:ext>
            </a:extLst>
          </p:cNvPr>
          <p:cNvGrpSpPr/>
          <p:nvPr/>
        </p:nvGrpSpPr>
        <p:grpSpPr>
          <a:xfrm>
            <a:off x="1587551" y="4567347"/>
            <a:ext cx="1198800" cy="1202400"/>
            <a:chOff x="3692576" y="1742634"/>
            <a:chExt cx="2790379" cy="2796023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00126B66-B3AD-24A8-B9E9-FCBD81D221EC}"/>
                </a:ext>
              </a:extLst>
            </p:cNvPr>
            <p:cNvGrpSpPr/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30" name="任意多边形 46">
                <a:extLst>
                  <a:ext uri="{FF2B5EF4-FFF2-40B4-BE49-F238E27FC236}">
                    <a16:creationId xmlns:a16="http://schemas.microsoft.com/office/drawing/2014/main" id="{12871B50-12C6-C222-A2A0-FCF03F70FB12}"/>
                  </a:ext>
                </a:extLst>
              </p:cNvPr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31" name="任意多边形 47">
                <a:extLst>
                  <a:ext uri="{FF2B5EF4-FFF2-40B4-BE49-F238E27FC236}">
                    <a16:creationId xmlns:a16="http://schemas.microsoft.com/office/drawing/2014/main" id="{64AB0F7F-3244-54A7-C801-124045D94925}"/>
                  </a:ext>
                </a:extLst>
              </p:cNvPr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0D43A626-7B32-1576-5896-59EECAF51053}"/>
                </a:ext>
              </a:extLst>
            </p:cNvPr>
            <p:cNvSpPr/>
            <p:nvPr/>
          </p:nvSpPr>
          <p:spPr bwMode="auto">
            <a:xfrm>
              <a:off x="4101618" y="2137562"/>
              <a:ext cx="2016471" cy="2020558"/>
            </a:xfrm>
            <a:prstGeom prst="ellipse">
              <a:avLst/>
            </a:prstGeom>
            <a:solidFill>
              <a:srgbClr val="44546A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8D0B1993-54F1-D5B6-D5B3-7E5655526670}"/>
              </a:ext>
            </a:extLst>
          </p:cNvPr>
          <p:cNvSpPr txBox="1"/>
          <p:nvPr/>
        </p:nvSpPr>
        <p:spPr>
          <a:xfrm>
            <a:off x="1912985" y="4874427"/>
            <a:ext cx="639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Ⅲ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5113251" y="1459528"/>
            <a:ext cx="1965498" cy="1969472"/>
            <a:chOff x="2362200" y="2838801"/>
            <a:chExt cx="1198786" cy="1201210"/>
          </a:xfrm>
        </p:grpSpPr>
        <p:grpSp>
          <p:nvGrpSpPr>
            <p:cNvPr id="51" name="组合 79"/>
            <p:cNvGrpSpPr/>
            <p:nvPr/>
          </p:nvGrpSpPr>
          <p:grpSpPr bwMode="auto">
            <a:xfrm>
              <a:off x="2362200" y="2838801"/>
              <a:ext cx="1198786" cy="1201210"/>
              <a:chOff x="6379729" y="2488774"/>
              <a:chExt cx="2513016" cy="2513016"/>
            </a:xfrm>
          </p:grpSpPr>
          <p:sp>
            <p:nvSpPr>
              <p:cNvPr id="54" name="任意多边形 53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55" name="任意多边形 54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2" name="椭圆 80"/>
            <p:cNvSpPr/>
            <p:nvPr/>
          </p:nvSpPr>
          <p:spPr bwMode="auto">
            <a:xfrm>
              <a:off x="2528441" y="3008058"/>
              <a:ext cx="866305" cy="868059"/>
            </a:xfrm>
            <a:prstGeom prst="ellipse">
              <a:avLst/>
            </a:prstGeom>
            <a:solidFill>
              <a:srgbClr val="44546A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3" name="Freeform 115"/>
            <p:cNvSpPr/>
            <p:nvPr/>
          </p:nvSpPr>
          <p:spPr bwMode="auto">
            <a:xfrm>
              <a:off x="2810382" y="3247257"/>
              <a:ext cx="313569" cy="322754"/>
            </a:xfrm>
            <a:custGeom>
              <a:avLst/>
              <a:gdLst>
                <a:gd name="T0" fmla="*/ 33 w 239"/>
                <a:gd name="T1" fmla="*/ 104 h 246"/>
                <a:gd name="T2" fmla="*/ 38 w 239"/>
                <a:gd name="T3" fmla="*/ 90 h 246"/>
                <a:gd name="T4" fmla="*/ 40 w 239"/>
                <a:gd name="T5" fmla="*/ 78 h 246"/>
                <a:gd name="T6" fmla="*/ 42 w 239"/>
                <a:gd name="T7" fmla="*/ 64 h 246"/>
                <a:gd name="T8" fmla="*/ 49 w 239"/>
                <a:gd name="T9" fmla="*/ 45 h 246"/>
                <a:gd name="T10" fmla="*/ 61 w 239"/>
                <a:gd name="T11" fmla="*/ 28 h 246"/>
                <a:gd name="T12" fmla="*/ 78 w 239"/>
                <a:gd name="T13" fmla="*/ 14 h 246"/>
                <a:gd name="T14" fmla="*/ 99 w 239"/>
                <a:gd name="T15" fmla="*/ 4 h 246"/>
                <a:gd name="T16" fmla="*/ 125 w 239"/>
                <a:gd name="T17" fmla="*/ 0 h 246"/>
                <a:gd name="T18" fmla="*/ 151 w 239"/>
                <a:gd name="T19" fmla="*/ 4 h 246"/>
                <a:gd name="T20" fmla="*/ 175 w 239"/>
                <a:gd name="T21" fmla="*/ 14 h 246"/>
                <a:gd name="T22" fmla="*/ 189 w 239"/>
                <a:gd name="T23" fmla="*/ 26 h 246"/>
                <a:gd name="T24" fmla="*/ 201 w 239"/>
                <a:gd name="T25" fmla="*/ 42 h 246"/>
                <a:gd name="T26" fmla="*/ 208 w 239"/>
                <a:gd name="T27" fmla="*/ 61 h 246"/>
                <a:gd name="T28" fmla="*/ 213 w 239"/>
                <a:gd name="T29" fmla="*/ 80 h 246"/>
                <a:gd name="T30" fmla="*/ 218 w 239"/>
                <a:gd name="T31" fmla="*/ 94 h 246"/>
                <a:gd name="T32" fmla="*/ 218 w 239"/>
                <a:gd name="T33" fmla="*/ 104 h 246"/>
                <a:gd name="T34" fmla="*/ 220 w 239"/>
                <a:gd name="T35" fmla="*/ 118 h 246"/>
                <a:gd name="T36" fmla="*/ 234 w 239"/>
                <a:gd name="T37" fmla="*/ 139 h 246"/>
                <a:gd name="T38" fmla="*/ 239 w 239"/>
                <a:gd name="T39" fmla="*/ 158 h 246"/>
                <a:gd name="T40" fmla="*/ 239 w 239"/>
                <a:gd name="T41" fmla="*/ 177 h 246"/>
                <a:gd name="T42" fmla="*/ 234 w 239"/>
                <a:gd name="T43" fmla="*/ 189 h 246"/>
                <a:gd name="T44" fmla="*/ 229 w 239"/>
                <a:gd name="T45" fmla="*/ 194 h 246"/>
                <a:gd name="T46" fmla="*/ 225 w 239"/>
                <a:gd name="T47" fmla="*/ 189 h 246"/>
                <a:gd name="T48" fmla="*/ 218 w 239"/>
                <a:gd name="T49" fmla="*/ 175 h 246"/>
                <a:gd name="T50" fmla="*/ 213 w 239"/>
                <a:gd name="T51" fmla="*/ 184 h 246"/>
                <a:gd name="T52" fmla="*/ 201 w 239"/>
                <a:gd name="T53" fmla="*/ 203 h 246"/>
                <a:gd name="T54" fmla="*/ 210 w 239"/>
                <a:gd name="T55" fmla="*/ 215 h 246"/>
                <a:gd name="T56" fmla="*/ 220 w 239"/>
                <a:gd name="T57" fmla="*/ 222 h 246"/>
                <a:gd name="T58" fmla="*/ 220 w 239"/>
                <a:gd name="T59" fmla="*/ 229 h 246"/>
                <a:gd name="T60" fmla="*/ 213 w 239"/>
                <a:gd name="T61" fmla="*/ 236 h 246"/>
                <a:gd name="T62" fmla="*/ 199 w 239"/>
                <a:gd name="T63" fmla="*/ 243 h 246"/>
                <a:gd name="T64" fmla="*/ 177 w 239"/>
                <a:gd name="T65" fmla="*/ 246 h 246"/>
                <a:gd name="T66" fmla="*/ 151 w 239"/>
                <a:gd name="T67" fmla="*/ 241 h 246"/>
                <a:gd name="T68" fmla="*/ 130 w 239"/>
                <a:gd name="T69" fmla="*/ 236 h 246"/>
                <a:gd name="T70" fmla="*/ 118 w 239"/>
                <a:gd name="T71" fmla="*/ 236 h 246"/>
                <a:gd name="T72" fmla="*/ 99 w 239"/>
                <a:gd name="T73" fmla="*/ 246 h 246"/>
                <a:gd name="T74" fmla="*/ 80 w 239"/>
                <a:gd name="T75" fmla="*/ 246 h 246"/>
                <a:gd name="T76" fmla="*/ 52 w 239"/>
                <a:gd name="T77" fmla="*/ 246 h 246"/>
                <a:gd name="T78" fmla="*/ 33 w 239"/>
                <a:gd name="T79" fmla="*/ 239 h 246"/>
                <a:gd name="T80" fmla="*/ 28 w 239"/>
                <a:gd name="T81" fmla="*/ 232 h 246"/>
                <a:gd name="T82" fmla="*/ 28 w 239"/>
                <a:gd name="T83" fmla="*/ 224 h 246"/>
                <a:gd name="T84" fmla="*/ 31 w 239"/>
                <a:gd name="T85" fmla="*/ 217 h 246"/>
                <a:gd name="T86" fmla="*/ 38 w 239"/>
                <a:gd name="T87" fmla="*/ 213 h 246"/>
                <a:gd name="T88" fmla="*/ 47 w 239"/>
                <a:gd name="T89" fmla="*/ 210 h 246"/>
                <a:gd name="T90" fmla="*/ 45 w 239"/>
                <a:gd name="T91" fmla="*/ 206 h 246"/>
                <a:gd name="T92" fmla="*/ 33 w 239"/>
                <a:gd name="T93" fmla="*/ 191 h 246"/>
                <a:gd name="T94" fmla="*/ 26 w 239"/>
                <a:gd name="T95" fmla="*/ 175 h 246"/>
                <a:gd name="T96" fmla="*/ 23 w 239"/>
                <a:gd name="T97" fmla="*/ 172 h 246"/>
                <a:gd name="T98" fmla="*/ 19 w 239"/>
                <a:gd name="T99" fmla="*/ 180 h 246"/>
                <a:gd name="T100" fmla="*/ 9 w 239"/>
                <a:gd name="T101" fmla="*/ 189 h 246"/>
                <a:gd name="T102" fmla="*/ 2 w 239"/>
                <a:gd name="T103" fmla="*/ 189 h 246"/>
                <a:gd name="T104" fmla="*/ 0 w 239"/>
                <a:gd name="T105" fmla="*/ 180 h 246"/>
                <a:gd name="T106" fmla="*/ 0 w 239"/>
                <a:gd name="T107" fmla="*/ 158 h 246"/>
                <a:gd name="T108" fmla="*/ 7 w 239"/>
                <a:gd name="T109" fmla="*/ 139 h 246"/>
                <a:gd name="T110" fmla="*/ 21 w 239"/>
                <a:gd name="T111" fmla="*/ 123 h 246"/>
                <a:gd name="T112" fmla="*/ 33 w 239"/>
                <a:gd name="T113" fmla="*/ 111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9" h="246">
                  <a:moveTo>
                    <a:pt x="33" y="111"/>
                  </a:moveTo>
                  <a:lnTo>
                    <a:pt x="33" y="111"/>
                  </a:lnTo>
                  <a:lnTo>
                    <a:pt x="33" y="109"/>
                  </a:lnTo>
                  <a:lnTo>
                    <a:pt x="33" y="106"/>
                  </a:lnTo>
                  <a:lnTo>
                    <a:pt x="33" y="106"/>
                  </a:lnTo>
                  <a:lnTo>
                    <a:pt x="33" y="104"/>
                  </a:lnTo>
                  <a:lnTo>
                    <a:pt x="33" y="104"/>
                  </a:lnTo>
                  <a:lnTo>
                    <a:pt x="33" y="101"/>
                  </a:lnTo>
                  <a:lnTo>
                    <a:pt x="33" y="99"/>
                  </a:lnTo>
                  <a:lnTo>
                    <a:pt x="33" y="97"/>
                  </a:lnTo>
                  <a:lnTo>
                    <a:pt x="35" y="94"/>
                  </a:lnTo>
                  <a:lnTo>
                    <a:pt x="35" y="94"/>
                  </a:lnTo>
                  <a:lnTo>
                    <a:pt x="38" y="92"/>
                  </a:lnTo>
                  <a:lnTo>
                    <a:pt x="38" y="90"/>
                  </a:lnTo>
                  <a:lnTo>
                    <a:pt x="38" y="87"/>
                  </a:lnTo>
                  <a:lnTo>
                    <a:pt x="38" y="87"/>
                  </a:lnTo>
                  <a:lnTo>
                    <a:pt x="38" y="85"/>
                  </a:lnTo>
                  <a:lnTo>
                    <a:pt x="38" y="82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40" y="75"/>
                  </a:lnTo>
                  <a:lnTo>
                    <a:pt x="40" y="75"/>
                  </a:lnTo>
                  <a:lnTo>
                    <a:pt x="40" y="73"/>
                  </a:lnTo>
                  <a:lnTo>
                    <a:pt x="42" y="71"/>
                  </a:lnTo>
                  <a:lnTo>
                    <a:pt x="42" y="66"/>
                  </a:lnTo>
                  <a:lnTo>
                    <a:pt x="42" y="64"/>
                  </a:lnTo>
                  <a:lnTo>
                    <a:pt x="45" y="59"/>
                  </a:lnTo>
                  <a:lnTo>
                    <a:pt x="45" y="56"/>
                  </a:lnTo>
                  <a:lnTo>
                    <a:pt x="45" y="54"/>
                  </a:lnTo>
                  <a:lnTo>
                    <a:pt x="47" y="52"/>
                  </a:lnTo>
                  <a:lnTo>
                    <a:pt x="47" y="49"/>
                  </a:lnTo>
                  <a:lnTo>
                    <a:pt x="49" y="47"/>
                  </a:lnTo>
                  <a:lnTo>
                    <a:pt x="49" y="45"/>
                  </a:lnTo>
                  <a:lnTo>
                    <a:pt x="52" y="42"/>
                  </a:lnTo>
                  <a:lnTo>
                    <a:pt x="52" y="40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7" y="35"/>
                  </a:lnTo>
                  <a:lnTo>
                    <a:pt x="59" y="33"/>
                  </a:lnTo>
                  <a:lnTo>
                    <a:pt x="61" y="28"/>
                  </a:lnTo>
                  <a:lnTo>
                    <a:pt x="64" y="26"/>
                  </a:lnTo>
                  <a:lnTo>
                    <a:pt x="66" y="23"/>
                  </a:lnTo>
                  <a:lnTo>
                    <a:pt x="68" y="21"/>
                  </a:lnTo>
                  <a:lnTo>
                    <a:pt x="71" y="19"/>
                  </a:lnTo>
                  <a:lnTo>
                    <a:pt x="73" y="16"/>
                  </a:lnTo>
                  <a:lnTo>
                    <a:pt x="76" y="14"/>
                  </a:lnTo>
                  <a:lnTo>
                    <a:pt x="78" y="14"/>
                  </a:lnTo>
                  <a:lnTo>
                    <a:pt x="80" y="12"/>
                  </a:lnTo>
                  <a:lnTo>
                    <a:pt x="85" y="9"/>
                  </a:lnTo>
                  <a:lnTo>
                    <a:pt x="87" y="9"/>
                  </a:lnTo>
                  <a:lnTo>
                    <a:pt x="90" y="7"/>
                  </a:lnTo>
                  <a:lnTo>
                    <a:pt x="92" y="7"/>
                  </a:lnTo>
                  <a:lnTo>
                    <a:pt x="97" y="4"/>
                  </a:lnTo>
                  <a:lnTo>
                    <a:pt x="99" y="4"/>
                  </a:lnTo>
                  <a:lnTo>
                    <a:pt x="104" y="2"/>
                  </a:lnTo>
                  <a:lnTo>
                    <a:pt x="106" y="2"/>
                  </a:lnTo>
                  <a:lnTo>
                    <a:pt x="111" y="2"/>
                  </a:lnTo>
                  <a:lnTo>
                    <a:pt x="113" y="2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5" y="0"/>
                  </a:lnTo>
                  <a:lnTo>
                    <a:pt x="128" y="0"/>
                  </a:lnTo>
                  <a:lnTo>
                    <a:pt x="132" y="0"/>
                  </a:lnTo>
                  <a:lnTo>
                    <a:pt x="135" y="2"/>
                  </a:lnTo>
                  <a:lnTo>
                    <a:pt x="139" y="2"/>
                  </a:lnTo>
                  <a:lnTo>
                    <a:pt x="144" y="2"/>
                  </a:lnTo>
                  <a:lnTo>
                    <a:pt x="147" y="2"/>
                  </a:lnTo>
                  <a:lnTo>
                    <a:pt x="151" y="4"/>
                  </a:lnTo>
                  <a:lnTo>
                    <a:pt x="154" y="4"/>
                  </a:lnTo>
                  <a:lnTo>
                    <a:pt x="158" y="4"/>
                  </a:lnTo>
                  <a:lnTo>
                    <a:pt x="161" y="7"/>
                  </a:lnTo>
                  <a:lnTo>
                    <a:pt x="165" y="9"/>
                  </a:lnTo>
                  <a:lnTo>
                    <a:pt x="168" y="9"/>
                  </a:lnTo>
                  <a:lnTo>
                    <a:pt x="173" y="12"/>
                  </a:lnTo>
                  <a:lnTo>
                    <a:pt x="175" y="14"/>
                  </a:lnTo>
                  <a:lnTo>
                    <a:pt x="177" y="16"/>
                  </a:lnTo>
                  <a:lnTo>
                    <a:pt x="180" y="16"/>
                  </a:lnTo>
                  <a:lnTo>
                    <a:pt x="182" y="19"/>
                  </a:lnTo>
                  <a:lnTo>
                    <a:pt x="182" y="19"/>
                  </a:lnTo>
                  <a:lnTo>
                    <a:pt x="187" y="21"/>
                  </a:lnTo>
                  <a:lnTo>
                    <a:pt x="187" y="23"/>
                  </a:lnTo>
                  <a:lnTo>
                    <a:pt x="189" y="26"/>
                  </a:lnTo>
                  <a:lnTo>
                    <a:pt x="191" y="28"/>
                  </a:lnTo>
                  <a:lnTo>
                    <a:pt x="194" y="30"/>
                  </a:lnTo>
                  <a:lnTo>
                    <a:pt x="196" y="33"/>
                  </a:lnTo>
                  <a:lnTo>
                    <a:pt x="196" y="35"/>
                  </a:lnTo>
                  <a:lnTo>
                    <a:pt x="199" y="38"/>
                  </a:lnTo>
                  <a:lnTo>
                    <a:pt x="201" y="40"/>
                  </a:lnTo>
                  <a:lnTo>
                    <a:pt x="201" y="42"/>
                  </a:lnTo>
                  <a:lnTo>
                    <a:pt x="203" y="47"/>
                  </a:lnTo>
                  <a:lnTo>
                    <a:pt x="203" y="49"/>
                  </a:lnTo>
                  <a:lnTo>
                    <a:pt x="206" y="52"/>
                  </a:lnTo>
                  <a:lnTo>
                    <a:pt x="206" y="54"/>
                  </a:lnTo>
                  <a:lnTo>
                    <a:pt x="206" y="56"/>
                  </a:lnTo>
                  <a:lnTo>
                    <a:pt x="208" y="59"/>
                  </a:lnTo>
                  <a:lnTo>
                    <a:pt x="208" y="61"/>
                  </a:lnTo>
                  <a:lnTo>
                    <a:pt x="208" y="64"/>
                  </a:lnTo>
                  <a:lnTo>
                    <a:pt x="210" y="68"/>
                  </a:lnTo>
                  <a:lnTo>
                    <a:pt x="210" y="73"/>
                  </a:lnTo>
                  <a:lnTo>
                    <a:pt x="210" y="75"/>
                  </a:lnTo>
                  <a:lnTo>
                    <a:pt x="210" y="80"/>
                  </a:lnTo>
                  <a:lnTo>
                    <a:pt x="210" y="80"/>
                  </a:lnTo>
                  <a:lnTo>
                    <a:pt x="213" y="80"/>
                  </a:lnTo>
                  <a:lnTo>
                    <a:pt x="213" y="82"/>
                  </a:lnTo>
                  <a:lnTo>
                    <a:pt x="215" y="85"/>
                  </a:lnTo>
                  <a:lnTo>
                    <a:pt x="215" y="87"/>
                  </a:lnTo>
                  <a:lnTo>
                    <a:pt x="215" y="87"/>
                  </a:lnTo>
                  <a:lnTo>
                    <a:pt x="218" y="90"/>
                  </a:lnTo>
                  <a:lnTo>
                    <a:pt x="218" y="92"/>
                  </a:lnTo>
                  <a:lnTo>
                    <a:pt x="218" y="94"/>
                  </a:lnTo>
                  <a:lnTo>
                    <a:pt x="218" y="97"/>
                  </a:lnTo>
                  <a:lnTo>
                    <a:pt x="220" y="97"/>
                  </a:lnTo>
                  <a:lnTo>
                    <a:pt x="220" y="99"/>
                  </a:lnTo>
                  <a:lnTo>
                    <a:pt x="220" y="101"/>
                  </a:lnTo>
                  <a:lnTo>
                    <a:pt x="220" y="101"/>
                  </a:lnTo>
                  <a:lnTo>
                    <a:pt x="220" y="104"/>
                  </a:lnTo>
                  <a:lnTo>
                    <a:pt x="218" y="104"/>
                  </a:lnTo>
                  <a:lnTo>
                    <a:pt x="218" y="109"/>
                  </a:lnTo>
                  <a:lnTo>
                    <a:pt x="218" y="109"/>
                  </a:lnTo>
                  <a:lnTo>
                    <a:pt x="218" y="111"/>
                  </a:lnTo>
                  <a:lnTo>
                    <a:pt x="218" y="111"/>
                  </a:lnTo>
                  <a:lnTo>
                    <a:pt x="218" y="111"/>
                  </a:lnTo>
                  <a:lnTo>
                    <a:pt x="218" y="113"/>
                  </a:lnTo>
                  <a:lnTo>
                    <a:pt x="220" y="118"/>
                  </a:lnTo>
                  <a:lnTo>
                    <a:pt x="222" y="120"/>
                  </a:lnTo>
                  <a:lnTo>
                    <a:pt x="225" y="123"/>
                  </a:lnTo>
                  <a:lnTo>
                    <a:pt x="227" y="127"/>
                  </a:lnTo>
                  <a:lnTo>
                    <a:pt x="227" y="130"/>
                  </a:lnTo>
                  <a:lnTo>
                    <a:pt x="229" y="132"/>
                  </a:lnTo>
                  <a:lnTo>
                    <a:pt x="232" y="137"/>
                  </a:lnTo>
                  <a:lnTo>
                    <a:pt x="234" y="139"/>
                  </a:lnTo>
                  <a:lnTo>
                    <a:pt x="234" y="142"/>
                  </a:lnTo>
                  <a:lnTo>
                    <a:pt x="234" y="144"/>
                  </a:lnTo>
                  <a:lnTo>
                    <a:pt x="236" y="146"/>
                  </a:lnTo>
                  <a:lnTo>
                    <a:pt x="236" y="149"/>
                  </a:lnTo>
                  <a:lnTo>
                    <a:pt x="236" y="151"/>
                  </a:lnTo>
                  <a:lnTo>
                    <a:pt x="239" y="153"/>
                  </a:lnTo>
                  <a:lnTo>
                    <a:pt x="239" y="158"/>
                  </a:lnTo>
                  <a:lnTo>
                    <a:pt x="239" y="163"/>
                  </a:lnTo>
                  <a:lnTo>
                    <a:pt x="239" y="168"/>
                  </a:lnTo>
                  <a:lnTo>
                    <a:pt x="239" y="170"/>
                  </a:lnTo>
                  <a:lnTo>
                    <a:pt x="239" y="170"/>
                  </a:lnTo>
                  <a:lnTo>
                    <a:pt x="239" y="172"/>
                  </a:lnTo>
                  <a:lnTo>
                    <a:pt x="239" y="175"/>
                  </a:lnTo>
                  <a:lnTo>
                    <a:pt x="239" y="177"/>
                  </a:lnTo>
                  <a:lnTo>
                    <a:pt x="239" y="182"/>
                  </a:lnTo>
                  <a:lnTo>
                    <a:pt x="239" y="184"/>
                  </a:lnTo>
                  <a:lnTo>
                    <a:pt x="236" y="184"/>
                  </a:lnTo>
                  <a:lnTo>
                    <a:pt x="236" y="187"/>
                  </a:lnTo>
                  <a:lnTo>
                    <a:pt x="236" y="187"/>
                  </a:lnTo>
                  <a:lnTo>
                    <a:pt x="236" y="189"/>
                  </a:lnTo>
                  <a:lnTo>
                    <a:pt x="234" y="189"/>
                  </a:lnTo>
                  <a:lnTo>
                    <a:pt x="234" y="189"/>
                  </a:lnTo>
                  <a:lnTo>
                    <a:pt x="234" y="191"/>
                  </a:lnTo>
                  <a:lnTo>
                    <a:pt x="232" y="191"/>
                  </a:lnTo>
                  <a:lnTo>
                    <a:pt x="232" y="191"/>
                  </a:lnTo>
                  <a:lnTo>
                    <a:pt x="232" y="191"/>
                  </a:lnTo>
                  <a:lnTo>
                    <a:pt x="229" y="194"/>
                  </a:lnTo>
                  <a:lnTo>
                    <a:pt x="229" y="194"/>
                  </a:lnTo>
                  <a:lnTo>
                    <a:pt x="229" y="194"/>
                  </a:lnTo>
                  <a:lnTo>
                    <a:pt x="229" y="191"/>
                  </a:lnTo>
                  <a:lnTo>
                    <a:pt x="227" y="191"/>
                  </a:lnTo>
                  <a:lnTo>
                    <a:pt x="227" y="191"/>
                  </a:lnTo>
                  <a:lnTo>
                    <a:pt x="227" y="191"/>
                  </a:lnTo>
                  <a:lnTo>
                    <a:pt x="225" y="191"/>
                  </a:lnTo>
                  <a:lnTo>
                    <a:pt x="225" y="189"/>
                  </a:lnTo>
                  <a:lnTo>
                    <a:pt x="225" y="189"/>
                  </a:lnTo>
                  <a:lnTo>
                    <a:pt x="222" y="187"/>
                  </a:lnTo>
                  <a:lnTo>
                    <a:pt x="222" y="184"/>
                  </a:lnTo>
                  <a:lnTo>
                    <a:pt x="220" y="184"/>
                  </a:lnTo>
                  <a:lnTo>
                    <a:pt x="220" y="182"/>
                  </a:lnTo>
                  <a:lnTo>
                    <a:pt x="218" y="180"/>
                  </a:lnTo>
                  <a:lnTo>
                    <a:pt x="218" y="175"/>
                  </a:lnTo>
                  <a:lnTo>
                    <a:pt x="215" y="175"/>
                  </a:lnTo>
                  <a:lnTo>
                    <a:pt x="215" y="175"/>
                  </a:lnTo>
                  <a:lnTo>
                    <a:pt x="215" y="177"/>
                  </a:lnTo>
                  <a:lnTo>
                    <a:pt x="215" y="177"/>
                  </a:lnTo>
                  <a:lnTo>
                    <a:pt x="215" y="177"/>
                  </a:lnTo>
                  <a:lnTo>
                    <a:pt x="213" y="182"/>
                  </a:lnTo>
                  <a:lnTo>
                    <a:pt x="213" y="184"/>
                  </a:lnTo>
                  <a:lnTo>
                    <a:pt x="210" y="191"/>
                  </a:lnTo>
                  <a:lnTo>
                    <a:pt x="208" y="194"/>
                  </a:lnTo>
                  <a:lnTo>
                    <a:pt x="206" y="196"/>
                  </a:lnTo>
                  <a:lnTo>
                    <a:pt x="203" y="198"/>
                  </a:lnTo>
                  <a:lnTo>
                    <a:pt x="203" y="201"/>
                  </a:lnTo>
                  <a:lnTo>
                    <a:pt x="201" y="203"/>
                  </a:lnTo>
                  <a:lnTo>
                    <a:pt x="201" y="203"/>
                  </a:lnTo>
                  <a:lnTo>
                    <a:pt x="196" y="208"/>
                  </a:lnTo>
                  <a:lnTo>
                    <a:pt x="199" y="208"/>
                  </a:lnTo>
                  <a:lnTo>
                    <a:pt x="199" y="208"/>
                  </a:lnTo>
                  <a:lnTo>
                    <a:pt x="199" y="208"/>
                  </a:lnTo>
                  <a:lnTo>
                    <a:pt x="206" y="210"/>
                  </a:lnTo>
                  <a:lnTo>
                    <a:pt x="208" y="213"/>
                  </a:lnTo>
                  <a:lnTo>
                    <a:pt x="210" y="215"/>
                  </a:lnTo>
                  <a:lnTo>
                    <a:pt x="213" y="215"/>
                  </a:lnTo>
                  <a:lnTo>
                    <a:pt x="215" y="217"/>
                  </a:lnTo>
                  <a:lnTo>
                    <a:pt x="218" y="220"/>
                  </a:lnTo>
                  <a:lnTo>
                    <a:pt x="218" y="220"/>
                  </a:lnTo>
                  <a:lnTo>
                    <a:pt x="218" y="222"/>
                  </a:lnTo>
                  <a:lnTo>
                    <a:pt x="220" y="222"/>
                  </a:lnTo>
                  <a:lnTo>
                    <a:pt x="220" y="222"/>
                  </a:lnTo>
                  <a:lnTo>
                    <a:pt x="220" y="224"/>
                  </a:lnTo>
                  <a:lnTo>
                    <a:pt x="220" y="224"/>
                  </a:lnTo>
                  <a:lnTo>
                    <a:pt x="220" y="227"/>
                  </a:lnTo>
                  <a:lnTo>
                    <a:pt x="220" y="227"/>
                  </a:lnTo>
                  <a:lnTo>
                    <a:pt x="220" y="229"/>
                  </a:lnTo>
                  <a:lnTo>
                    <a:pt x="220" y="229"/>
                  </a:lnTo>
                  <a:lnTo>
                    <a:pt x="220" y="229"/>
                  </a:lnTo>
                  <a:lnTo>
                    <a:pt x="220" y="232"/>
                  </a:lnTo>
                  <a:lnTo>
                    <a:pt x="218" y="232"/>
                  </a:lnTo>
                  <a:lnTo>
                    <a:pt x="218" y="234"/>
                  </a:lnTo>
                  <a:lnTo>
                    <a:pt x="218" y="234"/>
                  </a:lnTo>
                  <a:lnTo>
                    <a:pt x="215" y="236"/>
                  </a:lnTo>
                  <a:lnTo>
                    <a:pt x="215" y="236"/>
                  </a:lnTo>
                  <a:lnTo>
                    <a:pt x="213" y="236"/>
                  </a:lnTo>
                  <a:lnTo>
                    <a:pt x="210" y="239"/>
                  </a:lnTo>
                  <a:lnTo>
                    <a:pt x="210" y="239"/>
                  </a:lnTo>
                  <a:lnTo>
                    <a:pt x="208" y="241"/>
                  </a:lnTo>
                  <a:lnTo>
                    <a:pt x="206" y="241"/>
                  </a:lnTo>
                  <a:lnTo>
                    <a:pt x="203" y="241"/>
                  </a:lnTo>
                  <a:lnTo>
                    <a:pt x="203" y="241"/>
                  </a:lnTo>
                  <a:lnTo>
                    <a:pt x="199" y="243"/>
                  </a:lnTo>
                  <a:lnTo>
                    <a:pt x="196" y="243"/>
                  </a:lnTo>
                  <a:lnTo>
                    <a:pt x="194" y="243"/>
                  </a:lnTo>
                  <a:lnTo>
                    <a:pt x="191" y="243"/>
                  </a:lnTo>
                  <a:lnTo>
                    <a:pt x="187" y="243"/>
                  </a:lnTo>
                  <a:lnTo>
                    <a:pt x="184" y="246"/>
                  </a:lnTo>
                  <a:lnTo>
                    <a:pt x="180" y="246"/>
                  </a:lnTo>
                  <a:lnTo>
                    <a:pt x="177" y="246"/>
                  </a:lnTo>
                  <a:lnTo>
                    <a:pt x="173" y="246"/>
                  </a:lnTo>
                  <a:lnTo>
                    <a:pt x="170" y="246"/>
                  </a:lnTo>
                  <a:lnTo>
                    <a:pt x="165" y="243"/>
                  </a:lnTo>
                  <a:lnTo>
                    <a:pt x="163" y="243"/>
                  </a:lnTo>
                  <a:lnTo>
                    <a:pt x="158" y="243"/>
                  </a:lnTo>
                  <a:lnTo>
                    <a:pt x="154" y="243"/>
                  </a:lnTo>
                  <a:lnTo>
                    <a:pt x="151" y="241"/>
                  </a:lnTo>
                  <a:lnTo>
                    <a:pt x="147" y="241"/>
                  </a:lnTo>
                  <a:lnTo>
                    <a:pt x="144" y="241"/>
                  </a:lnTo>
                  <a:lnTo>
                    <a:pt x="139" y="239"/>
                  </a:lnTo>
                  <a:lnTo>
                    <a:pt x="135" y="239"/>
                  </a:lnTo>
                  <a:lnTo>
                    <a:pt x="135" y="236"/>
                  </a:lnTo>
                  <a:lnTo>
                    <a:pt x="132" y="236"/>
                  </a:lnTo>
                  <a:lnTo>
                    <a:pt x="130" y="236"/>
                  </a:lnTo>
                  <a:lnTo>
                    <a:pt x="130" y="236"/>
                  </a:lnTo>
                  <a:lnTo>
                    <a:pt x="128" y="236"/>
                  </a:lnTo>
                  <a:lnTo>
                    <a:pt x="128" y="236"/>
                  </a:lnTo>
                  <a:lnTo>
                    <a:pt x="123" y="236"/>
                  </a:lnTo>
                  <a:lnTo>
                    <a:pt x="120" y="236"/>
                  </a:lnTo>
                  <a:lnTo>
                    <a:pt x="118" y="234"/>
                  </a:lnTo>
                  <a:lnTo>
                    <a:pt x="118" y="236"/>
                  </a:lnTo>
                  <a:lnTo>
                    <a:pt x="116" y="239"/>
                  </a:lnTo>
                  <a:lnTo>
                    <a:pt x="113" y="239"/>
                  </a:lnTo>
                  <a:lnTo>
                    <a:pt x="109" y="241"/>
                  </a:lnTo>
                  <a:lnTo>
                    <a:pt x="109" y="241"/>
                  </a:lnTo>
                  <a:lnTo>
                    <a:pt x="106" y="243"/>
                  </a:lnTo>
                  <a:lnTo>
                    <a:pt x="102" y="243"/>
                  </a:lnTo>
                  <a:lnTo>
                    <a:pt x="99" y="246"/>
                  </a:lnTo>
                  <a:lnTo>
                    <a:pt x="97" y="246"/>
                  </a:lnTo>
                  <a:lnTo>
                    <a:pt x="94" y="246"/>
                  </a:lnTo>
                  <a:lnTo>
                    <a:pt x="92" y="246"/>
                  </a:lnTo>
                  <a:lnTo>
                    <a:pt x="90" y="246"/>
                  </a:lnTo>
                  <a:lnTo>
                    <a:pt x="87" y="246"/>
                  </a:lnTo>
                  <a:lnTo>
                    <a:pt x="85" y="246"/>
                  </a:lnTo>
                  <a:lnTo>
                    <a:pt x="80" y="246"/>
                  </a:lnTo>
                  <a:lnTo>
                    <a:pt x="78" y="246"/>
                  </a:lnTo>
                  <a:lnTo>
                    <a:pt x="73" y="246"/>
                  </a:lnTo>
                  <a:lnTo>
                    <a:pt x="66" y="246"/>
                  </a:lnTo>
                  <a:lnTo>
                    <a:pt x="61" y="246"/>
                  </a:lnTo>
                  <a:lnTo>
                    <a:pt x="57" y="246"/>
                  </a:lnTo>
                  <a:lnTo>
                    <a:pt x="54" y="246"/>
                  </a:lnTo>
                  <a:lnTo>
                    <a:pt x="52" y="246"/>
                  </a:lnTo>
                  <a:lnTo>
                    <a:pt x="47" y="243"/>
                  </a:lnTo>
                  <a:lnTo>
                    <a:pt x="45" y="243"/>
                  </a:lnTo>
                  <a:lnTo>
                    <a:pt x="42" y="243"/>
                  </a:lnTo>
                  <a:lnTo>
                    <a:pt x="40" y="241"/>
                  </a:lnTo>
                  <a:lnTo>
                    <a:pt x="38" y="241"/>
                  </a:lnTo>
                  <a:lnTo>
                    <a:pt x="35" y="239"/>
                  </a:lnTo>
                  <a:lnTo>
                    <a:pt x="33" y="239"/>
                  </a:lnTo>
                  <a:lnTo>
                    <a:pt x="33" y="236"/>
                  </a:lnTo>
                  <a:lnTo>
                    <a:pt x="31" y="236"/>
                  </a:lnTo>
                  <a:lnTo>
                    <a:pt x="31" y="236"/>
                  </a:lnTo>
                  <a:lnTo>
                    <a:pt x="31" y="234"/>
                  </a:lnTo>
                  <a:lnTo>
                    <a:pt x="31" y="234"/>
                  </a:lnTo>
                  <a:lnTo>
                    <a:pt x="28" y="234"/>
                  </a:lnTo>
                  <a:lnTo>
                    <a:pt x="28" y="232"/>
                  </a:lnTo>
                  <a:lnTo>
                    <a:pt x="28" y="232"/>
                  </a:lnTo>
                  <a:lnTo>
                    <a:pt x="28" y="229"/>
                  </a:lnTo>
                  <a:lnTo>
                    <a:pt x="28" y="229"/>
                  </a:lnTo>
                  <a:lnTo>
                    <a:pt x="28" y="229"/>
                  </a:lnTo>
                  <a:lnTo>
                    <a:pt x="28" y="227"/>
                  </a:lnTo>
                  <a:lnTo>
                    <a:pt x="28" y="227"/>
                  </a:lnTo>
                  <a:lnTo>
                    <a:pt x="28" y="224"/>
                  </a:lnTo>
                  <a:lnTo>
                    <a:pt x="28" y="224"/>
                  </a:lnTo>
                  <a:lnTo>
                    <a:pt x="28" y="222"/>
                  </a:lnTo>
                  <a:lnTo>
                    <a:pt x="28" y="222"/>
                  </a:lnTo>
                  <a:lnTo>
                    <a:pt x="28" y="220"/>
                  </a:lnTo>
                  <a:lnTo>
                    <a:pt x="28" y="220"/>
                  </a:lnTo>
                  <a:lnTo>
                    <a:pt x="31" y="217"/>
                  </a:lnTo>
                  <a:lnTo>
                    <a:pt x="31" y="217"/>
                  </a:lnTo>
                  <a:lnTo>
                    <a:pt x="31" y="217"/>
                  </a:lnTo>
                  <a:lnTo>
                    <a:pt x="33" y="215"/>
                  </a:lnTo>
                  <a:lnTo>
                    <a:pt x="33" y="215"/>
                  </a:lnTo>
                  <a:lnTo>
                    <a:pt x="33" y="215"/>
                  </a:lnTo>
                  <a:lnTo>
                    <a:pt x="35" y="213"/>
                  </a:lnTo>
                  <a:lnTo>
                    <a:pt x="35" y="213"/>
                  </a:lnTo>
                  <a:lnTo>
                    <a:pt x="38" y="213"/>
                  </a:lnTo>
                  <a:lnTo>
                    <a:pt x="38" y="213"/>
                  </a:lnTo>
                  <a:lnTo>
                    <a:pt x="40" y="210"/>
                  </a:lnTo>
                  <a:lnTo>
                    <a:pt x="40" y="210"/>
                  </a:lnTo>
                  <a:lnTo>
                    <a:pt x="42" y="210"/>
                  </a:lnTo>
                  <a:lnTo>
                    <a:pt x="45" y="210"/>
                  </a:lnTo>
                  <a:lnTo>
                    <a:pt x="47" y="210"/>
                  </a:lnTo>
                  <a:lnTo>
                    <a:pt x="47" y="210"/>
                  </a:lnTo>
                  <a:lnTo>
                    <a:pt x="49" y="210"/>
                  </a:lnTo>
                  <a:lnTo>
                    <a:pt x="49" y="210"/>
                  </a:lnTo>
                  <a:lnTo>
                    <a:pt x="49" y="210"/>
                  </a:lnTo>
                  <a:lnTo>
                    <a:pt x="49" y="208"/>
                  </a:lnTo>
                  <a:lnTo>
                    <a:pt x="49" y="208"/>
                  </a:lnTo>
                  <a:lnTo>
                    <a:pt x="47" y="208"/>
                  </a:lnTo>
                  <a:lnTo>
                    <a:pt x="45" y="206"/>
                  </a:lnTo>
                  <a:lnTo>
                    <a:pt x="42" y="203"/>
                  </a:lnTo>
                  <a:lnTo>
                    <a:pt x="40" y="203"/>
                  </a:lnTo>
                  <a:lnTo>
                    <a:pt x="40" y="201"/>
                  </a:lnTo>
                  <a:lnTo>
                    <a:pt x="38" y="198"/>
                  </a:lnTo>
                  <a:lnTo>
                    <a:pt x="33" y="194"/>
                  </a:lnTo>
                  <a:lnTo>
                    <a:pt x="33" y="194"/>
                  </a:lnTo>
                  <a:lnTo>
                    <a:pt x="33" y="191"/>
                  </a:lnTo>
                  <a:lnTo>
                    <a:pt x="31" y="189"/>
                  </a:lnTo>
                  <a:lnTo>
                    <a:pt x="31" y="187"/>
                  </a:lnTo>
                  <a:lnTo>
                    <a:pt x="28" y="184"/>
                  </a:lnTo>
                  <a:lnTo>
                    <a:pt x="28" y="182"/>
                  </a:lnTo>
                  <a:lnTo>
                    <a:pt x="26" y="180"/>
                  </a:lnTo>
                  <a:lnTo>
                    <a:pt x="26" y="177"/>
                  </a:lnTo>
                  <a:lnTo>
                    <a:pt x="26" y="175"/>
                  </a:lnTo>
                  <a:lnTo>
                    <a:pt x="23" y="172"/>
                  </a:lnTo>
                  <a:lnTo>
                    <a:pt x="23" y="172"/>
                  </a:lnTo>
                  <a:lnTo>
                    <a:pt x="23" y="172"/>
                  </a:lnTo>
                  <a:lnTo>
                    <a:pt x="23" y="172"/>
                  </a:lnTo>
                  <a:lnTo>
                    <a:pt x="23" y="172"/>
                  </a:lnTo>
                  <a:lnTo>
                    <a:pt x="23" y="172"/>
                  </a:lnTo>
                  <a:lnTo>
                    <a:pt x="23" y="172"/>
                  </a:lnTo>
                  <a:lnTo>
                    <a:pt x="23" y="172"/>
                  </a:lnTo>
                  <a:lnTo>
                    <a:pt x="21" y="175"/>
                  </a:lnTo>
                  <a:lnTo>
                    <a:pt x="21" y="175"/>
                  </a:lnTo>
                  <a:lnTo>
                    <a:pt x="21" y="175"/>
                  </a:lnTo>
                  <a:lnTo>
                    <a:pt x="21" y="177"/>
                  </a:lnTo>
                  <a:lnTo>
                    <a:pt x="19" y="180"/>
                  </a:lnTo>
                  <a:lnTo>
                    <a:pt x="19" y="180"/>
                  </a:lnTo>
                  <a:lnTo>
                    <a:pt x="19" y="182"/>
                  </a:lnTo>
                  <a:lnTo>
                    <a:pt x="16" y="182"/>
                  </a:lnTo>
                  <a:lnTo>
                    <a:pt x="14" y="184"/>
                  </a:lnTo>
                  <a:lnTo>
                    <a:pt x="14" y="187"/>
                  </a:lnTo>
                  <a:lnTo>
                    <a:pt x="12" y="187"/>
                  </a:lnTo>
                  <a:lnTo>
                    <a:pt x="12" y="189"/>
                  </a:lnTo>
                  <a:lnTo>
                    <a:pt x="9" y="189"/>
                  </a:lnTo>
                  <a:lnTo>
                    <a:pt x="7" y="189"/>
                  </a:lnTo>
                  <a:lnTo>
                    <a:pt x="5" y="189"/>
                  </a:lnTo>
                  <a:lnTo>
                    <a:pt x="5" y="191"/>
                  </a:lnTo>
                  <a:lnTo>
                    <a:pt x="5" y="191"/>
                  </a:lnTo>
                  <a:lnTo>
                    <a:pt x="2" y="191"/>
                  </a:lnTo>
                  <a:lnTo>
                    <a:pt x="2" y="189"/>
                  </a:lnTo>
                  <a:lnTo>
                    <a:pt x="2" y="189"/>
                  </a:lnTo>
                  <a:lnTo>
                    <a:pt x="2" y="189"/>
                  </a:lnTo>
                  <a:lnTo>
                    <a:pt x="2" y="187"/>
                  </a:lnTo>
                  <a:lnTo>
                    <a:pt x="0" y="187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82"/>
                  </a:lnTo>
                  <a:lnTo>
                    <a:pt x="0" y="180"/>
                  </a:lnTo>
                  <a:lnTo>
                    <a:pt x="0" y="177"/>
                  </a:lnTo>
                  <a:lnTo>
                    <a:pt x="0" y="175"/>
                  </a:lnTo>
                  <a:lnTo>
                    <a:pt x="0" y="170"/>
                  </a:lnTo>
                  <a:lnTo>
                    <a:pt x="0" y="165"/>
                  </a:lnTo>
                  <a:lnTo>
                    <a:pt x="0" y="163"/>
                  </a:lnTo>
                  <a:lnTo>
                    <a:pt x="0" y="161"/>
                  </a:lnTo>
                  <a:lnTo>
                    <a:pt x="0" y="158"/>
                  </a:lnTo>
                  <a:lnTo>
                    <a:pt x="0" y="156"/>
                  </a:lnTo>
                  <a:lnTo>
                    <a:pt x="2" y="153"/>
                  </a:lnTo>
                  <a:lnTo>
                    <a:pt x="2" y="151"/>
                  </a:lnTo>
                  <a:lnTo>
                    <a:pt x="5" y="149"/>
                  </a:lnTo>
                  <a:lnTo>
                    <a:pt x="5" y="146"/>
                  </a:lnTo>
                  <a:lnTo>
                    <a:pt x="7" y="144"/>
                  </a:lnTo>
                  <a:lnTo>
                    <a:pt x="7" y="139"/>
                  </a:lnTo>
                  <a:lnTo>
                    <a:pt x="9" y="137"/>
                  </a:lnTo>
                  <a:lnTo>
                    <a:pt x="12" y="135"/>
                  </a:lnTo>
                  <a:lnTo>
                    <a:pt x="12" y="132"/>
                  </a:lnTo>
                  <a:lnTo>
                    <a:pt x="14" y="130"/>
                  </a:lnTo>
                  <a:lnTo>
                    <a:pt x="16" y="127"/>
                  </a:lnTo>
                  <a:lnTo>
                    <a:pt x="19" y="125"/>
                  </a:lnTo>
                  <a:lnTo>
                    <a:pt x="21" y="123"/>
                  </a:lnTo>
                  <a:lnTo>
                    <a:pt x="21" y="120"/>
                  </a:lnTo>
                  <a:lnTo>
                    <a:pt x="23" y="120"/>
                  </a:lnTo>
                  <a:lnTo>
                    <a:pt x="26" y="118"/>
                  </a:lnTo>
                  <a:lnTo>
                    <a:pt x="28" y="116"/>
                  </a:lnTo>
                  <a:lnTo>
                    <a:pt x="31" y="113"/>
                  </a:lnTo>
                  <a:lnTo>
                    <a:pt x="33" y="111"/>
                  </a:lnTo>
                  <a:lnTo>
                    <a:pt x="33" y="1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616035" y="3733705"/>
            <a:ext cx="4959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0" i="0" dirty="0">
                <a:solidFill>
                  <a:srgbClr val="353740"/>
                </a:solidFill>
                <a:effectLst/>
                <a:latin typeface="ColfaxAI"/>
              </a:rPr>
              <a:t>Backup</a:t>
            </a:r>
            <a:endParaRPr lang="en-US" altLang="zh-CN" sz="4000" dirty="0">
              <a:solidFill>
                <a:srgbClr val="4454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95DFD31-548A-6F41-D359-CDA27C69A1E8}"/>
              </a:ext>
            </a:extLst>
          </p:cNvPr>
          <p:cNvGrpSpPr/>
          <p:nvPr/>
        </p:nvGrpSpPr>
        <p:grpSpPr>
          <a:xfrm>
            <a:off x="5113251" y="1459528"/>
            <a:ext cx="1965498" cy="1969472"/>
            <a:chOff x="2362200" y="2838801"/>
            <a:chExt cx="1198786" cy="1201210"/>
          </a:xfrm>
        </p:grpSpPr>
        <p:grpSp>
          <p:nvGrpSpPr>
            <p:cNvPr id="3" name="组合 79">
              <a:extLst>
                <a:ext uri="{FF2B5EF4-FFF2-40B4-BE49-F238E27FC236}">
                  <a16:creationId xmlns:a16="http://schemas.microsoft.com/office/drawing/2014/main" id="{84BA8185-D0B1-31F2-5E5E-0CC4B1C867BC}"/>
                </a:ext>
              </a:extLst>
            </p:cNvPr>
            <p:cNvGrpSpPr/>
            <p:nvPr/>
          </p:nvGrpSpPr>
          <p:grpSpPr bwMode="auto">
            <a:xfrm>
              <a:off x="2362200" y="2838801"/>
              <a:ext cx="1198786" cy="1201210"/>
              <a:chOff x="6379729" y="2488774"/>
              <a:chExt cx="2513016" cy="2513016"/>
            </a:xfrm>
          </p:grpSpPr>
          <p:sp>
            <p:nvSpPr>
              <p:cNvPr id="5" name="任意多边形 53">
                <a:extLst>
                  <a:ext uri="{FF2B5EF4-FFF2-40B4-BE49-F238E27FC236}">
                    <a16:creationId xmlns:a16="http://schemas.microsoft.com/office/drawing/2014/main" id="{44B2689C-43BD-FACE-1A5D-5307B8125C70}"/>
                  </a:ext>
                </a:extLst>
              </p:cNvPr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6" name="任意多边形 54">
                <a:extLst>
                  <a:ext uri="{FF2B5EF4-FFF2-40B4-BE49-F238E27FC236}">
                    <a16:creationId xmlns:a16="http://schemas.microsoft.com/office/drawing/2014/main" id="{2751F505-4C08-39CB-0957-845310D3A929}"/>
                  </a:ext>
                </a:extLst>
              </p:cNvPr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" name="椭圆 80">
              <a:extLst>
                <a:ext uri="{FF2B5EF4-FFF2-40B4-BE49-F238E27FC236}">
                  <a16:creationId xmlns:a16="http://schemas.microsoft.com/office/drawing/2014/main" id="{7EA55C90-E472-8B35-D9CE-D024D8C5E4BB}"/>
                </a:ext>
              </a:extLst>
            </p:cNvPr>
            <p:cNvSpPr/>
            <p:nvPr/>
          </p:nvSpPr>
          <p:spPr bwMode="auto">
            <a:xfrm>
              <a:off x="2528441" y="3008058"/>
              <a:ext cx="866305" cy="868059"/>
            </a:xfrm>
            <a:prstGeom prst="ellipse">
              <a:avLst/>
            </a:prstGeom>
            <a:solidFill>
              <a:srgbClr val="44546A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2F627D3F-0FB4-0A29-3694-5F64CA50D495}"/>
              </a:ext>
            </a:extLst>
          </p:cNvPr>
          <p:cNvSpPr txBox="1"/>
          <p:nvPr/>
        </p:nvSpPr>
        <p:spPr>
          <a:xfrm>
            <a:off x="5705494" y="2009193"/>
            <a:ext cx="781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Ⅳ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661F1BEE-2EC4-605C-7FF9-B14AFD48E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2023/8/14~2023/8/18</a:t>
            </a:r>
            <a:endParaRPr lang="zh-CN" altLang="en-US"/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C71CEDDB-6751-2AD8-39D9-EBF0AA39E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CEPC Workshop on Flavor Physics, New Physics and Detector Technologies   Fudan University</a:t>
            </a:r>
            <a:endParaRPr lang="zh-CN" altLang="en-US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B3FF5FF4-2D1C-4245-12BA-7A47CD140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A91E-DC31-43EB-BBF7-50A93D15496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624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A68866C-BA60-D29E-E301-CE953C17A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2023/8/14~2023/8/18</a:t>
            </a:r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EB9FC4-00D7-7934-904A-FCA3C1CDB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CEPC Workshop on Flavor Physics, New Physics and Detector Technologies   Fudan University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E9A56C3-60D3-A407-141D-96E52F63E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A91E-DC31-43EB-BBF7-50A93D154968}" type="slidenum">
              <a:rPr lang="zh-CN" altLang="en-US" smtClean="0"/>
              <a:t>21</a:t>
            </a:fld>
            <a:endParaRPr lang="zh-CN" altLang="en-US"/>
          </a:p>
        </p:txBody>
      </p:sp>
      <p:pic>
        <p:nvPicPr>
          <p:cNvPr id="28" name="图片 27" descr="\documentclass{article}&#10;\usepackage{amsmath}&#10;\pagestyle{empty}&#10;\begin{document}&#10;&#10;\begin{equation*}&#10;X\rightarrow \pi^+ \pi^- J/\psi(\mu^+ \mu^-)  &#10;\end{equation*}&#10;&#10;\end{document}" title="IguanaTex Bitmap Display">
            <a:extLst>
              <a:ext uri="{FF2B5EF4-FFF2-40B4-BE49-F238E27FC236}">
                <a16:creationId xmlns:a16="http://schemas.microsoft.com/office/drawing/2014/main" id="{21AF51A4-477F-0F90-FB6D-854DA1BE9BD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36" y="244290"/>
            <a:ext cx="3627232" cy="400110"/>
          </a:xfrm>
          <a:prstGeom prst="rect">
            <a:avLst/>
          </a:prstGeom>
        </p:spPr>
      </p:pic>
      <p:pic>
        <p:nvPicPr>
          <p:cNvPr id="8" name="图片 7" descr="\documentclass{article}&#10;\usepackage{amsmath}&#10;\pagestyle{empty}&#10;\begin{document}&#10;&#10;\begin{align*}&#10; \Delta m_{X} &amp;=  \Delta m_{\mu^+\mu^-}+ \Delta m_{\pi^+\mu^+} + \Delta m_{\pi^-\mu^+}+\cdots&#10;\end{align*}&#10;&#10;&#10;\end{document}" title="IguanaTex Bitmap Display">
            <a:extLst>
              <a:ext uri="{FF2B5EF4-FFF2-40B4-BE49-F238E27FC236}">
                <a16:creationId xmlns:a16="http://schemas.microsoft.com/office/drawing/2014/main" id="{949599C6-51EF-D8FC-65EB-5660B3F3186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10" y="958890"/>
            <a:ext cx="6363814" cy="369331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7AD196C7-5149-556B-1454-949E1F0DC212}"/>
              </a:ext>
            </a:extLst>
          </p:cNvPr>
          <p:cNvSpPr/>
          <p:nvPr/>
        </p:nvSpPr>
        <p:spPr>
          <a:xfrm>
            <a:off x="2225964" y="888367"/>
            <a:ext cx="1355436" cy="4227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25C24C4E-F56C-252B-9704-CC6BC3C9FD77}"/>
              </a:ext>
            </a:extLst>
          </p:cNvPr>
          <p:cNvCxnSpPr>
            <a:cxnSpLocks/>
          </p:cNvCxnSpPr>
          <p:nvPr/>
        </p:nvCxnSpPr>
        <p:spPr>
          <a:xfrm>
            <a:off x="3036166" y="1311069"/>
            <a:ext cx="0" cy="8410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A421AD85-023A-6E40-E796-1A79592DF752}"/>
              </a:ext>
            </a:extLst>
          </p:cNvPr>
          <p:cNvSpPr txBox="1"/>
          <p:nvPr/>
        </p:nvSpPr>
        <p:spPr>
          <a:xfrm>
            <a:off x="249381" y="275068"/>
            <a:ext cx="16593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ColfaxAI"/>
              </a:rPr>
              <a:t>Technique1</a:t>
            </a:r>
            <a:endParaRPr lang="zh-CN" altLang="en-US" sz="2400" b="1" dirty="0">
              <a:solidFill>
                <a:srgbClr val="FF0000"/>
              </a:solidFill>
              <a:latin typeface="ColfaxAI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F79F6B5F-3FA2-5CD8-F344-4E1EEAFC1C41}"/>
              </a:ext>
            </a:extLst>
          </p:cNvPr>
          <p:cNvSpPr txBox="1"/>
          <p:nvPr/>
        </p:nvSpPr>
        <p:spPr>
          <a:xfrm>
            <a:off x="8119051" y="1370387"/>
            <a:ext cx="3100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</a:t>
            </a:r>
            <a:r>
              <a:rPr lang="en-US" sz="2800" b="1" baseline="-25000" dirty="0">
                <a:solidFill>
                  <a:srgbClr val="FF0000"/>
                </a:solidFill>
              </a:rPr>
              <a:t>X</a:t>
            </a:r>
            <a:r>
              <a:rPr lang="en-US" sz="2800" b="1" dirty="0">
                <a:solidFill>
                  <a:srgbClr val="FF0000"/>
                </a:solidFill>
              </a:rPr>
              <a:t> – (</a:t>
            </a:r>
            <a:r>
              <a:rPr lang="en-US" sz="2800" b="1" dirty="0" err="1">
                <a:solidFill>
                  <a:srgbClr val="FF0000"/>
                </a:solidFill>
              </a:rPr>
              <a:t>M</a:t>
            </a:r>
            <a:r>
              <a:rPr lang="en-US" sz="2800" b="1" baseline="-25000" dirty="0" err="1">
                <a:solidFill>
                  <a:srgbClr val="FF0000"/>
                </a:solidFill>
                <a:latin typeface="Symbol" pitchFamily="2" charset="2"/>
              </a:rPr>
              <a:t>mm</a:t>
            </a:r>
            <a:r>
              <a:rPr lang="en-US" sz="2800" b="1" dirty="0">
                <a:solidFill>
                  <a:srgbClr val="FF0000"/>
                </a:solidFill>
              </a:rPr>
              <a:t> – M</a:t>
            </a:r>
            <a:r>
              <a:rPr lang="en-US" altLang="zh-CN" sz="2800" b="1" baseline="-25000" dirty="0">
                <a:solidFill>
                  <a:srgbClr val="FF0000"/>
                </a:solidFill>
              </a:rPr>
              <a:t>J/psi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5ABD9FC-35AC-7D99-E4D0-E01C3807FE3E}"/>
              </a:ext>
            </a:extLst>
          </p:cNvPr>
          <p:cNvSpPr txBox="1"/>
          <p:nvPr/>
        </p:nvSpPr>
        <p:spPr>
          <a:xfrm>
            <a:off x="194689" y="2887718"/>
            <a:ext cx="19419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ColfaxAI"/>
              </a:rPr>
              <a:t>Technique2</a:t>
            </a:r>
            <a:endParaRPr lang="zh-CN" altLang="en-US" dirty="0"/>
          </a:p>
        </p:txBody>
      </p:sp>
      <p:pic>
        <p:nvPicPr>
          <p:cNvPr id="53" name="图片 52" descr="\documentclass{article}&#10;\usepackage{amsmath}&#10;\pagestyle{empty}&#10;\begin{document}&#10;&#10;\begin{align*}&#10;(M_{K^-\pi^+}-M_{D^0}):~the~uncertainty~of~D^{0}&#10;\end{align*}&#10;&#10;&#10;\end{document}" title="IguanaTex Bitmap Display">
            <a:extLst>
              <a:ext uri="{FF2B5EF4-FFF2-40B4-BE49-F238E27FC236}">
                <a16:creationId xmlns:a16="http://schemas.microsoft.com/office/drawing/2014/main" id="{445496F8-3246-ED81-0B03-BC4A6B8FAF0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103" y="4947688"/>
            <a:ext cx="5842997" cy="396767"/>
          </a:xfrm>
          <a:prstGeom prst="rect">
            <a:avLst/>
          </a:prstGeom>
        </p:spPr>
      </p:pic>
      <p:pic>
        <p:nvPicPr>
          <p:cNvPr id="17" name="图片 16" descr="\documentclass{article}&#10;\usepackage{amsmath}&#10;\pagestyle{empty}&#10;\begin{document}&#10;&#10;\begin{equation*}&#10;e^+ + e^- \rightarrow \pi^-  D^0(K^- \pi^+)  D^+\end{equation*}&#10;&#10;&#10;\end{document}" title="IguanaTex Bitmap Display">
            <a:extLst>
              <a:ext uri="{FF2B5EF4-FFF2-40B4-BE49-F238E27FC236}">
                <a16:creationId xmlns:a16="http://schemas.microsoft.com/office/drawing/2014/main" id="{BA0EFBCF-7124-9C8E-6206-0C87AF192E3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058" y="2912488"/>
            <a:ext cx="4064553" cy="363701"/>
          </a:xfrm>
          <a:prstGeom prst="rect">
            <a:avLst/>
          </a:prstGeom>
        </p:spPr>
      </p:pic>
      <p:pic>
        <p:nvPicPr>
          <p:cNvPr id="19" name="图片 18" descr="\documentclass{ctexart}&#10;\usepackage{amsmath}&#10;\pagestyle{empty}&#10;\begin{document}&#10;&#10;$ \Delta m_{D_+}  = \Delta m_{K^-\pi^+} -\Delta m_{ecm \pi^+} -\Delta m_{ecm K^-}-\cdots$&#10;\end{document}" title="IguanaTex Bitmap Display">
            <a:extLst>
              <a:ext uri="{FF2B5EF4-FFF2-40B4-BE49-F238E27FC236}">
                <a16:creationId xmlns:a16="http://schemas.microsoft.com/office/drawing/2014/main" id="{E6E8732E-DD02-7AA2-67E4-803436924FF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3506899"/>
            <a:ext cx="9517693" cy="536436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1BEC83D1-4718-0F86-B4D1-79B84F3E9FCD}"/>
              </a:ext>
            </a:extLst>
          </p:cNvPr>
          <p:cNvSpPr txBox="1"/>
          <p:nvPr/>
        </p:nvSpPr>
        <p:spPr>
          <a:xfrm>
            <a:off x="8119051" y="4233901"/>
            <a:ext cx="32347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 err="1">
                <a:solidFill>
                  <a:srgbClr val="FF0000"/>
                </a:solidFill>
              </a:rPr>
              <a:t>M</a:t>
            </a:r>
            <a:r>
              <a:rPr lang="en-US" altLang="zh-CN" sz="2800" b="1" baseline="-25000" dirty="0" err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rec</a:t>
            </a:r>
            <a:r>
              <a:rPr lang="en-US" altLang="zh-CN" sz="2800" b="1" dirty="0">
                <a:solidFill>
                  <a:srgbClr val="FF0000"/>
                </a:solidFill>
              </a:rPr>
              <a:t> + (</a:t>
            </a:r>
            <a:r>
              <a:rPr lang="en-US" altLang="zh-CN" sz="2800" b="1" dirty="0" err="1">
                <a:solidFill>
                  <a:srgbClr val="FF0000"/>
                </a:solidFill>
              </a:rPr>
              <a:t>M</a:t>
            </a:r>
            <a:r>
              <a:rPr lang="en-US" altLang="zh-CN" sz="2800" b="1" baseline="-25000" dirty="0" err="1">
                <a:solidFill>
                  <a:srgbClr val="FF0000"/>
                </a:solidFill>
                <a:latin typeface="Symbol" pitchFamily="2" charset="2"/>
              </a:rPr>
              <a:t>Kp</a:t>
            </a:r>
            <a:r>
              <a:rPr lang="en-US" altLang="zh-CN" sz="2800" b="1" dirty="0">
                <a:solidFill>
                  <a:srgbClr val="FF0000"/>
                </a:solidFill>
              </a:rPr>
              <a:t> – M</a:t>
            </a:r>
            <a:r>
              <a:rPr lang="en-US" altLang="zh-CN" sz="2800" b="1" baseline="-25000" dirty="0">
                <a:solidFill>
                  <a:srgbClr val="FF0000"/>
                </a:solidFill>
              </a:rPr>
              <a:t>D0</a:t>
            </a:r>
            <a:r>
              <a:rPr lang="en-US" altLang="zh-CN" sz="2800" b="1" dirty="0">
                <a:solidFill>
                  <a:srgbClr val="FF0000"/>
                </a:solidFill>
              </a:rPr>
              <a:t>)</a:t>
            </a:r>
            <a:endParaRPr lang="en-US" altLang="zh-CN" sz="2800" b="1" baseline="-25000" dirty="0">
              <a:solidFill>
                <a:srgbClr val="FF0000"/>
              </a:solidFill>
            </a:endParaRP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E6102A76-5057-9E50-A236-1EA0BF3569E0}"/>
              </a:ext>
            </a:extLst>
          </p:cNvPr>
          <p:cNvCxnSpPr>
            <a:cxnSpLocks/>
            <a:stCxn id="36" idx="2"/>
          </p:cNvCxnSpPr>
          <p:nvPr/>
        </p:nvCxnSpPr>
        <p:spPr>
          <a:xfrm>
            <a:off x="2927037" y="4083373"/>
            <a:ext cx="0" cy="8242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E6DFF994-65BE-2E0F-256C-245AE53122B6}"/>
              </a:ext>
            </a:extLst>
          </p:cNvPr>
          <p:cNvSpPr txBox="1"/>
          <p:nvPr/>
        </p:nvSpPr>
        <p:spPr>
          <a:xfrm>
            <a:off x="150510" y="5575655"/>
            <a:ext cx="11890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</a:rPr>
              <a:t>Since it is recoil, to eliminate the cross-term resolution from the total resolution, the plus sign is used.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C7D3D09D-C127-3C8A-A62F-645E40CF22EA}"/>
              </a:ext>
            </a:extLst>
          </p:cNvPr>
          <p:cNvSpPr/>
          <p:nvPr/>
        </p:nvSpPr>
        <p:spPr>
          <a:xfrm>
            <a:off x="2049992" y="3497357"/>
            <a:ext cx="1754089" cy="586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7" name="图片 46" descr="\documentclass{article}&#10;\usepackage{amsmath}&#10;\pagestyle{empty}&#10;\begin{document}&#10;&#10;\begin{align*}&#10;(M_{\mu \mu}-M_{J/\psi}):~the~uncertainty~of~J/\psi&#10;\end{align*}&#10;&#10;&#10;\end{document}" title="IguanaTex Bitmap Display">
            <a:extLst>
              <a:ext uri="{FF2B5EF4-FFF2-40B4-BE49-F238E27FC236}">
                <a16:creationId xmlns:a16="http://schemas.microsoft.com/office/drawing/2014/main" id="{58DB3C91-4A74-09CE-1DE7-27B5D1721AC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992" y="2246348"/>
            <a:ext cx="5681434" cy="388325"/>
          </a:xfrm>
          <a:prstGeom prst="rect">
            <a:avLst/>
          </a:prstGeom>
        </p:spPr>
      </p:pic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492D3C09-5187-6036-3BF4-76C0931C7AE7}"/>
              </a:ext>
            </a:extLst>
          </p:cNvPr>
          <p:cNvCxnSpPr/>
          <p:nvPr/>
        </p:nvCxnSpPr>
        <p:spPr>
          <a:xfrm>
            <a:off x="0" y="2787588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368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DAF9AF0-3608-E573-FB3A-51EEA9680A9E}"/>
              </a:ext>
            </a:extLst>
          </p:cNvPr>
          <p:cNvGrpSpPr/>
          <p:nvPr/>
        </p:nvGrpSpPr>
        <p:grpSpPr>
          <a:xfrm>
            <a:off x="-702587" y="298544"/>
            <a:ext cx="13427204" cy="545630"/>
            <a:chOff x="-727639" y="228658"/>
            <a:chExt cx="13427204" cy="545630"/>
          </a:xfrm>
        </p:grpSpPr>
        <p:sp>
          <p:nvSpPr>
            <p:cNvPr id="8" name="平行四边形 7"/>
            <p:cNvSpPr/>
            <p:nvPr/>
          </p:nvSpPr>
          <p:spPr>
            <a:xfrm flipV="1">
              <a:off x="-426111" y="228658"/>
              <a:ext cx="4114800" cy="536436"/>
            </a:xfrm>
            <a:prstGeom prst="parallelogram">
              <a:avLst>
                <a:gd name="adj" fmla="val 56579"/>
              </a:avLst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平行四边形 8"/>
            <p:cNvSpPr/>
            <p:nvPr/>
          </p:nvSpPr>
          <p:spPr>
            <a:xfrm flipV="1">
              <a:off x="3479365" y="237852"/>
              <a:ext cx="9220200" cy="536436"/>
            </a:xfrm>
            <a:prstGeom prst="parallelogram">
              <a:avLst>
                <a:gd name="adj" fmla="val 56579"/>
              </a:avLst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-727639" y="296593"/>
              <a:ext cx="49599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Summary</a:t>
              </a: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69F2A010-71A9-3056-587C-7F4F757273A7}"/>
              </a:ext>
            </a:extLst>
          </p:cNvPr>
          <p:cNvSpPr txBox="1"/>
          <p:nvPr/>
        </p:nvSpPr>
        <p:spPr>
          <a:xfrm>
            <a:off x="436540" y="1649703"/>
            <a:ext cx="11318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Conclusion 1</a:t>
            </a:r>
          </a:p>
          <a:p>
            <a:r>
              <a:rPr lang="en-US" altLang="zh-CN" sz="2400" b="1" dirty="0"/>
              <a:t>The lower momentum/energy,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the better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resolution</a:t>
            </a:r>
            <a:r>
              <a:rPr lang="zh-CN" altLang="en-US" sz="2400" b="1" dirty="0"/>
              <a:t> </a:t>
            </a:r>
            <a:endParaRPr lang="en-US" altLang="zh-CN" sz="24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E778167-E0C0-4486-B045-7B485C3FF547}"/>
              </a:ext>
            </a:extLst>
          </p:cNvPr>
          <p:cNvSpPr txBox="1"/>
          <p:nvPr/>
        </p:nvSpPr>
        <p:spPr>
          <a:xfrm>
            <a:off x="436540" y="2618031"/>
            <a:ext cx="10993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Conclusion 2</a:t>
            </a:r>
          </a:p>
          <a:p>
            <a:r>
              <a:rPr lang="en-US" altLang="zh-CN" sz="2400" b="1" dirty="0"/>
              <a:t>The smaller angles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among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the daughters, the larger contribution to the mass resolution </a:t>
            </a:r>
          </a:p>
        </p:txBody>
      </p:sp>
      <p:pic>
        <p:nvPicPr>
          <p:cNvPr id="15" name="图片 14" descr="\documentclass{ctexart}&#10;\usepackage{amsmath}&#10;\pagestyle{empty}&#10;\begin{document}&#10;\begin{align*}&#10;  \Delta m_{12}  = \frac{1}{2}{m_{12}}\left(\frac{\Delta E_1}{E_1} + \frac{\Delta E_2}{E_2} + \cot{\frac{ \theta_{12}}{2}\Delta \theta_{12}} \right)&#10;\end{align*}&#10;\end{document}" title="IguanaTex Bitmap Display">
            <a:extLst>
              <a:ext uri="{FF2B5EF4-FFF2-40B4-BE49-F238E27FC236}">
                <a16:creationId xmlns:a16="http://schemas.microsoft.com/office/drawing/2014/main" id="{535AAF4F-7A60-A169-0B5B-FC9D3A73B7C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455" y="4488531"/>
            <a:ext cx="5286749" cy="705446"/>
          </a:xfrm>
          <a:prstGeom prst="rect">
            <a:avLst/>
          </a:prstGeom>
        </p:spPr>
      </p:pic>
      <p:sp>
        <p:nvSpPr>
          <p:cNvPr id="6" name="日期占位符 5">
            <a:extLst>
              <a:ext uri="{FF2B5EF4-FFF2-40B4-BE49-F238E27FC236}">
                <a16:creationId xmlns:a16="http://schemas.microsoft.com/office/drawing/2014/main" id="{687BFA68-1146-8CD8-0B29-E5B2DC3BD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2023/8/14~2023/8/18</a:t>
            </a:r>
            <a:endParaRPr lang="zh-CN" altLang="en-US"/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220F57E0-7834-DB3D-F98C-87D06520D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CEPC Workshop on Flavor Physics, New Physics and Detector Technologies   Fudan University</a:t>
            </a:r>
            <a:endParaRPr lang="zh-CN" altLang="en-US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93D0F35C-C95D-13D7-5AD5-259AE090C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A91E-DC31-43EB-BBF7-50A93D15496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875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DAF9AF0-3608-E573-FB3A-51EEA9680A9E}"/>
              </a:ext>
            </a:extLst>
          </p:cNvPr>
          <p:cNvGrpSpPr/>
          <p:nvPr/>
        </p:nvGrpSpPr>
        <p:grpSpPr>
          <a:xfrm>
            <a:off x="-702587" y="298544"/>
            <a:ext cx="13427204" cy="545630"/>
            <a:chOff x="-727639" y="228658"/>
            <a:chExt cx="13427204" cy="545630"/>
          </a:xfrm>
        </p:grpSpPr>
        <p:sp>
          <p:nvSpPr>
            <p:cNvPr id="8" name="平行四边形 7"/>
            <p:cNvSpPr/>
            <p:nvPr/>
          </p:nvSpPr>
          <p:spPr>
            <a:xfrm flipV="1">
              <a:off x="-426111" y="228658"/>
              <a:ext cx="4114800" cy="536436"/>
            </a:xfrm>
            <a:prstGeom prst="parallelogram">
              <a:avLst>
                <a:gd name="adj" fmla="val 56579"/>
              </a:avLst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平行四边形 8"/>
            <p:cNvSpPr/>
            <p:nvPr/>
          </p:nvSpPr>
          <p:spPr>
            <a:xfrm flipV="1">
              <a:off x="3479365" y="237852"/>
              <a:ext cx="9220200" cy="536436"/>
            </a:xfrm>
            <a:prstGeom prst="parallelogram">
              <a:avLst>
                <a:gd name="adj" fmla="val 56579"/>
              </a:avLst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-727639" y="296593"/>
              <a:ext cx="49599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Summary</a:t>
              </a: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BD791D19-621F-3CC4-5D11-9C4C8C69EC9F}"/>
              </a:ext>
            </a:extLst>
          </p:cNvPr>
          <p:cNvSpPr txBox="1"/>
          <p:nvPr/>
        </p:nvSpPr>
        <p:spPr>
          <a:xfrm>
            <a:off x="436539" y="5086940"/>
            <a:ext cx="11522849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dirty="0">
                <a:solidFill>
                  <a:srgbClr val="353740"/>
                </a:solidFill>
                <a:latin typeface="ColfaxAI"/>
              </a:rPr>
              <a:t>Conclusion</a:t>
            </a:r>
            <a:r>
              <a:rPr lang="en-US" altLang="zh-CN" sz="2400" b="1" i="0" dirty="0">
                <a:solidFill>
                  <a:srgbClr val="353740"/>
                </a:solidFill>
                <a:effectLst/>
                <a:latin typeface="ColfaxAI"/>
              </a:rPr>
              <a:t> 4: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353740"/>
                </a:solidFill>
                <a:latin typeface="ColfaxAI"/>
              </a:rPr>
              <a:t>The</a:t>
            </a:r>
            <a:r>
              <a:rPr lang="zh-CN" altLang="en-US" sz="2400" b="1" dirty="0">
                <a:solidFill>
                  <a:srgbClr val="353740"/>
                </a:solidFill>
                <a:latin typeface="ColfaxAI"/>
              </a:rPr>
              <a:t> </a:t>
            </a:r>
            <a:r>
              <a:rPr lang="en-US" altLang="zh-CN" sz="2400" b="1" dirty="0" err="1">
                <a:solidFill>
                  <a:srgbClr val="353740"/>
                </a:solidFill>
                <a:latin typeface="ColfaxAI"/>
              </a:rPr>
              <a:t>similiar</a:t>
            </a:r>
            <a:r>
              <a:rPr lang="zh-CN" altLang="en-US" sz="2400" b="1" dirty="0">
                <a:solidFill>
                  <a:srgbClr val="353740"/>
                </a:solidFill>
                <a:latin typeface="ColfaxAI"/>
              </a:rPr>
              <a:t> </a:t>
            </a:r>
            <a:r>
              <a:rPr lang="en-US" altLang="zh-CN" sz="2400" b="1" dirty="0">
                <a:solidFill>
                  <a:srgbClr val="353740"/>
                </a:solidFill>
                <a:latin typeface="ColfaxAI"/>
              </a:rPr>
              <a:t>technique</a:t>
            </a:r>
            <a:r>
              <a:rPr lang="zh-CN" altLang="en-US" sz="2400" b="1" dirty="0">
                <a:solidFill>
                  <a:srgbClr val="353740"/>
                </a:solidFill>
                <a:latin typeface="ColfaxAI"/>
              </a:rPr>
              <a:t> </a:t>
            </a:r>
            <a:r>
              <a:rPr lang="en-US" altLang="zh-CN" sz="2400" b="1" dirty="0">
                <a:solidFill>
                  <a:srgbClr val="353740"/>
                </a:solidFill>
                <a:latin typeface="ColfaxAI"/>
              </a:rPr>
              <a:t>also</a:t>
            </a:r>
            <a:r>
              <a:rPr lang="zh-CN" altLang="en-US" sz="2400" b="1" dirty="0">
                <a:solidFill>
                  <a:srgbClr val="353740"/>
                </a:solidFill>
                <a:latin typeface="ColfaxAI"/>
              </a:rPr>
              <a:t> </a:t>
            </a:r>
            <a:r>
              <a:rPr lang="en-US" altLang="zh-CN" sz="2400" b="1" dirty="0">
                <a:solidFill>
                  <a:srgbClr val="353740"/>
                </a:solidFill>
                <a:latin typeface="ColfaxAI"/>
              </a:rPr>
              <a:t>applies</a:t>
            </a:r>
            <a:r>
              <a:rPr lang="zh-CN" altLang="en-US" sz="2400" b="1" dirty="0">
                <a:solidFill>
                  <a:srgbClr val="353740"/>
                </a:solidFill>
                <a:latin typeface="ColfaxAI"/>
              </a:rPr>
              <a:t> </a:t>
            </a:r>
            <a:r>
              <a:rPr lang="en-US" altLang="zh-CN" sz="2400" b="1" dirty="0">
                <a:solidFill>
                  <a:srgbClr val="353740"/>
                </a:solidFill>
                <a:latin typeface="ColfaxAI"/>
              </a:rPr>
              <a:t>in</a:t>
            </a:r>
            <a:r>
              <a:rPr lang="zh-CN" altLang="en-US" sz="2400" b="1" dirty="0">
                <a:solidFill>
                  <a:srgbClr val="353740"/>
                </a:solidFill>
                <a:latin typeface="ColfaxAI"/>
              </a:rPr>
              <a:t> </a:t>
            </a:r>
            <a:r>
              <a:rPr lang="en-US" altLang="zh-CN" sz="2400" b="1" dirty="0">
                <a:solidFill>
                  <a:srgbClr val="353740"/>
                </a:solidFill>
                <a:latin typeface="ColfaxAI"/>
              </a:rPr>
              <a:t>recoil</a:t>
            </a:r>
            <a:r>
              <a:rPr lang="zh-CN" altLang="en-US" sz="2400" b="1" dirty="0">
                <a:solidFill>
                  <a:srgbClr val="353740"/>
                </a:solidFill>
                <a:latin typeface="ColfaxAI"/>
              </a:rPr>
              <a:t> </a:t>
            </a:r>
            <a:r>
              <a:rPr lang="en-US" altLang="zh-CN" sz="2400" b="1" dirty="0">
                <a:solidFill>
                  <a:srgbClr val="353740"/>
                </a:solidFill>
                <a:latin typeface="ColfaxAI"/>
              </a:rPr>
              <a:t>mass</a:t>
            </a:r>
            <a:r>
              <a:rPr lang="zh-CN" altLang="en-US" sz="2400" b="1" dirty="0">
                <a:solidFill>
                  <a:srgbClr val="353740"/>
                </a:solidFill>
                <a:latin typeface="ColfaxAI"/>
              </a:rPr>
              <a:t> </a:t>
            </a:r>
            <a:endParaRPr lang="en-US" altLang="zh-CN" sz="2400" b="1" i="0" dirty="0">
              <a:solidFill>
                <a:srgbClr val="353740"/>
              </a:solidFill>
              <a:effectLst/>
              <a:latin typeface="ColfaxAI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11F4E9F-3AF4-56AC-1C3F-9F663FD142DB}"/>
              </a:ext>
            </a:extLst>
          </p:cNvPr>
          <p:cNvSpPr txBox="1"/>
          <p:nvPr/>
        </p:nvSpPr>
        <p:spPr>
          <a:xfrm>
            <a:off x="436539" y="1631730"/>
            <a:ext cx="10523787" cy="280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i="0" dirty="0">
                <a:solidFill>
                  <a:srgbClr val="353740"/>
                </a:solidFill>
                <a:effectLst/>
                <a:latin typeface="ColfaxAI"/>
              </a:rPr>
              <a:t>Conclusion</a:t>
            </a:r>
            <a:r>
              <a:rPr lang="zh-CN" altLang="en-US" sz="2400" b="1" i="0" dirty="0">
                <a:solidFill>
                  <a:srgbClr val="353740"/>
                </a:solidFill>
                <a:effectLst/>
                <a:latin typeface="ColfaxAI"/>
              </a:rPr>
              <a:t> </a:t>
            </a:r>
            <a:r>
              <a:rPr lang="en-US" altLang="zh-CN" sz="2400" b="1" i="0" dirty="0">
                <a:solidFill>
                  <a:srgbClr val="353740"/>
                </a:solidFill>
                <a:effectLst/>
                <a:latin typeface="ColfaxAI"/>
              </a:rPr>
              <a:t>3: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i="0" dirty="0">
                <a:solidFill>
                  <a:srgbClr val="353740"/>
                </a:solidFill>
                <a:effectLst/>
                <a:latin typeface="ColfaxAI"/>
              </a:rPr>
              <a:t>Using</a:t>
            </a:r>
            <a:r>
              <a:rPr lang="zh-CN" altLang="en-US" sz="2400" b="1" i="0" dirty="0">
                <a:solidFill>
                  <a:srgbClr val="353740"/>
                </a:solidFill>
                <a:effectLst/>
                <a:latin typeface="ColfaxAI"/>
              </a:rPr>
              <a:t> </a:t>
            </a:r>
            <a:r>
              <a:rPr lang="en-US" altLang="zh-CN" sz="2400" b="1" i="0" dirty="0">
                <a:solidFill>
                  <a:srgbClr val="353740"/>
                </a:solidFill>
                <a:effectLst/>
                <a:latin typeface="ColfaxAI"/>
              </a:rPr>
              <a:t>the</a:t>
            </a:r>
            <a:r>
              <a:rPr lang="zh-CN" altLang="en-US" sz="2400" b="1" i="0" dirty="0">
                <a:solidFill>
                  <a:srgbClr val="353740"/>
                </a:solidFill>
                <a:effectLst/>
                <a:latin typeface="ColfaxAI"/>
              </a:rPr>
              <a:t> </a:t>
            </a:r>
            <a:r>
              <a:rPr lang="en-US" altLang="zh-CN" sz="2400" b="1" i="0" dirty="0">
                <a:solidFill>
                  <a:srgbClr val="353740"/>
                </a:solidFill>
                <a:effectLst/>
                <a:latin typeface="ColfaxAI"/>
              </a:rPr>
              <a:t>nominal</a:t>
            </a:r>
            <a:r>
              <a:rPr lang="zh-CN" altLang="en-US" sz="2400" b="1" i="0" dirty="0">
                <a:solidFill>
                  <a:srgbClr val="353740"/>
                </a:solidFill>
                <a:effectLst/>
                <a:latin typeface="ColfaxAI"/>
              </a:rPr>
              <a:t> </a:t>
            </a:r>
            <a:r>
              <a:rPr lang="en-US" altLang="zh-CN" sz="2400" b="1" i="0" dirty="0">
                <a:solidFill>
                  <a:srgbClr val="353740"/>
                </a:solidFill>
                <a:effectLst/>
                <a:latin typeface="ColfaxAI"/>
              </a:rPr>
              <a:t>mass</a:t>
            </a:r>
            <a:r>
              <a:rPr lang="zh-CN" altLang="en-US" sz="2400" b="1" i="0" dirty="0">
                <a:solidFill>
                  <a:srgbClr val="353740"/>
                </a:solidFill>
                <a:effectLst/>
                <a:latin typeface="ColfaxAI"/>
              </a:rPr>
              <a:t> </a:t>
            </a:r>
            <a:r>
              <a:rPr lang="en-US" altLang="zh-CN" sz="2400" b="1" dirty="0">
                <a:solidFill>
                  <a:srgbClr val="353740"/>
                </a:solidFill>
                <a:latin typeface="ColfaxAI"/>
              </a:rPr>
              <a:t>of</a:t>
            </a:r>
            <a:r>
              <a:rPr lang="zh-CN" altLang="en-US" sz="2400" b="1" dirty="0">
                <a:solidFill>
                  <a:srgbClr val="353740"/>
                </a:solidFill>
                <a:latin typeface="ColfaxAI"/>
              </a:rPr>
              <a:t> </a:t>
            </a:r>
            <a:r>
              <a:rPr lang="en-US" altLang="zh-CN" sz="2400" b="1" i="0" dirty="0">
                <a:solidFill>
                  <a:srgbClr val="353740"/>
                </a:solidFill>
                <a:effectLst/>
                <a:latin typeface="ColfaxAI"/>
              </a:rPr>
              <a:t>an intermediate particle can (significantly) </a:t>
            </a:r>
            <a:r>
              <a:rPr lang="en-US" altLang="zh-CN" sz="2400" b="1" dirty="0">
                <a:solidFill>
                  <a:srgbClr val="353740"/>
                </a:solidFill>
                <a:latin typeface="ColfaxAI"/>
              </a:rPr>
              <a:t>improve</a:t>
            </a:r>
            <a:r>
              <a:rPr lang="zh-CN" altLang="en-US" sz="2400" b="1" dirty="0">
                <a:solidFill>
                  <a:srgbClr val="353740"/>
                </a:solidFill>
                <a:latin typeface="ColfaxAI"/>
              </a:rPr>
              <a:t> </a:t>
            </a:r>
            <a:r>
              <a:rPr lang="en-US" altLang="zh-CN" sz="2400" b="1" i="0" dirty="0">
                <a:solidFill>
                  <a:srgbClr val="353740"/>
                </a:solidFill>
                <a:effectLst/>
                <a:latin typeface="ColfaxAI"/>
              </a:rPr>
              <a:t>the mass</a:t>
            </a:r>
            <a:r>
              <a:rPr lang="zh-CN" altLang="en-US" sz="2400" b="1" i="0" dirty="0">
                <a:solidFill>
                  <a:srgbClr val="353740"/>
                </a:solidFill>
                <a:effectLst/>
                <a:latin typeface="ColfaxAI"/>
              </a:rPr>
              <a:t> </a:t>
            </a:r>
            <a:r>
              <a:rPr lang="en-US" altLang="zh-CN" sz="2400" b="1" i="0" dirty="0">
                <a:solidFill>
                  <a:srgbClr val="353740"/>
                </a:solidFill>
                <a:effectLst/>
                <a:latin typeface="ColfaxAI"/>
              </a:rPr>
              <a:t>resolution.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353740"/>
                </a:solidFill>
                <a:latin typeface="ColfaxAI"/>
              </a:rPr>
              <a:t>T</a:t>
            </a:r>
            <a:r>
              <a:rPr lang="en-US" altLang="zh-CN" sz="2400" b="1" i="0" dirty="0">
                <a:solidFill>
                  <a:srgbClr val="353740"/>
                </a:solidFill>
                <a:effectLst/>
                <a:latin typeface="ColfaxAI"/>
              </a:rPr>
              <a:t>he</a:t>
            </a:r>
            <a:r>
              <a:rPr lang="zh-CN" altLang="en-US" sz="2400" b="1" i="0" dirty="0">
                <a:solidFill>
                  <a:srgbClr val="353740"/>
                </a:solidFill>
                <a:effectLst/>
                <a:latin typeface="ColfaxAI"/>
              </a:rPr>
              <a:t> </a:t>
            </a:r>
            <a:r>
              <a:rPr lang="en-US" altLang="zh-CN" sz="2400" b="1" dirty="0">
                <a:solidFill>
                  <a:srgbClr val="353740"/>
                </a:solidFill>
                <a:latin typeface="ColfaxAI"/>
              </a:rPr>
              <a:t>larger</a:t>
            </a:r>
            <a:r>
              <a:rPr lang="en-US" altLang="zh-CN" sz="2400" b="1" i="0" dirty="0">
                <a:solidFill>
                  <a:srgbClr val="353740"/>
                </a:solidFill>
                <a:effectLst/>
                <a:latin typeface="ColfaxAI"/>
              </a:rPr>
              <a:t> mass of the intermediate particle,</a:t>
            </a:r>
            <a:r>
              <a:rPr lang="zh-CN" altLang="en-US" sz="2400" b="1" i="0" dirty="0">
                <a:solidFill>
                  <a:srgbClr val="353740"/>
                </a:solidFill>
                <a:effectLst/>
                <a:latin typeface="ColfaxAI"/>
              </a:rPr>
              <a:t> </a:t>
            </a:r>
            <a:r>
              <a:rPr lang="en-US" altLang="zh-CN" sz="2400" b="1" i="0" dirty="0">
                <a:solidFill>
                  <a:srgbClr val="353740"/>
                </a:solidFill>
                <a:effectLst/>
                <a:latin typeface="ColfaxAI"/>
              </a:rPr>
              <a:t>the</a:t>
            </a:r>
            <a:r>
              <a:rPr lang="zh-CN" altLang="en-US" sz="2400" b="1" i="0" dirty="0">
                <a:solidFill>
                  <a:srgbClr val="353740"/>
                </a:solidFill>
                <a:effectLst/>
                <a:latin typeface="ColfaxAI"/>
              </a:rPr>
              <a:t> </a:t>
            </a:r>
            <a:r>
              <a:rPr lang="en-US" altLang="zh-CN" sz="2400" b="1" i="0" dirty="0">
                <a:solidFill>
                  <a:srgbClr val="353740"/>
                </a:solidFill>
                <a:effectLst/>
                <a:latin typeface="ColfaxAI"/>
              </a:rPr>
              <a:t>more contribution</a:t>
            </a:r>
            <a:r>
              <a:rPr lang="zh-CN" altLang="en-US" sz="2400" b="1" i="0" dirty="0">
                <a:solidFill>
                  <a:srgbClr val="353740"/>
                </a:solidFill>
                <a:effectLst/>
                <a:latin typeface="ColfaxAI"/>
              </a:rPr>
              <a:t> </a:t>
            </a:r>
            <a:r>
              <a:rPr lang="en-US" altLang="zh-CN" sz="2400" b="1" i="0" dirty="0">
                <a:solidFill>
                  <a:srgbClr val="353740"/>
                </a:solidFill>
                <a:effectLst/>
                <a:latin typeface="ColfaxAI"/>
              </a:rPr>
              <a:t>to</a:t>
            </a:r>
            <a:r>
              <a:rPr lang="zh-CN" altLang="en-US" sz="2400" b="1" i="0" dirty="0">
                <a:solidFill>
                  <a:srgbClr val="353740"/>
                </a:solidFill>
                <a:effectLst/>
                <a:latin typeface="ColfaxAI"/>
              </a:rPr>
              <a:t> </a:t>
            </a:r>
            <a:r>
              <a:rPr lang="en-US" altLang="zh-CN" sz="2400" b="1" i="0" dirty="0">
                <a:solidFill>
                  <a:srgbClr val="353740"/>
                </a:solidFill>
                <a:effectLst/>
                <a:latin typeface="ColfaxAI"/>
              </a:rPr>
              <a:t>mass</a:t>
            </a:r>
            <a:r>
              <a:rPr lang="zh-CN" altLang="en-US" sz="2400" b="1" i="0" dirty="0">
                <a:solidFill>
                  <a:srgbClr val="353740"/>
                </a:solidFill>
                <a:effectLst/>
                <a:latin typeface="ColfaxAI"/>
              </a:rPr>
              <a:t> </a:t>
            </a:r>
            <a:r>
              <a:rPr lang="en-US" altLang="zh-CN" sz="2400" b="1" i="0" dirty="0">
                <a:solidFill>
                  <a:srgbClr val="353740"/>
                </a:solidFill>
                <a:effectLst/>
                <a:latin typeface="ColfaxAI"/>
              </a:rPr>
              <a:t>resolution.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EEA360F-D4B7-DA0F-5A5F-3D5FD7AD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2023/8/14~2023/8/18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7FF75F6-889A-41B6-B9BE-67532B872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CEPC Workshop on Flavor Physics, New Physics and Detector Technologies   Fudan University</a:t>
            </a:r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D7ECCA8-119E-B888-850B-D7DE8D592056}"/>
              </a:ext>
            </a:extLst>
          </p:cNvPr>
          <p:cNvSpPr txBox="1"/>
          <p:nvPr/>
        </p:nvSpPr>
        <p:spPr>
          <a:xfrm>
            <a:off x="2690275" y="5224349"/>
            <a:ext cx="6712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FF0000"/>
                </a:solidFill>
              </a:rPr>
              <a:t>M = </a:t>
            </a:r>
            <a:r>
              <a:rPr lang="en-US" altLang="zh-CN" sz="1800" b="1" dirty="0" err="1">
                <a:solidFill>
                  <a:srgbClr val="FF0000"/>
                </a:solidFill>
              </a:rPr>
              <a:t>M</a:t>
            </a:r>
            <a:r>
              <a:rPr lang="en-US" altLang="zh-CN" sz="1800" b="1" baseline="-25000" dirty="0" err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rec</a:t>
            </a:r>
            <a:r>
              <a:rPr lang="en-US" altLang="zh-CN" sz="1800" b="1" dirty="0">
                <a:solidFill>
                  <a:srgbClr val="FF0000"/>
                </a:solidFill>
              </a:rPr>
              <a:t> + </a:t>
            </a:r>
            <a:r>
              <a:rPr lang="en-US" altLang="zh-CN" sz="1800" b="1" dirty="0" err="1">
                <a:solidFill>
                  <a:srgbClr val="FF0000"/>
                </a:solidFill>
              </a:rPr>
              <a:t>M</a:t>
            </a:r>
            <a:r>
              <a:rPr lang="en-US" altLang="zh-CN" sz="1800" b="1" baseline="-25000" dirty="0" err="1">
                <a:solidFill>
                  <a:srgbClr val="FF0000"/>
                </a:solidFill>
                <a:latin typeface="Symbol" pitchFamily="2" charset="2"/>
              </a:rPr>
              <a:t>Kp</a:t>
            </a:r>
            <a:r>
              <a:rPr lang="en-US" altLang="zh-CN" sz="1800" b="1" dirty="0">
                <a:solidFill>
                  <a:srgbClr val="FF0000"/>
                </a:solidFill>
              </a:rPr>
              <a:t> - M</a:t>
            </a:r>
            <a:r>
              <a:rPr lang="en-US" altLang="zh-CN" sz="1800" b="1" baseline="-25000" dirty="0">
                <a:solidFill>
                  <a:srgbClr val="FF0000"/>
                </a:solidFill>
              </a:rPr>
              <a:t>D0</a:t>
            </a:r>
            <a:endParaRPr lang="zh-CN" altLang="en-US" dirty="0"/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5C953A66-CAA4-EE5F-E551-1D7F3FF26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A91E-DC31-43EB-BBF7-50A93D154968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DB14F69-20D3-4978-8D23-CD9FF10F5280}"/>
              </a:ext>
            </a:extLst>
          </p:cNvPr>
          <p:cNvSpPr txBox="1"/>
          <p:nvPr/>
        </p:nvSpPr>
        <p:spPr>
          <a:xfrm>
            <a:off x="2585256" y="1640924"/>
            <a:ext cx="2981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M</a:t>
            </a:r>
            <a:r>
              <a:rPr lang="en-US" sz="2800" b="1" baseline="-25000" dirty="0" err="1">
                <a:solidFill>
                  <a:srgbClr val="FF0000"/>
                </a:solidFill>
                <a:latin typeface="Symbol" pitchFamily="2" charset="2"/>
              </a:rPr>
              <a:t>ppmm</a:t>
            </a:r>
            <a:r>
              <a:rPr lang="en-US" sz="2800" b="1" dirty="0">
                <a:solidFill>
                  <a:srgbClr val="FF0000"/>
                </a:solidFill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</a:rPr>
              <a:t>M</a:t>
            </a:r>
            <a:r>
              <a:rPr lang="en-US" sz="2800" b="1" baseline="-25000" dirty="0" err="1">
                <a:solidFill>
                  <a:srgbClr val="FF0000"/>
                </a:solidFill>
                <a:latin typeface="Symbol" pitchFamily="2" charset="2"/>
              </a:rPr>
              <a:t>mm</a:t>
            </a:r>
            <a:r>
              <a:rPr lang="en-US" sz="2800" b="1" dirty="0">
                <a:solidFill>
                  <a:srgbClr val="FF0000"/>
                </a:solidFill>
              </a:rPr>
              <a:t> + M</a:t>
            </a:r>
            <a:r>
              <a:rPr lang="en-US" sz="2800" b="1" baseline="-25000" dirty="0">
                <a:solidFill>
                  <a:srgbClr val="FF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648610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5F8046A-B32E-FA6B-C9A8-17F06302A165}"/>
              </a:ext>
            </a:extLst>
          </p:cNvPr>
          <p:cNvGrpSpPr/>
          <p:nvPr/>
        </p:nvGrpSpPr>
        <p:grpSpPr>
          <a:xfrm>
            <a:off x="-401059" y="298544"/>
            <a:ext cx="13125676" cy="545630"/>
            <a:chOff x="-426111" y="228658"/>
            <a:chExt cx="13125676" cy="545630"/>
          </a:xfrm>
        </p:grpSpPr>
        <p:sp>
          <p:nvSpPr>
            <p:cNvPr id="5" name="平行四边形 4">
              <a:extLst>
                <a:ext uri="{FF2B5EF4-FFF2-40B4-BE49-F238E27FC236}">
                  <a16:creationId xmlns:a16="http://schemas.microsoft.com/office/drawing/2014/main" id="{FDAB6E3A-C2EF-4E22-5724-BEB562777001}"/>
                </a:ext>
              </a:extLst>
            </p:cNvPr>
            <p:cNvSpPr/>
            <p:nvPr/>
          </p:nvSpPr>
          <p:spPr>
            <a:xfrm flipV="1">
              <a:off x="-426111" y="228658"/>
              <a:ext cx="4114800" cy="536436"/>
            </a:xfrm>
            <a:prstGeom prst="parallelogram">
              <a:avLst>
                <a:gd name="adj" fmla="val 5657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平行四边形 5">
              <a:extLst>
                <a:ext uri="{FF2B5EF4-FFF2-40B4-BE49-F238E27FC236}">
                  <a16:creationId xmlns:a16="http://schemas.microsoft.com/office/drawing/2014/main" id="{7ECC9A2D-A427-7635-5829-EF9877D1610E}"/>
                </a:ext>
              </a:extLst>
            </p:cNvPr>
            <p:cNvSpPr/>
            <p:nvPr/>
          </p:nvSpPr>
          <p:spPr>
            <a:xfrm flipV="1">
              <a:off x="3479365" y="237852"/>
              <a:ext cx="9220200" cy="536436"/>
            </a:xfrm>
            <a:prstGeom prst="parallelogram">
              <a:avLst>
                <a:gd name="adj" fmla="val 5657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4" name="图片 13" descr="\documentclass{ctexart}&#10;\usepackage{amsmath}&#10;\pagestyle{empty}&#10;\begin{document}&#10;&#10;$\Delta m_{D_s}     = \Delta m_{KK} + \Delta m_{K\pi} + \Delta m_{K\pi}$&#10;\end{document}" title="IguanaTex Bitmap Display">
            <a:extLst>
              <a:ext uri="{FF2B5EF4-FFF2-40B4-BE49-F238E27FC236}">
                <a16:creationId xmlns:a16="http://schemas.microsoft.com/office/drawing/2014/main" id="{9B725790-3747-4754-48C1-9CD84067793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10" y="972705"/>
            <a:ext cx="6287266" cy="41396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CFE2AC9-2AE1-95E3-5035-EE668283C684}"/>
              </a:ext>
            </a:extLst>
          </p:cNvPr>
          <p:cNvSpPr txBox="1"/>
          <p:nvPr/>
        </p:nvSpPr>
        <p:spPr>
          <a:xfrm>
            <a:off x="-127612" y="380850"/>
            <a:ext cx="3841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 i="0" dirty="0">
                <a:effectLst/>
                <a:latin typeface="Noto Sans SC"/>
              </a:rPr>
              <a:t>Validate the</a:t>
            </a:r>
            <a:r>
              <a:rPr lang="zh-CN" altLang="en-US" sz="2000" b="0" i="0" dirty="0">
                <a:effectLst/>
                <a:latin typeface="Noto Sans SC"/>
              </a:rPr>
              <a:t> </a:t>
            </a:r>
            <a:r>
              <a:rPr lang="en-US" altLang="zh-CN" sz="2000" b="0" i="0" dirty="0">
                <a:effectLst/>
                <a:latin typeface="Noto Sans SC"/>
              </a:rPr>
              <a:t>results</a:t>
            </a:r>
            <a:r>
              <a:rPr lang="zh-CN" altLang="en-US" sz="2000" b="0" i="0" dirty="0">
                <a:effectLst/>
                <a:latin typeface="Noto Sans SC"/>
              </a:rPr>
              <a:t> </a:t>
            </a:r>
            <a:r>
              <a:rPr lang="en-US" altLang="zh-CN" sz="2000" b="0" i="0" dirty="0">
                <a:effectLst/>
                <a:latin typeface="Noto Sans SC"/>
              </a:rPr>
              <a:t>with</a:t>
            </a:r>
            <a:r>
              <a:rPr lang="zh-CN" altLang="en-US" sz="2000" b="0" i="0" dirty="0">
                <a:effectLst/>
                <a:latin typeface="Noto Sans SC"/>
              </a:rPr>
              <a:t>  </a:t>
            </a:r>
            <a:r>
              <a:rPr lang="en-US" altLang="zh-CN" sz="2000" dirty="0">
                <a:latin typeface="Noto Sans SC"/>
              </a:rPr>
              <a:t>MC</a:t>
            </a:r>
            <a:endParaRPr lang="en-US" altLang="zh-CN" sz="2000" b="1" dirty="0">
              <a:highlight>
                <a:srgbClr val="00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 descr="\documentclass{article}&#10;\usepackage{amsmath}&#10;\pagestyle{empty}&#10;\begin{document}&#10;$D_s \to K+K+\pi$&#10;&#10;&#10;&#10;\end{document}" title="IguanaTex Bitmap Display">
            <a:extLst>
              <a:ext uri="{FF2B5EF4-FFF2-40B4-BE49-F238E27FC236}">
                <a16:creationId xmlns:a16="http://schemas.microsoft.com/office/drawing/2014/main" id="{9BD76A1F-CAD0-1FE2-16F4-76DD0F2471B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848" y="380851"/>
            <a:ext cx="3872263" cy="42481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C4B8F62-D53D-D5EA-964F-62AA86D5AF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05" y="1313041"/>
            <a:ext cx="7383591" cy="500726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28C7B4C-0D44-BFA8-4219-5ED5AFD3682A}"/>
              </a:ext>
            </a:extLst>
          </p:cNvPr>
          <p:cNvSpPr txBox="1"/>
          <p:nvPr/>
        </p:nvSpPr>
        <p:spPr>
          <a:xfrm>
            <a:off x="5460023" y="1959203"/>
            <a:ext cx="27647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6"/>
                </a:solidFill>
              </a:rPr>
              <a:t>——</a:t>
            </a:r>
            <a:r>
              <a:rPr lang="zh-CN" altLang="en-US" b="1" dirty="0">
                <a:solidFill>
                  <a:schemeClr val="accent6"/>
                </a:solidFill>
              </a:rPr>
              <a:t>  </a:t>
            </a:r>
            <a:r>
              <a:rPr lang="en-US" altLang="zh-CN" b="1" dirty="0">
                <a:solidFill>
                  <a:schemeClr val="accent6"/>
                </a:solidFill>
              </a:rPr>
              <a:t>Fast</a:t>
            </a:r>
            <a:r>
              <a:rPr lang="zh-CN" altLang="en-US" b="1" dirty="0">
                <a:solidFill>
                  <a:schemeClr val="accent6"/>
                </a:solidFill>
              </a:rPr>
              <a:t> </a:t>
            </a:r>
            <a:r>
              <a:rPr lang="en-US" altLang="zh-CN" sz="1800" b="1" dirty="0">
                <a:solidFill>
                  <a:schemeClr val="accent6"/>
                </a:solidFill>
              </a:rPr>
              <a:t>MC</a:t>
            </a:r>
            <a:r>
              <a:rPr lang="zh-CN" altLang="en-US" sz="1800" b="1" dirty="0">
                <a:solidFill>
                  <a:schemeClr val="accent6"/>
                </a:solidFill>
              </a:rPr>
              <a:t> </a:t>
            </a:r>
            <a:endParaRPr lang="en-US" altLang="zh-CN" sz="1800" b="1" dirty="0">
              <a:solidFill>
                <a:schemeClr val="accent6"/>
              </a:solidFill>
            </a:endParaRPr>
          </a:p>
          <a:p>
            <a:r>
              <a:rPr lang="en-US" altLang="zh-CN" sz="1800" b="1" dirty="0">
                <a:solidFill>
                  <a:srgbClr val="FF0000"/>
                </a:solidFill>
              </a:rPr>
              <a:t>         Calculation</a:t>
            </a:r>
          </a:p>
        </p:txBody>
      </p: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DB0BA096-25BD-803A-FCA7-401E6B302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2023/8/14~2023/8/18</a:t>
            </a:r>
            <a:endParaRPr lang="zh-CN" altLang="en-US"/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49EF7EE4-7680-6CA8-1543-7BDDA97BBD2C}"/>
              </a:ext>
            </a:extLst>
          </p:cNvPr>
          <p:cNvCxnSpPr>
            <a:cxnSpLocks/>
          </p:cNvCxnSpPr>
          <p:nvPr/>
        </p:nvCxnSpPr>
        <p:spPr>
          <a:xfrm>
            <a:off x="5570859" y="2413363"/>
            <a:ext cx="448408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99152460-1756-9226-D162-3D195E72F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A91E-DC31-43EB-BBF7-50A93D154968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491E8EF-453D-8C79-9D7D-352C60127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CEPC Workshop on Flavor Physics, New Physics and Detector Technologies   Fudan University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228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5113251" y="1459528"/>
            <a:ext cx="1965498" cy="1969472"/>
            <a:chOff x="2362200" y="2838801"/>
            <a:chExt cx="1198786" cy="1201210"/>
          </a:xfrm>
        </p:grpSpPr>
        <p:grpSp>
          <p:nvGrpSpPr>
            <p:cNvPr id="51" name="组合 79"/>
            <p:cNvGrpSpPr/>
            <p:nvPr/>
          </p:nvGrpSpPr>
          <p:grpSpPr bwMode="auto">
            <a:xfrm>
              <a:off x="2362200" y="2838801"/>
              <a:ext cx="1198786" cy="1201210"/>
              <a:chOff x="6379729" y="2488774"/>
              <a:chExt cx="2513016" cy="2513016"/>
            </a:xfrm>
          </p:grpSpPr>
          <p:sp>
            <p:nvSpPr>
              <p:cNvPr id="54" name="任意多边形 53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55" name="任意多边形 54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2" name="椭圆 80"/>
            <p:cNvSpPr/>
            <p:nvPr/>
          </p:nvSpPr>
          <p:spPr bwMode="auto">
            <a:xfrm>
              <a:off x="2528441" y="3008058"/>
              <a:ext cx="866305" cy="868059"/>
            </a:xfrm>
            <a:prstGeom prst="ellipse">
              <a:avLst/>
            </a:prstGeom>
            <a:solidFill>
              <a:srgbClr val="44546A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E991BD04-E352-F375-A27B-F69D1C31CAE4}"/>
              </a:ext>
            </a:extLst>
          </p:cNvPr>
          <p:cNvSpPr txBox="1"/>
          <p:nvPr/>
        </p:nvSpPr>
        <p:spPr>
          <a:xfrm>
            <a:off x="1439259" y="2584267"/>
            <a:ext cx="639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</a:rPr>
              <a:t>Ⅰ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E0268BF-F5D4-7080-5686-558B65B22F3B}"/>
              </a:ext>
            </a:extLst>
          </p:cNvPr>
          <p:cNvSpPr txBox="1"/>
          <p:nvPr/>
        </p:nvSpPr>
        <p:spPr>
          <a:xfrm>
            <a:off x="5705494" y="2009193"/>
            <a:ext cx="781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Ⅰ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78D82B2-1C58-C991-3A20-4B275E893CC4}"/>
              </a:ext>
            </a:extLst>
          </p:cNvPr>
          <p:cNvSpPr txBox="1"/>
          <p:nvPr/>
        </p:nvSpPr>
        <p:spPr>
          <a:xfrm>
            <a:off x="3210424" y="3933410"/>
            <a:ext cx="5664218" cy="584775"/>
          </a:xfrm>
          <a:prstGeom prst="snip1Rect">
            <a:avLst>
              <a:gd name="adj" fmla="val 0"/>
            </a:avLst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304371"/>
                </a:solidFill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rPr>
              <a:t> </a:t>
            </a:r>
            <a:r>
              <a:rPr lang="en-US" altLang="zh-CN" sz="3200" dirty="0">
                <a:solidFill>
                  <a:srgbClr val="304371"/>
                </a:solidFill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rPr>
              <a:t>Motivation</a:t>
            </a:r>
            <a:endParaRPr lang="zh-CN" altLang="en-US" dirty="0">
              <a:ln>
                <a:solidFill>
                  <a:srgbClr val="00762F"/>
                </a:solidFill>
              </a:ln>
              <a:solidFill>
                <a:srgbClr val="304371"/>
              </a:solidFill>
              <a:latin typeface="Arial" panose="020B0604020202020204" pitchFamily="34" charset="0"/>
              <a:ea typeface="华文仿宋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BCA2D22-E5A3-737C-2D50-BA6753EA5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2023/8/14~2023/8/18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081891-0335-49A5-B61F-C95E6F195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CEPC Workshop on Flavor Physics, New Physics and Detector Technologies   Fudan University</a:t>
            </a:r>
            <a:endParaRPr lang="zh-CN" altLang="en-US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31CB7025-F72B-235A-A073-8A69D88C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A91E-DC31-43EB-BBF7-50A93D15496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476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4938429-464D-2EFF-3BAA-58D6D3650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256" y="879373"/>
            <a:ext cx="4655887" cy="441583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3712A82-E26A-74AA-F4D4-5730DE25A594}"/>
              </a:ext>
            </a:extLst>
          </p:cNvPr>
          <p:cNvSpPr txBox="1"/>
          <p:nvPr/>
        </p:nvSpPr>
        <p:spPr>
          <a:xfrm>
            <a:off x="6231933" y="5417510"/>
            <a:ext cx="563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Noto Sans SC"/>
              </a:rPr>
              <a:t>T</a:t>
            </a:r>
            <a:r>
              <a:rPr lang="en-US" altLang="zh-CN" b="0" i="0" dirty="0">
                <a:effectLst/>
                <a:latin typeface="Noto Sans SC"/>
              </a:rPr>
              <a:t>he Higgs boson's dominant branching ratio (~58%) was observed  in 2017.</a:t>
            </a:r>
            <a:endParaRPr lang="zh-CN" altLang="en-US" dirty="0">
              <a:highlight>
                <a:srgbClr val="00FF00"/>
              </a:highlight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9DD8FF9-6D27-CDC5-3B85-59E638082E52}"/>
              </a:ext>
            </a:extLst>
          </p:cNvPr>
          <p:cNvSpPr txBox="1"/>
          <p:nvPr/>
        </p:nvSpPr>
        <p:spPr>
          <a:xfrm>
            <a:off x="9254785" y="2351723"/>
            <a:ext cx="221124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Noto Sans SC"/>
              </a:rPr>
              <a:t>Poor </a:t>
            </a:r>
            <a:r>
              <a:rPr lang="en-US" altLang="zh-CN" b="0" i="0" dirty="0">
                <a:solidFill>
                  <a:srgbClr val="FF0000"/>
                </a:solidFill>
                <a:effectLst/>
                <a:latin typeface="Noto Sans SC"/>
              </a:rPr>
              <a:t>resolution: 2017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D7C7A6D-94AA-BBC6-CA92-8DAE30FE56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623" y="2771456"/>
            <a:ext cx="778499" cy="816082"/>
          </a:xfrm>
          <a:prstGeom prst="rect">
            <a:avLst/>
          </a:prstGeom>
        </p:spPr>
      </p:pic>
      <p:sp>
        <p:nvSpPr>
          <p:cNvPr id="16" name="页脚占位符 15">
            <a:extLst>
              <a:ext uri="{FF2B5EF4-FFF2-40B4-BE49-F238E27FC236}">
                <a16:creationId xmlns:a16="http://schemas.microsoft.com/office/drawing/2014/main" id="{CB0B3F9C-E5A4-74FA-8871-DD2E92474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CEPC Workshop on Flavor Physics, New Physics and Detector Technologies   Fudan University</a:t>
            </a:r>
            <a:endParaRPr lang="zh-CN" altLang="en-US"/>
          </a:p>
        </p:txBody>
      </p:sp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1C413C30-7563-13BB-C934-91B14B9FA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A91E-DC31-43EB-BBF7-50A93D154968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A405D54-28FA-B819-4674-F8ED65AA3383}"/>
              </a:ext>
            </a:extLst>
          </p:cNvPr>
          <p:cNvSpPr txBox="1"/>
          <p:nvPr/>
        </p:nvSpPr>
        <p:spPr>
          <a:xfrm>
            <a:off x="838200" y="27145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</a:rPr>
              <a:t>Resolution is important</a:t>
            </a:r>
          </a:p>
        </p:txBody>
      </p:sp>
      <p:sp>
        <p:nvSpPr>
          <p:cNvPr id="12" name="日期占位符 11">
            <a:extLst>
              <a:ext uri="{FF2B5EF4-FFF2-40B4-BE49-F238E27FC236}">
                <a16:creationId xmlns:a16="http://schemas.microsoft.com/office/drawing/2014/main" id="{51FC242D-38D9-E68C-06C5-7200B6F7F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2023/8/14~2023/8/18</a:t>
            </a:r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ECE4591-0CA4-D8D6-D35B-D8DBC96651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85" y="879373"/>
            <a:ext cx="4390536" cy="434252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A396E7B-E3D2-9CE7-E50E-833D6891FF03}"/>
              </a:ext>
            </a:extLst>
          </p:cNvPr>
          <p:cNvSpPr txBox="1"/>
          <p:nvPr/>
        </p:nvSpPr>
        <p:spPr>
          <a:xfrm>
            <a:off x="655830" y="5417510"/>
            <a:ext cx="5029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Noto Sans SC"/>
              </a:rPr>
              <a:t>I</a:t>
            </a:r>
            <a:r>
              <a:rPr lang="en-US" altLang="zh-CN" b="0" i="0" dirty="0">
                <a:effectLst/>
                <a:latin typeface="Noto Sans SC"/>
              </a:rPr>
              <a:t>t is used to discover the Higgs</a:t>
            </a:r>
            <a:r>
              <a:rPr lang="zh-CN" altLang="en-US" b="0" i="0" dirty="0">
                <a:effectLst/>
                <a:latin typeface="Noto Sans SC"/>
              </a:rPr>
              <a:t> </a:t>
            </a:r>
            <a:r>
              <a:rPr lang="en-US" altLang="zh-CN" b="0" i="0" dirty="0">
                <a:effectLst/>
                <a:latin typeface="Noto Sans SC"/>
              </a:rPr>
              <a:t>in</a:t>
            </a:r>
            <a:r>
              <a:rPr lang="zh-CN" altLang="en-US" b="0" i="0" dirty="0">
                <a:effectLst/>
                <a:latin typeface="Noto Sans SC"/>
              </a:rPr>
              <a:t> </a:t>
            </a:r>
            <a:r>
              <a:rPr lang="en-US" altLang="zh-CN" b="0" i="0" dirty="0">
                <a:effectLst/>
                <a:latin typeface="Noto Sans SC"/>
              </a:rPr>
              <a:t>2012, </a:t>
            </a:r>
          </a:p>
          <a:p>
            <a:pPr algn="ctr"/>
            <a:r>
              <a:rPr lang="en-US" altLang="zh-CN" dirty="0">
                <a:latin typeface="Noto Sans SC"/>
              </a:rPr>
              <a:t>e</a:t>
            </a:r>
            <a:r>
              <a:rPr lang="en-US" altLang="zh-CN" b="0" i="0" dirty="0">
                <a:effectLst/>
                <a:latin typeface="Noto Sans SC"/>
              </a:rPr>
              <a:t>ven though its branching ratio is rather small</a:t>
            </a:r>
            <a:endParaRPr lang="zh-CN" altLang="en-US" dirty="0">
              <a:highlight>
                <a:srgbClr val="00FF00"/>
              </a:highlight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9950455-817D-E8B7-167F-AF5C44C0EABB}"/>
              </a:ext>
            </a:extLst>
          </p:cNvPr>
          <p:cNvSpPr txBox="1"/>
          <p:nvPr/>
        </p:nvSpPr>
        <p:spPr>
          <a:xfrm>
            <a:off x="3645185" y="2300973"/>
            <a:ext cx="228479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Noto Sans SC"/>
              </a:rPr>
              <a:t>G</a:t>
            </a:r>
            <a:r>
              <a:rPr lang="en-US" altLang="zh-CN" b="0" i="0" dirty="0">
                <a:solidFill>
                  <a:srgbClr val="FF0000"/>
                </a:solidFill>
                <a:effectLst/>
                <a:latin typeface="Noto Sans SC"/>
              </a:rPr>
              <a:t>ood resolution: 2012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C51C6BDF-D94A-3AE3-536D-2ECBD333D0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548" y="2837079"/>
            <a:ext cx="636102" cy="69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44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1D1EF0A-2310-92EE-97AA-667A98CAAC2F}"/>
              </a:ext>
            </a:extLst>
          </p:cNvPr>
          <p:cNvSpPr txBox="1"/>
          <p:nvPr/>
        </p:nvSpPr>
        <p:spPr>
          <a:xfrm>
            <a:off x="305242" y="268337"/>
            <a:ext cx="10094281" cy="4651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b="1" i="0" dirty="0">
                <a:effectLst/>
                <a:latin typeface="Noto Sans SC"/>
              </a:rPr>
              <a:t>There are several methods for improving mass resolution</a:t>
            </a:r>
          </a:p>
          <a:p>
            <a:pPr algn="l">
              <a:lnSpc>
                <a:spcPct val="150000"/>
              </a:lnSpc>
            </a:pPr>
            <a:endParaRPr lang="en-US" altLang="zh-CN" sz="2800" b="1" i="0" dirty="0">
              <a:effectLst/>
              <a:latin typeface="Noto Sans SC"/>
            </a:endParaRPr>
          </a:p>
          <a:p>
            <a:pPr lvl="1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b="1" i="0" dirty="0">
                <a:effectLst/>
                <a:latin typeface="Noto Sans SC"/>
              </a:rPr>
              <a:t> Kinematic fitting: complicate software tool</a:t>
            </a:r>
          </a:p>
          <a:p>
            <a:pPr lvl="1">
              <a:lnSpc>
                <a:spcPct val="150000"/>
              </a:lnSpc>
              <a:buFont typeface="+mj-lt"/>
              <a:buAutoNum type="arabicPeriod"/>
            </a:pPr>
            <a:endParaRPr lang="en-US" altLang="zh-CN" sz="2400" b="1" i="0" dirty="0">
              <a:effectLst/>
              <a:latin typeface="Noto Sans SC"/>
            </a:endParaRPr>
          </a:p>
          <a:p>
            <a:pPr lvl="1">
              <a:lnSpc>
                <a:spcPct val="150000"/>
              </a:lnSpc>
            </a:pPr>
            <a:r>
              <a:rPr lang="en-US" altLang="zh-CN" sz="2400" b="1" i="0" dirty="0">
                <a:effectLst/>
                <a:latin typeface="Noto Sans SC"/>
              </a:rPr>
              <a:t>2. </a:t>
            </a:r>
            <a:r>
              <a:rPr lang="en-US" altLang="zh-CN" sz="2400" b="1" dirty="0">
                <a:latin typeface="Noto Sans SC"/>
              </a:rPr>
              <a:t>Unfolding: lots of MC simulated samples</a:t>
            </a:r>
          </a:p>
          <a:p>
            <a:pPr lvl="1">
              <a:lnSpc>
                <a:spcPct val="150000"/>
              </a:lnSpc>
            </a:pPr>
            <a:endParaRPr lang="en-US" altLang="zh-CN" sz="2400" b="1" i="0" dirty="0">
              <a:effectLst/>
              <a:latin typeface="Noto Sans SC"/>
            </a:endParaRPr>
          </a:p>
          <a:p>
            <a:pPr lvl="1">
              <a:lnSpc>
                <a:spcPct val="150000"/>
              </a:lnSpc>
            </a:pPr>
            <a:r>
              <a:rPr lang="en-US" altLang="zh-CN" sz="2400" b="1" i="0" dirty="0">
                <a:effectLst/>
                <a:latin typeface="Noto Sans SC"/>
              </a:rPr>
              <a:t>3. </a:t>
            </a:r>
            <a:r>
              <a:rPr lang="en-US" altLang="zh-CN" sz="2400" b="1" i="0" dirty="0">
                <a:solidFill>
                  <a:srgbClr val="FF0000"/>
                </a:solidFill>
                <a:effectLst/>
                <a:latin typeface="Noto Sans SC"/>
              </a:rPr>
              <a:t>Mass constraint method</a:t>
            </a:r>
            <a:r>
              <a:rPr lang="en-US" altLang="zh-CN" sz="2400" b="1" dirty="0">
                <a:latin typeface="Noto Sans SC"/>
              </a:rPr>
              <a:t>: t</a:t>
            </a:r>
            <a:r>
              <a:rPr lang="en-US" altLang="zh-CN" sz="2400" b="1" i="0" dirty="0">
                <a:effectLst/>
                <a:latin typeface="Noto Sans SC"/>
              </a:rPr>
              <a:t>his report aims to prove it and demonstrate  </a:t>
            </a:r>
          </a:p>
          <a:p>
            <a:pPr lvl="1">
              <a:lnSpc>
                <a:spcPct val="150000"/>
              </a:lnSpc>
            </a:pPr>
            <a:r>
              <a:rPr lang="en-US" altLang="zh-CN" sz="2400" b="1" i="0" dirty="0">
                <a:effectLst/>
                <a:latin typeface="Noto Sans SC"/>
              </a:rPr>
              <a:t>its effectiveness </a:t>
            </a:r>
            <a:r>
              <a:rPr lang="en-US" altLang="zh-CN" sz="2400" b="1" dirty="0">
                <a:latin typeface="Noto Sans SC"/>
              </a:rPr>
              <a:t>using </a:t>
            </a:r>
            <a:r>
              <a:rPr lang="en-US" altLang="zh-CN" sz="2400" b="1" i="0" dirty="0">
                <a:effectLst/>
                <a:latin typeface="Noto Sans SC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Noto Sans SC"/>
              </a:rPr>
              <a:t>e</a:t>
            </a:r>
            <a:r>
              <a:rPr lang="en-US" altLang="zh-CN" sz="2400" b="1" i="0" dirty="0">
                <a:solidFill>
                  <a:srgbClr val="FF0000"/>
                </a:solidFill>
                <a:effectLst/>
                <a:latin typeface="Noto Sans SC"/>
              </a:rPr>
              <a:t>rror propagation</a:t>
            </a:r>
            <a:endParaRPr lang="en-US" altLang="zh-CN" sz="2400" b="1" i="0" dirty="0">
              <a:effectLst/>
              <a:latin typeface="Noto Sans SC"/>
            </a:endParaRP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B51A69-DA27-BDBC-6A51-C4D7E2C84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2023/8/14~2023/8/18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80FD1F-30E8-ADB5-702D-D00B1DF78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CEPC Workshop on Flavor Physics, New Physics and Detector Technologies   Fudan University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BE3ACB3-4D22-6634-3EDC-5818A46E7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A91E-DC31-43EB-BBF7-50A93D15496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003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5113251" y="1459528"/>
            <a:ext cx="1965498" cy="1969472"/>
            <a:chOff x="2362200" y="2838801"/>
            <a:chExt cx="1198786" cy="1201210"/>
          </a:xfrm>
        </p:grpSpPr>
        <p:grpSp>
          <p:nvGrpSpPr>
            <p:cNvPr id="51" name="组合 79"/>
            <p:cNvGrpSpPr/>
            <p:nvPr/>
          </p:nvGrpSpPr>
          <p:grpSpPr bwMode="auto">
            <a:xfrm>
              <a:off x="2362200" y="2838801"/>
              <a:ext cx="1198786" cy="1201210"/>
              <a:chOff x="6379729" y="2488774"/>
              <a:chExt cx="2513016" cy="2513016"/>
            </a:xfrm>
          </p:grpSpPr>
          <p:sp>
            <p:nvSpPr>
              <p:cNvPr id="54" name="任意多边形 53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55" name="任意多边形 54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2" name="椭圆 80"/>
            <p:cNvSpPr/>
            <p:nvPr/>
          </p:nvSpPr>
          <p:spPr bwMode="auto">
            <a:xfrm>
              <a:off x="2528441" y="3008058"/>
              <a:ext cx="866305" cy="868059"/>
            </a:xfrm>
            <a:prstGeom prst="ellipse">
              <a:avLst/>
            </a:prstGeom>
            <a:solidFill>
              <a:srgbClr val="44546A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3" name="Freeform 115"/>
            <p:cNvSpPr/>
            <p:nvPr/>
          </p:nvSpPr>
          <p:spPr bwMode="auto">
            <a:xfrm>
              <a:off x="2810382" y="3247257"/>
              <a:ext cx="313569" cy="322754"/>
            </a:xfrm>
            <a:custGeom>
              <a:avLst/>
              <a:gdLst>
                <a:gd name="T0" fmla="*/ 33 w 239"/>
                <a:gd name="T1" fmla="*/ 104 h 246"/>
                <a:gd name="T2" fmla="*/ 38 w 239"/>
                <a:gd name="T3" fmla="*/ 90 h 246"/>
                <a:gd name="T4" fmla="*/ 40 w 239"/>
                <a:gd name="T5" fmla="*/ 78 h 246"/>
                <a:gd name="T6" fmla="*/ 42 w 239"/>
                <a:gd name="T7" fmla="*/ 64 h 246"/>
                <a:gd name="T8" fmla="*/ 49 w 239"/>
                <a:gd name="T9" fmla="*/ 45 h 246"/>
                <a:gd name="T10" fmla="*/ 61 w 239"/>
                <a:gd name="T11" fmla="*/ 28 h 246"/>
                <a:gd name="T12" fmla="*/ 78 w 239"/>
                <a:gd name="T13" fmla="*/ 14 h 246"/>
                <a:gd name="T14" fmla="*/ 99 w 239"/>
                <a:gd name="T15" fmla="*/ 4 h 246"/>
                <a:gd name="T16" fmla="*/ 125 w 239"/>
                <a:gd name="T17" fmla="*/ 0 h 246"/>
                <a:gd name="T18" fmla="*/ 151 w 239"/>
                <a:gd name="T19" fmla="*/ 4 h 246"/>
                <a:gd name="T20" fmla="*/ 175 w 239"/>
                <a:gd name="T21" fmla="*/ 14 h 246"/>
                <a:gd name="T22" fmla="*/ 189 w 239"/>
                <a:gd name="T23" fmla="*/ 26 h 246"/>
                <a:gd name="T24" fmla="*/ 201 w 239"/>
                <a:gd name="T25" fmla="*/ 42 h 246"/>
                <a:gd name="T26" fmla="*/ 208 w 239"/>
                <a:gd name="T27" fmla="*/ 61 h 246"/>
                <a:gd name="T28" fmla="*/ 213 w 239"/>
                <a:gd name="T29" fmla="*/ 80 h 246"/>
                <a:gd name="T30" fmla="*/ 218 w 239"/>
                <a:gd name="T31" fmla="*/ 94 h 246"/>
                <a:gd name="T32" fmla="*/ 218 w 239"/>
                <a:gd name="T33" fmla="*/ 104 h 246"/>
                <a:gd name="T34" fmla="*/ 220 w 239"/>
                <a:gd name="T35" fmla="*/ 118 h 246"/>
                <a:gd name="T36" fmla="*/ 234 w 239"/>
                <a:gd name="T37" fmla="*/ 139 h 246"/>
                <a:gd name="T38" fmla="*/ 239 w 239"/>
                <a:gd name="T39" fmla="*/ 158 h 246"/>
                <a:gd name="T40" fmla="*/ 239 w 239"/>
                <a:gd name="T41" fmla="*/ 177 h 246"/>
                <a:gd name="T42" fmla="*/ 234 w 239"/>
                <a:gd name="T43" fmla="*/ 189 h 246"/>
                <a:gd name="T44" fmla="*/ 229 w 239"/>
                <a:gd name="T45" fmla="*/ 194 h 246"/>
                <a:gd name="T46" fmla="*/ 225 w 239"/>
                <a:gd name="T47" fmla="*/ 189 h 246"/>
                <a:gd name="T48" fmla="*/ 218 w 239"/>
                <a:gd name="T49" fmla="*/ 175 h 246"/>
                <a:gd name="T50" fmla="*/ 213 w 239"/>
                <a:gd name="T51" fmla="*/ 184 h 246"/>
                <a:gd name="T52" fmla="*/ 201 w 239"/>
                <a:gd name="T53" fmla="*/ 203 h 246"/>
                <a:gd name="T54" fmla="*/ 210 w 239"/>
                <a:gd name="T55" fmla="*/ 215 h 246"/>
                <a:gd name="T56" fmla="*/ 220 w 239"/>
                <a:gd name="T57" fmla="*/ 222 h 246"/>
                <a:gd name="T58" fmla="*/ 220 w 239"/>
                <a:gd name="T59" fmla="*/ 229 h 246"/>
                <a:gd name="T60" fmla="*/ 213 w 239"/>
                <a:gd name="T61" fmla="*/ 236 h 246"/>
                <a:gd name="T62" fmla="*/ 199 w 239"/>
                <a:gd name="T63" fmla="*/ 243 h 246"/>
                <a:gd name="T64" fmla="*/ 177 w 239"/>
                <a:gd name="T65" fmla="*/ 246 h 246"/>
                <a:gd name="T66" fmla="*/ 151 w 239"/>
                <a:gd name="T67" fmla="*/ 241 h 246"/>
                <a:gd name="T68" fmla="*/ 130 w 239"/>
                <a:gd name="T69" fmla="*/ 236 h 246"/>
                <a:gd name="T70" fmla="*/ 118 w 239"/>
                <a:gd name="T71" fmla="*/ 236 h 246"/>
                <a:gd name="T72" fmla="*/ 99 w 239"/>
                <a:gd name="T73" fmla="*/ 246 h 246"/>
                <a:gd name="T74" fmla="*/ 80 w 239"/>
                <a:gd name="T75" fmla="*/ 246 h 246"/>
                <a:gd name="T76" fmla="*/ 52 w 239"/>
                <a:gd name="T77" fmla="*/ 246 h 246"/>
                <a:gd name="T78" fmla="*/ 33 w 239"/>
                <a:gd name="T79" fmla="*/ 239 h 246"/>
                <a:gd name="T80" fmla="*/ 28 w 239"/>
                <a:gd name="T81" fmla="*/ 232 h 246"/>
                <a:gd name="T82" fmla="*/ 28 w 239"/>
                <a:gd name="T83" fmla="*/ 224 h 246"/>
                <a:gd name="T84" fmla="*/ 31 w 239"/>
                <a:gd name="T85" fmla="*/ 217 h 246"/>
                <a:gd name="T86" fmla="*/ 38 w 239"/>
                <a:gd name="T87" fmla="*/ 213 h 246"/>
                <a:gd name="T88" fmla="*/ 47 w 239"/>
                <a:gd name="T89" fmla="*/ 210 h 246"/>
                <a:gd name="T90" fmla="*/ 45 w 239"/>
                <a:gd name="T91" fmla="*/ 206 h 246"/>
                <a:gd name="T92" fmla="*/ 33 w 239"/>
                <a:gd name="T93" fmla="*/ 191 h 246"/>
                <a:gd name="T94" fmla="*/ 26 w 239"/>
                <a:gd name="T95" fmla="*/ 175 h 246"/>
                <a:gd name="T96" fmla="*/ 23 w 239"/>
                <a:gd name="T97" fmla="*/ 172 h 246"/>
                <a:gd name="T98" fmla="*/ 19 w 239"/>
                <a:gd name="T99" fmla="*/ 180 h 246"/>
                <a:gd name="T100" fmla="*/ 9 w 239"/>
                <a:gd name="T101" fmla="*/ 189 h 246"/>
                <a:gd name="T102" fmla="*/ 2 w 239"/>
                <a:gd name="T103" fmla="*/ 189 h 246"/>
                <a:gd name="T104" fmla="*/ 0 w 239"/>
                <a:gd name="T105" fmla="*/ 180 h 246"/>
                <a:gd name="T106" fmla="*/ 0 w 239"/>
                <a:gd name="T107" fmla="*/ 158 h 246"/>
                <a:gd name="T108" fmla="*/ 7 w 239"/>
                <a:gd name="T109" fmla="*/ 139 h 246"/>
                <a:gd name="T110" fmla="*/ 21 w 239"/>
                <a:gd name="T111" fmla="*/ 123 h 246"/>
                <a:gd name="T112" fmla="*/ 33 w 239"/>
                <a:gd name="T113" fmla="*/ 111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9" h="246">
                  <a:moveTo>
                    <a:pt x="33" y="111"/>
                  </a:moveTo>
                  <a:lnTo>
                    <a:pt x="33" y="111"/>
                  </a:lnTo>
                  <a:lnTo>
                    <a:pt x="33" y="109"/>
                  </a:lnTo>
                  <a:lnTo>
                    <a:pt x="33" y="106"/>
                  </a:lnTo>
                  <a:lnTo>
                    <a:pt x="33" y="106"/>
                  </a:lnTo>
                  <a:lnTo>
                    <a:pt x="33" y="104"/>
                  </a:lnTo>
                  <a:lnTo>
                    <a:pt x="33" y="104"/>
                  </a:lnTo>
                  <a:lnTo>
                    <a:pt x="33" y="101"/>
                  </a:lnTo>
                  <a:lnTo>
                    <a:pt x="33" y="99"/>
                  </a:lnTo>
                  <a:lnTo>
                    <a:pt x="33" y="97"/>
                  </a:lnTo>
                  <a:lnTo>
                    <a:pt x="35" y="94"/>
                  </a:lnTo>
                  <a:lnTo>
                    <a:pt x="35" y="94"/>
                  </a:lnTo>
                  <a:lnTo>
                    <a:pt x="38" y="92"/>
                  </a:lnTo>
                  <a:lnTo>
                    <a:pt x="38" y="90"/>
                  </a:lnTo>
                  <a:lnTo>
                    <a:pt x="38" y="87"/>
                  </a:lnTo>
                  <a:lnTo>
                    <a:pt x="38" y="87"/>
                  </a:lnTo>
                  <a:lnTo>
                    <a:pt x="38" y="85"/>
                  </a:lnTo>
                  <a:lnTo>
                    <a:pt x="38" y="82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40" y="75"/>
                  </a:lnTo>
                  <a:lnTo>
                    <a:pt x="40" y="75"/>
                  </a:lnTo>
                  <a:lnTo>
                    <a:pt x="40" y="73"/>
                  </a:lnTo>
                  <a:lnTo>
                    <a:pt x="42" y="71"/>
                  </a:lnTo>
                  <a:lnTo>
                    <a:pt x="42" y="66"/>
                  </a:lnTo>
                  <a:lnTo>
                    <a:pt x="42" y="64"/>
                  </a:lnTo>
                  <a:lnTo>
                    <a:pt x="45" y="59"/>
                  </a:lnTo>
                  <a:lnTo>
                    <a:pt x="45" y="56"/>
                  </a:lnTo>
                  <a:lnTo>
                    <a:pt x="45" y="54"/>
                  </a:lnTo>
                  <a:lnTo>
                    <a:pt x="47" y="52"/>
                  </a:lnTo>
                  <a:lnTo>
                    <a:pt x="47" y="49"/>
                  </a:lnTo>
                  <a:lnTo>
                    <a:pt x="49" y="47"/>
                  </a:lnTo>
                  <a:lnTo>
                    <a:pt x="49" y="45"/>
                  </a:lnTo>
                  <a:lnTo>
                    <a:pt x="52" y="42"/>
                  </a:lnTo>
                  <a:lnTo>
                    <a:pt x="52" y="40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7" y="35"/>
                  </a:lnTo>
                  <a:lnTo>
                    <a:pt x="59" y="33"/>
                  </a:lnTo>
                  <a:lnTo>
                    <a:pt x="61" y="28"/>
                  </a:lnTo>
                  <a:lnTo>
                    <a:pt x="64" y="26"/>
                  </a:lnTo>
                  <a:lnTo>
                    <a:pt x="66" y="23"/>
                  </a:lnTo>
                  <a:lnTo>
                    <a:pt x="68" y="21"/>
                  </a:lnTo>
                  <a:lnTo>
                    <a:pt x="71" y="19"/>
                  </a:lnTo>
                  <a:lnTo>
                    <a:pt x="73" y="16"/>
                  </a:lnTo>
                  <a:lnTo>
                    <a:pt x="76" y="14"/>
                  </a:lnTo>
                  <a:lnTo>
                    <a:pt x="78" y="14"/>
                  </a:lnTo>
                  <a:lnTo>
                    <a:pt x="80" y="12"/>
                  </a:lnTo>
                  <a:lnTo>
                    <a:pt x="85" y="9"/>
                  </a:lnTo>
                  <a:lnTo>
                    <a:pt x="87" y="9"/>
                  </a:lnTo>
                  <a:lnTo>
                    <a:pt x="90" y="7"/>
                  </a:lnTo>
                  <a:lnTo>
                    <a:pt x="92" y="7"/>
                  </a:lnTo>
                  <a:lnTo>
                    <a:pt x="97" y="4"/>
                  </a:lnTo>
                  <a:lnTo>
                    <a:pt x="99" y="4"/>
                  </a:lnTo>
                  <a:lnTo>
                    <a:pt x="104" y="2"/>
                  </a:lnTo>
                  <a:lnTo>
                    <a:pt x="106" y="2"/>
                  </a:lnTo>
                  <a:lnTo>
                    <a:pt x="111" y="2"/>
                  </a:lnTo>
                  <a:lnTo>
                    <a:pt x="113" y="2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5" y="0"/>
                  </a:lnTo>
                  <a:lnTo>
                    <a:pt x="128" y="0"/>
                  </a:lnTo>
                  <a:lnTo>
                    <a:pt x="132" y="0"/>
                  </a:lnTo>
                  <a:lnTo>
                    <a:pt x="135" y="2"/>
                  </a:lnTo>
                  <a:lnTo>
                    <a:pt x="139" y="2"/>
                  </a:lnTo>
                  <a:lnTo>
                    <a:pt x="144" y="2"/>
                  </a:lnTo>
                  <a:lnTo>
                    <a:pt x="147" y="2"/>
                  </a:lnTo>
                  <a:lnTo>
                    <a:pt x="151" y="4"/>
                  </a:lnTo>
                  <a:lnTo>
                    <a:pt x="154" y="4"/>
                  </a:lnTo>
                  <a:lnTo>
                    <a:pt x="158" y="4"/>
                  </a:lnTo>
                  <a:lnTo>
                    <a:pt x="161" y="7"/>
                  </a:lnTo>
                  <a:lnTo>
                    <a:pt x="165" y="9"/>
                  </a:lnTo>
                  <a:lnTo>
                    <a:pt x="168" y="9"/>
                  </a:lnTo>
                  <a:lnTo>
                    <a:pt x="173" y="12"/>
                  </a:lnTo>
                  <a:lnTo>
                    <a:pt x="175" y="14"/>
                  </a:lnTo>
                  <a:lnTo>
                    <a:pt x="177" y="16"/>
                  </a:lnTo>
                  <a:lnTo>
                    <a:pt x="180" y="16"/>
                  </a:lnTo>
                  <a:lnTo>
                    <a:pt x="182" y="19"/>
                  </a:lnTo>
                  <a:lnTo>
                    <a:pt x="182" y="19"/>
                  </a:lnTo>
                  <a:lnTo>
                    <a:pt x="187" y="21"/>
                  </a:lnTo>
                  <a:lnTo>
                    <a:pt x="187" y="23"/>
                  </a:lnTo>
                  <a:lnTo>
                    <a:pt x="189" y="26"/>
                  </a:lnTo>
                  <a:lnTo>
                    <a:pt x="191" y="28"/>
                  </a:lnTo>
                  <a:lnTo>
                    <a:pt x="194" y="30"/>
                  </a:lnTo>
                  <a:lnTo>
                    <a:pt x="196" y="33"/>
                  </a:lnTo>
                  <a:lnTo>
                    <a:pt x="196" y="35"/>
                  </a:lnTo>
                  <a:lnTo>
                    <a:pt x="199" y="38"/>
                  </a:lnTo>
                  <a:lnTo>
                    <a:pt x="201" y="40"/>
                  </a:lnTo>
                  <a:lnTo>
                    <a:pt x="201" y="42"/>
                  </a:lnTo>
                  <a:lnTo>
                    <a:pt x="203" y="47"/>
                  </a:lnTo>
                  <a:lnTo>
                    <a:pt x="203" y="49"/>
                  </a:lnTo>
                  <a:lnTo>
                    <a:pt x="206" y="52"/>
                  </a:lnTo>
                  <a:lnTo>
                    <a:pt x="206" y="54"/>
                  </a:lnTo>
                  <a:lnTo>
                    <a:pt x="206" y="56"/>
                  </a:lnTo>
                  <a:lnTo>
                    <a:pt x="208" y="59"/>
                  </a:lnTo>
                  <a:lnTo>
                    <a:pt x="208" y="61"/>
                  </a:lnTo>
                  <a:lnTo>
                    <a:pt x="208" y="64"/>
                  </a:lnTo>
                  <a:lnTo>
                    <a:pt x="210" y="68"/>
                  </a:lnTo>
                  <a:lnTo>
                    <a:pt x="210" y="73"/>
                  </a:lnTo>
                  <a:lnTo>
                    <a:pt x="210" y="75"/>
                  </a:lnTo>
                  <a:lnTo>
                    <a:pt x="210" y="80"/>
                  </a:lnTo>
                  <a:lnTo>
                    <a:pt x="210" y="80"/>
                  </a:lnTo>
                  <a:lnTo>
                    <a:pt x="213" y="80"/>
                  </a:lnTo>
                  <a:lnTo>
                    <a:pt x="213" y="82"/>
                  </a:lnTo>
                  <a:lnTo>
                    <a:pt x="215" y="85"/>
                  </a:lnTo>
                  <a:lnTo>
                    <a:pt x="215" y="87"/>
                  </a:lnTo>
                  <a:lnTo>
                    <a:pt x="215" y="87"/>
                  </a:lnTo>
                  <a:lnTo>
                    <a:pt x="218" y="90"/>
                  </a:lnTo>
                  <a:lnTo>
                    <a:pt x="218" y="92"/>
                  </a:lnTo>
                  <a:lnTo>
                    <a:pt x="218" y="94"/>
                  </a:lnTo>
                  <a:lnTo>
                    <a:pt x="218" y="97"/>
                  </a:lnTo>
                  <a:lnTo>
                    <a:pt x="220" y="97"/>
                  </a:lnTo>
                  <a:lnTo>
                    <a:pt x="220" y="99"/>
                  </a:lnTo>
                  <a:lnTo>
                    <a:pt x="220" y="101"/>
                  </a:lnTo>
                  <a:lnTo>
                    <a:pt x="220" y="101"/>
                  </a:lnTo>
                  <a:lnTo>
                    <a:pt x="220" y="104"/>
                  </a:lnTo>
                  <a:lnTo>
                    <a:pt x="218" y="104"/>
                  </a:lnTo>
                  <a:lnTo>
                    <a:pt x="218" y="109"/>
                  </a:lnTo>
                  <a:lnTo>
                    <a:pt x="218" y="109"/>
                  </a:lnTo>
                  <a:lnTo>
                    <a:pt x="218" y="111"/>
                  </a:lnTo>
                  <a:lnTo>
                    <a:pt x="218" y="111"/>
                  </a:lnTo>
                  <a:lnTo>
                    <a:pt x="218" y="111"/>
                  </a:lnTo>
                  <a:lnTo>
                    <a:pt x="218" y="113"/>
                  </a:lnTo>
                  <a:lnTo>
                    <a:pt x="220" y="118"/>
                  </a:lnTo>
                  <a:lnTo>
                    <a:pt x="222" y="120"/>
                  </a:lnTo>
                  <a:lnTo>
                    <a:pt x="225" y="123"/>
                  </a:lnTo>
                  <a:lnTo>
                    <a:pt x="227" y="127"/>
                  </a:lnTo>
                  <a:lnTo>
                    <a:pt x="227" y="130"/>
                  </a:lnTo>
                  <a:lnTo>
                    <a:pt x="229" y="132"/>
                  </a:lnTo>
                  <a:lnTo>
                    <a:pt x="232" y="137"/>
                  </a:lnTo>
                  <a:lnTo>
                    <a:pt x="234" y="139"/>
                  </a:lnTo>
                  <a:lnTo>
                    <a:pt x="234" y="142"/>
                  </a:lnTo>
                  <a:lnTo>
                    <a:pt x="234" y="144"/>
                  </a:lnTo>
                  <a:lnTo>
                    <a:pt x="236" y="146"/>
                  </a:lnTo>
                  <a:lnTo>
                    <a:pt x="236" y="149"/>
                  </a:lnTo>
                  <a:lnTo>
                    <a:pt x="236" y="151"/>
                  </a:lnTo>
                  <a:lnTo>
                    <a:pt x="239" y="153"/>
                  </a:lnTo>
                  <a:lnTo>
                    <a:pt x="239" y="158"/>
                  </a:lnTo>
                  <a:lnTo>
                    <a:pt x="239" y="163"/>
                  </a:lnTo>
                  <a:lnTo>
                    <a:pt x="239" y="168"/>
                  </a:lnTo>
                  <a:lnTo>
                    <a:pt x="239" y="170"/>
                  </a:lnTo>
                  <a:lnTo>
                    <a:pt x="239" y="170"/>
                  </a:lnTo>
                  <a:lnTo>
                    <a:pt x="239" y="172"/>
                  </a:lnTo>
                  <a:lnTo>
                    <a:pt x="239" y="175"/>
                  </a:lnTo>
                  <a:lnTo>
                    <a:pt x="239" y="177"/>
                  </a:lnTo>
                  <a:lnTo>
                    <a:pt x="239" y="182"/>
                  </a:lnTo>
                  <a:lnTo>
                    <a:pt x="239" y="184"/>
                  </a:lnTo>
                  <a:lnTo>
                    <a:pt x="236" y="184"/>
                  </a:lnTo>
                  <a:lnTo>
                    <a:pt x="236" y="187"/>
                  </a:lnTo>
                  <a:lnTo>
                    <a:pt x="236" y="187"/>
                  </a:lnTo>
                  <a:lnTo>
                    <a:pt x="236" y="189"/>
                  </a:lnTo>
                  <a:lnTo>
                    <a:pt x="234" y="189"/>
                  </a:lnTo>
                  <a:lnTo>
                    <a:pt x="234" y="189"/>
                  </a:lnTo>
                  <a:lnTo>
                    <a:pt x="234" y="191"/>
                  </a:lnTo>
                  <a:lnTo>
                    <a:pt x="232" y="191"/>
                  </a:lnTo>
                  <a:lnTo>
                    <a:pt x="232" y="191"/>
                  </a:lnTo>
                  <a:lnTo>
                    <a:pt x="232" y="191"/>
                  </a:lnTo>
                  <a:lnTo>
                    <a:pt x="229" y="194"/>
                  </a:lnTo>
                  <a:lnTo>
                    <a:pt x="229" y="194"/>
                  </a:lnTo>
                  <a:lnTo>
                    <a:pt x="229" y="194"/>
                  </a:lnTo>
                  <a:lnTo>
                    <a:pt x="229" y="191"/>
                  </a:lnTo>
                  <a:lnTo>
                    <a:pt x="227" y="191"/>
                  </a:lnTo>
                  <a:lnTo>
                    <a:pt x="227" y="191"/>
                  </a:lnTo>
                  <a:lnTo>
                    <a:pt x="227" y="191"/>
                  </a:lnTo>
                  <a:lnTo>
                    <a:pt x="225" y="191"/>
                  </a:lnTo>
                  <a:lnTo>
                    <a:pt x="225" y="189"/>
                  </a:lnTo>
                  <a:lnTo>
                    <a:pt x="225" y="189"/>
                  </a:lnTo>
                  <a:lnTo>
                    <a:pt x="222" y="187"/>
                  </a:lnTo>
                  <a:lnTo>
                    <a:pt x="222" y="184"/>
                  </a:lnTo>
                  <a:lnTo>
                    <a:pt x="220" y="184"/>
                  </a:lnTo>
                  <a:lnTo>
                    <a:pt x="220" y="182"/>
                  </a:lnTo>
                  <a:lnTo>
                    <a:pt x="218" y="180"/>
                  </a:lnTo>
                  <a:lnTo>
                    <a:pt x="218" y="175"/>
                  </a:lnTo>
                  <a:lnTo>
                    <a:pt x="215" y="175"/>
                  </a:lnTo>
                  <a:lnTo>
                    <a:pt x="215" y="175"/>
                  </a:lnTo>
                  <a:lnTo>
                    <a:pt x="215" y="177"/>
                  </a:lnTo>
                  <a:lnTo>
                    <a:pt x="215" y="177"/>
                  </a:lnTo>
                  <a:lnTo>
                    <a:pt x="215" y="177"/>
                  </a:lnTo>
                  <a:lnTo>
                    <a:pt x="213" y="182"/>
                  </a:lnTo>
                  <a:lnTo>
                    <a:pt x="213" y="184"/>
                  </a:lnTo>
                  <a:lnTo>
                    <a:pt x="210" y="191"/>
                  </a:lnTo>
                  <a:lnTo>
                    <a:pt x="208" y="194"/>
                  </a:lnTo>
                  <a:lnTo>
                    <a:pt x="206" y="196"/>
                  </a:lnTo>
                  <a:lnTo>
                    <a:pt x="203" y="198"/>
                  </a:lnTo>
                  <a:lnTo>
                    <a:pt x="203" y="201"/>
                  </a:lnTo>
                  <a:lnTo>
                    <a:pt x="201" y="203"/>
                  </a:lnTo>
                  <a:lnTo>
                    <a:pt x="201" y="203"/>
                  </a:lnTo>
                  <a:lnTo>
                    <a:pt x="196" y="208"/>
                  </a:lnTo>
                  <a:lnTo>
                    <a:pt x="199" y="208"/>
                  </a:lnTo>
                  <a:lnTo>
                    <a:pt x="199" y="208"/>
                  </a:lnTo>
                  <a:lnTo>
                    <a:pt x="199" y="208"/>
                  </a:lnTo>
                  <a:lnTo>
                    <a:pt x="206" y="210"/>
                  </a:lnTo>
                  <a:lnTo>
                    <a:pt x="208" y="213"/>
                  </a:lnTo>
                  <a:lnTo>
                    <a:pt x="210" y="215"/>
                  </a:lnTo>
                  <a:lnTo>
                    <a:pt x="213" y="215"/>
                  </a:lnTo>
                  <a:lnTo>
                    <a:pt x="215" y="217"/>
                  </a:lnTo>
                  <a:lnTo>
                    <a:pt x="218" y="220"/>
                  </a:lnTo>
                  <a:lnTo>
                    <a:pt x="218" y="220"/>
                  </a:lnTo>
                  <a:lnTo>
                    <a:pt x="218" y="222"/>
                  </a:lnTo>
                  <a:lnTo>
                    <a:pt x="220" y="222"/>
                  </a:lnTo>
                  <a:lnTo>
                    <a:pt x="220" y="222"/>
                  </a:lnTo>
                  <a:lnTo>
                    <a:pt x="220" y="224"/>
                  </a:lnTo>
                  <a:lnTo>
                    <a:pt x="220" y="224"/>
                  </a:lnTo>
                  <a:lnTo>
                    <a:pt x="220" y="227"/>
                  </a:lnTo>
                  <a:lnTo>
                    <a:pt x="220" y="227"/>
                  </a:lnTo>
                  <a:lnTo>
                    <a:pt x="220" y="229"/>
                  </a:lnTo>
                  <a:lnTo>
                    <a:pt x="220" y="229"/>
                  </a:lnTo>
                  <a:lnTo>
                    <a:pt x="220" y="229"/>
                  </a:lnTo>
                  <a:lnTo>
                    <a:pt x="220" y="232"/>
                  </a:lnTo>
                  <a:lnTo>
                    <a:pt x="218" y="232"/>
                  </a:lnTo>
                  <a:lnTo>
                    <a:pt x="218" y="234"/>
                  </a:lnTo>
                  <a:lnTo>
                    <a:pt x="218" y="234"/>
                  </a:lnTo>
                  <a:lnTo>
                    <a:pt x="215" y="236"/>
                  </a:lnTo>
                  <a:lnTo>
                    <a:pt x="215" y="236"/>
                  </a:lnTo>
                  <a:lnTo>
                    <a:pt x="213" y="236"/>
                  </a:lnTo>
                  <a:lnTo>
                    <a:pt x="210" y="239"/>
                  </a:lnTo>
                  <a:lnTo>
                    <a:pt x="210" y="239"/>
                  </a:lnTo>
                  <a:lnTo>
                    <a:pt x="208" y="241"/>
                  </a:lnTo>
                  <a:lnTo>
                    <a:pt x="206" y="241"/>
                  </a:lnTo>
                  <a:lnTo>
                    <a:pt x="203" y="241"/>
                  </a:lnTo>
                  <a:lnTo>
                    <a:pt x="203" y="241"/>
                  </a:lnTo>
                  <a:lnTo>
                    <a:pt x="199" y="243"/>
                  </a:lnTo>
                  <a:lnTo>
                    <a:pt x="196" y="243"/>
                  </a:lnTo>
                  <a:lnTo>
                    <a:pt x="194" y="243"/>
                  </a:lnTo>
                  <a:lnTo>
                    <a:pt x="191" y="243"/>
                  </a:lnTo>
                  <a:lnTo>
                    <a:pt x="187" y="243"/>
                  </a:lnTo>
                  <a:lnTo>
                    <a:pt x="184" y="246"/>
                  </a:lnTo>
                  <a:lnTo>
                    <a:pt x="180" y="246"/>
                  </a:lnTo>
                  <a:lnTo>
                    <a:pt x="177" y="246"/>
                  </a:lnTo>
                  <a:lnTo>
                    <a:pt x="173" y="246"/>
                  </a:lnTo>
                  <a:lnTo>
                    <a:pt x="170" y="246"/>
                  </a:lnTo>
                  <a:lnTo>
                    <a:pt x="165" y="243"/>
                  </a:lnTo>
                  <a:lnTo>
                    <a:pt x="163" y="243"/>
                  </a:lnTo>
                  <a:lnTo>
                    <a:pt x="158" y="243"/>
                  </a:lnTo>
                  <a:lnTo>
                    <a:pt x="154" y="243"/>
                  </a:lnTo>
                  <a:lnTo>
                    <a:pt x="151" y="241"/>
                  </a:lnTo>
                  <a:lnTo>
                    <a:pt x="147" y="241"/>
                  </a:lnTo>
                  <a:lnTo>
                    <a:pt x="144" y="241"/>
                  </a:lnTo>
                  <a:lnTo>
                    <a:pt x="139" y="239"/>
                  </a:lnTo>
                  <a:lnTo>
                    <a:pt x="135" y="239"/>
                  </a:lnTo>
                  <a:lnTo>
                    <a:pt x="135" y="236"/>
                  </a:lnTo>
                  <a:lnTo>
                    <a:pt x="132" y="236"/>
                  </a:lnTo>
                  <a:lnTo>
                    <a:pt x="130" y="236"/>
                  </a:lnTo>
                  <a:lnTo>
                    <a:pt x="130" y="236"/>
                  </a:lnTo>
                  <a:lnTo>
                    <a:pt x="128" y="236"/>
                  </a:lnTo>
                  <a:lnTo>
                    <a:pt x="128" y="236"/>
                  </a:lnTo>
                  <a:lnTo>
                    <a:pt x="123" y="236"/>
                  </a:lnTo>
                  <a:lnTo>
                    <a:pt x="120" y="236"/>
                  </a:lnTo>
                  <a:lnTo>
                    <a:pt x="118" y="234"/>
                  </a:lnTo>
                  <a:lnTo>
                    <a:pt x="118" y="236"/>
                  </a:lnTo>
                  <a:lnTo>
                    <a:pt x="116" y="239"/>
                  </a:lnTo>
                  <a:lnTo>
                    <a:pt x="113" y="239"/>
                  </a:lnTo>
                  <a:lnTo>
                    <a:pt x="109" y="241"/>
                  </a:lnTo>
                  <a:lnTo>
                    <a:pt x="109" y="241"/>
                  </a:lnTo>
                  <a:lnTo>
                    <a:pt x="106" y="243"/>
                  </a:lnTo>
                  <a:lnTo>
                    <a:pt x="102" y="243"/>
                  </a:lnTo>
                  <a:lnTo>
                    <a:pt x="99" y="246"/>
                  </a:lnTo>
                  <a:lnTo>
                    <a:pt x="97" y="246"/>
                  </a:lnTo>
                  <a:lnTo>
                    <a:pt x="94" y="246"/>
                  </a:lnTo>
                  <a:lnTo>
                    <a:pt x="92" y="246"/>
                  </a:lnTo>
                  <a:lnTo>
                    <a:pt x="90" y="246"/>
                  </a:lnTo>
                  <a:lnTo>
                    <a:pt x="87" y="246"/>
                  </a:lnTo>
                  <a:lnTo>
                    <a:pt x="85" y="246"/>
                  </a:lnTo>
                  <a:lnTo>
                    <a:pt x="80" y="246"/>
                  </a:lnTo>
                  <a:lnTo>
                    <a:pt x="78" y="246"/>
                  </a:lnTo>
                  <a:lnTo>
                    <a:pt x="73" y="246"/>
                  </a:lnTo>
                  <a:lnTo>
                    <a:pt x="66" y="246"/>
                  </a:lnTo>
                  <a:lnTo>
                    <a:pt x="61" y="246"/>
                  </a:lnTo>
                  <a:lnTo>
                    <a:pt x="57" y="246"/>
                  </a:lnTo>
                  <a:lnTo>
                    <a:pt x="54" y="246"/>
                  </a:lnTo>
                  <a:lnTo>
                    <a:pt x="52" y="246"/>
                  </a:lnTo>
                  <a:lnTo>
                    <a:pt x="47" y="243"/>
                  </a:lnTo>
                  <a:lnTo>
                    <a:pt x="45" y="243"/>
                  </a:lnTo>
                  <a:lnTo>
                    <a:pt x="42" y="243"/>
                  </a:lnTo>
                  <a:lnTo>
                    <a:pt x="40" y="241"/>
                  </a:lnTo>
                  <a:lnTo>
                    <a:pt x="38" y="241"/>
                  </a:lnTo>
                  <a:lnTo>
                    <a:pt x="35" y="239"/>
                  </a:lnTo>
                  <a:lnTo>
                    <a:pt x="33" y="239"/>
                  </a:lnTo>
                  <a:lnTo>
                    <a:pt x="33" y="236"/>
                  </a:lnTo>
                  <a:lnTo>
                    <a:pt x="31" y="236"/>
                  </a:lnTo>
                  <a:lnTo>
                    <a:pt x="31" y="236"/>
                  </a:lnTo>
                  <a:lnTo>
                    <a:pt x="31" y="234"/>
                  </a:lnTo>
                  <a:lnTo>
                    <a:pt x="31" y="234"/>
                  </a:lnTo>
                  <a:lnTo>
                    <a:pt x="28" y="234"/>
                  </a:lnTo>
                  <a:lnTo>
                    <a:pt x="28" y="232"/>
                  </a:lnTo>
                  <a:lnTo>
                    <a:pt x="28" y="232"/>
                  </a:lnTo>
                  <a:lnTo>
                    <a:pt x="28" y="229"/>
                  </a:lnTo>
                  <a:lnTo>
                    <a:pt x="28" y="229"/>
                  </a:lnTo>
                  <a:lnTo>
                    <a:pt x="28" y="229"/>
                  </a:lnTo>
                  <a:lnTo>
                    <a:pt x="28" y="227"/>
                  </a:lnTo>
                  <a:lnTo>
                    <a:pt x="28" y="227"/>
                  </a:lnTo>
                  <a:lnTo>
                    <a:pt x="28" y="224"/>
                  </a:lnTo>
                  <a:lnTo>
                    <a:pt x="28" y="224"/>
                  </a:lnTo>
                  <a:lnTo>
                    <a:pt x="28" y="222"/>
                  </a:lnTo>
                  <a:lnTo>
                    <a:pt x="28" y="222"/>
                  </a:lnTo>
                  <a:lnTo>
                    <a:pt x="28" y="220"/>
                  </a:lnTo>
                  <a:lnTo>
                    <a:pt x="28" y="220"/>
                  </a:lnTo>
                  <a:lnTo>
                    <a:pt x="31" y="217"/>
                  </a:lnTo>
                  <a:lnTo>
                    <a:pt x="31" y="217"/>
                  </a:lnTo>
                  <a:lnTo>
                    <a:pt x="31" y="217"/>
                  </a:lnTo>
                  <a:lnTo>
                    <a:pt x="33" y="215"/>
                  </a:lnTo>
                  <a:lnTo>
                    <a:pt x="33" y="215"/>
                  </a:lnTo>
                  <a:lnTo>
                    <a:pt x="33" y="215"/>
                  </a:lnTo>
                  <a:lnTo>
                    <a:pt x="35" y="213"/>
                  </a:lnTo>
                  <a:lnTo>
                    <a:pt x="35" y="213"/>
                  </a:lnTo>
                  <a:lnTo>
                    <a:pt x="38" y="213"/>
                  </a:lnTo>
                  <a:lnTo>
                    <a:pt x="38" y="213"/>
                  </a:lnTo>
                  <a:lnTo>
                    <a:pt x="40" y="210"/>
                  </a:lnTo>
                  <a:lnTo>
                    <a:pt x="40" y="210"/>
                  </a:lnTo>
                  <a:lnTo>
                    <a:pt x="42" y="210"/>
                  </a:lnTo>
                  <a:lnTo>
                    <a:pt x="45" y="210"/>
                  </a:lnTo>
                  <a:lnTo>
                    <a:pt x="47" y="210"/>
                  </a:lnTo>
                  <a:lnTo>
                    <a:pt x="47" y="210"/>
                  </a:lnTo>
                  <a:lnTo>
                    <a:pt x="49" y="210"/>
                  </a:lnTo>
                  <a:lnTo>
                    <a:pt x="49" y="210"/>
                  </a:lnTo>
                  <a:lnTo>
                    <a:pt x="49" y="210"/>
                  </a:lnTo>
                  <a:lnTo>
                    <a:pt x="49" y="208"/>
                  </a:lnTo>
                  <a:lnTo>
                    <a:pt x="49" y="208"/>
                  </a:lnTo>
                  <a:lnTo>
                    <a:pt x="47" y="208"/>
                  </a:lnTo>
                  <a:lnTo>
                    <a:pt x="45" y="206"/>
                  </a:lnTo>
                  <a:lnTo>
                    <a:pt x="42" y="203"/>
                  </a:lnTo>
                  <a:lnTo>
                    <a:pt x="40" y="203"/>
                  </a:lnTo>
                  <a:lnTo>
                    <a:pt x="40" y="201"/>
                  </a:lnTo>
                  <a:lnTo>
                    <a:pt x="38" y="198"/>
                  </a:lnTo>
                  <a:lnTo>
                    <a:pt x="33" y="194"/>
                  </a:lnTo>
                  <a:lnTo>
                    <a:pt x="33" y="194"/>
                  </a:lnTo>
                  <a:lnTo>
                    <a:pt x="33" y="191"/>
                  </a:lnTo>
                  <a:lnTo>
                    <a:pt x="31" y="189"/>
                  </a:lnTo>
                  <a:lnTo>
                    <a:pt x="31" y="187"/>
                  </a:lnTo>
                  <a:lnTo>
                    <a:pt x="28" y="184"/>
                  </a:lnTo>
                  <a:lnTo>
                    <a:pt x="28" y="182"/>
                  </a:lnTo>
                  <a:lnTo>
                    <a:pt x="26" y="180"/>
                  </a:lnTo>
                  <a:lnTo>
                    <a:pt x="26" y="177"/>
                  </a:lnTo>
                  <a:lnTo>
                    <a:pt x="26" y="175"/>
                  </a:lnTo>
                  <a:lnTo>
                    <a:pt x="23" y="172"/>
                  </a:lnTo>
                  <a:lnTo>
                    <a:pt x="23" y="172"/>
                  </a:lnTo>
                  <a:lnTo>
                    <a:pt x="23" y="172"/>
                  </a:lnTo>
                  <a:lnTo>
                    <a:pt x="23" y="172"/>
                  </a:lnTo>
                  <a:lnTo>
                    <a:pt x="23" y="172"/>
                  </a:lnTo>
                  <a:lnTo>
                    <a:pt x="23" y="172"/>
                  </a:lnTo>
                  <a:lnTo>
                    <a:pt x="23" y="172"/>
                  </a:lnTo>
                  <a:lnTo>
                    <a:pt x="23" y="172"/>
                  </a:lnTo>
                  <a:lnTo>
                    <a:pt x="21" y="175"/>
                  </a:lnTo>
                  <a:lnTo>
                    <a:pt x="21" y="175"/>
                  </a:lnTo>
                  <a:lnTo>
                    <a:pt x="21" y="175"/>
                  </a:lnTo>
                  <a:lnTo>
                    <a:pt x="21" y="177"/>
                  </a:lnTo>
                  <a:lnTo>
                    <a:pt x="19" y="180"/>
                  </a:lnTo>
                  <a:lnTo>
                    <a:pt x="19" y="180"/>
                  </a:lnTo>
                  <a:lnTo>
                    <a:pt x="19" y="182"/>
                  </a:lnTo>
                  <a:lnTo>
                    <a:pt x="16" y="182"/>
                  </a:lnTo>
                  <a:lnTo>
                    <a:pt x="14" y="184"/>
                  </a:lnTo>
                  <a:lnTo>
                    <a:pt x="14" y="187"/>
                  </a:lnTo>
                  <a:lnTo>
                    <a:pt x="12" y="187"/>
                  </a:lnTo>
                  <a:lnTo>
                    <a:pt x="12" y="189"/>
                  </a:lnTo>
                  <a:lnTo>
                    <a:pt x="9" y="189"/>
                  </a:lnTo>
                  <a:lnTo>
                    <a:pt x="7" y="189"/>
                  </a:lnTo>
                  <a:lnTo>
                    <a:pt x="5" y="189"/>
                  </a:lnTo>
                  <a:lnTo>
                    <a:pt x="5" y="191"/>
                  </a:lnTo>
                  <a:lnTo>
                    <a:pt x="5" y="191"/>
                  </a:lnTo>
                  <a:lnTo>
                    <a:pt x="2" y="191"/>
                  </a:lnTo>
                  <a:lnTo>
                    <a:pt x="2" y="189"/>
                  </a:lnTo>
                  <a:lnTo>
                    <a:pt x="2" y="189"/>
                  </a:lnTo>
                  <a:lnTo>
                    <a:pt x="2" y="189"/>
                  </a:lnTo>
                  <a:lnTo>
                    <a:pt x="2" y="187"/>
                  </a:lnTo>
                  <a:lnTo>
                    <a:pt x="0" y="187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82"/>
                  </a:lnTo>
                  <a:lnTo>
                    <a:pt x="0" y="180"/>
                  </a:lnTo>
                  <a:lnTo>
                    <a:pt x="0" y="177"/>
                  </a:lnTo>
                  <a:lnTo>
                    <a:pt x="0" y="175"/>
                  </a:lnTo>
                  <a:lnTo>
                    <a:pt x="0" y="170"/>
                  </a:lnTo>
                  <a:lnTo>
                    <a:pt x="0" y="165"/>
                  </a:lnTo>
                  <a:lnTo>
                    <a:pt x="0" y="163"/>
                  </a:lnTo>
                  <a:lnTo>
                    <a:pt x="0" y="161"/>
                  </a:lnTo>
                  <a:lnTo>
                    <a:pt x="0" y="158"/>
                  </a:lnTo>
                  <a:lnTo>
                    <a:pt x="0" y="156"/>
                  </a:lnTo>
                  <a:lnTo>
                    <a:pt x="2" y="153"/>
                  </a:lnTo>
                  <a:lnTo>
                    <a:pt x="2" y="151"/>
                  </a:lnTo>
                  <a:lnTo>
                    <a:pt x="5" y="149"/>
                  </a:lnTo>
                  <a:lnTo>
                    <a:pt x="5" y="146"/>
                  </a:lnTo>
                  <a:lnTo>
                    <a:pt x="7" y="144"/>
                  </a:lnTo>
                  <a:lnTo>
                    <a:pt x="7" y="139"/>
                  </a:lnTo>
                  <a:lnTo>
                    <a:pt x="9" y="137"/>
                  </a:lnTo>
                  <a:lnTo>
                    <a:pt x="12" y="135"/>
                  </a:lnTo>
                  <a:lnTo>
                    <a:pt x="12" y="132"/>
                  </a:lnTo>
                  <a:lnTo>
                    <a:pt x="14" y="130"/>
                  </a:lnTo>
                  <a:lnTo>
                    <a:pt x="16" y="127"/>
                  </a:lnTo>
                  <a:lnTo>
                    <a:pt x="19" y="125"/>
                  </a:lnTo>
                  <a:lnTo>
                    <a:pt x="21" y="123"/>
                  </a:lnTo>
                  <a:lnTo>
                    <a:pt x="21" y="120"/>
                  </a:lnTo>
                  <a:lnTo>
                    <a:pt x="23" y="120"/>
                  </a:lnTo>
                  <a:lnTo>
                    <a:pt x="26" y="118"/>
                  </a:lnTo>
                  <a:lnTo>
                    <a:pt x="28" y="116"/>
                  </a:lnTo>
                  <a:lnTo>
                    <a:pt x="31" y="113"/>
                  </a:lnTo>
                  <a:lnTo>
                    <a:pt x="33" y="111"/>
                  </a:lnTo>
                  <a:lnTo>
                    <a:pt x="33" y="1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B95DFD31-548A-6F41-D359-CDA27C69A1E8}"/>
              </a:ext>
            </a:extLst>
          </p:cNvPr>
          <p:cNvGrpSpPr/>
          <p:nvPr/>
        </p:nvGrpSpPr>
        <p:grpSpPr>
          <a:xfrm>
            <a:off x="5113251" y="1459528"/>
            <a:ext cx="1965498" cy="1969472"/>
            <a:chOff x="2362200" y="2838801"/>
            <a:chExt cx="1198786" cy="1201210"/>
          </a:xfrm>
        </p:grpSpPr>
        <p:grpSp>
          <p:nvGrpSpPr>
            <p:cNvPr id="3" name="组合 79">
              <a:extLst>
                <a:ext uri="{FF2B5EF4-FFF2-40B4-BE49-F238E27FC236}">
                  <a16:creationId xmlns:a16="http://schemas.microsoft.com/office/drawing/2014/main" id="{84BA8185-D0B1-31F2-5E5E-0CC4B1C867BC}"/>
                </a:ext>
              </a:extLst>
            </p:cNvPr>
            <p:cNvGrpSpPr/>
            <p:nvPr/>
          </p:nvGrpSpPr>
          <p:grpSpPr bwMode="auto">
            <a:xfrm>
              <a:off x="2362200" y="2838801"/>
              <a:ext cx="1198786" cy="1201210"/>
              <a:chOff x="6379729" y="2488774"/>
              <a:chExt cx="2513016" cy="2513016"/>
            </a:xfrm>
          </p:grpSpPr>
          <p:sp>
            <p:nvSpPr>
              <p:cNvPr id="5" name="任意多边形 53">
                <a:extLst>
                  <a:ext uri="{FF2B5EF4-FFF2-40B4-BE49-F238E27FC236}">
                    <a16:creationId xmlns:a16="http://schemas.microsoft.com/office/drawing/2014/main" id="{44B2689C-43BD-FACE-1A5D-5307B8125C70}"/>
                  </a:ext>
                </a:extLst>
              </p:cNvPr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宋体" panose="02010600030101010101" pitchFamily="2" charset="-122"/>
                </a:endParaRPr>
              </a:p>
            </p:txBody>
          </p:sp>
          <p:sp>
            <p:nvSpPr>
              <p:cNvPr id="6" name="任意多边形 54">
                <a:extLst>
                  <a:ext uri="{FF2B5EF4-FFF2-40B4-BE49-F238E27FC236}">
                    <a16:creationId xmlns:a16="http://schemas.microsoft.com/office/drawing/2014/main" id="{2751F505-4C08-39CB-0957-845310D3A929}"/>
                  </a:ext>
                </a:extLst>
              </p:cNvPr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" name="椭圆 80">
              <a:extLst>
                <a:ext uri="{FF2B5EF4-FFF2-40B4-BE49-F238E27FC236}">
                  <a16:creationId xmlns:a16="http://schemas.microsoft.com/office/drawing/2014/main" id="{7EA55C90-E472-8B35-D9CE-D024D8C5E4BB}"/>
                </a:ext>
              </a:extLst>
            </p:cNvPr>
            <p:cNvSpPr/>
            <p:nvPr/>
          </p:nvSpPr>
          <p:spPr bwMode="auto">
            <a:xfrm>
              <a:off x="2528441" y="3008058"/>
              <a:ext cx="866305" cy="868059"/>
            </a:xfrm>
            <a:prstGeom prst="ellipse">
              <a:avLst/>
            </a:prstGeom>
            <a:solidFill>
              <a:srgbClr val="44546A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2F627D3F-0FB4-0A29-3694-5F64CA50D495}"/>
              </a:ext>
            </a:extLst>
          </p:cNvPr>
          <p:cNvSpPr txBox="1"/>
          <p:nvPr/>
        </p:nvSpPr>
        <p:spPr>
          <a:xfrm>
            <a:off x="5705494" y="2009193"/>
            <a:ext cx="781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chemeClr val="bg1"/>
                </a:solidFill>
              </a:rPr>
              <a:t>Ⅱ</a:t>
            </a:r>
            <a:endParaRPr lang="zh-CN" altLang="en-US" sz="4800" b="1">
              <a:solidFill>
                <a:schemeClr val="bg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ABDEF84-9A7A-3BAA-0562-3D98A93F0045}"/>
              </a:ext>
            </a:extLst>
          </p:cNvPr>
          <p:cNvSpPr txBox="1"/>
          <p:nvPr/>
        </p:nvSpPr>
        <p:spPr>
          <a:xfrm>
            <a:off x="3836628" y="4045007"/>
            <a:ext cx="4537017" cy="646331"/>
          </a:xfrm>
          <a:prstGeom prst="snip1Rect">
            <a:avLst>
              <a:gd name="adj" fmla="val 0"/>
            </a:avLst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304371"/>
                </a:solidFill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rPr>
              <a:t>Methods</a:t>
            </a:r>
            <a:endParaRPr lang="zh-CN" altLang="en-US" sz="3600" dirty="0">
              <a:solidFill>
                <a:srgbClr val="304371"/>
              </a:solidFill>
              <a:latin typeface="Arial" panose="020B0604020202020204" pitchFamily="34" charset="0"/>
              <a:ea typeface="华文仿宋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日期占位符 8">
            <a:extLst>
              <a:ext uri="{FF2B5EF4-FFF2-40B4-BE49-F238E27FC236}">
                <a16:creationId xmlns:a16="http://schemas.microsoft.com/office/drawing/2014/main" id="{9E4BB25F-EC4C-3594-9D6B-34FE0CF3B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2023/8/14~2023/8/18</a:t>
            </a:r>
            <a:endParaRPr lang="zh-CN" altLang="en-US"/>
          </a:p>
        </p:txBody>
      </p:sp>
      <p:sp>
        <p:nvSpPr>
          <p:cNvPr id="10" name="页脚占位符 9">
            <a:extLst>
              <a:ext uri="{FF2B5EF4-FFF2-40B4-BE49-F238E27FC236}">
                <a16:creationId xmlns:a16="http://schemas.microsoft.com/office/drawing/2014/main" id="{E47513DA-C3EC-0570-41A1-B9E734298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CEPC Workshop on Flavor Physics, New Physics and Detector Technologies   Fudan University</a:t>
            </a:r>
            <a:endParaRPr lang="zh-CN" altLang="en-US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8A2C09E5-5455-61EA-E2A4-16EA53780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A91E-DC31-43EB-BBF7-50A93D15496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835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平行四边形 8"/>
          <p:cNvSpPr/>
          <p:nvPr/>
        </p:nvSpPr>
        <p:spPr>
          <a:xfrm flipV="1">
            <a:off x="-326065" y="219433"/>
            <a:ext cx="13048207" cy="536436"/>
          </a:xfrm>
          <a:prstGeom prst="parallelogram">
            <a:avLst>
              <a:gd name="adj" fmla="val 56579"/>
            </a:avLst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DF7446B-5DE4-F7C4-62EC-0528356B5D11}"/>
              </a:ext>
            </a:extLst>
          </p:cNvPr>
          <p:cNvSpPr txBox="1"/>
          <p:nvPr/>
        </p:nvSpPr>
        <p:spPr>
          <a:xfrm>
            <a:off x="188577" y="2266692"/>
            <a:ext cx="31050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0" i="0" dirty="0">
                <a:solidFill>
                  <a:srgbClr val="353740"/>
                </a:solidFill>
                <a:effectLst/>
                <a:latin typeface="ColfaxAI"/>
              </a:rPr>
              <a:t>Start from this formula</a:t>
            </a:r>
            <a:endParaRPr lang="en-US" altLang="zh-CN" sz="2400" b="1" dirty="0">
              <a:solidFill>
                <a:srgbClr val="4454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" name="图片 34" descr="\documentclass{ctexart}&#10;\usepackage{amsmath}&#10;\pagestyle{empty}&#10;\begin{document}&#10; $m_{12}^2=2p_1p_2= 4E_1E_2\sin^2{\frac{\theta_{12}}{2}}$&#10;\end{document}" title="IguanaTex Bitmap Display">
            <a:extLst>
              <a:ext uri="{FF2B5EF4-FFF2-40B4-BE49-F238E27FC236}">
                <a16:creationId xmlns:a16="http://schemas.microsoft.com/office/drawing/2014/main" id="{4224F38C-B9A5-F45C-F2B9-13789C80F95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77" y="4066452"/>
            <a:ext cx="4162652" cy="400110"/>
          </a:xfrm>
          <a:prstGeom prst="rect">
            <a:avLst/>
          </a:prstGeom>
        </p:spPr>
      </p:pic>
      <p:pic>
        <p:nvPicPr>
          <p:cNvPr id="12" name="图片 11" descr="\documentclass{ctexart}&#10;\usepackage{amsmath}&#10;\pagestyle{empty}&#10;\begin{document}&#10;\begin{align*}&#10;    m_{12}^2 &amp; = m_1^2+m_2^2+2p_1p_2&#10;\end{align*}&#10;\end{document}" title="IguanaTex Bitmap Display">
            <a:extLst>
              <a:ext uri="{FF2B5EF4-FFF2-40B4-BE49-F238E27FC236}">
                <a16:creationId xmlns:a16="http://schemas.microsoft.com/office/drawing/2014/main" id="{CBEE5D0D-17F0-AB5B-7D1A-8CDF648B7B5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77" y="2951003"/>
            <a:ext cx="3699480" cy="39600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43E1D89E-6FA8-971C-73C1-2B170038231B}"/>
              </a:ext>
            </a:extLst>
          </p:cNvPr>
          <p:cNvSpPr txBox="1"/>
          <p:nvPr/>
        </p:nvSpPr>
        <p:spPr>
          <a:xfrm>
            <a:off x="279244" y="234331"/>
            <a:ext cx="103986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0" dirty="0">
                <a:solidFill>
                  <a:schemeClr val="bg1"/>
                </a:solidFill>
                <a:effectLst/>
                <a:latin typeface="ColfaxAI"/>
              </a:rPr>
              <a:t>Error propagation of mass resolution in two-body decay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25" name="图片 24" descr="\documentclass{ctexart}&#10;\usepackage{amsmath}&#10;\pagestyle{empty}&#10;\begin{document}&#10;\begin{align*}&#10;  \frac{\Delta m_{12}}{m_{12}}  = \frac{1}{2}\left(\frac{\Delta E_1}{E_1} + \frac{\Delta E_2}{E_2} + \cot{\frac{ \theta_{12}}{2}\Delta \theta_{12}} \right)&#10;\end{align*}&#10;\end{document}" title="IguanaTex Bitmap Display">
            <a:extLst>
              <a:ext uri="{FF2B5EF4-FFF2-40B4-BE49-F238E27FC236}">
                <a16:creationId xmlns:a16="http://schemas.microsoft.com/office/drawing/2014/main" id="{2204E691-EEDE-8A85-1450-EC921F3DCF2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244" y="5373206"/>
            <a:ext cx="5875512" cy="849857"/>
          </a:xfrm>
          <a:prstGeom prst="rect">
            <a:avLst/>
          </a:prstGeom>
        </p:spPr>
      </p:pic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66C0BF0-0DB6-37E7-8E6D-609C9BE03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2023/8/14~2023/8/18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246C6D1-A517-4C05-AA48-08994155D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CEPC Workshop on Flavor Physics, New Physics and Detector Technologies   Fudan University</a:t>
            </a:r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EBDC6F2-C297-83A1-0A91-E162C009EB0C}"/>
              </a:ext>
            </a:extLst>
          </p:cNvPr>
          <p:cNvSpPr txBox="1"/>
          <p:nvPr/>
        </p:nvSpPr>
        <p:spPr>
          <a:xfrm>
            <a:off x="146539" y="3488082"/>
            <a:ext cx="400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353740"/>
                </a:solidFill>
                <a:latin typeface="ColfaxAI"/>
              </a:rPr>
              <a:t>Neglect masses in high energy</a:t>
            </a:r>
            <a:endParaRPr lang="zh-CN" altLang="en-US" sz="2400" dirty="0">
              <a:solidFill>
                <a:srgbClr val="353740"/>
              </a:solidFill>
              <a:latin typeface="ColfaxAI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C164349-7D7C-6E53-1820-6111D81F5F6D}"/>
              </a:ext>
            </a:extLst>
          </p:cNvPr>
          <p:cNvSpPr txBox="1"/>
          <p:nvPr/>
        </p:nvSpPr>
        <p:spPr>
          <a:xfrm>
            <a:off x="188577" y="4689208"/>
            <a:ext cx="3699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353740"/>
                </a:solidFill>
                <a:latin typeface="ColfaxAI"/>
              </a:rPr>
              <a:t>The error propagation gives</a:t>
            </a:r>
            <a:endParaRPr lang="zh-CN" altLang="en-US" sz="2400" dirty="0">
              <a:solidFill>
                <a:srgbClr val="353740"/>
              </a:solidFill>
              <a:latin typeface="ColfaxAI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74145230-2A9E-8EE7-3B02-37CC6B3D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A91E-DC31-43EB-BBF7-50A93D154968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491AAF5-61BC-0FAD-56A2-535B43B2D757}"/>
              </a:ext>
            </a:extLst>
          </p:cNvPr>
          <p:cNvSpPr txBox="1"/>
          <p:nvPr/>
        </p:nvSpPr>
        <p:spPr>
          <a:xfrm>
            <a:off x="188577" y="940515"/>
            <a:ext cx="11370188" cy="1141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0" i="0" dirty="0">
                <a:effectLst/>
                <a:latin typeface="Noto Sans SC"/>
              </a:rPr>
              <a:t>In </a:t>
            </a:r>
            <a:r>
              <a:rPr lang="en-US" altLang="zh-CN" sz="2400" dirty="0">
                <a:latin typeface="Noto Sans SC"/>
              </a:rPr>
              <a:t>a detector</a:t>
            </a:r>
            <a:r>
              <a:rPr lang="en-US" altLang="zh-CN" sz="2400" b="0" i="0" dirty="0">
                <a:effectLst/>
                <a:latin typeface="Noto Sans SC"/>
              </a:rPr>
              <a:t>, the momenta and</a:t>
            </a:r>
            <a:r>
              <a:rPr lang="en-US" altLang="zh-CN" sz="2400" dirty="0">
                <a:latin typeface="Noto Sans SC"/>
              </a:rPr>
              <a:t> energies </a:t>
            </a:r>
            <a:r>
              <a:rPr lang="en-US" altLang="zh-CN" sz="2400" b="0" i="0" dirty="0">
                <a:effectLst/>
                <a:latin typeface="Noto Sans SC"/>
              </a:rPr>
              <a:t>of particles are</a:t>
            </a:r>
            <a:r>
              <a:rPr lang="en-US" altLang="zh-CN" sz="2400" dirty="0">
                <a:latin typeface="Noto Sans SC"/>
              </a:rPr>
              <a:t> measured</a:t>
            </a:r>
            <a:r>
              <a:rPr lang="en-US" altLang="zh-CN" sz="2400" dirty="0">
                <a:latin typeface="Noto Sans SC"/>
                <a:sym typeface="Wingdings" panose="05000000000000000000" pitchFamily="2" charset="2"/>
              </a:rPr>
              <a:t>, </a:t>
            </a:r>
            <a:r>
              <a:rPr lang="en-US" altLang="zh-CN" sz="2400" dirty="0">
                <a:latin typeface="Noto Sans SC"/>
              </a:rPr>
              <a:t>PID can</a:t>
            </a:r>
            <a:r>
              <a:rPr lang="en-US" altLang="zh-CN" sz="2400" b="0" i="0" dirty="0">
                <a:effectLst/>
                <a:latin typeface="Noto Sans SC"/>
              </a:rPr>
              <a:t> determine the masses </a:t>
            </a:r>
            <a:r>
              <a:rPr lang="en-US" altLang="zh-CN" sz="2400" b="0" i="0" dirty="0">
                <a:effectLst/>
                <a:latin typeface="Noto Sans SC"/>
                <a:sym typeface="Wingdings" pitchFamily="2" charset="2"/>
              </a:rPr>
              <a:t> We can calculate invariant mass of some intermediate states.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09911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平行四边形 8"/>
          <p:cNvSpPr/>
          <p:nvPr/>
        </p:nvSpPr>
        <p:spPr>
          <a:xfrm flipV="1">
            <a:off x="-326065" y="219433"/>
            <a:ext cx="13048207" cy="536436"/>
          </a:xfrm>
          <a:prstGeom prst="parallelogram">
            <a:avLst>
              <a:gd name="adj" fmla="val 56579"/>
            </a:avLst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3E1D89E-6FA8-971C-73C1-2B170038231B}"/>
              </a:ext>
            </a:extLst>
          </p:cNvPr>
          <p:cNvSpPr txBox="1"/>
          <p:nvPr/>
        </p:nvSpPr>
        <p:spPr>
          <a:xfrm>
            <a:off x="279244" y="234331"/>
            <a:ext cx="103986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0" dirty="0">
                <a:solidFill>
                  <a:schemeClr val="bg1"/>
                </a:solidFill>
                <a:effectLst/>
                <a:latin typeface="ColfaxAI"/>
              </a:rPr>
              <a:t>Error propagation of mass resolution in two-body decay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25" name="图片 24" descr="\documentclass{ctexart}&#10;\usepackage{amsmath}&#10;\pagestyle{empty}&#10;\begin{document}&#10;\begin{align*}&#10;  \frac{\Delta m_{12}}{m_{12}}  = \frac{1}{2}\left(\frac{\Delta E_1}{E_1} + \frac{\Delta E_2}{E_2} + \cot{\frac{ \theta_{12}}{2}\Delta \theta_{12}} \right)&#10;\end{align*}&#10;\end{document}" title="IguanaTex Bitmap Display">
            <a:extLst>
              <a:ext uri="{FF2B5EF4-FFF2-40B4-BE49-F238E27FC236}">
                <a16:creationId xmlns:a16="http://schemas.microsoft.com/office/drawing/2014/main" id="{2204E691-EEDE-8A85-1450-EC921F3DCF2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244" y="1894789"/>
            <a:ext cx="5875512" cy="84985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33DAD2F-5AB8-251B-ACB8-940AFA2EC1A3}"/>
              </a:ext>
            </a:extLst>
          </p:cNvPr>
          <p:cNvSpPr txBox="1"/>
          <p:nvPr/>
        </p:nvSpPr>
        <p:spPr>
          <a:xfrm>
            <a:off x="1342776" y="3556182"/>
            <a:ext cx="40323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0" i="0" dirty="0">
                <a:effectLst/>
                <a:latin typeface="Noto Sans SC"/>
              </a:rPr>
              <a:t>The </a:t>
            </a:r>
            <a:r>
              <a:rPr lang="en-US" altLang="zh-CN" sz="2000" dirty="0">
                <a:latin typeface="Noto Sans SC"/>
              </a:rPr>
              <a:t>better</a:t>
            </a:r>
            <a:r>
              <a:rPr lang="en-US" altLang="zh-CN" sz="2000" b="0" i="0" dirty="0">
                <a:effectLst/>
                <a:latin typeface="Noto Sans SC"/>
              </a:rPr>
              <a:t> energy (momentum) resolution, the smaller error.</a:t>
            </a:r>
            <a:endParaRPr lang="en-US" altLang="zh-CN" sz="2000" b="1" dirty="0">
              <a:highlight>
                <a:srgbClr val="00FF00"/>
              </a:highlight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5BAF70B-77AD-9131-E0F0-9DE622023749}"/>
              </a:ext>
            </a:extLst>
          </p:cNvPr>
          <p:cNvSpPr txBox="1"/>
          <p:nvPr/>
        </p:nvSpPr>
        <p:spPr>
          <a:xfrm>
            <a:off x="7014872" y="3248406"/>
            <a:ext cx="42804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i="0" dirty="0">
                <a:effectLst/>
                <a:latin typeface="Noto Sans SC"/>
              </a:rPr>
              <a:t>The smaller angle (</a:t>
            </a:r>
            <a:r>
              <a:rPr lang="en-US" altLang="zh-CN" sz="2000" dirty="0">
                <a:solidFill>
                  <a:schemeClr val="accent1"/>
                </a:solidFill>
                <a:latin typeface="Noto Sans SC"/>
              </a:rPr>
              <a:t>t</a:t>
            </a:r>
            <a:r>
              <a:rPr lang="en-US" altLang="zh-CN" sz="2000" b="0" i="0" dirty="0">
                <a:solidFill>
                  <a:schemeClr val="accent1"/>
                </a:solidFill>
                <a:effectLst/>
                <a:latin typeface="Noto Sans SC"/>
              </a:rPr>
              <a:t>he larger initial momentum, the smaller angle between the products</a:t>
            </a:r>
            <a:r>
              <a:rPr lang="en-US" altLang="zh-CN" sz="2000" b="0" i="0" dirty="0">
                <a:effectLst/>
                <a:latin typeface="Noto Sans SC"/>
              </a:rPr>
              <a:t>), the greater contribution to </a:t>
            </a:r>
            <a:r>
              <a:rPr lang="en-US" altLang="zh-CN" sz="2000" dirty="0">
                <a:latin typeface="Noto Sans SC"/>
              </a:rPr>
              <a:t>mass</a:t>
            </a:r>
            <a:r>
              <a:rPr lang="zh-CN" altLang="en-US" sz="2000" dirty="0">
                <a:latin typeface="Noto Sans SC"/>
              </a:rPr>
              <a:t> </a:t>
            </a:r>
            <a:r>
              <a:rPr lang="en-US" altLang="zh-CN" sz="2000" dirty="0">
                <a:latin typeface="Noto Sans SC"/>
              </a:rPr>
              <a:t>resolution.</a:t>
            </a:r>
            <a:endParaRPr lang="zh-CN" altLang="en-US" sz="2000" b="1" dirty="0">
              <a:highlight>
                <a:srgbClr val="00FF00"/>
              </a:highlight>
            </a:endParaRPr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A980C5A8-545A-E32B-AAE6-94A12A33FE64}"/>
              </a:ext>
            </a:extLst>
          </p:cNvPr>
          <p:cNvCxnSpPr>
            <a:cxnSpLocks/>
            <a:stCxn id="25" idx="2"/>
            <a:endCxn id="4" idx="1"/>
          </p:cNvCxnSpPr>
          <p:nvPr/>
        </p:nvCxnSpPr>
        <p:spPr>
          <a:xfrm>
            <a:off x="6096000" y="2744646"/>
            <a:ext cx="918872" cy="116548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7594FEAA-CE4C-D99B-81F1-82510652E492}"/>
              </a:ext>
            </a:extLst>
          </p:cNvPr>
          <p:cNvCxnSpPr>
            <a:cxnSpLocks/>
            <a:stCxn id="25" idx="2"/>
            <a:endCxn id="3" idx="3"/>
          </p:cNvCxnSpPr>
          <p:nvPr/>
        </p:nvCxnSpPr>
        <p:spPr>
          <a:xfrm flipH="1">
            <a:off x="5375171" y="2744646"/>
            <a:ext cx="720829" cy="1165479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3A2F8362-3CEA-2885-7AC6-7D882FCF9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2023/8/14~2023/8/18</a:t>
            </a:r>
            <a:endParaRPr lang="zh-CN" altLang="en-US"/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985CDB23-6E99-760A-ACE4-C89AA22BD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CEPC Workshop on Flavor Physics, New Physics and Detector Technologies   Fudan University</a:t>
            </a:r>
            <a:endParaRPr lang="zh-CN" altLang="en-US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56B86266-F250-1BC2-0105-967A1E4B4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A91E-DC31-43EB-BBF7-50A93D154968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6744199-A60D-B5B7-60C7-AADEB8E8D0D2}"/>
              </a:ext>
            </a:extLst>
          </p:cNvPr>
          <p:cNvSpPr txBox="1"/>
          <p:nvPr/>
        </p:nvSpPr>
        <p:spPr>
          <a:xfrm>
            <a:off x="3291163" y="5620216"/>
            <a:ext cx="5274606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353740"/>
                </a:solidFill>
                <a:latin typeface="ColfaxAI"/>
              </a:rPr>
              <a:t>Potential</a:t>
            </a:r>
            <a:r>
              <a:rPr lang="zh-CN" altLang="en-US" sz="2800" dirty="0">
                <a:solidFill>
                  <a:srgbClr val="353740"/>
                </a:solidFill>
                <a:latin typeface="ColfaxAI"/>
              </a:rPr>
              <a:t> </a:t>
            </a:r>
            <a:r>
              <a:rPr lang="en-US" altLang="zh-CN" sz="2800" dirty="0">
                <a:solidFill>
                  <a:srgbClr val="353740"/>
                </a:solidFill>
                <a:latin typeface="ColfaxAI"/>
              </a:rPr>
              <a:t>correlations</a:t>
            </a:r>
            <a:r>
              <a:rPr lang="zh-CN" altLang="en-US" sz="2800" dirty="0">
                <a:solidFill>
                  <a:srgbClr val="353740"/>
                </a:solidFill>
                <a:latin typeface="ColfaxAI"/>
              </a:rPr>
              <a:t> </a:t>
            </a:r>
            <a:r>
              <a:rPr lang="en-US" altLang="zh-CN" sz="2800" dirty="0">
                <a:solidFill>
                  <a:srgbClr val="353740"/>
                </a:solidFill>
                <a:latin typeface="ColfaxAI"/>
              </a:rPr>
              <a:t>neglected</a:t>
            </a:r>
            <a:r>
              <a:rPr lang="zh-CN" altLang="en-US" sz="2800" dirty="0">
                <a:solidFill>
                  <a:srgbClr val="353740"/>
                </a:solidFill>
                <a:highlight>
                  <a:srgbClr val="00FF00"/>
                </a:highlight>
                <a:latin typeface="ColfaxAI"/>
              </a:rPr>
              <a:t> </a:t>
            </a:r>
            <a:endParaRPr lang="zh-CN" altLang="en-US" sz="28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58566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49DEFFE-6BEA-C987-C78D-EF4B47E7D75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86019" y="1807454"/>
            <a:ext cx="5529935" cy="400863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 descr="\documentclass{ctexart}&#10;\usepackage{amsmath}&#10;\pagestyle{empty}&#10;\begin{document}&#10;\begin{align*}&#10;  \frac{\Delta m_{12}}{m_{12}}  = \frac{1}{2}\left(\frac{\Delta E_1}{E_1} + \frac{\Delta E_2}{E_2} + \cot{\frac{ \theta_{12}}{2}\Delta \theta_{12}} \right)&#10;\end{align*}&#10;\end{document}" title="IguanaTex Bitmap Display">
            <a:extLst>
              <a:ext uri="{FF2B5EF4-FFF2-40B4-BE49-F238E27FC236}">
                <a16:creationId xmlns:a16="http://schemas.microsoft.com/office/drawing/2014/main" id="{2204E691-EEDE-8A85-1450-EC921F3DCF2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663" y="653878"/>
            <a:ext cx="5875512" cy="849857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D08C0C0E-060B-9CE6-2168-F534BEF20DDF}"/>
              </a:ext>
            </a:extLst>
          </p:cNvPr>
          <p:cNvSpPr txBox="1"/>
          <p:nvPr/>
        </p:nvSpPr>
        <p:spPr>
          <a:xfrm>
            <a:off x="386020" y="760921"/>
            <a:ext cx="5273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0" i="0" dirty="0">
                <a:solidFill>
                  <a:srgbClr val="353740"/>
                </a:solidFill>
                <a:effectLst/>
                <a:latin typeface="ColfaxAI"/>
              </a:rPr>
              <a:t>The error propagation formula</a:t>
            </a:r>
            <a:endParaRPr lang="zh-CN" altLang="en-US" sz="24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56244DC-1F5C-9F17-5F6F-3BAFCE098513}"/>
              </a:ext>
            </a:extLst>
          </p:cNvPr>
          <p:cNvSpPr txBox="1"/>
          <p:nvPr/>
        </p:nvSpPr>
        <p:spPr>
          <a:xfrm>
            <a:off x="-75950" y="5652520"/>
            <a:ext cx="6336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353740"/>
                </a:solidFill>
                <a:latin typeface="ColfaxAI"/>
              </a:rPr>
              <a:t>Change</a:t>
            </a:r>
            <a:r>
              <a:rPr lang="en-US" altLang="zh-CN" sz="2000" b="1" i="0" dirty="0">
                <a:solidFill>
                  <a:srgbClr val="353740"/>
                </a:solidFill>
                <a:effectLst/>
                <a:latin typeface="ColfaxAI"/>
              </a:rPr>
              <a:t> the mother energy.</a:t>
            </a:r>
            <a:endParaRPr lang="zh-CN" altLang="en-US" sz="2000" b="1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3093FB1-6471-B1EC-4E4C-DE3C513A18D6}"/>
              </a:ext>
            </a:extLst>
          </p:cNvPr>
          <p:cNvSpPr txBox="1"/>
          <p:nvPr/>
        </p:nvSpPr>
        <p:spPr>
          <a:xfrm>
            <a:off x="6894184" y="2302715"/>
            <a:ext cx="43802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0" i="0" dirty="0">
                <a:solidFill>
                  <a:schemeClr val="accent1"/>
                </a:solidFill>
                <a:effectLst/>
                <a:latin typeface="ColfaxAI"/>
              </a:rPr>
              <a:t>The larger the initial momentum/energy, the larger </a:t>
            </a:r>
            <a:r>
              <a:rPr lang="en-US" altLang="zh-CN" sz="2000" dirty="0">
                <a:solidFill>
                  <a:schemeClr val="accent1"/>
                </a:solidFill>
                <a:latin typeface="ColfaxAI"/>
              </a:rPr>
              <a:t>mass</a:t>
            </a:r>
            <a:r>
              <a:rPr lang="en-US" altLang="zh-CN" sz="2000" b="0" i="0" dirty="0">
                <a:solidFill>
                  <a:schemeClr val="accent1"/>
                </a:solidFill>
                <a:effectLst/>
                <a:latin typeface="ColfaxAI"/>
              </a:rPr>
              <a:t> resolution</a:t>
            </a:r>
            <a:endParaRPr lang="zh-CN" altLang="en-US" sz="2000" dirty="0">
              <a:solidFill>
                <a:schemeClr val="accent1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2D6A2C1-C4A7-2975-AD69-8C9204362AB3}"/>
              </a:ext>
            </a:extLst>
          </p:cNvPr>
          <p:cNvSpPr txBox="1"/>
          <p:nvPr/>
        </p:nvSpPr>
        <p:spPr>
          <a:xfrm>
            <a:off x="6894184" y="3591038"/>
            <a:ext cx="49042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0" i="0" dirty="0">
                <a:solidFill>
                  <a:srgbClr val="00B050"/>
                </a:solidFill>
                <a:effectLst/>
                <a:latin typeface="ColfaxAI"/>
              </a:rPr>
              <a:t>The smaller angle between the initial momenta</a:t>
            </a:r>
            <a:r>
              <a:rPr lang="zh-CN" altLang="en-US" sz="2000" dirty="0">
                <a:solidFill>
                  <a:srgbClr val="00B050"/>
                </a:solidFill>
                <a:latin typeface="ColfaxAI"/>
              </a:rPr>
              <a:t> </a:t>
            </a:r>
            <a:r>
              <a:rPr lang="en-US" altLang="zh-CN" sz="2000" b="0" i="0" dirty="0">
                <a:solidFill>
                  <a:srgbClr val="00B050"/>
                </a:solidFill>
                <a:effectLst/>
                <a:latin typeface="ColfaxAI"/>
              </a:rPr>
              <a:t>an</a:t>
            </a:r>
            <a:r>
              <a:rPr lang="en-US" altLang="zh-CN" sz="2000" dirty="0">
                <a:solidFill>
                  <a:srgbClr val="00B050"/>
                </a:solidFill>
                <a:latin typeface="ColfaxAI"/>
              </a:rPr>
              <a:t>d</a:t>
            </a:r>
            <a:r>
              <a:rPr lang="zh-CN" altLang="en-US" sz="2000" dirty="0">
                <a:solidFill>
                  <a:srgbClr val="00B050"/>
                </a:solidFill>
                <a:latin typeface="ColfaxAI"/>
              </a:rPr>
              <a:t> </a:t>
            </a:r>
            <a:r>
              <a:rPr lang="en-US" altLang="zh-CN" sz="2000" b="0" i="0" dirty="0">
                <a:solidFill>
                  <a:srgbClr val="00B050"/>
                </a:solidFill>
                <a:effectLst/>
                <a:latin typeface="ColfaxAI"/>
              </a:rPr>
              <a:t>the worse  angular resolution</a:t>
            </a:r>
            <a:r>
              <a:rPr lang="zh-CN" altLang="en-US" sz="2000" b="0" i="0" dirty="0">
                <a:solidFill>
                  <a:srgbClr val="00B050"/>
                </a:solidFill>
                <a:effectLst/>
                <a:latin typeface="ColfaxAI"/>
              </a:rPr>
              <a:t> </a:t>
            </a:r>
            <a:r>
              <a:rPr lang="en-US" altLang="zh-CN" sz="2000" b="0" i="0" dirty="0">
                <a:solidFill>
                  <a:srgbClr val="00B050"/>
                </a:solidFill>
                <a:effectLst/>
                <a:latin typeface="ColfaxAI"/>
              </a:rPr>
              <a:t>causes</a:t>
            </a:r>
            <a:r>
              <a:rPr lang="zh-CN" altLang="en-US" sz="2000" b="0" i="0" dirty="0">
                <a:solidFill>
                  <a:srgbClr val="00B050"/>
                </a:solidFill>
                <a:effectLst/>
                <a:latin typeface="ColfaxAI"/>
              </a:rPr>
              <a:t> </a:t>
            </a:r>
            <a:r>
              <a:rPr lang="en-US" altLang="zh-CN" sz="2000" b="0" i="0" dirty="0">
                <a:solidFill>
                  <a:srgbClr val="00B050"/>
                </a:solidFill>
                <a:effectLst/>
                <a:latin typeface="ColfaxAI"/>
              </a:rPr>
              <a:t> larger </a:t>
            </a:r>
            <a:r>
              <a:rPr lang="en-US" altLang="zh-CN" sz="2000" dirty="0">
                <a:solidFill>
                  <a:srgbClr val="00B050"/>
                </a:solidFill>
                <a:latin typeface="ColfaxAI"/>
              </a:rPr>
              <a:t>mass</a:t>
            </a:r>
            <a:r>
              <a:rPr lang="zh-CN" altLang="en-US" sz="2000" dirty="0">
                <a:solidFill>
                  <a:srgbClr val="00B050"/>
                </a:solidFill>
                <a:latin typeface="ColfaxAI"/>
              </a:rPr>
              <a:t> </a:t>
            </a:r>
            <a:r>
              <a:rPr lang="en-US" altLang="zh-CN" sz="2000" dirty="0">
                <a:solidFill>
                  <a:srgbClr val="00B050"/>
                </a:solidFill>
                <a:latin typeface="ColfaxAI"/>
              </a:rPr>
              <a:t>resolution</a:t>
            </a:r>
            <a:r>
              <a:rPr lang="en-US" altLang="zh-CN" sz="2000" b="0" i="0" dirty="0">
                <a:solidFill>
                  <a:srgbClr val="00B050"/>
                </a:solidFill>
                <a:effectLst/>
                <a:latin typeface="ColfaxAI"/>
              </a:rPr>
              <a:t>.</a:t>
            </a:r>
            <a:endParaRPr lang="zh-CN" altLang="en-US" sz="2000" b="1" dirty="0">
              <a:solidFill>
                <a:srgbClr val="00B050"/>
              </a:solidFill>
            </a:endParaRPr>
          </a:p>
        </p:txBody>
      </p:sp>
      <p:sp>
        <p:nvSpPr>
          <p:cNvPr id="26" name="平行四边形 25">
            <a:extLst>
              <a:ext uri="{FF2B5EF4-FFF2-40B4-BE49-F238E27FC236}">
                <a16:creationId xmlns:a16="http://schemas.microsoft.com/office/drawing/2014/main" id="{3C312304-9846-8179-0EBB-637326C7A731}"/>
              </a:ext>
            </a:extLst>
          </p:cNvPr>
          <p:cNvSpPr/>
          <p:nvPr/>
        </p:nvSpPr>
        <p:spPr>
          <a:xfrm flipV="1">
            <a:off x="-321168" y="92792"/>
            <a:ext cx="13048207" cy="536436"/>
          </a:xfrm>
          <a:prstGeom prst="parallelogram">
            <a:avLst>
              <a:gd name="adj" fmla="val 56579"/>
            </a:avLst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8D68863-D907-C29B-8A97-80F561E7686B}"/>
              </a:ext>
            </a:extLst>
          </p:cNvPr>
          <p:cNvSpPr txBox="1"/>
          <p:nvPr/>
        </p:nvSpPr>
        <p:spPr>
          <a:xfrm>
            <a:off x="284141" y="107690"/>
            <a:ext cx="103986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0" dirty="0">
                <a:solidFill>
                  <a:schemeClr val="bg1"/>
                </a:solidFill>
                <a:effectLst/>
                <a:latin typeface="ColfaxAI"/>
              </a:rPr>
              <a:t>Error propagation of mass resolution in two-body decay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BE067510-9D0B-F9C5-A077-26661F64F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2023/8/14~2023/8/18</a:t>
            </a:r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4D7ACA1-B040-5197-4088-A4BD30313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CEPC Workshop on Flavor Physics, New Physics and Detector Technologies   Fudan University</a:t>
            </a:r>
            <a:endParaRPr lang="zh-CN" altLang="en-US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BC333121-9C15-56D8-1545-40FF6B838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7A91E-DC31-43EB-BBF7-50A93D154968}" type="slidenum">
              <a:rPr lang="zh-CN" altLang="en-US" smtClean="0"/>
              <a:t>9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8A07863-1C4E-3FB3-F08D-E87E054BB180}"/>
                  </a:ext>
                </a:extLst>
              </p:cNvPr>
              <p:cNvSpPr txBox="1"/>
              <p:nvPr/>
            </p:nvSpPr>
            <p:spPr>
              <a:xfrm>
                <a:off x="268749" y="1373930"/>
                <a:ext cx="382801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sz="180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Calibri" panose="020F050202020403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altLang="zh-CN" sz="180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Calibri" panose="020F0502020204030204" pitchFamily="34" charset="0"/>
                          </a:rPr>
                          <m:t>0</m:t>
                        </m:r>
                      </m:sup>
                    </m:sSup>
                    <m:r>
                      <a:rPr lang="en-US" altLang="zh-CN" sz="1800">
                        <a:latin typeface="Cambria Math" panose="02040503050406030204" pitchFamily="18" charset="0"/>
                        <a:ea typeface="黑体" panose="02010609060101010101" pitchFamily="49" charset="-122"/>
                        <a:cs typeface="Calibri" panose="020F050202020403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sz="180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Calibri" panose="020F050202020403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80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Calibri" panose="020F0502020204030204" pitchFamily="34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sz="180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Calibri" panose="020F050202020403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800"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Calibri" panose="020F0502020204030204" pitchFamily="34" charset="0"/>
                          </a:rPr>
                          <m:t>0</m:t>
                        </m:r>
                      </m:sup>
                    </m:sSup>
                    <m:r>
                      <a:rPr lang="en-US" altLang="zh-CN" sz="1800">
                        <a:latin typeface="Cambria Math" panose="02040503050406030204" pitchFamily="18" charset="0"/>
                        <a:ea typeface="黑体" panose="02010609060101010101" pitchFamily="49" charset="-122"/>
                        <a:cs typeface="Calibri" panose="020F0502020204030204" pitchFamily="34" charset="0"/>
                      </a:rPr>
                      <m:t>→</m:t>
                    </m:r>
                    <m:r>
                      <a:rPr lang="en-US" altLang="zh-CN" sz="1800">
                        <a:latin typeface="Cambria Math" panose="02040503050406030204" pitchFamily="18" charset="0"/>
                        <a:ea typeface="黑体" panose="02010609060101010101" pitchFamily="49" charset="-122"/>
                        <a:cs typeface="Calibri" panose="020F0502020204030204" pitchFamily="34" charset="0"/>
                      </a:rPr>
                      <m:t>𝛾𝛾𝛾𝛾</m:t>
                    </m:r>
                  </m:oMath>
                </a14:m>
                <a:r>
                  <a:rPr lang="zh-CN" altLang="en-US" sz="1800" dirty="0">
                    <a:latin typeface="Calibri" panose="020F0502020204030204" pitchFamily="34" charset="0"/>
                    <a:ea typeface="黑体" panose="02010609060101010101" pitchFamily="49" charset="-122"/>
                    <a:cs typeface="Calibri" panose="020F0502020204030204" pitchFamily="34" charset="0"/>
                  </a:rPr>
                  <a:t> </a:t>
                </a:r>
                <a:r>
                  <a:rPr lang="en-US" altLang="zh-CN" sz="1800" dirty="0">
                    <a:latin typeface="Calibri" panose="020F0502020204030204" pitchFamily="34" charset="0"/>
                    <a:ea typeface="黑体" panose="02010609060101010101" pitchFamily="49" charset="-122"/>
                    <a:cs typeface="Calibri" panose="020F0502020204030204" pitchFamily="34" charset="0"/>
                  </a:rPr>
                  <a:t>measurement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8A07863-1C4E-3FB3-F08D-E87E054BB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49" y="1373930"/>
                <a:ext cx="3828011" cy="369332"/>
              </a:xfrm>
              <a:prstGeom prst="rect">
                <a:avLst/>
              </a:prstGeom>
              <a:blipFill>
                <a:blip r:embed="rId6"/>
                <a:stretch>
                  <a:fillRect l="-955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10851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9.73"/>
  <p:tag name="ORIGINALWIDTH" val="1661.792"/>
  <p:tag name="LATEXADDIN" val="\documentclass{ctexart}&#10;\usepackage{amsmath}&#10;\pagestyle{empty}&#10;\begin{document}&#10; $m_{12}^2=2p_1p_2= 4E_1E_2\sin^2{\frac{\theta_{12}}{2}}$&#10;\end{document}"/>
  <p:tag name="IGUANATEXSIZE" val="20"/>
  <p:tag name="IGUANATEXCURSOR" val="130"/>
  <p:tag name="TRANSPARENCY" val="True"/>
  <p:tag name="LATEXENGINEID" val="0"/>
  <p:tag name="TEMPFOLDER" val="c:\temp\"/>
  <p:tag name="LATEXFORMHEIGHT" val="312"/>
  <p:tag name="LATEXFORMWIDTH" val="384"/>
  <p:tag name="LATEXFORMWRAP" val="Fals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2786.652"/>
  <p:tag name="OUTPUTTYPE" val="PNG"/>
  <p:tag name="IGUANATEXVERSION" val="160"/>
  <p:tag name="LATEXADDIN" val="\documentclass{article}&#10;\usepackage{amsmath}&#10;\pagestyle{empty}&#10;\begin{document}&#10;&#10;\begin{align*}&#10; \Delta m_{X(3872)} &amp;=  \Delta m_{\mu^+\mu^-}+ \Delta m_{\pi^+\mu^+} + \Delta m_{\pi^-\mu^+}+\cdots&#10;\end{align*}&#10;&#10;&#10;\end{document}"/>
  <p:tag name="IGUANATEXSIZE" val="20"/>
  <p:tag name="IGUANATEXCURSOR" val="195"/>
  <p:tag name="TRANSPARENCY" val="True"/>
  <p:tag name="LATEXENGINEID" val="0"/>
  <p:tag name="TEMPFOLDER" val="D:\temp\"/>
  <p:tag name="LATEXFORMHEIGHT" val="320"/>
  <p:tag name="LATEXFORMWIDTH" val="38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2328"/>
  <p:tag name="ORIGINALWIDTH" val="1461.567"/>
  <p:tag name="OUTPUTTYPE" val="PNG"/>
  <p:tag name="IGUANATEXVERSION" val="160"/>
  <p:tag name="LATEXADDIN" val="\documentclass{article}&#10;\usepackage{amsmath}&#10;\pagestyle{empty}&#10;\begin{document}&#10;&#10;\begin{equation*}&#10;X(3872)\rightarrow \pi^+  \pi^-  A  (\mu^+  \mu^-) &#10;\end{equation*}&#10;&#10;\end{document}"/>
  <p:tag name="IGUANATEXSIZE" val="20"/>
  <p:tag name="IGUANATEXCURSOR" val="149"/>
  <p:tag name="TRANSPARENCY" val="True"/>
  <p:tag name="LATEXENGINEID" val="0"/>
  <p:tag name="TEMPFOLDER" val="D:\temp\"/>
  <p:tag name="LATEXFORMHEIGHT" val="320"/>
  <p:tag name="LATEXFORMWIDTH" val="385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2328"/>
  <p:tag name="ORIGINALWIDTH" val="1562.055"/>
  <p:tag name="OUTPUTTYPE" val="PNG"/>
  <p:tag name="IGUANATEXVERSION" val="160"/>
  <p:tag name="LATEXADDIN" val="\documentclass{article}&#10;\usepackage{amsmath}&#10;\pagestyle{empty}&#10;\begin{document}&#10;&#10;\begin{equation*}&#10;\psi(3686)\rightarrow \pi^+  \pi^-  J/\psi(\mu^+  \mu^-) &#10;\end{equation*}&#10;&#10;\end{document}"/>
  <p:tag name="IGUANATEXSIZE" val="20"/>
  <p:tag name="IGUANATEXCURSOR" val="155"/>
  <p:tag name="TRANSPARENCY" val="True"/>
  <p:tag name="LATEXENGINEID" val="0"/>
  <p:tag name="TEMPFOLDER" val="D:\temp\"/>
  <p:tag name="LATEXFORMHEIGHT" val="320"/>
  <p:tag name="LATEXFORMWIDTH" val="385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299.2126"/>
  <p:tag name="OUTPUTTYPE" val="PNG"/>
  <p:tag name="IGUANATEXVERSION" val="160"/>
  <p:tag name="LATEXADDIN" val="\documentclass{article}&#10;\usepackage{amsmath}&#10;\pagestyle{empty}&#10;\begin{document}&#10;&#10;\begin{equation*}&#10;\pi^+ \pi^- &#10;\end{equation*}&#10;&#10;\end{document}"/>
  <p:tag name="IGUANATEXSIZE" val="20"/>
  <p:tag name="IGUANATEXCURSOR" val="104"/>
  <p:tag name="TRANSPARENCY" val="True"/>
  <p:tag name="LATEXENGINEID" val="0"/>
  <p:tag name="TEMPFOLDER" val="D:\temp\"/>
  <p:tag name="LATEXFORMHEIGHT" val="320"/>
  <p:tag name="LATEXFORMWIDTH" val="385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.7331"/>
  <p:tag name="ORIGINALWIDTH" val="2341.957"/>
  <p:tag name="OUTPUTTYPE" val="PNG"/>
  <p:tag name="IGUANATEXVERSION" val="160"/>
  <p:tag name="LATEXADDIN" val="\documentclass{ctexart}&#10;\usepackage{amsmath}&#10;\pagestyle{empty}&#10;\begin{document}&#10;&#10;$ \Delta m_{J/\psi}  = -\Delta m_{\psi \pi^+} - \Delta m_{\psi \pi^-} +\Delta m_{\pi^+\pi^-}$&#10;\end{document}"/>
  <p:tag name="IGUANATEXSIZE" val="20"/>
  <p:tag name="IGUANATEXCURSOR" val="152"/>
  <p:tag name="TRANSPARENCY" val="True"/>
  <p:tag name="LATEXENGINEID" val="0"/>
  <p:tag name="TEMPFOLDER" val="D:\temp\"/>
  <p:tag name="LATEXFORMHEIGHT" val="311.4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6.9591"/>
  <p:tag name="ORIGINALWIDTH" val="3238.095"/>
  <p:tag name="LATEXADDIN" val="\documentclass{ctexart}&#10;\usepackage{amsmath}&#10;\pagestyle{empty}&#10;\begin{document}&#10;\begin{align*}&#10;  \Delta m_{J/\psi}  = \frac{1}{2}{m_{J/\psi}}\left(\frac{\Delta E_{\mu^+}}{E_{\mu^+}} + \frac{\Delta E_{\mu^-}}{E_{\mu^-}} + \cot{\frac{ \theta_{\mu^+\mu^-}}{2}\Delta \theta_{\mu^+\mu^-}} \right)&#10;\end{align*}&#10;\end{document}"/>
  <p:tag name="IGUANATEXSIZE" val="20"/>
  <p:tag name="IGUANATEXCURSOR" val="281"/>
  <p:tag name="TRANSPARENCY" val="True"/>
  <p:tag name="LATEXENGINEID" val="0"/>
  <p:tag name="TEMPFOLDER" val="c:\temp\"/>
  <p:tag name="LATEXFORMHEIGHT" val="312"/>
  <p:tag name="LATEXFORMWIDTH" val="384"/>
  <p:tag name="LATEXFORMWRAP" val="Fals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07.724"/>
  <p:tag name="OUTPUTTYPE" val="PNG"/>
  <p:tag name="IGUANATEXVERSION" val="160"/>
  <p:tag name="LATEXADDIN" val="\documentclass{article}&#10;\usepackage{amsmath}&#10;\pagestyle{empty}&#10;\begin{document}&#10;&#10;$J/\psi$&#10;&#10;&#10;\end{document}"/>
  <p:tag name="IGUANATEXSIZE" val="18"/>
  <p:tag name="IGUANATEXCURSOR" val="88"/>
  <p:tag name="TRANSPARENCY" val="True"/>
  <p:tag name="LATEXENGINEID" val="0"/>
  <p:tag name="TEMPFOLDER" val="D:\temp\"/>
  <p:tag name="LATEXFORMHEIGHT" val="320"/>
  <p:tag name="LATEXFORMWIDTH" val="385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2328"/>
  <p:tag name="ORIGINALWIDTH" val="1715.036"/>
  <p:tag name="OUTPUTTYPE" val="PNG"/>
  <p:tag name="IGUANATEXVERSION" val="160"/>
  <p:tag name="LATEXADDIN" val="\documentclass{article}&#10;\usepackage{amsmath}&#10;\pagestyle{empty}&#10;\begin{document}&#10;&#10;\begin{equation*}&#10;\psi(3686)\rightarrow \pi^+  \pi^-  J/\psi (\mu^+ + \mu^-) &#10;\end{equation*}&#10;&#10;\end{document}"/>
  <p:tag name="IGUANATEXSIZE" val="20"/>
  <p:tag name="IGUANATEXCURSOR" val="157"/>
  <p:tag name="TRANSPARENCY" val="True"/>
  <p:tag name="LATEXENGINEID" val="0"/>
  <p:tag name="TEMPFOLDER" val="D:\temp\"/>
  <p:tag name="LATEXFORMHEIGHT" val="320"/>
  <p:tag name="LATEXFORMWIDTH" val="385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.7331"/>
  <p:tag name="ORIGINALWIDTH" val="1334.083"/>
  <p:tag name="OUTPUTTYPE" val="PNG"/>
  <p:tag name="IGUANATEXVERSION" val="160"/>
  <p:tag name="LATEXADDIN" val="\documentclass{ctexart}&#10;\usepackage{amsmath}&#10;\pagestyle{empty}&#10;\begin{document}&#10;&#10;$ \Delta m_{J/\psi}  = \Delta m_{\pi^+\pi^-}+...$&#10;\end{document}"/>
  <p:tag name="IGUANATEXSIZE" val="20"/>
  <p:tag name="IGUANATEXCURSOR" val="129"/>
  <p:tag name="TRANSPARENCY" val="True"/>
  <p:tag name="LATEXENGINEID" val="0"/>
  <p:tag name="TEMPFOLDER" val="D:\temp\"/>
  <p:tag name="LATEXFORMHEIGHT" val="311.4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6.9591"/>
  <p:tag name="ORIGINALWIDTH" val="3238.095"/>
  <p:tag name="LATEXADDIN" val="\documentclass{ctexart}&#10;\usepackage{amsmath}&#10;\pagestyle{empty}&#10;\begin{document}&#10;\begin{align*}&#10;  \Delta m_{J/\psi}  = \frac{1}{2}{m_{J/\psi}}\left(\frac{\Delta E_{\mu^+}}{E_{\mu^+}} + \frac{\Delta E_{\mu^-}}{E_{\mu^-}} + \cot{\frac{ \theta_{\mu^+\mu^-}}{2}\Delta \theta_{\mu^+\mu^-}} \right)&#10;\end{align*}&#10;\end{document}"/>
  <p:tag name="IGUANATEXSIZE" val="20"/>
  <p:tag name="IGUANATEXCURSOR" val="281"/>
  <p:tag name="TRANSPARENCY" val="True"/>
  <p:tag name="LATEXENGINEID" val="0"/>
  <p:tag name="TEMPFOLDER" val="c:\temp\"/>
  <p:tag name="LATEXFORMHEIGHT" val="312"/>
  <p:tag name="LATEXFORMWIDTH" val="384"/>
  <p:tag name="LATEXFORMWRAP" val="Fals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.7319"/>
  <p:tag name="ORIGINALWIDTH" val="1352.081"/>
  <p:tag name="OUTPUTTYPE" val="PNG"/>
  <p:tag name="IGUANATEXVERSION" val="160"/>
  <p:tag name="LATEXADDIN" val="\documentclass{ctexart}&#10;\usepackage{amsmath}&#10;\pagestyle{empty}&#10;\begin{document}&#10;\begin{align*}&#10;    m_{12}^2 &amp; = m_1^2+m_2^2+2p_1p_2&#10;\end{align*}&#10;\end{document}"/>
  <p:tag name="IGUANATEXSIZE" val="20"/>
  <p:tag name="IGUANATEXCURSOR" val="104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2347"/>
  <p:tag name="ORIGINALWIDTH" val="233.9708"/>
  <p:tag name="OUTPUTTYPE" val="PNG"/>
  <p:tag name="IGUANATEXVERSION" val="160"/>
  <p:tag name="LATEXADDIN" val="\documentclass{article}&#10;\usepackage{amsmath}&#10;\usepackage{color}&#10;\pagestyle{empty}&#10;\begin{document}&#10;&#10;\color{red} $M_{\mu\mu}$&#10;&#10;&#10;\end{document}"/>
  <p:tag name="IGUANATEXSIZE" val="24"/>
  <p:tag name="IGUANATEXCURSOR" val="122"/>
  <p:tag name="TRANSPARENCY" val="True"/>
  <p:tag name="LATEXENGINEID" val="0"/>
  <p:tag name="TEMPFOLDER" val="D:\temp\"/>
  <p:tag name="LATEXFORMHEIGHT" val="320"/>
  <p:tag name="LATEXFORMWIDTH" val="385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362.2047"/>
  <p:tag name="OUTPUTTYPE" val="PNG"/>
  <p:tag name="IGUANATEXVERSION" val="160"/>
  <p:tag name="LATEXADDIN" val="\documentclass{article}&#10;\usepackage{amsmath}&#10;\usepackage{color}&#10;\pagestyle{empty}&#10;\begin{document}&#10;&#10;\color{red} $M_{\pi\pi^{rec}}$&#10;&#10;&#10;\end{document}"/>
  <p:tag name="IGUANATEXSIZE" val="24"/>
  <p:tag name="IGUANATEXCURSOR" val="127"/>
  <p:tag name="TRANSPARENCY" val="True"/>
  <p:tag name="LATEXENGINEID" val="0"/>
  <p:tag name="TEMPFOLDER" val="D:\temp\"/>
  <p:tag name="LATEXFORMHEIGHT" val="320"/>
  <p:tag name="LATEXFORMWIDTH" val="385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9824"/>
  <p:tag name="ORIGINALWIDTH" val="1575.553"/>
  <p:tag name="OUTPUTTYPE" val="PNG"/>
  <p:tag name="IGUANATEXVERSION" val="160"/>
  <p:tag name="LATEXADDIN" val="\documentclass{article}&#10;\usepackage{amsmath}&#10;\pagestyle{empty}&#10;\begin{document}&#10;&#10;\begin{equation*}&#10;e^+ + e^- \rightarrow \pi^-  D^0(K^- \pi^+)  D^+\end{equation*}&#10;&#10;&#10;\end{document}"/>
  <p:tag name="IGUANATEXSIZE" val="20"/>
  <p:tag name="IGUANATEXCURSOR" val="147"/>
  <p:tag name="TRANSPARENCY" val="True"/>
  <p:tag name="LATEXENGINEID" val="0"/>
  <p:tag name="TEMPFOLDER" val="D:\temp\"/>
  <p:tag name="LATEXFORMHEIGHT" val="320"/>
  <p:tag name="LATEXFORMWIDTH" val="385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172.4784"/>
  <p:tag name="OUTPUTTYPE" val="PNG"/>
  <p:tag name="IGUANATEXVERSION" val="160"/>
  <p:tag name="LATEXADDIN" val="\documentclass{article}&#10;\usepackage{amsmath}&#10;\pagestyle{empty}&#10;\begin{document}&#10;$D^+$&#10;&#10;&#10;&#10;\end{document}"/>
  <p:tag name="IGUANATEXSIZE" val="20"/>
  <p:tag name="IGUANATEXCURSOR" val="82"/>
  <p:tag name="TRANSPARENCY" val="True"/>
  <p:tag name="LATEXENGINEID" val="0"/>
  <p:tag name="TEMPFOLDER" val="D:\temp\"/>
  <p:tag name="LATEXFORMHEIGHT" val="320"/>
  <p:tag name="LATEXFORMWIDTH" val="385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2816.648"/>
  <p:tag name="OUTPUTTYPE" val="PNG"/>
  <p:tag name="IGUANATEXVERSION" val="160"/>
  <p:tag name="LATEXADDIN" val="\documentclass{ctexart}&#10;\usepackage{amsmath}&#10;\pagestyle{empty}&#10;\begin{document}&#10;&#10;$ \Delta m_{D_+}  = \Delta m_{K^-\pi^+} -\Delta m_{ecm \pi^+} -\Delta m_{ecm K^-}-\cdots$&#10;\end{document}"/>
  <p:tag name="IGUANATEXSIZE" val="20"/>
  <p:tag name="IGUANATEXCURSOR" val="120"/>
  <p:tag name="TRANSPARENCY" val="True"/>
  <p:tag name="LATEXENGINEID" val="0"/>
  <p:tag name="TEMPFOLDER" val="D:\temp\"/>
  <p:tag name="LATEXFORMHEIGHT" val="311.4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9824"/>
  <p:tag name="ORIGINALWIDTH" val="1575.553"/>
  <p:tag name="OUTPUTTYPE" val="PNG"/>
  <p:tag name="IGUANATEXVERSION" val="160"/>
  <p:tag name="LATEXADDIN" val="\documentclass{article}&#10;\usepackage{amsmath}&#10;\pagestyle{empty}&#10;\begin{document}&#10;&#10;\begin{equation*}&#10;e^+ + e^- \rightarrow \pi^-  D^0(K^- \pi^+)  D^+\end{equation*}&#10;&#10;&#10;\end{document}"/>
  <p:tag name="IGUANATEXSIZE" val="20"/>
  <p:tag name="IGUANATEXCURSOR" val="147"/>
  <p:tag name="TRANSPARENCY" val="True"/>
  <p:tag name="LATEXENGINEID" val="0"/>
  <p:tag name="TEMPFOLDER" val="D:\temp\"/>
  <p:tag name="LATEXFORMHEIGHT" val="320"/>
  <p:tag name="LATEXFORMWIDTH" val="385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1.2261"/>
  <p:tag name="ORIGINALWIDTH" val="2099.738"/>
  <p:tag name="LATEXADDIN" val="\documentclass{ctexart}&#10;\usepackage{amsmath}&#10;\pagestyle{empty}&#10;\begin{document}&#10;&#10;$m_0 \Delta m_0 = \sum_{i=1}^{n-1}\sum_{j=(i+1)}^n(m_{ij}\Delta m_{ij})$&#10;\end{document}"/>
  <p:tag name="IGUANATEXSIZE" val="20"/>
  <p:tag name="IGUANATEXCURSOR" val="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6.9591"/>
  <p:tag name="ORIGINALWIDTH" val="2383.952"/>
  <p:tag name="OUTPUTTYPE" val="PNG"/>
  <p:tag name="IGUANATEXVERSION" val="160"/>
  <p:tag name="LATEXADDIN" val="\documentclass{ctexart}&#10;\usepackage{amsmath}&#10;\pagestyle{empty}&#10;\begin{document}&#10;\begin{align*}&#10;  \frac{\Delta m_{12}}{m_{12}}  = \frac{1}{2}\left(\frac{\Delta E_1}{E_1} + \frac{\Delta E_2}{E_2} + \cot{\frac{ \theta_{12}}{2}\Delta \theta_{12}} \right)&#10;\end{align*}&#10;\end{document}"/>
  <p:tag name="IGUANATEXSIZE" val="20"/>
  <p:tag name="IGUANATEXCURSOR" val="258"/>
  <p:tag name="TRANSPARENCY" val="True"/>
  <p:tag name="LATEXENGINEID" val="0"/>
  <p:tag name="TEMPFOLDER" val="D:\temp\"/>
  <p:tag name="LATEXFORMHEIGHT" val="312"/>
  <p:tag name="LATEXFORMWIDTH" val="384"/>
  <p:tag name="LATEXFORMWRAP" val="Fals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2328"/>
  <p:tag name="ORIGINALWIDTH" val="1244.094"/>
  <p:tag name="OUTPUTTYPE" val="PNG"/>
  <p:tag name="IGUANATEXVERSION" val="160"/>
  <p:tag name="LATEXADDIN" val="\documentclass{article}&#10;\usepackage{amsmath}&#10;\pagestyle{empty}&#10;\begin{document}&#10;&#10;\begin{equation*}&#10;X\rightarrow \pi^+ \pi^- J/\psi(\mu^+ \mu^-)  &#10;\end{equation*}&#10;&#10;\end{document}"/>
  <p:tag name="IGUANATEXSIZE" val="20"/>
  <p:tag name="IGUANATEXCURSOR" val="100"/>
  <p:tag name="TRANSPARENCY" val="True"/>
  <p:tag name="LATEXENGINEID" val="0"/>
  <p:tag name="TEMPFOLDER" val="D:\temp\"/>
  <p:tag name="LATEXFORMHEIGHT" val="320"/>
  <p:tag name="LATEXFORMWIDTH" val="385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2510.686"/>
  <p:tag name="OUTPUTTYPE" val="PNG"/>
  <p:tag name="IGUANATEXVERSION" val="160"/>
  <p:tag name="LATEXADDIN" val="\documentclass{article}&#10;\usepackage{amsmath}&#10;\pagestyle{empty}&#10;\begin{document}&#10;&#10;\begin{align*}&#10; \Delta m_{X} &amp;=  \Delta m_{\mu^+\mu^-}+ \Delta m_{\pi^+\mu^+} + \Delta m_{\pi^-\mu^+}+\cdots&#10;\end{align*}&#10;&#10;&#10;\end{document}"/>
  <p:tag name="IGUANATEXSIZE" val="20"/>
  <p:tag name="IGUANATEXCURSOR" val="108"/>
  <p:tag name="TRANSPARENCY" val="True"/>
  <p:tag name="LATEXENGINEID" val="0"/>
  <p:tag name="TEMPFOLDER" val="D:\temp\"/>
  <p:tag name="LATEXFORMHEIGHT" val="320"/>
  <p:tag name="LATEXFORMWIDTH" val="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6.9591"/>
  <p:tag name="ORIGINALWIDTH" val="2383.952"/>
  <p:tag name="OUTPUTTYPE" val="PNG"/>
  <p:tag name="IGUANATEXVERSION" val="160"/>
  <p:tag name="LATEXADDIN" val="\documentclass{ctexart}&#10;\usepackage{amsmath}&#10;\pagestyle{empty}&#10;\begin{document}&#10;\begin{align*}&#10;  \frac{\Delta m_{12}}{m_{12}}  = \frac{1}{2}\left(\frac{\Delta E_1}{E_1} + \frac{\Delta E_2}{E_2} + \cot{\frac{ \theta_{12}}{2}\Delta \theta_{12}} \right)&#10;\end{align*}&#10;\end{document}"/>
  <p:tag name="IGUANATEXSIZE" val="20"/>
  <p:tag name="IGUANATEXCURSOR" val="258"/>
  <p:tag name="TRANSPARENCY" val="True"/>
  <p:tag name="LATEXENGINEID" val="0"/>
  <p:tag name="TEMPFOLDER" val="D:\temp\"/>
  <p:tag name="LATEXFORMHEIGHT" val="312"/>
  <p:tag name="LATEXFORMWIDTH" val="384"/>
  <p:tag name="LATEXFORMWRAP" val="Fals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9824"/>
  <p:tag name="ORIGINALWIDTH" val="2305.212"/>
  <p:tag name="OUTPUTTYPE" val="PNG"/>
  <p:tag name="IGUANATEXVERSION" val="160"/>
  <p:tag name="LATEXADDIN" val="\documentclass{article}&#10;\usepackage{amsmath}&#10;\pagestyle{empty}&#10;\begin{document}&#10;&#10;\begin{align*}&#10;(M_{K^-\pi^+}-M_{D^0}):~the~uncertainty~of~D^{0}&#10;\end{align*}&#10;&#10;&#10;\end{document}"/>
  <p:tag name="IGUANATEXSIZE" val="20"/>
  <p:tag name="IGUANATEXCURSOR" val="143"/>
  <p:tag name="TRANSPARENCY" val="True"/>
  <p:tag name="LATEXENGINEID" val="0"/>
  <p:tag name="TEMPFOLDER" val="D:\temp\"/>
  <p:tag name="LATEXFORMHEIGHT" val="320"/>
  <p:tag name="LATEXFORMWIDTH" val="385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9824"/>
  <p:tag name="ORIGINALWIDTH" val="1575.553"/>
  <p:tag name="OUTPUTTYPE" val="PNG"/>
  <p:tag name="IGUANATEXVERSION" val="160"/>
  <p:tag name="LATEXADDIN" val="\documentclass{article}&#10;\usepackage{amsmath}&#10;\pagestyle{empty}&#10;\begin{document}&#10;&#10;\begin{equation*}&#10;e^+ + e^- \rightarrow \pi^-  D^0(K^- \pi^+)  D^+\end{equation*}&#10;&#10;&#10;\end{document}"/>
  <p:tag name="IGUANATEXSIZE" val="20"/>
  <p:tag name="IGUANATEXCURSOR" val="147"/>
  <p:tag name="TRANSPARENCY" val="True"/>
  <p:tag name="LATEXENGINEID" val="0"/>
  <p:tag name="TEMPFOLDER" val="D:\temp\"/>
  <p:tag name="LATEXFORMHEIGHT" val="320"/>
  <p:tag name="LATEXFORMWIDTH" val="385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2816.648"/>
  <p:tag name="OUTPUTTYPE" val="PNG"/>
  <p:tag name="IGUANATEXVERSION" val="160"/>
  <p:tag name="LATEXADDIN" val="\documentclass{ctexart}&#10;\usepackage{amsmath}&#10;\pagestyle{empty}&#10;\begin{document}&#10;&#10;$ \Delta m_{D_+}  = \Delta m_{K^-\pi^+} -\Delta m_{ecm \pi^+} -\Delta m_{ecm K^-}-\cdots$&#10;\end{document}"/>
  <p:tag name="IGUANATEXSIZE" val="20"/>
  <p:tag name="IGUANATEXCURSOR" val="120"/>
  <p:tag name="TRANSPARENCY" val="True"/>
  <p:tag name="LATEXENGINEID" val="0"/>
  <p:tag name="TEMPFOLDER" val="D:\temp\"/>
  <p:tag name="LATEXFORMHEIGHT" val="311.4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9828"/>
  <p:tag name="ORIGINALWIDTH" val="2241.47"/>
  <p:tag name="OUTPUTTYPE" val="PNG"/>
  <p:tag name="IGUANATEXVERSION" val="160"/>
  <p:tag name="LATEXADDIN" val="\documentclass{article}&#10;\usepackage{amsmath}&#10;\pagestyle{empty}&#10;\begin{document}&#10;&#10;\begin{align*}&#10;(M_{\mu \mu}-M_{J/\psi}):~the~uncertainty~of~J/\psi&#10;\end{align*}&#10;&#10;&#10;\end{document}"/>
  <p:tag name="IGUANATEXSIZE" val="20"/>
  <p:tag name="IGUANATEXCURSOR" val="120"/>
  <p:tag name="TRANSPARENCY" val="True"/>
  <p:tag name="LATEXENGINEID" val="0"/>
  <p:tag name="TEMPFOLDER" val="D:\temp\"/>
  <p:tag name="LATEXFORMHEIGHT" val="320"/>
  <p:tag name="LATEXFORMWIDTH" val="385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6.9591"/>
  <p:tag name="ORIGINALWIDTH" val="2584.177"/>
  <p:tag name="LATEXADDIN" val="\documentclass{ctexart}&#10;\usepackage{amsmath}&#10;\pagestyle{empty}&#10;\begin{document}&#10;\begin{align*}&#10;  \Delta m_{12}  = \frac{1}{2}{m_{12}}\left(\frac{\Delta E_1}{E_1} + \frac{\Delta E_2}{E_2} + \cot{\frac{ \theta_{12}}{2}\Delta \theta_{12}} \right)&#10;\end{align*}&#10;\end{document}"/>
  <p:tag name="IGUANATEXSIZE" val="20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Fals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342"/>
  <p:tag name="ORIGINALWIDTH" val="2012.748"/>
  <p:tag name="OUTPUTTYPE" val="PNG"/>
  <p:tag name="IGUANATEXVERSION" val="160"/>
  <p:tag name="LATEXADDIN" val="\documentclass{ctexart}&#10;\usepackage{amsmath}&#10;\pagestyle{empty}&#10;\begin{document}&#10;&#10;$\Delta m_{D_s}     = \Delta m_{KK} + \Delta m_{K\pi} + \Delta m_{K\pi}$&#10;\end{document}"/>
  <p:tag name="IGUANATEXSIZE" val="20"/>
  <p:tag name="IGUANATEXCURSOR" val="148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950.1313"/>
  <p:tag name="OUTPUTTYPE" val="PNG"/>
  <p:tag name="IGUANATEXVERSION" val="160"/>
  <p:tag name="LATEXADDIN" val="\documentclass{article}&#10;\usepackage{amsmath}&#10;\pagestyle{empty}&#10;\begin{document}&#10;$D_s \to K+K+\pi$&#10;&#10;&#10;&#10;\end{document}"/>
  <p:tag name="IGUANATEXSIZE" val="20"/>
  <p:tag name="IGUANATEXCURSOR" val="92"/>
  <p:tag name="TRANSPARENCY" val="True"/>
  <p:tag name="LATEXENGINEID" val="0"/>
  <p:tag name="TEMPFOLDER" val="D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6.9591"/>
  <p:tag name="ORIGINALWIDTH" val="2383.952"/>
  <p:tag name="OUTPUTTYPE" val="PNG"/>
  <p:tag name="IGUANATEXVERSION" val="160"/>
  <p:tag name="LATEXADDIN" val="\documentclass{ctexart}&#10;\usepackage{amsmath}&#10;\pagestyle{empty}&#10;\begin{document}&#10;\begin{align*}&#10;  \frac{\Delta m_{12}}{m_{12}}  = \frac{1}{2}\left(\frac{\Delta E_1}{E_1} + \frac{\Delta E_2}{E_2} + \cot{\frac{ \theta_{12}}{2}\Delta \theta_{12}} \right)&#10;\end{align*}&#10;\end{document}"/>
  <p:tag name="IGUANATEXSIZE" val="20"/>
  <p:tag name="IGUANATEXCURSOR" val="258"/>
  <p:tag name="TRANSPARENCY" val="True"/>
  <p:tag name="LATEXENGINEID" val="0"/>
  <p:tag name="TEMPFOLDER" val="D:\temp\"/>
  <p:tag name="LATEXFORMHEIGHT" val="312"/>
  <p:tag name="LATEXFORMWIDTH" val="384"/>
  <p:tag name="LATEXFORMWRAP" val="Fals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6.9591"/>
  <p:tag name="ORIGINALWIDTH" val="2383.952"/>
  <p:tag name="OUTPUTTYPE" val="PNG"/>
  <p:tag name="IGUANATEXVERSION" val="160"/>
  <p:tag name="LATEXADDIN" val="\documentclass{ctexart}&#10;\usepackage{amsmath}&#10;\pagestyle{empty}&#10;\begin{document}&#10;\begin{align*}&#10;  \frac{\Delta m_{12}}{m_{12}}  = \frac{1}{2}\left(\frac{\Delta E_1}{E_1} + \frac{\Delta E_2}{E_2} + \cot{\frac{ \theta_{12}}{2}\Delta \theta_{12}} \right)&#10;\end{align*}&#10;\end{document}"/>
  <p:tag name="IGUANATEXSIZE" val="20"/>
  <p:tag name="IGUANATEXCURSOR" val="258"/>
  <p:tag name="TRANSPARENCY" val="True"/>
  <p:tag name="LATEXENGINEID" val="0"/>
  <p:tag name="TEMPFOLDER" val="D:\temp\"/>
  <p:tag name="LATEXFORMHEIGHT" val="312"/>
  <p:tag name="LATEXFORMWIDTH" val="384"/>
  <p:tag name="LATEXFORMWRAP" val="Fals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9809"/>
  <p:tag name="ORIGINALWIDTH" val="2377.203"/>
  <p:tag name="LATEXADDIN" val="\documentclass{ctexart}&#10;\usepackage{amsmath}&#10;\pagestyle{empty}&#10;\begin{document}&#10;&#10;$\Delta m_0     = \frac{m_{12}}{m_0}\Delta m_{12} + \frac{m_{13}}{m_0}\Delta m_{13} + \frac{m_{23}}{m_0}\Delta m_{23}$&#10;\end{document}"/>
  <p:tag name="IGUANATEXSIZE" val="20"/>
  <p:tag name="IGUANATEXCURSOR" val="1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9.4826"/>
  <p:tag name="ORIGINALWIDTH" val="2737.908"/>
  <p:tag name="LATEXADDIN" val="\documentclass{ctexart}&#10;\usepackage{amsmath}&#10;\pagestyle{empty}&#10;\begin{document}&#10;&#10;$m_0^2 =2p_1p_2+2p_2p_3+2p_1p_3=m_{12}^2+m_{13}^2+m_{23}^2$&#10;\end{document}"/>
  <p:tag name="IGUANATEXSIZE" val="20"/>
  <p:tag name="IGUANATEXCURSOR" val="1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6.9591"/>
  <p:tag name="ORIGINALWIDTH" val="2518.185"/>
  <p:tag name="OUTPUTTYPE" val="PNG"/>
  <p:tag name="IGUANATEXVERSION" val="160"/>
  <p:tag name="LATEXADDIN" val="\documentclass{ctexart}&#10;\usepackage{amsmath}&#10;\pagestyle{empty}&#10;\begin{document}&#10;\begin{align*}&#10;  \Delta m_{12}  = \frac{m_{12}}{2}\left(\frac{\Delta E_1}{E_1} + \frac{\Delta E_2}{E_2} + \cot{\frac{ \theta_{12}}{2}\Delta \theta_{12}} \right)&#10;\end{align*}&#10;\end{document}"/>
  <p:tag name="IGUANATEXSIZE" val="20"/>
  <p:tag name="IGUANATEXCURSOR" val="125"/>
  <p:tag name="TRANSPARENCY" val="True"/>
  <p:tag name="LATEXENGINEID" val="0"/>
  <p:tag name="TEMPFOLDER" val="D:\temp\"/>
  <p:tag name="LATEXFORMHEIGHT" val="312"/>
  <p:tag name="LATEXFORMWIDTH" val="384"/>
  <p:tag name="LATEXFORMWRAP" val="Fals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2328"/>
  <p:tag name="ORIGINALWIDTH" val="1589.801"/>
  <p:tag name="OUTPUTTYPE" val="PNG"/>
  <p:tag name="IGUANATEXVERSION" val="160"/>
  <p:tag name="LATEXADDIN" val="\documentclass{article}&#10;\usepackage{amsmath}&#10;\pagestyle{empty}&#10;\begin{document}&#10;&#10;\begin{equation*}&#10;X(3872)\rightarrow \pi^+ \pi^- J/\psi(\mu^+ \mu^-)  &#10;\end{equation*}&#10;&#10;\end{document}"/>
  <p:tag name="IGUANATEXSIZE" val="20"/>
  <p:tag name="IGUANATEXCURSOR" val="142"/>
  <p:tag name="TRANSPARENCY" val="True"/>
  <p:tag name="LATEXENGINEID" val="0"/>
  <p:tag name="TEMPFOLDER" val="D:\temp\"/>
  <p:tag name="LATEXFORMHEIGHT" val="320"/>
  <p:tag name="LATEXFORMWIDTH" val="385"/>
  <p:tag name="LATEXFORMWRAP" val="True"/>
  <p:tag name="BITMAPVECTOR" val="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1853</TotalTime>
  <Words>1223</Words>
  <Application>Microsoft Office PowerPoint</Application>
  <PresentationFormat>宽屏</PresentationFormat>
  <Paragraphs>215</Paragraphs>
  <Slides>24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ColfaxAI</vt:lpstr>
      <vt:lpstr>Noto Sans SC</vt:lpstr>
      <vt:lpstr>等线</vt:lpstr>
      <vt:lpstr>等线 Light</vt:lpstr>
      <vt:lpstr>Microsoft YaHei</vt:lpstr>
      <vt:lpstr>Microsoft YaHei</vt:lpstr>
      <vt:lpstr>Arial</vt:lpstr>
      <vt:lpstr>Calibri</vt:lpstr>
      <vt:lpstr>Cambria Math</vt:lpstr>
      <vt:lpstr>Symbol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2756707904@qq.com</dc:creator>
  <cp:lastModifiedBy>远瞻 王</cp:lastModifiedBy>
  <cp:revision>85</cp:revision>
  <dcterms:created xsi:type="dcterms:W3CDTF">2023-07-21T05:59:53Z</dcterms:created>
  <dcterms:modified xsi:type="dcterms:W3CDTF">2023-08-17T01:13:57Z</dcterms:modified>
</cp:coreProperties>
</file>