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77" r:id="rId2"/>
    <p:sldId id="279" r:id="rId3"/>
    <p:sldId id="318" r:id="rId4"/>
    <p:sldId id="320" r:id="rId5"/>
    <p:sldId id="319" r:id="rId6"/>
    <p:sldId id="282" r:id="rId7"/>
    <p:sldId id="283" r:id="rId8"/>
    <p:sldId id="284" r:id="rId9"/>
    <p:sldId id="285" r:id="rId10"/>
    <p:sldId id="288" r:id="rId11"/>
    <p:sldId id="266" r:id="rId12"/>
    <p:sldId id="304" r:id="rId13"/>
    <p:sldId id="293" r:id="rId14"/>
    <p:sldId id="323" r:id="rId15"/>
    <p:sldId id="291" r:id="rId16"/>
    <p:sldId id="292" r:id="rId17"/>
    <p:sldId id="271" r:id="rId18"/>
    <p:sldId id="295" r:id="rId19"/>
    <p:sldId id="303" r:id="rId20"/>
    <p:sldId id="325" r:id="rId21"/>
    <p:sldId id="326" r:id="rId22"/>
    <p:sldId id="306" r:id="rId23"/>
    <p:sldId id="328" r:id="rId24"/>
    <p:sldId id="327" r:id="rId25"/>
    <p:sldId id="258" r:id="rId26"/>
    <p:sldId id="260" r:id="rId27"/>
    <p:sldId id="287" r:id="rId28"/>
    <p:sldId id="329" r:id="rId29"/>
    <p:sldId id="307" r:id="rId30"/>
    <p:sldId id="299" r:id="rId31"/>
    <p:sldId id="308" r:id="rId32"/>
    <p:sldId id="309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58" d="100"/>
          <a:sy n="58" d="100"/>
        </p:scale>
        <p:origin x="4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wmf"/><Relationship Id="rId1" Type="http://schemas.openxmlformats.org/officeDocument/2006/relationships/image" Target="../media/image68.e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wmf"/><Relationship Id="rId1" Type="http://schemas.openxmlformats.org/officeDocument/2006/relationships/image" Target="../media/image76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5D646-C810-4186-A55F-4FD312183FD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88EA-8793-4E3E-8537-41AD84C20B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5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6FBA3-0BEA-B068-3745-D1C9A0CFC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BF0105-ECB3-A84E-EDBE-ADEC22219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3ECEFF-57E0-85A6-2E98-6AE949B7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0CCD86-26E5-5413-8D9B-C4528732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0240F5-A563-53D7-549C-8758EFD5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5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55375-5128-EC71-D25B-C582C097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CE9F35-81A8-A28D-F5F5-66784EA3B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B8C30-B711-0D5B-990A-2CE155AF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CA3AB-9E35-C890-ECA5-72F4F918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7C708-56E9-D54E-BCC3-4F47A6F9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68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DB1BAD-60C7-90CD-A195-531529A2E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F729-D945-411C-23C1-6777C5DC1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53C525-CED1-1EFB-757D-BC3D2B55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566357-AD6E-F6A1-C923-8CEB981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C0829A-139B-B1E9-1543-F729DC64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42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5682F1-EB0F-6460-BF06-E4F625EC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3CFBC-7E5D-B961-5DB4-0A245884D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905633-74DD-2AAC-91CE-2D6ACE35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B463A3-2DFB-8254-BE1B-3ACB8AC6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D10F24-CCD1-BD55-DED5-63BCF9A6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48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953D9-99B4-B198-3BA4-C31742D1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5D2FD5-034C-D391-EC38-F2B22BD5C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C9FA7-74BA-3028-570C-C8E745BD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25871B-5118-72AB-E838-1960A3D7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19764-8E84-F78C-A412-CA299A07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59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E66F7-CC38-E3FF-D326-4E447D4B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C72827-98E9-B387-C24E-16A422FF6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D3B6DC-EFF5-0DAE-190A-C68C104EE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72223A-4DD2-78FF-9DEA-515F735A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D1441-93E3-3977-744B-26491339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6C1912-AA25-FA35-8E45-90C1C9B7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46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01742-B757-E9C1-4823-90AE70A3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A693B9-E74E-364E-CCEB-7A3EAD154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53267B-F0BC-1BE0-EABF-0C3D8C99F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594C58-6240-1CA6-30B6-AA51C220F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D568AD-AB18-EB18-C588-2B97EFAB2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8B5CF4C-87AB-A9EB-5DF6-BBA7022A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A65508-673B-2AB7-0E38-318DC5DA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092730-9150-A484-C963-495E3AF9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7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C5CCB-32D6-14DB-9701-109A2C51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AF2715-D0B6-A168-5AA7-2F96A227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7521CC-96F6-45D4-1DC3-E8AF5961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7DC464-B4C9-E2B0-2CF3-8F8161ED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09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4B4F90-03BD-CE94-0CF9-704D9971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D915F0-3F7E-D0BF-C2AD-F52FE02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B76D20-D52A-5957-0533-9F993F30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7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93F63-21A8-2BCF-06FD-B1DFB2C7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B900CD-0A46-01C5-E453-6189AB9A7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798270-E20F-3580-66D4-7860A633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7E30A-18DB-1BB6-A9FB-D85CFFD6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BEFDAD-E080-2E3D-D7FC-FD22011E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39EA23-DFB9-2869-7363-A539D72A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4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557DE-407D-C40F-46E0-9479F47E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9326946-A8B5-8E91-0FA2-31AC67EC0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C7C45C-6C2C-9A91-09C9-970C4D75A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383E4-FA3F-8FC2-1E31-F46F33C0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916A70-A313-43DA-BD4B-4A6A793B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AC8C0D-E1BF-6DE3-7535-D9C5C8D3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4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E60695-2064-9395-CECD-14C3DA44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BEBA27-BDE2-1AE7-7FCE-5B4480DC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527BD0-C967-07EE-CD4D-DC15191FB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2023/6/2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7F35F0-CF96-42F6-F81D-280AAB4A4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University of Chinese Academy of Sciences 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87A08-72BD-7F74-8D11-FBDC4A367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A046-ED9D-401A-A383-4EEEE2D36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9.jpg"/><Relationship Id="rId5" Type="http://schemas.openxmlformats.org/officeDocument/2006/relationships/image" Target="../media/image25.jpg"/><Relationship Id="rId10" Type="http://schemas.openxmlformats.org/officeDocument/2006/relationships/image" Target="../media/image28.jpg"/><Relationship Id="rId4" Type="http://schemas.openxmlformats.org/officeDocument/2006/relationships/image" Target="../media/image24.jp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29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3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0.pn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5.jp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jpg"/><Relationship Id="rId11" Type="http://schemas.openxmlformats.org/officeDocument/2006/relationships/image" Target="../media/image70.emf"/><Relationship Id="rId5" Type="http://schemas.openxmlformats.org/officeDocument/2006/relationships/image" Target="../media/image73.jpg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8.emf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80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wmf"/><Relationship Id="rId11" Type="http://schemas.openxmlformats.org/officeDocument/2006/relationships/image" Target="../media/image8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8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83.jpg"/><Relationship Id="rId7" Type="http://schemas.openxmlformats.org/officeDocument/2006/relationships/image" Target="../media/image88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8.jpg"/><Relationship Id="rId7" Type="http://schemas.openxmlformats.org/officeDocument/2006/relationships/image" Target="../media/image82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6101433-7ED1-2B5D-78BC-1E783C1D6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67540"/>
            <a:ext cx="9144000" cy="210443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n-US" altLang="zh-CN" sz="6000" b="1" spc="38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Properties of dense matter </a:t>
            </a:r>
            <a:br>
              <a:rPr lang="en-US" altLang="zh-CN" sz="6000" b="1" spc="38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6000" b="1" spc="38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quark stars</a:t>
            </a:r>
            <a:b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A2AC62-FB53-9264-30DD-1F0BA70DD88B}"/>
              </a:ext>
            </a:extLst>
          </p:cNvPr>
          <p:cNvSpPr/>
          <p:nvPr/>
        </p:nvSpPr>
        <p:spPr>
          <a:xfrm>
            <a:off x="1898594" y="3513267"/>
            <a:ext cx="529324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Wen-Li Yuan (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苑文莉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Nanjing University and Xiamen University</a:t>
            </a:r>
            <a:endParaRPr lang="zh-CN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2EFE917-C5B8-C068-034B-53B053297A5E}"/>
              </a:ext>
            </a:extLst>
          </p:cNvPr>
          <p:cNvSpPr txBox="1"/>
          <p:nvPr/>
        </p:nvSpPr>
        <p:spPr>
          <a:xfrm>
            <a:off x="3573294" y="4785868"/>
            <a:ext cx="1504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2, 2023</a:t>
            </a:r>
            <a:endParaRPr lang="zh-CN" altLang="en-US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页脚占位符 10">
            <a:extLst>
              <a:ext uri="{FF2B5EF4-FFF2-40B4-BE49-F238E27FC236}">
                <a16:creationId xmlns:a16="http://schemas.microsoft.com/office/drawing/2014/main" id="{D0C69318-E85B-443F-9EE1-756B6C0F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287F37-E892-5591-4135-AF9FDF752287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A17102-D70C-4539-AF40-E00F01FDD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44" y="2540327"/>
            <a:ext cx="2222002" cy="3033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EFB2EA2-D6A6-4A34-B826-038A10CA8432}"/>
              </a:ext>
            </a:extLst>
          </p:cNvPr>
          <p:cNvSpPr txBox="1"/>
          <p:nvPr/>
        </p:nvSpPr>
        <p:spPr>
          <a:xfrm>
            <a:off x="3408394" y="2571438"/>
            <a:ext cx="300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+</a:t>
            </a:r>
            <a:endParaRPr lang="zh-CN" altLang="en-US" sz="135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C014517-7321-4BD4-B2B3-53ABE4CA1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39" y="2527145"/>
            <a:ext cx="1020083" cy="35505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A0AB35C-6FCA-40E8-B9FF-9040F6546C7A}"/>
              </a:ext>
            </a:extLst>
          </p:cNvPr>
          <p:cNvSpPr txBox="1"/>
          <p:nvPr/>
        </p:nvSpPr>
        <p:spPr>
          <a:xfrm>
            <a:off x="1027393" y="3125903"/>
            <a:ext cx="719585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70C0"/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Consider the effect of a rearrangement of fermion field operators</a:t>
            </a:r>
            <a:r>
              <a:rPr lang="en-US" altLang="zh-CN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FC6AA7C-467C-428B-8BBF-A14F6581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9" y="3704122"/>
            <a:ext cx="3853697" cy="124346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5735D67-4269-4016-B9DE-F9DEEAF54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26" y="3694288"/>
            <a:ext cx="3238181" cy="124346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C2302A-9595-AC3B-6890-B33B9DBD4F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7" y="2005952"/>
            <a:ext cx="1367615" cy="3891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C41904-D413-F735-A161-4BE0449D2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77" y="2526741"/>
            <a:ext cx="1811738" cy="36933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042EDBB-E0B0-57A9-ECDA-B9C4A8870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5" y="5460551"/>
            <a:ext cx="4859432" cy="4797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B8D4DDF-1E1A-58CF-E583-867CD832F5D1}"/>
              </a:ext>
            </a:extLst>
          </p:cNvPr>
          <p:cNvSpPr txBox="1"/>
          <p:nvPr/>
        </p:nvSpPr>
        <p:spPr>
          <a:xfrm>
            <a:off x="882507" y="5049475"/>
            <a:ext cx="603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Introduce a parameter     ,  the effective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Lagrangian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becomes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30AD26-6E27-4527-F886-751E7490F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4" y="5159531"/>
            <a:ext cx="164767" cy="175397"/>
          </a:xfrm>
          <a:prstGeom prst="rect">
            <a:avLst/>
          </a:prstGeom>
        </p:spPr>
      </p:pic>
      <p:sp>
        <p:nvSpPr>
          <p:cNvPr id="19" name="思想气泡: 云 18">
            <a:extLst>
              <a:ext uri="{FF2B5EF4-FFF2-40B4-BE49-F238E27FC236}">
                <a16:creationId xmlns:a16="http://schemas.microsoft.com/office/drawing/2014/main" id="{5CBA40AC-E27F-F1E4-CAD9-50C3CB9325E1}"/>
              </a:ext>
            </a:extLst>
          </p:cNvPr>
          <p:cNvSpPr/>
          <p:nvPr/>
        </p:nvSpPr>
        <p:spPr>
          <a:xfrm>
            <a:off x="6368071" y="1632040"/>
            <a:ext cx="2594833" cy="974614"/>
          </a:xfrm>
          <a:prstGeom prst="cloudCallout">
            <a:avLst>
              <a:gd name="adj1" fmla="val -32124"/>
              <a:gd name="adj2" fmla="val 60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noFill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00E008-618B-C4F1-8F51-0F1BB5CD5254}"/>
              </a:ext>
            </a:extLst>
          </p:cNvPr>
          <p:cNvSpPr txBox="1"/>
          <p:nvPr/>
        </p:nvSpPr>
        <p:spPr>
          <a:xfrm>
            <a:off x="6588678" y="1752354"/>
            <a:ext cx="246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16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Fierz</a:t>
            </a:r>
            <a:r>
              <a:rPr lang="en-US" altLang="zh-CN" sz="16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transformation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mathematical technique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EFEE51B-3849-54A4-0806-A7F307D92C01}"/>
              </a:ext>
            </a:extLst>
          </p:cNvPr>
          <p:cNvSpPr txBox="1"/>
          <p:nvPr/>
        </p:nvSpPr>
        <p:spPr>
          <a:xfrm>
            <a:off x="688935" y="1453994"/>
            <a:ext cx="359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1) Two-flavor NJL model: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B0DAC17-4C76-44BD-DD3E-A5D6EB1B2022}"/>
              </a:ext>
            </a:extLst>
          </p:cNvPr>
          <p:cNvSpPr txBox="1"/>
          <p:nvPr/>
        </p:nvSpPr>
        <p:spPr>
          <a:xfrm>
            <a:off x="6697878" y="930840"/>
            <a:ext cx="1735328" cy="30008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Calibri" panose="020F0502020204030204" pitchFamily="34" charset="0"/>
                <a:cs typeface="Calibri" panose="020F0502020204030204" pitchFamily="34" charset="0"/>
              </a:rPr>
              <a:t>PhysRevD.105.123004</a:t>
            </a:r>
            <a:endParaRPr lang="zh-CN" altLang="en-US" sz="1350" dirty="0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D1B4F0D0-1F0F-B1ED-A24D-9EF0F5A2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页脚占位符 10">
            <a:extLst>
              <a:ext uri="{FF2B5EF4-FFF2-40B4-BE49-F238E27FC236}">
                <a16:creationId xmlns:a16="http://schemas.microsoft.com/office/drawing/2014/main" id="{946070FE-9ADA-375D-955B-D3BC9125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灯片编号占位符 5">
            <a:extLst>
              <a:ext uri="{FF2B5EF4-FFF2-40B4-BE49-F238E27FC236}">
                <a16:creationId xmlns:a16="http://schemas.microsoft.com/office/drawing/2014/main" id="{71E84106-4B1A-40A0-E16F-BC33E21C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10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A4CF259-35D5-8E99-A7FD-0C9AF4DAF975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0B6000A9-3D44-2514-3B30-768AEA79EEF7}"/>
              </a:ext>
            </a:extLst>
          </p:cNvPr>
          <p:cNvSpPr txBox="1"/>
          <p:nvPr/>
        </p:nvSpPr>
        <p:spPr>
          <a:xfrm>
            <a:off x="759851" y="933728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formalism: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4501CB3-C3D4-4C3B-90F0-358133942EF1}"/>
              </a:ext>
            </a:extLst>
          </p:cNvPr>
          <p:cNvSpPr txBox="1"/>
          <p:nvPr/>
        </p:nvSpPr>
        <p:spPr>
          <a:xfrm>
            <a:off x="727655" y="240879"/>
            <a:ext cx="765649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</p:spTree>
    <p:extLst>
      <p:ext uri="{BB962C8B-B14F-4D97-AF65-F5344CB8AC3E}">
        <p14:creationId xmlns:p14="http://schemas.microsoft.com/office/powerpoint/2010/main" val="142048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762A5D-C939-4585-88ED-E6DC33B36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" y="1610414"/>
            <a:ext cx="1662717" cy="3849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8B0233-99E4-4EEA-8B7B-7037B4E02D0F}"/>
              </a:ext>
            </a:extLst>
          </p:cNvPr>
          <p:cNvSpPr txBox="1"/>
          <p:nvPr/>
        </p:nvSpPr>
        <p:spPr>
          <a:xfrm>
            <a:off x="876223" y="1141997"/>
            <a:ext cx="274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(2 + 1)-flavor NJL model: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A17102-D70C-4539-AF40-E00F01FDD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02" y="2018253"/>
            <a:ext cx="2379367" cy="3247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6B37BB-CBE1-4E45-A101-ACE23234E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89" y="1968929"/>
            <a:ext cx="2132761" cy="50858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EFB2EA2-D6A6-4A34-B826-038A10CA8432}"/>
              </a:ext>
            </a:extLst>
          </p:cNvPr>
          <p:cNvSpPr txBox="1"/>
          <p:nvPr/>
        </p:nvSpPr>
        <p:spPr>
          <a:xfrm>
            <a:off x="3950547" y="2062247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+</a:t>
            </a:r>
            <a:endParaRPr lang="zh-CN" altLang="en-US" sz="135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6884B9D-197D-4309-A941-0300CFBB7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62" y="2628667"/>
            <a:ext cx="3526923" cy="39245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014517-7321-4BD4-B2B3-53ABE4CA1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69" y="2608816"/>
            <a:ext cx="1214594" cy="422759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5735D67-4269-4016-B9DE-F9DEEAF5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4653"/>
            <a:ext cx="3202739" cy="122985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DE8970-5D76-F7D2-96D8-9E3FE644C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61" y="3777098"/>
            <a:ext cx="2976563" cy="41433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9DE51E-07F0-C649-B4F6-873A2E52B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61" y="4632047"/>
            <a:ext cx="1040517" cy="34618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4024CCA-3BBE-407F-1F43-598E8530AB61}"/>
              </a:ext>
            </a:extLst>
          </p:cNvPr>
          <p:cNvSpPr txBox="1"/>
          <p:nvPr/>
        </p:nvSpPr>
        <p:spPr>
          <a:xfrm>
            <a:off x="1154091" y="3208448"/>
            <a:ext cx="499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the </a:t>
            </a:r>
            <a:r>
              <a:rPr lang="en-US" altLang="zh-CN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Fierz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transformation</a:t>
            </a:r>
            <a:r>
              <a:rPr lang="zh-CN" altLang="en-US" sz="135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endParaRPr lang="zh-CN" alt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F2F044C-C904-8C56-E94A-B3E8771262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1" y="5575463"/>
            <a:ext cx="4094704" cy="42528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F8C1D3E-22A4-3E2C-474A-002F465D662D}"/>
              </a:ext>
            </a:extLst>
          </p:cNvPr>
          <p:cNvSpPr txBox="1"/>
          <p:nvPr/>
        </p:nvSpPr>
        <p:spPr>
          <a:xfrm>
            <a:off x="1101921" y="5169590"/>
            <a:ext cx="417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effective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Lagrangian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becomes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B2A6CF0-46D0-8159-7B92-02EC7B311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54" y="4543425"/>
            <a:ext cx="1208546" cy="145732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C613E1C-6D27-C36A-387F-FFA424660111}"/>
              </a:ext>
            </a:extLst>
          </p:cNvPr>
          <p:cNvSpPr txBox="1"/>
          <p:nvPr/>
        </p:nvSpPr>
        <p:spPr>
          <a:xfrm>
            <a:off x="6697878" y="1181974"/>
            <a:ext cx="1735328" cy="30008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Calibri" panose="020F0502020204030204" pitchFamily="34" charset="0"/>
                <a:cs typeface="Calibri" panose="020F0502020204030204" pitchFamily="34" charset="0"/>
              </a:rPr>
              <a:t>PhysRevD.105.123004</a:t>
            </a:r>
            <a:endParaRPr lang="zh-CN" altLang="en-US" sz="135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9ADF5C4-83BF-665D-E929-ED2969E2C30F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84961FB8-CB81-1BC0-CBEF-B9300801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页脚占位符 10">
            <a:extLst>
              <a:ext uri="{FF2B5EF4-FFF2-40B4-BE49-F238E27FC236}">
                <a16:creationId xmlns:a16="http://schemas.microsoft.com/office/drawing/2014/main" id="{A48ACFA1-A115-B8A6-8E89-56A6596D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灯片编号占位符 5">
            <a:extLst>
              <a:ext uri="{FF2B5EF4-FFF2-40B4-BE49-F238E27FC236}">
                <a16:creationId xmlns:a16="http://schemas.microsoft.com/office/drawing/2014/main" id="{B682D290-AF29-FC7C-CAF8-AE499FF4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11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1C8DEC6-C6AA-C6EB-632D-25E5647E67EF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BE988552-7F6E-4E42-B035-668680E9A4D7}"/>
              </a:ext>
            </a:extLst>
          </p:cNvPr>
          <p:cNvSpPr txBox="1"/>
          <p:nvPr/>
        </p:nvSpPr>
        <p:spPr>
          <a:xfrm>
            <a:off x="727655" y="240879"/>
            <a:ext cx="765649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</p:spTree>
    <p:extLst>
      <p:ext uri="{BB962C8B-B14F-4D97-AF65-F5344CB8AC3E}">
        <p14:creationId xmlns:p14="http://schemas.microsoft.com/office/powerpoint/2010/main" val="120950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78F0C613-68A6-74D5-9A4C-1190BE7E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4" y="1524532"/>
            <a:ext cx="3518219" cy="24520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41CFB8C-B097-FACF-14B7-93B469D6A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53" y="1539990"/>
            <a:ext cx="3611318" cy="23968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CC72561-A9C4-3683-2735-151FA5E6C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1" y="4024923"/>
            <a:ext cx="3351706" cy="23166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0DA94D1-AA78-01F0-931F-5902C9630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53" y="3985961"/>
            <a:ext cx="3429394" cy="239454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B1FB9C1-A480-AED4-111A-89DF6058AC03}"/>
              </a:ext>
            </a:extLst>
          </p:cNvPr>
          <p:cNvSpPr txBox="1"/>
          <p:nvPr/>
        </p:nvSpPr>
        <p:spPr>
          <a:xfrm>
            <a:off x="3809724" y="3696778"/>
            <a:ext cx="141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cs typeface="Calibri" panose="020F0502020204030204" pitchFamily="34" charset="0"/>
              </a:rPr>
              <a:t>a crossover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4DA5C2-6EBE-4FB4-8BD7-64362250F167}"/>
              </a:ext>
            </a:extLst>
          </p:cNvPr>
          <p:cNvSpPr txBox="1"/>
          <p:nvPr/>
        </p:nvSpPr>
        <p:spPr>
          <a:xfrm>
            <a:off x="759851" y="933728"/>
            <a:ext cx="641916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Dynamical mass generation and quark number densities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650FBC6-DD3A-4CAC-9A69-F0C0E46E4A7C}"/>
              </a:ext>
            </a:extLst>
          </p:cNvPr>
          <p:cNvSpPr txBox="1"/>
          <p:nvPr/>
        </p:nvSpPr>
        <p:spPr>
          <a:xfrm>
            <a:off x="727655" y="240879"/>
            <a:ext cx="744499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</p:spTree>
    <p:extLst>
      <p:ext uri="{BB962C8B-B14F-4D97-AF65-F5344CB8AC3E}">
        <p14:creationId xmlns:p14="http://schemas.microsoft.com/office/powerpoint/2010/main" val="44497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C0CA92F3-EF34-95A1-C538-08D3CBFAB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36" y="2165970"/>
            <a:ext cx="3356179" cy="63301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18BDA5A-9740-5347-2C7D-CF922BBD02D7}"/>
              </a:ext>
            </a:extLst>
          </p:cNvPr>
          <p:cNvSpPr txBox="1"/>
          <p:nvPr/>
        </p:nvSpPr>
        <p:spPr>
          <a:xfrm>
            <a:off x="2438916" y="2287227"/>
            <a:ext cx="1134976" cy="38057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B9C9F93-7A2F-EE71-A1AC-E62BFB52EEE7}"/>
              </a:ext>
            </a:extLst>
          </p:cNvPr>
          <p:cNvSpPr txBox="1"/>
          <p:nvPr/>
        </p:nvSpPr>
        <p:spPr>
          <a:xfrm>
            <a:off x="2782873" y="2642595"/>
            <a:ext cx="410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2100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-B</a:t>
            </a:r>
            <a:endParaRPr lang="zh-CN" altLang="en-US" sz="2100" dirty="0">
              <a:solidFill>
                <a:srgbClr val="0070C0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2B8E3E-B218-C571-8C39-BAB4242EBD1A}"/>
              </a:ext>
            </a:extLst>
          </p:cNvPr>
          <p:cNvSpPr txBox="1"/>
          <p:nvPr/>
        </p:nvSpPr>
        <p:spPr>
          <a:xfrm>
            <a:off x="933717" y="1668775"/>
            <a:ext cx="405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Equation of state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3FDEDAD-A24D-B207-B705-1AFA4A2F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77" y="2156002"/>
            <a:ext cx="2316971" cy="63301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7BFC532-5772-C08A-8B79-9E3728A3C73F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6499C57-C2F9-0C42-66CD-DEAD4A77A9FE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85321DA5-61F8-A90E-8973-C19E4A89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页脚占位符 10">
            <a:extLst>
              <a:ext uri="{FF2B5EF4-FFF2-40B4-BE49-F238E27FC236}">
                <a16:creationId xmlns:a16="http://schemas.microsoft.com/office/drawing/2014/main" id="{E17FC63F-4999-D823-8854-CB5F561B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F2F6184B-7F0C-0FD6-3924-558BEA67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13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AC18D35-6BD5-A179-2CE5-1C4CBD6FB740}"/>
              </a:ext>
            </a:extLst>
          </p:cNvPr>
          <p:cNvSpPr txBox="1"/>
          <p:nvPr/>
        </p:nvSpPr>
        <p:spPr>
          <a:xfrm>
            <a:off x="2292445" y="2917065"/>
            <a:ext cx="1944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vacuum bag constant</a:t>
            </a:r>
            <a:endParaRPr lang="zh-CN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9658DF3-495C-45D6-A086-5A2D7C80D7AB}"/>
              </a:ext>
            </a:extLst>
          </p:cNvPr>
          <p:cNvSpPr txBox="1"/>
          <p:nvPr/>
        </p:nvSpPr>
        <p:spPr>
          <a:xfrm>
            <a:off x="727655" y="240879"/>
            <a:ext cx="672396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B1AA375-AB70-42BC-B164-1C8EC294D0A7}"/>
              </a:ext>
            </a:extLst>
          </p:cNvPr>
          <p:cNvSpPr txBox="1"/>
          <p:nvPr/>
        </p:nvSpPr>
        <p:spPr>
          <a:xfrm>
            <a:off x="740396" y="1134763"/>
            <a:ext cx="672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2.1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Equation of state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of quark matter (QM):</a:t>
            </a:r>
            <a:endParaRPr lang="zh-CN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780C56-7512-4A81-BB0D-6FB002966B9A}"/>
              </a:ext>
            </a:extLst>
          </p:cNvPr>
          <p:cNvSpPr txBox="1"/>
          <p:nvPr/>
        </p:nvSpPr>
        <p:spPr>
          <a:xfrm>
            <a:off x="740396" y="3439664"/>
            <a:ext cx="67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2.2 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 self-bound quark matter</a:t>
            </a:r>
            <a:endParaRPr lang="zh-CN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DD67F14-55CB-4FAE-899B-AD9FA80BE4DA}"/>
              </a:ext>
            </a:extLst>
          </p:cNvPr>
          <p:cNvSpPr txBox="1"/>
          <p:nvPr/>
        </p:nvSpPr>
        <p:spPr>
          <a:xfrm>
            <a:off x="829279" y="4003501"/>
            <a:ext cx="6059686" cy="234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1)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For </a:t>
            </a:r>
            <a:r>
              <a:rPr lang="en-US" altLang="zh-CN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self-bound </a:t>
            </a:r>
            <a:r>
              <a:rPr lang="en-US" altLang="zh-CN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uds</a:t>
            </a:r>
            <a:r>
              <a:rPr lang="en-US" altLang="zh-CN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quark matte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r: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3-flavor quark matter is more stable than Fe nuclei.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2-flavor quark matter cannot be more stable than Fe nuclei.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2)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For self-bound </a:t>
            </a:r>
            <a:r>
              <a:rPr lang="en-US" altLang="zh-CN" b="1" dirty="0" err="1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ud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quark matter:</a:t>
            </a:r>
          </a:p>
          <a:p>
            <a:pPr defTabSz="685800">
              <a:lnSpc>
                <a:spcPct val="150000"/>
              </a:lnSpc>
              <a:defRPr/>
            </a:pPr>
            <a:endParaRPr lang="en-US" altLang="zh-CN" sz="1350" dirty="0">
              <a:solidFill>
                <a:srgbClr val="231F20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defRPr/>
            </a:pPr>
            <a:endParaRPr lang="zh-CN" altLang="en-US" sz="1350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3C7E29C-66D1-4CA2-AAA0-3D53960E6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62" y="4902680"/>
            <a:ext cx="2168054" cy="2910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5259083-5D03-44F7-A83C-D12CFB963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26" y="4492220"/>
            <a:ext cx="2173416" cy="33652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D7459AB-41ED-44C7-B2E4-7131518C4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61" y="5382181"/>
            <a:ext cx="2237857" cy="30546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9337F65-158B-461D-94D6-61530B410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25" y="5338753"/>
            <a:ext cx="923032" cy="3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14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8FED5CC3-AF17-4048-9A62-0D787AD4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0" y="1855237"/>
            <a:ext cx="8724920" cy="2981934"/>
          </a:xfrm>
          <a:prstGeom prst="rect">
            <a:avLst/>
          </a:prstGeom>
        </p:spPr>
      </p:pic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AC001FF8-BEDA-41DA-B2C6-812247B786C7}"/>
              </a:ext>
            </a:extLst>
          </p:cNvPr>
          <p:cNvCxnSpPr>
            <a:cxnSpLocks/>
          </p:cNvCxnSpPr>
          <p:nvPr/>
        </p:nvCxnSpPr>
        <p:spPr>
          <a:xfrm flipV="1">
            <a:off x="608530" y="4621603"/>
            <a:ext cx="688324" cy="387045"/>
          </a:xfrm>
          <a:prstGeom prst="curvedConnector3">
            <a:avLst>
              <a:gd name="adj1" fmla="val -192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5AB8D7D-E526-4335-8892-B6AC65AD4B1D}"/>
              </a:ext>
            </a:extLst>
          </p:cNvPr>
          <p:cNvSpPr txBox="1"/>
          <p:nvPr/>
        </p:nvSpPr>
        <p:spPr>
          <a:xfrm>
            <a:off x="976043" y="4987978"/>
            <a:ext cx="206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larger       , smaller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F1EAFDA-5FE6-45DC-B5F4-3EA68490D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044872"/>
            <a:ext cx="261223" cy="2555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906C2FA-9AB9-4ECD-86EF-29DA5CDFC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95" y="5044872"/>
            <a:ext cx="1159435" cy="25554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1499628-86BC-4BF0-B296-ABBF25EE0BB5}"/>
              </a:ext>
            </a:extLst>
          </p:cNvPr>
          <p:cNvSpPr txBox="1"/>
          <p:nvPr/>
        </p:nvSpPr>
        <p:spPr>
          <a:xfrm>
            <a:off x="650924" y="963693"/>
            <a:ext cx="6059686" cy="109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without </a:t>
            </a:r>
            <a:r>
              <a:rPr lang="en-US" altLang="zh-CN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stability conditions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    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4327C1B-6C79-4A0F-89F7-C54B577033DF}"/>
              </a:ext>
            </a:extLst>
          </p:cNvPr>
          <p:cNvSpPr txBox="1"/>
          <p:nvPr/>
        </p:nvSpPr>
        <p:spPr>
          <a:xfrm>
            <a:off x="829823" y="1514912"/>
            <a:ext cx="322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larger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and                 ;            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   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A064F7-4964-42EA-99E8-58D55CB6D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6" y="1544270"/>
            <a:ext cx="317517" cy="3106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ED12225-66AB-4EBE-BCD1-498C6DB57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09" y="1545619"/>
            <a:ext cx="534745" cy="28519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4FE2C9D-0B02-40FC-996C-D9B6A7B94823}"/>
              </a:ext>
            </a:extLst>
          </p:cNvPr>
          <p:cNvSpPr txBox="1"/>
          <p:nvPr/>
        </p:nvSpPr>
        <p:spPr>
          <a:xfrm>
            <a:off x="4678283" y="1520396"/>
            <a:ext cx="100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larger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1920BF6-28CF-48C9-BDD3-86DD2B875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71" y="1582150"/>
            <a:ext cx="1418157" cy="30201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D0C7A02-3EE9-4FEA-A70B-C8ABC279E656}"/>
              </a:ext>
            </a:extLst>
          </p:cNvPr>
          <p:cNvSpPr txBox="1"/>
          <p:nvPr/>
        </p:nvSpPr>
        <p:spPr>
          <a:xfrm>
            <a:off x="727655" y="240879"/>
            <a:ext cx="672396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</p:spTree>
    <p:extLst>
      <p:ext uri="{BB962C8B-B14F-4D97-AF65-F5344CB8AC3E}">
        <p14:creationId xmlns:p14="http://schemas.microsoft.com/office/powerpoint/2010/main" val="351276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15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4321711-5A4B-221F-54F0-DBE565E4E24F}"/>
              </a:ext>
            </a:extLst>
          </p:cNvPr>
          <p:cNvSpPr txBox="1"/>
          <p:nvPr/>
        </p:nvSpPr>
        <p:spPr>
          <a:xfrm>
            <a:off x="616149" y="1542180"/>
            <a:ext cx="6779216" cy="151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1) For </a:t>
            </a:r>
            <a:r>
              <a:rPr lang="en-US" altLang="zh-CN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self-bound </a:t>
            </a:r>
            <a:r>
              <a:rPr lang="en-US" altLang="zh-CN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uds</a:t>
            </a:r>
            <a:r>
              <a:rPr lang="en-US" altLang="zh-CN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quark matte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r:                                                 </a:t>
            </a:r>
            <a:r>
              <a:rPr lang="en-US" altLang="zh-CN" b="1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;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2)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For self-bound </a:t>
            </a:r>
            <a:r>
              <a:rPr lang="en-US" altLang="zh-CN" b="1" dirty="0" err="1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ud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quark matter:</a:t>
            </a:r>
          </a:p>
          <a:p>
            <a:pPr defTabSz="685800">
              <a:lnSpc>
                <a:spcPct val="150000"/>
              </a:lnSpc>
              <a:defRPr/>
            </a:pPr>
            <a:endParaRPr lang="en-US" altLang="zh-CN" sz="1350" dirty="0">
              <a:solidFill>
                <a:srgbClr val="231F20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defRPr/>
            </a:pPr>
            <a:endParaRPr lang="zh-CN" altLang="en-US" sz="1350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5B806D-7460-5DA4-03C2-BD8C4A6916E0}"/>
              </a:ext>
            </a:extLst>
          </p:cNvPr>
          <p:cNvSpPr txBox="1"/>
          <p:nvPr/>
        </p:nvSpPr>
        <p:spPr>
          <a:xfrm>
            <a:off x="727655" y="240879"/>
            <a:ext cx="667185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E61CC6F-D2B3-45BF-BC53-D4FC07C72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49" y="1667975"/>
            <a:ext cx="2168054" cy="2910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B7F143-A4CC-C6AE-2D3E-912893E09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56" y="1629875"/>
            <a:ext cx="1972788" cy="305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94F30A5-A2F9-7985-3768-EE2E14664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1" y="2126503"/>
            <a:ext cx="2237857" cy="3054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BDDE31F-981A-86B7-AA86-6D2C1595B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03" y="2079818"/>
            <a:ext cx="993209" cy="3286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1493D9-9973-F933-7593-FCF7DB14E0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" b="2275"/>
          <a:stretch/>
        </p:blipFill>
        <p:spPr>
          <a:xfrm>
            <a:off x="948775" y="2654884"/>
            <a:ext cx="6183167" cy="368665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F010CD-25F8-2608-2A8D-01660C0FE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54" y="4543425"/>
            <a:ext cx="1208546" cy="1457325"/>
          </a:xfrm>
          <a:prstGeom prst="rect">
            <a:avLst/>
          </a:prstGeom>
        </p:spPr>
      </p:pic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9284031B-B73E-1060-508D-7082C9525CF8}"/>
              </a:ext>
            </a:extLst>
          </p:cNvPr>
          <p:cNvSpPr/>
          <p:nvPr/>
        </p:nvSpPr>
        <p:spPr>
          <a:xfrm>
            <a:off x="7547015" y="3429000"/>
            <a:ext cx="1445335" cy="113050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907B45-924D-A51F-F74D-65681BFD5102}"/>
              </a:ext>
            </a:extLst>
          </p:cNvPr>
          <p:cNvSpPr txBox="1"/>
          <p:nvPr/>
        </p:nvSpPr>
        <p:spPr>
          <a:xfrm>
            <a:off x="2657723" y="3302947"/>
            <a:ext cx="161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  <a:cs typeface="Calibri" panose="020F0502020204030204" pitchFamily="34" charset="0"/>
              </a:rPr>
              <a:t>stability window</a:t>
            </a:r>
            <a:endParaRPr lang="zh-CN" altLang="en-US" sz="14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7EE9F5-5718-3B42-02F8-063ADC6D0182}"/>
              </a:ext>
            </a:extLst>
          </p:cNvPr>
          <p:cNvSpPr txBox="1"/>
          <p:nvPr/>
        </p:nvSpPr>
        <p:spPr>
          <a:xfrm>
            <a:off x="7514824" y="3548130"/>
            <a:ext cx="1599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kern="0" dirty="0">
                <a:solidFill>
                  <a:srgbClr val="231F2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e</a:t>
            </a:r>
            <a:r>
              <a:rPr lang="en-US" altLang="zh-CN" sz="14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nough parameter space to allow absolutely stable quark matter</a:t>
            </a:r>
            <a:endParaRPr lang="zh-CN" altLang="en-US" sz="1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74B29D4-69EF-40B0-945E-3525929F55AE}"/>
              </a:ext>
            </a:extLst>
          </p:cNvPr>
          <p:cNvSpPr txBox="1"/>
          <p:nvPr/>
        </p:nvSpPr>
        <p:spPr>
          <a:xfrm>
            <a:off x="740396" y="992093"/>
            <a:ext cx="67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2.3 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 self-bound quark matter</a:t>
            </a:r>
            <a:endParaRPr lang="zh-CN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FE8A010-902B-130A-08A3-665F398744F6}"/>
              </a:ext>
            </a:extLst>
          </p:cNvPr>
          <p:cNvSpPr txBox="1"/>
          <p:nvPr/>
        </p:nvSpPr>
        <p:spPr>
          <a:xfrm>
            <a:off x="727655" y="240879"/>
            <a:ext cx="747600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79E97B-E914-E4B7-A637-0D96B8544708}"/>
              </a:ext>
            </a:extLst>
          </p:cNvPr>
          <p:cNvSpPr txBox="1"/>
          <p:nvPr/>
        </p:nvSpPr>
        <p:spPr>
          <a:xfrm>
            <a:off x="727426" y="1082883"/>
            <a:ext cx="452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2.4 The quark stars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M-R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relations</a:t>
            </a:r>
            <a:endParaRPr lang="zh-CN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EB91FA-AF72-05B8-DC49-05080C6D6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2288" r="2048"/>
          <a:stretch/>
        </p:blipFill>
        <p:spPr>
          <a:xfrm>
            <a:off x="4572000" y="2755149"/>
            <a:ext cx="4520497" cy="31409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0FD3D4-76EC-E977-168A-CBCB61096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3603"/>
          <a:stretch/>
        </p:blipFill>
        <p:spPr>
          <a:xfrm>
            <a:off x="0" y="1942538"/>
            <a:ext cx="4585173" cy="3200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B1054A4-4D8F-FA14-6925-9106217A4B72}"/>
                  </a:ext>
                </a:extLst>
              </p:cNvPr>
              <p:cNvSpPr txBox="1"/>
              <p:nvPr/>
            </p:nvSpPr>
            <p:spPr>
              <a:xfrm>
                <a:off x="136187" y="5156525"/>
                <a:ext cx="2549863" cy="38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𝑇𝑂𝑉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=2.76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B1054A4-4D8F-FA14-6925-9106217A4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7" y="5156525"/>
                <a:ext cx="2549863" cy="383823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3A6D74D-93C6-5A21-CE52-EAB929FB46AB}"/>
                  </a:ext>
                </a:extLst>
              </p:cNvPr>
              <p:cNvSpPr txBox="1"/>
              <p:nvPr/>
            </p:nvSpPr>
            <p:spPr>
              <a:xfrm>
                <a:off x="4732981" y="5914641"/>
                <a:ext cx="2401910" cy="38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𝑇𝑂𝑉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𝑢𝑑𝑠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=2.1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3A6D74D-93C6-5A21-CE52-EAB929FB4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81" y="5914641"/>
                <a:ext cx="2401910" cy="383823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4E73E43-BBEF-5F09-CA8F-90F10E535BC9}"/>
              </a:ext>
            </a:extLst>
          </p:cNvPr>
          <p:cNvSpPr txBox="1"/>
          <p:nvPr/>
        </p:nvSpPr>
        <p:spPr>
          <a:xfrm>
            <a:off x="1674526" y="3291572"/>
            <a:ext cx="869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LIGO/Virgo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D261BC1-7194-5205-AD35-36286626775E}"/>
              </a:ext>
            </a:extLst>
          </p:cNvPr>
          <p:cNvSpPr txBox="1"/>
          <p:nvPr/>
        </p:nvSpPr>
        <p:spPr>
          <a:xfrm>
            <a:off x="1918954" y="2431013"/>
            <a:ext cx="605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NICER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CE0F90B-7E17-4969-9702-47936B0B6297}"/>
              </a:ext>
            </a:extLst>
          </p:cNvPr>
          <p:cNvSpPr txBox="1"/>
          <p:nvPr/>
        </p:nvSpPr>
        <p:spPr>
          <a:xfrm>
            <a:off x="6030744" y="2311597"/>
            <a:ext cx="2503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PSR J0740+6620;     PSR J0030+0451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D4064C8-E8E7-4590-8303-C1D74C1A3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70" y="813252"/>
            <a:ext cx="2431914" cy="13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A35C0FB-5084-056B-1B00-7FF584BB8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r="3129"/>
          <a:stretch/>
        </p:blipFill>
        <p:spPr>
          <a:xfrm>
            <a:off x="60315" y="2066092"/>
            <a:ext cx="4454895" cy="31562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6C4AFC-92D0-C11F-2DAD-5D69E2D66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2726"/>
          <a:stretch/>
        </p:blipFill>
        <p:spPr>
          <a:xfrm>
            <a:off x="4420405" y="1987729"/>
            <a:ext cx="4582506" cy="327305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3BB82BC-707D-5790-42C6-E34648CFD934}"/>
              </a:ext>
            </a:extLst>
          </p:cNvPr>
          <p:cNvSpPr txBox="1"/>
          <p:nvPr/>
        </p:nvSpPr>
        <p:spPr>
          <a:xfrm>
            <a:off x="471664" y="5410268"/>
            <a:ext cx="420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nonstrange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quark stars:  &lt;2.0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strange quark stars: &lt;2.5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ACD4EE-5B94-FB72-8E6F-16D324DB14FB}"/>
              </a:ext>
            </a:extLst>
          </p:cNvPr>
          <p:cNvSpPr txBox="1"/>
          <p:nvPr/>
        </p:nvSpPr>
        <p:spPr>
          <a:xfrm>
            <a:off x="4786874" y="5544333"/>
            <a:ext cx="458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Neutron Stars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~14 orders of magnitude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3ADDF-CB35-927F-610D-66BCFB7A5808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11DA78F-1EC3-8CF6-2688-716A63DE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10">
            <a:extLst>
              <a:ext uri="{FF2B5EF4-FFF2-40B4-BE49-F238E27FC236}">
                <a16:creationId xmlns:a16="http://schemas.microsoft.com/office/drawing/2014/main" id="{4A207C6A-B778-2A44-3FDA-0BD4021F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27191-88B5-F4B4-72D3-D955CB82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17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D95DBA4-03A8-A49E-757D-7897E04B6B2A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7C9BF93-E3CD-9825-374B-8CE74B9D642C}"/>
              </a:ext>
            </a:extLst>
          </p:cNvPr>
          <p:cNvSpPr txBox="1"/>
          <p:nvPr/>
        </p:nvSpPr>
        <p:spPr>
          <a:xfrm>
            <a:off x="727655" y="240879"/>
            <a:ext cx="744345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425EC5-C85C-003D-C79A-832987E8AE92}"/>
                  </a:ext>
                </a:extLst>
              </p:cNvPr>
              <p:cNvSpPr txBox="1"/>
              <p:nvPr/>
            </p:nvSpPr>
            <p:spPr>
              <a:xfrm>
                <a:off x="759851" y="933728"/>
                <a:ext cx="7411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mass density within 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1.4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𝑠𝑢𝑛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star as a function of </a:t>
                </a:r>
                <a:r>
                  <a:rPr lang="en-US" altLang="zh-CN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radial coordinate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425EC5-C85C-003D-C79A-832987E8A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51" y="933728"/>
                <a:ext cx="7411256" cy="646331"/>
              </a:xfrm>
              <a:prstGeom prst="rect">
                <a:avLst/>
              </a:prstGeom>
              <a:blipFill>
                <a:blip r:embed="rId4"/>
                <a:stretch>
                  <a:fillRect l="-576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47B50CC-2D54-0442-488D-F1E004DD57FF}"/>
              </a:ext>
            </a:extLst>
          </p:cNvPr>
          <p:cNvCxnSpPr/>
          <p:nvPr/>
        </p:nvCxnSpPr>
        <p:spPr>
          <a:xfrm flipH="1" flipV="1">
            <a:off x="628650" y="4206094"/>
            <a:ext cx="2533113" cy="129430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3B5FC06-507B-C356-AAF4-C7A680E29310}"/>
              </a:ext>
            </a:extLst>
          </p:cNvPr>
          <p:cNvCxnSpPr/>
          <p:nvPr/>
        </p:nvCxnSpPr>
        <p:spPr>
          <a:xfrm flipV="1">
            <a:off x="3322749" y="4421805"/>
            <a:ext cx="109471" cy="10174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52B2833-87EE-3A29-3EC1-CA43C6C914BE}"/>
              </a:ext>
            </a:extLst>
          </p:cNvPr>
          <p:cNvSpPr txBox="1"/>
          <p:nvPr/>
        </p:nvSpPr>
        <p:spPr>
          <a:xfrm>
            <a:off x="1068946" y="146175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Quark stars: The central density is a few times higher than the surface one.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836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E2537AF-5AC0-A215-081F-3C64C9F71C64}"/>
              </a:ext>
            </a:extLst>
          </p:cNvPr>
          <p:cNvSpPr txBox="1"/>
          <p:nvPr/>
        </p:nvSpPr>
        <p:spPr>
          <a:xfrm>
            <a:off x="727655" y="240879"/>
            <a:ext cx="7022047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5A2025-BDFC-0BD7-CBE4-ED7634169976}"/>
              </a:ext>
            </a:extLst>
          </p:cNvPr>
          <p:cNvSpPr txBox="1"/>
          <p:nvPr/>
        </p:nvSpPr>
        <p:spPr>
          <a:xfrm>
            <a:off x="759851" y="933728"/>
            <a:ext cx="541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 speed of sound of quark matter: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F0D404-420E-94C6-5881-942D28B11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r="3824"/>
          <a:stretch/>
        </p:blipFill>
        <p:spPr>
          <a:xfrm>
            <a:off x="128790" y="1828266"/>
            <a:ext cx="4475408" cy="32014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FA638-1C32-C23D-13E5-0CEFF06AD5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"/>
          <a:stretch/>
        </p:blipFill>
        <p:spPr>
          <a:xfrm>
            <a:off x="4604198" y="1667688"/>
            <a:ext cx="4539802" cy="3406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A650AB1-B00A-12D5-D532-31B446651DAF}"/>
                  </a:ext>
                </a:extLst>
              </p:cNvPr>
              <p:cNvSpPr txBox="1"/>
              <p:nvPr/>
            </p:nvSpPr>
            <p:spPr>
              <a:xfrm>
                <a:off x="573116" y="5301672"/>
                <a:ext cx="6613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Both exceed the conformal limit at large densities (1.5—3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A650AB1-B00A-12D5-D532-31B44665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6" y="5301672"/>
                <a:ext cx="6613295" cy="369332"/>
              </a:xfrm>
              <a:prstGeom prst="rect">
                <a:avLst/>
              </a:prstGeom>
              <a:blipFill>
                <a:blip r:embed="rId4"/>
                <a:stretch>
                  <a:fillRect l="-73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752B100E-EE8D-B717-56C8-651FD93CBB13}"/>
              </a:ext>
            </a:extLst>
          </p:cNvPr>
          <p:cNvSpPr txBox="1"/>
          <p:nvPr/>
        </p:nvSpPr>
        <p:spPr>
          <a:xfrm>
            <a:off x="643946" y="3371049"/>
            <a:ext cx="192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conformal limit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19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A04E9B3-A737-61FB-B588-1C0F705F73A5}"/>
              </a:ext>
            </a:extLst>
          </p:cNvPr>
          <p:cNvSpPr txBox="1"/>
          <p:nvPr/>
        </p:nvSpPr>
        <p:spPr>
          <a:xfrm>
            <a:off x="727655" y="240879"/>
            <a:ext cx="584056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3. Color superconducting quark matter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096135-5B6C-0AAA-702B-3FA14FED35E2}"/>
              </a:ext>
            </a:extLst>
          </p:cNvPr>
          <p:cNvSpPr txBox="1"/>
          <p:nvPr/>
        </p:nvSpPr>
        <p:spPr>
          <a:xfrm>
            <a:off x="727658" y="875775"/>
            <a:ext cx="779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QCD predicts color superconducting phase at low temperature and sufficiently high density—might exists in the core of neutron stars.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9BA0FD-FAF6-5BA9-78BC-69EAD67D0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/>
          <a:stretch/>
        </p:blipFill>
        <p:spPr>
          <a:xfrm>
            <a:off x="376574" y="2044950"/>
            <a:ext cx="3972819" cy="350109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209F1B9-7C57-5D8D-8C96-1637F959DB86}"/>
              </a:ext>
            </a:extLst>
          </p:cNvPr>
          <p:cNvSpPr txBox="1"/>
          <p:nvPr/>
        </p:nvSpPr>
        <p:spPr>
          <a:xfrm>
            <a:off x="785619" y="5633339"/>
            <a:ext cx="1049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Alford 1999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D12D714-2719-F771-154F-EDB62720F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651250"/>
            <a:ext cx="1885950" cy="7874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EC22580-C2E3-2A30-D6AE-0A3C35D08B9C}"/>
              </a:ext>
            </a:extLst>
          </p:cNvPr>
          <p:cNvSpPr txBox="1"/>
          <p:nvPr/>
        </p:nvSpPr>
        <p:spPr>
          <a:xfrm>
            <a:off x="5286777" y="4874649"/>
            <a:ext cx="2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kern="0" dirty="0">
                <a:effectLst/>
                <a:latin typeface="Calibri" panose="020F0502020204030204" pitchFamily="34" charset="0"/>
                <a:ea typeface="NimbusRomNo9L-Regu"/>
              </a:rPr>
              <a:t>quarks condensate into Cooper 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</a:rPr>
              <a:t>pair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C7F815-A4FA-A3BC-8B4E-F474F4E69614}"/>
              </a:ext>
            </a:extLst>
          </p:cNvPr>
          <p:cNvSpPr txBox="1"/>
          <p:nvPr/>
        </p:nvSpPr>
        <p:spPr>
          <a:xfrm>
            <a:off x="5070251" y="2742444"/>
            <a:ext cx="369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attractive interaction: in the 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NimbusRomNo9L-Regu"/>
              </a:rPr>
              <a:t>color </a:t>
            </a:r>
            <a:r>
              <a:rPr lang="en-US" altLang="zh-CN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antitriplet quark-quark channel in QCD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A04E007-2E5E-EF70-9FF2-9966D700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77" y="3982234"/>
            <a:ext cx="955318" cy="5268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6D4362D-0222-D27A-995E-6F4580EE6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08" y="3715962"/>
            <a:ext cx="1706586" cy="97321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DED38D6-E584-BA5F-5001-D34CEC1803EC}"/>
              </a:ext>
            </a:extLst>
          </p:cNvPr>
          <p:cNvSpPr txBox="1"/>
          <p:nvPr/>
        </p:nvSpPr>
        <p:spPr>
          <a:xfrm>
            <a:off x="7534141" y="1802852"/>
            <a:ext cx="120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kern="0" dirty="0">
                <a:effectLst/>
                <a:latin typeface="Comic Sans MS" panose="030F0702030302020204" pitchFamily="66" charset="0"/>
                <a:ea typeface="NimbusRomNo9L-Regu"/>
              </a:rPr>
              <a:t>one-gluon exchange</a:t>
            </a:r>
            <a:endParaRPr lang="zh-CN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9CFE982-C0AA-8EA8-3CEE-77A9C3F78A5A}"/>
              </a:ext>
            </a:extLst>
          </p:cNvPr>
          <p:cNvSpPr txBox="1"/>
          <p:nvPr/>
        </p:nvSpPr>
        <p:spPr>
          <a:xfrm>
            <a:off x="5286777" y="5570045"/>
            <a:ext cx="346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pairing gaps:~100 MeV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5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119E3E-EABF-18D9-2801-943F43F9F0DC}"/>
              </a:ext>
            </a:extLst>
          </p:cNvPr>
          <p:cNvSpPr txBox="1"/>
          <p:nvPr/>
        </p:nvSpPr>
        <p:spPr>
          <a:xfrm>
            <a:off x="817813" y="747444"/>
            <a:ext cx="8113690" cy="4263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Dense matter and compact stars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Equation of state and self-bound quark stars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Color superconducting quark matter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Static properties of </a:t>
            </a:r>
            <a:r>
              <a:rPr lang="en-US" altLang="zh-C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Skyrmions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Summary and outlook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1311CD-A2C7-3CAF-EE49-C01308BC96CB}"/>
              </a:ext>
            </a:extLst>
          </p:cNvPr>
          <p:cNvSpPr txBox="1"/>
          <p:nvPr/>
        </p:nvSpPr>
        <p:spPr>
          <a:xfrm>
            <a:off x="946079" y="586959"/>
            <a:ext cx="304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Arial" panose="020B0604020202020204" pitchFamily="34" charset="0"/>
              </a:rPr>
              <a:t>  </a:t>
            </a: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Contents: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页脚占位符 10">
            <a:extLst>
              <a:ext uri="{FF2B5EF4-FFF2-40B4-BE49-F238E27FC236}">
                <a16:creationId xmlns:a16="http://schemas.microsoft.com/office/drawing/2014/main" id="{5122F390-BA33-42FA-8EF6-4352CDFD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6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20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C98712B7-70EF-CC2A-D2BA-6A2462B48F27}"/>
              </a:ext>
            </a:extLst>
          </p:cNvPr>
          <p:cNvSpPr txBox="1"/>
          <p:nvPr/>
        </p:nvSpPr>
        <p:spPr>
          <a:xfrm>
            <a:off x="727655" y="240879"/>
            <a:ext cx="584056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3. Color superconducting quark matter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683D57-CD5D-FA07-F286-29E07DB7DB5F}"/>
              </a:ext>
            </a:extLst>
          </p:cNvPr>
          <p:cNvSpPr txBox="1"/>
          <p:nvPr/>
        </p:nvSpPr>
        <p:spPr>
          <a:xfrm>
            <a:off x="759851" y="933728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3.1 NJL model with diquark interaction: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DE14D5-1689-3E84-443A-A5A3ACE3752A}"/>
              </a:ext>
            </a:extLst>
          </p:cNvPr>
          <p:cNvSpPr txBox="1"/>
          <p:nvPr/>
        </p:nvSpPr>
        <p:spPr>
          <a:xfrm>
            <a:off x="728348" y="2521113"/>
            <a:ext cx="792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cs typeface="Calibri" panose="020F0502020204030204" pitchFamily="34" charset="0"/>
              </a:rPr>
              <a:t>3.2 NJL-type model: consider the diquark interactions self-consistently</a:t>
            </a:r>
            <a:endParaRPr lang="zh-CN" altLang="en-US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6BE7405-B1A8-709B-D1D2-A6834F8F5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6" y="2985898"/>
            <a:ext cx="3702050" cy="6159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79EDF3-67F1-A2B3-8837-160A8375E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78" b="3593"/>
          <a:stretch/>
        </p:blipFill>
        <p:spPr>
          <a:xfrm>
            <a:off x="941856" y="3829573"/>
            <a:ext cx="4520497" cy="1248861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0CF4AE37-5FE7-0BAD-338D-7433C2A5E8B1}"/>
              </a:ext>
            </a:extLst>
          </p:cNvPr>
          <p:cNvSpPr/>
          <p:nvPr/>
        </p:nvSpPr>
        <p:spPr>
          <a:xfrm>
            <a:off x="3973590" y="3851055"/>
            <a:ext cx="1630838" cy="680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EBD03F9-5D82-783A-4E32-409A60DB6611}"/>
              </a:ext>
            </a:extLst>
          </p:cNvPr>
          <p:cNvSpPr/>
          <p:nvPr/>
        </p:nvSpPr>
        <p:spPr>
          <a:xfrm>
            <a:off x="2646524" y="4378308"/>
            <a:ext cx="1586194" cy="845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3FDEB5-BADD-E139-452B-0A74BFC6B321}"/>
              </a:ext>
            </a:extLst>
          </p:cNvPr>
          <p:cNvSpPr txBox="1"/>
          <p:nvPr/>
        </p:nvSpPr>
        <p:spPr>
          <a:xfrm>
            <a:off x="4873161" y="4881251"/>
            <a:ext cx="2016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omic Sans MS" panose="030F0702030302020204" pitchFamily="66" charset="0"/>
              </a:rPr>
              <a:t>Two types of </a:t>
            </a:r>
            <a:r>
              <a:rPr lang="en-US" altLang="zh-CN" sz="1600" dirty="0" err="1">
                <a:latin typeface="Comic Sans MS" panose="030F0702030302020204" pitchFamily="66" charset="0"/>
              </a:rPr>
              <a:t>Fierz</a:t>
            </a:r>
            <a:r>
              <a:rPr lang="en-US" altLang="zh-CN" sz="1600" dirty="0">
                <a:latin typeface="Comic Sans MS" panose="030F0702030302020204" pitchFamily="66" charset="0"/>
              </a:rPr>
              <a:t> transformation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327E329-27A8-724B-E09B-34A542172E94}"/>
              </a:ext>
            </a:extLst>
          </p:cNvPr>
          <p:cNvCxnSpPr>
            <a:cxnSpLocks/>
          </p:cNvCxnSpPr>
          <p:nvPr/>
        </p:nvCxnSpPr>
        <p:spPr>
          <a:xfrm flipH="1" flipV="1">
            <a:off x="4920348" y="4432649"/>
            <a:ext cx="360000" cy="34614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4C41F20-B315-C401-D917-E544CA42B88F}"/>
              </a:ext>
            </a:extLst>
          </p:cNvPr>
          <p:cNvCxnSpPr>
            <a:cxnSpLocks/>
          </p:cNvCxnSpPr>
          <p:nvPr/>
        </p:nvCxnSpPr>
        <p:spPr>
          <a:xfrm flipH="1" flipV="1">
            <a:off x="4012019" y="4956397"/>
            <a:ext cx="687572" cy="29412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EAA8B85A-E442-166F-C4C7-58238FCAC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6" y="1345296"/>
            <a:ext cx="7427088" cy="492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5451ECE-AA75-7562-7AD2-904EF239F97B}"/>
                  </a:ext>
                </a:extLst>
              </p:cNvPr>
              <p:cNvSpPr txBox="1"/>
              <p:nvPr/>
            </p:nvSpPr>
            <p:spPr>
              <a:xfrm>
                <a:off x="1011803" y="1875937"/>
                <a:ext cx="1455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=3/4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5451ECE-AA75-7562-7AD2-904EF239F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03" y="1875937"/>
                <a:ext cx="145531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957283D1-76CD-DB61-30D3-CDF84EFD4441}"/>
              </a:ext>
            </a:extLst>
          </p:cNvPr>
          <p:cNvSpPr txBox="1"/>
          <p:nvPr/>
        </p:nvSpPr>
        <p:spPr>
          <a:xfrm>
            <a:off x="2467116" y="1914701"/>
            <a:ext cx="652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Previous studies usually use this relation.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7246813-A2A6-4A4B-8082-FFA4760AA1E8}"/>
              </a:ext>
            </a:extLst>
          </p:cNvPr>
          <p:cNvSpPr txBox="1"/>
          <p:nvPr/>
        </p:nvSpPr>
        <p:spPr>
          <a:xfrm>
            <a:off x="6568224" y="3666540"/>
            <a:ext cx="217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systematically and </a:t>
            </a:r>
          </a:p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self-consistently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36C2763-5EE7-4CB1-8CA6-E4D928BB3282}"/>
              </a:ext>
            </a:extLst>
          </p:cNvPr>
          <p:cNvSpPr/>
          <p:nvPr/>
        </p:nvSpPr>
        <p:spPr>
          <a:xfrm>
            <a:off x="5280348" y="1303060"/>
            <a:ext cx="324080" cy="4875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555C7E-9946-4F5C-A601-33F4B16F4AA9}"/>
              </a:ext>
            </a:extLst>
          </p:cNvPr>
          <p:cNvSpPr txBox="1"/>
          <p:nvPr/>
        </p:nvSpPr>
        <p:spPr>
          <a:xfrm>
            <a:off x="5597379" y="1018126"/>
            <a:ext cx="48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3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21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C98712B7-70EF-CC2A-D2BA-6A2462B48F27}"/>
              </a:ext>
            </a:extLst>
          </p:cNvPr>
          <p:cNvSpPr txBox="1"/>
          <p:nvPr/>
        </p:nvSpPr>
        <p:spPr>
          <a:xfrm>
            <a:off x="727655" y="240879"/>
            <a:ext cx="584056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3. Color superconducting quark matter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683D57-CD5D-FA07-F286-29E07DB7DB5F}"/>
              </a:ext>
            </a:extLst>
          </p:cNvPr>
          <p:cNvSpPr txBox="1"/>
          <p:nvPr/>
        </p:nvSpPr>
        <p:spPr>
          <a:xfrm>
            <a:off x="759851" y="933728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3.1 NJL model with diquark interaction: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EAA8B85A-E442-166F-C4C7-58238FCA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6" y="1345296"/>
            <a:ext cx="7427088" cy="492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5451ECE-AA75-7562-7AD2-904EF239F97B}"/>
                  </a:ext>
                </a:extLst>
              </p:cNvPr>
              <p:cNvSpPr txBox="1"/>
              <p:nvPr/>
            </p:nvSpPr>
            <p:spPr>
              <a:xfrm>
                <a:off x="1011803" y="1875937"/>
                <a:ext cx="1455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=3/4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5451ECE-AA75-7562-7AD2-904EF239F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03" y="1875937"/>
                <a:ext cx="1455313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957283D1-76CD-DB61-30D3-CDF84EFD4441}"/>
              </a:ext>
            </a:extLst>
          </p:cNvPr>
          <p:cNvSpPr txBox="1"/>
          <p:nvPr/>
        </p:nvSpPr>
        <p:spPr>
          <a:xfrm>
            <a:off x="2467116" y="1914701"/>
            <a:ext cx="652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Previous studies usually use this relation.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195D7B8-EA44-464E-8AE6-67AEE5878F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"/>
          <a:stretch/>
        </p:blipFill>
        <p:spPr>
          <a:xfrm>
            <a:off x="727655" y="2836101"/>
            <a:ext cx="6166020" cy="3223567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0674212-3D33-4410-A623-0381ED0CD75E}"/>
              </a:ext>
            </a:extLst>
          </p:cNvPr>
          <p:cNvSpPr/>
          <p:nvPr/>
        </p:nvSpPr>
        <p:spPr>
          <a:xfrm>
            <a:off x="6457950" y="5911702"/>
            <a:ext cx="283092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3DC98E4-2181-4BB0-AEB1-618A7E199A5E}"/>
              </a:ext>
            </a:extLst>
          </p:cNvPr>
          <p:cNvSpPr/>
          <p:nvPr/>
        </p:nvSpPr>
        <p:spPr>
          <a:xfrm>
            <a:off x="6372447" y="5684874"/>
            <a:ext cx="283092" cy="4507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05899DC-2F5C-4860-9ACC-56C5DF20404F}"/>
              </a:ext>
            </a:extLst>
          </p:cNvPr>
          <p:cNvSpPr txBox="1"/>
          <p:nvPr/>
        </p:nvSpPr>
        <p:spPr>
          <a:xfrm>
            <a:off x="728348" y="2521113"/>
            <a:ext cx="792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cs typeface="Calibri" panose="020F0502020204030204" pitchFamily="34" charset="0"/>
              </a:rPr>
              <a:t>3.2 NJL-type model: consider the diquark interactions self-consistently</a:t>
            </a:r>
            <a:endParaRPr lang="zh-CN" altLang="en-US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0F675D6-6201-4405-8F0D-6236AF98B7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" b="45959"/>
          <a:stretch/>
        </p:blipFill>
        <p:spPr>
          <a:xfrm>
            <a:off x="5961224" y="4956358"/>
            <a:ext cx="3182776" cy="36376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9D0CC4B-C299-4EFE-863D-13BF5B6C62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59456" r="11750" b="-4735"/>
          <a:stretch/>
        </p:blipFill>
        <p:spPr>
          <a:xfrm>
            <a:off x="6046298" y="5708060"/>
            <a:ext cx="2880703" cy="304800"/>
          </a:xfrm>
          <a:prstGeom prst="rect">
            <a:avLst/>
          </a:prstGeom>
        </p:spPr>
      </p:pic>
      <p:sp>
        <p:nvSpPr>
          <p:cNvPr id="13" name="箭头: 上弧形 12">
            <a:extLst>
              <a:ext uri="{FF2B5EF4-FFF2-40B4-BE49-F238E27FC236}">
                <a16:creationId xmlns:a16="http://schemas.microsoft.com/office/drawing/2014/main" id="{AF2A7D98-F0D4-4ED7-A00E-25F22EDAA5EB}"/>
              </a:ext>
            </a:extLst>
          </p:cNvPr>
          <p:cNvSpPr/>
          <p:nvPr/>
        </p:nvSpPr>
        <p:spPr>
          <a:xfrm>
            <a:off x="5431398" y="4897109"/>
            <a:ext cx="1026552" cy="2036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箭头: 下弧形 13">
            <a:extLst>
              <a:ext uri="{FF2B5EF4-FFF2-40B4-BE49-F238E27FC236}">
                <a16:creationId xmlns:a16="http://schemas.microsoft.com/office/drawing/2014/main" id="{55A9FCD2-0255-4886-9C65-7E47CF72F628}"/>
              </a:ext>
            </a:extLst>
          </p:cNvPr>
          <p:cNvSpPr/>
          <p:nvPr/>
        </p:nvSpPr>
        <p:spPr>
          <a:xfrm>
            <a:off x="5280348" y="6012860"/>
            <a:ext cx="1177602" cy="2036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2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393429D-E3B2-4087-B335-0EBB419D6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2110" r="1306"/>
          <a:stretch/>
        </p:blipFill>
        <p:spPr>
          <a:xfrm>
            <a:off x="4383506" y="3598807"/>
            <a:ext cx="4240833" cy="27857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C82F8C49-5165-2165-B7AF-00F3B609D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3382" r="3531"/>
          <a:stretch/>
        </p:blipFill>
        <p:spPr>
          <a:xfrm>
            <a:off x="4500332" y="799652"/>
            <a:ext cx="4163903" cy="27693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422A0D-ACD6-1BA2-8E09-F3A8609C4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"/>
          <a:stretch/>
        </p:blipFill>
        <p:spPr>
          <a:xfrm>
            <a:off x="267248" y="3552708"/>
            <a:ext cx="4161284" cy="27693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D270B11-01DC-A01A-D7E8-0102005834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8319" r="2135"/>
          <a:stretch/>
        </p:blipFill>
        <p:spPr>
          <a:xfrm>
            <a:off x="267248" y="823638"/>
            <a:ext cx="4097052" cy="2724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F35AC30-F5DD-08BB-434B-65032FA7C730}"/>
                  </a:ext>
                </a:extLst>
              </p:cNvPr>
              <p:cNvSpPr txBox="1"/>
              <p:nvPr/>
            </p:nvSpPr>
            <p:spPr>
              <a:xfrm>
                <a:off x="1043188" y="985237"/>
                <a:ext cx="1171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sz="16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F35AC30-F5DD-08BB-434B-65032FA7C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88" y="985237"/>
                <a:ext cx="117197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FB74C96A-74D5-CC0A-0DCB-482028D34889}"/>
              </a:ext>
            </a:extLst>
          </p:cNvPr>
          <p:cNvSpPr txBox="1"/>
          <p:nvPr/>
        </p:nvSpPr>
        <p:spPr>
          <a:xfrm>
            <a:off x="759851" y="386374"/>
            <a:ext cx="511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3.3 The phase transition properties of quark matter: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1BD3781-5734-41DC-0B2C-39727D683117}"/>
                  </a:ext>
                </a:extLst>
              </p:cNvPr>
              <p:cNvSpPr txBox="1"/>
              <p:nvPr/>
            </p:nvSpPr>
            <p:spPr>
              <a:xfrm>
                <a:off x="2401906" y="1004557"/>
                <a:ext cx="13458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=3/4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1BD3781-5734-41DC-0B2C-39727D683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06" y="1004557"/>
                <a:ext cx="1345841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A002B58-91F0-6EBB-611C-626E21226BA7}"/>
              </a:ext>
            </a:extLst>
          </p:cNvPr>
          <p:cNvSpPr txBox="1"/>
          <p:nvPr/>
        </p:nvSpPr>
        <p:spPr>
          <a:xfrm>
            <a:off x="5582991" y="2723882"/>
            <a:ext cx="139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first-order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547C28F-069F-400B-343A-C7F409F781B8}"/>
              </a:ext>
            </a:extLst>
          </p:cNvPr>
          <p:cNvCxnSpPr>
            <a:cxnSpLocks/>
          </p:cNvCxnSpPr>
          <p:nvPr/>
        </p:nvCxnSpPr>
        <p:spPr>
          <a:xfrm>
            <a:off x="6394361" y="2775397"/>
            <a:ext cx="296214" cy="6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610AF5F-46AF-CF49-EB21-D0049D8D5FCB}"/>
              </a:ext>
            </a:extLst>
          </p:cNvPr>
          <p:cNvCxnSpPr/>
          <p:nvPr/>
        </p:nvCxnSpPr>
        <p:spPr>
          <a:xfrm flipH="1">
            <a:off x="6922394" y="2202287"/>
            <a:ext cx="57955" cy="16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B2848E8-8500-99EF-27AC-8FC7856AE302}"/>
              </a:ext>
            </a:extLst>
          </p:cNvPr>
          <p:cNvSpPr txBox="1"/>
          <p:nvPr/>
        </p:nvSpPr>
        <p:spPr>
          <a:xfrm>
            <a:off x="6858002" y="1925395"/>
            <a:ext cx="105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crossover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9931ED9-CC8F-3703-D69A-8929A1FF7F8E}"/>
              </a:ext>
            </a:extLst>
          </p:cNvPr>
          <p:cNvSpPr txBox="1"/>
          <p:nvPr/>
        </p:nvSpPr>
        <p:spPr>
          <a:xfrm>
            <a:off x="6334257" y="4589162"/>
            <a:ext cx="139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first-order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CA942CC-F9ED-A286-B765-0A893160051F}"/>
              </a:ext>
            </a:extLst>
          </p:cNvPr>
          <p:cNvCxnSpPr/>
          <p:nvPr/>
        </p:nvCxnSpPr>
        <p:spPr>
          <a:xfrm flipH="1">
            <a:off x="7263685" y="4855335"/>
            <a:ext cx="199622" cy="13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EAD3663E-DD7E-7D42-1BE2-D05A4C7C291B}"/>
              </a:ext>
            </a:extLst>
          </p:cNvPr>
          <p:cNvSpPr/>
          <p:nvPr/>
        </p:nvSpPr>
        <p:spPr>
          <a:xfrm>
            <a:off x="7701829" y="1378042"/>
            <a:ext cx="755563" cy="1867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51213863-F33C-15C4-E3B5-FEEFE564A0DB}"/>
              </a:ext>
            </a:extLst>
          </p:cNvPr>
          <p:cNvSpPr/>
          <p:nvPr/>
        </p:nvSpPr>
        <p:spPr>
          <a:xfrm>
            <a:off x="4981792" y="4365448"/>
            <a:ext cx="798490" cy="17386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58D6A05D-2367-2199-0F84-0C0DCBC770FB}"/>
              </a:ext>
            </a:extLst>
          </p:cNvPr>
          <p:cNvSpPr/>
          <p:nvPr/>
        </p:nvSpPr>
        <p:spPr>
          <a:xfrm>
            <a:off x="3432220" y="3895861"/>
            <a:ext cx="753414" cy="17264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96E84E4-098C-DA95-6E45-F9E82E17AF8E}"/>
              </a:ext>
            </a:extLst>
          </p:cNvPr>
          <p:cNvSpPr txBox="1"/>
          <p:nvPr/>
        </p:nvSpPr>
        <p:spPr>
          <a:xfrm>
            <a:off x="7615709" y="5336134"/>
            <a:ext cx="105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crossover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A18BB680-E6A9-A3DA-53F9-5ADABCD0DC74}"/>
              </a:ext>
            </a:extLst>
          </p:cNvPr>
          <p:cNvCxnSpPr/>
          <p:nvPr/>
        </p:nvCxnSpPr>
        <p:spPr>
          <a:xfrm flipH="1">
            <a:off x="7347397" y="5582992"/>
            <a:ext cx="212502" cy="9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7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393429D-E3B2-4087-B335-0EBB419D6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2110" r="1306"/>
          <a:stretch/>
        </p:blipFill>
        <p:spPr>
          <a:xfrm>
            <a:off x="4383506" y="3598807"/>
            <a:ext cx="4240833" cy="27857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23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C82F8C49-5165-2165-B7AF-00F3B609D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3382" r="3531"/>
          <a:stretch/>
        </p:blipFill>
        <p:spPr>
          <a:xfrm>
            <a:off x="4500332" y="799652"/>
            <a:ext cx="4163903" cy="27693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422A0D-ACD6-1BA2-8E09-F3A8609C4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"/>
          <a:stretch/>
        </p:blipFill>
        <p:spPr>
          <a:xfrm>
            <a:off x="267248" y="3552708"/>
            <a:ext cx="4161284" cy="276938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B74C96A-74D5-CC0A-0DCB-482028D34889}"/>
              </a:ext>
            </a:extLst>
          </p:cNvPr>
          <p:cNvSpPr txBox="1"/>
          <p:nvPr/>
        </p:nvSpPr>
        <p:spPr>
          <a:xfrm>
            <a:off x="759851" y="386374"/>
            <a:ext cx="511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3.3 The phase transition properties of quark matter: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002B58-91F0-6EBB-611C-626E21226BA7}"/>
              </a:ext>
            </a:extLst>
          </p:cNvPr>
          <p:cNvSpPr txBox="1"/>
          <p:nvPr/>
        </p:nvSpPr>
        <p:spPr>
          <a:xfrm>
            <a:off x="5582991" y="2723882"/>
            <a:ext cx="139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first-order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547C28F-069F-400B-343A-C7F409F781B8}"/>
              </a:ext>
            </a:extLst>
          </p:cNvPr>
          <p:cNvCxnSpPr>
            <a:cxnSpLocks/>
          </p:cNvCxnSpPr>
          <p:nvPr/>
        </p:nvCxnSpPr>
        <p:spPr>
          <a:xfrm>
            <a:off x="6394361" y="2775397"/>
            <a:ext cx="296214" cy="6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610AF5F-46AF-CF49-EB21-D0049D8D5FCB}"/>
              </a:ext>
            </a:extLst>
          </p:cNvPr>
          <p:cNvCxnSpPr/>
          <p:nvPr/>
        </p:nvCxnSpPr>
        <p:spPr>
          <a:xfrm flipH="1">
            <a:off x="6922394" y="2202287"/>
            <a:ext cx="57955" cy="16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B2848E8-8500-99EF-27AC-8FC7856AE302}"/>
              </a:ext>
            </a:extLst>
          </p:cNvPr>
          <p:cNvSpPr txBox="1"/>
          <p:nvPr/>
        </p:nvSpPr>
        <p:spPr>
          <a:xfrm>
            <a:off x="6858002" y="1925395"/>
            <a:ext cx="105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crossover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9931ED9-CC8F-3703-D69A-8929A1FF7F8E}"/>
              </a:ext>
            </a:extLst>
          </p:cNvPr>
          <p:cNvSpPr txBox="1"/>
          <p:nvPr/>
        </p:nvSpPr>
        <p:spPr>
          <a:xfrm>
            <a:off x="6334257" y="4589162"/>
            <a:ext cx="139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first-order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CA942CC-F9ED-A286-B765-0A893160051F}"/>
              </a:ext>
            </a:extLst>
          </p:cNvPr>
          <p:cNvCxnSpPr/>
          <p:nvPr/>
        </p:nvCxnSpPr>
        <p:spPr>
          <a:xfrm flipH="1">
            <a:off x="7263685" y="4855335"/>
            <a:ext cx="199622" cy="13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EAD3663E-DD7E-7D42-1BE2-D05A4C7C291B}"/>
              </a:ext>
            </a:extLst>
          </p:cNvPr>
          <p:cNvSpPr/>
          <p:nvPr/>
        </p:nvSpPr>
        <p:spPr>
          <a:xfrm>
            <a:off x="7701829" y="1378042"/>
            <a:ext cx="755563" cy="1867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51213863-F33C-15C4-E3B5-FEEFE564A0DB}"/>
              </a:ext>
            </a:extLst>
          </p:cNvPr>
          <p:cNvSpPr/>
          <p:nvPr/>
        </p:nvSpPr>
        <p:spPr>
          <a:xfrm>
            <a:off x="4981792" y="4365448"/>
            <a:ext cx="798490" cy="17386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58D6A05D-2367-2199-0F84-0C0DCBC770FB}"/>
              </a:ext>
            </a:extLst>
          </p:cNvPr>
          <p:cNvSpPr/>
          <p:nvPr/>
        </p:nvSpPr>
        <p:spPr>
          <a:xfrm>
            <a:off x="3432220" y="3895861"/>
            <a:ext cx="753414" cy="17264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96E84E4-098C-DA95-6E45-F9E82E17AF8E}"/>
              </a:ext>
            </a:extLst>
          </p:cNvPr>
          <p:cNvSpPr txBox="1"/>
          <p:nvPr/>
        </p:nvSpPr>
        <p:spPr>
          <a:xfrm>
            <a:off x="7615709" y="5336134"/>
            <a:ext cx="105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crossover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A18BB680-E6A9-A3DA-53F9-5ADABCD0DC74}"/>
              </a:ext>
            </a:extLst>
          </p:cNvPr>
          <p:cNvCxnSpPr/>
          <p:nvPr/>
        </p:nvCxnSpPr>
        <p:spPr>
          <a:xfrm flipH="1">
            <a:off x="7347397" y="5582992"/>
            <a:ext cx="212502" cy="9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76661B-C0DD-4E69-B323-20BB491491BB}"/>
                  </a:ext>
                </a:extLst>
              </p:cNvPr>
              <p:cNvSpPr txBox="1"/>
              <p:nvPr/>
            </p:nvSpPr>
            <p:spPr>
              <a:xfrm>
                <a:off x="1015688" y="1439171"/>
                <a:ext cx="3142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0.25, …0.5, …,0.6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76661B-C0DD-4E69-B323-20BB4914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8" y="1439171"/>
                <a:ext cx="31424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860CE35-F64B-4F7B-AE34-77340612EE1C}"/>
                  </a:ext>
                </a:extLst>
              </p:cNvPr>
              <p:cNvSpPr txBox="1"/>
              <p:nvPr/>
            </p:nvSpPr>
            <p:spPr>
              <a:xfrm>
                <a:off x="171880" y="2166833"/>
                <a:ext cx="4303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2.25, …3/4, …,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860CE35-F64B-4F7B-AE34-77340612E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0" y="2166833"/>
                <a:ext cx="4303867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CAB36C5-DA80-4151-B20E-032667F11842}"/>
              </a:ext>
            </a:extLst>
          </p:cNvPr>
          <p:cNvCxnSpPr>
            <a:cxnSpLocks/>
          </p:cNvCxnSpPr>
          <p:nvPr/>
        </p:nvCxnSpPr>
        <p:spPr>
          <a:xfrm>
            <a:off x="1766923" y="1285661"/>
            <a:ext cx="22413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BE8AEE3-4453-4C0B-BF7C-4CAA2769DA0B}"/>
              </a:ext>
            </a:extLst>
          </p:cNvPr>
          <p:cNvCxnSpPr>
            <a:cxnSpLocks/>
          </p:cNvCxnSpPr>
          <p:nvPr/>
        </p:nvCxnSpPr>
        <p:spPr>
          <a:xfrm flipH="1">
            <a:off x="1705047" y="2723882"/>
            <a:ext cx="23994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98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24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C82F8C49-5165-2165-B7AF-00F3B609D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3382" r="3531"/>
          <a:stretch/>
        </p:blipFill>
        <p:spPr>
          <a:xfrm>
            <a:off x="4500332" y="799652"/>
            <a:ext cx="4163903" cy="27693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422A0D-ACD6-1BA2-8E09-F3A8609C4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"/>
          <a:stretch/>
        </p:blipFill>
        <p:spPr>
          <a:xfrm>
            <a:off x="267248" y="3552708"/>
            <a:ext cx="4161284" cy="276938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B74C96A-74D5-CC0A-0DCB-482028D34889}"/>
              </a:ext>
            </a:extLst>
          </p:cNvPr>
          <p:cNvSpPr txBox="1"/>
          <p:nvPr/>
        </p:nvSpPr>
        <p:spPr>
          <a:xfrm>
            <a:off x="759851" y="386374"/>
            <a:ext cx="511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3.3 The phase transition properties of quark matter: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002B58-91F0-6EBB-611C-626E21226BA7}"/>
              </a:ext>
            </a:extLst>
          </p:cNvPr>
          <p:cNvSpPr txBox="1"/>
          <p:nvPr/>
        </p:nvSpPr>
        <p:spPr>
          <a:xfrm>
            <a:off x="5582991" y="2723882"/>
            <a:ext cx="139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first-order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547C28F-069F-400B-343A-C7F409F781B8}"/>
              </a:ext>
            </a:extLst>
          </p:cNvPr>
          <p:cNvCxnSpPr>
            <a:cxnSpLocks/>
          </p:cNvCxnSpPr>
          <p:nvPr/>
        </p:nvCxnSpPr>
        <p:spPr>
          <a:xfrm>
            <a:off x="6394361" y="2775397"/>
            <a:ext cx="296214" cy="6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610AF5F-46AF-CF49-EB21-D0049D8D5FCB}"/>
              </a:ext>
            </a:extLst>
          </p:cNvPr>
          <p:cNvCxnSpPr/>
          <p:nvPr/>
        </p:nvCxnSpPr>
        <p:spPr>
          <a:xfrm flipH="1">
            <a:off x="6922394" y="2202287"/>
            <a:ext cx="57955" cy="16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B2848E8-8500-99EF-27AC-8FC7856AE302}"/>
              </a:ext>
            </a:extLst>
          </p:cNvPr>
          <p:cNvSpPr txBox="1"/>
          <p:nvPr/>
        </p:nvSpPr>
        <p:spPr>
          <a:xfrm>
            <a:off x="6858002" y="1925395"/>
            <a:ext cx="105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crossover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9931ED9-CC8F-3703-D69A-8929A1FF7F8E}"/>
              </a:ext>
            </a:extLst>
          </p:cNvPr>
          <p:cNvSpPr txBox="1"/>
          <p:nvPr/>
        </p:nvSpPr>
        <p:spPr>
          <a:xfrm>
            <a:off x="6334257" y="4589162"/>
            <a:ext cx="139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first-order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CA942CC-F9ED-A286-B765-0A893160051F}"/>
              </a:ext>
            </a:extLst>
          </p:cNvPr>
          <p:cNvCxnSpPr/>
          <p:nvPr/>
        </p:nvCxnSpPr>
        <p:spPr>
          <a:xfrm flipH="1">
            <a:off x="7263685" y="4855335"/>
            <a:ext cx="199622" cy="13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EAD3663E-DD7E-7D42-1BE2-D05A4C7C291B}"/>
              </a:ext>
            </a:extLst>
          </p:cNvPr>
          <p:cNvSpPr/>
          <p:nvPr/>
        </p:nvSpPr>
        <p:spPr>
          <a:xfrm>
            <a:off x="7701829" y="1378042"/>
            <a:ext cx="755563" cy="1867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51213863-F33C-15C4-E3B5-FEEFE564A0DB}"/>
              </a:ext>
            </a:extLst>
          </p:cNvPr>
          <p:cNvSpPr/>
          <p:nvPr/>
        </p:nvSpPr>
        <p:spPr>
          <a:xfrm>
            <a:off x="5023042" y="4049189"/>
            <a:ext cx="798490" cy="17386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58D6A05D-2367-2199-0F84-0C0DCBC770FB}"/>
              </a:ext>
            </a:extLst>
          </p:cNvPr>
          <p:cNvSpPr/>
          <p:nvPr/>
        </p:nvSpPr>
        <p:spPr>
          <a:xfrm>
            <a:off x="3432220" y="3895861"/>
            <a:ext cx="753414" cy="17264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96E84E4-098C-DA95-6E45-F9E82E17AF8E}"/>
              </a:ext>
            </a:extLst>
          </p:cNvPr>
          <p:cNvSpPr txBox="1"/>
          <p:nvPr/>
        </p:nvSpPr>
        <p:spPr>
          <a:xfrm>
            <a:off x="7615709" y="5336134"/>
            <a:ext cx="105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crossover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A18BB680-E6A9-A3DA-53F9-5ADABCD0DC74}"/>
              </a:ext>
            </a:extLst>
          </p:cNvPr>
          <p:cNvCxnSpPr/>
          <p:nvPr/>
        </p:nvCxnSpPr>
        <p:spPr>
          <a:xfrm flipH="1">
            <a:off x="7347397" y="5582992"/>
            <a:ext cx="212502" cy="9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413CA9AF-3ED8-4A8F-BBFA-9CB306579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557565"/>
            <a:ext cx="4092234" cy="2764527"/>
          </a:xfrm>
          <a:prstGeom prst="rect">
            <a:avLst/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680F327D-9799-43EF-8CA8-AD98AFF33E61}"/>
              </a:ext>
            </a:extLst>
          </p:cNvPr>
          <p:cNvSpPr/>
          <p:nvPr/>
        </p:nvSpPr>
        <p:spPr>
          <a:xfrm>
            <a:off x="7682237" y="4192638"/>
            <a:ext cx="753414" cy="17264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ED1ECCD0-69F9-43CC-8CD2-4A3B8F0AB527}"/>
              </a:ext>
            </a:extLst>
          </p:cNvPr>
          <p:cNvCxnSpPr>
            <a:cxnSpLocks/>
          </p:cNvCxnSpPr>
          <p:nvPr/>
        </p:nvCxnSpPr>
        <p:spPr>
          <a:xfrm>
            <a:off x="1766923" y="1285661"/>
            <a:ext cx="22413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1651A28-648B-417B-A7E8-496A0A30616F}"/>
                  </a:ext>
                </a:extLst>
              </p:cNvPr>
              <p:cNvSpPr txBox="1"/>
              <p:nvPr/>
            </p:nvSpPr>
            <p:spPr>
              <a:xfrm>
                <a:off x="1015688" y="1439171"/>
                <a:ext cx="3142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0.25, …0.5, …,0.6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1651A28-648B-417B-A7E8-496A0A306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8" y="1439171"/>
                <a:ext cx="31424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D4E0B12-C2D2-4B0A-88C0-3D1EE3A36490}"/>
                  </a:ext>
                </a:extLst>
              </p:cNvPr>
              <p:cNvSpPr txBox="1"/>
              <p:nvPr/>
            </p:nvSpPr>
            <p:spPr>
              <a:xfrm>
                <a:off x="171880" y="2166833"/>
                <a:ext cx="4303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2.25, …3/4, …,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D4E0B12-C2D2-4B0A-88C0-3D1EE3A36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0" y="2166833"/>
                <a:ext cx="4303867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31C7D4B-260F-4EF4-8D64-67B703F1A1FA}"/>
              </a:ext>
            </a:extLst>
          </p:cNvPr>
          <p:cNvCxnSpPr>
            <a:cxnSpLocks/>
          </p:cNvCxnSpPr>
          <p:nvPr/>
        </p:nvCxnSpPr>
        <p:spPr>
          <a:xfrm flipH="1">
            <a:off x="1705047" y="2723882"/>
            <a:ext cx="23994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61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>
            <a:extLst>
              <a:ext uri="{FF2B5EF4-FFF2-40B4-BE49-F238E27FC236}">
                <a16:creationId xmlns:a16="http://schemas.microsoft.com/office/drawing/2014/main" id="{69F18176-CE7F-29E2-E498-78C644FD0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327359"/>
            <a:ext cx="6835606" cy="422368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Skyrme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 model with pion mass term:</a:t>
            </a:r>
          </a:p>
          <a:p>
            <a:pPr eaLnBrk="1" hangingPunct="1"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zh-C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Baryons appear as topological solitons, known as </a:t>
            </a:r>
            <a:r>
              <a:rPr lang="en-US" altLang="zh-CN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skyrmions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The  introduction of isospin chemical potential       :</a:t>
            </a:r>
          </a:p>
          <a:p>
            <a:pPr marL="0" indent="0">
              <a:buNone/>
              <a:defRPr/>
            </a:pPr>
            <a:endParaRPr lang="zh-CN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zh-CN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3" name="矩形 3">
            <a:extLst>
              <a:ext uri="{FF2B5EF4-FFF2-40B4-BE49-F238E27FC236}">
                <a16:creationId xmlns:a16="http://schemas.microsoft.com/office/drawing/2014/main" id="{799264CE-C195-68F9-40A1-CAF2CF20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3529013" cy="576262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7176" name="文本框 7">
            <a:extLst>
              <a:ext uri="{FF2B5EF4-FFF2-40B4-BE49-F238E27FC236}">
                <a16:creationId xmlns:a16="http://schemas.microsoft.com/office/drawing/2014/main" id="{BE1F961F-B7BF-E225-A653-0AE32CDF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646" y="2751799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DSCB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7" name="文本框 8">
            <a:extLst>
              <a:ext uri="{FF2B5EF4-FFF2-40B4-BE49-F238E27FC236}">
                <a16:creationId xmlns:a16="http://schemas.microsoft.com/office/drawing/2014/main" id="{426FEAF2-E314-252B-C3DF-403E71C8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157" y="2745492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Skyrme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term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179" name="对象 15">
            <a:extLst>
              <a:ext uri="{FF2B5EF4-FFF2-40B4-BE49-F238E27FC236}">
                <a16:creationId xmlns:a16="http://schemas.microsoft.com/office/drawing/2014/main" id="{FCEDC113-F756-0271-1A3F-1FB38A3D7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02694"/>
              </p:ext>
            </p:extLst>
          </p:nvPr>
        </p:nvGraphicFramePr>
        <p:xfrm>
          <a:off x="1000566" y="4355033"/>
          <a:ext cx="10620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3" imgW="1260454" imgH="518419" progId="Equation.DSMT4">
                  <p:embed/>
                </p:oleObj>
              </mc:Choice>
              <mc:Fallback>
                <p:oleObj name="Equation" r:id="rId3" imgW="1260454" imgH="518419" progId="Equation.DSMT4">
                  <p:embed/>
                  <p:pic>
                    <p:nvPicPr>
                      <p:cNvPr id="7179" name="对象 15">
                        <a:extLst>
                          <a:ext uri="{FF2B5EF4-FFF2-40B4-BE49-F238E27FC236}">
                            <a16:creationId xmlns:a16="http://schemas.microsoft.com/office/drawing/2014/main" id="{FCEDC113-F756-0271-1A3F-1FB38A3D7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66" y="4355033"/>
                        <a:ext cx="1062037" cy="4381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3AB43A31-F194-3446-4AD8-425D389C30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t="10058" r="65679" b="9435"/>
          <a:stretch/>
        </p:blipFill>
        <p:spPr>
          <a:xfrm>
            <a:off x="1168246" y="2080141"/>
            <a:ext cx="1563840" cy="56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FD5BC6C-09F3-B87B-4CDD-A226CAFA14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9"/>
          <a:stretch/>
        </p:blipFill>
        <p:spPr>
          <a:xfrm>
            <a:off x="628650" y="2080140"/>
            <a:ext cx="444680" cy="452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32D799-7A59-5159-D117-670331BAC3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9" t="11691"/>
          <a:stretch/>
        </p:blipFill>
        <p:spPr>
          <a:xfrm>
            <a:off x="2732086" y="2080140"/>
            <a:ext cx="2732970" cy="5536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C74439-A587-5487-DB89-FBBBD7BFE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48" y="2086132"/>
            <a:ext cx="1519148" cy="446808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833C900-3086-F62C-799B-ADAA2D030BCF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15BBA22-18DE-6E5E-923B-BAEE1778A18D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7F928A20-EA10-BCB3-3D6B-53E93BE3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页脚占位符 10">
            <a:extLst>
              <a:ext uri="{FF2B5EF4-FFF2-40B4-BE49-F238E27FC236}">
                <a16:creationId xmlns:a16="http://schemas.microsoft.com/office/drawing/2014/main" id="{8BACC6E1-AB58-30C1-F272-574794E6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24ECD62F-3113-E694-CC5A-8BCB296A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25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20CA4511-FD26-A4CA-7603-E14FAC700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06323"/>
              </p:ext>
            </p:extLst>
          </p:nvPr>
        </p:nvGraphicFramePr>
        <p:xfrm>
          <a:off x="4771886" y="4994733"/>
          <a:ext cx="2889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3CE0369C-520E-FAE2-19E0-AA4629B4B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886" y="4994733"/>
                        <a:ext cx="2889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2">
            <a:extLst>
              <a:ext uri="{FF2B5EF4-FFF2-40B4-BE49-F238E27FC236}">
                <a16:creationId xmlns:a16="http://schemas.microsoft.com/office/drawing/2014/main" id="{12093B4B-BAF8-D8CD-F1AE-3D59F033A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08682"/>
              </p:ext>
            </p:extLst>
          </p:nvPr>
        </p:nvGraphicFramePr>
        <p:xfrm>
          <a:off x="2335792" y="5474125"/>
          <a:ext cx="3473708" cy="82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10" imgW="4930208" imgH="896072" progId="Equation.DSMT4">
                  <p:embed/>
                </p:oleObj>
              </mc:Choice>
              <mc:Fallback>
                <p:oleObj name="Equation" r:id="rId10" imgW="4930208" imgH="896072" progId="Equation.DSMT4">
                  <p:embed/>
                  <p:pic>
                    <p:nvPicPr>
                      <p:cNvPr id="8197" name="对象 2">
                        <a:extLst>
                          <a:ext uri="{FF2B5EF4-FFF2-40B4-BE49-F238E27FC236}">
                            <a16:creationId xmlns:a16="http://schemas.microsoft.com/office/drawing/2014/main" id="{456B98A5-4BB3-CB29-11E2-8FC732A71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792" y="5474125"/>
                        <a:ext cx="3473708" cy="829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3FAC12BE-F51F-05E8-6029-C69893A31754}"/>
              </a:ext>
            </a:extLst>
          </p:cNvPr>
          <p:cNvSpPr txBox="1"/>
          <p:nvPr/>
        </p:nvSpPr>
        <p:spPr>
          <a:xfrm>
            <a:off x="4571999" y="4376700"/>
            <a:ext cx="209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topological charge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CC713C2-FA36-4F81-84AD-47725BE69EE7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4. Static properties of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Skyrmions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816A19E-4107-4D22-9842-FC098CC188C0}"/>
              </a:ext>
            </a:extLst>
          </p:cNvPr>
          <p:cNvSpPr txBox="1"/>
          <p:nvPr/>
        </p:nvSpPr>
        <p:spPr>
          <a:xfrm>
            <a:off x="727426" y="1082883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4.1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The </a:t>
            </a:r>
            <a:r>
              <a:rPr lang="en-US" altLang="zh-CN" sz="1800" dirty="0" err="1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Skyrme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model</a:t>
            </a:r>
            <a:endParaRPr lang="en-US" altLang="zh-CN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5812DF51-4295-4283-84CE-8E44E6758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05635"/>
              </p:ext>
            </p:extLst>
          </p:nvPr>
        </p:nvGraphicFramePr>
        <p:xfrm>
          <a:off x="1000566" y="3636258"/>
          <a:ext cx="3939431" cy="51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2" imgW="3288960" imgH="431640" progId="Equation.DSMT4">
                  <p:embed/>
                </p:oleObj>
              </mc:Choice>
              <mc:Fallback>
                <p:oleObj name="Equation" r:id="rId12" imgW="3288960" imgH="43164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5E3C821C-79E8-486F-AE0C-986417A8D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66" y="3636258"/>
                        <a:ext cx="3939431" cy="515236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23F1644F-92B3-4A77-A2A9-ABE8D4F525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93644"/>
              </p:ext>
            </p:extLst>
          </p:nvPr>
        </p:nvGraphicFramePr>
        <p:xfrm>
          <a:off x="2614613" y="4387477"/>
          <a:ext cx="169149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Equation" r:id="rId14" imgW="1066680" imgH="304560" progId="Equation.DSMT4">
                  <p:embed/>
                </p:oleObj>
              </mc:Choice>
              <mc:Fallback>
                <p:oleObj name="Equation" r:id="rId14" imgW="1066680" imgH="30456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4F500129-F5D4-4370-A0CF-AAD840768F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14613" y="4387477"/>
                        <a:ext cx="1691498" cy="438150"/>
                      </a:xfrm>
                      <a:prstGeom prst="rect">
                        <a:avLst/>
                      </a:prstGeom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箭头: 下 1">
            <a:extLst>
              <a:ext uri="{FF2B5EF4-FFF2-40B4-BE49-F238E27FC236}">
                <a16:creationId xmlns:a16="http://schemas.microsoft.com/office/drawing/2014/main" id="{1C48DA08-C97E-438D-85FA-D39F4B546D27}"/>
              </a:ext>
            </a:extLst>
          </p:cNvPr>
          <p:cNvSpPr/>
          <p:nvPr/>
        </p:nvSpPr>
        <p:spPr>
          <a:xfrm>
            <a:off x="1718553" y="2532940"/>
            <a:ext cx="175098" cy="24652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82A07C73-C12E-457F-8D16-46E71329100A}"/>
              </a:ext>
            </a:extLst>
          </p:cNvPr>
          <p:cNvSpPr/>
          <p:nvPr/>
        </p:nvSpPr>
        <p:spPr>
          <a:xfrm>
            <a:off x="3985097" y="2520286"/>
            <a:ext cx="175098" cy="2364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CB1A81A-4965-4648-ABD2-B8F418B10D22}"/>
              </a:ext>
            </a:extLst>
          </p:cNvPr>
          <p:cNvSpPr txBox="1"/>
          <p:nvPr/>
        </p:nvSpPr>
        <p:spPr>
          <a:xfrm>
            <a:off x="5081909" y="3738454"/>
            <a:ext cx="209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topological current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>
            <a:extLst>
              <a:ext uri="{FF2B5EF4-FFF2-40B4-BE49-F238E27FC236}">
                <a16:creationId xmlns:a16="http://schemas.microsoft.com/office/drawing/2014/main" id="{62A5D332-922A-4EDC-9CA4-932B0F678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228" y="1196974"/>
            <a:ext cx="8696772" cy="500278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hedgehog ansatz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The boundary conditions: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The dimensionless soliton mass:</a:t>
            </a:r>
          </a:p>
          <a:p>
            <a:pPr eaLnBrk="1" hangingPunct="1"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The minimization of            leads to the equation of motion of the </a:t>
            </a:r>
            <a:r>
              <a:rPr lang="en-US" altLang="zh-C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skyrmion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 profile:</a:t>
            </a:r>
          </a:p>
          <a:p>
            <a:pPr marL="0" indent="0" eaLnBrk="1" hangingPunct="1"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zh-CN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对象 2">
            <a:extLst>
              <a:ext uri="{FF2B5EF4-FFF2-40B4-BE49-F238E27FC236}">
                <a16:creationId xmlns:a16="http://schemas.microsoft.com/office/drawing/2014/main" id="{ED1A966C-0253-D3C5-EB84-59E9D9786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11795"/>
              </p:ext>
            </p:extLst>
          </p:nvPr>
        </p:nvGraphicFramePr>
        <p:xfrm>
          <a:off x="3216545" y="2257693"/>
          <a:ext cx="21415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3" imgW="3963896" imgH="504738" progId="Equation.DSMT4">
                  <p:embed/>
                </p:oleObj>
              </mc:Choice>
              <mc:Fallback>
                <p:oleObj name="Equation" r:id="rId3" imgW="3963896" imgH="504738" progId="Equation.DSMT4">
                  <p:embed/>
                  <p:pic>
                    <p:nvPicPr>
                      <p:cNvPr id="2" name="对象 2">
                        <a:extLst>
                          <a:ext uri="{FF2B5EF4-FFF2-40B4-BE49-F238E27FC236}">
                            <a16:creationId xmlns:a16="http://schemas.microsoft.com/office/drawing/2014/main" id="{ED1A966C-0253-D3C5-EB84-59E9D9786F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545" y="2257693"/>
                        <a:ext cx="214153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对象 3">
            <a:extLst>
              <a:ext uri="{FF2B5EF4-FFF2-40B4-BE49-F238E27FC236}">
                <a16:creationId xmlns:a16="http://schemas.microsoft.com/office/drawing/2014/main" id="{1D4C86D1-3907-4277-A416-43DC0DA1A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202922"/>
              </p:ext>
            </p:extLst>
          </p:nvPr>
        </p:nvGraphicFramePr>
        <p:xfrm>
          <a:off x="1019109" y="3280383"/>
          <a:ext cx="6697794" cy="1019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5" imgW="5879880" imgH="863280" progId="Equation.DSMT4">
                  <p:embed/>
                </p:oleObj>
              </mc:Choice>
              <mc:Fallback>
                <p:oleObj name="Equation" r:id="rId5" imgW="5879880" imgH="863280" progId="Equation.DSMT4">
                  <p:embed/>
                  <p:pic>
                    <p:nvPicPr>
                      <p:cNvPr id="9221" name="对象 3">
                        <a:extLst>
                          <a:ext uri="{FF2B5EF4-FFF2-40B4-BE49-F238E27FC236}">
                            <a16:creationId xmlns:a16="http://schemas.microsoft.com/office/drawing/2014/main" id="{1D4C86D1-3907-4277-A416-43DC0DA1AD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09" y="3280383"/>
                        <a:ext cx="6697794" cy="1019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对象 5">
            <a:extLst>
              <a:ext uri="{FF2B5EF4-FFF2-40B4-BE49-F238E27FC236}">
                <a16:creationId xmlns:a16="http://schemas.microsoft.com/office/drawing/2014/main" id="{FAE9F607-CCA5-7A3A-9D42-A53FB55AC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13173"/>
              </p:ext>
            </p:extLst>
          </p:nvPr>
        </p:nvGraphicFramePr>
        <p:xfrm>
          <a:off x="2579803" y="4370918"/>
          <a:ext cx="633960" cy="25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7" imgW="1065319" imgH="434536" progId="Equation.DSMT4">
                  <p:embed/>
                </p:oleObj>
              </mc:Choice>
              <mc:Fallback>
                <p:oleObj name="Equation" r:id="rId7" imgW="1065319" imgH="434536" progId="Equation.DSMT4">
                  <p:embed/>
                  <p:pic>
                    <p:nvPicPr>
                      <p:cNvPr id="9222" name="对象 5">
                        <a:extLst>
                          <a:ext uri="{FF2B5EF4-FFF2-40B4-BE49-F238E27FC236}">
                            <a16:creationId xmlns:a16="http://schemas.microsoft.com/office/drawing/2014/main" id="{FAE9F607-CCA5-7A3A-9D42-A53FB55ACE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803" y="4370918"/>
                        <a:ext cx="633960" cy="258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对象 6">
            <a:extLst>
              <a:ext uri="{FF2B5EF4-FFF2-40B4-BE49-F238E27FC236}">
                <a16:creationId xmlns:a16="http://schemas.microsoft.com/office/drawing/2014/main" id="{6E53243F-6F3B-D464-4EAF-639955BBA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913013"/>
              </p:ext>
            </p:extLst>
          </p:nvPr>
        </p:nvGraphicFramePr>
        <p:xfrm>
          <a:off x="1006476" y="4572375"/>
          <a:ext cx="5451474" cy="175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9" imgW="6073293" imgH="1824546" progId="Equation.DSMT4">
                  <p:embed/>
                </p:oleObj>
              </mc:Choice>
              <mc:Fallback>
                <p:oleObj name="Equation" r:id="rId9" imgW="6073293" imgH="1824546" progId="Equation.DSMT4">
                  <p:embed/>
                  <p:pic>
                    <p:nvPicPr>
                      <p:cNvPr id="9223" name="对象 6">
                        <a:extLst>
                          <a:ext uri="{FF2B5EF4-FFF2-40B4-BE49-F238E27FC236}">
                            <a16:creationId xmlns:a16="http://schemas.microsoft.com/office/drawing/2014/main" id="{6E53243F-6F3B-D464-4EAF-639955BBAA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6" y="4572375"/>
                        <a:ext cx="5451474" cy="175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33625477-DD16-309F-370E-E5975ED2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4460" y="1058305"/>
            <a:ext cx="1992313" cy="1538287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9225" name="文本框 7">
            <a:extLst>
              <a:ext uri="{FF2B5EF4-FFF2-40B4-BE49-F238E27FC236}">
                <a16:creationId xmlns:a16="http://schemas.microsoft.com/office/drawing/2014/main" id="{398EA232-DEA1-0DD0-0BC2-5EBD23B17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2716655"/>
            <a:ext cx="2136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>
                <a:latin typeface="Calibri" panose="020F0502020204030204" pitchFamily="34" charset="0"/>
                <a:cs typeface="Calibri" panose="020F0502020204030204" pitchFamily="34" charset="0"/>
              </a:rPr>
              <a:t>Norberto </a:t>
            </a:r>
            <a:r>
              <a:rPr lang="en-US" altLang="zh-CN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Scoccola</a:t>
            </a:r>
            <a:r>
              <a:rPr lang="en-US" altLang="zh-CN" sz="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altLang="zh-CN" sz="80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zh-CN" sz="800" i="1" dirty="0">
                <a:latin typeface="Calibri" panose="020F0502020204030204" pitchFamily="34" charset="0"/>
                <a:cs typeface="Calibri" panose="020F0502020204030204" pitchFamily="34" charset="0"/>
              </a:rPr>
              <a:t>Nc </a:t>
            </a:r>
            <a:r>
              <a:rPr lang="en-US" altLang="zh-CN" sz="800" dirty="0">
                <a:latin typeface="Calibri" panose="020F0502020204030204" pitchFamily="34" charset="0"/>
                <a:cs typeface="Calibri" panose="020F0502020204030204" pitchFamily="34" charset="0"/>
              </a:rPr>
              <a:t>QCD AND THE SKYRME MODEL</a:t>
            </a:r>
            <a:endParaRPr lang="zh-CN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226" name="对象 2">
            <a:extLst>
              <a:ext uri="{FF2B5EF4-FFF2-40B4-BE49-F238E27FC236}">
                <a16:creationId xmlns:a16="http://schemas.microsoft.com/office/drawing/2014/main" id="{37FD2D63-9D0D-503F-796E-0103EE89E9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1208088"/>
          <a:ext cx="29035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12" imgW="5471328" imgH="1176522" progId="Equation.DSMT4">
                  <p:embed/>
                </p:oleObj>
              </mc:Choice>
              <mc:Fallback>
                <p:oleObj name="Equation" r:id="rId12" imgW="5471328" imgH="1176522" progId="Equation.DSMT4">
                  <p:embed/>
                  <p:pic>
                    <p:nvPicPr>
                      <p:cNvPr id="9226" name="对象 2">
                        <a:extLst>
                          <a:ext uri="{FF2B5EF4-FFF2-40B4-BE49-F238E27FC236}">
                            <a16:creationId xmlns:a16="http://schemas.microsoft.com/office/drawing/2014/main" id="{37FD2D63-9D0D-503F-796E-0103EE89E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208088"/>
                        <a:ext cx="29035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2E61AA5-0C27-F068-3046-58AD3E1269C3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22F908A7-30F5-CB2B-F00C-E190FEEF8760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66392937-3438-283B-23EE-1866C8E1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页脚占位符 10">
            <a:extLst>
              <a:ext uri="{FF2B5EF4-FFF2-40B4-BE49-F238E27FC236}">
                <a16:creationId xmlns:a16="http://schemas.microsoft.com/office/drawing/2014/main" id="{20DFD1A9-BE3A-ACFB-40D7-C2741701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6AACA9B0-25E4-A024-E5E2-340F11C1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F8953C-0B47-4B28-A777-900BA8D450BC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4. Static properties of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Skyrmions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27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65BB424-F856-427B-436F-DB771FC8C580}"/>
              </a:ext>
            </a:extLst>
          </p:cNvPr>
          <p:cNvCxnSpPr>
            <a:cxnSpLocks/>
          </p:cNvCxnSpPr>
          <p:nvPr/>
        </p:nvCxnSpPr>
        <p:spPr>
          <a:xfrm>
            <a:off x="3316310" y="53060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81FCE7BC-2754-A85B-3EFA-0138B6D6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r="2001"/>
          <a:stretch/>
        </p:blipFill>
        <p:spPr>
          <a:xfrm>
            <a:off x="331842" y="1595872"/>
            <a:ext cx="3842844" cy="246913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69837D-1FE8-A9BE-CADD-2BD688516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 b="1655"/>
          <a:stretch/>
        </p:blipFill>
        <p:spPr>
          <a:xfrm>
            <a:off x="4174687" y="1525776"/>
            <a:ext cx="3911056" cy="243286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53FD008-F6F1-49FD-8568-96FDAEFC3BBE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4. Static properties of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Skyrmions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A0594D5-4AB1-45C8-9E32-902B35EEC1D9}"/>
              </a:ext>
            </a:extLst>
          </p:cNvPr>
          <p:cNvSpPr txBox="1"/>
          <p:nvPr/>
        </p:nvSpPr>
        <p:spPr>
          <a:xfrm>
            <a:off x="727426" y="1082883"/>
            <a:ext cx="714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4.2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A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phase transition 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from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normal phase to a pion condensed phase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4CF623-A7AE-4873-B51A-04C8E43CE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08" y="3939876"/>
            <a:ext cx="3783919" cy="24426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B6A1A1-108C-4A1E-BD99-2DC1AD4F2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6" y="3939876"/>
            <a:ext cx="3671920" cy="242805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1EA93698-A3FF-4D23-82A7-ECF909B4ECD1}"/>
              </a:ext>
            </a:extLst>
          </p:cNvPr>
          <p:cNvSpPr txBox="1"/>
          <p:nvPr/>
        </p:nvSpPr>
        <p:spPr>
          <a:xfrm>
            <a:off x="2403959" y="2364877"/>
            <a:ext cx="189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 Narrow" panose="020B0606020202030204" pitchFamily="34" charset="0"/>
              </a:rPr>
              <a:t>Stable soliton solutions do not exist!</a:t>
            </a:r>
            <a:endParaRPr lang="zh-CN" alt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箭头: 右弧形 34">
            <a:extLst>
              <a:ext uri="{FF2B5EF4-FFF2-40B4-BE49-F238E27FC236}">
                <a16:creationId xmlns:a16="http://schemas.microsoft.com/office/drawing/2014/main" id="{29831BB6-B3F2-48B8-832A-9AB1D899E3AC}"/>
              </a:ext>
            </a:extLst>
          </p:cNvPr>
          <p:cNvSpPr/>
          <p:nvPr/>
        </p:nvSpPr>
        <p:spPr>
          <a:xfrm>
            <a:off x="3099881" y="3011208"/>
            <a:ext cx="324255" cy="5945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5DC9B16-6E09-4BC2-97F6-6CE62078296D}"/>
                  </a:ext>
                </a:extLst>
              </p:cNvPr>
              <p:cNvSpPr txBox="1"/>
              <p:nvPr/>
            </p:nvSpPr>
            <p:spPr>
              <a:xfrm>
                <a:off x="5149176" y="2652409"/>
                <a:ext cx="3177702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 Narrow" panose="020B0606020202030204" pitchFamily="34" charset="0"/>
                  </a:rPr>
                  <a:t>Critical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ra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zh-CN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5DC9B16-6E09-4BC2-97F6-6CE62078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76" y="2652409"/>
                <a:ext cx="3177702" cy="427746"/>
              </a:xfrm>
              <a:prstGeom prst="rect">
                <a:avLst/>
              </a:prstGeom>
              <a:blipFill>
                <a:blip r:embed="rId6"/>
                <a:stretch>
                  <a:fillRect l="-1727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AB309E3-5ED5-4B5C-B6A7-AAF874C3CF28}"/>
                  </a:ext>
                </a:extLst>
              </p:cNvPr>
              <p:cNvSpPr txBox="1"/>
              <p:nvPr/>
            </p:nvSpPr>
            <p:spPr>
              <a:xfrm>
                <a:off x="6177492" y="3144956"/>
                <a:ext cx="2039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Not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AB309E3-5ED5-4B5C-B6A7-AAF874C3C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492" y="3144956"/>
                <a:ext cx="2039138" cy="369332"/>
              </a:xfrm>
              <a:prstGeom prst="rect">
                <a:avLst/>
              </a:prstGeom>
              <a:blipFill>
                <a:blip r:embed="rId7"/>
                <a:stretch>
                  <a:fillRect l="-2388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281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65BB424-F856-427B-436F-DB771FC8C580}"/>
              </a:ext>
            </a:extLst>
          </p:cNvPr>
          <p:cNvCxnSpPr>
            <a:cxnSpLocks/>
          </p:cNvCxnSpPr>
          <p:nvPr/>
        </p:nvCxnSpPr>
        <p:spPr>
          <a:xfrm>
            <a:off x="3316310" y="53060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81FCE7BC-2754-A85B-3EFA-0138B6D6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r="2001"/>
          <a:stretch/>
        </p:blipFill>
        <p:spPr>
          <a:xfrm>
            <a:off x="331842" y="1595872"/>
            <a:ext cx="3842844" cy="246913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69837D-1FE8-A9BE-CADD-2BD688516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 b="1655"/>
          <a:stretch/>
        </p:blipFill>
        <p:spPr>
          <a:xfrm>
            <a:off x="4174687" y="1525776"/>
            <a:ext cx="3911056" cy="243286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53FD008-F6F1-49FD-8568-96FDAEFC3BBE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4. Static properties of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Skyrmions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A0594D5-4AB1-45C8-9E32-902B35EEC1D9}"/>
              </a:ext>
            </a:extLst>
          </p:cNvPr>
          <p:cNvSpPr txBox="1"/>
          <p:nvPr/>
        </p:nvSpPr>
        <p:spPr>
          <a:xfrm>
            <a:off x="727426" y="1082883"/>
            <a:ext cx="714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4.2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A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phase transition 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from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normal phase to a pion condensed phase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4CF623-A7AE-4873-B51A-04C8E43CE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08" y="3939876"/>
            <a:ext cx="3783919" cy="24426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B6A1A1-108C-4A1E-BD99-2DC1AD4F2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6" y="3939876"/>
            <a:ext cx="3671920" cy="242805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1EA93698-A3FF-4D23-82A7-ECF909B4ECD1}"/>
              </a:ext>
            </a:extLst>
          </p:cNvPr>
          <p:cNvSpPr txBox="1"/>
          <p:nvPr/>
        </p:nvSpPr>
        <p:spPr>
          <a:xfrm>
            <a:off x="2403959" y="2364877"/>
            <a:ext cx="189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 Narrow" panose="020B0606020202030204" pitchFamily="34" charset="0"/>
              </a:rPr>
              <a:t>Stable soliton solutions do not exist!</a:t>
            </a:r>
            <a:endParaRPr lang="zh-CN" alt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箭头: 右弧形 34">
            <a:extLst>
              <a:ext uri="{FF2B5EF4-FFF2-40B4-BE49-F238E27FC236}">
                <a16:creationId xmlns:a16="http://schemas.microsoft.com/office/drawing/2014/main" id="{29831BB6-B3F2-48B8-832A-9AB1D899E3AC}"/>
              </a:ext>
            </a:extLst>
          </p:cNvPr>
          <p:cNvSpPr/>
          <p:nvPr/>
        </p:nvSpPr>
        <p:spPr>
          <a:xfrm>
            <a:off x="3099881" y="3011208"/>
            <a:ext cx="324255" cy="5945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5DC9B16-6E09-4BC2-97F6-6CE62078296D}"/>
                  </a:ext>
                </a:extLst>
              </p:cNvPr>
              <p:cNvSpPr txBox="1"/>
              <p:nvPr/>
            </p:nvSpPr>
            <p:spPr>
              <a:xfrm>
                <a:off x="5149176" y="2652409"/>
                <a:ext cx="3177702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 Narrow" panose="020B0606020202030204" pitchFamily="34" charset="0"/>
                  </a:rPr>
                  <a:t>Critical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ra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zh-CN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5DC9B16-6E09-4BC2-97F6-6CE62078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76" y="2652409"/>
                <a:ext cx="3177702" cy="427746"/>
              </a:xfrm>
              <a:prstGeom prst="rect">
                <a:avLst/>
              </a:prstGeom>
              <a:blipFill>
                <a:blip r:embed="rId6"/>
                <a:stretch>
                  <a:fillRect l="-1727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AB309E3-5ED5-4B5C-B6A7-AAF874C3CF28}"/>
                  </a:ext>
                </a:extLst>
              </p:cNvPr>
              <p:cNvSpPr txBox="1"/>
              <p:nvPr/>
            </p:nvSpPr>
            <p:spPr>
              <a:xfrm>
                <a:off x="6177492" y="3144956"/>
                <a:ext cx="2039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Not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AB309E3-5ED5-4B5C-B6A7-AAF874C3C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492" y="3144956"/>
                <a:ext cx="2039138" cy="369332"/>
              </a:xfrm>
              <a:prstGeom prst="rect">
                <a:avLst/>
              </a:prstGeom>
              <a:blipFill>
                <a:blip r:embed="rId7"/>
                <a:stretch>
                  <a:fillRect l="-2388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092FB2F5-922D-4F1C-B1F7-94A5C95E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3032" y="3154301"/>
            <a:ext cx="1992313" cy="1538287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07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29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D0B0B81-2D2F-34E9-FA1C-0C67AFA68376}"/>
              </a:ext>
            </a:extLst>
          </p:cNvPr>
          <p:cNvSpPr txBox="1"/>
          <p:nvPr/>
        </p:nvSpPr>
        <p:spPr>
          <a:xfrm>
            <a:off x="385011" y="1112720"/>
            <a:ext cx="81303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that there is an ample parameter space in the NJL-type model calculations for stable quark matter .</a:t>
            </a:r>
            <a:r>
              <a:rPr lang="en-US" altLang="zh-CN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Theoretically supports quark stars as viable alternative physical model for neutron stars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zh-CN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en-US" altLang="zh-CN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nonstrange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strange </a:t>
            </a:r>
            <a:r>
              <a:rPr lang="en-US" altLang="zh-CN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quark stars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can, in general, reconcile with the    available mass and radius constraints from observational data.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study of including the </a:t>
            </a:r>
            <a:r>
              <a:rPr lang="en-US" altLang="zh-CN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diquark channels 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zh-CN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superconducting phase 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NJL-type model, the competition between diquark condensates and chiral condensates result in changing the properties of phase transition. </a:t>
            </a:r>
            <a:r>
              <a:rPr lang="en-US" altLang="zh-CN" sz="1800" b="0" i="0" u="none" strike="noStrike" baseline="0" dirty="0">
                <a:latin typeface="NimbusRomNo9L-Regu"/>
              </a:rPr>
              <a:t>For future studies, neutral conditions should be imposed the application to the CSC compact stars.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>
              <a:latin typeface="NimbusRomNo9L-Regu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b="0" i="0" u="none" strike="noStrike" baseline="0">
                <a:latin typeface="CMR10"/>
              </a:rPr>
              <a:t>Consider </a:t>
            </a:r>
            <a:r>
              <a:rPr lang="en-US" altLang="zh-CN" sz="1800" b="0" i="0" u="none" strike="noStrike" baseline="0" dirty="0">
                <a:latin typeface="CMR10"/>
              </a:rPr>
              <a:t>the axial deformation of soliton configuration at finite isospin </a:t>
            </a:r>
            <a:r>
              <a:rPr lang="en-US" altLang="zh-CN" sz="1800" b="0" i="0" u="none" strike="noStrike" baseline="0">
                <a:latin typeface="CMR10"/>
              </a:rPr>
              <a:t>chemical potential</a:t>
            </a:r>
            <a:r>
              <a:rPr lang="en-US" altLang="zh-CN" sz="1350" b="0" i="0" u="none" strike="noStrike" baseline="0" dirty="0">
                <a:latin typeface="CMR10"/>
              </a:rPr>
              <a:t>.</a:t>
            </a:r>
            <a:endParaRPr lang="en-US" altLang="zh-CN" sz="1800" b="0" i="0" u="none" strike="noStrike" baseline="0" dirty="0">
              <a:latin typeface="CMR1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9C84B6-4647-4317-B216-022FDF7D014C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150130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CF62881-3C60-401F-7D4B-B9271E5D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6" y="1977484"/>
            <a:ext cx="5107687" cy="35280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AA76A8E-D31F-B484-A912-903CDAA5060A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Dense matter and compact stars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4EB1B96-AEAB-C389-D6E2-988FE6EC1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161528"/>
            <a:ext cx="1252709" cy="115993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6FC333-CF58-FCA4-C70E-15741FB4FBB2}"/>
              </a:ext>
            </a:extLst>
          </p:cNvPr>
          <p:cNvSpPr txBox="1"/>
          <p:nvPr/>
        </p:nvSpPr>
        <p:spPr>
          <a:xfrm>
            <a:off x="4184983" y="5530079"/>
            <a:ext cx="117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M. Strickland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DC63908-A485-1143-74AA-0FAB07FE16DC}"/>
              </a:ext>
            </a:extLst>
          </p:cNvPr>
          <p:cNvSpPr txBox="1"/>
          <p:nvPr/>
        </p:nvSpPr>
        <p:spPr>
          <a:xfrm>
            <a:off x="740396" y="1134763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1.1 Conjectured QCD phase diagram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86CF296-EFDC-4D2F-8A00-84EAE9BB3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2" y="5436837"/>
            <a:ext cx="722669" cy="5687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09C0913-59EA-4991-BAC5-DD1D67728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8" y="2418717"/>
            <a:ext cx="3863652" cy="311642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4D785AE9-FC4B-4905-A23B-B2CBBE66435C}"/>
              </a:ext>
            </a:extLst>
          </p:cNvPr>
          <p:cNvSpPr txBox="1"/>
          <p:nvPr/>
        </p:nvSpPr>
        <p:spPr>
          <a:xfrm>
            <a:off x="5719864" y="1472116"/>
            <a:ext cx="315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(LQCD, </a:t>
            </a:r>
            <a:r>
              <a:rPr lang="en-US" altLang="zh-CN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pQCD</a:t>
            </a:r>
            <a:r>
              <a:rPr lang="en-US" altLang="zh-CN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etc.) and experimental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onstraints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C145054-306F-474D-A032-11B7950DB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43" y="4411079"/>
            <a:ext cx="497768" cy="3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30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03695CC5-12D3-EFE9-2BB7-7A501FE8D547}"/>
              </a:ext>
            </a:extLst>
          </p:cNvPr>
          <p:cNvSpPr/>
          <p:nvPr/>
        </p:nvSpPr>
        <p:spPr>
          <a:xfrm>
            <a:off x="1083012" y="2334639"/>
            <a:ext cx="6828817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Thank you!</a:t>
            </a:r>
            <a:endParaRPr lang="zh-CN" altLang="en-US" sz="72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27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31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C98712B7-70EF-CC2A-D2BA-6A2462B48F27}"/>
              </a:ext>
            </a:extLst>
          </p:cNvPr>
          <p:cNvSpPr txBox="1"/>
          <p:nvPr/>
        </p:nvSpPr>
        <p:spPr>
          <a:xfrm>
            <a:off x="727655" y="240879"/>
            <a:ext cx="584056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Color superconducting quark matter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683D57-CD5D-FA07-F286-29E07DB7DB5F}"/>
              </a:ext>
            </a:extLst>
          </p:cNvPr>
          <p:cNvSpPr txBox="1"/>
          <p:nvPr/>
        </p:nvSpPr>
        <p:spPr>
          <a:xfrm>
            <a:off x="759851" y="933728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Two flavor color superconductivity: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DE14D5-1689-3E84-443A-A5A3ACE3752A}"/>
              </a:ext>
            </a:extLst>
          </p:cNvPr>
          <p:cNvSpPr txBox="1"/>
          <p:nvPr/>
        </p:nvSpPr>
        <p:spPr>
          <a:xfrm>
            <a:off x="1088262" y="1340727"/>
            <a:ext cx="772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cs typeface="Calibri" panose="020F0502020204030204" pitchFamily="34" charset="0"/>
              </a:rPr>
              <a:t>NJL-type model: consider the diquark interactions self-consistently</a:t>
            </a:r>
            <a:endParaRPr lang="zh-CN" altLang="en-US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6BE7405-B1A8-709B-D1D2-A6834F8F5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0" y="1687507"/>
            <a:ext cx="3702050" cy="615950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6D81CFA7-3632-6A81-8D19-60240EF40C38}"/>
              </a:ext>
            </a:extLst>
          </p:cNvPr>
          <p:cNvSpPr/>
          <p:nvPr/>
        </p:nvSpPr>
        <p:spPr>
          <a:xfrm>
            <a:off x="3561008" y="1722660"/>
            <a:ext cx="1094392" cy="50106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50561F0-2075-C067-8286-DC4E7CF5C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313552"/>
            <a:ext cx="8152326" cy="15231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EB220DE-6854-7637-F03A-0CB6BC74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8" y="3894407"/>
            <a:ext cx="8648163" cy="139250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D4315E4-0F01-01CC-91E5-78BB71E07930}"/>
              </a:ext>
            </a:extLst>
          </p:cNvPr>
          <p:cNvSpPr txBox="1"/>
          <p:nvPr/>
        </p:nvSpPr>
        <p:spPr>
          <a:xfrm>
            <a:off x="2247363" y="2500629"/>
            <a:ext cx="1996226" cy="39338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348F822-3071-24B4-A66C-02B612EACB54}"/>
              </a:ext>
            </a:extLst>
          </p:cNvPr>
          <p:cNvSpPr txBox="1"/>
          <p:nvPr/>
        </p:nvSpPr>
        <p:spPr>
          <a:xfrm>
            <a:off x="4378816" y="2987873"/>
            <a:ext cx="2704563" cy="39338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3C81048-D510-4E91-11DE-7F94431B9182}"/>
              </a:ext>
            </a:extLst>
          </p:cNvPr>
          <p:cNvSpPr txBox="1"/>
          <p:nvPr/>
        </p:nvSpPr>
        <p:spPr>
          <a:xfrm>
            <a:off x="1704317" y="4016034"/>
            <a:ext cx="2313891" cy="39338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2DAB0FB-F0E0-5B45-288B-9BFB4E07FBEC}"/>
              </a:ext>
            </a:extLst>
          </p:cNvPr>
          <p:cNvSpPr txBox="1"/>
          <p:nvPr/>
        </p:nvSpPr>
        <p:spPr>
          <a:xfrm>
            <a:off x="6368603" y="4046090"/>
            <a:ext cx="2446986" cy="39338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070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32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C98712B7-70EF-CC2A-D2BA-6A2462B48F27}"/>
              </a:ext>
            </a:extLst>
          </p:cNvPr>
          <p:cNvSpPr txBox="1"/>
          <p:nvPr/>
        </p:nvSpPr>
        <p:spPr>
          <a:xfrm>
            <a:off x="727655" y="240879"/>
            <a:ext cx="584056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Color superconducting quark matter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683D57-CD5D-FA07-F286-29E07DB7DB5F}"/>
              </a:ext>
            </a:extLst>
          </p:cNvPr>
          <p:cNvSpPr txBox="1"/>
          <p:nvPr/>
        </p:nvSpPr>
        <p:spPr>
          <a:xfrm>
            <a:off x="759851" y="933728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Two flavor color superconductivity: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DE14D5-1689-3E84-443A-A5A3ACE3752A}"/>
              </a:ext>
            </a:extLst>
          </p:cNvPr>
          <p:cNvSpPr txBox="1"/>
          <p:nvPr/>
        </p:nvSpPr>
        <p:spPr>
          <a:xfrm>
            <a:off x="1088262" y="1340727"/>
            <a:ext cx="772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cs typeface="Calibri" panose="020F0502020204030204" pitchFamily="34" charset="0"/>
              </a:rPr>
              <a:t>NJL-type model: consider the diquark interactions self-consistently</a:t>
            </a:r>
            <a:endParaRPr lang="zh-CN" altLang="en-US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6BE7405-B1A8-709B-D1D2-A6834F8F5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0" y="1687507"/>
            <a:ext cx="3702050" cy="615950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6D81CFA7-3632-6A81-8D19-60240EF40C38}"/>
              </a:ext>
            </a:extLst>
          </p:cNvPr>
          <p:cNvSpPr/>
          <p:nvPr/>
        </p:nvSpPr>
        <p:spPr>
          <a:xfrm>
            <a:off x="3561008" y="1722660"/>
            <a:ext cx="1094392" cy="50106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4DBB4F4-E3FD-DEC9-9779-788435261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2533517"/>
            <a:ext cx="5222091" cy="28173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C36E495-9923-E181-0CA1-7AFF42B43127}"/>
              </a:ext>
            </a:extLst>
          </p:cNvPr>
          <p:cNvSpPr txBox="1"/>
          <p:nvPr/>
        </p:nvSpPr>
        <p:spPr>
          <a:xfrm>
            <a:off x="1088262" y="2329843"/>
            <a:ext cx="34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Under mean field approximation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415E52-F422-3FD3-73AC-9CB6BAECE48E}"/>
              </a:ext>
            </a:extLst>
          </p:cNvPr>
          <p:cNvSpPr txBox="1"/>
          <p:nvPr/>
        </p:nvSpPr>
        <p:spPr>
          <a:xfrm>
            <a:off x="5608749" y="3342066"/>
            <a:ext cx="3335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quark-antiquark channels: chiral condensate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quark-quark channels: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diquark condensate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6B86E2-7ABE-5BED-92F0-5F424637CC63}"/>
              </a:ext>
            </a:extLst>
          </p:cNvPr>
          <p:cNvSpPr txBox="1"/>
          <p:nvPr/>
        </p:nvSpPr>
        <p:spPr>
          <a:xfrm>
            <a:off x="1430796" y="3129566"/>
            <a:ext cx="1016188" cy="5602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BF1E668-9B0C-39F4-1126-EA4D47CC3317}"/>
                  </a:ext>
                </a:extLst>
              </p:cNvPr>
              <p:cNvSpPr txBox="1"/>
              <p:nvPr/>
            </p:nvSpPr>
            <p:spPr>
              <a:xfrm>
                <a:off x="1004552" y="3004012"/>
                <a:ext cx="431445" cy="365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</m:sub>
                        <m:sup>
                          <m: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altLang="zh-CN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BF1E668-9B0C-39F4-1126-EA4D47CC3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52" y="3004012"/>
                <a:ext cx="431445" cy="365934"/>
              </a:xfrm>
              <a:prstGeom prst="rect">
                <a:avLst/>
              </a:prstGeom>
              <a:blipFill>
                <a:blip r:embed="rId4"/>
                <a:stretch>
                  <a:fillRect r="-2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05B8E50-5F84-594E-3ECC-E1F125937FDE}"/>
                  </a:ext>
                </a:extLst>
              </p:cNvPr>
              <p:cNvSpPr txBox="1"/>
              <p:nvPr/>
            </p:nvSpPr>
            <p:spPr>
              <a:xfrm>
                <a:off x="2427676" y="2953630"/>
                <a:ext cx="431445" cy="365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</m:sub>
                        <m:sup>
                          <m: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(8)</m:t>
                          </m:r>
                        </m:sup>
                      </m:sSubSup>
                    </m:oMath>
                  </m:oMathPara>
                </a14:m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05B8E50-5F84-594E-3ECC-E1F12593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676" y="2953630"/>
                <a:ext cx="431445" cy="365934"/>
              </a:xfrm>
              <a:prstGeom prst="rect">
                <a:avLst/>
              </a:prstGeom>
              <a:blipFill>
                <a:blip r:embed="rId5"/>
                <a:stretch>
                  <a:fillRect r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0D5C3E51-66D9-E8F4-E999-89AF08E9B18D}"/>
              </a:ext>
            </a:extLst>
          </p:cNvPr>
          <p:cNvSpPr txBox="1"/>
          <p:nvPr/>
        </p:nvSpPr>
        <p:spPr>
          <a:xfrm>
            <a:off x="2855742" y="3127429"/>
            <a:ext cx="799705" cy="5602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791C235-21CA-8F16-561A-8A1E19C5AA05}"/>
              </a:ext>
            </a:extLst>
          </p:cNvPr>
          <p:cNvSpPr txBox="1"/>
          <p:nvPr/>
        </p:nvSpPr>
        <p:spPr>
          <a:xfrm>
            <a:off x="1435086" y="3772705"/>
            <a:ext cx="1016188" cy="5602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F35AA35-F566-6DBC-F7CB-DF8BECCEE9B7}"/>
              </a:ext>
            </a:extLst>
          </p:cNvPr>
          <p:cNvSpPr txBox="1"/>
          <p:nvPr/>
        </p:nvSpPr>
        <p:spPr>
          <a:xfrm>
            <a:off x="3162685" y="3794989"/>
            <a:ext cx="752490" cy="5602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5EC9EC-616B-5A4C-AEEC-792686AA42BB}"/>
                  </a:ext>
                </a:extLst>
              </p:cNvPr>
              <p:cNvSpPr txBox="1"/>
              <p:nvPr/>
            </p:nvSpPr>
            <p:spPr>
              <a:xfrm>
                <a:off x="986173" y="3702762"/>
                <a:ext cx="430533" cy="36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V</m:t>
                          </m:r>
                        </m:sub>
                        <m:sup>
                          <m: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altLang="zh-CN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5EC9EC-616B-5A4C-AEEC-792686AA4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73" y="3702762"/>
                <a:ext cx="430533" cy="364972"/>
              </a:xfrm>
              <a:prstGeom prst="rect">
                <a:avLst/>
              </a:prstGeom>
              <a:blipFill>
                <a:blip r:embed="rId6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3D40DA1-0D3A-4F70-26D2-FDB31C17B4A0}"/>
                  </a:ext>
                </a:extLst>
              </p:cNvPr>
              <p:cNvSpPr txBox="1"/>
              <p:nvPr/>
            </p:nvSpPr>
            <p:spPr>
              <a:xfrm>
                <a:off x="2421236" y="3684083"/>
                <a:ext cx="566670" cy="36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V</m:t>
                          </m:r>
                        </m:sub>
                        <m:sup>
                          <m: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(8)</m:t>
                          </m:r>
                        </m:sup>
                      </m:sSubSup>
                    </m:oMath>
                  </m:oMathPara>
                </a14:m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3D40DA1-0D3A-4F70-26D2-FDB31C17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36" y="3684083"/>
                <a:ext cx="566670" cy="364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E6D05A9D-B1FC-FEBB-54FF-EE3DD4D46F38}"/>
              </a:ext>
            </a:extLst>
          </p:cNvPr>
          <p:cNvSpPr txBox="1"/>
          <p:nvPr/>
        </p:nvSpPr>
        <p:spPr>
          <a:xfrm>
            <a:off x="1435086" y="4411022"/>
            <a:ext cx="1504368" cy="44701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31CD3BC-4B2A-D0B4-6E14-5E871779C45A}"/>
              </a:ext>
            </a:extLst>
          </p:cNvPr>
          <p:cNvSpPr txBox="1"/>
          <p:nvPr/>
        </p:nvSpPr>
        <p:spPr>
          <a:xfrm>
            <a:off x="1435085" y="4900966"/>
            <a:ext cx="1476461" cy="44701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F3C4DA5-3993-BD7B-4FF9-DFF4CA79BF71}"/>
                  </a:ext>
                </a:extLst>
              </p:cNvPr>
              <p:cNvSpPr txBox="1"/>
              <p:nvPr/>
            </p:nvSpPr>
            <p:spPr>
              <a:xfrm>
                <a:off x="1031252" y="4327302"/>
                <a:ext cx="3532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F3C4DA5-3993-BD7B-4FF9-DFF4CA79B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52" y="4327302"/>
                <a:ext cx="353230" cy="307777"/>
              </a:xfrm>
              <a:prstGeom prst="rect">
                <a:avLst/>
              </a:prstGeom>
              <a:blipFill>
                <a:blip r:embed="rId8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534872A-1D05-1F4C-97D9-D576C2AEDCAF}"/>
                  </a:ext>
                </a:extLst>
              </p:cNvPr>
              <p:cNvSpPr txBox="1"/>
              <p:nvPr/>
            </p:nvSpPr>
            <p:spPr>
              <a:xfrm>
                <a:off x="1036753" y="4801675"/>
                <a:ext cx="287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534872A-1D05-1F4C-97D9-D576C2AED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53" y="4801675"/>
                <a:ext cx="287630" cy="307777"/>
              </a:xfrm>
              <a:prstGeom prst="rect">
                <a:avLst/>
              </a:prstGeom>
              <a:blipFill>
                <a:blip r:embed="rId9"/>
                <a:stretch>
                  <a:fillRect r="-44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38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4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AA76A8E-D31F-B484-A912-903CDAA5060A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1. Dense matter and compact stars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414AF6-9A57-4741-6A09-B11B11223302}"/>
              </a:ext>
            </a:extLst>
          </p:cNvPr>
          <p:cNvSpPr txBox="1"/>
          <p:nvPr/>
        </p:nvSpPr>
        <p:spPr>
          <a:xfrm>
            <a:off x="5097294" y="1787567"/>
            <a:ext cx="3789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Theoretical difficulties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25D7AF92-2C29-DFEB-8CBC-C81EA88CE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085" y="2124640"/>
            <a:ext cx="3925230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High energy scale:  </a:t>
            </a:r>
            <a:r>
              <a:rPr lang="en-US" altLang="zh-CN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perturbative QCD     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3D78E2-BE52-3167-F656-864A87F604ED}"/>
              </a:ext>
            </a:extLst>
          </p:cNvPr>
          <p:cNvSpPr txBox="1"/>
          <p:nvPr/>
        </p:nvSpPr>
        <p:spPr>
          <a:xfrm>
            <a:off x="5389635" y="3078478"/>
            <a:ext cx="37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effective field theory etc.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C1EF1C-5266-5487-3B83-6E7598F7DEC6}"/>
              </a:ext>
            </a:extLst>
          </p:cNvPr>
          <p:cNvSpPr txBox="1"/>
          <p:nvPr/>
        </p:nvSpPr>
        <p:spPr>
          <a:xfrm>
            <a:off x="5124849" y="3702907"/>
            <a:ext cx="37810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Cold dense matter: </a:t>
            </a:r>
          </a:p>
          <a:p>
            <a:endParaRPr lang="zh-CN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895ABF-8BDF-181E-72D3-6CC2E80265B5}"/>
              </a:ext>
            </a:extLst>
          </p:cNvPr>
          <p:cNvSpPr txBox="1"/>
          <p:nvPr/>
        </p:nvSpPr>
        <p:spPr>
          <a:xfrm>
            <a:off x="759859" y="5695183"/>
            <a:ext cx="51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omic Sans MS" panose="030F0702030302020204" pitchFamily="66" charset="0"/>
                <a:ea typeface="等线" panose="02010600030101010101" pitchFamily="2" charset="-122"/>
              </a:rPr>
              <a:t>W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等线" panose="02010600030101010101" pitchFamily="2" charset="-122"/>
              </a:rPr>
              <a:t>hat is the state of </a:t>
            </a:r>
            <a:r>
              <a:rPr lang="en-US" altLang="zh-CN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等线" panose="02010600030101010101" pitchFamily="2" charset="-122"/>
              </a:rPr>
              <a:t>supra-nuclear matter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等线" panose="02010600030101010101" pitchFamily="2" charset="-122"/>
              </a:rPr>
              <a:t>?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21" name="文本框 10">
            <a:extLst>
              <a:ext uri="{FF2B5EF4-FFF2-40B4-BE49-F238E27FC236}">
                <a16:creationId xmlns:a16="http://schemas.microsoft.com/office/drawing/2014/main" id="{6B21F725-14A6-4BB3-9118-D87C824F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928" y="4138262"/>
            <a:ext cx="4241263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Terrestrial experiment: hard to reach</a:t>
            </a:r>
            <a:endParaRPr lang="en-US" altLang="zh-CN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10">
            <a:extLst>
              <a:ext uri="{FF2B5EF4-FFF2-40B4-BE49-F238E27FC236}">
                <a16:creationId xmlns:a16="http://schemas.microsoft.com/office/drawing/2014/main" id="{55C6CF98-55E9-419D-AA6F-9F3AAF6B1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106" y="2581841"/>
            <a:ext cx="4182894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scale :  lattice QCD (T),      </a:t>
            </a: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013BCF08-B4E0-4D1B-B46E-CCE90580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523" y="4556549"/>
            <a:ext cx="4429329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stars</a:t>
            </a:r>
            <a:r>
              <a:rPr lang="en-US" altLang="zh-CN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natural laboratory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1D18E0-7BA7-4D69-B15B-109974D22E76}"/>
              </a:ext>
            </a:extLst>
          </p:cNvPr>
          <p:cNvSpPr txBox="1"/>
          <p:nvPr/>
        </p:nvSpPr>
        <p:spPr>
          <a:xfrm>
            <a:off x="740395" y="1134763"/>
            <a:ext cx="72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1.2 </a:t>
            </a:r>
            <a:r>
              <a:rPr lang="en-US" altLang="zh-CN" sz="1800" b="0" i="0" u="none" strike="noStrike" baseline="0" dirty="0">
                <a:latin typeface="CMBX12"/>
              </a:rPr>
              <a:t>Theoretical and experimental </a:t>
            </a:r>
            <a:r>
              <a:rPr lang="en-US" altLang="zh-CN" dirty="0">
                <a:latin typeface="CMBX12"/>
              </a:rPr>
              <a:t>c</a:t>
            </a:r>
            <a:r>
              <a:rPr lang="en-US" altLang="zh-CN" sz="1800" b="0" i="0" u="none" strike="noStrike" baseline="0" dirty="0">
                <a:latin typeface="CMBX12"/>
              </a:rPr>
              <a:t>onstraints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8BA31FA-4592-4BE9-AC3B-59BFB00F0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8" y="1704115"/>
            <a:ext cx="4956095" cy="39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2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5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CF62881-3C60-401F-7D4B-B9271E5D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3" y="1809345"/>
            <a:ext cx="5356494" cy="369988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6FC333-CF58-FCA4-C70E-15741FB4FBB2}"/>
              </a:ext>
            </a:extLst>
          </p:cNvPr>
          <p:cNvSpPr txBox="1"/>
          <p:nvPr/>
        </p:nvSpPr>
        <p:spPr>
          <a:xfrm>
            <a:off x="4275773" y="5387406"/>
            <a:ext cx="117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M. Strickland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895ABF-8BDF-181E-72D3-6CC2E80265B5}"/>
              </a:ext>
            </a:extLst>
          </p:cNvPr>
          <p:cNvSpPr txBox="1"/>
          <p:nvPr/>
        </p:nvSpPr>
        <p:spPr>
          <a:xfrm>
            <a:off x="628651" y="5695183"/>
            <a:ext cx="50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omic Sans MS" panose="030F0702030302020204" pitchFamily="66" charset="0"/>
                <a:ea typeface="等线" panose="02010600030101010101" pitchFamily="2" charset="-122"/>
              </a:rPr>
              <a:t>W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等线" panose="02010600030101010101" pitchFamily="2" charset="-122"/>
              </a:rPr>
              <a:t>hat is the state of </a:t>
            </a:r>
            <a:r>
              <a:rPr lang="en-US" altLang="zh-CN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等线" panose="02010600030101010101" pitchFamily="2" charset="-122"/>
              </a:rPr>
              <a:t>supra-nuclear matter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等线" panose="02010600030101010101" pitchFamily="2" charset="-122"/>
              </a:rPr>
              <a:t>?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3C21758-B148-3726-8CBC-29747025357B}"/>
              </a:ext>
            </a:extLst>
          </p:cNvPr>
          <p:cNvSpPr txBox="1"/>
          <p:nvPr/>
        </p:nvSpPr>
        <p:spPr>
          <a:xfrm>
            <a:off x="1783724" y="3276390"/>
            <a:ext cx="59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CEP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F86C843-85A3-4F83-9048-B462596B09D5}"/>
              </a:ext>
            </a:extLst>
          </p:cNvPr>
          <p:cNvSpPr/>
          <p:nvPr/>
        </p:nvSpPr>
        <p:spPr>
          <a:xfrm>
            <a:off x="2665376" y="4182193"/>
            <a:ext cx="2808051" cy="1327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E128B4A-4578-4887-897E-5F36A2796DDA}"/>
              </a:ext>
            </a:extLst>
          </p:cNvPr>
          <p:cNvSpPr/>
          <p:nvPr/>
        </p:nvSpPr>
        <p:spPr>
          <a:xfrm>
            <a:off x="2581073" y="2782111"/>
            <a:ext cx="1439693" cy="4273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576E75F-C71C-40F9-9C73-EB105A18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0" y="836436"/>
            <a:ext cx="5630961" cy="24869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2D1D615-54EF-474A-988E-FAEB8AC8DE75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1. Dense matter and compact stars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BF2555A-ED0B-4E57-964B-F6E0A4E41594}"/>
              </a:ext>
            </a:extLst>
          </p:cNvPr>
          <p:cNvSpPr txBox="1"/>
          <p:nvPr/>
        </p:nvSpPr>
        <p:spPr>
          <a:xfrm>
            <a:off x="3500070" y="3287957"/>
            <a:ext cx="563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unique mapping between the EOS and the M-R relation (</a:t>
            </a:r>
            <a:r>
              <a:rPr lang="en-US" altLang="zh-CN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Abdelsalhin</a:t>
            </a:r>
            <a:r>
              <a:rPr lang="en-US" altLang="zh-CN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T, 2019)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A60E481-9393-40BF-8FB3-40E3318F48F6}"/>
              </a:ext>
            </a:extLst>
          </p:cNvPr>
          <p:cNvSpPr txBox="1"/>
          <p:nvPr/>
        </p:nvSpPr>
        <p:spPr>
          <a:xfrm>
            <a:off x="5590162" y="3839188"/>
            <a:ext cx="3504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Astronomical observation:</a:t>
            </a:r>
          </a:p>
          <a:p>
            <a:pPr algn="l"/>
            <a:r>
              <a:rPr lang="en-US" altLang="zh-CN" dirty="0">
                <a:solidFill>
                  <a:srgbClr val="2A2B2E"/>
                </a:solidFill>
                <a:latin typeface="PingFang SC"/>
              </a:rPr>
              <a:t>GW170817 (the ‘golden’ event)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PSR J0030+0451 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PSR J0740+6620 </a:t>
            </a:r>
          </a:p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(currently most massive NS)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 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B147588-7208-40B9-ABAD-AEE16AA459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2" b="5671"/>
          <a:stretch/>
        </p:blipFill>
        <p:spPr>
          <a:xfrm>
            <a:off x="5593552" y="4979002"/>
            <a:ext cx="2642828" cy="24881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CB2FE7C-53D1-4BA1-969C-8997E168F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1"/>
          <a:stretch/>
        </p:blipFill>
        <p:spPr>
          <a:xfrm>
            <a:off x="5563327" y="4720090"/>
            <a:ext cx="2705478" cy="274193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9BCCFE80-50DF-4FCE-9888-E88569E43AAD}"/>
              </a:ext>
            </a:extLst>
          </p:cNvPr>
          <p:cNvSpPr txBox="1"/>
          <p:nvPr/>
        </p:nvSpPr>
        <p:spPr>
          <a:xfrm>
            <a:off x="8048017" y="5104116"/>
            <a:ext cx="1095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(Riley et al. 2019)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D7A4BBE-C88C-4B81-ABD7-198688D51CD3}"/>
              </a:ext>
            </a:extLst>
          </p:cNvPr>
          <p:cNvSpPr txBox="1"/>
          <p:nvPr/>
        </p:nvSpPr>
        <p:spPr>
          <a:xfrm>
            <a:off x="8044774" y="4867073"/>
            <a:ext cx="1095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(Miller et al. 2019)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AFC4E4F2-6C61-4F2C-BF25-1ECDFF9FA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2"/>
          <a:stretch/>
        </p:blipFill>
        <p:spPr>
          <a:xfrm>
            <a:off x="5615159" y="5754569"/>
            <a:ext cx="2735617" cy="24044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ABCF872-AA00-4692-A3F8-7432B9B114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13589" r="1484"/>
          <a:stretch/>
        </p:blipFill>
        <p:spPr>
          <a:xfrm>
            <a:off x="5634539" y="6035111"/>
            <a:ext cx="2730228" cy="241639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11C0CA2F-C033-4EF4-9510-0164B407A597}"/>
              </a:ext>
            </a:extLst>
          </p:cNvPr>
          <p:cNvSpPr txBox="1"/>
          <p:nvPr/>
        </p:nvSpPr>
        <p:spPr>
          <a:xfrm>
            <a:off x="8177719" y="5888479"/>
            <a:ext cx="1095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(Miller et al. 2021)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F45A508-AB1C-451A-AF98-79FE72AE1859}"/>
              </a:ext>
            </a:extLst>
          </p:cNvPr>
          <p:cNvSpPr txBox="1"/>
          <p:nvPr/>
        </p:nvSpPr>
        <p:spPr>
          <a:xfrm>
            <a:off x="8200417" y="6144976"/>
            <a:ext cx="1095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(Riley et al. 2021)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6FCE6EF-8C37-4A06-8595-59AE9C8A2114}"/>
              </a:ext>
            </a:extLst>
          </p:cNvPr>
          <p:cNvSpPr txBox="1"/>
          <p:nvPr/>
        </p:nvSpPr>
        <p:spPr>
          <a:xfrm>
            <a:off x="740396" y="1134763"/>
            <a:ext cx="452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1.3 </a:t>
            </a: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Constraints from </a:t>
            </a:r>
          </a:p>
          <a:p>
            <a:r>
              <a:rPr lang="en-US" altLang="zh-CN" dirty="0">
                <a:solidFill>
                  <a:srgbClr val="2A2B2E"/>
                </a:solidFill>
                <a:latin typeface="PingFang SC"/>
              </a:rPr>
              <a:t>       </a:t>
            </a: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neutron stars (NSs)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3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8020B6DD-7C27-63BE-49AA-7BFD5A0F2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9" y="1502938"/>
            <a:ext cx="4996701" cy="38521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6AF0C29-7F22-FE22-35E7-C6E9B3A04E69}"/>
              </a:ext>
            </a:extLst>
          </p:cNvPr>
          <p:cNvSpPr txBox="1"/>
          <p:nvPr/>
        </p:nvSpPr>
        <p:spPr>
          <a:xfrm>
            <a:off x="431474" y="5466456"/>
            <a:ext cx="158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Weber 2005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738E27-F9A5-99C2-995B-70F8F45E9E62}"/>
              </a:ext>
            </a:extLst>
          </p:cNvPr>
          <p:cNvSpPr txBox="1"/>
          <p:nvPr/>
        </p:nvSpPr>
        <p:spPr>
          <a:xfrm>
            <a:off x="5415567" y="1373320"/>
            <a:ext cx="3387144" cy="420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     Composition: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Outer crust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ionized nuclei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Inner crust:  neutrons drip out from nucleus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Outer core: neutrons with some admixture of protons, electrons and muons (</a:t>
            </a:r>
            <a:r>
              <a:rPr lang="en-US" altLang="zh-CN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homogeneous nuclear matter)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cs typeface="Calibri" panose="020F0502020204030204" pitchFamily="34" charset="0"/>
              </a:rPr>
              <a:t>Inner Core: 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poorly unknown</a:t>
            </a:r>
            <a:endParaRPr lang="zh-CN" altLang="en-US" dirty="0">
              <a:solidFill>
                <a:srgbClr val="C0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609230D-78BC-40C3-BE99-BD7D9FECE17F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1. Dense matter and compact stars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147C64-655F-4B83-ACF5-CD4EC0B2BA75}"/>
              </a:ext>
            </a:extLst>
          </p:cNvPr>
          <p:cNvSpPr txBox="1"/>
          <p:nvPr/>
        </p:nvSpPr>
        <p:spPr>
          <a:xfrm>
            <a:off x="740396" y="1134763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1.4 The structure and composition of NSs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0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7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5CFDCF4-D9EF-9143-F605-49E268A52CFD}"/>
              </a:ext>
            </a:extLst>
          </p:cNvPr>
          <p:cNvSpPr txBox="1"/>
          <p:nvPr/>
        </p:nvSpPr>
        <p:spPr>
          <a:xfrm>
            <a:off x="416560" y="1748407"/>
            <a:ext cx="472158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Witten hypothesis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Strange quark matter may be the true ground state of baryonic matter which has a lower 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energy per baryon than iron nucleus (Fe).</a:t>
            </a:r>
          </a:p>
          <a:p>
            <a:r>
              <a:rPr lang="en-US" altLang="zh-CN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2E4605F-B078-0580-BF69-69D3B4F4727F}"/>
              </a:ext>
            </a:extLst>
          </p:cNvPr>
          <p:cNvSpPr txBox="1"/>
          <p:nvPr/>
        </p:nvSpPr>
        <p:spPr>
          <a:xfrm>
            <a:off x="2503784" y="1688285"/>
            <a:ext cx="2052042" cy="5078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1350" dirty="0">
                <a:latin typeface="Calibri" panose="020F0502020204030204" pitchFamily="34" charset="0"/>
                <a:cs typeface="Calibri" panose="020F0502020204030204" pitchFamily="34" charset="0"/>
              </a:rPr>
              <a:t>Phys. Rev. D 4, 1602 (1971)</a:t>
            </a:r>
          </a:p>
          <a:p>
            <a:pPr algn="l"/>
            <a:r>
              <a:rPr lang="en-US" altLang="zh-CN" sz="1350" dirty="0">
                <a:latin typeface="Calibri" panose="020F0502020204030204" pitchFamily="34" charset="0"/>
                <a:cs typeface="Calibri" panose="020F0502020204030204" pitchFamily="34" charset="0"/>
              </a:rPr>
              <a:t>Phys. Rev. D 30, 272 (1984)</a:t>
            </a:r>
            <a:endParaRPr lang="zh-CN" alt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EC4E5EAC-A565-425D-C6CF-54EACF449941}"/>
              </a:ext>
            </a:extLst>
          </p:cNvPr>
          <p:cNvSpPr/>
          <p:nvPr/>
        </p:nvSpPr>
        <p:spPr>
          <a:xfrm>
            <a:off x="560222" y="3445014"/>
            <a:ext cx="3509493" cy="163598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DA3130-E293-7864-01FE-70F34BA69A78}"/>
              </a:ext>
            </a:extLst>
          </p:cNvPr>
          <p:cNvSpPr txBox="1"/>
          <p:nvPr/>
        </p:nvSpPr>
        <p:spPr>
          <a:xfrm>
            <a:off x="869319" y="3786700"/>
            <a:ext cx="302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latin typeface="Segoe Print" panose="02000600000000000000" pitchFamily="2" charset="0"/>
              </a:rPr>
              <a:t>Then all compact objects</a:t>
            </a:r>
          </a:p>
          <a:p>
            <a:pPr algn="l"/>
            <a:r>
              <a:rPr lang="en-US" altLang="zh-CN" sz="1600" dirty="0">
                <a:latin typeface="Segoe Print" panose="02000600000000000000" pitchFamily="2" charset="0"/>
              </a:rPr>
              <a:t>would be </a:t>
            </a:r>
            <a:r>
              <a:rPr lang="en-US" altLang="zh-CN" sz="1600" dirty="0">
                <a:solidFill>
                  <a:srgbClr val="0070C0"/>
                </a:solidFill>
                <a:latin typeface="Segoe Print" panose="02000600000000000000" pitchFamily="2" charset="0"/>
              </a:rPr>
              <a:t>strange quark stars </a:t>
            </a:r>
            <a:r>
              <a:rPr lang="en-US" altLang="zh-CN" sz="1600" dirty="0">
                <a:latin typeface="Segoe Print" panose="02000600000000000000" pitchFamily="2" charset="0"/>
              </a:rPr>
              <a:t>instead of neutron stars.</a:t>
            </a:r>
            <a:endParaRPr lang="zh-CN" altLang="en-US" sz="1600" dirty="0">
              <a:latin typeface="Segoe Print" panose="02000600000000000000" pitchFamily="2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02B2AFD-6B6C-15EF-5754-516CA8D64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5" y="5355778"/>
            <a:ext cx="561975" cy="5000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B4C200F-326B-039F-1045-7BAD24831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39" y="2304627"/>
            <a:ext cx="3664039" cy="31688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4580135-F5E8-3AA6-A72F-B390B124239C}"/>
              </a:ext>
            </a:extLst>
          </p:cNvPr>
          <p:cNvSpPr txBox="1"/>
          <p:nvPr/>
        </p:nvSpPr>
        <p:spPr>
          <a:xfrm>
            <a:off x="4833343" y="1644017"/>
            <a:ext cx="2267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omic Sans MS" panose="030F0702030302020204" pitchFamily="66" charset="0"/>
              </a:rPr>
              <a:t>MIT bag model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5AA88B-5BD4-119D-131F-B689215D2D2D}"/>
              </a:ext>
            </a:extLst>
          </p:cNvPr>
          <p:cNvSpPr txBox="1"/>
          <p:nvPr/>
        </p:nvSpPr>
        <p:spPr>
          <a:xfrm>
            <a:off x="6773830" y="5525401"/>
            <a:ext cx="1899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Credit</a:t>
            </a:r>
            <a:r>
              <a:rPr lang="en-US" altLang="zh-CN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NASA/CXC/</a:t>
            </a:r>
            <a:r>
              <a:rPr lang="en-US" altLang="zh-CN" sz="1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M.Weiss</a:t>
            </a:r>
            <a:r>
              <a:rPr lang="en-US" altLang="zh-CN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C8B16E7-8B30-4104-A77D-326BFF8C3297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1. Dense matter and compact stars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A634A4B-046E-4797-B25A-C82E787AF660}"/>
              </a:ext>
            </a:extLst>
          </p:cNvPr>
          <p:cNvSpPr txBox="1"/>
          <p:nvPr/>
        </p:nvSpPr>
        <p:spPr>
          <a:xfrm>
            <a:off x="740396" y="1134763"/>
            <a:ext cx="584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1.5 The absolutely stable strange quark matter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9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4744D18-FF42-572A-2A53-A05EC2654BB1}"/>
              </a:ext>
            </a:extLst>
          </p:cNvPr>
          <p:cNvSpPr txBox="1"/>
          <p:nvPr/>
        </p:nvSpPr>
        <p:spPr>
          <a:xfrm>
            <a:off x="463451" y="1727797"/>
            <a:ext cx="457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recent study</a:t>
            </a:r>
            <a:r>
              <a:rPr lang="en-US" altLang="zh-CN" dirty="0">
                <a:solidFill>
                  <a:srgbClr val="231F20"/>
                </a:solidFill>
                <a:latin typeface="AdvTTd0b5fdba.I"/>
              </a:rPr>
              <a:t>:</a:t>
            </a:r>
          </a:p>
          <a:p>
            <a:pPr algn="l"/>
            <a:endParaRPr lang="en-US" altLang="zh-CN" dirty="0">
              <a:solidFill>
                <a:srgbClr val="231F20"/>
              </a:solidFill>
              <a:latin typeface="AdvTTd0b5fdba.I"/>
            </a:endParaRPr>
          </a:p>
          <a:p>
            <a:pPr algn="l"/>
            <a:r>
              <a:rPr lang="en-US" altLang="zh-CN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quark matter could be in general more stable than </a:t>
            </a:r>
            <a:r>
              <a:rPr lang="en-US" altLang="zh-CN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uds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quark matter.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6E323D-E96A-03D5-3824-EEA1D18F67CD}"/>
              </a:ext>
            </a:extLst>
          </p:cNvPr>
          <p:cNvSpPr txBox="1"/>
          <p:nvPr/>
        </p:nvSpPr>
        <p:spPr>
          <a:xfrm>
            <a:off x="2139200" y="1769728"/>
            <a:ext cx="2544960" cy="30008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1350" dirty="0">
                <a:latin typeface="Calibri" panose="020F0502020204030204" pitchFamily="34" charset="0"/>
                <a:cs typeface="Calibri" panose="020F0502020204030204" pitchFamily="34" charset="0"/>
              </a:rPr>
              <a:t>Phys. Rev. Lett. 120,222001 (2018)</a:t>
            </a:r>
            <a:endParaRPr lang="zh-CN" alt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A93BDD9-CFEC-82BA-C251-D593BF62E8C6}"/>
              </a:ext>
            </a:extLst>
          </p:cNvPr>
          <p:cNvSpPr txBox="1"/>
          <p:nvPr/>
        </p:nvSpPr>
        <p:spPr>
          <a:xfrm>
            <a:off x="463452" y="3174117"/>
            <a:ext cx="442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flavor-feedback dependent of the  quark gas on the QCD vacuum.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思想气泡: 云 11">
            <a:extLst>
              <a:ext uri="{FF2B5EF4-FFF2-40B4-BE49-F238E27FC236}">
                <a16:creationId xmlns:a16="http://schemas.microsoft.com/office/drawing/2014/main" id="{444EF0E8-9B76-DF36-2441-2A6B9D3575B4}"/>
              </a:ext>
            </a:extLst>
          </p:cNvPr>
          <p:cNvSpPr/>
          <p:nvPr/>
        </p:nvSpPr>
        <p:spPr>
          <a:xfrm>
            <a:off x="643942" y="4074296"/>
            <a:ext cx="3284113" cy="123021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7A30AE9-AA5C-A4F3-BE71-9E4C74639DA5}"/>
              </a:ext>
            </a:extLst>
          </p:cNvPr>
          <p:cNvSpPr txBox="1"/>
          <p:nvPr/>
        </p:nvSpPr>
        <p:spPr>
          <a:xfrm>
            <a:off x="1240981" y="4384378"/>
            <a:ext cx="210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Segoe Print" panose="02000600000000000000" pitchFamily="2" charset="0"/>
                <a:cs typeface="Calibri" panose="020F0502020204030204" pitchFamily="34" charset="0"/>
              </a:rPr>
              <a:t>Nonstrange</a:t>
            </a:r>
            <a:r>
              <a:rPr lang="en-US" altLang="zh-CN" sz="1600" dirty="0">
                <a:latin typeface="Segoe Print" panose="02000600000000000000" pitchFamily="2" charset="0"/>
                <a:cs typeface="Calibri" panose="020F0502020204030204" pitchFamily="34" charset="0"/>
              </a:rPr>
              <a:t> quark stars exist.</a:t>
            </a:r>
            <a:endParaRPr lang="zh-CN" altLang="en-US" sz="1600" dirty="0">
              <a:latin typeface="Segoe Print" panose="020006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1C58FE6-C871-34F7-4B65-673DD7CC3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9" y="5457139"/>
            <a:ext cx="561975" cy="5000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C818DA3-DBB0-F893-0BD5-F5168B577193}"/>
              </a:ext>
            </a:extLst>
          </p:cNvPr>
          <p:cNvSpPr txBox="1"/>
          <p:nvPr/>
        </p:nvSpPr>
        <p:spPr>
          <a:xfrm>
            <a:off x="5215948" y="1352133"/>
            <a:ext cx="369068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139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star: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139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Gravity-bound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139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Quark star: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139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Self-bound by strong interactions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Whether quark matter is absolutely stable </a:t>
            </a:r>
            <a:r>
              <a:rPr lang="en-US" altLang="zh-CN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1350" dirty="0">
              <a:solidFill>
                <a:srgbClr val="2A2B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618A6B-1832-5EBA-DA9C-689074FC5451}"/>
              </a:ext>
            </a:extLst>
          </p:cNvPr>
          <p:cNvSpPr txBox="1"/>
          <p:nvPr/>
        </p:nvSpPr>
        <p:spPr>
          <a:xfrm>
            <a:off x="5472670" y="3955431"/>
            <a:ext cx="3433962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for various astrophysics and cosmological problems:</a:t>
            </a:r>
          </a:p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Supernovae, gamma-ray bursts, pulsar glitch, cosmic rays etc. 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35E537-186A-1982-97DD-316B0D21B354}"/>
              </a:ext>
            </a:extLst>
          </p:cNvPr>
          <p:cNvSpPr txBox="1"/>
          <p:nvPr/>
        </p:nvSpPr>
        <p:spPr>
          <a:xfrm>
            <a:off x="2794714" y="5527968"/>
            <a:ext cx="334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What is 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the true ground state </a:t>
            </a:r>
            <a:r>
              <a:rPr lang="en-US" altLang="zh-CN" dirty="0">
                <a:latin typeface="Comic Sans MS" panose="030F0702030302020204" pitchFamily="66" charset="0"/>
              </a:rPr>
              <a:t>of baryonic matter?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1078507-9576-4E79-9A34-E469BB583532}"/>
              </a:ext>
            </a:extLst>
          </p:cNvPr>
          <p:cNvSpPr txBox="1"/>
          <p:nvPr/>
        </p:nvSpPr>
        <p:spPr>
          <a:xfrm>
            <a:off x="628650" y="240879"/>
            <a:ext cx="470321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1. Dense matter and compact stars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048FF98-35CD-43AF-80E9-FD02391D9184}"/>
              </a:ext>
            </a:extLst>
          </p:cNvPr>
          <p:cNvSpPr txBox="1"/>
          <p:nvPr/>
        </p:nvSpPr>
        <p:spPr>
          <a:xfrm>
            <a:off x="740396" y="1134763"/>
            <a:ext cx="67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1.6 The absolutely stable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nonstrange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quark matter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1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B66C0-3953-822A-339D-468A79C45189}"/>
              </a:ext>
            </a:extLst>
          </p:cNvPr>
          <p:cNvSpPr txBox="1"/>
          <p:nvPr/>
        </p:nvSpPr>
        <p:spPr>
          <a:xfrm>
            <a:off x="0" y="6400793"/>
            <a:ext cx="9144000" cy="450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67718-D159-A59C-8D2A-E613EF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7179"/>
            <a:ext cx="20574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2023/6/2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7E6F57F0-438C-B4EA-4322-736F20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7180"/>
            <a:ext cx="3086100" cy="365125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University of Chinese Academy of Sciences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50F0-80B2-3C15-C7C3-1398F31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7179"/>
            <a:ext cx="2057400" cy="365125"/>
          </a:xfrm>
        </p:spPr>
        <p:txBody>
          <a:bodyPr/>
          <a:lstStyle/>
          <a:p>
            <a:fld id="{F8128298-FF79-4869-886B-1654CA6C78DE}" type="slidenum">
              <a:rPr lang="zh-CN" altLang="en-US" smtClean="0">
                <a:solidFill>
                  <a:schemeClr val="bg1"/>
                </a:solidFill>
              </a:rPr>
              <a:t>9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793415-36DE-45F9-3EC8-E56C46082CF4}"/>
              </a:ext>
            </a:extLst>
          </p:cNvPr>
          <p:cNvCxnSpPr/>
          <p:nvPr/>
        </p:nvCxnSpPr>
        <p:spPr>
          <a:xfrm>
            <a:off x="727656" y="759854"/>
            <a:ext cx="76564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B49D8F72-3E13-E999-DD04-338B5F37A771}"/>
              </a:ext>
            </a:extLst>
          </p:cNvPr>
          <p:cNvSpPr txBox="1"/>
          <p:nvPr/>
        </p:nvSpPr>
        <p:spPr>
          <a:xfrm>
            <a:off x="727655" y="240879"/>
            <a:ext cx="713229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Equation of state and self-bound quark stars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AABF5B-907B-C6A1-7EB7-917C350E0D13}"/>
              </a:ext>
            </a:extLst>
          </p:cNvPr>
          <p:cNvSpPr txBox="1"/>
          <p:nvPr/>
        </p:nvSpPr>
        <p:spPr>
          <a:xfrm>
            <a:off x="648297" y="2025343"/>
            <a:ext cx="815418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 important and valid effective quark theory ( a suitable approximation to QCD</a:t>
            </a:r>
          </a:p>
          <a:p>
            <a:pPr algn="l">
              <a:lnSpc>
                <a:spcPct val="150000"/>
              </a:lnSpc>
              <a:buClr>
                <a:schemeClr val="accent2"/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 the low-energy and long-wavelength limit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Reproduce the basic symmetries of QCD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Dynamical chiral symmetry breaking (DCSB)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Confinement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E1CCDB-EA16-57A8-0F3B-DDB271DD0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95" y="3861452"/>
            <a:ext cx="4476475" cy="248009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FDEDB6F-D7E9-EF1E-12A9-AC15CD32A96D}"/>
              </a:ext>
            </a:extLst>
          </p:cNvPr>
          <p:cNvSpPr txBox="1"/>
          <p:nvPr/>
        </p:nvSpPr>
        <p:spPr>
          <a:xfrm>
            <a:off x="759851" y="1595209"/>
            <a:ext cx="45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Nambu–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Jona-Lasinio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(NJL) model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AE191B-E636-6944-DA5C-78D6214D915D}"/>
              </a:ext>
            </a:extLst>
          </p:cNvPr>
          <p:cNvSpPr txBox="1"/>
          <p:nvPr/>
        </p:nvSpPr>
        <p:spPr>
          <a:xfrm>
            <a:off x="6645998" y="846533"/>
            <a:ext cx="1735328" cy="30008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Calibri" panose="020F0502020204030204" pitchFamily="34" charset="0"/>
                <a:cs typeface="Calibri" panose="020F0502020204030204" pitchFamily="34" charset="0"/>
              </a:rPr>
              <a:t>PhysRevD.105.123004</a:t>
            </a:r>
            <a:endParaRPr lang="zh-CN" altLang="en-US" sz="135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938BC5-12D2-4A6B-8A06-9D6794D66E97}"/>
              </a:ext>
            </a:extLst>
          </p:cNvPr>
          <p:cNvSpPr txBox="1"/>
          <p:nvPr/>
        </p:nvSpPr>
        <p:spPr>
          <a:xfrm>
            <a:off x="740396" y="1134763"/>
            <a:ext cx="67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2.1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Interacting quark matter at finite densities</a:t>
            </a:r>
          </a:p>
        </p:txBody>
      </p:sp>
    </p:spTree>
    <p:extLst>
      <p:ext uri="{BB962C8B-B14F-4D97-AF65-F5344CB8AC3E}">
        <p14:creationId xmlns:p14="http://schemas.microsoft.com/office/powerpoint/2010/main" val="105461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16055</TotalTime>
  <Words>1716</Words>
  <Application>Microsoft Office PowerPoint</Application>
  <PresentationFormat>全屏显示(4:3)</PresentationFormat>
  <Paragraphs>365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0" baseType="lpstr">
      <vt:lpstr>AdvTTd0b5fdba.I</vt:lpstr>
      <vt:lpstr>CMBX12</vt:lpstr>
      <vt:lpstr>CMR10</vt:lpstr>
      <vt:lpstr>NimbusRomNo9L-Regu</vt:lpstr>
      <vt:lpstr>PingFang SC</vt:lpstr>
      <vt:lpstr>等线</vt:lpstr>
      <vt:lpstr>等线 Light</vt:lpstr>
      <vt:lpstr>Arial</vt:lpstr>
      <vt:lpstr>Arial Narrow</vt:lpstr>
      <vt:lpstr>Calibri</vt:lpstr>
      <vt:lpstr>Cambria Math</vt:lpstr>
      <vt:lpstr>Comic Sans MS</vt:lpstr>
      <vt:lpstr>Corbel</vt:lpstr>
      <vt:lpstr>Segoe Print</vt:lpstr>
      <vt:lpstr>Times New Roman</vt:lpstr>
      <vt:lpstr>Wingdings</vt:lpstr>
      <vt:lpstr>Office 主题​​</vt:lpstr>
      <vt:lpstr>Equation</vt:lpstr>
      <vt:lpstr>Properties of dense matter  and quark stars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Dense quark matter  and compact stars</dc:title>
  <dc:creator>Yuan Wen-Li</dc:creator>
  <cp:lastModifiedBy>Yuan Wen-Li</cp:lastModifiedBy>
  <cp:revision>145</cp:revision>
  <dcterms:created xsi:type="dcterms:W3CDTF">2023-01-02T12:42:31Z</dcterms:created>
  <dcterms:modified xsi:type="dcterms:W3CDTF">2023-06-01T15:25:08Z</dcterms:modified>
</cp:coreProperties>
</file>