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9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抗辐照</a:t>
            </a:r>
            <a:r>
              <a:rPr lang="zh-CN" altLang="zh-CN"/>
              <a:t>测试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2023/6/3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实际接受剂量</a:t>
            </a:r>
            <a:r>
              <a:rPr lang="zh-CN" altLang="en-US"/>
              <a:t>对比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608400" y="1490400"/>
              <a:ext cx="11242040" cy="3828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805"/>
                    <a:gridCol w="1828800"/>
                    <a:gridCol w="1938655"/>
                    <a:gridCol w="1830705"/>
                    <a:gridCol w="1614805"/>
                    <a:gridCol w="1779270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积分剂量预计</a:t>
                          </a:r>
                          <a:r>
                            <a:rPr lang="zh-CN" altLang="en-US"/>
                            <a:t>值（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𝑀𝑒𝑉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𝑆𝑖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）</a:t>
                          </a: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 </a:t>
                          </a:r>
                          <a:r>
                            <a:rPr lang="zh-CN" altLang="en-US" sz="1800">
                              <a:sym typeface="+mn-ea"/>
                            </a:rPr>
                            <a:t>积分剂量实际值</a:t>
                          </a:r>
                          <a:r>
                            <a:rPr lang="en-US" altLang="zh-CN" sz="1800">
                              <a:sym typeface="+mn-ea"/>
                            </a:rPr>
                            <a:t>(</a:t>
                          </a:r>
                          <a:r>
                            <a:rPr lang="zh-CN" altLang="en-US" sz="1800">
                              <a:sym typeface="+mn-ea"/>
                            </a:rPr>
                            <a:t>模拟数据推算</a:t>
                          </a:r>
                          <a:r>
                            <a:rPr lang="en-US" altLang="zh-CN" sz="1800">
                              <a:sym typeface="+mn-ea"/>
                            </a:rPr>
                            <a:t>)</a:t>
                          </a:r>
                          <a:endParaRPr lang="en-US" altLang="zh-CN" sz="1800">
                            <a:sym typeface="+mn-ea"/>
                          </a:endParaRPr>
                        </a:p>
                        <a:p>
                          <a:pPr>
                            <a:buNone/>
                          </a:pP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9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9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678815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 </a:t>
                          </a:r>
                          <a:r>
                            <a:rPr lang="zh-CN" altLang="en-US" sz="1800">
                              <a:sym typeface="+mn-ea"/>
                            </a:rPr>
                            <a:t>积分剂量实际值（测量值及推算</a:t>
                          </a:r>
                          <a:r>
                            <a:rPr lang="zh-CN" altLang="en-US" sz="1800">
                              <a:sym typeface="+mn-ea"/>
                            </a:rPr>
                            <a:t>值）</a:t>
                          </a:r>
                          <a:endParaRPr lang="zh-CN" altLang="en-US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8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34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marL="12700" marR="12700" marT="12700" vert="horz" anchor="b" anchorCtr="0"/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53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marL="12700" marR="12700" marT="12700" vert="horz" anchor="b" anchorCtr="0"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32</m:t>
                                    </m:r>
                                    <m:r>
                                      <a:rPr lang="en-US" altLang="zh-CN" sz="1800" b="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26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69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608400" y="1490400"/>
              <a:ext cx="11242040" cy="3828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805"/>
                    <a:gridCol w="1828800"/>
                    <a:gridCol w="1938655"/>
                    <a:gridCol w="1830705"/>
                    <a:gridCol w="1614805"/>
                    <a:gridCol w="1779270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6788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700" marR="12700" marT="12700" vert="horz" anchor="b" anchorCtr="0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700" marR="12700" marT="12700" vert="horz" anchor="b" anchorCtr="0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文本框 7"/>
          <p:cNvSpPr txBox="1"/>
          <p:nvPr/>
        </p:nvSpPr>
        <p:spPr>
          <a:xfrm>
            <a:off x="775335" y="4571365"/>
            <a:ext cx="1017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未考虑靶材料反射对测量值的</a:t>
            </a:r>
            <a:r>
              <a:rPr lang="zh-CN" altLang="en-US"/>
              <a:t>影响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后续计划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四块芯片已经寄到高能所，准备打线进行进一步</a:t>
            </a:r>
            <a:r>
              <a:rPr lang="zh-CN" altLang="en-US"/>
              <a:t>测量</a:t>
            </a:r>
            <a:endParaRPr lang="zh-CN" altLang="en-US"/>
          </a:p>
          <a:p>
            <a:r>
              <a:rPr lang="zh-CN" altLang="en-US"/>
              <a:t>吴天涯暂时保管，然后联系工厂打线</a:t>
            </a:r>
            <a:endParaRPr lang="zh-CN" altLang="en-US"/>
          </a:p>
          <a:p>
            <a:r>
              <a:rPr lang="zh-CN" altLang="en-US"/>
              <a:t>再找四块相同的测试板进行接下来的</a:t>
            </a:r>
            <a:r>
              <a:rPr lang="zh-CN" altLang="en-US"/>
              <a:t>测试</a:t>
            </a:r>
            <a:endParaRPr lang="zh-CN" altLang="en-US"/>
          </a:p>
          <a:p>
            <a:r>
              <a:rPr lang="zh-CN" altLang="en-US">
                <a:sym typeface="+mn-ea"/>
              </a:rPr>
              <a:t>主要测量芯片的分辨率，效率，</a:t>
            </a:r>
            <a:r>
              <a:rPr lang="en-US" altLang="zh-CN">
                <a:sym typeface="+mn-ea"/>
              </a:rPr>
              <a:t>clustersize</a:t>
            </a:r>
            <a:endParaRPr lang="en-US" altLang="zh-CN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样品</a:t>
            </a:r>
            <a:r>
              <a:rPr lang="zh-CN" altLang="en-US"/>
              <a:t>安装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3605" y="5163185"/>
            <a:ext cx="7814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1-4</a:t>
            </a:r>
            <a:r>
              <a:rPr lang="zh-CN" altLang="en-US"/>
              <a:t>样品相隔</a:t>
            </a:r>
            <a:r>
              <a:rPr lang="en-US" altLang="zh-CN"/>
              <a:t>50cm</a:t>
            </a:r>
            <a:r>
              <a:rPr lang="zh-CN" altLang="en-US"/>
              <a:t>以上，保证被照射样品不会影响到其他的</a:t>
            </a:r>
            <a:r>
              <a:rPr lang="zh-CN" altLang="en-US"/>
              <a:t>样品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1370" y="1490345"/>
            <a:ext cx="7612380" cy="3423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移动</a:t>
            </a:r>
            <a:r>
              <a:rPr lang="zh-CN" altLang="en-US"/>
              <a:t>校准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390015"/>
            <a:ext cx="5649595" cy="4030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275" y="5591175"/>
            <a:ext cx="809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校准时确认束斑位于芯片</a:t>
            </a:r>
            <a:r>
              <a:rPr lang="zh-CN" altLang="en-US"/>
              <a:t>正中间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辐照剂量</a:t>
            </a:r>
            <a:r>
              <a:rPr lang="zh-CN" altLang="en-US"/>
              <a:t>安排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608400" y="1490400"/>
              <a:ext cx="10968990" cy="193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47"/>
                    <a:gridCol w="1692216"/>
                    <a:gridCol w="1511372"/>
                    <a:gridCol w="1884464"/>
                    <a:gridCol w="1587945"/>
                    <a:gridCol w="1587946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积分</a:t>
                          </a:r>
                          <a:r>
                            <a:rPr lang="zh-CN" altLang="en-US"/>
                            <a:t>剂量（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𝑀𝑒𝑉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𝑆𝑖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）</a:t>
                          </a: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辐照时间</a:t>
                          </a:r>
                          <a:r>
                            <a:rPr lang="en-US" altLang="zh-CN" sz="1800">
                              <a:sym typeface="+mn-ea"/>
                            </a:rPr>
                            <a:t>(s)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4502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45024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67536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67536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608400" y="1490400"/>
              <a:ext cx="10968990" cy="193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47"/>
                    <a:gridCol w="1692216"/>
                    <a:gridCol w="1511372"/>
                    <a:gridCol w="1884464"/>
                    <a:gridCol w="1587945"/>
                    <a:gridCol w="1587946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4502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45024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67536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67536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08330" y="3932555"/>
                <a:ext cx="8401685" cy="2743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以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7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16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𝑝𝑝𝑠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预期束流流率，和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1.551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等效中子系数，计算的辐照时间。使用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70MeV, 5*5cm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束斑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𝑁𝑖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𝑛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i="1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(s)</a:t>
                </a:r>
                <a:endParaRPr lang="en-US" altLang="zh-CN" i="1"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+mn-ea"/>
                </a:endParaRPr>
              </a:p>
              <a:p>
                <a:endParaRPr lang="en-US" altLang="zh-CN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该流率是按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（环境剂量值）为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10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时的实验数据为参考的，本次实验平均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值在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13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左右，实际照射剂量可能略大于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预期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" y="3932555"/>
                <a:ext cx="8401685" cy="2743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束流工作</a:t>
            </a:r>
            <a:r>
              <a:rPr lang="zh-CN" altLang="en-US"/>
              <a:t>状态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epc-pixel芯片抗辐照测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7639050" cy="3792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885" y="5254625"/>
            <a:ext cx="7804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CT</a:t>
            </a:r>
            <a:r>
              <a:rPr lang="zh-CN" altLang="en-US"/>
              <a:t>值基本工作在</a:t>
            </a:r>
            <a:r>
              <a:rPr lang="en-US" altLang="zh-CN"/>
              <a:t>13</a:t>
            </a:r>
            <a:r>
              <a:rPr lang="zh-CN" altLang="en-US"/>
              <a:t>，除了</a:t>
            </a:r>
            <a:r>
              <a:rPr lang="en-US" altLang="zh-CN"/>
              <a:t>23</a:t>
            </a:r>
            <a:r>
              <a:rPr lang="zh-CN" altLang="en-US"/>
              <a:t>号下午停束</a:t>
            </a:r>
            <a:r>
              <a:rPr lang="en-US" altLang="zh-CN"/>
              <a:t>3</a:t>
            </a:r>
            <a:r>
              <a:rPr lang="zh-CN" altLang="en-US"/>
              <a:t>小时外，其他时间基本没有超过十分钟的停束流。停束三小时的芯片已补</a:t>
            </a:r>
            <a:r>
              <a:rPr lang="zh-CN" altLang="en-US"/>
              <a:t>时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辐照后样品残余</a:t>
            </a:r>
            <a:r>
              <a:rPr lang="zh-CN" altLang="en-US"/>
              <a:t>辐照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测试板：</a:t>
            </a:r>
            <a:r>
              <a:rPr lang="en-US" altLang="zh-CN"/>
              <a:t>1.91kcps</a:t>
            </a:r>
            <a:r>
              <a:rPr lang="zh-CN" altLang="en-US"/>
              <a:t>（</a:t>
            </a:r>
            <a:r>
              <a:rPr lang="en-US" altLang="zh-CN"/>
              <a:t>βγ</a:t>
            </a:r>
            <a:r>
              <a:rPr lang="zh-CN" altLang="en-US"/>
              <a:t>）</a:t>
            </a:r>
            <a:r>
              <a:rPr lang="en-US" altLang="zh-CN"/>
              <a:t>		 	  </a:t>
            </a:r>
            <a:r>
              <a:rPr lang="zh-CN" altLang="en-US"/>
              <a:t>第三块裸片：</a:t>
            </a:r>
            <a:r>
              <a:rPr lang="en-US" altLang="zh-CN"/>
              <a:t>179.5					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0" y="2084070"/>
            <a:ext cx="4892040" cy="2999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" y="2084070"/>
            <a:ext cx="4924425" cy="2981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690" y="5391150"/>
            <a:ext cx="7767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安全标准为</a:t>
            </a:r>
            <a:r>
              <a:rPr lang="en-US" altLang="zh-CN"/>
              <a:t>115</a:t>
            </a:r>
            <a:r>
              <a:rPr lang="zh-CN" altLang="en-US"/>
              <a:t>，四个裸片将等待几周后送回进行接下来的</a:t>
            </a:r>
            <a:r>
              <a:rPr lang="zh-CN" altLang="en-US"/>
              <a:t>测试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辐照剂量</a:t>
            </a:r>
            <a:r>
              <a:rPr lang="zh-CN" altLang="en-US"/>
              <a:t>检验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en-US" altLang="zh-CN"/>
                  <a:t>3</a:t>
                </a:r>
                <a:r>
                  <a:rPr lang="zh-CN" altLang="en-US"/>
                  <a:t>，</a:t>
                </a:r>
                <a:r>
                  <a:rPr lang="en-US" altLang="zh-CN"/>
                  <a:t>4</a:t>
                </a:r>
                <a:r>
                  <a:rPr lang="zh-CN" altLang="en-US"/>
                  <a:t>，</a:t>
                </a:r>
                <a:r>
                  <a:rPr lang="en-US" altLang="zh-CN"/>
                  <a:t>5</a:t>
                </a:r>
                <a:r>
                  <a:rPr lang="zh-CN" altLang="en-US"/>
                  <a:t>号芯片安放了铜箔片，通过计量一定时间内的特定光谱计数，即可推算接受到的</a:t>
                </a:r>
                <a:r>
                  <a:rPr lang="zh-CN" altLang="en-US"/>
                  <a:t>剂</a:t>
                </a:r>
                <a:endParaRPr lang="zh-CN" altLang="en-US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𝛜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𝐱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𝐂𝐮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𝐩𝐫𝐨𝐭𝐨𝐧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𝐒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𝐈𝐑𝐑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𝟏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𝝀</m:t>
                            </m:r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  <m:t>𝑰𝑹𝑹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𝝀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𝑾𝑨𝑰𝑻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b="1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𝑰𝑹𝑹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𝑾𝑨𝑰𝑻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:</a:t>
                </a:r>
                <a:r>
                  <a:rPr lang="zh-CN" altLang="en-US">
                    <a:sym typeface="+mn-ea"/>
                  </a:rPr>
                  <a:t>辐照时间，辐照结束与测量时间间隔</a:t>
                </a:r>
                <a:r>
                  <a:rPr lang="en-US" altLang="zh-CN">
                    <a:sym typeface="+mn-ea"/>
                  </a:rPr>
                  <a:t> </a:t>
                </a:r>
                <a:endParaRPr lang="en-US" altLang="zh-CN">
                  <a:sym typeface="+mn-ea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𝑵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:</m:t>
                    </m:r>
                  </m:oMath>
                </a14:m>
                <a:r>
                  <a:rPr lang="zh-CN" altLang="en-US" smtClean="0">
                    <a:solidFill>
                      <a:schemeClr val="tx1"/>
                    </a:solidFill>
                    <a:latin typeface="Cambria Math" panose="02040503050406030204" charset="0"/>
                    <a:sym typeface="+mn-ea"/>
                  </a:rPr>
                  <a:t>计数率</a:t>
                </a:r>
                <a:endParaRPr lang="zh-CN" altLang="en-US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charset="0"/>
                      </a:rPr>
                      <m:t>𝛜</m:t>
                    </m:r>
                  </m:oMath>
                </a14:m>
                <a:r>
                  <a:rPr lang="en-US" altLang="zh-CN"/>
                  <a:t>:</a:t>
                </a:r>
                <a:r>
                  <a:rPr lang="zh-CN" altLang="en-US"/>
                  <a:t>计量</a:t>
                </a:r>
                <a:r>
                  <a:rPr lang="zh-CN" altLang="en-US"/>
                  <a:t>效率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𝐱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𝐂𝐮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：铜箔</a:t>
                </a:r>
                <a:r>
                  <a:rPr lang="zh-CN" altLang="en-US" smtClean="0">
                    <a:latin typeface="Cambria Math" panose="02040503050406030204" charset="0"/>
                  </a:rPr>
                  <a:t>面密度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r>
                  <a:rPr lang="zh-CN" altLang="en-US" smtClean="0">
                    <a:latin typeface="Cambria Math" panose="02040503050406030204" charset="0"/>
                    <a:cs typeface="Cambria Math" panose="02040503050406030204" charset="0"/>
                  </a:rPr>
                  <a:t>散射截面</a:t>
                </a:r>
                <a:endParaRPr lang="zh-CN" altLang="en-US" smtClean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𝐩𝐫𝐨𝐭𝐨𝐧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：待求的质子源</a:t>
                </a:r>
                <a:r>
                  <a:rPr lang="zh-CN" altLang="en-US" smtClean="0">
                    <a:latin typeface="Cambria Math" panose="02040503050406030204" charset="0"/>
                  </a:rPr>
                  <a:t>流率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𝐒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𝐈𝐑𝐑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</a:t>
                </a:r>
                <a:r>
                  <a:rPr lang="zh-CN" altLang="en-US" smtClean="0">
                    <a:latin typeface="Cambria Math" panose="02040503050406030204" charset="0"/>
                  </a:rPr>
                  <a:t>样品面积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charset="0"/>
                      </a:rPr>
                      <m:t>𝝀</m:t>
                    </m:r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：衰变常数</a:t>
                </a:r>
                <a:r>
                  <a:rPr lang="en-US" altLang="zh-CN" smtClean="0">
                    <a:latin typeface="Cambria Math" panose="02040503050406030204" charset="0"/>
                  </a:rPr>
                  <a:t>  </a:t>
                </a:r>
                <a:endParaRPr lang="en-US" altLang="zh-CN" smtClean="0">
                  <a:latin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根据实验测量值推算其他芯片</a:t>
            </a:r>
            <a:r>
              <a:rPr lang="zh-CN" altLang="en-US"/>
              <a:t>剂量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检验该方法可信</a:t>
            </a:r>
            <a:r>
              <a:rPr lang="zh-CN" altLang="en-US"/>
              <a:t>度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09345" y="2020570"/>
          <a:ext cx="8531860" cy="188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/>
                        <a:t>由列标对应芯片推算</a:t>
                      </a:r>
                      <a:r>
                        <a:rPr lang="zh-CN" altLang="zh-CN"/>
                        <a:t>剂量</a:t>
                      </a:r>
                      <a:endParaRPr lang="zh-CN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9.32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9.59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14.33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14.26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14.69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09345" y="4052570"/>
            <a:ext cx="8970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红色为测量值，黑色为根据测量值和</a:t>
            </a:r>
            <a:r>
              <a:rPr lang="en-US" altLang="zh-CN"/>
              <a:t>CT</a:t>
            </a:r>
            <a:r>
              <a:rPr lang="zh-CN" altLang="en-US"/>
              <a:t>值积分推测的剂量</a:t>
            </a:r>
            <a:r>
              <a:rPr lang="en-US" altLang="zh-CN"/>
              <a:t>,</a:t>
            </a:r>
            <a:r>
              <a:rPr lang="zh-CN" altLang="en-US"/>
              <a:t>单位为</a:t>
            </a:r>
            <a:r>
              <a:rPr lang="en-US" b="1">
                <a:latin typeface="等线" panose="02010600030101010101" charset="-122"/>
                <a:sym typeface="+mn-ea"/>
              </a:rPr>
              <a:t>E+13 </a:t>
            </a:r>
            <a:r>
              <a:rPr lang="en-US" altLang="zh-CN"/>
              <a:t>1MeV neq/cm^2</a:t>
            </a:r>
            <a:endParaRPr lang="en-US" altLang="zh-CN"/>
          </a:p>
          <a:p>
            <a:endParaRPr lang="en-US" altLang="zh-CN" b="1"/>
          </a:p>
          <a:p>
            <a:r>
              <a:rPr lang="en-US" altLang="zh-CN" b="1"/>
              <a:t> </a:t>
            </a:r>
            <a:endParaRPr lang="en-US" altLang="en-US" b="0">
              <a:latin typeface="等线" panose="02010600030101010101" charset="-122"/>
            </a:endParaRPr>
          </a:p>
          <a:p>
            <a:endParaRPr lang="en-US" altLang="en-US" b="0">
              <a:latin typeface="等线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将该方法应用到剩余两个芯片</a:t>
            </a:r>
            <a:r>
              <a:rPr lang="zh-CN" altLang="en-US"/>
              <a:t>上</a:t>
            </a:r>
            <a:endParaRPr lang="zh-CN" altLang="en-US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608400" y="1490400"/>
          <a:ext cx="1097026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377"/>
                <a:gridCol w="1828377"/>
                <a:gridCol w="1828376"/>
                <a:gridCol w="1828377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zh-CN"/>
                        <a:t>由列标对应芯片推算</a:t>
                      </a:r>
                      <a:r>
                        <a:rPr lang="zh-CN" altLang="zh-CN"/>
                        <a:t>剂量</a:t>
                      </a:r>
                      <a:endParaRPr lang="zh-CN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9.32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9.59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14.33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14.26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14.69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94055" y="4243705"/>
            <a:ext cx="742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号芯片取</a:t>
            </a:r>
            <a:r>
              <a:rPr lang="en-US" altLang="zh-CN"/>
              <a:t>3</a:t>
            </a:r>
            <a:r>
              <a:rPr lang="zh-CN" altLang="en-US"/>
              <a:t>个值的平均值作为最后辐照</a:t>
            </a:r>
            <a:r>
              <a:rPr lang="zh-CN" altLang="en-US"/>
              <a:t>结果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  <p:tag name="KSO_WM_BEAUTIFY_FLAG" val=""/>
</p:tagLst>
</file>

<file path=ppt/tags/tag69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TABLE_BEAUTIFY" val="smartTable{365cbb07-0268-481d-b67d-d08f899ae46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TABLE_BEAUTIFY" val="smartTable{8d4a5b70-2185-46b0-8ac1-b27aa9aa9cb9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TABLE_BEAUTIFY" val="smartTable{45207b27-e6e1-4e89-a6fc-319a293644bd}"/>
</p:tagLst>
</file>

<file path=ppt/tags/tag79.xml><?xml version="1.0" encoding="utf-8"?>
<p:tagLst xmlns:p="http://schemas.openxmlformats.org/presentationml/2006/main">
  <p:tag name="KSO_WM_UNIT_TABLE_BEAUTIFY" val="smartTable{45207b27-e6e1-4e89-a6fc-319a293644bd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COMMONDATA" val="eyJoZGlkIjoiMDYwZTJjNzUyYmI4MDVlNmU3YzBjOWNiNmZiNzQ4ZjIifQ=="/>
  <p:tag name="KSO_WPP_MARK_KEY" val="4f572a17-1246-4826-a3b9-25c8665b5bd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WPS 演示</Application>
  <PresentationFormat>宽屏</PresentationFormat>
  <Paragraphs>253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Cambria Math</vt:lpstr>
      <vt:lpstr>MS Mincho</vt:lpstr>
      <vt:lpstr>Segoe Print</vt:lpstr>
      <vt:lpstr>等线</vt:lpstr>
      <vt:lpstr>微软雅黑</vt:lpstr>
      <vt:lpstr>Arial Unicode MS</vt:lpstr>
      <vt:lpstr>Calibri</vt:lpstr>
      <vt:lpstr>Office 主题​​</vt:lpstr>
      <vt:lpstr>抗辐照测试</vt:lpstr>
      <vt:lpstr>样品安装</vt:lpstr>
      <vt:lpstr>移动校准</vt:lpstr>
      <vt:lpstr>辐照剂量安排</vt:lpstr>
      <vt:lpstr>束流工作状态</vt:lpstr>
      <vt:lpstr>辐照后样品残余辐照</vt:lpstr>
      <vt:lpstr>辐照剂量检验</vt:lpstr>
      <vt:lpstr>根据实验测量值推算其他芯片剂量</vt:lpstr>
      <vt:lpstr>将该方法应用到剩余两个芯片上</vt:lpstr>
      <vt:lpstr>实际接受剂量对比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Valar</cp:lastModifiedBy>
  <cp:revision>259</cp:revision>
  <dcterms:created xsi:type="dcterms:W3CDTF">2019-06-19T02:08:00Z</dcterms:created>
  <dcterms:modified xsi:type="dcterms:W3CDTF">2023-06-08T05:56:01Z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483AFDD3C54746B2B29BB0CAD3E39BD5_11</vt:lpwstr>
  </property>
</Properties>
</file>