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7" r:id="rId3"/>
    <p:sldId id="264" r:id="rId4"/>
    <p:sldId id="261" r:id="rId5"/>
    <p:sldId id="278" r:id="rId6"/>
    <p:sldId id="263" r:id="rId7"/>
    <p:sldId id="279" r:id="rId8"/>
    <p:sldId id="280" r:id="rId9"/>
    <p:sldId id="258" r:id="rId10"/>
    <p:sldId id="483" r:id="rId11"/>
    <p:sldId id="486" r:id="rId12"/>
    <p:sldId id="276" r:id="rId13"/>
    <p:sldId id="485" r:id="rId14"/>
    <p:sldId id="487" r:id="rId15"/>
    <p:sldId id="488" r:id="rId16"/>
    <p:sldId id="259" r:id="rId17"/>
    <p:sldId id="489" r:id="rId18"/>
    <p:sldId id="490" r:id="rId19"/>
    <p:sldId id="491" r:id="rId20"/>
    <p:sldId id="293" r:id="rId21"/>
    <p:sldId id="492" r:id="rId22"/>
    <p:sldId id="493" r:id="rId23"/>
    <p:sldId id="500" r:id="rId24"/>
    <p:sldId id="501" r:id="rId25"/>
    <p:sldId id="494" r:id="rId26"/>
    <p:sldId id="495" r:id="rId27"/>
    <p:sldId id="496" r:id="rId28"/>
    <p:sldId id="497" r:id="rId29"/>
    <p:sldId id="498" r:id="rId30"/>
    <p:sldId id="499" r:id="rId31"/>
    <p:sldId id="502" r:id="rId32"/>
    <p:sldId id="275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8BC5C-6A96-48EF-A96B-44BD1B49C0A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D7083-ADC2-40B1-9822-AE426396F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149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D7083-ADC2-40B1-9822-AE426396F4E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721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D7083-ADC2-40B1-9822-AE426396F4E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374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D7083-ADC2-40B1-9822-AE426396F4E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352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D7083-ADC2-40B1-9822-AE426396F4E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077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D7083-ADC2-40B1-9822-AE426396F4E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2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D7083-ADC2-40B1-9822-AE426396F4E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351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D7083-ADC2-40B1-9822-AE426396F4E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53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CDF44C-25BE-4456-85A7-0C730D0D7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5E0CCAE-A292-4B00-BB00-43B306FD3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91A90D-D4C7-4D83-9987-96D6DE7E0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04BD-B440-4D46-997C-190F927B817D}" type="datetime1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7AA341-76A7-475C-BAE2-8DEBDBE1E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BB9603-30B8-45D1-89E5-03FC46D4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88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47B627-CFD3-490C-A822-461FE474E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4E06AAF-2AD3-42C8-9184-784EDA6A4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357102-892A-4564-A1BF-6ECC61F4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813B-5B1F-46F6-A853-3D14A87F0AB7}" type="datetime1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0B8869-CE83-4578-AEE9-9AFA7FD6E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F93E6D-9E2F-42F3-81C6-0AA866866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0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1648DB3-754B-4151-8466-C666CD010F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349D40D-091D-43C1-871E-5B3394DAE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6FB587-0453-436E-8ACE-89C9D0C0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BFED-8D80-46DD-80EF-842A65FBDAC6}" type="datetime1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2EE7D2-EB98-4428-8804-8B9AF198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9BCCD9-F07C-4066-9569-EF65AA1FB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65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89EB8C-3DE5-4166-8E0A-89744E092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F6642D-5202-4D7A-B2A0-B20A94802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F85C37-74AE-4A9B-B98E-553623DB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9B67-94B8-4493-9815-537CB1C973F6}" type="datetime1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022A10-6FA4-4ADB-93C2-435781D9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EFB8BF-0682-4DC3-9287-26DED2EC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01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C8EA95-C065-4898-9455-21FEE8A7D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0FD73D-DEEC-4127-B2D3-9C2D2BB7B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A13C3B-53BF-4D8B-98B9-B38CD8265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6493-0E47-4C9F-819C-4C72561285F2}" type="datetime1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4B86CC-CF89-4B4F-9C11-75D38D72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E315CA-CBCC-4F60-87BF-FE8132B0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47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F47D4E-0B95-4379-A44A-677A16A9D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027CA0-A4DA-405A-857C-DD462351B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17C3DF1-8AE9-4F7F-A317-5298B4AA9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F7DAE8-35EA-49A0-8A9C-F51E4D30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C719-E56E-4B60-9831-5B70DB1D0CED}" type="datetime1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6E7C8DC-3654-4057-9A1B-30EDDD0C7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D6C599-9B6E-4099-84BF-E65D5A30C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3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F6E98-7274-4EEF-A469-721DB23C5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74CDDA-27D8-4252-A05F-9F2F7586E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3A59A8-628B-4AA4-871B-D24FE9447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0ED00D0-5529-42BC-89D9-4927F3883E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5268C5E-3244-40F3-AC8C-05FBA35E3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0B02841-7DF7-4DC7-ACAC-325AC8BD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590C-1F8C-4DB1-81F9-0935D92DB4CB}" type="datetime1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28E3C93-0368-4E1A-AF1C-43E302155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46D42A1-5A70-4556-827C-CC4B0571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19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F48D6B-7BAA-4123-BC9D-002A6918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C27F1D5-797C-42D8-BB93-9698B8A11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6453-BF0A-4001-8DCF-A83565E7B5DF}" type="datetime1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6946DE7-70D3-414F-98F5-69F402760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396180-27FC-4DD4-A05A-D0CD48A11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000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33966E-43B8-478F-9BFA-472D4905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08DF-C283-4EA0-BD80-56B54577CC01}" type="datetime1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5DCC29F-5177-49DD-BA1F-6392D7518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368AAA7-97CC-4B8F-890D-940F4E4A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96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DE490B-F75E-4BC2-AA5B-C91464E15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D58169-2E7E-4311-966D-02DB713A2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FD8759-8737-4321-8CBE-E1C68136F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941323-585E-4FBD-BB24-282830DE9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BC47-EB37-4AF2-82B1-65C292EA5F9F}" type="datetime1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2E0893D-924B-4D53-9FC7-D493035A4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76360C-BACA-440A-A20E-C12C3F5D6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88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FFF894-CDA9-4BF5-81B4-B6222AA5B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8DEE104-BE48-40DB-BBBB-C593EBA3AE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EB14DE8-B0C1-414C-AEF9-ECB1E3E0F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9846F1D-6D87-42E8-899F-7FED4921A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0975-12C6-4BD6-BDA5-5B8FA38099EF}" type="datetime1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BB1C22-9DAE-4A33-BDDC-24EF47D2A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BDFD79-9397-49ED-A8EB-361907AD7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00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727A2C0-3C50-4CA8-AB0A-4B8C43105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7442F9-A443-490A-AFDD-A7ED38A1F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10265C-F334-4842-96CE-8A48CC1A6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7629B-D3C2-44AB-8DFE-055CAA96EF9A}" type="datetime1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5FEF07-81B1-4C25-A7B4-D76BFE166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3AC162-F79F-445C-AA35-9F4980BA2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0C192-ED98-4B45-A451-170756266B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22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notesSlide" Target="../notesSlides/notesSlide1.xml"/><Relationship Id="rId26" Type="http://schemas.openxmlformats.org/officeDocument/2006/relationships/image" Target="../media/image21.png"/><Relationship Id="rId3" Type="http://schemas.openxmlformats.org/officeDocument/2006/relationships/tags" Target="../tags/tag14.xml"/><Relationship Id="rId21" Type="http://schemas.openxmlformats.org/officeDocument/2006/relationships/image" Target="../media/image16.png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20.png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image" Target="../media/image15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image" Target="../media/image19.png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image" Target="../media/image18.png"/><Relationship Id="rId10" Type="http://schemas.openxmlformats.org/officeDocument/2006/relationships/tags" Target="../tags/tag21.xml"/><Relationship Id="rId19" Type="http://schemas.openxmlformats.org/officeDocument/2006/relationships/image" Target="../media/image14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30.xml"/><Relationship Id="rId7" Type="http://schemas.openxmlformats.org/officeDocument/2006/relationships/image" Target="../media/image22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2.xml"/><Relationship Id="rId10" Type="http://schemas.openxmlformats.org/officeDocument/2006/relationships/image" Target="../media/image25.png"/><Relationship Id="rId4" Type="http://schemas.openxmlformats.org/officeDocument/2006/relationships/tags" Target="../tags/tag31.xml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6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4D8D66-B8C4-4198-BC7E-0F9B55DE9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382812" cy="2387600"/>
          </a:xfrm>
        </p:spPr>
        <p:txBody>
          <a:bodyPr/>
          <a:lstStyle/>
          <a:p>
            <a:r>
              <a:rPr lang="zh-CN" altLang="en-US" dirty="0"/>
              <a:t>质子应用束线物理设计进展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2A8CDE-7CC1-418E-8851-DC544F3E6A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u="sng" dirty="0"/>
              <a:t>韩艳良</a:t>
            </a:r>
            <a:r>
              <a:rPr lang="zh-CN" altLang="en-US" dirty="0"/>
              <a:t>、周凯、李志平</a:t>
            </a:r>
            <a:endParaRPr lang="en-US" altLang="zh-CN" dirty="0"/>
          </a:p>
          <a:p>
            <a:r>
              <a:rPr lang="en-US" altLang="zh-CN" dirty="0"/>
              <a:t>2023-10-19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6541B7-62E0-4FF4-90CF-1D86E751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24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873250" y="3499485"/>
            <a:ext cx="4108972" cy="2952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982335" y="3499485"/>
            <a:ext cx="4052450" cy="29520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50697" y="693069"/>
            <a:ext cx="8992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+mj-ea"/>
                <a:ea typeface="+mj-ea"/>
              </a:rPr>
              <a:t>引出点散射粒子的垂直相空间分布</a:t>
            </a:r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3532505" y="328549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散射前</a:t>
            </a:r>
          </a:p>
        </p:txBody>
      </p: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7405370" y="328549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散射后</a:t>
            </a:r>
          </a:p>
        </p:txBody>
      </p:sp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482600" y="1654175"/>
            <a:ext cx="112268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200" dirty="0">
                <a:sym typeface="+mn-ea"/>
              </a:rPr>
              <a:t>根据现有的引出结构，散角在</a:t>
            </a:r>
            <a:r>
              <a:rPr lang="en-US" altLang="zh-CN" sz="2200" dirty="0">
                <a:sym typeface="+mn-ea"/>
              </a:rPr>
              <a:t>20mrad</a:t>
            </a:r>
            <a:r>
              <a:rPr lang="zh-CN" altLang="en-US" sz="2200" dirty="0">
                <a:sym typeface="+mn-ea"/>
              </a:rPr>
              <a:t>附近的粒子会被</a:t>
            </a:r>
            <a:r>
              <a:rPr lang="en-US" altLang="zh-CN" sz="2200" dirty="0">
                <a:sym typeface="+mn-ea"/>
              </a:rPr>
              <a:t>RTBT</a:t>
            </a:r>
            <a:r>
              <a:rPr lang="zh-CN" altLang="en-US" sz="2200" dirty="0">
                <a:sym typeface="+mn-ea"/>
              </a:rPr>
              <a:t>接收。此部分粒子占比较小。</a:t>
            </a:r>
            <a:endParaRPr lang="en-US" altLang="zh-CN" sz="2200" dirty="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200" dirty="0">
                <a:sym typeface="+mn-ea"/>
              </a:rPr>
              <a:t>散角在</a:t>
            </a:r>
            <a:r>
              <a:rPr lang="en-US" altLang="zh-CN" sz="2200" dirty="0">
                <a:sym typeface="+mn-ea"/>
              </a:rPr>
              <a:t>-8~5mrad</a:t>
            </a:r>
            <a:r>
              <a:rPr lang="zh-CN" altLang="en-US" sz="2200" dirty="0">
                <a:sym typeface="+mn-ea"/>
              </a:rPr>
              <a:t>的粒子回到</a:t>
            </a:r>
            <a:r>
              <a:rPr lang="en-US" altLang="zh-CN" sz="2200" dirty="0">
                <a:sym typeface="+mn-ea"/>
              </a:rPr>
              <a:t>RCS</a:t>
            </a:r>
            <a:r>
              <a:rPr lang="zh-CN" altLang="en-US" sz="2200" dirty="0">
                <a:sym typeface="+mn-ea"/>
              </a:rPr>
              <a:t>循环轨道，散角在</a:t>
            </a:r>
            <a:r>
              <a:rPr lang="en-US" altLang="zh-CN" sz="2200" dirty="0">
                <a:sym typeface="+mn-ea"/>
              </a:rPr>
              <a:t>5~10mrad</a:t>
            </a:r>
            <a:r>
              <a:rPr lang="zh-CN" altLang="en-US" sz="2200" dirty="0">
                <a:sym typeface="+mn-ea"/>
              </a:rPr>
              <a:t>的粒子被横向准直器吸收，剩余粒子损失在</a:t>
            </a:r>
            <a:r>
              <a:rPr lang="en-US" altLang="zh-CN" sz="2200" dirty="0" err="1">
                <a:sym typeface="+mn-ea"/>
              </a:rPr>
              <a:t>Lamberston</a:t>
            </a:r>
            <a:r>
              <a:rPr lang="zh-CN" altLang="en-US" sz="2200" dirty="0">
                <a:sym typeface="+mn-ea"/>
              </a:rPr>
              <a:t>磁铁附近。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9FADCD-DC1A-4944-BAE7-327D41136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靶材料的选择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25A9C0-BE5F-4C2C-B747-D2CC9F12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FF45CC3-852A-4067-9CB7-D7028D73AC4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58470" y="1690688"/>
            <a:ext cx="6564499" cy="4340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200" dirty="0">
                <a:sym typeface="+mn-ea"/>
              </a:rPr>
              <a:t>不同的材料会带来散角分布的不同，因此会有引出量和束损量的差异。</a:t>
            </a:r>
            <a:endParaRPr lang="en-US" altLang="zh-CN" sz="2200" dirty="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200" dirty="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200" dirty="0">
                <a:sym typeface="+mn-ea"/>
              </a:rPr>
              <a:t>在散射靶宽度及厚度很小时，引出量和束损量与靶体积之间近似呈线性关系</a:t>
            </a:r>
            <a:endParaRPr lang="en-US" altLang="zh-CN" sz="2200" dirty="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200" dirty="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200" dirty="0">
                <a:sym typeface="+mn-ea"/>
              </a:rPr>
              <a:t>对比了</a:t>
            </a:r>
            <a:r>
              <a:rPr lang="en-US" altLang="zh-CN" sz="2200" dirty="0">
                <a:sym typeface="+mn-ea"/>
              </a:rPr>
              <a:t>C</a:t>
            </a:r>
            <a:r>
              <a:rPr lang="zh-CN" altLang="en-US" sz="2200" dirty="0">
                <a:sym typeface="+mn-ea"/>
              </a:rPr>
              <a:t>、</a:t>
            </a:r>
            <a:r>
              <a:rPr lang="en-US" altLang="zh-CN" sz="2200" dirty="0" err="1">
                <a:sym typeface="+mn-ea"/>
              </a:rPr>
              <a:t>Ti</a:t>
            </a:r>
            <a:r>
              <a:rPr lang="zh-CN" altLang="en-US" sz="2200" dirty="0">
                <a:sym typeface="+mn-ea"/>
              </a:rPr>
              <a:t>、</a:t>
            </a:r>
            <a:r>
              <a:rPr lang="en-US" altLang="zh-CN" sz="2200" dirty="0">
                <a:sym typeface="+mn-ea"/>
              </a:rPr>
              <a:t>W</a:t>
            </a:r>
            <a:r>
              <a:rPr lang="zh-CN" altLang="en-US" sz="2200" dirty="0">
                <a:sym typeface="+mn-ea"/>
              </a:rPr>
              <a:t>、</a:t>
            </a:r>
            <a:r>
              <a:rPr lang="en-US" altLang="zh-CN" sz="2200" dirty="0">
                <a:sym typeface="+mn-ea"/>
              </a:rPr>
              <a:t>Be</a:t>
            </a:r>
            <a:r>
              <a:rPr lang="zh-CN" altLang="en-US" sz="2200" dirty="0">
                <a:sym typeface="+mn-ea"/>
              </a:rPr>
              <a:t>等不同材料，在厚度较小时，碳的束损引出比最小，同时碳具有高熔点，较好的导热和机械性能，适合作为散射针的材料</a:t>
            </a:r>
            <a:endParaRPr sz="2200" dirty="0">
              <a:sym typeface="+mn-ea"/>
            </a:endParaRPr>
          </a:p>
        </p:txBody>
      </p:sp>
      <p:pic>
        <p:nvPicPr>
          <p:cNvPr id="6" name="图片 17">
            <a:extLst>
              <a:ext uri="{FF2B5EF4-FFF2-40B4-BE49-F238E27FC236}">
                <a16:creationId xmlns:a16="http://schemas.microsoft.com/office/drawing/2014/main" id="{06F0104B-E57B-4375-883E-B58BDC132E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187866" y="1217393"/>
            <a:ext cx="4770120" cy="35782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68CAE57-A432-4A1F-ADAE-2EA146F0F007}"/>
              </a:ext>
            </a:extLst>
          </p:cNvPr>
          <p:cNvSpPr txBox="1"/>
          <p:nvPr/>
        </p:nvSpPr>
        <p:spPr>
          <a:xfrm>
            <a:off x="8036272" y="4895123"/>
            <a:ext cx="36029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 err="1">
                <a:solidFill>
                  <a:srgbClr val="FF0000"/>
                </a:solidFill>
                <a:sym typeface="+mn-ea"/>
              </a:rPr>
              <a:t>不同材料</a:t>
            </a:r>
            <a:r>
              <a:rPr lang="zh-CN" sz="2000" b="1" dirty="0">
                <a:solidFill>
                  <a:srgbClr val="FF0000"/>
                </a:solidFill>
                <a:sym typeface="+mn-ea"/>
              </a:rPr>
              <a:t>散射靶</a:t>
            </a:r>
            <a:r>
              <a:rPr sz="2000" b="1" dirty="0" err="1">
                <a:solidFill>
                  <a:srgbClr val="FF0000"/>
                </a:solidFill>
                <a:sym typeface="+mn-ea"/>
              </a:rPr>
              <a:t>的引出束损比</a:t>
            </a:r>
            <a:endParaRPr lang="en-US" altLang="zh-CN" sz="2000" b="1" dirty="0">
              <a:solidFill>
                <a:srgbClr val="FF0000"/>
              </a:solidFill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71375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FD02D5-688D-4D24-A1F9-9586FEEA4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散射靶的演变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23E930-2F29-4116-8FA1-688FDD7CE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846367" cy="1177551"/>
          </a:xfrm>
        </p:spPr>
        <p:txBody>
          <a:bodyPr>
            <a:normAutofit fontScale="77500" lnSpcReduction="20000"/>
          </a:bodyPr>
          <a:lstStyle/>
          <a:p>
            <a:r>
              <a:rPr lang="zh-CN" altLang="zh-CN" dirty="0"/>
              <a:t>散射针采用金刚石（碳），通过无氧铜连接杆与环散射器转盘连接</a:t>
            </a:r>
            <a:endParaRPr lang="en-US" altLang="zh-CN" dirty="0"/>
          </a:p>
          <a:p>
            <a:r>
              <a:rPr lang="zh-CN" altLang="en-US" dirty="0"/>
              <a:t>针靶（</a:t>
            </a:r>
            <a:r>
              <a:rPr lang="en-US" altLang="zh-CN" dirty="0"/>
              <a:t>0.1mm*0.3mm</a:t>
            </a:r>
            <a:r>
              <a:rPr lang="zh-CN" altLang="en-US" dirty="0"/>
              <a:t>）</a:t>
            </a:r>
            <a:r>
              <a:rPr lang="zh-CN" altLang="en-US" dirty="0">
                <a:sym typeface="Wingdings" panose="05000000000000000000" pitchFamily="2" charset="2"/>
              </a:rPr>
              <a:t>，</a:t>
            </a:r>
            <a:r>
              <a:rPr lang="en-US" altLang="zh-CN" dirty="0">
                <a:sym typeface="Wingdings" panose="05000000000000000000" pitchFamily="2" charset="2"/>
              </a:rPr>
              <a:t> </a:t>
            </a:r>
            <a:r>
              <a:rPr lang="zh-CN" altLang="en-US" dirty="0">
                <a:sym typeface="Wingdings" panose="05000000000000000000" pitchFamily="2" charset="2"/>
              </a:rPr>
              <a:t>宽靶 （</a:t>
            </a:r>
            <a:r>
              <a:rPr lang="en-US" altLang="zh-CN" dirty="0">
                <a:sym typeface="Wingdings" panose="05000000000000000000" pitchFamily="2" charset="2"/>
              </a:rPr>
              <a:t>10mm*0.3mm</a:t>
            </a:r>
            <a:r>
              <a:rPr lang="zh-CN" altLang="en-US" dirty="0">
                <a:sym typeface="Wingdings" panose="05000000000000000000" pitchFamily="2" charset="2"/>
              </a:rPr>
              <a:t>），三角形靶</a:t>
            </a:r>
            <a:endParaRPr lang="en-US" altLang="zh-CN" dirty="0">
              <a:sym typeface="Wingdings" panose="05000000000000000000" pitchFamily="2" charset="2"/>
            </a:endParaRPr>
          </a:p>
          <a:p>
            <a:r>
              <a:rPr lang="zh-CN" altLang="en-US" dirty="0"/>
              <a:t>垂直摆放  </a:t>
            </a:r>
            <a:r>
              <a:rPr lang="en-US" altLang="zh-CN" dirty="0">
                <a:sym typeface="Wingdings" panose="05000000000000000000" pitchFamily="2" charset="2"/>
              </a:rPr>
              <a:t> 45</a:t>
            </a:r>
            <a:r>
              <a:rPr lang="zh-CN" altLang="en-US" dirty="0">
                <a:sym typeface="Wingdings" panose="05000000000000000000" pitchFamily="2" charset="2"/>
              </a:rPr>
              <a:t>度摆放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A381E5-0FA5-4BB2-96E3-BDD59527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12</a:t>
            </a:fld>
            <a:endParaRPr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A9754F3-FD67-4147-B00C-E9F3215012DB}"/>
              </a:ext>
            </a:extLst>
          </p:cNvPr>
          <p:cNvGrpSpPr/>
          <p:nvPr/>
        </p:nvGrpSpPr>
        <p:grpSpPr>
          <a:xfrm>
            <a:off x="196888" y="3566047"/>
            <a:ext cx="3748405" cy="2972865"/>
            <a:chOff x="788705" y="3272251"/>
            <a:chExt cx="3748405" cy="2972865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CA97AF62-7611-402B-A17E-22C3E25B4209}"/>
                </a:ext>
              </a:extLst>
            </p:cNvPr>
            <p:cNvSpPr/>
            <p:nvPr/>
          </p:nvSpPr>
          <p:spPr>
            <a:xfrm>
              <a:off x="1804334" y="4181640"/>
              <a:ext cx="1305856" cy="130585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9351335D-F83D-44E5-851F-03A9167E20F8}"/>
                </a:ext>
              </a:extLst>
            </p:cNvPr>
            <p:cNvCxnSpPr>
              <a:cxnSpLocks/>
            </p:cNvCxnSpPr>
            <p:nvPr/>
          </p:nvCxnSpPr>
          <p:spPr>
            <a:xfrm>
              <a:off x="788705" y="4898250"/>
              <a:ext cx="3116809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BFB9DDC-C5C4-4F7E-A880-1606D20CF043}"/>
                </a:ext>
              </a:extLst>
            </p:cNvPr>
            <p:cNvSpPr txBox="1"/>
            <p:nvPr/>
          </p:nvSpPr>
          <p:spPr>
            <a:xfrm>
              <a:off x="3905514" y="4713584"/>
              <a:ext cx="631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X</a:t>
              </a:r>
              <a:endParaRPr lang="zh-CN" altLang="en-US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1B64D23-D87D-4309-8B37-DEEAEE680E31}"/>
                </a:ext>
              </a:extLst>
            </p:cNvPr>
            <p:cNvSpPr txBox="1"/>
            <p:nvPr/>
          </p:nvSpPr>
          <p:spPr>
            <a:xfrm>
              <a:off x="2421736" y="3272251"/>
              <a:ext cx="631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Y</a:t>
              </a:r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98332B9-2360-4DF4-8A49-5513E8E0370F}"/>
                </a:ext>
              </a:extLst>
            </p:cNvPr>
            <p:cNvSpPr txBox="1"/>
            <p:nvPr/>
          </p:nvSpPr>
          <p:spPr>
            <a:xfrm>
              <a:off x="1908031" y="3822938"/>
              <a:ext cx="631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C</a:t>
              </a:r>
              <a:r>
                <a:rPr lang="zh-CN" altLang="en-US" dirty="0"/>
                <a:t>靶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3401E3E-744E-425B-BBE3-35D6D162B3F5}"/>
                </a:ext>
              </a:extLst>
            </p:cNvPr>
            <p:cNvSpPr txBox="1"/>
            <p:nvPr/>
          </p:nvSpPr>
          <p:spPr>
            <a:xfrm>
              <a:off x="3289017" y="4272118"/>
              <a:ext cx="838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25mm</a:t>
              </a:r>
              <a:endParaRPr lang="zh-CN" altLang="en-US" dirty="0"/>
            </a:p>
          </p:txBody>
        </p: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329791BB-F824-48DE-A9CC-707CD4B4A22B}"/>
                </a:ext>
              </a:extLst>
            </p:cNvPr>
            <p:cNvCxnSpPr>
              <a:cxnSpLocks/>
            </p:cNvCxnSpPr>
            <p:nvPr/>
          </p:nvCxnSpPr>
          <p:spPr>
            <a:xfrm>
              <a:off x="2490116" y="4593185"/>
              <a:ext cx="135237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1ED4E013-0330-4CD9-BD52-B7CF652055BA}"/>
                </a:ext>
              </a:extLst>
            </p:cNvPr>
            <p:cNvCxnSpPr>
              <a:cxnSpLocks/>
            </p:cNvCxnSpPr>
            <p:nvPr/>
          </p:nvCxnSpPr>
          <p:spPr>
            <a:xfrm>
              <a:off x="2462774" y="3957332"/>
              <a:ext cx="1379716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F87B2EF-19C9-47C4-83BA-6C986917E023}"/>
                </a:ext>
              </a:extLst>
            </p:cNvPr>
            <p:cNvSpPr txBox="1"/>
            <p:nvPr/>
          </p:nvSpPr>
          <p:spPr>
            <a:xfrm>
              <a:off x="3220734" y="3908465"/>
              <a:ext cx="838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85mm</a:t>
              </a:r>
              <a:endParaRPr lang="zh-CN" altLang="en-US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A0EB8CA-D4A1-4175-B0BF-0331BBBF7923}"/>
                </a:ext>
              </a:extLst>
            </p:cNvPr>
            <p:cNvSpPr txBox="1"/>
            <p:nvPr/>
          </p:nvSpPr>
          <p:spPr>
            <a:xfrm>
              <a:off x="1908031" y="4932988"/>
              <a:ext cx="800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束流</a:t>
              </a:r>
            </a:p>
          </p:txBody>
        </p: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8B8F107D-EC58-4226-A339-F074CB2CCE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5926" y="3466999"/>
              <a:ext cx="0" cy="277811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2123248-5BEA-454C-8C44-E39D80C12AB2}"/>
                </a:ext>
              </a:extLst>
            </p:cNvPr>
            <p:cNvSpPr/>
            <p:nvPr/>
          </p:nvSpPr>
          <p:spPr>
            <a:xfrm rot="5400000">
              <a:off x="2135749" y="4243319"/>
              <a:ext cx="640353" cy="6837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F66E8B1-FCEF-4EB6-9721-5349777E98C8}"/>
              </a:ext>
            </a:extLst>
          </p:cNvPr>
          <p:cNvGrpSpPr/>
          <p:nvPr/>
        </p:nvGrpSpPr>
        <p:grpSpPr>
          <a:xfrm>
            <a:off x="3992034" y="3350758"/>
            <a:ext cx="5990166" cy="2778117"/>
            <a:chOff x="6308229" y="266317"/>
            <a:chExt cx="5482812" cy="2729203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EBFF0480-3C3F-4575-83F2-24D217191C35}"/>
                </a:ext>
              </a:extLst>
            </p:cNvPr>
            <p:cNvGrpSpPr/>
            <p:nvPr/>
          </p:nvGrpSpPr>
          <p:grpSpPr>
            <a:xfrm>
              <a:off x="7710540" y="266317"/>
              <a:ext cx="1091681" cy="2729203"/>
              <a:chOff x="5200679" y="3752333"/>
              <a:chExt cx="1091681" cy="2729203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B5F0F956-A6D7-41BE-94FA-8A9FE66B9AE7}"/>
                  </a:ext>
                </a:extLst>
              </p:cNvPr>
              <p:cNvSpPr/>
              <p:nvPr/>
            </p:nvSpPr>
            <p:spPr>
              <a:xfrm>
                <a:off x="5200679" y="5389855"/>
                <a:ext cx="1091681" cy="109168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/>
                  <a:t>束流</a:t>
                </a:r>
              </a:p>
            </p:txBody>
          </p: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DA7D36DA-E0C6-4B34-BD7D-25940D4707E3}"/>
                  </a:ext>
                </a:extLst>
              </p:cNvPr>
              <p:cNvGrpSpPr/>
              <p:nvPr/>
            </p:nvGrpSpPr>
            <p:grpSpPr>
              <a:xfrm>
                <a:off x="5372879" y="3752333"/>
                <a:ext cx="723121" cy="1730472"/>
                <a:chOff x="2717543" y="3797559"/>
                <a:chExt cx="723121" cy="1730472"/>
              </a:xfrm>
            </p:grpSpPr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573913A2-997F-44DC-AA7A-5419B7444ADA}"/>
                    </a:ext>
                  </a:extLst>
                </p:cNvPr>
                <p:cNvSpPr/>
                <p:nvPr/>
              </p:nvSpPr>
              <p:spPr>
                <a:xfrm>
                  <a:off x="3023118" y="3797559"/>
                  <a:ext cx="130629" cy="159553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6AE1EF99-B6AD-4B7E-B3DD-941443B125A1}"/>
                    </a:ext>
                  </a:extLst>
                </p:cNvPr>
                <p:cNvSpPr/>
                <p:nvPr/>
              </p:nvSpPr>
              <p:spPr>
                <a:xfrm>
                  <a:off x="2717543" y="5342132"/>
                  <a:ext cx="723121" cy="185899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highlight>
                      <a:srgbClr val="000000"/>
                    </a:highlight>
                  </a:endParaRPr>
                </a:p>
              </p:txBody>
            </p:sp>
          </p:grp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5A5D28AF-6302-4EB3-83FB-0F986BF64002}"/>
                </a:ext>
              </a:extLst>
            </p:cNvPr>
            <p:cNvGrpSpPr/>
            <p:nvPr/>
          </p:nvGrpSpPr>
          <p:grpSpPr>
            <a:xfrm>
              <a:off x="10113944" y="488712"/>
              <a:ext cx="1677097" cy="2506808"/>
              <a:chOff x="7901474" y="4060096"/>
              <a:chExt cx="1677097" cy="2506808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844A039E-022C-48B4-A4F4-A8C4F8A99FB1}"/>
                  </a:ext>
                </a:extLst>
              </p:cNvPr>
              <p:cNvSpPr/>
              <p:nvPr/>
            </p:nvSpPr>
            <p:spPr>
              <a:xfrm>
                <a:off x="7901474" y="5475223"/>
                <a:ext cx="1091681" cy="109168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/>
                  <a:t>束流</a:t>
                </a:r>
              </a:p>
            </p:txBody>
          </p: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94B6483F-34BC-4E6C-B577-1D196E368F89}"/>
                  </a:ext>
                </a:extLst>
              </p:cNvPr>
              <p:cNvGrpSpPr/>
              <p:nvPr/>
            </p:nvGrpSpPr>
            <p:grpSpPr>
              <a:xfrm rot="1949156">
                <a:off x="8855450" y="4060096"/>
                <a:ext cx="723121" cy="1730472"/>
                <a:chOff x="2717543" y="3797559"/>
                <a:chExt cx="723121" cy="1730472"/>
              </a:xfrm>
            </p:grpSpPr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8E0752CC-A630-4447-9B60-DDBFA6979A57}"/>
                    </a:ext>
                  </a:extLst>
                </p:cNvPr>
                <p:cNvSpPr/>
                <p:nvPr/>
              </p:nvSpPr>
              <p:spPr>
                <a:xfrm>
                  <a:off x="3023118" y="3797559"/>
                  <a:ext cx="130629" cy="159553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2D67F515-D340-4B32-962C-FC0601B957A6}"/>
                    </a:ext>
                  </a:extLst>
                </p:cNvPr>
                <p:cNvSpPr/>
                <p:nvPr/>
              </p:nvSpPr>
              <p:spPr>
                <a:xfrm>
                  <a:off x="2717543" y="5342132"/>
                  <a:ext cx="723121" cy="185899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sp>
          <p:nvSpPr>
            <p:cNvPr id="21" name="箭头: 右 20">
              <a:extLst>
                <a:ext uri="{FF2B5EF4-FFF2-40B4-BE49-F238E27FC236}">
                  <a16:creationId xmlns:a16="http://schemas.microsoft.com/office/drawing/2014/main" id="{4AEAA7E4-B89E-4B6D-939C-DB2795F63B4D}"/>
                </a:ext>
              </a:extLst>
            </p:cNvPr>
            <p:cNvSpPr/>
            <p:nvPr/>
          </p:nvSpPr>
          <p:spPr>
            <a:xfrm>
              <a:off x="6308229" y="1775492"/>
              <a:ext cx="746449" cy="281198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箭头: 右 41">
              <a:extLst>
                <a:ext uri="{FF2B5EF4-FFF2-40B4-BE49-F238E27FC236}">
                  <a16:creationId xmlns:a16="http://schemas.microsoft.com/office/drawing/2014/main" id="{55B614A3-15F3-4015-9931-6D3BEAC00679}"/>
                </a:ext>
              </a:extLst>
            </p:cNvPr>
            <p:cNvSpPr/>
            <p:nvPr/>
          </p:nvSpPr>
          <p:spPr>
            <a:xfrm>
              <a:off x="9183070" y="1731427"/>
              <a:ext cx="746449" cy="281198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B41FC5B3-45DC-4A3F-BB68-1D28E7BAC382}"/>
              </a:ext>
            </a:extLst>
          </p:cNvPr>
          <p:cNvGrpSpPr/>
          <p:nvPr/>
        </p:nvGrpSpPr>
        <p:grpSpPr>
          <a:xfrm>
            <a:off x="9684567" y="333583"/>
            <a:ext cx="2319779" cy="2591804"/>
            <a:chOff x="8219" y="4274"/>
            <a:chExt cx="4588" cy="4610"/>
          </a:xfrm>
        </p:grpSpPr>
        <p:pic>
          <p:nvPicPr>
            <p:cNvPr id="44" name="图片 33">
              <a:extLst>
                <a:ext uri="{FF2B5EF4-FFF2-40B4-BE49-F238E27FC236}">
                  <a16:creationId xmlns:a16="http://schemas.microsoft.com/office/drawing/2014/main" id="{143B4F1F-BF4C-44A7-8CE7-6553ECCCB46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049" y="4274"/>
              <a:ext cx="2758" cy="4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图片 1">
              <a:extLst>
                <a:ext uri="{FF2B5EF4-FFF2-40B4-BE49-F238E27FC236}">
                  <a16:creationId xmlns:a16="http://schemas.microsoft.com/office/drawing/2014/main" id="{A52D7507-9257-467B-971A-365239887187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8219" y="4343"/>
              <a:ext cx="1830" cy="45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A356A927-9F31-4097-8BE5-FA66B879B21F}"/>
                </a:ext>
              </a:extLst>
            </p:cNvPr>
            <p:cNvSpPr txBox="1"/>
            <p:nvPr/>
          </p:nvSpPr>
          <p:spPr>
            <a:xfrm>
              <a:off x="8649" y="4706"/>
              <a:ext cx="135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</a:rPr>
                <a:t>针靶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48C18959-D8B3-4E85-A74C-6521221F7B91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0524" y="4692"/>
              <a:ext cx="159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</a:rPr>
                <a:t>宽靶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1564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320675" y="4526875"/>
            <a:ext cx="11871325" cy="2087880"/>
            <a:chOff x="505" y="6721"/>
            <a:chExt cx="18695" cy="3288"/>
          </a:xfrm>
        </p:grpSpPr>
        <p:grpSp>
          <p:nvGrpSpPr>
            <p:cNvPr id="24" name="组合 23"/>
            <p:cNvGrpSpPr>
              <a:grpSpLocks noChangeAspect="1"/>
            </p:cNvGrpSpPr>
            <p:nvPr/>
          </p:nvGrpSpPr>
          <p:grpSpPr>
            <a:xfrm>
              <a:off x="505" y="6721"/>
              <a:ext cx="13559" cy="3288"/>
              <a:chOff x="505" y="6132"/>
              <a:chExt cx="16362" cy="3968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505" y="6132"/>
                <a:ext cx="10828" cy="3968"/>
                <a:chOff x="488" y="1781"/>
                <a:chExt cx="10828" cy="3968"/>
              </a:xfrm>
            </p:grpSpPr>
            <p:pic>
              <p:nvPicPr>
                <p:cNvPr id="63" name="图片 63" descr="Figure_2"/>
                <p:cNvPicPr>
                  <a:picLocks noChangeAspect="1"/>
                </p:cNvPicPr>
                <p:nvPr>
                  <p:custDataLst>
                    <p:tags r:id="rId14"/>
                  </p:custDataLst>
                </p:nvPr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8" y="1781"/>
                  <a:ext cx="5292" cy="3969"/>
                </a:xfrm>
                <a:prstGeom prst="rect">
                  <a:avLst/>
                </a:prstGeom>
              </p:spPr>
            </p:pic>
            <p:pic>
              <p:nvPicPr>
                <p:cNvPr id="64" name="图片 64" descr="Figure_1"/>
                <p:cNvPicPr>
                  <a:picLocks noChangeAspect="1"/>
                </p:cNvPicPr>
                <p:nvPr>
                  <p:custDataLst>
                    <p:tags r:id="rId15"/>
                  </p:custDataLst>
                </p:nvPr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024" y="1781"/>
                  <a:ext cx="5292" cy="3969"/>
                </a:xfrm>
                <a:prstGeom prst="rect">
                  <a:avLst/>
                </a:prstGeom>
              </p:spPr>
            </p:pic>
            <p:sp>
              <p:nvSpPr>
                <p:cNvPr id="5" name="右弧形箭头 4"/>
                <p:cNvSpPr/>
                <p:nvPr/>
              </p:nvSpPr>
              <p:spPr>
                <a:xfrm rot="1740000">
                  <a:off x="2300" y="2237"/>
                  <a:ext cx="355" cy="1150"/>
                </a:xfrm>
                <a:prstGeom prst="curvedLeftArrow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右弧形箭头 8"/>
                <p:cNvSpPr/>
                <p:nvPr>
                  <p:custDataLst>
                    <p:tags r:id="rId16"/>
                  </p:custDataLst>
                </p:nvPr>
              </p:nvSpPr>
              <p:spPr>
                <a:xfrm rot="1740000">
                  <a:off x="7607" y="2237"/>
                  <a:ext cx="355" cy="1150"/>
                </a:xfrm>
                <a:prstGeom prst="curvedLeftArrow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74" name="图片 74" descr="Figure_4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1"/>
              <a:stretch>
                <a:fillRect/>
              </a:stretch>
            </p:blipFill>
            <p:spPr>
              <a:xfrm>
                <a:off x="11577" y="6132"/>
                <a:ext cx="5290" cy="3969"/>
              </a:xfrm>
              <a:prstGeom prst="rect">
                <a:avLst/>
              </a:prstGeom>
            </p:spPr>
          </p:pic>
        </p:grpSp>
        <p:pic>
          <p:nvPicPr>
            <p:cNvPr id="77" name="图片 77" descr="Figure_1_45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13986" y="6948"/>
              <a:ext cx="5214" cy="2608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265747" y="1872895"/>
            <a:ext cx="11660505" cy="2087880"/>
            <a:chOff x="507" y="2567"/>
            <a:chExt cx="18363" cy="3288"/>
          </a:xfrm>
        </p:grpSpPr>
        <p:grpSp>
          <p:nvGrpSpPr>
            <p:cNvPr id="23" name="组合 22"/>
            <p:cNvGrpSpPr>
              <a:grpSpLocks noChangeAspect="1"/>
            </p:cNvGrpSpPr>
            <p:nvPr/>
          </p:nvGrpSpPr>
          <p:grpSpPr>
            <a:xfrm>
              <a:off x="507" y="2567"/>
              <a:ext cx="13556" cy="3288"/>
              <a:chOff x="507" y="1230"/>
              <a:chExt cx="16361" cy="3968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507" y="1230"/>
                <a:ext cx="10825" cy="3968"/>
                <a:chOff x="507" y="1230"/>
                <a:chExt cx="10825" cy="3968"/>
              </a:xfrm>
            </p:grpSpPr>
            <p:pic>
              <p:nvPicPr>
                <p:cNvPr id="53" name="图片 53" descr="Figure_2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7" y="1230"/>
                  <a:ext cx="5290" cy="3969"/>
                </a:xfrm>
                <a:prstGeom prst="rect">
                  <a:avLst/>
                </a:prstGeom>
              </p:spPr>
            </p:pic>
            <p:pic>
              <p:nvPicPr>
                <p:cNvPr id="52" name="图片 52" descr="Figure_1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044" y="1230"/>
                  <a:ext cx="5289" cy="3969"/>
                </a:xfrm>
                <a:prstGeom prst="rect">
                  <a:avLst/>
                </a:prstGeom>
              </p:spPr>
            </p:pic>
            <p:sp>
              <p:nvSpPr>
                <p:cNvPr id="11" name="右弧形箭头 10"/>
                <p:cNvSpPr/>
                <p:nvPr>
                  <p:custDataLst>
                    <p:tags r:id="rId10"/>
                  </p:custDataLst>
                </p:nvPr>
              </p:nvSpPr>
              <p:spPr>
                <a:xfrm rot="5040000">
                  <a:off x="3201" y="1405"/>
                  <a:ext cx="355" cy="1150"/>
                </a:xfrm>
                <a:prstGeom prst="curvedLeftArrow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右弧形箭头 14"/>
                <p:cNvSpPr/>
                <p:nvPr>
                  <p:custDataLst>
                    <p:tags r:id="rId11"/>
                  </p:custDataLst>
                </p:nvPr>
              </p:nvSpPr>
              <p:spPr>
                <a:xfrm rot="5040000">
                  <a:off x="8769" y="1132"/>
                  <a:ext cx="355" cy="1150"/>
                </a:xfrm>
                <a:prstGeom prst="curvedLeftArrow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66" name="图片 66" descr="Figure_4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5"/>
              <a:stretch>
                <a:fillRect/>
              </a:stretch>
            </p:blipFill>
            <p:spPr>
              <a:xfrm>
                <a:off x="11580" y="1230"/>
                <a:ext cx="5289" cy="3969"/>
              </a:xfrm>
              <a:prstGeom prst="rect">
                <a:avLst/>
              </a:prstGeom>
            </p:spPr>
          </p:pic>
        </p:grpSp>
        <p:pic>
          <p:nvPicPr>
            <p:cNvPr id="31" name="图片 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6"/>
            <a:stretch>
              <a:fillRect/>
            </a:stretch>
          </p:blipFill>
          <p:spPr>
            <a:xfrm>
              <a:off x="13986" y="2992"/>
              <a:ext cx="4884" cy="26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文本框 26"/>
          <p:cNvSpPr txBox="1"/>
          <p:nvPr/>
        </p:nvSpPr>
        <p:spPr>
          <a:xfrm>
            <a:off x="701040" y="2026285"/>
            <a:ext cx="113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垂直放</a:t>
            </a:r>
          </a:p>
        </p:txBody>
      </p:sp>
      <p:sp>
        <p:nvSpPr>
          <p:cNvPr id="28" name="文本框 27"/>
          <p:cNvSpPr txBox="1"/>
          <p:nvPr>
            <p:custDataLst>
              <p:tags r:id="rId2"/>
            </p:custDataLst>
          </p:nvPr>
        </p:nvSpPr>
        <p:spPr>
          <a:xfrm>
            <a:off x="701040" y="5751830"/>
            <a:ext cx="1518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45</a:t>
            </a:r>
            <a:r>
              <a:rPr lang="zh-CN" altLang="en-US" sz="2400" b="1">
                <a:solidFill>
                  <a:srgbClr val="FF0000"/>
                </a:solidFill>
              </a:rPr>
              <a:t>度斜放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33535" y="3949808"/>
            <a:ext cx="2496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循环束与散射靶位置</a:t>
            </a:r>
          </a:p>
        </p:txBody>
      </p:sp>
      <p:sp>
        <p:nvSpPr>
          <p:cNvPr id="30" name="文本框 29"/>
          <p:cNvSpPr txBox="1"/>
          <p:nvPr>
            <p:custDataLst>
              <p:tags r:id="rId3"/>
            </p:custDataLst>
          </p:nvPr>
        </p:nvSpPr>
        <p:spPr>
          <a:xfrm>
            <a:off x="3353673" y="3991560"/>
            <a:ext cx="2982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快引出束与散射靶位置</a:t>
            </a:r>
          </a:p>
        </p:txBody>
      </p:sp>
      <p:sp>
        <p:nvSpPr>
          <p:cNvPr id="32" name="文本框 31"/>
          <p:cNvSpPr txBox="1"/>
          <p:nvPr>
            <p:custDataLst>
              <p:tags r:id="rId4"/>
            </p:custDataLst>
          </p:nvPr>
        </p:nvSpPr>
        <p:spPr>
          <a:xfrm>
            <a:off x="6423025" y="3924300"/>
            <a:ext cx="22301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打在靶上的快引出粒子分布</a:t>
            </a:r>
          </a:p>
        </p:txBody>
      </p:sp>
      <p:sp>
        <p:nvSpPr>
          <p:cNvPr id="33" name="文本框 32"/>
          <p:cNvSpPr txBox="1"/>
          <p:nvPr>
            <p:custDataLst>
              <p:tags r:id="rId5"/>
            </p:custDataLst>
          </p:nvPr>
        </p:nvSpPr>
        <p:spPr>
          <a:xfrm>
            <a:off x="9118523" y="3848239"/>
            <a:ext cx="2885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打到靶上粒子引出效率（到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</a:rPr>
              <a:t>RTBT_Q5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）</a:t>
            </a:r>
          </a:p>
        </p:txBody>
      </p:sp>
      <p:sp>
        <p:nvSpPr>
          <p:cNvPr id="35" name="标题 1">
            <a:extLst>
              <a:ext uri="{FF2B5EF4-FFF2-40B4-BE49-F238E27FC236}">
                <a16:creationId xmlns:a16="http://schemas.microsoft.com/office/drawing/2014/main" id="{D8F2E236-9F97-4869-BAA5-6218D4867A85}"/>
              </a:ext>
            </a:extLst>
          </p:cNvPr>
          <p:cNvSpPr txBox="1">
            <a:spLocks/>
          </p:cNvSpPr>
          <p:nvPr/>
        </p:nvSpPr>
        <p:spPr>
          <a:xfrm>
            <a:off x="754380" y="715879"/>
            <a:ext cx="10515600" cy="7569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400" dirty="0"/>
              <a:t>散射靶的摆放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D0AC12-8605-48CD-883A-DBCBD3B39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/>
              <a:t>散射靶的摆放</a:t>
            </a:r>
            <a:r>
              <a:rPr lang="en-US" altLang="zh-CN" sz="4400" dirty="0"/>
              <a:t>-</a:t>
            </a:r>
            <a:r>
              <a:rPr lang="zh-CN" altLang="en-US" sz="4400" dirty="0"/>
              <a:t>深度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1552D8-FD21-42A4-B3FF-6C9D12417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725"/>
            <a:ext cx="3510509" cy="4351338"/>
          </a:xfrm>
        </p:spPr>
        <p:txBody>
          <a:bodyPr>
            <a:normAutofit/>
          </a:bodyPr>
          <a:lstStyle/>
          <a:p>
            <a:r>
              <a:rPr lang="zh-CN" altLang="en-US" sz="2200" dirty="0"/>
              <a:t>通过调节散射靶末端距离束流中心的距离，可以控制引出量和束损量</a:t>
            </a:r>
            <a:endParaRPr lang="en-US" altLang="zh-CN" sz="2200" dirty="0"/>
          </a:p>
          <a:p>
            <a:r>
              <a:rPr lang="zh-CN" altLang="en-US" sz="2200" dirty="0"/>
              <a:t>深度为</a:t>
            </a:r>
            <a:r>
              <a:rPr lang="en-US" altLang="zh-CN" sz="2200" dirty="0"/>
              <a:t>34mm</a:t>
            </a:r>
            <a:r>
              <a:rPr lang="zh-CN" altLang="en-US" sz="2200" dirty="0"/>
              <a:t>时，每圈的峰值引出量为</a:t>
            </a:r>
            <a:r>
              <a:rPr lang="en-US" altLang="zh-CN" sz="2200" dirty="0"/>
              <a:t>5000</a:t>
            </a:r>
            <a:r>
              <a:rPr lang="zh-CN" altLang="en-US" sz="2200" dirty="0"/>
              <a:t>个质子，环内束损约为</a:t>
            </a:r>
            <a:r>
              <a:rPr lang="en-US" altLang="zh-CN" sz="2200" dirty="0"/>
              <a:t>5W</a:t>
            </a:r>
            <a:r>
              <a:rPr lang="zh-CN" altLang="en-US" sz="2200" dirty="0"/>
              <a:t>，有效引出圈数约</a:t>
            </a:r>
            <a:r>
              <a:rPr lang="en-US" altLang="zh-CN" sz="2200" dirty="0"/>
              <a:t>900</a:t>
            </a:r>
            <a:r>
              <a:rPr lang="zh-CN" altLang="en-US" sz="2200" dirty="0"/>
              <a:t>圈</a:t>
            </a:r>
            <a:endParaRPr lang="en-US" altLang="zh-CN" sz="2200" dirty="0"/>
          </a:p>
          <a:p>
            <a:endParaRPr lang="zh-CN" altLang="en-US" sz="2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D1CDCD-C646-4BE3-905B-F016D0DF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5" name="图片 47" descr="Figure_1">
            <a:extLst>
              <a:ext uri="{FF2B5EF4-FFF2-40B4-BE49-F238E27FC236}">
                <a16:creationId xmlns:a16="http://schemas.microsoft.com/office/drawing/2014/main" id="{312C9DC0-8CFC-4D5E-BBD3-13148D43135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348709" y="2133508"/>
            <a:ext cx="3598691" cy="1800000"/>
          </a:xfrm>
          <a:prstGeom prst="rect">
            <a:avLst/>
          </a:prstGeom>
        </p:spPr>
      </p:pic>
      <p:pic>
        <p:nvPicPr>
          <p:cNvPr id="6" name="图片 60" descr="Figure_2">
            <a:extLst>
              <a:ext uri="{FF2B5EF4-FFF2-40B4-BE49-F238E27FC236}">
                <a16:creationId xmlns:a16="http://schemas.microsoft.com/office/drawing/2014/main" id="{2053F64D-B57E-4EE6-AAB3-41AA5F158CD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121879" y="2133508"/>
            <a:ext cx="3598582" cy="1800000"/>
          </a:xfrm>
          <a:prstGeom prst="rect">
            <a:avLst/>
          </a:prstGeom>
        </p:spPr>
      </p:pic>
      <p:pic>
        <p:nvPicPr>
          <p:cNvPr id="7" name="图片 75" descr="Figure_2_45">
            <a:extLst>
              <a:ext uri="{FF2B5EF4-FFF2-40B4-BE49-F238E27FC236}">
                <a16:creationId xmlns:a16="http://schemas.microsoft.com/office/drawing/2014/main" id="{9200415C-FDA1-4481-939A-8478943E160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348709" y="4376963"/>
            <a:ext cx="3598675" cy="1800000"/>
          </a:xfrm>
          <a:prstGeom prst="rect">
            <a:avLst/>
          </a:prstGeom>
        </p:spPr>
      </p:pic>
      <p:pic>
        <p:nvPicPr>
          <p:cNvPr id="8" name="图片 76" descr="Figure_3_45">
            <a:extLst>
              <a:ext uri="{FF2B5EF4-FFF2-40B4-BE49-F238E27FC236}">
                <a16:creationId xmlns:a16="http://schemas.microsoft.com/office/drawing/2014/main" id="{6B26BDDF-78A6-43FF-B338-AE1E23B5A71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125054" y="4376963"/>
            <a:ext cx="3595118" cy="1800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2B5FEED-B006-4F9D-907C-D5DE1D3BAF9C}"/>
              </a:ext>
            </a:extLst>
          </p:cNvPr>
          <p:cNvSpPr txBox="1"/>
          <p:nvPr/>
        </p:nvSpPr>
        <p:spPr>
          <a:xfrm>
            <a:off x="7101433" y="1868953"/>
            <a:ext cx="23336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调节</a:t>
            </a:r>
            <a:r>
              <a:rPr lang="en-US" altLang="zh-CN" sz="2000" b="1" dirty="0">
                <a:solidFill>
                  <a:srgbClr val="FF0000"/>
                </a:solidFill>
              </a:rPr>
              <a:t>Y</a:t>
            </a:r>
            <a:r>
              <a:rPr lang="zh-CN" altLang="en-US" sz="2000" b="1" dirty="0">
                <a:solidFill>
                  <a:srgbClr val="FF0000"/>
                </a:solidFill>
              </a:rPr>
              <a:t>控制引出量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3AAFFC7-BC25-4187-BFBE-03809FF86CE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955066" y="4062004"/>
            <a:ext cx="23336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</a:rPr>
              <a:t>调节</a:t>
            </a:r>
            <a:r>
              <a:rPr lang="en-US" altLang="zh-CN" sz="2000" b="1">
                <a:solidFill>
                  <a:srgbClr val="FF0000"/>
                </a:solidFill>
              </a:rPr>
              <a:t>Y</a:t>
            </a:r>
            <a:r>
              <a:rPr lang="zh-CN" altLang="en-US" sz="2000" b="1">
                <a:solidFill>
                  <a:srgbClr val="FF0000"/>
                </a:solidFill>
              </a:rPr>
              <a:t>控制束损量</a:t>
            </a:r>
          </a:p>
        </p:txBody>
      </p:sp>
    </p:spTree>
    <p:extLst>
      <p:ext uri="{BB962C8B-B14F-4D97-AF65-F5344CB8AC3E}">
        <p14:creationId xmlns:p14="http://schemas.microsoft.com/office/powerpoint/2010/main" val="3757318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EDB068-D520-4EE7-B49B-89FBFF5F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B811DC-8148-480E-A433-05FE9C0C6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束线整体布局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磁铁与真空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慢引出与散射</a:t>
            </a:r>
            <a:r>
              <a:rPr lang="zh-CN" altLang="en-US" dirty="0"/>
              <a:t>靶</a:t>
            </a:r>
            <a:endParaRPr lang="en-US" altLang="zh-CN" dirty="0"/>
          </a:p>
          <a:p>
            <a:r>
              <a:rPr lang="en-US" altLang="zh-CN" dirty="0"/>
              <a:t>RTBT</a:t>
            </a:r>
            <a:r>
              <a:rPr lang="zh-CN" altLang="en-US" dirty="0"/>
              <a:t>引出</a:t>
            </a:r>
            <a:endParaRPr lang="en-US" altLang="zh-CN" dirty="0"/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质子降能器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Pion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产生与传输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质子准直器模拟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结论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8EB541-8568-40C7-9045-BDF63CEE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784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45A20F-2E48-45D7-A08D-304490BC8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RTBT</a:t>
            </a:r>
            <a:r>
              <a:rPr lang="zh-CN" altLang="en-US" dirty="0"/>
              <a:t>引出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1767CE-A272-48CB-AC44-3DF7E76AF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78628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采用快开关磁铁加</a:t>
            </a:r>
            <a:r>
              <a:rPr lang="en-US" altLang="zh-CN" sz="2400" dirty="0" err="1"/>
              <a:t>Lambertson</a:t>
            </a:r>
            <a:r>
              <a:rPr lang="zh-CN" altLang="en-US" sz="2400" dirty="0"/>
              <a:t>磁铁的引出方式。</a:t>
            </a:r>
            <a:endParaRPr lang="en-US" altLang="zh-CN" sz="2400" dirty="0"/>
          </a:p>
          <a:p>
            <a:r>
              <a:rPr lang="zh-CN" altLang="en-US" sz="2400" dirty="0"/>
              <a:t>开关磁铁放置在</a:t>
            </a:r>
            <a:r>
              <a:rPr lang="en-US" altLang="zh-CN" sz="2400" dirty="0"/>
              <a:t>RTBT</a:t>
            </a:r>
            <a:r>
              <a:rPr lang="zh-CN" altLang="en-US" sz="2400" dirty="0"/>
              <a:t>第四块四极铁之后</a:t>
            </a:r>
            <a:endParaRPr lang="en-US" altLang="zh-CN" sz="2400" dirty="0"/>
          </a:p>
          <a:p>
            <a:pPr lvl="1"/>
            <a:r>
              <a:rPr lang="zh-CN" altLang="en-US" sz="2000" dirty="0"/>
              <a:t>下游的</a:t>
            </a:r>
            <a:r>
              <a:rPr lang="en-US" altLang="zh-CN" sz="2000" dirty="0"/>
              <a:t>QF05</a:t>
            </a:r>
            <a:r>
              <a:rPr lang="zh-CN" altLang="en-US" sz="2000" dirty="0"/>
              <a:t>可以为</a:t>
            </a:r>
            <a:r>
              <a:rPr lang="en-US" altLang="zh-CN" sz="2000" dirty="0"/>
              <a:t>Y</a:t>
            </a:r>
            <a:r>
              <a:rPr lang="zh-CN" altLang="en-US" sz="2000" dirty="0"/>
              <a:t>方向的额外的倾角，这样可以降低开关磁铁的压力</a:t>
            </a:r>
            <a:endParaRPr lang="en-US" altLang="zh-CN" sz="2000" dirty="0"/>
          </a:p>
          <a:p>
            <a:r>
              <a:rPr lang="en-US" altLang="zh-CN" sz="2400" dirty="0" err="1"/>
              <a:t>Lambertson</a:t>
            </a:r>
            <a:r>
              <a:rPr lang="zh-CN" altLang="en-US" sz="2400" dirty="0"/>
              <a:t>磁铁放在</a:t>
            </a:r>
            <a:r>
              <a:rPr lang="en-US" altLang="zh-CN" sz="2400" dirty="0"/>
              <a:t>RTBT</a:t>
            </a:r>
            <a:r>
              <a:rPr lang="zh-CN" altLang="en-US" sz="2400" dirty="0"/>
              <a:t>第五块四极磁铁之后</a:t>
            </a:r>
            <a:endParaRPr lang="en-US" altLang="zh-CN" sz="2400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FE1C369D-392A-47A4-807C-5CF050EB3049}"/>
              </a:ext>
            </a:extLst>
          </p:cNvPr>
          <p:cNvGrpSpPr/>
          <p:nvPr/>
        </p:nvGrpSpPr>
        <p:grpSpPr>
          <a:xfrm>
            <a:off x="3777342" y="4085270"/>
            <a:ext cx="7790793" cy="2639330"/>
            <a:chOff x="838200" y="3951970"/>
            <a:chExt cx="7790793" cy="263933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D4F1ECE-DFB5-4530-B5D9-4C48DE685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3951970"/>
              <a:ext cx="7790793" cy="263933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9666AA9-6814-47E5-9A3C-4F9ECB97C2A9}"/>
                </a:ext>
              </a:extLst>
            </p:cNvPr>
            <p:cNvSpPr/>
            <p:nvPr/>
          </p:nvSpPr>
          <p:spPr>
            <a:xfrm rot="20797354">
              <a:off x="6742172" y="4552895"/>
              <a:ext cx="593765" cy="4354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/>
                <a:t>开关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076029B-83AE-4073-996F-C10EC3CBC4E4}"/>
                </a:ext>
              </a:extLst>
            </p:cNvPr>
            <p:cNvSpPr/>
            <p:nvPr/>
          </p:nvSpPr>
          <p:spPr>
            <a:xfrm rot="20503358">
              <a:off x="3735886" y="5136396"/>
              <a:ext cx="1107143" cy="6633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/>
                <a:t>RPLSM</a:t>
              </a:r>
              <a:endParaRPr lang="zh-CN" altLang="en-US" sz="1600" b="1" dirty="0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DB922D9C-A790-4D0B-BAAA-C515DBEDBC1E}"/>
              </a:ext>
            </a:extLst>
          </p:cNvPr>
          <p:cNvSpPr txBox="1"/>
          <p:nvPr/>
        </p:nvSpPr>
        <p:spPr>
          <a:xfrm>
            <a:off x="838200" y="3839190"/>
            <a:ext cx="27245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工作模式：</a:t>
            </a:r>
            <a:endParaRPr lang="en-US" altLang="zh-CN" dirty="0"/>
          </a:p>
          <a:p>
            <a:r>
              <a:rPr lang="zh-CN" altLang="en-US" dirty="0"/>
              <a:t>高能质子：开关磁铁打开，束流被引出到</a:t>
            </a:r>
            <a:r>
              <a:rPr lang="en-US" altLang="zh-CN" dirty="0" err="1"/>
              <a:t>Lambertson</a:t>
            </a:r>
            <a:r>
              <a:rPr lang="zh-CN" altLang="en-US" dirty="0"/>
              <a:t>磁铁引出通道； 主束流来临之前，开关磁铁关闭，主束走向靶站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Muon</a:t>
            </a:r>
            <a:r>
              <a:rPr lang="zh-CN" altLang="en-US" dirty="0"/>
              <a:t>：开关磁铁通过定时的方式延后启动，散射束于主束都被引出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791167-1E20-48DE-980C-A0D4356D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400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5C1545-3DD0-4989-8926-83F59480D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Lambertson</a:t>
            </a:r>
            <a:r>
              <a:rPr lang="zh-CN" altLang="en-US" dirty="0"/>
              <a:t>磁铁的倒置安装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658AB6-A00F-4D93-9E11-15F332184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按之前设计，实验大厅的地面与厅外路面有</a:t>
            </a:r>
            <a:r>
              <a:rPr lang="en-US" altLang="zh-CN" dirty="0"/>
              <a:t>1m</a:t>
            </a:r>
            <a:r>
              <a:rPr lang="zh-CN" altLang="en-US" dirty="0"/>
              <a:t>的高差，希望降低束线高度</a:t>
            </a:r>
            <a:endParaRPr lang="en-US" altLang="zh-CN" dirty="0"/>
          </a:p>
          <a:p>
            <a:r>
              <a:rPr lang="zh-CN" altLang="en-US" dirty="0"/>
              <a:t>先前的设计，束流在</a:t>
            </a:r>
            <a:r>
              <a:rPr lang="en-US" altLang="zh-CN" dirty="0" err="1"/>
              <a:t>Lambertson</a:t>
            </a:r>
            <a:r>
              <a:rPr lang="en-US" altLang="zh-CN" dirty="0"/>
              <a:t> </a:t>
            </a:r>
            <a:r>
              <a:rPr lang="zh-CN" altLang="en-US" dirty="0"/>
              <a:t>磁铁中会有一个向上的倾角，束线相对于</a:t>
            </a:r>
            <a:r>
              <a:rPr lang="en-US" altLang="zh-CN" dirty="0"/>
              <a:t>RTBT</a:t>
            </a:r>
            <a:r>
              <a:rPr lang="zh-CN" altLang="en-US" dirty="0"/>
              <a:t>抬高约 </a:t>
            </a:r>
            <a:r>
              <a:rPr lang="en-US" altLang="zh-CN" dirty="0"/>
              <a:t>22 cm</a:t>
            </a:r>
          </a:p>
          <a:p>
            <a:r>
              <a:rPr lang="zh-CN" altLang="en-US" dirty="0"/>
              <a:t>将</a:t>
            </a:r>
            <a:r>
              <a:rPr lang="en-US" altLang="zh-CN" dirty="0" err="1"/>
              <a:t>Lambertson</a:t>
            </a:r>
            <a:r>
              <a:rPr lang="zh-CN" altLang="en-US" dirty="0"/>
              <a:t>磁铁导致安装后，束流会有一个向下的倾角，束线相对于</a:t>
            </a:r>
            <a:r>
              <a:rPr lang="en-US" altLang="zh-CN" dirty="0"/>
              <a:t>RTBT</a:t>
            </a:r>
            <a:r>
              <a:rPr lang="zh-CN" altLang="en-US" dirty="0"/>
              <a:t>降低约 </a:t>
            </a:r>
            <a:r>
              <a:rPr lang="en-US" altLang="zh-CN" dirty="0"/>
              <a:t>22 cm</a:t>
            </a:r>
          </a:p>
          <a:p>
            <a:r>
              <a:rPr lang="zh-CN" altLang="en-US" dirty="0">
                <a:solidFill>
                  <a:srgbClr val="C00000"/>
                </a:solidFill>
              </a:rPr>
              <a:t>倒置安装后，束线高度下降</a:t>
            </a:r>
            <a:r>
              <a:rPr lang="en-US" altLang="zh-CN" dirty="0">
                <a:solidFill>
                  <a:srgbClr val="C00000"/>
                </a:solidFill>
              </a:rPr>
              <a:t>44cm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079440-F678-4A26-A912-95B9CCD5F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815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655AEF-350D-4D07-9578-B4EFCF1D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水平</a:t>
            </a:r>
            <a:r>
              <a:rPr lang="en-US" altLang="zh-CN" dirty="0"/>
              <a:t>Septum</a:t>
            </a:r>
            <a:r>
              <a:rPr lang="zh-CN" altLang="en-US" dirty="0"/>
              <a:t>研究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35033E-BA4B-4F90-BC39-B57E1EBA5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54903"/>
          </a:xfrm>
        </p:spPr>
        <p:txBody>
          <a:bodyPr>
            <a:normAutofit/>
          </a:bodyPr>
          <a:lstStyle/>
          <a:p>
            <a:r>
              <a:rPr lang="zh-CN" altLang="en-US" sz="2200" dirty="0"/>
              <a:t>先前的</a:t>
            </a:r>
            <a:r>
              <a:rPr lang="en-US" altLang="zh-CN" sz="2200" dirty="0"/>
              <a:t>Septum</a:t>
            </a:r>
            <a:r>
              <a:rPr lang="zh-CN" altLang="en-US" sz="2200" dirty="0"/>
              <a:t>研究集中于使用一块</a:t>
            </a:r>
            <a:r>
              <a:rPr lang="en-US" altLang="zh-CN" sz="2200" dirty="0"/>
              <a:t>Septum</a:t>
            </a:r>
            <a:r>
              <a:rPr lang="zh-CN" altLang="en-US" sz="2200" dirty="0"/>
              <a:t>，当时的结论是磁铁找不到合理的参数。</a:t>
            </a:r>
            <a:endParaRPr lang="en-US" altLang="zh-CN" sz="2200" dirty="0"/>
          </a:p>
          <a:p>
            <a:r>
              <a:rPr lang="zh-CN" altLang="en-US" sz="2200" dirty="0"/>
              <a:t>现在考虑</a:t>
            </a:r>
            <a:r>
              <a:rPr lang="en-US" altLang="zh-CN" sz="2200" dirty="0"/>
              <a:t>2</a:t>
            </a:r>
            <a:r>
              <a:rPr lang="zh-CN" altLang="en-US" sz="2200" dirty="0"/>
              <a:t>块</a:t>
            </a:r>
            <a:r>
              <a:rPr lang="en-US" altLang="zh-CN" sz="2200" dirty="0"/>
              <a:t>Septum</a:t>
            </a:r>
            <a:r>
              <a:rPr lang="zh-CN" altLang="en-US" sz="2200" dirty="0"/>
              <a:t>磁铁</a:t>
            </a:r>
            <a:endParaRPr lang="en-US" altLang="zh-CN" sz="2200" dirty="0"/>
          </a:p>
          <a:p>
            <a:pPr lvl="1"/>
            <a:r>
              <a:rPr lang="zh-CN" altLang="en-US" sz="1800" dirty="0"/>
              <a:t>考虑了</a:t>
            </a:r>
            <a:r>
              <a:rPr lang="en-US" altLang="zh-CN" sz="1800" dirty="0"/>
              <a:t>RTBT</a:t>
            </a:r>
            <a:r>
              <a:rPr lang="zh-CN" altLang="en-US" sz="1800" dirty="0"/>
              <a:t>上分别有</a:t>
            </a:r>
            <a:r>
              <a:rPr lang="en-US" altLang="zh-CN" sz="1800" dirty="0"/>
              <a:t>10</a:t>
            </a:r>
            <a:r>
              <a:rPr lang="zh-CN" altLang="en-US" sz="1800" dirty="0"/>
              <a:t>块或</a:t>
            </a:r>
            <a:r>
              <a:rPr lang="en-US" altLang="zh-CN" sz="1800" dirty="0"/>
              <a:t>12</a:t>
            </a:r>
            <a:r>
              <a:rPr lang="zh-CN" altLang="en-US" sz="1800" dirty="0"/>
              <a:t>块四极磁铁的布局</a:t>
            </a:r>
            <a:endParaRPr lang="en-US" altLang="zh-CN" sz="1800" dirty="0"/>
          </a:p>
          <a:p>
            <a:pPr lvl="1"/>
            <a:r>
              <a:rPr lang="zh-CN" altLang="en-US" sz="1800" dirty="0"/>
              <a:t>分别考虑了第一块</a:t>
            </a:r>
            <a:r>
              <a:rPr lang="en-US" altLang="zh-CN" sz="1800" dirty="0"/>
              <a:t>Septum</a:t>
            </a:r>
            <a:r>
              <a:rPr lang="zh-CN" altLang="en-US" sz="1800" dirty="0"/>
              <a:t>磁场强度为 </a:t>
            </a:r>
            <a:r>
              <a:rPr lang="en-US" altLang="zh-CN" sz="1800" dirty="0"/>
              <a:t>0.1T</a:t>
            </a:r>
            <a:r>
              <a:rPr lang="zh-CN" altLang="en-US" sz="1800" dirty="0"/>
              <a:t>， </a:t>
            </a:r>
            <a:r>
              <a:rPr lang="en-US" altLang="zh-CN" sz="1800" dirty="0"/>
              <a:t>0.13T</a:t>
            </a:r>
            <a:r>
              <a:rPr lang="zh-CN" altLang="en-US" sz="1800" dirty="0"/>
              <a:t>， </a:t>
            </a:r>
            <a:r>
              <a:rPr lang="en-US" altLang="zh-CN" sz="1800" dirty="0"/>
              <a:t>0.25T</a:t>
            </a:r>
            <a:r>
              <a:rPr lang="zh-CN" altLang="en-US" sz="1800" dirty="0"/>
              <a:t>， </a:t>
            </a:r>
            <a:r>
              <a:rPr lang="en-US" altLang="zh-CN" sz="1800" dirty="0"/>
              <a:t>0.3T</a:t>
            </a:r>
          </a:p>
          <a:p>
            <a:endParaRPr lang="en-US" altLang="zh-CN" sz="2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EEA6A9-7754-46FD-AE38-80F660043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6F921FA-12A3-47C4-AC8C-74448ADE0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377" y="3280528"/>
            <a:ext cx="6768445" cy="307582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661AB9C-CB4B-4CF7-9264-56A9539C03C3}"/>
              </a:ext>
            </a:extLst>
          </p:cNvPr>
          <p:cNvSpPr txBox="1"/>
          <p:nvPr/>
        </p:nvSpPr>
        <p:spPr>
          <a:xfrm>
            <a:off x="838200" y="3418055"/>
            <a:ext cx="424284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200" dirty="0"/>
              <a:t>sep01</a:t>
            </a:r>
            <a:r>
              <a:rPr lang="zh-CN" altLang="en-US" sz="2200" dirty="0"/>
              <a:t>线圈大部分可以采用常规水路能满足要求，小部分需要使用复杂线圈以增加水路降温，</a:t>
            </a:r>
            <a:r>
              <a:rPr lang="en-US" altLang="zh-CN" sz="2200" dirty="0"/>
              <a:t>sep02</a:t>
            </a:r>
            <a:r>
              <a:rPr lang="zh-CN" altLang="en-US" sz="2200" dirty="0"/>
              <a:t>线圈均需采用复杂水路</a:t>
            </a:r>
            <a:endParaRPr lang="en-US" altLang="zh-CN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rgbClr val="C00000"/>
                </a:solidFill>
              </a:rPr>
              <a:t>结论：磁铁可靠性低</a:t>
            </a:r>
            <a:endParaRPr lang="en-US" altLang="zh-CN" sz="2200" dirty="0">
              <a:solidFill>
                <a:srgbClr val="C0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A36785F-93B9-4B7C-BC96-FECB43E774A8}"/>
              </a:ext>
            </a:extLst>
          </p:cNvPr>
          <p:cNvSpPr/>
          <p:nvPr/>
        </p:nvSpPr>
        <p:spPr>
          <a:xfrm>
            <a:off x="5297864" y="6117996"/>
            <a:ext cx="6696958" cy="238354"/>
          </a:xfrm>
          <a:prstGeom prst="rect">
            <a:avLst/>
          </a:prstGeom>
          <a:solidFill>
            <a:srgbClr val="C00000">
              <a:alpha val="2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6660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EDB068-D520-4EE7-B49B-89FBFF5F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B811DC-8148-480E-A433-05FE9C0C6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束线整体布局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磁铁与真空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慢引出与散射靶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RTBT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引出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CN" altLang="en-US" dirty="0"/>
              <a:t>质子降能器</a:t>
            </a:r>
            <a:endParaRPr lang="en-US" altLang="zh-CN" dirty="0"/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Pion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产生与传输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质子准直器模拟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结论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8EB541-8568-40C7-9045-BDF63CEE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44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EDB068-D520-4EE7-B49B-89FBFF5F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B811DC-8148-480E-A433-05FE9C0C6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束线整体布局</a:t>
            </a:r>
            <a:endParaRPr lang="en-US" altLang="zh-CN" dirty="0"/>
          </a:p>
          <a:p>
            <a:r>
              <a:rPr lang="zh-CN" altLang="en-US" dirty="0"/>
              <a:t>磁铁与真空</a:t>
            </a:r>
            <a:endParaRPr lang="en-US" altLang="zh-CN" dirty="0"/>
          </a:p>
          <a:p>
            <a:r>
              <a:rPr lang="zh-CN" altLang="en-US" dirty="0"/>
              <a:t>慢引出与散射靶</a:t>
            </a:r>
            <a:endParaRPr lang="en-US" altLang="zh-CN" dirty="0"/>
          </a:p>
          <a:p>
            <a:r>
              <a:rPr lang="en-US" altLang="zh-CN" dirty="0"/>
              <a:t>RTBT</a:t>
            </a:r>
            <a:r>
              <a:rPr lang="zh-CN" altLang="en-US" dirty="0"/>
              <a:t>引出</a:t>
            </a:r>
            <a:endParaRPr lang="en-US" altLang="zh-CN" dirty="0"/>
          </a:p>
          <a:p>
            <a:r>
              <a:rPr lang="zh-CN" altLang="en-US" dirty="0"/>
              <a:t>质子降能器</a:t>
            </a:r>
            <a:endParaRPr lang="en-US" altLang="zh-CN" dirty="0"/>
          </a:p>
          <a:p>
            <a:r>
              <a:rPr lang="en-US" altLang="zh-CN" dirty="0"/>
              <a:t>Pion</a:t>
            </a:r>
            <a:r>
              <a:rPr lang="zh-CN" altLang="en-US" dirty="0"/>
              <a:t>产生与传输</a:t>
            </a:r>
            <a:endParaRPr lang="en-US" altLang="zh-CN" dirty="0"/>
          </a:p>
          <a:p>
            <a:r>
              <a:rPr lang="zh-CN" altLang="en-US" dirty="0"/>
              <a:t>质子准直器模拟</a:t>
            </a:r>
            <a:endParaRPr lang="en-US" altLang="zh-CN" dirty="0"/>
          </a:p>
          <a:p>
            <a:r>
              <a:rPr lang="zh-CN" altLang="en-US" dirty="0"/>
              <a:t>结论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8EB541-8568-40C7-9045-BDF63CEE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407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A3C8E7-79AD-4F07-A8A9-660252C7C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降能器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37AAAD-4DF3-47DD-8053-673A043E9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zh-CN" altLang="en-US" sz="2200" dirty="0"/>
              <a:t>放置在 </a:t>
            </a:r>
            <a:r>
              <a:rPr lang="en-US" altLang="zh-CN" sz="2200" dirty="0"/>
              <a:t>RA02B01 </a:t>
            </a:r>
            <a:r>
              <a:rPr lang="zh-CN" altLang="en-US" sz="2200" dirty="0"/>
              <a:t>之后约 </a:t>
            </a:r>
            <a:r>
              <a:rPr lang="en-US" altLang="zh-CN" sz="2200" dirty="0"/>
              <a:t>0.95m </a:t>
            </a:r>
            <a:r>
              <a:rPr lang="zh-CN" altLang="en-US" sz="2200" dirty="0"/>
              <a:t>（质子线与</a:t>
            </a:r>
            <a:r>
              <a:rPr lang="en-US" altLang="zh-CN" sz="2200" dirty="0"/>
              <a:t>Muon</a:t>
            </a:r>
            <a:r>
              <a:rPr lang="zh-CN" altLang="en-US" sz="2200" dirty="0"/>
              <a:t>线分束后）</a:t>
            </a:r>
            <a:endParaRPr lang="en-US" altLang="zh-CN" sz="2200" dirty="0"/>
          </a:p>
          <a:p>
            <a:r>
              <a:rPr lang="zh-CN" altLang="en-US" sz="2200" dirty="0"/>
              <a:t>模拟材料为纯铁，厚度 </a:t>
            </a:r>
            <a:r>
              <a:rPr lang="en-US" altLang="zh-CN" sz="2200" dirty="0"/>
              <a:t>66 cm</a:t>
            </a:r>
          </a:p>
          <a:p>
            <a:r>
              <a:rPr lang="en-US" altLang="zh-CN" sz="2200" dirty="0"/>
              <a:t>800 MeV </a:t>
            </a:r>
            <a:r>
              <a:rPr lang="zh-CN" altLang="en-US" sz="2200" dirty="0"/>
              <a:t>对应动量为 </a:t>
            </a:r>
            <a:r>
              <a:rPr lang="en-US" altLang="zh-CN" sz="2200" dirty="0"/>
              <a:t>1463.3 MeV/c</a:t>
            </a:r>
          </a:p>
          <a:p>
            <a:r>
              <a:rPr lang="zh-CN" altLang="en-US" sz="2200" dirty="0"/>
              <a:t>将降能器之后， 所偶磁铁参数按照新的动量进行</a:t>
            </a:r>
            <a:r>
              <a:rPr lang="en-US" altLang="zh-CN" sz="2200" dirty="0"/>
              <a:t>scale</a:t>
            </a:r>
          </a:p>
          <a:p>
            <a:r>
              <a:rPr lang="zh-CN" altLang="en-US" sz="2200" dirty="0"/>
              <a:t>假设定能之后束团 </a:t>
            </a:r>
            <a:r>
              <a:rPr lang="en-US" altLang="zh-CN" sz="2200" dirty="0" err="1"/>
              <a:t>sigmaX</a:t>
            </a:r>
            <a:r>
              <a:rPr lang="en-US" altLang="zh-CN" sz="2200" dirty="0"/>
              <a:t>=30 </a:t>
            </a:r>
            <a:r>
              <a:rPr lang="en-US" altLang="zh-CN" sz="2200" dirty="0" err="1"/>
              <a:t>sigmaY</a:t>
            </a:r>
            <a:r>
              <a:rPr lang="en-US" altLang="zh-CN" sz="2200" dirty="0"/>
              <a:t>=30 </a:t>
            </a:r>
            <a:r>
              <a:rPr lang="en-US" altLang="zh-CN" sz="2200" dirty="0" err="1"/>
              <a:t>sigmaXp</a:t>
            </a:r>
            <a:r>
              <a:rPr lang="en-US" altLang="zh-CN" sz="2200" dirty="0"/>
              <a:t>=0.004 </a:t>
            </a:r>
            <a:r>
              <a:rPr lang="en-US" altLang="zh-CN" sz="2200" dirty="0" err="1"/>
              <a:t>sigmaYp</a:t>
            </a:r>
            <a:r>
              <a:rPr lang="en-US" altLang="zh-CN" sz="2200" dirty="0"/>
              <a:t>=0.004 </a:t>
            </a:r>
            <a:r>
              <a:rPr lang="zh-CN" altLang="en-US" sz="2200" dirty="0"/>
              <a:t>（</a:t>
            </a:r>
            <a:r>
              <a:rPr lang="en-US" altLang="zh-CN" sz="2200" dirty="0"/>
              <a:t>rms: 120mm.mrad</a:t>
            </a:r>
            <a:r>
              <a:rPr lang="zh-CN" altLang="en-US" sz="2200" dirty="0"/>
              <a:t>）</a:t>
            </a:r>
            <a:endParaRPr lang="en-US" altLang="zh-CN" sz="2200" dirty="0"/>
          </a:p>
          <a:p>
            <a:r>
              <a:rPr lang="zh-CN" altLang="en-US" sz="2200" dirty="0"/>
              <a:t>只模拟降能器之后的</a:t>
            </a:r>
            <a:r>
              <a:rPr lang="en-US" altLang="zh-CN" sz="2200" dirty="0"/>
              <a:t>lattice (10000</a:t>
            </a:r>
            <a:r>
              <a:rPr lang="zh-CN" altLang="en-US" sz="2200" dirty="0"/>
              <a:t>个粒子）</a:t>
            </a:r>
            <a:endParaRPr lang="en-US" altLang="zh-CN" sz="2200" dirty="0"/>
          </a:p>
          <a:p>
            <a:r>
              <a:rPr lang="zh-CN" altLang="en-US" sz="2200" dirty="0"/>
              <a:t>位于束线接受度内的质子可以顺利地传输到终端，总的降能传输传输效率</a:t>
            </a:r>
            <a:r>
              <a:rPr lang="en-US" altLang="zh-CN" sz="2200" dirty="0"/>
              <a:t>&lt;1E-3</a:t>
            </a:r>
          </a:p>
          <a:p>
            <a:pPr marL="0" indent="0">
              <a:buNone/>
            </a:pPr>
            <a:endParaRPr lang="zh-CN" altLang="en-US" sz="22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DACF119-6A35-4E99-98F3-43890DA92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11" y="4927996"/>
            <a:ext cx="2751655" cy="17628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8DD7295-E193-483B-A1F9-7E8F1736D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077" y="4955400"/>
            <a:ext cx="2720847" cy="173543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1014F2F-B36E-44EE-BDB3-3D0DDB9FA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502" y="4949175"/>
            <a:ext cx="2720847" cy="174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53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EDB068-D520-4EE7-B49B-89FBFF5F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B811DC-8148-480E-A433-05FE9C0C6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束线整体布局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磁铁与真空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慢引出与散射靶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RTBT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引出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质子降能器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/>
              <a:t>Pion</a:t>
            </a:r>
            <a:r>
              <a:rPr lang="zh-CN" altLang="en-US" dirty="0"/>
              <a:t>产生与传输</a:t>
            </a:r>
            <a:endParaRPr lang="en-US" altLang="zh-CN" dirty="0"/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质子准直器模拟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结论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8EB541-8568-40C7-9045-BDF63CEE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267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FF80F3-A8F7-4573-A643-E1C4982C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Pion</a:t>
            </a:r>
            <a:r>
              <a:rPr lang="zh-CN" altLang="en-US" dirty="0"/>
              <a:t>产生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47B43B-534A-439B-88B3-FF27B434E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/>
              <a:t>模拟了</a:t>
            </a:r>
            <a:r>
              <a:rPr lang="en-US" altLang="zh-CN" sz="2000" dirty="0"/>
              <a:t>W</a:t>
            </a:r>
            <a:r>
              <a:rPr lang="zh-CN" altLang="en-US" sz="2000" dirty="0"/>
              <a:t>，</a:t>
            </a:r>
            <a:r>
              <a:rPr lang="en-US" altLang="zh-CN" sz="2000" dirty="0"/>
              <a:t>Fe</a:t>
            </a:r>
            <a:r>
              <a:rPr lang="zh-CN" altLang="en-US" sz="2000" dirty="0"/>
              <a:t>和</a:t>
            </a:r>
            <a:r>
              <a:rPr lang="en-US" altLang="zh-CN" sz="2000" dirty="0"/>
              <a:t>Al </a:t>
            </a:r>
            <a:r>
              <a:rPr lang="zh-CN" altLang="en-US" sz="2000" dirty="0"/>
              <a:t>三种材料， </a:t>
            </a:r>
            <a:r>
              <a:rPr lang="en-US" altLang="zh-CN" sz="2000" dirty="0"/>
              <a:t>Al</a:t>
            </a:r>
            <a:r>
              <a:rPr lang="zh-CN" altLang="en-US" sz="2000" dirty="0"/>
              <a:t>的产额阈值较高</a:t>
            </a:r>
            <a:endParaRPr lang="en-US" altLang="zh-CN" sz="2000" dirty="0"/>
          </a:p>
          <a:p>
            <a:pPr lvl="1"/>
            <a:r>
              <a:rPr lang="zh-CN" altLang="en-US" sz="1600" dirty="0"/>
              <a:t>但是能被有效传输的比例小于 </a:t>
            </a:r>
            <a:r>
              <a:rPr lang="en-US" altLang="zh-CN" sz="1600" dirty="0"/>
              <a:t>1E-6</a:t>
            </a:r>
            <a:endParaRPr lang="zh-CN" altLang="en-US" sz="1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5D77E8-3A24-443B-B5B0-079CA1FC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9D3A828-BD94-409C-B08E-6981FEF49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091" y="828298"/>
            <a:ext cx="4340077" cy="520140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60F17D7-B655-48DC-907B-85F643B770B0}"/>
              </a:ext>
            </a:extLst>
          </p:cNvPr>
          <p:cNvSpPr/>
          <p:nvPr/>
        </p:nvSpPr>
        <p:spPr>
          <a:xfrm rot="1648187">
            <a:off x="10650394" y="1320930"/>
            <a:ext cx="678466" cy="273964"/>
          </a:xfrm>
          <a:prstGeom prst="rect">
            <a:avLst/>
          </a:prstGeom>
          <a:solidFill>
            <a:srgbClr val="C00000">
              <a:alpha val="3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D3DEF77-D4A2-41FA-9CE4-60DAD4F5F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067" y="3515368"/>
            <a:ext cx="3253500" cy="25143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1B98E5-05A8-4E98-80FB-9074BE790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32" y="2875282"/>
            <a:ext cx="2512587" cy="187004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4ED1203-055B-4456-94F1-07E7F8061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84" y="4812800"/>
            <a:ext cx="2628935" cy="198105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4013907-919D-48C6-BAAF-F3922A2B339B}"/>
              </a:ext>
            </a:extLst>
          </p:cNvPr>
          <p:cNvSpPr txBox="1"/>
          <p:nvPr/>
        </p:nvSpPr>
        <p:spPr>
          <a:xfrm>
            <a:off x="2070599" y="3428999"/>
            <a:ext cx="122158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Al:300mm</a:t>
            </a:r>
          </a:p>
          <a:p>
            <a:r>
              <a:rPr lang="en-US" altLang="zh-CN" sz="1600" dirty="0" err="1"/>
              <a:t>Pz</a:t>
            </a:r>
            <a:endParaRPr lang="zh-CN" altLang="en-US" sz="16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85E1131-8140-4E93-9BB1-B209DAB75341}"/>
              </a:ext>
            </a:extLst>
          </p:cNvPr>
          <p:cNvSpPr txBox="1"/>
          <p:nvPr/>
        </p:nvSpPr>
        <p:spPr>
          <a:xfrm>
            <a:off x="1975431" y="5884575"/>
            <a:ext cx="112598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Al:300mm</a:t>
            </a:r>
          </a:p>
          <a:p>
            <a:r>
              <a:rPr lang="en-US" altLang="zh-CN" sz="1600" dirty="0"/>
              <a:t>X-Px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8389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883B4C-032C-4D5A-AC4D-1EFC0DFC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Pion</a:t>
            </a:r>
            <a:r>
              <a:rPr lang="zh-CN" altLang="en-US" dirty="0"/>
              <a:t>传输 </a:t>
            </a:r>
            <a:r>
              <a:rPr lang="en-US" altLang="zh-CN" dirty="0"/>
              <a:t>– 300 MeV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AED4D9-6D08-48F5-9D35-E14AC40E6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63950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err="1"/>
              <a:t>SigmaX</a:t>
            </a:r>
            <a:r>
              <a:rPr lang="en-US" altLang="zh-CN" dirty="0"/>
              <a:t> = </a:t>
            </a:r>
            <a:r>
              <a:rPr lang="en-US" altLang="zh-CN" dirty="0" err="1"/>
              <a:t>SigmaY</a:t>
            </a:r>
            <a:r>
              <a:rPr lang="en-US" altLang="zh-CN" dirty="0"/>
              <a:t> = 10 mm</a:t>
            </a:r>
          </a:p>
          <a:p>
            <a:r>
              <a:rPr lang="en-US" altLang="zh-CN" dirty="0" err="1"/>
              <a:t>SigmaXp</a:t>
            </a:r>
            <a:r>
              <a:rPr lang="en-US" altLang="zh-CN" dirty="0"/>
              <a:t> = </a:t>
            </a:r>
            <a:r>
              <a:rPr lang="en-US" altLang="zh-CN" dirty="0" err="1"/>
              <a:t>SigmaYp</a:t>
            </a:r>
            <a:r>
              <a:rPr lang="en-US" altLang="zh-CN" dirty="0"/>
              <a:t> = 2 </a:t>
            </a:r>
            <a:r>
              <a:rPr lang="en-US" altLang="zh-CN" dirty="0" err="1"/>
              <a:t>mrad</a:t>
            </a:r>
            <a:endParaRPr lang="en-US" altLang="zh-CN" dirty="0"/>
          </a:p>
          <a:p>
            <a:r>
              <a:rPr lang="en-US" altLang="zh-CN" dirty="0" err="1"/>
              <a:t>Mean_P</a:t>
            </a:r>
            <a:r>
              <a:rPr lang="en-US" altLang="zh-CN" dirty="0"/>
              <a:t> = 416.8 MeV/c</a:t>
            </a:r>
          </a:p>
          <a:p>
            <a:r>
              <a:rPr lang="en-US" altLang="zh-CN" dirty="0"/>
              <a:t>N particles: 50k</a:t>
            </a:r>
          </a:p>
          <a:p>
            <a:r>
              <a:rPr lang="zh-CN" altLang="en-US" dirty="0"/>
              <a:t>传输效率： </a:t>
            </a:r>
            <a:r>
              <a:rPr lang="en-US" altLang="zh-CN" dirty="0"/>
              <a:t>33%  (</a:t>
            </a:r>
            <a:r>
              <a:rPr lang="zh-CN" altLang="en-US" dirty="0"/>
              <a:t>衰变的</a:t>
            </a:r>
            <a:r>
              <a:rPr lang="en-US" altLang="zh-CN" dirty="0"/>
              <a:t>pion</a:t>
            </a:r>
            <a:r>
              <a:rPr lang="zh-CN" altLang="en-US" dirty="0"/>
              <a:t>较多）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91EC81-EDC1-41CC-BF01-5B3175DAB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ED7D972-ADCC-4547-87B5-DB883857D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737" y="3831294"/>
            <a:ext cx="2807408" cy="286078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ACDC1E6-57D5-454F-B75D-B16F6E4D8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29" y="3789575"/>
            <a:ext cx="2807408" cy="29442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5340871-7A59-49EF-9B34-C5391D5C0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317" y="3873014"/>
            <a:ext cx="2833895" cy="286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13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883B4C-032C-4D5A-AC4D-1EFC0DFC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Pion</a:t>
            </a:r>
            <a:r>
              <a:rPr lang="zh-CN" altLang="en-US" dirty="0"/>
              <a:t>传输 </a:t>
            </a:r>
            <a:r>
              <a:rPr lang="en-US" altLang="zh-CN" dirty="0"/>
              <a:t>– 600 MeV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AED4D9-6D08-48F5-9D35-E14AC40E6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63950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err="1"/>
              <a:t>SigmaX</a:t>
            </a:r>
            <a:r>
              <a:rPr lang="en-US" altLang="zh-CN" dirty="0"/>
              <a:t> = </a:t>
            </a:r>
            <a:r>
              <a:rPr lang="en-US" altLang="zh-CN" dirty="0" err="1"/>
              <a:t>SigmaY</a:t>
            </a:r>
            <a:r>
              <a:rPr lang="en-US" altLang="zh-CN" dirty="0"/>
              <a:t> = 10 mm</a:t>
            </a:r>
          </a:p>
          <a:p>
            <a:r>
              <a:rPr lang="en-US" altLang="zh-CN" dirty="0" err="1"/>
              <a:t>SigmaXp</a:t>
            </a:r>
            <a:r>
              <a:rPr lang="en-US" altLang="zh-CN" dirty="0"/>
              <a:t> = </a:t>
            </a:r>
            <a:r>
              <a:rPr lang="en-US" altLang="zh-CN" dirty="0" err="1"/>
              <a:t>SigmaYp</a:t>
            </a:r>
            <a:r>
              <a:rPr lang="en-US" altLang="zh-CN" dirty="0"/>
              <a:t> = 2 </a:t>
            </a:r>
            <a:r>
              <a:rPr lang="en-US" altLang="zh-CN" dirty="0" err="1"/>
              <a:t>mrad</a:t>
            </a:r>
            <a:endParaRPr lang="en-US" altLang="zh-CN" dirty="0"/>
          </a:p>
          <a:p>
            <a:r>
              <a:rPr lang="en-US" altLang="zh-CN" dirty="0" err="1"/>
              <a:t>Mean_P</a:t>
            </a:r>
            <a:r>
              <a:rPr lang="en-US" altLang="zh-CN" dirty="0"/>
              <a:t> = 726.3 MeV/c</a:t>
            </a:r>
          </a:p>
          <a:p>
            <a:r>
              <a:rPr lang="en-US" altLang="zh-CN" dirty="0"/>
              <a:t>N particles: 50k</a:t>
            </a:r>
          </a:p>
          <a:p>
            <a:r>
              <a:rPr lang="zh-CN" altLang="en-US" dirty="0"/>
              <a:t>传输效率： </a:t>
            </a:r>
            <a:r>
              <a:rPr lang="en-US" altLang="zh-CN" dirty="0"/>
              <a:t>48.9%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91EC81-EDC1-41CC-BF01-5B3175DAB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03ABD61-9EC6-40A4-BCE1-EA26F127D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012" y="3887465"/>
            <a:ext cx="2717689" cy="283401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04B65A4-D82D-410D-B32C-7A9C53A54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189" y="3789575"/>
            <a:ext cx="2833455" cy="288732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C3946A7-EDD5-4087-8C82-6E1380449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131" y="3887464"/>
            <a:ext cx="2743199" cy="280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69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EDB068-D520-4EE7-B49B-89FBFF5F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B811DC-8148-480E-A433-05FE9C0C6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束线整体布局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磁铁与真空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慢引出与散射靶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RTBT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引出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质子降能器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Pion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产生与传输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CN" altLang="en-US" dirty="0"/>
              <a:t>质子准直器模拟</a:t>
            </a:r>
            <a:endParaRPr lang="en-US" altLang="zh-CN" dirty="0"/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结论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8EB541-8568-40C7-9045-BDF63CEE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083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7F6D2A-7167-4DFF-B98F-1CBE81687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质子准直器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B2D2EB-673F-4B75-A290-390A697C3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062221" cy="4433773"/>
          </a:xfrm>
        </p:spPr>
        <p:txBody>
          <a:bodyPr>
            <a:normAutofit/>
          </a:bodyPr>
          <a:lstStyle/>
          <a:p>
            <a:r>
              <a:rPr lang="en-US" altLang="zh-CN" sz="2200" dirty="0"/>
              <a:t>RCS</a:t>
            </a:r>
            <a:r>
              <a:rPr lang="zh-CN" altLang="en-US" sz="2200" dirty="0"/>
              <a:t>环里模拟</a:t>
            </a:r>
            <a:r>
              <a:rPr lang="en-US" altLang="zh-CN" sz="2200" dirty="0"/>
              <a:t>1E6</a:t>
            </a:r>
            <a:r>
              <a:rPr lang="zh-CN" altLang="en-US" sz="2200" dirty="0"/>
              <a:t>的粒子</a:t>
            </a:r>
            <a:endParaRPr lang="en-US" altLang="zh-CN" sz="2200" dirty="0"/>
          </a:p>
          <a:p>
            <a:r>
              <a:rPr lang="zh-CN" altLang="en-US" sz="2200" dirty="0"/>
              <a:t>实际有几百个粒子可以打到散射靶上 （靶深度</a:t>
            </a:r>
            <a:r>
              <a:rPr lang="en-US" altLang="zh-CN" sz="2200" dirty="0"/>
              <a:t>27mm</a:t>
            </a:r>
            <a:r>
              <a:rPr lang="zh-CN" altLang="en-US" sz="2200" dirty="0"/>
              <a:t>）</a:t>
            </a:r>
            <a:endParaRPr lang="en-US" altLang="zh-CN" sz="2200" dirty="0"/>
          </a:p>
          <a:p>
            <a:r>
              <a:rPr lang="zh-CN" altLang="en-US" sz="2200" dirty="0"/>
              <a:t>将打在靶上的粒子被加密到</a:t>
            </a:r>
            <a:r>
              <a:rPr lang="en-US" altLang="zh-CN" sz="2200" dirty="0"/>
              <a:t>1E7 </a:t>
            </a:r>
            <a:r>
              <a:rPr lang="zh-CN" altLang="en-US" sz="2200" dirty="0"/>
              <a:t>（ 单个宏粒子大约对应 </a:t>
            </a:r>
            <a:r>
              <a:rPr lang="en-US" altLang="zh-CN" sz="2200" dirty="0"/>
              <a:t>800</a:t>
            </a:r>
            <a:r>
              <a:rPr lang="zh-CN" altLang="en-US" sz="2200" dirty="0"/>
              <a:t>个质子）</a:t>
            </a:r>
            <a:endParaRPr lang="en-US" altLang="zh-CN" sz="2200" dirty="0"/>
          </a:p>
          <a:p>
            <a:r>
              <a:rPr lang="zh-CN" altLang="en-US" sz="2200" dirty="0"/>
              <a:t>利用</a:t>
            </a:r>
            <a:r>
              <a:rPr lang="en-US" altLang="zh-CN" sz="2200" dirty="0"/>
              <a:t>G4beamline </a:t>
            </a:r>
            <a:r>
              <a:rPr lang="zh-CN" altLang="en-US" sz="2200" dirty="0"/>
              <a:t>进行粒子的传输，同时修改准直器的孔径</a:t>
            </a:r>
            <a:endParaRPr lang="en-US" altLang="zh-CN" sz="2200" dirty="0"/>
          </a:p>
          <a:p>
            <a:endParaRPr lang="en-US" altLang="zh-CN" sz="2200" dirty="0"/>
          </a:p>
          <a:p>
            <a:endParaRPr lang="zh-CN" altLang="en-US" sz="2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D13130-9C75-4B97-A5CE-E92AFE18A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26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469822D-E4A8-4D70-9575-C3B6DD0EC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154" y="1778905"/>
            <a:ext cx="4692350" cy="423106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32012065-A534-46A6-B649-0E11F041350C}"/>
              </a:ext>
            </a:extLst>
          </p:cNvPr>
          <p:cNvSpPr/>
          <p:nvPr/>
        </p:nvSpPr>
        <p:spPr>
          <a:xfrm rot="2133763">
            <a:off x="9232823" y="3722241"/>
            <a:ext cx="233966" cy="30109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2BB164C-D98F-4398-8621-5957C6BB8E95}"/>
              </a:ext>
            </a:extLst>
          </p:cNvPr>
          <p:cNvSpPr/>
          <p:nvPr/>
        </p:nvSpPr>
        <p:spPr>
          <a:xfrm rot="2133763">
            <a:off x="8878836" y="4220086"/>
            <a:ext cx="233966" cy="30109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78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801C12-A10C-4F1F-8C57-8DA79AFE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不加准直器孔径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FE9D80-12BE-4C35-BAC2-2FB93061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27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DC60D99-C438-4399-BDE7-2DC25D328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186" y="4812445"/>
            <a:ext cx="2894537" cy="204555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6FACF09-769B-47D8-9732-5E687BF4A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186" y="2716355"/>
            <a:ext cx="2970229" cy="20331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CA8D68C-2B05-4D23-A50D-0313FD1CC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882" y="2725690"/>
            <a:ext cx="2894538" cy="208675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6195C82-CC63-4762-8E1F-FEC1B872CF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1940" y="4878595"/>
            <a:ext cx="2946423" cy="19794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64779F9-02FF-4FE0-B4E4-E5DDA8DB45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1332" y="2716356"/>
            <a:ext cx="2743200" cy="20331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087D57-D438-4EA3-89AE-AD998999C6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1331" y="4878595"/>
            <a:ext cx="2743200" cy="1979404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B07F6E0-A65C-4569-B394-EFDA621F0B40}"/>
              </a:ext>
            </a:extLst>
          </p:cNvPr>
          <p:cNvCxnSpPr/>
          <p:nvPr/>
        </p:nvCxnSpPr>
        <p:spPr>
          <a:xfrm>
            <a:off x="4271940" y="2177592"/>
            <a:ext cx="0" cy="45438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A1F4099-0E77-462D-B401-D38547FAF4F2}"/>
              </a:ext>
            </a:extLst>
          </p:cNvPr>
          <p:cNvCxnSpPr/>
          <p:nvPr/>
        </p:nvCxnSpPr>
        <p:spPr>
          <a:xfrm>
            <a:off x="7412637" y="2177592"/>
            <a:ext cx="0" cy="45438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EC062872-16C0-4762-82F7-0D8BDDF438FE}"/>
              </a:ext>
            </a:extLst>
          </p:cNvPr>
          <p:cNvSpPr txBox="1"/>
          <p:nvPr/>
        </p:nvSpPr>
        <p:spPr>
          <a:xfrm>
            <a:off x="1819373" y="2394408"/>
            <a:ext cx="1630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</a:t>
            </a:r>
            <a:r>
              <a:rPr lang="en-US" altLang="zh-CN" dirty="0"/>
              <a:t>200-400</a:t>
            </a:r>
            <a:r>
              <a:rPr lang="zh-CN" altLang="en-US" dirty="0"/>
              <a:t>圈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5113A8D-9660-4E41-9C7A-D32EFF2292D6}"/>
              </a:ext>
            </a:extLst>
          </p:cNvPr>
          <p:cNvSpPr txBox="1"/>
          <p:nvPr/>
        </p:nvSpPr>
        <p:spPr>
          <a:xfrm>
            <a:off x="5026871" y="2347023"/>
            <a:ext cx="1630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</a:t>
            </a:r>
            <a:r>
              <a:rPr lang="en-US" altLang="zh-CN" dirty="0"/>
              <a:t>900-1100</a:t>
            </a:r>
            <a:r>
              <a:rPr lang="zh-CN" altLang="en-US" dirty="0"/>
              <a:t>圈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FE5A9E3-9059-4887-A9EA-9750E829BD21}"/>
              </a:ext>
            </a:extLst>
          </p:cNvPr>
          <p:cNvSpPr txBox="1"/>
          <p:nvPr/>
        </p:nvSpPr>
        <p:spPr>
          <a:xfrm>
            <a:off x="8049706" y="2356358"/>
            <a:ext cx="200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</a:t>
            </a:r>
            <a:r>
              <a:rPr lang="en-US" altLang="zh-CN" dirty="0"/>
              <a:t>1400-1600</a:t>
            </a:r>
            <a:r>
              <a:rPr lang="zh-CN" altLang="en-US" dirty="0"/>
              <a:t>圈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42F2E8A-D3F8-43ED-999F-5D7248463B3D}"/>
              </a:ext>
            </a:extLst>
          </p:cNvPr>
          <p:cNvSpPr txBox="1"/>
          <p:nvPr/>
        </p:nvSpPr>
        <p:spPr>
          <a:xfrm>
            <a:off x="942680" y="1451728"/>
            <a:ext cx="9728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随着散射靶的旋转，终端的束团中心也在随之发生改变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终端固定的位置区域总有粒子（比如 </a:t>
            </a:r>
            <a:r>
              <a:rPr lang="en-US" altLang="zh-CN" dirty="0"/>
              <a:t>X=-20mm</a:t>
            </a:r>
            <a:r>
              <a:rPr lang="zh-CN" altLang="en-US" dirty="0"/>
              <a:t>， </a:t>
            </a:r>
            <a:r>
              <a:rPr lang="en-US" altLang="zh-CN" dirty="0"/>
              <a:t>Y=30mm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701872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801C12-A10C-4F1F-8C57-8DA79AFE2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90" y="187088"/>
            <a:ext cx="10515600" cy="1325563"/>
          </a:xfrm>
        </p:spPr>
        <p:txBody>
          <a:bodyPr/>
          <a:lstStyle/>
          <a:p>
            <a:r>
              <a:rPr lang="zh-CN" altLang="en-US" dirty="0"/>
              <a:t>添加准直器孔径 </a:t>
            </a:r>
            <a:r>
              <a:rPr lang="en-US" altLang="zh-CN" dirty="0"/>
              <a:t>– 40mm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FE9D80-12BE-4C35-BAC2-2FB93061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28</a:t>
            </a:fld>
            <a:endParaRPr lang="zh-CN" altLang="en-US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B07F6E0-A65C-4569-B394-EFDA621F0B40}"/>
              </a:ext>
            </a:extLst>
          </p:cNvPr>
          <p:cNvCxnSpPr/>
          <p:nvPr/>
        </p:nvCxnSpPr>
        <p:spPr>
          <a:xfrm>
            <a:off x="4271940" y="2177592"/>
            <a:ext cx="0" cy="45438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A1F4099-0E77-462D-B401-D38547FAF4F2}"/>
              </a:ext>
            </a:extLst>
          </p:cNvPr>
          <p:cNvCxnSpPr/>
          <p:nvPr/>
        </p:nvCxnSpPr>
        <p:spPr>
          <a:xfrm>
            <a:off x="7412637" y="2177592"/>
            <a:ext cx="0" cy="45438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EC062872-16C0-4762-82F7-0D8BDDF438FE}"/>
              </a:ext>
            </a:extLst>
          </p:cNvPr>
          <p:cNvSpPr txBox="1"/>
          <p:nvPr/>
        </p:nvSpPr>
        <p:spPr>
          <a:xfrm>
            <a:off x="1819373" y="2394408"/>
            <a:ext cx="1630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</a:t>
            </a:r>
            <a:r>
              <a:rPr lang="en-US" altLang="zh-CN" dirty="0"/>
              <a:t>200-400</a:t>
            </a:r>
            <a:r>
              <a:rPr lang="zh-CN" altLang="en-US" dirty="0"/>
              <a:t>圈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5113A8D-9660-4E41-9C7A-D32EFF2292D6}"/>
              </a:ext>
            </a:extLst>
          </p:cNvPr>
          <p:cNvSpPr txBox="1"/>
          <p:nvPr/>
        </p:nvSpPr>
        <p:spPr>
          <a:xfrm>
            <a:off x="5026871" y="2347023"/>
            <a:ext cx="1630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</a:t>
            </a:r>
            <a:r>
              <a:rPr lang="en-US" altLang="zh-CN" dirty="0"/>
              <a:t>900-1100</a:t>
            </a:r>
            <a:r>
              <a:rPr lang="zh-CN" altLang="en-US" dirty="0"/>
              <a:t>圈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FE5A9E3-9059-4887-A9EA-9750E829BD21}"/>
              </a:ext>
            </a:extLst>
          </p:cNvPr>
          <p:cNvSpPr txBox="1"/>
          <p:nvPr/>
        </p:nvSpPr>
        <p:spPr>
          <a:xfrm>
            <a:off x="8049706" y="2356358"/>
            <a:ext cx="200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</a:t>
            </a:r>
            <a:r>
              <a:rPr lang="en-US" altLang="zh-CN" dirty="0"/>
              <a:t>1400-1600</a:t>
            </a:r>
            <a:r>
              <a:rPr lang="zh-CN" altLang="en-US" dirty="0"/>
              <a:t>圈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42F2E8A-D3F8-43ED-999F-5D7248463B3D}"/>
              </a:ext>
            </a:extLst>
          </p:cNvPr>
          <p:cNvSpPr txBox="1"/>
          <p:nvPr/>
        </p:nvSpPr>
        <p:spPr>
          <a:xfrm>
            <a:off x="838200" y="1382491"/>
            <a:ext cx="9728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准直器会大幅减少存活的粒子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Y</a:t>
            </a:r>
            <a:r>
              <a:rPr lang="zh-CN" altLang="en-US" dirty="0"/>
              <a:t>方向的准直器可以有效地进行相空间的准直，</a:t>
            </a:r>
            <a:r>
              <a:rPr lang="en-US" altLang="zh-CN" dirty="0"/>
              <a:t>X</a:t>
            </a:r>
            <a:r>
              <a:rPr lang="zh-CN" altLang="en-US" dirty="0"/>
              <a:t>方向准直器可以减少粒子数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28850AB-C5FC-4626-8602-F89BBA0D8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705" y="2743773"/>
            <a:ext cx="2811498" cy="206867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AB10B38-8816-4483-B44E-63BBD8C0D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673" y="4878595"/>
            <a:ext cx="2783561" cy="197940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42A4BB4-843E-412B-9598-B63F9A7F4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26" y="2818617"/>
            <a:ext cx="2676574" cy="193086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DC8D97E-46D6-4447-96AA-CF39B0354E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9687" y="4878595"/>
            <a:ext cx="2691214" cy="193086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7ECA2B5-7B5F-4809-8878-1F85E6A2AB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8396" y="2936215"/>
            <a:ext cx="2613699" cy="178306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55DF379-190F-445D-AC51-ECC77CC703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4005" y="4931996"/>
            <a:ext cx="2730396" cy="187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40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5FBD10-6DF7-4765-9BE7-31AE94F51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单粒子准直模拟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4EEB6D-061F-4583-A3DE-CF1EC822F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54903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000" dirty="0"/>
              <a:t>为了进行单粒子准直的模拟，粒子需要加密</a:t>
            </a:r>
            <a:endParaRPr lang="en-US" altLang="zh-CN" sz="2000" dirty="0"/>
          </a:p>
          <a:p>
            <a:pPr lvl="1"/>
            <a:r>
              <a:rPr lang="zh-CN" altLang="en-US" sz="1800" dirty="0"/>
              <a:t>将</a:t>
            </a:r>
            <a:r>
              <a:rPr lang="en-US" altLang="zh-CN" sz="1800" dirty="0"/>
              <a:t>RCS</a:t>
            </a:r>
            <a:r>
              <a:rPr lang="zh-CN" altLang="en-US" sz="1800" dirty="0"/>
              <a:t>中打在散射靶上的粒子加密到</a:t>
            </a:r>
            <a:r>
              <a:rPr lang="en-US" altLang="zh-CN" sz="1800" dirty="0"/>
              <a:t>1E8</a:t>
            </a:r>
          </a:p>
          <a:p>
            <a:pPr lvl="1"/>
            <a:r>
              <a:rPr lang="zh-CN" altLang="en-US" sz="1800" dirty="0"/>
              <a:t>能传输到实验终端的粒子再二次加密</a:t>
            </a:r>
            <a:r>
              <a:rPr lang="en-US" altLang="zh-CN" sz="1800" dirty="0"/>
              <a:t>100</a:t>
            </a:r>
            <a:r>
              <a:rPr lang="zh-CN" altLang="en-US" sz="1800" dirty="0"/>
              <a:t>倍</a:t>
            </a:r>
            <a:endParaRPr lang="en-US" altLang="zh-CN" sz="1800" dirty="0"/>
          </a:p>
          <a:p>
            <a:pPr lvl="1"/>
            <a:r>
              <a:rPr lang="zh-CN" altLang="en-US" sz="1800" dirty="0">
                <a:solidFill>
                  <a:srgbClr val="C00000"/>
                </a:solidFill>
              </a:rPr>
              <a:t>每个宏粒子大约对应单个粒子</a:t>
            </a:r>
            <a:endParaRPr lang="en-US" altLang="zh-CN" sz="1800" dirty="0">
              <a:solidFill>
                <a:srgbClr val="C00000"/>
              </a:solidFill>
            </a:endParaRPr>
          </a:p>
          <a:p>
            <a:r>
              <a:rPr lang="zh-CN" altLang="en-US" sz="2200" dirty="0"/>
              <a:t>目前只考虑两个特定圈束的粒子（第</a:t>
            </a:r>
            <a:r>
              <a:rPr lang="en-US" altLang="zh-CN" sz="2200" dirty="0"/>
              <a:t>301</a:t>
            </a:r>
            <a:r>
              <a:rPr lang="zh-CN" altLang="en-US" sz="2200" dirty="0"/>
              <a:t>圈，第</a:t>
            </a:r>
            <a:r>
              <a:rPr lang="en-US" altLang="zh-CN" sz="2200" dirty="0"/>
              <a:t>901</a:t>
            </a:r>
            <a:r>
              <a:rPr lang="zh-CN" altLang="en-US" sz="2200" dirty="0"/>
              <a:t>圈）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ECA4AD5-EB09-421A-99A3-FDCD3121B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0CBAAC0-476D-4B90-9A60-056DC9A25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797" y="3415465"/>
            <a:ext cx="3603420" cy="2778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A2EDC0-87EF-4781-9AF0-A24D564C1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628" y="3429001"/>
            <a:ext cx="3418543" cy="265606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4F2EF7E-4F9A-4DF3-B876-B6CD3EE3FBDE}"/>
              </a:ext>
            </a:extLst>
          </p:cNvPr>
          <p:cNvSpPr txBox="1"/>
          <p:nvPr/>
        </p:nvSpPr>
        <p:spPr>
          <a:xfrm>
            <a:off x="1598925" y="6171684"/>
            <a:ext cx="355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准直器之前的粒子分布，第</a:t>
            </a:r>
            <a:r>
              <a:rPr lang="en-US" altLang="zh-CN" dirty="0"/>
              <a:t>301</a:t>
            </a:r>
            <a:r>
              <a:rPr lang="zh-CN" altLang="en-US" dirty="0"/>
              <a:t>圈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50AA936-7FF2-43A5-9D6D-69A39139726C}"/>
              </a:ext>
            </a:extLst>
          </p:cNvPr>
          <p:cNvSpPr txBox="1"/>
          <p:nvPr/>
        </p:nvSpPr>
        <p:spPr>
          <a:xfrm>
            <a:off x="5701156" y="6123543"/>
            <a:ext cx="355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准直器之前的粒子分布，第</a:t>
            </a:r>
            <a:r>
              <a:rPr lang="en-US" altLang="zh-CN" dirty="0"/>
              <a:t>901</a:t>
            </a:r>
            <a:r>
              <a:rPr lang="zh-CN" altLang="en-US" dirty="0"/>
              <a:t>圈</a:t>
            </a:r>
          </a:p>
        </p:txBody>
      </p:sp>
    </p:spTree>
    <p:extLst>
      <p:ext uri="{BB962C8B-B14F-4D97-AF65-F5344CB8AC3E}">
        <p14:creationId xmlns:p14="http://schemas.microsoft.com/office/powerpoint/2010/main" val="320748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5E9376-E203-4FD8-93E3-7E1C19D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束线整体布局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BB460CF7-7474-41F2-852B-22CB4D87F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2318" y="1697758"/>
            <a:ext cx="7789682" cy="490178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3BF501E-8BE3-45E0-8F5E-E1F292B7DFFA}"/>
              </a:ext>
            </a:extLst>
          </p:cNvPr>
          <p:cNvSpPr/>
          <p:nvPr/>
        </p:nvSpPr>
        <p:spPr>
          <a:xfrm>
            <a:off x="9116266" y="1762577"/>
            <a:ext cx="1040524" cy="472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RCS</a:t>
            </a:r>
            <a:endParaRPr lang="zh-CN" altLang="en-US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769D509-E400-4306-BE4C-F575370C12C8}"/>
              </a:ext>
            </a:extLst>
          </p:cNvPr>
          <p:cNvSpPr/>
          <p:nvPr/>
        </p:nvSpPr>
        <p:spPr>
          <a:xfrm rot="20699008">
            <a:off x="7213129" y="1824481"/>
            <a:ext cx="1040524" cy="472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RTBT</a:t>
            </a:r>
            <a:endParaRPr lang="zh-CN" altLang="en-US" b="1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5531D95-73F6-4CBD-B509-870E074E2787}"/>
              </a:ext>
            </a:extLst>
          </p:cNvPr>
          <p:cNvSpPr/>
          <p:nvPr/>
        </p:nvSpPr>
        <p:spPr>
          <a:xfrm rot="17800141">
            <a:off x="5924741" y="3548958"/>
            <a:ext cx="1040524" cy="472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T1&amp;T2</a:t>
            </a:r>
            <a:endParaRPr lang="zh-CN" altLang="en-US" b="1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51EAE90-8A23-4C59-BE0A-B512AE16897E}"/>
              </a:ext>
            </a:extLst>
          </p:cNvPr>
          <p:cNvSpPr/>
          <p:nvPr/>
        </p:nvSpPr>
        <p:spPr>
          <a:xfrm rot="293577">
            <a:off x="7357499" y="3548959"/>
            <a:ext cx="1040524" cy="472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Muon</a:t>
            </a:r>
            <a:endParaRPr lang="zh-CN" altLang="en-US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936B06-5F95-418D-B1F0-33E22CB58951}"/>
              </a:ext>
            </a:extLst>
          </p:cNvPr>
          <p:cNvSpPr/>
          <p:nvPr/>
        </p:nvSpPr>
        <p:spPr>
          <a:xfrm>
            <a:off x="7675084" y="4426022"/>
            <a:ext cx="1040524" cy="472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RP2</a:t>
            </a:r>
            <a:endParaRPr lang="zh-CN" altLang="en-US" b="1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58973F8-AAE7-4435-A8D7-2962D7ABF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5F9CEE39-EB23-4665-9D67-2E5C083D201E}"/>
              </a:ext>
            </a:extLst>
          </p:cNvPr>
          <p:cNvSpPr txBox="1">
            <a:spLocks/>
          </p:cNvSpPr>
          <p:nvPr/>
        </p:nvSpPr>
        <p:spPr>
          <a:xfrm>
            <a:off x="608550" y="1762577"/>
            <a:ext cx="3727780" cy="4836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包含四条束线，预留一条</a:t>
            </a:r>
            <a:endParaRPr lang="en-US" altLang="zh-CN" sz="2400" dirty="0"/>
          </a:p>
          <a:p>
            <a:pPr lvl="1"/>
            <a:r>
              <a:rPr lang="zh-CN" altLang="en-US" sz="2000" dirty="0"/>
              <a:t>高能质子束线</a:t>
            </a:r>
            <a:r>
              <a:rPr lang="en-US" altLang="zh-CN" sz="2000" dirty="0"/>
              <a:t>T1</a:t>
            </a:r>
          </a:p>
          <a:p>
            <a:pPr lvl="1"/>
            <a:r>
              <a:rPr lang="zh-CN" altLang="en-US" sz="2000" dirty="0"/>
              <a:t>高能质子束线</a:t>
            </a:r>
            <a:r>
              <a:rPr lang="en-US" altLang="zh-CN" sz="2000" dirty="0"/>
              <a:t>T2</a:t>
            </a:r>
          </a:p>
          <a:p>
            <a:pPr lvl="1"/>
            <a:r>
              <a:rPr lang="en-US" altLang="zh-CN" sz="2000" dirty="0"/>
              <a:t>Muon</a:t>
            </a:r>
            <a:r>
              <a:rPr lang="zh-CN" altLang="en-US" sz="2000" dirty="0"/>
              <a:t>束线、</a:t>
            </a:r>
            <a:endParaRPr lang="en-US" altLang="zh-CN" sz="2000" dirty="0"/>
          </a:p>
          <a:p>
            <a:pPr lvl="1"/>
            <a:r>
              <a:rPr lang="zh-CN" altLang="en-US" sz="2000" dirty="0"/>
              <a:t>高能质子束线</a:t>
            </a:r>
            <a:r>
              <a:rPr lang="en-US" altLang="zh-CN" sz="2000" dirty="0"/>
              <a:t>2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lvl="1"/>
            <a:r>
              <a:rPr lang="zh-CN" altLang="en-US" sz="2000" dirty="0"/>
              <a:t>预留第二靶站束线位置。</a:t>
            </a:r>
            <a:endParaRPr lang="en-US" altLang="zh-CN" sz="2000" dirty="0"/>
          </a:p>
          <a:p>
            <a:r>
              <a:rPr lang="zh-CN" altLang="en-US" sz="2400" dirty="0"/>
              <a:t>束线整体从</a:t>
            </a:r>
            <a:r>
              <a:rPr lang="en-US" altLang="zh-CN" sz="2400" dirty="0"/>
              <a:t>RTBT</a:t>
            </a:r>
            <a:r>
              <a:rPr lang="zh-CN" altLang="en-US" sz="2400" dirty="0"/>
              <a:t>第五块四极磁铁之后开始引出。</a:t>
            </a:r>
            <a:endParaRPr lang="en-US" altLang="zh-CN" sz="2400" dirty="0"/>
          </a:p>
          <a:p>
            <a:r>
              <a:rPr lang="zh-CN" altLang="en-US" sz="2400" dirty="0"/>
              <a:t>高能质子线与</a:t>
            </a:r>
            <a:r>
              <a:rPr lang="en-US" altLang="zh-CN" sz="2400" dirty="0"/>
              <a:t>Muon</a:t>
            </a:r>
            <a:r>
              <a:rPr lang="zh-CN" altLang="en-US" sz="2400" dirty="0"/>
              <a:t>通过开关磁铁分开。</a:t>
            </a:r>
            <a:endParaRPr lang="en-US" altLang="zh-CN" sz="2400" dirty="0"/>
          </a:p>
          <a:p>
            <a:r>
              <a:rPr lang="zh-CN" altLang="en-US" sz="2400" dirty="0"/>
              <a:t>高能质子束线</a:t>
            </a:r>
            <a:r>
              <a:rPr lang="en-US" altLang="zh-CN" sz="2400" dirty="0"/>
              <a:t>2</a:t>
            </a:r>
            <a:r>
              <a:rPr lang="zh-CN" altLang="en-US" sz="2400" dirty="0"/>
              <a:t>从</a:t>
            </a:r>
            <a:r>
              <a:rPr lang="en-US" altLang="zh-CN" sz="2400" dirty="0"/>
              <a:t>Muon</a:t>
            </a:r>
            <a:r>
              <a:rPr lang="zh-CN" altLang="en-US" sz="2400" dirty="0"/>
              <a:t>线引出。</a:t>
            </a:r>
            <a:endParaRPr lang="en-US" altLang="zh-CN" sz="2400" dirty="0"/>
          </a:p>
          <a:p>
            <a:r>
              <a:rPr lang="en-US" altLang="zh-CN" sz="2400" dirty="0"/>
              <a:t>T1 </a:t>
            </a:r>
            <a:r>
              <a:rPr lang="zh-CN" altLang="en-US" sz="2400" dirty="0"/>
              <a:t>和 </a:t>
            </a:r>
            <a:r>
              <a:rPr lang="en-US" altLang="zh-CN" sz="2400" dirty="0"/>
              <a:t>T2</a:t>
            </a:r>
            <a:r>
              <a:rPr lang="zh-CN" altLang="en-US" sz="2400" dirty="0"/>
              <a:t>分时使用，通过二极磁铁分开</a:t>
            </a:r>
            <a:endParaRPr lang="en-US" altLang="zh-CN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819496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0109E96-2F1A-4CFD-8082-135ABA574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54" y="2265911"/>
            <a:ext cx="2659496" cy="186049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C5FBD10-6DF7-4765-9BE7-31AE94F51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单粒子准直模拟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4EEB6D-061F-4583-A3DE-CF1EC822F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986" y="1906727"/>
            <a:ext cx="4101445" cy="483942"/>
          </a:xfrm>
        </p:spPr>
        <p:txBody>
          <a:bodyPr>
            <a:normAutofit/>
          </a:bodyPr>
          <a:lstStyle/>
          <a:p>
            <a:r>
              <a:rPr lang="zh-CN" altLang="en-US" sz="2200" dirty="0"/>
              <a:t>孔径 </a:t>
            </a:r>
            <a:r>
              <a:rPr lang="en-US" altLang="zh-CN" sz="2200" dirty="0"/>
              <a:t>20mm</a:t>
            </a:r>
            <a:endParaRPr lang="zh-CN" altLang="en-US" sz="2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ECA4AD5-EB09-421A-99A3-FDCD3121B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4F2EF7E-4F9A-4DF3-B876-B6CD3EE3FBDE}"/>
              </a:ext>
            </a:extLst>
          </p:cNvPr>
          <p:cNvSpPr txBox="1"/>
          <p:nvPr/>
        </p:nvSpPr>
        <p:spPr>
          <a:xfrm>
            <a:off x="1102151" y="4048826"/>
            <a:ext cx="229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终端分布，第</a:t>
            </a:r>
            <a:r>
              <a:rPr lang="en-US" altLang="zh-CN" dirty="0"/>
              <a:t>301</a:t>
            </a:r>
            <a:r>
              <a:rPr lang="zh-CN" altLang="en-US" dirty="0"/>
              <a:t>圈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4EB7738-041C-41A4-9B1C-F7C23E013499}"/>
              </a:ext>
            </a:extLst>
          </p:cNvPr>
          <p:cNvSpPr txBox="1"/>
          <p:nvPr/>
        </p:nvSpPr>
        <p:spPr>
          <a:xfrm>
            <a:off x="3771073" y="4048826"/>
            <a:ext cx="220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终端分布，第</a:t>
            </a:r>
            <a:r>
              <a:rPr lang="en-US" altLang="zh-CN" dirty="0"/>
              <a:t>901</a:t>
            </a:r>
            <a:r>
              <a:rPr lang="zh-CN" altLang="en-US" dirty="0"/>
              <a:t>圈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5027E31-C0DE-49DE-826E-88DAA68D9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064" y="2242638"/>
            <a:ext cx="2507529" cy="188376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74B708E-F8D6-4BE2-8B29-E969F34782C5}"/>
              </a:ext>
            </a:extLst>
          </p:cNvPr>
          <p:cNvSpPr txBox="1"/>
          <p:nvPr/>
        </p:nvSpPr>
        <p:spPr>
          <a:xfrm>
            <a:off x="2247900" y="3512433"/>
            <a:ext cx="829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1125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81BE8DC-50B7-407E-BC6D-7CE83EE155D6}"/>
              </a:ext>
            </a:extLst>
          </p:cNvPr>
          <p:cNvSpPr txBox="1"/>
          <p:nvPr/>
        </p:nvSpPr>
        <p:spPr>
          <a:xfrm>
            <a:off x="3794247" y="3547490"/>
            <a:ext cx="829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2469</a:t>
            </a:r>
            <a:endParaRPr lang="zh-CN" altLang="en-US" dirty="0"/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BA9C27E0-4E80-4E15-BB06-8F1A6C3B2378}"/>
              </a:ext>
            </a:extLst>
          </p:cNvPr>
          <p:cNvSpPr txBox="1">
            <a:spLocks/>
          </p:cNvSpPr>
          <p:nvPr/>
        </p:nvSpPr>
        <p:spPr>
          <a:xfrm>
            <a:off x="6597955" y="1928213"/>
            <a:ext cx="4101445" cy="483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200" dirty="0"/>
              <a:t>孔径 </a:t>
            </a:r>
            <a:r>
              <a:rPr lang="en-US" altLang="zh-CN" sz="2200" dirty="0"/>
              <a:t>10mm</a:t>
            </a:r>
            <a:endParaRPr lang="zh-CN" altLang="en-US" sz="22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72A3AC1-1537-4A60-8CCA-34926A597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9769" y="2338012"/>
            <a:ext cx="2507529" cy="178839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A5011E2-8C62-4253-AB58-9C4F58B63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1423" y="2317946"/>
            <a:ext cx="2367346" cy="180845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A1A726B-850B-4633-B45F-D8DD6A94F6AA}"/>
              </a:ext>
            </a:extLst>
          </p:cNvPr>
          <p:cNvSpPr txBox="1"/>
          <p:nvPr/>
        </p:nvSpPr>
        <p:spPr>
          <a:xfrm>
            <a:off x="1084694" y="6488668"/>
            <a:ext cx="229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终端分布，第</a:t>
            </a:r>
            <a:r>
              <a:rPr lang="en-US" altLang="zh-CN" dirty="0"/>
              <a:t>301</a:t>
            </a:r>
            <a:r>
              <a:rPr lang="zh-CN" altLang="en-US" dirty="0"/>
              <a:t>圈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CFB3B3D-31E3-402A-A354-FED309F68048}"/>
              </a:ext>
            </a:extLst>
          </p:cNvPr>
          <p:cNvSpPr txBox="1"/>
          <p:nvPr/>
        </p:nvSpPr>
        <p:spPr>
          <a:xfrm>
            <a:off x="3753616" y="6488668"/>
            <a:ext cx="220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终端分布，第</a:t>
            </a:r>
            <a:r>
              <a:rPr lang="en-US" altLang="zh-CN" dirty="0"/>
              <a:t>901</a:t>
            </a:r>
            <a:r>
              <a:rPr lang="zh-CN" altLang="en-US" dirty="0"/>
              <a:t>圈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7D6AC89-7A5C-4654-84BF-7D8D5B88262D}"/>
              </a:ext>
            </a:extLst>
          </p:cNvPr>
          <p:cNvSpPr txBox="1"/>
          <p:nvPr/>
        </p:nvSpPr>
        <p:spPr>
          <a:xfrm>
            <a:off x="7742063" y="3452116"/>
            <a:ext cx="829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124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F189576-57A4-4DA5-9B6B-A47F7431F52B}"/>
              </a:ext>
            </a:extLst>
          </p:cNvPr>
          <p:cNvSpPr txBox="1"/>
          <p:nvPr/>
        </p:nvSpPr>
        <p:spPr>
          <a:xfrm>
            <a:off x="10136471" y="3444214"/>
            <a:ext cx="829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631</a:t>
            </a:r>
            <a:endParaRPr lang="zh-CN" altLang="en-US" dirty="0"/>
          </a:p>
        </p:txBody>
      </p:sp>
      <p:sp>
        <p:nvSpPr>
          <p:cNvPr id="21" name="内容占位符 2">
            <a:extLst>
              <a:ext uri="{FF2B5EF4-FFF2-40B4-BE49-F238E27FC236}">
                <a16:creationId xmlns:a16="http://schemas.microsoft.com/office/drawing/2014/main" id="{6F50F29E-4FC4-4AEE-9256-30A2F4B5C94B}"/>
              </a:ext>
            </a:extLst>
          </p:cNvPr>
          <p:cNvSpPr txBox="1">
            <a:spLocks/>
          </p:cNvSpPr>
          <p:nvPr/>
        </p:nvSpPr>
        <p:spPr>
          <a:xfrm>
            <a:off x="772388" y="4459655"/>
            <a:ext cx="4101445" cy="483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200" dirty="0"/>
              <a:t>孔径 </a:t>
            </a:r>
            <a:r>
              <a:rPr lang="en-US" altLang="zh-CN" sz="2200" dirty="0"/>
              <a:t>4mm</a:t>
            </a:r>
            <a:endParaRPr lang="zh-CN" altLang="en-US" sz="2200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FC7B25E9-CF04-41E8-8CCB-E531E73038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388" y="4806455"/>
            <a:ext cx="2705763" cy="173245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37FF09E-40F4-4345-B128-AD2ADDA28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402" y="4804121"/>
            <a:ext cx="2395192" cy="1710862"/>
          </a:xfrm>
          <a:prstGeom prst="rect">
            <a:avLst/>
          </a:prstGeom>
        </p:spPr>
      </p:pic>
      <p:sp>
        <p:nvSpPr>
          <p:cNvPr id="24" name="内容占位符 2">
            <a:extLst>
              <a:ext uri="{FF2B5EF4-FFF2-40B4-BE49-F238E27FC236}">
                <a16:creationId xmlns:a16="http://schemas.microsoft.com/office/drawing/2014/main" id="{969AE762-58CE-4B86-BE5B-C759F41B717B}"/>
              </a:ext>
            </a:extLst>
          </p:cNvPr>
          <p:cNvSpPr txBox="1">
            <a:spLocks/>
          </p:cNvSpPr>
          <p:nvPr/>
        </p:nvSpPr>
        <p:spPr>
          <a:xfrm>
            <a:off x="6520899" y="4459655"/>
            <a:ext cx="4101445" cy="483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200" dirty="0"/>
              <a:t>孔径 </a:t>
            </a:r>
            <a:r>
              <a:rPr lang="en-US" altLang="zh-CN" sz="2200" dirty="0"/>
              <a:t>2mm</a:t>
            </a:r>
            <a:endParaRPr lang="zh-CN" altLang="en-US" sz="2200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AF86BFCE-0C40-45AE-B794-50F45F598C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82166" y="4724257"/>
            <a:ext cx="2367347" cy="1632093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3B68EA12-926A-413A-9C69-28F176E50616}"/>
              </a:ext>
            </a:extLst>
          </p:cNvPr>
          <p:cNvSpPr txBox="1"/>
          <p:nvPr/>
        </p:nvSpPr>
        <p:spPr>
          <a:xfrm>
            <a:off x="6850662" y="6239352"/>
            <a:ext cx="229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终端分布，第</a:t>
            </a:r>
            <a:r>
              <a:rPr lang="en-US" altLang="zh-CN" dirty="0"/>
              <a:t>301</a:t>
            </a:r>
            <a:r>
              <a:rPr lang="zh-CN" altLang="en-US" dirty="0"/>
              <a:t>圈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698A293-9886-4C44-B2EB-CA6A212AD2F6}"/>
              </a:ext>
            </a:extLst>
          </p:cNvPr>
          <p:cNvSpPr txBox="1"/>
          <p:nvPr/>
        </p:nvSpPr>
        <p:spPr>
          <a:xfrm>
            <a:off x="9519584" y="6239352"/>
            <a:ext cx="220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终端分布，第</a:t>
            </a:r>
            <a:r>
              <a:rPr lang="en-US" altLang="zh-CN" dirty="0"/>
              <a:t>901</a:t>
            </a:r>
            <a:r>
              <a:rPr lang="zh-CN" altLang="en-US" dirty="0"/>
              <a:t>圈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D592253-1B6A-4A64-BF73-D7597B99F96B}"/>
              </a:ext>
            </a:extLst>
          </p:cNvPr>
          <p:cNvSpPr txBox="1"/>
          <p:nvPr/>
        </p:nvSpPr>
        <p:spPr>
          <a:xfrm>
            <a:off x="1833120" y="5909318"/>
            <a:ext cx="829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2256F4F-25D8-4DA6-AD44-B29EEE93A24E}"/>
              </a:ext>
            </a:extLst>
          </p:cNvPr>
          <p:cNvSpPr txBox="1"/>
          <p:nvPr/>
        </p:nvSpPr>
        <p:spPr>
          <a:xfrm>
            <a:off x="4623806" y="5816439"/>
            <a:ext cx="829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66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8812D1C-11FB-4ECD-A3A6-A8E148AEE5B9}"/>
              </a:ext>
            </a:extLst>
          </p:cNvPr>
          <p:cNvSpPr txBox="1"/>
          <p:nvPr/>
        </p:nvSpPr>
        <p:spPr>
          <a:xfrm>
            <a:off x="10207564" y="5602613"/>
            <a:ext cx="829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58655182-305F-4D67-8050-F960B1363678}"/>
              </a:ext>
            </a:extLst>
          </p:cNvPr>
          <p:cNvCxnSpPr/>
          <p:nvPr/>
        </p:nvCxnSpPr>
        <p:spPr>
          <a:xfrm>
            <a:off x="372065" y="4418158"/>
            <a:ext cx="1144787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F64B3C80-0853-4A88-A464-0AFAF885A45B}"/>
              </a:ext>
            </a:extLst>
          </p:cNvPr>
          <p:cNvCxnSpPr>
            <a:cxnSpLocks/>
          </p:cNvCxnSpPr>
          <p:nvPr/>
        </p:nvCxnSpPr>
        <p:spPr>
          <a:xfrm>
            <a:off x="6278545" y="1945654"/>
            <a:ext cx="0" cy="49123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C607E9C4-4371-4D0F-8FB4-D78EB8062931}"/>
              </a:ext>
            </a:extLst>
          </p:cNvPr>
          <p:cNvSpPr txBox="1"/>
          <p:nvPr/>
        </p:nvSpPr>
        <p:spPr>
          <a:xfrm>
            <a:off x="838200" y="1480008"/>
            <a:ext cx="9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准直器可以有效地卡出单粒子，但是不同圈的一致性尚需研究。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DC3043B-F45F-4787-8054-E01E023DBE01}"/>
              </a:ext>
            </a:extLst>
          </p:cNvPr>
          <p:cNvSpPr txBox="1"/>
          <p:nvPr/>
        </p:nvSpPr>
        <p:spPr>
          <a:xfrm>
            <a:off x="7437708" y="5681894"/>
            <a:ext cx="829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0103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EDB068-D520-4EE7-B49B-89FBFF5F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B811DC-8148-480E-A433-05FE9C0C6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束线整体布局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磁铁与真空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慢引出与散射靶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RTBT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引出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质子降能器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Pion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产生与传输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质子准直器模拟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CN" altLang="en-US" dirty="0"/>
              <a:t>结论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8EB541-8568-40C7-9045-BDF63CEE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733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6DD474-589A-49C9-8640-13FE503A8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1849EA-2ABF-4A26-9B41-4610671F0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2997"/>
          </a:xfrm>
        </p:spPr>
        <p:txBody>
          <a:bodyPr>
            <a:normAutofit fontScale="62500" lnSpcReduction="20000"/>
          </a:bodyPr>
          <a:lstStyle/>
          <a:p>
            <a:r>
              <a:rPr lang="zh-CN" altLang="en-US" dirty="0"/>
              <a:t>质子束线的总体布局已经固定</a:t>
            </a:r>
            <a:endParaRPr lang="en-US" altLang="zh-CN" dirty="0"/>
          </a:p>
          <a:p>
            <a:r>
              <a:rPr lang="zh-CN" altLang="en-US" dirty="0"/>
              <a:t>散射靶放置角度更改为斜向</a:t>
            </a:r>
            <a:r>
              <a:rPr lang="en-US" altLang="zh-CN" dirty="0"/>
              <a:t>45</a:t>
            </a:r>
            <a:r>
              <a:rPr lang="zh-CN" altLang="en-US" dirty="0"/>
              <a:t>度</a:t>
            </a:r>
            <a:endParaRPr lang="en-US" altLang="zh-CN" dirty="0"/>
          </a:p>
          <a:p>
            <a:r>
              <a:rPr lang="en-US" altLang="zh-CN" dirty="0"/>
              <a:t>RTBT</a:t>
            </a:r>
            <a:r>
              <a:rPr lang="zh-CN" altLang="en-US" dirty="0"/>
              <a:t>上</a:t>
            </a:r>
            <a:r>
              <a:rPr lang="en-US" altLang="zh-CN" dirty="0" err="1"/>
              <a:t>Lambertson</a:t>
            </a:r>
            <a:r>
              <a:rPr lang="zh-CN" altLang="en-US" dirty="0"/>
              <a:t>磁铁上下倒置安装</a:t>
            </a:r>
            <a:endParaRPr lang="en-US" altLang="zh-CN" dirty="0"/>
          </a:p>
          <a:p>
            <a:pPr lvl="1"/>
            <a:r>
              <a:rPr lang="zh-CN" altLang="en-US" dirty="0"/>
              <a:t>束线高度相对于正向安装降低</a:t>
            </a:r>
            <a:r>
              <a:rPr lang="en-US" altLang="zh-CN" dirty="0"/>
              <a:t>43cm</a:t>
            </a:r>
          </a:p>
          <a:p>
            <a:r>
              <a:rPr lang="zh-CN" altLang="en-US" dirty="0"/>
              <a:t>尝试了将</a:t>
            </a:r>
            <a:r>
              <a:rPr lang="en-US" altLang="zh-CN" dirty="0"/>
              <a:t>RTBT</a:t>
            </a:r>
            <a:r>
              <a:rPr lang="zh-CN" altLang="en-US" dirty="0"/>
              <a:t>上的</a:t>
            </a:r>
            <a:r>
              <a:rPr lang="en-US" altLang="zh-CN" dirty="0" err="1"/>
              <a:t>Lambertson</a:t>
            </a:r>
            <a:r>
              <a:rPr lang="zh-CN" altLang="en-US" dirty="0"/>
              <a:t>磁铁用</a:t>
            </a:r>
            <a:r>
              <a:rPr lang="en-US" altLang="zh-CN" dirty="0"/>
              <a:t>Septum</a:t>
            </a:r>
            <a:r>
              <a:rPr lang="zh-CN" altLang="en-US" dirty="0"/>
              <a:t>替代</a:t>
            </a:r>
            <a:endParaRPr lang="en-US" altLang="zh-CN" dirty="0"/>
          </a:p>
          <a:p>
            <a:pPr lvl="1"/>
            <a:r>
              <a:rPr lang="zh-CN" altLang="en-US" dirty="0"/>
              <a:t>几轮迭代后发现技术难度过大</a:t>
            </a:r>
            <a:endParaRPr lang="en-US" altLang="zh-CN" dirty="0"/>
          </a:p>
          <a:p>
            <a:r>
              <a:rPr lang="zh-CN" altLang="en-US" dirty="0"/>
              <a:t>给出了束线沿线的真空管孔径</a:t>
            </a:r>
            <a:endParaRPr lang="en-US" altLang="zh-CN" dirty="0"/>
          </a:p>
          <a:p>
            <a:r>
              <a:rPr lang="zh-CN" altLang="en-US" dirty="0"/>
              <a:t>完成了质子降能到 </a:t>
            </a:r>
            <a:r>
              <a:rPr lang="en-US" altLang="zh-CN" dirty="0"/>
              <a:t>800 MeV</a:t>
            </a:r>
            <a:r>
              <a:rPr lang="zh-CN" altLang="en-US" dirty="0"/>
              <a:t>的模拟传输</a:t>
            </a:r>
            <a:endParaRPr lang="en-US" altLang="zh-CN" dirty="0"/>
          </a:p>
          <a:p>
            <a:r>
              <a:rPr lang="zh-CN" altLang="en-US" dirty="0"/>
              <a:t>进行中 </a:t>
            </a:r>
            <a:r>
              <a:rPr lang="en-US" altLang="zh-CN" dirty="0"/>
              <a:t>- </a:t>
            </a:r>
            <a:r>
              <a:rPr lang="zh-CN" altLang="en-US" dirty="0"/>
              <a:t>大数据量打靶传输模拟</a:t>
            </a:r>
            <a:endParaRPr lang="en-US" altLang="zh-CN" dirty="0"/>
          </a:p>
          <a:p>
            <a:pPr lvl="1"/>
            <a:r>
              <a:rPr lang="en-US" altLang="zh-CN" dirty="0"/>
              <a:t>RCS</a:t>
            </a:r>
            <a:r>
              <a:rPr lang="zh-CN" altLang="en-US" dirty="0"/>
              <a:t>环中模拟</a:t>
            </a:r>
            <a:r>
              <a:rPr lang="en-US" altLang="zh-CN" dirty="0"/>
              <a:t>1E6</a:t>
            </a:r>
            <a:r>
              <a:rPr lang="zh-CN" altLang="en-US" dirty="0"/>
              <a:t>的粒子，实际打靶粒子数有</a:t>
            </a:r>
            <a:r>
              <a:rPr lang="en-US" altLang="zh-CN" dirty="0"/>
              <a:t>200</a:t>
            </a:r>
            <a:r>
              <a:rPr lang="zh-CN" altLang="en-US" dirty="0"/>
              <a:t>左右</a:t>
            </a:r>
            <a:endParaRPr lang="en-US" altLang="zh-CN" dirty="0"/>
          </a:p>
          <a:p>
            <a:pPr lvl="1"/>
            <a:r>
              <a:rPr lang="zh-CN" altLang="en-US" dirty="0"/>
              <a:t>将实际打靶粒子加密到</a:t>
            </a:r>
            <a:r>
              <a:rPr lang="en-US" altLang="zh-CN" dirty="0"/>
              <a:t>1E8 </a:t>
            </a:r>
            <a:r>
              <a:rPr lang="zh-CN" altLang="en-US" dirty="0"/>
              <a:t>（</a:t>
            </a:r>
            <a:r>
              <a:rPr lang="en-US" altLang="zh-CN" dirty="0"/>
              <a:t>1E7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模拟散射靶与束流接触的完整</a:t>
            </a:r>
            <a:r>
              <a:rPr lang="en-US" altLang="zh-CN" dirty="0"/>
              <a:t>1600</a:t>
            </a:r>
            <a:r>
              <a:rPr lang="zh-CN" altLang="en-US" dirty="0"/>
              <a:t>圈打靶</a:t>
            </a:r>
            <a:endParaRPr lang="en-US" altLang="zh-CN" dirty="0"/>
          </a:p>
          <a:p>
            <a:r>
              <a:rPr lang="zh-CN" altLang="en-US" dirty="0"/>
              <a:t>进行中 </a:t>
            </a:r>
            <a:r>
              <a:rPr lang="en-US" altLang="zh-CN" dirty="0"/>
              <a:t>- Pion</a:t>
            </a:r>
            <a:r>
              <a:rPr lang="zh-CN" altLang="en-US" dirty="0"/>
              <a:t>的产生与传输</a:t>
            </a:r>
            <a:endParaRPr lang="en-US" altLang="zh-CN" dirty="0"/>
          </a:p>
          <a:p>
            <a:pPr lvl="1"/>
            <a:r>
              <a:rPr lang="zh-CN" altLang="en-US" dirty="0"/>
              <a:t>进行了不同材料打靶产生</a:t>
            </a:r>
            <a:r>
              <a:rPr lang="en-US" altLang="zh-CN" dirty="0"/>
              <a:t>Pion</a:t>
            </a:r>
            <a:r>
              <a:rPr lang="zh-CN" altLang="en-US" dirty="0"/>
              <a:t>及</a:t>
            </a:r>
            <a:r>
              <a:rPr lang="en-US" altLang="zh-CN" dirty="0"/>
              <a:t>Pion</a:t>
            </a:r>
            <a:r>
              <a:rPr lang="zh-CN" altLang="en-US" dirty="0"/>
              <a:t>传输的模拟</a:t>
            </a:r>
            <a:endParaRPr lang="en-US" altLang="zh-CN" dirty="0"/>
          </a:p>
          <a:p>
            <a:r>
              <a:rPr lang="zh-CN" altLang="en-US" dirty="0"/>
              <a:t>进行中 </a:t>
            </a:r>
            <a:r>
              <a:rPr lang="en-US" altLang="zh-CN" dirty="0"/>
              <a:t>- </a:t>
            </a:r>
            <a:r>
              <a:rPr lang="zh-CN" altLang="en-US" dirty="0"/>
              <a:t>高能质子准直器的研究</a:t>
            </a:r>
            <a:endParaRPr lang="en-US" altLang="zh-CN" dirty="0"/>
          </a:p>
          <a:p>
            <a:pPr lvl="1"/>
            <a:r>
              <a:rPr lang="zh-CN" altLang="en-US" dirty="0"/>
              <a:t>利用准直器进行单粒子的挑选</a:t>
            </a:r>
            <a:endParaRPr lang="en-US" altLang="zh-CN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357D64E-70E5-4111-AC8B-503690EC4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61" y="1338607"/>
            <a:ext cx="4710756" cy="486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0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CDCEC4-7B3B-49A0-ACCD-76AEA73CF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质子线束流光学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7FC0DCD-578E-4970-8ED0-64D8B49E4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084393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400" dirty="0"/>
                  <a:t>接受度按 </a:t>
                </a:r>
                <a:r>
                  <a:rPr lang="en-US" altLang="zh-CN" sz="2400" dirty="0"/>
                  <a:t>350 </a:t>
                </a:r>
                <a:r>
                  <a:rPr lang="en-US" altLang="zh-CN" sz="2400" dirty="0" err="1"/>
                  <a:t>pi.mm.mrad</a:t>
                </a:r>
                <a:r>
                  <a:rPr lang="en-US" altLang="zh-CN" sz="2400" dirty="0"/>
                  <a:t> </a:t>
                </a:r>
                <a:r>
                  <a:rPr lang="zh-CN" altLang="en-US" sz="2400" dirty="0"/>
                  <a:t>设计</a:t>
                </a:r>
                <a:endParaRPr lang="en-US" altLang="zh-CN" sz="2400" dirty="0"/>
              </a:p>
              <a:p>
                <a:r>
                  <a:rPr lang="zh-CN" altLang="en-US" sz="2400" dirty="0"/>
                  <a:t>最大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为</m:t>
                    </m:r>
                  </m:oMath>
                </a14:m>
                <a:r>
                  <a:rPr lang="en-US" altLang="zh-CN" sz="2400" dirty="0"/>
                  <a:t> 30m</a:t>
                </a:r>
                <a:r>
                  <a:rPr lang="zh-CN" altLang="en-US" sz="2400" dirty="0"/>
                  <a:t>， 色散 </a:t>
                </a:r>
                <a:r>
                  <a:rPr lang="en-US" altLang="zh-CN" sz="2400" dirty="0"/>
                  <a:t>5m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7FC0DCD-578E-4970-8ED0-64D8B49E4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084393"/>
              </a:xfrm>
              <a:blipFill>
                <a:blip r:embed="rId2"/>
                <a:stretch>
                  <a:fillRect l="-812" t="-73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C08C690F-9BF0-470F-B652-BE7507127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428" y="3044955"/>
            <a:ext cx="4723775" cy="38030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1562208-C0F5-4A85-86F4-77A704DAA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206866"/>
            <a:ext cx="4628389" cy="3651134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67EBE4F-99DD-4002-8BBC-974B8A217907}"/>
              </a:ext>
            </a:extLst>
          </p:cNvPr>
          <p:cNvSpPr/>
          <p:nvPr/>
        </p:nvSpPr>
        <p:spPr>
          <a:xfrm>
            <a:off x="2584579" y="3947983"/>
            <a:ext cx="517005" cy="260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T1</a:t>
            </a:r>
            <a:endParaRPr lang="zh-CN" altLang="en-US" b="1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C576F164-BDE8-4E79-92E0-314E84A57036}"/>
              </a:ext>
            </a:extLst>
          </p:cNvPr>
          <p:cNvSpPr/>
          <p:nvPr/>
        </p:nvSpPr>
        <p:spPr>
          <a:xfrm>
            <a:off x="7203010" y="3967211"/>
            <a:ext cx="517005" cy="260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T2</a:t>
            </a:r>
            <a:endParaRPr lang="zh-CN" altLang="en-US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9D33DB-A997-4310-9262-BC95C9CB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29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EDB068-D520-4EE7-B49B-89FBFF5F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B811DC-8148-480E-A433-05FE9C0C6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束线整体布局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CN" altLang="en-US" dirty="0"/>
              <a:t>磁铁与真空</a:t>
            </a:r>
            <a:endParaRPr lang="en-US" altLang="zh-CN" dirty="0"/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慢引出与散射靶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RTBT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引出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质子降能器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Pion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产生与传输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质子准直器模拟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结论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8EB541-8568-40C7-9045-BDF63CEE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664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4CD1C2-EC42-479E-899F-107170932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磁铁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7DDB115-A4AE-4AB1-9124-DD9D34CAA8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401"/>
          <a:stretch/>
        </p:blipFill>
        <p:spPr>
          <a:xfrm>
            <a:off x="6096000" y="365125"/>
            <a:ext cx="5969235" cy="16669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C3FB58-E783-44EF-82DB-AF859FC90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43237"/>
            <a:ext cx="4024058" cy="22018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69E59AE-604E-494B-8F3B-52EB66F86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237255"/>
            <a:ext cx="4796686" cy="241163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1B0B4AA-2EA4-4C25-ACA8-9CCDAA1EF1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7081"/>
          <a:stretch/>
        </p:blipFill>
        <p:spPr>
          <a:xfrm>
            <a:off x="6096000" y="4886456"/>
            <a:ext cx="4784750" cy="1420378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586A25-7178-45F4-A3E4-22E2FA8E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B5866571-EB4B-4BB0-A123-F9AA23A1E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40431" cy="241163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块</a:t>
            </a:r>
            <a:r>
              <a:rPr lang="en-US" altLang="zh-CN" sz="2400" dirty="0" err="1"/>
              <a:t>Lambertson</a:t>
            </a:r>
            <a:r>
              <a:rPr lang="zh-CN" altLang="en-US" sz="2400" dirty="0"/>
              <a:t>磁铁</a:t>
            </a:r>
            <a:endParaRPr lang="en-US" altLang="zh-CN" sz="2400" dirty="0"/>
          </a:p>
          <a:p>
            <a:r>
              <a:rPr lang="zh-CN" altLang="en-US" sz="2400" dirty="0"/>
              <a:t>三块开关磁铁</a:t>
            </a:r>
            <a:endParaRPr lang="en-US" altLang="zh-CN" sz="2400" dirty="0"/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块水平、</a:t>
            </a:r>
            <a:r>
              <a:rPr lang="en-US" altLang="zh-CN" sz="2400" dirty="0"/>
              <a:t>2</a:t>
            </a:r>
            <a:r>
              <a:rPr lang="zh-CN" altLang="en-US" sz="2400" dirty="0"/>
              <a:t>块垂直二极磁铁</a:t>
            </a:r>
            <a:endParaRPr lang="en-US" altLang="zh-CN" sz="2400" dirty="0"/>
          </a:p>
          <a:p>
            <a:r>
              <a:rPr lang="en-US" altLang="zh-CN" sz="2400" dirty="0"/>
              <a:t>31</a:t>
            </a:r>
            <a:r>
              <a:rPr lang="zh-CN" altLang="en-US" sz="2400" dirty="0"/>
              <a:t>块四极磁铁</a:t>
            </a:r>
            <a:endParaRPr lang="en-US" altLang="zh-CN" sz="2400" dirty="0"/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块校正子</a:t>
            </a: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90548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7FE1FE-666F-4E89-8758-D2215EFCA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真空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3ABCFD-54B7-4D85-8E77-F3FC31D07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05457" cy="4351338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从</a:t>
            </a:r>
            <a:r>
              <a:rPr lang="en-US" altLang="zh-CN" sz="2000" dirty="0"/>
              <a:t>RTBT</a:t>
            </a:r>
            <a:r>
              <a:rPr lang="zh-CN" altLang="en-US" sz="2000" dirty="0"/>
              <a:t>引出后，束流的全发射度按</a:t>
            </a:r>
            <a:r>
              <a:rPr lang="en-US" altLang="zh-CN" sz="2000" dirty="0"/>
              <a:t>350pi.mm.mrad</a:t>
            </a:r>
            <a:r>
              <a:rPr lang="zh-CN" altLang="en-US" sz="2000" dirty="0"/>
              <a:t>计算</a:t>
            </a:r>
            <a:endParaRPr lang="en-US" altLang="zh-CN" sz="2000" dirty="0"/>
          </a:p>
          <a:p>
            <a:r>
              <a:rPr lang="zh-CN" altLang="en-US" sz="2000" dirty="0"/>
              <a:t>高能质子束线在准直器之后，束流全发射度去</a:t>
            </a:r>
            <a:r>
              <a:rPr lang="en-US" altLang="zh-CN" sz="2000" dirty="0"/>
              <a:t>180pi.mm.mrad</a:t>
            </a:r>
          </a:p>
          <a:p>
            <a:r>
              <a:rPr lang="zh-CN" altLang="en-US" sz="2000" dirty="0"/>
              <a:t>脉冲磁铁发热量较大，需要采用陶瓷真空盒</a:t>
            </a:r>
            <a:r>
              <a:rPr lang="en-US" altLang="zh-CN" sz="2000" dirty="0"/>
              <a:t>, </a:t>
            </a:r>
            <a:r>
              <a:rPr lang="zh-CN" altLang="en-US" sz="2000" dirty="0"/>
              <a:t>其余采用不锈钢真空盒</a:t>
            </a:r>
            <a:endParaRPr lang="en-US" altLang="zh-CN" sz="2000" dirty="0"/>
          </a:p>
          <a:p>
            <a:r>
              <a:rPr lang="zh-CN" altLang="en-US" sz="2000" dirty="0"/>
              <a:t>根据束流光学参数确定了真空盒孔径</a:t>
            </a:r>
          </a:p>
          <a:p>
            <a:endParaRPr lang="zh-CN" altLang="en-US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50093A-2E51-4E1A-8FD7-2D2B7DEBF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6" name="内容占位符 3">
            <a:extLst>
              <a:ext uri="{FF2B5EF4-FFF2-40B4-BE49-F238E27FC236}">
                <a16:creationId xmlns:a16="http://schemas.microsoft.com/office/drawing/2014/main" id="{36A890C0-18AB-430C-B5EF-A13836FCE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582" y="1825625"/>
            <a:ext cx="6579418" cy="414020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79D94CA-5EDF-4956-9B0C-B167D5FE8398}"/>
              </a:ext>
            </a:extLst>
          </p:cNvPr>
          <p:cNvSpPr/>
          <p:nvPr/>
        </p:nvSpPr>
        <p:spPr>
          <a:xfrm rot="1577744">
            <a:off x="7269510" y="3292519"/>
            <a:ext cx="313915" cy="1638010"/>
          </a:xfrm>
          <a:prstGeom prst="rect">
            <a:avLst/>
          </a:prstGeom>
          <a:solidFill>
            <a:srgbClr val="C00000">
              <a:alpha val="2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FD09093-183F-46F8-B3D1-65140C9C40F5}"/>
              </a:ext>
            </a:extLst>
          </p:cNvPr>
          <p:cNvSpPr/>
          <p:nvPr/>
        </p:nvSpPr>
        <p:spPr>
          <a:xfrm>
            <a:off x="7071023" y="4724464"/>
            <a:ext cx="256367" cy="990536"/>
          </a:xfrm>
          <a:prstGeom prst="rect">
            <a:avLst/>
          </a:prstGeom>
          <a:solidFill>
            <a:srgbClr val="C00000">
              <a:alpha val="2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2F6C191-97B3-49BE-A281-0E7C6E93D429}"/>
              </a:ext>
            </a:extLst>
          </p:cNvPr>
          <p:cNvSpPr/>
          <p:nvPr/>
        </p:nvSpPr>
        <p:spPr>
          <a:xfrm rot="3081379">
            <a:off x="6543883" y="4672572"/>
            <a:ext cx="403521" cy="990536"/>
          </a:xfrm>
          <a:prstGeom prst="rect">
            <a:avLst/>
          </a:prstGeom>
          <a:solidFill>
            <a:srgbClr val="C00000">
              <a:alpha val="2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053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EDB068-D520-4EE7-B49B-89FBFF5F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B811DC-8148-480E-A433-05FE9C0C6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束线整体布局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磁铁与真空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CN" altLang="en-US" dirty="0"/>
              <a:t>慢引出与散射靶</a:t>
            </a:r>
            <a:endParaRPr lang="en-US" altLang="zh-CN" dirty="0"/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RTBT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引出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质子降能器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Pion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产生与传输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质子准直器模拟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结论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8EB541-8568-40C7-9045-BDF63CEE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061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8093A7-13B2-4546-8023-3EE3D2E87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RCS</a:t>
            </a:r>
            <a:r>
              <a:rPr lang="zh-CN" altLang="en-US" dirty="0"/>
              <a:t>环慢引出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0FB41F-6A45-4CB4-97A6-18C9B6615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在</a:t>
            </a:r>
            <a:r>
              <a:rPr lang="en-US" altLang="zh-CN" sz="2400" dirty="0"/>
              <a:t>RCS</a:t>
            </a:r>
            <a:r>
              <a:rPr lang="zh-CN" altLang="en-US" sz="2400" dirty="0"/>
              <a:t>引出</a:t>
            </a:r>
            <a:r>
              <a:rPr lang="en-US" altLang="zh-CN" sz="2400" dirty="0"/>
              <a:t>Kicker08</a:t>
            </a:r>
            <a:r>
              <a:rPr lang="zh-CN" altLang="en-US" sz="2400" dirty="0"/>
              <a:t>之后放置散射片，每圈被散射的粒子自由漂移到</a:t>
            </a:r>
            <a:r>
              <a:rPr lang="en-US" altLang="zh-CN" sz="2400" dirty="0"/>
              <a:t>RTBT</a:t>
            </a:r>
            <a:r>
              <a:rPr lang="zh-CN" altLang="en-US" sz="2400" dirty="0"/>
              <a:t>引出通道。相当于散射片起到了引出</a:t>
            </a:r>
            <a:r>
              <a:rPr lang="en-US" altLang="zh-CN" sz="2400" dirty="0"/>
              <a:t>Kicker</a:t>
            </a:r>
            <a:r>
              <a:rPr lang="zh-CN" altLang="en-US" sz="2400" dirty="0"/>
              <a:t>的作用。</a:t>
            </a:r>
            <a:endParaRPr lang="en-US" altLang="zh-CN" sz="2400" dirty="0"/>
          </a:p>
          <a:p>
            <a:r>
              <a:rPr lang="en-US" altLang="zh-CN" sz="2400" dirty="0" err="1"/>
              <a:t>Lambertson</a:t>
            </a:r>
            <a:r>
              <a:rPr lang="en-US" altLang="zh-CN" sz="2400" dirty="0"/>
              <a:t> </a:t>
            </a:r>
            <a:r>
              <a:rPr lang="zh-CN" altLang="en-US" sz="2400" dirty="0"/>
              <a:t>设计的束流引出角度在</a:t>
            </a:r>
            <a:r>
              <a:rPr lang="en-US" altLang="zh-CN" sz="2400" dirty="0"/>
              <a:t>20mrad</a:t>
            </a:r>
            <a:r>
              <a:rPr lang="zh-CN" altLang="en-US" sz="2400" dirty="0"/>
              <a:t>附近，因此只有大角度的散射粒子能被顺利引出。</a:t>
            </a:r>
          </a:p>
          <a:p>
            <a:endParaRPr lang="zh-CN" altLang="en-US" sz="2400" dirty="0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9A91513-4731-40C7-AA7D-99A60D5CEECE}"/>
              </a:ext>
            </a:extLst>
          </p:cNvPr>
          <p:cNvGrpSpPr/>
          <p:nvPr/>
        </p:nvGrpSpPr>
        <p:grpSpPr>
          <a:xfrm>
            <a:off x="2706127" y="3942489"/>
            <a:ext cx="5904473" cy="2550386"/>
            <a:chOff x="982803" y="3692706"/>
            <a:chExt cx="5904473" cy="2550386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657B0F1C-C738-4D7C-A692-19E069186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2803" y="3870002"/>
              <a:ext cx="5904473" cy="2373090"/>
            </a:xfrm>
            <a:prstGeom prst="rect">
              <a:avLst/>
            </a:prstGeom>
          </p:spPr>
        </p:pic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ACD3E0B6-90C2-4891-AE01-29F63578200A}"/>
                </a:ext>
              </a:extLst>
            </p:cNvPr>
            <p:cNvSpPr/>
            <p:nvPr/>
          </p:nvSpPr>
          <p:spPr>
            <a:xfrm>
              <a:off x="5813538" y="3692706"/>
              <a:ext cx="282462" cy="175176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散射片</a:t>
              </a:r>
            </a:p>
          </p:txBody>
        </p: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92629A-D278-4B98-A60C-1B6CA555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192-ED98-4B45-A451-170756266B5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6868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4722</TotalTime>
  <Words>1825</Words>
  <Application>Microsoft Office PowerPoint</Application>
  <PresentationFormat>宽屏</PresentationFormat>
  <Paragraphs>296</Paragraphs>
  <Slides>32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7" baseType="lpstr">
      <vt:lpstr>等线</vt:lpstr>
      <vt:lpstr>等线 Light</vt:lpstr>
      <vt:lpstr>Arial</vt:lpstr>
      <vt:lpstr>Cambria Math</vt:lpstr>
      <vt:lpstr>Office 主题​​</vt:lpstr>
      <vt:lpstr>质子应用束线物理设计进展</vt:lpstr>
      <vt:lpstr>Outline</vt:lpstr>
      <vt:lpstr>束线整体布局</vt:lpstr>
      <vt:lpstr>质子线束流光学</vt:lpstr>
      <vt:lpstr>Outline</vt:lpstr>
      <vt:lpstr>磁铁</vt:lpstr>
      <vt:lpstr>真空</vt:lpstr>
      <vt:lpstr>Outline</vt:lpstr>
      <vt:lpstr>RCS环慢引出</vt:lpstr>
      <vt:lpstr>PowerPoint 演示文稿</vt:lpstr>
      <vt:lpstr>靶材料的选择</vt:lpstr>
      <vt:lpstr>散射靶的演变</vt:lpstr>
      <vt:lpstr>PowerPoint 演示文稿</vt:lpstr>
      <vt:lpstr>散射靶的摆放-深度</vt:lpstr>
      <vt:lpstr>Outline</vt:lpstr>
      <vt:lpstr>RTBT引出</vt:lpstr>
      <vt:lpstr>Lambertson磁铁的倒置安装</vt:lpstr>
      <vt:lpstr>水平Septum研究</vt:lpstr>
      <vt:lpstr>Outline</vt:lpstr>
      <vt:lpstr>降能器</vt:lpstr>
      <vt:lpstr>Outline</vt:lpstr>
      <vt:lpstr>Pion产生</vt:lpstr>
      <vt:lpstr>Pion传输 – 300 MeV</vt:lpstr>
      <vt:lpstr>Pion传输 – 600 MeV</vt:lpstr>
      <vt:lpstr>Outline</vt:lpstr>
      <vt:lpstr>质子准直器</vt:lpstr>
      <vt:lpstr>不加准直器孔径</vt:lpstr>
      <vt:lpstr>添加准直器孔径 – 40mm</vt:lpstr>
      <vt:lpstr>单粒子准直模拟</vt:lpstr>
      <vt:lpstr>单粒子准直模拟</vt:lpstr>
      <vt:lpstr>Outline</vt:lpstr>
      <vt:lpstr>总结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高能质子束线设计</dc:title>
  <dc:creator>Han Yanliang</dc:creator>
  <cp:lastModifiedBy>Han Yanliang</cp:lastModifiedBy>
  <cp:revision>207</cp:revision>
  <dcterms:created xsi:type="dcterms:W3CDTF">2023-03-24T06:25:11Z</dcterms:created>
  <dcterms:modified xsi:type="dcterms:W3CDTF">2023-10-18T07:16:32Z</dcterms:modified>
</cp:coreProperties>
</file>