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  <p:sldId id="276" r:id="rId8"/>
    <p:sldId id="264" r:id="rId9"/>
    <p:sldId id="273" r:id="rId10"/>
    <p:sldId id="274" r:id="rId11"/>
    <p:sldId id="269" r:id="rId12"/>
    <p:sldId id="27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23B8AF-F856-D6E1-CF69-B19D5E186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3BA7B0D-0F0E-821D-5D53-26904B834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D0228D-0DC2-CD66-A22F-4BDF780A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8C47A7-919D-C889-0BDD-734E06F56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FAB8CF-AC06-D71D-B7DC-A31082F8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08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ADA9E0-DA25-3206-58E0-A8C9CCFFD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BBDC95-4A8B-77C3-840A-1153C3403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FA3722-A793-6696-9B95-F8696475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1F2261-DEFF-92A2-C338-00CF9A15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3A76DD-5DA0-6EB8-B78C-57564436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00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69A1692-8525-44BD-E54E-109F7EB20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FB48CA-DE55-EEAC-23A0-A1AA87C0C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08ECA1-A7D1-D759-E28A-7D1890FCC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2647D9-8D0E-0F0C-A87D-1A5C9CCF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7CFC4B-0613-ABC0-8D2E-7C7090C2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5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33F0C2-D053-584B-021A-0D94201DE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A4CEFA-B93C-46C9-8C71-7CB03299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E94158-AB21-7462-4153-27A2AF9A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2AF7F2-CD24-6DD5-CC6D-BB5144A3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6E14C5-D9B1-EFFA-D973-4CA29B27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88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92BA31-E2E7-B946-3FE2-2E95D893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1A8828-0E0F-15A3-4D2D-237CAD8FD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AA750F-8CF8-C74C-55C3-1510BE45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DDF543-914F-BEC6-96C3-172F9D1E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0BABC1-C32D-D97F-88ED-4309786B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05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E1D6E-F8C0-C637-DE2E-7013A58E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DEE0CC-AA93-66D8-9CB9-A9D453D30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10E178-0249-F2F9-1D61-018EE0673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F8475D3-94A0-ED32-2CF9-4D0B2430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91CC79-096A-01E1-9E9A-8FB7B8233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2A2AEC-4F59-05C3-5B1A-EA5FE705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18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5BEB57-7561-9524-3D90-2E53A1B0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868921-ECB7-BA63-5F2F-544250320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51043F-A30C-8788-8352-062ED1E7F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731FE71-D778-1DAF-707D-C917F3494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588F9C8-54AA-07CC-C0B9-CB22E148A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16CC064-1D34-4E37-A323-8DD4023C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295ECD-CC74-5002-CFA6-A67FEA34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00C9C17-B388-7B1E-339B-C7AD67FE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57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0F2140-92D7-063D-486F-8D776718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938B16A-0C8F-8D63-49D4-8AF8C2D5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525693-D18C-C258-8F9B-2783DB90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3679E0D-2077-1083-A05F-D4A47F7A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88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30BD231-B455-CF17-C940-16B5CA3E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B9A5990-11B9-E24C-1B93-B7152DA7F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1B06E8-CEDF-93CC-7CD4-E89747AD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44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0CE055-45EB-9C34-2A09-C355D967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21E102-88A3-32B5-CB2C-B63C029B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C57078-14FA-32DA-0C38-331C81D4A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F05967-F7C3-96A7-5FD6-6CF284A8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CCDA12-DA15-41E8-146C-2A7FD5318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76CD5B-8E7D-46AC-B520-FA72099C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02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DE3216-9228-126C-E335-E53BEB46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62D32E7-E782-4301-9362-C83479E33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7631E2E-EDCC-9170-89E0-795BAC182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B8E707E-7078-45CE-A289-59D8EBFB9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A6CE00-741E-3DA9-3DE3-198D1071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8BDD3B-717E-B62E-A7E3-851EB2F5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92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C396433-CA81-877F-7AD4-90755A37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79C073-D2AA-B697-EC55-4FACBFED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B9F9F4-8626-6D44-A511-1BE26608D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8164-457A-4273-8AD2-207A4AC99A7D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2F09F4-56E7-9AA3-F188-18F34FF7E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EB8597-C760-7217-2198-D54292A93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F3AB-0F1C-4EAF-9C31-9B93244A5B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5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B79CB-D803-553D-93F9-0D08F0B42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Updates on some results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81B660-FF8D-7F1A-A9D5-9EC916F272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加速器中心物理组</a:t>
            </a:r>
            <a:endParaRPr lang="en-US" altLang="zh-CN" dirty="0"/>
          </a:p>
          <a:p>
            <a:r>
              <a:rPr lang="zh-CN" altLang="en-US" dirty="0"/>
              <a:t>付泓瑾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164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361C675-1634-6FF0-4816-1E532D9E1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680" y="1103487"/>
            <a:ext cx="4301186" cy="3706487"/>
          </a:xfr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BB094EF-CBEA-95FF-7E53-A764FD2616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0668277"/>
                  </p:ext>
                </p:extLst>
              </p:nvPr>
            </p:nvGraphicFramePr>
            <p:xfrm>
              <a:off x="1242323" y="1104939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16w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20Hz/s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8263848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4000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Ω</m:t>
                              </m:r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>
                              <a:ea typeface="Cambria Math" panose="02040503050406030204" pitchFamily="18" charset="0"/>
                            </a:rPr>
                            <a:t>1.431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</m:t>
                                  </m:r>
                                </m:sup>
                              </m:sSup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383267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0.0368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0" lang="zh-CN" altLang="en-US" sz="1800" b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cs typeface="+mn-cs"/>
                            </a:rPr>
                            <a:t>拟合</a:t>
                          </a:r>
                          <a14:m>
                            <m:oMath xmlns:m="http://schemas.openxmlformats.org/officeDocument/2006/math">
                              <m:r>
                                <a:rPr kumimoji="0" lang="zh-CN" alt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𝜖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>
                              <a:ea typeface="Cambria Math" panose="02040503050406030204" pitchFamily="18" charset="0"/>
                            </a:rPr>
                            <a:t>9.281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拟合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81.49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836939Hz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2.499874GeV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BB094EF-CBEA-95FF-7E53-A764FD2616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0668277"/>
                  </p:ext>
                </p:extLst>
              </p:nvPr>
            </p:nvGraphicFramePr>
            <p:xfrm>
              <a:off x="1242323" y="1104939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16w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20Hz/s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826384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7219" t="-208333" r="-535" b="-73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7219" t="-308333" r="-535" b="-63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383267"/>
                      </a:ext>
                    </a:extLst>
                  </a:tr>
                  <a:tr h="38779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69" t="-382813" r="-176526" b="-498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0.0368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69" t="-506557" r="-176526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7219" t="-506557" r="-535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69" t="-606557" r="-176526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81.49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69" t="-806557" r="-176526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836939Hz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69" t="-906557" r="-176526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2.499874GeV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BC0A34D8-ED70-C830-F282-C8B5AEEC4B4C}"/>
              </a:ext>
            </a:extLst>
          </p:cNvPr>
          <p:cNvSpPr txBox="1"/>
          <p:nvPr/>
        </p:nvSpPr>
        <p:spPr>
          <a:xfrm>
            <a:off x="2306911" y="5117659"/>
            <a:ext cx="161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单粒子跟踪</a:t>
            </a:r>
          </a:p>
        </p:txBody>
      </p:sp>
    </p:spTree>
    <p:extLst>
      <p:ext uri="{BB962C8B-B14F-4D97-AF65-F5344CB8AC3E}">
        <p14:creationId xmlns:p14="http://schemas.microsoft.com/office/powerpoint/2010/main" val="1729712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8C1D5E-B1CC-4852-A19C-4F93AF3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4" y="143435"/>
            <a:ext cx="11618259" cy="6508377"/>
          </a:xfrm>
        </p:spPr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开启同步辐射带来阻尼和随机涨落，关闭自发辐射效应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24C9550-5CF8-C7B0-EE12-DAF0A470F4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5214082"/>
                  </p:ext>
                </p:extLst>
              </p:nvPr>
            </p:nvGraphicFramePr>
            <p:xfrm>
              <a:off x="1427823" y="1334573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40w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37.5Hz/s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9415702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4000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Ω</m:t>
                              </m:r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>
                              <a:ea typeface="Cambria Math" panose="02040503050406030204" pitchFamily="18" charset="0"/>
                            </a:rPr>
                            <a:t>2.263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</m:t>
                                  </m:r>
                                </m:sup>
                              </m:sSup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383267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-0.242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0" lang="zh-CN" altLang="en-US" sz="1800" b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cs typeface="+mn-cs"/>
                            </a:rPr>
                            <a:t>拟合</a:t>
                          </a:r>
                          <a14:m>
                            <m:oMath xmlns:m="http://schemas.openxmlformats.org/officeDocument/2006/math">
                              <m:r>
                                <a:rPr kumimoji="0" lang="zh-CN" alt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𝜖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>
                              <a:ea typeface="Cambria Math" panose="02040503050406030204" pitchFamily="18" charset="0"/>
                            </a:rPr>
                            <a:t>1.544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拟合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85.76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836947Hz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2.499877GeV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24C9550-5CF8-C7B0-EE12-DAF0A470F4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5214082"/>
                  </p:ext>
                </p:extLst>
              </p:nvPr>
            </p:nvGraphicFramePr>
            <p:xfrm>
              <a:off x="1427823" y="1334573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40w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37.5Hz/s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94157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208333" r="-535" b="-7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308333" r="-535" b="-6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383267"/>
                      </a:ext>
                    </a:extLst>
                  </a:tr>
                  <a:tr h="38779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382813" r="-176526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-0.242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506557" r="-17652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506557" r="-535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606557" r="-176526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85.76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806557" r="-17652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836947Hz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906557" r="-17652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2.499877GeV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0EFB558D-44FB-4108-441D-8C32001C42BB}"/>
              </a:ext>
            </a:extLst>
          </p:cNvPr>
          <p:cNvSpPr txBox="1"/>
          <p:nvPr/>
        </p:nvSpPr>
        <p:spPr>
          <a:xfrm>
            <a:off x="2216361" y="5523427"/>
            <a:ext cx="231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50</a:t>
            </a:r>
            <a:r>
              <a:rPr lang="zh-CN" altLang="en-US" dirty="0"/>
              <a:t>个粒子的平均情况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D4741B3-F425-8472-746E-945CAFC6E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327" y="1018659"/>
            <a:ext cx="5199876" cy="440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53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AE456C-220A-1C74-B3DE-20B93E4D8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F3FD85-6132-91CF-6806-785EBF09F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1.A.W.Chao, Handbook of Accelerator Physics and Engineering, Second Edition, World Scientific Publishing, 2013, Singapore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984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EE19D1-CE38-1068-134B-5AB843D8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1.Touschek</a:t>
            </a:r>
            <a:r>
              <a:rPr lang="zh-CN" altLang="en-US" dirty="0"/>
              <a:t>相关结果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6B356B-0791-0308-1039-3D35AA357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24000"/>
            <a:ext cx="10986247" cy="4968875"/>
          </a:xfrm>
        </p:spPr>
        <p:txBody>
          <a:bodyPr/>
          <a:lstStyle/>
          <a:p>
            <a:r>
              <a:rPr lang="zh-CN" altLang="en-US" dirty="0"/>
              <a:t>之前在计算</a:t>
            </a:r>
            <a:r>
              <a:rPr lang="en-US" altLang="zh-CN" dirty="0" err="1"/>
              <a:t>Touschek</a:t>
            </a:r>
            <a:r>
              <a:rPr lang="zh-CN" altLang="en-US" dirty="0"/>
              <a:t>相关结果时，采用的动量孔径结果存在问题（忘了修改物理孔径），现在更新了有关结果。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D079FA2-0C99-AEC7-BECA-B68004851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064" y="2459735"/>
            <a:ext cx="4129872" cy="309740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46DE4FE-ED39-24F4-8A3C-91D0C4DD2238}"/>
              </a:ext>
            </a:extLst>
          </p:cNvPr>
          <p:cNvSpPr txBox="1"/>
          <p:nvPr/>
        </p:nvSpPr>
        <p:spPr>
          <a:xfrm>
            <a:off x="5147980" y="5655675"/>
            <a:ext cx="221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只启用西腔</a:t>
            </a:r>
            <a:r>
              <a:rPr lang="en-US" altLang="zh-CN" dirty="0"/>
              <a:t>1.6MeV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366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EB0631-B969-E5D1-67DC-6E9D93723E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381836"/>
                <a:ext cx="11210365" cy="6252046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err="1"/>
                  <a:t>Touschek</a:t>
                </a:r>
                <a:r>
                  <a:rPr lang="zh-CN" altLang="en-US" dirty="0"/>
                  <a:t>寿命</a:t>
                </a:r>
                <a:r>
                  <a:rPr lang="en-US" altLang="zh-CN" dirty="0"/>
                  <a:t>(328</a:t>
                </a:r>
                <a:r>
                  <a:rPr lang="zh-CN" altLang="en-US" dirty="0"/>
                  <a:t>个束团</a:t>
                </a:r>
                <a:r>
                  <a:rPr lang="en-US" altLang="zh-CN" dirty="0"/>
                  <a:t>)</a:t>
                </a:r>
                <a:r>
                  <a:rPr lang="zh-CN" altLang="en-US" dirty="0"/>
                  <a:t>：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 相对改变量为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𝜏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num>
                      <m:den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=3.77%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束流寿命测量：</a:t>
                </a:r>
                <a:endParaRPr lang="en-US" altLang="zh-CN" dirty="0"/>
              </a:p>
              <a:p>
                <a:r>
                  <a:rPr lang="en-US" altLang="zh-CN" dirty="0"/>
                  <a:t>   </a:t>
                </a:r>
                <a:r>
                  <a:rPr lang="zh-CN" altLang="en-US" dirty="0"/>
                  <a:t>根据王老师的</a:t>
                </a:r>
                <a:r>
                  <a:rPr lang="en-US" altLang="zh-CN" dirty="0"/>
                  <a:t>note</a:t>
                </a:r>
                <a:r>
                  <a:rPr lang="zh-CN" altLang="en-US" dirty="0"/>
                  <a:t>，同步辐射模式下单腔</a:t>
                </a:r>
                <a:r>
                  <a:rPr lang="en-US" altLang="zh-CN" dirty="0"/>
                  <a:t>1.6MeV,</a:t>
                </a:r>
                <a:r>
                  <a:rPr lang="zh-CN" altLang="en-US" dirty="0"/>
                  <a:t>根据</a:t>
                </a:r>
                <a:r>
                  <a:rPr lang="en-US" altLang="zh-CN" dirty="0"/>
                  <a:t>327</a:t>
                </a:r>
                <a:r>
                  <a:rPr lang="zh-CN" altLang="en-US" dirty="0"/>
                  <a:t>和</a:t>
                </a:r>
                <a:r>
                  <a:rPr lang="en-US" altLang="zh-CN" dirty="0"/>
                  <a:t>100</a:t>
                </a:r>
                <a:r>
                  <a:rPr lang="zh-CN" altLang="en-US" dirty="0"/>
                  <a:t>个束团填充的束流寿命，算出</a:t>
                </a:r>
                <a:r>
                  <a:rPr lang="en-US" altLang="zh-CN" dirty="0"/>
                  <a:t>327</a:t>
                </a:r>
                <a:r>
                  <a:rPr lang="zh-CN" altLang="en-US" dirty="0"/>
                  <a:t>个束团的</a:t>
                </a:r>
                <a:r>
                  <a:rPr lang="en-US" altLang="zh-CN" dirty="0" err="1"/>
                  <a:t>Touschek</a:t>
                </a:r>
                <a:r>
                  <a:rPr lang="zh-CN" altLang="en-US" dirty="0"/>
                  <a:t>寿命为</a:t>
                </a:r>
                <a:r>
                  <a:rPr lang="en-US" altLang="zh-CN" dirty="0"/>
                  <a:t>60.5</a:t>
                </a:r>
                <a:r>
                  <a:rPr lang="zh-CN" altLang="en-US" dirty="0"/>
                  <a:t>小时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EB0631-B969-E5D1-67DC-6E9D93723E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381836"/>
                <a:ext cx="11210365" cy="6252046"/>
              </a:xfrm>
              <a:blipFill>
                <a:blip r:embed="rId2"/>
                <a:stretch>
                  <a:fillRect l="-924" t="-1854" b="-2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8519B496-00AF-86C3-0D6D-2CE132DED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524" y="894819"/>
            <a:ext cx="3553000" cy="26583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90F6BAF-7FD3-F18F-9D32-E98551009782}"/>
              </a:ext>
            </a:extLst>
          </p:cNvPr>
          <p:cNvSpPr txBox="1"/>
          <p:nvPr/>
        </p:nvSpPr>
        <p:spPr>
          <a:xfrm>
            <a:off x="2806114" y="3661350"/>
            <a:ext cx="2770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P=0.7480      TL=48.99h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FA8DF0B-CDA9-EA1A-AAB5-F7207D49B5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2060" y="894819"/>
            <a:ext cx="3531232" cy="264341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EDB4811-4953-2A12-38A8-2DA74B70C766}"/>
              </a:ext>
            </a:extLst>
          </p:cNvPr>
          <p:cNvSpPr txBox="1"/>
          <p:nvPr/>
        </p:nvSpPr>
        <p:spPr>
          <a:xfrm>
            <a:off x="6734609" y="3681887"/>
            <a:ext cx="312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P=0.7480      TL=50.91h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765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A866CF-52DE-DB94-0272-47FB5CDF7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565"/>
            <a:ext cx="11571514" cy="5558398"/>
          </a:xfrm>
        </p:spPr>
        <p:txBody>
          <a:bodyPr/>
          <a:lstStyle/>
          <a:p>
            <a:r>
              <a:rPr lang="en-US" altLang="zh-CN" dirty="0" err="1"/>
              <a:t>Touschek</a:t>
            </a:r>
            <a:r>
              <a:rPr lang="en-US" altLang="zh-CN" dirty="0"/>
              <a:t> background</a:t>
            </a:r>
          </a:p>
          <a:p>
            <a:r>
              <a:rPr lang="en-US" altLang="zh-CN" dirty="0"/>
              <a:t> </a:t>
            </a:r>
          </a:p>
          <a:p>
            <a:r>
              <a:rPr lang="zh-CN" altLang="en-US" dirty="0"/>
              <a:t>跟踪测试宏粒子</a:t>
            </a:r>
            <a:r>
              <a:rPr lang="en-US" altLang="zh-CN" dirty="0"/>
              <a:t>100</a:t>
            </a:r>
            <a:r>
              <a:rPr lang="zh-CN" altLang="en-US" dirty="0"/>
              <a:t>圈的结果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R3OQ08</a:t>
            </a:r>
            <a:r>
              <a:rPr lang="zh-CN" altLang="en-US" dirty="0"/>
              <a:t>在</a:t>
            </a:r>
            <a:r>
              <a:rPr lang="en-US" altLang="zh-CN" dirty="0" err="1"/>
              <a:t>Touschek</a:t>
            </a:r>
            <a:r>
              <a:rPr lang="zh-CN" altLang="en-US" dirty="0"/>
              <a:t>效应丢束中</a:t>
            </a:r>
            <a:endParaRPr lang="en-US" altLang="zh-CN" dirty="0"/>
          </a:p>
          <a:p>
            <a:r>
              <a:rPr lang="zh-CN" altLang="en-US" dirty="0"/>
              <a:t>占绝对主导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E1B6841-BC6F-10E4-B15F-940E37246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49" y="1951428"/>
            <a:ext cx="4732774" cy="376403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E1C0A9E-A863-2A6F-6EE4-FD68E8AEA1E9}"/>
              </a:ext>
            </a:extLst>
          </p:cNvPr>
          <p:cNvSpPr txBox="1"/>
          <p:nvPr/>
        </p:nvSpPr>
        <p:spPr>
          <a:xfrm>
            <a:off x="7124281" y="5916269"/>
            <a:ext cx="4511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蓝线：打在不同位置真空盒上的粒子数量</a:t>
            </a:r>
            <a:endParaRPr lang="en-US" altLang="zh-CN" dirty="0"/>
          </a:p>
          <a:p>
            <a:r>
              <a:rPr lang="zh-CN" altLang="en-US" dirty="0"/>
              <a:t>红线：累计丢失粒子数量</a:t>
            </a:r>
          </a:p>
        </p:txBody>
      </p:sp>
    </p:spTree>
    <p:extLst>
      <p:ext uri="{BB962C8B-B14F-4D97-AF65-F5344CB8AC3E}">
        <p14:creationId xmlns:p14="http://schemas.microsoft.com/office/powerpoint/2010/main" val="39890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939984-CD4D-B825-B8C2-3BCE6040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326" y="70614"/>
            <a:ext cx="10515600" cy="1325563"/>
          </a:xfrm>
        </p:spPr>
        <p:txBody>
          <a:bodyPr/>
          <a:lstStyle/>
          <a:p>
            <a:r>
              <a:rPr lang="zh-CN" altLang="en-US" dirty="0"/>
              <a:t>二</a:t>
            </a:r>
            <a:r>
              <a:rPr lang="en-US" altLang="zh-CN" dirty="0"/>
              <a:t>.</a:t>
            </a:r>
            <a:r>
              <a:rPr lang="zh-CN" altLang="en-US" dirty="0"/>
              <a:t>横向反馈</a:t>
            </a:r>
            <a:r>
              <a:rPr lang="en-US" altLang="zh-CN" dirty="0"/>
              <a:t>kicker</a:t>
            </a:r>
            <a:r>
              <a:rPr lang="zh-CN" altLang="en-US" dirty="0"/>
              <a:t>的激励作用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CCCDFE2-228B-891D-146B-E14B5DDEEA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862" y="3120013"/>
            <a:ext cx="5641138" cy="3737987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C0536B83-5204-F03B-A0FD-31BF3327DC53}"/>
                  </a:ext>
                </a:extLst>
              </p:cNvPr>
              <p:cNvSpPr txBox="1"/>
              <p:nvPr/>
            </p:nvSpPr>
            <p:spPr>
              <a:xfrm>
                <a:off x="721562" y="1396177"/>
                <a:ext cx="11316363" cy="529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dirty="0"/>
                  <a:t>设置</a:t>
                </a:r>
                <a:r>
                  <a:rPr lang="en-US" altLang="zh-CN" sz="2800" dirty="0"/>
                  <a:t>R1OTFB,</a:t>
                </a:r>
                <a:r>
                  <a:rPr lang="zh-CN" altLang="en-US" sz="2800" dirty="0"/>
                  <a:t>使其只在垂直方向上激励电子，选择</a:t>
                </a:r>
                <a:r>
                  <a:rPr lang="en-US" altLang="zh-CN" sz="2800" dirty="0"/>
                  <a:t>R4OBPM08</a:t>
                </a:r>
                <a:r>
                  <a:rPr lang="zh-CN" altLang="en-US" sz="2800" dirty="0"/>
                  <a:t>观察该处的轨道。</a:t>
                </a:r>
                <a:endParaRPr lang="en-US" altLang="zh-CN" sz="2800" dirty="0"/>
              </a:p>
              <a:p>
                <a:r>
                  <a:rPr lang="zh-CN" altLang="en-US" sz="2800" dirty="0"/>
                  <a:t>激励前后，轨道最大相差约</a:t>
                </a:r>
                <a:r>
                  <a:rPr lang="en-US" altLang="zh-CN" sz="2800" dirty="0">
                    <a:sym typeface="Wingdings" panose="05000000000000000000" pitchFamily="2" charset="2"/>
                  </a:rPr>
                  <a:t>: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−5.304+7.342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−4</m:t>
                        </m:r>
                      </m:sup>
                    </m:sSup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=2.038×</m:t>
                    </m:r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−4</m:t>
                        </m:r>
                      </m:sup>
                    </m:sSup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endParaRPr lang="en-US" altLang="zh-CN" sz="2800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b="1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C0536B83-5204-F03B-A0FD-31BF3327D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62" y="1396177"/>
                <a:ext cx="11316363" cy="5299849"/>
              </a:xfrm>
              <a:prstGeom prst="rect">
                <a:avLst/>
              </a:prstGeom>
              <a:blipFill>
                <a:blip r:embed="rId3"/>
                <a:stretch>
                  <a:fillRect l="-1077" t="-12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7707EBC6-151C-EB2A-82C8-6D5A1722C1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62" y="3054309"/>
            <a:ext cx="5333307" cy="3624395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6D0CDEE1-8AAA-A144-9ABF-80F1EF0A38A3}"/>
              </a:ext>
            </a:extLst>
          </p:cNvPr>
          <p:cNvCxnSpPr>
            <a:cxnSpLocks/>
          </p:cNvCxnSpPr>
          <p:nvPr/>
        </p:nvCxnSpPr>
        <p:spPr>
          <a:xfrm>
            <a:off x="7781365" y="3603812"/>
            <a:ext cx="3689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C414836-5800-66AE-0149-8566C1CEA636}"/>
              </a:ext>
            </a:extLst>
          </p:cNvPr>
          <p:cNvCxnSpPr/>
          <p:nvPr/>
        </p:nvCxnSpPr>
        <p:spPr>
          <a:xfrm>
            <a:off x="7548282" y="3603812"/>
            <a:ext cx="0" cy="1156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15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4FCE47-D597-47C2-0097-F24497A376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81837"/>
                <a:ext cx="10515600" cy="5795126"/>
              </a:xfrm>
            </p:spPr>
            <p:txBody>
              <a:bodyPr/>
              <a:lstStyle/>
              <a:p>
                <a:r>
                  <a:rPr lang="zh-CN" altLang="en-US" dirty="0"/>
                  <a:t>使用公式：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zh-CN" altLang="en-US" dirty="0"/>
                  <a:t> </a:t>
                </a:r>
                <a:endParaRPr lang="en-US" altLang="zh-CN" dirty="0"/>
              </a:p>
              <a:p>
                <a:r>
                  <a:rPr lang="zh-CN" altLang="en-US" dirty="0"/>
                  <a:t>对于本例，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𝜋𝜈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⁡(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𝜋𝜈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4FCE47-D597-47C2-0097-F24497A376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81837"/>
                <a:ext cx="10515600" cy="5795126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0233B3D-7D5D-964B-4D26-0561F7F48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8413453"/>
                  </p:ext>
                </p:extLst>
              </p:nvPr>
            </p:nvGraphicFramePr>
            <p:xfrm>
              <a:off x="2519083" y="2395967"/>
              <a:ext cx="3478306" cy="2929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7482">
                      <a:extLst>
                        <a:ext uri="{9D8B030D-6E8A-4147-A177-3AD203B41FA5}">
                          <a16:colId xmlns:a16="http://schemas.microsoft.com/office/drawing/2014/main" val="3627234851"/>
                        </a:ext>
                      </a:extLst>
                    </a:gridCol>
                    <a:gridCol w="2330824">
                      <a:extLst>
                        <a:ext uri="{9D8B030D-6E8A-4147-A177-3AD203B41FA5}">
                          <a16:colId xmlns:a16="http://schemas.microsoft.com/office/drawing/2014/main" val="344736357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</a:t>
                          </a:r>
                          <a:r>
                            <a:rPr lang="zh-CN" altLang="en-US" dirty="0"/>
                            <a:t>物理量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</a:t>
                          </a:r>
                          <a:r>
                            <a:rPr lang="zh-CN" altLang="en-US" dirty="0"/>
                            <a:t>大小（</a:t>
                          </a:r>
                          <a:r>
                            <a:rPr lang="en-US" altLang="zh-CN" dirty="0"/>
                            <a:t>IS</a:t>
                          </a:r>
                          <a:r>
                            <a:rPr lang="zh-CN" altLang="en-US" dirty="0"/>
                            <a:t>制）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20373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altLang="zh-CN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2.038×</m:t>
                              </m:r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0759126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altLang="zh-CN" dirty="0"/>
                            <a:t>(s)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18.438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4612302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altLang="zh-CN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dirty="0"/>
                            <a:t>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3.450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6135138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oMath>
                          </a14:m>
                          <a:r>
                            <a:rPr lang="en-US" altLang="zh-CN" dirty="0"/>
                            <a:t>(s)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24.524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029824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30.363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8020132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5.185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849740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5.409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282859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4">
                <a:extLst>
                  <a:ext uri="{FF2B5EF4-FFF2-40B4-BE49-F238E27FC236}">
                    <a16:creationId xmlns:a16="http://schemas.microsoft.com/office/drawing/2014/main" id="{70233B3D-7D5D-964B-4D26-0561F7F48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8413453"/>
                  </p:ext>
                </p:extLst>
              </p:nvPr>
            </p:nvGraphicFramePr>
            <p:xfrm>
              <a:off x="2519083" y="2395967"/>
              <a:ext cx="3478306" cy="2929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7482">
                      <a:extLst>
                        <a:ext uri="{9D8B030D-6E8A-4147-A177-3AD203B41FA5}">
                          <a16:colId xmlns:a16="http://schemas.microsoft.com/office/drawing/2014/main" val="3627234851"/>
                        </a:ext>
                      </a:extLst>
                    </a:gridCol>
                    <a:gridCol w="2330824">
                      <a:extLst>
                        <a:ext uri="{9D8B030D-6E8A-4147-A177-3AD203B41FA5}">
                          <a16:colId xmlns:a16="http://schemas.microsoft.com/office/drawing/2014/main" val="344736357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</a:t>
                          </a:r>
                          <a:r>
                            <a:rPr lang="zh-CN" altLang="en-US" dirty="0"/>
                            <a:t>物理量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</a:t>
                          </a:r>
                          <a:r>
                            <a:rPr lang="zh-CN" altLang="en-US" dirty="0"/>
                            <a:t>大小（</a:t>
                          </a:r>
                          <a:r>
                            <a:rPr lang="en-US" altLang="zh-CN" dirty="0"/>
                            <a:t>IS</a:t>
                          </a:r>
                          <a:r>
                            <a:rPr lang="zh-CN" altLang="en-US" dirty="0"/>
                            <a:t>制）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20373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108333" r="-205851" b="-6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9347" t="-108333" r="-1044" b="-60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075912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208333" r="-205851" b="-5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18.438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46123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308333" r="-205851" b="-4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3.450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613513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408333" r="-205851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24.524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029824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508333" r="-205851" b="-2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30.363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802013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608333" r="-205851" b="-1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5.185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8497404"/>
                      </a:ext>
                    </a:extLst>
                  </a:tr>
                  <a:tr h="36880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32" t="-696721" r="-2058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49347" t="-696721" r="-104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282859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441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9DD483-729A-1806-2FC7-36A71B997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371789"/>
            <a:ext cx="11353800" cy="5925754"/>
          </a:xfrm>
        </p:spPr>
        <p:txBody>
          <a:bodyPr/>
          <a:lstStyle/>
          <a:p>
            <a:r>
              <a:rPr lang="zh-CN" altLang="en-US" sz="2800" dirty="0"/>
              <a:t>设置</a:t>
            </a:r>
            <a:r>
              <a:rPr lang="en-US" altLang="zh-CN" sz="2800" dirty="0"/>
              <a:t>R1OTFB,</a:t>
            </a:r>
            <a:r>
              <a:rPr lang="zh-CN" altLang="en-US" sz="2800" dirty="0"/>
              <a:t>使其只在水平方向上激励电子，仍选择</a:t>
            </a:r>
            <a:r>
              <a:rPr lang="en-US" altLang="zh-CN" sz="2800" dirty="0"/>
              <a:t>R4OBPM08</a:t>
            </a:r>
            <a:r>
              <a:rPr lang="zh-CN" altLang="en-US" sz="2800" dirty="0"/>
              <a:t>观察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表格 4">
                <a:extLst>
                  <a:ext uri="{FF2B5EF4-FFF2-40B4-BE49-F238E27FC236}">
                    <a16:creationId xmlns:a16="http://schemas.microsoft.com/office/drawing/2014/main" id="{CBEEC38E-5E35-0FCB-46F9-96CA067894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2486646"/>
                  </p:ext>
                </p:extLst>
              </p:nvPr>
            </p:nvGraphicFramePr>
            <p:xfrm>
              <a:off x="800816" y="1870102"/>
              <a:ext cx="3478306" cy="2929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7482">
                      <a:extLst>
                        <a:ext uri="{9D8B030D-6E8A-4147-A177-3AD203B41FA5}">
                          <a16:colId xmlns:a16="http://schemas.microsoft.com/office/drawing/2014/main" val="3627234851"/>
                        </a:ext>
                      </a:extLst>
                    </a:gridCol>
                    <a:gridCol w="2330824">
                      <a:extLst>
                        <a:ext uri="{9D8B030D-6E8A-4147-A177-3AD203B41FA5}">
                          <a16:colId xmlns:a16="http://schemas.microsoft.com/office/drawing/2014/main" val="344736357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</a:t>
                          </a:r>
                          <a:r>
                            <a:rPr lang="zh-CN" altLang="en-US" dirty="0"/>
                            <a:t>物理量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</a:t>
                          </a:r>
                          <a:r>
                            <a:rPr lang="zh-CN" altLang="en-US" dirty="0"/>
                            <a:t>大小（</a:t>
                          </a:r>
                          <a:r>
                            <a:rPr lang="en-US" altLang="zh-CN" dirty="0"/>
                            <a:t>IS</a:t>
                          </a:r>
                          <a:r>
                            <a:rPr lang="zh-CN" altLang="en-US" dirty="0"/>
                            <a:t>制）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20373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US" altLang="zh-CN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1.69</m:t>
                              </m:r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0759126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altLang="zh-CN" dirty="0"/>
                            <a:t>(s)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8.610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4612302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altLang="zh-CN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dirty="0"/>
                            <a:t>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7.744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6135138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oMath>
                          </a14:m>
                          <a:r>
                            <a:rPr lang="en-US" altLang="zh-CN" dirty="0"/>
                            <a:t>(s)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34.211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029824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40.589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8020132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7.2780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8497404"/>
                      </a:ext>
                    </a:extLst>
                  </a:tr>
                  <a:tr h="3446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4.45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7×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282859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表格 4">
                <a:extLst>
                  <a:ext uri="{FF2B5EF4-FFF2-40B4-BE49-F238E27FC236}">
                    <a16:creationId xmlns:a16="http://schemas.microsoft.com/office/drawing/2014/main" id="{CBEEC38E-5E35-0FCB-46F9-96CA067894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2486646"/>
                  </p:ext>
                </p:extLst>
              </p:nvPr>
            </p:nvGraphicFramePr>
            <p:xfrm>
              <a:off x="800816" y="1870102"/>
              <a:ext cx="3478306" cy="29291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47482">
                      <a:extLst>
                        <a:ext uri="{9D8B030D-6E8A-4147-A177-3AD203B41FA5}">
                          <a16:colId xmlns:a16="http://schemas.microsoft.com/office/drawing/2014/main" val="3627234851"/>
                        </a:ext>
                      </a:extLst>
                    </a:gridCol>
                    <a:gridCol w="2330824">
                      <a:extLst>
                        <a:ext uri="{9D8B030D-6E8A-4147-A177-3AD203B41FA5}">
                          <a16:colId xmlns:a16="http://schemas.microsoft.com/office/drawing/2014/main" val="344736357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</a:t>
                          </a:r>
                          <a:r>
                            <a:rPr lang="zh-CN" altLang="en-US" dirty="0"/>
                            <a:t>物理量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</a:t>
                          </a:r>
                          <a:r>
                            <a:rPr lang="zh-CN" altLang="en-US" dirty="0"/>
                            <a:t>大小（</a:t>
                          </a:r>
                          <a:r>
                            <a:rPr lang="en-US" altLang="zh-CN" dirty="0"/>
                            <a:t>IS</a:t>
                          </a:r>
                          <a:r>
                            <a:rPr lang="zh-CN" altLang="en-US" dirty="0"/>
                            <a:t>制）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20373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108333" r="-206383" b="-6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9347" t="-108333" r="-1305" b="-60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075912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204918" r="-206383" b="-4967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8.610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46123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310000" r="-206383" b="-4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7.744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613513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410000" r="-206383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34.211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029824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510000" r="-206383" b="-2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40.589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802013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610000" r="-206383" b="-1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          7.2780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8497404"/>
                      </a:ext>
                    </a:extLst>
                  </a:tr>
                  <a:tr h="36880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2" t="-698361" r="-20638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9347" t="-698361" r="-1305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282859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21E3DAA1-14EB-C1DD-0F88-E5A35751F6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285" y="1223470"/>
            <a:ext cx="7237452" cy="4222391"/>
          </a:xfrm>
          <a:prstGeom prst="rect">
            <a:avLst/>
          </a:prstGeom>
        </p:spPr>
      </p:pic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733625AF-B1EC-A741-991A-BF3EDD7B30DF}"/>
              </a:ext>
            </a:extLst>
          </p:cNvPr>
          <p:cNvCxnSpPr/>
          <p:nvPr/>
        </p:nvCxnSpPr>
        <p:spPr>
          <a:xfrm>
            <a:off x="7084088" y="2351314"/>
            <a:ext cx="13163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CF5D0DE4-395D-CC25-61F8-DA68F4AE91FD}"/>
              </a:ext>
            </a:extLst>
          </p:cNvPr>
          <p:cNvCxnSpPr/>
          <p:nvPr/>
        </p:nvCxnSpPr>
        <p:spPr>
          <a:xfrm>
            <a:off x="7084088" y="2351314"/>
            <a:ext cx="0" cy="127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23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C964A1-B090-5568-FD55-C7236CAE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</a:t>
            </a:r>
            <a:r>
              <a:rPr lang="en-US" altLang="zh-CN" dirty="0"/>
              <a:t>.</a:t>
            </a:r>
            <a:r>
              <a:rPr lang="zh-CN" altLang="en-US" dirty="0"/>
              <a:t>共振退极化模拟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D34FA-D09A-4908-0AC0-8EBD2EF7C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8257"/>
          </a:xfrm>
        </p:spPr>
        <p:txBody>
          <a:bodyPr/>
          <a:lstStyle/>
          <a:p>
            <a:r>
              <a:rPr lang="zh-CN" altLang="en-US" dirty="0"/>
              <a:t>现在将调用反馈</a:t>
            </a:r>
            <a:r>
              <a:rPr lang="en-US" altLang="zh-CN" dirty="0"/>
              <a:t>kicker</a:t>
            </a:r>
            <a:r>
              <a:rPr lang="zh-CN" altLang="en-US" dirty="0"/>
              <a:t>函数的位置转移到了</a:t>
            </a:r>
            <a:r>
              <a:rPr lang="en-US" altLang="zh-CN" dirty="0"/>
              <a:t>R1OTFB</a:t>
            </a:r>
            <a:r>
              <a:rPr lang="zh-CN" altLang="en-US" dirty="0"/>
              <a:t>的末端。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这里设置了两种情况：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1.</a:t>
            </a:r>
            <a:r>
              <a:rPr lang="zh-CN" altLang="en-US" dirty="0"/>
              <a:t>仅跟踪自旋，关闭同步辐射阻尼和随机效应、自发极化效应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2.</a:t>
            </a:r>
            <a:r>
              <a:rPr lang="zh-CN" altLang="en-US" dirty="0"/>
              <a:t>开启自旋跟踪、同步辐射阻尼和随机效应，关闭自发极化效应</a:t>
            </a:r>
          </a:p>
        </p:txBody>
      </p:sp>
    </p:spTree>
    <p:extLst>
      <p:ext uri="{BB962C8B-B14F-4D97-AF65-F5344CB8AC3E}">
        <p14:creationId xmlns:p14="http://schemas.microsoft.com/office/powerpoint/2010/main" val="423345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8C1D5E-B1CC-4852-A19C-4F93AF3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4" y="143435"/>
            <a:ext cx="11618259" cy="6508377"/>
          </a:xfrm>
        </p:spPr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关闭同步辐射阻尼和随机效应、自发极化效应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24C9550-5CF8-C7B0-EE12-DAF0A470F4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8201640"/>
                  </p:ext>
                </p:extLst>
              </p:nvPr>
            </p:nvGraphicFramePr>
            <p:xfrm>
              <a:off x="1478684" y="1206975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30w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37.5Hz/s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7964372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4000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Ω</m:t>
                              </m:r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>
                              <a:ea typeface="Cambria Math" panose="02040503050406030204" pitchFamily="18" charset="0"/>
                            </a:rPr>
                            <a:t>1.960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−7</m:t>
                                  </m:r>
                                </m:sup>
                              </m:sSup>
                            </m:oMath>
                          </a14:m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683731"/>
                      </a:ext>
                    </a:extLst>
                  </a:tr>
                  <a:tr h="169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0.0371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0" lang="zh-CN" altLang="en-US" sz="1800" b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cs typeface="+mn-cs"/>
                            </a:rPr>
                            <a:t>拟合</a:t>
                          </a:r>
                          <a14:m>
                            <m:oMath xmlns:m="http://schemas.openxmlformats.org/officeDocument/2006/math">
                              <m:r>
                                <a:rPr kumimoji="0" lang="zh-CN" alt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𝜖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>
                              <a:ea typeface="Cambria Math" panose="02040503050406030204" pitchFamily="18" charset="0"/>
                            </a:rPr>
                            <a:t>1.271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zh-CN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拟合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81.48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836938Hz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2.499874GeV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24C9550-5CF8-C7B0-EE12-DAF0A470F4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8201640"/>
                  </p:ext>
                </p:extLst>
              </p:nvPr>
            </p:nvGraphicFramePr>
            <p:xfrm>
              <a:off x="1478684" y="1206975"/>
              <a:ext cx="3572684" cy="3705035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98388">
                      <a:extLst>
                        <a:ext uri="{9D8B030D-6E8A-4147-A177-3AD203B41FA5}">
                          <a16:colId xmlns:a16="http://schemas.microsoft.com/office/drawing/2014/main" val="1875281848"/>
                        </a:ext>
                      </a:extLst>
                    </a:gridCol>
                    <a:gridCol w="2274296">
                      <a:extLst>
                        <a:ext uri="{9D8B030D-6E8A-4147-A177-3AD203B41FA5}">
                          <a16:colId xmlns:a16="http://schemas.microsoft.com/office/drawing/2014/main" val="211295248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30w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8120268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</a:t>
                          </a:r>
                          <a:r>
                            <a:rPr lang="zh-CN" altLang="en-US" b="0" dirty="0"/>
                            <a:t>扫频速率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37.5Hz/s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2796437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  </a:t>
                          </a:r>
                          <a:r>
                            <a:rPr lang="zh-CN" altLang="en-US" b="0" dirty="0"/>
                            <a:t>阻抗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208333" r="-535" b="-7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076613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  </a:t>
                          </a:r>
                          <a:r>
                            <a:rPr lang="zh-CN" altLang="en-US" b="0" dirty="0"/>
                            <a:t>偏转角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308333" r="-535" b="-6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683731"/>
                      </a:ext>
                    </a:extLst>
                  </a:tr>
                  <a:tr h="38779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382813" r="-176526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0.0371</a:t>
                          </a:r>
                          <a:endParaRPr lang="zh-CN" alt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8307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506557" r="-17652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7219" t="-506557" r="-535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710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606557" r="-176526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81.48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71205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扫频范围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836900-837100Hz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6128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806557" r="-17652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836938Hz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96498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69" t="-906557" r="-17652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2.499874GeV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011852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0EFB558D-44FB-4108-441D-8C32001C42BB}"/>
              </a:ext>
            </a:extLst>
          </p:cNvPr>
          <p:cNvSpPr txBox="1"/>
          <p:nvPr/>
        </p:nvSpPr>
        <p:spPr>
          <a:xfrm>
            <a:off x="2859571" y="5391253"/>
            <a:ext cx="1611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单粒子跟踪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672A2EF-1950-7DEF-AABE-3ED99DD182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945" y="1116043"/>
            <a:ext cx="4563501" cy="403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559</Words>
  <Application>Microsoft Office PowerPoint</Application>
  <PresentationFormat>宽屏</PresentationFormat>
  <Paragraphs>157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Updates on some results</vt:lpstr>
      <vt:lpstr>1.Touschek相关结果</vt:lpstr>
      <vt:lpstr>PowerPoint 演示文稿</vt:lpstr>
      <vt:lpstr>PowerPoint 演示文稿</vt:lpstr>
      <vt:lpstr>二.横向反馈kicker的激励作用</vt:lpstr>
      <vt:lpstr>PowerPoint 演示文稿</vt:lpstr>
      <vt:lpstr>PowerPoint 演示文稿</vt:lpstr>
      <vt:lpstr>三.共振退极化模拟</vt:lpstr>
      <vt:lpstr>PowerPoint 演示文稿</vt:lpstr>
      <vt:lpstr>PowerPoint 演示文稿</vt:lpstr>
      <vt:lpstr>PowerPoint 演示文稿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some results</dc:title>
  <dc:creator>Jingda Wen</dc:creator>
  <cp:lastModifiedBy>Jingda Wen</cp:lastModifiedBy>
  <cp:revision>27</cp:revision>
  <dcterms:created xsi:type="dcterms:W3CDTF">2023-06-05T02:10:17Z</dcterms:created>
  <dcterms:modified xsi:type="dcterms:W3CDTF">2023-06-06T05:45:54Z</dcterms:modified>
</cp:coreProperties>
</file>