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32"/>
  </p:notesMasterIdLst>
  <p:handoutMasterIdLst>
    <p:handoutMasterId r:id="rId33"/>
  </p:handoutMasterIdLst>
  <p:sldIdLst>
    <p:sldId id="256" r:id="rId2"/>
    <p:sldId id="314" r:id="rId3"/>
    <p:sldId id="265" r:id="rId4"/>
    <p:sldId id="363" r:id="rId5"/>
    <p:sldId id="323" r:id="rId6"/>
    <p:sldId id="343" r:id="rId7"/>
    <p:sldId id="346" r:id="rId8"/>
    <p:sldId id="347" r:id="rId9"/>
    <p:sldId id="348" r:id="rId10"/>
    <p:sldId id="361" r:id="rId11"/>
    <p:sldId id="362" r:id="rId12"/>
    <p:sldId id="351" r:id="rId13"/>
    <p:sldId id="352" r:id="rId14"/>
    <p:sldId id="355" r:id="rId15"/>
    <p:sldId id="332" r:id="rId16"/>
    <p:sldId id="333" r:id="rId17"/>
    <p:sldId id="364" r:id="rId18"/>
    <p:sldId id="365" r:id="rId19"/>
    <p:sldId id="345" r:id="rId20"/>
    <p:sldId id="366" r:id="rId21"/>
    <p:sldId id="368" r:id="rId22"/>
    <p:sldId id="369" r:id="rId23"/>
    <p:sldId id="349" r:id="rId24"/>
    <p:sldId id="370" r:id="rId25"/>
    <p:sldId id="371" r:id="rId26"/>
    <p:sldId id="372" r:id="rId27"/>
    <p:sldId id="373" r:id="rId28"/>
    <p:sldId id="310" r:id="rId29"/>
    <p:sldId id="354" r:id="rId30"/>
    <p:sldId id="32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71D9"/>
    <a:srgbClr val="FF5CA3"/>
    <a:srgbClr val="DD4ECD"/>
    <a:srgbClr val="2F66C3"/>
    <a:srgbClr val="5B9BD5"/>
    <a:srgbClr val="36B5CE"/>
    <a:srgbClr val="26899D"/>
    <a:srgbClr val="36BAD0"/>
    <a:srgbClr val="4094BA"/>
    <a:srgbClr val="3B6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9" autoAdjust="0"/>
    <p:restoredTop sz="94660"/>
  </p:normalViewPr>
  <p:slideViewPr>
    <p:cSldViewPr snapToGrid="0" showGuides="1">
      <p:cViewPr varScale="1">
        <p:scale>
          <a:sx n="156" d="100"/>
          <a:sy n="156" d="100"/>
        </p:scale>
        <p:origin x="276" y="15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5D7FE2-9BE9-47BF-BDE6-DA0AF2F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8900870B-E9D4-4E46-8CDA-CDAD2F4187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BA2FC-9D50-4DFE-BD6C-93222727CFA4}" type="datetimeFigureOut">
              <a:rPr lang="zh-CN" altLang="en-US" smtClean="0"/>
              <a:t>2023/12/14</a:t>
            </a:fld>
            <a:endParaRPr lang="zh-CN" altLang="en-US"/>
          </a:p>
        </p:txBody>
      </p:sp>
      <p:sp>
        <p:nvSpPr>
          <p:cNvPr id="4" name="Footer Placeholder 3">
            <a:extLst>
              <a:ext uri="{FF2B5EF4-FFF2-40B4-BE49-F238E27FC236}">
                <a16:creationId xmlns:a16="http://schemas.microsoft.com/office/drawing/2014/main" id="{3085F796-716C-4554-ACD8-EFBCDD7A86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B14CEB87-EFAC-4CB7-BE9D-3667C1BA2D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7F0082-D0B5-4A95-A75C-696BB8C79430}" type="slidenum">
              <a:rPr lang="zh-CN" altLang="en-US" smtClean="0"/>
              <a:t>‹#›</a:t>
            </a:fld>
            <a:endParaRPr lang="zh-CN" altLang="en-US"/>
          </a:p>
        </p:txBody>
      </p:sp>
    </p:spTree>
    <p:extLst>
      <p:ext uri="{BB962C8B-B14F-4D97-AF65-F5344CB8AC3E}">
        <p14:creationId xmlns:p14="http://schemas.microsoft.com/office/powerpoint/2010/main" val="871532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6BC6-422C-47EF-B3C0-FA9D9E7414F1}" type="datetimeFigureOut">
              <a:rPr lang="zh-CN" altLang="en-US" smtClean="0"/>
              <a:t>2023/12/14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6AA0-432C-4470-A275-6BBBE522C64B}"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854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19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924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82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2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68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069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107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688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880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930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10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6">
            <a:extLst>
              <a:ext uri="{FF2B5EF4-FFF2-40B4-BE49-F238E27FC236}">
                <a16:creationId xmlns:a16="http://schemas.microsoft.com/office/drawing/2014/main" id="{15A7F154-93E3-4500-8978-6153F50494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308359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9.emf"/><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4.bin"/><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Layout" Target="../slideLayouts/slideLayout7.xml"/><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image" Target="../media/image38.png"/><Relationship Id="rId5" Type="http://schemas.openxmlformats.org/officeDocument/2006/relationships/oleObject" Target="../embeddings/oleObject6.bin"/><Relationship Id="rId10" Type="http://schemas.openxmlformats.org/officeDocument/2006/relationships/image" Target="../media/image37.emf"/><Relationship Id="rId4" Type="http://schemas.openxmlformats.org/officeDocument/2006/relationships/image" Target="../media/image33.emf"/><Relationship Id="rId9"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6.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image" Target="../media/image63.emf"/></Relationships>
</file>

<file path=ppt/slides/_rels/slide2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image" Target="../media/image67.emf"/></Relationships>
</file>

<file path=ppt/slides/_rels/slide2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 Id="rId5" Type="http://schemas.openxmlformats.org/officeDocument/2006/relationships/image" Target="../media/image72.emf"/><Relationship Id="rId4"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0749" y="1357678"/>
            <a:ext cx="3131121" cy="3153806"/>
            <a:chOff x="295929" y="946974"/>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29" y="946974"/>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1973580" y="2730616"/>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3000" dirty="0">
                  <a:solidFill>
                    <a:schemeClr val="bg1"/>
                  </a:solidFill>
                  <a:latin typeface="思源黑体 CN Medium" panose="020B0600000000000000" pitchFamily="34" charset="-122"/>
                  <a:ea typeface="思源黑体 CN Medium" panose="020B0600000000000000" pitchFamily="34" charset="-122"/>
                </a:rPr>
                <a:t>BEST</a:t>
              </a:r>
              <a:endParaRPr lang="zh-CN" altLang="en-US" sz="30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6" name="文本框 15"/>
          <p:cNvSpPr txBox="1"/>
          <p:nvPr/>
        </p:nvSpPr>
        <p:spPr>
          <a:xfrm>
            <a:off x="2099598" y="2248545"/>
            <a:ext cx="6839088" cy="923330"/>
          </a:xfrm>
          <a:prstGeom prst="rect">
            <a:avLst/>
          </a:prstGeom>
          <a:noFill/>
        </p:spPr>
        <p:txBody>
          <a:bodyPr wrap="square" rtlCol="0">
            <a:spAutoFit/>
          </a:bodyPr>
          <a:lstStyle/>
          <a:p>
            <a:pPr algn="ctr"/>
            <a:r>
              <a:rPr lang="en-US" altLang="zh-CN" sz="2700" b="1" dirty="0">
                <a:solidFill>
                  <a:srgbClr val="2F66C3"/>
                </a:solidFill>
                <a:latin typeface="Arial Black" panose="020B0A04020102020204" pitchFamily="34" charset="0"/>
                <a:ea typeface="思源黑体 CN Medium" panose="020B0600000000000000"/>
              </a:rPr>
              <a:t>Bubble dynamics in a first-order quark-hadron transition</a:t>
            </a:r>
            <a:endParaRPr lang="zh-CN" altLang="en-US" sz="7200" b="1" dirty="0">
              <a:solidFill>
                <a:srgbClr val="2F66C3"/>
              </a:solidFill>
              <a:latin typeface="Arial Black" panose="020B0A04020102020204" pitchFamily="34" charset="0"/>
              <a:ea typeface="思源黑体 CN Medium" panose="020B0600000000000000"/>
            </a:endParaRPr>
          </a:p>
        </p:txBody>
      </p:sp>
      <p:cxnSp>
        <p:nvCxnSpPr>
          <p:cNvPr id="20" name="直接连接符 1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flipV="1">
            <a:off x="3831568" y="3198734"/>
            <a:ext cx="3613690" cy="16002"/>
          </a:xfrm>
          <a:prstGeom prst="line">
            <a:avLst/>
          </a:prstGeom>
          <a:ln w="19050">
            <a:solidFill>
              <a:srgbClr val="2F66C3"/>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01789" y="3350347"/>
            <a:ext cx="2618473" cy="415498"/>
          </a:xfrm>
          <a:prstGeom prst="rect">
            <a:avLst/>
          </a:prstGeom>
          <a:noFill/>
        </p:spPr>
        <p:txBody>
          <a:bodyPr wrap="none" rtlCol="0">
            <a:spAutoFit/>
          </a:bodyPr>
          <a:lstStyle/>
          <a:p>
            <a:pPr algn="ctr"/>
            <a:r>
              <a:rPr lang="en-US" altLang="zh-CN"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rPr>
              <a:t>Hong MAO (</a:t>
            </a:r>
            <a:r>
              <a:rPr lang="zh-CN" altLang="en-US"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rPr>
              <a:t>毛鸿</a:t>
            </a:r>
            <a:r>
              <a:rPr lang="en-US" altLang="zh-CN"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rPr>
              <a:t>) </a:t>
            </a:r>
            <a:endParaRPr lang="zh-CN" altLang="en-US"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28" y="2585590"/>
            <a:ext cx="1120682" cy="1120682"/>
          </a:xfrm>
          <a:prstGeom prst="rect">
            <a:avLst/>
          </a:prstGeom>
        </p:spPr>
      </p:pic>
      <p:sp>
        <p:nvSpPr>
          <p:cNvPr id="10" name="文本框 9">
            <a:extLst>
              <a:ext uri="{FF2B5EF4-FFF2-40B4-BE49-F238E27FC236}">
                <a16:creationId xmlns:a16="http://schemas.microsoft.com/office/drawing/2014/main" id="{8CEE1672-503A-4DF5-A7C5-C8E6B117AFAE}"/>
              </a:ext>
            </a:extLst>
          </p:cNvPr>
          <p:cNvSpPr txBox="1"/>
          <p:nvPr/>
        </p:nvSpPr>
        <p:spPr>
          <a:xfrm>
            <a:off x="2505413" y="3953736"/>
            <a:ext cx="6027458" cy="762645"/>
          </a:xfrm>
          <a:prstGeom prst="rect">
            <a:avLst/>
          </a:prstGeom>
          <a:noFill/>
        </p:spPr>
        <p:txBody>
          <a:bodyPr wrap="square">
            <a:spAutoFit/>
          </a:bodyPr>
          <a:lstStyle/>
          <a:p>
            <a:pPr algn="ctr">
              <a:lnSpc>
                <a:spcPct val="80000"/>
              </a:lnSpc>
            </a:pPr>
            <a:r>
              <a:rPr lang="en-US" altLang="zh-CN" i="1" dirty="0">
                <a:latin typeface="Verdana" panose="020B0604030504040204" pitchFamily="34" charset="0"/>
              </a:rPr>
              <a:t>School of Physics, Hangzhou Normal University</a:t>
            </a:r>
          </a:p>
          <a:p>
            <a:pPr algn="ctr">
              <a:lnSpc>
                <a:spcPct val="80000"/>
              </a:lnSpc>
            </a:pPr>
            <a:endParaRPr lang="en-US" altLang="zh-CN" i="1" dirty="0">
              <a:latin typeface="Verdana" panose="020B0604030504040204" pitchFamily="34" charset="0"/>
            </a:endParaRPr>
          </a:p>
          <a:p>
            <a:pPr algn="ctr">
              <a:lnSpc>
                <a:spcPct val="80000"/>
              </a:lnSpc>
            </a:pPr>
            <a:r>
              <a:rPr lang="en-US" altLang="zh-CN" dirty="0">
                <a:solidFill>
                  <a:srgbClr val="7030A0"/>
                </a:solidFill>
                <a:latin typeface="Corbel (正文)"/>
              </a:rPr>
              <a:t>With:  Junrong Wang, </a:t>
            </a:r>
            <a:r>
              <a:rPr lang="en-US" altLang="zh-CN" dirty="0" err="1">
                <a:solidFill>
                  <a:srgbClr val="7030A0"/>
                </a:solidFill>
                <a:latin typeface="Corbel (正文)"/>
              </a:rPr>
              <a:t>Ziwan</a:t>
            </a:r>
            <a:r>
              <a:rPr lang="en-US" altLang="zh-CN" dirty="0">
                <a:solidFill>
                  <a:srgbClr val="7030A0"/>
                </a:solidFill>
                <a:latin typeface="Corbel (正文)"/>
              </a:rPr>
              <a:t> Yu, </a:t>
            </a:r>
            <a:r>
              <a:rPr lang="en-US" altLang="zh-CN" dirty="0" err="1">
                <a:solidFill>
                  <a:srgbClr val="7030A0"/>
                </a:solidFill>
                <a:latin typeface="Corbel (正文)"/>
              </a:rPr>
              <a:t>Jin</a:t>
            </a:r>
            <a:r>
              <a:rPr lang="en-US" altLang="zh-CN" dirty="0">
                <a:solidFill>
                  <a:srgbClr val="7030A0"/>
                </a:solidFill>
                <a:latin typeface="Corbel (正文)"/>
              </a:rPr>
              <a:t> Jinshuang</a:t>
            </a:r>
            <a:endParaRPr lang="en-US" altLang="zh-CN" i="1" dirty="0">
              <a:solidFill>
                <a:srgbClr val="7030A0"/>
              </a:solidFill>
              <a:latin typeface="Corbel (正文)"/>
            </a:endParaRPr>
          </a:p>
        </p:txBody>
      </p:sp>
      <p:sp>
        <p:nvSpPr>
          <p:cNvPr id="5" name="文本框 4">
            <a:extLst>
              <a:ext uri="{FF2B5EF4-FFF2-40B4-BE49-F238E27FC236}">
                <a16:creationId xmlns:a16="http://schemas.microsoft.com/office/drawing/2014/main" id="{6049F78B-EB4A-44F9-B562-B3F23F6340BA}"/>
              </a:ext>
            </a:extLst>
          </p:cNvPr>
          <p:cNvSpPr txBox="1"/>
          <p:nvPr/>
        </p:nvSpPr>
        <p:spPr>
          <a:xfrm>
            <a:off x="6555443" y="5995805"/>
            <a:ext cx="2232924" cy="323165"/>
          </a:xfrm>
          <a:prstGeom prst="rect">
            <a:avLst/>
          </a:prstGeom>
          <a:noFill/>
        </p:spPr>
        <p:txBody>
          <a:bodyPr wrap="square" rtlCol="0">
            <a:spAutoFit/>
          </a:bodyPr>
          <a:lstStyle/>
          <a:p>
            <a:r>
              <a:rPr lang="en-US" altLang="zh-CN" sz="1500" b="1" dirty="0"/>
              <a:t>2023.12.15-19 Zhuhai</a:t>
            </a:r>
            <a:endParaRPr lang="zh-CN" altLang="en-US" sz="1500" b="1" dirty="0"/>
          </a:p>
        </p:txBody>
      </p:sp>
      <p:sp>
        <p:nvSpPr>
          <p:cNvPr id="11" name="文本框 143">
            <a:extLst>
              <a:ext uri="{FF2B5EF4-FFF2-40B4-BE49-F238E27FC236}">
                <a16:creationId xmlns:a16="http://schemas.microsoft.com/office/drawing/2014/main" id="{0CC542DA-A87F-47C1-9502-710EF3862F21}"/>
              </a:ext>
            </a:extLst>
          </p:cNvPr>
          <p:cNvSpPr txBox="1"/>
          <p:nvPr/>
        </p:nvSpPr>
        <p:spPr>
          <a:xfrm>
            <a:off x="2667836" y="4836801"/>
            <a:ext cx="5286377" cy="95410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Based on works:</a:t>
            </a:r>
          </a:p>
          <a:p>
            <a:pPr marL="342900" indent="-342900">
              <a:buAutoNum type="arabicParenBoth"/>
            </a:pPr>
            <a:r>
              <a:rPr lang="en-US" altLang="zh-CN" sz="1400" dirty="0">
                <a:solidFill>
                  <a:srgbClr val="C00000"/>
                </a:solidFill>
                <a:latin typeface="Times New Roman" panose="02020603050405020304" pitchFamily="18" charset="0"/>
                <a:cs typeface="Times New Roman" panose="02020603050405020304" pitchFamily="18" charset="0"/>
              </a:rPr>
              <a:t>Junrong Wang, Ziwan Yu,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arXiv:2309.13529</a:t>
            </a:r>
          </a:p>
          <a:p>
            <a:pPr marL="342900" indent="-342900">
              <a:buFontTx/>
              <a:buAutoNum type="arabicParenBoth"/>
            </a:pPr>
            <a:r>
              <a:rPr lang="en-US" altLang="zh-CN" sz="1400" dirty="0">
                <a:solidFill>
                  <a:srgbClr val="C00000"/>
                </a:solidFill>
                <a:latin typeface="Times New Roman" panose="02020603050405020304" pitchFamily="18" charset="0"/>
                <a:cs typeface="Times New Roman" panose="02020603050405020304" pitchFamily="18" charset="0"/>
              </a:rPr>
              <a:t>Junrong Wang, </a:t>
            </a:r>
            <a:r>
              <a:rPr lang="en-US" altLang="zh-CN" sz="1400" dirty="0" err="1">
                <a:solidFill>
                  <a:srgbClr val="C00000"/>
                </a:solidFill>
                <a:latin typeface="Times New Roman" panose="02020603050405020304" pitchFamily="18" charset="0"/>
                <a:cs typeface="Times New Roman" panose="02020603050405020304" pitchFamily="18" charset="0"/>
              </a:rPr>
              <a:t>Jin</a:t>
            </a:r>
            <a:r>
              <a:rPr lang="en-US" altLang="zh-CN" sz="1400" dirty="0">
                <a:solidFill>
                  <a:srgbClr val="C00000"/>
                </a:solidFill>
                <a:latin typeface="Times New Roman" panose="02020603050405020304" pitchFamily="18" charset="0"/>
                <a:cs typeface="Times New Roman" panose="02020603050405020304" pitchFamily="18" charset="0"/>
              </a:rPr>
              <a:t> Jinshuang,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err="1">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 2311.13175</a:t>
            </a:r>
          </a:p>
          <a:p>
            <a:pPr marL="342900" indent="-342900">
              <a:buAutoNum type="arabicParenBoth"/>
            </a:pPr>
            <a:endParaRPr lang="zh-CN" altLang="en-US" sz="1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4ADFF4C-BE4E-403D-9AFE-C75DF4C893E7}"/>
              </a:ext>
            </a:extLst>
          </p:cNvPr>
          <p:cNvSpPr txBox="1"/>
          <p:nvPr/>
        </p:nvSpPr>
        <p:spPr>
          <a:xfrm>
            <a:off x="3772636" y="552806"/>
            <a:ext cx="5400570"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Shuying Zhou, Song Shu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Chinese.Physics.C.</a:t>
            </a:r>
            <a:r>
              <a:rPr lang="en-US" altLang="zh-CN" sz="1400" b="1" dirty="0">
                <a:solidFill>
                  <a:srgbClr val="C00000"/>
                </a:solidFill>
                <a:latin typeface="Times New Roman" panose="02020603050405020304" pitchFamily="18" charset="0"/>
                <a:cs typeface="Times New Roman" panose="02020603050405020304" pitchFamily="18" charset="0"/>
              </a:rPr>
              <a:t>45</a:t>
            </a:r>
            <a:r>
              <a:rPr lang="en-US" altLang="zh-CN" sz="1400" dirty="0">
                <a:solidFill>
                  <a:srgbClr val="C00000"/>
                </a:solidFill>
                <a:latin typeface="Times New Roman" panose="02020603050405020304" pitchFamily="18" charset="0"/>
                <a:cs typeface="Times New Roman" panose="02020603050405020304" pitchFamily="18" charset="0"/>
              </a:rPr>
              <a:t>,043104 (2021) </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C380795D-0701-46EE-839C-3A34CC1CB46F}"/>
              </a:ext>
            </a:extLst>
          </p:cNvPr>
          <p:cNvSpPr/>
          <p:nvPr/>
        </p:nvSpPr>
        <p:spPr>
          <a:xfrm>
            <a:off x="4329990" y="1841882"/>
            <a:ext cx="2994775" cy="1303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42FCD382-DC09-4AC4-A03B-A8437196E7B8}"/>
              </a:ext>
            </a:extLst>
          </p:cNvPr>
          <p:cNvSpPr/>
          <p:nvPr/>
        </p:nvSpPr>
        <p:spPr>
          <a:xfrm>
            <a:off x="4329990" y="3248514"/>
            <a:ext cx="2994775" cy="1303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3B0F660C-BB14-4C66-AA67-096F53BE9DDA}"/>
              </a:ext>
            </a:extLst>
          </p:cNvPr>
          <p:cNvSpPr/>
          <p:nvPr/>
        </p:nvSpPr>
        <p:spPr>
          <a:xfrm>
            <a:off x="4329990" y="4655145"/>
            <a:ext cx="2994775" cy="13034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dirty="0"/>
          </a:p>
        </p:txBody>
      </p:sp>
      <p:sp>
        <p:nvSpPr>
          <p:cNvPr id="13" name="椭圆 12">
            <a:extLst>
              <a:ext uri="{FF2B5EF4-FFF2-40B4-BE49-F238E27FC236}">
                <a16:creationId xmlns:a16="http://schemas.microsoft.com/office/drawing/2014/main" id="{A813B195-9A99-414F-BCCC-BE3043CEB715}"/>
              </a:ext>
            </a:extLst>
          </p:cNvPr>
          <p:cNvSpPr/>
          <p:nvPr/>
        </p:nvSpPr>
        <p:spPr>
          <a:xfrm>
            <a:off x="4347027" y="3779294"/>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4" name="椭圆 13">
            <a:extLst>
              <a:ext uri="{FF2B5EF4-FFF2-40B4-BE49-F238E27FC236}">
                <a16:creationId xmlns:a16="http://schemas.microsoft.com/office/drawing/2014/main" id="{C4ED0195-C544-4FF0-A590-36DE22FE1AB5}"/>
              </a:ext>
            </a:extLst>
          </p:cNvPr>
          <p:cNvSpPr/>
          <p:nvPr/>
        </p:nvSpPr>
        <p:spPr>
          <a:xfrm>
            <a:off x="4859068" y="3724478"/>
            <a:ext cx="380254" cy="32667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5" name="椭圆 14">
            <a:extLst>
              <a:ext uri="{FF2B5EF4-FFF2-40B4-BE49-F238E27FC236}">
                <a16:creationId xmlns:a16="http://schemas.microsoft.com/office/drawing/2014/main" id="{FFF2B44D-5006-43C0-A1BB-B1ADB0707F3A}"/>
              </a:ext>
            </a:extLst>
          </p:cNvPr>
          <p:cNvSpPr/>
          <p:nvPr/>
        </p:nvSpPr>
        <p:spPr>
          <a:xfrm>
            <a:off x="5624552" y="3594339"/>
            <a:ext cx="712629" cy="6117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6" name="椭圆 15">
            <a:extLst>
              <a:ext uri="{FF2B5EF4-FFF2-40B4-BE49-F238E27FC236}">
                <a16:creationId xmlns:a16="http://schemas.microsoft.com/office/drawing/2014/main" id="{A979932C-8CAC-4C46-B767-A51D9CD9E203}"/>
              </a:ext>
            </a:extLst>
          </p:cNvPr>
          <p:cNvSpPr/>
          <p:nvPr/>
        </p:nvSpPr>
        <p:spPr>
          <a:xfrm>
            <a:off x="6727390" y="3248512"/>
            <a:ext cx="1380567" cy="127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7" name="椭圆 16">
            <a:extLst>
              <a:ext uri="{FF2B5EF4-FFF2-40B4-BE49-F238E27FC236}">
                <a16:creationId xmlns:a16="http://schemas.microsoft.com/office/drawing/2014/main" id="{85412617-4DA6-4E59-9168-4054FC387679}"/>
              </a:ext>
            </a:extLst>
          </p:cNvPr>
          <p:cNvSpPr/>
          <p:nvPr/>
        </p:nvSpPr>
        <p:spPr>
          <a:xfrm>
            <a:off x="5497742" y="2518081"/>
            <a:ext cx="384979" cy="3345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8B8EA6D3-4E30-412F-9B55-01B627714E45}"/>
              </a:ext>
            </a:extLst>
          </p:cNvPr>
          <p:cNvSpPr/>
          <p:nvPr/>
        </p:nvSpPr>
        <p:spPr>
          <a:xfrm>
            <a:off x="6083559" y="2063645"/>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9" name="椭圆 18">
            <a:extLst>
              <a:ext uri="{FF2B5EF4-FFF2-40B4-BE49-F238E27FC236}">
                <a16:creationId xmlns:a16="http://schemas.microsoft.com/office/drawing/2014/main" id="{074447D3-52D0-4B3A-B129-C063E81AC510}"/>
              </a:ext>
            </a:extLst>
          </p:cNvPr>
          <p:cNvSpPr/>
          <p:nvPr/>
        </p:nvSpPr>
        <p:spPr>
          <a:xfrm>
            <a:off x="4691281" y="2018136"/>
            <a:ext cx="167789" cy="17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0" name="椭圆 19">
            <a:extLst>
              <a:ext uri="{FF2B5EF4-FFF2-40B4-BE49-F238E27FC236}">
                <a16:creationId xmlns:a16="http://schemas.microsoft.com/office/drawing/2014/main" id="{1AFE9D1D-6B1F-48F5-B315-0B417247863D}"/>
              </a:ext>
            </a:extLst>
          </p:cNvPr>
          <p:cNvSpPr/>
          <p:nvPr/>
        </p:nvSpPr>
        <p:spPr>
          <a:xfrm>
            <a:off x="4691282" y="2716944"/>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1" name="椭圆 20">
            <a:extLst>
              <a:ext uri="{FF2B5EF4-FFF2-40B4-BE49-F238E27FC236}">
                <a16:creationId xmlns:a16="http://schemas.microsoft.com/office/drawing/2014/main" id="{242AB0D6-E9BF-40B0-89A3-C4EF41D285C8}"/>
              </a:ext>
            </a:extLst>
          </p:cNvPr>
          <p:cNvSpPr/>
          <p:nvPr/>
        </p:nvSpPr>
        <p:spPr>
          <a:xfrm>
            <a:off x="6532866" y="2608334"/>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2" name="椭圆 21">
            <a:extLst>
              <a:ext uri="{FF2B5EF4-FFF2-40B4-BE49-F238E27FC236}">
                <a16:creationId xmlns:a16="http://schemas.microsoft.com/office/drawing/2014/main" id="{C4B45329-0E4B-4C23-A39D-47C194FA6BB6}"/>
              </a:ext>
            </a:extLst>
          </p:cNvPr>
          <p:cNvSpPr/>
          <p:nvPr/>
        </p:nvSpPr>
        <p:spPr>
          <a:xfrm>
            <a:off x="6146118" y="2784782"/>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3" name="椭圆 22">
            <a:extLst>
              <a:ext uri="{FF2B5EF4-FFF2-40B4-BE49-F238E27FC236}">
                <a16:creationId xmlns:a16="http://schemas.microsoft.com/office/drawing/2014/main" id="{53FB6E78-5C75-46E9-B70D-0E7D7ED7F0E8}"/>
              </a:ext>
            </a:extLst>
          </p:cNvPr>
          <p:cNvSpPr/>
          <p:nvPr/>
        </p:nvSpPr>
        <p:spPr>
          <a:xfrm>
            <a:off x="6727392" y="2182916"/>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4" name="椭圆 23">
            <a:extLst>
              <a:ext uri="{FF2B5EF4-FFF2-40B4-BE49-F238E27FC236}">
                <a16:creationId xmlns:a16="http://schemas.microsoft.com/office/drawing/2014/main" id="{B1C25429-C943-4CE3-BA44-1D51936A2DC7}"/>
              </a:ext>
            </a:extLst>
          </p:cNvPr>
          <p:cNvSpPr/>
          <p:nvPr/>
        </p:nvSpPr>
        <p:spPr>
          <a:xfrm>
            <a:off x="5145221" y="2205710"/>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5" name="椭圆 24">
            <a:extLst>
              <a:ext uri="{FF2B5EF4-FFF2-40B4-BE49-F238E27FC236}">
                <a16:creationId xmlns:a16="http://schemas.microsoft.com/office/drawing/2014/main" id="{83BD8754-2F98-436E-951C-A69118AD8595}"/>
              </a:ext>
            </a:extLst>
          </p:cNvPr>
          <p:cNvSpPr/>
          <p:nvPr/>
        </p:nvSpPr>
        <p:spPr>
          <a:xfrm>
            <a:off x="5052714" y="2695205"/>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6" name="箭头: 右 25">
            <a:extLst>
              <a:ext uri="{FF2B5EF4-FFF2-40B4-BE49-F238E27FC236}">
                <a16:creationId xmlns:a16="http://schemas.microsoft.com/office/drawing/2014/main" id="{3AE3688F-8DDE-48EA-8DFA-FF6FD311F34C}"/>
              </a:ext>
            </a:extLst>
          </p:cNvPr>
          <p:cNvSpPr/>
          <p:nvPr/>
        </p:nvSpPr>
        <p:spPr>
          <a:xfrm>
            <a:off x="4691282" y="3862369"/>
            <a:ext cx="123109" cy="7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箭头: 右 26">
            <a:extLst>
              <a:ext uri="{FF2B5EF4-FFF2-40B4-BE49-F238E27FC236}">
                <a16:creationId xmlns:a16="http://schemas.microsoft.com/office/drawing/2014/main" id="{339A2FDA-F990-42CA-8D48-2357CF117E33}"/>
              </a:ext>
            </a:extLst>
          </p:cNvPr>
          <p:cNvSpPr/>
          <p:nvPr/>
        </p:nvSpPr>
        <p:spPr>
          <a:xfrm>
            <a:off x="5341663" y="3834938"/>
            <a:ext cx="230897" cy="14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箭头: 右 27">
            <a:extLst>
              <a:ext uri="{FF2B5EF4-FFF2-40B4-BE49-F238E27FC236}">
                <a16:creationId xmlns:a16="http://schemas.microsoft.com/office/drawing/2014/main" id="{4C439F97-5B3F-484C-B751-4D73B256C7F9}"/>
              </a:ext>
            </a:extLst>
          </p:cNvPr>
          <p:cNvSpPr/>
          <p:nvPr/>
        </p:nvSpPr>
        <p:spPr>
          <a:xfrm>
            <a:off x="6427223" y="3821503"/>
            <a:ext cx="261914" cy="229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9" name="图片 28">
            <a:extLst>
              <a:ext uri="{FF2B5EF4-FFF2-40B4-BE49-F238E27FC236}">
                <a16:creationId xmlns:a16="http://schemas.microsoft.com/office/drawing/2014/main" id="{FCAA1ACD-1992-4382-B43A-AC2232E5AA0A}"/>
              </a:ext>
            </a:extLst>
          </p:cNvPr>
          <p:cNvPicPr>
            <a:picLocks noChangeAspect="1"/>
          </p:cNvPicPr>
          <p:nvPr/>
        </p:nvPicPr>
        <p:blipFill>
          <a:blip r:embed="rId3"/>
          <a:stretch>
            <a:fillRect/>
          </a:stretch>
        </p:blipFill>
        <p:spPr>
          <a:xfrm>
            <a:off x="7324763" y="3192675"/>
            <a:ext cx="838168" cy="1520104"/>
          </a:xfrm>
          <a:prstGeom prst="rect">
            <a:avLst/>
          </a:prstGeom>
        </p:spPr>
      </p:pic>
      <p:sp>
        <p:nvSpPr>
          <p:cNvPr id="3" name="文本框 2">
            <a:extLst>
              <a:ext uri="{FF2B5EF4-FFF2-40B4-BE49-F238E27FC236}">
                <a16:creationId xmlns:a16="http://schemas.microsoft.com/office/drawing/2014/main" id="{13DE27AC-537E-47E5-B1BC-E745F9E9CF78}"/>
              </a:ext>
            </a:extLst>
          </p:cNvPr>
          <p:cNvSpPr txBox="1"/>
          <p:nvPr/>
        </p:nvSpPr>
        <p:spPr>
          <a:xfrm>
            <a:off x="629707" y="1935397"/>
            <a:ext cx="3696452" cy="4247317"/>
          </a:xfrm>
          <a:prstGeom prst="rect">
            <a:avLst/>
          </a:prstGeom>
          <a:noFill/>
        </p:spPr>
        <p:txBody>
          <a:bodyPr wrap="square">
            <a:spAutoFit/>
          </a:bodyPr>
          <a:lstStyle/>
          <a:p>
            <a:pPr algn="just"/>
            <a:r>
              <a:rPr lang="en-US" altLang="zh-CN" b="1" kern="0" dirty="0">
                <a:latin typeface="Arial" panose="020B0604020202020204" pitchFamily="34" charset="0"/>
                <a:ea typeface="等线" panose="02010600030101010101" pitchFamily="2" charset="-122"/>
                <a:cs typeface="Arial" panose="020B0604020202020204" pitchFamily="34" charset="0"/>
              </a:rPr>
              <a:t>3.1 Bubble nucleation</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zh-CN" altLang="zh-CN" b="1" kern="100" dirty="0">
              <a:latin typeface="Arial" panose="020B0604020202020204" pitchFamily="34" charset="0"/>
              <a:ea typeface="等线" panose="02010600030101010101" pitchFamily="2" charset="-122"/>
              <a:cs typeface="Arial" panose="020B0604020202020204" pitchFamily="34" charset="0"/>
            </a:endParaRPr>
          </a:p>
        </p:txBody>
      </p:sp>
      <p:sp>
        <p:nvSpPr>
          <p:cNvPr id="33" name="矩形 8">
            <a:extLst>
              <a:ext uri="{FF2B5EF4-FFF2-40B4-BE49-F238E27FC236}">
                <a16:creationId xmlns:a16="http://schemas.microsoft.com/office/drawing/2014/main" id="{2C02F796-CCA7-4FDE-AFAF-4F3A4AB4BA1E}"/>
              </a:ext>
            </a:extLst>
          </p:cNvPr>
          <p:cNvSpPr/>
          <p:nvPr/>
        </p:nvSpPr>
        <p:spPr>
          <a:xfrm>
            <a:off x="691783" y="3219815"/>
            <a:ext cx="825870" cy="38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dirty="0"/>
          </a:p>
        </p:txBody>
      </p:sp>
      <p:sp>
        <p:nvSpPr>
          <p:cNvPr id="36" name="文本框 9">
            <a:extLst>
              <a:ext uri="{FF2B5EF4-FFF2-40B4-BE49-F238E27FC236}">
                <a16:creationId xmlns:a16="http://schemas.microsoft.com/office/drawing/2014/main" id="{FBCF8E1F-CAFE-42E6-AB55-5C6BDDCD0A18}"/>
              </a:ext>
            </a:extLst>
          </p:cNvPr>
          <p:cNvSpPr txBox="1"/>
          <p:nvPr/>
        </p:nvSpPr>
        <p:spPr>
          <a:xfrm>
            <a:off x="2040598" y="3219815"/>
            <a:ext cx="2068306" cy="1061829"/>
          </a:xfrm>
          <a:prstGeom prst="rect">
            <a:avLst/>
          </a:prstGeom>
          <a:noFill/>
        </p:spPr>
        <p:txBody>
          <a:bodyPr wrap="square" rtlCol="0">
            <a:spAutoFit/>
          </a:bodyPr>
          <a:lstStyle/>
          <a:p>
            <a:r>
              <a:rPr lang="en-US" altLang="zh-CN" sz="2100" dirty="0">
                <a:solidFill>
                  <a:srgbClr val="5171D9"/>
                </a:solidFill>
                <a:latin typeface="TimesNewRomanPSMT"/>
              </a:rPr>
              <a:t>the false vacuum</a:t>
            </a:r>
          </a:p>
          <a:p>
            <a:endParaRPr lang="en-US" altLang="zh-CN" sz="2100" dirty="0">
              <a:solidFill>
                <a:srgbClr val="5171D9"/>
              </a:solidFill>
              <a:latin typeface="TimesNewRomanPSMT"/>
            </a:endParaRPr>
          </a:p>
          <a:p>
            <a:r>
              <a:rPr lang="en-US" altLang="zh-CN" sz="2100" dirty="0">
                <a:solidFill>
                  <a:srgbClr val="5171D9"/>
                </a:solidFill>
                <a:latin typeface="TimesNewRomanPSMT"/>
              </a:rPr>
              <a:t>the true vacuum</a:t>
            </a:r>
            <a:endParaRPr lang="zh-CN" altLang="en-US" sz="2100" dirty="0">
              <a:solidFill>
                <a:srgbClr val="5171D9"/>
              </a:solidFill>
            </a:endParaRPr>
          </a:p>
        </p:txBody>
      </p:sp>
      <p:sp>
        <p:nvSpPr>
          <p:cNvPr id="31" name="矩形 7">
            <a:extLst>
              <a:ext uri="{FF2B5EF4-FFF2-40B4-BE49-F238E27FC236}">
                <a16:creationId xmlns:a16="http://schemas.microsoft.com/office/drawing/2014/main" id="{E5A7C95B-74D4-470F-8357-7F502D6A93AB}"/>
              </a:ext>
            </a:extLst>
          </p:cNvPr>
          <p:cNvSpPr/>
          <p:nvPr/>
        </p:nvSpPr>
        <p:spPr>
          <a:xfrm>
            <a:off x="701857" y="3847187"/>
            <a:ext cx="825869" cy="3997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4" name="Arrow: Right 3">
            <a:extLst>
              <a:ext uri="{FF2B5EF4-FFF2-40B4-BE49-F238E27FC236}">
                <a16:creationId xmlns:a16="http://schemas.microsoft.com/office/drawing/2014/main" id="{8DB87A16-26C9-4757-BDD5-9BDE5FC6D85E}"/>
              </a:ext>
            </a:extLst>
          </p:cNvPr>
          <p:cNvSpPr/>
          <p:nvPr/>
        </p:nvSpPr>
        <p:spPr>
          <a:xfrm>
            <a:off x="1690796" y="3381435"/>
            <a:ext cx="320647" cy="8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rrow: Right 38">
            <a:extLst>
              <a:ext uri="{FF2B5EF4-FFF2-40B4-BE49-F238E27FC236}">
                <a16:creationId xmlns:a16="http://schemas.microsoft.com/office/drawing/2014/main" id="{3F3E0DE6-8985-49EF-840A-61FE7BD10FF9}"/>
              </a:ext>
            </a:extLst>
          </p:cNvPr>
          <p:cNvSpPr/>
          <p:nvPr/>
        </p:nvSpPr>
        <p:spPr>
          <a:xfrm>
            <a:off x="1681698" y="4047069"/>
            <a:ext cx="320647" cy="8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Object 9">
            <a:extLst>
              <a:ext uri="{FF2B5EF4-FFF2-40B4-BE49-F238E27FC236}">
                <a16:creationId xmlns:a16="http://schemas.microsoft.com/office/drawing/2014/main" id="{FBFF99AA-A9F3-4228-9668-7A764194BAA2}"/>
              </a:ext>
            </a:extLst>
          </p:cNvPr>
          <p:cNvGraphicFramePr>
            <a:graphicFrameLocks noChangeAspect="1"/>
          </p:cNvGraphicFramePr>
          <p:nvPr>
            <p:extLst>
              <p:ext uri="{D42A27DB-BD31-4B8C-83A1-F6EECF244321}">
                <p14:modId xmlns:p14="http://schemas.microsoft.com/office/powerpoint/2010/main" val="1338433348"/>
              </p:ext>
            </p:extLst>
          </p:nvPr>
        </p:nvGraphicFramePr>
        <p:xfrm>
          <a:off x="7588404" y="2289960"/>
          <a:ext cx="883290" cy="467624"/>
        </p:xfrm>
        <a:graphic>
          <a:graphicData uri="http://schemas.openxmlformats.org/presentationml/2006/ole">
            <mc:AlternateContent xmlns:mc="http://schemas.openxmlformats.org/markup-compatibility/2006">
              <mc:Choice xmlns:v="urn:schemas-microsoft-com:vml" Requires="v">
                <p:oleObj spid="_x0000_s22851" name="Equation" r:id="rId4" imgW="431640" imgH="228600" progId="Equation.DSMT4">
                  <p:embed/>
                </p:oleObj>
              </mc:Choice>
              <mc:Fallback>
                <p:oleObj name="Equation" r:id="rId4" imgW="431640" imgH="228600" progId="Equation.DSMT4">
                  <p:embed/>
                  <p:pic>
                    <p:nvPicPr>
                      <p:cNvPr id="10" name="Object 9">
                        <a:extLst>
                          <a:ext uri="{FF2B5EF4-FFF2-40B4-BE49-F238E27FC236}">
                            <a16:creationId xmlns:a16="http://schemas.microsoft.com/office/drawing/2014/main" id="{FBFF99AA-A9F3-4228-9668-7A764194BAA2}"/>
                          </a:ext>
                        </a:extLst>
                      </p:cNvPr>
                      <p:cNvPicPr/>
                      <p:nvPr/>
                    </p:nvPicPr>
                    <p:blipFill>
                      <a:blip r:embed="rId5"/>
                      <a:stretch>
                        <a:fillRect/>
                      </a:stretch>
                    </p:blipFill>
                    <p:spPr>
                      <a:xfrm>
                        <a:off x="7588404" y="2289960"/>
                        <a:ext cx="883290" cy="467624"/>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AF27932-6187-412D-9634-4992D4227B3B}"/>
              </a:ext>
            </a:extLst>
          </p:cNvPr>
          <p:cNvGraphicFramePr>
            <a:graphicFrameLocks noChangeAspect="1"/>
          </p:cNvGraphicFramePr>
          <p:nvPr>
            <p:extLst>
              <p:ext uri="{D42A27DB-BD31-4B8C-83A1-F6EECF244321}">
                <p14:modId xmlns:p14="http://schemas.microsoft.com/office/powerpoint/2010/main" val="1031652875"/>
              </p:ext>
            </p:extLst>
          </p:nvPr>
        </p:nvGraphicFramePr>
        <p:xfrm>
          <a:off x="7631742" y="3687781"/>
          <a:ext cx="857312" cy="467624"/>
        </p:xfrm>
        <a:graphic>
          <a:graphicData uri="http://schemas.openxmlformats.org/presentationml/2006/ole">
            <mc:AlternateContent xmlns:mc="http://schemas.openxmlformats.org/markup-compatibility/2006">
              <mc:Choice xmlns:v="urn:schemas-microsoft-com:vml" Requires="v">
                <p:oleObj spid="_x0000_s22852" name="Equation" r:id="rId6" imgW="419040" imgH="228600" progId="Equation.DSMT4">
                  <p:embed/>
                </p:oleObj>
              </mc:Choice>
              <mc:Fallback>
                <p:oleObj name="Equation" r:id="rId6" imgW="419040" imgH="228600" progId="Equation.DSMT4">
                  <p:embed/>
                  <p:pic>
                    <p:nvPicPr>
                      <p:cNvPr id="40" name="Object 39">
                        <a:extLst>
                          <a:ext uri="{FF2B5EF4-FFF2-40B4-BE49-F238E27FC236}">
                            <a16:creationId xmlns:a16="http://schemas.microsoft.com/office/drawing/2014/main" id="{9AF27932-6187-412D-9634-4992D4227B3B}"/>
                          </a:ext>
                        </a:extLst>
                      </p:cNvPr>
                      <p:cNvPicPr/>
                      <p:nvPr/>
                    </p:nvPicPr>
                    <p:blipFill>
                      <a:blip r:embed="rId7"/>
                      <a:stretch>
                        <a:fillRect/>
                      </a:stretch>
                    </p:blipFill>
                    <p:spPr>
                      <a:xfrm>
                        <a:off x="7631742" y="3687781"/>
                        <a:ext cx="857312" cy="467624"/>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E7980113-28CA-45A5-85C3-4D0C3CC72D05}"/>
              </a:ext>
            </a:extLst>
          </p:cNvPr>
          <p:cNvGraphicFramePr>
            <a:graphicFrameLocks noChangeAspect="1"/>
          </p:cNvGraphicFramePr>
          <p:nvPr>
            <p:extLst>
              <p:ext uri="{D42A27DB-BD31-4B8C-83A1-F6EECF244321}">
                <p14:modId xmlns:p14="http://schemas.microsoft.com/office/powerpoint/2010/main" val="212228618"/>
              </p:ext>
            </p:extLst>
          </p:nvPr>
        </p:nvGraphicFramePr>
        <p:xfrm>
          <a:off x="7683861" y="5132387"/>
          <a:ext cx="848192" cy="412634"/>
        </p:xfrm>
        <a:graphic>
          <a:graphicData uri="http://schemas.openxmlformats.org/presentationml/2006/ole">
            <mc:AlternateContent xmlns:mc="http://schemas.openxmlformats.org/markup-compatibility/2006">
              <mc:Choice xmlns:v="urn:schemas-microsoft-com:vml" Requires="v">
                <p:oleObj spid="_x0000_s22853" name="Equation" r:id="rId8" imgW="469800" imgH="228600" progId="Equation.DSMT4">
                  <p:embed/>
                </p:oleObj>
              </mc:Choice>
              <mc:Fallback>
                <p:oleObj name="Equation" r:id="rId8" imgW="469800" imgH="228600" progId="Equation.DSMT4">
                  <p:embed/>
                  <p:pic>
                    <p:nvPicPr>
                      <p:cNvPr id="41" name="Object 40">
                        <a:extLst>
                          <a:ext uri="{FF2B5EF4-FFF2-40B4-BE49-F238E27FC236}">
                            <a16:creationId xmlns:a16="http://schemas.microsoft.com/office/drawing/2014/main" id="{E7980113-28CA-45A5-85C3-4D0C3CC72D05}"/>
                          </a:ext>
                        </a:extLst>
                      </p:cNvPr>
                      <p:cNvPicPr/>
                      <p:nvPr/>
                    </p:nvPicPr>
                    <p:blipFill>
                      <a:blip r:embed="rId9"/>
                      <a:stretch>
                        <a:fillRect/>
                      </a:stretch>
                    </p:blipFill>
                    <p:spPr>
                      <a:xfrm>
                        <a:off x="7683861" y="5132387"/>
                        <a:ext cx="848192" cy="412634"/>
                      </a:xfrm>
                      <a:prstGeom prst="rect">
                        <a:avLst/>
                      </a:prstGeom>
                    </p:spPr>
                  </p:pic>
                </p:oleObj>
              </mc:Fallback>
            </mc:AlternateContent>
          </a:graphicData>
        </a:graphic>
      </p:graphicFrame>
      <p:grpSp>
        <p:nvGrpSpPr>
          <p:cNvPr id="43" name="组合 1">
            <a:extLst>
              <a:ext uri="{FF2B5EF4-FFF2-40B4-BE49-F238E27FC236}">
                <a16:creationId xmlns:a16="http://schemas.microsoft.com/office/drawing/2014/main" id="{071F9A75-83B8-4791-9AF4-3BFDFE8DD588}"/>
              </a:ext>
            </a:extLst>
          </p:cNvPr>
          <p:cNvGrpSpPr/>
          <p:nvPr/>
        </p:nvGrpSpPr>
        <p:grpSpPr>
          <a:xfrm>
            <a:off x="217107" y="769613"/>
            <a:ext cx="1003202" cy="1001864"/>
            <a:chOff x="3591971" y="474440"/>
            <a:chExt cx="4396997" cy="4391132"/>
          </a:xfrm>
        </p:grpSpPr>
        <p:grpSp>
          <p:nvGrpSpPr>
            <p:cNvPr id="44" name="组合 2">
              <a:extLst>
                <a:ext uri="{FF2B5EF4-FFF2-40B4-BE49-F238E27FC236}">
                  <a16:creationId xmlns:a16="http://schemas.microsoft.com/office/drawing/2014/main" id="{D6862AEE-9DA9-4779-95E0-67FA16AA7363}"/>
                </a:ext>
              </a:extLst>
            </p:cNvPr>
            <p:cNvGrpSpPr/>
            <p:nvPr/>
          </p:nvGrpSpPr>
          <p:grpSpPr>
            <a:xfrm>
              <a:off x="3591971" y="474440"/>
              <a:ext cx="4396997" cy="4391132"/>
              <a:chOff x="3196266" y="101600"/>
              <a:chExt cx="4888134" cy="4881614"/>
            </a:xfrm>
          </p:grpSpPr>
          <p:pic>
            <p:nvPicPr>
              <p:cNvPr id="46" name="图片 4">
                <a:extLst>
                  <a:ext uri="{FF2B5EF4-FFF2-40B4-BE49-F238E27FC236}">
                    <a16:creationId xmlns:a16="http://schemas.microsoft.com/office/drawing/2014/main" id="{CE11FEF7-BCB1-46DD-9A2F-E67A375F6C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4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a:extLst>
                  <a:ext uri="{FF2B5EF4-FFF2-40B4-BE49-F238E27FC236}">
                    <a16:creationId xmlns:a16="http://schemas.microsoft.com/office/drawing/2014/main" id="{2D626669-738F-42E7-AD3B-2A6887CA23A0}"/>
                  </a:ext>
                </a:extLst>
              </p:cNvPr>
              <p:cNvSpPr>
                <a:spLocks noChangeArrowheads="1"/>
              </p:cNvSpPr>
              <p:nvPr/>
            </p:nvSpPr>
            <p:spPr bwMode="auto">
              <a:xfrm>
                <a:off x="4997003" y="1925920"/>
                <a:ext cx="1984290" cy="1989464"/>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5" name="矩形 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EBD25B1C-757E-496B-8637-4BF66B39B5F7}"/>
                </a:ext>
              </a:extLst>
            </p:cNvPr>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03</a:t>
              </a:r>
            </a:p>
          </p:txBody>
        </p:sp>
      </p:grpSp>
      <p:sp>
        <p:nvSpPr>
          <p:cNvPr id="48" name="文本框 6">
            <a:extLst>
              <a:ext uri="{FF2B5EF4-FFF2-40B4-BE49-F238E27FC236}">
                <a16:creationId xmlns:a16="http://schemas.microsoft.com/office/drawing/2014/main" id="{AA86CC6F-0600-46D2-B6F4-FBC33B793B22}"/>
              </a:ext>
            </a:extLst>
          </p:cNvPr>
          <p:cNvSpPr txBox="1"/>
          <p:nvPr/>
        </p:nvSpPr>
        <p:spPr>
          <a:xfrm>
            <a:off x="1131870" y="1108136"/>
            <a:ext cx="7678257"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Times New Roman" panose="02020603050405020304" pitchFamily="18" charset="0"/>
              </a:rPr>
              <a:t>Homogeneous thermal nucleation</a:t>
            </a:r>
          </a:p>
        </p:txBody>
      </p:sp>
      <p:sp>
        <p:nvSpPr>
          <p:cNvPr id="49" name="文本框 143">
            <a:extLst>
              <a:ext uri="{FF2B5EF4-FFF2-40B4-BE49-F238E27FC236}">
                <a16:creationId xmlns:a16="http://schemas.microsoft.com/office/drawing/2014/main" id="{7DAF01EE-F525-47E0-9B6D-49437B521D7A}"/>
              </a:ext>
            </a:extLst>
          </p:cNvPr>
          <p:cNvSpPr txBox="1"/>
          <p:nvPr/>
        </p:nvSpPr>
        <p:spPr>
          <a:xfrm>
            <a:off x="3790357" y="821796"/>
            <a:ext cx="4698697"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Junrong Wang, Ziwan Yu,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arXiv:2309.13529</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C0A3E96-E5D4-4174-9187-2FE71F247DE9}"/>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662153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a:extLst>
              <a:ext uri="{FF2B5EF4-FFF2-40B4-BE49-F238E27FC236}">
                <a16:creationId xmlns:a16="http://schemas.microsoft.com/office/drawing/2014/main" id="{A09BF1F5-39DC-4A80-96FD-46B79C165CE5}"/>
              </a:ext>
            </a:extLst>
          </p:cNvPr>
          <p:cNvCxnSpPr>
            <a:cxnSpLocks/>
            <a:endCxn id="3" idx="4"/>
          </p:cNvCxnSpPr>
          <p:nvPr/>
        </p:nvCxnSpPr>
        <p:spPr>
          <a:xfrm>
            <a:off x="1260856" y="1147455"/>
            <a:ext cx="29293" cy="4790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9F134E31-AA20-43D3-B5B1-DF4559CAE98C}"/>
              </a:ext>
            </a:extLst>
          </p:cNvPr>
          <p:cNvSpPr txBox="1"/>
          <p:nvPr/>
        </p:nvSpPr>
        <p:spPr>
          <a:xfrm>
            <a:off x="1272079" y="1398355"/>
            <a:ext cx="159522" cy="300082"/>
          </a:xfrm>
          <a:prstGeom prst="rect">
            <a:avLst/>
          </a:prstGeom>
          <a:noFill/>
        </p:spPr>
        <p:txBody>
          <a:bodyPr wrap="square" rtlCol="0">
            <a:spAutoFit/>
          </a:bodyPr>
          <a:lstStyle/>
          <a:p>
            <a:r>
              <a:rPr lang="en-US" altLang="zh-CN" sz="1350" dirty="0"/>
              <a:t>R</a:t>
            </a:r>
            <a:endParaRPr lang="zh-CN" altLang="en-US" sz="1350" dirty="0"/>
          </a:p>
        </p:txBody>
      </p:sp>
      <p:sp>
        <p:nvSpPr>
          <p:cNvPr id="11" name="箭头: 下 10">
            <a:extLst>
              <a:ext uri="{FF2B5EF4-FFF2-40B4-BE49-F238E27FC236}">
                <a16:creationId xmlns:a16="http://schemas.microsoft.com/office/drawing/2014/main" id="{05BE17DF-7722-4F85-A523-779692A9B673}"/>
              </a:ext>
            </a:extLst>
          </p:cNvPr>
          <p:cNvSpPr/>
          <p:nvPr/>
        </p:nvSpPr>
        <p:spPr>
          <a:xfrm>
            <a:off x="1875969" y="2862666"/>
            <a:ext cx="460073" cy="465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26" name="对象 25">
            <a:extLst>
              <a:ext uri="{FF2B5EF4-FFF2-40B4-BE49-F238E27FC236}">
                <a16:creationId xmlns:a16="http://schemas.microsoft.com/office/drawing/2014/main" id="{690C549A-8B34-487B-8BE0-C466073BC018}"/>
              </a:ext>
            </a:extLst>
          </p:cNvPr>
          <p:cNvGraphicFramePr>
            <a:graphicFrameLocks noChangeAspect="1"/>
          </p:cNvGraphicFramePr>
          <p:nvPr>
            <p:extLst>
              <p:ext uri="{D42A27DB-BD31-4B8C-83A1-F6EECF244321}">
                <p14:modId xmlns:p14="http://schemas.microsoft.com/office/powerpoint/2010/main" val="2556516091"/>
              </p:ext>
            </p:extLst>
          </p:nvPr>
        </p:nvGraphicFramePr>
        <p:xfrm>
          <a:off x="5146347" y="1617915"/>
          <a:ext cx="420704" cy="420704"/>
        </p:xfrm>
        <a:graphic>
          <a:graphicData uri="http://schemas.openxmlformats.org/presentationml/2006/ole">
            <mc:AlternateContent xmlns:mc="http://schemas.openxmlformats.org/markup-compatibility/2006">
              <mc:Choice xmlns:v="urn:schemas-microsoft-com:vml" Requires="v">
                <p:oleObj spid="_x0000_s23762" name="Equation" r:id="rId3" imgW="139680" imgH="139680" progId="Equation.DSMT4">
                  <p:embed/>
                </p:oleObj>
              </mc:Choice>
              <mc:Fallback>
                <p:oleObj name="Equation" r:id="rId3" imgW="139680" imgH="139680" progId="Equation.DSMT4">
                  <p:embed/>
                  <p:pic>
                    <p:nvPicPr>
                      <p:cNvPr id="26" name="对象 25">
                        <a:extLst>
                          <a:ext uri="{FF2B5EF4-FFF2-40B4-BE49-F238E27FC236}">
                            <a16:creationId xmlns:a16="http://schemas.microsoft.com/office/drawing/2014/main" id="{690C549A-8B34-487B-8BE0-C466073BC018}"/>
                          </a:ext>
                        </a:extLst>
                      </p:cNvPr>
                      <p:cNvPicPr/>
                      <p:nvPr/>
                    </p:nvPicPr>
                    <p:blipFill>
                      <a:blip r:embed="rId4"/>
                      <a:stretch>
                        <a:fillRect/>
                      </a:stretch>
                    </p:blipFill>
                    <p:spPr>
                      <a:xfrm>
                        <a:off x="5146347" y="1617915"/>
                        <a:ext cx="420704" cy="420704"/>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EAEDE76B-D2FB-4878-A844-41AC6A2BC2FD}"/>
              </a:ext>
            </a:extLst>
          </p:cNvPr>
          <p:cNvGraphicFramePr>
            <a:graphicFrameLocks noChangeAspect="1"/>
          </p:cNvGraphicFramePr>
          <p:nvPr>
            <p:extLst>
              <p:ext uri="{D42A27DB-BD31-4B8C-83A1-F6EECF244321}">
                <p14:modId xmlns:p14="http://schemas.microsoft.com/office/powerpoint/2010/main" val="3575481150"/>
              </p:ext>
            </p:extLst>
          </p:nvPr>
        </p:nvGraphicFramePr>
        <p:xfrm>
          <a:off x="5251929" y="3585993"/>
          <a:ext cx="420704" cy="341891"/>
        </p:xfrm>
        <a:graphic>
          <a:graphicData uri="http://schemas.openxmlformats.org/presentationml/2006/ole">
            <mc:AlternateContent xmlns:mc="http://schemas.openxmlformats.org/markup-compatibility/2006">
              <mc:Choice xmlns:v="urn:schemas-microsoft-com:vml" Requires="v">
                <p:oleObj spid="_x0000_s23763" name="Equation" r:id="rId5" imgW="126720" imgH="101520" progId="Equation.DSMT4">
                  <p:embed/>
                </p:oleObj>
              </mc:Choice>
              <mc:Fallback>
                <p:oleObj name="Equation" r:id="rId5" imgW="126720" imgH="101520" progId="Equation.DSMT4">
                  <p:embed/>
                  <p:pic>
                    <p:nvPicPr>
                      <p:cNvPr id="27" name="对象 26">
                        <a:extLst>
                          <a:ext uri="{FF2B5EF4-FFF2-40B4-BE49-F238E27FC236}">
                            <a16:creationId xmlns:a16="http://schemas.microsoft.com/office/drawing/2014/main" id="{EAEDE76B-D2FB-4878-A844-41AC6A2BC2FD}"/>
                          </a:ext>
                        </a:extLst>
                      </p:cNvPr>
                      <p:cNvPicPr/>
                      <p:nvPr/>
                    </p:nvPicPr>
                    <p:blipFill>
                      <a:blip r:embed="rId6"/>
                      <a:stretch>
                        <a:fillRect/>
                      </a:stretch>
                    </p:blipFill>
                    <p:spPr>
                      <a:xfrm>
                        <a:off x="5251929" y="3585993"/>
                        <a:ext cx="420704" cy="341891"/>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4CF5794-2E05-4FC1-8845-BA145C457D05}"/>
              </a:ext>
            </a:extLst>
          </p:cNvPr>
          <p:cNvGrpSpPr/>
          <p:nvPr/>
        </p:nvGrpSpPr>
        <p:grpSpPr>
          <a:xfrm>
            <a:off x="450494" y="305213"/>
            <a:ext cx="8064856" cy="3761810"/>
            <a:chOff x="461721" y="533813"/>
            <a:chExt cx="8064856" cy="3761810"/>
          </a:xfrm>
        </p:grpSpPr>
        <p:sp>
          <p:nvSpPr>
            <p:cNvPr id="22" name="标注: 右箭头 21">
              <a:extLst>
                <a:ext uri="{FF2B5EF4-FFF2-40B4-BE49-F238E27FC236}">
                  <a16:creationId xmlns:a16="http://schemas.microsoft.com/office/drawing/2014/main" id="{627546E3-9A52-400B-B92D-5E167D8949F2}"/>
                </a:ext>
              </a:extLst>
            </p:cNvPr>
            <p:cNvSpPr/>
            <p:nvPr/>
          </p:nvSpPr>
          <p:spPr>
            <a:xfrm>
              <a:off x="465638" y="533813"/>
              <a:ext cx="4352590" cy="1616282"/>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标注: 右箭头 17">
              <a:extLst>
                <a:ext uri="{FF2B5EF4-FFF2-40B4-BE49-F238E27FC236}">
                  <a16:creationId xmlns:a16="http://schemas.microsoft.com/office/drawing/2014/main" id="{52113797-6793-41C0-8C9F-6591FDBD47EF}"/>
                </a:ext>
              </a:extLst>
            </p:cNvPr>
            <p:cNvSpPr/>
            <p:nvPr/>
          </p:nvSpPr>
          <p:spPr>
            <a:xfrm>
              <a:off x="475502" y="2369257"/>
              <a:ext cx="4352590" cy="1616282"/>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a:extLst>
                <a:ext uri="{FF2B5EF4-FFF2-40B4-BE49-F238E27FC236}">
                  <a16:creationId xmlns:a16="http://schemas.microsoft.com/office/drawing/2014/main" id="{6F5129B3-50E8-447E-9313-EE87BD6768D0}"/>
                </a:ext>
              </a:extLst>
            </p:cNvPr>
            <p:cNvSpPr/>
            <p:nvPr/>
          </p:nvSpPr>
          <p:spPr>
            <a:xfrm>
              <a:off x="461721" y="551663"/>
              <a:ext cx="2828495" cy="1616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dirty="0">
                <a:ln w="0"/>
                <a:solidFill>
                  <a:schemeClr val="tx1"/>
                </a:solidFill>
                <a:effectLst>
                  <a:outerShdw blurRad="38100" dist="19050" dir="2700000" algn="tl" rotWithShape="0">
                    <a:schemeClr val="dk1">
                      <a:alpha val="40000"/>
                    </a:schemeClr>
                  </a:outerShdw>
                </a:effectLst>
              </a:endParaRPr>
            </a:p>
          </p:txBody>
        </p:sp>
        <p:sp>
          <p:nvSpPr>
            <p:cNvPr id="3" name="椭圆 2">
              <a:extLst>
                <a:ext uri="{FF2B5EF4-FFF2-40B4-BE49-F238E27FC236}">
                  <a16:creationId xmlns:a16="http://schemas.microsoft.com/office/drawing/2014/main" id="{7FC0B54A-2A4B-4132-9DF0-2DD30C1B2333}"/>
                </a:ext>
              </a:extLst>
            </p:cNvPr>
            <p:cNvSpPr/>
            <p:nvPr/>
          </p:nvSpPr>
          <p:spPr>
            <a:xfrm>
              <a:off x="882654" y="1048660"/>
              <a:ext cx="837434" cy="8064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cxnSp>
          <p:nvCxnSpPr>
            <p:cNvPr id="14" name="直接箭头连接符 13">
              <a:extLst>
                <a:ext uri="{FF2B5EF4-FFF2-40B4-BE49-F238E27FC236}">
                  <a16:creationId xmlns:a16="http://schemas.microsoft.com/office/drawing/2014/main" id="{59558091-931A-42EF-B755-ECD1266C0C3D}"/>
                </a:ext>
              </a:extLst>
            </p:cNvPr>
            <p:cNvCxnSpPr>
              <a:cxnSpLocks/>
            </p:cNvCxnSpPr>
            <p:nvPr/>
          </p:nvCxnSpPr>
          <p:spPr>
            <a:xfrm flipV="1">
              <a:off x="1729933" y="946936"/>
              <a:ext cx="580689" cy="4576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428CEF8-23E6-4706-993C-7FCEB1E306D4}"/>
                </a:ext>
              </a:extLst>
            </p:cNvPr>
            <p:cNvSpPr txBox="1"/>
            <p:nvPr/>
          </p:nvSpPr>
          <p:spPr>
            <a:xfrm>
              <a:off x="1415600" y="651371"/>
              <a:ext cx="1319617" cy="369332"/>
            </a:xfrm>
            <a:prstGeom prst="rect">
              <a:avLst/>
            </a:prstGeom>
            <a:noFill/>
          </p:spPr>
          <p:txBody>
            <a:bodyPr wrap="square">
              <a:spAutoFit/>
            </a:bodyPr>
            <a:lstStyle/>
            <a:p>
              <a:r>
                <a:rPr lang="en-US" altLang="zh-CN" dirty="0">
                  <a:latin typeface="AdvP6F00"/>
                </a:rPr>
                <a:t>an interface</a:t>
              </a:r>
              <a:endParaRPr lang="zh-CN" altLang="en-US" dirty="0"/>
            </a:p>
          </p:txBody>
        </p:sp>
        <p:sp>
          <p:nvSpPr>
            <p:cNvPr id="19" name="文本框 18">
              <a:extLst>
                <a:ext uri="{FF2B5EF4-FFF2-40B4-BE49-F238E27FC236}">
                  <a16:creationId xmlns:a16="http://schemas.microsoft.com/office/drawing/2014/main" id="{AE24C7F7-92D8-4A50-80C8-B57C072AAEE4}"/>
                </a:ext>
              </a:extLst>
            </p:cNvPr>
            <p:cNvSpPr txBox="1"/>
            <p:nvPr/>
          </p:nvSpPr>
          <p:spPr>
            <a:xfrm>
              <a:off x="4879105" y="2806069"/>
              <a:ext cx="3385426" cy="646331"/>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the free energy gain from the phase conversion of the bulk </a:t>
              </a:r>
              <a:endParaRPr lang="zh-CN" altLang="en-US"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70598988-5348-47FC-98C3-0F8E04E2CA42}"/>
                </a:ext>
              </a:extLst>
            </p:cNvPr>
            <p:cNvSpPr txBox="1"/>
            <p:nvPr/>
          </p:nvSpPr>
          <p:spPr>
            <a:xfrm>
              <a:off x="4926812" y="1009663"/>
              <a:ext cx="3599765" cy="646331"/>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the energy cost from the creation</a:t>
              </a:r>
            </a:p>
            <a:p>
              <a:pPr algn="l"/>
              <a:r>
                <a:rPr lang="en-US" altLang="zh-CN" dirty="0">
                  <a:latin typeface="Arial" panose="020B0604020202020204" pitchFamily="34" charset="0"/>
                  <a:cs typeface="Arial" panose="020B0604020202020204" pitchFamily="34" charset="0"/>
                </a:rPr>
                <a:t>of an interface</a:t>
              </a:r>
              <a:endParaRPr lang="zh-CN" altLang="en-US" dirty="0">
                <a:latin typeface="Arial" panose="020B0604020202020204" pitchFamily="34" charset="0"/>
                <a:cs typeface="Arial" panose="020B0604020202020204" pitchFamily="34" charset="0"/>
              </a:endParaRPr>
            </a:p>
          </p:txBody>
        </p:sp>
        <p:pic>
          <p:nvPicPr>
            <p:cNvPr id="23" name="图片 22">
              <a:extLst>
                <a:ext uri="{FF2B5EF4-FFF2-40B4-BE49-F238E27FC236}">
                  <a16:creationId xmlns:a16="http://schemas.microsoft.com/office/drawing/2014/main" id="{86CD8A4E-4B93-41BF-8E50-0CC4B7918672}"/>
                </a:ext>
              </a:extLst>
            </p:cNvPr>
            <p:cNvPicPr>
              <a:picLocks noChangeAspect="1"/>
            </p:cNvPicPr>
            <p:nvPr/>
          </p:nvPicPr>
          <p:blipFill>
            <a:blip r:embed="rId7"/>
            <a:stretch>
              <a:fillRect/>
            </a:stretch>
          </p:blipFill>
          <p:spPr>
            <a:xfrm>
              <a:off x="5585262" y="1756158"/>
              <a:ext cx="1613079" cy="613100"/>
            </a:xfrm>
            <a:prstGeom prst="rect">
              <a:avLst/>
            </a:prstGeom>
          </p:spPr>
        </p:pic>
        <p:pic>
          <p:nvPicPr>
            <p:cNvPr id="25" name="图片 24">
              <a:extLst>
                <a:ext uri="{FF2B5EF4-FFF2-40B4-BE49-F238E27FC236}">
                  <a16:creationId xmlns:a16="http://schemas.microsoft.com/office/drawing/2014/main" id="{91BC2B02-8EC2-4616-BF45-3DE2E206F081}"/>
                </a:ext>
              </a:extLst>
            </p:cNvPr>
            <p:cNvPicPr>
              <a:picLocks noChangeAspect="1"/>
            </p:cNvPicPr>
            <p:nvPr/>
          </p:nvPicPr>
          <p:blipFill>
            <a:blip r:embed="rId8"/>
            <a:stretch>
              <a:fillRect/>
            </a:stretch>
          </p:blipFill>
          <p:spPr>
            <a:xfrm>
              <a:off x="5788663" y="3512927"/>
              <a:ext cx="1361027" cy="782696"/>
            </a:xfrm>
            <a:prstGeom prst="rect">
              <a:avLst/>
            </a:prstGeom>
          </p:spPr>
        </p:pic>
        <p:grpSp>
          <p:nvGrpSpPr>
            <p:cNvPr id="4" name="Group 3">
              <a:extLst>
                <a:ext uri="{FF2B5EF4-FFF2-40B4-BE49-F238E27FC236}">
                  <a16:creationId xmlns:a16="http://schemas.microsoft.com/office/drawing/2014/main" id="{58976801-21EA-478D-8211-783F92404138}"/>
                </a:ext>
              </a:extLst>
            </p:cNvPr>
            <p:cNvGrpSpPr/>
            <p:nvPr/>
          </p:nvGrpSpPr>
          <p:grpSpPr>
            <a:xfrm>
              <a:off x="525970" y="2399228"/>
              <a:ext cx="2812696" cy="1384995"/>
              <a:chOff x="601865" y="3293458"/>
              <a:chExt cx="2812696" cy="1384995"/>
            </a:xfrm>
          </p:grpSpPr>
          <p:sp>
            <p:nvSpPr>
              <p:cNvPr id="8" name="矩形 7">
                <a:extLst>
                  <a:ext uri="{FF2B5EF4-FFF2-40B4-BE49-F238E27FC236}">
                    <a16:creationId xmlns:a16="http://schemas.microsoft.com/office/drawing/2014/main" id="{13EFBF24-7011-40A3-836E-5473E28C9902}"/>
                  </a:ext>
                </a:extLst>
              </p:cNvPr>
              <p:cNvSpPr/>
              <p:nvPr/>
            </p:nvSpPr>
            <p:spPr>
              <a:xfrm>
                <a:off x="619138" y="4276940"/>
                <a:ext cx="825869" cy="3997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id="{BC925CE8-FD4B-4695-BA00-CF41939DF654}"/>
                  </a:ext>
                </a:extLst>
              </p:cNvPr>
              <p:cNvSpPr/>
              <p:nvPr/>
            </p:nvSpPr>
            <p:spPr>
              <a:xfrm>
                <a:off x="601865" y="3367469"/>
                <a:ext cx="825870" cy="38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0" name="文本框 9">
                <a:extLst>
                  <a:ext uri="{FF2B5EF4-FFF2-40B4-BE49-F238E27FC236}">
                    <a16:creationId xmlns:a16="http://schemas.microsoft.com/office/drawing/2014/main" id="{4416CC20-5A08-4935-A961-5E7B147A40BC}"/>
                  </a:ext>
                </a:extLst>
              </p:cNvPr>
              <p:cNvSpPr txBox="1"/>
              <p:nvPr/>
            </p:nvSpPr>
            <p:spPr>
              <a:xfrm>
                <a:off x="1400868" y="3293458"/>
                <a:ext cx="2013693" cy="1384995"/>
              </a:xfrm>
              <a:prstGeom prst="rect">
                <a:avLst/>
              </a:prstGeom>
              <a:noFill/>
            </p:spPr>
            <p:txBody>
              <a:bodyPr wrap="none" rtlCol="0">
                <a:spAutoFit/>
              </a:bodyPr>
              <a:lstStyle/>
              <a:p>
                <a:r>
                  <a:rPr lang="en-US" altLang="zh-CN" sz="2100" dirty="0">
                    <a:latin typeface="TimesNewRomanPSMT"/>
                  </a:rPr>
                  <a:t>the false vacuum</a:t>
                </a:r>
              </a:p>
              <a:p>
                <a:endParaRPr lang="en-US" altLang="zh-CN" sz="2100" dirty="0">
                  <a:latin typeface="TimesNewRomanPSMT"/>
                </a:endParaRPr>
              </a:p>
              <a:p>
                <a:endParaRPr lang="en-US" altLang="zh-CN" sz="2100" dirty="0">
                  <a:latin typeface="TimesNewRomanPSMT"/>
                </a:endParaRPr>
              </a:p>
              <a:p>
                <a:r>
                  <a:rPr lang="en-US" altLang="zh-CN" sz="2100" dirty="0">
                    <a:latin typeface="TimesNewRomanPSMT"/>
                  </a:rPr>
                  <a:t>the true vacuum</a:t>
                </a:r>
                <a:endParaRPr lang="zh-CN" altLang="en-US" sz="2100" dirty="0"/>
              </a:p>
            </p:txBody>
          </p:sp>
        </p:grpSp>
      </p:grpSp>
      <p:sp>
        <p:nvSpPr>
          <p:cNvPr id="30" name="TextBox 29">
            <a:extLst>
              <a:ext uri="{FF2B5EF4-FFF2-40B4-BE49-F238E27FC236}">
                <a16:creationId xmlns:a16="http://schemas.microsoft.com/office/drawing/2014/main" id="{D8C7EB95-5CD6-4C11-B210-AE17C40823C6}"/>
              </a:ext>
            </a:extLst>
          </p:cNvPr>
          <p:cNvSpPr txBox="1"/>
          <p:nvPr/>
        </p:nvSpPr>
        <p:spPr>
          <a:xfrm>
            <a:off x="542586" y="4185887"/>
            <a:ext cx="8058828" cy="2031325"/>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 (1) If a droplet is too small, the free energy gain from the phase transition of the bulk is </a:t>
            </a:r>
            <a:r>
              <a:rPr lang="en-US" altLang="zh-CN" dirty="0">
                <a:solidFill>
                  <a:srgbClr val="FF0000"/>
                </a:solidFill>
                <a:latin typeface="Arial" panose="020B0604020202020204" pitchFamily="34" charset="0"/>
                <a:cs typeface="Arial" panose="020B0604020202020204" pitchFamily="34" charset="0"/>
              </a:rPr>
              <a:t>less</a:t>
            </a:r>
            <a:r>
              <a:rPr lang="en-US" altLang="zh-CN" dirty="0">
                <a:latin typeface="Arial" panose="020B0604020202020204" pitchFamily="34" charset="0"/>
                <a:cs typeface="Arial" panose="020B0604020202020204" pitchFamily="34" charset="0"/>
              </a:rPr>
              <a:t> than the energy cost in the creation of an interface, the total free energy is positive, the droplet will shrink and evaporate</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if the droplet is large, a bulk free energy gain is relatively </a:t>
            </a:r>
            <a:r>
              <a:rPr lang="en-US" altLang="zh-CN" dirty="0">
                <a:solidFill>
                  <a:srgbClr val="FF0000"/>
                </a:solidFill>
                <a:latin typeface="Arial" panose="020B0604020202020204" pitchFamily="34" charset="0"/>
                <a:cs typeface="Arial" panose="020B0604020202020204" pitchFamily="34" charset="0"/>
              </a:rPr>
              <a:t>large</a:t>
            </a:r>
            <a:r>
              <a:rPr lang="en-US" altLang="zh-CN" dirty="0">
                <a:latin typeface="Arial" panose="020B0604020202020204" pitchFamily="34" charset="0"/>
                <a:cs typeface="Arial" panose="020B0604020202020204" pitchFamily="34" charset="0"/>
              </a:rPr>
              <a:t> and the surface energy cost is negligible, the droplet will tend to grow and eventually occupy the whole system, completing the phase conversion</a:t>
            </a:r>
          </a:p>
        </p:txBody>
      </p:sp>
      <p:sp>
        <p:nvSpPr>
          <p:cNvPr id="12" name="Slide Number Placeholder 11">
            <a:extLst>
              <a:ext uri="{FF2B5EF4-FFF2-40B4-BE49-F238E27FC236}">
                <a16:creationId xmlns:a16="http://schemas.microsoft.com/office/drawing/2014/main" id="{8C8BC6DB-F839-4E5F-8975-DEA1B766957E}"/>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09862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A4F627-98F0-4338-8511-C8EFC8EE6EB3}"/>
              </a:ext>
            </a:extLst>
          </p:cNvPr>
          <p:cNvSpPr txBox="1"/>
          <p:nvPr/>
        </p:nvSpPr>
        <p:spPr>
          <a:xfrm>
            <a:off x="553346" y="482597"/>
            <a:ext cx="6082778"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3.2 </a:t>
            </a:r>
            <a:r>
              <a:rPr lang="en-US" altLang="zh-CN" b="1" kern="0" dirty="0">
                <a:latin typeface="Arial" panose="020B0604020202020204" pitchFamily="34" charset="0"/>
                <a:ea typeface="等线" panose="02010600030101010101" pitchFamily="2" charset="-122"/>
                <a:cs typeface="Arial" panose="020B0604020202020204" pitchFamily="34" charset="0"/>
              </a:rPr>
              <a:t>Bubble nucleation in thermal field theory</a:t>
            </a:r>
            <a:endParaRPr lang="zh-CN" altLang="en-US" b="1" dirty="0">
              <a:latin typeface="Arial" panose="020B0604020202020204" pitchFamily="34" charset="0"/>
              <a:cs typeface="Arial" panose="020B0604020202020204" pitchFamily="34" charset="0"/>
            </a:endParaRPr>
          </a:p>
        </p:txBody>
      </p:sp>
      <p:sp>
        <p:nvSpPr>
          <p:cNvPr id="5" name="文本框 8">
            <a:extLst>
              <a:ext uri="{FF2B5EF4-FFF2-40B4-BE49-F238E27FC236}">
                <a16:creationId xmlns:a16="http://schemas.microsoft.com/office/drawing/2014/main" id="{1F78A8AE-EFC6-4D10-8AE2-B18375A72FB6}"/>
              </a:ext>
            </a:extLst>
          </p:cNvPr>
          <p:cNvSpPr txBox="1"/>
          <p:nvPr/>
        </p:nvSpPr>
        <p:spPr>
          <a:xfrm>
            <a:off x="846890" y="889205"/>
            <a:ext cx="7100321"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(1) The nucleation rate </a:t>
            </a:r>
            <a:r>
              <a:rPr lang="it-IT" altLang="zh-CN" sz="2000" b="1" dirty="0">
                <a:solidFill>
                  <a:srgbClr val="FF0000"/>
                </a:solidFill>
                <a:latin typeface="Comic Sans MS" panose="030F0702030302020204" pitchFamily="66" charset="0"/>
              </a:rPr>
              <a:t>per unit time per unit volume</a:t>
            </a:r>
            <a:endParaRPr lang="en-US" altLang="zh-CN" sz="2000" b="1" dirty="0">
              <a:solidFill>
                <a:srgbClr val="FF0000"/>
              </a:solidFill>
              <a:latin typeface="Comic Sans MS" panose="030F0702030302020204" pitchFamily="66" charset="0"/>
            </a:endParaRPr>
          </a:p>
        </p:txBody>
      </p:sp>
      <p:pic>
        <p:nvPicPr>
          <p:cNvPr id="2" name="Picture 1">
            <a:extLst>
              <a:ext uri="{FF2B5EF4-FFF2-40B4-BE49-F238E27FC236}">
                <a16:creationId xmlns:a16="http://schemas.microsoft.com/office/drawing/2014/main" id="{0698AB71-013E-422D-A67F-5AD3F1ECC0FD}"/>
              </a:ext>
            </a:extLst>
          </p:cNvPr>
          <p:cNvPicPr>
            <a:picLocks noChangeAspect="1"/>
          </p:cNvPicPr>
          <p:nvPr/>
        </p:nvPicPr>
        <p:blipFill>
          <a:blip r:embed="rId2"/>
          <a:stretch>
            <a:fillRect/>
          </a:stretch>
        </p:blipFill>
        <p:spPr>
          <a:xfrm>
            <a:off x="1966625" y="1300982"/>
            <a:ext cx="2605375" cy="972005"/>
          </a:xfrm>
          <a:prstGeom prst="rect">
            <a:avLst/>
          </a:prstGeom>
        </p:spPr>
      </p:pic>
      <p:sp>
        <p:nvSpPr>
          <p:cNvPr id="7" name="TextBox 6">
            <a:extLst>
              <a:ext uri="{FF2B5EF4-FFF2-40B4-BE49-F238E27FC236}">
                <a16:creationId xmlns:a16="http://schemas.microsoft.com/office/drawing/2014/main" id="{836D9257-368C-4B5F-BA1C-9F8C811C4ABC}"/>
              </a:ext>
            </a:extLst>
          </p:cNvPr>
          <p:cNvSpPr txBox="1"/>
          <p:nvPr/>
        </p:nvSpPr>
        <p:spPr>
          <a:xfrm>
            <a:off x="846891" y="2316269"/>
            <a:ext cx="4572000"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With the </a:t>
            </a:r>
            <a:r>
              <a:rPr lang="en-US" altLang="zh-CN" sz="1800" b="0" i="0" u="none" strike="noStrike" baseline="0" dirty="0" err="1">
                <a:latin typeface="Arial" panose="020B0604020202020204" pitchFamily="34" charset="0"/>
                <a:cs typeface="Arial" panose="020B0604020202020204" pitchFamily="34" charset="0"/>
              </a:rPr>
              <a:t>prefactor</a:t>
            </a:r>
            <a:endParaRPr lang="zh-CN"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A86BAB9-43F5-4517-BCAB-7DEBB15572AF}"/>
              </a:ext>
            </a:extLst>
          </p:cNvPr>
          <p:cNvPicPr>
            <a:picLocks noChangeAspect="1"/>
          </p:cNvPicPr>
          <p:nvPr/>
        </p:nvPicPr>
        <p:blipFill>
          <a:blip r:embed="rId3"/>
          <a:stretch>
            <a:fillRect/>
          </a:stretch>
        </p:blipFill>
        <p:spPr>
          <a:xfrm>
            <a:off x="1466721" y="2685601"/>
            <a:ext cx="5043203" cy="855398"/>
          </a:xfrm>
          <a:prstGeom prst="rect">
            <a:avLst/>
          </a:prstGeom>
        </p:spPr>
      </p:pic>
      <p:sp>
        <p:nvSpPr>
          <p:cNvPr id="10" name="TextBox 9">
            <a:extLst>
              <a:ext uri="{FF2B5EF4-FFF2-40B4-BE49-F238E27FC236}">
                <a16:creationId xmlns:a16="http://schemas.microsoft.com/office/drawing/2014/main" id="{ED1D022A-13F9-4B08-B116-4CB8A5DA3FF2}"/>
              </a:ext>
            </a:extLst>
          </p:cNvPr>
          <p:cNvSpPr txBox="1"/>
          <p:nvPr/>
        </p:nvSpPr>
        <p:spPr>
          <a:xfrm>
            <a:off x="811606" y="3584281"/>
            <a:ext cx="7815360" cy="2862322"/>
          </a:xfrm>
          <a:prstGeom prst="rect">
            <a:avLst/>
          </a:prstGeom>
          <a:noFill/>
        </p:spPr>
        <p:txBody>
          <a:bodyPr wrap="square">
            <a:spAutoFit/>
          </a:bodyPr>
          <a:lstStyle/>
          <a:p>
            <a:pPr algn="l"/>
            <a:r>
              <a:rPr lang="en-US" altLang="zh-CN" b="1" i="0" u="none" strike="noStrike" baseline="0" dirty="0">
                <a:latin typeface="Arial" panose="020B0604020202020204" pitchFamily="34" charset="0"/>
                <a:cs typeface="Arial" panose="020B0604020202020204" pitchFamily="34" charset="0"/>
              </a:rPr>
              <a:t>Note: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ω</a:t>
            </a:r>
            <a:r>
              <a:rPr lang="en-US" altLang="zh-CN" b="0" i="0" u="none" strike="noStrike" baseline="-25000" dirty="0">
                <a:latin typeface="Arial" panose="020B0604020202020204" pitchFamily="34" charset="0"/>
                <a:cs typeface="Arial" panose="020B0604020202020204" pitchFamily="34" charset="0"/>
              </a:rPr>
              <a:t>−</a:t>
            </a:r>
            <a:r>
              <a:rPr lang="en-US" altLang="zh-CN" b="0" i="0" u="none" strike="noStrike" baseline="0" dirty="0">
                <a:latin typeface="Arial" panose="020B0604020202020204" pitchFamily="34" charset="0"/>
                <a:cs typeface="Arial" panose="020B0604020202020204" pitchFamily="34" charset="0"/>
              </a:rPr>
              <a:t> is the eigenvalue of the negative mode.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the terms Ω′′</a:t>
            </a:r>
            <a:r>
              <a:rPr lang="en-US" altLang="zh-CN" b="0" i="0" u="none" strike="noStrike" baseline="-25000" dirty="0">
                <a:latin typeface="Arial" panose="020B0604020202020204" pitchFamily="34" charset="0"/>
                <a:cs typeface="Arial" panose="020B0604020202020204" pitchFamily="34" charset="0"/>
              </a:rPr>
              <a:t>FV</a:t>
            </a:r>
            <a:r>
              <a:rPr lang="en-US" altLang="zh-CN" b="0" i="0" u="none" strike="noStrike" baseline="0" dirty="0">
                <a:latin typeface="Arial" panose="020B0604020202020204" pitchFamily="34" charset="0"/>
                <a:cs typeface="Arial" panose="020B0604020202020204" pitchFamily="34" charset="0"/>
              </a:rPr>
              <a:t> and </a:t>
            </a:r>
            <a:r>
              <a:rPr lang="el-GR" altLang="zh-CN" b="0" i="0" u="none" strike="noStrike" baseline="0" dirty="0">
                <a:latin typeface="Arial" panose="020B0604020202020204" pitchFamily="34" charset="0"/>
                <a:cs typeface="Arial" panose="020B0604020202020204" pitchFamily="34" charset="0"/>
              </a:rPr>
              <a:t>Ω′′</a:t>
            </a:r>
            <a:r>
              <a:rPr lang="en-US" altLang="zh-CN" b="0" i="0" u="none" strike="noStrike" baseline="-25000" dirty="0">
                <a:latin typeface="Arial" panose="020B0604020202020204" pitchFamily="34" charset="0"/>
                <a:cs typeface="Arial" panose="020B0604020202020204" pitchFamily="34" charset="0"/>
              </a:rPr>
              <a:t>B</a:t>
            </a:r>
            <a:r>
              <a:rPr lang="en-US" altLang="zh-CN" b="0" i="0" u="none" strike="noStrike" baseline="0" dirty="0">
                <a:latin typeface="Arial" panose="020B0604020202020204" pitchFamily="34" charset="0"/>
                <a:cs typeface="Arial" panose="020B0604020202020204" pitchFamily="34" charset="0"/>
              </a:rPr>
              <a:t> are abbreviations for Ω′′ evaluated in the false vacuum and the critical bubble.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the prime in the determinant signifies that the zero eigenvalues associated with the translation symmetry of the bubble are omitted.</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Ω′′ is the second derivative of the effective potential Ω(T, μ) with respect to the order parameter σ.</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S</a:t>
            </a:r>
            <a:r>
              <a:rPr lang="en-US" altLang="zh-CN" b="0" i="0" u="none" strike="noStrike" baseline="-25000" dirty="0">
                <a:latin typeface="Arial" panose="020B0604020202020204" pitchFamily="34" charset="0"/>
                <a:cs typeface="Arial" panose="020B0604020202020204" pitchFamily="34" charset="0"/>
              </a:rPr>
              <a:t>3</a:t>
            </a:r>
            <a:r>
              <a:rPr lang="en-US" altLang="zh-CN" b="0" i="0" u="none" strike="noStrike" baseline="0" dirty="0">
                <a:latin typeface="Arial" panose="020B0604020202020204" pitchFamily="34" charset="0"/>
                <a:cs typeface="Arial" panose="020B0604020202020204" pitchFamily="34" charset="0"/>
              </a:rPr>
              <a:t> is the three-dimensional saddle point action associated with the O(3)-symmetric critical bubble or droplet.</a:t>
            </a:r>
            <a:endParaRPr lang="zh-CN" alt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D21D6A-FFA6-41B5-94C7-E13E92A07D7C}"/>
              </a:ext>
            </a:extLst>
          </p:cNvPr>
          <p:cNvSpPr txBox="1"/>
          <p:nvPr/>
        </p:nvSpPr>
        <p:spPr>
          <a:xfrm>
            <a:off x="4981713" y="2287581"/>
            <a:ext cx="4296081" cy="523220"/>
          </a:xfrm>
          <a:prstGeom prst="rect">
            <a:avLst/>
          </a:prstGeom>
          <a:noFill/>
        </p:spPr>
        <p:txBody>
          <a:bodyPr wrap="square">
            <a:spAutoFit/>
          </a:bodyPr>
          <a:lstStyle/>
          <a:p>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A. D. Linde,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216</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421 (1983) [erratum: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223</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544 (1983)]</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EE3DE3-75D0-48FC-BEFC-84D90193CBE1}"/>
              </a:ext>
            </a:extLst>
          </p:cNvPr>
          <p:cNvSpPr txBox="1"/>
          <p:nvPr/>
        </p:nvSpPr>
        <p:spPr>
          <a:xfrm>
            <a:off x="4981713" y="1751509"/>
            <a:ext cx="3829579" cy="523220"/>
          </a:xfrm>
          <a:prstGeom prst="rect">
            <a:avLst/>
          </a:prstGeom>
          <a:noFill/>
        </p:spPr>
        <p:txBody>
          <a:bodyPr wrap="square">
            <a:spAutoFit/>
          </a:bodyPr>
          <a:lstStyle/>
          <a:p>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C. G. Callan, Jr. and S. R. Coleman, Phys. Rev. D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16</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1762-1768 (1977)</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FE66658-DE7B-45A5-A6D8-81632096DA87}"/>
              </a:ext>
            </a:extLst>
          </p:cNvPr>
          <p:cNvSpPr txBox="1"/>
          <p:nvPr/>
        </p:nvSpPr>
        <p:spPr>
          <a:xfrm>
            <a:off x="4981713" y="1229862"/>
            <a:ext cx="4155141" cy="523220"/>
          </a:xfrm>
          <a:prstGeom prst="rect">
            <a:avLst/>
          </a:prstGeom>
          <a:noFill/>
        </p:spPr>
        <p:txBody>
          <a:bodyPr wrap="square">
            <a:spAutoFit/>
          </a:bodyPr>
          <a:lstStyle/>
          <a:p>
            <a:r>
              <a:rPr lang="fr-FR" altLang="zh-CN" sz="1400" b="0" i="0" u="none" strike="noStrike" baseline="0" dirty="0">
                <a:solidFill>
                  <a:srgbClr val="C00000"/>
                </a:solidFill>
                <a:latin typeface="Times New Roman" panose="02020603050405020304" pitchFamily="18" charset="0"/>
                <a:cs typeface="Times New Roman" panose="02020603050405020304" pitchFamily="18" charset="0"/>
              </a:rPr>
              <a:t>S. R. Coleman, Phys. </a:t>
            </a:r>
            <a:r>
              <a:rPr lang="fr-FR" altLang="zh-CN" sz="1400" b="0" i="0" u="none" strike="noStrike" baseline="0" dirty="0" err="1">
                <a:solidFill>
                  <a:srgbClr val="C00000"/>
                </a:solidFill>
                <a:latin typeface="Times New Roman" panose="02020603050405020304" pitchFamily="18" charset="0"/>
                <a:cs typeface="Times New Roman" panose="02020603050405020304" pitchFamily="18" charset="0"/>
              </a:rPr>
              <a:t>Rev</a:t>
            </a:r>
            <a:r>
              <a:rPr lang="fr-FR" altLang="zh-CN" sz="1400" b="0" i="0" u="none" strike="noStrike" baseline="0" dirty="0">
                <a:solidFill>
                  <a:srgbClr val="C00000"/>
                </a:solidFill>
                <a:latin typeface="Times New Roman" panose="02020603050405020304" pitchFamily="18" charset="0"/>
                <a:cs typeface="Times New Roman" panose="02020603050405020304" pitchFamily="18" charset="0"/>
              </a:rPr>
              <a:t>. D </a:t>
            </a:r>
            <a:r>
              <a:rPr lang="fr-FR" altLang="zh-CN" sz="1400" b="1" i="0" u="none" strike="noStrike" baseline="0" dirty="0">
                <a:solidFill>
                  <a:srgbClr val="C00000"/>
                </a:solidFill>
                <a:latin typeface="Times New Roman" panose="02020603050405020304" pitchFamily="18" charset="0"/>
                <a:cs typeface="Times New Roman" panose="02020603050405020304" pitchFamily="18" charset="0"/>
              </a:rPr>
              <a:t>15</a:t>
            </a:r>
            <a:r>
              <a:rPr lang="fr-FR" altLang="zh-CN" sz="1400" b="0" i="0" u="none" strike="noStrike" baseline="0" dirty="0">
                <a:solidFill>
                  <a:srgbClr val="C00000"/>
                </a:solidFill>
                <a:latin typeface="Times New Roman" panose="02020603050405020304" pitchFamily="18" charset="0"/>
                <a:cs typeface="Times New Roman" panose="02020603050405020304" pitchFamily="18" charset="0"/>
              </a:rPr>
              <a:t>, 2929-2936 (1977) [erratum: Phys. </a:t>
            </a:r>
            <a:r>
              <a:rPr lang="fr-FR" altLang="zh-CN" sz="1400" b="0" i="0" u="none" strike="noStrike" baseline="0" dirty="0" err="1">
                <a:solidFill>
                  <a:srgbClr val="C00000"/>
                </a:solidFill>
                <a:latin typeface="Times New Roman" panose="02020603050405020304" pitchFamily="18" charset="0"/>
                <a:cs typeface="Times New Roman" panose="02020603050405020304" pitchFamily="18" charset="0"/>
              </a:rPr>
              <a:t>Rev</a:t>
            </a:r>
            <a:r>
              <a:rPr lang="fr-FR" altLang="zh-CN" sz="1400" b="0" i="0" u="none" strike="noStrike" baseline="0" dirty="0">
                <a:solidFill>
                  <a:srgbClr val="C00000"/>
                </a:solidFill>
                <a:latin typeface="Times New Roman" panose="02020603050405020304" pitchFamily="18" charset="0"/>
                <a:cs typeface="Times New Roman" panose="02020603050405020304" pitchFamily="18" charset="0"/>
              </a:rPr>
              <a:t>. D </a:t>
            </a:r>
            <a:r>
              <a:rPr lang="fr-FR" altLang="zh-CN" sz="1400" b="1" i="0" u="none" strike="noStrike" baseline="0" dirty="0">
                <a:solidFill>
                  <a:srgbClr val="C00000"/>
                </a:solidFill>
                <a:latin typeface="Times New Roman" panose="02020603050405020304" pitchFamily="18" charset="0"/>
                <a:cs typeface="Times New Roman" panose="02020603050405020304" pitchFamily="18" charset="0"/>
              </a:rPr>
              <a:t>16</a:t>
            </a:r>
            <a:r>
              <a:rPr lang="fr-FR" altLang="zh-CN" sz="1400" b="0" i="0" u="none" strike="noStrike" baseline="0" dirty="0">
                <a:solidFill>
                  <a:srgbClr val="C00000"/>
                </a:solidFill>
                <a:latin typeface="Times New Roman" panose="02020603050405020304" pitchFamily="18" charset="0"/>
                <a:cs typeface="Times New Roman" panose="02020603050405020304" pitchFamily="18" charset="0"/>
              </a:rPr>
              <a:t>, 1248 (1977)]</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9AED7C7-8371-4AF5-BC43-F4E7431DE0F6}"/>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15912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8584012-17D8-4F30-82D2-6D4E975D167C}"/>
              </a:ext>
            </a:extLst>
          </p:cNvPr>
          <p:cNvSpPr/>
          <p:nvPr/>
        </p:nvSpPr>
        <p:spPr>
          <a:xfrm>
            <a:off x="1756770" y="5446481"/>
            <a:ext cx="5096436" cy="100048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Rounded Corners 5">
            <a:extLst>
              <a:ext uri="{FF2B5EF4-FFF2-40B4-BE49-F238E27FC236}">
                <a16:creationId xmlns:a16="http://schemas.microsoft.com/office/drawing/2014/main" id="{C277D6E1-69A1-48EF-8ACD-2F2297CABE44}"/>
              </a:ext>
            </a:extLst>
          </p:cNvPr>
          <p:cNvSpPr/>
          <p:nvPr/>
        </p:nvSpPr>
        <p:spPr>
          <a:xfrm>
            <a:off x="1658158" y="4097783"/>
            <a:ext cx="5096436" cy="100048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45CF98A8-E915-4AD4-812C-18E99036C7B3}"/>
              </a:ext>
            </a:extLst>
          </p:cNvPr>
          <p:cNvSpPr txBox="1"/>
          <p:nvPr/>
        </p:nvSpPr>
        <p:spPr>
          <a:xfrm>
            <a:off x="616758" y="884279"/>
            <a:ext cx="7864455"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By taking the scalar field σ as the order parameter, at finite temperature, a Euclidean action</a:t>
            </a:r>
            <a:endParaRPr lang="zh-CN" altLang="en-US" dirty="0">
              <a:latin typeface="Arial" panose="020B0604020202020204" pitchFamily="34" charset="0"/>
              <a:cs typeface="Arial" panose="020B0604020202020204" pitchFamily="34" charset="0"/>
            </a:endParaRPr>
          </a:p>
        </p:txBody>
      </p:sp>
      <p:sp>
        <p:nvSpPr>
          <p:cNvPr id="8" name="文本框 8">
            <a:extLst>
              <a:ext uri="{FF2B5EF4-FFF2-40B4-BE49-F238E27FC236}">
                <a16:creationId xmlns:a16="http://schemas.microsoft.com/office/drawing/2014/main" id="{13F7FDA9-92E0-4322-9317-E6D33CC3A40B}"/>
              </a:ext>
            </a:extLst>
          </p:cNvPr>
          <p:cNvSpPr txBox="1"/>
          <p:nvPr/>
        </p:nvSpPr>
        <p:spPr>
          <a:xfrm>
            <a:off x="616758" y="410526"/>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(2) The bounce</a:t>
            </a:r>
          </a:p>
        </p:txBody>
      </p:sp>
      <p:pic>
        <p:nvPicPr>
          <p:cNvPr id="9" name="Picture 8">
            <a:extLst>
              <a:ext uri="{FF2B5EF4-FFF2-40B4-BE49-F238E27FC236}">
                <a16:creationId xmlns:a16="http://schemas.microsoft.com/office/drawing/2014/main" id="{F5053A18-76A5-47C8-9088-DD432F855529}"/>
              </a:ext>
            </a:extLst>
          </p:cNvPr>
          <p:cNvPicPr>
            <a:picLocks noChangeAspect="1"/>
          </p:cNvPicPr>
          <p:nvPr/>
        </p:nvPicPr>
        <p:blipFill>
          <a:blip r:embed="rId2"/>
          <a:stretch>
            <a:fillRect/>
          </a:stretch>
        </p:blipFill>
        <p:spPr>
          <a:xfrm>
            <a:off x="1049412" y="1565822"/>
            <a:ext cx="6075544" cy="777966"/>
          </a:xfrm>
          <a:prstGeom prst="rect">
            <a:avLst/>
          </a:prstGeom>
        </p:spPr>
      </p:pic>
      <p:sp>
        <p:nvSpPr>
          <p:cNvPr id="10" name="TextBox 9">
            <a:extLst>
              <a:ext uri="{FF2B5EF4-FFF2-40B4-BE49-F238E27FC236}">
                <a16:creationId xmlns:a16="http://schemas.microsoft.com/office/drawing/2014/main" id="{76E0BF77-18EA-4335-8545-22D5C0F81050}"/>
              </a:ext>
            </a:extLst>
          </p:cNvPr>
          <p:cNvSpPr txBox="1"/>
          <p:nvPr/>
        </p:nvSpPr>
        <p:spPr>
          <a:xfrm>
            <a:off x="675059" y="2379000"/>
            <a:ext cx="439403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For </a:t>
            </a:r>
            <a:r>
              <a:rPr lang="en-US" altLang="zh-CN" sz="1800" b="0" i="0" u="none" strike="noStrike" baseline="0" dirty="0">
                <a:latin typeface="Arial" panose="020B0604020202020204" pitchFamily="34" charset="0"/>
                <a:cs typeface="Arial" panose="020B0604020202020204" pitchFamily="34" charset="0"/>
              </a:rPr>
              <a:t>sufficiently high temperature</a:t>
            </a:r>
            <a:endParaRPr lang="zh-CN"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AD997B2-A03B-473D-A449-55B6814CA2CE}"/>
              </a:ext>
            </a:extLst>
          </p:cNvPr>
          <p:cNvPicPr>
            <a:picLocks noChangeAspect="1"/>
          </p:cNvPicPr>
          <p:nvPr/>
        </p:nvPicPr>
        <p:blipFill>
          <a:blip r:embed="rId3"/>
          <a:stretch>
            <a:fillRect/>
          </a:stretch>
        </p:blipFill>
        <p:spPr>
          <a:xfrm>
            <a:off x="2476719" y="2680442"/>
            <a:ext cx="1729658" cy="810616"/>
          </a:xfrm>
          <a:prstGeom prst="rect">
            <a:avLst/>
          </a:prstGeom>
        </p:spPr>
      </p:pic>
      <p:sp>
        <p:nvSpPr>
          <p:cNvPr id="12" name="TextBox 11">
            <a:extLst>
              <a:ext uri="{FF2B5EF4-FFF2-40B4-BE49-F238E27FC236}">
                <a16:creationId xmlns:a16="http://schemas.microsoft.com/office/drawing/2014/main" id="{A677D8A2-B049-412A-B0CC-DF777B7CCE42}"/>
              </a:ext>
            </a:extLst>
          </p:cNvPr>
          <p:cNvSpPr txBox="1"/>
          <p:nvPr/>
        </p:nvSpPr>
        <p:spPr>
          <a:xfrm>
            <a:off x="675059" y="3491058"/>
            <a:ext cx="8192780" cy="646331"/>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T</a:t>
            </a:r>
            <a:r>
              <a:rPr lang="en-US" altLang="zh-CN" b="0" i="0" u="none" strike="noStrike" baseline="0" dirty="0">
                <a:latin typeface="Arial" panose="020B0604020202020204" pitchFamily="34" charset="0"/>
                <a:cs typeface="Arial" panose="020B0604020202020204" pitchFamily="34" charset="0"/>
              </a:rPr>
              <a:t>he </a:t>
            </a:r>
            <a:r>
              <a:rPr lang="en-US" altLang="zh-CN" b="1" i="0" u="none" strike="noStrike" baseline="0" dirty="0">
                <a:solidFill>
                  <a:srgbClr val="FF0000"/>
                </a:solidFill>
                <a:latin typeface="Arial" panose="020B0604020202020204" pitchFamily="34" charset="0"/>
                <a:cs typeface="Arial" panose="020B0604020202020204" pitchFamily="34" charset="0"/>
              </a:rPr>
              <a:t>bounce</a:t>
            </a:r>
            <a:r>
              <a:rPr lang="en-US" altLang="zh-CN" b="0" i="0" u="none" strike="noStrike" baseline="0" dirty="0">
                <a:latin typeface="Arial" panose="020B0604020202020204" pitchFamily="34" charset="0"/>
                <a:cs typeface="Arial" panose="020B0604020202020204" pitchFamily="34" charset="0"/>
              </a:rPr>
              <a:t> is an O(3) symmetric solution to the classical equation of motion that extremizes the Euclidean action S</a:t>
            </a:r>
            <a:r>
              <a:rPr lang="en-US" altLang="zh-CN" b="0" i="0" u="none" strike="noStrike" baseline="-25000"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6A10CF-B3D5-4EAF-9BA0-F91B3DD8DDA0}"/>
              </a:ext>
            </a:extLst>
          </p:cNvPr>
          <p:cNvPicPr>
            <a:picLocks noChangeAspect="1"/>
          </p:cNvPicPr>
          <p:nvPr/>
        </p:nvPicPr>
        <p:blipFill>
          <a:blip r:embed="rId4"/>
          <a:stretch>
            <a:fillRect/>
          </a:stretch>
        </p:blipFill>
        <p:spPr>
          <a:xfrm>
            <a:off x="1877160" y="4137389"/>
            <a:ext cx="4420048" cy="921275"/>
          </a:xfrm>
          <a:prstGeom prst="rect">
            <a:avLst/>
          </a:prstGeom>
        </p:spPr>
      </p:pic>
      <p:sp>
        <p:nvSpPr>
          <p:cNvPr id="13" name="TextBox 12">
            <a:extLst>
              <a:ext uri="{FF2B5EF4-FFF2-40B4-BE49-F238E27FC236}">
                <a16:creationId xmlns:a16="http://schemas.microsoft.com/office/drawing/2014/main" id="{3BE46616-1EFF-4936-B6FC-43F0FC879A6D}"/>
              </a:ext>
            </a:extLst>
          </p:cNvPr>
          <p:cNvSpPr txBox="1"/>
          <p:nvPr/>
        </p:nvSpPr>
        <p:spPr>
          <a:xfrm>
            <a:off x="757908" y="5107512"/>
            <a:ext cx="4572000"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with boundary conditions</a:t>
            </a:r>
            <a:endParaRPr lang="zh-CN" alt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3A6B093-6157-43EC-892C-3DFA45E909CF}"/>
              </a:ext>
            </a:extLst>
          </p:cNvPr>
          <p:cNvPicPr>
            <a:picLocks noChangeAspect="1"/>
          </p:cNvPicPr>
          <p:nvPr/>
        </p:nvPicPr>
        <p:blipFill>
          <a:blip r:embed="rId5"/>
          <a:stretch>
            <a:fillRect/>
          </a:stretch>
        </p:blipFill>
        <p:spPr>
          <a:xfrm>
            <a:off x="2079309" y="5525692"/>
            <a:ext cx="4254135" cy="661115"/>
          </a:xfrm>
          <a:prstGeom prst="rect">
            <a:avLst/>
          </a:prstGeom>
        </p:spPr>
      </p:pic>
      <p:sp>
        <p:nvSpPr>
          <p:cNvPr id="15" name="TextBox 14">
            <a:extLst>
              <a:ext uri="{FF2B5EF4-FFF2-40B4-BE49-F238E27FC236}">
                <a16:creationId xmlns:a16="http://schemas.microsoft.com/office/drawing/2014/main" id="{4E60E998-051E-4E2A-A524-FD4AE2A38778}"/>
              </a:ext>
            </a:extLst>
          </p:cNvPr>
          <p:cNvSpPr txBox="1"/>
          <p:nvPr/>
        </p:nvSpPr>
        <p:spPr>
          <a:xfrm>
            <a:off x="4652260" y="2395693"/>
            <a:ext cx="4296081" cy="523220"/>
          </a:xfrm>
          <a:prstGeom prst="rect">
            <a:avLst/>
          </a:prstGeom>
          <a:noFill/>
        </p:spPr>
        <p:txBody>
          <a:bodyPr wrap="square">
            <a:spAutoFit/>
          </a:bodyPr>
          <a:lstStyle/>
          <a:p>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A. D. Linde,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216</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421 (1983) [erratum: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223</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544 (1983)]</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29DE3E-6741-4EF9-885A-B16D69E0ABAC}"/>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502418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5E801-81FE-4905-A7D0-B5C0CDA98EFB}"/>
              </a:ext>
            </a:extLst>
          </p:cNvPr>
          <p:cNvSpPr txBox="1"/>
          <p:nvPr/>
        </p:nvSpPr>
        <p:spPr>
          <a:xfrm>
            <a:off x="518567" y="502669"/>
            <a:ext cx="8208121"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Once the solution σ</a:t>
            </a:r>
            <a:r>
              <a:rPr lang="en-US" altLang="zh-CN" baseline="-25000"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 is obtained, the </a:t>
            </a:r>
            <a:r>
              <a:rPr lang="en-US" altLang="zh-CN" b="0" i="0" u="none" strike="noStrike" baseline="0" dirty="0">
                <a:latin typeface="Arial" panose="020B0604020202020204" pitchFamily="34" charset="0"/>
                <a:cs typeface="Arial" panose="020B0604020202020204" pitchFamily="34" charset="0"/>
              </a:rPr>
              <a:t>S</a:t>
            </a:r>
            <a:r>
              <a:rPr lang="en-US" altLang="zh-CN" b="0" i="0" u="none" strike="noStrike" baseline="-25000"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a:t>
            </a:r>
            <a:r>
              <a:rPr lang="en-US" altLang="zh-CN" sz="1800" b="0" i="0" u="none" strike="noStrike" baseline="0" dirty="0">
                <a:latin typeface="Arial" panose="020B0604020202020204" pitchFamily="34" charset="0"/>
                <a:cs typeface="Arial" panose="020B0604020202020204" pitchFamily="34" charset="0"/>
              </a:rPr>
              <a:t>exponent in the present of the bounce is given by </a:t>
            </a:r>
          </a:p>
        </p:txBody>
      </p:sp>
      <p:pic>
        <p:nvPicPr>
          <p:cNvPr id="4" name="Picture 3">
            <a:extLst>
              <a:ext uri="{FF2B5EF4-FFF2-40B4-BE49-F238E27FC236}">
                <a16:creationId xmlns:a16="http://schemas.microsoft.com/office/drawing/2014/main" id="{9656578A-03FD-4A35-82F0-2E2EA03A34F2}"/>
              </a:ext>
            </a:extLst>
          </p:cNvPr>
          <p:cNvPicPr>
            <a:picLocks noChangeAspect="1"/>
          </p:cNvPicPr>
          <p:nvPr/>
        </p:nvPicPr>
        <p:blipFill>
          <a:blip r:embed="rId2"/>
          <a:stretch>
            <a:fillRect/>
          </a:stretch>
        </p:blipFill>
        <p:spPr>
          <a:xfrm>
            <a:off x="1886934" y="978914"/>
            <a:ext cx="4391128" cy="816418"/>
          </a:xfrm>
          <a:prstGeom prst="rect">
            <a:avLst/>
          </a:prstGeom>
        </p:spPr>
      </p:pic>
      <p:sp>
        <p:nvSpPr>
          <p:cNvPr id="5" name="TextBox 4">
            <a:extLst>
              <a:ext uri="{FF2B5EF4-FFF2-40B4-BE49-F238E27FC236}">
                <a16:creationId xmlns:a16="http://schemas.microsoft.com/office/drawing/2014/main" id="{75624B56-5111-4BDB-9F09-388B0A0AE9D1}"/>
              </a:ext>
            </a:extLst>
          </p:cNvPr>
          <p:cNvSpPr txBox="1"/>
          <p:nvPr/>
        </p:nvSpPr>
        <p:spPr>
          <a:xfrm>
            <a:off x="571118" y="1891164"/>
            <a:ext cx="8001764" cy="646331"/>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The </a:t>
            </a:r>
            <a:r>
              <a:rPr lang="en-US" altLang="zh-CN" sz="1800" b="0" i="0" u="none" strike="noStrike" baseline="0" dirty="0">
                <a:latin typeface="Arial" panose="020B0604020202020204" pitchFamily="34" charset="0"/>
                <a:cs typeface="Arial" panose="020B0604020202020204" pitchFamily="34" charset="0"/>
              </a:rPr>
              <a:t>surface tension of the nucleation bubble interface between the false vacuum and the true vacuum</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832B0F9-DE4E-4995-8B90-DF1FC75A2EFA}"/>
              </a:ext>
            </a:extLst>
          </p:cNvPr>
          <p:cNvPicPr>
            <a:picLocks noChangeAspect="1"/>
          </p:cNvPicPr>
          <p:nvPr/>
        </p:nvPicPr>
        <p:blipFill>
          <a:blip r:embed="rId3"/>
          <a:stretch>
            <a:fillRect/>
          </a:stretch>
        </p:blipFill>
        <p:spPr>
          <a:xfrm>
            <a:off x="2023927" y="2539779"/>
            <a:ext cx="3836826" cy="889221"/>
          </a:xfrm>
          <a:prstGeom prst="rect">
            <a:avLst/>
          </a:prstGeom>
        </p:spPr>
      </p:pic>
      <p:sp>
        <p:nvSpPr>
          <p:cNvPr id="8" name="TextBox 7">
            <a:extLst>
              <a:ext uri="{FF2B5EF4-FFF2-40B4-BE49-F238E27FC236}">
                <a16:creationId xmlns:a16="http://schemas.microsoft.com/office/drawing/2014/main" id="{ED978431-CA22-4451-9C16-5B8E149D4469}"/>
              </a:ext>
            </a:extLst>
          </p:cNvPr>
          <p:cNvSpPr txBox="1"/>
          <p:nvPr/>
        </p:nvSpPr>
        <p:spPr>
          <a:xfrm>
            <a:off x="257004" y="3495668"/>
            <a:ext cx="8629991" cy="369332"/>
          </a:xfrm>
          <a:prstGeom prst="rect">
            <a:avLst/>
          </a:prstGeom>
          <a:noFill/>
        </p:spPr>
        <p:txBody>
          <a:bodyPr wrap="none" rtlCol="0">
            <a:spAutoFit/>
          </a:bodyPr>
          <a:lstStyle/>
          <a:p>
            <a:r>
              <a:rPr lang="en-US" altLang="zh-CN" dirty="0">
                <a:solidFill>
                  <a:srgbClr val="C00000"/>
                </a:solidFill>
                <a:latin typeface="Arial" panose="020B0604020202020204" pitchFamily="34" charset="0"/>
                <a:cs typeface="Arial" panose="020B0604020202020204" pitchFamily="34" charset="0"/>
              </a:rPr>
              <a:t>What is the false vacuum in </a:t>
            </a:r>
            <a:r>
              <a:rPr lang="en-US" altLang="zh-CN" sz="1800" b="0" i="0" u="none" strike="noStrike" baseline="0" dirty="0">
                <a:solidFill>
                  <a:srgbClr val="C00000"/>
                </a:solidFill>
                <a:latin typeface="Arial" panose="020B0604020202020204" pitchFamily="34" charset="0"/>
                <a:cs typeface="Arial" panose="020B0604020202020204" pitchFamily="34" charset="0"/>
              </a:rPr>
              <a:t>boundary conditions</a:t>
            </a:r>
            <a:r>
              <a:rPr lang="en-US" altLang="zh-CN" dirty="0">
                <a:solidFill>
                  <a:srgbClr val="C00000"/>
                </a:solidFill>
                <a:latin typeface="Arial" panose="020B0604020202020204" pitchFamily="34" charset="0"/>
                <a:cs typeface="Arial" panose="020B0604020202020204" pitchFamily="34" charset="0"/>
              </a:rPr>
              <a:t>? Take </a:t>
            </a:r>
            <a:r>
              <a:rPr lang="el-GR" altLang="zh-CN" dirty="0">
                <a:solidFill>
                  <a:srgbClr val="C00000"/>
                </a:solidFill>
                <a:latin typeface="Arial" panose="020B0604020202020204" pitchFamily="34" charset="0"/>
                <a:cs typeface="Arial" panose="020B0604020202020204" pitchFamily="34" charset="0"/>
              </a:rPr>
              <a:t>μ</a:t>
            </a:r>
            <a:r>
              <a:rPr lang="en-US" altLang="zh-CN" dirty="0">
                <a:solidFill>
                  <a:srgbClr val="C00000"/>
                </a:solidFill>
                <a:latin typeface="Arial" panose="020B0604020202020204" pitchFamily="34" charset="0"/>
                <a:cs typeface="Arial" panose="020B0604020202020204" pitchFamily="34" charset="0"/>
              </a:rPr>
              <a:t>=309 MeV as an example</a:t>
            </a:r>
            <a:endParaRPr lang="zh-CN" altLang="en-US" dirty="0">
              <a:solidFill>
                <a:srgbClr val="C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EF01730-A6F7-41EE-8B0D-8D78F853A5E5}"/>
              </a:ext>
            </a:extLst>
          </p:cNvPr>
          <p:cNvPicPr>
            <a:picLocks noChangeAspect="1"/>
          </p:cNvPicPr>
          <p:nvPr/>
        </p:nvPicPr>
        <p:blipFill>
          <a:blip r:embed="rId4"/>
          <a:stretch>
            <a:fillRect/>
          </a:stretch>
        </p:blipFill>
        <p:spPr>
          <a:xfrm>
            <a:off x="571118" y="3948882"/>
            <a:ext cx="3958309" cy="2909118"/>
          </a:xfrm>
          <a:prstGeom prst="rect">
            <a:avLst/>
          </a:prstGeom>
        </p:spPr>
      </p:pic>
      <p:sp>
        <p:nvSpPr>
          <p:cNvPr id="10" name="TextBox 9">
            <a:extLst>
              <a:ext uri="{FF2B5EF4-FFF2-40B4-BE49-F238E27FC236}">
                <a16:creationId xmlns:a16="http://schemas.microsoft.com/office/drawing/2014/main" id="{8757113A-D7EB-4B93-B2A5-135763F543D2}"/>
              </a:ext>
            </a:extLst>
          </p:cNvPr>
          <p:cNvSpPr txBox="1"/>
          <p:nvPr/>
        </p:nvSpPr>
        <p:spPr>
          <a:xfrm>
            <a:off x="4753392" y="4160898"/>
            <a:ext cx="3933759" cy="2031325"/>
          </a:xfrm>
          <a:prstGeom prst="rect">
            <a:avLst/>
          </a:prstGeom>
          <a:noFill/>
        </p:spPr>
        <p:txBody>
          <a:bodyPr wrap="square" rtlCol="0">
            <a:spAutoFit/>
          </a:bodyPr>
          <a:lstStyle/>
          <a:p>
            <a:pPr marL="342900" indent="-342900">
              <a:buAutoNum type="alphaLcParenBoth"/>
            </a:pPr>
            <a:r>
              <a:rPr lang="en-US" altLang="zh-CN" dirty="0">
                <a:latin typeface="Arial" panose="020B0604020202020204" pitchFamily="34" charset="0"/>
                <a:cs typeface="Arial" panose="020B0604020202020204" pitchFamily="34" charset="0"/>
              </a:rPr>
              <a:t>There are two minima separated by </a:t>
            </a:r>
            <a:r>
              <a:rPr lang="en-US" altLang="zh-CN" sz="1800" b="0" i="0" u="none" strike="noStrike" baseline="0" dirty="0">
                <a:latin typeface="Arial" panose="020B0604020202020204" pitchFamily="34" charset="0"/>
                <a:cs typeface="Arial" panose="020B0604020202020204" pitchFamily="34" charset="0"/>
              </a:rPr>
              <a:t>the barrier.</a:t>
            </a:r>
          </a:p>
          <a:p>
            <a:pPr marL="342900" indent="-342900">
              <a:buAutoNum type="alphaLcParenBoth"/>
            </a:pPr>
            <a:r>
              <a:rPr lang="en-US" altLang="zh-CN" dirty="0">
                <a:latin typeface="Arial" panose="020B0604020202020204" pitchFamily="34" charset="0"/>
                <a:cs typeface="Arial" panose="020B0604020202020204" pitchFamily="34" charset="0"/>
              </a:rPr>
              <a:t>Quark phase is at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l</a:t>
            </a:r>
            <a:r>
              <a:rPr lang="en-US" altLang="zh-CN" dirty="0">
                <a:latin typeface="Arial" panose="020B0604020202020204" pitchFamily="34" charset="0"/>
                <a:cs typeface="Arial" panose="020B0604020202020204" pitchFamily="34" charset="0"/>
              </a:rPr>
              <a:t>, hadron phase is at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h</a:t>
            </a:r>
            <a:r>
              <a:rPr lang="en-US" altLang="zh-CN" dirty="0">
                <a:latin typeface="Arial" panose="020B0604020202020204" pitchFamily="34" charset="0"/>
                <a:cs typeface="Arial" panose="020B0604020202020204" pitchFamily="34" charset="0"/>
              </a:rPr>
              <a:t>.</a:t>
            </a:r>
          </a:p>
          <a:p>
            <a:pPr marL="342900" indent="-342900">
              <a:buAutoNum type="alphaLcParenBoth"/>
            </a:pPr>
            <a:r>
              <a:rPr lang="en-US" altLang="zh-CN" dirty="0">
                <a:latin typeface="Arial" panose="020B0604020202020204" pitchFamily="34" charset="0"/>
                <a:cs typeface="Arial" panose="020B0604020202020204" pitchFamily="34" charset="0"/>
              </a:rPr>
              <a:t>For  T&lt;Tc, the false vacuum is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l</a:t>
            </a:r>
            <a:r>
              <a:rPr lang="en-US" altLang="zh-CN" dirty="0">
                <a:latin typeface="Arial" panose="020B0604020202020204" pitchFamily="34" charset="0"/>
                <a:cs typeface="Arial" panose="020B0604020202020204" pitchFamily="34" charset="0"/>
              </a:rPr>
              <a:t>, but for T&gt;Tc, the false vacuum is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h</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67B9E6-BE9D-4BFC-AD98-AB2ABFF74D30}"/>
              </a:ext>
            </a:extLst>
          </p:cNvPr>
          <p:cNvSpPr txBox="1"/>
          <p:nvPr/>
        </p:nvSpPr>
        <p:spPr>
          <a:xfrm>
            <a:off x="2023927" y="5985999"/>
            <a:ext cx="389965" cy="369332"/>
          </a:xfrm>
          <a:prstGeom prst="rect">
            <a:avLst/>
          </a:prstGeom>
          <a:noFill/>
        </p:spPr>
        <p:txBody>
          <a:bodyPr wrap="square">
            <a:spAutoFit/>
          </a:bodyPr>
          <a:lstStyle/>
          <a:p>
            <a:r>
              <a:rPr lang="el-GR" altLang="zh-CN" b="1" dirty="0">
                <a:solidFill>
                  <a:srgbClr val="C00000"/>
                </a:solidFill>
              </a:rPr>
              <a:t>σ</a:t>
            </a:r>
            <a:r>
              <a:rPr lang="en-US" altLang="zh-CN" b="1" baseline="-25000" dirty="0">
                <a:solidFill>
                  <a:srgbClr val="C00000"/>
                </a:solidFill>
              </a:rPr>
              <a:t>l</a:t>
            </a:r>
            <a:endParaRPr lang="zh-CN" altLang="en-US" dirty="0"/>
          </a:p>
        </p:txBody>
      </p:sp>
      <p:sp>
        <p:nvSpPr>
          <p:cNvPr id="13" name="TextBox 12">
            <a:extLst>
              <a:ext uri="{FF2B5EF4-FFF2-40B4-BE49-F238E27FC236}">
                <a16:creationId xmlns:a16="http://schemas.microsoft.com/office/drawing/2014/main" id="{7D606266-B1E5-4AB6-BE33-A5B05E012327}"/>
              </a:ext>
            </a:extLst>
          </p:cNvPr>
          <p:cNvSpPr txBox="1"/>
          <p:nvPr/>
        </p:nvSpPr>
        <p:spPr>
          <a:xfrm>
            <a:off x="3381936" y="5962698"/>
            <a:ext cx="403412" cy="369332"/>
          </a:xfrm>
          <a:prstGeom prst="rect">
            <a:avLst/>
          </a:prstGeom>
          <a:noFill/>
        </p:spPr>
        <p:txBody>
          <a:bodyPr wrap="square">
            <a:spAutoFit/>
          </a:bodyPr>
          <a:lstStyle/>
          <a:p>
            <a:r>
              <a:rPr lang="el-GR" altLang="zh-CN" b="1" dirty="0">
                <a:solidFill>
                  <a:srgbClr val="C00000"/>
                </a:solidFill>
              </a:rPr>
              <a:t>σ</a:t>
            </a:r>
            <a:r>
              <a:rPr lang="en-US" altLang="zh-CN" b="1" baseline="-25000" dirty="0">
                <a:solidFill>
                  <a:srgbClr val="C00000"/>
                </a:solidFill>
              </a:rPr>
              <a:t>h</a:t>
            </a:r>
            <a:endParaRPr lang="zh-CN" altLang="en-US" dirty="0"/>
          </a:p>
        </p:txBody>
      </p:sp>
      <p:sp>
        <p:nvSpPr>
          <p:cNvPr id="6" name="Slide Number Placeholder 5">
            <a:extLst>
              <a:ext uri="{FF2B5EF4-FFF2-40B4-BE49-F238E27FC236}">
                <a16:creationId xmlns:a16="http://schemas.microsoft.com/office/drawing/2014/main" id="{DDF125BF-8788-4DBA-A769-4B6E4391AAA8}"/>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159001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EF77BF3-CC98-47E2-B7D0-609D208194F0}"/>
              </a:ext>
            </a:extLst>
          </p:cNvPr>
          <p:cNvSpPr txBox="1"/>
          <p:nvPr/>
        </p:nvSpPr>
        <p:spPr>
          <a:xfrm>
            <a:off x="473440" y="398502"/>
            <a:ext cx="8063320" cy="369332"/>
          </a:xfrm>
          <a:prstGeom prst="rect">
            <a:avLst/>
          </a:prstGeom>
          <a:noFill/>
        </p:spPr>
        <p:txBody>
          <a:bodyPr wrap="square">
            <a:spAutoFit/>
          </a:bodyPr>
          <a:lstStyle/>
          <a:p>
            <a:pPr algn="just"/>
            <a:r>
              <a:rPr lang="en-US" altLang="zh-CN" b="1" kern="0" dirty="0">
                <a:latin typeface="Arial" panose="020B0604020202020204" pitchFamily="34" charset="0"/>
                <a:ea typeface="Verdana" panose="020B0604030504040204" pitchFamily="34" charset="0"/>
                <a:cs typeface="Arial" panose="020B0604020202020204" pitchFamily="34" charset="0"/>
              </a:rPr>
              <a:t>3.3 Why the </a:t>
            </a:r>
            <a:r>
              <a:rPr lang="en-US" altLang="zh-CN" b="1" dirty="0">
                <a:latin typeface="Arial" panose="020B0604020202020204" pitchFamily="34" charset="0"/>
                <a:ea typeface="Verdana" panose="020B0604030504040204" pitchFamily="34" charset="0"/>
                <a:cs typeface="Arial" panose="020B0604020202020204" pitchFamily="34" charset="0"/>
              </a:rPr>
              <a:t>thin-wall approximation?</a:t>
            </a:r>
            <a:endParaRPr lang="en-US" altLang="zh-CN" b="1" kern="0" dirty="0">
              <a:latin typeface="Arial" panose="020B0604020202020204" pitchFamily="34" charset="0"/>
              <a:ea typeface="Verdana" panose="020B060403050404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B419E28A-D0F0-4F24-A117-D90C7163AF9A}"/>
              </a:ext>
            </a:extLst>
          </p:cNvPr>
          <p:cNvSpPr txBox="1"/>
          <p:nvPr/>
        </p:nvSpPr>
        <p:spPr>
          <a:xfrm>
            <a:off x="500579" y="880067"/>
            <a:ext cx="8009041" cy="3693319"/>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When the system is very close to the critical coexistence line, the typical radius of the bubbles becomes much greater than the wall thickness, and the second term in the equation of motion can be neglected.</a:t>
            </a: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r>
              <a:rPr lang="en-US" altLang="zh-CN" b="1" dirty="0">
                <a:solidFill>
                  <a:srgbClr val="FF0000"/>
                </a:solidFill>
                <a:latin typeface="Arial" panose="020B0604020202020204" pitchFamily="34" charset="0"/>
                <a:cs typeface="Arial" panose="020B0604020202020204" pitchFamily="34" charset="0"/>
              </a:rPr>
              <a:t>          The critical radius</a:t>
            </a:r>
            <a:endParaRPr lang="zh-CN" altLang="en-US" b="1" dirty="0">
              <a:solidFill>
                <a:srgbClr val="FF0000"/>
              </a:solidFill>
              <a:latin typeface="Arial" panose="020B0604020202020204" pitchFamily="34" charset="0"/>
              <a:cs typeface="Arial" panose="020B0604020202020204" pitchFamily="34" charset="0"/>
            </a:endParaRPr>
          </a:p>
        </p:txBody>
      </p:sp>
      <p:sp>
        <p:nvSpPr>
          <p:cNvPr id="11" name="箭头: 右 10">
            <a:extLst>
              <a:ext uri="{FF2B5EF4-FFF2-40B4-BE49-F238E27FC236}">
                <a16:creationId xmlns:a16="http://schemas.microsoft.com/office/drawing/2014/main" id="{0CFD2D1D-4E60-4DE9-BCB3-D69B92FD758F}"/>
              </a:ext>
            </a:extLst>
          </p:cNvPr>
          <p:cNvSpPr/>
          <p:nvPr/>
        </p:nvSpPr>
        <p:spPr>
          <a:xfrm>
            <a:off x="2438251" y="3269754"/>
            <a:ext cx="561736" cy="21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箭头: 右 11">
            <a:extLst>
              <a:ext uri="{FF2B5EF4-FFF2-40B4-BE49-F238E27FC236}">
                <a16:creationId xmlns:a16="http://schemas.microsoft.com/office/drawing/2014/main" id="{8140EF91-9230-4D0A-98A5-98D163C41015}"/>
              </a:ext>
            </a:extLst>
          </p:cNvPr>
          <p:cNvSpPr/>
          <p:nvPr/>
        </p:nvSpPr>
        <p:spPr>
          <a:xfrm>
            <a:off x="5537265" y="3269753"/>
            <a:ext cx="561736" cy="21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Picture 8">
            <a:extLst>
              <a:ext uri="{FF2B5EF4-FFF2-40B4-BE49-F238E27FC236}">
                <a16:creationId xmlns:a16="http://schemas.microsoft.com/office/drawing/2014/main" id="{63BC232D-6CA5-4280-AA40-0ABE880BF1DB}"/>
              </a:ext>
            </a:extLst>
          </p:cNvPr>
          <p:cNvPicPr>
            <a:picLocks noChangeAspect="1"/>
          </p:cNvPicPr>
          <p:nvPr/>
        </p:nvPicPr>
        <p:blipFill>
          <a:blip r:embed="rId4"/>
          <a:stretch>
            <a:fillRect/>
          </a:stretch>
        </p:blipFill>
        <p:spPr>
          <a:xfrm>
            <a:off x="1766693" y="1927858"/>
            <a:ext cx="4532036" cy="819212"/>
          </a:xfrm>
          <a:prstGeom prst="rect">
            <a:avLst/>
          </a:prstGeom>
        </p:spPr>
      </p:pic>
      <p:graphicFrame>
        <p:nvGraphicFramePr>
          <p:cNvPr id="6" name="对象 5">
            <a:extLst>
              <a:ext uri="{FF2B5EF4-FFF2-40B4-BE49-F238E27FC236}">
                <a16:creationId xmlns:a16="http://schemas.microsoft.com/office/drawing/2014/main" id="{4B46E095-08E5-43CB-9E13-265F57D81FB9}"/>
              </a:ext>
            </a:extLst>
          </p:cNvPr>
          <p:cNvGraphicFramePr>
            <a:graphicFrameLocks noChangeAspect="1"/>
          </p:cNvGraphicFramePr>
          <p:nvPr>
            <p:extLst>
              <p:ext uri="{D42A27DB-BD31-4B8C-83A1-F6EECF244321}">
                <p14:modId xmlns:p14="http://schemas.microsoft.com/office/powerpoint/2010/main" val="2269916801"/>
              </p:ext>
            </p:extLst>
          </p:nvPr>
        </p:nvGraphicFramePr>
        <p:xfrm>
          <a:off x="2998766" y="1659806"/>
          <a:ext cx="1219783" cy="1355315"/>
        </p:xfrm>
        <a:graphic>
          <a:graphicData uri="http://schemas.openxmlformats.org/presentationml/2006/ole">
            <mc:AlternateContent xmlns:mc="http://schemas.openxmlformats.org/markup-compatibility/2006">
              <mc:Choice xmlns:v="urn:schemas-microsoft-com:vml" Requires="v">
                <p:oleObj spid="_x0000_s24634" name="Equation" r:id="rId5" imgW="114120" imgH="126720" progId="Equation.DSMT4">
                  <p:embed/>
                </p:oleObj>
              </mc:Choice>
              <mc:Fallback>
                <p:oleObj name="Equation" r:id="rId5" imgW="114120" imgH="126720" progId="Equation.DSMT4">
                  <p:embed/>
                  <p:pic>
                    <p:nvPicPr>
                      <p:cNvPr id="6" name="对象 5">
                        <a:extLst>
                          <a:ext uri="{FF2B5EF4-FFF2-40B4-BE49-F238E27FC236}">
                            <a16:creationId xmlns:a16="http://schemas.microsoft.com/office/drawing/2014/main" id="{4B46E095-08E5-43CB-9E13-265F57D81FB9}"/>
                          </a:ext>
                        </a:extLst>
                      </p:cNvPr>
                      <p:cNvPicPr/>
                      <p:nvPr/>
                    </p:nvPicPr>
                    <p:blipFill>
                      <a:blip r:embed="rId6"/>
                      <a:stretch>
                        <a:fillRect/>
                      </a:stretch>
                    </p:blipFill>
                    <p:spPr>
                      <a:xfrm>
                        <a:off x="2998766" y="1659806"/>
                        <a:ext cx="1219783" cy="1355315"/>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FDF18E6-585B-4208-839B-7757A8AD69DA}"/>
              </a:ext>
            </a:extLst>
          </p:cNvPr>
          <p:cNvPicPr>
            <a:picLocks noChangeAspect="1"/>
          </p:cNvPicPr>
          <p:nvPr/>
        </p:nvPicPr>
        <p:blipFill>
          <a:blip r:embed="rId7"/>
          <a:stretch>
            <a:fillRect/>
          </a:stretch>
        </p:blipFill>
        <p:spPr>
          <a:xfrm>
            <a:off x="452599" y="2887850"/>
            <a:ext cx="1869360" cy="866089"/>
          </a:xfrm>
          <a:prstGeom prst="rect">
            <a:avLst/>
          </a:prstGeom>
        </p:spPr>
      </p:pic>
      <p:pic>
        <p:nvPicPr>
          <p:cNvPr id="14" name="Picture 13">
            <a:extLst>
              <a:ext uri="{FF2B5EF4-FFF2-40B4-BE49-F238E27FC236}">
                <a16:creationId xmlns:a16="http://schemas.microsoft.com/office/drawing/2014/main" id="{9FC83BE5-5F69-46A3-8022-1729EED33AA4}"/>
              </a:ext>
            </a:extLst>
          </p:cNvPr>
          <p:cNvPicPr>
            <a:picLocks noChangeAspect="1"/>
          </p:cNvPicPr>
          <p:nvPr/>
        </p:nvPicPr>
        <p:blipFill>
          <a:blip r:embed="rId8"/>
          <a:stretch>
            <a:fillRect/>
          </a:stretch>
        </p:blipFill>
        <p:spPr>
          <a:xfrm>
            <a:off x="3086630" y="2941243"/>
            <a:ext cx="2363992" cy="869815"/>
          </a:xfrm>
          <a:prstGeom prst="rect">
            <a:avLst/>
          </a:prstGeom>
        </p:spPr>
      </p:pic>
      <p:pic>
        <p:nvPicPr>
          <p:cNvPr id="16" name="Picture 15">
            <a:extLst>
              <a:ext uri="{FF2B5EF4-FFF2-40B4-BE49-F238E27FC236}">
                <a16:creationId xmlns:a16="http://schemas.microsoft.com/office/drawing/2014/main" id="{B0800E67-963B-43CC-9A23-F3223A7BDCEE}"/>
              </a:ext>
            </a:extLst>
          </p:cNvPr>
          <p:cNvPicPr>
            <a:picLocks noChangeAspect="1"/>
          </p:cNvPicPr>
          <p:nvPr/>
        </p:nvPicPr>
        <p:blipFill>
          <a:blip r:embed="rId9"/>
          <a:stretch>
            <a:fillRect/>
          </a:stretch>
        </p:blipFill>
        <p:spPr>
          <a:xfrm>
            <a:off x="6185644" y="2698756"/>
            <a:ext cx="2587656" cy="1141993"/>
          </a:xfrm>
          <a:prstGeom prst="rect">
            <a:avLst/>
          </a:prstGeom>
        </p:spPr>
      </p:pic>
      <p:pic>
        <p:nvPicPr>
          <p:cNvPr id="17" name="图片 3">
            <a:extLst>
              <a:ext uri="{FF2B5EF4-FFF2-40B4-BE49-F238E27FC236}">
                <a16:creationId xmlns:a16="http://schemas.microsoft.com/office/drawing/2014/main" id="{DFFACFC9-0BB1-4F3E-8DAC-29E508EB6D1C}"/>
              </a:ext>
            </a:extLst>
          </p:cNvPr>
          <p:cNvPicPr>
            <a:picLocks noChangeAspect="1"/>
          </p:cNvPicPr>
          <p:nvPr/>
        </p:nvPicPr>
        <p:blipFill>
          <a:blip r:embed="rId10"/>
          <a:stretch>
            <a:fillRect/>
          </a:stretch>
        </p:blipFill>
        <p:spPr>
          <a:xfrm>
            <a:off x="656163" y="4711040"/>
            <a:ext cx="3331591" cy="848193"/>
          </a:xfrm>
          <a:prstGeom prst="rect">
            <a:avLst/>
          </a:prstGeom>
        </p:spPr>
      </p:pic>
      <p:pic>
        <p:nvPicPr>
          <p:cNvPr id="18" name="Picture 17">
            <a:extLst>
              <a:ext uri="{FF2B5EF4-FFF2-40B4-BE49-F238E27FC236}">
                <a16:creationId xmlns:a16="http://schemas.microsoft.com/office/drawing/2014/main" id="{CDF1084C-55A5-43E4-8AD0-AE75A1644931}"/>
              </a:ext>
            </a:extLst>
          </p:cNvPr>
          <p:cNvPicPr>
            <a:picLocks noChangeAspect="1"/>
          </p:cNvPicPr>
          <p:nvPr/>
        </p:nvPicPr>
        <p:blipFill>
          <a:blip r:embed="rId11"/>
          <a:stretch>
            <a:fillRect/>
          </a:stretch>
        </p:blipFill>
        <p:spPr>
          <a:xfrm>
            <a:off x="4572000" y="4765819"/>
            <a:ext cx="2901948" cy="725487"/>
          </a:xfrm>
          <a:prstGeom prst="rect">
            <a:avLst/>
          </a:prstGeom>
        </p:spPr>
      </p:pic>
      <p:pic>
        <p:nvPicPr>
          <p:cNvPr id="19" name="图片 5">
            <a:extLst>
              <a:ext uri="{FF2B5EF4-FFF2-40B4-BE49-F238E27FC236}">
                <a16:creationId xmlns:a16="http://schemas.microsoft.com/office/drawing/2014/main" id="{6F6C4776-8722-47AB-A238-9E62D0271C86}"/>
              </a:ext>
            </a:extLst>
          </p:cNvPr>
          <p:cNvPicPr>
            <a:picLocks noChangeAspect="1"/>
          </p:cNvPicPr>
          <p:nvPr/>
        </p:nvPicPr>
        <p:blipFill>
          <a:blip r:embed="rId12"/>
          <a:stretch>
            <a:fillRect/>
          </a:stretch>
        </p:blipFill>
        <p:spPr>
          <a:xfrm>
            <a:off x="3615767" y="5353125"/>
            <a:ext cx="1328221" cy="886788"/>
          </a:xfrm>
          <a:prstGeom prst="rect">
            <a:avLst/>
          </a:prstGeom>
        </p:spPr>
      </p:pic>
      <p:sp>
        <p:nvSpPr>
          <p:cNvPr id="20" name="MH_Other_2">
            <a:extLst>
              <a:ext uri="{FF2B5EF4-FFF2-40B4-BE49-F238E27FC236}">
                <a16:creationId xmlns:a16="http://schemas.microsoft.com/office/drawing/2014/main" id="{11657F68-8660-4FBD-BA09-7C678BC51308}"/>
              </a:ext>
            </a:extLst>
          </p:cNvPr>
          <p:cNvSpPr/>
          <p:nvPr>
            <p:custDataLst>
              <p:tags r:id="rId2"/>
            </p:custDataLst>
          </p:nvPr>
        </p:nvSpPr>
        <p:spPr>
          <a:xfrm>
            <a:off x="446210" y="3988739"/>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01</a:t>
            </a:r>
            <a:endParaRPr lang="zh-CN" altLang="en-US" sz="2100" dirty="0">
              <a:ln w="12700">
                <a:noFill/>
              </a:ln>
              <a:solidFill>
                <a:srgbClr val="FFFFFF"/>
              </a:solidFill>
              <a:latin typeface="Impact" panose="020B0806030902050204" pitchFamily="34" charset="0"/>
              <a:cs typeface="+mn-ea"/>
              <a:sym typeface="+mn-lt"/>
            </a:endParaRPr>
          </a:p>
        </p:txBody>
      </p:sp>
      <p:sp>
        <p:nvSpPr>
          <p:cNvPr id="21" name="箭头: 燕尾形 15">
            <a:extLst>
              <a:ext uri="{FF2B5EF4-FFF2-40B4-BE49-F238E27FC236}">
                <a16:creationId xmlns:a16="http://schemas.microsoft.com/office/drawing/2014/main" id="{5480FD15-8A44-4BD3-B143-839E22F57FF9}"/>
              </a:ext>
            </a:extLst>
          </p:cNvPr>
          <p:cNvSpPr/>
          <p:nvPr/>
        </p:nvSpPr>
        <p:spPr>
          <a:xfrm>
            <a:off x="3987754" y="4989146"/>
            <a:ext cx="372193" cy="282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箭头: 燕尾形 15">
            <a:extLst>
              <a:ext uri="{FF2B5EF4-FFF2-40B4-BE49-F238E27FC236}">
                <a16:creationId xmlns:a16="http://schemas.microsoft.com/office/drawing/2014/main" id="{15EF219A-8F9C-4E06-8D06-7D3157067491}"/>
              </a:ext>
            </a:extLst>
          </p:cNvPr>
          <p:cNvSpPr/>
          <p:nvPr/>
        </p:nvSpPr>
        <p:spPr>
          <a:xfrm>
            <a:off x="3086630" y="5709011"/>
            <a:ext cx="529137" cy="282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TextBox 23">
            <a:extLst>
              <a:ext uri="{FF2B5EF4-FFF2-40B4-BE49-F238E27FC236}">
                <a16:creationId xmlns:a16="http://schemas.microsoft.com/office/drawing/2014/main" id="{6A32AD6F-763B-4DAC-89ED-CBB745AD65C4}"/>
              </a:ext>
            </a:extLst>
          </p:cNvPr>
          <p:cNvSpPr txBox="1"/>
          <p:nvPr/>
        </p:nvSpPr>
        <p:spPr>
          <a:xfrm>
            <a:off x="4706049" y="4053354"/>
            <a:ext cx="4296081" cy="523220"/>
          </a:xfrm>
          <a:prstGeom prst="rect">
            <a:avLst/>
          </a:prstGeom>
          <a:noFill/>
        </p:spPr>
        <p:txBody>
          <a:bodyPr wrap="square">
            <a:spAutoFit/>
          </a:bodyPr>
          <a:lstStyle/>
          <a:p>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A. D. Linde,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216, 421 (1983) [erratum: </a:t>
            </a:r>
            <a:r>
              <a:rPr lang="en-US" altLang="zh-CN" sz="1400" b="0" i="0" u="none" strike="noStrike" baseline="0" dirty="0" err="1">
                <a:solidFill>
                  <a:srgbClr val="C00000"/>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Phys. B </a:t>
            </a:r>
            <a:r>
              <a:rPr lang="en-US" altLang="zh-CN" sz="1400" b="1" i="0" u="none" strike="noStrike" baseline="0" dirty="0">
                <a:solidFill>
                  <a:srgbClr val="C00000"/>
                </a:solidFill>
                <a:latin typeface="Times New Roman" panose="02020603050405020304" pitchFamily="18" charset="0"/>
                <a:cs typeface="Times New Roman" panose="02020603050405020304" pitchFamily="18" charset="0"/>
              </a:rPr>
              <a:t>223</a:t>
            </a:r>
            <a:r>
              <a:rPr lang="en-US" altLang="zh-CN" sz="1400" b="0" i="0" u="none" strike="noStrike" baseline="0" dirty="0">
                <a:solidFill>
                  <a:srgbClr val="C00000"/>
                </a:solidFill>
                <a:latin typeface="Times New Roman" panose="02020603050405020304" pitchFamily="18" charset="0"/>
                <a:cs typeface="Times New Roman" panose="02020603050405020304" pitchFamily="18" charset="0"/>
              </a:rPr>
              <a:t>, 544 (1983)]</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6B6CC31-FAF4-43EF-8513-9D9D6FD9005C}"/>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82481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Other_2">
            <a:extLst>
              <a:ext uri="{FF2B5EF4-FFF2-40B4-BE49-F238E27FC236}">
                <a16:creationId xmlns:a16="http://schemas.microsoft.com/office/drawing/2014/main" id="{F4DE5A6F-93ED-4F33-9087-3C17DC771C40}"/>
              </a:ext>
            </a:extLst>
          </p:cNvPr>
          <p:cNvSpPr/>
          <p:nvPr>
            <p:custDataLst>
              <p:tags r:id="rId1"/>
            </p:custDataLst>
          </p:nvPr>
        </p:nvSpPr>
        <p:spPr>
          <a:xfrm>
            <a:off x="755005" y="875429"/>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02</a:t>
            </a:r>
            <a:endParaRPr lang="zh-CN" altLang="en-US" sz="2100" dirty="0">
              <a:ln w="12700">
                <a:noFill/>
              </a:ln>
              <a:solidFill>
                <a:srgbClr val="FFFFFF"/>
              </a:solidFill>
              <a:latin typeface="Impact" panose="020B0806030902050204" pitchFamily="34" charset="0"/>
              <a:cs typeface="+mn-ea"/>
              <a:sym typeface="+mn-lt"/>
            </a:endParaRPr>
          </a:p>
        </p:txBody>
      </p:sp>
      <p:sp>
        <p:nvSpPr>
          <p:cNvPr id="15" name="MH_Other_2">
            <a:extLst>
              <a:ext uri="{FF2B5EF4-FFF2-40B4-BE49-F238E27FC236}">
                <a16:creationId xmlns:a16="http://schemas.microsoft.com/office/drawing/2014/main" id="{AD94186D-4116-44F2-A94D-FECD7D4CF608}"/>
              </a:ext>
            </a:extLst>
          </p:cNvPr>
          <p:cNvSpPr/>
          <p:nvPr>
            <p:custDataLst>
              <p:tags r:id="rId2"/>
            </p:custDataLst>
          </p:nvPr>
        </p:nvSpPr>
        <p:spPr>
          <a:xfrm>
            <a:off x="755005" y="3043425"/>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03</a:t>
            </a:r>
            <a:endParaRPr lang="zh-CN" altLang="en-US" sz="2100" dirty="0">
              <a:ln w="12700">
                <a:noFill/>
              </a:ln>
              <a:solidFill>
                <a:srgbClr val="FFFFFF"/>
              </a:solidFill>
              <a:latin typeface="Impact" panose="020B0806030902050204" pitchFamily="34" charset="0"/>
              <a:cs typeface="+mn-ea"/>
              <a:sym typeface="+mn-lt"/>
            </a:endParaRPr>
          </a:p>
        </p:txBody>
      </p:sp>
      <p:sp>
        <p:nvSpPr>
          <p:cNvPr id="2" name="TextBox 1">
            <a:extLst>
              <a:ext uri="{FF2B5EF4-FFF2-40B4-BE49-F238E27FC236}">
                <a16:creationId xmlns:a16="http://schemas.microsoft.com/office/drawing/2014/main" id="{397108D8-699D-4402-8E45-82CCF1307D67}"/>
              </a:ext>
            </a:extLst>
          </p:cNvPr>
          <p:cNvSpPr txBox="1"/>
          <p:nvPr/>
        </p:nvSpPr>
        <p:spPr>
          <a:xfrm>
            <a:off x="1030326" y="4903903"/>
            <a:ext cx="7649750" cy="923330"/>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Here                                                        </a:t>
            </a:r>
            <a:r>
              <a:rPr lang="en-US" altLang="zh-CN" sz="1800" b="0" i="0" u="none" strike="noStrike" baseline="0" dirty="0">
                <a:latin typeface="Arial" panose="020B0604020202020204" pitchFamily="34" charset="0"/>
                <a:cs typeface="Arial" panose="020B0604020202020204" pitchFamily="34" charset="0"/>
              </a:rPr>
              <a:t>is the </a:t>
            </a:r>
            <a:r>
              <a:rPr lang="en-US" altLang="zh-CN" dirty="0">
                <a:latin typeface="Arial" panose="020B0604020202020204" pitchFamily="34" charset="0"/>
                <a:cs typeface="Arial" panose="020B0604020202020204" pitchFamily="34" charset="0"/>
              </a:rPr>
              <a:t>energy </a:t>
            </a:r>
            <a:r>
              <a:rPr lang="en-US" altLang="zh-CN" sz="1800" b="0" i="0" u="none" strike="noStrike" baseline="0" dirty="0">
                <a:latin typeface="Arial" panose="020B0604020202020204" pitchFamily="34" charset="0"/>
                <a:cs typeface="Arial" panose="020B0604020202020204" pitchFamily="34" charset="0"/>
              </a:rPr>
              <a:t>difference between </a:t>
            </a:r>
          </a:p>
          <a:p>
            <a:pPr algn="l"/>
            <a:endParaRPr lang="en-US" altLang="zh-CN" dirty="0">
              <a:latin typeface="Arial" panose="020B0604020202020204" pitchFamily="34" charset="0"/>
              <a:cs typeface="Arial" panose="020B0604020202020204" pitchFamily="34" charset="0"/>
            </a:endParaRPr>
          </a:p>
          <a:p>
            <a:pPr algn="l"/>
            <a:r>
              <a:rPr lang="en-US" altLang="zh-CN" dirty="0">
                <a:latin typeface="Arial" panose="020B0604020202020204" pitchFamily="34" charset="0"/>
                <a:cs typeface="Arial" panose="020B0604020202020204" pitchFamily="34" charset="0"/>
              </a:rPr>
              <a:t>th</a:t>
            </a:r>
            <a:r>
              <a:rPr lang="en-US" altLang="zh-CN" sz="1800" b="0" i="0" u="none" strike="noStrike" baseline="0" dirty="0">
                <a:latin typeface="Arial" panose="020B0604020202020204" pitchFamily="34" charset="0"/>
                <a:cs typeface="Arial" panose="020B0604020202020204" pitchFamily="34" charset="0"/>
              </a:rPr>
              <a:t>e effective potential at the false vacuum and at the true vacuum</a:t>
            </a:r>
            <a:endParaRPr lang="zh-CN" alt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0205DCD-BE0F-4709-8412-1666F1C9701A}"/>
              </a:ext>
            </a:extLst>
          </p:cNvPr>
          <p:cNvPicPr>
            <a:picLocks noChangeAspect="1"/>
          </p:cNvPicPr>
          <p:nvPr/>
        </p:nvPicPr>
        <p:blipFill>
          <a:blip r:embed="rId4"/>
          <a:stretch>
            <a:fillRect/>
          </a:stretch>
        </p:blipFill>
        <p:spPr>
          <a:xfrm>
            <a:off x="1539689" y="1789777"/>
            <a:ext cx="5248052" cy="939318"/>
          </a:xfrm>
          <a:prstGeom prst="rect">
            <a:avLst/>
          </a:prstGeom>
        </p:spPr>
      </p:pic>
      <p:sp>
        <p:nvSpPr>
          <p:cNvPr id="18" name="TextBox 17">
            <a:extLst>
              <a:ext uri="{FF2B5EF4-FFF2-40B4-BE49-F238E27FC236}">
                <a16:creationId xmlns:a16="http://schemas.microsoft.com/office/drawing/2014/main" id="{B1AE9533-A24D-4B30-BA9F-884523865EB8}"/>
              </a:ext>
            </a:extLst>
          </p:cNvPr>
          <p:cNvSpPr txBox="1"/>
          <p:nvPr/>
        </p:nvSpPr>
        <p:spPr>
          <a:xfrm>
            <a:off x="1539689" y="1030767"/>
            <a:ext cx="4572000" cy="369332"/>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The surface tension</a:t>
            </a:r>
            <a:endParaRPr lang="zh-CN" altLang="en-US" dirty="0"/>
          </a:p>
        </p:txBody>
      </p:sp>
      <p:pic>
        <p:nvPicPr>
          <p:cNvPr id="20" name="Picture 19">
            <a:extLst>
              <a:ext uri="{FF2B5EF4-FFF2-40B4-BE49-F238E27FC236}">
                <a16:creationId xmlns:a16="http://schemas.microsoft.com/office/drawing/2014/main" id="{C3D5367B-8A22-431E-95DB-1D0573338375}"/>
              </a:ext>
            </a:extLst>
          </p:cNvPr>
          <p:cNvPicPr>
            <a:picLocks noChangeAspect="1"/>
          </p:cNvPicPr>
          <p:nvPr/>
        </p:nvPicPr>
        <p:blipFill>
          <a:blip r:embed="rId5"/>
          <a:stretch>
            <a:fillRect/>
          </a:stretch>
        </p:blipFill>
        <p:spPr>
          <a:xfrm>
            <a:off x="3017204" y="3736151"/>
            <a:ext cx="1837997" cy="838434"/>
          </a:xfrm>
          <a:prstGeom prst="rect">
            <a:avLst/>
          </a:prstGeom>
        </p:spPr>
      </p:pic>
      <p:sp>
        <p:nvSpPr>
          <p:cNvPr id="21" name="TextBox 20">
            <a:extLst>
              <a:ext uri="{FF2B5EF4-FFF2-40B4-BE49-F238E27FC236}">
                <a16:creationId xmlns:a16="http://schemas.microsoft.com/office/drawing/2014/main" id="{6839C6B2-4030-4223-9BE9-DDFA5DF4CADD}"/>
              </a:ext>
            </a:extLst>
          </p:cNvPr>
          <p:cNvSpPr txBox="1"/>
          <p:nvPr/>
        </p:nvSpPr>
        <p:spPr>
          <a:xfrm>
            <a:off x="1539689" y="3258213"/>
            <a:ext cx="4572000" cy="369332"/>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The saddle-point action</a:t>
            </a:r>
            <a:endParaRPr lang="zh-CN" altLang="en-US" dirty="0"/>
          </a:p>
        </p:txBody>
      </p:sp>
      <p:pic>
        <p:nvPicPr>
          <p:cNvPr id="22" name="Picture 21">
            <a:extLst>
              <a:ext uri="{FF2B5EF4-FFF2-40B4-BE49-F238E27FC236}">
                <a16:creationId xmlns:a16="http://schemas.microsoft.com/office/drawing/2014/main" id="{0BAFC574-B8BE-46B8-A5D2-309E1D898E85}"/>
              </a:ext>
            </a:extLst>
          </p:cNvPr>
          <p:cNvPicPr>
            <a:picLocks noChangeAspect="1"/>
          </p:cNvPicPr>
          <p:nvPr/>
        </p:nvPicPr>
        <p:blipFill>
          <a:blip r:embed="rId6"/>
          <a:stretch>
            <a:fillRect/>
          </a:stretch>
        </p:blipFill>
        <p:spPr>
          <a:xfrm>
            <a:off x="1777737" y="4795297"/>
            <a:ext cx="3262184" cy="570271"/>
          </a:xfrm>
          <a:prstGeom prst="rect">
            <a:avLst/>
          </a:prstGeom>
        </p:spPr>
      </p:pic>
      <p:sp>
        <p:nvSpPr>
          <p:cNvPr id="3" name="Slide Number Placeholder 2">
            <a:extLst>
              <a:ext uri="{FF2B5EF4-FFF2-40B4-BE49-F238E27FC236}">
                <a16:creationId xmlns:a16="http://schemas.microsoft.com/office/drawing/2014/main" id="{1667CF81-E487-42EC-93A6-813A59AECEDC}"/>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0526609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8406" y="324385"/>
            <a:ext cx="1003202" cy="1001864"/>
            <a:chOff x="3591971" y="474440"/>
            <a:chExt cx="4396997" cy="4391132"/>
          </a:xfrm>
        </p:grpSpPr>
        <p:grpSp>
          <p:nvGrpSpPr>
            <p:cNvPr id="4" name="组合 3"/>
            <p:cNvGrpSpPr/>
            <p:nvPr/>
          </p:nvGrpSpPr>
          <p:grpSpPr>
            <a:xfrm>
              <a:off x="3591971" y="474440"/>
              <a:ext cx="4396997" cy="4391132"/>
              <a:chOff x="3196266" y="101600"/>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5" name="矩形 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04</a:t>
              </a:r>
            </a:p>
          </p:txBody>
        </p:sp>
      </p:grpSp>
      <p:sp>
        <p:nvSpPr>
          <p:cNvPr id="8" name="文本框 7"/>
          <p:cNvSpPr txBox="1"/>
          <p:nvPr/>
        </p:nvSpPr>
        <p:spPr>
          <a:xfrm>
            <a:off x="1227963" y="645431"/>
            <a:ext cx="6920955" cy="461665"/>
          </a:xfrm>
          <a:prstGeom prst="rect">
            <a:avLst/>
          </a:prstGeom>
          <a:noFill/>
        </p:spPr>
        <p:txBody>
          <a:bodyPr wrap="square" rtlCol="0">
            <a:spAutoFit/>
            <a:scene3d>
              <a:camera prst="orthographicFront"/>
              <a:lightRig rig="threePt" dir="t"/>
            </a:scene3d>
            <a:sp3d contourW="12700"/>
          </a:bodyPr>
          <a:lstStyle/>
          <a:p>
            <a:r>
              <a:rPr lang="en-US" altLang="zh-CN" sz="2400" b="1" dirty="0">
                <a:latin typeface="Verdana" panose="020B0604030504040204" pitchFamily="34" charset="0"/>
                <a:ea typeface="Verdana" panose="020B0604030504040204" pitchFamily="34" charset="0"/>
                <a:cs typeface="Times New Roman" panose="02020603050405020304" pitchFamily="18" charset="0"/>
              </a:rPr>
              <a:t>The Polyakov quark-meson model</a:t>
            </a:r>
          </a:p>
        </p:txBody>
      </p:sp>
      <p:sp>
        <p:nvSpPr>
          <p:cNvPr id="144" name="文本框 143">
            <a:extLst>
              <a:ext uri="{FF2B5EF4-FFF2-40B4-BE49-F238E27FC236}">
                <a16:creationId xmlns:a16="http://schemas.microsoft.com/office/drawing/2014/main" id="{ECF278E1-88C5-4D12-BB5D-7C3B27FE0373}"/>
              </a:ext>
            </a:extLst>
          </p:cNvPr>
          <p:cNvSpPr txBox="1"/>
          <p:nvPr/>
        </p:nvSpPr>
        <p:spPr>
          <a:xfrm>
            <a:off x="4242547" y="399369"/>
            <a:ext cx="4392731"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Junrong Wang, </a:t>
            </a:r>
            <a:r>
              <a:rPr lang="en-US" altLang="zh-CN" sz="1400" dirty="0" err="1">
                <a:solidFill>
                  <a:srgbClr val="C00000"/>
                </a:solidFill>
                <a:latin typeface="Times New Roman" panose="02020603050405020304" pitchFamily="18" charset="0"/>
                <a:cs typeface="Times New Roman" panose="02020603050405020304" pitchFamily="18" charset="0"/>
              </a:rPr>
              <a:t>Jin</a:t>
            </a:r>
            <a:r>
              <a:rPr lang="en-US" altLang="zh-CN" sz="1400" dirty="0">
                <a:solidFill>
                  <a:srgbClr val="C00000"/>
                </a:solidFill>
                <a:latin typeface="Times New Roman" panose="02020603050405020304" pitchFamily="18" charset="0"/>
                <a:cs typeface="Times New Roman" panose="02020603050405020304" pitchFamily="18" charset="0"/>
              </a:rPr>
              <a:t> Jinshuang,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err="1">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 2311.13175</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7BC563E3-45D6-47CC-BCFB-2F0647695C83}"/>
              </a:ext>
            </a:extLst>
          </p:cNvPr>
          <p:cNvPicPr>
            <a:picLocks noChangeAspect="1"/>
          </p:cNvPicPr>
          <p:nvPr/>
        </p:nvPicPr>
        <p:blipFill>
          <a:blip r:embed="rId3"/>
          <a:stretch>
            <a:fillRect/>
          </a:stretch>
        </p:blipFill>
        <p:spPr>
          <a:xfrm>
            <a:off x="938703" y="1758946"/>
            <a:ext cx="7748992" cy="723217"/>
          </a:xfrm>
          <a:prstGeom prst="rect">
            <a:avLst/>
          </a:prstGeom>
        </p:spPr>
      </p:pic>
      <p:sp>
        <p:nvSpPr>
          <p:cNvPr id="145" name="文本框 144">
            <a:extLst>
              <a:ext uri="{FF2B5EF4-FFF2-40B4-BE49-F238E27FC236}">
                <a16:creationId xmlns:a16="http://schemas.microsoft.com/office/drawing/2014/main" id="{88FFFA72-E3A7-4A1E-88FE-5241AA496B42}"/>
              </a:ext>
            </a:extLst>
          </p:cNvPr>
          <p:cNvSpPr txBox="1"/>
          <p:nvPr/>
        </p:nvSpPr>
        <p:spPr>
          <a:xfrm>
            <a:off x="542714" y="1373567"/>
            <a:ext cx="7801083" cy="4801314"/>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4.1 The </a:t>
            </a:r>
            <a:r>
              <a:rPr lang="en-US" altLang="zh-CN" b="1" dirty="0" err="1">
                <a:latin typeface="Arial" panose="020B0604020202020204" pitchFamily="34" charset="0"/>
                <a:cs typeface="Arial" panose="020B0604020202020204" pitchFamily="34" charset="0"/>
              </a:rPr>
              <a:t>Lagrangian</a:t>
            </a:r>
            <a:r>
              <a:rPr lang="en-US" altLang="zh-CN" b="1" dirty="0">
                <a:latin typeface="Arial" panose="020B0604020202020204" pitchFamily="34" charset="0"/>
                <a:cs typeface="Arial" panose="020B0604020202020204" pitchFamily="34" charset="0"/>
              </a:rPr>
              <a:t> density of the Polyakov quark-meson model</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To include the gluonic degrees of freedom</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And the Polyakov loop operator is defined as </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color traced Polyakov loops (order parameters for deconfinement phase transition) are set as </a:t>
            </a:r>
          </a:p>
          <a:p>
            <a:endParaRPr lang="zh-CN" altLang="en-US"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2F90C929-C91C-4510-89CD-0BC00F598878}"/>
              </a:ext>
            </a:extLst>
          </p:cNvPr>
          <p:cNvPicPr>
            <a:picLocks noChangeAspect="1"/>
          </p:cNvPicPr>
          <p:nvPr/>
        </p:nvPicPr>
        <p:blipFill>
          <a:blip r:embed="rId4"/>
          <a:stretch>
            <a:fillRect/>
          </a:stretch>
        </p:blipFill>
        <p:spPr>
          <a:xfrm>
            <a:off x="1546993" y="2309797"/>
            <a:ext cx="3861303" cy="643658"/>
          </a:xfrm>
          <a:prstGeom prst="rect">
            <a:avLst/>
          </a:prstGeom>
        </p:spPr>
      </p:pic>
      <p:pic>
        <p:nvPicPr>
          <p:cNvPr id="12" name="图片 11">
            <a:extLst>
              <a:ext uri="{FF2B5EF4-FFF2-40B4-BE49-F238E27FC236}">
                <a16:creationId xmlns:a16="http://schemas.microsoft.com/office/drawing/2014/main" id="{8541C23B-E099-4683-8DFE-47DEF63BB3FF}"/>
              </a:ext>
            </a:extLst>
          </p:cNvPr>
          <p:cNvPicPr>
            <a:picLocks noChangeAspect="1"/>
          </p:cNvPicPr>
          <p:nvPr/>
        </p:nvPicPr>
        <p:blipFill>
          <a:blip r:embed="rId5"/>
          <a:stretch>
            <a:fillRect/>
          </a:stretch>
        </p:blipFill>
        <p:spPr>
          <a:xfrm>
            <a:off x="2066886" y="3369264"/>
            <a:ext cx="3773453" cy="518074"/>
          </a:xfrm>
          <a:prstGeom prst="rect">
            <a:avLst/>
          </a:prstGeom>
        </p:spPr>
      </p:pic>
      <p:pic>
        <p:nvPicPr>
          <p:cNvPr id="13" name="图片 12">
            <a:extLst>
              <a:ext uri="{FF2B5EF4-FFF2-40B4-BE49-F238E27FC236}">
                <a16:creationId xmlns:a16="http://schemas.microsoft.com/office/drawing/2014/main" id="{229E8A6C-343D-4563-AF9F-66A2F902789C}"/>
              </a:ext>
            </a:extLst>
          </p:cNvPr>
          <p:cNvPicPr>
            <a:picLocks noChangeAspect="1"/>
          </p:cNvPicPr>
          <p:nvPr/>
        </p:nvPicPr>
        <p:blipFill>
          <a:blip r:embed="rId6"/>
          <a:stretch>
            <a:fillRect/>
          </a:stretch>
        </p:blipFill>
        <p:spPr>
          <a:xfrm>
            <a:off x="1943221" y="4303147"/>
            <a:ext cx="3675241" cy="778190"/>
          </a:xfrm>
          <a:prstGeom prst="rect">
            <a:avLst/>
          </a:prstGeom>
        </p:spPr>
      </p:pic>
      <p:pic>
        <p:nvPicPr>
          <p:cNvPr id="14" name="图片 2">
            <a:extLst>
              <a:ext uri="{FF2B5EF4-FFF2-40B4-BE49-F238E27FC236}">
                <a16:creationId xmlns:a16="http://schemas.microsoft.com/office/drawing/2014/main" id="{86A73CD5-DBBA-424B-ACE5-44ADFFD29B61}"/>
              </a:ext>
            </a:extLst>
          </p:cNvPr>
          <p:cNvPicPr>
            <a:picLocks noChangeAspect="1"/>
          </p:cNvPicPr>
          <p:nvPr/>
        </p:nvPicPr>
        <p:blipFill>
          <a:blip r:embed="rId7"/>
          <a:stretch>
            <a:fillRect/>
          </a:stretch>
        </p:blipFill>
        <p:spPr>
          <a:xfrm>
            <a:off x="1943221" y="5838758"/>
            <a:ext cx="4130585" cy="519782"/>
          </a:xfrm>
          <a:prstGeom prst="rect">
            <a:avLst/>
          </a:prstGeom>
        </p:spPr>
      </p:pic>
      <p:sp>
        <p:nvSpPr>
          <p:cNvPr id="2" name="Slide Number Placeholder 1">
            <a:extLst>
              <a:ext uri="{FF2B5EF4-FFF2-40B4-BE49-F238E27FC236}">
                <a16:creationId xmlns:a16="http://schemas.microsoft.com/office/drawing/2014/main" id="{27A60809-BF7F-48B4-A74C-51F4626D96C5}"/>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E545C84-BE96-4FDA-BDFD-F9DAF8B9DC37}"/>
              </a:ext>
            </a:extLst>
          </p:cNvPr>
          <p:cNvSpPr txBox="1"/>
          <p:nvPr/>
        </p:nvSpPr>
        <p:spPr>
          <a:xfrm>
            <a:off x="559640" y="342952"/>
            <a:ext cx="8024719" cy="2585323"/>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with a phenomenological potential of the Polyakov loop U(Φ,Φ∗, T) constructed to reproduce some thermodynamical quantities of the pure-glue gauge theory calculated on the lattice QCD on a </a:t>
            </a:r>
            <a:r>
              <a:rPr lang="en-US" altLang="zh-CN" b="1" i="1" dirty="0">
                <a:solidFill>
                  <a:srgbClr val="0000FF"/>
                </a:solidFill>
                <a:latin typeface="Arial" panose="020B0604020202020204" pitchFamily="34" charset="0"/>
                <a:cs typeface="Arial" panose="020B0604020202020204" pitchFamily="34" charset="0"/>
              </a:rPr>
              <a:t>set of criteria:</a:t>
            </a:r>
          </a:p>
          <a:p>
            <a:pPr algn="l"/>
            <a:endParaRPr lang="en-US" altLang="zh-CN" b="1" i="1" dirty="0">
              <a:solidFill>
                <a:srgbClr val="0000FF"/>
              </a:solidFill>
              <a:latin typeface="Arial" panose="020B0604020202020204" pitchFamily="34" charset="0"/>
              <a:cs typeface="Arial" panose="020B0604020202020204" pitchFamily="34" charset="0"/>
            </a:endParaRPr>
          </a:p>
          <a:p>
            <a:pPr marL="342900" indent="-342900">
              <a:buAutoNum type="arabicParenBoth"/>
            </a:pPr>
            <a:r>
              <a:rPr lang="en-US" altLang="zh-CN" i="1" dirty="0">
                <a:latin typeface="Arial" panose="020B0604020202020204" pitchFamily="34" charset="0"/>
                <a:cs typeface="Arial" panose="020B0604020202020204" pitchFamily="34" charset="0"/>
              </a:rPr>
              <a:t>It must be invariant under the Z(3) center symmetry.</a:t>
            </a:r>
          </a:p>
          <a:p>
            <a:pPr algn="l"/>
            <a:r>
              <a:rPr lang="en-US" altLang="zh-CN" i="1" dirty="0">
                <a:latin typeface="Arial" panose="020B0604020202020204" pitchFamily="34" charset="0"/>
                <a:cs typeface="Arial" panose="020B0604020202020204" pitchFamily="34" charset="0"/>
              </a:rPr>
              <a:t>(2) A symmetry under the exchange between Φ and Φ∗.</a:t>
            </a:r>
          </a:p>
          <a:p>
            <a:pPr algn="l"/>
            <a:r>
              <a:rPr lang="en-US" altLang="zh-CN" i="1" dirty="0">
                <a:latin typeface="Arial" panose="020B0604020202020204" pitchFamily="34" charset="0"/>
                <a:cs typeface="Arial" panose="020B0604020202020204" pitchFamily="34" charset="0"/>
              </a:rPr>
              <a:t>(3) The thermal expectation values Φ and Φ∗ evaluated at the minimum of the potential U are Φ = Φ</a:t>
            </a:r>
            <a:r>
              <a:rPr lang="en-US" altLang="zh-CN" i="1" baseline="30000" dirty="0">
                <a:latin typeface="Arial" panose="020B0604020202020204" pitchFamily="34" charset="0"/>
                <a:cs typeface="Arial" panose="020B0604020202020204" pitchFamily="34" charset="0"/>
              </a:rPr>
              <a:t>∗</a:t>
            </a:r>
            <a:r>
              <a:rPr lang="en-US" altLang="zh-CN" i="1" dirty="0">
                <a:latin typeface="Arial" panose="020B0604020202020204" pitchFamily="34" charset="0"/>
                <a:cs typeface="Arial" panose="020B0604020202020204" pitchFamily="34" charset="0"/>
              </a:rPr>
              <a:t> = 0 when temperature is low, and should become finite when the temperature is high.</a:t>
            </a:r>
          </a:p>
        </p:txBody>
      </p:sp>
      <p:sp>
        <p:nvSpPr>
          <p:cNvPr id="4" name="文本框 5">
            <a:extLst>
              <a:ext uri="{FF2B5EF4-FFF2-40B4-BE49-F238E27FC236}">
                <a16:creationId xmlns:a16="http://schemas.microsoft.com/office/drawing/2014/main" id="{A8702A90-066F-47C5-B838-CE095B1DC06F}"/>
              </a:ext>
            </a:extLst>
          </p:cNvPr>
          <p:cNvSpPr txBox="1"/>
          <p:nvPr/>
        </p:nvSpPr>
        <p:spPr>
          <a:xfrm>
            <a:off x="613428" y="3002234"/>
            <a:ext cx="7722142" cy="3416320"/>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We choose the simplest polynomial potential based on a Ginzburg-Landau ansatz</a:t>
            </a: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r>
              <a:rPr lang="en-US" altLang="zh-CN" dirty="0">
                <a:latin typeface="Arial" panose="020B0604020202020204" pitchFamily="34" charset="0"/>
                <a:cs typeface="Arial" panose="020B0604020202020204" pitchFamily="34" charset="0"/>
              </a:rPr>
              <a:t>use T</a:t>
            </a:r>
            <a:r>
              <a:rPr lang="en-US" altLang="zh-CN" baseline="-25000" dirty="0">
                <a:latin typeface="Arial" panose="020B0604020202020204" pitchFamily="34" charset="0"/>
                <a:cs typeface="Arial" panose="020B0604020202020204" pitchFamily="34" charset="0"/>
              </a:rPr>
              <a:t>0 </a:t>
            </a:r>
            <a:r>
              <a:rPr lang="en-US" altLang="zh-CN" dirty="0">
                <a:latin typeface="Arial" panose="020B0604020202020204" pitchFamily="34" charset="0"/>
                <a:cs typeface="Arial" panose="020B0604020202020204" pitchFamily="34" charset="0"/>
              </a:rPr>
              <a:t>= 208 MeV for two quark flavors.</a:t>
            </a:r>
            <a:endParaRPr lang="zh-CN" altLang="en-US" dirty="0">
              <a:latin typeface="Arial" panose="020B0604020202020204" pitchFamily="34" charset="0"/>
              <a:cs typeface="Arial" panose="020B0604020202020204" pitchFamily="34" charset="0"/>
            </a:endParaRPr>
          </a:p>
        </p:txBody>
      </p:sp>
      <p:sp>
        <p:nvSpPr>
          <p:cNvPr id="5" name="文本框 7">
            <a:extLst>
              <a:ext uri="{FF2B5EF4-FFF2-40B4-BE49-F238E27FC236}">
                <a16:creationId xmlns:a16="http://schemas.microsoft.com/office/drawing/2014/main" id="{AB7698D4-A9BB-4B9F-8312-F907A548409D}"/>
              </a:ext>
            </a:extLst>
          </p:cNvPr>
          <p:cNvSpPr txBox="1"/>
          <p:nvPr/>
        </p:nvSpPr>
        <p:spPr>
          <a:xfrm>
            <a:off x="3697942" y="3374167"/>
            <a:ext cx="5183972"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C. </a:t>
            </a:r>
            <a:r>
              <a:rPr lang="en-US" altLang="zh-CN" sz="1400" dirty="0" err="1">
                <a:solidFill>
                  <a:srgbClr val="C00000"/>
                </a:solidFill>
                <a:latin typeface="Times New Roman" panose="02020603050405020304" pitchFamily="18" charset="0"/>
                <a:cs typeface="Times New Roman" panose="02020603050405020304" pitchFamily="18" charset="0"/>
              </a:rPr>
              <a:t>Ratti</a:t>
            </a:r>
            <a:r>
              <a:rPr lang="en-US" altLang="zh-CN" sz="1400" dirty="0">
                <a:solidFill>
                  <a:srgbClr val="C00000"/>
                </a:solidFill>
                <a:latin typeface="Times New Roman" panose="02020603050405020304" pitchFamily="18" charset="0"/>
                <a:cs typeface="Times New Roman" panose="02020603050405020304" pitchFamily="18" charset="0"/>
              </a:rPr>
              <a:t>, M. A. Thaler and W. Weise, Phys. Rev. D </a:t>
            </a:r>
            <a:r>
              <a:rPr lang="en-US" altLang="zh-CN" sz="1400" b="1" dirty="0">
                <a:solidFill>
                  <a:srgbClr val="C00000"/>
                </a:solidFill>
                <a:latin typeface="Times New Roman" panose="02020603050405020304" pitchFamily="18" charset="0"/>
                <a:cs typeface="Times New Roman" panose="02020603050405020304" pitchFamily="18" charset="0"/>
              </a:rPr>
              <a:t>73</a:t>
            </a:r>
            <a:r>
              <a:rPr lang="en-US" altLang="zh-CN" sz="1400" dirty="0">
                <a:solidFill>
                  <a:srgbClr val="C00000"/>
                </a:solidFill>
                <a:latin typeface="Times New Roman" panose="02020603050405020304" pitchFamily="18" charset="0"/>
                <a:cs typeface="Times New Roman" panose="02020603050405020304" pitchFamily="18" charset="0"/>
              </a:rPr>
              <a:t>, 014019 (2006).</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pic>
        <p:nvPicPr>
          <p:cNvPr id="6" name="图片 1">
            <a:extLst>
              <a:ext uri="{FF2B5EF4-FFF2-40B4-BE49-F238E27FC236}">
                <a16:creationId xmlns:a16="http://schemas.microsoft.com/office/drawing/2014/main" id="{46286020-AC2F-4ECB-9358-93522EA05641}"/>
              </a:ext>
            </a:extLst>
          </p:cNvPr>
          <p:cNvPicPr>
            <a:picLocks noChangeAspect="1"/>
          </p:cNvPicPr>
          <p:nvPr/>
        </p:nvPicPr>
        <p:blipFill>
          <a:blip r:embed="rId2"/>
          <a:stretch>
            <a:fillRect/>
          </a:stretch>
        </p:blipFill>
        <p:spPr>
          <a:xfrm>
            <a:off x="938970" y="3683676"/>
            <a:ext cx="7788302" cy="753669"/>
          </a:xfrm>
          <a:prstGeom prst="rect">
            <a:avLst/>
          </a:prstGeom>
        </p:spPr>
      </p:pic>
      <p:pic>
        <p:nvPicPr>
          <p:cNvPr id="7" name="图片 2">
            <a:extLst>
              <a:ext uri="{FF2B5EF4-FFF2-40B4-BE49-F238E27FC236}">
                <a16:creationId xmlns:a16="http://schemas.microsoft.com/office/drawing/2014/main" id="{AC8A327C-E5AE-465B-B142-013EED5B5C71}"/>
              </a:ext>
            </a:extLst>
          </p:cNvPr>
          <p:cNvPicPr>
            <a:picLocks noChangeAspect="1"/>
          </p:cNvPicPr>
          <p:nvPr/>
        </p:nvPicPr>
        <p:blipFill>
          <a:blip r:embed="rId3"/>
          <a:stretch>
            <a:fillRect/>
          </a:stretch>
        </p:blipFill>
        <p:spPr>
          <a:xfrm>
            <a:off x="1190938" y="4437345"/>
            <a:ext cx="4276320" cy="663477"/>
          </a:xfrm>
          <a:prstGeom prst="rect">
            <a:avLst/>
          </a:prstGeom>
        </p:spPr>
      </p:pic>
      <p:pic>
        <p:nvPicPr>
          <p:cNvPr id="8" name="图片 3">
            <a:extLst>
              <a:ext uri="{FF2B5EF4-FFF2-40B4-BE49-F238E27FC236}">
                <a16:creationId xmlns:a16="http://schemas.microsoft.com/office/drawing/2014/main" id="{FA2C399D-3A5B-46AF-9C70-991CD20B744A}"/>
              </a:ext>
            </a:extLst>
          </p:cNvPr>
          <p:cNvPicPr>
            <a:picLocks noChangeAspect="1"/>
          </p:cNvPicPr>
          <p:nvPr/>
        </p:nvPicPr>
        <p:blipFill>
          <a:blip r:embed="rId4"/>
          <a:stretch>
            <a:fillRect/>
          </a:stretch>
        </p:blipFill>
        <p:spPr>
          <a:xfrm>
            <a:off x="1190938" y="5051635"/>
            <a:ext cx="3934006" cy="764202"/>
          </a:xfrm>
          <a:prstGeom prst="rect">
            <a:avLst/>
          </a:prstGeom>
        </p:spPr>
      </p:pic>
      <p:sp>
        <p:nvSpPr>
          <p:cNvPr id="3" name="Slide Number Placeholder 2">
            <a:extLst>
              <a:ext uri="{FF2B5EF4-FFF2-40B4-BE49-F238E27FC236}">
                <a16:creationId xmlns:a16="http://schemas.microsoft.com/office/drawing/2014/main" id="{C784E7E1-9445-4848-BA79-A0C658A4382D}"/>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055439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CC58C13-6DD5-4461-A9BB-9181792A9CE9}"/>
              </a:ext>
            </a:extLst>
          </p:cNvPr>
          <p:cNvSpPr txBox="1"/>
          <p:nvPr/>
        </p:nvSpPr>
        <p:spPr>
          <a:xfrm>
            <a:off x="753166" y="628632"/>
            <a:ext cx="7808298" cy="3970318"/>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4.2 the thermodynamic grand potential for the PQM model</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gap equations</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18F07C77-A87E-499E-B485-510953B3D345}"/>
              </a:ext>
            </a:extLst>
          </p:cNvPr>
          <p:cNvPicPr>
            <a:picLocks noChangeAspect="1"/>
          </p:cNvPicPr>
          <p:nvPr/>
        </p:nvPicPr>
        <p:blipFill>
          <a:blip r:embed="rId2"/>
          <a:stretch>
            <a:fillRect/>
          </a:stretch>
        </p:blipFill>
        <p:spPr>
          <a:xfrm>
            <a:off x="1458961" y="1012487"/>
            <a:ext cx="6035112" cy="870832"/>
          </a:xfrm>
          <a:prstGeom prst="rect">
            <a:avLst/>
          </a:prstGeom>
        </p:spPr>
      </p:pic>
      <p:pic>
        <p:nvPicPr>
          <p:cNvPr id="5" name="图片 4">
            <a:extLst>
              <a:ext uri="{FF2B5EF4-FFF2-40B4-BE49-F238E27FC236}">
                <a16:creationId xmlns:a16="http://schemas.microsoft.com/office/drawing/2014/main" id="{FFCF7639-923A-4357-B81A-D1BED773657D}"/>
              </a:ext>
            </a:extLst>
          </p:cNvPr>
          <p:cNvPicPr>
            <a:picLocks noChangeAspect="1"/>
          </p:cNvPicPr>
          <p:nvPr/>
        </p:nvPicPr>
        <p:blipFill>
          <a:blip r:embed="rId3"/>
          <a:stretch>
            <a:fillRect/>
          </a:stretch>
        </p:blipFill>
        <p:spPr>
          <a:xfrm>
            <a:off x="1583665" y="4691115"/>
            <a:ext cx="5665941" cy="985619"/>
          </a:xfrm>
          <a:prstGeom prst="rect">
            <a:avLst/>
          </a:prstGeom>
        </p:spPr>
      </p:pic>
      <p:pic>
        <p:nvPicPr>
          <p:cNvPr id="6" name="图片 5">
            <a:extLst>
              <a:ext uri="{FF2B5EF4-FFF2-40B4-BE49-F238E27FC236}">
                <a16:creationId xmlns:a16="http://schemas.microsoft.com/office/drawing/2014/main" id="{C8286230-EA60-4773-98A3-0E281C5EAE99}"/>
              </a:ext>
            </a:extLst>
          </p:cNvPr>
          <p:cNvPicPr>
            <a:picLocks noChangeAspect="1"/>
          </p:cNvPicPr>
          <p:nvPr/>
        </p:nvPicPr>
        <p:blipFill>
          <a:blip r:embed="rId4"/>
          <a:stretch>
            <a:fillRect/>
          </a:stretch>
        </p:blipFill>
        <p:spPr>
          <a:xfrm>
            <a:off x="1036002" y="1686424"/>
            <a:ext cx="7429690" cy="773669"/>
          </a:xfrm>
          <a:prstGeom prst="rect">
            <a:avLst/>
          </a:prstGeom>
        </p:spPr>
      </p:pic>
      <p:pic>
        <p:nvPicPr>
          <p:cNvPr id="7" name="图片 6">
            <a:extLst>
              <a:ext uri="{FF2B5EF4-FFF2-40B4-BE49-F238E27FC236}">
                <a16:creationId xmlns:a16="http://schemas.microsoft.com/office/drawing/2014/main" id="{E1A825FC-F4CE-4A97-9B14-9E7210F64553}"/>
              </a:ext>
            </a:extLst>
          </p:cNvPr>
          <p:cNvPicPr>
            <a:picLocks noChangeAspect="1"/>
          </p:cNvPicPr>
          <p:nvPr/>
        </p:nvPicPr>
        <p:blipFill>
          <a:blip r:embed="rId5"/>
          <a:stretch>
            <a:fillRect/>
          </a:stretch>
        </p:blipFill>
        <p:spPr>
          <a:xfrm>
            <a:off x="1583665" y="2477249"/>
            <a:ext cx="6536456" cy="951751"/>
          </a:xfrm>
          <a:prstGeom prst="rect">
            <a:avLst/>
          </a:prstGeom>
        </p:spPr>
      </p:pic>
      <p:pic>
        <p:nvPicPr>
          <p:cNvPr id="8" name="图片 7">
            <a:extLst>
              <a:ext uri="{FF2B5EF4-FFF2-40B4-BE49-F238E27FC236}">
                <a16:creationId xmlns:a16="http://schemas.microsoft.com/office/drawing/2014/main" id="{8D904AE7-F5CB-4464-8466-C0AB16F3113E}"/>
              </a:ext>
            </a:extLst>
          </p:cNvPr>
          <p:cNvPicPr>
            <a:picLocks noChangeAspect="1"/>
          </p:cNvPicPr>
          <p:nvPr/>
        </p:nvPicPr>
        <p:blipFill>
          <a:blip r:embed="rId6"/>
          <a:stretch>
            <a:fillRect/>
          </a:stretch>
        </p:blipFill>
        <p:spPr>
          <a:xfrm>
            <a:off x="1667566" y="3414328"/>
            <a:ext cx="3467496" cy="630624"/>
          </a:xfrm>
          <a:prstGeom prst="rect">
            <a:avLst/>
          </a:prstGeom>
        </p:spPr>
      </p:pic>
      <p:sp>
        <p:nvSpPr>
          <p:cNvPr id="2" name="Slide Number Placeholder 1">
            <a:extLst>
              <a:ext uri="{FF2B5EF4-FFF2-40B4-BE49-F238E27FC236}">
                <a16:creationId xmlns:a16="http://schemas.microsoft.com/office/drawing/2014/main" id="{0A3A86F7-2E8D-4535-AA33-4D69F0488EEA}"/>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37119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586024" y="1916917"/>
            <a:ext cx="3639995"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The motivation</a:t>
            </a:r>
          </a:p>
        </p:txBody>
      </p:sp>
      <p:grpSp>
        <p:nvGrpSpPr>
          <p:cNvPr id="32" name="组合 31"/>
          <p:cNvGrpSpPr/>
          <p:nvPr/>
        </p:nvGrpSpPr>
        <p:grpSpPr>
          <a:xfrm>
            <a:off x="478992" y="1507258"/>
            <a:ext cx="1003202" cy="1001864"/>
            <a:chOff x="3591971" y="474440"/>
            <a:chExt cx="4396997" cy="4391132"/>
          </a:xfrm>
        </p:grpSpPr>
        <p:grpSp>
          <p:nvGrpSpPr>
            <p:cNvPr id="33" name="组合 32"/>
            <p:cNvGrpSpPr/>
            <p:nvPr/>
          </p:nvGrpSpPr>
          <p:grpSpPr>
            <a:xfrm>
              <a:off x="3591971" y="474440"/>
              <a:ext cx="4396997" cy="4391132"/>
              <a:chOff x="3196266" y="101600"/>
              <a:chExt cx="4888134" cy="4881614"/>
            </a:xfrm>
          </p:grpSpPr>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36"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34" name="矩形 3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01</a:t>
              </a:r>
            </a:p>
          </p:txBody>
        </p:sp>
      </p:grpSp>
      <p:grpSp>
        <p:nvGrpSpPr>
          <p:cNvPr id="38" name="组合 37"/>
          <p:cNvGrpSpPr/>
          <p:nvPr/>
        </p:nvGrpSpPr>
        <p:grpSpPr>
          <a:xfrm>
            <a:off x="479306" y="2317896"/>
            <a:ext cx="1003202" cy="1001864"/>
            <a:chOff x="3591971" y="474440"/>
            <a:chExt cx="4396997" cy="4391132"/>
          </a:xfrm>
        </p:grpSpPr>
        <p:grpSp>
          <p:nvGrpSpPr>
            <p:cNvPr id="39" name="组合 38"/>
            <p:cNvGrpSpPr/>
            <p:nvPr/>
          </p:nvGrpSpPr>
          <p:grpSpPr>
            <a:xfrm>
              <a:off x="3591971" y="474440"/>
              <a:ext cx="4396997" cy="4391132"/>
              <a:chOff x="3196266" y="101600"/>
              <a:chExt cx="4888134" cy="4881614"/>
            </a:xfrm>
          </p:grpSpPr>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42"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0" name="矩形 3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02</a:t>
              </a:r>
            </a:p>
          </p:txBody>
        </p:sp>
      </p:grpSp>
      <p:grpSp>
        <p:nvGrpSpPr>
          <p:cNvPr id="44" name="组合 43"/>
          <p:cNvGrpSpPr/>
          <p:nvPr/>
        </p:nvGrpSpPr>
        <p:grpSpPr>
          <a:xfrm>
            <a:off x="464907" y="3135094"/>
            <a:ext cx="1003202" cy="1001864"/>
            <a:chOff x="3591971" y="474440"/>
            <a:chExt cx="4396997" cy="4391132"/>
          </a:xfrm>
        </p:grpSpPr>
        <p:grpSp>
          <p:nvGrpSpPr>
            <p:cNvPr id="45" name="组合 44"/>
            <p:cNvGrpSpPr/>
            <p:nvPr/>
          </p:nvGrpSpPr>
          <p:grpSpPr>
            <a:xfrm>
              <a:off x="3591971" y="474440"/>
              <a:ext cx="4396997" cy="4391132"/>
              <a:chOff x="3196266" y="101600"/>
              <a:chExt cx="4888134" cy="4881614"/>
            </a:xfrm>
          </p:grpSpPr>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48"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6" name="矩形 4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03</a:t>
              </a:r>
            </a:p>
          </p:txBody>
        </p:sp>
      </p:grpSp>
      <p:sp>
        <p:nvSpPr>
          <p:cNvPr id="49" name="文本框 48"/>
          <p:cNvSpPr txBox="1"/>
          <p:nvPr/>
        </p:nvSpPr>
        <p:spPr>
          <a:xfrm>
            <a:off x="1586024" y="3493959"/>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Homogeneous thermal nucleation</a:t>
            </a:r>
          </a:p>
        </p:txBody>
      </p:sp>
      <p:sp>
        <p:nvSpPr>
          <p:cNvPr id="51" name="矩形 5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40959" y="1018698"/>
            <a:ext cx="1853392" cy="600164"/>
          </a:xfrm>
          <a:prstGeom prst="rect">
            <a:avLst/>
          </a:prstGeom>
        </p:spPr>
        <p:txBody>
          <a:bodyPr wrap="none">
            <a:spAutoFit/>
          </a:bodyPr>
          <a:lstStyle/>
          <a:p>
            <a:pPr algn="ctr">
              <a:defRPr/>
            </a:pPr>
            <a:r>
              <a:rPr lang="en-US" altLang="zh-CN" sz="3300" b="1" kern="100" dirty="0">
                <a:solidFill>
                  <a:srgbClr val="4094BA"/>
                </a:solidFill>
                <a:latin typeface="Arial Black" panose="020B0A04020102020204" pitchFamily="34" charset="0"/>
                <a:ea typeface="思源黑体 CN Normal" panose="020B0400000000000000" pitchFamily="34" charset="-122"/>
                <a:cs typeface="Times New Roman" panose="02020503050405090304" pitchFamily="18" charset="0"/>
              </a:rPr>
              <a:t>Outline</a:t>
            </a:r>
            <a:endParaRPr lang="zh-CN" altLang="en-US" sz="3300" b="1" kern="100" dirty="0">
              <a:solidFill>
                <a:srgbClr val="4094BA"/>
              </a:solidFill>
              <a:latin typeface="Arial Black" panose="020B0A04020102020204" pitchFamily="34" charset="0"/>
              <a:ea typeface="思源黑体 CN Normal" panose="020B0400000000000000" pitchFamily="34" charset="-122"/>
              <a:cs typeface="Times New Roman" panose="02020503050405090304" pitchFamily="18" charset="0"/>
            </a:endParaRPr>
          </a:p>
        </p:txBody>
      </p:sp>
      <p:grpSp>
        <p:nvGrpSpPr>
          <p:cNvPr id="30" name="组合 29">
            <a:extLst>
              <a:ext uri="{FF2B5EF4-FFF2-40B4-BE49-F238E27FC236}">
                <a16:creationId xmlns:a16="http://schemas.microsoft.com/office/drawing/2014/main" id="{35BA81BF-2893-4A3F-A0B9-78FC08F92286}"/>
              </a:ext>
            </a:extLst>
          </p:cNvPr>
          <p:cNvGrpSpPr/>
          <p:nvPr/>
        </p:nvGrpSpPr>
        <p:grpSpPr>
          <a:xfrm>
            <a:off x="524195" y="4886210"/>
            <a:ext cx="1003202" cy="1001864"/>
            <a:chOff x="3591971" y="474440"/>
            <a:chExt cx="4396997" cy="4391132"/>
          </a:xfrm>
        </p:grpSpPr>
        <p:grpSp>
          <p:nvGrpSpPr>
            <p:cNvPr id="31" name="组合 30">
              <a:extLst>
                <a:ext uri="{FF2B5EF4-FFF2-40B4-BE49-F238E27FC236}">
                  <a16:creationId xmlns:a16="http://schemas.microsoft.com/office/drawing/2014/main" id="{71D42876-0A54-41FE-8387-60454947B28F}"/>
                </a:ext>
              </a:extLst>
            </p:cNvPr>
            <p:cNvGrpSpPr/>
            <p:nvPr/>
          </p:nvGrpSpPr>
          <p:grpSpPr>
            <a:xfrm>
              <a:off x="3591971" y="474440"/>
              <a:ext cx="4396997" cy="4391132"/>
              <a:chOff x="3196266" y="101600"/>
              <a:chExt cx="4888134" cy="4881614"/>
            </a:xfrm>
          </p:grpSpPr>
          <p:pic>
            <p:nvPicPr>
              <p:cNvPr id="53" name="图片 52">
                <a:extLst>
                  <a:ext uri="{FF2B5EF4-FFF2-40B4-BE49-F238E27FC236}">
                    <a16:creationId xmlns:a16="http://schemas.microsoft.com/office/drawing/2014/main" id="{1A7E9947-5B7F-4727-8D6B-E5A955D1A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54"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a:extLst>
                  <a:ext uri="{FF2B5EF4-FFF2-40B4-BE49-F238E27FC236}">
                    <a16:creationId xmlns:a16="http://schemas.microsoft.com/office/drawing/2014/main" id="{2A9F5E2F-6EEC-4C19-B2E2-F56629732976}"/>
                  </a:ext>
                </a:extLst>
              </p:cNvPr>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50" name="矩形 4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8FD7429B-3904-4CF1-8C5F-0E666AB07FEB}"/>
                </a:ext>
              </a:extLst>
            </p:cNvPr>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05</a:t>
              </a:r>
            </a:p>
          </p:txBody>
        </p:sp>
      </p:grpSp>
      <p:sp>
        <p:nvSpPr>
          <p:cNvPr id="61" name="文本框 60">
            <a:extLst>
              <a:ext uri="{FF2B5EF4-FFF2-40B4-BE49-F238E27FC236}">
                <a16:creationId xmlns:a16="http://schemas.microsoft.com/office/drawing/2014/main" id="{F97C4390-A590-419E-BF19-3FBB1828EA6B}"/>
              </a:ext>
            </a:extLst>
          </p:cNvPr>
          <p:cNvSpPr txBox="1"/>
          <p:nvPr/>
        </p:nvSpPr>
        <p:spPr>
          <a:xfrm>
            <a:off x="1699104" y="5231262"/>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Summary and outlook</a:t>
            </a:r>
          </a:p>
        </p:txBody>
      </p:sp>
      <p:sp>
        <p:nvSpPr>
          <p:cNvPr id="28" name="文本框 48">
            <a:extLst>
              <a:ext uri="{FF2B5EF4-FFF2-40B4-BE49-F238E27FC236}">
                <a16:creationId xmlns:a16="http://schemas.microsoft.com/office/drawing/2014/main" id="{6C2D9B6B-A677-4B23-86F8-813AFA36C8E6}"/>
              </a:ext>
            </a:extLst>
          </p:cNvPr>
          <p:cNvSpPr txBox="1"/>
          <p:nvPr/>
        </p:nvSpPr>
        <p:spPr>
          <a:xfrm>
            <a:off x="1613736" y="2685815"/>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Phase diagram in the quark-meson model</a:t>
            </a:r>
          </a:p>
        </p:txBody>
      </p:sp>
      <p:grpSp>
        <p:nvGrpSpPr>
          <p:cNvPr id="29" name="组合 29">
            <a:extLst>
              <a:ext uri="{FF2B5EF4-FFF2-40B4-BE49-F238E27FC236}">
                <a16:creationId xmlns:a16="http://schemas.microsoft.com/office/drawing/2014/main" id="{19BC070C-99EC-4D5E-BCDF-4260789CF45B}"/>
              </a:ext>
            </a:extLst>
          </p:cNvPr>
          <p:cNvGrpSpPr/>
          <p:nvPr/>
        </p:nvGrpSpPr>
        <p:grpSpPr>
          <a:xfrm>
            <a:off x="495071" y="4023366"/>
            <a:ext cx="1003202" cy="1001864"/>
            <a:chOff x="3591971" y="474440"/>
            <a:chExt cx="4396997" cy="4391132"/>
          </a:xfrm>
        </p:grpSpPr>
        <p:grpSp>
          <p:nvGrpSpPr>
            <p:cNvPr id="37" name="组合 30">
              <a:extLst>
                <a:ext uri="{FF2B5EF4-FFF2-40B4-BE49-F238E27FC236}">
                  <a16:creationId xmlns:a16="http://schemas.microsoft.com/office/drawing/2014/main" id="{321B2B08-5303-4EE5-A021-A14BFC78BD26}"/>
                </a:ext>
              </a:extLst>
            </p:cNvPr>
            <p:cNvGrpSpPr/>
            <p:nvPr/>
          </p:nvGrpSpPr>
          <p:grpSpPr>
            <a:xfrm>
              <a:off x="3591971" y="474440"/>
              <a:ext cx="4396997" cy="4391132"/>
              <a:chOff x="3196266" y="101600"/>
              <a:chExt cx="4888134" cy="4881614"/>
            </a:xfrm>
          </p:grpSpPr>
          <p:pic>
            <p:nvPicPr>
              <p:cNvPr id="52" name="图片 52">
                <a:extLst>
                  <a:ext uri="{FF2B5EF4-FFF2-40B4-BE49-F238E27FC236}">
                    <a16:creationId xmlns:a16="http://schemas.microsoft.com/office/drawing/2014/main" id="{10AA38F6-CA2E-422E-AEFB-5D883B2E9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55"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a:extLst>
                  <a:ext uri="{FF2B5EF4-FFF2-40B4-BE49-F238E27FC236}">
                    <a16:creationId xmlns:a16="http://schemas.microsoft.com/office/drawing/2014/main" id="{7EF4532A-A5BD-445F-B4B4-48746C12F1E6}"/>
                  </a:ext>
                </a:extLst>
              </p:cNvPr>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3" name="矩形 4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8CAA1F00-DB97-4E49-991D-DEC44D9BB029}"/>
                </a:ext>
              </a:extLst>
            </p:cNvPr>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04</a:t>
              </a:r>
            </a:p>
          </p:txBody>
        </p:sp>
      </p:grpSp>
      <p:sp>
        <p:nvSpPr>
          <p:cNvPr id="56" name="文本框 60">
            <a:extLst>
              <a:ext uri="{FF2B5EF4-FFF2-40B4-BE49-F238E27FC236}">
                <a16:creationId xmlns:a16="http://schemas.microsoft.com/office/drawing/2014/main" id="{7C026BE1-DFCA-46C6-828B-9CD318B36A76}"/>
              </a:ext>
            </a:extLst>
          </p:cNvPr>
          <p:cNvSpPr txBox="1"/>
          <p:nvPr/>
        </p:nvSpPr>
        <p:spPr>
          <a:xfrm>
            <a:off x="1616188" y="4368418"/>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The Polyakov quark-meson model</a:t>
            </a:r>
          </a:p>
        </p:txBody>
      </p:sp>
      <p:sp>
        <p:nvSpPr>
          <p:cNvPr id="3" name="Slide Number Placeholder 2">
            <a:extLst>
              <a:ext uri="{FF2B5EF4-FFF2-40B4-BE49-F238E27FC236}">
                <a16:creationId xmlns:a16="http://schemas.microsoft.com/office/drawing/2014/main" id="{86FBA067-A00D-4A2F-AA5A-0A04B0F69F62}"/>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8C6B5D7-03A6-40DC-9F2E-A5EDB4BCC4D1}"/>
              </a:ext>
            </a:extLst>
          </p:cNvPr>
          <p:cNvPicPr>
            <a:picLocks noChangeAspect="1"/>
          </p:cNvPicPr>
          <p:nvPr/>
        </p:nvPicPr>
        <p:blipFill>
          <a:blip r:embed="rId2"/>
          <a:stretch>
            <a:fillRect/>
          </a:stretch>
        </p:blipFill>
        <p:spPr>
          <a:xfrm>
            <a:off x="180307" y="1295382"/>
            <a:ext cx="4215233" cy="3314749"/>
          </a:xfrm>
          <a:prstGeom prst="rect">
            <a:avLst/>
          </a:prstGeom>
        </p:spPr>
      </p:pic>
      <p:pic>
        <p:nvPicPr>
          <p:cNvPr id="4" name="图片 3">
            <a:extLst>
              <a:ext uri="{FF2B5EF4-FFF2-40B4-BE49-F238E27FC236}">
                <a16:creationId xmlns:a16="http://schemas.microsoft.com/office/drawing/2014/main" id="{166577B3-AF48-47D5-AD11-1D064D2E3970}"/>
              </a:ext>
            </a:extLst>
          </p:cNvPr>
          <p:cNvPicPr>
            <a:picLocks noChangeAspect="1"/>
          </p:cNvPicPr>
          <p:nvPr/>
        </p:nvPicPr>
        <p:blipFill>
          <a:blip r:embed="rId3"/>
          <a:stretch>
            <a:fillRect/>
          </a:stretch>
        </p:blipFill>
        <p:spPr>
          <a:xfrm>
            <a:off x="4572000" y="1328495"/>
            <a:ext cx="4441806" cy="3260900"/>
          </a:xfrm>
          <a:prstGeom prst="rect">
            <a:avLst/>
          </a:prstGeom>
        </p:spPr>
      </p:pic>
      <p:pic>
        <p:nvPicPr>
          <p:cNvPr id="5" name="图片 4">
            <a:extLst>
              <a:ext uri="{FF2B5EF4-FFF2-40B4-BE49-F238E27FC236}">
                <a16:creationId xmlns:a16="http://schemas.microsoft.com/office/drawing/2014/main" id="{25A6FC7C-050C-4558-B8C8-42DFB0F68556}"/>
              </a:ext>
            </a:extLst>
          </p:cNvPr>
          <p:cNvPicPr>
            <a:picLocks noChangeAspect="1"/>
          </p:cNvPicPr>
          <p:nvPr/>
        </p:nvPicPr>
        <p:blipFill>
          <a:blip r:embed="rId4"/>
          <a:stretch>
            <a:fillRect/>
          </a:stretch>
        </p:blipFill>
        <p:spPr>
          <a:xfrm>
            <a:off x="1205745" y="1092089"/>
            <a:ext cx="6949896" cy="5397385"/>
          </a:xfrm>
          <a:prstGeom prst="rect">
            <a:avLst/>
          </a:prstGeom>
        </p:spPr>
      </p:pic>
      <p:sp>
        <p:nvSpPr>
          <p:cNvPr id="7" name="文本框 6">
            <a:extLst>
              <a:ext uri="{FF2B5EF4-FFF2-40B4-BE49-F238E27FC236}">
                <a16:creationId xmlns:a16="http://schemas.microsoft.com/office/drawing/2014/main" id="{1923626F-5B46-47F9-9FFF-0D6990681F98}"/>
              </a:ext>
            </a:extLst>
          </p:cNvPr>
          <p:cNvSpPr txBox="1"/>
          <p:nvPr/>
        </p:nvSpPr>
        <p:spPr>
          <a:xfrm>
            <a:off x="522254" y="356340"/>
            <a:ext cx="5676839"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4.3 Phase diagram and the effective potential</a:t>
            </a:r>
            <a:endParaRPr lang="zh-CN" altLang="en-US" b="1" dirty="0">
              <a:latin typeface="Arial" panose="020B0604020202020204" pitchFamily="34" charset="0"/>
              <a:cs typeface="Arial" panose="020B0604020202020204" pitchFamily="34" charset="0"/>
            </a:endParaRPr>
          </a:p>
        </p:txBody>
      </p:sp>
      <p:sp>
        <p:nvSpPr>
          <p:cNvPr id="6" name="文本框 3">
            <a:extLst>
              <a:ext uri="{FF2B5EF4-FFF2-40B4-BE49-F238E27FC236}">
                <a16:creationId xmlns:a16="http://schemas.microsoft.com/office/drawing/2014/main" id="{1CA03C4C-C6D3-4EB3-AC05-01498F5AF4A7}"/>
              </a:ext>
            </a:extLst>
          </p:cNvPr>
          <p:cNvSpPr txBox="1"/>
          <p:nvPr/>
        </p:nvSpPr>
        <p:spPr>
          <a:xfrm>
            <a:off x="878485" y="907424"/>
            <a:ext cx="6095234" cy="369332"/>
          </a:xfrm>
          <a:prstGeom prst="rect">
            <a:avLst/>
          </a:prstGeom>
          <a:noFill/>
        </p:spPr>
        <p:txBody>
          <a:bodyPr wrap="square">
            <a:spAutoFit/>
          </a:bodyPr>
          <a:lstStyle/>
          <a:p>
            <a:pPr eaLnBrk="1" hangingPunct="1">
              <a:defRPr/>
            </a:pPr>
            <a:r>
              <a:rPr lang="en-US" altLang="zh-CN" b="1" dirty="0">
                <a:solidFill>
                  <a:srgbClr val="FF0000"/>
                </a:solidFill>
                <a:latin typeface="Comic Sans MS" panose="030F0702030302020204" pitchFamily="66" charset="0"/>
              </a:rPr>
              <a:t>Phase diagram</a:t>
            </a:r>
          </a:p>
        </p:txBody>
      </p:sp>
      <p:sp>
        <p:nvSpPr>
          <p:cNvPr id="2" name="Slide Number Placeholder 1">
            <a:extLst>
              <a:ext uri="{FF2B5EF4-FFF2-40B4-BE49-F238E27FC236}">
                <a16:creationId xmlns:a16="http://schemas.microsoft.com/office/drawing/2014/main" id="{A79179E8-03CA-440F-998F-404B2E5C8C61}"/>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7328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1958250-5F7E-4DE8-A695-E44ED31BA764}"/>
              </a:ext>
            </a:extLst>
          </p:cNvPr>
          <p:cNvSpPr/>
          <p:nvPr/>
        </p:nvSpPr>
        <p:spPr bwMode="auto">
          <a:xfrm>
            <a:off x="804526" y="1435259"/>
            <a:ext cx="7885299" cy="3785652"/>
          </a:xfrm>
          <a:prstGeom prst="rect">
            <a:avLst/>
          </a:prstGeom>
        </p:spPr>
        <p:txBody>
          <a:bodyPr wrap="square">
            <a:spAutoFit/>
          </a:bodyPr>
          <a:lstStyle/>
          <a:p>
            <a:pPr eaLnBrk="1" hangingPunct="1">
              <a:defRPr/>
            </a:pPr>
            <a:endParaRPr lang="en-US" altLang="zh-CN" sz="2000" b="1" dirty="0">
              <a:solidFill>
                <a:srgbClr val="800000"/>
              </a:solidFill>
              <a:latin typeface="Comic Sans MS" panose="030F0702030302020204" pitchFamily="66" charset="0"/>
            </a:endParaRPr>
          </a:p>
          <a:p>
            <a:pPr eaLnBrk="1" hangingPunct="1">
              <a:defRPr/>
            </a:pPr>
            <a:r>
              <a:rPr lang="en-US" altLang="zh-CN" sz="2000" b="1" dirty="0">
                <a:solidFill>
                  <a:srgbClr val="C00000"/>
                </a:solidFill>
                <a:latin typeface="Comic Sans MS" panose="030F0702030302020204" pitchFamily="66" charset="0"/>
              </a:rPr>
              <a:t>(a) the Polyakov loop filed direction</a:t>
            </a:r>
          </a:p>
          <a:p>
            <a:pPr eaLnBrk="1" hangingPunct="1">
              <a:defRPr/>
            </a:pPr>
            <a:endParaRPr lang="en-US" altLang="zh-CN" sz="2000" b="1" dirty="0">
              <a:solidFill>
                <a:srgbClr val="800000"/>
              </a:solidFill>
              <a:latin typeface="Comic Sans MS" panose="030F0702030302020204" pitchFamily="66" charset="0"/>
            </a:endParaRPr>
          </a:p>
          <a:p>
            <a:pPr eaLnBrk="1" hangingPunct="1">
              <a:defRPr/>
            </a:pPr>
            <a:r>
              <a:rPr lang="en-US" altLang="zh-CN" sz="2000" b="1" dirty="0">
                <a:solidFill>
                  <a:srgbClr val="002060"/>
                </a:solidFill>
                <a:latin typeface="Comic Sans MS" panose="030F0702030302020204" pitchFamily="66" charset="0"/>
              </a:rPr>
              <a:t>the </a:t>
            </a:r>
            <a:r>
              <a:rPr lang="en-US" altLang="zh-CN" sz="2000" b="1" dirty="0" err="1">
                <a:solidFill>
                  <a:srgbClr val="002060"/>
                </a:solidFill>
                <a:latin typeface="Comic Sans MS" panose="030F0702030302020204" pitchFamily="66" charset="0"/>
              </a:rPr>
              <a:t>Polyakov</a:t>
            </a:r>
            <a:r>
              <a:rPr lang="en-US" altLang="zh-CN" sz="2000" b="1" dirty="0">
                <a:solidFill>
                  <a:srgbClr val="002060"/>
                </a:solidFill>
                <a:latin typeface="Comic Sans MS" panose="030F0702030302020204" pitchFamily="66" charset="0"/>
              </a:rPr>
              <a:t> loop fields are consider as variables when the </a:t>
            </a:r>
            <a:r>
              <a:rPr lang="el-GR" altLang="zh-CN" sz="2000" b="1" dirty="0">
                <a:solidFill>
                  <a:srgbClr val="002060"/>
                </a:solidFill>
                <a:latin typeface="Comic Sans MS" panose="030F0702030302020204" pitchFamily="66" charset="0"/>
              </a:rPr>
              <a:t>σ </a:t>
            </a:r>
            <a:r>
              <a:rPr lang="en-US" altLang="zh-CN" sz="2000" b="1" dirty="0">
                <a:solidFill>
                  <a:srgbClr val="002060"/>
                </a:solidFill>
                <a:latin typeface="Comic Sans MS" panose="030F0702030302020204" pitchFamily="66" charset="0"/>
              </a:rPr>
              <a:t>field will maintain their expectation value all the time</a:t>
            </a:r>
          </a:p>
          <a:p>
            <a:pPr eaLnBrk="1" hangingPunct="1">
              <a:defRPr/>
            </a:pPr>
            <a:endParaRPr lang="en-US" altLang="zh-CN" sz="2000" b="1" dirty="0">
              <a:solidFill>
                <a:srgbClr val="002060"/>
              </a:solidFill>
              <a:latin typeface="Comic Sans MS" panose="030F0702030302020204" pitchFamily="66" charset="0"/>
            </a:endParaRPr>
          </a:p>
          <a:p>
            <a:pPr eaLnBrk="1" hangingPunct="1">
              <a:defRPr/>
            </a:pPr>
            <a:r>
              <a:rPr lang="en-US" altLang="zh-CN" sz="2000" b="1" dirty="0">
                <a:solidFill>
                  <a:srgbClr val="C00000"/>
                </a:solidFill>
                <a:latin typeface="Comic Sans MS" panose="030F0702030302020204" pitchFamily="66" charset="0"/>
              </a:rPr>
              <a:t>(b) the mesonic field direction</a:t>
            </a:r>
          </a:p>
          <a:p>
            <a:pPr eaLnBrk="1" hangingPunct="1">
              <a:defRPr/>
            </a:pPr>
            <a:endParaRPr lang="en-US" altLang="zh-CN" sz="2000" b="1" dirty="0">
              <a:solidFill>
                <a:srgbClr val="800000"/>
              </a:solidFill>
              <a:latin typeface="Comic Sans MS" panose="030F0702030302020204" pitchFamily="66" charset="0"/>
            </a:endParaRPr>
          </a:p>
          <a:p>
            <a:pPr eaLnBrk="1" hangingPunct="1">
              <a:defRPr/>
            </a:pPr>
            <a:r>
              <a:rPr lang="en-US" altLang="zh-CN" sz="2000" b="1" dirty="0">
                <a:solidFill>
                  <a:srgbClr val="002060"/>
                </a:solidFill>
                <a:latin typeface="Comic Sans MS" panose="030F0702030302020204" pitchFamily="66" charset="0"/>
              </a:rPr>
              <a:t>we treat the </a:t>
            </a:r>
            <a:r>
              <a:rPr lang="el-GR" altLang="zh-CN" sz="2000" b="1" dirty="0">
                <a:solidFill>
                  <a:srgbClr val="002060"/>
                </a:solidFill>
                <a:latin typeface="Comic Sans MS" panose="030F0702030302020204" pitchFamily="66" charset="0"/>
              </a:rPr>
              <a:t>σ</a:t>
            </a:r>
            <a:r>
              <a:rPr lang="en-US" altLang="zh-CN" sz="2000" b="1" dirty="0">
                <a:solidFill>
                  <a:srgbClr val="002060"/>
                </a:solidFill>
                <a:latin typeface="Comic Sans MS" panose="030F0702030302020204" pitchFamily="66" charset="0"/>
              </a:rPr>
              <a:t> field as a variable in the grand canonical potential while fixing the Polyakov loop fields on their expectation values</a:t>
            </a:r>
          </a:p>
          <a:p>
            <a:pPr eaLnBrk="1" hangingPunct="1">
              <a:defRPr/>
            </a:pPr>
            <a:endParaRPr lang="en-US" altLang="zh-CN" sz="2000" b="1" dirty="0">
              <a:solidFill>
                <a:srgbClr val="800000"/>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948985BD-DA05-4EEE-96C6-8DF262C41FDA}"/>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文本框 6">
            <a:extLst>
              <a:ext uri="{FF2B5EF4-FFF2-40B4-BE49-F238E27FC236}">
                <a16:creationId xmlns:a16="http://schemas.microsoft.com/office/drawing/2014/main" id="{F587887C-63CD-42FE-ABDA-8EB5BB8864AF}"/>
              </a:ext>
            </a:extLst>
          </p:cNvPr>
          <p:cNvSpPr txBox="1"/>
          <p:nvPr/>
        </p:nvSpPr>
        <p:spPr>
          <a:xfrm>
            <a:off x="670172" y="874052"/>
            <a:ext cx="5676839"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4.4 The effective potential</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965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38B45A2-677A-4835-BAA5-35954A23E6F9}"/>
              </a:ext>
            </a:extLst>
          </p:cNvPr>
          <p:cNvPicPr>
            <a:picLocks noChangeAspect="1"/>
          </p:cNvPicPr>
          <p:nvPr/>
        </p:nvPicPr>
        <p:blipFill>
          <a:blip r:embed="rId2"/>
          <a:stretch>
            <a:fillRect/>
          </a:stretch>
        </p:blipFill>
        <p:spPr>
          <a:xfrm>
            <a:off x="267905" y="537856"/>
            <a:ext cx="8608187" cy="3178707"/>
          </a:xfrm>
          <a:prstGeom prst="rect">
            <a:avLst/>
          </a:prstGeom>
        </p:spPr>
      </p:pic>
      <p:sp>
        <p:nvSpPr>
          <p:cNvPr id="6" name="文本框 5">
            <a:extLst>
              <a:ext uri="{FF2B5EF4-FFF2-40B4-BE49-F238E27FC236}">
                <a16:creationId xmlns:a16="http://schemas.microsoft.com/office/drawing/2014/main" id="{577DFE32-7E71-4923-BDBA-1C38A53F4796}"/>
              </a:ext>
            </a:extLst>
          </p:cNvPr>
          <p:cNvSpPr txBox="1"/>
          <p:nvPr/>
        </p:nvSpPr>
        <p:spPr>
          <a:xfrm>
            <a:off x="476926" y="274545"/>
            <a:ext cx="5750898" cy="369332"/>
          </a:xfrm>
          <a:prstGeom prst="rect">
            <a:avLst/>
          </a:prstGeom>
          <a:noFill/>
        </p:spPr>
        <p:txBody>
          <a:bodyPr wrap="square">
            <a:spAutoFit/>
          </a:bodyPr>
          <a:lstStyle/>
          <a:p>
            <a:pPr eaLnBrk="1" hangingPunct="1">
              <a:defRPr/>
            </a:pPr>
            <a:r>
              <a:rPr lang="en-US" altLang="zh-CN" b="1" dirty="0">
                <a:solidFill>
                  <a:srgbClr val="FF0000"/>
                </a:solidFill>
                <a:latin typeface="Comic Sans MS" panose="030F0702030302020204" pitchFamily="66" charset="0"/>
              </a:rPr>
              <a:t>(a) the Polyakov loop filed direction</a:t>
            </a:r>
          </a:p>
        </p:txBody>
      </p:sp>
      <p:sp>
        <p:nvSpPr>
          <p:cNvPr id="7" name="文本框 8">
            <a:extLst>
              <a:ext uri="{FF2B5EF4-FFF2-40B4-BE49-F238E27FC236}">
                <a16:creationId xmlns:a16="http://schemas.microsoft.com/office/drawing/2014/main" id="{536351A0-BC76-4C5A-96A7-77666C133B8A}"/>
              </a:ext>
            </a:extLst>
          </p:cNvPr>
          <p:cNvSpPr txBox="1"/>
          <p:nvPr/>
        </p:nvSpPr>
        <p:spPr>
          <a:xfrm>
            <a:off x="711498" y="3425875"/>
            <a:ext cx="4571426" cy="369332"/>
          </a:xfrm>
          <a:prstGeom prst="rect">
            <a:avLst/>
          </a:prstGeom>
          <a:noFill/>
        </p:spPr>
        <p:txBody>
          <a:bodyPr wrap="square">
            <a:spAutoFit/>
          </a:bodyPr>
          <a:lstStyle/>
          <a:p>
            <a:pPr eaLnBrk="1" hangingPunct="1">
              <a:defRPr/>
            </a:pPr>
            <a:r>
              <a:rPr lang="en-US" altLang="zh-CN" b="1" dirty="0">
                <a:solidFill>
                  <a:srgbClr val="FF0000"/>
                </a:solidFill>
                <a:latin typeface="Comic Sans MS" panose="030F0702030302020204" pitchFamily="66" charset="0"/>
              </a:rPr>
              <a:t>(b) the mesonic field direction</a:t>
            </a:r>
          </a:p>
        </p:txBody>
      </p:sp>
      <p:sp>
        <p:nvSpPr>
          <p:cNvPr id="2" name="Slide Number Placeholder 1">
            <a:extLst>
              <a:ext uri="{FF2B5EF4-FFF2-40B4-BE49-F238E27FC236}">
                <a16:creationId xmlns:a16="http://schemas.microsoft.com/office/drawing/2014/main" id="{A8A13474-16F5-4454-B7B4-6BE6C23D3C20}"/>
              </a:ext>
            </a:extLst>
          </p:cNvPr>
          <p:cNvSpPr>
            <a:spLocks noGrp="1"/>
          </p:cNvSpPr>
          <p:nvPr>
            <p:ph type="sldNum" sz="quarter" idx="12"/>
          </p:nvPr>
        </p:nvSpPr>
        <p:spPr/>
        <p:txBody>
          <a:bodyPr/>
          <a:lstStyle/>
          <a:p>
            <a:fld id="{48F63A3B-78C7-47BE-AE5E-E10140E04643}" type="slidenum">
              <a:rPr lang="en-US" smtClean="0"/>
              <a:t>22</a:t>
            </a:fld>
            <a:endParaRPr lang="en-US" dirty="0"/>
          </a:p>
        </p:txBody>
      </p:sp>
      <p:pic>
        <p:nvPicPr>
          <p:cNvPr id="3" name="Picture 2">
            <a:extLst>
              <a:ext uri="{FF2B5EF4-FFF2-40B4-BE49-F238E27FC236}">
                <a16:creationId xmlns:a16="http://schemas.microsoft.com/office/drawing/2014/main" id="{795C4863-5DF9-43F1-B15A-1FC5C8647DB1}"/>
              </a:ext>
            </a:extLst>
          </p:cNvPr>
          <p:cNvPicPr>
            <a:picLocks noChangeAspect="1"/>
          </p:cNvPicPr>
          <p:nvPr/>
        </p:nvPicPr>
        <p:blipFill>
          <a:blip r:embed="rId3"/>
          <a:stretch>
            <a:fillRect/>
          </a:stretch>
        </p:blipFill>
        <p:spPr>
          <a:xfrm>
            <a:off x="711498" y="3795207"/>
            <a:ext cx="8026949" cy="2831690"/>
          </a:xfrm>
          <a:prstGeom prst="rect">
            <a:avLst/>
          </a:prstGeom>
        </p:spPr>
      </p:pic>
    </p:spTree>
    <p:extLst>
      <p:ext uri="{BB962C8B-B14F-4D97-AF65-F5344CB8AC3E}">
        <p14:creationId xmlns:p14="http://schemas.microsoft.com/office/powerpoint/2010/main" val="2541799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95C50E-72A9-42AA-9B77-DFDCF1AC02CD}"/>
              </a:ext>
            </a:extLst>
          </p:cNvPr>
          <p:cNvSpPr txBox="1"/>
          <p:nvPr/>
        </p:nvSpPr>
        <p:spPr>
          <a:xfrm>
            <a:off x="721055" y="546612"/>
            <a:ext cx="6345373" cy="369332"/>
          </a:xfrm>
          <a:prstGeom prst="rect">
            <a:avLst/>
          </a:prstGeom>
          <a:noFill/>
        </p:spPr>
        <p:txBody>
          <a:bodyPr wrap="square">
            <a:spAutoFit/>
          </a:bodyPr>
          <a:lstStyle/>
          <a:p>
            <a:pPr eaLnBrk="1" hangingPunct="1">
              <a:defRPr/>
            </a:pPr>
            <a:r>
              <a:rPr lang="en-US" altLang="zh-CN" b="1" dirty="0">
                <a:solidFill>
                  <a:srgbClr val="FF0000"/>
                </a:solidFill>
                <a:latin typeface="Comic Sans MS" panose="030F0702030302020204" pitchFamily="66" charset="0"/>
              </a:rPr>
              <a:t>Phase diagram in the first-order phase transition</a:t>
            </a:r>
          </a:p>
        </p:txBody>
      </p:sp>
      <p:pic>
        <p:nvPicPr>
          <p:cNvPr id="3" name="Picture 2">
            <a:extLst>
              <a:ext uri="{FF2B5EF4-FFF2-40B4-BE49-F238E27FC236}">
                <a16:creationId xmlns:a16="http://schemas.microsoft.com/office/drawing/2014/main" id="{74858509-D148-45AF-A9D9-84F44E74707C}"/>
              </a:ext>
            </a:extLst>
          </p:cNvPr>
          <p:cNvPicPr>
            <a:picLocks noChangeAspect="1"/>
          </p:cNvPicPr>
          <p:nvPr/>
        </p:nvPicPr>
        <p:blipFill>
          <a:blip r:embed="rId2"/>
          <a:stretch>
            <a:fillRect/>
          </a:stretch>
        </p:blipFill>
        <p:spPr>
          <a:xfrm>
            <a:off x="1195952" y="1229032"/>
            <a:ext cx="6900013" cy="5314335"/>
          </a:xfrm>
          <a:prstGeom prst="rect">
            <a:avLst/>
          </a:prstGeom>
        </p:spPr>
      </p:pic>
      <p:sp>
        <p:nvSpPr>
          <p:cNvPr id="2" name="Slide Number Placeholder 1">
            <a:extLst>
              <a:ext uri="{FF2B5EF4-FFF2-40B4-BE49-F238E27FC236}">
                <a16:creationId xmlns:a16="http://schemas.microsoft.com/office/drawing/2014/main" id="{5A874346-20A3-4CDA-B443-4BD317C36C68}"/>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982767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a16="http://schemas.microsoft.com/office/drawing/2014/main" id="{4511EE74-434C-4351-9FED-A5D06D8BA3AA}"/>
              </a:ext>
            </a:extLst>
          </p:cNvPr>
          <p:cNvSpPr txBox="1"/>
          <p:nvPr/>
        </p:nvSpPr>
        <p:spPr>
          <a:xfrm>
            <a:off x="559482" y="439639"/>
            <a:ext cx="4571426"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4.5 </a:t>
            </a:r>
            <a:r>
              <a:rPr lang="en-US" altLang="zh-CN" b="1" kern="0" dirty="0">
                <a:latin typeface="Arial" panose="020B0604020202020204" pitchFamily="34" charset="0"/>
                <a:ea typeface="等线" panose="02010600030101010101" pitchFamily="2" charset="-122"/>
                <a:cs typeface="Arial" panose="020B0604020202020204" pitchFamily="34" charset="0"/>
              </a:rPr>
              <a:t>Results and discussion</a:t>
            </a:r>
            <a:endParaRPr lang="zh-CN" altLang="en-US" b="1" dirty="0">
              <a:latin typeface="Arial" panose="020B0604020202020204" pitchFamily="34" charset="0"/>
              <a:cs typeface="Arial" panose="020B0604020202020204" pitchFamily="34" charset="0"/>
            </a:endParaRPr>
          </a:p>
        </p:txBody>
      </p:sp>
      <p:sp>
        <p:nvSpPr>
          <p:cNvPr id="13" name="文本框 8">
            <a:extLst>
              <a:ext uri="{FF2B5EF4-FFF2-40B4-BE49-F238E27FC236}">
                <a16:creationId xmlns:a16="http://schemas.microsoft.com/office/drawing/2014/main" id="{97C5C7E2-D254-4DBF-967D-185A46B09530}"/>
              </a:ext>
            </a:extLst>
          </p:cNvPr>
          <p:cNvSpPr txBox="1"/>
          <p:nvPr/>
        </p:nvSpPr>
        <p:spPr>
          <a:xfrm>
            <a:off x="503730" y="1009370"/>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(1) The critical bubble profile </a:t>
            </a:r>
          </a:p>
        </p:txBody>
      </p:sp>
      <p:pic>
        <p:nvPicPr>
          <p:cNvPr id="3" name="Picture 2">
            <a:extLst>
              <a:ext uri="{FF2B5EF4-FFF2-40B4-BE49-F238E27FC236}">
                <a16:creationId xmlns:a16="http://schemas.microsoft.com/office/drawing/2014/main" id="{545CA7C3-E15F-4A39-A423-130E37B29D6D}"/>
              </a:ext>
            </a:extLst>
          </p:cNvPr>
          <p:cNvPicPr>
            <a:picLocks noChangeAspect="1"/>
          </p:cNvPicPr>
          <p:nvPr/>
        </p:nvPicPr>
        <p:blipFill>
          <a:blip r:embed="rId2"/>
          <a:stretch>
            <a:fillRect/>
          </a:stretch>
        </p:blipFill>
        <p:spPr>
          <a:xfrm>
            <a:off x="851953" y="1399083"/>
            <a:ext cx="3634895" cy="2727053"/>
          </a:xfrm>
          <a:prstGeom prst="rect">
            <a:avLst/>
          </a:prstGeom>
        </p:spPr>
      </p:pic>
      <p:pic>
        <p:nvPicPr>
          <p:cNvPr id="4" name="Picture 3">
            <a:extLst>
              <a:ext uri="{FF2B5EF4-FFF2-40B4-BE49-F238E27FC236}">
                <a16:creationId xmlns:a16="http://schemas.microsoft.com/office/drawing/2014/main" id="{FB3C785D-A398-4FD0-92D5-4D6316032495}"/>
              </a:ext>
            </a:extLst>
          </p:cNvPr>
          <p:cNvPicPr>
            <a:picLocks noChangeAspect="1"/>
          </p:cNvPicPr>
          <p:nvPr/>
        </p:nvPicPr>
        <p:blipFill>
          <a:blip r:embed="rId3"/>
          <a:stretch>
            <a:fillRect/>
          </a:stretch>
        </p:blipFill>
        <p:spPr>
          <a:xfrm>
            <a:off x="988564" y="4093014"/>
            <a:ext cx="3583436" cy="2727053"/>
          </a:xfrm>
          <a:prstGeom prst="rect">
            <a:avLst/>
          </a:prstGeom>
        </p:spPr>
      </p:pic>
      <p:pic>
        <p:nvPicPr>
          <p:cNvPr id="7" name="Picture 6">
            <a:extLst>
              <a:ext uri="{FF2B5EF4-FFF2-40B4-BE49-F238E27FC236}">
                <a16:creationId xmlns:a16="http://schemas.microsoft.com/office/drawing/2014/main" id="{95CA37CF-1EC3-4838-ABEC-0A273EC84A5A}"/>
              </a:ext>
            </a:extLst>
          </p:cNvPr>
          <p:cNvPicPr>
            <a:picLocks noChangeAspect="1"/>
          </p:cNvPicPr>
          <p:nvPr/>
        </p:nvPicPr>
        <p:blipFill>
          <a:blip r:embed="rId4"/>
          <a:stretch>
            <a:fillRect/>
          </a:stretch>
        </p:blipFill>
        <p:spPr>
          <a:xfrm>
            <a:off x="4407211" y="1367904"/>
            <a:ext cx="3454862" cy="2675180"/>
          </a:xfrm>
          <a:prstGeom prst="rect">
            <a:avLst/>
          </a:prstGeom>
        </p:spPr>
      </p:pic>
      <p:pic>
        <p:nvPicPr>
          <p:cNvPr id="8" name="Picture 7">
            <a:extLst>
              <a:ext uri="{FF2B5EF4-FFF2-40B4-BE49-F238E27FC236}">
                <a16:creationId xmlns:a16="http://schemas.microsoft.com/office/drawing/2014/main" id="{95ED82EA-6A6E-420A-8D43-05497DAF3848}"/>
              </a:ext>
            </a:extLst>
          </p:cNvPr>
          <p:cNvPicPr>
            <a:picLocks noChangeAspect="1"/>
          </p:cNvPicPr>
          <p:nvPr/>
        </p:nvPicPr>
        <p:blipFill>
          <a:blip r:embed="rId5"/>
          <a:stretch>
            <a:fillRect/>
          </a:stretch>
        </p:blipFill>
        <p:spPr>
          <a:xfrm>
            <a:off x="4708611" y="4126136"/>
            <a:ext cx="3287099" cy="2673596"/>
          </a:xfrm>
          <a:prstGeom prst="rect">
            <a:avLst/>
          </a:prstGeom>
        </p:spPr>
      </p:pic>
      <p:sp>
        <p:nvSpPr>
          <p:cNvPr id="5" name="Slide Number Placeholder 4">
            <a:extLst>
              <a:ext uri="{FF2B5EF4-FFF2-40B4-BE49-F238E27FC236}">
                <a16:creationId xmlns:a16="http://schemas.microsoft.com/office/drawing/2014/main" id="{AC2F4D4D-8BCB-4299-AB64-B671B2CA9AE3}"/>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10" name="文本框 143">
            <a:extLst>
              <a:ext uri="{FF2B5EF4-FFF2-40B4-BE49-F238E27FC236}">
                <a16:creationId xmlns:a16="http://schemas.microsoft.com/office/drawing/2014/main" id="{E4A6935F-8925-432F-934A-C9F6799E2492}"/>
              </a:ext>
            </a:extLst>
          </p:cNvPr>
          <p:cNvSpPr txBox="1"/>
          <p:nvPr/>
        </p:nvSpPr>
        <p:spPr>
          <a:xfrm>
            <a:off x="4261584" y="551124"/>
            <a:ext cx="4392731"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Junrong Wang, </a:t>
            </a:r>
            <a:r>
              <a:rPr lang="en-US" altLang="zh-CN" sz="1400" dirty="0" err="1">
                <a:solidFill>
                  <a:srgbClr val="C00000"/>
                </a:solidFill>
                <a:latin typeface="Times New Roman" panose="02020603050405020304" pitchFamily="18" charset="0"/>
                <a:cs typeface="Times New Roman" panose="02020603050405020304" pitchFamily="18" charset="0"/>
              </a:rPr>
              <a:t>Jin</a:t>
            </a:r>
            <a:r>
              <a:rPr lang="en-US" altLang="zh-CN" sz="1400" dirty="0">
                <a:solidFill>
                  <a:srgbClr val="C00000"/>
                </a:solidFill>
                <a:latin typeface="Times New Roman" panose="02020603050405020304" pitchFamily="18" charset="0"/>
                <a:cs typeface="Times New Roman" panose="02020603050405020304" pitchFamily="18" charset="0"/>
              </a:rPr>
              <a:t> Jinshuang,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err="1">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 2311.13175</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540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id="{D8C7DF30-0C2A-4CA8-9CDA-C28C3C28874D}"/>
              </a:ext>
            </a:extLst>
          </p:cNvPr>
          <p:cNvSpPr txBox="1"/>
          <p:nvPr/>
        </p:nvSpPr>
        <p:spPr>
          <a:xfrm>
            <a:off x="462035" y="291215"/>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(2) Surface tension</a:t>
            </a:r>
          </a:p>
        </p:txBody>
      </p:sp>
      <p:pic>
        <p:nvPicPr>
          <p:cNvPr id="7" name="Picture 6">
            <a:extLst>
              <a:ext uri="{FF2B5EF4-FFF2-40B4-BE49-F238E27FC236}">
                <a16:creationId xmlns:a16="http://schemas.microsoft.com/office/drawing/2014/main" id="{7BDE58C4-F56F-44F0-86C9-1258FCDB4C93}"/>
              </a:ext>
            </a:extLst>
          </p:cNvPr>
          <p:cNvPicPr>
            <a:picLocks noChangeAspect="1"/>
          </p:cNvPicPr>
          <p:nvPr/>
        </p:nvPicPr>
        <p:blipFill>
          <a:blip r:embed="rId2"/>
          <a:stretch>
            <a:fillRect/>
          </a:stretch>
        </p:blipFill>
        <p:spPr>
          <a:xfrm>
            <a:off x="913528" y="755203"/>
            <a:ext cx="3660302" cy="2862056"/>
          </a:xfrm>
          <a:prstGeom prst="rect">
            <a:avLst/>
          </a:prstGeom>
        </p:spPr>
      </p:pic>
      <p:pic>
        <p:nvPicPr>
          <p:cNvPr id="11" name="Picture 10">
            <a:extLst>
              <a:ext uri="{FF2B5EF4-FFF2-40B4-BE49-F238E27FC236}">
                <a16:creationId xmlns:a16="http://schemas.microsoft.com/office/drawing/2014/main" id="{2792F486-0C1C-46D5-A171-D9F84B167F2A}"/>
              </a:ext>
            </a:extLst>
          </p:cNvPr>
          <p:cNvPicPr>
            <a:picLocks noChangeAspect="1"/>
          </p:cNvPicPr>
          <p:nvPr/>
        </p:nvPicPr>
        <p:blipFill>
          <a:blip r:embed="rId3"/>
          <a:stretch>
            <a:fillRect/>
          </a:stretch>
        </p:blipFill>
        <p:spPr>
          <a:xfrm>
            <a:off x="4627799" y="755203"/>
            <a:ext cx="3660302" cy="2941804"/>
          </a:xfrm>
          <a:prstGeom prst="rect">
            <a:avLst/>
          </a:prstGeom>
        </p:spPr>
      </p:pic>
      <p:pic>
        <p:nvPicPr>
          <p:cNvPr id="13" name="Picture 12">
            <a:extLst>
              <a:ext uri="{FF2B5EF4-FFF2-40B4-BE49-F238E27FC236}">
                <a16:creationId xmlns:a16="http://schemas.microsoft.com/office/drawing/2014/main" id="{FB5D8D58-36DF-423A-9571-9CBFB79225AF}"/>
              </a:ext>
            </a:extLst>
          </p:cNvPr>
          <p:cNvPicPr>
            <a:picLocks noChangeAspect="1"/>
          </p:cNvPicPr>
          <p:nvPr/>
        </p:nvPicPr>
        <p:blipFill>
          <a:blip r:embed="rId4"/>
          <a:stretch>
            <a:fillRect/>
          </a:stretch>
        </p:blipFill>
        <p:spPr>
          <a:xfrm>
            <a:off x="4627799" y="3697007"/>
            <a:ext cx="3725708" cy="3002975"/>
          </a:xfrm>
          <a:prstGeom prst="rect">
            <a:avLst/>
          </a:prstGeom>
        </p:spPr>
      </p:pic>
      <p:pic>
        <p:nvPicPr>
          <p:cNvPr id="14" name="Picture 13">
            <a:extLst>
              <a:ext uri="{FF2B5EF4-FFF2-40B4-BE49-F238E27FC236}">
                <a16:creationId xmlns:a16="http://schemas.microsoft.com/office/drawing/2014/main" id="{8E5578F0-5BB1-4038-B7CC-6144272A2DC7}"/>
              </a:ext>
            </a:extLst>
          </p:cNvPr>
          <p:cNvPicPr>
            <a:picLocks noChangeAspect="1"/>
          </p:cNvPicPr>
          <p:nvPr/>
        </p:nvPicPr>
        <p:blipFill>
          <a:blip r:embed="rId5"/>
          <a:stretch>
            <a:fillRect/>
          </a:stretch>
        </p:blipFill>
        <p:spPr>
          <a:xfrm>
            <a:off x="880824" y="3711915"/>
            <a:ext cx="3725709" cy="2922868"/>
          </a:xfrm>
          <a:prstGeom prst="rect">
            <a:avLst/>
          </a:prstGeom>
        </p:spPr>
      </p:pic>
      <p:sp>
        <p:nvSpPr>
          <p:cNvPr id="3" name="Slide Number Placeholder 2">
            <a:extLst>
              <a:ext uri="{FF2B5EF4-FFF2-40B4-BE49-F238E27FC236}">
                <a16:creationId xmlns:a16="http://schemas.microsoft.com/office/drawing/2014/main" id="{150C4A46-4195-4685-8B76-68E366235E87}"/>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02099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a:extLst>
              <a:ext uri="{FF2B5EF4-FFF2-40B4-BE49-F238E27FC236}">
                <a16:creationId xmlns:a16="http://schemas.microsoft.com/office/drawing/2014/main" id="{D1365BB4-9BD6-44BA-A993-87E403559436}"/>
              </a:ext>
            </a:extLst>
          </p:cNvPr>
          <p:cNvSpPr txBox="1"/>
          <p:nvPr/>
        </p:nvSpPr>
        <p:spPr>
          <a:xfrm>
            <a:off x="488763" y="351596"/>
            <a:ext cx="6565753"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(3) The saddle-point action</a:t>
            </a:r>
          </a:p>
        </p:txBody>
      </p:sp>
      <p:pic>
        <p:nvPicPr>
          <p:cNvPr id="4" name="Picture 3">
            <a:extLst>
              <a:ext uri="{FF2B5EF4-FFF2-40B4-BE49-F238E27FC236}">
                <a16:creationId xmlns:a16="http://schemas.microsoft.com/office/drawing/2014/main" id="{671364E2-AD18-4F49-B385-75C6B7CA07BF}"/>
              </a:ext>
            </a:extLst>
          </p:cNvPr>
          <p:cNvPicPr>
            <a:picLocks noChangeAspect="1"/>
          </p:cNvPicPr>
          <p:nvPr/>
        </p:nvPicPr>
        <p:blipFill>
          <a:blip r:embed="rId2"/>
          <a:stretch>
            <a:fillRect/>
          </a:stretch>
        </p:blipFill>
        <p:spPr>
          <a:xfrm>
            <a:off x="606428" y="644013"/>
            <a:ext cx="3716726" cy="2966523"/>
          </a:xfrm>
          <a:prstGeom prst="rect">
            <a:avLst/>
          </a:prstGeom>
        </p:spPr>
      </p:pic>
      <p:pic>
        <p:nvPicPr>
          <p:cNvPr id="5" name="Picture 4">
            <a:extLst>
              <a:ext uri="{FF2B5EF4-FFF2-40B4-BE49-F238E27FC236}">
                <a16:creationId xmlns:a16="http://schemas.microsoft.com/office/drawing/2014/main" id="{91C934D7-D660-47A9-B01D-9101D1FFB6E1}"/>
              </a:ext>
            </a:extLst>
          </p:cNvPr>
          <p:cNvPicPr>
            <a:picLocks noChangeAspect="1"/>
          </p:cNvPicPr>
          <p:nvPr/>
        </p:nvPicPr>
        <p:blipFill>
          <a:blip r:embed="rId3"/>
          <a:stretch>
            <a:fillRect/>
          </a:stretch>
        </p:blipFill>
        <p:spPr>
          <a:xfrm>
            <a:off x="4440819" y="720928"/>
            <a:ext cx="3761991" cy="2966522"/>
          </a:xfrm>
          <a:prstGeom prst="rect">
            <a:avLst/>
          </a:prstGeom>
        </p:spPr>
      </p:pic>
      <p:pic>
        <p:nvPicPr>
          <p:cNvPr id="6" name="Picture 5">
            <a:extLst>
              <a:ext uri="{FF2B5EF4-FFF2-40B4-BE49-F238E27FC236}">
                <a16:creationId xmlns:a16="http://schemas.microsoft.com/office/drawing/2014/main" id="{479A127D-CF5F-4BF5-99A7-C635E8A97B5E}"/>
              </a:ext>
            </a:extLst>
          </p:cNvPr>
          <p:cNvPicPr>
            <a:picLocks noChangeAspect="1"/>
          </p:cNvPicPr>
          <p:nvPr/>
        </p:nvPicPr>
        <p:blipFill>
          <a:blip r:embed="rId4"/>
          <a:stretch>
            <a:fillRect/>
          </a:stretch>
        </p:blipFill>
        <p:spPr>
          <a:xfrm>
            <a:off x="4365029" y="3699465"/>
            <a:ext cx="3835434" cy="3022011"/>
          </a:xfrm>
          <a:prstGeom prst="rect">
            <a:avLst/>
          </a:prstGeom>
        </p:spPr>
      </p:pic>
      <p:sp>
        <p:nvSpPr>
          <p:cNvPr id="8" name="Slide Number Placeholder 7">
            <a:extLst>
              <a:ext uri="{FF2B5EF4-FFF2-40B4-BE49-F238E27FC236}">
                <a16:creationId xmlns:a16="http://schemas.microsoft.com/office/drawing/2014/main" id="{C2211466-9B19-413C-AED9-316F7B4E448C}"/>
              </a:ext>
            </a:extLst>
          </p:cNvPr>
          <p:cNvSpPr>
            <a:spLocks noGrp="1"/>
          </p:cNvSpPr>
          <p:nvPr>
            <p:ph type="sldNum" sz="quarter" idx="12"/>
          </p:nvPr>
        </p:nvSpPr>
        <p:spPr/>
        <p:txBody>
          <a:bodyPr/>
          <a:lstStyle/>
          <a:p>
            <a:fld id="{48F63A3B-78C7-47BE-AE5E-E10140E04643}" type="slidenum">
              <a:rPr lang="en-US" smtClean="0"/>
              <a:t>26</a:t>
            </a:fld>
            <a:endParaRPr lang="en-US" dirty="0"/>
          </a:p>
        </p:txBody>
      </p:sp>
      <p:pic>
        <p:nvPicPr>
          <p:cNvPr id="2" name="Picture 1">
            <a:extLst>
              <a:ext uri="{FF2B5EF4-FFF2-40B4-BE49-F238E27FC236}">
                <a16:creationId xmlns:a16="http://schemas.microsoft.com/office/drawing/2014/main" id="{56D0E0B2-DF61-4AE3-AC6F-C8E329D9979D}"/>
              </a:ext>
            </a:extLst>
          </p:cNvPr>
          <p:cNvPicPr>
            <a:picLocks noChangeAspect="1"/>
          </p:cNvPicPr>
          <p:nvPr/>
        </p:nvPicPr>
        <p:blipFill>
          <a:blip r:embed="rId5"/>
          <a:stretch>
            <a:fillRect/>
          </a:stretch>
        </p:blipFill>
        <p:spPr>
          <a:xfrm>
            <a:off x="637747" y="3687450"/>
            <a:ext cx="3727282" cy="3039939"/>
          </a:xfrm>
          <a:prstGeom prst="rect">
            <a:avLst/>
          </a:prstGeom>
        </p:spPr>
      </p:pic>
    </p:spTree>
    <p:extLst>
      <p:ext uri="{BB962C8B-B14F-4D97-AF65-F5344CB8AC3E}">
        <p14:creationId xmlns:p14="http://schemas.microsoft.com/office/powerpoint/2010/main" val="2610611324"/>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id="{65E508EB-4FBB-48FB-8D9E-5AE3B5AF4352}"/>
              </a:ext>
            </a:extLst>
          </p:cNvPr>
          <p:cNvSpPr txBox="1"/>
          <p:nvPr/>
        </p:nvSpPr>
        <p:spPr>
          <a:xfrm>
            <a:off x="552318" y="430077"/>
            <a:ext cx="5621415"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(3) In summary</a:t>
            </a:r>
          </a:p>
        </p:txBody>
      </p:sp>
      <p:sp>
        <p:nvSpPr>
          <p:cNvPr id="10" name="TextBox 9">
            <a:extLst>
              <a:ext uri="{FF2B5EF4-FFF2-40B4-BE49-F238E27FC236}">
                <a16:creationId xmlns:a16="http://schemas.microsoft.com/office/drawing/2014/main" id="{B0605887-2D16-4670-B6CE-240E4573E705}"/>
              </a:ext>
            </a:extLst>
          </p:cNvPr>
          <p:cNvSpPr txBox="1"/>
          <p:nvPr/>
        </p:nvSpPr>
        <p:spPr>
          <a:xfrm>
            <a:off x="4848158" y="4698880"/>
            <a:ext cx="3999220" cy="1323439"/>
          </a:xfrm>
          <a:prstGeom prst="rect">
            <a:avLst/>
          </a:prstGeom>
          <a:noFill/>
        </p:spPr>
        <p:txBody>
          <a:bodyPr wrap="square">
            <a:spAutoFit/>
          </a:bodyPr>
          <a:lstStyle/>
          <a:p>
            <a:r>
              <a:rPr lang="en-US" altLang="zh-CN" sz="1600" dirty="0">
                <a:solidFill>
                  <a:srgbClr val="2F66C3"/>
                </a:solidFill>
                <a:latin typeface="Arial" panose="020B0604020202020204" pitchFamily="34" charset="0"/>
                <a:cs typeface="Arial" panose="020B0604020202020204" pitchFamily="34" charset="0"/>
              </a:rPr>
              <a:t>(b) </a:t>
            </a:r>
            <a:r>
              <a:rPr lang="zh-CN" altLang="en-US" sz="1600" dirty="0">
                <a:solidFill>
                  <a:srgbClr val="2F66C3"/>
                </a:solidFill>
                <a:latin typeface="Arial" panose="020B0604020202020204" pitchFamily="34" charset="0"/>
                <a:cs typeface="Arial" panose="020B0604020202020204" pitchFamily="34" charset="0"/>
              </a:rPr>
              <a:t>Surface tension as a function of a quark chemical potential when T ≃ Tc. The solid line is for the “top-down” scenario and the dashed line is for the “bottom-up” scenario.</a:t>
            </a:r>
          </a:p>
        </p:txBody>
      </p:sp>
      <p:sp>
        <p:nvSpPr>
          <p:cNvPr id="11" name="TextBox 10">
            <a:extLst>
              <a:ext uri="{FF2B5EF4-FFF2-40B4-BE49-F238E27FC236}">
                <a16:creationId xmlns:a16="http://schemas.microsoft.com/office/drawing/2014/main" id="{F90F2639-E744-43F6-943E-0567E3F24AA0}"/>
              </a:ext>
            </a:extLst>
          </p:cNvPr>
          <p:cNvSpPr txBox="1"/>
          <p:nvPr/>
        </p:nvSpPr>
        <p:spPr>
          <a:xfrm>
            <a:off x="427513" y="4698880"/>
            <a:ext cx="4053404" cy="584775"/>
          </a:xfrm>
          <a:prstGeom prst="rect">
            <a:avLst/>
          </a:prstGeom>
          <a:noFill/>
        </p:spPr>
        <p:txBody>
          <a:bodyPr wrap="square">
            <a:spAutoFit/>
          </a:bodyPr>
          <a:lstStyle/>
          <a:p>
            <a:r>
              <a:rPr lang="en-US" altLang="zh-CN" sz="1600" dirty="0">
                <a:solidFill>
                  <a:srgbClr val="2F66C3"/>
                </a:solidFill>
                <a:latin typeface="Arial" panose="020B0604020202020204" pitchFamily="34" charset="0"/>
                <a:cs typeface="Arial" panose="020B0604020202020204" pitchFamily="34" charset="0"/>
              </a:rPr>
              <a:t>(a)“Actual” phase diagram for the first-order phase transition. </a:t>
            </a:r>
            <a:endParaRPr lang="zh-CN" altLang="en-US" sz="1600" dirty="0">
              <a:solidFill>
                <a:srgbClr val="2F66C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048CF65-519C-443D-A4D0-E57A1CCF07CC}"/>
              </a:ext>
            </a:extLst>
          </p:cNvPr>
          <p:cNvPicPr>
            <a:picLocks noChangeAspect="1"/>
          </p:cNvPicPr>
          <p:nvPr/>
        </p:nvPicPr>
        <p:blipFill>
          <a:blip r:embed="rId2"/>
          <a:stretch>
            <a:fillRect/>
          </a:stretch>
        </p:blipFill>
        <p:spPr>
          <a:xfrm>
            <a:off x="270977" y="940998"/>
            <a:ext cx="4467601" cy="3440911"/>
          </a:xfrm>
          <a:prstGeom prst="rect">
            <a:avLst/>
          </a:prstGeom>
        </p:spPr>
      </p:pic>
      <p:sp>
        <p:nvSpPr>
          <p:cNvPr id="4" name="Arrow: Down 3">
            <a:extLst>
              <a:ext uri="{FF2B5EF4-FFF2-40B4-BE49-F238E27FC236}">
                <a16:creationId xmlns:a16="http://schemas.microsoft.com/office/drawing/2014/main" id="{390F8C0B-C15F-4543-B117-F1086A1A672C}"/>
              </a:ext>
            </a:extLst>
          </p:cNvPr>
          <p:cNvSpPr/>
          <p:nvPr/>
        </p:nvSpPr>
        <p:spPr>
          <a:xfrm rot="10800000">
            <a:off x="3179596" y="3683856"/>
            <a:ext cx="45719" cy="736429"/>
          </a:xfrm>
          <a:prstGeom prst="downArrow">
            <a:avLst/>
          </a:prstGeom>
          <a:ln>
            <a:solidFill>
              <a:srgbClr val="FF5C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rrow: Down 4">
            <a:extLst>
              <a:ext uri="{FF2B5EF4-FFF2-40B4-BE49-F238E27FC236}">
                <a16:creationId xmlns:a16="http://schemas.microsoft.com/office/drawing/2014/main" id="{827B199A-14AA-4D8F-9F62-D99C9C3A4989}"/>
              </a:ext>
            </a:extLst>
          </p:cNvPr>
          <p:cNvSpPr/>
          <p:nvPr/>
        </p:nvSpPr>
        <p:spPr>
          <a:xfrm>
            <a:off x="3317306" y="2499782"/>
            <a:ext cx="45719" cy="736429"/>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50EB87B1-3B60-4EC5-AC02-455AEF55CDA7}"/>
              </a:ext>
            </a:extLst>
          </p:cNvPr>
          <p:cNvSpPr txBox="1"/>
          <p:nvPr/>
        </p:nvSpPr>
        <p:spPr>
          <a:xfrm>
            <a:off x="2710118" y="4428531"/>
            <a:ext cx="1126127" cy="307777"/>
          </a:xfrm>
          <a:prstGeom prst="rect">
            <a:avLst/>
          </a:prstGeom>
          <a:noFill/>
        </p:spPr>
        <p:txBody>
          <a:bodyPr wrap="square" rtlCol="0">
            <a:spAutoFit/>
          </a:bodyPr>
          <a:lstStyle/>
          <a:p>
            <a:r>
              <a:rPr lang="en-US" altLang="zh-CN" sz="1400" b="1" dirty="0">
                <a:solidFill>
                  <a:srgbClr val="DD4ECD"/>
                </a:solidFill>
              </a:rPr>
              <a:t>Quark phase</a:t>
            </a:r>
            <a:endParaRPr lang="zh-CN" altLang="en-US" sz="1400" b="1" dirty="0">
              <a:solidFill>
                <a:srgbClr val="DD4ECD"/>
              </a:solidFill>
            </a:endParaRPr>
          </a:p>
        </p:txBody>
      </p:sp>
      <p:sp>
        <p:nvSpPr>
          <p:cNvPr id="7" name="TextBox 6">
            <a:extLst>
              <a:ext uri="{FF2B5EF4-FFF2-40B4-BE49-F238E27FC236}">
                <a16:creationId xmlns:a16="http://schemas.microsoft.com/office/drawing/2014/main" id="{649B7DDA-F6C8-4423-B1D0-F0CAB4E41B4C}"/>
              </a:ext>
            </a:extLst>
          </p:cNvPr>
          <p:cNvSpPr txBox="1"/>
          <p:nvPr/>
        </p:nvSpPr>
        <p:spPr>
          <a:xfrm>
            <a:off x="2822256" y="2204051"/>
            <a:ext cx="1213066" cy="307777"/>
          </a:xfrm>
          <a:prstGeom prst="rect">
            <a:avLst/>
          </a:prstGeom>
          <a:noFill/>
        </p:spPr>
        <p:txBody>
          <a:bodyPr wrap="square" rtlCol="0">
            <a:spAutoFit/>
          </a:bodyPr>
          <a:lstStyle/>
          <a:p>
            <a:r>
              <a:rPr lang="en-US" altLang="zh-CN" sz="1400" b="1" dirty="0">
                <a:solidFill>
                  <a:srgbClr val="00B050"/>
                </a:solidFill>
              </a:rPr>
              <a:t>Hadron phase</a:t>
            </a:r>
            <a:endParaRPr lang="zh-CN" altLang="en-US" sz="1400" b="1" dirty="0">
              <a:solidFill>
                <a:srgbClr val="00B050"/>
              </a:solidFill>
            </a:endParaRPr>
          </a:p>
        </p:txBody>
      </p:sp>
      <p:pic>
        <p:nvPicPr>
          <p:cNvPr id="13" name="Picture 12">
            <a:extLst>
              <a:ext uri="{FF2B5EF4-FFF2-40B4-BE49-F238E27FC236}">
                <a16:creationId xmlns:a16="http://schemas.microsoft.com/office/drawing/2014/main" id="{7C9373CE-AD4F-4BB9-BFFF-33CDF10D1A74}"/>
              </a:ext>
            </a:extLst>
          </p:cNvPr>
          <p:cNvPicPr>
            <a:picLocks noChangeAspect="1"/>
          </p:cNvPicPr>
          <p:nvPr/>
        </p:nvPicPr>
        <p:blipFill>
          <a:blip r:embed="rId3"/>
          <a:stretch>
            <a:fillRect/>
          </a:stretch>
        </p:blipFill>
        <p:spPr>
          <a:xfrm>
            <a:off x="4309466" y="940998"/>
            <a:ext cx="4489322" cy="3576987"/>
          </a:xfrm>
          <a:prstGeom prst="rect">
            <a:avLst/>
          </a:prstGeom>
        </p:spPr>
      </p:pic>
      <p:sp>
        <p:nvSpPr>
          <p:cNvPr id="3" name="Slide Number Placeholder 2">
            <a:extLst>
              <a:ext uri="{FF2B5EF4-FFF2-40B4-BE49-F238E27FC236}">
                <a16:creationId xmlns:a16="http://schemas.microsoft.com/office/drawing/2014/main" id="{60F0CCDB-2F33-4A53-B077-5858CD6E5F57}"/>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4175580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5306" y="304929"/>
            <a:ext cx="1003202" cy="1001864"/>
            <a:chOff x="3591971" y="474440"/>
            <a:chExt cx="4396997" cy="4391132"/>
          </a:xfrm>
        </p:grpSpPr>
        <p:grpSp>
          <p:nvGrpSpPr>
            <p:cNvPr id="20" name="组合 19"/>
            <p:cNvGrpSpPr/>
            <p:nvPr/>
          </p:nvGrpSpPr>
          <p:grpSpPr>
            <a:xfrm>
              <a:off x="3591971" y="474440"/>
              <a:ext cx="4396997" cy="4391132"/>
              <a:chOff x="3196266" y="101600"/>
              <a:chExt cx="4888134" cy="4881614"/>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23"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21" name="矩形 2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05</a:t>
              </a:r>
            </a:p>
          </p:txBody>
        </p:sp>
      </p:grpSp>
      <p:sp>
        <p:nvSpPr>
          <p:cNvPr id="28" name="文本框 27"/>
          <p:cNvSpPr txBox="1"/>
          <p:nvPr/>
        </p:nvSpPr>
        <p:spPr>
          <a:xfrm>
            <a:off x="1128508" y="617627"/>
            <a:ext cx="3672820" cy="461665"/>
          </a:xfrm>
          <a:prstGeom prst="rect">
            <a:avLst/>
          </a:prstGeom>
          <a:noFill/>
        </p:spPr>
        <p:txBody>
          <a:bodyPr wrap="square" rtlCol="0">
            <a:spAutoFit/>
            <a:scene3d>
              <a:camera prst="orthographicFront"/>
              <a:lightRig rig="threePt" dir="t"/>
            </a:scene3d>
            <a:sp3d contourW="12700"/>
          </a:bodyPr>
          <a:lstStyle/>
          <a:p>
            <a:r>
              <a:rPr lang="en-US" altLang="zh-CN" sz="2400" b="1" dirty="0">
                <a:latin typeface="Times New Roman" panose="02020603050405020304" pitchFamily="18" charset="0"/>
                <a:cs typeface="Times New Roman" panose="02020603050405020304" pitchFamily="18" charset="0"/>
              </a:rPr>
              <a:t>Summary and outlook</a:t>
            </a:r>
          </a:p>
        </p:txBody>
      </p:sp>
      <p:sp>
        <p:nvSpPr>
          <p:cNvPr id="2" name="文本框 1">
            <a:extLst>
              <a:ext uri="{FF2B5EF4-FFF2-40B4-BE49-F238E27FC236}">
                <a16:creationId xmlns:a16="http://schemas.microsoft.com/office/drawing/2014/main" id="{BB8B7CE8-C220-4760-8563-A782EB396CB2}"/>
              </a:ext>
            </a:extLst>
          </p:cNvPr>
          <p:cNvSpPr txBox="1"/>
          <p:nvPr/>
        </p:nvSpPr>
        <p:spPr>
          <a:xfrm>
            <a:off x="673234" y="1306792"/>
            <a:ext cx="7709789" cy="4093428"/>
          </a:xfrm>
          <a:prstGeom prst="rect">
            <a:avLst/>
          </a:prstGeom>
          <a:noFill/>
        </p:spPr>
        <p:txBody>
          <a:bodyPr wrap="square" rtlCol="0">
            <a:spAutoFit/>
          </a:bodyPr>
          <a:lstStyle/>
          <a:p>
            <a:pPr marL="342892" indent="-342892">
              <a:buAutoNum type="arabicParenBoth"/>
            </a:pPr>
            <a:r>
              <a:rPr lang="en-US" altLang="zh-CN" sz="2000" dirty="0">
                <a:latin typeface="Arial" panose="020B0604020202020204" pitchFamily="34" charset="0"/>
                <a:cs typeface="Arial" panose="020B0604020202020204" pitchFamily="34" charset="0"/>
              </a:rPr>
              <a:t>We investigate the dynamics of a first-order quark-hadron transition via homogeneous thermal nucleation in the quark-meson model with and without the Polyakov loop. </a:t>
            </a:r>
          </a:p>
          <a:p>
            <a:pPr marL="342892" indent="-342892">
              <a:buAutoNum type="arabicParenBoth"/>
            </a:pPr>
            <a:r>
              <a:rPr lang="en-US" altLang="zh-CN" sz="2000" dirty="0">
                <a:latin typeface="Arial" panose="020B0604020202020204" pitchFamily="34" charset="0"/>
                <a:cs typeface="Arial" panose="020B0604020202020204" pitchFamily="34" charset="0"/>
              </a:rPr>
              <a:t>By taking the temperature as the variables, the critical bubble profiles, the evolutions of the surface tension and the three-dimensional saddle-point action S</a:t>
            </a:r>
            <a:r>
              <a:rPr lang="en-US" altLang="zh-CN" sz="2000" baseline="-25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/T in the presence of a nucleation bubble are calculated in detail.</a:t>
            </a:r>
          </a:p>
          <a:p>
            <a:pPr marL="342892" indent="-342892">
              <a:buAutoNum type="arabicParenBoth"/>
            </a:pPr>
            <a:r>
              <a:rPr lang="en-US" altLang="zh-CN" sz="2000" dirty="0">
                <a:latin typeface="Arial" panose="020B0604020202020204" pitchFamily="34" charset="0"/>
                <a:cs typeface="Arial" panose="020B0604020202020204" pitchFamily="34" charset="0"/>
              </a:rPr>
              <a:t>For the Polyakov</a:t>
            </a:r>
            <a:r>
              <a:rPr lang="en-US" altLang="zh-CN" sz="2000" b="0" i="0" dirty="0">
                <a:solidFill>
                  <a:srgbClr val="000000"/>
                </a:solidFill>
                <a:effectLst/>
                <a:latin typeface="Arial" panose="020B0604020202020204" pitchFamily="34" charset="0"/>
                <a:cs typeface="Arial" panose="020B0604020202020204" pitchFamily="34" charset="0"/>
              </a:rPr>
              <a:t> quark-meson model, the false vacuum could </a:t>
            </a:r>
            <a:r>
              <a:rPr lang="en-US" altLang="zh-CN" sz="2000" b="0" i="0" dirty="0">
                <a:solidFill>
                  <a:srgbClr val="FF0000"/>
                </a:solidFill>
                <a:effectLst/>
                <a:latin typeface="Arial" panose="020B0604020202020204" pitchFamily="34" charset="0"/>
                <a:cs typeface="Arial" panose="020B0604020202020204" pitchFamily="34" charset="0"/>
              </a:rPr>
              <a:t>survive </a:t>
            </a:r>
            <a:r>
              <a:rPr lang="en-US" altLang="zh-CN" sz="2000" b="0" i="0" dirty="0">
                <a:solidFill>
                  <a:srgbClr val="000000"/>
                </a:solidFill>
                <a:effectLst/>
                <a:latin typeface="Arial" panose="020B0604020202020204" pitchFamily="34" charset="0"/>
                <a:cs typeface="Arial" panose="020B0604020202020204" pitchFamily="34" charset="0"/>
              </a:rPr>
              <a:t>and </a:t>
            </a:r>
            <a:r>
              <a:rPr lang="en-US" altLang="zh-CN" sz="2000" b="0" i="0" dirty="0">
                <a:solidFill>
                  <a:srgbClr val="FF0000"/>
                </a:solidFill>
                <a:effectLst/>
                <a:latin typeface="Arial" panose="020B0604020202020204" pitchFamily="34" charset="0"/>
                <a:cs typeface="Arial" panose="020B0604020202020204" pitchFamily="34" charset="0"/>
              </a:rPr>
              <a:t>exist</a:t>
            </a:r>
            <a:r>
              <a:rPr lang="en-US" altLang="zh-CN" sz="2000" b="0" i="0" dirty="0">
                <a:solidFill>
                  <a:srgbClr val="000000"/>
                </a:solidFill>
                <a:effectLst/>
                <a:latin typeface="Arial" panose="020B0604020202020204" pitchFamily="34" charset="0"/>
                <a:cs typeface="Arial" panose="020B0604020202020204" pitchFamily="34" charset="0"/>
              </a:rPr>
              <a:t> as a metastable state as long as the temperature lies between the up and low spinodal lines.</a:t>
            </a:r>
          </a:p>
          <a:p>
            <a:pPr marL="342892" indent="-342892">
              <a:buAutoNum type="arabicParenBoth"/>
            </a:pPr>
            <a:r>
              <a:rPr lang="en-US" altLang="zh-CN" sz="2000" dirty="0">
                <a:latin typeface="Arial" panose="020B0604020202020204" pitchFamily="34" charset="0"/>
                <a:cs typeface="Arial" panose="020B0604020202020204" pitchFamily="34" charset="0"/>
              </a:rPr>
              <a:t>The Polyakov </a:t>
            </a:r>
            <a:r>
              <a:rPr lang="en-US" altLang="zh-CN" sz="2000" b="0" i="0" dirty="0">
                <a:solidFill>
                  <a:srgbClr val="000000"/>
                </a:solidFill>
                <a:effectLst/>
                <a:latin typeface="Arial" panose="020B0604020202020204" pitchFamily="34" charset="0"/>
                <a:cs typeface="Arial" panose="020B0604020202020204" pitchFamily="34" charset="0"/>
              </a:rPr>
              <a:t>quark-meson model </a:t>
            </a:r>
            <a:r>
              <a:rPr lang="en-US" altLang="zh-CN" sz="2000" dirty="0">
                <a:latin typeface="Arial" panose="020B0604020202020204" pitchFamily="34" charset="0"/>
                <a:cs typeface="Arial" panose="020B0604020202020204" pitchFamily="34" charset="0"/>
              </a:rPr>
              <a:t>predicts a surface tension of Σ ∼ 0−4 MeV/fm</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such a small value of the surface tension would favor a mixed phase in the cores of compact stars.</a:t>
            </a:r>
            <a:endParaRPr lang="zh-CN" alt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E37D4E-5C2D-4E3A-BB75-DDEBFAE60641}"/>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314EBB7-454F-46F5-B5FF-D9009A9C0FC3}"/>
              </a:ext>
            </a:extLst>
          </p:cNvPr>
          <p:cNvSpPr txBox="1"/>
          <p:nvPr/>
        </p:nvSpPr>
        <p:spPr>
          <a:xfrm>
            <a:off x="443490" y="462476"/>
            <a:ext cx="8227967" cy="4401205"/>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Future studies:</a:t>
            </a:r>
          </a:p>
          <a:p>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To extend our works to the </a:t>
            </a:r>
            <a:r>
              <a:rPr lang="en-US" altLang="zh-CN" sz="2000" b="1" dirty="0">
                <a:solidFill>
                  <a:srgbClr val="FF0000"/>
                </a:solidFill>
                <a:latin typeface="Arial" panose="020B0604020202020204" pitchFamily="34" charset="0"/>
                <a:cs typeface="Arial" panose="020B0604020202020204" pitchFamily="34" charset="0"/>
              </a:rPr>
              <a:t>3-flavor</a:t>
            </a:r>
            <a:r>
              <a:rPr lang="en-US" altLang="zh-CN" sz="2000" dirty="0">
                <a:latin typeface="Arial" panose="020B0604020202020204" pitchFamily="34" charset="0"/>
                <a:cs typeface="Arial" panose="020B0604020202020204" pitchFamily="34" charset="0"/>
              </a:rPr>
              <a:t> quark-meson model with and without the Polyakov loop by included the strange quark.</a:t>
            </a:r>
          </a:p>
          <a:p>
            <a:pPr marL="342892" indent="-342892">
              <a:buAutoNum type="arabicParenBoth"/>
            </a:pPr>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For the physics we are interested in this work, we can give an estimate of </a:t>
            </a:r>
            <a:r>
              <a:rPr lang="en-US" altLang="zh-CN" sz="2000" b="1" dirty="0">
                <a:solidFill>
                  <a:srgbClr val="FF0000"/>
                </a:solidFill>
                <a:latin typeface="Arial" panose="020B0604020202020204" pitchFamily="34" charset="0"/>
                <a:cs typeface="Arial" panose="020B0604020202020204" pitchFamily="34" charset="0"/>
              </a:rPr>
              <a:t>the </a:t>
            </a:r>
            <a:r>
              <a:rPr lang="en-US" altLang="zh-CN" sz="2000" b="1" u="none" strike="noStrike" baseline="0" dirty="0" err="1">
                <a:solidFill>
                  <a:srgbClr val="FF0000"/>
                </a:solidFill>
                <a:latin typeface="Arial" panose="020B0604020202020204" pitchFamily="34" charset="0"/>
                <a:cs typeface="Arial" panose="020B0604020202020204" pitchFamily="34" charset="0"/>
              </a:rPr>
              <a:t>prefactor</a:t>
            </a:r>
            <a:r>
              <a:rPr lang="en-US" altLang="zh-CN" sz="2000" b="1" u="none" strike="noStrike" baseline="0" dirty="0">
                <a:solidFill>
                  <a:srgbClr val="FF0000"/>
                </a:solidFill>
                <a:latin typeface="Arial" panose="020B0604020202020204" pitchFamily="34" charset="0"/>
                <a:cs typeface="Arial" panose="020B0604020202020204" pitchFamily="34" charset="0"/>
              </a:rPr>
              <a:t> </a:t>
            </a:r>
            <a:r>
              <a:rPr lang="en-US" altLang="zh-CN" sz="2000" u="none" strike="noStrike" baseline="0" dirty="0">
                <a:latin typeface="Arial" panose="020B0604020202020204" pitchFamily="34" charset="0"/>
                <a:cs typeface="Arial" panose="020B0604020202020204" pitchFamily="34" charset="0"/>
              </a:rPr>
              <a:t>     by T</a:t>
            </a:r>
            <a:r>
              <a:rPr lang="en-US" altLang="zh-CN" sz="2000" u="none" strike="noStrike" baseline="30000" dirty="0">
                <a:latin typeface="Arial" panose="020B0604020202020204" pitchFamily="34" charset="0"/>
                <a:cs typeface="Arial" panose="020B0604020202020204" pitchFamily="34" charset="0"/>
              </a:rPr>
              <a:t>4</a:t>
            </a:r>
            <a:r>
              <a:rPr lang="en-US" altLang="zh-CN" sz="2000" u="none" strike="noStrike" baseline="0" dirty="0">
                <a:latin typeface="Arial" panose="020B0604020202020204" pitchFamily="34" charset="0"/>
                <a:cs typeface="Arial" panose="020B0604020202020204" pitchFamily="34" charset="0"/>
              </a:rPr>
              <a:t> based on dimensional analysis. However,</a:t>
            </a:r>
            <a:r>
              <a:rPr lang="en-US" altLang="zh-CN" sz="2000" dirty="0">
                <a:latin typeface="Arial" panose="020B0604020202020204" pitchFamily="34" charset="0"/>
                <a:cs typeface="Arial" panose="020B0604020202020204" pitchFamily="34" charset="0"/>
              </a:rPr>
              <a:t> when the temperature is close to the spinodal critical lines in phase diagram, S</a:t>
            </a:r>
            <a:r>
              <a:rPr lang="en-US" altLang="zh-CN" sz="2000" baseline="-25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/T&lt;1, </a:t>
            </a:r>
            <a:r>
              <a:rPr lang="en-US" altLang="zh-CN" sz="2000" u="none" strike="noStrike" baseline="0" dirty="0">
                <a:latin typeface="Arial" panose="020B0604020202020204" pitchFamily="34" charset="0"/>
                <a:cs typeface="Arial" panose="020B0604020202020204" pitchFamily="34" charset="0"/>
              </a:rPr>
              <a:t>the nucleation rate will be primarily determined by the </a:t>
            </a:r>
            <a:r>
              <a:rPr lang="en-US" altLang="zh-CN" sz="2000" u="none" strike="noStrike" baseline="0" dirty="0" err="1">
                <a:latin typeface="Arial" panose="020B0604020202020204" pitchFamily="34" charset="0"/>
                <a:cs typeface="Arial" panose="020B0604020202020204" pitchFamily="34" charset="0"/>
              </a:rPr>
              <a:t>prefactor</a:t>
            </a:r>
            <a:r>
              <a:rPr lang="en-US" altLang="zh-CN" sz="2000" dirty="0">
                <a:latin typeface="Arial" panose="020B0604020202020204" pitchFamily="34" charset="0"/>
                <a:cs typeface="Arial" panose="020B0604020202020204" pitchFamily="34" charset="0"/>
              </a:rPr>
              <a:t>. So calculations of functional determinates are under </a:t>
            </a:r>
            <a:r>
              <a:rPr lang="en-US" altLang="zh-CN" sz="2000" u="none" strike="noStrike" dirty="0">
                <a:effectLst/>
                <a:latin typeface="Arial" panose="020B0604020202020204" pitchFamily="34" charset="0"/>
                <a:cs typeface="Arial" panose="020B0604020202020204" pitchFamily="34" charset="0"/>
              </a:rPr>
              <a:t>consideration</a:t>
            </a:r>
            <a:r>
              <a:rPr lang="en-US" altLang="zh-CN" sz="2000" dirty="0">
                <a:latin typeface="Arial" panose="020B0604020202020204" pitchFamily="34" charset="0"/>
                <a:cs typeface="Arial" panose="020B0604020202020204" pitchFamily="34" charset="0"/>
              </a:rPr>
              <a:t>. </a:t>
            </a:r>
          </a:p>
          <a:p>
            <a:pPr marL="342892" indent="-342892">
              <a:buAutoNum type="arabicParenBoth"/>
            </a:pPr>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The possible </a:t>
            </a:r>
            <a:r>
              <a:rPr lang="en-US" altLang="zh-CN" sz="2000" b="1" dirty="0">
                <a:solidFill>
                  <a:srgbClr val="FF0000"/>
                </a:solidFill>
                <a:latin typeface="Arial" panose="020B0604020202020204" pitchFamily="34" charset="0"/>
                <a:cs typeface="Arial" panose="020B0604020202020204" pitchFamily="34" charset="0"/>
              </a:rPr>
              <a:t>Gravitational waves </a:t>
            </a:r>
            <a:r>
              <a:rPr lang="en-US" altLang="zh-CN" sz="2000" dirty="0">
                <a:latin typeface="Arial" panose="020B0604020202020204" pitchFamily="34" charset="0"/>
                <a:cs typeface="Arial" panose="020B0604020202020204" pitchFamily="34" charset="0"/>
              </a:rPr>
              <a:t>from the QCD first-order phase transitions in compact stars and cosmology.</a:t>
            </a:r>
            <a:endParaRPr lang="zh-CN" alt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E628DB2-4FE9-48EE-BF54-972E61C18BC1}"/>
              </a:ext>
            </a:extLst>
          </p:cNvPr>
          <p:cNvPicPr>
            <a:picLocks noChangeAspect="1"/>
          </p:cNvPicPr>
          <p:nvPr/>
        </p:nvPicPr>
        <p:blipFill>
          <a:blip r:embed="rId2"/>
          <a:stretch>
            <a:fillRect/>
          </a:stretch>
        </p:blipFill>
        <p:spPr>
          <a:xfrm>
            <a:off x="3660898" y="2327639"/>
            <a:ext cx="325854" cy="335439"/>
          </a:xfrm>
          <a:prstGeom prst="rect">
            <a:avLst/>
          </a:prstGeom>
        </p:spPr>
      </p:pic>
      <p:sp>
        <p:nvSpPr>
          <p:cNvPr id="5" name="Slide Number Placeholder 4">
            <a:extLst>
              <a:ext uri="{FF2B5EF4-FFF2-40B4-BE49-F238E27FC236}">
                <a16:creationId xmlns:a16="http://schemas.microsoft.com/office/drawing/2014/main" id="{6CE7CC17-36BE-4DDE-B935-E023A2BCA52A}"/>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797463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98948" y="467533"/>
            <a:ext cx="1003202" cy="1001864"/>
            <a:chOff x="4183723" y="-1233682"/>
            <a:chExt cx="4396998" cy="4391134"/>
          </a:xfrm>
        </p:grpSpPr>
        <p:grpSp>
          <p:nvGrpSpPr>
            <p:cNvPr id="31" name="组合 30"/>
            <p:cNvGrpSpPr/>
            <p:nvPr/>
          </p:nvGrpSpPr>
          <p:grpSpPr>
            <a:xfrm>
              <a:off x="4183723" y="-1233682"/>
              <a:ext cx="4396998" cy="4391134"/>
              <a:chOff x="3854116" y="-1797314"/>
              <a:chExt cx="4888134" cy="4881615"/>
            </a:xfrm>
          </p:grpSpPr>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116" y="-1797314"/>
                <a:ext cx="4888134" cy="4881615"/>
              </a:xfrm>
              <a:prstGeom prst="rect">
                <a:avLst/>
              </a:prstGeom>
            </p:spPr>
          </p:pic>
          <p:sp>
            <p:nvSpPr>
              <p:cNvPr id="34"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5560365" y="-137437"/>
                <a:ext cx="1984290" cy="1989460"/>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32" name="矩形 3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829254" y="466812"/>
              <a:ext cx="1989734" cy="1618769"/>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01</a:t>
              </a:r>
            </a:p>
          </p:txBody>
        </p:sp>
      </p:grpSp>
      <p:sp>
        <p:nvSpPr>
          <p:cNvPr id="35" name="文本框 34"/>
          <p:cNvSpPr txBox="1"/>
          <p:nvPr/>
        </p:nvSpPr>
        <p:spPr>
          <a:xfrm>
            <a:off x="1227411" y="796251"/>
            <a:ext cx="3321305"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Arial" panose="020B0604020202020204" pitchFamily="34" charset="0"/>
              </a:rPr>
              <a:t>The motivation</a:t>
            </a:r>
          </a:p>
        </p:txBody>
      </p:sp>
      <p:pic>
        <p:nvPicPr>
          <p:cNvPr id="3" name="图片 2">
            <a:extLst>
              <a:ext uri="{FF2B5EF4-FFF2-40B4-BE49-F238E27FC236}">
                <a16:creationId xmlns:a16="http://schemas.microsoft.com/office/drawing/2014/main" id="{42289F67-6339-4EF5-9802-A29E573DB1B6}"/>
              </a:ext>
            </a:extLst>
          </p:cNvPr>
          <p:cNvPicPr>
            <a:picLocks noChangeAspect="1"/>
          </p:cNvPicPr>
          <p:nvPr/>
        </p:nvPicPr>
        <p:blipFill>
          <a:blip r:embed="rId3"/>
          <a:stretch>
            <a:fillRect/>
          </a:stretch>
        </p:blipFill>
        <p:spPr>
          <a:xfrm>
            <a:off x="1331685" y="2038238"/>
            <a:ext cx="5958084" cy="4023511"/>
          </a:xfrm>
          <a:prstGeom prst="rect">
            <a:avLst/>
          </a:prstGeom>
        </p:spPr>
      </p:pic>
      <p:sp>
        <p:nvSpPr>
          <p:cNvPr id="15" name="文本框 14">
            <a:extLst>
              <a:ext uri="{FF2B5EF4-FFF2-40B4-BE49-F238E27FC236}">
                <a16:creationId xmlns:a16="http://schemas.microsoft.com/office/drawing/2014/main" id="{599C4587-2724-4A0C-9400-EB0724581342}"/>
              </a:ext>
            </a:extLst>
          </p:cNvPr>
          <p:cNvSpPr txBox="1"/>
          <p:nvPr/>
        </p:nvSpPr>
        <p:spPr>
          <a:xfrm>
            <a:off x="1117730" y="1400708"/>
            <a:ext cx="4571426"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A conjectured QCD phase diagram</a:t>
            </a:r>
            <a:endParaRPr lang="zh-CN" altLang="en-US" sz="45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659B2A2B-ED1C-40CC-83DE-6F095E27B495}"/>
              </a:ext>
            </a:extLst>
          </p:cNvPr>
          <p:cNvSpPr txBox="1"/>
          <p:nvPr/>
        </p:nvSpPr>
        <p:spPr>
          <a:xfrm>
            <a:off x="4373626" y="855511"/>
            <a:ext cx="4571426" cy="523220"/>
          </a:xfrm>
          <a:prstGeom prst="rect">
            <a:avLst/>
          </a:prstGeom>
          <a:noFill/>
        </p:spPr>
        <p:txBody>
          <a:bodyPr wrap="square">
            <a:spAutoFit/>
          </a:bodyPr>
          <a:lstStyle/>
          <a:p>
            <a:r>
              <a:rPr lang="sv-SE" altLang="zh-CN" sz="1400" dirty="0">
                <a:solidFill>
                  <a:srgbClr val="C00000"/>
                </a:solidFill>
                <a:latin typeface="Times New Roman" panose="02020603050405020304" pitchFamily="18" charset="0"/>
                <a:cs typeface="Times New Roman" panose="02020603050405020304" pitchFamily="18" charset="0"/>
              </a:rPr>
              <a:t>A. Pandav, D. Mallick, B. Mohanty,</a:t>
            </a:r>
            <a:r>
              <a:rPr lang="en-US" altLang="zh-CN" sz="1400" dirty="0">
                <a:solidFill>
                  <a:srgbClr val="C00000"/>
                </a:solidFill>
                <a:latin typeface="Times New Roman" panose="02020603050405020304" pitchFamily="18" charset="0"/>
                <a:cs typeface="Times New Roman" panose="02020603050405020304" pitchFamily="18" charset="0"/>
              </a:rPr>
              <a:t> Progress in Particle and Nuclear Physics </a:t>
            </a:r>
            <a:r>
              <a:rPr lang="en-US" altLang="zh-CN" sz="1400" b="1" dirty="0">
                <a:solidFill>
                  <a:srgbClr val="C00000"/>
                </a:solidFill>
                <a:latin typeface="Times New Roman" panose="02020603050405020304" pitchFamily="18" charset="0"/>
                <a:cs typeface="Times New Roman" panose="02020603050405020304" pitchFamily="18" charset="0"/>
              </a:rPr>
              <a:t>125</a:t>
            </a:r>
            <a:r>
              <a:rPr lang="en-US" altLang="zh-CN" sz="1400" dirty="0">
                <a:solidFill>
                  <a:srgbClr val="C00000"/>
                </a:solidFill>
                <a:latin typeface="Times New Roman" panose="02020603050405020304" pitchFamily="18" charset="0"/>
                <a:cs typeface="Times New Roman" panose="02020603050405020304" pitchFamily="18" charset="0"/>
              </a:rPr>
              <a:t> (2022) 103960</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0750" y="1357678"/>
            <a:ext cx="3666101" cy="3661211"/>
            <a:chOff x="295929" y="946974"/>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29" y="946974"/>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1973580" y="2730616"/>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3000" dirty="0">
                  <a:solidFill>
                    <a:schemeClr val="bg1"/>
                  </a:solidFill>
                  <a:latin typeface="思源黑体 CN Medium" panose="020B0600000000000000" pitchFamily="34" charset="-122"/>
                  <a:ea typeface="思源黑体 CN Medium" panose="020B0600000000000000" pitchFamily="34" charset="-122"/>
                </a:rPr>
                <a:t>BEST</a:t>
              </a:r>
              <a:endParaRPr lang="zh-CN" altLang="en-US" sz="30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6" name="文本框 15"/>
          <p:cNvSpPr txBox="1"/>
          <p:nvPr/>
        </p:nvSpPr>
        <p:spPr>
          <a:xfrm>
            <a:off x="4224166" y="2755200"/>
            <a:ext cx="2823209" cy="1200329"/>
          </a:xfrm>
          <a:prstGeom prst="rect">
            <a:avLst/>
          </a:prstGeom>
          <a:noFill/>
        </p:spPr>
        <p:txBody>
          <a:bodyPr wrap="none" rtlCol="0">
            <a:spAutoFit/>
          </a:bodyPr>
          <a:lstStyle/>
          <a:p>
            <a:pPr algn="ctr"/>
            <a:r>
              <a:rPr lang="en-US" altLang="zh-CN" sz="7200" b="1" dirty="0">
                <a:solidFill>
                  <a:srgbClr val="FF0000"/>
                </a:solidFill>
                <a:latin typeface="华文隶书" panose="02010800040101010101" pitchFamily="2" charset="-122"/>
                <a:ea typeface="华文隶书" panose="02010800040101010101" pitchFamily="2" charset="-122"/>
              </a:rPr>
              <a:t>Thanks!</a:t>
            </a:r>
            <a:endParaRPr lang="zh-CN" altLang="en-US" sz="7200" b="1" dirty="0">
              <a:solidFill>
                <a:srgbClr val="FF0000"/>
              </a:solidFill>
              <a:latin typeface="华文隶书" panose="02010800040101010101" pitchFamily="2" charset="-122"/>
              <a:ea typeface="华文隶书"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15" y="2876707"/>
            <a:ext cx="1120682" cy="1120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D4EF2-828E-406F-A787-41EA04DD7B94}"/>
              </a:ext>
            </a:extLst>
          </p:cNvPr>
          <p:cNvSpPr txBox="1"/>
          <p:nvPr/>
        </p:nvSpPr>
        <p:spPr>
          <a:xfrm>
            <a:off x="450476" y="1769211"/>
            <a:ext cx="8027894" cy="1323439"/>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(2) After the discovery of gravitational waves by LIGO Collaboration, the subject of cosmological first-order phase transition has gathered increasingly interest, most of works focus on </a:t>
            </a:r>
            <a:r>
              <a:rPr lang="en-US" altLang="zh-CN" sz="2000" dirty="0">
                <a:solidFill>
                  <a:srgbClr val="FF0000"/>
                </a:solidFill>
                <a:latin typeface="Arial" panose="020B0604020202020204" pitchFamily="34" charset="0"/>
                <a:cs typeface="Arial" panose="020B0604020202020204" pitchFamily="34" charset="0"/>
              </a:rPr>
              <a:t>Electroweak </a:t>
            </a:r>
            <a:r>
              <a:rPr lang="en-US" altLang="zh-CN" sz="2000" dirty="0">
                <a:latin typeface="Arial" panose="020B0604020202020204" pitchFamily="34" charset="0"/>
                <a:cs typeface="Arial" panose="020B0604020202020204" pitchFamily="34" charset="0"/>
              </a:rPr>
              <a:t>phase transition relevant to </a:t>
            </a:r>
            <a:r>
              <a:rPr lang="en-US" altLang="zh-CN" sz="2000" dirty="0" err="1">
                <a:latin typeface="Arial" panose="020B0604020202020204" pitchFamily="34" charset="0"/>
                <a:cs typeface="Arial" panose="020B0604020202020204" pitchFamily="34" charset="0"/>
              </a:rPr>
              <a:t>Baryogensis</a:t>
            </a:r>
            <a:r>
              <a:rPr lang="en-US" altLang="zh-CN" sz="2000" dirty="0">
                <a:latin typeface="Arial" panose="020B0604020202020204" pitchFamily="34" charset="0"/>
                <a:cs typeface="Arial" panose="020B0604020202020204" pitchFamily="34" charset="0"/>
              </a:rPr>
              <a:t>, Gravitational waves et al.</a:t>
            </a:r>
          </a:p>
        </p:txBody>
      </p:sp>
      <p:sp>
        <p:nvSpPr>
          <p:cNvPr id="5" name="TextBox 4">
            <a:extLst>
              <a:ext uri="{FF2B5EF4-FFF2-40B4-BE49-F238E27FC236}">
                <a16:creationId xmlns:a16="http://schemas.microsoft.com/office/drawing/2014/main" id="{F0F32D2B-8022-4DBE-B4FA-52F79E87C5A2}"/>
              </a:ext>
            </a:extLst>
          </p:cNvPr>
          <p:cNvSpPr txBox="1"/>
          <p:nvPr/>
        </p:nvSpPr>
        <p:spPr>
          <a:xfrm>
            <a:off x="450476" y="3264747"/>
            <a:ext cx="8175813" cy="707886"/>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(3) It is a </a:t>
            </a:r>
            <a:r>
              <a:rPr lang="en-US" altLang="zh-CN" sz="2000" dirty="0" err="1">
                <a:latin typeface="Arial" panose="020B0604020202020204" pitchFamily="34" charset="0"/>
                <a:cs typeface="Arial" panose="020B0604020202020204" pitchFamily="34" charset="0"/>
              </a:rPr>
              <a:t>multimessenger</a:t>
            </a:r>
            <a:r>
              <a:rPr lang="en-US" altLang="zh-CN" sz="2000" dirty="0">
                <a:latin typeface="Arial" panose="020B0604020202020204" pitchFamily="34" charset="0"/>
                <a:cs typeface="Arial" panose="020B0604020202020204" pitchFamily="34" charset="0"/>
              </a:rPr>
              <a:t> era, to understand the dynamics of the first-order quark-hadron phase transition is also </a:t>
            </a:r>
            <a:r>
              <a:rPr lang="en-US" altLang="zh-CN" sz="2000" dirty="0">
                <a:solidFill>
                  <a:srgbClr val="FF0000"/>
                </a:solidFill>
                <a:latin typeface="Arial" panose="020B0604020202020204" pitchFamily="34" charset="0"/>
                <a:cs typeface="Arial" panose="020B0604020202020204" pitchFamily="34" charset="0"/>
              </a:rPr>
              <a:t>crucial</a:t>
            </a:r>
            <a:r>
              <a:rPr lang="en-US" altLang="zh-CN" sz="2000" dirty="0">
                <a:latin typeface="Arial" panose="020B0604020202020204" pitchFamily="34" charset="0"/>
                <a:cs typeface="Arial" panose="020B0604020202020204" pitchFamily="34" charset="0"/>
              </a:rPr>
              <a:t> and </a:t>
            </a:r>
            <a:r>
              <a:rPr lang="en-US" altLang="zh-CN" sz="2000" dirty="0">
                <a:solidFill>
                  <a:srgbClr val="FF0000"/>
                </a:solidFill>
                <a:latin typeface="Arial" panose="020B0604020202020204" pitchFamily="34" charset="0"/>
                <a:cs typeface="Arial" panose="020B0604020202020204" pitchFamily="34" charset="0"/>
              </a:rPr>
              <a:t>important</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DCE1E-C546-4023-A3EA-AF3695B8368C}"/>
              </a:ext>
            </a:extLst>
          </p:cNvPr>
          <p:cNvSpPr txBox="1"/>
          <p:nvPr/>
        </p:nvSpPr>
        <p:spPr>
          <a:xfrm>
            <a:off x="470646" y="4206285"/>
            <a:ext cx="7711889" cy="1938992"/>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(4) The dynamics of first-order phase transition in the early universe and heavy-ion collisions at </a:t>
            </a:r>
            <a:r>
              <a:rPr lang="en-US" altLang="zh-CN" sz="2000" dirty="0" err="1">
                <a:latin typeface="Arial" panose="020B0604020202020204" pitchFamily="34" charset="0"/>
                <a:cs typeface="Arial" panose="020B0604020202020204" pitchFamily="34" charset="0"/>
              </a:rPr>
              <a:t>ultrarelativistic</a:t>
            </a:r>
            <a:r>
              <a:rPr lang="en-US" altLang="zh-CN" sz="2000" dirty="0">
                <a:latin typeface="Arial" panose="020B0604020202020204" pitchFamily="34" charset="0"/>
                <a:cs typeface="Arial" panose="020B0604020202020204" pitchFamily="34" charset="0"/>
              </a:rPr>
              <a:t> energies can be applied through the </a:t>
            </a:r>
            <a:r>
              <a:rPr lang="en-US" altLang="zh-CN" sz="2000" dirty="0">
                <a:solidFill>
                  <a:srgbClr val="FF0000"/>
                </a:solidFill>
                <a:latin typeface="Arial" panose="020B0604020202020204" pitchFamily="34" charset="0"/>
                <a:cs typeface="Arial" panose="020B0604020202020204" pitchFamily="34" charset="0"/>
              </a:rPr>
              <a:t>homogeneous nucleation theory</a:t>
            </a:r>
            <a:r>
              <a:rPr lang="en-US" altLang="zh-CN" sz="2000" dirty="0">
                <a:latin typeface="Arial" panose="020B0604020202020204" pitchFamily="34" charset="0"/>
                <a:cs typeface="Arial" panose="020B0604020202020204" pitchFamily="34" charset="0"/>
              </a:rPr>
              <a:t>, previous studies most adopted the thin-wall approximation, we believe the precise and exact numerical solution is also </a:t>
            </a:r>
            <a:r>
              <a:rPr lang="en-US" altLang="zh-CN" sz="2000" b="0" i="0" dirty="0">
                <a:solidFill>
                  <a:srgbClr val="000000"/>
                </a:solidFill>
                <a:effectLst/>
                <a:latin typeface="Arial" panose="020B0604020202020204" pitchFamily="34" charset="0"/>
                <a:cs typeface="Arial" panose="020B0604020202020204" pitchFamily="34" charset="0"/>
              </a:rPr>
              <a:t>essential, especially when </a:t>
            </a:r>
            <a:r>
              <a:rPr lang="en-US" altLang="zh-CN" sz="2000" dirty="0">
                <a:solidFill>
                  <a:srgbClr val="000000"/>
                </a:solidFill>
                <a:latin typeface="Arial" panose="020B0604020202020204" pitchFamily="34" charset="0"/>
                <a:cs typeface="Arial" panose="020B0604020202020204" pitchFamily="34" charset="0"/>
              </a:rPr>
              <a:t>the temperature is far from the critical one. </a:t>
            </a:r>
            <a:endParaRPr lang="zh-CN"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91E953E-A27D-4B3D-B9AC-B6212E6A3A38}"/>
              </a:ext>
            </a:extLst>
          </p:cNvPr>
          <p:cNvSpPr txBox="1"/>
          <p:nvPr/>
        </p:nvSpPr>
        <p:spPr>
          <a:xfrm>
            <a:off x="430305" y="632448"/>
            <a:ext cx="7752230" cy="1015663"/>
          </a:xfrm>
          <a:prstGeom prst="rect">
            <a:avLst/>
          </a:prstGeom>
          <a:noFill/>
        </p:spPr>
        <p:txBody>
          <a:bodyPr wrap="square">
            <a:spAutoFit/>
          </a:bodyPr>
          <a:lstStyle/>
          <a:p>
            <a:pPr algn="l"/>
            <a:r>
              <a:rPr lang="en-US" altLang="zh-CN" sz="2000" b="0" i="0" u="none" strike="noStrike" baseline="0" dirty="0">
                <a:latin typeface="Arial" panose="020B0604020202020204" pitchFamily="34" charset="0"/>
                <a:cs typeface="Arial" panose="020B0604020202020204" pitchFamily="34" charset="0"/>
              </a:rPr>
              <a:t>(1) Due to the </a:t>
            </a:r>
            <a:r>
              <a:rPr lang="en-US" altLang="zh-CN" sz="2000" b="0" i="0" u="none" strike="noStrike" baseline="0" dirty="0">
                <a:solidFill>
                  <a:srgbClr val="FF0000"/>
                </a:solidFill>
                <a:latin typeface="Arial" panose="020B0604020202020204" pitchFamily="34" charset="0"/>
                <a:cs typeface="Arial" panose="020B0604020202020204" pitchFamily="34" charset="0"/>
              </a:rPr>
              <a:t>“fermion sign” </a:t>
            </a:r>
            <a:r>
              <a:rPr lang="en-US" altLang="zh-CN" sz="2000" b="0" i="0" u="none" strike="noStrike" baseline="0" dirty="0">
                <a:latin typeface="Arial" panose="020B0604020202020204" pitchFamily="34" charset="0"/>
                <a:cs typeface="Arial" panose="020B0604020202020204" pitchFamily="34" charset="0"/>
              </a:rPr>
              <a:t>problem, an ab initio approach, Lattice Field Theory, is severely hampered by the failure of importance sampling if a chemical potential is involved</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25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0365" y="300933"/>
            <a:ext cx="1003202" cy="1001864"/>
            <a:chOff x="3553011" y="641645"/>
            <a:chExt cx="4396997" cy="4391132"/>
          </a:xfrm>
        </p:grpSpPr>
        <p:grpSp>
          <p:nvGrpSpPr>
            <p:cNvPr id="4" name="组合 3"/>
            <p:cNvGrpSpPr/>
            <p:nvPr/>
          </p:nvGrpSpPr>
          <p:grpSpPr>
            <a:xfrm>
              <a:off x="3553011" y="641645"/>
              <a:ext cx="4396997" cy="4391132"/>
              <a:chOff x="3152954" y="287482"/>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2954" y="287482"/>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5126383" y="1963833"/>
                <a:ext cx="1984290" cy="1989464"/>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5" name="矩形 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02</a:t>
              </a:r>
            </a:p>
          </p:txBody>
        </p:sp>
      </p:grpSp>
      <p:sp>
        <p:nvSpPr>
          <p:cNvPr id="8" name="文本框 7"/>
          <p:cNvSpPr txBox="1"/>
          <p:nvPr/>
        </p:nvSpPr>
        <p:spPr>
          <a:xfrm>
            <a:off x="1181376" y="632379"/>
            <a:ext cx="7619724"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Times New Roman" panose="02020603050405020304" pitchFamily="18" charset="0"/>
              </a:rPr>
              <a:t>Phase diagram in the quark-meson model</a:t>
            </a:r>
          </a:p>
        </p:txBody>
      </p:sp>
      <p:sp>
        <p:nvSpPr>
          <p:cNvPr id="144" name="文本框 143">
            <a:extLst>
              <a:ext uri="{FF2B5EF4-FFF2-40B4-BE49-F238E27FC236}">
                <a16:creationId xmlns:a16="http://schemas.microsoft.com/office/drawing/2014/main" id="{ECF278E1-88C5-4D12-BB5D-7C3B27FE0373}"/>
              </a:ext>
            </a:extLst>
          </p:cNvPr>
          <p:cNvSpPr txBox="1"/>
          <p:nvPr/>
        </p:nvSpPr>
        <p:spPr>
          <a:xfrm>
            <a:off x="4501999" y="360906"/>
            <a:ext cx="4122651" cy="307777"/>
          </a:xfrm>
          <a:prstGeom prst="rect">
            <a:avLst/>
          </a:prstGeom>
          <a:noFill/>
        </p:spPr>
        <p:txBody>
          <a:bodyPr wrap="square">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Junrong Wang, Ziwan Yu, and </a:t>
            </a:r>
            <a:r>
              <a:rPr lang="en-US" altLang="zh-CN" sz="1400" b="1" dirty="0">
                <a:solidFill>
                  <a:srgbClr val="C00000"/>
                </a:solidFill>
                <a:latin typeface="Times New Roman" panose="02020603050405020304" pitchFamily="18" charset="0"/>
                <a:cs typeface="Times New Roman" panose="02020603050405020304" pitchFamily="18" charset="0"/>
              </a:rPr>
              <a:t>HM</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kern="100" dirty="0">
                <a:solidFill>
                  <a:srgbClr val="C00000"/>
                </a:solidFill>
                <a:effectLst/>
                <a:latin typeface="Times New Roman" panose="02020603050405020304" pitchFamily="18" charset="0"/>
                <a:ea typeface="仿宋_GB2312" panose="02010609060101010101" pitchFamily="49" charset="-122"/>
                <a:cs typeface="Times New Roman" panose="02020603050405020304" pitchFamily="18" charset="0"/>
              </a:rPr>
              <a:t>arXiv:2309.13529</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7BC563E3-45D6-47CC-BCFB-2F0647695C83}"/>
              </a:ext>
            </a:extLst>
          </p:cNvPr>
          <p:cNvPicPr>
            <a:picLocks noChangeAspect="1"/>
          </p:cNvPicPr>
          <p:nvPr/>
        </p:nvPicPr>
        <p:blipFill>
          <a:blip r:embed="rId3"/>
          <a:stretch>
            <a:fillRect/>
          </a:stretch>
        </p:blipFill>
        <p:spPr>
          <a:xfrm>
            <a:off x="672012" y="1752553"/>
            <a:ext cx="7748992" cy="723217"/>
          </a:xfrm>
          <a:prstGeom prst="rect">
            <a:avLst/>
          </a:prstGeom>
        </p:spPr>
      </p:pic>
      <p:sp>
        <p:nvSpPr>
          <p:cNvPr id="145" name="文本框 144">
            <a:extLst>
              <a:ext uri="{FF2B5EF4-FFF2-40B4-BE49-F238E27FC236}">
                <a16:creationId xmlns:a16="http://schemas.microsoft.com/office/drawing/2014/main" id="{88FFFA72-E3A7-4A1E-88FE-5241AA496B42}"/>
              </a:ext>
            </a:extLst>
          </p:cNvPr>
          <p:cNvSpPr txBox="1"/>
          <p:nvPr/>
        </p:nvSpPr>
        <p:spPr>
          <a:xfrm>
            <a:off x="672898" y="1123075"/>
            <a:ext cx="7072774" cy="646331"/>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2.1 The </a:t>
            </a:r>
            <a:r>
              <a:rPr lang="en-US" altLang="zh-CN" b="1" dirty="0" err="1">
                <a:latin typeface="Arial" panose="020B0604020202020204" pitchFamily="34" charset="0"/>
                <a:cs typeface="Arial" panose="020B0604020202020204" pitchFamily="34" charset="0"/>
              </a:rPr>
              <a:t>Lagrangian</a:t>
            </a:r>
            <a:r>
              <a:rPr lang="en-US" altLang="zh-CN" b="1" dirty="0">
                <a:latin typeface="Arial" panose="020B0604020202020204" pitchFamily="34" charset="0"/>
                <a:cs typeface="Arial" panose="020B0604020202020204" pitchFamily="34" charset="0"/>
              </a:rPr>
              <a:t> density of the quark meson model has </a:t>
            </a:r>
            <a:r>
              <a:rPr lang="en-US" altLang="zh-CN" b="1" i="0" u="none" strike="noStrike" baseline="0" dirty="0">
                <a:latin typeface="Arial" panose="020B0604020202020204" pitchFamily="34" charset="0"/>
                <a:cs typeface="Arial" panose="020B0604020202020204" pitchFamily="34" charset="0"/>
              </a:rPr>
              <a:t>the global SU(2)</a:t>
            </a:r>
            <a:r>
              <a:rPr lang="en-US" altLang="zh-CN" b="1" i="0" u="none" strike="noStrike" baseline="-25000" dirty="0">
                <a:latin typeface="Arial" panose="020B0604020202020204" pitchFamily="34" charset="0"/>
                <a:cs typeface="Arial" panose="020B0604020202020204" pitchFamily="34" charset="0"/>
              </a:rPr>
              <a:t>L</a:t>
            </a:r>
            <a:r>
              <a:rPr lang="en-US" altLang="zh-CN" b="1" i="0" u="none" strike="noStrike" baseline="0" dirty="0">
                <a:latin typeface="Arial" panose="020B0604020202020204" pitchFamily="34" charset="0"/>
                <a:cs typeface="Arial" panose="020B0604020202020204" pitchFamily="34" charset="0"/>
              </a:rPr>
              <a:t> × SU(2)</a:t>
            </a:r>
            <a:r>
              <a:rPr lang="en-US" altLang="zh-CN" b="1" i="0" u="none" strike="noStrike" baseline="-25000" dirty="0">
                <a:latin typeface="Arial" panose="020B0604020202020204" pitchFamily="34" charset="0"/>
                <a:cs typeface="Arial" panose="020B0604020202020204" pitchFamily="34" charset="0"/>
              </a:rPr>
              <a:t>R</a:t>
            </a:r>
            <a:r>
              <a:rPr lang="en-US" altLang="zh-CN" b="1" i="0" u="none" strike="noStrike" baseline="0" dirty="0">
                <a:latin typeface="Arial" panose="020B0604020202020204" pitchFamily="34" charset="0"/>
                <a:cs typeface="Arial" panose="020B0604020202020204" pitchFamily="34" charset="0"/>
              </a:rPr>
              <a:t> chiral symmetry</a:t>
            </a:r>
            <a:endParaRPr lang="en-US" altLang="zh-CN"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F744738-D244-4F1A-A6F1-230FC0AF03D3}"/>
              </a:ext>
            </a:extLst>
          </p:cNvPr>
          <p:cNvSpPr txBox="1"/>
          <p:nvPr/>
        </p:nvSpPr>
        <p:spPr>
          <a:xfrm>
            <a:off x="672012" y="2394974"/>
            <a:ext cx="4572000"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With </a:t>
            </a:r>
            <a:r>
              <a:rPr lang="en-US" altLang="zh-CN" b="0" i="0" u="none" strike="noStrike" baseline="0" dirty="0">
                <a:latin typeface="Arial" panose="020B0604020202020204" pitchFamily="34" charset="0"/>
                <a:cs typeface="Arial" panose="020B0604020202020204" pitchFamily="34" charset="0"/>
              </a:rPr>
              <a:t>the classical potential</a:t>
            </a:r>
            <a:endParaRPr lang="zh-CN" alt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6ADB442-3EBE-471F-933D-7646E7A0EFAE}"/>
              </a:ext>
            </a:extLst>
          </p:cNvPr>
          <p:cNvPicPr>
            <a:picLocks noChangeAspect="1"/>
          </p:cNvPicPr>
          <p:nvPr/>
        </p:nvPicPr>
        <p:blipFill>
          <a:blip r:embed="rId4"/>
          <a:stretch>
            <a:fillRect/>
          </a:stretch>
        </p:blipFill>
        <p:spPr>
          <a:xfrm>
            <a:off x="1999501" y="2763820"/>
            <a:ext cx="3652596" cy="608766"/>
          </a:xfrm>
          <a:prstGeom prst="rect">
            <a:avLst/>
          </a:prstGeom>
        </p:spPr>
      </p:pic>
      <p:sp>
        <p:nvSpPr>
          <p:cNvPr id="17" name="文本框 2">
            <a:extLst>
              <a:ext uri="{FF2B5EF4-FFF2-40B4-BE49-F238E27FC236}">
                <a16:creationId xmlns:a16="http://schemas.microsoft.com/office/drawing/2014/main" id="{6EEFC4B7-EF60-4CB1-8ACB-3C8641840CCB}"/>
              </a:ext>
            </a:extLst>
          </p:cNvPr>
          <p:cNvSpPr txBox="1"/>
          <p:nvPr/>
        </p:nvSpPr>
        <p:spPr>
          <a:xfrm>
            <a:off x="561666" y="3448791"/>
            <a:ext cx="7880669" cy="646331"/>
          </a:xfrm>
          <a:prstGeom prst="rect">
            <a:avLst/>
          </a:prstGeom>
          <a:noFill/>
        </p:spPr>
        <p:txBody>
          <a:bodyPr wrap="square">
            <a:spAutoFit/>
          </a:bodyPr>
          <a:lstStyle/>
          <a:p>
            <a:pPr algn="l"/>
            <a:r>
              <a:rPr lang="en-US" altLang="zh-CN" b="1" dirty="0">
                <a:latin typeface="Arial" panose="020B0604020202020204" pitchFamily="34" charset="0"/>
                <a:cs typeface="Arial" panose="020B0604020202020204" pitchFamily="34" charset="0"/>
              </a:rPr>
              <a:t>2.2 In a mean field </a:t>
            </a:r>
            <a:r>
              <a:rPr lang="en-US" altLang="zh-CN" b="1" dirty="0" err="1">
                <a:latin typeface="Arial" panose="020B0604020202020204" pitchFamily="34" charset="0"/>
                <a:cs typeface="Arial" panose="020B0604020202020204" pitchFamily="34" charset="0"/>
              </a:rPr>
              <a:t>approximaiton</a:t>
            </a:r>
            <a:r>
              <a:rPr lang="en-US" altLang="zh-CN" b="1" dirty="0">
                <a:latin typeface="Arial" panose="020B0604020202020204" pitchFamily="34" charset="0"/>
                <a:cs typeface="Arial" panose="020B0604020202020204" pitchFamily="34" charset="0"/>
              </a:rPr>
              <a:t>, the temperature-dependent effective potential </a:t>
            </a:r>
            <a:r>
              <a:rPr lang="en-US" altLang="zh-CN" b="1" dirty="0">
                <a:solidFill>
                  <a:srgbClr val="FF0000"/>
                </a:solidFill>
                <a:latin typeface="Arial" panose="020B0604020202020204" pitchFamily="34" charset="0"/>
                <a:cs typeface="Arial" panose="020B0604020202020204" pitchFamily="34" charset="0"/>
              </a:rPr>
              <a:t>with the vacuum fluctuations</a:t>
            </a:r>
            <a:endParaRPr lang="zh-CN" altLang="en-US"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230E6E9-F66B-4CED-853F-9778B109D831}"/>
              </a:ext>
            </a:extLst>
          </p:cNvPr>
          <p:cNvPicPr>
            <a:picLocks noChangeAspect="1"/>
          </p:cNvPicPr>
          <p:nvPr/>
        </p:nvPicPr>
        <p:blipFill>
          <a:blip r:embed="rId5"/>
          <a:stretch>
            <a:fillRect/>
          </a:stretch>
        </p:blipFill>
        <p:spPr>
          <a:xfrm>
            <a:off x="2129532" y="4067177"/>
            <a:ext cx="3713965" cy="753028"/>
          </a:xfrm>
          <a:prstGeom prst="rect">
            <a:avLst/>
          </a:prstGeom>
        </p:spPr>
      </p:pic>
      <p:pic>
        <p:nvPicPr>
          <p:cNvPr id="16" name="Picture 15">
            <a:extLst>
              <a:ext uri="{FF2B5EF4-FFF2-40B4-BE49-F238E27FC236}">
                <a16:creationId xmlns:a16="http://schemas.microsoft.com/office/drawing/2014/main" id="{6637B2C6-929F-4AB2-BC5A-75A041518CCD}"/>
              </a:ext>
            </a:extLst>
          </p:cNvPr>
          <p:cNvPicPr>
            <a:picLocks noChangeAspect="1"/>
          </p:cNvPicPr>
          <p:nvPr/>
        </p:nvPicPr>
        <p:blipFill>
          <a:blip r:embed="rId6"/>
          <a:stretch>
            <a:fillRect/>
          </a:stretch>
        </p:blipFill>
        <p:spPr>
          <a:xfrm>
            <a:off x="1369129" y="4899608"/>
            <a:ext cx="6265741" cy="1670633"/>
          </a:xfrm>
          <a:prstGeom prst="rect">
            <a:avLst/>
          </a:prstGeom>
        </p:spPr>
      </p:pic>
      <p:sp>
        <p:nvSpPr>
          <p:cNvPr id="18" name="TextBox 17">
            <a:extLst>
              <a:ext uri="{FF2B5EF4-FFF2-40B4-BE49-F238E27FC236}">
                <a16:creationId xmlns:a16="http://schemas.microsoft.com/office/drawing/2014/main" id="{DE7EF408-E7E6-4B48-880A-69E46E74261A}"/>
              </a:ext>
            </a:extLst>
          </p:cNvPr>
          <p:cNvSpPr txBox="1"/>
          <p:nvPr/>
        </p:nvSpPr>
        <p:spPr>
          <a:xfrm>
            <a:off x="672012" y="4871940"/>
            <a:ext cx="101872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where</a:t>
            </a:r>
            <a:endParaRPr lang="zh-CN" altLang="en-US" dirty="0">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422FEFCC-429D-44DD-A1D4-0D17F5FEE0F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187C08-B529-4EE0-9706-90AE42355CEC}"/>
              </a:ext>
            </a:extLst>
          </p:cNvPr>
          <p:cNvSpPr txBox="1"/>
          <p:nvPr/>
        </p:nvSpPr>
        <p:spPr>
          <a:xfrm>
            <a:off x="573801" y="473795"/>
            <a:ext cx="7760127" cy="646331"/>
          </a:xfrm>
          <a:prstGeom prst="rect">
            <a:avLst/>
          </a:prstGeom>
          <a:noFill/>
        </p:spPr>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by using the dimensional regularization scheme</a:t>
            </a:r>
            <a:r>
              <a:rPr lang="en-US" altLang="zh-CN" b="0" i="0" u="none" strike="noStrike" baseline="0" dirty="0">
                <a:latin typeface="Arial" panose="020B0604020202020204" pitchFamily="34" charset="0"/>
                <a:cs typeface="Arial" panose="020B0604020202020204" pitchFamily="34" charset="0"/>
              </a:rPr>
              <a:t>, the renormalized fermion vacuum one-loop contribution reads</a:t>
            </a:r>
            <a:endParaRPr lang="zh-CN" alt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5523B4-C213-4020-9F14-C4304B719606}"/>
              </a:ext>
            </a:extLst>
          </p:cNvPr>
          <p:cNvPicPr>
            <a:picLocks noChangeAspect="1"/>
          </p:cNvPicPr>
          <p:nvPr/>
        </p:nvPicPr>
        <p:blipFill>
          <a:blip r:embed="rId2"/>
          <a:stretch>
            <a:fillRect/>
          </a:stretch>
        </p:blipFill>
        <p:spPr>
          <a:xfrm>
            <a:off x="2388721" y="1212286"/>
            <a:ext cx="3292661" cy="597341"/>
          </a:xfrm>
          <a:prstGeom prst="rect">
            <a:avLst/>
          </a:prstGeom>
        </p:spPr>
      </p:pic>
      <p:sp>
        <p:nvSpPr>
          <p:cNvPr id="8" name="TextBox 7">
            <a:extLst>
              <a:ext uri="{FF2B5EF4-FFF2-40B4-BE49-F238E27FC236}">
                <a16:creationId xmlns:a16="http://schemas.microsoft.com/office/drawing/2014/main" id="{F98AAC3B-4F24-4577-8611-B4CEE38E9AF9}"/>
              </a:ext>
            </a:extLst>
          </p:cNvPr>
          <p:cNvSpPr txBox="1"/>
          <p:nvPr/>
        </p:nvSpPr>
        <p:spPr>
          <a:xfrm>
            <a:off x="641308" y="2491197"/>
            <a:ext cx="7692620" cy="646331"/>
          </a:xfrm>
          <a:prstGeom prst="rect">
            <a:avLst/>
          </a:prstGeom>
          <a:noFill/>
        </p:spPr>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The phase diagram of the model at finite temperature and density by minimizing the thermodynamical potential (the gap equation!)</a:t>
            </a:r>
            <a:endParaRPr lang="zh-CN" alt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C72FEEF-E90E-4420-B44D-1491E1B8F028}"/>
              </a:ext>
            </a:extLst>
          </p:cNvPr>
          <p:cNvPicPr>
            <a:picLocks noChangeAspect="1"/>
          </p:cNvPicPr>
          <p:nvPr/>
        </p:nvPicPr>
        <p:blipFill>
          <a:blip r:embed="rId3"/>
          <a:stretch>
            <a:fillRect/>
          </a:stretch>
        </p:blipFill>
        <p:spPr>
          <a:xfrm>
            <a:off x="527272" y="4035114"/>
            <a:ext cx="2045600" cy="820170"/>
          </a:xfrm>
          <a:prstGeom prst="rect">
            <a:avLst/>
          </a:prstGeom>
        </p:spPr>
      </p:pic>
      <p:pic>
        <p:nvPicPr>
          <p:cNvPr id="10" name="Picture 9">
            <a:extLst>
              <a:ext uri="{FF2B5EF4-FFF2-40B4-BE49-F238E27FC236}">
                <a16:creationId xmlns:a16="http://schemas.microsoft.com/office/drawing/2014/main" id="{20F0BF32-FD4C-4EDB-8C6F-115C2FB2D2C7}"/>
              </a:ext>
            </a:extLst>
          </p:cNvPr>
          <p:cNvPicPr>
            <a:picLocks noChangeAspect="1"/>
          </p:cNvPicPr>
          <p:nvPr/>
        </p:nvPicPr>
        <p:blipFill>
          <a:blip r:embed="rId4"/>
          <a:stretch>
            <a:fillRect/>
          </a:stretch>
        </p:blipFill>
        <p:spPr>
          <a:xfrm>
            <a:off x="3749880" y="3230180"/>
            <a:ext cx="4073617" cy="3009311"/>
          </a:xfrm>
          <a:prstGeom prst="rect">
            <a:avLst/>
          </a:prstGeom>
        </p:spPr>
      </p:pic>
      <p:sp>
        <p:nvSpPr>
          <p:cNvPr id="11" name="Arrow: Right 10">
            <a:extLst>
              <a:ext uri="{FF2B5EF4-FFF2-40B4-BE49-F238E27FC236}">
                <a16:creationId xmlns:a16="http://schemas.microsoft.com/office/drawing/2014/main" id="{DE07394D-0F1E-49E6-9455-3998B56C860E}"/>
              </a:ext>
            </a:extLst>
          </p:cNvPr>
          <p:cNvSpPr/>
          <p:nvPr/>
        </p:nvSpPr>
        <p:spPr>
          <a:xfrm>
            <a:off x="2705412" y="4243145"/>
            <a:ext cx="779388" cy="47665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C0B4C23D-B4BE-486F-8E2D-655164D2AB42}"/>
              </a:ext>
            </a:extLst>
          </p:cNvPr>
          <p:cNvSpPr txBox="1"/>
          <p:nvPr/>
        </p:nvSpPr>
        <p:spPr>
          <a:xfrm>
            <a:off x="2705412" y="6230316"/>
            <a:ext cx="6548086" cy="307777"/>
          </a:xfrm>
          <a:prstGeom prst="rect">
            <a:avLst/>
          </a:prstGeom>
          <a:noFill/>
        </p:spPr>
        <p:txBody>
          <a:bodyPr wrap="square">
            <a:spAutoFit/>
          </a:bodyPr>
          <a:lstStyle/>
          <a:p>
            <a:pPr algn="l"/>
            <a:r>
              <a:rPr lang="en-US" altLang="zh-CN" sz="1400" b="0" i="0" u="none" strike="noStrike" baseline="0" dirty="0">
                <a:solidFill>
                  <a:srgbClr val="5B9BD5"/>
                </a:solidFill>
                <a:latin typeface="Arial" panose="020B0604020202020204" pitchFamily="34" charset="0"/>
                <a:cs typeface="Arial" panose="020B0604020202020204" pitchFamily="34" charset="0"/>
              </a:rPr>
              <a:t>Chiral condensate </a:t>
            </a:r>
            <a:r>
              <a:rPr lang="en-US" altLang="zh-CN" sz="1400" b="0" i="1" u="none" strike="noStrike" baseline="0" dirty="0">
                <a:solidFill>
                  <a:srgbClr val="5B9BD5"/>
                </a:solidFill>
                <a:latin typeface="Arial" panose="020B0604020202020204" pitchFamily="34" charset="0"/>
                <a:cs typeface="Arial" panose="020B0604020202020204" pitchFamily="34" charset="0"/>
              </a:rPr>
              <a:t>σ </a:t>
            </a:r>
            <a:r>
              <a:rPr lang="en-US" altLang="zh-CN" sz="1400" b="0" i="0" u="none" strike="noStrike" baseline="0" dirty="0">
                <a:solidFill>
                  <a:srgbClr val="5B9BD5"/>
                </a:solidFill>
                <a:latin typeface="Arial" panose="020B0604020202020204" pitchFamily="34" charset="0"/>
                <a:cs typeface="Arial" panose="020B0604020202020204" pitchFamily="34" charset="0"/>
              </a:rPr>
              <a:t>as a function of temperature at various chemical potentials</a:t>
            </a:r>
            <a:endParaRPr lang="zh-CN" altLang="en-US" sz="1400" dirty="0">
              <a:solidFill>
                <a:srgbClr val="5B9BD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18B8507-F284-4E89-8474-F97EBBC32897}"/>
              </a:ext>
            </a:extLst>
          </p:cNvPr>
          <p:cNvSpPr txBox="1"/>
          <p:nvPr/>
        </p:nvSpPr>
        <p:spPr>
          <a:xfrm>
            <a:off x="762040" y="1789562"/>
            <a:ext cx="8153360" cy="584775"/>
          </a:xfrm>
          <a:prstGeom prst="rect">
            <a:avLst/>
          </a:prstGeom>
          <a:noFill/>
        </p:spPr>
        <p:txBody>
          <a:bodyPr wrap="square">
            <a:spAutoFit/>
          </a:bodyPr>
          <a:lstStyle/>
          <a:p>
            <a:pPr algn="l"/>
            <a:r>
              <a:rPr lang="el-GR" altLang="zh-CN" sz="1600" dirty="0">
                <a:latin typeface="Arial" panose="020B0604020202020204" pitchFamily="34" charset="0"/>
                <a:cs typeface="Arial" panose="020B0604020202020204" pitchFamily="34" charset="0"/>
              </a:rPr>
              <a:t>Λ</a:t>
            </a:r>
            <a:r>
              <a:rPr lang="en-US" altLang="zh-CN" sz="1600" dirty="0">
                <a:latin typeface="Arial" panose="020B0604020202020204" pitchFamily="34" charset="0"/>
                <a:cs typeface="Arial" panose="020B0604020202020204" pitchFamily="34" charset="0"/>
              </a:rPr>
              <a:t> is an arbitrary renormalization scale parameter, which can </a:t>
            </a:r>
            <a:r>
              <a:rPr lang="en-US" altLang="zh-CN" sz="1600" b="0" i="0" u="none" strike="noStrike" baseline="0" dirty="0">
                <a:latin typeface="Arial" panose="020B0604020202020204" pitchFamily="34" charset="0"/>
                <a:cs typeface="Arial" panose="020B0604020202020204" pitchFamily="34" charset="0"/>
              </a:rPr>
              <a:t>be neatly cancelled out after the rearrangement of parameters in the model</a:t>
            </a:r>
            <a:endParaRPr lang="zh-CN" alt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2050FFE-A3C0-4BE2-8F23-0999CEB15CE6}"/>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4259024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1923626F-5B46-47F9-9FFF-0D6990681F98}"/>
              </a:ext>
            </a:extLst>
          </p:cNvPr>
          <p:cNvSpPr txBox="1"/>
          <p:nvPr/>
        </p:nvSpPr>
        <p:spPr>
          <a:xfrm>
            <a:off x="538049" y="529847"/>
            <a:ext cx="4571426"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2.3 Phase diagram</a:t>
            </a:r>
            <a:endParaRPr lang="zh-CN" altLang="en-US"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09AD1AA-BDD3-4244-BA36-08C12C08B7CC}"/>
              </a:ext>
            </a:extLst>
          </p:cNvPr>
          <p:cNvPicPr>
            <a:picLocks noChangeAspect="1"/>
          </p:cNvPicPr>
          <p:nvPr/>
        </p:nvPicPr>
        <p:blipFill>
          <a:blip r:embed="rId2"/>
          <a:stretch>
            <a:fillRect/>
          </a:stretch>
        </p:blipFill>
        <p:spPr>
          <a:xfrm>
            <a:off x="803936" y="984816"/>
            <a:ext cx="6443758" cy="4888368"/>
          </a:xfrm>
          <a:prstGeom prst="rect">
            <a:avLst/>
          </a:prstGeom>
        </p:spPr>
      </p:pic>
      <p:sp>
        <p:nvSpPr>
          <p:cNvPr id="8" name="TextBox 7">
            <a:extLst>
              <a:ext uri="{FF2B5EF4-FFF2-40B4-BE49-F238E27FC236}">
                <a16:creationId xmlns:a16="http://schemas.microsoft.com/office/drawing/2014/main" id="{6BF93363-D3C5-4E9E-9A68-F185B195DBFD}"/>
              </a:ext>
            </a:extLst>
          </p:cNvPr>
          <p:cNvSpPr txBox="1"/>
          <p:nvPr/>
        </p:nvSpPr>
        <p:spPr>
          <a:xfrm>
            <a:off x="1498940" y="5873184"/>
            <a:ext cx="6146119" cy="307777"/>
          </a:xfrm>
          <a:prstGeom prst="rect">
            <a:avLst/>
          </a:prstGeom>
          <a:noFill/>
        </p:spPr>
        <p:txBody>
          <a:bodyPr wrap="square">
            <a:spAutoFit/>
          </a:bodyPr>
          <a:lstStyle/>
          <a:p>
            <a:r>
              <a:rPr lang="en-US" altLang="zh-CN" sz="1400" b="0" i="0" u="none" strike="noStrike" baseline="0" dirty="0">
                <a:solidFill>
                  <a:srgbClr val="5B9BD5"/>
                </a:solidFill>
                <a:latin typeface="Arial" panose="020B0604020202020204" pitchFamily="34" charset="0"/>
                <a:cs typeface="Arial" panose="020B0604020202020204" pitchFamily="34" charset="0"/>
              </a:rPr>
              <a:t>The corresponding CEP is located at (T</a:t>
            </a:r>
            <a:r>
              <a:rPr lang="en-US" altLang="zh-CN" sz="1400" b="0" i="0" u="none" strike="noStrike" baseline="-25000" dirty="0">
                <a:solidFill>
                  <a:srgbClr val="5B9BD5"/>
                </a:solidFill>
                <a:latin typeface="Arial" panose="020B0604020202020204" pitchFamily="34" charset="0"/>
                <a:cs typeface="Arial" panose="020B0604020202020204" pitchFamily="34" charset="0"/>
              </a:rPr>
              <a:t>E</a:t>
            </a:r>
            <a:r>
              <a:rPr lang="en-US" altLang="zh-CN" sz="1400" b="0" i="0" u="none" strike="noStrike" baseline="0" dirty="0">
                <a:solidFill>
                  <a:srgbClr val="5B9BD5"/>
                </a:solidFill>
                <a:latin typeface="Arial" panose="020B0604020202020204" pitchFamily="34" charset="0"/>
                <a:cs typeface="Arial" panose="020B0604020202020204" pitchFamily="34" charset="0"/>
              </a:rPr>
              <a:t>, μ</a:t>
            </a:r>
            <a:r>
              <a:rPr lang="en-US" altLang="zh-CN" sz="1400" b="0" i="0" u="none" strike="noStrike" baseline="-25000" dirty="0">
                <a:solidFill>
                  <a:srgbClr val="5B9BD5"/>
                </a:solidFill>
                <a:latin typeface="Arial" panose="020B0604020202020204" pitchFamily="34" charset="0"/>
                <a:cs typeface="Arial" panose="020B0604020202020204" pitchFamily="34" charset="0"/>
              </a:rPr>
              <a:t>E</a:t>
            </a:r>
            <a:r>
              <a:rPr lang="en-US" altLang="zh-CN" sz="1400" b="0" i="0" u="none" strike="noStrike" baseline="0" dirty="0">
                <a:solidFill>
                  <a:srgbClr val="5B9BD5"/>
                </a:solidFill>
                <a:latin typeface="Arial" panose="020B0604020202020204" pitchFamily="34" charset="0"/>
                <a:cs typeface="Arial" panose="020B0604020202020204" pitchFamily="34" charset="0"/>
              </a:rPr>
              <a:t>) ≃ (30, 301) MeV.</a:t>
            </a:r>
            <a:endParaRPr lang="zh-CN" altLang="en-US" sz="1400" dirty="0">
              <a:solidFill>
                <a:srgbClr val="5B9BD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9AD3D9-CFF2-4AFF-8D2F-EAA49D9C3476}"/>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81560141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36B81C0-CE45-4C9F-94A2-D0C7266AE813}"/>
              </a:ext>
            </a:extLst>
          </p:cNvPr>
          <p:cNvSpPr txBox="1"/>
          <p:nvPr/>
        </p:nvSpPr>
        <p:spPr>
          <a:xfrm>
            <a:off x="391907" y="454222"/>
            <a:ext cx="8119992"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2.4 The Effective potential in the region of the first-order phase transition </a:t>
            </a:r>
            <a:endParaRPr lang="zh-CN" alt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B093F4-AB2B-4CEE-A2D8-92DC708ACFC3}"/>
              </a:ext>
            </a:extLst>
          </p:cNvPr>
          <p:cNvPicPr>
            <a:picLocks noChangeAspect="1"/>
          </p:cNvPicPr>
          <p:nvPr/>
        </p:nvPicPr>
        <p:blipFill>
          <a:blip r:embed="rId2"/>
          <a:stretch>
            <a:fillRect/>
          </a:stretch>
        </p:blipFill>
        <p:spPr>
          <a:xfrm>
            <a:off x="259554" y="1354966"/>
            <a:ext cx="7338034" cy="5282447"/>
          </a:xfrm>
          <a:prstGeom prst="rect">
            <a:avLst/>
          </a:prstGeom>
        </p:spPr>
      </p:pic>
      <p:sp>
        <p:nvSpPr>
          <p:cNvPr id="7" name="文本框 8">
            <a:extLst>
              <a:ext uri="{FF2B5EF4-FFF2-40B4-BE49-F238E27FC236}">
                <a16:creationId xmlns:a16="http://schemas.microsoft.com/office/drawing/2014/main" id="{DB1C7DEE-B5AC-4318-B367-1FA371C097DB}"/>
              </a:ext>
            </a:extLst>
          </p:cNvPr>
          <p:cNvSpPr txBox="1"/>
          <p:nvPr/>
        </p:nvSpPr>
        <p:spPr>
          <a:xfrm>
            <a:off x="846891" y="889205"/>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(1) A weak first-order phase transition </a:t>
            </a:r>
          </a:p>
        </p:txBody>
      </p:sp>
      <p:cxnSp>
        <p:nvCxnSpPr>
          <p:cNvPr id="6" name="Straight Arrow Connector 5">
            <a:extLst>
              <a:ext uri="{FF2B5EF4-FFF2-40B4-BE49-F238E27FC236}">
                <a16:creationId xmlns:a16="http://schemas.microsoft.com/office/drawing/2014/main" id="{0EC7A3BB-6CE5-401A-86D2-B3BAF1887944}"/>
              </a:ext>
            </a:extLst>
          </p:cNvPr>
          <p:cNvCxnSpPr/>
          <p:nvPr/>
        </p:nvCxnSpPr>
        <p:spPr>
          <a:xfrm>
            <a:off x="5694829" y="4881282"/>
            <a:ext cx="15262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08D56123-9284-42B2-88DF-858C4B41172D}"/>
              </a:ext>
            </a:extLst>
          </p:cNvPr>
          <p:cNvSpPr txBox="1"/>
          <p:nvPr/>
        </p:nvSpPr>
        <p:spPr>
          <a:xfrm>
            <a:off x="7316881" y="4638181"/>
            <a:ext cx="173873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Coexistence T</a:t>
            </a:r>
            <a:r>
              <a:rPr lang="en-US" altLang="zh-CN" baseline="-25000" dirty="0">
                <a:latin typeface="Arial" panose="020B0604020202020204" pitchFamily="34" charset="0"/>
                <a:cs typeface="Arial" panose="020B0604020202020204" pitchFamily="34" charset="0"/>
              </a:rPr>
              <a:t>c</a:t>
            </a:r>
            <a:endParaRPr lang="zh-CN" altLang="en-US" baseline="-250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BAB1807-E055-42B5-8F32-46C9397BB491}"/>
              </a:ext>
            </a:extLst>
          </p:cNvPr>
          <p:cNvCxnSpPr>
            <a:cxnSpLocks/>
          </p:cNvCxnSpPr>
          <p:nvPr/>
        </p:nvCxnSpPr>
        <p:spPr>
          <a:xfrm>
            <a:off x="4845424" y="4314266"/>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EF6A4FF3-9CB2-4089-A99A-A17E4FAFF90D}"/>
              </a:ext>
            </a:extLst>
          </p:cNvPr>
          <p:cNvSpPr txBox="1"/>
          <p:nvPr/>
        </p:nvSpPr>
        <p:spPr>
          <a:xfrm>
            <a:off x="7316881" y="4101920"/>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c1</a:t>
            </a:r>
            <a:endParaRPr lang="zh-CN" altLang="en-US" baseline="-250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CF43B25-6E20-4C34-B01C-AC939D0E62EA}"/>
              </a:ext>
            </a:extLst>
          </p:cNvPr>
          <p:cNvCxnSpPr>
            <a:cxnSpLocks/>
          </p:cNvCxnSpPr>
          <p:nvPr/>
        </p:nvCxnSpPr>
        <p:spPr>
          <a:xfrm>
            <a:off x="4899846" y="5201668"/>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5A09D4C3-EFCE-4562-80C3-41CB7BC30A70}"/>
              </a:ext>
            </a:extLst>
          </p:cNvPr>
          <p:cNvSpPr txBox="1"/>
          <p:nvPr/>
        </p:nvSpPr>
        <p:spPr>
          <a:xfrm>
            <a:off x="7371303" y="4989322"/>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c2</a:t>
            </a:r>
            <a:endParaRPr lang="zh-CN" altLang="en-US" baseline="-25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47AE950-1E08-4788-8D4D-43B4649C693E}"/>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64357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600A7-5FE2-421D-8F2C-AC0B0C105441}"/>
              </a:ext>
            </a:extLst>
          </p:cNvPr>
          <p:cNvPicPr>
            <a:picLocks noChangeAspect="1"/>
          </p:cNvPicPr>
          <p:nvPr/>
        </p:nvPicPr>
        <p:blipFill>
          <a:blip r:embed="rId2"/>
          <a:stretch>
            <a:fillRect/>
          </a:stretch>
        </p:blipFill>
        <p:spPr>
          <a:xfrm>
            <a:off x="75355" y="1063036"/>
            <a:ext cx="7699190" cy="5658440"/>
          </a:xfrm>
          <a:prstGeom prst="rect">
            <a:avLst/>
          </a:prstGeom>
        </p:spPr>
      </p:pic>
      <p:sp>
        <p:nvSpPr>
          <p:cNvPr id="8" name="文本框 8">
            <a:extLst>
              <a:ext uri="{FF2B5EF4-FFF2-40B4-BE49-F238E27FC236}">
                <a16:creationId xmlns:a16="http://schemas.microsoft.com/office/drawing/2014/main" id="{59A7543B-BDEA-4CB6-802B-20CA9DF01164}"/>
              </a:ext>
            </a:extLst>
          </p:cNvPr>
          <p:cNvSpPr txBox="1"/>
          <p:nvPr/>
        </p:nvSpPr>
        <p:spPr>
          <a:xfrm>
            <a:off x="828481" y="634011"/>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(2) A strong first-order phase transition</a:t>
            </a:r>
          </a:p>
        </p:txBody>
      </p:sp>
      <p:grpSp>
        <p:nvGrpSpPr>
          <p:cNvPr id="4" name="Group 3">
            <a:extLst>
              <a:ext uri="{FF2B5EF4-FFF2-40B4-BE49-F238E27FC236}">
                <a16:creationId xmlns:a16="http://schemas.microsoft.com/office/drawing/2014/main" id="{CB04ED9B-2C41-4E9C-A4F0-80B00AFA1663}"/>
              </a:ext>
            </a:extLst>
          </p:cNvPr>
          <p:cNvGrpSpPr/>
          <p:nvPr/>
        </p:nvGrpSpPr>
        <p:grpSpPr>
          <a:xfrm>
            <a:off x="5806259" y="4333488"/>
            <a:ext cx="3360782" cy="369332"/>
            <a:chOff x="5694829" y="4638181"/>
            <a:chExt cx="3360782" cy="369332"/>
          </a:xfrm>
        </p:grpSpPr>
        <p:cxnSp>
          <p:nvCxnSpPr>
            <p:cNvPr id="5" name="Straight Arrow Connector 4">
              <a:extLst>
                <a:ext uri="{FF2B5EF4-FFF2-40B4-BE49-F238E27FC236}">
                  <a16:creationId xmlns:a16="http://schemas.microsoft.com/office/drawing/2014/main" id="{184457AD-886A-47E1-8DEC-080A08F1CD5C}"/>
                </a:ext>
              </a:extLst>
            </p:cNvPr>
            <p:cNvCxnSpPr/>
            <p:nvPr/>
          </p:nvCxnSpPr>
          <p:spPr>
            <a:xfrm>
              <a:off x="5694829" y="4881282"/>
              <a:ext cx="15262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4B2F43D-BA61-4BB1-8E7D-1A49CA61EEF6}"/>
                </a:ext>
              </a:extLst>
            </p:cNvPr>
            <p:cNvSpPr txBox="1"/>
            <p:nvPr/>
          </p:nvSpPr>
          <p:spPr>
            <a:xfrm>
              <a:off x="7316881" y="4638181"/>
              <a:ext cx="173873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Coexistence T</a:t>
              </a:r>
              <a:r>
                <a:rPr lang="en-US" altLang="zh-CN" baseline="-25000" dirty="0">
                  <a:latin typeface="Arial" panose="020B0604020202020204" pitchFamily="34" charset="0"/>
                  <a:cs typeface="Arial" panose="020B0604020202020204" pitchFamily="34" charset="0"/>
                </a:rPr>
                <a:t>c</a:t>
              </a:r>
              <a:endParaRPr lang="zh-CN" altLang="en-US" baseline="-25000" dirty="0">
                <a:latin typeface="Arial" panose="020B0604020202020204" pitchFamily="34" charset="0"/>
                <a:cs typeface="Arial" panose="020B0604020202020204" pitchFamily="34" charset="0"/>
              </a:endParaRPr>
            </a:p>
          </p:txBody>
        </p:sp>
      </p:grpSp>
      <p:cxnSp>
        <p:nvCxnSpPr>
          <p:cNvPr id="7" name="Straight Arrow Connector 6">
            <a:extLst>
              <a:ext uri="{FF2B5EF4-FFF2-40B4-BE49-F238E27FC236}">
                <a16:creationId xmlns:a16="http://schemas.microsoft.com/office/drawing/2014/main" id="{AD5C17A3-B3C1-42AB-B2C5-F59DDF244CCD}"/>
              </a:ext>
            </a:extLst>
          </p:cNvPr>
          <p:cNvCxnSpPr>
            <a:cxnSpLocks/>
          </p:cNvCxnSpPr>
          <p:nvPr/>
        </p:nvCxnSpPr>
        <p:spPr>
          <a:xfrm>
            <a:off x="4956854" y="4989322"/>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24A095DF-B60F-4B96-A78B-D02CB60E7940}"/>
              </a:ext>
            </a:extLst>
          </p:cNvPr>
          <p:cNvSpPr txBox="1"/>
          <p:nvPr/>
        </p:nvSpPr>
        <p:spPr>
          <a:xfrm>
            <a:off x="7428311" y="4804656"/>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c2</a:t>
            </a:r>
            <a:endParaRPr lang="zh-CN" altLang="en-US" baseline="-25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52758438-C47C-4DFB-815C-CE4B1F496D29}"/>
              </a:ext>
            </a:extLst>
          </p:cNvPr>
          <p:cNvCxnSpPr>
            <a:cxnSpLocks/>
          </p:cNvCxnSpPr>
          <p:nvPr/>
        </p:nvCxnSpPr>
        <p:spPr>
          <a:xfrm>
            <a:off x="4956854" y="3908976"/>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C1CFF8B7-CC28-4DE2-9D13-A9BE8EA869E8}"/>
              </a:ext>
            </a:extLst>
          </p:cNvPr>
          <p:cNvSpPr txBox="1"/>
          <p:nvPr/>
        </p:nvSpPr>
        <p:spPr>
          <a:xfrm>
            <a:off x="7428311" y="3696630"/>
            <a:ext cx="1574495" cy="646331"/>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No</a:t>
            </a:r>
            <a:r>
              <a:rPr lang="en-US" altLang="zh-CN" dirty="0">
                <a:latin typeface="Arial" panose="020B0604020202020204" pitchFamily="34" charset="0"/>
                <a:cs typeface="Arial" panose="020B0604020202020204" pitchFamily="34" charset="0"/>
              </a:rPr>
              <a:t> Spinodal T</a:t>
            </a:r>
            <a:r>
              <a:rPr lang="en-US" altLang="zh-CN" baseline="-25000" dirty="0">
                <a:latin typeface="Arial" panose="020B0604020202020204" pitchFamily="34" charset="0"/>
                <a:cs typeface="Arial" panose="020B0604020202020204" pitchFamily="34" charset="0"/>
              </a:rPr>
              <a:t>c1</a:t>
            </a:r>
            <a:endParaRPr lang="zh-CN" altLang="en-US" baseline="-25000" dirty="0">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5B803914-7575-4630-A997-78D700FDC885}"/>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97369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1439</TotalTime>
  <Words>1823</Words>
  <Application>Microsoft Office PowerPoint</Application>
  <PresentationFormat>On-screen Show (4:3)</PresentationFormat>
  <Paragraphs>245</Paragraphs>
  <Slides>30</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6" baseType="lpstr">
      <vt:lpstr>AdvP6F00</vt:lpstr>
      <vt:lpstr>Corbel (正文)</vt:lpstr>
      <vt:lpstr>TimesNewRomanPSMT</vt:lpstr>
      <vt:lpstr>等线</vt:lpstr>
      <vt:lpstr>华文隶书</vt:lpstr>
      <vt:lpstr>思源黑体 CN Medium</vt:lpstr>
      <vt:lpstr>Arial</vt:lpstr>
      <vt:lpstr>Arial Black</vt:lpstr>
      <vt:lpstr>Calibri</vt:lpstr>
      <vt:lpstr>Calibri Light</vt:lpstr>
      <vt:lpstr>Comic Sans MS</vt:lpstr>
      <vt:lpstr>Impact</vt:lpstr>
      <vt:lpstr>Times New Roman</vt:lpstr>
      <vt:lpstr>Verdana</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Hong Mao</cp:lastModifiedBy>
  <cp:revision>162</cp:revision>
  <dcterms:created xsi:type="dcterms:W3CDTF">2019-08-19T07:16:14Z</dcterms:created>
  <dcterms:modified xsi:type="dcterms:W3CDTF">2023-12-14T01:23:10Z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2052-1.4.0.1935</vt:lpwstr>
  </property>
</Properties>
</file>