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92" r:id="rId2"/>
    <p:sldId id="423" r:id="rId3"/>
    <p:sldId id="851" r:id="rId4"/>
    <p:sldId id="949" r:id="rId5"/>
    <p:sldId id="914" r:id="rId6"/>
    <p:sldId id="872" r:id="rId7"/>
    <p:sldId id="915" r:id="rId8"/>
    <p:sldId id="917" r:id="rId9"/>
    <p:sldId id="936" r:id="rId10"/>
    <p:sldId id="950" r:id="rId11"/>
    <p:sldId id="935" r:id="rId12"/>
    <p:sldId id="934" r:id="rId13"/>
    <p:sldId id="922" r:id="rId14"/>
    <p:sldId id="925" r:id="rId15"/>
    <p:sldId id="904" r:id="rId16"/>
    <p:sldId id="903" r:id="rId17"/>
    <p:sldId id="910" r:id="rId18"/>
    <p:sldId id="906" r:id="rId19"/>
    <p:sldId id="928" r:id="rId20"/>
    <p:sldId id="918" r:id="rId21"/>
    <p:sldId id="919" r:id="rId22"/>
    <p:sldId id="920" r:id="rId23"/>
    <p:sldId id="948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03E6D41-8F98-4CB1-A69C-26652BC45272}">
          <p14:sldIdLst>
            <p14:sldId id="892"/>
            <p14:sldId id="423"/>
            <p14:sldId id="851"/>
            <p14:sldId id="949"/>
            <p14:sldId id="914"/>
            <p14:sldId id="872"/>
            <p14:sldId id="915"/>
            <p14:sldId id="917"/>
            <p14:sldId id="936"/>
            <p14:sldId id="950"/>
            <p14:sldId id="935"/>
            <p14:sldId id="934"/>
            <p14:sldId id="922"/>
            <p14:sldId id="925"/>
            <p14:sldId id="904"/>
            <p14:sldId id="903"/>
            <p14:sldId id="910"/>
            <p14:sldId id="906"/>
            <p14:sldId id="928"/>
            <p14:sldId id="918"/>
            <p14:sldId id="919"/>
            <p14:sldId id="920"/>
            <p14:sldId id="9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ang anping" initials="ha" lastIdx="2" clrIdx="0">
    <p:extLst>
      <p:ext uri="{19B8F6BF-5375-455C-9EA6-DF929625EA0E}">
        <p15:presenceInfo xmlns:p15="http://schemas.microsoft.com/office/powerpoint/2012/main" userId="c69e75d683bae2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6F68A"/>
    <a:srgbClr val="2E518F"/>
    <a:srgbClr val="C6FECE"/>
    <a:srgbClr val="DFCFED"/>
    <a:srgbClr val="EBD1EA"/>
    <a:srgbClr val="DFB3DE"/>
    <a:srgbClr val="EEDDCA"/>
    <a:srgbClr val="CC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62" autoAdjust="0"/>
    <p:restoredTop sz="95488" autoAdjust="0"/>
  </p:normalViewPr>
  <p:slideViewPr>
    <p:cSldViewPr>
      <p:cViewPr varScale="1">
        <p:scale>
          <a:sx n="99" d="100"/>
          <a:sy n="99" d="100"/>
        </p:scale>
        <p:origin x="917" y="46"/>
      </p:cViewPr>
      <p:guideLst>
        <p:guide orient="horz" pos="2115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5AB0430-61E6-4B9D-BC0C-7B3DE4C59D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8947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741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5125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CF3E591-E0E5-4263-95BF-720F770BB413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8792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zh-CN"/>
              <a:t>My topic is thermal production of charms and </a:t>
            </a:r>
            <a:r>
              <a:rPr lang="en-US" altLang="zh-CN" err="1"/>
              <a:t>charmonia</a:t>
            </a:r>
            <a:r>
              <a:rPr lang="en-US" altLang="zh-CN" baseline="0"/>
              <a:t> in quark-gluon plasma</a:t>
            </a:r>
            <a:r>
              <a:rPr lang="en-US" altLang="zh-CN"/>
              <a:t>. This work is collaborated with Kai Zhou, </a:t>
            </a:r>
            <a:r>
              <a:rPr lang="en-US" altLang="zh-CN" err="1"/>
              <a:t>Carsten</a:t>
            </a:r>
            <a:r>
              <a:rPr lang="en-US" altLang="zh-CN" baseline="0"/>
              <a:t> </a:t>
            </a:r>
            <a:r>
              <a:rPr lang="en-US" altLang="zh-CN"/>
              <a:t>Greiner and </a:t>
            </a:r>
            <a:r>
              <a:rPr lang="en-US" altLang="zh-CN" err="1"/>
              <a:t>Pengfei</a:t>
            </a:r>
            <a:r>
              <a:rPr lang="en-US" altLang="zh-CN"/>
              <a:t> </a:t>
            </a:r>
            <a:r>
              <a:rPr lang="en-US" altLang="zh-CN" err="1"/>
              <a:t>Zhuang</a:t>
            </a:r>
            <a:r>
              <a:rPr lang="en-US" altLang="zh-CN"/>
              <a:t>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7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altLang="en-US"/>
              <a:t>This is the outline of my talk. F</a:t>
            </a:r>
            <a:r>
              <a:rPr lang="en-US" altLang="zh-CN" err="1"/>
              <a:t>irstly</a:t>
            </a:r>
            <a:r>
              <a:rPr lang="en-US" altLang="zh-CN"/>
              <a:t>, </a:t>
            </a:r>
            <a:r>
              <a:rPr lang="en-US" altLang="en-US"/>
              <a:t>I will give a introduction. Then I will describe thermal production of charms in QGP. S</a:t>
            </a:r>
            <a:r>
              <a:rPr lang="en-US" altLang="en-US" baseline="0"/>
              <a:t>ubsequently,</a:t>
            </a:r>
            <a:r>
              <a:rPr lang="en-US" altLang="en-US"/>
              <a:t> the mechanism of thermal </a:t>
            </a:r>
            <a:r>
              <a:rPr lang="en-US" altLang="en-US" err="1"/>
              <a:t>charmonium</a:t>
            </a:r>
            <a:r>
              <a:rPr lang="en-US" altLang="en-US"/>
              <a:t> production in QGP will be also indicated. I will present our numerical results on thermal production of charms and </a:t>
            </a:r>
            <a:r>
              <a:rPr lang="en-US" altLang="en-US" err="1"/>
              <a:t>charmonia</a:t>
            </a:r>
            <a:r>
              <a:rPr lang="en-US" altLang="en-US"/>
              <a:t> </a:t>
            </a:r>
            <a:r>
              <a:rPr lang="en-US" altLang="zh-CN"/>
              <a:t>at LHC energy 2.76TeV and 5.5TeV and FCC energy 39TeV</a:t>
            </a:r>
            <a:r>
              <a:rPr lang="en-US" altLang="en-US"/>
              <a:t>. At the end I will give summary for our work.</a:t>
            </a:r>
          </a:p>
        </p:txBody>
      </p:sp>
    </p:spTree>
    <p:extLst>
      <p:ext uri="{BB962C8B-B14F-4D97-AF65-F5344CB8AC3E}">
        <p14:creationId xmlns:p14="http://schemas.microsoft.com/office/powerpoint/2010/main" val="1510447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8E783-59E0-46B4-AAB4-DA22AA438A37}" type="slidenum">
              <a:rPr lang="de-DE" altLang="zh-CN" smtClean="0"/>
              <a:pPr/>
              <a:t>16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106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C189E-50E1-4F30-84AB-D84BD3B228DC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C2A0A-CC8D-4F36-974E-103ADB1D9017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22C7B-EB29-448B-90B8-6EECDD0203ED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E723D-17D0-4337-B37A-CFEBD291B5A7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4F0B7-B7FE-40EC-A7F4-2048032DAD38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E8068-075F-4029-8624-924D70CCBE91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0A82A-1802-4FFC-81C5-B90CE075455E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5431-0F3F-41D1-8E03-A323B256C9DA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89529-D902-418A-B922-BE0523685BED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0565D-8AB0-4C79-84F7-EEA2B1C0C198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47D9-F7D6-4929-AF78-99BBAF690C08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470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308725"/>
            <a:ext cx="58404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SimSun" pitchFamily="2" charset="-122"/>
              </a:defRPr>
            </a:lvl1pPr>
          </a:lstStyle>
          <a:p>
            <a:pPr>
              <a:defRPr/>
            </a:pPr>
            <a:r>
              <a:rPr lang="de-DE" altLang="zh-CN"/>
              <a:t>Zhengyu  Chen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SimSun" pitchFamily="2" charset="-122"/>
              </a:defRPr>
            </a:lvl1pPr>
          </a:lstStyle>
          <a:p>
            <a:pPr>
              <a:defRPr/>
            </a:pPr>
            <a:fld id="{354FC4F3-B6D5-49D4-A187-B519CA7714BA}" type="slidenum">
              <a:rPr lang="zh-CN" altLang="en-US"/>
              <a:pPr>
                <a:defRPr/>
              </a:pPr>
              <a:t>‹#›</a:t>
            </a:fld>
            <a:r>
              <a:rPr lang="zh-CN" altLang="en-US"/>
              <a:t>/</a:t>
            </a:r>
            <a:r>
              <a:rPr lang="en-US" altLang="en-US"/>
              <a:t>68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0" Type="http://schemas.openxmlformats.org/officeDocument/2006/relationships/image" Target="../media/image23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1.png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40.png"/><Relationship Id="rId4" Type="http://schemas.openxmlformats.org/officeDocument/2006/relationships/image" Target="../media/image54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0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68955F6-D2B9-44E4-8069-B03FA724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6181"/>
            <a:ext cx="2019795" cy="1558192"/>
          </a:xfrm>
          <a:prstGeom prst="rect">
            <a:avLst/>
          </a:prstGeom>
        </p:spPr>
      </p:pic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539552" y="2279715"/>
            <a:ext cx="7920880" cy="168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zh-CN" sz="3600" b="1" dirty="0">
                <a:solidFill>
                  <a:srgbClr val="CC3300"/>
                </a:solidFill>
              </a:rPr>
              <a:t>The QCD phase transition intrigued by turbulence</a:t>
            </a:r>
            <a:endParaRPr lang="zh-CN" altLang="en-US" sz="3600" b="1" dirty="0">
              <a:solidFill>
                <a:srgbClr val="CC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1035844" y="4509120"/>
            <a:ext cx="7072312" cy="182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报告人：黄安平</a:t>
            </a:r>
            <a:endParaRPr lang="en-US" altLang="zh-CN" sz="2000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合作者：黄梅</a:t>
            </a:r>
            <a:endParaRPr lang="de-DE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中国科学院大学 核科学与技术学院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6FE9E1-3C94-419B-8215-69C3A4680114}"/>
              </a:ext>
            </a:extLst>
          </p:cNvPr>
          <p:cNvSpPr txBox="1"/>
          <p:nvPr/>
        </p:nvSpPr>
        <p:spPr>
          <a:xfrm>
            <a:off x="2339752" y="632111"/>
            <a:ext cx="62646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3200" b="1" dirty="0">
                <a:latin typeface="+mj-lt"/>
              </a:rPr>
              <a:t>第十五届</a:t>
            </a:r>
            <a:r>
              <a:rPr lang="en-US" altLang="zh-CN" sz="3200" b="1" dirty="0">
                <a:latin typeface="+mj-lt"/>
              </a:rPr>
              <a:t>QCD</a:t>
            </a:r>
            <a:r>
              <a:rPr lang="zh-CN" altLang="en-US" sz="3200" b="1" dirty="0">
                <a:latin typeface="+mj-lt"/>
              </a:rPr>
              <a:t>相变与相对论重离子物理研讨会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FDC72F-D14A-4774-8DF3-F79823359EF7}"/>
              </a:ext>
            </a:extLst>
          </p:cNvPr>
          <p:cNvSpPr txBox="1"/>
          <p:nvPr/>
        </p:nvSpPr>
        <p:spPr>
          <a:xfrm>
            <a:off x="1043609" y="2166886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PT line at hadron phase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F77475-DBB3-46E8-84DE-71D5CC0A6542}"/>
              </a:ext>
            </a:extLst>
          </p:cNvPr>
          <p:cNvSpPr txBox="1"/>
          <p:nvPr/>
        </p:nvSpPr>
        <p:spPr>
          <a:xfrm>
            <a:off x="5655419" y="2210219"/>
            <a:ext cx="2805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PT line at QGP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blipFill>
                <a:blip r:embed="rId6"/>
                <a:stretch>
                  <a:fillRect l="-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A2C8E11-DEA4-4338-88D2-C50E5BB4A292}"/>
              </a:ext>
            </a:extLst>
          </p:cNvPr>
          <p:cNvSpPr txBox="1"/>
          <p:nvPr/>
        </p:nvSpPr>
        <p:spPr>
          <a:xfrm>
            <a:off x="518722" y="6381328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A7A15C29-5BBA-4D8A-9578-3E15C5E9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276" y="2763158"/>
            <a:ext cx="3908355" cy="324036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8640356F-CA28-46D2-81EA-F65BE79AB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76056" y="2883570"/>
            <a:ext cx="3634918" cy="30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1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FDC72F-D14A-4774-8DF3-F79823359EF7}"/>
              </a:ext>
            </a:extLst>
          </p:cNvPr>
          <p:cNvSpPr txBox="1"/>
          <p:nvPr/>
        </p:nvSpPr>
        <p:spPr>
          <a:xfrm>
            <a:off x="1187624" y="253490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near the CEP at left-hand side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7923D7-2D2D-4D2F-B12B-A703EE947FEB}"/>
              </a:ext>
            </a:extLst>
          </p:cNvPr>
          <p:cNvSpPr txBox="1"/>
          <p:nvPr/>
        </p:nvSpPr>
        <p:spPr>
          <a:xfrm>
            <a:off x="5652120" y="2636912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the CEP at left-hand side</a:t>
            </a: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D92BD8DD-B974-4245-BE57-C9658B50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04" y="2852936"/>
            <a:ext cx="4032448" cy="334324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B3AB6F6-51D6-4361-B927-2EAB6ABCB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32040" y="2994421"/>
            <a:ext cx="3744416" cy="3104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F383DD1-8847-42A2-98A7-ECA5550B2F85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F383DD1-8847-42A2-98A7-ECA5550B2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blipFill>
                <a:blip r:embed="rId6"/>
                <a:stretch>
                  <a:fillRect l="-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A385B88E-BE7D-4EB4-82DD-2730E40E956B}"/>
              </a:ext>
            </a:extLst>
          </p:cNvPr>
          <p:cNvSpPr txBox="1"/>
          <p:nvPr/>
        </p:nvSpPr>
        <p:spPr>
          <a:xfrm>
            <a:off x="426218" y="6309806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42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9A013-0126-426E-8FF6-BBB01D5BB292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2B9A013-0126-426E-8FF6-BBB01D5BB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blipFill>
                <a:blip r:embed="rId2"/>
                <a:stretch>
                  <a:fillRect l="-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形 6">
            <a:extLst>
              <a:ext uri="{FF2B5EF4-FFF2-40B4-BE49-F238E27FC236}">
                <a16:creationId xmlns:a16="http://schemas.microsoft.com/office/drawing/2014/main" id="{B2DB37D0-C181-49A1-A257-FAC52179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536" y="2564904"/>
            <a:ext cx="3896667" cy="323067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FDC72F-D14A-4774-8DF3-F79823359EF7}"/>
              </a:ext>
            </a:extLst>
          </p:cNvPr>
          <p:cNvSpPr txBox="1"/>
          <p:nvPr/>
        </p:nvSpPr>
        <p:spPr>
          <a:xfrm>
            <a:off x="1259632" y="2223392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near the CEP at right-hand side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7923D7-2D2D-4D2F-B12B-A703EE947FEB}"/>
              </a:ext>
            </a:extLst>
          </p:cNvPr>
          <p:cNvSpPr txBox="1"/>
          <p:nvPr/>
        </p:nvSpPr>
        <p:spPr>
          <a:xfrm>
            <a:off x="5580113" y="2257127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far from the CEP at right-hand side</a:t>
            </a: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921226B1-CD38-4C5F-B6A7-C51ED8129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8024" y="2592257"/>
            <a:ext cx="3960440" cy="32835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A0384EC-2600-486D-8312-894B0BB48F86}"/>
              </a:ext>
            </a:extLst>
          </p:cNvPr>
          <p:cNvSpPr txBox="1"/>
          <p:nvPr/>
        </p:nvSpPr>
        <p:spPr>
          <a:xfrm>
            <a:off x="426218" y="6309806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C1ACB4-8B61-4DD5-A6F0-2058D84EB603}"/>
              </a:ext>
            </a:extLst>
          </p:cNvPr>
          <p:cNvSpPr txBox="1"/>
          <p:nvPr/>
        </p:nvSpPr>
        <p:spPr>
          <a:xfrm>
            <a:off x="2987824" y="1720241"/>
            <a:ext cx="327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CEP acts as an attractor.</a:t>
            </a:r>
          </a:p>
        </p:txBody>
      </p:sp>
    </p:spTree>
    <p:extLst>
      <p:ext uri="{BB962C8B-B14F-4D97-AF65-F5344CB8AC3E}">
        <p14:creationId xmlns:p14="http://schemas.microsoft.com/office/powerpoint/2010/main" val="226010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1125AB-7013-452E-911F-4A8AAEBF54FC}"/>
                  </a:ext>
                </a:extLst>
              </p:cNvPr>
              <p:cNvSpPr txBox="1"/>
              <p:nvPr/>
            </p:nvSpPr>
            <p:spPr>
              <a:xfrm>
                <a:off x="1115616" y="2132856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21125AB-7013-452E-911F-4A8AAEBF5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132856"/>
                <a:ext cx="1061864" cy="369332"/>
              </a:xfrm>
              <a:prstGeom prst="rect">
                <a:avLst/>
              </a:prstGeom>
              <a:blipFill>
                <a:blip r:embed="rId4"/>
                <a:stretch>
                  <a:fillRect r="-1724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152B700-8BC1-4E60-92A1-498D4FFA6991}"/>
                  </a:ext>
                </a:extLst>
              </p:cNvPr>
              <p:cNvSpPr txBox="1"/>
              <p:nvPr/>
            </p:nvSpPr>
            <p:spPr>
              <a:xfrm>
                <a:off x="5724128" y="2167054"/>
                <a:ext cx="10618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152B700-8BC1-4E60-92A1-498D4FFA6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2167054"/>
                <a:ext cx="1061864" cy="369332"/>
              </a:xfrm>
              <a:prstGeom prst="rect">
                <a:avLst/>
              </a:prstGeom>
              <a:blipFill>
                <a:blip r:embed="rId5"/>
                <a:stretch>
                  <a:fillRect r="-459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5E722BA5-CC31-434A-B15C-37CA70FDCF94}"/>
              </a:ext>
            </a:extLst>
          </p:cNvPr>
          <p:cNvSpPr txBox="1"/>
          <p:nvPr/>
        </p:nvSpPr>
        <p:spPr>
          <a:xfrm>
            <a:off x="623840" y="1136121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2.The </a:t>
            </a:r>
            <a:r>
              <a:rPr lang="en-US" altLang="zh-CN" dirty="0"/>
              <a:t>evolution of number density and vorticity</a:t>
            </a:r>
            <a:endParaRPr 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AFFFD05-5C7C-4A89-9D6A-48DA76093CD0}"/>
              </a:ext>
            </a:extLst>
          </p:cNvPr>
          <p:cNvGrpSpPr/>
          <p:nvPr/>
        </p:nvGrpSpPr>
        <p:grpSpPr>
          <a:xfrm>
            <a:off x="7020272" y="5713650"/>
            <a:ext cx="1008112" cy="288032"/>
            <a:chOff x="6948264" y="2276872"/>
            <a:chExt cx="1008112" cy="28803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EB03707-AFE7-4983-83A2-88C013D2A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0272" y="2276872"/>
              <a:ext cx="876376" cy="228620"/>
            </a:xfrm>
            <a:prstGeom prst="rect">
              <a:avLst/>
            </a:prstGeom>
          </p:spPr>
        </p:pic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6E2CB0D1-7AD8-4D35-A1EE-EC98EE0039C6}"/>
                </a:ext>
              </a:extLst>
            </p:cNvPr>
            <p:cNvSpPr/>
            <p:nvPr/>
          </p:nvSpPr>
          <p:spPr>
            <a:xfrm>
              <a:off x="6948264" y="2276872"/>
              <a:ext cx="1008112" cy="28803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593B24-84A6-4BD6-9FA0-DCF1D32DFFD2}"/>
                  </a:ext>
                </a:extLst>
              </p:cNvPr>
              <p:cNvSpPr txBox="1"/>
              <p:nvPr/>
            </p:nvSpPr>
            <p:spPr>
              <a:xfrm>
                <a:off x="6603265" y="6053618"/>
                <a:ext cx="2196244" cy="391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593B24-84A6-4BD6-9FA0-DCF1D32DF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265" y="6053618"/>
                <a:ext cx="2196244" cy="3913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0FB120AF-8631-49FB-9463-367C1FF7AEF8}"/>
              </a:ext>
            </a:extLst>
          </p:cNvPr>
          <p:cNvSpPr txBox="1"/>
          <p:nvPr/>
        </p:nvSpPr>
        <p:spPr>
          <a:xfrm>
            <a:off x="781931" y="6177518"/>
            <a:ext cx="5423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 evolution of the system tends to a stable state.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D48AC1A-2C54-4CC0-8D2F-F7D47098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278"/>
            <a:ext cx="3129948" cy="27123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6CA5C74-D111-4EB6-911F-9ECDF4AB74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83702"/>
            <a:ext cx="3240360" cy="27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2B9A013-0126-426E-8FF6-BBB01D5BB292}"/>
              </a:ext>
            </a:extLst>
          </p:cNvPr>
          <p:cNvSpPr txBox="1"/>
          <p:nvPr/>
        </p:nvSpPr>
        <p:spPr>
          <a:xfrm>
            <a:off x="719572" y="1203168"/>
            <a:ext cx="7344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4.The turbulence properties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5EAC28-0E3B-4D86-898A-438AF7536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263937"/>
            <a:ext cx="2922523" cy="4000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BCE4CFD-3D78-4665-B97F-6326C8817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160" y="6263937"/>
            <a:ext cx="1638442" cy="36198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C391C4A9-895A-40C7-841A-036E6BA6C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4048" y="2473213"/>
            <a:ext cx="3152309" cy="2575725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793CC6-71D1-4EE8-BAF9-5A38570DC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560" y="2454182"/>
            <a:ext cx="3440969" cy="28115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87C623B-7B9B-4906-863F-D7B4DC8E8899}"/>
              </a:ext>
            </a:extLst>
          </p:cNvPr>
          <p:cNvSpPr txBox="1"/>
          <p:nvPr/>
        </p:nvSpPr>
        <p:spPr>
          <a:xfrm>
            <a:off x="5724128" y="2044483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Initialized above cross-over line</a:t>
            </a:r>
            <a:endParaRPr 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B3F76F7-C0B1-410D-80AA-DDD4BA6D9803}"/>
              </a:ext>
            </a:extLst>
          </p:cNvPr>
          <p:cNvSpPr txBox="1"/>
          <p:nvPr/>
        </p:nvSpPr>
        <p:spPr>
          <a:xfrm>
            <a:off x="1475656" y="202830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Initialized near PT line</a:t>
            </a:r>
            <a:endParaRPr 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18CC2CB-143E-46C2-956A-0A4D4ABE2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5721574"/>
            <a:ext cx="1584176" cy="4320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7563D68-30B9-4D37-BF0D-5A2769D8B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46" y="6269481"/>
            <a:ext cx="1927215" cy="4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1565D30-3ADB-450A-A58B-8DE7210384D6}"/>
              </a:ext>
            </a:extLst>
          </p:cNvPr>
          <p:cNvSpPr txBox="1"/>
          <p:nvPr/>
        </p:nvSpPr>
        <p:spPr>
          <a:xfrm>
            <a:off x="611560" y="1700808"/>
            <a:ext cx="7547966" cy="243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We plot the evolutionary trajectory of the QCD system on the phase diagram under the influence of turbulence-induced fluctuations</a:t>
            </a:r>
            <a:r>
              <a:rPr lang="en-US" altLang="zh-CN" dirty="0"/>
              <a:t>.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 CEP acts as an attractor, but the mechanics behind this are not yet fully understood. We are currently endeavoring to comprehend it through the non-linear equations of temperature and chemical potential.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BA2700-DBC3-47E5-93C6-25B5D1B8510F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F6F6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Conclusion and Future</a:t>
            </a:r>
          </a:p>
        </p:txBody>
      </p:sp>
    </p:spTree>
    <p:extLst>
      <p:ext uri="{BB962C8B-B14F-4D97-AF65-F5344CB8AC3E}">
        <p14:creationId xmlns:p14="http://schemas.microsoft.com/office/powerpoint/2010/main" val="3336733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8DC0779-A0DC-4745-BA25-1E8BCB1BDA3A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259632" y="2507035"/>
            <a:ext cx="67865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9600" dirty="0">
                <a:solidFill>
                  <a:srgbClr val="CC33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Thank You</a:t>
            </a:r>
            <a:r>
              <a:rPr lang="zh-CN" altLang="en-US" sz="9600" dirty="0">
                <a:solidFill>
                  <a:srgbClr val="CC33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686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82C3C2-1E93-4B90-9C5C-26D3D6CE628C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turbulence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2A74AA6-5E27-44D7-9840-790D0B13E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45" y="2996952"/>
            <a:ext cx="7770486" cy="18002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A8D0987-2932-43D4-A0A3-7C1A51E602DE}"/>
              </a:ext>
            </a:extLst>
          </p:cNvPr>
          <p:cNvSpPr txBox="1"/>
          <p:nvPr/>
        </p:nvSpPr>
        <p:spPr>
          <a:xfrm>
            <a:off x="323528" y="6165304"/>
            <a:ext cx="8280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1. A. Sakurai and F. Takayama. Molecular kinetic approach to the problem of compressible turbulence.</a:t>
            </a:r>
          </a:p>
          <a:p>
            <a:r>
              <a:rPr lang="en-US" sz="1400" dirty="0"/>
              <a:t>2. V.V. </a:t>
            </a:r>
            <a:r>
              <a:rPr lang="en-US" sz="1400" dirty="0" err="1"/>
              <a:t>Aristov</a:t>
            </a:r>
            <a:r>
              <a:rPr lang="en-US" sz="1400" dirty="0"/>
              <a:t> and O.I. </a:t>
            </a:r>
            <a:r>
              <a:rPr lang="en-US" sz="1400" dirty="0" err="1"/>
              <a:t>Rovenskaya</a:t>
            </a:r>
            <a:r>
              <a:rPr lang="en-US" sz="1400" dirty="0">
                <a:solidFill>
                  <a:srgbClr val="1F1F1F"/>
                </a:solidFill>
                <a:latin typeface="ElsevierGulliver"/>
              </a:rPr>
              <a:t>.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ElsevierGulliver"/>
              </a:rPr>
              <a:t> Application of the Boltzmann kinetic equation to the eddy problems.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DFA98F-ADB2-467A-8855-4C8FB9E9EB52}"/>
              </a:ext>
            </a:extLst>
          </p:cNvPr>
          <p:cNvSpPr txBox="1"/>
          <p:nvPr/>
        </p:nvSpPr>
        <p:spPr>
          <a:xfrm>
            <a:off x="395536" y="1582633"/>
            <a:ext cx="676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The isotropic turbulence can be given by the following</a:t>
            </a:r>
          </a:p>
        </p:txBody>
      </p:sp>
    </p:spTree>
    <p:extLst>
      <p:ext uri="{BB962C8B-B14F-4D97-AF65-F5344CB8AC3E}">
        <p14:creationId xmlns:p14="http://schemas.microsoft.com/office/powerpoint/2010/main" val="260561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612B56-19AB-4671-9C7C-A5CA214538F1}"/>
              </a:ext>
            </a:extLst>
          </p:cNvPr>
          <p:cNvSpPr txBox="1"/>
          <p:nvPr/>
        </p:nvSpPr>
        <p:spPr>
          <a:xfrm>
            <a:off x="719572" y="233640"/>
            <a:ext cx="770485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Algorithm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168D3F8-5337-4151-8277-3C868465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170151"/>
            <a:ext cx="3246401" cy="3886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A82362-7DAE-485B-96B5-78B0C224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50" y="2034283"/>
            <a:ext cx="5296359" cy="533446"/>
          </a:xfrm>
          <a:prstGeom prst="rect">
            <a:avLst/>
          </a:prstGeom>
        </p:spPr>
      </p:pic>
      <p:sp>
        <p:nvSpPr>
          <p:cNvPr id="2" name="加号 1">
            <a:extLst>
              <a:ext uri="{FF2B5EF4-FFF2-40B4-BE49-F238E27FC236}">
                <a16:creationId xmlns:a16="http://schemas.microsoft.com/office/drawing/2014/main" id="{B6407D30-F5AA-4CA0-A899-0C13B8FCBACF}"/>
              </a:ext>
            </a:extLst>
          </p:cNvPr>
          <p:cNvSpPr/>
          <p:nvPr/>
        </p:nvSpPr>
        <p:spPr>
          <a:xfrm>
            <a:off x="4034960" y="1665810"/>
            <a:ext cx="432048" cy="28803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387B52-4EE6-4A57-A705-616F5F9D5169}"/>
              </a:ext>
            </a:extLst>
          </p:cNvPr>
          <p:cNvSpPr txBox="1"/>
          <p:nvPr/>
        </p:nvSpPr>
        <p:spPr>
          <a:xfrm>
            <a:off x="743395" y="3419021"/>
            <a:ext cx="7344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transport equation will be split into two steps. </a:t>
            </a:r>
          </a:p>
          <a:p>
            <a:r>
              <a:rPr lang="en-US" dirty="0"/>
              <a:t>1. The first step is to describe the free-streaming of particles.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77F5D74-0B65-4BDF-B4E8-FC378B90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353" y="4140737"/>
            <a:ext cx="3217204" cy="728423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24B94AF-A427-405F-A4D7-34706F5FED47}"/>
              </a:ext>
            </a:extLst>
          </p:cNvPr>
          <p:cNvSpPr txBox="1"/>
          <p:nvPr/>
        </p:nvSpPr>
        <p:spPr>
          <a:xfrm>
            <a:off x="827584" y="4885588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To solve this part, we can use the QUICK algorithm or WENO method.</a:t>
            </a:r>
          </a:p>
          <a:p>
            <a:r>
              <a:rPr lang="en-US" dirty="0"/>
              <a:t>2. The second step is collision term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B9283D-83AD-4EA5-8C3E-9DCBA858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098" y="5698459"/>
            <a:ext cx="1625982" cy="715009"/>
          </a:xfrm>
          <a:prstGeom prst="rect">
            <a:avLst/>
          </a:prstGeom>
        </p:spPr>
      </p:pic>
      <p:sp>
        <p:nvSpPr>
          <p:cNvPr id="20" name="箭头: 右弧形 19">
            <a:extLst>
              <a:ext uri="{FF2B5EF4-FFF2-40B4-BE49-F238E27FC236}">
                <a16:creationId xmlns:a16="http://schemas.microsoft.com/office/drawing/2014/main" id="{84F962ED-9AE8-46A5-AE06-E756AE631B0C}"/>
              </a:ext>
            </a:extLst>
          </p:cNvPr>
          <p:cNvSpPr/>
          <p:nvPr/>
        </p:nvSpPr>
        <p:spPr>
          <a:xfrm rot="11005575">
            <a:off x="2237942" y="1305769"/>
            <a:ext cx="360040" cy="10081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箭头: 右弧形 22">
            <a:extLst>
              <a:ext uri="{FF2B5EF4-FFF2-40B4-BE49-F238E27FC236}">
                <a16:creationId xmlns:a16="http://schemas.microsoft.com/office/drawing/2014/main" id="{A2C313A3-82A5-4B65-ABA2-05980E4DA7EA}"/>
              </a:ext>
            </a:extLst>
          </p:cNvPr>
          <p:cNvSpPr/>
          <p:nvPr/>
        </p:nvSpPr>
        <p:spPr>
          <a:xfrm>
            <a:off x="6012160" y="1268760"/>
            <a:ext cx="288033" cy="90895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9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26AC5D-0E9A-4321-9F7F-5E34EEA2C48B}"/>
              </a:ext>
            </a:extLst>
          </p:cNvPr>
          <p:cNvSpPr txBox="1"/>
          <p:nvPr/>
        </p:nvSpPr>
        <p:spPr>
          <a:xfrm>
            <a:off x="1331640" y="1484784"/>
            <a:ext cx="6264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We use the boundary conditions as follows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BD0930-CAB5-4D72-9B88-13588EE59900}"/>
                  </a:ext>
                </a:extLst>
              </p:cNvPr>
              <p:cNvSpPr txBox="1"/>
              <p:nvPr/>
            </p:nvSpPr>
            <p:spPr>
              <a:xfrm>
                <a:off x="3059832" y="2204864"/>
                <a:ext cx="3637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DBD0930-CAB5-4D72-9B88-13588EE59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204864"/>
                <a:ext cx="3637021" cy="276999"/>
              </a:xfrm>
              <a:prstGeom prst="rect">
                <a:avLst/>
              </a:prstGeom>
              <a:blipFill>
                <a:blip r:embed="rId2"/>
                <a:stretch>
                  <a:fillRect l="-4020" t="-46667" r="-7035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8855785B-D286-4B5E-8FBB-F3C9F24A8C72}"/>
              </a:ext>
            </a:extLst>
          </p:cNvPr>
          <p:cNvSpPr txBox="1"/>
          <p:nvPr/>
        </p:nvSpPr>
        <p:spPr>
          <a:xfrm>
            <a:off x="1335645" y="2708920"/>
            <a:ext cx="6264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grid of phase space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6A00EC-5EA9-4E7C-97A3-3922949B29DB}"/>
                  </a:ext>
                </a:extLst>
              </p:cNvPr>
              <p:cNvSpPr txBox="1"/>
              <p:nvPr/>
            </p:nvSpPr>
            <p:spPr>
              <a:xfrm>
                <a:off x="1691680" y="3396018"/>
                <a:ext cx="478560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𝑖𝑛𝑡𝑒𝑟𝑣𝑎𝑙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𝑓𝑚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6A00EC-5EA9-4E7C-97A3-3922949B2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396018"/>
                <a:ext cx="478560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485E103-8421-4240-86FE-C8E84880B359}"/>
                  </a:ext>
                </a:extLst>
              </p:cNvPr>
              <p:cNvSpPr txBox="1"/>
              <p:nvPr/>
            </p:nvSpPr>
            <p:spPr>
              <a:xfrm>
                <a:off x="1792760" y="3933056"/>
                <a:ext cx="590206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p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𝑝𝑧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𝑖𝑛𝑡𝑒𝑟𝑣𝑎𝑙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𝑜𝑛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−1.5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,1.5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485E103-8421-4240-86FE-C8E84880B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760" y="3933056"/>
                <a:ext cx="5902065" cy="430887"/>
              </a:xfrm>
              <a:prstGeom prst="rect">
                <a:avLst/>
              </a:prstGeom>
              <a:blipFill>
                <a:blip r:embed="rId4"/>
                <a:stretch>
                  <a:fillRect l="-3616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B2239A4-CD60-4EFE-89A9-8F009403D8C6}"/>
                  </a:ext>
                </a:extLst>
              </p:cNvPr>
              <p:cNvSpPr txBox="1"/>
              <p:nvPr/>
            </p:nvSpPr>
            <p:spPr>
              <a:xfrm>
                <a:off x="1691680" y="4875186"/>
                <a:ext cx="3020635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dirty="0"/>
                  <a:t>Np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𝑁𝑝𝑦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𝑁𝑝𝑧</m:t>
                    </m:r>
                  </m:oMath>
                </a14:m>
                <a:r>
                  <a:rPr lang="en-US" sz="2800" dirty="0"/>
                  <a:t>=26</a:t>
                </a:r>
              </a:p>
              <a:p>
                <a:r>
                  <a:rPr lang="en-US" sz="2800" dirty="0" err="1"/>
                  <a:t>Nx,Ny,Nz</a:t>
                </a:r>
                <a:r>
                  <a:rPr lang="en-US" sz="2800" dirty="0"/>
                  <a:t>=21 or 31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B2239A4-CD60-4EFE-89A9-8F009403D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4875186"/>
                <a:ext cx="3020635" cy="861774"/>
              </a:xfrm>
              <a:prstGeom prst="rect">
                <a:avLst/>
              </a:prstGeom>
              <a:blipFill>
                <a:blip r:embed="rId5"/>
                <a:stretch>
                  <a:fillRect l="-7273" t="-12766" r="-6061" b="-2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C8C4F23B-B582-43A3-8915-F2298E2227D5}"/>
              </a:ext>
            </a:extLst>
          </p:cNvPr>
          <p:cNvSpPr txBox="1"/>
          <p:nvPr/>
        </p:nvSpPr>
        <p:spPr>
          <a:xfrm>
            <a:off x="719572" y="233640"/>
            <a:ext cx="7704856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Algorithm</a:t>
            </a:r>
          </a:p>
        </p:txBody>
      </p:sp>
    </p:spTree>
    <p:extLst>
      <p:ext uri="{BB962C8B-B14F-4D97-AF65-F5344CB8AC3E}">
        <p14:creationId xmlns:p14="http://schemas.microsoft.com/office/powerpoint/2010/main" val="99295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658D4D2-DD55-6A2F-D99E-F9494FC7C516}"/>
              </a:ext>
            </a:extLst>
          </p:cNvPr>
          <p:cNvSpPr/>
          <p:nvPr/>
        </p:nvSpPr>
        <p:spPr>
          <a:xfrm rot="16200000">
            <a:off x="4282280" y="-2981017"/>
            <a:ext cx="579440" cy="8208145"/>
          </a:xfrm>
          <a:prstGeom prst="rect">
            <a:avLst/>
          </a:prstGeom>
          <a:gradFill flip="none" rotWithShape="1">
            <a:gsLst>
              <a:gs pos="0">
                <a:srgbClr val="243369"/>
              </a:gs>
              <a:gs pos="16000">
                <a:srgbClr val="A7B3E1"/>
              </a:gs>
              <a:gs pos="4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19" name="灯片编号占位符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A4B6082-D3B7-4CCA-A9D5-9F665B2F59DD}" type="slidenum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  <a:pPr/>
              <a:t>2</a:t>
            </a:fld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342106" y="368300"/>
            <a:ext cx="84597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000" b="1" dirty="0">
                <a:latin typeface="+mn-lt"/>
                <a:ea typeface="Yu Mincho Demibold" panose="02020600000000000000" pitchFamily="18" charset="-128"/>
              </a:rPr>
              <a:t>Outline</a:t>
            </a:r>
            <a:endParaRPr lang="zh-CN" altLang="en-US" sz="4000" b="1" dirty="0">
              <a:latin typeface="+mn-lt"/>
              <a:ea typeface="Yu Mincho Demibold" panose="02020600000000000000" pitchFamily="18" charset="-128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5E761AA-AED5-6346-8F88-B683CC54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1784410"/>
            <a:ext cx="52774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3200" b="1" dirty="0"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 b="1" dirty="0"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Framework</a:t>
            </a:r>
            <a:endParaRPr lang="zh-CN" altLang="en-US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endParaRPr lang="zh-CN" altLang="en-US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 Results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b="1" dirty="0">
              <a:latin typeface="+mj-lt"/>
              <a:ea typeface="黑体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>
                <a:latin typeface="+mj-lt"/>
                <a:ea typeface="黑体" panose="02010609060101010101" pitchFamily="49" charset="-122"/>
              </a:rPr>
              <a:t> Conclusion and Future</a:t>
            </a:r>
            <a:endParaRPr lang="de-DE" altLang="zh-CN" sz="3200" b="1" dirty="0"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velocity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A710AD-103B-478C-AF17-A2CF8787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340768"/>
            <a:ext cx="4851533" cy="7920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CA2FC9-6394-4D6C-9D99-DB9A016C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74463"/>
            <a:ext cx="8233440" cy="6588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6D979F3-1C80-4C75-BA99-52D755D14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421364"/>
            <a:ext cx="3041084" cy="10877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CFAEA-ADE4-444E-AE6F-2032DCD51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180" y="3818618"/>
            <a:ext cx="2533870" cy="255292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26849197-F34D-4499-9B25-EABFF60C2D47}"/>
              </a:ext>
            </a:extLst>
          </p:cNvPr>
          <p:cNvSpPr/>
          <p:nvPr/>
        </p:nvSpPr>
        <p:spPr>
          <a:xfrm>
            <a:off x="2051720" y="4149080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91FC7A3-B95A-47B0-867F-082B5C3D2315}"/>
              </a:ext>
            </a:extLst>
          </p:cNvPr>
          <p:cNvSpPr txBox="1"/>
          <p:nvPr/>
        </p:nvSpPr>
        <p:spPr>
          <a:xfrm>
            <a:off x="557808" y="4846392"/>
            <a:ext cx="823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Let use the perturbation method to solve velocity, first let the velocity expanded order by order like as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5C8C955-A06D-41EE-8776-05FB7957F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5472467"/>
            <a:ext cx="2596216" cy="35752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49C62646-514D-45FE-B5B1-595BF09BA9C9}"/>
              </a:ext>
            </a:extLst>
          </p:cNvPr>
          <p:cNvGrpSpPr/>
          <p:nvPr/>
        </p:nvGrpSpPr>
        <p:grpSpPr>
          <a:xfrm>
            <a:off x="3922813" y="6093296"/>
            <a:ext cx="2964020" cy="375667"/>
            <a:chOff x="3923928" y="6080404"/>
            <a:chExt cx="2964020" cy="37566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562DD3D-361F-4DB4-AF1D-24DCFBA8A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3928" y="6118798"/>
              <a:ext cx="2693808" cy="33727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010E50F-5058-4702-B921-853F2CE8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68812" y="6080404"/>
              <a:ext cx="419136" cy="36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6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velocity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CDE948-F928-4DA9-802B-489F0D810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700" y="2348880"/>
            <a:ext cx="2484332" cy="458274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F12373B-DCE5-4705-B91F-04DEB9DABDA1}"/>
              </a:ext>
            </a:extLst>
          </p:cNvPr>
          <p:cNvGrpSpPr/>
          <p:nvPr/>
        </p:nvGrpSpPr>
        <p:grpSpPr>
          <a:xfrm>
            <a:off x="2627784" y="1844824"/>
            <a:ext cx="2964020" cy="375667"/>
            <a:chOff x="3923928" y="6080404"/>
            <a:chExt cx="2964020" cy="3756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3BF6B5-DDA4-4A4B-8F04-4C6BE5A8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3928" y="6118798"/>
              <a:ext cx="2693808" cy="33727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553D6BE-01A7-486A-8E97-D5E598824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8812" y="6080404"/>
              <a:ext cx="419136" cy="369602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C570B1F-52F1-4B74-A72B-8DC6B1E3EA52}"/>
              </a:ext>
            </a:extLst>
          </p:cNvPr>
          <p:cNvSpPr txBox="1"/>
          <p:nvPr/>
        </p:nvSpPr>
        <p:spPr>
          <a:xfrm>
            <a:off x="1115616" y="12176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Let assume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C9EE577-CC37-450B-8F0E-1FA32A7331D3}"/>
                  </a:ext>
                </a:extLst>
              </p:cNvPr>
              <p:cNvSpPr txBox="1"/>
              <p:nvPr/>
            </p:nvSpPr>
            <p:spPr>
              <a:xfrm>
                <a:off x="1259632" y="3178984"/>
                <a:ext cx="7546681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p>
                    </m:sSup>
                  </m:oMath>
                </a14:m>
                <a:r>
                  <a:rPr lang="en-US" dirty="0"/>
                  <a:t>, Then we can now solve the velocity order by order.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C9EE577-CC37-450B-8F0E-1FA32A733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178984"/>
                <a:ext cx="7546681" cy="285912"/>
              </a:xfrm>
              <a:prstGeom prst="rect">
                <a:avLst/>
              </a:prstGeom>
              <a:blipFill>
                <a:blip r:embed="rId5"/>
                <a:stretch>
                  <a:fillRect l="-1939" t="-23404" r="-808" b="-5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93FB3E9C-9AD6-4B3E-94ED-D06D5E8E9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3801998"/>
            <a:ext cx="3702204" cy="347082"/>
          </a:xfrm>
          <a:prstGeom prst="rect">
            <a:avLst/>
          </a:prstGeom>
        </p:spPr>
      </p:pic>
      <p:sp>
        <p:nvSpPr>
          <p:cNvPr id="15" name="箭头: 下 14">
            <a:extLst>
              <a:ext uri="{FF2B5EF4-FFF2-40B4-BE49-F238E27FC236}">
                <a16:creationId xmlns:a16="http://schemas.microsoft.com/office/drawing/2014/main" id="{427369E6-5C0A-43D8-8905-110111A8C926}"/>
              </a:ext>
            </a:extLst>
          </p:cNvPr>
          <p:cNvSpPr/>
          <p:nvPr/>
        </p:nvSpPr>
        <p:spPr>
          <a:xfrm>
            <a:off x="4559237" y="4221088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2181E21-AB48-433C-AA30-8044E0780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796" y="5415433"/>
            <a:ext cx="1421904" cy="60585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B9A11F8-58BC-464C-83EA-0C599A62AD41}"/>
              </a:ext>
            </a:extLst>
          </p:cNvPr>
          <p:cNvSpPr txBox="1"/>
          <p:nvPr/>
        </p:nvSpPr>
        <p:spPr>
          <a:xfrm>
            <a:off x="1259632" y="4939703"/>
            <a:ext cx="15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first order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037A890-4383-4D71-92BD-0ECAD4C44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515" y="5430687"/>
            <a:ext cx="1417443" cy="59060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FB5B1B1-55B6-4A70-80C5-4CF44011F97E}"/>
              </a:ext>
            </a:extLst>
          </p:cNvPr>
          <p:cNvSpPr txBox="1"/>
          <p:nvPr/>
        </p:nvSpPr>
        <p:spPr>
          <a:xfrm>
            <a:off x="3609020" y="4939703"/>
            <a:ext cx="1925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second order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2D5308-F065-43EA-A0ED-1307E5511B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5430687"/>
            <a:ext cx="2446232" cy="63632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361E8CA-48A0-4B7C-9054-36B1546B995A}"/>
              </a:ext>
            </a:extLst>
          </p:cNvPr>
          <p:cNvSpPr txBox="1"/>
          <p:nvPr/>
        </p:nvSpPr>
        <p:spPr>
          <a:xfrm>
            <a:off x="6516216" y="4939174"/>
            <a:ext cx="1709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third order</a:t>
            </a:r>
          </a:p>
        </p:txBody>
      </p:sp>
    </p:spTree>
    <p:extLst>
      <p:ext uri="{BB962C8B-B14F-4D97-AF65-F5344CB8AC3E}">
        <p14:creationId xmlns:p14="http://schemas.microsoft.com/office/powerpoint/2010/main" val="1992788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velocity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E723D5-B448-4B66-9920-F69E2726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96" y="1484784"/>
            <a:ext cx="8450054" cy="10801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9BBCA3-1BE8-4829-89F7-CF8B4ADB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63" y="3284984"/>
            <a:ext cx="8244916" cy="7280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A61F84-118F-4450-959D-EDE8E0409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378" y="4080724"/>
            <a:ext cx="1072686" cy="8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81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Appendix: Non-linear equations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2EB185-AE40-416C-9847-073CDEEA3804}"/>
              </a:ext>
            </a:extLst>
          </p:cNvPr>
          <p:cNvSpPr txBox="1"/>
          <p:nvPr/>
        </p:nvSpPr>
        <p:spPr>
          <a:xfrm>
            <a:off x="2411760" y="6449366"/>
            <a:ext cx="266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PhysRevC.107.044905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0AB7EAC-9BF1-4436-BB1E-FAE8D790FFC6}"/>
              </a:ext>
            </a:extLst>
          </p:cNvPr>
          <p:cNvSpPr txBox="1"/>
          <p:nvPr/>
        </p:nvSpPr>
        <p:spPr>
          <a:xfrm>
            <a:off x="33536" y="1412776"/>
            <a:ext cx="7994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2E518F"/>
                </a:solidFill>
              </a:rPr>
              <a:t>The Isentropic and Attractor is not easy get in hydro case than the global equilibrium case.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1C481D-9F65-4639-91DF-8AC98E605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420887"/>
            <a:ext cx="3369064" cy="646331"/>
          </a:xfrm>
          <a:prstGeom prst="rect">
            <a:avLst/>
          </a:prstGeom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B57B6F14-B37B-4AA5-AE7F-156E926E6083}"/>
              </a:ext>
            </a:extLst>
          </p:cNvPr>
          <p:cNvSpPr/>
          <p:nvPr/>
        </p:nvSpPr>
        <p:spPr>
          <a:xfrm>
            <a:off x="3923928" y="3212976"/>
            <a:ext cx="21602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D707CE4-F960-466A-9789-5230ADC7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210709"/>
            <a:ext cx="3178072" cy="6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3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background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491074B-E7AC-4EE8-A4B2-18075486960F}"/>
              </a:ext>
            </a:extLst>
          </p:cNvPr>
          <p:cNvGrpSpPr/>
          <p:nvPr/>
        </p:nvGrpSpPr>
        <p:grpSpPr>
          <a:xfrm>
            <a:off x="2339751" y="1390896"/>
            <a:ext cx="4212833" cy="4459954"/>
            <a:chOff x="2339751" y="1390896"/>
            <a:chExt cx="4212833" cy="44599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9B24E77-6D84-4DED-A2DC-6D48DB672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751" y="1390896"/>
              <a:ext cx="4212833" cy="4212833"/>
            </a:xfrm>
            <a:prstGeom prst="rect">
              <a:avLst/>
            </a:prstGeom>
          </p:spPr>
        </p:pic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CB23ACD6-8D62-42FD-AD90-16AAC291E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952" y="5589240"/>
              <a:ext cx="23762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rgbClr val="3333CC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l" eaLnBrk="0" hangingPunct="0"/>
              <a:r>
                <a:rPr lang="en-US" altLang="en-US" sz="1100" b="1" i="1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USA-NSAC</a:t>
              </a:r>
              <a:r>
                <a:rPr lang="en-US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 2007 Long-range Plan</a:t>
              </a:r>
              <a:endPara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18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Introduction-</a:t>
            </a:r>
            <a:r>
              <a:rPr lang="en-US" altLang="zh-CN" sz="2800" b="1" dirty="0">
                <a:solidFill>
                  <a:srgbClr val="2E518F"/>
                </a:solidFill>
              </a:rPr>
              <a:t>background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5425243-F3AC-4917-9294-83768DB9AF00}"/>
              </a:ext>
            </a:extLst>
          </p:cNvPr>
          <p:cNvSpPr txBox="1"/>
          <p:nvPr/>
        </p:nvSpPr>
        <p:spPr>
          <a:xfrm>
            <a:off x="5796136" y="5877272"/>
            <a:ext cx="31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sz="105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M </a:t>
            </a:r>
            <a:r>
              <a:rPr lang="en-US" sz="1050" b="0" i="0" dirty="0" err="1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Stephanov</a:t>
            </a:r>
            <a:r>
              <a:rPr lang="zh-CN" altLang="en-US" sz="1050" b="0" i="0" dirty="0">
                <a:solidFill>
                  <a:srgbClr val="70757A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en-US" sz="1050" b="0" i="1" dirty="0" err="1">
                <a:effectLst/>
                <a:latin typeface="-apple-system"/>
              </a:rPr>
              <a:t>Phys.Rev.Lett</a:t>
            </a:r>
            <a:r>
              <a:rPr lang="en-US" sz="1050" b="0" i="1" dirty="0">
                <a:effectLst/>
                <a:latin typeface="-apple-system"/>
              </a:rPr>
              <a:t>.</a:t>
            </a:r>
            <a:r>
              <a:rPr lang="en-US" sz="1050" b="0" i="0" dirty="0">
                <a:effectLst/>
                <a:latin typeface="-apple-system"/>
              </a:rPr>
              <a:t> 81 (1998) 4816-4819</a:t>
            </a:r>
            <a:endParaRPr lang="en-US" b="0" i="0" dirty="0">
              <a:effectLst/>
              <a:latin typeface="-apple-system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183CBAA-F3E6-4F34-BEB1-A4D1B11B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544" y="4255648"/>
            <a:ext cx="2856003" cy="15578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837FD51-4937-4C1C-9680-9D898BBAEAE9}"/>
              </a:ext>
            </a:extLst>
          </p:cNvPr>
          <p:cNvSpPr txBox="1"/>
          <p:nvPr/>
        </p:nvSpPr>
        <p:spPr>
          <a:xfrm>
            <a:off x="1259632" y="6047008"/>
            <a:ext cx="18722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J. N.Hostler:2007.15083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FCA3A9-BAF9-4FDF-9EB6-DB02FCF4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72" y="4255648"/>
            <a:ext cx="3181941" cy="18062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905EF3-BDC4-4EDB-BBEB-08323D36B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06" y="1290146"/>
            <a:ext cx="2636292" cy="22126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A6FB927-8396-4D04-9038-654FD2333C3A}"/>
              </a:ext>
            </a:extLst>
          </p:cNvPr>
          <p:cNvSpPr txBox="1"/>
          <p:nvPr/>
        </p:nvSpPr>
        <p:spPr>
          <a:xfrm>
            <a:off x="1293108" y="3645024"/>
            <a:ext cx="22682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Yi Lu, Fei Gao, </a:t>
            </a:r>
            <a:r>
              <a:rPr lang="en-US" sz="1100" dirty="0" err="1"/>
              <a:t>etc</a:t>
            </a:r>
            <a:r>
              <a:rPr lang="en-US" sz="1100" dirty="0"/>
              <a:t>, 2310.18383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E07F161-B3AC-4EDC-A383-FF2C43C2D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266536"/>
            <a:ext cx="2856003" cy="223779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AECC403-CEBB-4713-BD24-023AF9791245}"/>
              </a:ext>
            </a:extLst>
          </p:cNvPr>
          <p:cNvSpPr txBox="1"/>
          <p:nvPr/>
        </p:nvSpPr>
        <p:spPr>
          <a:xfrm>
            <a:off x="5363301" y="3537329"/>
            <a:ext cx="378834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C. M. Hung, E. </a:t>
            </a:r>
            <a:r>
              <a:rPr lang="en-US" sz="1100" dirty="0" err="1"/>
              <a:t>Shuryak</a:t>
            </a:r>
            <a:r>
              <a:rPr lang="en-US" sz="1100" dirty="0"/>
              <a:t>, Phys. Rev. C 57, 1891 (1998).</a:t>
            </a:r>
          </a:p>
        </p:txBody>
      </p:sp>
    </p:spTree>
    <p:extLst>
      <p:ext uri="{BB962C8B-B14F-4D97-AF65-F5344CB8AC3E}">
        <p14:creationId xmlns:p14="http://schemas.microsoft.com/office/powerpoint/2010/main" val="30191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A82C3C2-1E93-4B90-9C5C-26D3D6CE628C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EEDD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Introduction</a:t>
            </a:r>
            <a:r>
              <a:rPr lang="en-US" altLang="zh-CN" sz="2800" b="1" dirty="0">
                <a:solidFill>
                  <a:srgbClr val="2E518F"/>
                </a:solidFill>
              </a:rPr>
              <a:t>-motivation</a:t>
            </a:r>
            <a:endParaRPr lang="zh-CN" altLang="en-US" sz="3600" b="1" dirty="0">
              <a:solidFill>
                <a:srgbClr val="2E518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35BD5BE-1FDF-4090-A294-6451AE56904A}"/>
              </a:ext>
            </a:extLst>
          </p:cNvPr>
          <p:cNvSpPr txBox="1"/>
          <p:nvPr/>
        </p:nvSpPr>
        <p:spPr>
          <a:xfrm>
            <a:off x="636688" y="5011825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Let's explore how the QCD system evolves in the presence of fluctuations around the phase transition line, caused by turbulence, as follows.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BA426B-4F0A-4874-A5E7-29B2F5A6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39" y="5821045"/>
            <a:ext cx="4934378" cy="628704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F83FCD06-E80F-4003-B8D0-7FBB737D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3728" y="1268760"/>
            <a:ext cx="4536505" cy="3761150"/>
          </a:xfrm>
          <a:prstGeom prst="rect">
            <a:avLst/>
          </a:prstGeom>
        </p:spPr>
      </p:pic>
      <p:sp>
        <p:nvSpPr>
          <p:cNvPr id="6" name="流程图: 接点 5">
            <a:extLst>
              <a:ext uri="{FF2B5EF4-FFF2-40B4-BE49-F238E27FC236}">
                <a16:creationId xmlns:a16="http://schemas.microsoft.com/office/drawing/2014/main" id="{3BFD9FE9-22DE-45BC-8A63-054FBF97F476}"/>
              </a:ext>
            </a:extLst>
          </p:cNvPr>
          <p:cNvSpPr/>
          <p:nvPr/>
        </p:nvSpPr>
        <p:spPr>
          <a:xfrm>
            <a:off x="5436096" y="3698595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流程图: 接点 18">
            <a:extLst>
              <a:ext uri="{FF2B5EF4-FFF2-40B4-BE49-F238E27FC236}">
                <a16:creationId xmlns:a16="http://schemas.microsoft.com/office/drawing/2014/main" id="{686D6ACD-EE23-41A8-9F83-41131E501AC8}"/>
              </a:ext>
            </a:extLst>
          </p:cNvPr>
          <p:cNvSpPr/>
          <p:nvPr/>
        </p:nvSpPr>
        <p:spPr>
          <a:xfrm>
            <a:off x="6228184" y="3374132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流程图: 接点 19">
            <a:extLst>
              <a:ext uri="{FF2B5EF4-FFF2-40B4-BE49-F238E27FC236}">
                <a16:creationId xmlns:a16="http://schemas.microsoft.com/office/drawing/2014/main" id="{50D1BEB5-C810-4E9D-B430-7911B154ABA0}"/>
              </a:ext>
            </a:extLst>
          </p:cNvPr>
          <p:cNvSpPr/>
          <p:nvPr/>
        </p:nvSpPr>
        <p:spPr>
          <a:xfrm>
            <a:off x="3275856" y="1700808"/>
            <a:ext cx="144016" cy="14401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2519F09-4658-4798-A994-7B2F29B4AC2C}"/>
              </a:ext>
            </a:extLst>
          </p:cNvPr>
          <p:cNvSpPr txBox="1"/>
          <p:nvPr/>
        </p:nvSpPr>
        <p:spPr>
          <a:xfrm>
            <a:off x="7452320" y="1938991"/>
            <a:ext cx="1368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Fluctuations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Söhne"/>
              </a:rPr>
              <a:t>induced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 by turbulence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7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Framework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67642E-C639-42DA-B9FB-74D5260E3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3220622"/>
            <a:ext cx="3246401" cy="3886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838D6A-152E-4BC3-B940-F6A295A48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96486"/>
            <a:ext cx="3848433" cy="541067"/>
          </a:xfrm>
          <a:prstGeom prst="rect">
            <a:avLst/>
          </a:prstGeom>
        </p:spPr>
      </p:pic>
      <p:sp>
        <p:nvSpPr>
          <p:cNvPr id="8" name="箭头: 下 7">
            <a:extLst>
              <a:ext uri="{FF2B5EF4-FFF2-40B4-BE49-F238E27FC236}">
                <a16:creationId xmlns:a16="http://schemas.microsoft.com/office/drawing/2014/main" id="{F93B4BDE-704B-4D8E-BE99-6229042B927A}"/>
              </a:ext>
            </a:extLst>
          </p:cNvPr>
          <p:cNvSpPr/>
          <p:nvPr/>
        </p:nvSpPr>
        <p:spPr>
          <a:xfrm>
            <a:off x="4106968" y="2428534"/>
            <a:ext cx="17700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A4C9A4A-FC07-40AB-A4D5-2B6FD1A0B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575" y="3940702"/>
            <a:ext cx="5296359" cy="533446"/>
          </a:xfrm>
          <a:prstGeom prst="rect">
            <a:avLst/>
          </a:prstGeom>
        </p:spPr>
      </p:pic>
      <p:sp>
        <p:nvSpPr>
          <p:cNvPr id="14" name="加号 13">
            <a:extLst>
              <a:ext uri="{FF2B5EF4-FFF2-40B4-BE49-F238E27FC236}">
                <a16:creationId xmlns:a16="http://schemas.microsoft.com/office/drawing/2014/main" id="{5EA78F26-3C5E-418A-A9F7-32574F5AF1DB}"/>
              </a:ext>
            </a:extLst>
          </p:cNvPr>
          <p:cNvSpPr/>
          <p:nvPr/>
        </p:nvSpPr>
        <p:spPr>
          <a:xfrm>
            <a:off x="3995936" y="3681284"/>
            <a:ext cx="432048" cy="33142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DF3875-2F76-46EE-84BA-425444FCC3E0}"/>
              </a:ext>
            </a:extLst>
          </p:cNvPr>
          <p:cNvSpPr txBox="1"/>
          <p:nvPr/>
        </p:nvSpPr>
        <p:spPr>
          <a:xfrm>
            <a:off x="322683" y="3220622"/>
            <a:ext cx="213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transport equation: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7EBC009-E26A-4C3C-AA68-C07BB43BA506}"/>
              </a:ext>
            </a:extLst>
          </p:cNvPr>
          <p:cNvSpPr txBox="1"/>
          <p:nvPr/>
        </p:nvSpPr>
        <p:spPr>
          <a:xfrm>
            <a:off x="322683" y="3966246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Gap equation: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EA7D1A5-F420-49FA-9C53-354AF5E5DAEC}"/>
              </a:ext>
            </a:extLst>
          </p:cNvPr>
          <p:cNvGrpSpPr/>
          <p:nvPr/>
        </p:nvGrpSpPr>
        <p:grpSpPr>
          <a:xfrm>
            <a:off x="6444208" y="2716566"/>
            <a:ext cx="2367474" cy="360040"/>
            <a:chOff x="6372200" y="1988840"/>
            <a:chExt cx="2367474" cy="36004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314B967-8D80-4C7F-82C2-C5996D34A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2200" y="2023948"/>
              <a:ext cx="2295466" cy="286180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F6358DDA-6AEA-460F-AA02-111851E69884}"/>
                </a:ext>
              </a:extLst>
            </p:cNvPr>
            <p:cNvSpPr/>
            <p:nvPr/>
          </p:nvSpPr>
          <p:spPr>
            <a:xfrm>
              <a:off x="6444208" y="1988840"/>
              <a:ext cx="2295466" cy="3600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16241748-5B84-44B4-BAAF-3F6FA0EE1B5D}"/>
              </a:ext>
            </a:extLst>
          </p:cNvPr>
          <p:cNvSpPr txBox="1"/>
          <p:nvPr/>
        </p:nvSpPr>
        <p:spPr>
          <a:xfrm>
            <a:off x="467544" y="5303728"/>
            <a:ext cx="529635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100" i="1" dirty="0">
                <a:latin typeface="-apple-system"/>
              </a:rPr>
              <a:t>Che Ming Ko, et al, </a:t>
            </a:r>
            <a:r>
              <a:rPr lang="en-US" sz="1100" i="1" dirty="0" err="1">
                <a:latin typeface="-apple-system"/>
              </a:rPr>
              <a:t>Nucl.Phys.A</a:t>
            </a:r>
            <a:r>
              <a:rPr lang="en-US" sz="1100" i="1" dirty="0">
                <a:latin typeface="-apple-system"/>
              </a:rPr>
              <a:t> 928 (2014) 234-246.</a:t>
            </a:r>
          </a:p>
          <a:p>
            <a:pPr marL="342900" indent="-342900">
              <a:buAutoNum type="arabicPeriod"/>
            </a:pPr>
            <a:r>
              <a:rPr lang="en-US" sz="1100" dirty="0"/>
              <a:t>P. </a:t>
            </a:r>
            <a:r>
              <a:rPr lang="en-US" sz="1100" dirty="0" err="1"/>
              <a:t>Rehberg</a:t>
            </a:r>
            <a:r>
              <a:rPr lang="en-US" sz="1100" dirty="0"/>
              <a:t>, et al, </a:t>
            </a:r>
            <a:r>
              <a:rPr lang="en-US" sz="1100" b="0" i="1" dirty="0" err="1">
                <a:effectLst/>
                <a:latin typeface="-apple-system"/>
              </a:rPr>
              <a:t>Nucl.Phys.A</a:t>
            </a:r>
            <a:r>
              <a:rPr lang="en-US" sz="1100" b="0" i="0" dirty="0">
                <a:effectLst/>
                <a:latin typeface="-apple-system"/>
              </a:rPr>
              <a:t> 653 (1999) 415-435</a:t>
            </a:r>
            <a:r>
              <a:rPr lang="en-US" b="0" i="0" dirty="0">
                <a:effectLst/>
                <a:latin typeface="-apple-system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1100" dirty="0" err="1"/>
              <a:t>WeiMin</a:t>
            </a:r>
            <a:r>
              <a:rPr lang="en-US" sz="1100" dirty="0"/>
              <a:t> Zhang, et al,  </a:t>
            </a:r>
            <a:r>
              <a:rPr lang="en-US" sz="1100" dirty="0" err="1"/>
              <a:t>Phys.Rev.C</a:t>
            </a:r>
            <a:r>
              <a:rPr lang="en-US" sz="1100" dirty="0"/>
              <a:t> 45 (1992) 1900-1917.</a:t>
            </a:r>
          </a:p>
          <a:p>
            <a:pPr marL="342900" indent="-342900">
              <a:buFontTx/>
              <a:buAutoNum type="arabicPeriod"/>
            </a:pPr>
            <a:r>
              <a:rPr lang="en-US" sz="1100" dirty="0" err="1"/>
              <a:t>Pengfei</a:t>
            </a:r>
            <a:r>
              <a:rPr lang="en-US" sz="1100" dirty="0"/>
              <a:t> </a:t>
            </a:r>
            <a:r>
              <a:rPr lang="en-US" altLang="zh-CN" sz="1100" dirty="0"/>
              <a:t>Zhuang,</a:t>
            </a:r>
            <a:r>
              <a:rPr lang="zh-CN" altLang="en-US" sz="1100" dirty="0"/>
              <a:t> </a:t>
            </a:r>
            <a:r>
              <a:rPr lang="en-US" altLang="zh-CN" sz="1100" dirty="0"/>
              <a:t>et al</a:t>
            </a:r>
            <a:r>
              <a:rPr lang="en-US" altLang="zh-CN" sz="1100" dirty="0">
                <a:latin typeface="-apple-system"/>
              </a:rPr>
              <a:t>, </a:t>
            </a:r>
            <a:r>
              <a:rPr lang="en-US" sz="1100" dirty="0">
                <a:latin typeface="-apple-system"/>
              </a:rPr>
              <a:t>Quantum transport theory and nonequilibrium chiral condensates. </a:t>
            </a:r>
          </a:p>
          <a:p>
            <a:pPr marL="342900" indent="-342900">
              <a:buFontTx/>
              <a:buAutoNum type="arabicPeriod"/>
            </a:pPr>
            <a:r>
              <a:rPr lang="en-US" sz="1100" dirty="0" err="1"/>
              <a:t>Abdellatif</a:t>
            </a:r>
            <a:r>
              <a:rPr lang="en-US" sz="1100" dirty="0"/>
              <a:t> </a:t>
            </a:r>
            <a:r>
              <a:rPr lang="en-US" sz="1100" dirty="0" err="1"/>
              <a:t>Abada</a:t>
            </a:r>
            <a:r>
              <a:rPr lang="en-US" sz="1100" dirty="0"/>
              <a:t>, Chiral Phase Transition in an Expanding Quark-Antiquark Plasma.</a:t>
            </a:r>
            <a:endParaRPr lang="en-US" sz="1100" dirty="0">
              <a:latin typeface="-apple-system"/>
            </a:endParaRPr>
          </a:p>
          <a:p>
            <a:pPr marL="342900" indent="-342900">
              <a:buFontTx/>
              <a:buAutoNum type="arabicPeriod"/>
            </a:pPr>
            <a:endParaRPr lang="en-US" sz="1100" dirty="0">
              <a:latin typeface="-apple-system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186DE6-81BD-4A64-9CA4-B18AED02E822}"/>
              </a:ext>
            </a:extLst>
          </p:cNvPr>
          <p:cNvSpPr txBox="1"/>
          <p:nvPr/>
        </p:nvSpPr>
        <p:spPr>
          <a:xfrm>
            <a:off x="539552" y="1054613"/>
            <a:ext cx="8452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Our theoretical framework relies on the integration of the transport equation with the gap equation.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8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Framework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72B5A9-F043-499B-B085-E489D39D74FF}"/>
              </a:ext>
            </a:extLst>
          </p:cNvPr>
          <p:cNvSpPr txBox="1"/>
          <p:nvPr/>
        </p:nvSpPr>
        <p:spPr>
          <a:xfrm>
            <a:off x="683568" y="1124744"/>
            <a:ext cx="763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For simplicity, we chose the collision term with the relaxation time model.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E1C827B-45C1-4C37-987D-A0EF9B0C2ADB}"/>
                  </a:ext>
                </a:extLst>
              </p:cNvPr>
              <p:cNvSpPr txBox="1"/>
              <p:nvPr/>
            </p:nvSpPr>
            <p:spPr>
              <a:xfrm>
                <a:off x="2663470" y="1771504"/>
                <a:ext cx="2403094" cy="660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𝑟𝑒𝑙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E1C827B-45C1-4C37-987D-A0EF9B0C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470" y="1771504"/>
                <a:ext cx="2403094" cy="6602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E662E2B-C4A3-4C41-9061-9D4982565796}"/>
                  </a:ext>
                </a:extLst>
              </p:cNvPr>
              <p:cNvSpPr txBox="1"/>
              <p:nvPr/>
            </p:nvSpPr>
            <p:spPr>
              <a:xfrm>
                <a:off x="827584" y="2659319"/>
                <a:ext cx="7344816" cy="766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lang="en-US" altLang="zh-CN" dirty="0"/>
                  <a:t> is the relaxation time, which is chosen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en-US" dirty="0"/>
                  <a:t>fm </a:t>
                </a:r>
                <a:r>
                  <a:rPr lang="en-US" altLang="zh-CN" dirty="0"/>
                  <a:t>or use the relaxation time formula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E662E2B-C4A3-4C41-9061-9D4982565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659319"/>
                <a:ext cx="7344816" cy="766428"/>
              </a:xfrm>
              <a:prstGeom prst="rect">
                <a:avLst/>
              </a:prstGeom>
              <a:blipFill>
                <a:blip r:embed="rId3"/>
                <a:stretch>
                  <a:fillRect l="-747" t="-3968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51B9664-3F8C-4091-B17D-E61459A07999}"/>
                  </a:ext>
                </a:extLst>
              </p:cNvPr>
              <p:cNvSpPr txBox="1"/>
              <p:nvPr/>
            </p:nvSpPr>
            <p:spPr>
              <a:xfrm>
                <a:off x="2843808" y="3501008"/>
                <a:ext cx="2623282" cy="534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))/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51B9664-3F8C-4091-B17D-E61459A07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3501008"/>
                <a:ext cx="2623282" cy="5340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09312D1A-2C24-4C9B-8835-44B6E8F07347}"/>
              </a:ext>
            </a:extLst>
          </p:cNvPr>
          <p:cNvSpPr txBox="1"/>
          <p:nvPr/>
        </p:nvSpPr>
        <p:spPr>
          <a:xfrm>
            <a:off x="899592" y="4312485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herein, the temperature and chemical potential are fixed by the matching conditions for number density and energy at every space-time point, </a:t>
            </a:r>
            <a:r>
              <a:rPr lang="en-US" dirty="0" err="1"/>
              <a:t>i.e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6C81514-0005-4AD8-B87F-83D00E128FBB}"/>
                  </a:ext>
                </a:extLst>
              </p:cNvPr>
              <p:cNvSpPr txBox="1"/>
              <p:nvPr/>
            </p:nvSpPr>
            <p:spPr>
              <a:xfrm>
                <a:off x="2079316" y="5226954"/>
                <a:ext cx="2700098" cy="1060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6C81514-0005-4AD8-B87F-83D00E128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16" y="5226954"/>
                <a:ext cx="2700098" cy="1060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B85EC5-3401-466F-BAF9-6346A99DA785}"/>
                  </a:ext>
                </a:extLst>
              </p:cNvPr>
              <p:cNvSpPr txBox="1"/>
              <p:nvPr/>
            </p:nvSpPr>
            <p:spPr>
              <a:xfrm>
                <a:off x="6228184" y="5467923"/>
                <a:ext cx="12058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EAB85EC5-3401-466F-BAF9-6346A99DA7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5467923"/>
                <a:ext cx="1205880" cy="369332"/>
              </a:xfrm>
              <a:prstGeom prst="rect">
                <a:avLst/>
              </a:prstGeom>
              <a:blipFill>
                <a:blip r:embed="rId6"/>
                <a:stretch>
                  <a:fillRect r="-101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箭头: 右 1">
            <a:extLst>
              <a:ext uri="{FF2B5EF4-FFF2-40B4-BE49-F238E27FC236}">
                <a16:creationId xmlns:a16="http://schemas.microsoft.com/office/drawing/2014/main" id="{370F2920-7F49-4393-9A70-8A574C17B6EE}"/>
              </a:ext>
            </a:extLst>
          </p:cNvPr>
          <p:cNvSpPr/>
          <p:nvPr/>
        </p:nvSpPr>
        <p:spPr>
          <a:xfrm>
            <a:off x="5004048" y="5589240"/>
            <a:ext cx="1152128" cy="248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3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550ED-500C-4F5F-8498-BFF0B76E078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DFCFE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FEFBEA1-9907-41BE-B24E-9407AC6B4B2B}"/>
                  </a:ext>
                </a:extLst>
              </p:cNvPr>
              <p:cNvSpPr txBox="1"/>
              <p:nvPr/>
            </p:nvSpPr>
            <p:spPr>
              <a:xfrm>
                <a:off x="755576" y="3378315"/>
                <a:ext cx="7776864" cy="669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current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stress tensor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are defined by the following,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FEFBEA1-9907-41BE-B24E-9407AC6B4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378315"/>
                <a:ext cx="7776864" cy="669992"/>
              </a:xfrm>
              <a:prstGeom prst="rect">
                <a:avLst/>
              </a:prstGeom>
              <a:blipFill>
                <a:blip r:embed="rId2"/>
                <a:stretch>
                  <a:fillRect l="-705" t="-454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48442A69-4305-433D-8B13-01F9E403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437112"/>
            <a:ext cx="4789585" cy="5220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0123EE5-B051-4CB1-A864-686C31CBC07E}"/>
              </a:ext>
            </a:extLst>
          </p:cNvPr>
          <p:cNvSpPr txBox="1"/>
          <p:nvPr/>
        </p:nvSpPr>
        <p:spPr>
          <a:xfrm>
            <a:off x="827584" y="1138601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While the number density n(x) and energy density e(x) are defined by the following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BECE96-66A3-4A35-93E9-D8E954549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844824"/>
            <a:ext cx="4569571" cy="7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C89529-D902-418A-B922-BE0523685BE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772F0-8612-48F1-AACF-4CF40BE58574}"/>
              </a:ext>
            </a:extLst>
          </p:cNvPr>
          <p:cNvSpPr txBox="1"/>
          <p:nvPr/>
        </p:nvSpPr>
        <p:spPr>
          <a:xfrm>
            <a:off x="719572" y="260648"/>
            <a:ext cx="7704856" cy="646331"/>
          </a:xfrm>
          <a:prstGeom prst="rect">
            <a:avLst/>
          </a:prstGeom>
          <a:solidFill>
            <a:srgbClr val="C6FEC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E518F"/>
                </a:solidFill>
              </a:rPr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/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1. The evolution of the system on the plane of (T-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984E4C0-C60F-4907-9D98-AD97A8993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5" y="1124744"/>
                <a:ext cx="7344816" cy="369332"/>
              </a:xfrm>
              <a:prstGeom prst="rect">
                <a:avLst/>
              </a:prstGeom>
              <a:blipFill>
                <a:blip r:embed="rId6"/>
                <a:stretch>
                  <a:fillRect l="-74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A2C8E11-DEA4-4338-88D2-C50E5BB4A292}"/>
              </a:ext>
            </a:extLst>
          </p:cNvPr>
          <p:cNvSpPr txBox="1"/>
          <p:nvPr/>
        </p:nvSpPr>
        <p:spPr>
          <a:xfrm>
            <a:off x="518722" y="6381328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Each trajectory represents the evolutionary path of a point within a system.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695761C5-9A50-4B0A-9E12-F5531C6BC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514" y="1699968"/>
            <a:ext cx="5192811" cy="430528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EEF7D79-9019-4B07-8192-2AD5F17A7488}"/>
              </a:ext>
            </a:extLst>
          </p:cNvPr>
          <p:cNvSpPr txBox="1"/>
          <p:nvPr/>
        </p:nvSpPr>
        <p:spPr>
          <a:xfrm>
            <a:off x="6622048" y="2564904"/>
            <a:ext cx="2685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Söhne"/>
              </a:rPr>
              <a:t>Red point is starting point, green point is end point</a:t>
            </a:r>
            <a:r>
              <a:rPr lang="en-US" sz="1600" b="0" i="0" dirty="0">
                <a:solidFill>
                  <a:srgbClr val="FF0000"/>
                </a:solidFill>
                <a:effectLst/>
                <a:latin typeface="Söhne"/>
              </a:rPr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9132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157275056</TotalTime>
  <Pages>0</Pages>
  <Words>1046</Words>
  <Characters>0</Characters>
  <Application>Microsoft Office PowerPoint</Application>
  <DocSecurity>0</DocSecurity>
  <PresentationFormat>全屏显示(4:3)</PresentationFormat>
  <Lines>0</Lines>
  <Paragraphs>133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-apple-system</vt:lpstr>
      <vt:lpstr>ElsevierGulliver</vt:lpstr>
      <vt:lpstr>Söhne</vt:lpstr>
      <vt:lpstr>黑体</vt:lpstr>
      <vt:lpstr>华文琥珀</vt:lpstr>
      <vt:lpstr>Arial</vt:lpstr>
      <vt:lpstr>Arial</vt:lpstr>
      <vt:lpstr>Cambria Math</vt:lpstr>
      <vt:lpstr>Standarddesign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 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chen zhengyu</dc:creator>
  <cp:keywords/>
  <dc:description/>
  <cp:lastModifiedBy>huang anping</cp:lastModifiedBy>
  <cp:revision>1463</cp:revision>
  <cp:lastPrinted>1899-12-30T00:00:00Z</cp:lastPrinted>
  <dcterms:created xsi:type="dcterms:W3CDTF">2007-11-13T13:01:39Z</dcterms:created>
  <dcterms:modified xsi:type="dcterms:W3CDTF">2023-12-16T14:15:10Z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