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1" r:id="rId4"/>
    <p:sldId id="257" r:id="rId5"/>
    <p:sldId id="266" r:id="rId6"/>
    <p:sldId id="260" r:id="rId7"/>
    <p:sldId id="270" r:id="rId8"/>
    <p:sldId id="271" r:id="rId9"/>
    <p:sldId id="258" r:id="rId10"/>
    <p:sldId id="265" r:id="rId11"/>
    <p:sldId id="259" r:id="rId12"/>
    <p:sldId id="263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ABFB-CF6F-455E-A73F-BDF80E6DCC14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5E0E5-5DD1-4C4D-BF8A-EF3CB2917C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6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48618-7F34-440F-AD22-DE10E33B8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84EA0D-B2A5-4385-9BFB-4D432107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886BB-B713-4E47-A288-847EFC27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DA5-A8F8-4272-B248-32E4DB68788D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683225-F57A-4701-A09C-58E5D071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4CE639-0DB3-4B51-9C48-B8BAB77F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9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2721F-74FE-4C35-A04E-FC9DB6F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7018C2-937E-4C94-A9F6-F32E86C5A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F9CBA-4FAD-4FBF-8B19-35E549CA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4BB6-DA3C-43F3-89FE-C9AE1F288A0E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7D18B6-46DD-4245-98B4-3FE9718D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FDA84-F7B7-4D36-A175-61FE803B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7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D82DC6-AFAC-44AD-A57D-5497DD51B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159008-7BC1-4E3D-8C98-E84C39550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8D809-1B3F-415A-9BFF-3578E98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EBE-016B-4373-85AE-A02B85A6A91A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52957-15F9-4E76-9DC4-E80B7B08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8CC72-EAC2-4791-A735-E83E4461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6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E000B-23F5-438B-B6AE-94660570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FCD69-07E8-4CAC-ADC3-8317847C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D2C91D-937F-45B5-A6F0-6143E0A9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34-FA78-47ED-89C8-A2E3CD85F721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BF26F9-BEE2-47CF-BBA5-B7569AA3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FFC073-D5BE-45DA-AEB9-8BA00E18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33AEA-22AA-4A27-B56A-CCD5058A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78A7C4-A3DC-4EC3-9CE7-688B9EBC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60E004-38B4-4126-95AE-2EAA2F52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7A69-3F80-4075-A5F5-1572368346E6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BA8E29-1FBA-4B94-89C4-1B24C0B7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D9AA24-D9BF-4C54-920D-7CB4E880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5239E-8E66-4646-900C-7BC78936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14FA5-0796-4EE5-8197-8CEA265FB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94FC4B-C379-4CFD-8440-A5B7DE2B7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052AF-6B61-43F3-96E0-5D84AEF8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DB97-3A7F-48B1-AE4C-4ACBD9AB0ADE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96C3B4-9417-4094-B3DD-0767003F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40E6C1-E5E5-4E96-916D-8D3821C7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0CAC6-076D-4D9A-A81E-A59BD59E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B3F156-3989-47F7-9C50-8D18C1AB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12A992-DFB6-4196-8C5A-42AA334B3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2C3E4C-0564-4B17-9888-7FA23FD4B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A87780-52F9-4F2A-B402-8A2D06F11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1BA545-142B-4BF5-87D1-8FAA1644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D96B-18D1-423F-B388-A1207878196C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809B62-0B47-4DC5-ABAD-6927A2F2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0C01BF-E9B7-4E02-BF39-14AF89E9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75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BEF90-0B62-4590-AD6A-105B164C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E744C3-1445-45FA-84E9-B7C05735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0F4E-88A9-4809-8784-14B7FB90E4B4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47A250-C5B0-454E-8115-9A607437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F6009-9126-4A93-BBA5-ACA66DC0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D3AA77-2B65-45F6-912C-6162DC82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F6D-81C3-4CF8-AFFF-4E222DCCD3D5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E19132-0662-4953-881E-10CFC853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506C1-DC74-4B4F-B922-2BF5DD68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4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459C5-669A-43D2-8704-C38F6450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ACF85-97A7-496B-A452-EB943673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349D5E-3243-4B82-8A58-CD0DD662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DB41AD-30E0-4004-B75E-AE8CB1CE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FDB1-9099-44C5-97C4-C374A6104DA9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258741-1957-487B-9958-05B79A82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9E847F-B692-4FCF-8BCC-7244C94E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8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0DDD2-65FE-4154-BBB7-69C5CE9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90B98D-7424-41E9-901C-D38EEE36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00390-78E8-48B1-ABD9-62D189694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23223C-EC24-48D1-8E4F-56212807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37F5-22E5-44CD-8CA1-0D5EBECB4E6F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76BE8-CEDC-427D-803C-30E5707D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6C5C99-867D-4DA2-A779-B1AC5372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96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5DB960-0040-4C1F-9AD1-409E2FD3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55E2AF-3DE7-4E3C-8F23-E669ACBA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32B95-8915-4E6E-8240-9114C96DC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89E9-8EFE-4BFA-ABEB-7C210C86B008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85C92A-6EEE-416A-91CD-459BFFD10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F7837-B456-42C1-9091-7A2B5E77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FB79-462E-4422-9BB5-1A1FD12A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B278D-31FA-45AE-969D-9850E8E7B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01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quark-meson model under magnetic fields within FRG approach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970B93-E162-4469-8FE2-C94A7C0B3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6042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en-US" altLang="zh-CN" dirty="0"/>
              <a:t>Rui Wen</a:t>
            </a:r>
          </a:p>
          <a:p>
            <a:r>
              <a:rPr lang="en-US" altLang="zh-CN" dirty="0">
                <a:effectLst/>
              </a:rPr>
              <a:t>University of Chinese Academy of Sciences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D9CA68-CA22-4C7B-8860-C64CB1134CA1}"/>
              </a:ext>
            </a:extLst>
          </p:cNvPr>
          <p:cNvSpPr txBox="1"/>
          <p:nvPr/>
        </p:nvSpPr>
        <p:spPr>
          <a:xfrm>
            <a:off x="1075036" y="5962201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Based on: Rui Wen, Shi Yin, Wei-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jie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Fu, Mei Huang  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Phys.Rev.D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108 (2023) 7, 076020     arXiv:2306.04045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7FA30B-3C66-4D1B-8868-0D37A4CD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39" y="4809162"/>
            <a:ext cx="3012611" cy="72455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229389-41BC-40C3-AA30-EF76E40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702922-4858-4292-B997-0FD85C43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77" y="4806196"/>
            <a:ext cx="2942841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8FEC1A-A569-490A-964A-0346D269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38" y="1784661"/>
            <a:ext cx="5060587" cy="39360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B14C20-1087-475F-951B-65205FDEA331}"/>
              </a:ext>
            </a:extLst>
          </p:cNvPr>
          <p:cNvSpPr txBox="1"/>
          <p:nvPr/>
        </p:nvSpPr>
        <p:spPr>
          <a:xfrm>
            <a:off x="1654628" y="6228787"/>
            <a:ext cx="9231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H. T. Ding, S. T. Li, A. </a:t>
            </a:r>
            <a:r>
              <a:rPr lang="en-US" altLang="zh-CN" dirty="0" err="1">
                <a:solidFill>
                  <a:srgbClr val="00B0F0"/>
                </a:solidFill>
              </a:rPr>
              <a:t>Tomiya</a:t>
            </a:r>
            <a:r>
              <a:rPr lang="en-US" altLang="zh-CN" dirty="0">
                <a:solidFill>
                  <a:srgbClr val="00B0F0"/>
                </a:solidFill>
              </a:rPr>
              <a:t>, X. D. Wang, and Y. Zhang Phys. Rev. D 105, 034514 (2022)</a:t>
            </a:r>
            <a:endParaRPr lang="zh-CN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E228B4-E533-4617-A199-D02427FA6860}"/>
                  </a:ext>
                </a:extLst>
              </p:cNvPr>
              <p:cNvSpPr txBox="1"/>
              <p:nvPr/>
            </p:nvSpPr>
            <p:spPr>
              <a:xfrm>
                <a:off x="1085850" y="380981"/>
                <a:ext cx="6097314" cy="607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The neutral pion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3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E228B4-E533-4617-A199-D02427FA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80981"/>
                <a:ext cx="6097314" cy="607923"/>
              </a:xfrm>
              <a:prstGeom prst="rect">
                <a:avLst/>
              </a:prstGeom>
              <a:blipFill>
                <a:blip r:embed="rId3"/>
                <a:stretch>
                  <a:fillRect l="-2500" t="-12000" b="-29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505C01A-8DF4-450B-A748-DD42AA69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382" y="1280092"/>
            <a:ext cx="3255086" cy="50456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1CB46D-2ADE-4536-9EEC-4C5BF3EA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44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EB25E6-5157-4055-8588-7169F95B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57" y="2220686"/>
            <a:ext cx="9050696" cy="35197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8237D6-0723-4737-BC2F-D1E8FDDA54C6}"/>
              </a:ext>
            </a:extLst>
          </p:cNvPr>
          <p:cNvSpPr txBox="1"/>
          <p:nvPr/>
        </p:nvSpPr>
        <p:spPr>
          <a:xfrm>
            <a:off x="1491712" y="5870436"/>
            <a:ext cx="8857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H. T. Ding, S. T. Li, A. </a:t>
            </a:r>
            <a:r>
              <a:rPr lang="en-US" altLang="zh-CN" dirty="0" err="1">
                <a:solidFill>
                  <a:srgbClr val="00B0F0"/>
                </a:solidFill>
              </a:rPr>
              <a:t>Tomiya</a:t>
            </a:r>
            <a:r>
              <a:rPr lang="en-US" altLang="zh-CN" dirty="0">
                <a:solidFill>
                  <a:srgbClr val="00B0F0"/>
                </a:solidFill>
              </a:rPr>
              <a:t>, X. D. Wang, and Y. Zhang Phys. Rev. D 105, 034514 (2022)</a:t>
            </a:r>
          </a:p>
          <a:p>
            <a:r>
              <a:rPr lang="it-IT" altLang="zh-CN" dirty="0">
                <a:solidFill>
                  <a:srgbClr val="00B0F0"/>
                </a:solidFill>
              </a:rPr>
              <a:t>G. S. Bali, B. B. Brandt, G. Endrödi, and B. Gläßle Phys. Rev. D 97, 034505 (2018)</a:t>
            </a:r>
            <a:endParaRPr lang="zh-CN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BBEBCD-91AC-465E-8330-53F6CE6B1939}"/>
                  </a:ext>
                </a:extLst>
              </p:cNvPr>
              <p:cNvSpPr txBox="1"/>
              <p:nvPr/>
            </p:nvSpPr>
            <p:spPr>
              <a:xfrm>
                <a:off x="1095828" y="402304"/>
                <a:ext cx="6096000" cy="6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Charged pion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3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l-GR" altLang="zh-CN" sz="3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BBEBCD-91AC-465E-8330-53F6CE6B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8" y="402304"/>
                <a:ext cx="6096000" cy="603883"/>
              </a:xfrm>
              <a:prstGeom prst="rect">
                <a:avLst/>
              </a:prstGeom>
              <a:blipFill>
                <a:blip r:embed="rId3"/>
                <a:stretch>
                  <a:fillRect l="-2600" t="-12121" b="-30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0151EB-0EA6-421F-82CD-1E946FA46B38}"/>
                  </a:ext>
                </a:extLst>
              </p:cNvPr>
              <p:cNvSpPr txBox="1"/>
              <p:nvPr/>
            </p:nvSpPr>
            <p:spPr>
              <a:xfrm>
                <a:off x="3182983" y="1980903"/>
                <a:ext cx="2201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m</m:t>
                        </m:r>
                      </m:e>
                      <m:sub>
                        <m:r>
                          <a:rPr lang="el-GR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l-GR" altLang="zh-CN" sz="2000" dirty="0">
                    <a:solidFill>
                      <a:schemeClr val="accent1">
                        <a:lumMod val="75000"/>
                      </a:schemeClr>
                    </a:solidFill>
                  </a:rPr>
                  <a:t>(0) = 220 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</a:rPr>
                  <a:t>MeV</a:t>
                </a:r>
                <a:endParaRPr lang="zh-CN" alt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0151EB-0EA6-421F-82CD-1E946FA46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83" y="1980903"/>
                <a:ext cx="2201816" cy="400110"/>
              </a:xfrm>
              <a:prstGeom prst="rect">
                <a:avLst/>
              </a:prstGeom>
              <a:blipFill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5BF0BBB-A6F1-4479-90DF-355673EB4EB4}"/>
                  </a:ext>
                </a:extLst>
              </p:cNvPr>
              <p:cNvSpPr txBox="1"/>
              <p:nvPr/>
            </p:nvSpPr>
            <p:spPr>
              <a:xfrm>
                <a:off x="7827555" y="1980903"/>
                <a:ext cx="2201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m</m:t>
                        </m:r>
                      </m:e>
                      <m:sub>
                        <m:r>
                          <a:rPr lang="el-GR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l-GR" altLang="zh-CN" sz="2000" dirty="0">
                    <a:solidFill>
                      <a:schemeClr val="accent1">
                        <a:lumMod val="75000"/>
                      </a:schemeClr>
                    </a:solidFill>
                  </a:rPr>
                  <a:t>(0) =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</a:rPr>
                  <a:t>416 MeV</a:t>
                </a:r>
                <a:endParaRPr lang="zh-CN" alt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5BF0BBB-A6F1-4479-90DF-355673EB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55" y="1980903"/>
                <a:ext cx="2201816" cy="400110"/>
              </a:xfrm>
              <a:prstGeom prst="rect">
                <a:avLst/>
              </a:prstGeom>
              <a:blipFill>
                <a:blip r:embed="rId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5C0C21A-2437-41C5-9791-B871CDD5C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659" y="1136222"/>
            <a:ext cx="5312682" cy="7139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318A98-7D98-4866-A973-0EFFD28E6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417" y="5740401"/>
            <a:ext cx="1098562" cy="18502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95BF7F-BB94-407D-A763-7A260D78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9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E855D6-4559-4F67-95BC-116710F08B4D}"/>
              </a:ext>
            </a:extLst>
          </p:cNvPr>
          <p:cNvSpPr txBox="1"/>
          <p:nvPr/>
        </p:nvSpPr>
        <p:spPr>
          <a:xfrm>
            <a:off x="1033456" y="574884"/>
            <a:ext cx="565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Summary and outlook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5F86E4-401E-4862-8A7F-E1A01B194AEC}"/>
                  </a:ext>
                </a:extLst>
              </p:cNvPr>
              <p:cNvSpPr txBox="1"/>
              <p:nvPr/>
            </p:nvSpPr>
            <p:spPr>
              <a:xfrm>
                <a:off x="1859329" y="1618280"/>
                <a:ext cx="895581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1.The neutral pion mass and pion decay constant are quantitatively </a:t>
                </a:r>
                <a:r>
                  <a:rPr lang="en-US" altLang="zh-CN" sz="2000">
                    <a:latin typeface="Cambria" panose="02040503050406030204" pitchFamily="18" charset="0"/>
                    <a:ea typeface="Cambria" panose="02040503050406030204" pitchFamily="18" charset="0"/>
                  </a:rPr>
                  <a:t>in agreement </a:t>
                </a:r>
                <a:r>
                  <a:rPr lang="en-US" altLang="zh-CN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with the lattice QCD results especially in the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eB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&lt;1.2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altLang="zh-CN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No non-monotonic mass behavior for charged pion has been observed in this framework. This needs further investigation from both lattice QCD and functional methods.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5F86E4-401E-4862-8A7F-E1A01B194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29" y="1618280"/>
                <a:ext cx="8955816" cy="1938992"/>
              </a:xfrm>
              <a:prstGeom prst="rect">
                <a:avLst/>
              </a:prstGeom>
              <a:blipFill>
                <a:blip r:embed="rId2"/>
                <a:stretch>
                  <a:fillRect l="-681" t="-1567" r="-1225" b="-4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5EF970E-A220-4BF3-9559-1FF95199D5AA}"/>
              </a:ext>
            </a:extLst>
          </p:cNvPr>
          <p:cNvSpPr txBox="1"/>
          <p:nvPr/>
        </p:nvSpPr>
        <p:spPr>
          <a:xfrm>
            <a:off x="1859329" y="4531834"/>
            <a:ext cx="8624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We will go beyond the LPA truncation and include the strange quark</a:t>
            </a:r>
          </a:p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and vector meson in future work.</a:t>
            </a:r>
            <a:endParaRPr lang="zh-CN" altLang="en-US" sz="2000" dirty="0">
              <a:latin typeface="Cambria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3FA0E9-DF58-4D6A-905D-C769626DEB46}"/>
              </a:ext>
            </a:extLst>
          </p:cNvPr>
          <p:cNvSpPr txBox="1"/>
          <p:nvPr/>
        </p:nvSpPr>
        <p:spPr>
          <a:xfrm>
            <a:off x="3465199" y="5702684"/>
            <a:ext cx="5744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Thanks for your attention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C9F1C-45A8-413B-8CE4-AC12FEA8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9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0707BD-6D16-4B56-A3DF-9695E56E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D49DDE-41B4-42CD-843F-56A52EE7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6" y="2088757"/>
            <a:ext cx="5088840" cy="1784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704716-A36A-4AD7-A53E-EB24BABA0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23" y="4407046"/>
            <a:ext cx="4128454" cy="15012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139B0B-CC88-4C3C-9080-71A96CC7D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60" y="472133"/>
            <a:ext cx="6031607" cy="24189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973561-6074-4A76-9365-CA29992D3D67}"/>
              </a:ext>
            </a:extLst>
          </p:cNvPr>
          <p:cNvSpPr txBox="1"/>
          <p:nvPr/>
        </p:nvSpPr>
        <p:spPr>
          <a:xfrm>
            <a:off x="1332186" y="670034"/>
            <a:ext cx="207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Backup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DEEE5-1539-4F86-8046-6E48EB6ECCBD}"/>
              </a:ext>
            </a:extLst>
          </p:cNvPr>
          <p:cNvSpPr txBox="1"/>
          <p:nvPr/>
        </p:nvSpPr>
        <p:spPr>
          <a:xfrm>
            <a:off x="1210960" y="556054"/>
            <a:ext cx="9449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Outline</a:t>
            </a:r>
          </a:p>
          <a:p>
            <a:endParaRPr lang="en-US" altLang="zh-CN" sz="4000" dirty="0">
              <a:solidFill>
                <a:srgbClr val="0070C0"/>
              </a:solidFill>
            </a:endParaRPr>
          </a:p>
          <a:p>
            <a:r>
              <a:rPr lang="en-US" altLang="zh-CN" sz="4000" dirty="0">
                <a:solidFill>
                  <a:srgbClr val="0070C0"/>
                </a:solidFill>
              </a:rPr>
              <a:t>Introduction</a:t>
            </a:r>
          </a:p>
          <a:p>
            <a:r>
              <a:rPr lang="en-US" altLang="zh-CN" sz="4000" dirty="0">
                <a:solidFill>
                  <a:srgbClr val="0070C0"/>
                </a:solidFill>
              </a:rPr>
              <a:t>The quark-meson model within FRG </a:t>
            </a:r>
          </a:p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The effective action</a:t>
            </a:r>
          </a:p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Regulators and propagators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Flow equations</a:t>
            </a:r>
          </a:p>
          <a:p>
            <a:r>
              <a:rPr lang="en-US" altLang="zh-CN" sz="4000" dirty="0">
                <a:solidFill>
                  <a:srgbClr val="0070C0"/>
                </a:solidFill>
              </a:rPr>
              <a:t>Numerical results</a:t>
            </a:r>
          </a:p>
          <a:p>
            <a:r>
              <a:rPr lang="en-US" altLang="zh-CN" sz="4000" dirty="0">
                <a:solidFill>
                  <a:srgbClr val="0070C0"/>
                </a:solidFill>
              </a:rPr>
              <a:t>Summary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4100D7-8B6F-4D31-A0C5-D86E5634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4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5EA4C3-F3B6-4509-A6D7-F1CF07C04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18" y="1436536"/>
            <a:ext cx="6166677" cy="244669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AA6502B-568F-4C00-B3C9-4A3B1B04E662}"/>
              </a:ext>
            </a:extLst>
          </p:cNvPr>
          <p:cNvSpPr txBox="1"/>
          <p:nvPr/>
        </p:nvSpPr>
        <p:spPr>
          <a:xfrm>
            <a:off x="2127894" y="3969951"/>
            <a:ext cx="3672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Toia A 2013 CERN Courier April 31</a:t>
            </a:r>
            <a:endParaRPr lang="zh-CN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4D7F0B-3E11-445D-BA5D-D06D9E246664}"/>
                  </a:ext>
                </a:extLst>
              </p:cNvPr>
              <p:cNvSpPr txBox="1"/>
              <p:nvPr/>
            </p:nvSpPr>
            <p:spPr>
              <a:xfrm>
                <a:off x="2801601" y="4403050"/>
                <a:ext cx="29472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altLang="zh-CN" sz="2400" dirty="0"/>
                  <a:t> Gauss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4D7F0B-3E11-445D-BA5D-D06D9E246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01" y="4403050"/>
                <a:ext cx="2947267" cy="461665"/>
              </a:xfrm>
              <a:prstGeom prst="rect">
                <a:avLst/>
              </a:prstGeom>
              <a:blipFill>
                <a:blip r:embed="rId3"/>
                <a:stretch>
                  <a:fillRect l="-62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7898239-A70E-4E05-910A-A7D0678FDB2A}"/>
              </a:ext>
            </a:extLst>
          </p:cNvPr>
          <p:cNvSpPr txBox="1"/>
          <p:nvPr/>
        </p:nvSpPr>
        <p:spPr>
          <a:xfrm>
            <a:off x="856735" y="547816"/>
            <a:ext cx="318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Introduction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CEE8F5-1083-4090-B1DB-14B7828E9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8" y="518984"/>
            <a:ext cx="3020474" cy="28354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74E4F8-381D-4A98-A036-BE57F727A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46" y="3731667"/>
            <a:ext cx="3815040" cy="18642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D7B92D-CC7F-45B6-A77E-5309123A2776}"/>
              </a:ext>
            </a:extLst>
          </p:cNvPr>
          <p:cNvSpPr txBox="1"/>
          <p:nvPr/>
        </p:nvSpPr>
        <p:spPr>
          <a:xfrm>
            <a:off x="8118056" y="3318919"/>
            <a:ext cx="183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early universe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9695B9-38FB-4A2D-AB2C-029F0BAD74F0}"/>
              </a:ext>
            </a:extLst>
          </p:cNvPr>
          <p:cNvSpPr txBox="1"/>
          <p:nvPr/>
        </p:nvSpPr>
        <p:spPr>
          <a:xfrm>
            <a:off x="8299622" y="5666538"/>
            <a:ext cx="1280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magnetars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1A315B1A-0A46-47BC-B287-FE01580A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4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C93ACB-575C-42D8-B4E0-DA07BDC1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08" y="1580322"/>
            <a:ext cx="4507747" cy="10208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1C5DCB-F944-42F2-B649-7CE77227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53395"/>
            <a:ext cx="2491353" cy="3794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41DD45-E4E7-4B35-B8B3-DC9076826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05" y="2955950"/>
            <a:ext cx="1352792" cy="347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CA01B7-0CDD-4551-9133-4DBC1B180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519" y="3555386"/>
            <a:ext cx="4411574" cy="888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21D696-5DFB-46C3-8C0F-C98695BD3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004" y="4666101"/>
            <a:ext cx="2546121" cy="3989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0C220ED-0C48-4CE0-BCCC-13126FB56EC1}"/>
              </a:ext>
            </a:extLst>
          </p:cNvPr>
          <p:cNvSpPr txBox="1"/>
          <p:nvPr/>
        </p:nvSpPr>
        <p:spPr>
          <a:xfrm>
            <a:off x="676933" y="339812"/>
            <a:ext cx="5589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The effective action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44543F-8AA7-4634-AB14-E1EF4F514883}"/>
              </a:ext>
            </a:extLst>
          </p:cNvPr>
          <p:cNvSpPr txBox="1"/>
          <p:nvPr/>
        </p:nvSpPr>
        <p:spPr>
          <a:xfrm>
            <a:off x="2599809" y="1047700"/>
            <a:ext cx="5838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effective action of</a:t>
            </a:r>
            <a:r>
              <a:rPr lang="zh-CN" altLang="en-US" dirty="0"/>
              <a:t> </a:t>
            </a:r>
            <a:r>
              <a:rPr lang="en-US" altLang="zh-CN" dirty="0"/>
              <a:t>two-flavor quark-meson model in Euclidean space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C326B8-FA88-46FF-A63F-2223637AC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856" y="5506413"/>
            <a:ext cx="2113778" cy="3490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9BFCA04-EF2E-418C-A475-8E38FC82FAB1}"/>
              </a:ext>
            </a:extLst>
          </p:cNvPr>
          <p:cNvSpPr txBox="1"/>
          <p:nvPr/>
        </p:nvSpPr>
        <p:spPr>
          <a:xfrm>
            <a:off x="2599809" y="3354298"/>
            <a:ext cx="612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meson fields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412E59-5AEA-443D-9BE7-A09771823340}"/>
              </a:ext>
            </a:extLst>
          </p:cNvPr>
          <p:cNvSpPr txBox="1"/>
          <p:nvPr/>
        </p:nvSpPr>
        <p:spPr>
          <a:xfrm>
            <a:off x="2599809" y="2617121"/>
            <a:ext cx="612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quark fields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501EB1-E0DB-42E6-8B16-DA39D5BC54D0}"/>
              </a:ext>
            </a:extLst>
          </p:cNvPr>
          <p:cNvSpPr txBox="1"/>
          <p:nvPr/>
        </p:nvSpPr>
        <p:spPr>
          <a:xfrm>
            <a:off x="2599809" y="4299663"/>
            <a:ext cx="679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covariant derivative of meson fields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8B88C7-25E0-459D-9FFD-4A0144A404AB}"/>
              </a:ext>
            </a:extLst>
          </p:cNvPr>
          <p:cNvSpPr txBox="1"/>
          <p:nvPr/>
        </p:nvSpPr>
        <p:spPr>
          <a:xfrm>
            <a:off x="2628641" y="50603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magnetic field along z-direction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6F0AF9-3BE5-4209-A5AF-C27DFC5E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1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5F75FB-BE74-4A24-B6B6-42A0E628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0" y="2032919"/>
            <a:ext cx="6031607" cy="241895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1BD49BF-A4B4-45E7-A397-87C7F05C3364}"/>
              </a:ext>
            </a:extLst>
          </p:cNvPr>
          <p:cNvSpPr txBox="1"/>
          <p:nvPr/>
        </p:nvSpPr>
        <p:spPr>
          <a:xfrm>
            <a:off x="941851" y="394445"/>
            <a:ext cx="10388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Functional renormalization group </a:t>
            </a:r>
          </a:p>
          <a:p>
            <a:r>
              <a:rPr lang="en-US" altLang="zh-CN" sz="4000" dirty="0">
                <a:solidFill>
                  <a:srgbClr val="0070C0"/>
                </a:solidFill>
              </a:rPr>
              <a:t>and flow equations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A75AF52-DC57-4331-BF01-CBAB896E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39" y="2200453"/>
            <a:ext cx="3997762" cy="12137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34B0EC4-F8E7-4467-8BC9-4544181C7EF4}"/>
              </a:ext>
            </a:extLst>
          </p:cNvPr>
          <p:cNvSpPr/>
          <p:nvPr/>
        </p:nvSpPr>
        <p:spPr>
          <a:xfrm>
            <a:off x="1181264" y="3659136"/>
            <a:ext cx="3892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Wetterich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equations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B532DF-6634-4F13-854C-B82AA87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71" y="4268578"/>
            <a:ext cx="3004898" cy="5993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B462B4-106A-4FEB-8C4A-28167D16B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358" y="5130142"/>
            <a:ext cx="3865094" cy="599126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BB1C1A-A45E-44D2-AC31-6D38FDB7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5A8629-3FA7-42BA-B9DD-B16CA1F905FB}"/>
              </a:ext>
            </a:extLst>
          </p:cNvPr>
          <p:cNvSpPr txBox="1"/>
          <p:nvPr/>
        </p:nvSpPr>
        <p:spPr>
          <a:xfrm>
            <a:off x="941852" y="325245"/>
            <a:ext cx="5665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rgbClr val="0070C0"/>
                </a:solidFill>
              </a:rPr>
              <a:t>The regulators</a:t>
            </a:r>
            <a:endParaRPr lang="zh-CN" altLang="en-US" sz="3400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E63B0F-6C4D-4438-8E1C-EF29EE1C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2" y="3642841"/>
            <a:ext cx="4218727" cy="72348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8C439E-471E-4634-A1D6-97AB6369315E}"/>
              </a:ext>
            </a:extLst>
          </p:cNvPr>
          <p:cNvGrpSpPr>
            <a:grpSpLocks noChangeAspect="1"/>
          </p:cNvGrpSpPr>
          <p:nvPr/>
        </p:nvGrpSpPr>
        <p:grpSpPr>
          <a:xfrm>
            <a:off x="6187727" y="3816557"/>
            <a:ext cx="5072225" cy="1901833"/>
            <a:chOff x="5537229" y="4122261"/>
            <a:chExt cx="4879517" cy="182957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68915C2-E478-4AA2-AA68-3A4696074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229" y="4122261"/>
              <a:ext cx="4717200" cy="182957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D31E915-B22B-4D5E-B903-935D4EB10731}"/>
                </a:ext>
              </a:extLst>
            </p:cNvPr>
            <p:cNvSpPr/>
            <p:nvPr/>
          </p:nvSpPr>
          <p:spPr>
            <a:xfrm>
              <a:off x="9893643" y="5679989"/>
              <a:ext cx="523103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2737B5F-307B-4908-8980-395FED90F0DF}"/>
              </a:ext>
            </a:extLst>
          </p:cNvPr>
          <p:cNvSpPr txBox="1"/>
          <p:nvPr/>
        </p:nvSpPr>
        <p:spPr>
          <a:xfrm>
            <a:off x="6571620" y="3227770"/>
            <a:ext cx="2678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weak-field expansion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E8CD71-F063-4850-ADEE-1215D6641E1D}"/>
              </a:ext>
            </a:extLst>
          </p:cNvPr>
          <p:cNvSpPr txBox="1"/>
          <p:nvPr/>
        </p:nvSpPr>
        <p:spPr>
          <a:xfrm>
            <a:off x="1890950" y="3227770"/>
            <a:ext cx="349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Landau levels representation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26C615F-7B4C-4DEC-A07E-E0E5F8EC8C43}"/>
              </a:ext>
            </a:extLst>
          </p:cNvPr>
          <p:cNvGrpSpPr>
            <a:grpSpLocks noChangeAspect="1"/>
          </p:cNvGrpSpPr>
          <p:nvPr/>
        </p:nvGrpSpPr>
        <p:grpSpPr>
          <a:xfrm>
            <a:off x="2363041" y="940798"/>
            <a:ext cx="5157056" cy="1646199"/>
            <a:chOff x="2367005" y="1258578"/>
            <a:chExt cx="5155470" cy="164569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C3FF26A-8A4A-41E8-B16B-A6B44BA25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467" b="50769"/>
            <a:stretch/>
          </p:blipFill>
          <p:spPr>
            <a:xfrm>
              <a:off x="2367005" y="1424820"/>
              <a:ext cx="1897550" cy="37153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B00B47E-32C9-4AF2-8DA9-87F2F9BE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7005" y="2610831"/>
              <a:ext cx="3083993" cy="29344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8CE922-C04D-4035-A4E1-947BFF054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8556" y="1258578"/>
              <a:ext cx="2663919" cy="114937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8804ED-5D41-4A0D-8CAB-38A05B4D0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" t="51062"/>
            <a:stretch/>
          </p:blipFill>
          <p:spPr>
            <a:xfrm>
              <a:off x="2367005" y="1981628"/>
              <a:ext cx="2352782" cy="36933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BC9AF2E-446A-4FA2-8901-32BFB6BD578A}"/>
              </a:ext>
            </a:extLst>
          </p:cNvPr>
          <p:cNvSpPr txBox="1"/>
          <p:nvPr/>
        </p:nvSpPr>
        <p:spPr>
          <a:xfrm>
            <a:off x="941852" y="2599607"/>
            <a:ext cx="48667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70C0"/>
                </a:solidFill>
              </a:rPr>
              <a:t>The quark propagator</a:t>
            </a:r>
            <a:endParaRPr lang="zh-CN" altLang="en-US" sz="3400" dirty="0">
              <a:solidFill>
                <a:srgbClr val="0070C0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FCF9EE-1CB6-481B-AE28-8EBF5F7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0FB3DE-6E0D-45C8-97A3-D86946733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764" y="4412069"/>
            <a:ext cx="4102628" cy="23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9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8AA14E-45C5-4791-8C8F-353E936C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A60CD3-59BC-444B-86B3-D8B1EE270730}"/>
              </a:ext>
            </a:extLst>
          </p:cNvPr>
          <p:cNvSpPr txBox="1"/>
          <p:nvPr/>
        </p:nvSpPr>
        <p:spPr>
          <a:xfrm>
            <a:off x="1021748" y="357996"/>
            <a:ext cx="1074560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70C0"/>
                </a:solidFill>
              </a:rPr>
              <a:t>The charged meson propagators   </a:t>
            </a: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      Landau levels representation 		weak-field expansion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55C890-594D-40CB-B45F-2DF23D19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76" y="1407876"/>
            <a:ext cx="4737740" cy="1121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E0D87C-5795-49E8-9B14-5F92BCA2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70" y="1342881"/>
            <a:ext cx="5059007" cy="17251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458D7A-ED45-48F4-908B-68565156E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568" y="3945324"/>
            <a:ext cx="5549656" cy="13178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308FA6-B713-4E83-989C-39B244F25760}"/>
              </a:ext>
            </a:extLst>
          </p:cNvPr>
          <p:cNvSpPr txBox="1"/>
          <p:nvPr/>
        </p:nvSpPr>
        <p:spPr>
          <a:xfrm>
            <a:off x="1177270" y="2994559"/>
            <a:ext cx="98061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70C0"/>
                </a:solidFill>
              </a:rPr>
              <a:t>The flow equations of the effective potential</a:t>
            </a:r>
            <a:endParaRPr lang="zh-CN" altLang="en-US" sz="3400" dirty="0">
              <a:solidFill>
                <a:srgbClr val="0070C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B40935-E807-4714-8347-D891FB46CA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1245" r="30978" b="41558"/>
          <a:stretch/>
        </p:blipFill>
        <p:spPr>
          <a:xfrm>
            <a:off x="6799241" y="3739749"/>
            <a:ext cx="4887438" cy="17223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29D9CFB-9BBE-4BDD-89AE-59389C474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327" y="5462059"/>
            <a:ext cx="2880582" cy="8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D87E07-4133-48FA-A1E3-1381C0E3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514FF9-BB55-4ECB-A499-7BEB5E4DE9F6}"/>
              </a:ext>
            </a:extLst>
          </p:cNvPr>
          <p:cNvSpPr txBox="1"/>
          <p:nvPr/>
        </p:nvSpPr>
        <p:spPr>
          <a:xfrm>
            <a:off x="953239" y="611210"/>
            <a:ext cx="99256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70C0"/>
                </a:solidFill>
              </a:rPr>
              <a:t>The flow equation of two-point correlation function</a:t>
            </a:r>
            <a:endParaRPr lang="zh-CN" altLang="en-US" sz="3400" dirty="0">
              <a:solidFill>
                <a:srgbClr val="0070C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F92F44-D460-40FA-B1E4-6A435A6C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18" y="3516624"/>
            <a:ext cx="5794279" cy="160810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18D4A88-ACEB-447A-89E5-21CF25BE2A51}"/>
              </a:ext>
            </a:extLst>
          </p:cNvPr>
          <p:cNvSpPr/>
          <p:nvPr/>
        </p:nvSpPr>
        <p:spPr>
          <a:xfrm>
            <a:off x="6325170" y="2667738"/>
            <a:ext cx="1194046" cy="6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44CBE6-8A03-4D83-A94F-00AF52F74425}"/>
              </a:ext>
            </a:extLst>
          </p:cNvPr>
          <p:cNvSpPr/>
          <p:nvPr/>
        </p:nvSpPr>
        <p:spPr>
          <a:xfrm>
            <a:off x="8070326" y="4694641"/>
            <a:ext cx="1194046" cy="6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A08236-8CD9-4116-B2BC-C2D6DB517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59568" r="2984" b="1"/>
          <a:stretch/>
        </p:blipFill>
        <p:spPr>
          <a:xfrm>
            <a:off x="2747638" y="5501963"/>
            <a:ext cx="6237145" cy="10631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044D6E-D561-46C0-82B0-A395401F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619" y="1595006"/>
            <a:ext cx="6199061" cy="160810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545D48E-D791-46AE-A6B1-CEC77FC26A2E}"/>
              </a:ext>
            </a:extLst>
          </p:cNvPr>
          <p:cNvSpPr/>
          <p:nvPr/>
        </p:nvSpPr>
        <p:spPr>
          <a:xfrm>
            <a:off x="8204278" y="2752868"/>
            <a:ext cx="1194046" cy="692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85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F6E93A1-39D5-43D9-ADA3-6395782D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30" y="2957166"/>
            <a:ext cx="4114808" cy="32004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DFD2C6-0BED-4BB9-8147-7CEDC607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52" y="2885952"/>
            <a:ext cx="4297931" cy="33428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C08294B-1DB6-47CB-96BE-0C7B03FBA921}"/>
              </a:ext>
            </a:extLst>
          </p:cNvPr>
          <p:cNvSpPr txBox="1"/>
          <p:nvPr/>
        </p:nvSpPr>
        <p:spPr>
          <a:xfrm>
            <a:off x="968266" y="313662"/>
            <a:ext cx="5890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Numerical results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29B054-936E-4FDD-9EA8-8CFD1228A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79" y="1544928"/>
            <a:ext cx="6878595" cy="10733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EE7E4F4-26FA-45B3-AFAC-C0B4CD05E058}"/>
              </a:ext>
            </a:extLst>
          </p:cNvPr>
          <p:cNvSpPr txBox="1"/>
          <p:nvPr/>
        </p:nvSpPr>
        <p:spPr>
          <a:xfrm>
            <a:off x="1654628" y="6228787"/>
            <a:ext cx="9231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H. T. Ding, S. T. Li, A. </a:t>
            </a:r>
            <a:r>
              <a:rPr lang="en-US" altLang="zh-CN" dirty="0" err="1">
                <a:solidFill>
                  <a:srgbClr val="00B0F0"/>
                </a:solidFill>
              </a:rPr>
              <a:t>Tomiya</a:t>
            </a:r>
            <a:r>
              <a:rPr lang="en-US" altLang="zh-CN" dirty="0">
                <a:solidFill>
                  <a:srgbClr val="00B0F0"/>
                </a:solidFill>
              </a:rPr>
              <a:t>, X. D. Wang, and Y. Zhang Phys. Rev. D 105, 034514 (2022)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4ECCD1-0772-47EF-910F-103EAB0FB3E6}"/>
              </a:ext>
            </a:extLst>
          </p:cNvPr>
          <p:cNvSpPr txBox="1"/>
          <p:nvPr/>
        </p:nvSpPr>
        <p:spPr>
          <a:xfrm>
            <a:off x="2598056" y="2655119"/>
            <a:ext cx="314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Pion decay constant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3B3B42-B7BF-4108-83FE-FD95215FA34E}"/>
              </a:ext>
            </a:extLst>
          </p:cNvPr>
          <p:cNvSpPr txBox="1"/>
          <p:nvPr/>
        </p:nvSpPr>
        <p:spPr>
          <a:xfrm>
            <a:off x="6576856" y="2655118"/>
            <a:ext cx="4548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Quark mass and </a:t>
            </a:r>
            <a:r>
              <a:rPr lang="el-GR" altLang="zh-CN" sz="2400" dirty="0">
                <a:solidFill>
                  <a:schemeClr val="accent1">
                    <a:lumMod val="75000"/>
                  </a:schemeClr>
                </a:solidFill>
              </a:rPr>
              <a:t>σ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meson mass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3DE816-7B58-452E-9FB5-45097A191C14}"/>
              </a:ext>
            </a:extLst>
          </p:cNvPr>
          <p:cNvSpPr/>
          <p:nvPr/>
        </p:nvSpPr>
        <p:spPr>
          <a:xfrm>
            <a:off x="2337238" y="1966749"/>
            <a:ext cx="6625459" cy="2404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2FA58F-1247-4ADF-BAB8-4DB4BE3E485A}"/>
              </a:ext>
            </a:extLst>
          </p:cNvPr>
          <p:cNvSpPr txBox="1"/>
          <p:nvPr/>
        </p:nvSpPr>
        <p:spPr>
          <a:xfrm>
            <a:off x="10674242" y="5025258"/>
            <a:ext cx="111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magnetic catalysis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B382A8E-5247-454E-8406-1B36C811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B79-462E-4422-9BB5-1A1FD12AE10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985043-A22B-47A8-8D7A-1EC86A9F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26" y="1058376"/>
            <a:ext cx="1969941" cy="514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60069A5-39E3-4096-B78B-17B9256B7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447" y="1193908"/>
            <a:ext cx="1428874" cy="2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435</Words>
  <Application>Microsoft Office PowerPoint</Application>
  <PresentationFormat>宽屏</PresentationFormat>
  <Paragraphs>71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</vt:lpstr>
      <vt:lpstr>Cambria Math</vt:lpstr>
      <vt:lpstr>Office 主题​​</vt:lpstr>
      <vt:lpstr>The quark-meson model under magnetic fields within FRG approach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 and charged pion under magnetic fields in the QM model within FRG</dc:title>
  <dc:creator>wwrr09</dc:creator>
  <cp:lastModifiedBy>睿 温</cp:lastModifiedBy>
  <cp:revision>79</cp:revision>
  <dcterms:created xsi:type="dcterms:W3CDTF">2023-07-08T01:31:06Z</dcterms:created>
  <dcterms:modified xsi:type="dcterms:W3CDTF">2023-12-14T12:09:47Z</dcterms:modified>
</cp:coreProperties>
</file>