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7" r:id="rId2"/>
    <p:sldId id="274" r:id="rId3"/>
    <p:sldId id="276" r:id="rId4"/>
    <p:sldId id="283" r:id="rId5"/>
    <p:sldId id="338" r:id="rId6"/>
    <p:sldId id="278" r:id="rId7"/>
    <p:sldId id="277" r:id="rId8"/>
    <p:sldId id="340" r:id="rId9"/>
    <p:sldId id="341" r:id="rId10"/>
    <p:sldId id="349" r:id="rId11"/>
    <p:sldId id="344" r:id="rId12"/>
    <p:sldId id="347" r:id="rId13"/>
    <p:sldId id="345" r:id="rId14"/>
    <p:sldId id="348" r:id="rId15"/>
    <p:sldId id="353" r:id="rId16"/>
    <p:sldId id="354" r:id="rId17"/>
    <p:sldId id="355" r:id="rId18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hao zhou" initials="wz" lastIdx="1" clrIdx="0">
    <p:extLst>
      <p:ext uri="{19B8F6BF-5375-455C-9EA6-DF929625EA0E}">
        <p15:presenceInfo xmlns:p15="http://schemas.microsoft.com/office/powerpoint/2012/main" userId="64db6eef81975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44" autoAdjust="0"/>
  </p:normalViewPr>
  <p:slideViewPr>
    <p:cSldViewPr snapToGrid="0">
      <p:cViewPr varScale="1">
        <p:scale>
          <a:sx n="100" d="100"/>
          <a:sy n="100" d="100"/>
        </p:scale>
        <p:origin x="51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9909147-E1D1-4219-9639-67DEC13E7EA8}" type="datetimeFigureOut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9E6F8B6-85EF-4025-A0F3-085353C98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2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5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773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10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7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544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656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13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99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6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49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2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927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180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17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01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8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>
            <a:extLst>
              <a:ext uri="{FF2B5EF4-FFF2-40B4-BE49-F238E27FC236}">
                <a16:creationId xmlns:a16="http://schemas.microsoft.com/office/drawing/2014/main" id="{2CD28407-73A9-46DC-BE61-5C7AC67A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55734B9E-B239-452E-98C1-55B91B77EB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00151" y="1412876"/>
            <a:ext cx="10363200" cy="1470025"/>
          </a:xfrm>
        </p:spPr>
        <p:txBody>
          <a:bodyPr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65B08E-7EC8-4CF1-8A57-EAE7E51CE2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131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chemeClr val="bg1"/>
                </a:solidFill>
                <a:ea typeface="方正小标宋简体" pitchFamily="2" charset="-122"/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3186046-6A80-4658-8446-B72524AC7B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27E4992-B9C7-47FD-9B99-5AF88A87C4C9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EC155C7-5754-4C9A-BCBF-54531D6871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EE7E5074-12F0-4747-B8D2-ACACB553C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708275"/>
            <a:ext cx="12192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A19304B6-AAA9-4CE4-AC1D-C684A2D0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3" y="5745163"/>
            <a:ext cx="42926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3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A37EE5-624F-4DBA-9FF2-52671243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49555D-E1FF-466E-9610-BA85A1B1D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E3657B-147A-495A-B02D-CB60833A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B882B0-A8EA-4370-92CD-D1EBE08BA062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B8DBF1-AF74-4747-BD77-4A292BE0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56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8FC0C3B-A128-44C3-B3A0-CBFB8C85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763588"/>
            <a:ext cx="2743200" cy="54737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79A4A6-1BDA-452C-A65C-6DE75955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763588"/>
            <a:ext cx="8026400" cy="54737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275AFE-A5EB-4145-95C7-48909652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4F63D-8D57-4D43-B8EA-5F794F54FA85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D1A9DA-1325-4300-8EBB-D4E1FE65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517FD-57FA-4E48-988C-B8AAE7F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8CB244-B7FD-452C-B3AA-2FA3154C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3AF2E1-4E73-4C52-B80E-FA6D84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6695D-2422-4CF3-974E-615621A968B4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112F84-042B-4504-844F-39494686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44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E54C7-7E07-4DFB-B4C9-3B0336B2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B0C29D-85BD-41C9-ABCF-5AD2E85F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4BF038-28D5-4FE3-86D4-F6D4D848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9D0831-57D7-4A12-9C32-E1C7A524F8DC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AACC79-F42E-4795-8478-C9174F53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55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A021FC-C313-408B-BF8F-2FC1CAA3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8E1938-7ADE-4BB4-AE13-194060FE1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73238"/>
            <a:ext cx="5384800" cy="4464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8824F7-105A-40B0-8B48-87311843C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73238"/>
            <a:ext cx="5384800" cy="4464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557FF-D52D-4955-879C-0B034D2F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54625D-E58F-4BBA-A3D1-F12D3852926A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13052E2-3E1C-445D-A5D1-709A5890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9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F210-DA80-44D3-BB02-215B5BC0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B27B6E-229E-45F8-834C-6E490BA6D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F0D6E1-4A45-4DEC-9326-914B7B498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0BC4E0-8848-429E-AF04-9BB9DE6B0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9DF784-DE23-4E17-BB3D-407B910C3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961D7-F510-4758-8565-23CC54C9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9902F6-46EE-445E-B7F3-4F46C04ECCE6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09EFA8E-6B08-46D5-81E1-946B037C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1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A2A05-BF9E-4412-813D-D61EBAD3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7EB3DA-0E0D-44C6-A865-E57F47B1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52E578-EE7C-495E-8D56-D3D0DA935AC8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858611-D3DD-4BD7-B559-69B564B9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0F0310-A78B-4D1B-9DD4-48613F40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250A1A-813D-4419-8E36-7BACD7531BB6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19EE45-C2CB-48CA-A037-D4C61F15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62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80FDE-2A87-45C9-897B-8B58BA31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6A1805-EDD3-439B-A66B-A8C5BF18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5FCBC7-3D04-4166-8669-C609DB572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E85F7C-E96D-405E-90C3-11E5E61C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DF142E-2393-4EA4-98F8-86856283D6DC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E5D1C6-F702-4661-8E91-86203490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6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BD4C0-16EF-4835-AF61-F31078E0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21B6CF6-D69F-4B99-BEFE-7100791E2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EB26D6-C5A7-43D2-84D7-6B7BEFE84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E20DE2-0D12-4962-9A1F-614105AB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9C0998-E00B-4B09-AF99-C72574EA15EB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1228D5-16B5-40F2-8997-A7C208C4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6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BDA766-EF15-4054-9398-09FCBA9AF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4918" y="763589"/>
            <a:ext cx="1049443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E236D6-D54F-494E-B12D-7F180A6ED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73238"/>
            <a:ext cx="109728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191AEE-94BC-4464-AB6E-4E88A2A168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3189"/>
            <a:ext cx="2844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2F62536-A05B-4419-BE89-DE81BE3D26E7}" type="datetime1">
              <a:rPr lang="zh-CN" altLang="en-US" smtClean="0"/>
              <a:t>2023/12/16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2FA6B-272F-4660-96E0-67820D10FC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06784" y="6453189"/>
            <a:ext cx="3860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6" name="Line 12">
            <a:extLst>
              <a:ext uri="{FF2B5EF4-FFF2-40B4-BE49-F238E27FC236}">
                <a16:creationId xmlns:a16="http://schemas.microsoft.com/office/drawing/2014/main" id="{D67A6E24-6C12-4D3A-8D60-296635E3E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917" y="620713"/>
            <a:ext cx="7440083" cy="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7217E50-35F6-4FA0-9633-0928F0DF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415926"/>
            <a:ext cx="3968749" cy="3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Line 15">
            <a:extLst>
              <a:ext uri="{FF2B5EF4-FFF2-40B4-BE49-F238E27FC236}">
                <a16:creationId xmlns:a16="http://schemas.microsoft.com/office/drawing/2014/main" id="{1B346433-4EC6-4110-8F0D-196310C24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67" y="6381750"/>
            <a:ext cx="10752667" cy="0"/>
          </a:xfrm>
          <a:prstGeom prst="line">
            <a:avLst/>
          </a:prstGeom>
          <a:noFill/>
          <a:ln w="28575">
            <a:solidFill>
              <a:srgbClr val="00508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8512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120000"/>
        <a:buFont typeface="Wingdings" panose="05000000000000000000" pitchFamily="2" charset="2"/>
        <a:buChar char="F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560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2.png"/><Relationship Id="rId4" Type="http://schemas.openxmlformats.org/officeDocument/2006/relationships/image" Target="../media/image6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25167EA7-FE45-4005-8F57-BF30888C8AC3}"/>
              </a:ext>
            </a:extLst>
          </p:cNvPr>
          <p:cNvSpPr txBox="1">
            <a:spLocks/>
          </p:cNvSpPr>
          <p:nvPr/>
        </p:nvSpPr>
        <p:spPr bwMode="auto">
          <a:xfrm>
            <a:off x="850253" y="2209750"/>
            <a:ext cx="10491482" cy="136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Dilepton Enhancement with First-order Chiral Phase Transition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69C6E64-7FBA-2AF9-BFC8-2CC3DA7DA1F4}"/>
              </a:ext>
            </a:extLst>
          </p:cNvPr>
          <p:cNvGrpSpPr/>
          <p:nvPr/>
        </p:nvGrpSpPr>
        <p:grpSpPr>
          <a:xfrm>
            <a:off x="280555" y="147517"/>
            <a:ext cx="11601450" cy="6193142"/>
            <a:chOff x="280555" y="147517"/>
            <a:chExt cx="11601450" cy="619314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5375DA6-26A0-3093-B3F3-C287F59978F7}"/>
                </a:ext>
              </a:extLst>
            </p:cNvPr>
            <p:cNvCxnSpPr>
              <a:cxnSpLocks/>
            </p:cNvCxnSpPr>
            <p:nvPr/>
          </p:nvCxnSpPr>
          <p:spPr>
            <a:xfrm>
              <a:off x="3306763" y="763588"/>
              <a:ext cx="8575242" cy="1718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131E0F5-F32C-5109-A285-DAE41BF162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55" y="744164"/>
              <a:ext cx="304800" cy="19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72ADC5-7348-D9E7-5200-2D51D8376BC4}"/>
                </a:ext>
              </a:extLst>
            </p:cNvPr>
            <p:cNvCxnSpPr>
              <a:cxnSpLocks/>
            </p:cNvCxnSpPr>
            <p:nvPr/>
          </p:nvCxnSpPr>
          <p:spPr>
            <a:xfrm>
              <a:off x="979461" y="6340659"/>
              <a:ext cx="10233075" cy="0"/>
            </a:xfrm>
            <a:prstGeom prst="line">
              <a:avLst/>
            </a:prstGeom>
            <a:ln w="38100">
              <a:solidFill>
                <a:srgbClr val="2974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0AB4672-40D2-077D-44F2-A6D2F3C0A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" y="147517"/>
              <a:ext cx="1270906" cy="127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9D1FB079-58DF-4CDE-EDE6-2D5F5511E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953" r="3414" b="3512"/>
          <a:stretch/>
        </p:blipFill>
        <p:spPr bwMode="auto">
          <a:xfrm>
            <a:off x="1984366" y="147517"/>
            <a:ext cx="1289685" cy="12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C891693-6825-C8BE-83A8-0468A2FA8465}"/>
              </a:ext>
            </a:extLst>
          </p:cNvPr>
          <p:cNvSpPr txBox="1">
            <a:spLocks/>
          </p:cNvSpPr>
          <p:nvPr/>
        </p:nvSpPr>
        <p:spPr bwMode="auto">
          <a:xfrm>
            <a:off x="4307885" y="4114586"/>
            <a:ext cx="3576213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Wen-Hao Zhou (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周文豪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C1C1F8-DE1D-268D-5ED6-E1F827453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8" t="35762" r="4886" b="46768"/>
          <a:stretch/>
        </p:blipFill>
        <p:spPr>
          <a:xfrm>
            <a:off x="8671283" y="838155"/>
            <a:ext cx="3254018" cy="11980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BC3A450-A0D4-1DFD-C727-0D81C0DEED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6" t="30671" r="54087" b="30040"/>
          <a:stretch/>
        </p:blipFill>
        <p:spPr>
          <a:xfrm>
            <a:off x="8841289" y="4254468"/>
            <a:ext cx="3084012" cy="1963068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57A4F1EF-C42C-BF9B-833F-5A07CA32EE1B}"/>
              </a:ext>
            </a:extLst>
          </p:cNvPr>
          <p:cNvSpPr txBox="1">
            <a:spLocks/>
          </p:cNvSpPr>
          <p:nvPr/>
        </p:nvSpPr>
        <p:spPr bwMode="auto">
          <a:xfrm>
            <a:off x="4081311" y="5161246"/>
            <a:ext cx="4029359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zhouwenhao@xaau.edu.cn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E6FE374-EEDD-9FE4-331C-B35EE63E2A10}"/>
              </a:ext>
            </a:extLst>
          </p:cNvPr>
          <p:cNvSpPr txBox="1"/>
          <p:nvPr/>
        </p:nvSpPr>
        <p:spPr>
          <a:xfrm>
            <a:off x="8628722" y="228144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157036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8191638D-BDD0-526B-8431-D6E5151547BF}"/>
              </a:ext>
            </a:extLst>
          </p:cNvPr>
          <p:cNvSpPr txBox="1"/>
          <p:nvPr/>
        </p:nvSpPr>
        <p:spPr>
          <a:xfrm>
            <a:off x="391518" y="1674138"/>
            <a:ext cx="463513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and </a:t>
            </a:r>
            <a:r>
              <a:rPr lang="en-US" altLang="zh-CN" sz="1800" b="0" i="0" u="none" strike="noStrike" baseline="0" dirty="0">
                <a:latin typeface="Times-Roman"/>
              </a:rPr>
              <a:t>photon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productions are not affected by strong force and emitted continuously at all stages of evolution.</a:t>
            </a:r>
          </a:p>
          <a:p>
            <a:pPr algn="just"/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Hadronic rescatterings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tend to </a:t>
            </a: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wash out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information from the EoS-driven expansion i.e. spinodal decomposition.</a:t>
            </a:r>
          </a:p>
          <a:p>
            <a:pPr algn="just"/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EM radiation may </a:t>
            </a: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be sensitive to a local density clumping and a longer lifetime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of the fireball when the medium undergoes a first-order phase transition.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b="0" i="0" u="none" strike="noStrike" baseline="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dilepton </a:t>
            </a:r>
            <a:r>
              <a:rPr lang="en-US" altLang="zh-CN" sz="1600" b="0" i="0" u="none" strike="noStrike" baseline="0" dirty="0">
                <a:latin typeface="Times-Roman"/>
              </a:rPr>
              <a:t>production </a:t>
            </a:r>
            <a:r>
              <a:rPr lang="en-US" altLang="zh-CN" sz="1600" b="0" i="0" u="none" strike="noStrike" baseline="0" dirty="0">
                <a:solidFill>
                  <a:srgbClr val="00B0F0"/>
                </a:solidFill>
                <a:latin typeface="Times-Roman"/>
              </a:rPr>
              <a:t>rate is proportional to the square of parton density</a:t>
            </a:r>
            <a:r>
              <a:rPr lang="en-US" altLang="zh-CN" sz="1600" b="0" i="0" u="none" strike="noStrike" baseline="0" dirty="0">
                <a:latin typeface="Times-Roman"/>
              </a:rPr>
              <a:t>, more dileptons are produced when the density fluctuation is large.</a:t>
            </a:r>
            <a:endParaRPr lang="en-US" altLang="zh-CN" sz="1600" dirty="0">
              <a:solidFill>
                <a:srgbClr val="131413"/>
              </a:solidFill>
              <a:latin typeface="Times-Roman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8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1670664" y="997369"/>
            <a:ext cx="2711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Times-Roman"/>
              </a:rPr>
              <a:t>Why dilepton?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443330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171951" y="589367"/>
            <a:ext cx="765982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E246940-F2EA-52C6-2489-BAC141A6B408}"/>
              </a:ext>
            </a:extLst>
          </p:cNvPr>
          <p:cNvSpPr txBox="1"/>
          <p:nvPr/>
        </p:nvSpPr>
        <p:spPr>
          <a:xfrm>
            <a:off x="1481459" y="3429000"/>
            <a:ext cx="404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Seck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014904 (2022).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EE18B8-EDB4-7D99-B49A-4823A04ABEB7}"/>
              </a:ext>
            </a:extLst>
          </p:cNvPr>
          <p:cNvSpPr txBox="1"/>
          <p:nvPr/>
        </p:nvSpPr>
        <p:spPr>
          <a:xfrm>
            <a:off x="1670664" y="4427681"/>
            <a:ext cx="418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R. Rapp and H. van Hees,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753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586 (2016).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C7E0A6-A144-2C61-95FA-15E620ED3D2B}"/>
              </a:ext>
            </a:extLst>
          </p:cNvPr>
          <p:cNvSpPr txBox="1"/>
          <p:nvPr/>
        </p:nvSpPr>
        <p:spPr>
          <a:xfrm>
            <a:off x="914411" y="5670657"/>
            <a:ext cx="3963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6B6AA73-F87B-72B7-7445-8442BEB2CAA0}"/>
              </a:ext>
            </a:extLst>
          </p:cNvPr>
          <p:cNvSpPr txBox="1"/>
          <p:nvPr/>
        </p:nvSpPr>
        <p:spPr>
          <a:xfrm>
            <a:off x="6641434" y="2963757"/>
            <a:ext cx="5243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O. Savchuk,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al., J. Phys. G: Nucl. Part. Phys.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125104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D6A0ADC-3095-558B-1CA7-FEDBA8BD17C1}"/>
              </a:ext>
            </a:extLst>
          </p:cNvPr>
          <p:cNvGrpSpPr/>
          <p:nvPr/>
        </p:nvGrpSpPr>
        <p:grpSpPr>
          <a:xfrm>
            <a:off x="7242729" y="3239645"/>
            <a:ext cx="3636918" cy="3028988"/>
            <a:chOff x="7242729" y="3239645"/>
            <a:chExt cx="3636918" cy="302898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B55D46BB-6EFE-3D63-0B8F-AE998967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729" y="3239645"/>
              <a:ext cx="3636918" cy="3028988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F173EE4-B6E5-41F8-F1C7-157B1E024F4B}"/>
                </a:ext>
              </a:extLst>
            </p:cNvPr>
            <p:cNvSpPr txBox="1"/>
            <p:nvPr/>
          </p:nvSpPr>
          <p:spPr>
            <a:xfrm>
              <a:off x="9450165" y="4447104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first-order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1CAAA2FE-3B48-04FF-3EA8-6A9500461E88}"/>
                </a:ext>
              </a:extLst>
            </p:cNvPr>
            <p:cNvSpPr txBox="1"/>
            <p:nvPr/>
          </p:nvSpPr>
          <p:spPr>
            <a:xfrm>
              <a:off x="8331320" y="4563350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crossover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B0DDE72-1845-C711-83BD-F98774BEA0D8}"/>
              </a:ext>
            </a:extLst>
          </p:cNvPr>
          <p:cNvSpPr txBox="1"/>
          <p:nvPr/>
        </p:nvSpPr>
        <p:spPr>
          <a:xfrm>
            <a:off x="6244208" y="5989617"/>
            <a:ext cx="404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Seck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014904 (2022).</a:t>
            </a:r>
            <a:endParaRPr lang="zh-CN" altLang="en-US" sz="1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C38696A-0589-51A6-E6AD-28BA981B9155}"/>
              </a:ext>
            </a:extLst>
          </p:cNvPr>
          <p:cNvGrpSpPr/>
          <p:nvPr/>
        </p:nvGrpSpPr>
        <p:grpSpPr>
          <a:xfrm>
            <a:off x="6863679" y="707150"/>
            <a:ext cx="4395018" cy="2311454"/>
            <a:chOff x="6863679" y="707150"/>
            <a:chExt cx="4395018" cy="23114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D69B16-2287-1903-44BA-1A86D8E5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3679" y="707150"/>
              <a:ext cx="4395018" cy="231145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ACB2BAB-59B1-9971-DB9F-55E0618324EC}"/>
                </a:ext>
              </a:extLst>
            </p:cNvPr>
            <p:cNvSpPr txBox="1"/>
            <p:nvPr/>
          </p:nvSpPr>
          <p:spPr>
            <a:xfrm>
              <a:off x="7535993" y="1166010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first-order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45562B5-7B2F-F32A-7F78-555B863EB359}"/>
                </a:ext>
              </a:extLst>
            </p:cNvPr>
            <p:cNvSpPr txBox="1"/>
            <p:nvPr/>
          </p:nvSpPr>
          <p:spPr>
            <a:xfrm>
              <a:off x="9826050" y="1792174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crossover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70E8B16-EFBA-E8F5-FA34-E84C7396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4031" y="806192"/>
              <a:ext cx="429795" cy="211386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C7B8EE9-6D45-FE6F-4EF7-135E773F5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723" y="5111282"/>
            <a:ext cx="4462495" cy="63818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E614FAE-48BC-E392-B47B-91FA722C5E1C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225023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9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1174010" y="884738"/>
            <a:ext cx="19501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sources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443330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171951" y="589367"/>
            <a:ext cx="765982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F2F052A1-7E5F-E53F-814E-F7B89411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45" y="1314863"/>
            <a:ext cx="3804224" cy="41343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E246940-F2EA-52C6-2489-BAC141A6B408}"/>
              </a:ext>
            </a:extLst>
          </p:cNvPr>
          <p:cNvSpPr txBox="1"/>
          <p:nvPr/>
        </p:nvSpPr>
        <p:spPr>
          <a:xfrm>
            <a:off x="663616" y="5653372"/>
            <a:ext cx="2970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024912 (2015).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AB3BA2-2BBE-9A2F-6FDE-22F29BCB5C64}"/>
                  </a:ext>
                </a:extLst>
              </p:cNvPr>
              <p:cNvSpPr txBox="1"/>
              <p:nvPr/>
            </p:nvSpPr>
            <p:spPr>
              <a:xfrm>
                <a:off x="4132317" y="4851606"/>
                <a:ext cx="340590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Cocktail means hadronic phase contributions in vacuum.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dirty="0">
                    <a:solidFill>
                      <a:srgbClr val="131413"/>
                    </a:solidFill>
                    <a:latin typeface="Times-Roman"/>
                  </a:rPr>
                  <a:t>“Excess” = “Data” – “Cocktail”</a:t>
                </a:r>
              </a:p>
              <a:p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Mainly include QGP and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in-medium.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AB3BA2-2BBE-9A2F-6FDE-22F29BCB5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317" y="4851606"/>
                <a:ext cx="3405903" cy="1077218"/>
              </a:xfrm>
              <a:prstGeom prst="rect">
                <a:avLst/>
              </a:prstGeom>
              <a:blipFill>
                <a:blip r:embed="rId4"/>
                <a:stretch>
                  <a:fillRect l="-1073" t="-1695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E40B79CA-EDD0-3EF7-A09C-443F9E7EB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149" y="1092251"/>
            <a:ext cx="2424112" cy="7050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3A5E710-A05A-BCD6-2B15-69A0B2813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473" y="1925350"/>
            <a:ext cx="3186003" cy="40481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058FF69-B254-C50C-452D-6192B2B1C7C7}"/>
              </a:ext>
            </a:extLst>
          </p:cNvPr>
          <p:cNvSpPr txBox="1"/>
          <p:nvPr/>
        </p:nvSpPr>
        <p:spPr>
          <a:xfrm>
            <a:off x="7308054" y="1314863"/>
            <a:ext cx="975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QGP: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A6E91FC-36DA-875D-F598-82702FC3AAAD}"/>
                  </a:ext>
                </a:extLst>
              </p:cNvPr>
              <p:cNvSpPr txBox="1"/>
              <p:nvPr/>
            </p:nvSpPr>
            <p:spPr>
              <a:xfrm>
                <a:off x="7317580" y="1953256"/>
                <a:ext cx="9750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: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A6E91FC-36DA-875D-F598-82702FC3A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580" y="1953256"/>
                <a:ext cx="975095" cy="338554"/>
              </a:xfrm>
              <a:prstGeom prst="rect">
                <a:avLst/>
              </a:prstGeom>
              <a:blipFill>
                <a:blip r:embed="rId7"/>
                <a:stretch>
                  <a:fillRect l="-2500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776063E1-8842-B652-0B28-8C685DE3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5311" y="2327993"/>
            <a:ext cx="3357912" cy="5224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338347-7276-E005-85DD-1D971DA82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0730" y="2921104"/>
            <a:ext cx="3998746" cy="26552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44CDB6-54B1-0920-EA41-0AD64EEDD3F7}"/>
              </a:ext>
            </a:extLst>
          </p:cNvPr>
          <p:cNvSpPr txBox="1"/>
          <p:nvPr/>
        </p:nvSpPr>
        <p:spPr>
          <a:xfrm>
            <a:off x="7784759" y="5587145"/>
            <a:ext cx="3420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O. Linnyk, E. L. Bratkovskaya, W. Cassing,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PPNP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87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50 (2016).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E106E1-DAE3-1935-EC4B-F64CBDAFE184}"/>
              </a:ext>
            </a:extLst>
          </p:cNvPr>
          <p:cNvSpPr txBox="1"/>
          <p:nvPr/>
        </p:nvSpPr>
        <p:spPr>
          <a:xfrm>
            <a:off x="3844209" y="3407382"/>
            <a:ext cx="3602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Dileptons are perturbatively produced both in partonic and hadronic phases.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1A070A8-E9C1-2012-E4A2-07937D49D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7311" y="982520"/>
            <a:ext cx="2175871" cy="22780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341916C-85CA-A058-163A-B27ACC87B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9177" y="4132686"/>
            <a:ext cx="3261553" cy="52427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2FD7C9C-8ACB-1B8D-A97F-87FEC5FD5D99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273130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10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4986378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BES-I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714998" y="589367"/>
            <a:ext cx="611678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DE3775-D109-9377-ED26-53B184405DE6}"/>
              </a:ext>
            </a:extLst>
          </p:cNvPr>
          <p:cNvGrpSpPr/>
          <p:nvPr/>
        </p:nvGrpSpPr>
        <p:grpSpPr>
          <a:xfrm>
            <a:off x="931882" y="829345"/>
            <a:ext cx="4633835" cy="4442375"/>
            <a:chOff x="3608149" y="1591006"/>
            <a:chExt cx="3660822" cy="3586809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7B21CB-D33F-A31E-A791-A5AC0C183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8149" y="1591006"/>
              <a:ext cx="3660822" cy="3586809"/>
            </a:xfrm>
            <a:prstGeom prst="rect">
              <a:avLst/>
            </a:prstGeom>
          </p:spPr>
        </p:pic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71E156BC-5E56-A25E-0992-C4CB0DF5B8C2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7" y="1700212"/>
              <a:ext cx="0" cy="311865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C500D7C-A62A-4705-8A3C-2AAC6FDFFD5F}"/>
                  </a:ext>
                </a:extLst>
              </p:cNvPr>
              <p:cNvSpPr txBox="1"/>
              <p:nvPr/>
            </p:nvSpPr>
            <p:spPr>
              <a:xfrm>
                <a:off x="6373480" y="4906781"/>
                <a:ext cx="447528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tendencies of dilepton yield with collision energies from QGP and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are different.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But the total contributions seem unchanged.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BES energies are not affected by NJL-EOSs.</a:t>
                </a: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C500D7C-A62A-4705-8A3C-2AAC6FDFF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480" y="4906781"/>
                <a:ext cx="4475286" cy="1077218"/>
              </a:xfrm>
              <a:prstGeom prst="rect">
                <a:avLst/>
              </a:prstGeom>
              <a:blipFill>
                <a:blip r:embed="rId4"/>
                <a:stretch>
                  <a:fillRect l="-545" t="-1695" r="-681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1171762D-3A7B-58B0-2887-7CE879DEE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396" y="959674"/>
            <a:ext cx="4761454" cy="3884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3CFF610-5082-78A4-35BA-29DD0ED13ABB}"/>
                  </a:ext>
                </a:extLst>
              </p:cNvPr>
              <p:cNvSpPr txBox="1"/>
              <p:nvPr/>
            </p:nvSpPr>
            <p:spPr>
              <a:xfrm>
                <a:off x="728620" y="5333990"/>
                <a:ext cx="503353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Normalized invariant mass spectrum of excess dilepton.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Left peak is from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in-medium effect, Right peak is from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i="1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 vacuum.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3CFF610-5082-78A4-35BA-29DD0ED13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0" y="5333990"/>
                <a:ext cx="5033532" cy="830997"/>
              </a:xfrm>
              <a:prstGeom prst="rect">
                <a:avLst/>
              </a:prstGeom>
              <a:blipFill>
                <a:blip r:embed="rId6"/>
                <a:stretch>
                  <a:fillRect l="-485" t="-2206" r="-1818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41F49E5C-D825-E303-BAE3-37A5CDABB0AB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70952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76039D1-35EF-7559-3186-653DBC80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2" y="890277"/>
            <a:ext cx="5040301" cy="375886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469110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FXT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419725" y="589367"/>
            <a:ext cx="64120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6080AB0-1AE4-3F00-3DC9-853080734402}"/>
                  </a:ext>
                </a:extLst>
              </p:cNvPr>
              <p:cNvSpPr txBox="1"/>
              <p:nvPr/>
            </p:nvSpPr>
            <p:spPr>
              <a:xfrm>
                <a:off x="979461" y="4620456"/>
                <a:ext cx="4679341" cy="1576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trajectories are more deeper in spinodal can have more larger densities fluctuations.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Phase trajectories seem unchanged at collision energies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1600" i="1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5.2 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1600" b="0" i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1600" dirty="0">
                  <a:solidFill>
                    <a:srgbClr val="131413"/>
                  </a:solidFill>
                  <a:latin typeface="Times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time of evolution could be extended when system enter spinodal. 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6080AB0-1AE4-3F00-3DC9-853080734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61" y="4620456"/>
                <a:ext cx="4679341" cy="1576072"/>
              </a:xfrm>
              <a:prstGeom prst="rect">
                <a:avLst/>
              </a:prstGeom>
              <a:blipFill>
                <a:blip r:embed="rId4"/>
                <a:stretch>
                  <a:fillRect l="-522" t="-1163" r="-782" b="-4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DABD4389-A019-B44E-E7F2-06BDECA6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757" y="890277"/>
            <a:ext cx="4933991" cy="37301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CB804E-1F5D-BB50-A4A2-DC8916D68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684" y="4698965"/>
            <a:ext cx="1906697" cy="5747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919646-F6EC-CCBD-6B35-8CBCA5555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908" y="5295690"/>
            <a:ext cx="2176473" cy="638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4CC40CC-4AD6-7900-9B30-F932958C7CA0}"/>
                  </a:ext>
                </a:extLst>
              </p:cNvPr>
              <p:cNvSpPr txBox="1"/>
              <p:nvPr/>
            </p:nvSpPr>
            <p:spPr>
              <a:xfrm>
                <a:off x="8505804" y="4833750"/>
                <a:ext cx="239555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If assume particles are massless.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Smaller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mean larger density fluctuations.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4CC40CC-4AD6-7900-9B30-F932958C7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04" y="4833750"/>
                <a:ext cx="2395559" cy="1077218"/>
              </a:xfrm>
              <a:prstGeom prst="rect">
                <a:avLst/>
              </a:prstGeom>
              <a:blipFill>
                <a:blip r:embed="rId8"/>
                <a:stretch>
                  <a:fillRect l="-1018" t="-1695" r="-1527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1A895D1F-E018-ADB3-0EA0-FE618633733D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111876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42B35F-EBC8-1131-4E34-F274AE0C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53" y="1312242"/>
            <a:ext cx="5109949" cy="381080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12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8CF905A-1762-0FB9-6B4D-113906A14CAA}"/>
              </a:ext>
            </a:extLst>
          </p:cNvPr>
          <p:cNvSpPr txBox="1"/>
          <p:nvPr/>
        </p:nvSpPr>
        <p:spPr>
          <a:xfrm>
            <a:off x="852115" y="5283407"/>
            <a:ext cx="4735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Time evolution of dilepton yields in partonic phase.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production enhanced at all time periods.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55790594-77B7-3947-22E0-EA12433C72CF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469110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FXT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D9E01-A011-EC84-3A6E-B5AB3F6A192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419725" y="589367"/>
            <a:ext cx="64120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6B9E068-12F2-EB2C-BFFF-EE7595F104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6C6D2C3-504B-7CB7-D67A-BBE47DBF22B8}"/>
              </a:ext>
            </a:extLst>
          </p:cNvPr>
          <p:cNvCxnSpPr/>
          <p:nvPr/>
        </p:nvCxnSpPr>
        <p:spPr>
          <a:xfrm flipV="1">
            <a:off x="2249581" y="3620421"/>
            <a:ext cx="0" cy="59714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E374075-E4A2-1550-DCD9-7E86382C7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269" y="715040"/>
            <a:ext cx="4711790" cy="4711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2F1D450-A22E-9955-EC1C-347042216770}"/>
                  </a:ext>
                </a:extLst>
              </p:cNvPr>
              <p:cNvSpPr txBox="1"/>
              <p:nvPr/>
            </p:nvSpPr>
            <p:spPr>
              <a:xfrm>
                <a:off x="5802570" y="5426830"/>
                <a:ext cx="529590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Invariant mass spectrum of dilepton.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Dilepton production radio is proportional to quark density.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Structures of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decay are the same at all collision energies.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2F1D450-A22E-9955-EC1C-34704221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570" y="5426830"/>
                <a:ext cx="5295901" cy="830997"/>
              </a:xfrm>
              <a:prstGeom prst="rect">
                <a:avLst/>
              </a:prstGeom>
              <a:blipFill>
                <a:blip r:embed="rId5"/>
                <a:stretch>
                  <a:fillRect l="-460" t="-2190"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1C327D38-C16E-D199-2499-EEE2CBFE7007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259447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2FF4EB4-9DF0-B3A3-6FE7-4F3B7EBC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76" y="983196"/>
            <a:ext cx="4865064" cy="362818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13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/>
              <p:nvPr/>
            </p:nvSpPr>
            <p:spPr>
              <a:xfrm>
                <a:off x="852488" y="4765230"/>
                <a:ext cx="516283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trajectories are more deeper in spinodal, dilepton yield enhancement more larger.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Dileptons from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decay not affected by NJL-EOSs.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Enhancement at QGP is from spinodal instability and long lifetime of partonic phase. 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88" y="4765230"/>
                <a:ext cx="5162837" cy="1323439"/>
              </a:xfrm>
              <a:prstGeom prst="rect">
                <a:avLst/>
              </a:prstGeom>
              <a:blipFill>
                <a:blip r:embed="rId4"/>
                <a:stretch>
                  <a:fillRect l="-472" t="-1382" r="-590" b="-5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F5D6173-583C-8738-B208-23FFBE5958AE}"/>
                  </a:ext>
                </a:extLst>
              </p:cNvPr>
              <p:cNvSpPr txBox="1"/>
              <p:nvPr/>
            </p:nvSpPr>
            <p:spPr>
              <a:xfrm>
                <a:off x="6821581" y="5100799"/>
                <a:ext cx="41845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Combine with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decay contribution, the yield difference between two EOSs with energies increasing is non-monotonic.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F5D6173-583C-8738-B208-23FFBE595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581" y="5100799"/>
                <a:ext cx="4184555" cy="830997"/>
              </a:xfrm>
              <a:prstGeom prst="rect">
                <a:avLst/>
              </a:prstGeom>
              <a:blipFill>
                <a:blip r:embed="rId5"/>
                <a:stretch>
                  <a:fillRect l="-583" t="-2206" r="-875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标题 1">
            <a:extLst>
              <a:ext uri="{FF2B5EF4-FFF2-40B4-BE49-F238E27FC236}">
                <a16:creationId xmlns:a16="http://schemas.microsoft.com/office/drawing/2014/main" id="{55790594-77B7-3947-22E0-EA12433C72CF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469110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FXT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D9E01-A011-EC84-3A6E-B5AB3F6A192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419725" y="589367"/>
            <a:ext cx="64120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6B9E068-12F2-EB2C-BFFF-EE7595F104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1AA9538D-7D7B-D955-5D0C-B7A9E8C42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8" y="794283"/>
            <a:ext cx="5088140" cy="4184510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8589EE9-C0BC-6FE1-4E59-997E19B8DDD0}"/>
              </a:ext>
            </a:extLst>
          </p:cNvPr>
          <p:cNvCxnSpPr/>
          <p:nvPr/>
        </p:nvCxnSpPr>
        <p:spPr>
          <a:xfrm flipV="1">
            <a:off x="2319277" y="2831858"/>
            <a:ext cx="0" cy="59714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5BF5AE4-5F36-23A1-65C8-94F37843DB91}"/>
              </a:ext>
            </a:extLst>
          </p:cNvPr>
          <p:cNvSpPr txBox="1"/>
          <p:nvPr/>
        </p:nvSpPr>
        <p:spPr>
          <a:xfrm>
            <a:off x="8377237" y="1007914"/>
            <a:ext cx="130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u="none" strike="noStrike" baseline="0" dirty="0">
                <a:solidFill>
                  <a:srgbClr val="F83D1A"/>
                </a:solidFill>
                <a:latin typeface="Calibri" panose="020F0502020204030204" pitchFamily="34" charset="0"/>
              </a:rPr>
              <a:t>Preliminary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C10BAF-F228-E8B9-9C11-B99627808BDF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2525693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14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/>
              <p:nvPr/>
            </p:nvSpPr>
            <p:spPr>
              <a:xfrm>
                <a:off x="850083" y="1933978"/>
                <a:ext cx="10120354" cy="1639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131413"/>
                    </a:solidFill>
                    <a:latin typeface="Times-Roman"/>
                  </a:rPr>
                  <a:t> Large density inhomogeneities can be generated by the spinodal instability during the first-order chiral phase transition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4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-Roman"/>
                  </a:rPr>
                  <a:t> 3.0 ~ 5.2 GeV.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131413"/>
                    </a:solidFill>
                    <a:latin typeface="Times-Roman"/>
                  </a:rPr>
                  <a:t> Dilepton emissions during the QGP phase are enhanced when the first order    chiral phase transition occurs.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83" y="1933978"/>
                <a:ext cx="10120354" cy="1639038"/>
              </a:xfrm>
              <a:prstGeom prst="rect">
                <a:avLst/>
              </a:prstGeom>
              <a:blipFill>
                <a:blip r:embed="rId3"/>
                <a:stretch>
                  <a:fillRect l="-783" t="-2974" r="-903" b="-40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标题 1">
            <a:extLst>
              <a:ext uri="{FF2B5EF4-FFF2-40B4-BE49-F238E27FC236}">
                <a16:creationId xmlns:a16="http://schemas.microsoft.com/office/drawing/2014/main" id="{55790594-77B7-3947-22E0-EA12433C72CF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76717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Summary and outlook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D9E01-A011-EC84-3A6E-B5AB3F6A192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495800" y="589367"/>
            <a:ext cx="7335980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6B9E068-12F2-EB2C-BFFF-EE7595F104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0A72F3D5-3EC2-128F-D231-F353BDD9C9F2}"/>
              </a:ext>
            </a:extLst>
          </p:cNvPr>
          <p:cNvSpPr txBox="1">
            <a:spLocks/>
          </p:cNvSpPr>
          <p:nvPr/>
        </p:nvSpPr>
        <p:spPr>
          <a:xfrm>
            <a:off x="466683" y="1102508"/>
            <a:ext cx="197647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Main points:</a:t>
            </a:r>
            <a:endParaRPr lang="zh-CN" altLang="en-US" sz="2800" dirty="0">
              <a:solidFill>
                <a:srgbClr val="00B0F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B4169A6-5EB9-E7E2-4DDB-84B8ECFCCDA3}"/>
              </a:ext>
            </a:extLst>
          </p:cNvPr>
          <p:cNvSpPr txBox="1">
            <a:spLocks/>
          </p:cNvSpPr>
          <p:nvPr/>
        </p:nvSpPr>
        <p:spPr>
          <a:xfrm>
            <a:off x="466683" y="4138058"/>
            <a:ext cx="197647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Future plan:</a:t>
            </a:r>
            <a:endParaRPr lang="zh-CN" altLang="en-US" sz="2800" dirty="0">
              <a:solidFill>
                <a:srgbClr val="00B0F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4CEED3-B751-C1F3-1A92-462EA20A21F7}"/>
              </a:ext>
            </a:extLst>
          </p:cNvPr>
          <p:cNvSpPr txBox="1"/>
          <p:nvPr/>
        </p:nvSpPr>
        <p:spPr>
          <a:xfrm>
            <a:off x="909639" y="4747967"/>
            <a:ext cx="9948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31413"/>
                </a:solidFill>
                <a:latin typeface="Times-Roman"/>
              </a:rPr>
              <a:t> Other observables like HBT correlation, high order moments of conserved charges, etc.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31413"/>
                </a:solidFill>
                <a:latin typeface="Times-Roman"/>
              </a:rPr>
              <a:t> Initial density fluctuation from nucleus structures.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D522B2-7DBB-FE0C-DEFC-8A447A0D9D71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167714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C284785-3F52-5A42-AA9B-E7189F9A8569}"/>
              </a:ext>
            </a:extLst>
          </p:cNvPr>
          <p:cNvSpPr txBox="1"/>
          <p:nvPr/>
        </p:nvSpPr>
        <p:spPr>
          <a:xfrm>
            <a:off x="1849876" y="2842051"/>
            <a:ext cx="812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Thanks for your attention!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17C96A1-E465-3712-7A22-92866986EBF1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9D8F3C1-5D06-B9E3-4B44-F9D26B94319F}"/>
              </a:ext>
            </a:extLst>
          </p:cNvPr>
          <p:cNvCxnSpPr>
            <a:cxnSpLocks/>
          </p:cNvCxnSpPr>
          <p:nvPr/>
        </p:nvCxnSpPr>
        <p:spPr>
          <a:xfrm>
            <a:off x="338138" y="593735"/>
            <a:ext cx="1149364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3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DE7295B-47E5-BC3A-7C30-526EAA9D113F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4105A50C-62C9-7165-9495-5A8DA52E9806}"/>
              </a:ext>
            </a:extLst>
          </p:cNvPr>
          <p:cNvSpPr txBox="1">
            <a:spLocks/>
          </p:cNvSpPr>
          <p:nvPr/>
        </p:nvSpPr>
        <p:spPr bwMode="auto">
          <a:xfrm>
            <a:off x="849828" y="2176555"/>
            <a:ext cx="9680060" cy="250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Backgrounds and Motivation</a:t>
            </a: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Transport approach to the first order chiral phase transition</a:t>
            </a:r>
            <a:endParaRPr lang="en-US" altLang="zh-CN" sz="28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dilepton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productions</a:t>
            </a:r>
            <a:endParaRPr lang="en-US" altLang="zh-CN" sz="28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Summary and outlook</a:t>
            </a:r>
            <a:endParaRPr lang="zh-CN" altLang="en-US" sz="2800" b="1" dirty="0">
              <a:latin typeface="Calibri Light" panose="020F030202020403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EF3616B-8693-7F07-EA19-627376388755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1376405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Outline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C5293DC-B9B2-063B-B45B-A794B11C761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105025" y="589367"/>
            <a:ext cx="97267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C213786-7FED-D54B-4FAE-B0ABCE646A2D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7A635637-42C7-B635-1D53-FA5D4C70AE80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48023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A81C6D-84E8-E071-679D-1475A2C4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2" y="2333492"/>
            <a:ext cx="5954251" cy="40897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AA74973-0846-42CE-AD66-D8DDA3A1201D}"/>
              </a:ext>
            </a:extLst>
          </p:cNvPr>
          <p:cNvSpPr txBox="1">
            <a:spLocks/>
          </p:cNvSpPr>
          <p:nvPr/>
        </p:nvSpPr>
        <p:spPr>
          <a:xfrm>
            <a:off x="2132969" y="2097882"/>
            <a:ext cx="2149376" cy="466855"/>
          </a:xfrm>
          <a:prstGeom prst="rect">
            <a:avLst/>
          </a:prstGeom>
          <a:effectLst/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Phase diagram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F05A6B6-CF4F-446D-9C20-F9D43B556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62" y="2538536"/>
            <a:ext cx="4052102" cy="3679699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0A0572F-8E56-123D-758A-C741E85390E1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92A4AD61-4289-CF40-9335-58F89FD4BEE0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2305093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Backgrounds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282B53F-A549-A1D1-9382-645B7913BB9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33713" y="589367"/>
            <a:ext cx="8798067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615031B-3191-AA7F-4F8A-920C7D3C9DB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56B84A43-A864-F306-5667-5034E1F6D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32" y="187600"/>
            <a:ext cx="4263635" cy="319772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C87BAD0-F14D-6FD2-0D91-61BDA8457CD1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61410E0-ECCC-DC59-EFD5-8EFE97FDAB67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4712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91D4177-E3DC-D580-95E2-8D30EF7E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92" y="3637263"/>
            <a:ext cx="4888285" cy="236340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3B0A25B-8C1C-483B-BA8D-06388A1EFC69}"/>
              </a:ext>
            </a:extLst>
          </p:cNvPr>
          <p:cNvSpPr txBox="1"/>
          <p:nvPr/>
        </p:nvSpPr>
        <p:spPr>
          <a:xfrm>
            <a:off x="8425561" y="3192491"/>
            <a:ext cx="2887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A. Lacey,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142301 (2015).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09B6EE8-C647-4124-9D40-F40AE990576A}"/>
              </a:ext>
            </a:extLst>
          </p:cNvPr>
          <p:cNvSpPr txBox="1"/>
          <p:nvPr/>
        </p:nvSpPr>
        <p:spPr>
          <a:xfrm>
            <a:off x="616678" y="4510057"/>
            <a:ext cx="2584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162301 (2014).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F1D766-7BE8-4F59-A5AD-369D0A09941E}"/>
              </a:ext>
            </a:extLst>
          </p:cNvPr>
          <p:cNvSpPr txBox="1"/>
          <p:nvPr/>
        </p:nvSpPr>
        <p:spPr>
          <a:xfrm>
            <a:off x="8768332" y="5947739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092301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255EA4F-6E43-4B58-B159-65AD28AC7703}"/>
              </a:ext>
            </a:extLst>
          </p:cNvPr>
          <p:cNvGrpSpPr/>
          <p:nvPr/>
        </p:nvGrpSpPr>
        <p:grpSpPr>
          <a:xfrm>
            <a:off x="8548829" y="3500268"/>
            <a:ext cx="2619817" cy="2483384"/>
            <a:chOff x="65314" y="1735494"/>
            <a:chExt cx="2681368" cy="265846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07496BC-BC1F-4E14-8AD8-68F2C9E18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4" y="1735494"/>
              <a:ext cx="2681368" cy="236981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CE23A1B-7DAF-43B3-8EA3-CD1A1466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281" y="4152124"/>
              <a:ext cx="1900819" cy="241834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B9A3383-6D14-CA5B-C9BB-EE8EC667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19" y="1169336"/>
            <a:ext cx="2621163" cy="323502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D21C2DA-B4AE-4579-A672-029FD3C19CE5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2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 descr="Figure 2">
            <a:extLst>
              <a:ext uri="{FF2B5EF4-FFF2-40B4-BE49-F238E27FC236}">
                <a16:creationId xmlns:a16="http://schemas.microsoft.com/office/drawing/2014/main" id="{228792B4-63F2-5525-3D46-06358B70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36" y="675032"/>
            <a:ext cx="2583722" cy="24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E6612D0-4F07-F46D-203D-BFC77E172670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2284743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Backgrounds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3E36FB3-7676-C2AF-605A-5A87320DB1D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13364" y="589367"/>
            <a:ext cx="8818416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2BE7D6B-752E-050D-AB66-DE688487FF9F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718B531-1960-3677-074C-66EFEDD584FD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232C064-FA83-6FEF-8CDA-DF1A6B0C5E88}"/>
              </a:ext>
            </a:extLst>
          </p:cNvPr>
          <p:cNvSpPr txBox="1"/>
          <p:nvPr/>
        </p:nvSpPr>
        <p:spPr>
          <a:xfrm>
            <a:off x="4733656" y="3401781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082301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C492763-9303-8910-A7DF-34C7E1E4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95" y="3188280"/>
            <a:ext cx="1857186" cy="22590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6F212EC-B33F-529F-27BF-B876294C3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991" y="2966584"/>
            <a:ext cx="1857186" cy="2259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C64238-13B2-7AA1-133A-547FC1DC2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84" y="4250580"/>
            <a:ext cx="1857186" cy="225907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CC19209F-8BC6-6385-D884-AAD331F6D9B2}"/>
              </a:ext>
            </a:extLst>
          </p:cNvPr>
          <p:cNvSpPr txBox="1"/>
          <p:nvPr/>
        </p:nvSpPr>
        <p:spPr>
          <a:xfrm>
            <a:off x="4733656" y="5927183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0B113624-A7C4-3EF7-F4AE-0CB160512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208" y="777349"/>
            <a:ext cx="4838889" cy="23622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48E0E03-E21E-2820-61DD-998F07F7C76F}"/>
              </a:ext>
            </a:extLst>
          </p:cNvPr>
          <p:cNvSpPr txBox="1"/>
          <p:nvPr/>
        </p:nvSpPr>
        <p:spPr>
          <a:xfrm>
            <a:off x="485388" y="5152655"/>
            <a:ext cx="2889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Non-monotonic behaviors as function of beam energies.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01F71C3-2BF3-6726-3528-BB1E1357F102}"/>
              </a:ext>
            </a:extLst>
          </p:cNvPr>
          <p:cNvSpPr/>
          <p:nvPr/>
        </p:nvSpPr>
        <p:spPr>
          <a:xfrm>
            <a:off x="979461" y="3433646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2497D6C-D005-19E0-1AA6-C8F6C898BB56}"/>
              </a:ext>
            </a:extLst>
          </p:cNvPr>
          <p:cNvSpPr/>
          <p:nvPr/>
        </p:nvSpPr>
        <p:spPr>
          <a:xfrm>
            <a:off x="6427990" y="1402974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47BF1EC-D19C-8666-0BEE-5C6BEC967941}"/>
              </a:ext>
            </a:extLst>
          </p:cNvPr>
          <p:cNvSpPr/>
          <p:nvPr/>
        </p:nvSpPr>
        <p:spPr>
          <a:xfrm>
            <a:off x="4321191" y="4244385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4E10656-2C45-8A8A-2EFD-6E45521EAA27}"/>
              </a:ext>
            </a:extLst>
          </p:cNvPr>
          <p:cNvSpPr/>
          <p:nvPr/>
        </p:nvSpPr>
        <p:spPr>
          <a:xfrm>
            <a:off x="9298003" y="967965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B27BA90-7AB7-8D71-584D-C60E36679828}"/>
              </a:ext>
            </a:extLst>
          </p:cNvPr>
          <p:cNvSpPr/>
          <p:nvPr/>
        </p:nvSpPr>
        <p:spPr>
          <a:xfrm>
            <a:off x="9203034" y="4619494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453BC7D-7A38-C041-84AA-B469589A0738}"/>
              </a:ext>
            </a:extLst>
          </p:cNvPr>
          <p:cNvSpPr/>
          <p:nvPr/>
        </p:nvSpPr>
        <p:spPr>
          <a:xfrm>
            <a:off x="3936933" y="1954465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97695B-0405-8244-AB42-B26B78ED659E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110807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3FB1F6-3AE8-0F1D-9B3C-38B2E73D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602" y="1017865"/>
            <a:ext cx="2528451" cy="244604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AA74973-0846-42CE-AD66-D8DDA3A1201D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309980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Spinodal instability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DBF0A34-2C65-C73E-30A4-1C7D6F426F6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38601" y="589367"/>
            <a:ext cx="779317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C00630-32D1-A5D0-7888-B78D45532309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556496F-0C01-B561-5C09-4EC2B715CAA0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3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AB2824-E12C-56DD-EF76-39446F2C5032}"/>
              </a:ext>
            </a:extLst>
          </p:cNvPr>
          <p:cNvSpPr txBox="1"/>
          <p:nvPr/>
        </p:nvSpPr>
        <p:spPr>
          <a:xfrm>
            <a:off x="369852" y="5328214"/>
            <a:ext cx="4105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phase separation in the phase diagram.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0A77C1-49A1-03AB-E4AD-D671C67CF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689" y="987655"/>
            <a:ext cx="2528450" cy="244134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8C5480C-E3B5-0942-8253-643AE435DB94}"/>
              </a:ext>
            </a:extLst>
          </p:cNvPr>
          <p:cNvSpPr txBox="1"/>
          <p:nvPr/>
        </p:nvSpPr>
        <p:spPr>
          <a:xfrm>
            <a:off x="7170765" y="3430248"/>
            <a:ext cx="402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78E7EA-1AFE-5868-B470-1659F3790B75}"/>
              </a:ext>
            </a:extLst>
          </p:cNvPr>
          <p:cNvSpPr txBox="1"/>
          <p:nvPr/>
        </p:nvSpPr>
        <p:spPr>
          <a:xfrm>
            <a:off x="4438987" y="3259723"/>
            <a:ext cx="11352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Spinodal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6F1479B-F0D9-ECD6-706D-E8D422293455}"/>
              </a:ext>
            </a:extLst>
          </p:cNvPr>
          <p:cNvSpPr txBox="1"/>
          <p:nvPr/>
        </p:nvSpPr>
        <p:spPr>
          <a:xfrm>
            <a:off x="4405291" y="873500"/>
            <a:ext cx="1511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Spinodal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73897F5-700A-D07B-A81C-FADB0F8B565C}"/>
              </a:ext>
            </a:extLst>
          </p:cNvPr>
          <p:cNvSpPr txBox="1"/>
          <p:nvPr/>
        </p:nvSpPr>
        <p:spPr>
          <a:xfrm>
            <a:off x="846549" y="5660669"/>
            <a:ext cx="3382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K.-J Sun, C. M. Ko, J. Xu, F. Li, C.-L. Chen,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(2021).</a:t>
            </a:r>
            <a:endParaRPr lang="zh-CN" altLang="en-US" sz="1400" dirty="0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A202799-2A2B-9BF5-5592-D224E68E4261}"/>
              </a:ext>
            </a:extLst>
          </p:cNvPr>
          <p:cNvGrpSpPr/>
          <p:nvPr/>
        </p:nvGrpSpPr>
        <p:grpSpPr>
          <a:xfrm>
            <a:off x="445487" y="1042455"/>
            <a:ext cx="3783908" cy="4132837"/>
            <a:chOff x="424550" y="1147202"/>
            <a:chExt cx="3783908" cy="4132837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391D0E1-2087-9ACD-715C-ACB258C1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550" y="1147202"/>
              <a:ext cx="3783908" cy="136537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EC8E840-562F-C265-0793-7535E84A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580" y="2502203"/>
              <a:ext cx="3432033" cy="2777836"/>
            </a:xfrm>
            <a:prstGeom prst="rect">
              <a:avLst/>
            </a:prstGeom>
          </p:spPr>
        </p:pic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8443747-1FA3-6993-D8B5-E0F5FA28055F}"/>
                </a:ext>
              </a:extLst>
            </p:cNvPr>
            <p:cNvSpPr/>
            <p:nvPr/>
          </p:nvSpPr>
          <p:spPr>
            <a:xfrm>
              <a:off x="2135337" y="4103282"/>
              <a:ext cx="106811" cy="1047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箭头: 右 36">
              <a:extLst>
                <a:ext uri="{FF2B5EF4-FFF2-40B4-BE49-F238E27FC236}">
                  <a16:creationId xmlns:a16="http://schemas.microsoft.com/office/drawing/2014/main" id="{817F740F-531B-668D-646B-4F79A2442F65}"/>
                </a:ext>
              </a:extLst>
            </p:cNvPr>
            <p:cNvSpPr/>
            <p:nvPr/>
          </p:nvSpPr>
          <p:spPr>
            <a:xfrm>
              <a:off x="2296514" y="4076844"/>
              <a:ext cx="449153" cy="165987"/>
            </a:xfrm>
            <a:prstGeom prst="right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箭头: 右 37">
              <a:extLst>
                <a:ext uri="{FF2B5EF4-FFF2-40B4-BE49-F238E27FC236}">
                  <a16:creationId xmlns:a16="http://schemas.microsoft.com/office/drawing/2014/main" id="{632E2581-F27D-DA0C-7E9B-70303F2947FB}"/>
                </a:ext>
              </a:extLst>
            </p:cNvPr>
            <p:cNvSpPr/>
            <p:nvPr/>
          </p:nvSpPr>
          <p:spPr>
            <a:xfrm flipH="1">
              <a:off x="1625622" y="4081501"/>
              <a:ext cx="449152" cy="163510"/>
            </a:xfrm>
            <a:prstGeom prst="right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6CD032-A5E7-531B-FEA8-C09AC9C346E3}"/>
                </a:ext>
              </a:extLst>
            </p:cNvPr>
            <p:cNvSpPr txBox="1"/>
            <p:nvPr/>
          </p:nvSpPr>
          <p:spPr>
            <a:xfrm>
              <a:off x="1868323" y="3809150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FFCED84-4456-616B-1CA4-52939449B00F}"/>
                </a:ext>
              </a:extLst>
            </p:cNvPr>
            <p:cNvSpPr txBox="1"/>
            <p:nvPr/>
          </p:nvSpPr>
          <p:spPr>
            <a:xfrm>
              <a:off x="1375504" y="3802479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F0A3630-EE61-16C1-D26B-97B6A942E6EA}"/>
                </a:ext>
              </a:extLst>
            </p:cNvPr>
            <p:cNvSpPr txBox="1"/>
            <p:nvPr/>
          </p:nvSpPr>
          <p:spPr>
            <a:xfrm>
              <a:off x="2517035" y="3812610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1C04286-62A9-F23D-478D-EE3E12CA0D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799" y="3819912"/>
              <a:ext cx="301543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27CAB63-B270-E1E8-57E1-CA51556EDC61}"/>
                </a:ext>
              </a:extLst>
            </p:cNvPr>
            <p:cNvCxnSpPr>
              <a:cxnSpLocks/>
              <a:stCxn id="63" idx="0"/>
              <a:endCxn id="68" idx="4"/>
            </p:cNvCxnSpPr>
            <p:nvPr/>
          </p:nvCxnSpPr>
          <p:spPr>
            <a:xfrm flipH="1" flipV="1">
              <a:off x="1768278" y="2288123"/>
              <a:ext cx="5443" cy="151628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0A09900-D9B1-BF54-546A-36FF020F3BA5}"/>
                </a:ext>
              </a:extLst>
            </p:cNvPr>
            <p:cNvCxnSpPr>
              <a:cxnSpLocks/>
              <a:stCxn id="62" idx="0"/>
              <a:endCxn id="69" idx="4"/>
            </p:cNvCxnSpPr>
            <p:nvPr/>
          </p:nvCxnSpPr>
          <p:spPr>
            <a:xfrm flipV="1">
              <a:off x="1457973" y="2319560"/>
              <a:ext cx="0" cy="147749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0674C6B2-F69C-18F8-F1BB-7C2C4C77B6C8}"/>
                </a:ext>
              </a:extLst>
            </p:cNvPr>
            <p:cNvCxnSpPr>
              <a:cxnSpLocks/>
              <a:stCxn id="64" idx="0"/>
              <a:endCxn id="66" idx="4"/>
            </p:cNvCxnSpPr>
            <p:nvPr/>
          </p:nvCxnSpPr>
          <p:spPr>
            <a:xfrm flipV="1">
              <a:off x="2819776" y="2446132"/>
              <a:ext cx="11071" cy="13509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782A6E7-4C7A-4DDD-BEBE-38FC1710209C}"/>
                </a:ext>
              </a:extLst>
            </p:cNvPr>
            <p:cNvCxnSpPr>
              <a:cxnSpLocks/>
              <a:stCxn id="65" idx="0"/>
              <a:endCxn id="67" idx="4"/>
            </p:cNvCxnSpPr>
            <p:nvPr/>
          </p:nvCxnSpPr>
          <p:spPr>
            <a:xfrm flipV="1">
              <a:off x="3194299" y="2320415"/>
              <a:ext cx="964" cy="147663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AF0C7C90-0158-0725-6B31-B34830E5EACD}"/>
                </a:ext>
              </a:extLst>
            </p:cNvPr>
            <p:cNvSpPr/>
            <p:nvPr/>
          </p:nvSpPr>
          <p:spPr>
            <a:xfrm>
              <a:off x="1434669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F4857BC5-02C8-718A-768E-C5C52E053147}"/>
                </a:ext>
              </a:extLst>
            </p:cNvPr>
            <p:cNvSpPr/>
            <p:nvPr/>
          </p:nvSpPr>
          <p:spPr>
            <a:xfrm>
              <a:off x="1750417" y="3804406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9C024EC-7BCB-72DA-ED6D-1460000D5B4B}"/>
                </a:ext>
              </a:extLst>
            </p:cNvPr>
            <p:cNvSpPr/>
            <p:nvPr/>
          </p:nvSpPr>
          <p:spPr>
            <a:xfrm>
              <a:off x="2796472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47753CD-3394-19DE-D6C3-DED299988C7C}"/>
                </a:ext>
              </a:extLst>
            </p:cNvPr>
            <p:cNvSpPr/>
            <p:nvPr/>
          </p:nvSpPr>
          <p:spPr>
            <a:xfrm>
              <a:off x="3170995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E3FA977-47B2-F2F6-B513-2B7164429C8E}"/>
                </a:ext>
              </a:extLst>
            </p:cNvPr>
            <p:cNvSpPr/>
            <p:nvPr/>
          </p:nvSpPr>
          <p:spPr>
            <a:xfrm>
              <a:off x="2807543" y="240041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A236999-4FEA-2EF4-E4C7-5F3723A23EF6}"/>
                </a:ext>
              </a:extLst>
            </p:cNvPr>
            <p:cNvSpPr/>
            <p:nvPr/>
          </p:nvSpPr>
          <p:spPr>
            <a:xfrm>
              <a:off x="3171959" y="2274695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B2984D7-ECE6-5697-E5BB-B14F13FDA3BD}"/>
                </a:ext>
              </a:extLst>
            </p:cNvPr>
            <p:cNvSpPr/>
            <p:nvPr/>
          </p:nvSpPr>
          <p:spPr>
            <a:xfrm>
              <a:off x="1744974" y="2242403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C8042D6D-35AF-0EB7-5894-DE745A7B453B}"/>
                </a:ext>
              </a:extLst>
            </p:cNvPr>
            <p:cNvSpPr/>
            <p:nvPr/>
          </p:nvSpPr>
          <p:spPr>
            <a:xfrm>
              <a:off x="1434669" y="2273840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CE50A781-5CF9-2ED3-BE64-E0577125171F}"/>
              </a:ext>
            </a:extLst>
          </p:cNvPr>
          <p:cNvSpPr txBox="1"/>
          <p:nvPr/>
        </p:nvSpPr>
        <p:spPr>
          <a:xfrm>
            <a:off x="6855983" y="676614"/>
            <a:ext cx="4811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Density fluctuation is enhanced in spinodal region.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8811985-7D50-CD84-F065-2671C9285C9C}"/>
              </a:ext>
            </a:extLst>
          </p:cNvPr>
          <p:cNvSpPr/>
          <p:nvPr/>
        </p:nvSpPr>
        <p:spPr>
          <a:xfrm>
            <a:off x="2205755" y="4210600"/>
            <a:ext cx="72390" cy="723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5AE2FA23-E17C-455E-54ED-F1FEC0DE57BF}"/>
              </a:ext>
            </a:extLst>
          </p:cNvPr>
          <p:cNvSpPr/>
          <p:nvPr/>
        </p:nvSpPr>
        <p:spPr>
          <a:xfrm>
            <a:off x="1403614" y="4210600"/>
            <a:ext cx="72390" cy="723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BB6A3CF-FC91-7FF9-F381-185F02B0C531}"/>
              </a:ext>
            </a:extLst>
          </p:cNvPr>
          <p:cNvGrpSpPr/>
          <p:nvPr/>
        </p:nvGrpSpPr>
        <p:grpSpPr>
          <a:xfrm>
            <a:off x="4302077" y="1176749"/>
            <a:ext cx="2160000" cy="4610650"/>
            <a:chOff x="9693766" y="1126809"/>
            <a:chExt cx="2160000" cy="461065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9FECB6A-CF4D-6D6E-204A-01CB1788AF94}"/>
                </a:ext>
              </a:extLst>
            </p:cNvPr>
            <p:cNvGrpSpPr/>
            <p:nvPr/>
          </p:nvGrpSpPr>
          <p:grpSpPr>
            <a:xfrm>
              <a:off x="9693766" y="1126809"/>
              <a:ext cx="2160000" cy="2171353"/>
              <a:chOff x="5690120" y="944725"/>
              <a:chExt cx="2160000" cy="2171353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86EADF38-CAB7-1620-923A-37A2B09FD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102"/>
              <a:stretch/>
            </p:blipFill>
            <p:spPr>
              <a:xfrm>
                <a:off x="5690120" y="944725"/>
                <a:ext cx="2160000" cy="2171353"/>
              </a:xfrm>
              <a:prstGeom prst="rect">
                <a:avLst/>
              </a:prstGeom>
            </p:spPr>
          </p:pic>
          <p:sp>
            <p:nvSpPr>
              <p:cNvPr id="35" name="标题 1">
                <a:extLst>
                  <a:ext uri="{FF2B5EF4-FFF2-40B4-BE49-F238E27FC236}">
                    <a16:creationId xmlns:a16="http://schemas.microsoft.com/office/drawing/2014/main" id="{2522DC63-F1A4-4255-76A4-A1D4FB9F03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6900" y="1175657"/>
                <a:ext cx="285305" cy="36389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lIns="68580" tIns="34290" rIns="68580" bIns="3429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4F89D7C-EF1F-F126-71CA-6DFB55F83F21}"/>
                </a:ext>
              </a:extLst>
            </p:cNvPr>
            <p:cNvGrpSpPr/>
            <p:nvPr/>
          </p:nvGrpSpPr>
          <p:grpSpPr>
            <a:xfrm>
              <a:off x="9693766" y="3566106"/>
              <a:ext cx="2160000" cy="2171353"/>
              <a:chOff x="8022771" y="933063"/>
              <a:chExt cx="2160000" cy="2171353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DB200DE2-CEC9-8F54-FD7D-4E96650A7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102"/>
              <a:stretch/>
            </p:blipFill>
            <p:spPr>
              <a:xfrm>
                <a:off x="8022771" y="933063"/>
                <a:ext cx="2160000" cy="2171353"/>
              </a:xfrm>
              <a:prstGeom prst="rect">
                <a:avLst/>
              </a:prstGeom>
            </p:spPr>
          </p:pic>
          <p:sp>
            <p:nvSpPr>
              <p:cNvPr id="31" name="标题 1">
                <a:extLst>
                  <a:ext uri="{FF2B5EF4-FFF2-40B4-BE49-F238E27FC236}">
                    <a16:creationId xmlns:a16="http://schemas.microsoft.com/office/drawing/2014/main" id="{0F45AC92-7F97-2556-023A-F0A619DB27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2663" y="1178768"/>
                <a:ext cx="285305" cy="36389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lIns="68580" tIns="34290" rIns="68580" bIns="3429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F1A3F243-327F-7A8F-3341-F7BFDEACFD50}"/>
              </a:ext>
            </a:extLst>
          </p:cNvPr>
          <p:cNvSpPr txBox="1"/>
          <p:nvPr/>
        </p:nvSpPr>
        <p:spPr>
          <a:xfrm>
            <a:off x="1422125" y="4212344"/>
            <a:ext cx="24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207918F-A803-9301-783F-1D08FE70793A}"/>
              </a:ext>
            </a:extLst>
          </p:cNvPr>
          <p:cNvSpPr txBox="1"/>
          <p:nvPr/>
        </p:nvSpPr>
        <p:spPr>
          <a:xfrm>
            <a:off x="2193857" y="4190746"/>
            <a:ext cx="24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34B56B2-E026-21C7-1BE5-F0B702146887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09F5DC74-F21E-140C-E0A8-D9657D174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05578" y="1212765"/>
            <a:ext cx="1582501" cy="18012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476C262-D66B-66A7-27FE-C1D01B765C1E}"/>
              </a:ext>
            </a:extLst>
          </p:cNvPr>
          <p:cNvGrpSpPr/>
          <p:nvPr/>
        </p:nvGrpSpPr>
        <p:grpSpPr>
          <a:xfrm>
            <a:off x="9424199" y="3663805"/>
            <a:ext cx="2419420" cy="2254846"/>
            <a:chOff x="3609658" y="708408"/>
            <a:chExt cx="2213292" cy="200410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CB7356E-2D42-A1AC-2D28-B0DBF72E8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" r="14370" b="11113"/>
            <a:stretch/>
          </p:blipFill>
          <p:spPr>
            <a:xfrm>
              <a:off x="3712633" y="708408"/>
              <a:ext cx="2055284" cy="197552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1638BC2-BD33-5BD9-C6FB-72CD9633599A}"/>
                </a:ext>
              </a:extLst>
            </p:cNvPr>
            <p:cNvSpPr/>
            <p:nvPr/>
          </p:nvSpPr>
          <p:spPr>
            <a:xfrm>
              <a:off x="5645150" y="2591863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317E502-7CA5-AFE1-8814-DC9B6F15AECF}"/>
                </a:ext>
              </a:extLst>
            </p:cNvPr>
            <p:cNvSpPr/>
            <p:nvPr/>
          </p:nvSpPr>
          <p:spPr>
            <a:xfrm>
              <a:off x="3787458" y="2577574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A1C529D-EE60-6538-F5DA-BCBA253FF7EE}"/>
                </a:ext>
              </a:extLst>
            </p:cNvPr>
            <p:cNvSpPr/>
            <p:nvPr/>
          </p:nvSpPr>
          <p:spPr>
            <a:xfrm>
              <a:off x="3609658" y="2406876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形 14">
            <a:extLst>
              <a:ext uri="{FF2B5EF4-FFF2-40B4-BE49-F238E27FC236}">
                <a16:creationId xmlns:a16="http://schemas.microsoft.com/office/drawing/2014/main" id="{53D35845-FB2E-3944-0ECA-334702F317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162" r="1861"/>
          <a:stretch/>
        </p:blipFill>
        <p:spPr>
          <a:xfrm>
            <a:off x="6404838" y="3739273"/>
            <a:ext cx="3060704" cy="227828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AF5CFF0-60F3-7C3B-8B16-A759EC6B657E}"/>
              </a:ext>
            </a:extLst>
          </p:cNvPr>
          <p:cNvSpPr txBox="1"/>
          <p:nvPr/>
        </p:nvSpPr>
        <p:spPr>
          <a:xfrm>
            <a:off x="6887182" y="5997839"/>
            <a:ext cx="43008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W.-H Zhou and J. Xu,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 044901 (2021).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0391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B7923679-EDB8-4FEE-1147-AD28207A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" y="959750"/>
            <a:ext cx="5447293" cy="41595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5118D94-2BD6-3C7F-ACDB-3DCBDE2C2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7" t="10574" r="608" b="10945"/>
          <a:stretch/>
        </p:blipFill>
        <p:spPr>
          <a:xfrm>
            <a:off x="5262657" y="4219584"/>
            <a:ext cx="2165293" cy="177347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DA5201F-CF0F-1C64-78E7-A231B84C9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4" t="19972" r="38530" b="19400"/>
          <a:stretch/>
        </p:blipFill>
        <p:spPr>
          <a:xfrm>
            <a:off x="7502033" y="3237434"/>
            <a:ext cx="1058088" cy="1753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C1EC879F-CB87-4B3F-BF22-D30D0C7F1681}"/>
              </a:ext>
            </a:extLst>
          </p:cNvPr>
          <p:cNvSpPr txBox="1">
            <a:spLocks/>
          </p:cNvSpPr>
          <p:nvPr/>
        </p:nvSpPr>
        <p:spPr>
          <a:xfrm>
            <a:off x="1537753" y="5506572"/>
            <a:ext cx="2452298" cy="373225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String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Melting-AMPT</a:t>
            </a: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F2CCCD-AA39-48A6-8814-F8A42E310293}"/>
              </a:ext>
            </a:extLst>
          </p:cNvPr>
          <p:cNvSpPr txBox="1"/>
          <p:nvPr/>
        </p:nvSpPr>
        <p:spPr>
          <a:xfrm>
            <a:off x="361454" y="5898250"/>
            <a:ext cx="6045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Lin,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B.-A. Li, B. Zhang,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Pal,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064901 (2005).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4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B918A5D-68EF-C07F-7B39-A5DD1FD07891}"/>
              </a:ext>
            </a:extLst>
          </p:cNvPr>
          <p:cNvSpPr/>
          <p:nvPr/>
        </p:nvSpPr>
        <p:spPr bwMode="auto">
          <a:xfrm>
            <a:off x="4985660" y="2743138"/>
            <a:ext cx="2563335" cy="10131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Parton Transport with Nambu-Jona-Lasinio (</a:t>
            </a:r>
            <a:r>
              <a:rPr lang="en-US" altLang="zh-CN" sz="2000" dirty="0">
                <a:solidFill>
                  <a:srgbClr val="00B0F0"/>
                </a:solidFill>
                <a:latin typeface="Calisto MT" panose="02040603050505030304" pitchFamily="18" charset="0"/>
              </a:rPr>
              <a:t>NJL</a:t>
            </a: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) model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DB7E86B4-4D9E-9EA4-BE51-F4875679821E}"/>
              </a:ext>
            </a:extLst>
          </p:cNvPr>
          <p:cNvSpPr/>
          <p:nvPr/>
        </p:nvSpPr>
        <p:spPr>
          <a:xfrm>
            <a:off x="4165001" y="2958364"/>
            <a:ext cx="676591" cy="54643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819D79B-4158-E2EA-E1A4-51795740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1872" r="83711" b="12557"/>
          <a:stretch/>
        </p:blipFill>
        <p:spPr>
          <a:xfrm>
            <a:off x="4688318" y="735186"/>
            <a:ext cx="594684" cy="9507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8B0E565-1322-58D7-C8EF-BDA273C76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0505" r="55093" b="11865"/>
          <a:stretch/>
        </p:blipFill>
        <p:spPr>
          <a:xfrm>
            <a:off x="6018173" y="706243"/>
            <a:ext cx="1794138" cy="1956745"/>
          </a:xfrm>
          <a:prstGeom prst="rect">
            <a:avLst/>
          </a:prstGeom>
        </p:spPr>
      </p:pic>
      <p:sp>
        <p:nvSpPr>
          <p:cNvPr id="45" name="箭头: 左 44">
            <a:extLst>
              <a:ext uri="{FF2B5EF4-FFF2-40B4-BE49-F238E27FC236}">
                <a16:creationId xmlns:a16="http://schemas.microsoft.com/office/drawing/2014/main" id="{558161C2-9076-8640-CCF6-EBF9F3869FDA}"/>
              </a:ext>
            </a:extLst>
          </p:cNvPr>
          <p:cNvSpPr/>
          <p:nvPr/>
        </p:nvSpPr>
        <p:spPr>
          <a:xfrm rot="20825480">
            <a:off x="5445023" y="1658752"/>
            <a:ext cx="715027" cy="38017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箭头: 左 45">
            <a:extLst>
              <a:ext uri="{FF2B5EF4-FFF2-40B4-BE49-F238E27FC236}">
                <a16:creationId xmlns:a16="http://schemas.microsoft.com/office/drawing/2014/main" id="{C426A3D1-75E8-DCFD-776C-35BB44B24907}"/>
              </a:ext>
            </a:extLst>
          </p:cNvPr>
          <p:cNvSpPr/>
          <p:nvPr/>
        </p:nvSpPr>
        <p:spPr>
          <a:xfrm rot="1973346">
            <a:off x="4776085" y="4963940"/>
            <a:ext cx="527896" cy="390462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AEC32F84-AF29-B92A-5710-2625F2B89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8360" y="1969007"/>
            <a:ext cx="3233420" cy="1158240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16014057-3AFE-09D5-EBA6-F140164C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7732" y="3344319"/>
            <a:ext cx="3114676" cy="470563"/>
          </a:xfrm>
          <a:prstGeom prst="rect">
            <a:avLst/>
          </a:prstGeom>
        </p:spPr>
      </p:pic>
      <p:sp>
        <p:nvSpPr>
          <p:cNvPr id="50" name="箭头: 左 49">
            <a:extLst>
              <a:ext uri="{FF2B5EF4-FFF2-40B4-BE49-F238E27FC236}">
                <a16:creationId xmlns:a16="http://schemas.microsoft.com/office/drawing/2014/main" id="{8CDB63ED-B539-AD7F-5A65-A64AB113609C}"/>
              </a:ext>
            </a:extLst>
          </p:cNvPr>
          <p:cNvSpPr/>
          <p:nvPr/>
        </p:nvSpPr>
        <p:spPr>
          <a:xfrm rot="1833434">
            <a:off x="7032929" y="3883783"/>
            <a:ext cx="605544" cy="38017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B192197-9F52-1B56-A7B9-72219EE3BEA3}"/>
              </a:ext>
            </a:extLst>
          </p:cNvPr>
          <p:cNvSpPr txBox="1"/>
          <p:nvPr/>
        </p:nvSpPr>
        <p:spPr>
          <a:xfrm>
            <a:off x="9495703" y="1360537"/>
            <a:ext cx="12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EOMs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E1AF454-96F2-7B4C-01DC-09F642B70083}"/>
              </a:ext>
            </a:extLst>
          </p:cNvPr>
          <p:cNvSpPr txBox="1"/>
          <p:nvPr/>
        </p:nvSpPr>
        <p:spPr>
          <a:xfrm>
            <a:off x="7644071" y="5458191"/>
            <a:ext cx="383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replace ZPC model with NJL model.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EB92BE2-E86A-6452-9932-135DFA4B5D2A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4010068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Extended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AMPT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model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E0C3458-10EE-FEE6-A31C-C723E3E3E73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738688" y="589367"/>
            <a:ext cx="709309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C0A6259-46F6-B0DD-3BD3-0DD7E846D495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82FD634-4B83-4FBF-41AC-C3A5031285E9}"/>
              </a:ext>
            </a:extLst>
          </p:cNvPr>
          <p:cNvSpPr/>
          <p:nvPr/>
        </p:nvSpPr>
        <p:spPr bwMode="auto">
          <a:xfrm>
            <a:off x="1467497" y="5169965"/>
            <a:ext cx="2602336" cy="3041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Nucleon Coalescence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8F61666-3F18-ADB4-69CC-C7EDBFAA05B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768665" y="4870827"/>
            <a:ext cx="0" cy="299138"/>
          </a:xfrm>
          <a:prstGeom prst="straightConnector1">
            <a:avLst/>
          </a:prstGeom>
          <a:ln w="381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形 20">
            <a:extLst>
              <a:ext uri="{FF2B5EF4-FFF2-40B4-BE49-F238E27FC236}">
                <a16:creationId xmlns:a16="http://schemas.microsoft.com/office/drawing/2014/main" id="{03EBE5EC-F80B-0F6C-B2B7-F2CF3BB54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88208" y="4228989"/>
            <a:ext cx="2853723" cy="76191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E3D3D3-534D-CD89-6755-745CB8C314DB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221581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CC699261-6AE0-1251-06E1-003193B90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69" t="7061" r="-52" b="2050"/>
          <a:stretch/>
        </p:blipFill>
        <p:spPr>
          <a:xfrm>
            <a:off x="8160838" y="3500443"/>
            <a:ext cx="3694132" cy="263675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3A1F375-940C-43E1-91EB-BF7ACF187501}"/>
              </a:ext>
            </a:extLst>
          </p:cNvPr>
          <p:cNvSpPr/>
          <p:nvPr/>
        </p:nvSpPr>
        <p:spPr>
          <a:xfrm>
            <a:off x="246895" y="5893835"/>
            <a:ext cx="6013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Nambu and G. Jona-Lasinio,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Rhys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235 (1961);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246 (1961).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694044F-285C-4EB3-0038-76342F76BF0E}"/>
              </a:ext>
            </a:extLst>
          </p:cNvPr>
          <p:cNvSpPr txBox="1">
            <a:spLocks/>
          </p:cNvSpPr>
          <p:nvPr/>
        </p:nvSpPr>
        <p:spPr>
          <a:xfrm>
            <a:off x="728622" y="349388"/>
            <a:ext cx="195223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NJL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model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887628-749E-004E-2FAB-44103F8110F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680856" y="589367"/>
            <a:ext cx="9150924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A077E4-9149-B09F-34D4-40FCDCA882AE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CBFFF8C-0604-E81C-37A0-E7E8A7EE1E8E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7453" y="589367"/>
            <a:ext cx="341169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69F8607-86E2-016E-0A00-88D1DA08116A}"/>
              </a:ext>
            </a:extLst>
          </p:cNvPr>
          <p:cNvGrpSpPr/>
          <p:nvPr/>
        </p:nvGrpSpPr>
        <p:grpSpPr>
          <a:xfrm>
            <a:off x="481657" y="1650196"/>
            <a:ext cx="4032601" cy="3114228"/>
            <a:chOff x="871210" y="1079980"/>
            <a:chExt cx="4032601" cy="311422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0A321B7-272C-5FE3-B885-7941DD72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210" y="1079980"/>
              <a:ext cx="3942549" cy="3114228"/>
            </a:xfrm>
            <a:prstGeom prst="rect">
              <a:avLst/>
            </a:prstGeom>
          </p:spPr>
        </p:pic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461BB6F8-C2F0-485A-92F7-6CCA7296386A}"/>
                </a:ext>
              </a:extLst>
            </p:cNvPr>
            <p:cNvSpPr txBox="1">
              <a:spLocks/>
            </p:cNvSpPr>
            <p:nvPr/>
          </p:nvSpPr>
          <p:spPr>
            <a:xfrm>
              <a:off x="2108171" y="2197208"/>
              <a:ext cx="845820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标题 1">
              <a:extLst>
                <a:ext uri="{FF2B5EF4-FFF2-40B4-BE49-F238E27FC236}">
                  <a16:creationId xmlns:a16="http://schemas.microsoft.com/office/drawing/2014/main" id="{19B92D01-E433-4B7A-8A2C-7C6BE3E9A338}"/>
                </a:ext>
              </a:extLst>
            </p:cNvPr>
            <p:cNvSpPr txBox="1">
              <a:spLocks/>
            </p:cNvSpPr>
            <p:nvPr/>
          </p:nvSpPr>
          <p:spPr>
            <a:xfrm>
              <a:off x="3469075" y="2914623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73115E9-1724-40A3-96DE-A72231633514}"/>
                </a:ext>
              </a:extLst>
            </p:cNvPr>
            <p:cNvSpPr txBox="1">
              <a:spLocks/>
            </p:cNvSpPr>
            <p:nvPr/>
          </p:nvSpPr>
          <p:spPr>
            <a:xfrm>
              <a:off x="2405452" y="2839336"/>
              <a:ext cx="79346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DA74E3DD-EAB2-A7E1-1027-1E5EBF15EF03}"/>
                </a:ext>
              </a:extLst>
            </p:cNvPr>
            <p:cNvSpPr txBox="1">
              <a:spLocks/>
            </p:cNvSpPr>
            <p:nvPr/>
          </p:nvSpPr>
          <p:spPr>
            <a:xfrm>
              <a:off x="3079606" y="2266666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C0B4D8-95EF-56EA-AE81-02318EDFB9E5}"/>
                </a:ext>
              </a:extLst>
            </p:cNvPr>
            <p:cNvSpPr/>
            <p:nvPr/>
          </p:nvSpPr>
          <p:spPr>
            <a:xfrm>
              <a:off x="3048243" y="1098389"/>
              <a:ext cx="558944" cy="418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64E8FAF-8971-F66B-815F-48A58294CEB8}"/>
                </a:ext>
              </a:extLst>
            </p:cNvPr>
            <p:cNvSpPr/>
            <p:nvPr/>
          </p:nvSpPr>
          <p:spPr>
            <a:xfrm>
              <a:off x="1157687" y="3568856"/>
              <a:ext cx="3252388" cy="56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A60A1C8A-6FA6-46AA-95F8-5E90991C022F}"/>
                </a:ext>
              </a:extLst>
            </p:cNvPr>
            <p:cNvSpPr txBox="1">
              <a:spLocks/>
            </p:cNvSpPr>
            <p:nvPr/>
          </p:nvSpPr>
          <p:spPr>
            <a:xfrm>
              <a:off x="2280916" y="3386347"/>
              <a:ext cx="200343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defPPr>
                <a:defRPr lang="zh-CN"/>
              </a:defPPr>
              <a:lvl1pPr algn="ctr" defTabSz="914400" eaLnBrk="1" latinLnBrk="0" hangingPunct="1">
                <a:lnSpc>
                  <a:spcPct val="90000"/>
                </a:lnSpc>
                <a:buNone/>
                <a:defRPr sz="1800">
                  <a:solidFill>
                    <a:srgbClr val="0070C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>
                  <a:ea typeface="华文楷体" panose="02010600040101010101" pitchFamily="2" charset="-122"/>
                </a:rPr>
                <a:t>KMT interaction</a:t>
              </a:r>
              <a:endParaRPr lang="zh-CN" altLang="en-US" dirty="0">
                <a:ea typeface="华文楷体" panose="02010600040101010101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93693FC-5EAB-69EF-911A-251EF490B3E4}"/>
              </a:ext>
            </a:extLst>
          </p:cNvPr>
          <p:cNvGrpSpPr/>
          <p:nvPr/>
        </p:nvGrpSpPr>
        <p:grpSpPr>
          <a:xfrm>
            <a:off x="337030" y="4959534"/>
            <a:ext cx="5059541" cy="822394"/>
            <a:chOff x="558037" y="4684281"/>
            <a:chExt cx="5059541" cy="8223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A7934D-FDA3-9094-A5EB-BC6DAC016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37" y="4684281"/>
              <a:ext cx="5059541" cy="81078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F27D6E0-BC42-A930-176D-C2F9AFC6E9EE}"/>
                </a:ext>
              </a:extLst>
            </p:cNvPr>
            <p:cNvSpPr/>
            <p:nvPr/>
          </p:nvSpPr>
          <p:spPr>
            <a:xfrm>
              <a:off x="3203311" y="5097302"/>
              <a:ext cx="1459175" cy="40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00DDFE4-3C66-90F4-C338-4EF06F3C81ED}"/>
              </a:ext>
            </a:extLst>
          </p:cNvPr>
          <p:cNvSpPr/>
          <p:nvPr/>
        </p:nvSpPr>
        <p:spPr>
          <a:xfrm rot="5400000">
            <a:off x="1140097" y="4357367"/>
            <a:ext cx="598785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6ECD70B-BE28-3218-67E5-F125D2539001}"/>
              </a:ext>
            </a:extLst>
          </p:cNvPr>
          <p:cNvSpPr txBox="1"/>
          <p:nvPr/>
        </p:nvSpPr>
        <p:spPr>
          <a:xfrm>
            <a:off x="1831427" y="4478179"/>
            <a:ext cx="2725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field approximation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93AA261-9652-3171-DD36-B7E4ABF24FBF}"/>
              </a:ext>
            </a:extLst>
          </p:cNvPr>
          <p:cNvGrpSpPr/>
          <p:nvPr/>
        </p:nvGrpSpPr>
        <p:grpSpPr>
          <a:xfrm>
            <a:off x="3001589" y="940406"/>
            <a:ext cx="5058988" cy="1037285"/>
            <a:chOff x="6445955" y="1807514"/>
            <a:chExt cx="5058988" cy="103728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DBEC0F2-19A3-AB47-BDC2-7FD928C3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5955" y="1807514"/>
              <a:ext cx="5058988" cy="1037285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4905FAA-5838-D7A7-D071-D53C6D6164EC}"/>
                </a:ext>
              </a:extLst>
            </p:cNvPr>
            <p:cNvSpPr/>
            <p:nvPr/>
          </p:nvSpPr>
          <p:spPr>
            <a:xfrm>
              <a:off x="10143612" y="2455912"/>
              <a:ext cx="1361331" cy="288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8B00BE76-452A-1A04-C5C4-509B9CEC7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148" y="3614932"/>
            <a:ext cx="2315220" cy="114949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2E7C4B6-69E7-5D77-EE99-AC8B420EB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089" y="2496382"/>
            <a:ext cx="2286330" cy="505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75A703D-B315-3849-B24A-A6FA2027C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956" b="2589"/>
          <a:stretch/>
        </p:blipFill>
        <p:spPr>
          <a:xfrm>
            <a:off x="5354471" y="5389630"/>
            <a:ext cx="2916180" cy="48530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8957EC83-EBA0-A919-7B7F-715CAD2DBE2F}"/>
              </a:ext>
            </a:extLst>
          </p:cNvPr>
          <p:cNvSpPr txBox="1"/>
          <p:nvPr/>
        </p:nvSpPr>
        <p:spPr>
          <a:xfrm>
            <a:off x="5879578" y="3154175"/>
            <a:ext cx="1704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masses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3B3D749-D3DE-8BD9-9E13-220F141D77A2}"/>
              </a:ext>
            </a:extLst>
          </p:cNvPr>
          <p:cNvSpPr txBox="1"/>
          <p:nvPr/>
        </p:nvSpPr>
        <p:spPr>
          <a:xfrm>
            <a:off x="5800955" y="4987818"/>
            <a:ext cx="2190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condensates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5A97D904-908F-616D-EA6C-3E5F1D43FCAC}"/>
              </a:ext>
            </a:extLst>
          </p:cNvPr>
          <p:cNvSpPr/>
          <p:nvPr/>
        </p:nvSpPr>
        <p:spPr>
          <a:xfrm>
            <a:off x="4514258" y="2718573"/>
            <a:ext cx="928190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01593F3-68AB-4EC9-ED72-48983012DF9F}"/>
              </a:ext>
            </a:extLst>
          </p:cNvPr>
          <p:cNvSpPr txBox="1"/>
          <p:nvPr/>
        </p:nvSpPr>
        <p:spPr>
          <a:xfrm>
            <a:off x="4228423" y="2344640"/>
            <a:ext cx="994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FTFT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437E0A5-268D-7BBD-1F78-132C6584092A}"/>
              </a:ext>
            </a:extLst>
          </p:cNvPr>
          <p:cNvSpPr txBox="1"/>
          <p:nvPr/>
        </p:nvSpPr>
        <p:spPr>
          <a:xfrm>
            <a:off x="5782935" y="2088256"/>
            <a:ext cx="2004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densities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66A988-D470-A807-527F-3316B3A948F3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5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6D836A5-8FCC-829B-9568-33791A772CBE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B9C92920-AE8C-C85D-EE73-484A09191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162" r="1861"/>
          <a:stretch/>
        </p:blipFill>
        <p:spPr>
          <a:xfrm>
            <a:off x="8129734" y="886548"/>
            <a:ext cx="3432820" cy="25552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73FFAFE-CA7D-BDB0-12BF-0749EF203578}"/>
              </a:ext>
            </a:extLst>
          </p:cNvPr>
          <p:cNvSpPr txBox="1"/>
          <p:nvPr/>
        </p:nvSpPr>
        <p:spPr>
          <a:xfrm>
            <a:off x="457149" y="1064072"/>
            <a:ext cx="274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Thermodynamics</a:t>
            </a:r>
          </a:p>
        </p:txBody>
      </p:sp>
    </p:spTree>
    <p:extLst>
      <p:ext uri="{BB962C8B-B14F-4D97-AF65-F5344CB8AC3E}">
        <p14:creationId xmlns:p14="http://schemas.microsoft.com/office/powerpoint/2010/main" val="282445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6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7FD5A7E-2B8C-3100-1C24-251319A1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71" y="901372"/>
            <a:ext cx="3572506" cy="28315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66FDBE-CB06-9C22-320C-1D178946B226}"/>
              </a:ext>
            </a:extLst>
          </p:cNvPr>
          <p:cNvSpPr txBox="1"/>
          <p:nvPr/>
        </p:nvSpPr>
        <p:spPr>
          <a:xfrm>
            <a:off x="5420487" y="3801581"/>
            <a:ext cx="5595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S. Cao, F. Li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014006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183D0-CBA1-86B8-D5C0-31820D91F633}"/>
              </a:ext>
            </a:extLst>
          </p:cNvPr>
          <p:cNvSpPr txBox="1">
            <a:spLocks/>
          </p:cNvSpPr>
          <p:nvPr/>
        </p:nvSpPr>
        <p:spPr>
          <a:xfrm>
            <a:off x="728619" y="349388"/>
            <a:ext cx="296231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Equation of state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0380CC1-7B30-6F75-C4D2-222A4DA120D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690938" y="589367"/>
            <a:ext cx="814084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FC53043-CE7E-BC73-3C19-D5E9D30276CC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7453" y="589367"/>
            <a:ext cx="341166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/>
              <p:nvPr/>
            </p:nvSpPr>
            <p:spPr>
              <a:xfrm>
                <a:off x="1416420" y="5625641"/>
                <a:ext cx="89921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Finite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SV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term can obtain higher critical point temperature and bigger area of spinodal region.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20" y="5625641"/>
                <a:ext cx="8992182" cy="338554"/>
              </a:xfrm>
              <a:prstGeom prst="rect">
                <a:avLst/>
              </a:prstGeom>
              <a:blipFill>
                <a:blip r:embed="rId4"/>
                <a:stretch>
                  <a:fillRect l="-271" t="-5455" r="-1017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77F4D1CE-4B05-9D7F-43C1-552594E9E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77" y="872691"/>
            <a:ext cx="3823219" cy="29187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E16897-C84B-EAE1-07D9-5C663DCDE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02" y="2371161"/>
            <a:ext cx="2411321" cy="147699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3DB17C-AFB2-5A28-7774-95ACA0948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" y="1126434"/>
            <a:ext cx="3533776" cy="10894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42B2F9-5E77-7583-279A-383350BF51E2}"/>
              </a:ext>
            </a:extLst>
          </p:cNvPr>
          <p:cNvSpPr/>
          <p:nvPr/>
        </p:nvSpPr>
        <p:spPr>
          <a:xfrm>
            <a:off x="789077" y="1814513"/>
            <a:ext cx="2582773" cy="302999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53BD9DE-8E6C-0864-1EC5-C15DBFBC3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0" y="4368536"/>
            <a:ext cx="6403182" cy="9600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C4F594E-4972-C5EE-C38E-F4DBDFF6E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38" y="4634124"/>
            <a:ext cx="2519363" cy="4982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1BAFF4-B7D0-F167-ED29-852F14038DAD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355505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7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BB4C536-C067-993F-1AB6-6015CB29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88" y="3153829"/>
            <a:ext cx="3972371" cy="29614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7246F1-19B1-CEA4-8F81-893531BC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228" y="800869"/>
            <a:ext cx="3585853" cy="268604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EE4C45D-BB27-99DA-212A-A422E702DAA3}"/>
              </a:ext>
            </a:extLst>
          </p:cNvPr>
          <p:cNvSpPr txBox="1"/>
          <p:nvPr/>
        </p:nvSpPr>
        <p:spPr>
          <a:xfrm>
            <a:off x="1366195" y="3617583"/>
            <a:ext cx="5699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K.-J Sun, C. M. Ko, J. Xu, F. Li, C.-L. Chen,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(2021).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7B1611-E2C0-CF3A-1121-8FFA8DB2882C}"/>
              </a:ext>
            </a:extLst>
          </p:cNvPr>
          <p:cNvSpPr txBox="1"/>
          <p:nvPr/>
        </p:nvSpPr>
        <p:spPr>
          <a:xfrm>
            <a:off x="7566545" y="5851688"/>
            <a:ext cx="1895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arXiv:2205.11010.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2035389-1FF0-FCFD-2405-813B6FE7D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31" y="829345"/>
            <a:ext cx="3359534" cy="2786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34D52E6-6390-4C82-BB12-1B4E40295F54}"/>
                  </a:ext>
                </a:extLst>
              </p:cNvPr>
              <p:cNvSpPr txBox="1"/>
              <p:nvPr/>
            </p:nvSpPr>
            <p:spPr>
              <a:xfrm>
                <a:off x="7883003" y="2201649"/>
                <a:ext cx="362141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u="none" strike="noStrike" baseline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altLang="zh-CN" sz="1600" b="0" i="0" u="none" strike="noStrike" baseline="0" dirty="0">
                    <a:solidFill>
                      <a:srgbClr val="131413"/>
                    </a:solidFill>
                    <a:latin typeface="Times-Roman"/>
                  </a:rPr>
                  <a:t>if the density is a constant.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altLang="zh-CN" sz="800" b="0" i="0" u="none" strike="noStrike" baseline="0" dirty="0">
                  <a:solidFill>
                    <a:srgbClr val="131413"/>
                  </a:solidFill>
                  <a:latin typeface="Times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Large density inhomogeneity survives to kinetic freezeout.</a:t>
                </a:r>
                <a:endParaRPr lang="zh-CN" altLang="en-US" sz="1600" dirty="0">
                  <a:solidFill>
                    <a:srgbClr val="131413"/>
                  </a:solidFill>
                  <a:latin typeface="Times-Roman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34D52E6-6390-4C82-BB12-1B4E40295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003" y="2201649"/>
                <a:ext cx="3621413" cy="954107"/>
              </a:xfrm>
              <a:prstGeom prst="rect">
                <a:avLst/>
              </a:prstGeom>
              <a:blipFill>
                <a:blip r:embed="rId8"/>
                <a:stretch>
                  <a:fillRect l="-673" t="-1911" r="-1010" b="-70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99FDD588-CB85-F92C-8907-B7864B7D1FC0}"/>
              </a:ext>
            </a:extLst>
          </p:cNvPr>
          <p:cNvSpPr txBox="1"/>
          <p:nvPr/>
        </p:nvSpPr>
        <p:spPr>
          <a:xfrm>
            <a:off x="3807165" y="4193171"/>
            <a:ext cx="33011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longer system stay in spinodal region, the bigger the fluctuations system can get.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zh-CN" sz="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light nuclei yield is enhanced in EoS-I.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7857409" y="899938"/>
            <a:ext cx="3672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Second-order scaled density moment</a:t>
            </a:r>
          </a:p>
          <a:p>
            <a:endParaRPr lang="zh-CN" altLang="en-US" sz="1600" dirty="0"/>
          </a:p>
        </p:txBody>
      </p:sp>
      <p:sp>
        <p:nvSpPr>
          <p:cNvPr id="30" name="箭头: 左 29">
            <a:extLst>
              <a:ext uri="{FF2B5EF4-FFF2-40B4-BE49-F238E27FC236}">
                <a16:creationId xmlns:a16="http://schemas.microsoft.com/office/drawing/2014/main" id="{914F2199-11F3-2D7C-A483-C3CBF715BF93}"/>
              </a:ext>
            </a:extLst>
          </p:cNvPr>
          <p:cNvSpPr/>
          <p:nvPr/>
        </p:nvSpPr>
        <p:spPr>
          <a:xfrm rot="1712517">
            <a:off x="6530137" y="2328765"/>
            <a:ext cx="1370083" cy="27642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397672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Light nuclei yield ratio 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705349" y="589367"/>
            <a:ext cx="7126431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形 6">
            <a:extLst>
              <a:ext uri="{FF2B5EF4-FFF2-40B4-BE49-F238E27FC236}">
                <a16:creationId xmlns:a16="http://schemas.microsoft.com/office/drawing/2014/main" id="{3EE48B53-A6BB-765A-1833-C4B22465F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499" y="5241544"/>
            <a:ext cx="2966188" cy="4968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72A41875-9E1B-D405-4EF5-6ABB01C38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512" y="4622975"/>
            <a:ext cx="3108549" cy="496800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EA5067D8-78E8-0CD1-28FD-04EE81B726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6512" y="4004406"/>
            <a:ext cx="2277000" cy="496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3A3486-F5B1-72B3-A4C8-0630CC251F07}"/>
              </a:ext>
            </a:extLst>
          </p:cNvPr>
          <p:cNvSpPr txBox="1"/>
          <p:nvPr/>
        </p:nvSpPr>
        <p:spPr>
          <a:xfrm>
            <a:off x="1600137" y="5811857"/>
            <a:ext cx="5629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L.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Chen, C. M. Ko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Xu,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103 (2017).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368331-165B-2EE1-734B-878BB7011E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4331" y="1297197"/>
            <a:ext cx="2733695" cy="77629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FC3ACA6-876E-179C-D391-5D0C944EA82B}"/>
              </a:ext>
            </a:extLst>
          </p:cNvPr>
          <p:cNvSpPr txBox="1"/>
          <p:nvPr/>
        </p:nvSpPr>
        <p:spPr>
          <a:xfrm>
            <a:off x="8598360" y="122082"/>
            <a:ext cx="3339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QPT@Zhuhai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Dec.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17, 2023 </a:t>
            </a:r>
          </a:p>
        </p:txBody>
      </p:sp>
    </p:spTree>
    <p:extLst>
      <p:ext uri="{BB962C8B-B14F-4D97-AF65-F5344CB8AC3E}">
        <p14:creationId xmlns:p14="http://schemas.microsoft.com/office/powerpoint/2010/main" val="2494376061"/>
      </p:ext>
    </p:extLst>
  </p:cSld>
  <p:clrMapOvr>
    <a:masterClrMapping/>
  </p:clrMapOvr>
</p:sld>
</file>

<file path=ppt/theme/theme1.xml><?xml version="1.0" encoding="utf-8"?>
<a:theme xmlns:a="http://schemas.openxmlformats.org/drawingml/2006/main" name="SINAP兰">
  <a:themeElements>
    <a:clrScheme name="SINAP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NAP兰">
      <a:majorFont>
        <a:latin typeface="Arial"/>
        <a:ea typeface="方正大黑简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INAP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SINAP兰ssrf-01</Template>
  <TotalTime>17329</TotalTime>
  <Words>1243</Words>
  <Application>Microsoft Office PowerPoint</Application>
  <PresentationFormat>宽屏</PresentationFormat>
  <Paragraphs>176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Times-Roman</vt:lpstr>
      <vt:lpstr>等线</vt:lpstr>
      <vt:lpstr>华文楷体</vt:lpstr>
      <vt:lpstr>华文中宋</vt:lpstr>
      <vt:lpstr>Arial</vt:lpstr>
      <vt:lpstr>Calibri</vt:lpstr>
      <vt:lpstr>Calibri Light</vt:lpstr>
      <vt:lpstr>Calisto MT</vt:lpstr>
      <vt:lpstr>Cambria Math</vt:lpstr>
      <vt:lpstr>Times New Roman</vt:lpstr>
      <vt:lpstr>Wingdings</vt:lpstr>
      <vt:lpstr>SINAP兰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wenhao zhou</dc:creator>
  <cp:lastModifiedBy>zhou wenhao</cp:lastModifiedBy>
  <cp:revision>678</cp:revision>
  <cp:lastPrinted>2021-05-22T15:19:00Z</cp:lastPrinted>
  <dcterms:created xsi:type="dcterms:W3CDTF">2021-05-09T07:39:25Z</dcterms:created>
  <dcterms:modified xsi:type="dcterms:W3CDTF">2023-12-16T12:05:44Z</dcterms:modified>
</cp:coreProperties>
</file>