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58" r:id="rId3"/>
    <p:sldId id="261" r:id="rId4"/>
    <p:sldId id="302" r:id="rId5"/>
    <p:sldId id="262" r:id="rId6"/>
    <p:sldId id="299" r:id="rId7"/>
    <p:sldId id="269" r:id="rId8"/>
    <p:sldId id="284" r:id="rId9"/>
    <p:sldId id="285" r:id="rId10"/>
    <p:sldId id="287" r:id="rId11"/>
    <p:sldId id="297" r:id="rId12"/>
    <p:sldId id="296" r:id="rId13"/>
    <p:sldId id="290" r:id="rId14"/>
    <p:sldId id="291" r:id="rId15"/>
    <p:sldId id="293" r:id="rId16"/>
    <p:sldId id="276" r:id="rId17"/>
    <p:sldId id="270" r:id="rId18"/>
    <p:sldId id="279" r:id="rId19"/>
    <p:sldId id="298" r:id="rId20"/>
    <p:sldId id="281" r:id="rId21"/>
  </p:sldIdLst>
  <p:sldSz cx="12192000" cy="6858000"/>
  <p:notesSz cx="7104063" cy="10234613"/>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41"/>
    <a:srgbClr val="B2B2B2"/>
    <a:srgbClr val="202020"/>
    <a:srgbClr val="323232"/>
    <a:srgbClr val="CC3300"/>
    <a:srgbClr val="CC0000"/>
    <a:srgbClr val="FF3300"/>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6374"/>
  </p:normalViewPr>
  <p:slideViewPr>
    <p:cSldViewPr snapToGrid="0" showGuides="1">
      <p:cViewPr varScale="1">
        <p:scale>
          <a:sx n="77" d="100"/>
          <a:sy n="77" d="100"/>
        </p:scale>
        <p:origin x="723" y="51"/>
      </p:cViewPr>
      <p:guideLst>
        <p:guide orient="horz" pos="2160"/>
        <p:guide pos="385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2023/12/17</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2023/12/17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And the result in different rapidity bins seems quite the the same.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sz="160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After considering all the systematic uncertainties. </a:t>
            </a:r>
          </a:p>
          <a:p>
            <a:endParaRPr lang="en-US" altLang="zh-CN"/>
          </a:p>
          <a:p>
            <a:r>
              <a:rPr lang="en-US" altLang="zh-CN"/>
              <a:t>We give the normalized ratio of psi(TwoS) to Jpsi production as a function of PVNTRACKS in the right graph. </a:t>
            </a:r>
          </a:p>
          <a:p>
            <a:endParaRPr lang="en-US" altLang="zh-CN"/>
          </a:p>
          <a:p>
            <a:r>
              <a:rPr lang="en-US" altLang="zh-CN"/>
              <a:t>PVNTRACKS on the x-axis is re-scaled by dividing the mean value of PVNTRACKS from no-bias data.</a:t>
            </a:r>
          </a:p>
          <a:p>
            <a:endParaRPr lang="en-US" altLang="zh-CN">
              <a:sym typeface="+mn-ea"/>
            </a:endParaRPr>
          </a:p>
          <a:p>
            <a:r>
              <a:rPr lang="en-US" altLang="zh-CN">
                <a:sym typeface="+mn-ea"/>
              </a:rPr>
              <a:t>The height of box is systematic uncertainties, length of vertical line segment is the statistical uncertainties</a:t>
            </a:r>
            <a:endParaRPr lang="en-US" altLang="zh-CN"/>
          </a:p>
          <a:p>
            <a:endParaRPr lang="en-US" altLang="zh-CN"/>
          </a:p>
          <a:p>
            <a:r>
              <a:rPr lang="en-US" altLang="zh-CN"/>
              <a:t>We can clearly see that the ratio for prompt production decreases with multiplicity </a:t>
            </a:r>
          </a:p>
          <a:p>
            <a:r>
              <a:rPr lang="en-US" altLang="zh-CN"/>
              <a:t>while the ratio of non-prompt production does not show dependence on multiplicity. </a:t>
            </a:r>
          </a:p>
          <a:p>
            <a:endParaRPr lang="en-US" altLang="zh-CN"/>
          </a:p>
          <a:p>
            <a:r>
              <a:rPr lang="en-US" altLang="zh-CN"/>
              <a:t>It is within expectation since b hadron production should not depend on multiplicity. </a:t>
            </a:r>
          </a:p>
          <a:p>
            <a:endParaRPr lang="en-US" altLang="zh-CN"/>
          </a:p>
          <a:p>
            <a:r>
              <a:rPr lang="en-US" altLang="zh-CN"/>
              <a:t>While PVNTRACKS is a multiplicity variable who has an overlap kinematic range within which the production of charmonium is measured. </a:t>
            </a:r>
          </a:p>
          <a:p>
            <a:endParaRPr lang="en-US" altLang="zh-CN"/>
          </a:p>
          <a:p>
            <a:r>
              <a:rPr lang="en-US" altLang="zh-CN"/>
              <a:t>To avoid the bias resulting from the correlation, we calculate the ratio according to nBackTracks </a:t>
            </a:r>
          </a:p>
          <a:p>
            <a:r>
              <a:rPr lang="en-US" altLang="zh-CN"/>
              <a:t>and as a comparison, to nForwardTracks.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can see that the when we divide multiplicity classes by nBackTracks, </a:t>
            </a:r>
          </a:p>
          <a:p>
            <a:r>
              <a:rPr lang="en-US" altLang="zh-CN"/>
              <a:t>the decreasing trend for prompt production become moderate compared to the results with nForwardTtracks. </a:t>
            </a:r>
          </a:p>
          <a:p>
            <a:endParaRPr lang="en-US" altLang="zh-CN"/>
          </a:p>
          <a:p>
            <a:r>
              <a:rPr lang="en-US" altLang="zh-CN"/>
              <a:t>Which means the correlation due to the overlap of kinematic range where we measure the multiplicity and production do has an effect on the final results. </a:t>
            </a:r>
          </a:p>
          <a:p>
            <a:endParaRPr lang="en-US" altLang="zh-CN"/>
          </a:p>
          <a:p>
            <a:r>
              <a:rPr lang="en-US" altLang="zh-CN"/>
              <a:t>The rapidity range for where the nBackTracks is measured is minus five point two to minus one point five. And that for nForwardTracks is measured in one point five to five point two.</a:t>
            </a:r>
          </a:p>
          <a:p>
            <a:endParaRPr lang="en-US" altLang="zh-CN">
              <a:sym typeface="+mn-ea"/>
            </a:endParaRPr>
          </a:p>
          <a:p>
            <a:r>
              <a:rPr lang="en-US" altLang="zh-CN">
                <a:sym typeface="+mn-ea"/>
              </a:rPr>
              <a:t>Yet, within uncertainties, no matter which variable we use to divide the multiplicity calsses, the ratio for non-prompt production doesn’t vary according to multiplicity. </a:t>
            </a:r>
          </a:p>
          <a:p>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Finally we calculate the ratio in different pt bins and ybins. </a:t>
            </a:r>
          </a:p>
          <a:p>
            <a:r>
              <a:rPr lang="en-US" altLang="zh-CN"/>
              <a:t>We find that in high pt region, the ratio for prompt region becomes flat.  The suppression become similar for both charmonia.</a:t>
            </a:r>
          </a:p>
          <a:p>
            <a:r>
              <a:rPr lang="en-US" altLang="zh-CN"/>
              <a:t>It may due to that there is less co-mover in high pT region.</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Finally we calculate the ratio in different pt bins and ybins. </a:t>
            </a:r>
          </a:p>
          <a:p>
            <a:r>
              <a:rPr lang="en-US" altLang="zh-CN"/>
              <a:t>We find that in high pt region, the ratio for prompt region becomes flat.  The suppression become similar for both charmonia.</a:t>
            </a:r>
          </a:p>
          <a:p>
            <a:r>
              <a:rPr lang="en-US" altLang="zh-CN"/>
              <a:t>It may due to that there is less co-mover in high pT region.</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Finally we calculate the ratio in different pt bins and ybins. </a:t>
            </a:r>
          </a:p>
          <a:p>
            <a:r>
              <a:rPr lang="en-US" altLang="zh-CN"/>
              <a:t>We find that in high pt region, the ratio for prompt region becomes flat.  The suppression become similar for both charmonia.</a:t>
            </a:r>
          </a:p>
          <a:p>
            <a:r>
              <a:rPr lang="en-US" altLang="zh-CN"/>
              <a:t>It may due to that there is less co-mover in high pT region.</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2023/12/17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2023/12/17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9.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9.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0.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30.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2311.08490v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ctrTitle"/>
              </p:nvPr>
            </p:nvSpPr>
            <p:spPr>
              <a:xfrm>
                <a:off x="1524000" y="1127382"/>
                <a:ext cx="9144000" cy="2187001"/>
              </a:xfrm>
            </p:spPr>
            <p:txBody>
              <a:bodyPr>
                <a:normAutofit/>
              </a:bodyPr>
              <a:lstStyle/>
              <a:p>
                <a:r>
                  <a:rPr lang="en-US" sz="3600" dirty="0">
                    <a:solidFill>
                      <a:schemeClr val="tx1">
                        <a:lumMod val="85000"/>
                        <a:lumOff val="15000"/>
                      </a:schemeClr>
                    </a:solidFill>
                    <a:effectLst/>
                    <a:uFillTx/>
                    <a:cs typeface="+mj-lt"/>
                  </a:rPr>
                  <a:t>Multiplicity dependence of </a:t>
                </a:r>
                <a14:m>
                  <m:oMath xmlns:m="http://schemas.openxmlformats.org/officeDocument/2006/math">
                    <m:sSub>
                      <m:sSubPr>
                        <m:ctrlP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Sub>
                      <m:sSubPr>
                        <m:ctrlP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sub>
                    </m:sSub>
                  </m:oMath>
                </a14:m>
                <a:r>
                  <a:rPr lang="en-US" sz="3600" dirty="0">
                    <a:solidFill>
                      <a:schemeClr val="tx1">
                        <a:lumMod val="85000"/>
                        <a:lumOff val="15000"/>
                      </a:schemeClr>
                    </a:solidFill>
                    <a:effectLst/>
                    <a:uFillTx/>
                    <a:cs typeface="+mj-lt"/>
                  </a:rPr>
                  <a:t> in </a:t>
                </a:r>
                <a:r>
                  <a:rPr lang="en-US" sz="3600" i="1" dirty="0">
                    <a:solidFill>
                      <a:schemeClr val="tx1">
                        <a:lumMod val="85000"/>
                        <a:lumOff val="15000"/>
                      </a:schemeClr>
                    </a:solidFill>
                    <a:effectLst/>
                    <a:uFillTx/>
                    <a:cs typeface="+mj-lt"/>
                  </a:rPr>
                  <a:t>pp </a:t>
                </a:r>
                <a:r>
                  <a:rPr lang="en-US" sz="3600" dirty="0">
                    <a:solidFill>
                      <a:schemeClr val="tx1">
                        <a:lumMod val="85000"/>
                        <a:lumOff val="15000"/>
                      </a:schemeClr>
                    </a:solidFill>
                    <a:effectLst/>
                    <a:uFillTx/>
                    <a:cs typeface="+mj-lt"/>
                  </a:rPr>
                  <a:t>collisions at </a:t>
                </a:r>
                <a14:m>
                  <m:oMath xmlns:m="http://schemas.openxmlformats.org/officeDocument/2006/math">
                    <m:rad>
                      <m:radPr>
                        <m:degHide m:val="on"/>
                        <m:ctrlP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radPr>
                      <m:deg/>
                      <m:e>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𝑠</m:t>
                        </m:r>
                      </m:e>
                    </m:rad>
                    <m:r>
                      <a:rPr lang="en-US" sz="3600" i="1" dirty="0">
                        <a:solidFill>
                          <a:schemeClr val="tx1">
                            <a:lumMod val="85000"/>
                            <a:lumOff val="15000"/>
                          </a:schemeClr>
                        </a:solidFill>
                        <a:effectLst/>
                        <a:uFillTx/>
                        <a:latin typeface="Cambria Math" panose="02040503050406030204" pitchFamily="18" charset="0"/>
                        <a:cs typeface="Cambria Math" panose="02040503050406030204" pitchFamily="18" charset="0"/>
                      </a:rPr>
                      <m:t>=13</m:t>
                    </m:r>
                  </m:oMath>
                </a14:m>
                <a:r>
                  <a:rPr lang="en-US" sz="3600" dirty="0">
                    <a:solidFill>
                      <a:schemeClr val="tx1">
                        <a:lumMod val="85000"/>
                        <a:lumOff val="15000"/>
                      </a:schemeClr>
                    </a:solidFill>
                    <a:effectLst/>
                    <a:uFillTx/>
                    <a:cs typeface="+mj-lt"/>
                  </a:rPr>
                  <a:t> TeV</a:t>
                </a:r>
              </a:p>
            </p:txBody>
          </p:sp>
        </mc:Choice>
        <mc:Fallback xmlns="">
          <p:sp>
            <p:nvSpPr>
              <p:cNvPr id="2" name="标题 1"/>
              <p:cNvSpPr>
                <a:spLocks noRot="1" noChangeAspect="1" noMove="1" noResize="1" noEditPoints="1" noAdjustHandles="1" noChangeArrowheads="1" noChangeShapeType="1" noTextEdit="1"/>
              </p:cNvSpPr>
              <p:nvPr>
                <p:ph type="ctrTitle"/>
              </p:nvPr>
            </p:nvSpPr>
            <p:spPr>
              <a:xfrm>
                <a:off x="1524000" y="1127382"/>
                <a:ext cx="9144000" cy="2187001"/>
              </a:xfrm>
              <a:blipFill rotWithShape="1">
                <a:blip r:embed="rId3"/>
                <a:stretch>
                  <a:fillRect t="-12" b="15"/>
                </a:stretch>
              </a:blipFill>
            </p:spPr>
            <p:txBody>
              <a:bodyPr/>
              <a:lstStyle/>
              <a:p>
                <a:r>
                  <a:rPr lang="zh-CN" altLang="en-US">
                    <a:noFill/>
                  </a:rPr>
                  <a:t> </a:t>
                </a:r>
              </a:p>
            </p:txBody>
          </p:sp>
        </mc:Fallback>
      </mc:AlternateContent>
      <p:sp>
        <p:nvSpPr>
          <p:cNvPr id="5" name="副标题 4"/>
          <p:cNvSpPr>
            <a:spLocks noGrp="1"/>
          </p:cNvSpPr>
          <p:nvPr>
            <p:ph type="subTitle" idx="1"/>
          </p:nvPr>
        </p:nvSpPr>
        <p:spPr>
          <a:xfrm>
            <a:off x="1524000" y="4027488"/>
            <a:ext cx="9144000" cy="1655762"/>
          </a:xfrm>
        </p:spPr>
        <p:txBody>
          <a:bodyPr>
            <a:normAutofit/>
          </a:bodyPr>
          <a:lstStyle/>
          <a:p>
            <a:r>
              <a:rPr lang="en-US" altLang="zh-CN" sz="2000" b="1" dirty="0">
                <a:latin typeface="+mn-lt"/>
              </a:rPr>
              <a:t>Speaker</a:t>
            </a:r>
            <a:r>
              <a:rPr lang="en-US" altLang="zh-CN" sz="2000" dirty="0">
                <a:latin typeface="+mn-lt"/>
              </a:rPr>
              <a:t>: Youen Kang</a:t>
            </a:r>
          </a:p>
          <a:p>
            <a:r>
              <a:rPr lang="en-US" altLang="zh-CN" sz="2000" dirty="0">
                <a:latin typeface="+mn-lt"/>
              </a:rPr>
              <a:t> (on behalf of the LHCb collaboration)</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1</a:t>
            </a:fld>
            <a:endParaRPr lang="zh-CN" altLang="en-US"/>
          </a:p>
        </p:txBody>
      </p:sp>
      <p:pic>
        <p:nvPicPr>
          <p:cNvPr id="4" name="图片 3"/>
          <p:cNvPicPr>
            <a:picLocks noChangeAspect="1"/>
          </p:cNvPicPr>
          <p:nvPr/>
        </p:nvPicPr>
        <p:blipFill>
          <a:blip r:embed="rId4"/>
          <a:stretch>
            <a:fillRect/>
          </a:stretch>
        </p:blipFill>
        <p:spPr>
          <a:xfrm>
            <a:off x="0" y="0"/>
            <a:ext cx="1880870" cy="1116965"/>
          </a:xfrm>
          <a:prstGeom prst="rect">
            <a:avLst/>
          </a:prstGeom>
        </p:spPr>
      </p:pic>
      <p:pic>
        <p:nvPicPr>
          <p:cNvPr id="8" name="图片 7"/>
          <p:cNvPicPr>
            <a:picLocks noChangeAspect="1"/>
          </p:cNvPicPr>
          <p:nvPr/>
        </p:nvPicPr>
        <p:blipFill>
          <a:blip r:embed="rId5"/>
          <a:stretch>
            <a:fillRect/>
          </a:stretch>
        </p:blipFill>
        <p:spPr>
          <a:xfrm>
            <a:off x="10743565" y="0"/>
            <a:ext cx="1448683" cy="14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sz="4000"/>
                  <a:t>Result in different </a:t>
                </a:r>
                <a14:m>
                  <m:oMath xmlns:m="http://schemas.openxmlformats.org/officeDocument/2006/math">
                    <m:sSub>
                      <m:sSubPr>
                        <m:ctrlPr>
                          <a:rPr lang="en-US" altLang="zh-CN" sz="4000" i="1">
                            <a:solidFill>
                              <a:schemeClr val="bg2">
                                <a:lumMod val="10000"/>
                              </a:schemeClr>
                            </a:solidFill>
                            <a:latin typeface="Cambria Math" panose="02040503050406030204" pitchFamily="18" charset="0"/>
                            <a:cs typeface="DejaVu Math TeX Gyre" panose="02000503000000000000" charset="0"/>
                          </a:rPr>
                        </m:ctrlPr>
                      </m:sSubPr>
                      <m:e>
                        <m:r>
                          <a:rPr lang="en-US" altLang="zh-CN" sz="40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40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4000"/>
                  <a:t> bin</a:t>
                </a:r>
              </a:p>
            </p:txBody>
          </p:sp>
        </mc:Choice>
        <mc:Fallback xmlns="">
          <p:sp>
            <p:nvSpPr>
              <p:cNvPr id="2" name="标题 1"/>
              <p:cNvSpPr>
                <a:spLocks noRot="1" noChangeAspect="1" noMove="1" noResize="1" noEditPoints="1" noAdjustHandles="1" noChangeArrowheads="1" noChangeShapeType="1" noTextEdit="1"/>
              </p:cNvSpPr>
              <p:nvPr>
                <p:ph type="title"/>
              </p:nvPr>
            </p:nvSpPr>
            <p:spPr>
              <a:blipFill rotWithShape="1">
                <a:blip r:embed="rId3"/>
                <a:stretch>
                  <a:fillRect b="24"/>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49AE70B2-8BF9-45C0-BB95-33D1B9D3A854}" type="slidenum">
              <a:rPr lang="zh-CN" altLang="en-US" smtClean="0"/>
              <a:t>10</a:t>
            </a:fld>
            <a:endParaRPr lang="zh-CN" altLang="en-US"/>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647700" y="1583690"/>
                <a:ext cx="10515600" cy="4593590"/>
              </a:xfrm>
            </p:spPr>
            <p:txBody>
              <a:bodyPr/>
              <a:lstStyle/>
              <a:p>
                <a:r>
                  <a:rPr lang="en-US" altLang="zh-CN" sz="2400" dirty="0"/>
                  <a:t>Normalized ratio </a:t>
                </a:r>
                <a:r>
                  <a:rPr lang="en-US" altLang="zh-CN" sz="2400" dirty="0" err="1"/>
                  <a:t>v.s</a:t>
                </a:r>
                <a:r>
                  <a:rPr lang="en-US" altLang="zh-CN" sz="2400" dirty="0"/>
                  <a:t>. </a:t>
                </a:r>
                <a14:m>
                  <m:oMath xmlns:m="http://schemas.openxmlformats.org/officeDocument/2006/math">
                    <m:sSubSup>
                      <m:sSubSupPr>
                        <m:ctrlPr>
                          <a:rPr lang="en-US" altLang="zh-CN" sz="2400" i="1">
                            <a:latin typeface="Cambria Math" panose="02040503050406030204" pitchFamily="18" charset="0"/>
                            <a:cs typeface="Cambria Math" panose="02040503050406030204" pitchFamily="18" charset="0"/>
                          </a:rPr>
                        </m:ctrlPr>
                      </m:sSubSupPr>
                      <m:e>
                        <m:r>
                          <m:rPr>
                            <m:sty m:val="p"/>
                          </m:rPr>
                          <a:rPr lang="en-US" altLang="zh-CN" sz="2400">
                            <a:latin typeface="Cambria Math" panose="02040503050406030204" pitchFamily="18" charset="0"/>
                            <a:cs typeface="Cambria Math" panose="02040503050406030204" pitchFamily="18" charset="0"/>
                          </a:rPr>
                          <m:t>N</m:t>
                        </m:r>
                      </m:e>
                      <m:sub>
                        <m:r>
                          <m:rPr>
                            <m:sty m:val="p"/>
                          </m:rPr>
                          <a:rPr lang="en-US" altLang="zh-CN" sz="2400">
                            <a:latin typeface="Cambria Math" panose="02040503050406030204" pitchFamily="18" charset="0"/>
                            <a:cs typeface="Cambria Math" panose="02040503050406030204" pitchFamily="18" charset="0"/>
                          </a:rPr>
                          <m:t>tracks</m:t>
                        </m:r>
                      </m:sub>
                      <m:sup>
                        <m:r>
                          <m:rPr>
                            <m:sty m:val="p"/>
                          </m:rPr>
                          <a:rPr lang="en-US" altLang="zh-CN" sz="2400">
                            <a:latin typeface="Cambria Math" panose="02040503050406030204" pitchFamily="18" charset="0"/>
                            <a:cs typeface="Cambria Math" panose="02040503050406030204" pitchFamily="18" charset="0"/>
                          </a:rPr>
                          <m:t>PV</m:t>
                        </m:r>
                      </m:sup>
                    </m:sSubSup>
                  </m:oMath>
                </a14:m>
                <a:r>
                  <a:rPr lang="en-US" altLang="zh-CN" sz="2400" dirty="0"/>
                  <a:t> in different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t> bin: </a:t>
                </a:r>
                <a:r>
                  <a:rPr lang="en-US" altLang="zh-CN" sz="2400" dirty="0">
                    <a:sym typeface="+mn-ea"/>
                  </a:rPr>
                  <a:t>Decreasing trend gets slower, could result from </a:t>
                </a:r>
                <a:r>
                  <a:rPr lang="en-US" altLang="zh-CN" sz="2400" dirty="0"/>
                  <a:t>less </a:t>
                </a:r>
                <a:r>
                  <a:rPr lang="en-US" altLang="zh-CN" sz="2400" dirty="0" err="1"/>
                  <a:t>comover</a:t>
                </a:r>
                <a:r>
                  <a:rPr lang="en-US" altLang="zh-CN" sz="2400" dirty="0"/>
                  <a:t> i</a:t>
                </a:r>
                <a:r>
                  <a:rPr lang="en-US" altLang="zh-CN" sz="2400" dirty="0">
                    <a:sym typeface="+mn-ea"/>
                  </a:rPr>
                  <a:t>n high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sym typeface="+mn-ea"/>
                  </a:rPr>
                  <a:t> region.</a:t>
                </a:r>
                <a:endParaRPr lang="en-US" altLang="zh-CN" sz="2400" dirty="0"/>
              </a:p>
              <a:p>
                <a:endParaRPr lang="en-US" altLang="zh-CN" sz="2400"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647700" y="1583690"/>
                <a:ext cx="10515600" cy="4593590"/>
              </a:xfrm>
              <a:blipFill>
                <a:blip r:embed="rId4"/>
                <a:stretch>
                  <a:fillRect l="-754" t="-1195"/>
                </a:stretch>
              </a:blipFill>
            </p:spPr>
            <p:txBody>
              <a:bodyPr/>
              <a:lstStyle/>
              <a:p>
                <a:r>
                  <a:rPr lang="zh-CN" altLang="en-US">
                    <a:noFill/>
                  </a:rPr>
                  <a:t> </a:t>
                </a:r>
              </a:p>
            </p:txBody>
          </p:sp>
        </mc:Fallback>
      </mc:AlternateContent>
      <p:sp>
        <p:nvSpPr>
          <p:cNvPr id="4" name="文本框 3"/>
          <p:cNvSpPr txBox="1"/>
          <p:nvPr/>
        </p:nvSpPr>
        <p:spPr>
          <a:xfrm>
            <a:off x="1452245" y="6177280"/>
            <a:ext cx="10104120" cy="368300"/>
          </a:xfrm>
          <a:prstGeom prst="rect">
            <a:avLst/>
          </a:prstGeom>
          <a:noFill/>
        </p:spPr>
        <p:txBody>
          <a:bodyPr wrap="square" rtlCol="0">
            <a:spAutoFit/>
          </a:bodyPr>
          <a:lstStyle/>
          <a:p>
            <a:endParaRPr lang="en-US" altLang="zh-CN"/>
          </a:p>
        </p:txBody>
      </p:sp>
      <p:pic>
        <p:nvPicPr>
          <p:cNvPr id="3" name="图片 2"/>
          <p:cNvPicPr>
            <a:picLocks noChangeAspect="1"/>
          </p:cNvPicPr>
          <p:nvPr/>
        </p:nvPicPr>
        <p:blipFill>
          <a:blip r:embed="rId5"/>
          <a:stretch>
            <a:fillRect/>
          </a:stretch>
        </p:blipFill>
        <p:spPr>
          <a:xfrm>
            <a:off x="1398150" y="2553614"/>
            <a:ext cx="9669690" cy="3184007"/>
          </a:xfrm>
          <a:prstGeom prst="rect">
            <a:avLst/>
          </a:prstGeom>
        </p:spPr>
      </p:pic>
      <p:sp>
        <p:nvSpPr>
          <p:cNvPr id="11" name="文本框 10"/>
          <p:cNvSpPr txBox="1"/>
          <p:nvPr/>
        </p:nvSpPr>
        <p:spPr>
          <a:xfrm>
            <a:off x="3567430" y="3458897"/>
            <a:ext cx="2041525" cy="365760"/>
          </a:xfrm>
          <a:prstGeom prst="rect">
            <a:avLst/>
          </a:prstGeom>
          <a:noFill/>
        </p:spPr>
        <p:txBody>
          <a:bodyPr wrap="square" rtlCol="0">
            <a:noAutofit/>
          </a:bodyPr>
          <a:lstStyle/>
          <a:p>
            <a:r>
              <a:rPr lang="en-US" altLang="zh-CN" sz="1600" b="1" dirty="0">
                <a:latin typeface="Times New Roman Bold" panose="02020503050405090304" charset="0"/>
                <a:cs typeface="Times New Roman Bold" panose="02020503050405090304" charset="0"/>
                <a:sym typeface="+mn-ea"/>
              </a:rPr>
              <a:t>LHCb preliminary</a:t>
            </a:r>
            <a:endParaRPr lang="en-US" altLang="zh-CN" sz="1600" b="1" dirty="0">
              <a:latin typeface="Times New Roman Bold" panose="02020503050405090304" charset="0"/>
              <a:cs typeface="Times New Roman Bold" panose="02020503050405090304" charset="0"/>
            </a:endParaRPr>
          </a:p>
        </p:txBody>
      </p:sp>
      <p:sp>
        <p:nvSpPr>
          <p:cNvPr id="9" name="文本框 8"/>
          <p:cNvSpPr txBox="1"/>
          <p:nvPr/>
        </p:nvSpPr>
        <p:spPr>
          <a:xfrm>
            <a:off x="8323580" y="4239260"/>
            <a:ext cx="2041525" cy="365760"/>
          </a:xfrm>
          <a:prstGeom prst="rect">
            <a:avLst/>
          </a:prstGeom>
          <a:noFill/>
        </p:spPr>
        <p:txBody>
          <a:bodyPr wrap="square" rtlCol="0">
            <a:noAutofit/>
          </a:bodyPr>
          <a:lstStyle/>
          <a:p>
            <a:r>
              <a:rPr lang="en-US" altLang="zh-CN" sz="1600" b="1">
                <a:latin typeface="Times New Roman Bold" panose="02020503050405090304" charset="0"/>
                <a:cs typeface="Times New Roman Bold" panose="02020503050405090304" charset="0"/>
                <a:sym typeface="+mn-ea"/>
              </a:rPr>
              <a:t>LHCb preliminary</a:t>
            </a:r>
            <a:endParaRPr lang="en-US" altLang="zh-CN" sz="1600" b="1">
              <a:latin typeface="Times New Roman Bold" panose="02020503050405090304" charset="0"/>
              <a:cs typeface="Times New Roman Bold" panose="02020503050405090304" charset="0"/>
            </a:endParaRPr>
          </a:p>
        </p:txBody>
      </p:sp>
      <p:sp>
        <p:nvSpPr>
          <p:cNvPr id="8" name="文本框 7">
            <a:extLst>
              <a:ext uri="{FF2B5EF4-FFF2-40B4-BE49-F238E27FC236}">
                <a16:creationId xmlns:a16="http://schemas.microsoft.com/office/drawing/2014/main" id="{34258EC6-C112-B208-CC24-D9168052E65A}"/>
              </a:ext>
            </a:extLst>
          </p:cNvPr>
          <p:cNvSpPr txBox="1"/>
          <p:nvPr/>
        </p:nvSpPr>
        <p:spPr>
          <a:xfrm>
            <a:off x="4680937" y="5803562"/>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4"/>
          <a:stretch>
            <a:fillRect/>
          </a:stretch>
        </p:blipFill>
        <p:spPr>
          <a:xfrm>
            <a:off x="1187836" y="2595623"/>
            <a:ext cx="9557245" cy="3097985"/>
          </a:xfrm>
          <a:prstGeom prst="rect">
            <a:avLst/>
          </a:prstGeom>
        </p:spPr>
      </p:pic>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sz="4000"/>
                  <a:t>Result in different </a:t>
                </a:r>
                <a14:m>
                  <m:oMath xmlns:m="http://schemas.openxmlformats.org/officeDocument/2006/math">
                    <m:sSub>
                      <m:sSubPr>
                        <m:ctrlPr>
                          <a:rPr lang="en-US" altLang="zh-CN" sz="4000" i="1">
                            <a:solidFill>
                              <a:schemeClr val="bg2">
                                <a:lumMod val="10000"/>
                              </a:schemeClr>
                            </a:solidFill>
                            <a:latin typeface="Cambria Math" panose="02040503050406030204" pitchFamily="18" charset="0"/>
                            <a:cs typeface="DejaVu Math TeX Gyre" panose="02000503000000000000" charset="0"/>
                          </a:rPr>
                        </m:ctrlPr>
                      </m:sSubPr>
                      <m:e>
                        <m:r>
                          <a:rPr lang="en-US" altLang="zh-CN" sz="40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40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4000"/>
                  <a:t> bin</a:t>
                </a:r>
              </a:p>
            </p:txBody>
          </p:sp>
        </mc:Choice>
        <mc:Fallback xmlns="">
          <p:sp>
            <p:nvSpPr>
              <p:cNvPr id="2" name="标题 1"/>
              <p:cNvSpPr>
                <a:spLocks noRot="1" noChangeAspect="1" noMove="1" noResize="1" noEditPoints="1" noAdjustHandles="1" noChangeArrowheads="1" noChangeShapeType="1" noTextEdit="1"/>
              </p:cNvSpPr>
              <p:nvPr>
                <p:ph type="title"/>
              </p:nvPr>
            </p:nvSpPr>
            <p:spPr>
              <a:blipFill rotWithShape="1">
                <a:blip r:embed="rId6"/>
                <a:stretch>
                  <a:fillRect b="24"/>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49AE70B2-8BF9-45C0-BB95-33D1B9D3A854}" type="slidenum">
              <a:rPr lang="zh-CN" altLang="en-US" smtClean="0"/>
              <a:t>11</a:t>
            </a:fld>
            <a:endParaRPr lang="zh-CN" altLang="en-US"/>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647700" y="1583690"/>
                <a:ext cx="10515600" cy="4593590"/>
              </a:xfrm>
            </p:spPr>
            <p:txBody>
              <a:bodyPr/>
              <a:lstStyle/>
              <a:p>
                <a:r>
                  <a:rPr lang="en-US" altLang="zh-CN" sz="2400" dirty="0"/>
                  <a:t>Normalized ratio </a:t>
                </a:r>
                <a:r>
                  <a:rPr lang="en-US" altLang="zh-CN" sz="2400" dirty="0" err="1"/>
                  <a:t>v.s</a:t>
                </a:r>
                <a:r>
                  <a:rPr lang="en-US" altLang="zh-CN" sz="2400" dirty="0"/>
                  <a:t>. </a:t>
                </a:r>
                <a14:m>
                  <m:oMath xmlns:m="http://schemas.openxmlformats.org/officeDocument/2006/math">
                    <m:sSubSup>
                      <m:sSubSupPr>
                        <m:ctrlPr>
                          <a:rPr lang="en-US" altLang="zh-CN" sz="2400" i="1">
                            <a:latin typeface="Cambria Math" panose="02040503050406030204" pitchFamily="18" charset="0"/>
                            <a:cs typeface="Cambria Math" panose="02040503050406030204" pitchFamily="18" charset="0"/>
                          </a:rPr>
                        </m:ctrlPr>
                      </m:sSubSupPr>
                      <m:e>
                        <m:r>
                          <m:rPr>
                            <m:sty m:val="p"/>
                          </m:rPr>
                          <a:rPr lang="en-US" altLang="zh-CN" sz="2400">
                            <a:latin typeface="Cambria Math" panose="02040503050406030204" pitchFamily="18" charset="0"/>
                            <a:cs typeface="Cambria Math" panose="02040503050406030204" pitchFamily="18" charset="0"/>
                          </a:rPr>
                          <m:t>N</m:t>
                        </m:r>
                      </m:e>
                      <m:sub>
                        <m:r>
                          <m:rPr>
                            <m:sty m:val="p"/>
                          </m:rPr>
                          <a:rPr lang="en-US" altLang="zh-CN" sz="2400">
                            <a:latin typeface="Cambria Math" panose="02040503050406030204" pitchFamily="18" charset="0"/>
                            <a:cs typeface="Cambria Math" panose="02040503050406030204" pitchFamily="18" charset="0"/>
                          </a:rPr>
                          <m:t>fwd</m:t>
                        </m:r>
                      </m:sub>
                      <m:sup>
                        <m:r>
                          <m:rPr>
                            <m:sty m:val="p"/>
                          </m:rPr>
                          <a:rPr lang="en-US" altLang="zh-CN" sz="2400">
                            <a:latin typeface="Cambria Math" panose="02040503050406030204" pitchFamily="18" charset="0"/>
                            <a:cs typeface="Cambria Math" panose="02040503050406030204" pitchFamily="18" charset="0"/>
                          </a:rPr>
                          <m:t>PV</m:t>
                        </m:r>
                      </m:sup>
                    </m:sSubSup>
                  </m:oMath>
                </a14:m>
                <a:r>
                  <a:rPr lang="en-US" altLang="zh-CN" sz="2400" dirty="0"/>
                  <a:t> in different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t> bin: </a:t>
                </a:r>
                <a:r>
                  <a:rPr lang="en-US" altLang="zh-CN" sz="2400" dirty="0">
                    <a:sym typeface="+mn-ea"/>
                  </a:rPr>
                  <a:t>Decreasing trend gets slower, could result from </a:t>
                </a:r>
                <a:r>
                  <a:rPr lang="en-US" altLang="zh-CN" sz="2400" dirty="0"/>
                  <a:t>less </a:t>
                </a:r>
                <a:r>
                  <a:rPr lang="en-US" altLang="zh-CN" sz="2400" dirty="0" err="1"/>
                  <a:t>comover</a:t>
                </a:r>
                <a:r>
                  <a:rPr lang="en-US" altLang="zh-CN" sz="2400" dirty="0"/>
                  <a:t> i</a:t>
                </a:r>
                <a:r>
                  <a:rPr lang="en-US" altLang="zh-CN" sz="2400" dirty="0">
                    <a:sym typeface="+mn-ea"/>
                  </a:rPr>
                  <a:t>n high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sym typeface="+mn-ea"/>
                  </a:rPr>
                  <a:t> region.</a:t>
                </a:r>
                <a:endParaRPr lang="en-US" altLang="zh-CN" sz="2400" dirty="0"/>
              </a:p>
              <a:p>
                <a:endParaRPr lang="en-US" altLang="zh-CN" sz="2400"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647700" y="1583690"/>
                <a:ext cx="10515600" cy="4593590"/>
              </a:xfrm>
              <a:blipFill>
                <a:blip r:embed="rId7"/>
                <a:stretch>
                  <a:fillRect l="-754" t="-1195" r="-812"/>
                </a:stretch>
              </a:blipFill>
            </p:spPr>
            <p:txBody>
              <a:bodyPr/>
              <a:lstStyle/>
              <a:p>
                <a:r>
                  <a:rPr lang="zh-CN" altLang="en-US">
                    <a:noFill/>
                  </a:rPr>
                  <a:t> </a:t>
                </a:r>
              </a:p>
            </p:txBody>
          </p:sp>
        </mc:Fallback>
      </mc:AlternateContent>
      <p:sp>
        <p:nvSpPr>
          <p:cNvPr id="4" name="文本框 3"/>
          <p:cNvSpPr txBox="1"/>
          <p:nvPr/>
        </p:nvSpPr>
        <p:spPr>
          <a:xfrm>
            <a:off x="1452245" y="6177280"/>
            <a:ext cx="10104120" cy="368300"/>
          </a:xfrm>
          <a:prstGeom prst="rect">
            <a:avLst/>
          </a:prstGeom>
          <a:noFill/>
        </p:spPr>
        <p:txBody>
          <a:bodyPr wrap="square" rtlCol="0">
            <a:spAutoFit/>
          </a:bodyPr>
          <a:lstStyle/>
          <a:p>
            <a:endParaRPr lang="en-US" altLang="zh-CN"/>
          </a:p>
        </p:txBody>
      </p:sp>
      <p:sp>
        <p:nvSpPr>
          <p:cNvPr id="11" name="文本框 10"/>
          <p:cNvSpPr txBox="1"/>
          <p:nvPr/>
        </p:nvSpPr>
        <p:spPr>
          <a:xfrm>
            <a:off x="3546164" y="3429000"/>
            <a:ext cx="2041525" cy="365760"/>
          </a:xfrm>
          <a:prstGeom prst="rect">
            <a:avLst/>
          </a:prstGeom>
          <a:noFill/>
        </p:spPr>
        <p:txBody>
          <a:bodyPr wrap="square" rtlCol="0">
            <a:noAutofit/>
          </a:bodyPr>
          <a:lstStyle/>
          <a:p>
            <a:r>
              <a:rPr lang="en-US" altLang="zh-CN" sz="1600" b="1" dirty="0">
                <a:latin typeface="Times New Roman Bold" panose="02020503050405090304" charset="0"/>
                <a:cs typeface="Times New Roman Bold" panose="02020503050405090304" charset="0"/>
                <a:sym typeface="+mn-ea"/>
              </a:rPr>
              <a:t>LHCb preliminary</a:t>
            </a:r>
            <a:endParaRPr lang="en-US" altLang="zh-CN" sz="1600" b="1" dirty="0">
              <a:latin typeface="Times New Roman Bold" panose="02020503050405090304" charset="0"/>
              <a:cs typeface="Times New Roman Bold" panose="02020503050405090304" charset="0"/>
            </a:endParaRPr>
          </a:p>
        </p:txBody>
      </p:sp>
      <p:sp>
        <p:nvSpPr>
          <p:cNvPr id="9" name="文本框 8"/>
          <p:cNvSpPr txBox="1"/>
          <p:nvPr/>
        </p:nvSpPr>
        <p:spPr>
          <a:xfrm>
            <a:off x="8323580" y="4239260"/>
            <a:ext cx="2041525" cy="365760"/>
          </a:xfrm>
          <a:prstGeom prst="rect">
            <a:avLst/>
          </a:prstGeom>
          <a:noFill/>
        </p:spPr>
        <p:txBody>
          <a:bodyPr wrap="square" rtlCol="0">
            <a:noAutofit/>
          </a:bodyPr>
          <a:lstStyle/>
          <a:p>
            <a:r>
              <a:rPr lang="en-US" altLang="zh-CN" sz="1600" b="1">
                <a:latin typeface="Times New Roman Bold" panose="02020503050405090304" charset="0"/>
                <a:cs typeface="Times New Roman Bold" panose="02020503050405090304" charset="0"/>
                <a:sym typeface="+mn-ea"/>
              </a:rPr>
              <a:t>LHCb preliminary</a:t>
            </a:r>
            <a:endParaRPr lang="en-US" altLang="zh-CN" sz="1600" b="1">
              <a:latin typeface="Times New Roman Bold" panose="02020503050405090304" charset="0"/>
              <a:cs typeface="Times New Roman Bold" panose="02020503050405090304" charset="0"/>
            </a:endParaRPr>
          </a:p>
        </p:txBody>
      </p:sp>
      <p:sp>
        <p:nvSpPr>
          <p:cNvPr id="3" name="文本框 2">
            <a:extLst>
              <a:ext uri="{FF2B5EF4-FFF2-40B4-BE49-F238E27FC236}">
                <a16:creationId xmlns:a16="http://schemas.microsoft.com/office/drawing/2014/main" id="{6653C7AB-E9A7-D9BB-5BF6-B4F03411B9AF}"/>
              </a:ext>
            </a:extLst>
          </p:cNvPr>
          <p:cNvSpPr txBox="1"/>
          <p:nvPr/>
        </p:nvSpPr>
        <p:spPr>
          <a:xfrm>
            <a:off x="4888067" y="5693608"/>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4"/>
          <a:stretch>
            <a:fillRect/>
          </a:stretch>
        </p:blipFill>
        <p:spPr>
          <a:xfrm>
            <a:off x="1226288" y="2533584"/>
            <a:ext cx="9937012" cy="3243439"/>
          </a:xfrm>
          <a:prstGeom prst="rect">
            <a:avLst/>
          </a:prstGeom>
        </p:spPr>
      </p:pic>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sz="4000"/>
                  <a:t>Result in different </a:t>
                </a:r>
                <a14:m>
                  <m:oMath xmlns:m="http://schemas.openxmlformats.org/officeDocument/2006/math">
                    <m:sSub>
                      <m:sSubPr>
                        <m:ctrlPr>
                          <a:rPr lang="en-US" altLang="zh-CN" sz="4000" i="1">
                            <a:solidFill>
                              <a:schemeClr val="bg2">
                                <a:lumMod val="10000"/>
                              </a:schemeClr>
                            </a:solidFill>
                            <a:latin typeface="Cambria Math" panose="02040503050406030204" pitchFamily="18" charset="0"/>
                            <a:cs typeface="DejaVu Math TeX Gyre" panose="02000503000000000000" charset="0"/>
                          </a:rPr>
                        </m:ctrlPr>
                      </m:sSubPr>
                      <m:e>
                        <m:r>
                          <a:rPr lang="en-US" altLang="zh-CN" sz="40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40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4000"/>
                  <a:t> bin</a:t>
                </a:r>
              </a:p>
            </p:txBody>
          </p:sp>
        </mc:Choice>
        <mc:Fallback xmlns="">
          <p:sp>
            <p:nvSpPr>
              <p:cNvPr id="2" name="标题 1"/>
              <p:cNvSpPr>
                <a:spLocks noRot="1" noChangeAspect="1" noMove="1" noResize="1" noEditPoints="1" noAdjustHandles="1" noChangeArrowheads="1" noChangeShapeType="1" noTextEdit="1"/>
              </p:cNvSpPr>
              <p:nvPr>
                <p:ph type="title"/>
              </p:nvPr>
            </p:nvSpPr>
            <p:spPr>
              <a:blipFill rotWithShape="1">
                <a:blip r:embed="rId6"/>
                <a:stretch>
                  <a:fillRect b="24"/>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49AE70B2-8BF9-45C0-BB95-33D1B9D3A854}" type="slidenum">
              <a:rPr lang="zh-CN" altLang="en-US" smtClean="0"/>
              <a:t>12</a:t>
            </a:fld>
            <a:endParaRPr lang="zh-CN" altLang="en-US"/>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647700" y="1583690"/>
                <a:ext cx="10515600" cy="4593590"/>
              </a:xfrm>
            </p:spPr>
            <p:txBody>
              <a:bodyPr/>
              <a:lstStyle/>
              <a:p>
                <a:r>
                  <a:rPr lang="en-US" altLang="zh-CN" sz="2400" dirty="0"/>
                  <a:t>Normalized ratio </a:t>
                </a:r>
                <a:r>
                  <a:rPr lang="en-US" altLang="zh-CN" sz="2400" dirty="0" err="1"/>
                  <a:t>v.s</a:t>
                </a:r>
                <a:r>
                  <a:rPr lang="en-US" altLang="zh-CN" sz="2400" dirty="0"/>
                  <a:t>. </a:t>
                </a:r>
                <a14:m>
                  <m:oMath xmlns:m="http://schemas.openxmlformats.org/officeDocument/2006/math">
                    <m:sSubSup>
                      <m:sSubSupPr>
                        <m:ctrlPr>
                          <a:rPr lang="en-US" altLang="zh-CN" sz="2400" i="1">
                            <a:latin typeface="Cambria Math" panose="02040503050406030204" pitchFamily="18" charset="0"/>
                            <a:cs typeface="Cambria Math" panose="02040503050406030204" pitchFamily="18" charset="0"/>
                          </a:rPr>
                        </m:ctrlPr>
                      </m:sSubSupPr>
                      <m:e>
                        <m:r>
                          <m:rPr>
                            <m:sty m:val="p"/>
                          </m:rPr>
                          <a:rPr lang="en-US" altLang="zh-CN" sz="2400">
                            <a:latin typeface="Cambria Math" panose="02040503050406030204" pitchFamily="18" charset="0"/>
                            <a:cs typeface="Cambria Math" panose="02040503050406030204" pitchFamily="18" charset="0"/>
                          </a:rPr>
                          <m:t>N</m:t>
                        </m:r>
                      </m:e>
                      <m:sub>
                        <m:r>
                          <m:rPr>
                            <m:sty m:val="p"/>
                          </m:rPr>
                          <a:rPr lang="en-US" altLang="zh-CN" sz="2400">
                            <a:latin typeface="Cambria Math" panose="02040503050406030204" pitchFamily="18" charset="0"/>
                            <a:cs typeface="Cambria Math" panose="02040503050406030204" pitchFamily="18" charset="0"/>
                          </a:rPr>
                          <m:t>tracks</m:t>
                        </m:r>
                      </m:sub>
                      <m:sup>
                        <m:r>
                          <m:rPr>
                            <m:sty m:val="p"/>
                          </m:rPr>
                          <a:rPr lang="en-US" altLang="zh-CN" sz="2400">
                            <a:latin typeface="Cambria Math" panose="02040503050406030204" pitchFamily="18" charset="0"/>
                            <a:cs typeface="Cambria Math" panose="02040503050406030204" pitchFamily="18" charset="0"/>
                          </a:rPr>
                          <m:t>PV</m:t>
                        </m:r>
                      </m:sup>
                    </m:sSubSup>
                  </m:oMath>
                </a14:m>
                <a:r>
                  <a:rPr lang="en-US" altLang="zh-CN" sz="2400" dirty="0"/>
                  <a:t> in different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t> bin: </a:t>
                </a:r>
                <a:r>
                  <a:rPr lang="en-US" altLang="zh-CN" sz="2400" dirty="0">
                    <a:sym typeface="+mn-ea"/>
                  </a:rPr>
                  <a:t>Decreasing trend gets slower, could result from </a:t>
                </a:r>
                <a:r>
                  <a:rPr lang="en-US" altLang="zh-CN" sz="2400" dirty="0"/>
                  <a:t>less </a:t>
                </a:r>
                <a:r>
                  <a:rPr lang="en-US" altLang="zh-CN" sz="2400" dirty="0" err="1"/>
                  <a:t>comover</a:t>
                </a:r>
                <a:r>
                  <a:rPr lang="en-US" altLang="zh-CN" sz="2400" dirty="0"/>
                  <a:t> i</a:t>
                </a:r>
                <a:r>
                  <a:rPr lang="en-US" altLang="zh-CN" sz="2400" dirty="0">
                    <a:sym typeface="+mn-ea"/>
                  </a:rPr>
                  <a:t>n high </a:t>
                </a:r>
                <a14:m>
                  <m:oMath xmlns:m="http://schemas.openxmlformats.org/officeDocument/2006/math">
                    <m:sSub>
                      <m:sSubPr>
                        <m:ctrlPr>
                          <a:rPr lang="en-US" altLang="zh-CN" sz="2400" i="1">
                            <a:solidFill>
                              <a:schemeClr val="bg2">
                                <a:lumMod val="10000"/>
                              </a:schemeClr>
                            </a:solidFill>
                            <a:latin typeface="Cambria Math" panose="02040503050406030204" pitchFamily="18" charset="0"/>
                            <a:cs typeface="DejaVu Math TeX Gyre" panose="02000503000000000000" charset="0"/>
                          </a:rPr>
                        </m:ctrlPr>
                      </m:sSubPr>
                      <m:e>
                        <m:r>
                          <a:rPr lang="en-US" altLang="zh-CN" sz="2400" i="1">
                            <a:solidFill>
                              <a:schemeClr val="bg2">
                                <a:lumMod val="10000"/>
                              </a:schemeClr>
                            </a:solidFill>
                            <a:latin typeface="Cambria Math" panose="02040503050406030204" pitchFamily="18" charset="0"/>
                            <a:cs typeface="DejaVu Math TeX Gyre" panose="02000503000000000000" charset="0"/>
                          </a:rPr>
                          <m:t>𝑝</m:t>
                        </m:r>
                      </m:e>
                      <m:sub>
                        <m:r>
                          <m:rPr>
                            <m:sty m:val="p"/>
                          </m:rPr>
                          <a:rPr lang="en-US" altLang="zh-CN" sz="2400">
                            <a:solidFill>
                              <a:schemeClr val="bg2">
                                <a:lumMod val="10000"/>
                              </a:schemeClr>
                            </a:solidFill>
                            <a:latin typeface="Cambria Math" panose="02040503050406030204" pitchFamily="18" charset="0"/>
                            <a:cs typeface="DejaVu Math TeX Gyre" panose="02000503000000000000" charset="0"/>
                          </a:rPr>
                          <m:t>T</m:t>
                        </m:r>
                      </m:sub>
                    </m:sSub>
                  </m:oMath>
                </a14:m>
                <a:r>
                  <a:rPr lang="en-US" altLang="zh-CN" sz="2400" dirty="0">
                    <a:sym typeface="+mn-ea"/>
                  </a:rPr>
                  <a:t> region.</a:t>
                </a:r>
                <a:endParaRPr lang="en-US" altLang="zh-CN" sz="2400" dirty="0"/>
              </a:p>
              <a:p>
                <a:endParaRPr lang="en-US" altLang="zh-CN" sz="2400"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647700" y="1583690"/>
                <a:ext cx="10515600" cy="4593590"/>
              </a:xfrm>
              <a:blipFill>
                <a:blip r:embed="rId7"/>
                <a:stretch>
                  <a:fillRect l="-754" t="-1195"/>
                </a:stretch>
              </a:blipFill>
            </p:spPr>
            <p:txBody>
              <a:bodyPr/>
              <a:lstStyle/>
              <a:p>
                <a:r>
                  <a:rPr lang="zh-CN" altLang="en-US">
                    <a:noFill/>
                  </a:rPr>
                  <a:t> </a:t>
                </a:r>
              </a:p>
            </p:txBody>
          </p:sp>
        </mc:Fallback>
      </mc:AlternateContent>
      <p:sp>
        <p:nvSpPr>
          <p:cNvPr id="4" name="文本框 3"/>
          <p:cNvSpPr txBox="1"/>
          <p:nvPr/>
        </p:nvSpPr>
        <p:spPr>
          <a:xfrm>
            <a:off x="1452245" y="6177280"/>
            <a:ext cx="10104120" cy="368300"/>
          </a:xfrm>
          <a:prstGeom prst="rect">
            <a:avLst/>
          </a:prstGeom>
          <a:noFill/>
        </p:spPr>
        <p:txBody>
          <a:bodyPr wrap="square" rtlCol="0">
            <a:spAutoFit/>
          </a:bodyPr>
          <a:lstStyle/>
          <a:p>
            <a:endParaRPr lang="en-US" altLang="zh-CN"/>
          </a:p>
        </p:txBody>
      </p:sp>
      <p:sp>
        <p:nvSpPr>
          <p:cNvPr id="11" name="文本框 10"/>
          <p:cNvSpPr txBox="1"/>
          <p:nvPr/>
        </p:nvSpPr>
        <p:spPr>
          <a:xfrm>
            <a:off x="3567430" y="3531870"/>
            <a:ext cx="2041525" cy="365760"/>
          </a:xfrm>
          <a:prstGeom prst="rect">
            <a:avLst/>
          </a:prstGeom>
          <a:noFill/>
        </p:spPr>
        <p:txBody>
          <a:bodyPr wrap="square" rtlCol="0">
            <a:noAutofit/>
          </a:bodyPr>
          <a:lstStyle/>
          <a:p>
            <a:r>
              <a:rPr lang="en-US" altLang="zh-CN" sz="1600" b="1">
                <a:latin typeface="Times New Roman Bold" panose="02020503050405090304" charset="0"/>
                <a:cs typeface="Times New Roman Bold" panose="02020503050405090304" charset="0"/>
                <a:sym typeface="+mn-ea"/>
              </a:rPr>
              <a:t>LHCb preliminary</a:t>
            </a:r>
            <a:endParaRPr lang="en-US" altLang="zh-CN" sz="1600" b="1">
              <a:latin typeface="Times New Roman Bold" panose="02020503050405090304" charset="0"/>
              <a:cs typeface="Times New Roman Bold" panose="02020503050405090304" charset="0"/>
            </a:endParaRPr>
          </a:p>
        </p:txBody>
      </p:sp>
      <p:sp>
        <p:nvSpPr>
          <p:cNvPr id="9" name="文本框 8"/>
          <p:cNvSpPr txBox="1"/>
          <p:nvPr/>
        </p:nvSpPr>
        <p:spPr>
          <a:xfrm>
            <a:off x="8323580" y="4239260"/>
            <a:ext cx="2041525" cy="365760"/>
          </a:xfrm>
          <a:prstGeom prst="rect">
            <a:avLst/>
          </a:prstGeom>
          <a:noFill/>
        </p:spPr>
        <p:txBody>
          <a:bodyPr wrap="square" rtlCol="0">
            <a:noAutofit/>
          </a:bodyPr>
          <a:lstStyle/>
          <a:p>
            <a:r>
              <a:rPr lang="en-US" altLang="zh-CN" sz="1600" b="1">
                <a:latin typeface="Times New Roman Bold" panose="02020503050405090304" charset="0"/>
                <a:cs typeface="Times New Roman Bold" panose="02020503050405090304" charset="0"/>
                <a:sym typeface="+mn-ea"/>
              </a:rPr>
              <a:t>LHCb preliminary</a:t>
            </a:r>
            <a:endParaRPr lang="en-US" altLang="zh-CN" sz="1600" b="1">
              <a:latin typeface="Times New Roman Bold" panose="02020503050405090304" charset="0"/>
              <a:cs typeface="Times New Roman Bold" panose="02020503050405090304" charset="0"/>
            </a:endParaRPr>
          </a:p>
        </p:txBody>
      </p:sp>
      <p:sp>
        <p:nvSpPr>
          <p:cNvPr id="3" name="文本框 2">
            <a:extLst>
              <a:ext uri="{FF2B5EF4-FFF2-40B4-BE49-F238E27FC236}">
                <a16:creationId xmlns:a16="http://schemas.microsoft.com/office/drawing/2014/main" id="{CD4B19F2-95E7-C3CE-4C83-1B4C79CE9ECE}"/>
              </a:ext>
            </a:extLst>
          </p:cNvPr>
          <p:cNvSpPr txBox="1"/>
          <p:nvPr/>
        </p:nvSpPr>
        <p:spPr>
          <a:xfrm>
            <a:off x="4888067" y="5803562"/>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Result in different rapidity bin</a:t>
            </a:r>
            <a:endParaRPr lang="zh-CN" altLang="en-US"/>
          </a:p>
        </p:txBody>
      </p:sp>
      <p:sp>
        <p:nvSpPr>
          <p:cNvPr id="3" name="文本框 2"/>
          <p:cNvSpPr txBox="1"/>
          <p:nvPr/>
        </p:nvSpPr>
        <p:spPr>
          <a:xfrm>
            <a:off x="1635760" y="5473700"/>
            <a:ext cx="9182735" cy="544195"/>
          </a:xfrm>
          <a:prstGeom prst="rect">
            <a:avLst/>
          </a:prstGeom>
          <a:noFill/>
        </p:spPr>
        <p:txBody>
          <a:bodyPr wrap="square" rtlCol="0">
            <a:noAutofit/>
          </a:bodyPr>
          <a:lstStyle/>
          <a:p>
            <a:endParaRPr lang="en-US" altLang="zh-CN"/>
          </a:p>
        </p:txBody>
      </p:sp>
      <p:sp>
        <p:nvSpPr>
          <p:cNvPr id="7" name="灯片编号占位符 6"/>
          <p:cNvSpPr>
            <a:spLocks noGrp="1"/>
          </p:cNvSpPr>
          <p:nvPr>
            <p:ph type="sldNum" sz="quarter" idx="12"/>
          </p:nvPr>
        </p:nvSpPr>
        <p:spPr/>
        <p:txBody>
          <a:bodyPr/>
          <a:lstStyle/>
          <a:p>
            <a:fld id="{49AE70B2-8BF9-45C0-BB95-33D1B9D3A854}" type="slidenum">
              <a:rPr lang="zh-CN" altLang="en-US" smtClean="0"/>
              <a:t>13</a:t>
            </a:fld>
            <a:endParaRPr lang="zh-CN" altLang="en-US"/>
          </a:p>
        </p:txBody>
      </p:sp>
      <p:sp>
        <p:nvSpPr>
          <p:cNvPr id="13" name="文本框 12"/>
          <p:cNvSpPr txBox="1"/>
          <p:nvPr/>
        </p:nvSpPr>
        <p:spPr>
          <a:xfrm>
            <a:off x="654050" y="1654810"/>
            <a:ext cx="10516235" cy="1198880"/>
          </a:xfrm>
          <a:prstGeom prst="rect">
            <a:avLst/>
          </a:prstGeom>
          <a:noFill/>
        </p:spPr>
        <p:txBody>
          <a:bodyPr wrap="square" rtlCol="0">
            <a:spAutoFit/>
          </a:bodyPr>
          <a:lstStyle/>
          <a:p>
            <a:r>
              <a:rPr lang="en-US" altLang="zh-CN" sz="2400"/>
              <a:t>Ratio of prompt production as function of multiplicity in different rapidity bin: </a:t>
            </a:r>
            <a:r>
              <a:rPr lang="en-US" altLang="zh-CN" sz="2400">
                <a:sym typeface="+mn-ea"/>
              </a:rPr>
              <a:t>The suppressions for both charmonia in different rapidity region</a:t>
            </a:r>
            <a:r>
              <a:rPr lang="en-US" altLang="zh-CN" sz="2400" b="1">
                <a:sym typeface="+mn-ea"/>
              </a:rPr>
              <a:t> </a:t>
            </a:r>
            <a:r>
              <a:rPr lang="en-US" altLang="zh-CN" sz="2400" b="1">
                <a:solidFill>
                  <a:srgbClr val="FF0000"/>
                </a:solidFill>
                <a:sym typeface="+mn-ea"/>
              </a:rPr>
              <a:t>are almost the same</a:t>
            </a:r>
            <a:r>
              <a:rPr lang="en-US" altLang="zh-CN" sz="2400">
                <a:sym typeface="+mn-ea"/>
              </a:rPr>
              <a:t>. </a:t>
            </a:r>
            <a:endParaRPr lang="en-US" altLang="zh-CN" sz="2400"/>
          </a:p>
          <a:p>
            <a:endParaRPr lang="en-US" altLang="zh-CN" sz="2400"/>
          </a:p>
        </p:txBody>
      </p:sp>
      <p:pic>
        <p:nvPicPr>
          <p:cNvPr id="10" name="图片 9"/>
          <p:cNvPicPr>
            <a:picLocks noChangeAspect="1"/>
          </p:cNvPicPr>
          <p:nvPr/>
        </p:nvPicPr>
        <p:blipFill>
          <a:blip r:embed="rId3"/>
          <a:stretch>
            <a:fillRect/>
          </a:stretch>
        </p:blipFill>
        <p:spPr>
          <a:xfrm>
            <a:off x="454660" y="2750185"/>
            <a:ext cx="3781425" cy="2618105"/>
          </a:xfrm>
          <a:prstGeom prst="rect">
            <a:avLst/>
          </a:prstGeom>
        </p:spPr>
      </p:pic>
      <p:pic>
        <p:nvPicPr>
          <p:cNvPr id="11" name="图片 10"/>
          <p:cNvPicPr>
            <a:picLocks noChangeAspect="1"/>
          </p:cNvPicPr>
          <p:nvPr/>
        </p:nvPicPr>
        <p:blipFill>
          <a:blip r:embed="rId4"/>
          <a:stretch>
            <a:fillRect/>
          </a:stretch>
        </p:blipFill>
        <p:spPr>
          <a:xfrm>
            <a:off x="4173220" y="2772727"/>
            <a:ext cx="3750945" cy="2573020"/>
          </a:xfrm>
          <a:prstGeom prst="rect">
            <a:avLst/>
          </a:prstGeom>
        </p:spPr>
      </p:pic>
      <p:pic>
        <p:nvPicPr>
          <p:cNvPr id="12" name="图片 11"/>
          <p:cNvPicPr>
            <a:picLocks noChangeAspect="1"/>
          </p:cNvPicPr>
          <p:nvPr/>
        </p:nvPicPr>
        <p:blipFill>
          <a:blip r:embed="rId5"/>
          <a:stretch>
            <a:fillRect/>
          </a:stretch>
        </p:blipFill>
        <p:spPr>
          <a:xfrm>
            <a:off x="7861300" y="2740025"/>
            <a:ext cx="3723640" cy="2573020"/>
          </a:xfrm>
          <a:prstGeom prst="rect">
            <a:avLst/>
          </a:prstGeom>
        </p:spPr>
      </p:pic>
      <p:sp>
        <p:nvSpPr>
          <p:cNvPr id="6" name="文本框 5"/>
          <p:cNvSpPr txBox="1"/>
          <p:nvPr/>
        </p:nvSpPr>
        <p:spPr>
          <a:xfrm>
            <a:off x="2066290" y="4348480"/>
            <a:ext cx="2041525" cy="365760"/>
          </a:xfrm>
          <a:prstGeom prst="rect">
            <a:avLst/>
          </a:prstGeom>
          <a:noFill/>
        </p:spPr>
        <p:txBody>
          <a:bodyPr wrap="square" rtlCol="0">
            <a:noAutofit/>
          </a:bodyPr>
          <a:lstStyle/>
          <a:p>
            <a:r>
              <a:rPr lang="en-US" altLang="zh-CN" sz="1400" b="1">
                <a:latin typeface="Times New Roman Bold" panose="02020503050405090304" charset="0"/>
                <a:cs typeface="Times New Roman Bold" panose="02020503050405090304" charset="0"/>
                <a:sym typeface="+mn-ea"/>
              </a:rPr>
              <a:t>LHCb preliminary</a:t>
            </a:r>
          </a:p>
        </p:txBody>
      </p:sp>
      <p:sp>
        <p:nvSpPr>
          <p:cNvPr id="8" name="文本框 7"/>
          <p:cNvSpPr txBox="1"/>
          <p:nvPr/>
        </p:nvSpPr>
        <p:spPr>
          <a:xfrm>
            <a:off x="5945505" y="4348480"/>
            <a:ext cx="2041525" cy="365760"/>
          </a:xfrm>
          <a:prstGeom prst="rect">
            <a:avLst/>
          </a:prstGeom>
          <a:noFill/>
        </p:spPr>
        <p:txBody>
          <a:bodyPr wrap="square" rtlCol="0">
            <a:noAutofit/>
          </a:bodyPr>
          <a:lstStyle/>
          <a:p>
            <a:r>
              <a:rPr lang="en-US" altLang="zh-CN" sz="1400" b="1">
                <a:latin typeface="Times New Roman Bold" panose="02020503050405090304" charset="0"/>
                <a:cs typeface="Times New Roman Bold" panose="02020503050405090304" charset="0"/>
                <a:sym typeface="+mn-ea"/>
              </a:rPr>
              <a:t>LHCb preliminary</a:t>
            </a:r>
          </a:p>
        </p:txBody>
      </p:sp>
      <p:sp>
        <p:nvSpPr>
          <p:cNvPr id="9" name="文本框 8"/>
          <p:cNvSpPr txBox="1"/>
          <p:nvPr/>
        </p:nvSpPr>
        <p:spPr>
          <a:xfrm>
            <a:off x="9428480" y="4348480"/>
            <a:ext cx="2041525" cy="365760"/>
          </a:xfrm>
          <a:prstGeom prst="rect">
            <a:avLst/>
          </a:prstGeom>
          <a:noFill/>
        </p:spPr>
        <p:txBody>
          <a:bodyPr wrap="square" rtlCol="0">
            <a:noAutofit/>
          </a:bodyPr>
          <a:lstStyle/>
          <a:p>
            <a:r>
              <a:rPr lang="en-US" altLang="zh-CN" sz="1400" b="1">
                <a:latin typeface="Times New Roman Bold" panose="02020503050405090304" charset="0"/>
                <a:cs typeface="Times New Roman Bold" panose="02020503050405090304" charset="0"/>
                <a:sym typeface="+mn-ea"/>
              </a:rPr>
              <a:t>LHCb preliminary</a:t>
            </a:r>
          </a:p>
        </p:txBody>
      </p:sp>
      <p:sp>
        <p:nvSpPr>
          <p:cNvPr id="4" name="文本框 3">
            <a:extLst>
              <a:ext uri="{FF2B5EF4-FFF2-40B4-BE49-F238E27FC236}">
                <a16:creationId xmlns:a16="http://schemas.microsoft.com/office/drawing/2014/main" id="{A9F1086D-9FE7-15E6-B924-A9FF4C66B8B2}"/>
              </a:ext>
            </a:extLst>
          </p:cNvPr>
          <p:cNvSpPr txBox="1"/>
          <p:nvPr/>
        </p:nvSpPr>
        <p:spPr>
          <a:xfrm>
            <a:off x="4702202" y="5468719"/>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991866" y="3052958"/>
            <a:ext cx="4358572" cy="3301423"/>
          </a:xfrm>
          <a:prstGeom prst="rect">
            <a:avLst/>
          </a:prstGeom>
        </p:spPr>
      </p:pic>
      <p:sp>
        <p:nvSpPr>
          <p:cNvPr id="2" name="标题 1"/>
          <p:cNvSpPr>
            <a:spLocks noGrp="1"/>
          </p:cNvSpPr>
          <p:nvPr>
            <p:ph type="title"/>
          </p:nvPr>
        </p:nvSpPr>
        <p:spPr/>
        <p:txBody>
          <a:bodyPr/>
          <a:lstStyle/>
          <a:p>
            <a:r>
              <a:rPr lang="en-US" altLang="zh-CN"/>
              <a:t>Comparison to world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699" y="1584325"/>
                <a:ext cx="10929258" cy="4533265"/>
              </a:xfrm>
            </p:spPr>
            <p:txBody>
              <a:bodyPr>
                <a:normAutofit/>
              </a:bodyPr>
              <a:lstStyle/>
              <a:p>
                <a:pPr>
                  <a:lnSpc>
                    <a:spcPct val="150000"/>
                  </a:lnSpc>
                  <a:spcBef>
                    <a:spcPts val="500"/>
                  </a:spcBef>
                </a:pPr>
                <a:r>
                  <a:rPr lang="en-US" altLang="zh-CN" sz="2000" dirty="0"/>
                  <a:t>The production ratio shows good agreements with other measurements.</a:t>
                </a:r>
              </a:p>
              <a:p>
                <a:pPr>
                  <a:lnSpc>
                    <a:spcPct val="150000"/>
                  </a:lnSpc>
                  <a:spcBef>
                    <a:spcPts val="500"/>
                  </a:spcBef>
                </a:pPr>
                <a:r>
                  <a:rPr lang="en-US" altLang="zh-CN" sz="2000" dirty="0"/>
                  <a:t>The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m:rPr>
                            <m:sty m:val="p"/>
                          </m:rPr>
                          <a:rPr lang="en-US" altLang="zh-CN" sz="2000" b="0" i="0" smtClean="0">
                            <a:latin typeface="Cambria Math" panose="02040503050406030204" pitchFamily="18" charset="0"/>
                          </a:rPr>
                          <m:t>T</m:t>
                        </m:r>
                      </m:sub>
                    </m:sSub>
                  </m:oMath>
                </a14:m>
                <a:r>
                  <a:rPr lang="en-US" altLang="zh-CN" sz="2000" dirty="0"/>
                  <a:t> spectrum of ratio is consistent with NRQCD and CGC model predictions and other measurements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699" y="1584325"/>
                <a:ext cx="10929258" cy="4533265"/>
              </a:xfrm>
              <a:blipFill>
                <a:blip r:embed="rId4"/>
                <a:stretch>
                  <a:fillRect l="-50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9AE70B2-8BF9-45C0-BB95-33D1B9D3A854}" type="slidenum">
              <a:rPr lang="zh-CN" altLang="en-US" smtClean="0"/>
              <a:t>14</a:t>
            </a:fld>
            <a:endParaRPr lang="zh-CN" altLang="en-US"/>
          </a:p>
        </p:txBody>
      </p:sp>
      <p:sp>
        <p:nvSpPr>
          <p:cNvPr id="5" name="文本框 4"/>
          <p:cNvSpPr txBox="1"/>
          <p:nvPr/>
        </p:nvSpPr>
        <p:spPr>
          <a:xfrm>
            <a:off x="3414032" y="5166133"/>
            <a:ext cx="1786617" cy="215084"/>
          </a:xfrm>
          <a:prstGeom prst="rect">
            <a:avLst/>
          </a:prstGeom>
          <a:noFill/>
        </p:spPr>
        <p:txBody>
          <a:bodyPr wrap="square" rtlCol="0">
            <a:noAutofit/>
          </a:bodyPr>
          <a:lstStyle/>
          <a:p>
            <a:r>
              <a:rPr lang="en-US" altLang="zh-CN" sz="1400" b="1" dirty="0">
                <a:latin typeface="Times New Roman Bold" panose="02020503050405090304" charset="0"/>
                <a:cs typeface="Times New Roman Bold" panose="02020503050405090304" charset="0"/>
                <a:sym typeface="+mn-ea"/>
              </a:rPr>
              <a:t>LHCb preliminary</a:t>
            </a:r>
          </a:p>
        </p:txBody>
      </p:sp>
      <p:pic>
        <p:nvPicPr>
          <p:cNvPr id="10" name="图片 9">
            <a:extLst>
              <a:ext uri="{FF2B5EF4-FFF2-40B4-BE49-F238E27FC236}">
                <a16:creationId xmlns:a16="http://schemas.microsoft.com/office/drawing/2014/main" id="{01991F43-7D80-E177-6955-9F11B1FB8207}"/>
              </a:ext>
            </a:extLst>
          </p:cNvPr>
          <p:cNvPicPr>
            <a:picLocks noChangeAspect="1"/>
          </p:cNvPicPr>
          <p:nvPr/>
        </p:nvPicPr>
        <p:blipFill>
          <a:blip r:embed="rId5"/>
          <a:stretch>
            <a:fillRect/>
          </a:stretch>
        </p:blipFill>
        <p:spPr>
          <a:xfrm>
            <a:off x="5622692" y="3052958"/>
            <a:ext cx="4823816" cy="3301423"/>
          </a:xfrm>
          <a:prstGeom prst="rect">
            <a:avLst/>
          </a:prstGeom>
        </p:spPr>
      </p:pic>
      <p:sp>
        <p:nvSpPr>
          <p:cNvPr id="8" name="文本框 7">
            <a:extLst>
              <a:ext uri="{FF2B5EF4-FFF2-40B4-BE49-F238E27FC236}">
                <a16:creationId xmlns:a16="http://schemas.microsoft.com/office/drawing/2014/main" id="{DF2BCF9B-AD28-7578-D292-8A14AFEA4FB1}"/>
              </a:ext>
            </a:extLst>
          </p:cNvPr>
          <p:cNvSpPr txBox="1"/>
          <p:nvPr/>
        </p:nvSpPr>
        <p:spPr>
          <a:xfrm>
            <a:off x="8331807" y="5166133"/>
            <a:ext cx="1786617" cy="215084"/>
          </a:xfrm>
          <a:prstGeom prst="rect">
            <a:avLst/>
          </a:prstGeom>
          <a:noFill/>
        </p:spPr>
        <p:txBody>
          <a:bodyPr wrap="square" rtlCol="0">
            <a:noAutofit/>
          </a:bodyPr>
          <a:lstStyle/>
          <a:p>
            <a:r>
              <a:rPr lang="en-US" altLang="zh-CN" sz="1400" b="1" dirty="0">
                <a:latin typeface="Times New Roman Bold" panose="02020503050405090304" charset="0"/>
                <a:cs typeface="Times New Roman Bold" panose="02020503050405090304" charset="0"/>
                <a:sym typeface="+mn-ea"/>
              </a:rPr>
              <a:t>LHCb preliminary</a:t>
            </a:r>
          </a:p>
        </p:txBody>
      </p:sp>
      <p:sp>
        <p:nvSpPr>
          <p:cNvPr id="6" name="文本框 5">
            <a:extLst>
              <a:ext uri="{FF2B5EF4-FFF2-40B4-BE49-F238E27FC236}">
                <a16:creationId xmlns:a16="http://schemas.microsoft.com/office/drawing/2014/main" id="{1168228F-5531-AC04-43CE-482D9A19ACFE}"/>
              </a:ext>
            </a:extLst>
          </p:cNvPr>
          <p:cNvSpPr txBox="1"/>
          <p:nvPr/>
        </p:nvSpPr>
        <p:spPr>
          <a:xfrm>
            <a:off x="4418667" y="6291778"/>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Summary &amp; Outlook</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a:lnSpc>
                    <a:spcPct val="100000"/>
                  </a:lnSpc>
                </a:pPr>
                <a:r>
                  <a:rPr lang="en-US" altLang="zh-CN" sz="2400" dirty="0"/>
                  <a:t>Summary</a:t>
                </a:r>
              </a:p>
              <a:p>
                <a:pPr lvl="1">
                  <a:lnSpc>
                    <a:spcPct val="100000"/>
                  </a:lnSpc>
                </a:pPr>
                <a:r>
                  <a:rPr lang="en-US" altLang="zh-CN" sz="2055" dirty="0"/>
                  <a:t>A deeper suppression is found for prompt </a:t>
                </a:r>
                <a14:m>
                  <m:oMath xmlns:m="http://schemas.openxmlformats.org/officeDocument/2006/math">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oMath>
                </a14:m>
                <a:r>
                  <a:rPr lang="en-US" altLang="zh-CN" sz="2055" dirty="0"/>
                  <a:t> than </a:t>
                </a:r>
                <a14:m>
                  <m:oMath xmlns:m="http://schemas.openxmlformats.org/officeDocument/2006/math">
                    <m:r>
                      <a:rPr lang="en-US" altLang="zh-CN" sz="2055" i="1"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𝐽</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oMath>
                </a14:m>
                <a:r>
                  <a:rPr lang="en-US" altLang="zh-CN" sz="2055" dirty="0"/>
                  <a:t> as multiplicity increasing. </a:t>
                </a:r>
              </a:p>
              <a:p>
                <a:pPr lvl="1">
                  <a:lnSpc>
                    <a:spcPct val="100000"/>
                  </a:lnSpc>
                </a:pPr>
                <a:r>
                  <a:rPr lang="en-US" altLang="zh-CN" sz="2055" dirty="0"/>
                  <a:t>Non-prompt ratio of </a:t>
                </a:r>
                <a14:m>
                  <m:oMath xmlns:m="http://schemas.openxmlformats.org/officeDocument/2006/math">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2055" dirty="0"/>
                  <a:t> is found to be independent from charged particle multiplicity.</a:t>
                </a:r>
              </a:p>
              <a:p>
                <a:pPr lvl="1">
                  <a:lnSpc>
                    <a:spcPct val="100000"/>
                  </a:lnSpc>
                </a:pPr>
                <a:r>
                  <a:rPr lang="en-US" altLang="zh-CN" sz="2055" dirty="0"/>
                  <a:t>The decrease of </a:t>
                </a:r>
                <a14:m>
                  <m:oMath xmlns:m="http://schemas.openxmlformats.org/officeDocument/2006/math">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2055" dirty="0"/>
                  <a:t> is found to be related with co-mover effect from the different behaviors under different multiplicity schemes.</a:t>
                </a:r>
              </a:p>
              <a:p>
                <a:pPr lvl="1">
                  <a:lnSpc>
                    <a:spcPct val="100000"/>
                  </a:lnSpc>
                </a:pPr>
                <a:r>
                  <a:rPr lang="en-US" altLang="zh-CN" sz="2055" dirty="0"/>
                  <a:t>The measurements is in agreements with other measurements and theoretical models.</a:t>
                </a:r>
              </a:p>
              <a:p>
                <a:pPr>
                  <a:lnSpc>
                    <a:spcPct val="100000"/>
                  </a:lnSpc>
                </a:pPr>
                <a:r>
                  <a:rPr lang="en-US" altLang="zh-CN" sz="2400" dirty="0"/>
                  <a:t>Outlook</a:t>
                </a:r>
              </a:p>
              <a:p>
                <a:pPr lvl="1">
                  <a:lnSpc>
                    <a:spcPct val="100000"/>
                  </a:lnSpc>
                </a:pPr>
                <a:r>
                  <a:rPr lang="en-US" altLang="zh-CN" sz="2055" dirty="0"/>
                  <a:t>Measure </a:t>
                </a:r>
                <a14:m>
                  <m:oMath xmlns:m="http://schemas.openxmlformats.org/officeDocument/2006/math">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2055"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sz="2055"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sz="2055"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2055" dirty="0"/>
                  <a:t> as function of multiplicity in </a:t>
                </a:r>
                <a:r>
                  <a:rPr lang="en-US" altLang="zh-CN" sz="2055" i="1" dirty="0"/>
                  <a:t>p</a:t>
                </a:r>
                <a:r>
                  <a:rPr lang="en-US" altLang="zh-CN" sz="2055" dirty="0"/>
                  <a:t>Pb collisions.</a:t>
                </a:r>
              </a:p>
              <a:p>
                <a:pPr lvl="1">
                  <a:lnSpc>
                    <a:spcPct val="100000"/>
                  </a:lnSpc>
                </a:pPr>
                <a:r>
                  <a:rPr lang="en-US" altLang="zh-CN" sz="2055" dirty="0"/>
                  <a:t>Find the signatures of transition between small systems and large systems.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754" t="-1120" r="-406"/>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9AE70B2-8BF9-45C0-BB95-33D1B9D3A854}" type="slidenum">
              <a:rPr lang="zh-CN" altLang="en-US" smtClean="0"/>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05100" y="2324009"/>
            <a:ext cx="6610350" cy="1325563"/>
          </a:xfrm>
        </p:spPr>
        <p:txBody>
          <a:bodyPr/>
          <a:lstStyle/>
          <a:p>
            <a:r>
              <a:rPr lang="en-US" altLang="zh-CN" b="1" dirty="0"/>
              <a:t>Thanks for your attention!</a:t>
            </a:r>
            <a:endParaRPr lang="zh-CN" alt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Experimental overview: NA50 </a:t>
            </a:r>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a:xfrm>
                <a:off x="647700" y="1825625"/>
                <a:ext cx="4431030" cy="4351655"/>
              </a:xfrm>
            </p:spPr>
            <p:txBody>
              <a:bodyPr/>
              <a:lstStyle/>
              <a:p>
                <a:pPr>
                  <a:lnSpc>
                    <a:spcPct val="100000"/>
                  </a:lnSpc>
                  <a:spcBef>
                    <a:spcPts val="1000"/>
                  </a:spcBef>
                  <a:spcAft>
                    <a:spcPts val="500"/>
                  </a:spcAft>
                  <a:buFont typeface="Wingdings" panose="05000000000000000000" charset="0"/>
                  <a:buChar char="ü"/>
                </a:pPr>
                <a:r>
                  <a:rPr lang="en-US" altLang="zh-CN" sz="2000"/>
                  <a:t>Both </a:t>
                </a:r>
                <a14:m>
                  <m:oMath xmlns:m="http://schemas.openxmlformats.org/officeDocument/2006/math">
                    <m:sSub>
                      <m:sSubPr>
                        <m:ctrlP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oMath>
                </a14:m>
                <a:r>
                  <a:rPr lang="en-US" altLang="zh-CN" sz="2000"/>
                  <a:t> and </a:t>
                </a:r>
                <a14:m>
                  <m:oMath xmlns:m="http://schemas.openxmlformats.org/officeDocument/2006/math">
                    <m:sSub>
                      <m:sSubPr>
                        <m:ctrlP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sub>
                    </m:sSub>
                  </m:oMath>
                </a14:m>
                <a:r>
                  <a:rPr lang="en-US" altLang="zh-CN" sz="2000"/>
                  <a:t> are </a:t>
                </a:r>
                <a:r>
                  <a:rPr lang="en-US" altLang="zh-CN" sz="2000" b="1"/>
                  <a:t>strongly suppressed in PbPb collisions than in </a:t>
                </a:r>
                <a:r>
                  <a:rPr lang="en-US" altLang="zh-CN" sz="2000" b="1" i="1"/>
                  <a:t>pp </a:t>
                </a:r>
                <a:r>
                  <a:rPr lang="en-US" altLang="zh-CN" sz="2000" b="1"/>
                  <a:t>and </a:t>
                </a:r>
                <a:r>
                  <a:rPr lang="en-US" altLang="zh-CN" sz="2000" b="1" i="1"/>
                  <a:t>p</a:t>
                </a:r>
                <a:r>
                  <a:rPr lang="en-US" altLang="zh-CN" sz="2000" b="1"/>
                  <a:t>A</a:t>
                </a:r>
                <a:r>
                  <a:rPr lang="en-US" altLang="zh-CN" sz="2000" b="1" i="1"/>
                  <a:t> </a:t>
                </a:r>
                <a:r>
                  <a:rPr lang="en-US" altLang="zh-CN" sz="2000" b="1"/>
                  <a:t>collisions</a:t>
                </a:r>
                <a:r>
                  <a:rPr lang="en-US" altLang="zh-CN" sz="2000"/>
                  <a:t>, deviated from exponential decay with </a:t>
                </a:r>
                <a14:m>
                  <m:oMath xmlns:m="http://schemas.openxmlformats.org/officeDocument/2006/math">
                    <m:r>
                      <a:rPr lang="en-US" altLang="zh-CN" sz="2000" i="1">
                        <a:latin typeface="Cambria Math" panose="02040503050406030204" pitchFamily="18" charset="0"/>
                        <a:cs typeface="Cambria Math" panose="02040503050406030204" pitchFamily="18" charset="0"/>
                      </a:rPr>
                      <m:t>𝜂</m:t>
                    </m:r>
                  </m:oMath>
                </a14:m>
                <a:r>
                  <a:rPr lang="en-US" altLang="zh-CN" sz="2000"/>
                  <a:t> (</a:t>
                </a:r>
                <a14:m>
                  <m:oMath xmlns:m="http://schemas.openxmlformats.org/officeDocument/2006/math">
                    <m:r>
                      <a:rPr lang="en-US" altLang="zh-CN" sz="2000" i="1">
                        <a:latin typeface="Cambria Math" panose="02040503050406030204" pitchFamily="18" charset="0"/>
                        <a:cs typeface="Cambria Math" panose="02040503050406030204" pitchFamily="18" charset="0"/>
                      </a:rPr>
                      <m:t>∝</m:t>
                    </m:r>
                  </m:oMath>
                </a14:m>
                <a:r>
                  <a:rPr lang="en-US" altLang="zh-CN" sz="2000"/>
                  <a:t> mean free path of collisions)</a:t>
                </a:r>
              </a:p>
              <a:p>
                <a:pPr>
                  <a:lnSpc>
                    <a:spcPct val="100000"/>
                  </a:lnSpc>
                  <a:spcBef>
                    <a:spcPts val="1000"/>
                  </a:spcBef>
                  <a:spcAft>
                    <a:spcPts val="500"/>
                  </a:spcAft>
                  <a:buFont typeface="Wingdings" panose="05000000000000000000" charset="0"/>
                  <a:buChar char="ü"/>
                </a:pPr>
                <a:endParaRPr lang="en-US" altLang="zh-CN" sz="2000"/>
              </a:p>
              <a:p>
                <a:pPr>
                  <a:lnSpc>
                    <a:spcPct val="100000"/>
                  </a:lnSpc>
                  <a:spcBef>
                    <a:spcPts val="1000"/>
                  </a:spcBef>
                  <a:spcAft>
                    <a:spcPts val="500"/>
                  </a:spcAft>
                  <a:buFont typeface="Wingdings" panose="05000000000000000000" charset="0"/>
                  <a:buChar char="ü"/>
                </a:pPr>
                <a:r>
                  <a:rPr lang="en-US" altLang="zh-CN" sz="2000"/>
                  <a:t>The production ratio</a:t>
                </a:r>
                <a:r>
                  <a:rPr lang="en-US" altLang="zh-CN" sz="2000" b="1"/>
                  <a:t> </a:t>
                </a:r>
                <a14:m>
                  <m:oMath xmlns:m="http://schemas.openxmlformats.org/officeDocument/2006/math">
                    <m:sSub>
                      <m:sSubPr>
                        <m:ctrlP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𝝈</m:t>
                        </m:r>
                      </m:e>
                      <m:sub>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𝝍</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𝟐</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𝑺</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oMath>
                </a14:m>
                <a:r>
                  <a:rPr lang="en-US" altLang="zh-CN" sz="2000" b="1"/>
                  <a:t>/</a:t>
                </a:r>
                <a14:m>
                  <m:oMath xmlns:m="http://schemas.openxmlformats.org/officeDocument/2006/math">
                    <m:sSub>
                      <m:sSubPr>
                        <m:ctrlP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𝝈</m:t>
                        </m:r>
                      </m:e>
                      <m:sub>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𝑱</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𝝍</m:t>
                        </m:r>
                      </m:sub>
                    </m:sSub>
                  </m:oMath>
                </a14:m>
                <a:r>
                  <a:rPr lang="en-US" altLang="zh-CN" sz="2000"/>
                  <a:t> </a:t>
                </a:r>
                <a:r>
                  <a:rPr lang="en-US" altLang="zh-CN" sz="2000" b="1"/>
                  <a:t>shows multiplicity dependence</a:t>
                </a:r>
                <a:r>
                  <a:rPr lang="en-US" altLang="zh-CN" sz="2000"/>
                  <a:t> (</a:t>
                </a:r>
                <a14:m>
                  <m:oMath xmlns:m="http://schemas.openxmlformats.org/officeDocument/2006/math">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𝐸</m:t>
                        </m:r>
                      </m:e>
                      <m:sub>
                        <m:r>
                          <a:rPr lang="en-US" altLang="zh-CN" sz="2000" i="1">
                            <a:latin typeface="Cambria Math" panose="02040503050406030204" pitchFamily="18" charset="0"/>
                            <a:cs typeface="Cambria Math" panose="02040503050406030204" pitchFamily="18" charset="0"/>
                          </a:rPr>
                          <m:t>𝑇</m:t>
                        </m:r>
                      </m:sub>
                    </m:sSub>
                  </m:oMath>
                </a14:m>
                <a:r>
                  <a:rPr lang="en-US" altLang="zh-CN" sz="2000"/>
                  <a:t>  </a:t>
                </a:r>
                <a14:m>
                  <m:oMath xmlns:m="http://schemas.openxmlformats.org/officeDocument/2006/math">
                    <m:r>
                      <a:rPr lang="en-US" altLang="zh-CN" sz="2000" i="1">
                        <a:latin typeface="Cambria Math" panose="02040503050406030204" pitchFamily="18" charset="0"/>
                        <a:cs typeface="Cambria Math" panose="02040503050406030204" pitchFamily="18" charset="0"/>
                      </a:rPr>
                      <m:t>∝</m:t>
                    </m:r>
                  </m:oMath>
                </a14:m>
                <a:r>
                  <a:rPr lang="en-US" altLang="zh-CN" sz="2000"/>
                  <a:t> multiplicity ), in favor of QGP signature in PbPb collisions</a:t>
                </a:r>
              </a:p>
            </p:txBody>
          </p:sp>
        </mc:Choice>
        <mc:Fallback xmlns="">
          <p:sp>
            <p:nvSpPr>
              <p:cNvPr id="6" name="内容占位符 5"/>
              <p:cNvSpPr>
                <a:spLocks noRot="1" noChangeAspect="1" noMove="1" noResize="1" noEditPoints="1" noAdjustHandles="1" noChangeArrowheads="1" noChangeShapeType="1" noTextEdit="1"/>
              </p:cNvSpPr>
              <p:nvPr>
                <p:ph idx="1"/>
              </p:nvPr>
            </p:nvSpPr>
            <p:spPr>
              <a:xfrm>
                <a:off x="647700" y="1825625"/>
                <a:ext cx="4431030" cy="4351655"/>
              </a:xfrm>
              <a:blipFill rotWithShape="1">
                <a:blip r:embed="rId4"/>
                <a:stretch>
                  <a:fillRect/>
                </a:stretch>
              </a:blipFill>
            </p:spPr>
            <p:txBody>
              <a:bodyPr/>
              <a:lstStyle/>
              <a:p>
                <a:r>
                  <a:rPr lang="zh-CN" altLang="en-US">
                    <a:noFill/>
                  </a:rPr>
                  <a:t> </a:t>
                </a:r>
              </a:p>
            </p:txBody>
          </p:sp>
        </mc:Fallback>
      </mc:AlternateContent>
      <p:pic>
        <p:nvPicPr>
          <p:cNvPr id="7" name="图片 6"/>
          <p:cNvPicPr>
            <a:picLocks noChangeAspect="1"/>
          </p:cNvPicPr>
          <p:nvPr>
            <p:custDataLst>
              <p:tags r:id="rId1"/>
            </p:custDataLst>
          </p:nvPr>
        </p:nvPicPr>
        <p:blipFill>
          <a:blip r:embed="rId5"/>
          <a:stretch>
            <a:fillRect/>
          </a:stretch>
        </p:blipFill>
        <p:spPr>
          <a:xfrm>
            <a:off x="9130665" y="1948180"/>
            <a:ext cx="2954614" cy="2520000"/>
          </a:xfrm>
          <a:prstGeom prst="rect">
            <a:avLst/>
          </a:prstGeom>
        </p:spPr>
      </p:pic>
      <p:pic>
        <p:nvPicPr>
          <p:cNvPr id="10" name="图片 9"/>
          <p:cNvPicPr>
            <a:picLocks noChangeAspect="1"/>
          </p:cNvPicPr>
          <p:nvPr>
            <p:custDataLst>
              <p:tags r:id="rId2"/>
            </p:custDataLst>
          </p:nvPr>
        </p:nvPicPr>
        <p:blipFill>
          <a:blip r:embed="rId6"/>
          <a:stretch>
            <a:fillRect/>
          </a:stretch>
        </p:blipFill>
        <p:spPr>
          <a:xfrm>
            <a:off x="5020310" y="1948180"/>
            <a:ext cx="4197118" cy="2520000"/>
          </a:xfrm>
          <a:prstGeom prst="rect">
            <a:avLst/>
          </a:prstGeom>
        </p:spPr>
      </p:pic>
      <p:sp>
        <p:nvSpPr>
          <p:cNvPr id="11" name="文本框 10"/>
          <p:cNvSpPr txBox="1"/>
          <p:nvPr/>
        </p:nvSpPr>
        <p:spPr>
          <a:xfrm>
            <a:off x="5695950" y="4468495"/>
            <a:ext cx="6356350" cy="275590"/>
          </a:xfrm>
          <a:prstGeom prst="rect">
            <a:avLst/>
          </a:prstGeom>
          <a:noFill/>
        </p:spPr>
        <p:txBody>
          <a:bodyPr wrap="square" rtlCol="0" anchor="t">
            <a:spAutoFit/>
          </a:bodyPr>
          <a:lstStyle/>
          <a:p>
            <a:r>
              <a:rPr lang="zh-CN" altLang="en-US" sz="1200" i="1">
                <a:solidFill>
                  <a:schemeClr val="tx1">
                    <a:lumMod val="50000"/>
                    <a:lumOff val="50000"/>
                  </a:schemeClr>
                </a:solidFill>
              </a:rPr>
              <a:t> </a:t>
            </a:r>
            <a:r>
              <a:rPr lang="en-US" altLang="zh-CN" sz="1200" i="1">
                <a:solidFill>
                  <a:schemeClr val="tx1">
                    <a:lumMod val="50000"/>
                    <a:lumOff val="50000"/>
                  </a:schemeClr>
                </a:solidFill>
              </a:rPr>
              <a:t>          [</a:t>
            </a:r>
            <a:r>
              <a:rPr lang="zh-CN" altLang="en-US" sz="1200" i="1">
                <a:solidFill>
                  <a:schemeClr val="tx1">
                    <a:lumMod val="50000"/>
                    <a:lumOff val="50000"/>
                  </a:schemeClr>
                </a:solidFill>
              </a:rPr>
              <a:t>Nucl.Phys.A 630 (1998) 487-498</a:t>
            </a:r>
            <a:r>
              <a:rPr lang="en-US" altLang="zh-CN" sz="1200" i="1">
                <a:solidFill>
                  <a:schemeClr val="tx1">
                    <a:lumMod val="50000"/>
                    <a:lumOff val="50000"/>
                  </a:schemeClr>
                </a:solidFill>
              </a:rPr>
              <a:t>]		          [Eur.Phys.J.C 49 (2007) 559-567]</a:t>
            </a:r>
          </a:p>
        </p:txBody>
      </p:sp>
      <p:sp>
        <p:nvSpPr>
          <p:cNvPr id="12" name="文本框 11"/>
          <p:cNvSpPr txBox="1"/>
          <p:nvPr/>
        </p:nvSpPr>
        <p:spPr>
          <a:xfrm>
            <a:off x="5194935" y="5016500"/>
            <a:ext cx="6857365" cy="583565"/>
          </a:xfrm>
          <a:prstGeom prst="rect">
            <a:avLst/>
          </a:prstGeom>
          <a:noFill/>
        </p:spPr>
        <p:txBody>
          <a:bodyPr wrap="square" rtlCol="0">
            <a:spAutoFit/>
          </a:bodyPr>
          <a:lstStyle/>
          <a:p>
            <a:pPr algn="ctr"/>
            <a:r>
              <a:rPr lang="en-US" altLang="zh-CN" sz="1600">
                <a:latin typeface="Times New Roman" panose="02020603050405020304" charset="0"/>
                <a:cs typeface="Times New Roman" panose="02020603050405020304" charset="0"/>
              </a:rPr>
              <a:t>Figure 1. Production (left) and production ratio (right) as function of multiplicity measured in different collision systems measured by SPS.</a:t>
            </a:r>
          </a:p>
        </p:txBody>
      </p:sp>
    </p:spTree>
    <p:extLst>
      <p:ext uri="{BB962C8B-B14F-4D97-AF65-F5344CB8AC3E}">
        <p14:creationId xmlns:p14="http://schemas.microsoft.com/office/powerpoint/2010/main" val="172864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Experimental overview: PHENIX</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700" y="1825625"/>
                <a:ext cx="4535805" cy="4351655"/>
              </a:xfrm>
            </p:spPr>
            <p:txBody>
              <a:bodyPr/>
              <a:lstStyle/>
              <a:p>
                <a:pPr>
                  <a:lnSpc>
                    <a:spcPct val="100000"/>
                  </a:lnSpc>
                  <a:spcBef>
                    <a:spcPts val="1000"/>
                  </a:spcBef>
                  <a:spcAft>
                    <a:spcPts val="600"/>
                  </a:spcAft>
                  <a:buFont typeface="Wingdings" panose="05000000000000000000" charset="0"/>
                  <a:buChar char="ü"/>
                </a:pPr>
                <a:r>
                  <a:rPr lang="en-US" altLang="zh-CN" sz="2000" dirty="0">
                    <a:sym typeface="+mn-ea"/>
                  </a:rPr>
                  <a:t>Both </a:t>
                </a:r>
                <a14:m>
                  <m:oMath xmlns:m="http://schemas.openxmlformats.org/officeDocument/2006/math">
                    <m:sSub>
                      <m:sSubPr>
                        <m:ctrlP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oMath>
                </a14:m>
                <a:r>
                  <a:rPr lang="en-US" altLang="zh-CN" sz="2000" dirty="0">
                    <a:sym typeface="+mn-ea"/>
                  </a:rPr>
                  <a:t> and </a:t>
                </a:r>
                <a14:m>
                  <m:oMath xmlns:m="http://schemas.openxmlformats.org/officeDocument/2006/math">
                    <m:sSub>
                      <m:sSubPr>
                        <m:ctrlP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sub>
                    </m:sSub>
                  </m:oMath>
                </a14:m>
                <a:r>
                  <a:rPr lang="en-US" altLang="zh-CN" sz="2000" dirty="0">
                    <a:sym typeface="+mn-ea"/>
                  </a:rPr>
                  <a:t> are </a:t>
                </a:r>
                <a:r>
                  <a:rPr lang="en-US" altLang="zh-CN" sz="2000" b="1" dirty="0">
                    <a:sym typeface="+mn-ea"/>
                  </a:rPr>
                  <a:t>suppressed in </a:t>
                </a:r>
                <a:r>
                  <a:rPr lang="en-US" altLang="zh-CN" sz="2000" b="1" i="1" dirty="0">
                    <a:sym typeface="+mn-ea"/>
                  </a:rPr>
                  <a:t>p</a:t>
                </a:r>
                <a:r>
                  <a:rPr lang="en-US" altLang="zh-CN" sz="2000" b="1" dirty="0">
                    <a:sym typeface="+mn-ea"/>
                  </a:rPr>
                  <a:t>Pb collisions than in </a:t>
                </a:r>
                <a:r>
                  <a:rPr lang="en-US" altLang="zh-CN" sz="2000" b="1" i="1" dirty="0">
                    <a:sym typeface="+mn-ea"/>
                  </a:rPr>
                  <a:t>pp </a:t>
                </a:r>
                <a:r>
                  <a:rPr lang="en-US" altLang="zh-CN" sz="2000" b="1" dirty="0">
                    <a:sym typeface="+mn-ea"/>
                  </a:rPr>
                  <a:t>collisions</a:t>
                </a:r>
              </a:p>
              <a:p>
                <a:pPr>
                  <a:lnSpc>
                    <a:spcPct val="100000"/>
                  </a:lnSpc>
                  <a:spcBef>
                    <a:spcPts val="1000"/>
                  </a:spcBef>
                  <a:spcAft>
                    <a:spcPts val="600"/>
                  </a:spcAft>
                  <a:buFont typeface="Wingdings" panose="05000000000000000000" charset="0"/>
                  <a:buChar char="ü"/>
                </a:pPr>
                <a14:m>
                  <m:oMath xmlns:m="http://schemas.openxmlformats.org/officeDocument/2006/math">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oMath>
                </a14:m>
                <a:r>
                  <a:rPr lang="en-US" altLang="zh-CN" sz="2000" dirty="0">
                    <a:sym typeface="+mn-ea"/>
                  </a:rPr>
                  <a:t> is </a:t>
                </a:r>
                <a:r>
                  <a:rPr lang="en-US" altLang="zh-CN" sz="2000" b="1" dirty="0">
                    <a:sym typeface="+mn-ea"/>
                  </a:rPr>
                  <a:t>more suppressed </a:t>
                </a:r>
                <a:r>
                  <a:rPr lang="en-US" altLang="zh-CN" sz="2000" dirty="0">
                    <a:sym typeface="+mn-ea"/>
                  </a:rPr>
                  <a:t>than </a:t>
                </a:r>
                <a14:m>
                  <m:oMath xmlns:m="http://schemas.openxmlformats.org/officeDocument/2006/math">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oMath>
                </a14:m>
                <a:r>
                  <a:rPr lang="en-US" altLang="zh-CN" sz="2000" dirty="0">
                    <a:sym typeface="+mn-ea"/>
                  </a:rPr>
                  <a:t> in </a:t>
                </a:r>
                <a:r>
                  <a:rPr lang="en-US" altLang="zh-CN" sz="2000" i="1" dirty="0">
                    <a:sym typeface="+mn-ea"/>
                  </a:rPr>
                  <a:t>p</a:t>
                </a:r>
                <a:r>
                  <a:rPr lang="en-US" altLang="zh-CN" sz="2000" dirty="0">
                    <a:sym typeface="+mn-ea"/>
                  </a:rPr>
                  <a:t>Pb collisions, and experimental result is </a:t>
                </a:r>
                <a:r>
                  <a:rPr lang="en-US" altLang="zh-CN" sz="2000" b="1" dirty="0">
                    <a:sym typeface="+mn-ea"/>
                  </a:rPr>
                  <a:t>deviated from CNM prediction</a:t>
                </a:r>
                <a:r>
                  <a:rPr lang="en-US" altLang="zh-CN" sz="2000" dirty="0">
                    <a:sym typeface="+mn-ea"/>
                  </a:rPr>
                  <a:t> (final-state effect like </a:t>
                </a:r>
                <a:r>
                  <a:rPr lang="en-US" altLang="zh-CN" sz="2000" dirty="0" err="1">
                    <a:sym typeface="+mn-ea"/>
                  </a:rPr>
                  <a:t>comover</a:t>
                </a:r>
                <a:r>
                  <a:rPr lang="en-US" altLang="zh-CN" sz="2000" dirty="0">
                    <a:sym typeface="+mn-ea"/>
                  </a:rPr>
                  <a:t> effect needed)</a:t>
                </a:r>
              </a:p>
              <a:p>
                <a:pPr>
                  <a:lnSpc>
                    <a:spcPct val="100000"/>
                  </a:lnSpc>
                  <a:spcBef>
                    <a:spcPts val="1000"/>
                  </a:spcBef>
                  <a:spcAft>
                    <a:spcPts val="600"/>
                  </a:spcAft>
                  <a:buFont typeface="Wingdings" panose="05000000000000000000" charset="0"/>
                  <a:buChar char="ü"/>
                </a:pPr>
                <a14:m>
                  <m:oMath xmlns:m="http://schemas.openxmlformats.org/officeDocument/2006/math">
                    <m:sSub>
                      <m:sSubPr>
                        <m:ctrlP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𝝈</m:t>
                        </m:r>
                      </m:e>
                      <m:sub>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𝝍</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𝟐</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𝑺</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oMath>
                </a14:m>
                <a:r>
                  <a:rPr lang="en-US" altLang="zh-CN" sz="2000" b="1" dirty="0">
                    <a:sym typeface="+mn-ea"/>
                  </a:rPr>
                  <a:t>/</a:t>
                </a:r>
                <a14:m>
                  <m:oMath xmlns:m="http://schemas.openxmlformats.org/officeDocument/2006/math">
                    <m:sSub>
                      <m:sSubPr>
                        <m:ctrlP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𝝈</m:t>
                        </m:r>
                      </m:e>
                      <m:sub>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𝑱</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2000" b="1" i="1" dirty="0">
                            <a:solidFill>
                              <a:schemeClr val="tx1">
                                <a:lumMod val="85000"/>
                                <a:lumOff val="15000"/>
                              </a:schemeClr>
                            </a:solidFill>
                            <a:effectLst/>
                            <a:uFillTx/>
                            <a:latin typeface="Cambria Math" panose="02040503050406030204" pitchFamily="18" charset="0"/>
                            <a:cs typeface="Cambria Math" panose="02040503050406030204" pitchFamily="18" charset="0"/>
                          </a:rPr>
                          <m:t>𝝍</m:t>
                        </m:r>
                      </m:sub>
                    </m:sSub>
                  </m:oMath>
                </a14:m>
                <a:r>
                  <a:rPr lang="en-US" altLang="zh-CN" sz="2000" dirty="0">
                    <a:sym typeface="+mn-ea"/>
                  </a:rPr>
                  <a:t> </a:t>
                </a:r>
                <a:r>
                  <a:rPr lang="en-US" altLang="zh-CN" sz="2000" b="1" dirty="0">
                    <a:sym typeface="+mn-ea"/>
                  </a:rPr>
                  <a:t>shows multiplicity dependence</a:t>
                </a:r>
                <a:r>
                  <a:rPr lang="en-US" altLang="zh-CN" sz="2000" dirty="0">
                    <a:sym typeface="+mn-ea"/>
                  </a:rPr>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700" y="1825625"/>
                <a:ext cx="4535805" cy="4351655"/>
              </a:xfrm>
              <a:blipFill>
                <a:blip r:embed="rId3"/>
                <a:stretch>
                  <a:fillRect l="-1210" t="-560" r="-1747"/>
                </a:stretch>
              </a:blipFill>
            </p:spPr>
            <p:txBody>
              <a:bodyPr/>
              <a:lstStyle/>
              <a:p>
                <a:r>
                  <a:rPr lang="zh-CN" altLang="en-US">
                    <a:noFill/>
                  </a:rPr>
                  <a:t> </a:t>
                </a:r>
              </a:p>
            </p:txBody>
          </p:sp>
        </mc:Fallback>
      </mc:AlternateContent>
      <p:pic>
        <p:nvPicPr>
          <p:cNvPr id="4" name="图片 3"/>
          <p:cNvPicPr>
            <a:picLocks noChangeAspect="1"/>
          </p:cNvPicPr>
          <p:nvPr>
            <p:custDataLst>
              <p:tags r:id="rId1"/>
            </p:custDataLst>
          </p:nvPr>
        </p:nvPicPr>
        <p:blipFill>
          <a:blip r:embed="rId4"/>
          <a:stretch>
            <a:fillRect/>
          </a:stretch>
        </p:blipFill>
        <p:spPr>
          <a:xfrm>
            <a:off x="5396230" y="1825625"/>
            <a:ext cx="6371698" cy="2520000"/>
          </a:xfrm>
          <a:prstGeom prst="rect">
            <a:avLst/>
          </a:prstGeom>
        </p:spPr>
      </p:pic>
      <p:sp>
        <p:nvSpPr>
          <p:cNvPr id="5" name="文本框 4"/>
          <p:cNvSpPr txBox="1"/>
          <p:nvPr/>
        </p:nvSpPr>
        <p:spPr>
          <a:xfrm>
            <a:off x="8082915" y="4233545"/>
            <a:ext cx="2290445" cy="275590"/>
          </a:xfrm>
          <a:prstGeom prst="rect">
            <a:avLst/>
          </a:prstGeom>
          <a:noFill/>
        </p:spPr>
        <p:txBody>
          <a:bodyPr wrap="square" rtlCol="0">
            <a:spAutoFit/>
          </a:bodyPr>
          <a:lstStyle/>
          <a:p>
            <a:r>
              <a:rPr lang="en-US" altLang="zh-CN" sz="1200" i="1" dirty="0">
                <a:solidFill>
                  <a:schemeClr val="tx1">
                    <a:lumMod val="50000"/>
                    <a:lumOff val="50000"/>
                  </a:schemeClr>
                </a:solidFill>
              </a:rPr>
              <a:t>[</a:t>
            </a:r>
            <a:r>
              <a:rPr lang="zh-CN" altLang="en-US" sz="1200" i="1" dirty="0">
                <a:solidFill>
                  <a:schemeClr val="tx1">
                    <a:lumMod val="50000"/>
                    <a:lumOff val="50000"/>
                  </a:schemeClr>
                </a:solidFill>
              </a:rPr>
              <a:t>Phys.Rev.C 105 (2022) 6, 064912</a:t>
            </a:r>
            <a:r>
              <a:rPr lang="en-US" altLang="zh-CN" sz="1200" i="1" dirty="0">
                <a:solidFill>
                  <a:schemeClr val="tx1">
                    <a:lumMod val="50000"/>
                    <a:lumOff val="50000"/>
                  </a:schemeClr>
                </a:solidFill>
              </a:rPr>
              <a:t>]</a:t>
            </a:r>
          </a:p>
        </p:txBody>
      </p:sp>
      <mc:AlternateContent xmlns:mc="http://schemas.openxmlformats.org/markup-compatibility/2006" xmlns:a14="http://schemas.microsoft.com/office/drawing/2010/main">
        <mc:Choice Requires="a14">
          <p:sp>
            <p:nvSpPr>
              <p:cNvPr id="6" name="文本框 5"/>
              <p:cNvSpPr txBox="1"/>
              <p:nvPr/>
            </p:nvSpPr>
            <p:spPr>
              <a:xfrm>
                <a:off x="5671820" y="4587240"/>
                <a:ext cx="6096000" cy="583565"/>
              </a:xfrm>
              <a:prstGeom prst="rect">
                <a:avLst/>
              </a:prstGeom>
              <a:noFill/>
            </p:spPr>
            <p:txBody>
              <a:bodyPr wrap="square" rtlCol="0" anchor="t">
                <a:spAutoFit/>
              </a:bodyPr>
              <a:lstStyle/>
              <a:p>
                <a:pPr algn="ctr"/>
                <a:r>
                  <a:rPr lang="en-US" altLang="zh-CN" sz="1600">
                    <a:latin typeface="Times New Roman" panose="02020603050405020304" charset="0"/>
                    <a:cs typeface="Times New Roman" panose="02020603050405020304" charset="0"/>
                    <a:sym typeface="+mn-ea"/>
                  </a:rPr>
                  <a:t>Figure 2. Nuclear modification factor for </a:t>
                </a:r>
                <a14:m>
                  <m:oMath xmlns:m="http://schemas.openxmlformats.org/officeDocument/2006/math">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oMath>
                </a14:m>
                <a:r>
                  <a:rPr lang="en-US" altLang="zh-CN" sz="1600">
                    <a:latin typeface="Times New Roman" panose="02020603050405020304" charset="0"/>
                    <a:cs typeface="Times New Roman" panose="02020603050405020304" charset="0"/>
                    <a:sym typeface="+mn-ea"/>
                  </a:rPr>
                  <a:t> and </a:t>
                </a:r>
                <a14:m>
                  <m:oMath xmlns:m="http://schemas.openxmlformats.org/officeDocument/2006/math">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16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oMath>
                </a14:m>
                <a:r>
                  <a:rPr lang="en-US" altLang="zh-CN" sz="1600">
                    <a:latin typeface="Times New Roman" panose="02020603050405020304" charset="0"/>
                    <a:cs typeface="Times New Roman" panose="02020603050405020304" charset="0"/>
                    <a:sym typeface="+mn-ea"/>
                  </a:rPr>
                  <a:t> as function of multiplicity in backward (left) and forward (right) rapidity.</a:t>
                </a:r>
              </a:p>
            </p:txBody>
          </p:sp>
        </mc:Choice>
        <mc:Fallback xmlns="">
          <p:sp>
            <p:nvSpPr>
              <p:cNvPr id="6" name="文本框 5"/>
              <p:cNvSpPr txBox="1">
                <a:spLocks noRot="1" noChangeAspect="1" noMove="1" noResize="1" noEditPoints="1" noAdjustHandles="1" noChangeArrowheads="1" noChangeShapeType="1" noTextEdit="1"/>
              </p:cNvSpPr>
              <p:nvPr/>
            </p:nvSpPr>
            <p:spPr>
              <a:xfrm>
                <a:off x="5671820" y="4587240"/>
                <a:ext cx="6096000" cy="583565"/>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20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2657F-492A-5626-E5F7-A515329E6A4F}"/>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EFD0CBD4-4C9D-1AB7-A533-4C62C27955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092940" cy="6759727"/>
          </a:xfrm>
        </p:spPr>
      </p:pic>
    </p:spTree>
    <p:extLst>
      <p:ext uri="{BB962C8B-B14F-4D97-AF65-F5344CB8AC3E}">
        <p14:creationId xmlns:p14="http://schemas.microsoft.com/office/powerpoint/2010/main" val="275017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Outline</a:t>
            </a:r>
          </a:p>
        </p:txBody>
      </p:sp>
      <p:sp>
        <p:nvSpPr>
          <p:cNvPr id="8" name="内容占位符 7"/>
          <p:cNvSpPr>
            <a:spLocks noGrp="1"/>
          </p:cNvSpPr>
          <p:nvPr>
            <p:ph idx="1"/>
          </p:nvPr>
        </p:nvSpPr>
        <p:spPr>
          <a:xfrm>
            <a:off x="647700" y="1692910"/>
            <a:ext cx="10515600" cy="4351338"/>
          </a:xfrm>
        </p:spPr>
        <p:txBody>
          <a:bodyPr>
            <a:normAutofit/>
          </a:bodyPr>
          <a:lstStyle/>
          <a:p>
            <a:pPr>
              <a:lnSpc>
                <a:spcPct val="150000"/>
              </a:lnSpc>
            </a:pPr>
            <a:r>
              <a:rPr lang="en-US" altLang="zh-CN" dirty="0"/>
              <a:t>Introduction</a:t>
            </a:r>
          </a:p>
          <a:p>
            <a:pPr>
              <a:lnSpc>
                <a:spcPct val="150000"/>
              </a:lnSpc>
            </a:pPr>
            <a:r>
              <a:rPr lang="en-US" altLang="zh-CN" dirty="0"/>
              <a:t>Analysis</a:t>
            </a:r>
          </a:p>
          <a:p>
            <a:pPr>
              <a:lnSpc>
                <a:spcPct val="150000"/>
              </a:lnSpc>
            </a:pPr>
            <a:r>
              <a:rPr lang="en-US" altLang="zh-CN" dirty="0"/>
              <a:t>Summary and outlook</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Experimental overview: ALLICE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71500" y="2353945"/>
                <a:ext cx="5151120" cy="2027555"/>
              </a:xfrm>
            </p:spPr>
            <p:txBody>
              <a:bodyPr>
                <a:normAutofit/>
              </a:bodyPr>
              <a:lstStyle/>
              <a:p>
                <a:pPr marL="0" indent="0">
                  <a:buNone/>
                </a:pPr>
                <a:r>
                  <a:rPr lang="en-US" b="1" i="1" dirty="0">
                    <a:solidFill>
                      <a:schemeClr val="tx1">
                        <a:lumMod val="85000"/>
                        <a:lumOff val="15000"/>
                      </a:schemeClr>
                    </a:solidFill>
                    <a:effectLst/>
                    <a:uFillTx/>
                    <a:latin typeface="Arial" panose="020B0604020202020204" pitchFamily="34" charset="0"/>
                    <a:cs typeface="Cambria Math" panose="02040503050406030204" pitchFamily="18" charset="0"/>
                    <a:sym typeface="+mn-ea"/>
                  </a:rPr>
                  <a:t>× </a:t>
                </a:r>
                <a14:m>
                  <m:oMath xmlns:m="http://schemas.openxmlformats.org/officeDocument/2006/math">
                    <m:sSub>
                      <m:sSubPr>
                        <m:ctrlP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sub>
                    </m:sSub>
                  </m:oMath>
                </a14:m>
                <a:r>
                  <a:rPr lang="en-US" altLang="zh-CN">
                    <a:sym typeface="+mn-ea"/>
                  </a:rPr>
                  <a:t>/</a:t>
                </a:r>
                <a14:m>
                  <m:oMath xmlns:m="http://schemas.openxmlformats.org/officeDocument/2006/math">
                    <m:sSub>
                      <m:sSubPr>
                        <m:ctrlP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ctrlPr>
                      </m:sSubPr>
                      <m:e>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𝜎</m:t>
                        </m:r>
                      </m:e>
                      <m:sub>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sub>
                    </m:sSub>
                  </m:oMath>
                </a14:m>
                <a:r>
                  <a:rPr lang="en-US" altLang="zh-CN">
                    <a:sym typeface="+mn-ea"/>
                  </a:rPr>
                  <a:t>  </a:t>
                </a:r>
                <a:r>
                  <a:rPr lang="en-US" altLang="zh-CN" b="1">
                    <a:sym typeface="+mn-ea"/>
                  </a:rPr>
                  <a:t>does not</a:t>
                </a:r>
                <a:r>
                  <a:rPr lang="en-US" altLang="zh-CN">
                    <a:sym typeface="+mn-ea"/>
                  </a:rPr>
                  <a:t> show multiplicity dependence for the ALICE in both </a:t>
                </a:r>
                <a:r>
                  <a:rPr lang="en-US" altLang="zh-CN" i="1">
                    <a:sym typeface="+mn-ea"/>
                  </a:rPr>
                  <a:t>pp</a:t>
                </a:r>
                <a:r>
                  <a:rPr lang="en-US" altLang="zh-CN">
                    <a:sym typeface="+mn-ea"/>
                  </a:rPr>
                  <a:t> and </a:t>
                </a:r>
                <a:r>
                  <a:rPr lang="en-US" altLang="zh-CN" i="1">
                    <a:sym typeface="+mn-ea"/>
                  </a:rPr>
                  <a:t>p</a:t>
                </a:r>
                <a:r>
                  <a:rPr lang="en-US" altLang="zh-CN">
                    <a:sym typeface="+mn-ea"/>
                  </a:rPr>
                  <a:t>Pb collisions, either.  </a:t>
                </a:r>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71500" y="2353945"/>
                <a:ext cx="5151120" cy="2027555"/>
              </a:xfrm>
              <a:blipFill>
                <a:blip r:embed="rId3"/>
                <a:stretch>
                  <a:fillRect l="-2485" t="-5706"/>
                </a:stretch>
              </a:blipFill>
            </p:spPr>
            <p:txBody>
              <a:bodyPr/>
              <a:lstStyle/>
              <a:p>
                <a:r>
                  <a:rPr lang="zh-CN" altLang="en-US">
                    <a:noFill/>
                  </a:rPr>
                  <a:t> </a:t>
                </a:r>
              </a:p>
            </p:txBody>
          </p:sp>
        </mc:Fallback>
      </mc:AlternateContent>
      <p:pic>
        <p:nvPicPr>
          <p:cNvPr id="4" name="图片 3"/>
          <p:cNvPicPr>
            <a:picLocks noChangeAspect="1"/>
          </p:cNvPicPr>
          <p:nvPr>
            <p:custDataLst>
              <p:tags r:id="rId1"/>
            </p:custDataLst>
          </p:nvPr>
        </p:nvPicPr>
        <p:blipFill>
          <a:blip r:embed="rId4"/>
          <a:stretch>
            <a:fillRect/>
          </a:stretch>
        </p:blipFill>
        <p:spPr>
          <a:xfrm>
            <a:off x="5426710" y="2154555"/>
            <a:ext cx="6589395" cy="2376805"/>
          </a:xfrm>
          <a:prstGeom prst="rect">
            <a:avLst/>
          </a:prstGeom>
        </p:spPr>
      </p:pic>
      <p:sp>
        <p:nvSpPr>
          <p:cNvPr id="5" name="文本框 4"/>
          <p:cNvSpPr txBox="1"/>
          <p:nvPr/>
        </p:nvSpPr>
        <p:spPr>
          <a:xfrm>
            <a:off x="7694930" y="4530725"/>
            <a:ext cx="4064000" cy="337185"/>
          </a:xfrm>
          <a:prstGeom prst="rect">
            <a:avLst/>
          </a:prstGeom>
          <a:noFill/>
        </p:spPr>
        <p:txBody>
          <a:bodyPr wrap="square" rtlCol="0">
            <a:spAutoFit/>
          </a:bodyPr>
          <a:lstStyle/>
          <a:p>
            <a:r>
              <a:rPr lang="en-US" altLang="zh-CN" sz="1600" i="1">
                <a:solidFill>
                  <a:schemeClr val="tx1">
                    <a:lumMod val="50000"/>
                    <a:lumOff val="50000"/>
                  </a:schemeClr>
                </a:solidFill>
                <a:sym typeface="+mn-ea"/>
              </a:rPr>
              <a:t>[</a:t>
            </a:r>
            <a:r>
              <a:rPr lang="zh-CN" altLang="en-US" sz="1600" i="1">
                <a:solidFill>
                  <a:schemeClr val="tx1">
                    <a:lumMod val="50000"/>
                    <a:lumOff val="50000"/>
                  </a:schemeClr>
                </a:solidFill>
                <a:sym typeface="+mn-ea"/>
              </a:rPr>
              <a:t>arXiv:2207.13399 [nucl-ex]</a:t>
            </a:r>
            <a:r>
              <a:rPr lang="en-US" altLang="zh-CN" sz="1600" i="1">
                <a:solidFill>
                  <a:schemeClr val="tx1">
                    <a:lumMod val="50000"/>
                    <a:lumOff val="50000"/>
                  </a:schemeClr>
                </a:solidFill>
                <a:sym typeface="+mn-ea"/>
              </a:rPr>
              <a:t>]</a:t>
            </a:r>
          </a:p>
        </p:txBody>
      </p:sp>
      <mc:AlternateContent xmlns:mc="http://schemas.openxmlformats.org/markup-compatibility/2006" xmlns:a14="http://schemas.microsoft.com/office/drawing/2010/main">
        <mc:Choice Requires="a14">
          <p:sp>
            <p:nvSpPr>
              <p:cNvPr id="6" name="文本框 5"/>
              <p:cNvSpPr txBox="1"/>
              <p:nvPr/>
            </p:nvSpPr>
            <p:spPr>
              <a:xfrm>
                <a:off x="5810885" y="5018405"/>
                <a:ext cx="6381115" cy="521970"/>
              </a:xfrm>
              <a:prstGeom prst="rect">
                <a:avLst/>
              </a:prstGeom>
              <a:noFill/>
            </p:spPr>
            <p:txBody>
              <a:bodyPr wrap="square" rtlCol="0">
                <a:spAutoFit/>
              </a:bodyPr>
              <a:lstStyle/>
              <a:p>
                <a:pPr algn="ctr"/>
                <a:r>
                  <a:rPr lang="en-US" altLang="zh-CN" sz="1400">
                    <a:latin typeface="Times New Roman" panose="02020603050405020304" charset="0"/>
                    <a:cs typeface="Times New Roman" panose="02020603050405020304" charset="0"/>
                    <a:sym typeface="+mn-ea"/>
                  </a:rPr>
                  <a:t>Figure 4. Nuclear modification factor for </a:t>
                </a:r>
                <a14:m>
                  <m:oMath xmlns:m="http://schemas.openxmlformats.org/officeDocument/2006/math">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𝐽</m:t>
                    </m:r>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oMath>
                </a14:m>
                <a:r>
                  <a:rPr lang="en-US" altLang="zh-CN" sz="1400">
                    <a:latin typeface="Times New Roman" panose="02020603050405020304" charset="0"/>
                    <a:cs typeface="Times New Roman" panose="02020603050405020304" charset="0"/>
                    <a:sym typeface="+mn-ea"/>
                  </a:rPr>
                  <a:t> and </a:t>
                </a:r>
                <a14:m>
                  <m:oMath xmlns:m="http://schemas.openxmlformats.org/officeDocument/2006/math">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𝜓</m:t>
                    </m:r>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(2</m:t>
                    </m:r>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𝑆</m:t>
                    </m:r>
                    <m:r>
                      <a:rPr lang="en-US" sz="1400" i="1" dirty="0">
                        <a:solidFill>
                          <a:schemeClr val="tx1">
                            <a:lumMod val="85000"/>
                            <a:lumOff val="15000"/>
                          </a:schemeClr>
                        </a:solidFill>
                        <a:effectLst/>
                        <a:uFillTx/>
                        <a:latin typeface="Cambria Math" panose="02040503050406030204" pitchFamily="18" charset="0"/>
                        <a:cs typeface="Cambria Math" panose="02040503050406030204" pitchFamily="18" charset="0"/>
                      </a:rPr>
                      <m:t>)</m:t>
                    </m:r>
                  </m:oMath>
                </a14:m>
                <a:r>
                  <a:rPr lang="en-US" altLang="zh-CN" sz="1400">
                    <a:latin typeface="Times New Roman" panose="02020603050405020304" charset="0"/>
                    <a:cs typeface="Times New Roman" panose="02020603050405020304" charset="0"/>
                    <a:sym typeface="+mn-ea"/>
                  </a:rPr>
                  <a:t> (and their ratio) as function of multiplicity in </a:t>
                </a:r>
                <a:r>
                  <a:rPr lang="en-US" altLang="zh-CN" sz="1400" i="1">
                    <a:latin typeface="Times New Roman" panose="02020603050405020304" charset="0"/>
                    <a:cs typeface="Times New Roman" panose="02020603050405020304" charset="0"/>
                    <a:sym typeface="+mn-ea"/>
                  </a:rPr>
                  <a:t>pp </a:t>
                </a:r>
                <a:r>
                  <a:rPr lang="en-US" altLang="zh-CN" sz="1400">
                    <a:latin typeface="Times New Roman" panose="02020603050405020304" charset="0"/>
                    <a:cs typeface="Times New Roman" panose="02020603050405020304" charset="0"/>
                    <a:sym typeface="+mn-ea"/>
                  </a:rPr>
                  <a:t>(left) and </a:t>
                </a:r>
                <a:r>
                  <a:rPr lang="en-US" altLang="zh-CN" sz="1400" i="1">
                    <a:latin typeface="Times New Roman" panose="02020603050405020304" charset="0"/>
                    <a:cs typeface="Times New Roman" panose="02020603050405020304" charset="0"/>
                    <a:sym typeface="+mn-ea"/>
                  </a:rPr>
                  <a:t>p</a:t>
                </a:r>
                <a:r>
                  <a:rPr lang="en-US" altLang="zh-CN" sz="1400">
                    <a:latin typeface="Times New Roman" panose="02020603050405020304" charset="0"/>
                    <a:cs typeface="Times New Roman" panose="02020603050405020304" charset="0"/>
                    <a:sym typeface="+mn-ea"/>
                  </a:rPr>
                  <a:t>Pb (right) collisions</a:t>
                </a:r>
                <a:r>
                  <a:rPr lang="en-US" altLang="zh-CN" sz="1400" i="1">
                    <a:latin typeface="Times New Roman" panose="02020603050405020304" charset="0"/>
                    <a:cs typeface="Times New Roman" panose="02020603050405020304" charset="0"/>
                    <a:sym typeface="+mn-ea"/>
                  </a:rPr>
                  <a:t> </a:t>
                </a:r>
                <a:r>
                  <a:rPr lang="en-US" altLang="zh-CN" sz="1400">
                    <a:latin typeface="Times New Roman" panose="02020603050405020304" charset="0"/>
                    <a:cs typeface="Times New Roman" panose="02020603050405020304" charset="0"/>
                    <a:sym typeface="+mn-ea"/>
                  </a:rPr>
                  <a:t>measured by ALICE.</a:t>
                </a:r>
              </a:p>
            </p:txBody>
          </p:sp>
        </mc:Choice>
        <mc:Fallback xmlns="">
          <p:sp>
            <p:nvSpPr>
              <p:cNvPr id="6" name="文本框 5"/>
              <p:cNvSpPr txBox="1">
                <a:spLocks noRot="1" noChangeAspect="1" noMove="1" noResize="1" noEditPoints="1" noAdjustHandles="1" noChangeArrowheads="1" noChangeShapeType="1" noTextEdit="1"/>
              </p:cNvSpPr>
              <p:nvPr/>
            </p:nvSpPr>
            <p:spPr>
              <a:xfrm>
                <a:off x="5810885" y="5018405"/>
                <a:ext cx="6381115" cy="52197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chemeClr val="tx1"/>
                </a:solidFill>
              </a:rPr>
              <a:t>Quark-gluon plasma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699" y="3828415"/>
                <a:ext cx="6115957" cy="1954530"/>
              </a:xfrm>
            </p:spPr>
            <p:txBody>
              <a:bodyPr>
                <a:normAutofit fontScale="90000" lnSpcReduction="20000"/>
              </a:bodyPr>
              <a:lstStyle/>
              <a:p>
                <a:pPr>
                  <a:lnSpc>
                    <a:spcPct val="150000"/>
                  </a:lnSpc>
                  <a:spcBef>
                    <a:spcPts val="0"/>
                  </a:spcBef>
                  <a:spcAft>
                    <a:spcPts val="0"/>
                  </a:spcAft>
                </a:pPr>
                <a:r>
                  <a:rPr lang="en-US" altLang="zh-CN" sz="2200" b="1" dirty="0">
                    <a:solidFill>
                      <a:schemeClr val="tx1"/>
                    </a:solidFill>
                  </a:rPr>
                  <a:t>  Signatures of QGP</a:t>
                </a:r>
              </a:p>
              <a:p>
                <a:pPr lvl="1">
                  <a:lnSpc>
                    <a:spcPct val="150000"/>
                  </a:lnSpc>
                  <a:spcBef>
                    <a:spcPts val="0"/>
                  </a:spcBef>
                  <a:spcAft>
                    <a:spcPts val="0"/>
                  </a:spcAft>
                </a:pPr>
                <a:r>
                  <a:rPr lang="en-US" altLang="zh-CN" sz="1885" b="1" dirty="0">
                    <a:solidFill>
                      <a:schemeClr val="tx1"/>
                    </a:solidFill>
                  </a:rPr>
                  <a:t>Heavy quarkonium suppression</a:t>
                </a:r>
                <a:endParaRPr lang="en-US" altLang="zh-CN" sz="2055" b="1" dirty="0">
                  <a:solidFill>
                    <a:schemeClr val="tx1"/>
                  </a:solidFill>
                </a:endParaRPr>
              </a:p>
              <a:p>
                <a:pPr lvl="1">
                  <a:lnSpc>
                    <a:spcPct val="150000"/>
                  </a:lnSpc>
                  <a:spcBef>
                    <a:spcPts val="0"/>
                  </a:spcBef>
                  <a:spcAft>
                    <a:spcPts val="0"/>
                  </a:spcAft>
                </a:pPr>
                <a:r>
                  <a:rPr lang="en-US" altLang="zh-CN" sz="2055" dirty="0">
                    <a:solidFill>
                      <a:schemeClr val="tx1"/>
                    </a:solidFill>
                  </a:rPr>
                  <a:t>Strangeness enhancement</a:t>
                </a:r>
              </a:p>
              <a:p>
                <a:pPr lvl="1">
                  <a:lnSpc>
                    <a:spcPct val="150000"/>
                  </a:lnSpc>
                  <a:spcBef>
                    <a:spcPts val="0"/>
                  </a:spcBef>
                  <a:spcAft>
                    <a:spcPts val="0"/>
                  </a:spcAft>
                </a:pPr>
                <a:r>
                  <a:rPr lang="en-US" altLang="zh-CN" sz="2055" dirty="0">
                    <a:solidFill>
                      <a:schemeClr val="tx1"/>
                    </a:solidFill>
                  </a:rPr>
                  <a:t>Suppression of high </a:t>
                </a:r>
                <a14:m>
                  <m:oMath xmlns:m="http://schemas.openxmlformats.org/officeDocument/2006/math">
                    <m:sSub>
                      <m:sSubPr>
                        <m:ctrlPr>
                          <a:rPr lang="en-US" altLang="zh-CN" sz="2055" i="1">
                            <a:solidFill>
                              <a:schemeClr val="tx1"/>
                            </a:solidFill>
                            <a:latin typeface="Cambria Math" panose="02040503050406030204" pitchFamily="18" charset="0"/>
                            <a:cs typeface="DejaVu Math TeX Gyre" panose="02000503000000000000" charset="0"/>
                          </a:rPr>
                        </m:ctrlPr>
                      </m:sSubPr>
                      <m:e>
                        <m:r>
                          <a:rPr lang="en-US" altLang="zh-CN" sz="2055" i="1">
                            <a:solidFill>
                              <a:schemeClr val="tx1"/>
                            </a:solidFill>
                            <a:latin typeface="Cambria Math" panose="02040503050406030204" pitchFamily="18" charset="0"/>
                            <a:cs typeface="DejaVu Math TeX Gyre" panose="02000503000000000000" charset="0"/>
                          </a:rPr>
                          <m:t>𝑝</m:t>
                        </m:r>
                      </m:e>
                      <m:sub>
                        <m:r>
                          <a:rPr lang="en-US" altLang="zh-CN" sz="2055" i="1">
                            <a:solidFill>
                              <a:schemeClr val="tx1"/>
                            </a:solidFill>
                            <a:latin typeface="Cambria Math" panose="02040503050406030204" pitchFamily="18" charset="0"/>
                            <a:cs typeface="DejaVu Math TeX Gyre" panose="02000503000000000000" charset="0"/>
                          </a:rPr>
                          <m:t>𝑇</m:t>
                        </m:r>
                      </m:sub>
                    </m:sSub>
                  </m:oMath>
                </a14:m>
                <a:r>
                  <a:rPr lang="en-US" altLang="zh-CN" sz="2055" dirty="0">
                    <a:solidFill>
                      <a:schemeClr val="tx1"/>
                    </a:solidFill>
                  </a:rPr>
                  <a:t> particles (jet quenching)</a:t>
                </a:r>
              </a:p>
              <a:p>
                <a:pPr lvl="1">
                  <a:lnSpc>
                    <a:spcPct val="150000"/>
                  </a:lnSpc>
                  <a:spcBef>
                    <a:spcPts val="0"/>
                  </a:spcBef>
                  <a:spcAft>
                    <a:spcPts val="0"/>
                  </a:spcAft>
                </a:pPr>
                <a:r>
                  <a:rPr lang="en-US" altLang="zh-CN" sz="2055" dirty="0">
                    <a:solidFill>
                      <a:schemeClr val="tx1"/>
                    </a:solidFill>
                  </a:rPr>
                  <a:t>Collective flow</a:t>
                </a:r>
                <a:endParaRPr lang="en-US" altLang="zh-CN" sz="1760"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699" y="3828415"/>
                <a:ext cx="6115957" cy="1954530"/>
              </a:xfrm>
              <a:blipFill>
                <a:blip r:embed="rId3"/>
                <a:stretch>
                  <a:fillRect l="-896" b="-31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9AE70B2-8BF9-45C0-BB95-33D1B9D3A854}" type="slidenum">
              <a:rPr lang="zh-CN" altLang="en-US" smtClean="0"/>
              <a:t>3</a:t>
            </a:fld>
            <a:endParaRPr lang="zh-CN" altLang="en-US"/>
          </a:p>
        </p:txBody>
      </p:sp>
      <p:sp>
        <p:nvSpPr>
          <p:cNvPr id="5" name="内容占位符 2">
            <a:extLst>
              <a:ext uri="{FF2B5EF4-FFF2-40B4-BE49-F238E27FC236}">
                <a16:creationId xmlns:a16="http://schemas.microsoft.com/office/drawing/2014/main" id="{B4B1E277-9A4D-896F-B863-0CF49F680A86}"/>
              </a:ext>
            </a:extLst>
          </p:cNvPr>
          <p:cNvSpPr txBox="1">
            <a:spLocks/>
          </p:cNvSpPr>
          <p:nvPr/>
        </p:nvSpPr>
        <p:spPr>
          <a:xfrm>
            <a:off x="647700" y="1499394"/>
            <a:ext cx="6115956" cy="23290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ts val="1000"/>
              </a:spcAft>
            </a:pPr>
            <a:r>
              <a:rPr lang="en-US" altLang="zh-CN" sz="2000" b="1" dirty="0">
                <a:solidFill>
                  <a:schemeClr val="tx1"/>
                </a:solidFill>
                <a:sym typeface="+mn-ea"/>
              </a:rPr>
              <a:t>Quark-Gluon Plasma (QGP): </a:t>
            </a:r>
            <a:endParaRPr lang="en-US" altLang="zh-CN" sz="2000" b="1" dirty="0">
              <a:solidFill>
                <a:schemeClr val="tx1"/>
              </a:solidFill>
            </a:endParaRPr>
          </a:p>
          <a:p>
            <a:pPr lvl="1">
              <a:lnSpc>
                <a:spcPct val="100000"/>
              </a:lnSpc>
              <a:spcAft>
                <a:spcPts val="1000"/>
              </a:spcAft>
            </a:pPr>
            <a:r>
              <a:rPr lang="en-US" altLang="zh-CN" sz="1800" dirty="0">
                <a:solidFill>
                  <a:schemeClr val="tx1"/>
                </a:solidFill>
                <a:sym typeface="+mn-ea"/>
              </a:rPr>
              <a:t>A thermally equilibrated system where </a:t>
            </a:r>
            <a:r>
              <a:rPr lang="en-US" altLang="zh-CN" sz="1800" dirty="0" err="1">
                <a:solidFill>
                  <a:schemeClr val="tx1"/>
                </a:solidFill>
                <a:sym typeface="+mn-ea"/>
              </a:rPr>
              <a:t>partons</a:t>
            </a:r>
            <a:r>
              <a:rPr lang="en-US" altLang="zh-CN" sz="1800" dirty="0">
                <a:solidFill>
                  <a:schemeClr val="tx1"/>
                </a:solidFill>
                <a:sym typeface="+mn-ea"/>
              </a:rPr>
              <a:t> are deconfined</a:t>
            </a:r>
            <a:endParaRPr lang="en-US" altLang="zh-CN" sz="1800" dirty="0">
              <a:solidFill>
                <a:schemeClr val="tx1"/>
              </a:solidFill>
            </a:endParaRPr>
          </a:p>
          <a:p>
            <a:pPr lvl="1">
              <a:lnSpc>
                <a:spcPct val="100000"/>
              </a:lnSpc>
              <a:spcAft>
                <a:spcPts val="1000"/>
              </a:spcAft>
            </a:pPr>
            <a:r>
              <a:rPr lang="en-US" altLang="zh-CN" sz="1800" dirty="0">
                <a:solidFill>
                  <a:schemeClr val="tx1"/>
                </a:solidFill>
                <a:sym typeface="+mn-ea"/>
              </a:rPr>
              <a:t>Achieve either by heating or compression of nuclei</a:t>
            </a:r>
            <a:endParaRPr lang="en-US" altLang="zh-CN" sz="1800" dirty="0">
              <a:solidFill>
                <a:schemeClr val="tx1"/>
              </a:solidFill>
            </a:endParaRPr>
          </a:p>
          <a:p>
            <a:pPr lvl="1">
              <a:lnSpc>
                <a:spcPct val="100000"/>
              </a:lnSpc>
              <a:spcAft>
                <a:spcPts val="1000"/>
              </a:spcAft>
            </a:pPr>
            <a:r>
              <a:rPr lang="en-US" altLang="zh-CN" sz="1800" dirty="0">
                <a:solidFill>
                  <a:schemeClr val="tx1"/>
                </a:solidFill>
                <a:sym typeface="+mn-ea"/>
              </a:rPr>
              <a:t>Exist in the early stage of universe and ultra-relativistic energy heavy ion collisions (Big &amp; Little Bang)</a:t>
            </a:r>
            <a:endParaRPr lang="en-US" altLang="zh-CN" sz="1800" dirty="0">
              <a:solidFill>
                <a:schemeClr val="tx1"/>
              </a:solidFill>
            </a:endParaRPr>
          </a:p>
        </p:txBody>
      </p:sp>
      <p:pic>
        <p:nvPicPr>
          <p:cNvPr id="1026" name="Picture 2" descr="Quark-gluon plasma">
            <a:extLst>
              <a:ext uri="{FF2B5EF4-FFF2-40B4-BE49-F238E27FC236}">
                <a16:creationId xmlns:a16="http://schemas.microsoft.com/office/drawing/2014/main" id="{AC436F0F-68D4-F4B7-F656-5346C2D925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218" y="1584008"/>
            <a:ext cx="3788763" cy="4198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DAD973-2F54-4F15-289D-BEEFDCFC454F}"/>
              </a:ext>
            </a:extLst>
          </p:cNvPr>
          <p:cNvSpPr>
            <a:spLocks noGrp="1"/>
          </p:cNvSpPr>
          <p:nvPr>
            <p:ph type="title"/>
          </p:nvPr>
        </p:nvSpPr>
        <p:spPr/>
        <p:txBody>
          <a:bodyPr>
            <a:normAutofit/>
          </a:bodyPr>
          <a:lstStyle/>
          <a:p>
            <a:r>
              <a:rPr lang="en-US" altLang="zh-CN" sz="3600" dirty="0"/>
              <a:t>Nuclear matter effect &amp; collision systems</a:t>
            </a:r>
            <a:endParaRPr lang="zh-CN" altLang="en-US" sz="3600" dirty="0"/>
          </a:p>
        </p:txBody>
      </p:sp>
      <p:sp>
        <p:nvSpPr>
          <p:cNvPr id="4" name="文本框 3">
            <a:extLst>
              <a:ext uri="{FF2B5EF4-FFF2-40B4-BE49-F238E27FC236}">
                <a16:creationId xmlns:a16="http://schemas.microsoft.com/office/drawing/2014/main" id="{7F81DC53-E9E6-EF30-1BE4-6EA16578C81E}"/>
              </a:ext>
            </a:extLst>
          </p:cNvPr>
          <p:cNvSpPr txBox="1"/>
          <p:nvPr/>
        </p:nvSpPr>
        <p:spPr>
          <a:xfrm>
            <a:off x="9152314" y="1944641"/>
            <a:ext cx="1831340" cy="368300"/>
          </a:xfrm>
          <a:prstGeom prst="rect">
            <a:avLst/>
          </a:prstGeom>
          <a:noFill/>
        </p:spPr>
        <p:txBody>
          <a:bodyPr wrap="square" rtlCol="0" anchor="t">
            <a:spAutoFit/>
          </a:bodyPr>
          <a:lstStyle/>
          <a:p>
            <a:r>
              <a:rPr lang="en-US" altLang="zh-CN" b="1" dirty="0">
                <a:solidFill>
                  <a:srgbClr val="0070C0"/>
                </a:solidFill>
                <a:sym typeface="+mn-ea"/>
              </a:rPr>
              <a:t>Large systems</a:t>
            </a:r>
          </a:p>
        </p:txBody>
      </p:sp>
      <p:sp>
        <p:nvSpPr>
          <p:cNvPr id="5" name="文本框 4">
            <a:extLst>
              <a:ext uri="{FF2B5EF4-FFF2-40B4-BE49-F238E27FC236}">
                <a16:creationId xmlns:a16="http://schemas.microsoft.com/office/drawing/2014/main" id="{5DCEC00A-0A92-5062-7D30-35192669DCAA}"/>
              </a:ext>
            </a:extLst>
          </p:cNvPr>
          <p:cNvSpPr txBox="1"/>
          <p:nvPr/>
        </p:nvSpPr>
        <p:spPr>
          <a:xfrm>
            <a:off x="728980" y="1346425"/>
            <a:ext cx="8023225" cy="2683510"/>
          </a:xfrm>
          <a:prstGeom prst="rect">
            <a:avLst/>
          </a:prstGeom>
          <a:noFill/>
        </p:spPr>
        <p:txBody>
          <a:bodyPr wrap="square" rtlCol="0">
            <a:noAutofit/>
          </a:bodyPr>
          <a:lstStyle/>
          <a:p>
            <a:pPr marL="342900" indent="-342900" fontAlgn="auto">
              <a:lnSpc>
                <a:spcPct val="150000"/>
              </a:lnSpc>
              <a:spcBef>
                <a:spcPts val="0"/>
              </a:spcBef>
              <a:spcAft>
                <a:spcPts val="600"/>
              </a:spcAft>
              <a:buFont typeface="Arial" panose="020B0604020202020204" pitchFamily="34" charset="0"/>
              <a:buChar char="•"/>
            </a:pPr>
            <a:r>
              <a:rPr lang="en-US" altLang="zh-CN" sz="2000" b="1" dirty="0">
                <a:sym typeface="+mn-ea"/>
              </a:rPr>
              <a:t>Collision systems</a:t>
            </a:r>
          </a:p>
          <a:p>
            <a:pPr marL="742950" lvl="1" indent="-285750" fontAlgn="auto">
              <a:lnSpc>
                <a:spcPct val="150000"/>
              </a:lnSpc>
              <a:spcBef>
                <a:spcPts val="0"/>
              </a:spcBef>
              <a:spcAft>
                <a:spcPts val="600"/>
              </a:spcAft>
              <a:buFont typeface="Arial" panose="020B0604020202020204" pitchFamily="34" charset="0"/>
              <a:buChar char="•"/>
            </a:pPr>
            <a:r>
              <a:rPr lang="en-US" altLang="zh-CN" dirty="0">
                <a:sym typeface="+mn-ea"/>
              </a:rPr>
              <a:t>A-A collisions:  Both </a:t>
            </a:r>
            <a:r>
              <a:rPr lang="en-US" altLang="zh-CN" b="1" dirty="0">
                <a:solidFill>
                  <a:srgbClr val="FF0000"/>
                </a:solidFill>
                <a:sym typeface="+mn-ea"/>
              </a:rPr>
              <a:t>Hot Nuclear Matter (HNM) effects</a:t>
            </a:r>
            <a:r>
              <a:rPr lang="en-US" altLang="zh-CN" dirty="0">
                <a:sym typeface="+mn-ea"/>
              </a:rPr>
              <a:t> (related to the QGP formation and evolution) and </a:t>
            </a:r>
            <a:r>
              <a:rPr lang="en-US" altLang="zh-CN" b="1" dirty="0">
                <a:solidFill>
                  <a:srgbClr val="0070C0"/>
                </a:solidFill>
                <a:sym typeface="+mn-ea"/>
              </a:rPr>
              <a:t>Cold Nuclear Matter (CNM) effects</a:t>
            </a:r>
            <a:r>
              <a:rPr lang="en-US" altLang="zh-CN" dirty="0">
                <a:sym typeface="+mn-ea"/>
              </a:rPr>
              <a:t> exist</a:t>
            </a:r>
            <a:endParaRPr lang="en-US" altLang="zh-CN" dirty="0">
              <a:solidFill>
                <a:schemeClr val="tx1"/>
              </a:solidFill>
            </a:endParaRPr>
          </a:p>
          <a:p>
            <a:pPr marL="742950" lvl="1" indent="-285750" fontAlgn="auto">
              <a:lnSpc>
                <a:spcPct val="150000"/>
              </a:lnSpc>
              <a:spcBef>
                <a:spcPts val="0"/>
              </a:spcBef>
              <a:spcAft>
                <a:spcPts val="600"/>
              </a:spcAft>
              <a:buFont typeface="Arial" panose="020B0604020202020204" pitchFamily="34" charset="0"/>
              <a:buChar char="•"/>
            </a:pPr>
            <a:r>
              <a:rPr lang="en-US" altLang="zh-CN" i="1" dirty="0">
                <a:sym typeface="+mn-ea"/>
              </a:rPr>
              <a:t>p</a:t>
            </a:r>
            <a:r>
              <a:rPr lang="en-US" altLang="zh-CN" dirty="0">
                <a:sym typeface="+mn-ea"/>
              </a:rPr>
              <a:t>-A collisions:  </a:t>
            </a:r>
            <a:r>
              <a:rPr lang="en-US" altLang="zh-CN" b="1" dirty="0">
                <a:solidFill>
                  <a:srgbClr val="0070C0"/>
                </a:solidFill>
                <a:sym typeface="+mn-ea"/>
              </a:rPr>
              <a:t>CNM effects</a:t>
            </a:r>
            <a:r>
              <a:rPr lang="en-US" altLang="zh-CN" dirty="0">
                <a:solidFill>
                  <a:srgbClr val="0070C0"/>
                </a:solidFill>
                <a:sym typeface="+mn-ea"/>
              </a:rPr>
              <a:t> </a:t>
            </a:r>
            <a:r>
              <a:rPr lang="en-US" altLang="zh-CN" dirty="0">
                <a:sym typeface="+mn-ea"/>
              </a:rPr>
              <a:t>dominate</a:t>
            </a:r>
          </a:p>
          <a:p>
            <a:pPr marL="742950" lvl="1" indent="-285750" fontAlgn="auto">
              <a:lnSpc>
                <a:spcPct val="150000"/>
              </a:lnSpc>
              <a:spcBef>
                <a:spcPts val="0"/>
              </a:spcBef>
              <a:spcAft>
                <a:spcPts val="600"/>
              </a:spcAft>
              <a:buFont typeface="Arial" panose="020B0604020202020204" pitchFamily="34" charset="0"/>
              <a:buChar char="•"/>
            </a:pPr>
            <a:r>
              <a:rPr lang="en-US" altLang="zh-CN" i="1" dirty="0">
                <a:sym typeface="+mn-ea"/>
              </a:rPr>
              <a:t>pp </a:t>
            </a:r>
            <a:r>
              <a:rPr lang="en-US" altLang="zh-CN" dirty="0">
                <a:sym typeface="+mn-ea"/>
              </a:rPr>
              <a:t>collisions: </a:t>
            </a:r>
            <a:r>
              <a:rPr lang="en-US" altLang="zh-CN" b="1" dirty="0">
                <a:sym typeface="+mn-ea"/>
              </a:rPr>
              <a:t>No</a:t>
            </a:r>
            <a:r>
              <a:rPr lang="en-US" altLang="zh-CN" dirty="0">
                <a:sym typeface="+mn-ea"/>
              </a:rPr>
              <a:t> nuclear matter effect expected to exist</a:t>
            </a:r>
            <a:endParaRPr lang="zh-CN" altLang="en-US" dirty="0"/>
          </a:p>
        </p:txBody>
      </p:sp>
      <p:sp>
        <p:nvSpPr>
          <p:cNvPr id="6" name="文本框 5">
            <a:extLst>
              <a:ext uri="{FF2B5EF4-FFF2-40B4-BE49-F238E27FC236}">
                <a16:creationId xmlns:a16="http://schemas.microsoft.com/office/drawing/2014/main" id="{B753DAA5-8BDD-EF23-6AB3-57803CB44E6D}"/>
              </a:ext>
            </a:extLst>
          </p:cNvPr>
          <p:cNvSpPr txBox="1"/>
          <p:nvPr/>
        </p:nvSpPr>
        <p:spPr>
          <a:xfrm>
            <a:off x="9152314" y="3176115"/>
            <a:ext cx="1691368" cy="369332"/>
          </a:xfrm>
          <a:prstGeom prst="rect">
            <a:avLst/>
          </a:prstGeom>
          <a:noFill/>
        </p:spPr>
        <p:txBody>
          <a:bodyPr wrap="square" rtlCol="0">
            <a:spAutoFit/>
          </a:bodyPr>
          <a:lstStyle/>
          <a:p>
            <a:r>
              <a:rPr lang="en-US" altLang="zh-CN" b="1" dirty="0">
                <a:solidFill>
                  <a:srgbClr val="0070C0"/>
                </a:solidFill>
              </a:rPr>
              <a:t>Small systems</a:t>
            </a:r>
          </a:p>
        </p:txBody>
      </p:sp>
      <p:cxnSp>
        <p:nvCxnSpPr>
          <p:cNvPr id="7" name="直接箭头连接符 6">
            <a:extLst>
              <a:ext uri="{FF2B5EF4-FFF2-40B4-BE49-F238E27FC236}">
                <a16:creationId xmlns:a16="http://schemas.microsoft.com/office/drawing/2014/main" id="{EFB8324A-CB5D-F63F-27F0-7BF5CEE449BF}"/>
              </a:ext>
            </a:extLst>
          </p:cNvPr>
          <p:cNvCxnSpPr/>
          <p:nvPr/>
        </p:nvCxnSpPr>
        <p:spPr>
          <a:xfrm>
            <a:off x="8663364" y="2128791"/>
            <a:ext cx="424180" cy="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8" name="右大括号 7">
            <a:extLst>
              <a:ext uri="{FF2B5EF4-FFF2-40B4-BE49-F238E27FC236}">
                <a16:creationId xmlns:a16="http://schemas.microsoft.com/office/drawing/2014/main" id="{3AAEA6A9-3B54-B39F-9424-5C0821AE4C48}"/>
              </a:ext>
            </a:extLst>
          </p:cNvPr>
          <p:cNvSpPr/>
          <p:nvPr/>
        </p:nvSpPr>
        <p:spPr>
          <a:xfrm>
            <a:off x="8663364" y="2957874"/>
            <a:ext cx="307340" cy="805815"/>
          </a:xfrm>
          <a:prstGeom prst="rightBrace">
            <a:avLst>
              <a:gd name="adj1" fmla="val 8333"/>
              <a:gd name="adj2" fmla="val 50039"/>
            </a:avLst>
          </a:prstGeom>
          <a:ln w="28575" cap="flat" cmpd="sng">
            <a:solidFill>
              <a:schemeClr val="accent1">
                <a:shade val="50000"/>
              </a:schemeClr>
            </a:solidFill>
            <a:prstDash val="solid"/>
            <a:miter lim="800000"/>
            <a:headEnd type="none"/>
            <a:tailEnd type="none"/>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FDB6464D-E24F-75AD-867D-7192660AC133}"/>
              </a:ext>
            </a:extLst>
          </p:cNvPr>
          <p:cNvPicPr>
            <a:picLocks noChangeAspect="1"/>
          </p:cNvPicPr>
          <p:nvPr/>
        </p:nvPicPr>
        <p:blipFill>
          <a:blip r:embed="rId2"/>
          <a:stretch>
            <a:fillRect/>
          </a:stretch>
        </p:blipFill>
        <p:spPr>
          <a:xfrm>
            <a:off x="6671741" y="4442116"/>
            <a:ext cx="5448030" cy="1852330"/>
          </a:xfrm>
          <a:prstGeom prst="rect">
            <a:avLst/>
          </a:prstGeom>
        </p:spPr>
      </p:pic>
      <p:sp>
        <p:nvSpPr>
          <p:cNvPr id="23" name="文本框 22">
            <a:extLst>
              <a:ext uri="{FF2B5EF4-FFF2-40B4-BE49-F238E27FC236}">
                <a16:creationId xmlns:a16="http://schemas.microsoft.com/office/drawing/2014/main" id="{B76C0519-983A-FBB2-BB5A-86EE1E05DD76}"/>
              </a:ext>
            </a:extLst>
          </p:cNvPr>
          <p:cNvSpPr txBox="1"/>
          <p:nvPr/>
        </p:nvSpPr>
        <p:spPr>
          <a:xfrm>
            <a:off x="414335" y="4098614"/>
            <a:ext cx="6193610" cy="250094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sym typeface="+mn-ea"/>
              </a:rPr>
              <a:t>QGP-like signatures found in high-multiplicity small system collisions:</a:t>
            </a:r>
          </a:p>
          <a:p>
            <a:pPr marL="742950" lvl="1" indent="-285750">
              <a:lnSpc>
                <a:spcPct val="150000"/>
              </a:lnSpc>
              <a:buFont typeface="Arial" panose="020B0604020202020204" pitchFamily="34" charset="0"/>
              <a:buChar char="•"/>
            </a:pPr>
            <a:r>
              <a:rPr lang="en-US" altLang="zh-CN" dirty="0">
                <a:sym typeface="+mn-ea"/>
              </a:rPr>
              <a:t>Collectivity </a:t>
            </a:r>
            <a:r>
              <a:rPr lang="en-US" altLang="zh-CN" dirty="0">
                <a:solidFill>
                  <a:schemeClr val="tx1">
                    <a:lumMod val="50000"/>
                    <a:lumOff val="50000"/>
                  </a:schemeClr>
                </a:solidFill>
                <a:sym typeface="+mn-ea"/>
              </a:rPr>
              <a:t>(as shown in the right figure)</a:t>
            </a:r>
          </a:p>
          <a:p>
            <a:pPr marL="742950" lvl="1" indent="-285750">
              <a:lnSpc>
                <a:spcPct val="150000"/>
              </a:lnSpc>
              <a:buFont typeface="Arial" panose="020B0604020202020204" pitchFamily="34" charset="0"/>
              <a:buChar char="•"/>
            </a:pPr>
            <a:r>
              <a:rPr lang="en-US" altLang="zh-CN" dirty="0">
                <a:sym typeface="+mn-ea"/>
              </a:rPr>
              <a:t>Strangeness enhancement </a:t>
            </a:r>
            <a:r>
              <a:rPr lang="en-US" altLang="zh-CN" dirty="0">
                <a:solidFill>
                  <a:schemeClr val="tx1">
                    <a:lumMod val="50000"/>
                    <a:lumOff val="50000"/>
                  </a:schemeClr>
                </a:solidFill>
                <a:sym typeface="+mn-ea"/>
              </a:rPr>
              <a:t>(</a:t>
            </a:r>
            <a:r>
              <a:rPr lang="en-US" altLang="zh-CN" dirty="0">
                <a:solidFill>
                  <a:schemeClr val="tx1">
                    <a:lumMod val="50000"/>
                    <a:lumOff val="50000"/>
                  </a:schemeClr>
                </a:solidFill>
                <a:hlinkClick r:id="rId3">
                  <a:extLst>
                    <a:ext uri="{A12FA001-AC4F-418D-AE19-62706E023703}">
                      <ahyp:hlinkClr xmlns:ahyp="http://schemas.microsoft.com/office/drawing/2018/hyperlinkcolor" val="tx"/>
                    </a:ext>
                  </a:extLst>
                </a:hlinkClick>
              </a:rPr>
              <a:t>arXiv:2311.08490v1</a:t>
            </a:r>
            <a:r>
              <a:rPr lang="en-US" altLang="zh-CN" dirty="0">
                <a:solidFill>
                  <a:schemeClr val="tx1">
                    <a:lumMod val="50000"/>
                    <a:lumOff val="50000"/>
                  </a:schemeClr>
                </a:solidFill>
              </a:rPr>
              <a:t> [hep-ex]</a:t>
            </a:r>
            <a:r>
              <a:rPr lang="en-US" altLang="zh-CN" dirty="0">
                <a:solidFill>
                  <a:schemeClr val="tx1">
                    <a:lumMod val="50000"/>
                    <a:lumOff val="50000"/>
                  </a:schemeClr>
                </a:solidFill>
                <a:sym typeface="+mn-ea"/>
              </a:rPr>
              <a:t>)</a:t>
            </a:r>
          </a:p>
          <a:p>
            <a:pPr marL="742950" lvl="1" indent="-285750">
              <a:lnSpc>
                <a:spcPct val="150000"/>
              </a:lnSpc>
              <a:buFont typeface="Arial" panose="020B0604020202020204" pitchFamily="34" charset="0"/>
              <a:buChar char="•"/>
            </a:pPr>
            <a:r>
              <a:rPr lang="en-US" altLang="zh-CN" dirty="0">
                <a:sym typeface="+mn-ea"/>
              </a:rPr>
              <a:t>Heavy quarkonium suppression </a:t>
            </a:r>
            <a:r>
              <a:rPr lang="en-US" altLang="zh-CN" sz="1600" dirty="0">
                <a:solidFill>
                  <a:schemeClr val="tx1">
                    <a:lumMod val="50000"/>
                    <a:lumOff val="50000"/>
                  </a:schemeClr>
                </a:solidFill>
              </a:rPr>
              <a:t>(P</a:t>
            </a:r>
            <a:r>
              <a:rPr lang="zh-CN" altLang="en-US" sz="1600" dirty="0">
                <a:solidFill>
                  <a:schemeClr val="tx1">
                    <a:lumMod val="50000"/>
                    <a:lumOff val="50000"/>
                  </a:schemeClr>
                </a:solidFill>
              </a:rPr>
              <a:t>hys.Rev.C 105 (2022) 6, 064912</a:t>
            </a:r>
            <a:r>
              <a:rPr lang="en-US" altLang="zh-CN" sz="1600" dirty="0">
                <a:solidFill>
                  <a:schemeClr val="tx1">
                    <a:lumMod val="50000"/>
                    <a:lumOff val="50000"/>
                  </a:schemeClr>
                </a:solidFill>
              </a:rPr>
              <a:t>)</a:t>
            </a:r>
            <a:endParaRPr lang="en-US" altLang="zh-CN" dirty="0">
              <a:solidFill>
                <a:schemeClr val="tx1">
                  <a:lumMod val="50000"/>
                  <a:lumOff val="50000"/>
                </a:schemeClr>
              </a:solidFill>
              <a:sym typeface="+mn-ea"/>
            </a:endParaRPr>
          </a:p>
        </p:txBody>
      </p:sp>
    </p:spTree>
    <p:extLst>
      <p:ext uri="{BB962C8B-B14F-4D97-AF65-F5344CB8AC3E}">
        <p14:creationId xmlns:p14="http://schemas.microsoft.com/office/powerpoint/2010/main" val="15371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tx1"/>
                </a:solidFill>
              </a:rPr>
              <a:t>Heavy quarkonium production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700" y="1584325"/>
                <a:ext cx="5073650" cy="4632325"/>
              </a:xfrm>
            </p:spPr>
            <p:txBody>
              <a:bodyPr>
                <a:noAutofit/>
              </a:bodyPr>
              <a:lstStyle/>
              <a:p>
                <a:pPr fontAlgn="auto">
                  <a:lnSpc>
                    <a:spcPct val="120000"/>
                  </a:lnSpc>
                  <a:spcBef>
                    <a:spcPts val="500"/>
                  </a:spcBef>
                  <a:spcAft>
                    <a:spcPts val="500"/>
                  </a:spcAft>
                </a:pPr>
                <a:r>
                  <a:rPr lang="en-US" altLang="zh-CN" sz="2000" dirty="0">
                    <a:solidFill>
                      <a:schemeClr val="tx1"/>
                    </a:solidFill>
                  </a:rPr>
                  <a:t>Why </a:t>
                </a:r>
                <a14:m>
                  <m:oMath xmlns:m="http://schemas.openxmlformats.org/officeDocument/2006/math">
                    <m:r>
                      <a:rPr lang="en-US" altLang="zh-CN" sz="2000">
                        <a:solidFill>
                          <a:schemeClr val="tx1"/>
                        </a:solidFill>
                        <a:latin typeface="Cambria Math" panose="02040503050406030204" pitchFamily="18" charset="0"/>
                      </a:rPr>
                      <m:t>𝑞</m:t>
                    </m:r>
                    <m:acc>
                      <m:accPr>
                        <m:chr m:val="̅"/>
                        <m:ctrlPr>
                          <a:rPr lang="en-US" altLang="zh-CN" sz="2000" i="1">
                            <a:solidFill>
                              <a:schemeClr val="tx1"/>
                            </a:solidFill>
                            <a:latin typeface="Cambria Math" panose="02040503050406030204" pitchFamily="18" charset="0"/>
                          </a:rPr>
                        </m:ctrlPr>
                      </m:accPr>
                      <m:e>
                        <m:r>
                          <a:rPr lang="en-US" altLang="zh-CN" sz="2000">
                            <a:solidFill>
                              <a:schemeClr val="tx1"/>
                            </a:solidFill>
                            <a:latin typeface="Cambria Math" panose="02040503050406030204" pitchFamily="18" charset="0"/>
                          </a:rPr>
                          <m:t>𝑞</m:t>
                        </m:r>
                      </m:e>
                    </m:acc>
                  </m:oMath>
                </a14:m>
                <a:r>
                  <a:rPr lang="en-US" altLang="zh-CN" sz="2000" dirty="0">
                    <a:solidFill>
                      <a:schemeClr val="tx1"/>
                    </a:solidFill>
                    <a:sym typeface="+mn-ea"/>
                  </a:rPr>
                  <a:t>? :</a:t>
                </a:r>
              </a:p>
              <a:p>
                <a:pPr marL="457200" lvl="1" indent="0" fontAlgn="auto">
                  <a:lnSpc>
                    <a:spcPct val="120000"/>
                  </a:lnSpc>
                  <a:spcBef>
                    <a:spcPts val="500"/>
                  </a:spcBef>
                  <a:spcAft>
                    <a:spcPts val="500"/>
                  </a:spcAft>
                  <a:buNone/>
                </a:pPr>
                <a:r>
                  <a:rPr lang="en-US" altLang="zh-CN" sz="1800" dirty="0">
                    <a:solidFill>
                      <a:schemeClr val="tx1"/>
                    </a:solidFill>
                  </a:rPr>
                  <a:t>1. Color screening</a:t>
                </a:r>
              </a:p>
              <a:p>
                <a:pPr marL="457200" lvl="1" indent="0" fontAlgn="auto">
                  <a:lnSpc>
                    <a:spcPct val="120000"/>
                  </a:lnSpc>
                  <a:spcBef>
                    <a:spcPts val="500"/>
                  </a:spcBef>
                  <a:spcAft>
                    <a:spcPts val="500"/>
                  </a:spcAft>
                  <a:buNone/>
                </a:pPr>
                <a:r>
                  <a:rPr lang="en-US" altLang="zh-CN" sz="1800" dirty="0">
                    <a:solidFill>
                      <a:schemeClr val="tx1"/>
                    </a:solidFill>
                  </a:rPr>
                  <a:t>2. Sequential melting</a:t>
                </a:r>
              </a:p>
              <a:p>
                <a:pPr marL="457200" lvl="1" indent="0" fontAlgn="auto">
                  <a:lnSpc>
                    <a:spcPct val="120000"/>
                  </a:lnSpc>
                  <a:spcBef>
                    <a:spcPts val="500"/>
                  </a:spcBef>
                  <a:spcAft>
                    <a:spcPts val="500"/>
                  </a:spcAft>
                  <a:buNone/>
                </a:pPr>
                <a:r>
                  <a:rPr lang="en-US" altLang="zh-CN" sz="1800" dirty="0">
                    <a:solidFill>
                      <a:schemeClr val="tx1"/>
                    </a:solidFill>
                  </a:rPr>
                  <a:t>3. Sensitive to initial-state effect</a:t>
                </a:r>
              </a:p>
              <a:p>
                <a:pPr marL="457200" lvl="1" indent="0" fontAlgn="auto">
                  <a:lnSpc>
                    <a:spcPct val="120000"/>
                  </a:lnSpc>
                  <a:spcBef>
                    <a:spcPts val="500"/>
                  </a:spcBef>
                  <a:spcAft>
                    <a:spcPts val="500"/>
                  </a:spcAft>
                  <a:buNone/>
                </a:pPr>
                <a:r>
                  <a:rPr lang="en-US" altLang="zh-CN" sz="1800" dirty="0">
                    <a:solidFill>
                      <a:schemeClr val="tx1"/>
                    </a:solidFill>
                  </a:rPr>
                  <a:t>4. Probe for final-state effect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700" y="1584325"/>
                <a:ext cx="5073650" cy="4632325"/>
              </a:xfrm>
              <a:blipFill>
                <a:blip r:embed="rId3"/>
                <a:stretch>
                  <a:fillRect l="-108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9AE70B2-8BF9-45C0-BB95-33D1B9D3A854}" type="slidenum">
              <a:rPr lang="zh-CN" altLang="en-US" smtClean="0"/>
              <a:t>5</a:t>
            </a:fld>
            <a:endParaRPr lang="zh-CN" altLang="en-US"/>
          </a:p>
        </p:txBody>
      </p:sp>
      <p:pic>
        <p:nvPicPr>
          <p:cNvPr id="13" name="图片 12"/>
          <p:cNvPicPr>
            <a:picLocks noChangeAspect="1"/>
          </p:cNvPicPr>
          <p:nvPr/>
        </p:nvPicPr>
        <p:blipFill>
          <a:blip r:embed="rId4"/>
          <a:srcRect t="17817"/>
          <a:stretch>
            <a:fillRect/>
          </a:stretch>
        </p:blipFill>
        <p:spPr>
          <a:xfrm>
            <a:off x="0" y="3935095"/>
            <a:ext cx="6230620" cy="1338580"/>
          </a:xfrm>
          <a:prstGeom prst="rect">
            <a:avLst/>
          </a:prstGeom>
        </p:spPr>
      </p:pic>
      <p:pic>
        <p:nvPicPr>
          <p:cNvPr id="14" name="图片 13"/>
          <p:cNvPicPr>
            <a:picLocks noChangeAspect="1"/>
          </p:cNvPicPr>
          <p:nvPr/>
        </p:nvPicPr>
        <p:blipFill>
          <a:blip r:embed="rId5"/>
          <a:stretch>
            <a:fillRect/>
          </a:stretch>
        </p:blipFill>
        <p:spPr>
          <a:xfrm>
            <a:off x="6549345" y="1858911"/>
            <a:ext cx="4040683" cy="2729947"/>
          </a:xfrm>
          <a:prstGeom prst="rect">
            <a:avLst/>
          </a:prstGeom>
        </p:spPr>
      </p:pic>
      <p:sp>
        <p:nvSpPr>
          <p:cNvPr id="15" name="文本框 14"/>
          <p:cNvSpPr txBox="1"/>
          <p:nvPr/>
        </p:nvSpPr>
        <p:spPr>
          <a:xfrm>
            <a:off x="484702" y="3900487"/>
            <a:ext cx="411480" cy="365760"/>
          </a:xfrm>
          <a:prstGeom prst="rect">
            <a:avLst/>
          </a:prstGeom>
          <a:noFill/>
        </p:spPr>
        <p:txBody>
          <a:bodyPr wrap="square" rtlCol="0">
            <a:noAutofit/>
          </a:bodyPr>
          <a:lstStyle/>
          <a:p>
            <a:r>
              <a:rPr lang="en-US" altLang="zh-CN" dirty="0">
                <a:solidFill>
                  <a:srgbClr val="FF0000"/>
                </a:solidFill>
                <a:sym typeface="+mn-ea"/>
              </a:rPr>
              <a:t>1. </a:t>
            </a:r>
          </a:p>
        </p:txBody>
      </p:sp>
      <p:sp>
        <p:nvSpPr>
          <p:cNvPr id="16" name="文本框 15"/>
          <p:cNvSpPr txBox="1"/>
          <p:nvPr/>
        </p:nvSpPr>
        <p:spPr>
          <a:xfrm>
            <a:off x="4213749" y="1918665"/>
            <a:ext cx="411480" cy="365760"/>
          </a:xfrm>
          <a:prstGeom prst="rect">
            <a:avLst/>
          </a:prstGeom>
          <a:noFill/>
        </p:spPr>
        <p:txBody>
          <a:bodyPr wrap="square" rtlCol="0">
            <a:noAutofit/>
          </a:bodyPr>
          <a:lstStyle/>
          <a:p>
            <a:r>
              <a:rPr lang="en-US" altLang="zh-CN">
                <a:solidFill>
                  <a:srgbClr val="FF0000"/>
                </a:solidFill>
                <a:sym typeface="+mn-ea"/>
              </a:rPr>
              <a:t>2. </a:t>
            </a:r>
          </a:p>
        </p:txBody>
      </p:sp>
      <p:sp>
        <p:nvSpPr>
          <p:cNvPr id="17" name="文本框 16"/>
          <p:cNvSpPr txBox="1"/>
          <p:nvPr/>
        </p:nvSpPr>
        <p:spPr>
          <a:xfrm>
            <a:off x="6645230" y="1858912"/>
            <a:ext cx="411480" cy="365760"/>
          </a:xfrm>
          <a:prstGeom prst="rect">
            <a:avLst/>
          </a:prstGeom>
          <a:noFill/>
        </p:spPr>
        <p:txBody>
          <a:bodyPr wrap="square" rtlCol="0">
            <a:noAutofit/>
          </a:bodyPr>
          <a:lstStyle/>
          <a:p>
            <a:r>
              <a:rPr lang="en-US" altLang="zh-CN">
                <a:solidFill>
                  <a:srgbClr val="FF0000"/>
                </a:solidFill>
                <a:sym typeface="+mn-ea"/>
              </a:rPr>
              <a:t>3. </a:t>
            </a:r>
          </a:p>
        </p:txBody>
      </p:sp>
      <p:sp>
        <p:nvSpPr>
          <p:cNvPr id="18" name="文本框 17"/>
          <p:cNvSpPr txBox="1"/>
          <p:nvPr/>
        </p:nvSpPr>
        <p:spPr>
          <a:xfrm>
            <a:off x="534321" y="5382686"/>
            <a:ext cx="7043149" cy="954848"/>
          </a:xfrm>
          <a:prstGeom prst="rect">
            <a:avLst/>
          </a:prstGeom>
          <a:noFill/>
        </p:spPr>
        <p:txBody>
          <a:bodyPr wrap="square" rtlCol="0">
            <a:noAutofit/>
          </a:bodyPr>
          <a:lstStyle/>
          <a:p>
            <a:pPr marL="0" lvl="1"/>
            <a:r>
              <a:rPr lang="en-US" altLang="zh-CN" dirty="0">
                <a:solidFill>
                  <a:srgbClr val="FF0000"/>
                </a:solidFill>
                <a:sym typeface="+mn-ea"/>
              </a:rPr>
              <a:t>4. </a:t>
            </a:r>
            <a:r>
              <a:rPr lang="en-US" altLang="zh-CN" dirty="0">
                <a:sym typeface="+mn-ea"/>
              </a:rPr>
              <a:t>Co-mover effect: </a:t>
            </a:r>
            <a:r>
              <a:rPr lang="en-US" altLang="zh-CN" i="1" u="sng" dirty="0" err="1">
                <a:solidFill>
                  <a:schemeClr val="tx1">
                    <a:lumMod val="50000"/>
                    <a:lumOff val="50000"/>
                  </a:schemeClr>
                </a:solidFill>
                <a:sym typeface="+mn-ea"/>
              </a:rPr>
              <a:t>Quarkonia</a:t>
            </a:r>
            <a:r>
              <a:rPr lang="en-US" altLang="zh-CN" i="1" u="sng" dirty="0">
                <a:solidFill>
                  <a:schemeClr val="tx1">
                    <a:lumMod val="50000"/>
                    <a:lumOff val="50000"/>
                  </a:schemeClr>
                </a:solidFill>
                <a:sym typeface="+mn-ea"/>
              </a:rPr>
              <a:t> are suppressed by interaction with the co-moving medium, constituted by particles with similar rapidities</a:t>
            </a:r>
            <a:r>
              <a:rPr lang="en-US" altLang="zh-CN" dirty="0">
                <a:solidFill>
                  <a:schemeClr val="tx1">
                    <a:lumMod val="50000"/>
                    <a:lumOff val="50000"/>
                  </a:schemeClr>
                </a:solidFill>
                <a:sym typeface="+mn-ea"/>
              </a:rPr>
              <a:t>.</a:t>
            </a:r>
            <a:r>
              <a:rPr lang="en-US" altLang="zh-CN" dirty="0">
                <a:sym typeface="+mn-ea"/>
              </a:rPr>
              <a:t>’  </a:t>
            </a:r>
            <a:r>
              <a:rPr lang="en-US" altLang="zh-CN" dirty="0">
                <a:solidFill>
                  <a:schemeClr val="tx1">
                    <a:lumMod val="50000"/>
                    <a:lumOff val="50000"/>
                  </a:schemeClr>
                </a:solidFill>
                <a:sym typeface="+mn-ea"/>
              </a:rPr>
              <a:t>[JHEP 03 (2019) 063]</a:t>
            </a:r>
          </a:p>
          <a:p>
            <a:pPr marL="0" lvl="1"/>
            <a:endParaRPr lang="en-US" altLang="zh-CN" dirty="0">
              <a:sym typeface="+mn-ea"/>
            </a:endParaRPr>
          </a:p>
          <a:p>
            <a:endParaRPr lang="zh-CN" altLang="en-US" dirty="0"/>
          </a:p>
        </p:txBody>
      </p:sp>
      <p:pic>
        <p:nvPicPr>
          <p:cNvPr id="6" name="图片 5">
            <a:extLst>
              <a:ext uri="{FF2B5EF4-FFF2-40B4-BE49-F238E27FC236}">
                <a16:creationId xmlns:a16="http://schemas.microsoft.com/office/drawing/2014/main" id="{785E1395-DA28-19AE-BD80-5EE882A24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3674" y="5052432"/>
            <a:ext cx="3129979" cy="1615356"/>
          </a:xfrm>
          <a:prstGeom prst="rect">
            <a:avLst/>
          </a:prstGeom>
        </p:spPr>
      </p:pic>
      <p:pic>
        <p:nvPicPr>
          <p:cNvPr id="8" name="图片 7">
            <a:extLst>
              <a:ext uri="{FF2B5EF4-FFF2-40B4-BE49-F238E27FC236}">
                <a16:creationId xmlns:a16="http://schemas.microsoft.com/office/drawing/2014/main" id="{8117C1F6-BC29-EE1A-6F74-D9A46DBEFC64}"/>
              </a:ext>
            </a:extLst>
          </p:cNvPr>
          <p:cNvPicPr>
            <a:picLocks noChangeAspect="1"/>
          </p:cNvPicPr>
          <p:nvPr/>
        </p:nvPicPr>
        <p:blipFill>
          <a:blip r:embed="rId7"/>
          <a:stretch>
            <a:fillRect/>
          </a:stretch>
        </p:blipFill>
        <p:spPr>
          <a:xfrm>
            <a:off x="4496780" y="1949483"/>
            <a:ext cx="1521267" cy="21001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0921EC-A54B-5FC0-C19A-496AEA1EEDE5}"/>
              </a:ext>
            </a:extLst>
          </p:cNvPr>
          <p:cNvSpPr>
            <a:spLocks noGrp="1"/>
          </p:cNvSpPr>
          <p:nvPr>
            <p:ph type="title"/>
          </p:nvPr>
        </p:nvSpPr>
        <p:spPr/>
        <p:txBody>
          <a:bodyPr/>
          <a:lstStyle/>
          <a:p>
            <a:r>
              <a:rPr lang="en-US" altLang="zh-CN" dirty="0"/>
              <a:t>LHCb detector</a:t>
            </a:r>
            <a:endParaRPr lang="zh-CN" altLang="en-US" dirty="0"/>
          </a:p>
        </p:txBody>
      </p:sp>
      <p:sp>
        <p:nvSpPr>
          <p:cNvPr id="3" name="内容占位符 2">
            <a:extLst>
              <a:ext uri="{FF2B5EF4-FFF2-40B4-BE49-F238E27FC236}">
                <a16:creationId xmlns:a16="http://schemas.microsoft.com/office/drawing/2014/main" id="{8F8A63AB-6A8B-1A63-04C1-52309EB29CDC}"/>
              </a:ext>
            </a:extLst>
          </p:cNvPr>
          <p:cNvSpPr>
            <a:spLocks noGrp="1"/>
          </p:cNvSpPr>
          <p:nvPr>
            <p:ph idx="1"/>
          </p:nvPr>
        </p:nvSpPr>
        <p:spPr>
          <a:xfrm>
            <a:off x="647700" y="1584007"/>
            <a:ext cx="10515600" cy="4592955"/>
          </a:xfrm>
        </p:spPr>
        <p:txBody>
          <a:bodyPr>
            <a:normAutofit/>
          </a:bodyPr>
          <a:lstStyle/>
          <a:p>
            <a:r>
              <a:rPr lang="en-US" altLang="zh-CN" sz="1800" dirty="0"/>
              <a:t>The LHCb detector is a single-arm forward spectrometer covering the </a:t>
            </a:r>
            <a:r>
              <a:rPr lang="en-US" altLang="zh-CN" sz="1800" dirty="0" err="1"/>
              <a:t>pseudorapidity</a:t>
            </a:r>
            <a:r>
              <a:rPr lang="en-US" altLang="zh-CN" sz="1800" dirty="0"/>
              <a:t> range 2 &lt; η &lt; 5</a:t>
            </a:r>
          </a:p>
          <a:p>
            <a:r>
              <a:rPr lang="en-US" altLang="zh-CN" sz="1800" dirty="0"/>
              <a:t>Designed primarily for the study of particles containing </a:t>
            </a:r>
            <a:r>
              <a:rPr lang="en-US" altLang="zh-CN" sz="1800" i="1" dirty="0"/>
              <a:t>b</a:t>
            </a:r>
            <a:r>
              <a:rPr lang="en-US" altLang="zh-CN" sz="1800" dirty="0"/>
              <a:t> or </a:t>
            </a:r>
            <a:r>
              <a:rPr lang="en-US" altLang="zh-CN" sz="1800" i="1" dirty="0"/>
              <a:t>c </a:t>
            </a:r>
            <a:r>
              <a:rPr lang="en-US" altLang="zh-CN" sz="1800" dirty="0"/>
              <a:t>quarks.</a:t>
            </a:r>
            <a:endParaRPr lang="zh-CN" altLang="en-US" sz="1800" dirty="0"/>
          </a:p>
        </p:txBody>
      </p:sp>
      <p:pic>
        <p:nvPicPr>
          <p:cNvPr id="4" name="图片 3">
            <a:extLst>
              <a:ext uri="{FF2B5EF4-FFF2-40B4-BE49-F238E27FC236}">
                <a16:creationId xmlns:a16="http://schemas.microsoft.com/office/drawing/2014/main" id="{E55021C8-562B-EC66-F328-C38F99202BE4}"/>
              </a:ext>
            </a:extLst>
          </p:cNvPr>
          <p:cNvPicPr>
            <a:picLocks noChangeAspect="1"/>
          </p:cNvPicPr>
          <p:nvPr/>
        </p:nvPicPr>
        <p:blipFill rotWithShape="1">
          <a:blip r:embed="rId2"/>
          <a:srcRect t="16891"/>
          <a:stretch/>
        </p:blipFill>
        <p:spPr>
          <a:xfrm>
            <a:off x="4743033" y="2269817"/>
            <a:ext cx="7448967" cy="3592269"/>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4F2502D-CAE7-4E11-0931-18BAB2CAE840}"/>
                  </a:ext>
                </a:extLst>
              </p:cNvPr>
              <p:cNvSpPr txBox="1"/>
              <p:nvPr/>
            </p:nvSpPr>
            <p:spPr>
              <a:xfrm>
                <a:off x="342042" y="2336640"/>
                <a:ext cx="4945884" cy="1836400"/>
              </a:xfrm>
              <a:prstGeom prst="rect">
                <a:avLst/>
              </a:prstGeom>
              <a:noFill/>
            </p:spPr>
            <p:txBody>
              <a:bodyPr wrap="square">
                <a:spAutoFit/>
              </a:bodyPr>
              <a:lstStyle/>
              <a:p>
                <a:pPr>
                  <a:spcBef>
                    <a:spcPts val="500"/>
                  </a:spcBef>
                  <a:spcAft>
                    <a:spcPts val="500"/>
                  </a:spcAft>
                </a:pPr>
                <a:r>
                  <a:rPr lang="en-US" altLang="zh-CN" sz="1600" b="1" dirty="0"/>
                  <a:t>Velo</a:t>
                </a:r>
                <a:r>
                  <a:rPr lang="en-US" altLang="zh-CN" sz="1600" dirty="0"/>
                  <a:t>:  </a:t>
                </a:r>
              </a:p>
              <a:p>
                <a:pPr marL="285750" indent="-285750">
                  <a:spcBef>
                    <a:spcPts val="500"/>
                  </a:spcBef>
                  <a:spcAft>
                    <a:spcPts val="500"/>
                  </a:spcAft>
                  <a:buFont typeface="Arial" panose="020B0604020202020204" pitchFamily="34" charset="0"/>
                  <a:buChar char="•"/>
                </a:pPr>
                <a:r>
                  <a:rPr lang="en-US" altLang="zh-CN" sz="1600" dirty="0"/>
                  <a:t>Time resolution ~ 50fs</a:t>
                </a: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m:t>
                    </m:r>
                    <m:sSub>
                      <m:sSubPr>
                        <m:ctrlPr>
                          <a:rPr lang="en-US" altLang="zh-CN" sz="1600" i="1" smtClean="0">
                            <a:latin typeface="Cambria Math" panose="02040503050406030204" pitchFamily="18" charset="0"/>
                            <a:ea typeface="Cambria Math" panose="02040503050406030204" pitchFamily="18" charset="0"/>
                          </a:rPr>
                        </m:ctrlPr>
                      </m:sSubPr>
                      <m:e>
                        <m:r>
                          <a:rPr lang="zh-CN" altLang="en-US" sz="1600" i="1" smtClean="0">
                            <a:latin typeface="Cambria Math" panose="02040503050406030204" pitchFamily="18" charset="0"/>
                            <a:ea typeface="Cambria Math" panose="02040503050406030204" pitchFamily="18" charset="0"/>
                          </a:rPr>
                          <m:t>𝜏</m:t>
                        </m:r>
                      </m:e>
                      <m:sub>
                        <m:r>
                          <a:rPr lang="en-US" altLang="zh-CN" sz="1600" b="0" i="1" smtClean="0">
                            <a:latin typeface="Cambria Math" panose="02040503050406030204" pitchFamily="18" charset="0"/>
                            <a:ea typeface="Cambria Math" panose="02040503050406030204" pitchFamily="18" charset="0"/>
                          </a:rPr>
                          <m:t>𝑏</m:t>
                        </m:r>
                      </m:sub>
                    </m:sSub>
                  </m:oMath>
                </a14:m>
                <a:endParaRPr lang="en-US" altLang="zh-CN" sz="1600" dirty="0"/>
              </a:p>
              <a:p>
                <a:pPr marL="285750" indent="-285750">
                  <a:spcBef>
                    <a:spcPts val="500"/>
                  </a:spcBef>
                  <a:spcAft>
                    <a:spcPts val="500"/>
                  </a:spcAft>
                  <a:buFont typeface="Arial" panose="020B0604020202020204" pitchFamily="34" charset="0"/>
                  <a:buChar char="•"/>
                </a:pPr>
                <a:r>
                  <a:rPr lang="en-US" altLang="zh-CN" sz="1600" dirty="0"/>
                  <a:t>PV resolution ~ 13</a:t>
                </a:r>
                <a14:m>
                  <m:oMath xmlns:m="http://schemas.openxmlformats.org/officeDocument/2006/math">
                    <m:r>
                      <m:rPr>
                        <m:sty m:val="p"/>
                      </m:rPr>
                      <a:rPr lang="zh-CN" altLang="en-US" sz="1600" i="0" smtClean="0">
                        <a:latin typeface="Cambria Math" panose="02040503050406030204" pitchFamily="18" charset="0"/>
                      </a:rPr>
                      <m:t>μ</m:t>
                    </m:r>
                    <m:r>
                      <m:rPr>
                        <m:sty m:val="p"/>
                      </m:rPr>
                      <a:rPr lang="en-US" altLang="zh-CN" sz="1600" b="0" i="0" smtClean="0">
                        <a:latin typeface="Cambria Math" panose="02040503050406030204" pitchFamily="18" charset="0"/>
                      </a:rPr>
                      <m:t>m</m:t>
                    </m:r>
                  </m:oMath>
                </a14:m>
                <a:endParaRPr lang="en-US" altLang="zh-CN" sz="1600" dirty="0"/>
              </a:p>
              <a:p>
                <a:pPr>
                  <a:spcBef>
                    <a:spcPts val="500"/>
                  </a:spcBef>
                  <a:spcAft>
                    <a:spcPts val="500"/>
                  </a:spcAft>
                </a:pP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 </m:t>
                    </m:r>
                  </m:oMath>
                </a14:m>
                <a:r>
                  <a:rPr lang="en-US" altLang="zh-CN" sz="1600" dirty="0"/>
                  <a:t> prompt and non-prompt separation</a:t>
                </a:r>
              </a:p>
              <a:p>
                <a:pPr marL="285750" indent="-285750">
                  <a:spcBef>
                    <a:spcPts val="500"/>
                  </a:spcBef>
                  <a:spcAft>
                    <a:spcPts val="500"/>
                  </a:spcAft>
                  <a:buFont typeface="Arial" panose="020B0604020202020204" pitchFamily="34" charset="0"/>
                  <a:buChar char="•"/>
                </a:pPr>
                <a:r>
                  <a:rPr lang="en-US" altLang="zh-CN" sz="1600" dirty="0"/>
                  <a:t>Impact parameter resolution:(15 + 29/</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𝑝</m:t>
                        </m:r>
                      </m:e>
                      <m:sub>
                        <m:r>
                          <m:rPr>
                            <m:sty m:val="p"/>
                          </m:rPr>
                          <a:rPr lang="en-US" altLang="zh-CN" sz="1600" b="0" i="0" smtClean="0">
                            <a:latin typeface="Cambria Math" panose="02040503050406030204" pitchFamily="18" charset="0"/>
                          </a:rPr>
                          <m:t>T</m:t>
                        </m:r>
                      </m:sub>
                    </m:sSub>
                  </m:oMath>
                </a14:m>
                <a:r>
                  <a:rPr lang="en-US" altLang="zh-CN" sz="1600" dirty="0"/>
                  <a:t>)[GeV])</a:t>
                </a:r>
                <a:r>
                  <a:rPr lang="el-GR" altLang="zh-CN" sz="1600" dirty="0"/>
                  <a:t>μ</a:t>
                </a:r>
                <a:r>
                  <a:rPr lang="en-US" altLang="zh-CN" sz="1600" dirty="0"/>
                  <a:t>m</a:t>
                </a:r>
              </a:p>
            </p:txBody>
          </p:sp>
        </mc:Choice>
        <mc:Fallback xmlns="">
          <p:sp>
            <p:nvSpPr>
              <p:cNvPr id="24" name="文本框 23">
                <a:extLst>
                  <a:ext uri="{FF2B5EF4-FFF2-40B4-BE49-F238E27FC236}">
                    <a16:creationId xmlns:a16="http://schemas.microsoft.com/office/drawing/2014/main" id="{E4F2502D-CAE7-4E11-0931-18BAB2CAE840}"/>
                  </a:ext>
                </a:extLst>
              </p:cNvPr>
              <p:cNvSpPr txBox="1">
                <a:spLocks noRot="1" noChangeAspect="1" noMove="1" noResize="1" noEditPoints="1" noAdjustHandles="1" noChangeArrowheads="1" noChangeShapeType="1" noTextEdit="1"/>
              </p:cNvSpPr>
              <p:nvPr/>
            </p:nvSpPr>
            <p:spPr>
              <a:xfrm>
                <a:off x="342042" y="2336640"/>
                <a:ext cx="4945884" cy="1836400"/>
              </a:xfrm>
              <a:prstGeom prst="rect">
                <a:avLst/>
              </a:prstGeom>
              <a:blipFill>
                <a:blip r:embed="rId3"/>
                <a:stretch>
                  <a:fillRect l="-617" t="-993" b="-3311"/>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5A9027BB-FDBD-F6D4-D914-67D962168D16}"/>
              </a:ext>
            </a:extLst>
          </p:cNvPr>
          <p:cNvSpPr txBox="1"/>
          <p:nvPr/>
        </p:nvSpPr>
        <p:spPr>
          <a:xfrm>
            <a:off x="313569" y="5617835"/>
            <a:ext cx="3347588" cy="1118255"/>
          </a:xfrm>
          <a:prstGeom prst="rect">
            <a:avLst/>
          </a:prstGeom>
          <a:noFill/>
        </p:spPr>
        <p:txBody>
          <a:bodyPr wrap="square">
            <a:spAutoFit/>
          </a:bodyPr>
          <a:lstStyle/>
          <a:p>
            <a:pPr>
              <a:lnSpc>
                <a:spcPct val="100000"/>
              </a:lnSpc>
              <a:spcBef>
                <a:spcPts val="500"/>
              </a:spcBef>
              <a:spcAft>
                <a:spcPts val="500"/>
              </a:spcAft>
            </a:pPr>
            <a:r>
              <a:rPr lang="en-US" altLang="zh-CN" sz="1600" b="1" dirty="0"/>
              <a:t>Muon detector</a:t>
            </a:r>
            <a:r>
              <a:rPr lang="en-US" altLang="zh-CN" sz="1600" dirty="0"/>
              <a:t>: </a:t>
            </a:r>
          </a:p>
          <a:p>
            <a:pPr marL="285750" indent="-285750">
              <a:lnSpc>
                <a:spcPct val="100000"/>
              </a:lnSpc>
              <a:spcBef>
                <a:spcPts val="500"/>
              </a:spcBef>
              <a:spcAft>
                <a:spcPts val="500"/>
              </a:spcAft>
              <a:buFont typeface="Arial" panose="020B0604020202020204" pitchFamily="34" charset="0"/>
              <a:buChar char="•"/>
            </a:pPr>
            <a:r>
              <a:rPr lang="en-US" altLang="zh-CN" sz="1600" dirty="0"/>
              <a:t>High Muon ID ~ 97 %, </a:t>
            </a:r>
          </a:p>
          <a:p>
            <a:pPr marL="285750" indent="-285750">
              <a:lnSpc>
                <a:spcPct val="100000"/>
              </a:lnSpc>
              <a:spcBef>
                <a:spcPts val="500"/>
              </a:spcBef>
              <a:spcAft>
                <a:spcPts val="500"/>
              </a:spcAft>
              <a:buFont typeface="Arial" panose="020B0604020202020204" pitchFamily="34" charset="0"/>
              <a:buChar char="•"/>
            </a:pPr>
            <a:r>
              <a:rPr lang="en-US" altLang="zh-CN" sz="1600" dirty="0"/>
              <a:t>Mis ID for Pion to Muon 1%~3%</a:t>
            </a:r>
          </a:p>
        </p:txBody>
      </p:sp>
      <p:cxnSp>
        <p:nvCxnSpPr>
          <p:cNvPr id="30" name="连接符: 肘形 29">
            <a:extLst>
              <a:ext uri="{FF2B5EF4-FFF2-40B4-BE49-F238E27FC236}">
                <a16:creationId xmlns:a16="http://schemas.microsoft.com/office/drawing/2014/main" id="{DAD9A7FD-8256-D1C8-F42F-955BF6F842DF}"/>
              </a:ext>
            </a:extLst>
          </p:cNvPr>
          <p:cNvCxnSpPr>
            <a:cxnSpLocks/>
          </p:cNvCxnSpPr>
          <p:nvPr/>
        </p:nvCxnSpPr>
        <p:spPr>
          <a:xfrm>
            <a:off x="1028700" y="2476213"/>
            <a:ext cx="3982779" cy="1373826"/>
          </a:xfrm>
          <a:prstGeom prst="bentConnector3">
            <a:avLst>
              <a:gd name="adj1" fmla="val 68865"/>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C14A51B6-0251-090C-2DA0-1AD22F9608EB}"/>
              </a:ext>
            </a:extLst>
          </p:cNvPr>
          <p:cNvCxnSpPr>
            <a:cxnSpLocks/>
            <a:stCxn id="42" idx="4"/>
          </p:cNvCxnSpPr>
          <p:nvPr/>
        </p:nvCxnSpPr>
        <p:spPr>
          <a:xfrm rot="5400000" flipH="1">
            <a:off x="5689596" y="1920161"/>
            <a:ext cx="258485" cy="7982049"/>
          </a:xfrm>
          <a:prstGeom prst="bentConnector4">
            <a:avLst>
              <a:gd name="adj1" fmla="val -88438"/>
              <a:gd name="adj2" fmla="val 56777"/>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42" name="椭圆 41">
            <a:extLst>
              <a:ext uri="{FF2B5EF4-FFF2-40B4-BE49-F238E27FC236}">
                <a16:creationId xmlns:a16="http://schemas.microsoft.com/office/drawing/2014/main" id="{B9310B93-8E76-076C-A5D4-9A41584D4D74}"/>
              </a:ext>
            </a:extLst>
          </p:cNvPr>
          <p:cNvSpPr/>
          <p:nvPr/>
        </p:nvSpPr>
        <p:spPr>
          <a:xfrm>
            <a:off x="8727987" y="2522329"/>
            <a:ext cx="2163752" cy="3518098"/>
          </a:xfrm>
          <a:prstGeom prst="ellipse">
            <a:avLst/>
          </a:prstGeom>
          <a:noFill/>
          <a:ln w="28575">
            <a:solidFill>
              <a:srgbClr val="FF8D4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pic>
        <p:nvPicPr>
          <p:cNvPr id="52" name="图片 51">
            <a:extLst>
              <a:ext uri="{FF2B5EF4-FFF2-40B4-BE49-F238E27FC236}">
                <a16:creationId xmlns:a16="http://schemas.microsoft.com/office/drawing/2014/main" id="{ED900B34-1073-49B5-4D81-420E2149D182}"/>
              </a:ext>
            </a:extLst>
          </p:cNvPr>
          <p:cNvPicPr>
            <a:picLocks noChangeAspect="1"/>
          </p:cNvPicPr>
          <p:nvPr/>
        </p:nvPicPr>
        <p:blipFill>
          <a:blip r:embed="rId4"/>
          <a:stretch>
            <a:fillRect/>
          </a:stretch>
        </p:blipFill>
        <p:spPr>
          <a:xfrm>
            <a:off x="868585" y="4151498"/>
            <a:ext cx="1469300" cy="1466337"/>
          </a:xfrm>
          <a:prstGeom prst="rect">
            <a:avLst/>
          </a:prstGeom>
        </p:spPr>
      </p:pic>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96F08AE-F6BF-F008-1AE8-4D02AA507936}"/>
                  </a:ext>
                </a:extLst>
              </p:cNvPr>
              <p:cNvSpPr txBox="1"/>
              <p:nvPr/>
            </p:nvSpPr>
            <p:spPr>
              <a:xfrm>
                <a:off x="2194319" y="4749347"/>
                <a:ext cx="832051" cy="3958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i="1">
                              <a:latin typeface="Cambria Math" panose="02040503050406030204" pitchFamily="18" charset="0"/>
                              <a:cs typeface="Cambria Math" panose="02040503050406030204" pitchFamily="18" charset="0"/>
                            </a:rPr>
                            <m:t>fwd</m:t>
                          </m:r>
                        </m:sub>
                        <m:sup>
                          <m:r>
                            <m:rPr>
                              <m:sty m:val="p"/>
                            </m:rPr>
                            <a:rPr lang="en-US" altLang="zh-CN" sz="1800">
                              <a:latin typeface="Cambria Math" panose="02040503050406030204" pitchFamily="18" charset="0"/>
                              <a:cs typeface="Cambria Math" panose="02040503050406030204" pitchFamily="18" charset="0"/>
                            </a:rPr>
                            <m:t>PV</m:t>
                          </m:r>
                        </m:sup>
                      </m:sSubSup>
                    </m:oMath>
                  </m:oMathPara>
                </a14:m>
                <a:endParaRPr lang="zh-CN" altLang="en-US" dirty="0"/>
              </a:p>
            </p:txBody>
          </p:sp>
        </mc:Choice>
        <mc:Fallback xmlns="">
          <p:sp>
            <p:nvSpPr>
              <p:cNvPr id="65" name="文本框 64">
                <a:extLst>
                  <a:ext uri="{FF2B5EF4-FFF2-40B4-BE49-F238E27FC236}">
                    <a16:creationId xmlns:a16="http://schemas.microsoft.com/office/drawing/2014/main" id="{696F08AE-F6BF-F008-1AE8-4D02AA507936}"/>
                  </a:ext>
                </a:extLst>
              </p:cNvPr>
              <p:cNvSpPr txBox="1">
                <a:spLocks noRot="1" noChangeAspect="1" noMove="1" noResize="1" noEditPoints="1" noAdjustHandles="1" noChangeArrowheads="1" noChangeShapeType="1" noTextEdit="1"/>
              </p:cNvSpPr>
              <p:nvPr/>
            </p:nvSpPr>
            <p:spPr>
              <a:xfrm>
                <a:off x="2194319" y="4749347"/>
                <a:ext cx="832051" cy="395814"/>
              </a:xfrm>
              <a:prstGeom prst="rect">
                <a:avLst/>
              </a:prstGeom>
              <a:blipFill>
                <a:blip r:embed="rId5"/>
                <a:stretch>
                  <a:fillRect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334EB024-B49D-2E18-72E1-9B49B8602C1F}"/>
                  </a:ext>
                </a:extLst>
              </p:cNvPr>
              <p:cNvSpPr txBox="1"/>
              <p:nvPr/>
            </p:nvSpPr>
            <p:spPr>
              <a:xfrm>
                <a:off x="184544" y="4727196"/>
                <a:ext cx="717933" cy="3958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b="0" i="0" smtClean="0">
                              <a:latin typeface="Cambria Math" panose="02040503050406030204" pitchFamily="18" charset="0"/>
                              <a:cs typeface="Cambria Math" panose="02040503050406030204" pitchFamily="18" charset="0"/>
                            </a:rPr>
                            <m:t>b</m:t>
                          </m:r>
                          <m:r>
                            <m:rPr>
                              <m:sty m:val="p"/>
                            </m:rPr>
                            <a:rPr lang="en-US" altLang="zh-CN" i="1">
                              <a:latin typeface="Cambria Math" panose="02040503050406030204" pitchFamily="18" charset="0"/>
                              <a:cs typeface="Cambria Math" panose="02040503050406030204" pitchFamily="18" charset="0"/>
                            </a:rPr>
                            <m:t>wd</m:t>
                          </m:r>
                        </m:sub>
                        <m:sup>
                          <m:r>
                            <m:rPr>
                              <m:sty m:val="p"/>
                            </m:rPr>
                            <a:rPr lang="en-US" altLang="zh-CN" sz="1800">
                              <a:latin typeface="Cambria Math" panose="02040503050406030204" pitchFamily="18" charset="0"/>
                              <a:cs typeface="Cambria Math" panose="02040503050406030204" pitchFamily="18" charset="0"/>
                            </a:rPr>
                            <m:t>PV</m:t>
                          </m:r>
                        </m:sup>
                      </m:sSubSup>
                    </m:oMath>
                  </m:oMathPara>
                </a14:m>
                <a:endParaRPr lang="zh-CN" altLang="en-US" dirty="0"/>
              </a:p>
            </p:txBody>
          </p:sp>
        </mc:Choice>
        <mc:Fallback xmlns="">
          <p:sp>
            <p:nvSpPr>
              <p:cNvPr id="67" name="文本框 66">
                <a:extLst>
                  <a:ext uri="{FF2B5EF4-FFF2-40B4-BE49-F238E27FC236}">
                    <a16:creationId xmlns:a16="http://schemas.microsoft.com/office/drawing/2014/main" id="{334EB024-B49D-2E18-72E1-9B49B8602C1F}"/>
                  </a:ext>
                </a:extLst>
              </p:cNvPr>
              <p:cNvSpPr txBox="1">
                <a:spLocks noRot="1" noChangeAspect="1" noMove="1" noResize="1" noEditPoints="1" noAdjustHandles="1" noChangeArrowheads="1" noChangeShapeType="1" noTextEdit="1"/>
              </p:cNvSpPr>
              <p:nvPr/>
            </p:nvSpPr>
            <p:spPr>
              <a:xfrm>
                <a:off x="184544" y="4727196"/>
                <a:ext cx="717933" cy="395814"/>
              </a:xfrm>
              <a:prstGeom prst="rect">
                <a:avLst/>
              </a:prstGeom>
              <a:blipFill>
                <a:blip r:embed="rId6"/>
                <a:stretch>
                  <a:fillRect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7A482FA7-0766-9FA5-BFFC-80392713F015}"/>
                  </a:ext>
                </a:extLst>
              </p:cNvPr>
              <p:cNvSpPr txBox="1"/>
              <p:nvPr/>
            </p:nvSpPr>
            <p:spPr>
              <a:xfrm>
                <a:off x="2194319" y="5239774"/>
                <a:ext cx="2466390" cy="6728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cs typeface="Cambria Math" panose="02040503050406030204" pitchFamily="18" charset="0"/>
                            </a:rPr>
                          </m:ctrlPr>
                        </m:sSubSupPr>
                        <m:e>
                          <m:r>
                            <m:rPr>
                              <m:sty m:val="p"/>
                            </m:rPr>
                            <a:rPr lang="en-US" altLang="zh-CN" sz="1800" i="0">
                              <a:latin typeface="Cambria Math" panose="02040503050406030204" pitchFamily="18" charset="0"/>
                              <a:cs typeface="Cambria Math" panose="02040503050406030204" pitchFamily="18" charset="0"/>
                            </a:rPr>
                            <m:t>N</m:t>
                          </m:r>
                        </m:e>
                        <m:sub>
                          <m:r>
                            <m:rPr>
                              <m:sty m:val="p"/>
                            </m:rPr>
                            <a:rPr lang="en-US" altLang="zh-CN" sz="1800" i="0">
                              <a:latin typeface="Cambria Math" panose="02040503050406030204" pitchFamily="18" charset="0"/>
                              <a:cs typeface="Cambria Math" panose="02040503050406030204" pitchFamily="18" charset="0"/>
                            </a:rPr>
                            <m:t>t</m:t>
                          </m:r>
                          <m:r>
                            <m:rPr>
                              <m:sty m:val="p"/>
                            </m:rPr>
                            <a:rPr lang="en-US" altLang="zh-CN" sz="1800" b="0" i="0" smtClean="0">
                              <a:latin typeface="Cambria Math" panose="02040503050406030204" pitchFamily="18" charset="0"/>
                              <a:cs typeface="Cambria Math" panose="02040503050406030204" pitchFamily="18" charset="0"/>
                            </a:rPr>
                            <m:t>rack</m:t>
                          </m:r>
                        </m:sub>
                        <m:sup>
                          <m:r>
                            <m:rPr>
                              <m:sty m:val="p"/>
                            </m:rPr>
                            <a:rPr lang="en-US" altLang="zh-CN" sz="1800" i="0">
                              <a:latin typeface="Cambria Math" panose="02040503050406030204" pitchFamily="18" charset="0"/>
                              <a:cs typeface="Cambria Math" panose="02040503050406030204" pitchFamily="18" charset="0"/>
                            </a:rPr>
                            <m:t>PV</m:t>
                          </m:r>
                        </m:sup>
                      </m:sSubSup>
                      <m:r>
                        <a:rPr lang="en-US" altLang="zh-CN" sz="1800" b="0" i="0" smtClean="0">
                          <a:latin typeface="Cambria Math" panose="02040503050406030204" pitchFamily="18" charset="0"/>
                          <a:cs typeface="Cambria Math" panose="02040503050406030204" pitchFamily="18" charset="0"/>
                        </a:rPr>
                        <m:t>=</m:t>
                      </m:r>
                      <m:sSubSup>
                        <m:sSubSupPr>
                          <m:ctrlPr>
                            <a:rPr lang="en-US" altLang="zh-CN" i="1">
                              <a:latin typeface="Cambria Math" panose="02040503050406030204" pitchFamily="18" charset="0"/>
                              <a:cs typeface="Cambria Math" panose="02040503050406030204" pitchFamily="18" charset="0"/>
                            </a:rPr>
                          </m:ctrlPr>
                        </m:sSubSupPr>
                        <m:e>
                          <m:r>
                            <m:rPr>
                              <m:sty m:val="p"/>
                            </m:rPr>
                            <a:rPr lang="en-US" altLang="zh-CN">
                              <a:latin typeface="Cambria Math" panose="02040503050406030204" pitchFamily="18" charset="0"/>
                              <a:cs typeface="Cambria Math" panose="02040503050406030204" pitchFamily="18" charset="0"/>
                            </a:rPr>
                            <m:t>N</m:t>
                          </m:r>
                        </m:e>
                        <m:sub>
                          <m:r>
                            <m:rPr>
                              <m:sty m:val="p"/>
                            </m:rPr>
                            <a:rPr lang="en-US" altLang="zh-CN" i="1">
                              <a:latin typeface="Cambria Math" panose="02040503050406030204" pitchFamily="18" charset="0"/>
                              <a:cs typeface="Cambria Math" panose="02040503050406030204" pitchFamily="18" charset="0"/>
                            </a:rPr>
                            <m:t>fwd</m:t>
                          </m:r>
                        </m:sub>
                        <m:sup>
                          <m:r>
                            <m:rPr>
                              <m:sty m:val="p"/>
                            </m:rPr>
                            <a:rPr lang="en-US" altLang="zh-CN">
                              <a:latin typeface="Cambria Math" panose="02040503050406030204" pitchFamily="18" charset="0"/>
                              <a:cs typeface="Cambria Math" panose="02040503050406030204" pitchFamily="18" charset="0"/>
                            </a:rPr>
                            <m:t>PV</m:t>
                          </m:r>
                        </m:sup>
                      </m:sSubSup>
                      <m:r>
                        <a:rPr lang="en-US" altLang="zh-CN" b="0" i="1" smtClean="0">
                          <a:latin typeface="Cambria Math" panose="02040503050406030204" pitchFamily="18" charset="0"/>
                          <a:cs typeface="Cambria Math" panose="02040503050406030204" pitchFamily="18" charset="0"/>
                        </a:rPr>
                        <m:t>+</m:t>
                      </m:r>
                      <m:sSubSup>
                        <m:sSubSupPr>
                          <m:ctrlPr>
                            <a:rPr lang="en-US" altLang="zh-CN" i="1">
                              <a:latin typeface="Cambria Math" panose="02040503050406030204" pitchFamily="18" charset="0"/>
                              <a:cs typeface="Cambria Math" panose="02040503050406030204" pitchFamily="18" charset="0"/>
                            </a:rPr>
                          </m:ctrlPr>
                        </m:sSubSupPr>
                        <m:e>
                          <m:r>
                            <m:rPr>
                              <m:sty m:val="p"/>
                            </m:rPr>
                            <a:rPr lang="en-US" altLang="zh-CN">
                              <a:latin typeface="Cambria Math" panose="02040503050406030204" pitchFamily="18" charset="0"/>
                              <a:cs typeface="Cambria Math" panose="02040503050406030204" pitchFamily="18" charset="0"/>
                            </a:rPr>
                            <m:t>N</m:t>
                          </m:r>
                        </m:e>
                        <m:sub>
                          <m:r>
                            <m:rPr>
                              <m:sty m:val="p"/>
                            </m:rPr>
                            <a:rPr lang="en-US" altLang="zh-CN" b="0" i="0" smtClean="0">
                              <a:latin typeface="Cambria Math" panose="02040503050406030204" pitchFamily="18" charset="0"/>
                              <a:cs typeface="Cambria Math" panose="02040503050406030204" pitchFamily="18" charset="0"/>
                            </a:rPr>
                            <m:t>b</m:t>
                          </m:r>
                          <m:r>
                            <m:rPr>
                              <m:sty m:val="p"/>
                            </m:rPr>
                            <a:rPr lang="en-US" altLang="zh-CN" i="1">
                              <a:latin typeface="Cambria Math" panose="02040503050406030204" pitchFamily="18" charset="0"/>
                              <a:cs typeface="Cambria Math" panose="02040503050406030204" pitchFamily="18" charset="0"/>
                            </a:rPr>
                            <m:t>wd</m:t>
                          </m:r>
                        </m:sub>
                        <m:sup>
                          <m:r>
                            <m:rPr>
                              <m:sty m:val="p"/>
                            </m:rPr>
                            <a:rPr lang="en-US" altLang="zh-CN">
                              <a:latin typeface="Cambria Math" panose="02040503050406030204" pitchFamily="18" charset="0"/>
                              <a:cs typeface="Cambria Math" panose="02040503050406030204" pitchFamily="18" charset="0"/>
                            </a:rPr>
                            <m:t>PV</m:t>
                          </m:r>
                        </m:sup>
                      </m:sSubSup>
                    </m:oMath>
                  </m:oMathPara>
                </a14:m>
                <a:endParaRPr lang="zh-CN" altLang="en-US" dirty="0"/>
              </a:p>
              <a:p>
                <a:endParaRPr lang="zh-CN" altLang="en-US" dirty="0"/>
              </a:p>
            </p:txBody>
          </p:sp>
        </mc:Choice>
        <mc:Fallback xmlns="">
          <p:sp>
            <p:nvSpPr>
              <p:cNvPr id="69" name="文本框 68">
                <a:extLst>
                  <a:ext uri="{FF2B5EF4-FFF2-40B4-BE49-F238E27FC236}">
                    <a16:creationId xmlns:a16="http://schemas.microsoft.com/office/drawing/2014/main" id="{7A482FA7-0766-9FA5-BFFC-80392713F015}"/>
                  </a:ext>
                </a:extLst>
              </p:cNvPr>
              <p:cNvSpPr txBox="1">
                <a:spLocks noRot="1" noChangeAspect="1" noMove="1" noResize="1" noEditPoints="1" noAdjustHandles="1" noChangeArrowheads="1" noChangeShapeType="1" noTextEdit="1"/>
              </p:cNvSpPr>
              <p:nvPr/>
            </p:nvSpPr>
            <p:spPr>
              <a:xfrm>
                <a:off x="2194319" y="5239774"/>
                <a:ext cx="2466390" cy="672813"/>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207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set and signal extraction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12102" y="1584008"/>
                <a:ext cx="5193398" cy="4351655"/>
              </a:xfrm>
            </p:spPr>
            <p:txBody>
              <a:bodyPr>
                <a:normAutofit/>
              </a:bodyPr>
              <a:lstStyle/>
              <a:p>
                <a:pPr>
                  <a:lnSpc>
                    <a:spcPct val="100000"/>
                  </a:lnSpc>
                  <a:spcBef>
                    <a:spcPts val="600"/>
                  </a:spcBef>
                  <a:spcAft>
                    <a:spcPts val="600"/>
                  </a:spcAft>
                </a:pPr>
                <a:r>
                  <a:rPr lang="en-US" altLang="zh-CN" sz="1800" b="1" dirty="0"/>
                  <a:t>Data sample</a:t>
                </a:r>
                <a:r>
                  <a:rPr lang="en-US" altLang="zh-CN" sz="1800" dirty="0"/>
                  <a:t>:  pp collisions at </a:t>
                </a:r>
                <a14:m>
                  <m:oMath xmlns:m="http://schemas.openxmlformats.org/officeDocument/2006/math">
                    <m:rad>
                      <m:radPr>
                        <m:degHide m:val="on"/>
                        <m:ctrlPr>
                          <a:rPr lang="en-US" altLang="zh-CN" sz="1800" i="1" smtClean="0">
                            <a:latin typeface="Cambria Math" panose="02040503050406030204" pitchFamily="18" charset="0"/>
                          </a:rPr>
                        </m:ctrlPr>
                      </m:radPr>
                      <m:deg/>
                      <m:e>
                        <m:r>
                          <a:rPr lang="en-US" altLang="zh-CN" sz="1800" b="0" i="1" smtClean="0">
                            <a:latin typeface="Cambria Math" panose="02040503050406030204" pitchFamily="18" charset="0"/>
                          </a:rPr>
                          <m:t>𝑠</m:t>
                        </m:r>
                      </m:e>
                    </m:rad>
                    <m:r>
                      <a:rPr lang="en-US" altLang="zh-CN" sz="1800" b="0" i="1" smtClean="0">
                        <a:latin typeface="Cambria Math" panose="02040503050406030204" pitchFamily="18" charset="0"/>
                      </a:rPr>
                      <m:t>=13</m:t>
                    </m:r>
                    <m:r>
                      <a:rPr lang="en-US" altLang="zh-CN" sz="1800" b="0" i="0" smtClean="0">
                        <a:latin typeface="Cambria Math" panose="02040503050406030204" pitchFamily="18" charset="0"/>
                      </a:rPr>
                      <m:t> </m:t>
                    </m:r>
                    <m:r>
                      <m:rPr>
                        <m:sty m:val="p"/>
                      </m:rPr>
                      <a:rPr lang="en-US" altLang="zh-CN" sz="1800" b="0" i="0" smtClean="0">
                        <a:latin typeface="Cambria Math" panose="02040503050406030204" pitchFamily="18" charset="0"/>
                      </a:rPr>
                      <m:t>TeV</m:t>
                    </m:r>
                  </m:oMath>
                </a14:m>
                <a:r>
                  <a:rPr lang="zh-CN" altLang="en-US" sz="1800" dirty="0"/>
                  <a:t> </a:t>
                </a:r>
                <a:r>
                  <a:rPr lang="en-US" altLang="zh-CN" sz="1800" dirty="0"/>
                  <a:t>collected in 2016</a:t>
                </a:r>
              </a:p>
              <a:p>
                <a:pPr>
                  <a:lnSpc>
                    <a:spcPct val="100000"/>
                  </a:lnSpc>
                  <a:spcBef>
                    <a:spcPts val="600"/>
                  </a:spcBef>
                  <a:spcAft>
                    <a:spcPts val="600"/>
                  </a:spcAft>
                </a:pPr>
                <a:r>
                  <a:rPr lang="en-US" altLang="zh-CN" sz="1800" b="1" dirty="0"/>
                  <a:t>Decay channel</a:t>
                </a:r>
                <a:r>
                  <a:rPr lang="en-US" altLang="zh-CN" sz="1800" dirty="0"/>
                  <a:t>:</a:t>
                </a:r>
                <a:r>
                  <a:rPr lang="en-US" altLang="zh-CN" sz="1800" i="1" dirty="0"/>
                  <a:t> </a:t>
                </a:r>
                <a14:m>
                  <m:oMath xmlns:m="http://schemas.openxmlformats.org/officeDocument/2006/math">
                    <m:r>
                      <a:rPr lang="en-US" altLang="zh-CN" sz="1800" b="0" i="1" smtClean="0">
                        <a:latin typeface="Cambria Math" panose="02040503050406030204" pitchFamily="18" charset="0"/>
                      </a:rPr>
                      <m:t>𝐽</m:t>
                    </m:r>
                    <m:r>
                      <a:rPr lang="en-US" altLang="zh-CN" sz="1800" b="0" i="0" smtClean="0">
                        <a:latin typeface="Cambria Math" panose="02040503050406030204" pitchFamily="18" charset="0"/>
                      </a:rPr>
                      <m:t>/</m:t>
                    </m:r>
                    <m:r>
                      <a:rPr lang="zh-CN" altLang="en-US" sz="1800" i="1" smtClean="0">
                        <a:latin typeface="Cambria Math" panose="02040503050406030204" pitchFamily="18" charset="0"/>
                      </a:rPr>
                      <m:t>𝜓</m:t>
                    </m:r>
                    <m:r>
                      <a:rPr lang="zh-CN" altLang="en-US" sz="1800" i="1" smtClean="0">
                        <a:latin typeface="Cambria Math" panose="02040503050406030204" pitchFamily="18" charset="0"/>
                      </a:rPr>
                      <m:t>→</m:t>
                    </m:r>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𝜇</m:t>
                        </m:r>
                      </m:e>
                      <m:sup>
                        <m:r>
                          <a:rPr lang="en-US" altLang="zh-CN" sz="1800" b="0" i="1" smtClean="0">
                            <a:latin typeface="Cambria Math" panose="02040503050406030204" pitchFamily="18" charset="0"/>
                          </a:rPr>
                          <m:t>+</m:t>
                        </m:r>
                      </m:sup>
                    </m:sSup>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𝜇</m:t>
                        </m:r>
                      </m:e>
                      <m:sup>
                        <m:r>
                          <a:rPr lang="en-US" altLang="zh-CN" sz="1800" b="0" i="1" smtClean="0">
                            <a:latin typeface="Cambria Math" panose="02040503050406030204" pitchFamily="18" charset="0"/>
                          </a:rPr>
                          <m:t>−</m:t>
                        </m:r>
                      </m:sup>
                    </m:sSup>
                  </m:oMath>
                </a14:m>
                <a:r>
                  <a:rPr lang="zh-CN" altLang="en-US" sz="1800" dirty="0"/>
                  <a:t> </a:t>
                </a:r>
                <a:r>
                  <a:rPr lang="en-US" altLang="zh-CN" sz="1800" dirty="0"/>
                  <a:t>and </a:t>
                </a:r>
                <a14:m>
                  <m:oMath xmlns:m="http://schemas.openxmlformats.org/officeDocument/2006/math">
                    <m:r>
                      <a:rPr lang="zh-CN" altLang="en-US" sz="1800" i="1">
                        <a:latin typeface="Cambria Math" panose="02040503050406030204" pitchFamily="18" charset="0"/>
                      </a:rPr>
                      <m:t>𝜓</m:t>
                    </m:r>
                    <m:r>
                      <a:rPr lang="en-US" altLang="zh-CN" sz="1800" b="0" i="1" smtClean="0">
                        <a:latin typeface="Cambria Math" panose="02040503050406030204" pitchFamily="18" charset="0"/>
                      </a:rPr>
                      <m:t>(2</m:t>
                    </m:r>
                    <m:r>
                      <a:rPr lang="en-US" altLang="zh-CN" sz="1800" b="0" i="1" smtClean="0">
                        <a:latin typeface="Cambria Math" panose="02040503050406030204" pitchFamily="18" charset="0"/>
                      </a:rPr>
                      <m:t>𝑆</m:t>
                    </m:r>
                    <m:r>
                      <a:rPr lang="en-US" altLang="zh-CN" sz="1800" b="0" i="1" smtClean="0">
                        <a:latin typeface="Cambria Math" panose="02040503050406030204" pitchFamily="18" charset="0"/>
                      </a:rPr>
                      <m:t>)→</m:t>
                    </m:r>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𝜇</m:t>
                        </m:r>
                      </m:e>
                      <m:sup>
                        <m:r>
                          <a:rPr lang="en-US" altLang="zh-CN" sz="1800" i="1">
                            <a:latin typeface="Cambria Math" panose="02040503050406030204" pitchFamily="18" charset="0"/>
                          </a:rPr>
                          <m:t>+</m:t>
                        </m:r>
                      </m:sup>
                    </m:sSup>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𝜇</m:t>
                        </m:r>
                      </m:e>
                      <m:sup>
                        <m:r>
                          <a:rPr lang="en-US" altLang="zh-CN" sz="1800" i="1">
                            <a:latin typeface="Cambria Math" panose="02040503050406030204" pitchFamily="18" charset="0"/>
                          </a:rPr>
                          <m:t>−</m:t>
                        </m:r>
                      </m:sup>
                    </m:sSup>
                  </m:oMath>
                </a14:m>
                <a:r>
                  <a:rPr lang="zh-CN" altLang="en-US" sz="1800" dirty="0"/>
                  <a:t> </a:t>
                </a:r>
                <a:endParaRPr lang="en-US" altLang="zh-CN" sz="1800" dirty="0"/>
              </a:p>
              <a:p>
                <a:pPr>
                  <a:lnSpc>
                    <a:spcPct val="100000"/>
                  </a:lnSpc>
                  <a:spcBef>
                    <a:spcPts val="600"/>
                  </a:spcBef>
                  <a:spcAft>
                    <a:spcPts val="600"/>
                  </a:spcAft>
                </a:pPr>
                <a:r>
                  <a:rPr lang="en-US" altLang="zh-CN" sz="1800" b="1" dirty="0"/>
                  <a:t>Signal extraction</a:t>
                </a:r>
                <a:r>
                  <a:rPr lang="en-US" altLang="zh-CN" sz="1800" dirty="0"/>
                  <a:t>: Two-dimensional fit is performed to invariant mass and pseudo-decay time spectrum to extract prompt components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12102" y="1584008"/>
                <a:ext cx="5193398" cy="4351655"/>
              </a:xfrm>
              <a:blipFill>
                <a:blip r:embed="rId2"/>
                <a:stretch>
                  <a:fillRect l="-822" t="-700" r="-1761"/>
                </a:stretch>
              </a:blipFill>
            </p:spPr>
            <p:txBody>
              <a:bodyPr/>
              <a:lstStyle/>
              <a:p>
                <a:r>
                  <a:rPr lang="zh-CN" altLang="en-US">
                    <a:noFill/>
                  </a:rPr>
                  <a:t> </a:t>
                </a:r>
              </a:p>
            </p:txBody>
          </p:sp>
        </mc:Fallback>
      </mc:AlternateContent>
      <p:pic>
        <p:nvPicPr>
          <p:cNvPr id="8" name="图片 7"/>
          <p:cNvPicPr>
            <a:picLocks noChangeAspect="1"/>
          </p:cNvPicPr>
          <p:nvPr/>
        </p:nvPicPr>
        <p:blipFill>
          <a:blip r:embed="rId3"/>
          <a:stretch>
            <a:fillRect/>
          </a:stretch>
        </p:blipFill>
        <p:spPr>
          <a:xfrm>
            <a:off x="917782" y="3759835"/>
            <a:ext cx="4655094" cy="2029962"/>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2010094" y="5943556"/>
                <a:ext cx="1995805" cy="66802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DejaVu Math TeX Gyre" panose="02000503000000000000" charset="0"/>
                            </a:rPr>
                          </m:ctrlPr>
                        </m:sSubPr>
                        <m:e>
                          <m:r>
                            <a:rPr lang="en-US" altLang="zh-CN" i="1">
                              <a:latin typeface="Cambria Math" panose="02040503050406030204" pitchFamily="18" charset="0"/>
                              <a:cs typeface="DejaVu Math TeX Gyre" panose="02000503000000000000" charset="0"/>
                            </a:rPr>
                            <m:t>𝑡</m:t>
                          </m:r>
                        </m:e>
                        <m:sub>
                          <m:r>
                            <a:rPr lang="en-US" altLang="zh-CN" i="1">
                              <a:latin typeface="Cambria Math" panose="02040503050406030204" pitchFamily="18" charset="0"/>
                              <a:cs typeface="DejaVu Math TeX Gyre" panose="02000503000000000000" charset="0"/>
                            </a:rPr>
                            <m:t>𝑧</m:t>
                          </m:r>
                        </m:sub>
                      </m:sSub>
                      <m:r>
                        <a:rPr lang="en-US" altLang="zh-CN" i="1">
                          <a:latin typeface="Cambria Math" panose="02040503050406030204" pitchFamily="18" charset="0"/>
                          <a:cs typeface="DejaVu Math TeX Gyre" panose="02000503000000000000" charset="0"/>
                        </a:rPr>
                        <m:t>=</m:t>
                      </m:r>
                      <m:f>
                        <m:fPr>
                          <m:ctrlPr>
                            <a:rPr lang="en-US" altLang="zh-CN" i="1">
                              <a:latin typeface="Cambria Math" panose="02040503050406030204" pitchFamily="18" charset="0"/>
                              <a:cs typeface="DejaVu Math TeX Gyre" panose="02000503000000000000" charset="0"/>
                            </a:rPr>
                          </m:ctrlPr>
                        </m:fPr>
                        <m:num>
                          <m:sSub>
                            <m:sSubPr>
                              <m:ctrlPr>
                                <a:rPr lang="en-US" altLang="zh-CN" i="1">
                                  <a:latin typeface="Cambria Math" panose="02040503050406030204" pitchFamily="18" charset="0"/>
                                  <a:cs typeface="DejaVu Math TeX Gyre" panose="02000503000000000000" charset="0"/>
                                </a:rPr>
                              </m:ctrlPr>
                            </m:sSubPr>
                            <m:e>
                              <m:r>
                                <a:rPr lang="en-US" altLang="zh-CN" i="1">
                                  <a:latin typeface="Cambria Math" panose="02040503050406030204" pitchFamily="18" charset="0"/>
                                  <a:cs typeface="DejaVu Math TeX Gyre" panose="02000503000000000000" charset="0"/>
                                </a:rPr>
                                <m:t>𝑍</m:t>
                              </m:r>
                            </m:e>
                            <m:sub>
                              <m:r>
                                <a:rPr lang="en-US" altLang="zh-CN" i="1">
                                  <a:latin typeface="Cambria Math" panose="02040503050406030204" pitchFamily="18" charset="0"/>
                                  <a:cs typeface="DejaVu Math TeX Gyre" panose="02000503000000000000" charset="0"/>
                                </a:rPr>
                                <m:t>𝑋</m:t>
                              </m:r>
                            </m:sub>
                          </m:sSub>
                          <m:r>
                            <a:rPr lang="en-US" altLang="zh-CN" i="1">
                              <a:latin typeface="Cambria Math" panose="02040503050406030204" pitchFamily="18" charset="0"/>
                              <a:cs typeface="DejaVu Math TeX Gyre" panose="02000503000000000000" charset="0"/>
                            </a:rPr>
                            <m:t>−</m:t>
                          </m:r>
                          <m:sSub>
                            <m:sSubPr>
                              <m:ctrlPr>
                                <a:rPr lang="en-US" altLang="zh-CN" i="1">
                                  <a:latin typeface="Cambria Math" panose="02040503050406030204" pitchFamily="18" charset="0"/>
                                  <a:cs typeface="DejaVu Math TeX Gyre" panose="02000503000000000000" charset="0"/>
                                </a:rPr>
                              </m:ctrlPr>
                            </m:sSubPr>
                            <m:e>
                              <m:r>
                                <a:rPr lang="en-US" altLang="zh-CN" i="1">
                                  <a:latin typeface="Cambria Math" panose="02040503050406030204" pitchFamily="18" charset="0"/>
                                  <a:cs typeface="DejaVu Math TeX Gyre" panose="02000503000000000000" charset="0"/>
                                </a:rPr>
                                <m:t>𝑍</m:t>
                              </m:r>
                            </m:e>
                            <m:sub>
                              <m:r>
                                <a:rPr lang="en-US" altLang="zh-CN" i="1">
                                  <a:latin typeface="Cambria Math" panose="02040503050406030204" pitchFamily="18" charset="0"/>
                                  <a:cs typeface="DejaVu Math TeX Gyre" panose="02000503000000000000" charset="0"/>
                                </a:rPr>
                                <m:t>𝑃𝑉</m:t>
                              </m:r>
                            </m:sub>
                          </m:sSub>
                        </m:num>
                        <m:den>
                          <m:sSub>
                            <m:sSubPr>
                              <m:ctrlPr>
                                <a:rPr lang="en-US" altLang="zh-CN" i="1">
                                  <a:latin typeface="Cambria Math" panose="02040503050406030204" pitchFamily="18" charset="0"/>
                                  <a:cs typeface="DejaVu Math TeX Gyre" panose="02000503000000000000" charset="0"/>
                                </a:rPr>
                              </m:ctrlPr>
                            </m:sSubPr>
                            <m:e>
                              <m:r>
                                <a:rPr lang="en-US" altLang="zh-CN" i="1">
                                  <a:latin typeface="Cambria Math" panose="02040503050406030204" pitchFamily="18" charset="0"/>
                                  <a:cs typeface="DejaVu Math TeX Gyre" panose="02000503000000000000" charset="0"/>
                                </a:rPr>
                                <m:t>𝑝</m:t>
                              </m:r>
                            </m:e>
                            <m:sub>
                              <m:r>
                                <a:rPr lang="en-US" altLang="zh-CN" i="1">
                                  <a:latin typeface="Cambria Math" panose="02040503050406030204" pitchFamily="18" charset="0"/>
                                  <a:cs typeface="DejaVu Math TeX Gyre" panose="02000503000000000000" charset="0"/>
                                </a:rPr>
                                <m:t>𝑧</m:t>
                              </m:r>
                            </m:sub>
                          </m:sSub>
                          <m:r>
                            <a:rPr lang="en-US" altLang="zh-CN" i="1">
                              <a:latin typeface="Cambria Math" panose="02040503050406030204" pitchFamily="18" charset="0"/>
                              <a:cs typeface="DejaVu Math TeX Gyre" panose="02000503000000000000" charset="0"/>
                            </a:rPr>
                            <m:t>/</m:t>
                          </m:r>
                          <m:sSub>
                            <m:sSubPr>
                              <m:ctrlPr>
                                <a:rPr lang="en-US" altLang="zh-CN" i="1">
                                  <a:latin typeface="Cambria Math" panose="02040503050406030204" pitchFamily="18" charset="0"/>
                                  <a:cs typeface="DejaVu Math TeX Gyre" panose="02000503000000000000" charset="0"/>
                                </a:rPr>
                              </m:ctrlPr>
                            </m:sSubPr>
                            <m:e>
                              <m:r>
                                <a:rPr lang="en-US" altLang="zh-CN" i="1">
                                  <a:latin typeface="Cambria Math" panose="02040503050406030204" pitchFamily="18" charset="0"/>
                                  <a:cs typeface="DejaVu Math TeX Gyre" panose="02000503000000000000" charset="0"/>
                                </a:rPr>
                                <m:t>𝑀</m:t>
                              </m:r>
                            </m:e>
                            <m:sub>
                              <m:r>
                                <a:rPr lang="en-US" altLang="zh-CN" i="1">
                                  <a:latin typeface="Cambria Math" panose="02040503050406030204" pitchFamily="18" charset="0"/>
                                  <a:cs typeface="DejaVu Math TeX Gyre" panose="02000503000000000000" charset="0"/>
                                </a:rPr>
                                <m:t>𝑋</m:t>
                              </m:r>
                            </m:sub>
                          </m:sSub>
                        </m:den>
                      </m:f>
                    </m:oMath>
                  </m:oMathPara>
                </a14:m>
                <a:endParaRPr lang="zh-CN" altLang="en-US" i="1" dirty="0"/>
              </a:p>
            </p:txBody>
          </p:sp>
        </mc:Choice>
        <mc:Fallback xmlns="">
          <p:sp>
            <p:nvSpPr>
              <p:cNvPr id="10" name="文本框 9"/>
              <p:cNvSpPr txBox="1">
                <a:spLocks noRot="1" noChangeAspect="1" noMove="1" noResize="1" noEditPoints="1" noAdjustHandles="1" noChangeArrowheads="1" noChangeShapeType="1" noTextEdit="1"/>
              </p:cNvSpPr>
              <p:nvPr/>
            </p:nvSpPr>
            <p:spPr>
              <a:xfrm>
                <a:off x="2010094" y="5943556"/>
                <a:ext cx="1995805" cy="668020"/>
              </a:xfrm>
              <a:prstGeom prst="rect">
                <a:avLst/>
              </a:prstGeom>
              <a:blipFill>
                <a:blip r:embed="rId4"/>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878D66D-88BD-4FDD-83E5-7DB53260692F}"/>
              </a:ext>
            </a:extLst>
          </p:cNvPr>
          <p:cNvPicPr>
            <a:picLocks noChangeAspect="1"/>
          </p:cNvPicPr>
          <p:nvPr/>
        </p:nvPicPr>
        <p:blipFill>
          <a:blip r:embed="rId5"/>
          <a:stretch>
            <a:fillRect/>
          </a:stretch>
        </p:blipFill>
        <p:spPr>
          <a:xfrm>
            <a:off x="5778555" y="1460637"/>
            <a:ext cx="6258164" cy="457068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075D126-A187-938C-8B6C-9BAC1D50256B}"/>
                  </a:ext>
                </a:extLst>
              </p:cNvPr>
              <p:cNvSpPr txBox="1"/>
              <p:nvPr/>
            </p:nvSpPr>
            <p:spPr>
              <a:xfrm>
                <a:off x="10892972" y="4550620"/>
                <a:ext cx="812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b="1" i="1" smtClean="0">
                          <a:solidFill>
                            <a:srgbClr val="FF0000"/>
                          </a:solidFill>
                          <a:latin typeface="Cambria Math" panose="02040503050406030204" pitchFamily="18" charset="0"/>
                        </a:rPr>
                        <m:t>𝝍</m:t>
                      </m:r>
                      <m:r>
                        <a:rPr lang="en-US" altLang="zh-CN" sz="1800" b="1" i="1" smtClean="0">
                          <a:solidFill>
                            <a:srgbClr val="FF0000"/>
                          </a:solidFill>
                          <a:latin typeface="Cambria Math" panose="02040503050406030204" pitchFamily="18" charset="0"/>
                        </a:rPr>
                        <m:t>(</m:t>
                      </m:r>
                      <m:r>
                        <a:rPr lang="en-US" altLang="zh-CN" sz="1800" b="1" i="1" smtClean="0">
                          <a:solidFill>
                            <a:srgbClr val="FF0000"/>
                          </a:solidFill>
                          <a:latin typeface="Cambria Math" panose="02040503050406030204" pitchFamily="18" charset="0"/>
                        </a:rPr>
                        <m:t>𝟐</m:t>
                      </m:r>
                      <m:r>
                        <a:rPr lang="en-US" altLang="zh-CN" sz="1800" b="1" i="1" smtClean="0">
                          <a:solidFill>
                            <a:srgbClr val="FF0000"/>
                          </a:solidFill>
                          <a:latin typeface="Cambria Math" panose="02040503050406030204" pitchFamily="18" charset="0"/>
                        </a:rPr>
                        <m:t>𝑺</m:t>
                      </m:r>
                      <m:r>
                        <a:rPr lang="en-US" altLang="zh-CN" sz="1800" b="1" i="1" smtClean="0">
                          <a:solidFill>
                            <a:srgbClr val="FF0000"/>
                          </a:solidFill>
                          <a:latin typeface="Cambria Math" panose="02040503050406030204" pitchFamily="18" charset="0"/>
                        </a:rPr>
                        <m:t>)</m:t>
                      </m:r>
                    </m:oMath>
                  </m:oMathPara>
                </a14:m>
                <a:endParaRPr lang="zh-CN" altLang="en-US" b="1" dirty="0">
                  <a:solidFill>
                    <a:srgbClr val="FF0000"/>
                  </a:solidFill>
                </a:endParaRPr>
              </a:p>
            </p:txBody>
          </p:sp>
        </mc:Choice>
        <mc:Fallback xmlns="">
          <p:sp>
            <p:nvSpPr>
              <p:cNvPr id="7" name="文本框 6">
                <a:extLst>
                  <a:ext uri="{FF2B5EF4-FFF2-40B4-BE49-F238E27FC236}">
                    <a16:creationId xmlns:a16="http://schemas.microsoft.com/office/drawing/2014/main" id="{F075D126-A187-938C-8B6C-9BAC1D50256B}"/>
                  </a:ext>
                </a:extLst>
              </p:cNvPr>
              <p:cNvSpPr txBox="1">
                <a:spLocks noRot="1" noChangeAspect="1" noMove="1" noResize="1" noEditPoints="1" noAdjustHandles="1" noChangeArrowheads="1" noChangeShapeType="1" noTextEdit="1"/>
              </p:cNvSpPr>
              <p:nvPr/>
            </p:nvSpPr>
            <p:spPr>
              <a:xfrm>
                <a:off x="10892972" y="4550620"/>
                <a:ext cx="812800" cy="369332"/>
              </a:xfrm>
              <a:prstGeom prst="rect">
                <a:avLst/>
              </a:prstGeom>
              <a:blipFill>
                <a:blip r:embed="rId6"/>
                <a:stretch>
                  <a:fillRect l="-2256" r="-3759"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9E9B574-F830-E1D7-6E75-060885000BB6}"/>
                  </a:ext>
                </a:extLst>
              </p:cNvPr>
              <p:cNvSpPr txBox="1"/>
              <p:nvPr/>
            </p:nvSpPr>
            <p:spPr>
              <a:xfrm>
                <a:off x="7721600" y="4529240"/>
                <a:ext cx="812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b="1" i="1" smtClean="0">
                          <a:solidFill>
                            <a:srgbClr val="FF0000"/>
                          </a:solidFill>
                          <a:latin typeface="Cambria Math" panose="02040503050406030204" pitchFamily="18" charset="0"/>
                        </a:rPr>
                        <m:t>𝝍</m:t>
                      </m:r>
                      <m:r>
                        <a:rPr lang="en-US" altLang="zh-CN" sz="1800" b="1" i="1" smtClean="0">
                          <a:solidFill>
                            <a:srgbClr val="FF0000"/>
                          </a:solidFill>
                          <a:latin typeface="Cambria Math" panose="02040503050406030204" pitchFamily="18" charset="0"/>
                        </a:rPr>
                        <m:t>(</m:t>
                      </m:r>
                      <m:r>
                        <a:rPr lang="en-US" altLang="zh-CN" sz="1800" b="1" i="1" smtClean="0">
                          <a:solidFill>
                            <a:srgbClr val="FF0000"/>
                          </a:solidFill>
                          <a:latin typeface="Cambria Math" panose="02040503050406030204" pitchFamily="18" charset="0"/>
                        </a:rPr>
                        <m:t>𝟐</m:t>
                      </m:r>
                      <m:r>
                        <a:rPr lang="en-US" altLang="zh-CN" sz="1800" b="1" i="1" smtClean="0">
                          <a:solidFill>
                            <a:srgbClr val="FF0000"/>
                          </a:solidFill>
                          <a:latin typeface="Cambria Math" panose="02040503050406030204" pitchFamily="18" charset="0"/>
                        </a:rPr>
                        <m:t>𝑺</m:t>
                      </m:r>
                      <m:r>
                        <a:rPr lang="en-US" altLang="zh-CN" sz="1800" b="1" i="1" smtClean="0">
                          <a:solidFill>
                            <a:srgbClr val="FF0000"/>
                          </a:solidFill>
                          <a:latin typeface="Cambria Math" panose="02040503050406030204" pitchFamily="18" charset="0"/>
                        </a:rPr>
                        <m:t>)</m:t>
                      </m:r>
                    </m:oMath>
                  </m:oMathPara>
                </a14:m>
                <a:endParaRPr lang="zh-CN" altLang="en-US" b="1" dirty="0">
                  <a:solidFill>
                    <a:srgbClr val="FF0000"/>
                  </a:solidFill>
                </a:endParaRPr>
              </a:p>
            </p:txBody>
          </p:sp>
        </mc:Choice>
        <mc:Fallback xmlns="">
          <p:sp>
            <p:nvSpPr>
              <p:cNvPr id="14" name="文本框 13">
                <a:extLst>
                  <a:ext uri="{FF2B5EF4-FFF2-40B4-BE49-F238E27FC236}">
                    <a16:creationId xmlns:a16="http://schemas.microsoft.com/office/drawing/2014/main" id="{A9E9B574-F830-E1D7-6E75-060885000BB6}"/>
                  </a:ext>
                </a:extLst>
              </p:cNvPr>
              <p:cNvSpPr txBox="1">
                <a:spLocks noRot="1" noChangeAspect="1" noMove="1" noResize="1" noEditPoints="1" noAdjustHandles="1" noChangeArrowheads="1" noChangeShapeType="1" noTextEdit="1"/>
              </p:cNvSpPr>
              <p:nvPr/>
            </p:nvSpPr>
            <p:spPr>
              <a:xfrm>
                <a:off x="7721600" y="4529240"/>
                <a:ext cx="812800" cy="369332"/>
              </a:xfrm>
              <a:prstGeom prst="rect">
                <a:avLst/>
              </a:prstGeom>
              <a:blipFill>
                <a:blip r:embed="rId7"/>
                <a:stretch>
                  <a:fillRect l="-2256" r="-3759"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454EE05-D820-7008-448E-2AA293781586}"/>
                  </a:ext>
                </a:extLst>
              </p:cNvPr>
              <p:cNvSpPr txBox="1"/>
              <p:nvPr/>
            </p:nvSpPr>
            <p:spPr>
              <a:xfrm>
                <a:off x="10892972" y="2122323"/>
                <a:ext cx="812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a:solidFill>
                            <a:srgbClr val="FF0000"/>
                          </a:solidFill>
                          <a:latin typeface="Cambria Math" panose="02040503050406030204" pitchFamily="18" charset="0"/>
                        </a:rPr>
                        <m:t>𝑱</m:t>
                      </m:r>
                      <m:r>
                        <a:rPr lang="en-US" altLang="zh-CN" b="1" i="1">
                          <a:solidFill>
                            <a:srgbClr val="FF0000"/>
                          </a:solidFill>
                          <a:latin typeface="Cambria Math" panose="02040503050406030204" pitchFamily="18" charset="0"/>
                        </a:rPr>
                        <m:t>/</m:t>
                      </m:r>
                      <m:r>
                        <a:rPr lang="zh-CN" altLang="en-US" b="1" i="1">
                          <a:solidFill>
                            <a:srgbClr val="FF0000"/>
                          </a:solidFill>
                          <a:latin typeface="Cambria Math" panose="02040503050406030204" pitchFamily="18" charset="0"/>
                        </a:rPr>
                        <m:t>𝝍</m:t>
                      </m:r>
                    </m:oMath>
                  </m:oMathPara>
                </a14:m>
                <a:endParaRPr lang="zh-CN" altLang="en-US" b="1" i="1" dirty="0">
                  <a:solidFill>
                    <a:srgbClr val="FF0000"/>
                  </a:solidFill>
                </a:endParaRPr>
              </a:p>
            </p:txBody>
          </p:sp>
        </mc:Choice>
        <mc:Fallback xmlns="">
          <p:sp>
            <p:nvSpPr>
              <p:cNvPr id="15" name="文本框 14">
                <a:extLst>
                  <a:ext uri="{FF2B5EF4-FFF2-40B4-BE49-F238E27FC236}">
                    <a16:creationId xmlns:a16="http://schemas.microsoft.com/office/drawing/2014/main" id="{F454EE05-D820-7008-448E-2AA293781586}"/>
                  </a:ext>
                </a:extLst>
              </p:cNvPr>
              <p:cNvSpPr txBox="1">
                <a:spLocks noRot="1" noChangeAspect="1" noMove="1" noResize="1" noEditPoints="1" noAdjustHandles="1" noChangeArrowheads="1" noChangeShapeType="1" noTextEdit="1"/>
              </p:cNvSpPr>
              <p:nvPr/>
            </p:nvSpPr>
            <p:spPr>
              <a:xfrm>
                <a:off x="10892972" y="2122323"/>
                <a:ext cx="812800" cy="369332"/>
              </a:xfrm>
              <a:prstGeom prst="rect">
                <a:avLst/>
              </a:prstGeom>
              <a:blipFill>
                <a:blip r:embed="rId8"/>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62DC433-870D-EF97-040E-2F5AA07F3EE7}"/>
                  </a:ext>
                </a:extLst>
              </p:cNvPr>
              <p:cNvSpPr txBox="1"/>
              <p:nvPr/>
            </p:nvSpPr>
            <p:spPr>
              <a:xfrm>
                <a:off x="7837714" y="2122323"/>
                <a:ext cx="812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a:solidFill>
                            <a:srgbClr val="FF0000"/>
                          </a:solidFill>
                          <a:latin typeface="Cambria Math" panose="02040503050406030204" pitchFamily="18" charset="0"/>
                        </a:rPr>
                        <m:t>𝑱</m:t>
                      </m:r>
                      <m:r>
                        <a:rPr lang="en-US" altLang="zh-CN" b="1" i="1">
                          <a:solidFill>
                            <a:srgbClr val="FF0000"/>
                          </a:solidFill>
                          <a:latin typeface="Cambria Math" panose="02040503050406030204" pitchFamily="18" charset="0"/>
                        </a:rPr>
                        <m:t>/</m:t>
                      </m:r>
                      <m:r>
                        <a:rPr lang="zh-CN" altLang="en-US" b="1" i="1">
                          <a:solidFill>
                            <a:srgbClr val="FF0000"/>
                          </a:solidFill>
                          <a:latin typeface="Cambria Math" panose="02040503050406030204" pitchFamily="18" charset="0"/>
                        </a:rPr>
                        <m:t>𝝍</m:t>
                      </m:r>
                    </m:oMath>
                  </m:oMathPara>
                </a14:m>
                <a:endParaRPr lang="zh-CN" altLang="en-US" b="1" i="1" dirty="0">
                  <a:solidFill>
                    <a:srgbClr val="FF0000"/>
                  </a:solidFill>
                </a:endParaRPr>
              </a:p>
            </p:txBody>
          </p:sp>
        </mc:Choice>
        <mc:Fallback xmlns="">
          <p:sp>
            <p:nvSpPr>
              <p:cNvPr id="16" name="文本框 15">
                <a:extLst>
                  <a:ext uri="{FF2B5EF4-FFF2-40B4-BE49-F238E27FC236}">
                    <a16:creationId xmlns:a16="http://schemas.microsoft.com/office/drawing/2014/main" id="{A62DC433-870D-EF97-040E-2F5AA07F3EE7}"/>
                  </a:ext>
                </a:extLst>
              </p:cNvPr>
              <p:cNvSpPr txBox="1">
                <a:spLocks noRot="1" noChangeAspect="1" noMove="1" noResize="1" noEditPoints="1" noAdjustHandles="1" noChangeArrowheads="1" noChangeShapeType="1" noTextEdit="1"/>
              </p:cNvSpPr>
              <p:nvPr/>
            </p:nvSpPr>
            <p:spPr>
              <a:xfrm>
                <a:off x="7837714" y="2122323"/>
                <a:ext cx="812800" cy="369332"/>
              </a:xfrm>
              <a:prstGeom prst="rect">
                <a:avLst/>
              </a:prstGeom>
              <a:blipFill>
                <a:blip r:embed="rId9"/>
                <a:stretch>
                  <a:fillRect b="-13115"/>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54F79624-FBBA-1C5E-C873-24943BB3E171}"/>
              </a:ext>
            </a:extLst>
          </p:cNvPr>
          <p:cNvSpPr txBox="1"/>
          <p:nvPr/>
        </p:nvSpPr>
        <p:spPr>
          <a:xfrm>
            <a:off x="9447667" y="5021552"/>
            <a:ext cx="1089706" cy="261162"/>
          </a:xfrm>
          <a:prstGeom prst="rect">
            <a:avLst/>
          </a:prstGeom>
          <a:noFill/>
        </p:spPr>
        <p:txBody>
          <a:bodyPr wrap="square" rtlCol="0">
            <a:noAutofit/>
          </a:bodyPr>
          <a:lstStyle/>
          <a:p>
            <a:r>
              <a:rPr lang="en-US" altLang="zh-CN" sz="1200" b="1" dirty="0">
                <a:latin typeface="Times New Roman Bold" panose="02020503050405090304" charset="0"/>
                <a:cs typeface="Times New Roman Bold" panose="02020503050405090304" charset="0"/>
              </a:rPr>
              <a:t>preliminary</a:t>
            </a:r>
          </a:p>
        </p:txBody>
      </p:sp>
      <p:sp>
        <p:nvSpPr>
          <p:cNvPr id="18" name="文本框 17">
            <a:extLst>
              <a:ext uri="{FF2B5EF4-FFF2-40B4-BE49-F238E27FC236}">
                <a16:creationId xmlns:a16="http://schemas.microsoft.com/office/drawing/2014/main" id="{645BA515-5923-97EC-9EAB-A479EE1F00E1}"/>
              </a:ext>
            </a:extLst>
          </p:cNvPr>
          <p:cNvSpPr txBox="1"/>
          <p:nvPr/>
        </p:nvSpPr>
        <p:spPr>
          <a:xfrm>
            <a:off x="9447667" y="2652366"/>
            <a:ext cx="1089706" cy="261162"/>
          </a:xfrm>
          <a:prstGeom prst="rect">
            <a:avLst/>
          </a:prstGeom>
          <a:noFill/>
        </p:spPr>
        <p:txBody>
          <a:bodyPr wrap="square" rtlCol="0">
            <a:noAutofit/>
          </a:bodyPr>
          <a:lstStyle/>
          <a:p>
            <a:r>
              <a:rPr lang="en-US" altLang="zh-CN" sz="1400" b="1" dirty="0">
                <a:latin typeface="Times New Roman Bold" panose="02020503050405090304" charset="0"/>
                <a:cs typeface="Times New Roman Bold" panose="02020503050405090304" charset="0"/>
              </a:rPr>
              <a:t>preliminary</a:t>
            </a:r>
          </a:p>
        </p:txBody>
      </p:sp>
      <p:sp>
        <p:nvSpPr>
          <p:cNvPr id="19" name="文本框 18">
            <a:extLst>
              <a:ext uri="{FF2B5EF4-FFF2-40B4-BE49-F238E27FC236}">
                <a16:creationId xmlns:a16="http://schemas.microsoft.com/office/drawing/2014/main" id="{35AEF04B-837D-0664-DFBE-3BCBBB5925B4}"/>
              </a:ext>
            </a:extLst>
          </p:cNvPr>
          <p:cNvSpPr txBox="1"/>
          <p:nvPr/>
        </p:nvSpPr>
        <p:spPr>
          <a:xfrm>
            <a:off x="6326754" y="2612171"/>
            <a:ext cx="1089706" cy="261162"/>
          </a:xfrm>
          <a:prstGeom prst="rect">
            <a:avLst/>
          </a:prstGeom>
          <a:noFill/>
        </p:spPr>
        <p:txBody>
          <a:bodyPr wrap="square" rtlCol="0">
            <a:noAutofit/>
          </a:bodyPr>
          <a:lstStyle/>
          <a:p>
            <a:r>
              <a:rPr lang="en-US" altLang="zh-CN" sz="1400" b="1" dirty="0">
                <a:latin typeface="Times New Roman Bold" panose="02020503050405090304" charset="0"/>
                <a:cs typeface="Times New Roman Bold" panose="02020503050405090304" charset="0"/>
              </a:rPr>
              <a:t>preliminary</a:t>
            </a:r>
          </a:p>
        </p:txBody>
      </p:sp>
      <p:sp>
        <p:nvSpPr>
          <p:cNvPr id="20" name="文本框 19">
            <a:extLst>
              <a:ext uri="{FF2B5EF4-FFF2-40B4-BE49-F238E27FC236}">
                <a16:creationId xmlns:a16="http://schemas.microsoft.com/office/drawing/2014/main" id="{9DD46094-5E56-9D42-851A-5A707E44ECFB}"/>
              </a:ext>
            </a:extLst>
          </p:cNvPr>
          <p:cNvSpPr txBox="1"/>
          <p:nvPr/>
        </p:nvSpPr>
        <p:spPr>
          <a:xfrm>
            <a:off x="6326754" y="4961983"/>
            <a:ext cx="1089706" cy="261162"/>
          </a:xfrm>
          <a:prstGeom prst="rect">
            <a:avLst/>
          </a:prstGeom>
          <a:noFill/>
        </p:spPr>
        <p:txBody>
          <a:bodyPr wrap="square" rtlCol="0">
            <a:noAutofit/>
          </a:bodyPr>
          <a:lstStyle/>
          <a:p>
            <a:r>
              <a:rPr lang="en-US" altLang="zh-CN" sz="1400" b="1" dirty="0">
                <a:latin typeface="Times New Roman Bold" panose="02020503050405090304" charset="0"/>
                <a:cs typeface="Times New Roman Bold" panose="02020503050405090304" charset="0"/>
              </a:rPr>
              <a:t>preliminary</a:t>
            </a:r>
          </a:p>
        </p:txBody>
      </p:sp>
      <p:sp>
        <p:nvSpPr>
          <p:cNvPr id="21" name="文本框 20">
            <a:extLst>
              <a:ext uri="{FF2B5EF4-FFF2-40B4-BE49-F238E27FC236}">
                <a16:creationId xmlns:a16="http://schemas.microsoft.com/office/drawing/2014/main" id="{046D38AC-EF34-1773-7B87-9FA58B8B9753}"/>
              </a:ext>
            </a:extLst>
          </p:cNvPr>
          <p:cNvSpPr txBox="1"/>
          <p:nvPr/>
        </p:nvSpPr>
        <p:spPr>
          <a:xfrm>
            <a:off x="6215192" y="6090760"/>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14:m>
                  <m:oMath xmlns:m="http://schemas.openxmlformats.org/officeDocument/2006/math">
                    <m:sSub>
                      <m:sSubPr>
                        <m:ctrlPr>
                          <a:rPr lang="en-US" altLang="zh-CN"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a:t> v.s. local multiplicity</a:t>
                </a:r>
                <a:endParaRPr lang="en-US" altLang="zh-CN">
                  <a:latin typeface="Cambria Math" panose="02040503050406030204" pitchFamily="18" charset="0"/>
                  <a:cs typeface="Cambria Math" panose="02040503050406030204" pitchFamily="18" charset="0"/>
                </a:endParaRPr>
              </a:p>
            </p:txBody>
          </p:sp>
        </mc:Choice>
        <mc:Fallback xmlns="">
          <p:sp>
            <p:nvSpPr>
              <p:cNvPr id="2" name="标题 1"/>
              <p:cNvSpPr>
                <a:spLocks noRot="1" noChangeAspect="1" noMove="1" noResize="1" noEditPoints="1" noAdjustHandles="1" noChangeArrowheads="1" noChangeShapeType="1" noTextEdit="1"/>
              </p:cNvSpPr>
              <p:nvPr>
                <p:ph type="title"/>
              </p:nvPr>
            </p:nvSpPr>
            <p:spPr>
              <a:blipFill rotWithShape="1">
                <a:blip r:embed="rId3"/>
                <a:stretch>
                  <a:fillRect b="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700" y="1851661"/>
                <a:ext cx="6192579" cy="3259056"/>
              </a:xfrm>
            </p:spPr>
            <p:txBody>
              <a:bodyPr>
                <a:normAutofit/>
              </a:bodyPr>
              <a:lstStyle/>
              <a:p>
                <a:pPr>
                  <a:lnSpc>
                    <a:spcPct val="120000"/>
                  </a:lnSpc>
                  <a:spcBef>
                    <a:spcPts val="600"/>
                  </a:spcBef>
                  <a:spcAft>
                    <a:spcPts val="600"/>
                  </a:spcAft>
                </a:pPr>
                <a:r>
                  <a:rPr lang="en-US" altLang="zh-CN" sz="2000" dirty="0"/>
                  <a:t>Normalized </a:t>
                </a:r>
                <a14:m>
                  <m:oMath xmlns:m="http://schemas.openxmlformats.org/officeDocument/2006/math">
                    <m:sSub>
                      <m:sSubPr>
                        <m:ctrlPr>
                          <a:rPr lang="en-US" altLang="zh-CN" sz="2000"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2000"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2000" dirty="0"/>
                  <a:t> as a function of </a:t>
                </a:r>
                <a14:m>
                  <m:oMath xmlns:m="http://schemas.openxmlformats.org/officeDocument/2006/math">
                    <m:sSubSup>
                      <m:sSubSupPr>
                        <m:ctrlPr>
                          <a:rPr lang="en-US" altLang="zh-CN" sz="2000" i="1">
                            <a:latin typeface="Cambria Math" panose="02040503050406030204" pitchFamily="18" charset="0"/>
                            <a:cs typeface="Cambria Math" panose="02040503050406030204" pitchFamily="18" charset="0"/>
                          </a:rPr>
                        </m:ctrlPr>
                      </m:sSubSupPr>
                      <m:e>
                        <m:r>
                          <m:rPr>
                            <m:sty m:val="p"/>
                          </m:rPr>
                          <a:rPr lang="en-US" altLang="zh-CN" sz="2000">
                            <a:latin typeface="Cambria Math" panose="02040503050406030204" pitchFamily="18" charset="0"/>
                            <a:cs typeface="Cambria Math" panose="02040503050406030204" pitchFamily="18" charset="0"/>
                          </a:rPr>
                          <m:t>N</m:t>
                        </m:r>
                      </m:e>
                      <m:sub>
                        <m:r>
                          <m:rPr>
                            <m:sty m:val="p"/>
                          </m:rPr>
                          <a:rPr lang="en-US" altLang="zh-CN" sz="2000">
                            <a:latin typeface="Cambria Math" panose="02040503050406030204" pitchFamily="18" charset="0"/>
                            <a:cs typeface="Cambria Math" panose="02040503050406030204" pitchFamily="18" charset="0"/>
                          </a:rPr>
                          <m:t>tracks</m:t>
                        </m:r>
                      </m:sub>
                      <m:sup>
                        <m:r>
                          <m:rPr>
                            <m:sty m:val="p"/>
                          </m:rPr>
                          <a:rPr lang="en-US" altLang="zh-CN" sz="2000">
                            <a:latin typeface="Cambria Math" panose="02040503050406030204" pitchFamily="18" charset="0"/>
                            <a:cs typeface="Cambria Math" panose="02040503050406030204" pitchFamily="18" charset="0"/>
                          </a:rPr>
                          <m:t>PV</m:t>
                        </m:r>
                      </m:sup>
                    </m:sSubSup>
                  </m:oMath>
                </a14:m>
                <a:r>
                  <a:rPr lang="en-US" altLang="zh-CN" sz="2000" dirty="0"/>
                  <a:t>:</a:t>
                </a:r>
              </a:p>
              <a:p>
                <a:pPr lvl="1">
                  <a:lnSpc>
                    <a:spcPct val="120000"/>
                  </a:lnSpc>
                  <a:spcBef>
                    <a:spcPts val="600"/>
                  </a:spcBef>
                  <a:spcAft>
                    <a:spcPts val="600"/>
                  </a:spcAft>
                </a:pPr>
                <a:r>
                  <a:rPr lang="en-US" altLang="zh-CN" sz="2000" dirty="0"/>
                  <a:t>Ratio for prompt production </a:t>
                </a:r>
                <a:r>
                  <a:rPr lang="en-US" altLang="zh-CN" sz="2000" dirty="0">
                    <a:gradFill>
                      <a:gsLst>
                        <a:gs pos="100000">
                          <a:srgbClr val="E06A6D"/>
                        </a:gs>
                        <a:gs pos="0">
                          <a:srgbClr val="FDB0BA"/>
                        </a:gs>
                      </a:gsLst>
                      <a:lin scaled="1"/>
                    </a:gradFill>
                  </a:rPr>
                  <a:t>decreases</a:t>
                </a:r>
                <a:r>
                  <a:rPr lang="en-US" altLang="zh-CN" sz="2000" dirty="0"/>
                  <a:t> with </a:t>
                </a:r>
                <a14:m>
                  <m:oMath xmlns:m="http://schemas.openxmlformats.org/officeDocument/2006/math">
                    <m:sSubSup>
                      <m:sSubSupPr>
                        <m:ctrlPr>
                          <a:rPr lang="en-US" altLang="zh-CN" sz="2000" i="1">
                            <a:latin typeface="Cambria Math" panose="02040503050406030204" pitchFamily="18" charset="0"/>
                            <a:cs typeface="Cambria Math" panose="02040503050406030204" pitchFamily="18" charset="0"/>
                          </a:rPr>
                        </m:ctrlPr>
                      </m:sSubSupPr>
                      <m:e>
                        <m:r>
                          <m:rPr>
                            <m:sty m:val="p"/>
                          </m:rPr>
                          <a:rPr lang="en-US" altLang="zh-CN" sz="2000">
                            <a:latin typeface="Cambria Math" panose="02040503050406030204" pitchFamily="18" charset="0"/>
                            <a:cs typeface="Cambria Math" panose="02040503050406030204" pitchFamily="18" charset="0"/>
                          </a:rPr>
                          <m:t>N</m:t>
                        </m:r>
                      </m:e>
                      <m:sub>
                        <m:r>
                          <m:rPr>
                            <m:sty m:val="p"/>
                          </m:rPr>
                          <a:rPr lang="en-US" altLang="zh-CN" sz="2000">
                            <a:latin typeface="Cambria Math" panose="02040503050406030204" pitchFamily="18" charset="0"/>
                            <a:cs typeface="Cambria Math" panose="02040503050406030204" pitchFamily="18" charset="0"/>
                          </a:rPr>
                          <m:t>tracks</m:t>
                        </m:r>
                      </m:sub>
                      <m:sup>
                        <m:r>
                          <m:rPr>
                            <m:sty m:val="p"/>
                          </m:rPr>
                          <a:rPr lang="en-US" altLang="zh-CN" sz="2000">
                            <a:latin typeface="Cambria Math" panose="02040503050406030204" pitchFamily="18" charset="0"/>
                            <a:cs typeface="Cambria Math" panose="02040503050406030204" pitchFamily="18" charset="0"/>
                          </a:rPr>
                          <m:t>PV</m:t>
                        </m:r>
                      </m:sup>
                    </m:sSubSup>
                  </m:oMath>
                </a14:m>
                <a:endParaRPr lang="en-US" altLang="zh-CN" sz="2000" dirty="0"/>
              </a:p>
              <a:p>
                <a:pPr lvl="1">
                  <a:lnSpc>
                    <a:spcPct val="120000"/>
                  </a:lnSpc>
                  <a:spcBef>
                    <a:spcPts val="600"/>
                  </a:spcBef>
                  <a:spcAft>
                    <a:spcPts val="600"/>
                  </a:spcAft>
                </a:pPr>
                <a:r>
                  <a:rPr lang="en-US" altLang="zh-CN" sz="2000" dirty="0"/>
                  <a:t>Ratio for non-prompt production </a:t>
                </a:r>
                <a:r>
                  <a:rPr lang="en-US" altLang="zh-CN" sz="2000" dirty="0">
                    <a:solidFill>
                      <a:schemeClr val="accent1">
                        <a:lumMod val="75000"/>
                      </a:schemeClr>
                    </a:solidFill>
                  </a:rPr>
                  <a:t>does not show dependence</a:t>
                </a:r>
                <a:r>
                  <a:rPr lang="en-US" altLang="zh-CN" sz="2000" dirty="0"/>
                  <a:t> on </a:t>
                </a:r>
                <a14:m>
                  <m:oMath xmlns:m="http://schemas.openxmlformats.org/officeDocument/2006/math">
                    <m:sSubSup>
                      <m:sSubSupPr>
                        <m:ctrlPr>
                          <a:rPr lang="en-US" altLang="zh-CN" sz="2000" i="1">
                            <a:latin typeface="Cambria Math" panose="02040503050406030204" pitchFamily="18" charset="0"/>
                            <a:cs typeface="Cambria Math" panose="02040503050406030204" pitchFamily="18" charset="0"/>
                          </a:rPr>
                        </m:ctrlPr>
                      </m:sSubSupPr>
                      <m:e>
                        <m:r>
                          <m:rPr>
                            <m:sty m:val="p"/>
                          </m:rPr>
                          <a:rPr lang="en-US" altLang="zh-CN" sz="2000">
                            <a:latin typeface="Cambria Math" panose="02040503050406030204" pitchFamily="18" charset="0"/>
                            <a:cs typeface="Cambria Math" panose="02040503050406030204" pitchFamily="18" charset="0"/>
                          </a:rPr>
                          <m:t>N</m:t>
                        </m:r>
                      </m:e>
                      <m:sub>
                        <m:r>
                          <m:rPr>
                            <m:sty m:val="p"/>
                          </m:rPr>
                          <a:rPr lang="en-US" altLang="zh-CN" sz="2000">
                            <a:latin typeface="Cambria Math" panose="02040503050406030204" pitchFamily="18" charset="0"/>
                            <a:cs typeface="Cambria Math" panose="02040503050406030204" pitchFamily="18" charset="0"/>
                          </a:rPr>
                          <m:t>tracks</m:t>
                        </m:r>
                      </m:sub>
                      <m:sup>
                        <m:r>
                          <m:rPr>
                            <m:sty m:val="p"/>
                          </m:rPr>
                          <a:rPr lang="en-US" altLang="zh-CN" sz="2000">
                            <a:latin typeface="Cambria Math" panose="02040503050406030204" pitchFamily="18" charset="0"/>
                            <a:cs typeface="Cambria Math" panose="02040503050406030204" pitchFamily="18" charset="0"/>
                          </a:rPr>
                          <m:t>PV</m:t>
                        </m:r>
                      </m:sup>
                    </m:sSubSup>
                  </m:oMath>
                </a14:m>
                <a:endParaRPr lang="en-US" altLang="zh-CN" sz="2000" dirty="0">
                  <a:cs typeface="Cambria Math" panose="02040503050406030204" pitchFamily="18" charset="0"/>
                </a:endParaRPr>
              </a:p>
              <a:p>
                <a:pPr lvl="1">
                  <a:lnSpc>
                    <a:spcPct val="120000"/>
                  </a:lnSpc>
                  <a:spcBef>
                    <a:spcPts val="600"/>
                  </a:spcBef>
                  <a:spcAft>
                    <a:spcPts val="600"/>
                  </a:spcAft>
                </a:pPr>
                <a:r>
                  <a:rPr lang="en-US" altLang="zh-CN" sz="2000" dirty="0"/>
                  <a:t>Ratio for prompt production  can be described by co-mover model prediction except low-multiplicity region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700" y="1851661"/>
                <a:ext cx="6192579" cy="3259056"/>
              </a:xfrm>
              <a:blipFill>
                <a:blip r:embed="rId4"/>
                <a:stretch>
                  <a:fillRect l="-886" r="-197" b="-1311"/>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49AE70B2-8BF9-45C0-BB95-33D1B9D3A854}" type="slidenum">
              <a:rPr lang="zh-CN" altLang="en-US" smtClean="0"/>
              <a:t>8</a:t>
            </a:fld>
            <a:endParaRPr lang="zh-CN" altLang="en-US"/>
          </a:p>
        </p:txBody>
      </p:sp>
      <p:sp>
        <p:nvSpPr>
          <p:cNvPr id="5" name="文本框 4"/>
          <p:cNvSpPr txBox="1"/>
          <p:nvPr/>
        </p:nvSpPr>
        <p:spPr>
          <a:xfrm>
            <a:off x="7345199" y="5607050"/>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pic>
        <p:nvPicPr>
          <p:cNvPr id="4" name="图片 3"/>
          <p:cNvPicPr>
            <a:picLocks noChangeAspect="1"/>
          </p:cNvPicPr>
          <p:nvPr/>
        </p:nvPicPr>
        <p:blipFill>
          <a:blip r:embed="rId5"/>
          <a:srcRect b="2882"/>
          <a:stretch>
            <a:fillRect/>
          </a:stretch>
        </p:blipFill>
        <p:spPr>
          <a:xfrm>
            <a:off x="6937257" y="1712595"/>
            <a:ext cx="5061585" cy="3894455"/>
          </a:xfrm>
          <a:prstGeom prst="rect">
            <a:avLst/>
          </a:prstGeom>
        </p:spPr>
      </p:pic>
      <p:sp>
        <p:nvSpPr>
          <p:cNvPr id="8" name="文本框 7"/>
          <p:cNvSpPr txBox="1"/>
          <p:nvPr/>
        </p:nvSpPr>
        <p:spPr>
          <a:xfrm>
            <a:off x="8961437" y="2544354"/>
            <a:ext cx="2041525" cy="365760"/>
          </a:xfrm>
          <a:prstGeom prst="rect">
            <a:avLst/>
          </a:prstGeom>
          <a:noFill/>
        </p:spPr>
        <p:txBody>
          <a:bodyPr wrap="square" rtlCol="0">
            <a:noAutofit/>
          </a:bodyPr>
          <a:lstStyle/>
          <a:p>
            <a:r>
              <a:rPr lang="en-US" altLang="zh-CN" b="1" dirty="0">
                <a:latin typeface="Times New Roman Bold" panose="02020503050405090304" charset="0"/>
                <a:cs typeface="Times New Roman Bold" panose="02020503050405090304" charset="0"/>
              </a:rPr>
              <a:t>LHCb preliminary</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44BA618-C02C-0C0E-2034-E472440237DD}"/>
                  </a:ext>
                </a:extLst>
              </p:cNvPr>
              <p:cNvSpPr txBox="1"/>
              <p:nvPr/>
            </p:nvSpPr>
            <p:spPr>
              <a:xfrm>
                <a:off x="1045228" y="5399134"/>
                <a:ext cx="6096000" cy="673005"/>
              </a:xfrm>
              <a:prstGeom prst="rect">
                <a:avLst/>
              </a:prstGeom>
              <a:noFill/>
            </p:spPr>
            <p:txBody>
              <a:bodyPr wrap="square">
                <a:spAutoFit/>
              </a:bodyPr>
              <a:lstStyle/>
              <a:p>
                <a:r>
                  <a:rPr lang="en-US" altLang="zh-CN" sz="1800" dirty="0">
                    <a:solidFill>
                      <a:schemeClr val="tx1">
                        <a:lumMod val="50000"/>
                        <a:lumOff val="50000"/>
                      </a:schemeClr>
                    </a:solidFill>
                  </a:rPr>
                  <a:t>(Normalization: divide the ratio in each multiplicity bin by the total ratio of </a:t>
                </a:r>
                <a14:m>
                  <m:oMath xmlns:m="http://schemas.openxmlformats.org/officeDocument/2006/math">
                    <m:sSub>
                      <m:sSubPr>
                        <m:ctrlPr>
                          <a:rPr lang="en-US" altLang="zh-CN" sz="1800" i="1" dirty="0" smtClean="0">
                            <a:solidFill>
                              <a:schemeClr val="tx1">
                                <a:lumMod val="50000"/>
                                <a:lumOff val="50000"/>
                              </a:schemeClr>
                            </a:solidFill>
                            <a:effectLst/>
                            <a:uFillTx/>
                            <a:latin typeface="Cambria Math" panose="02040503050406030204" pitchFamily="18" charset="0"/>
                            <a:cs typeface="DejaVu Math TeX Gyre" panose="02000503000000000000" charset="0"/>
                          </a:rPr>
                        </m:ctrlPr>
                      </m:sSubPr>
                      <m:e>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1800" dirty="0">
                            <a:solidFill>
                              <a:schemeClr val="tx1">
                                <a:lumMod val="50000"/>
                                <a:lumOff val="50000"/>
                              </a:schemeClr>
                            </a:solidFill>
                            <a:effectLst/>
                            <a:uFillTx/>
                            <a:latin typeface="Cambria Math" panose="02040503050406030204" pitchFamily="18" charset="0"/>
                            <a:cs typeface="DejaVu Math TeX Gyre" panose="02000503000000000000" charset="0"/>
                          </a:rPr>
                          <m:t>S</m:t>
                        </m:r>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1800" i="1" dirty="0">
                            <a:solidFill>
                              <a:schemeClr val="tx1">
                                <a:lumMod val="50000"/>
                                <a:lumOff val="50000"/>
                              </a:schemeClr>
                            </a:solidFill>
                            <a:effectLst/>
                            <a:uFillTx/>
                            <a:latin typeface="Cambria Math" panose="02040503050406030204" pitchFamily="18" charset="0"/>
                            <a:cs typeface="DejaVu Math TeX Gyre" panose="02000503000000000000" charset="0"/>
                          </a:rPr>
                        </m:ctrlPr>
                      </m:sSubPr>
                      <m:e>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1800" dirty="0">
                            <a:solidFill>
                              <a:schemeClr val="tx1">
                                <a:lumMod val="50000"/>
                                <a:lumOff val="50000"/>
                              </a:schemeClr>
                            </a:solidFill>
                            <a:effectLst/>
                            <a:uFillTx/>
                            <a:latin typeface="Cambria Math" panose="02040503050406030204" pitchFamily="18" charset="0"/>
                            <a:cs typeface="DejaVu Math TeX Gyre" panose="02000503000000000000" charset="0"/>
                          </a:rPr>
                          <m:t>𝐽</m:t>
                        </m:r>
                        <m:r>
                          <a:rPr lang="en-US" altLang="zh-CN" sz="1800" dirty="0">
                            <a:solidFill>
                              <a:schemeClr val="tx1">
                                <a:lumMod val="50000"/>
                                <a:lumOff val="50000"/>
                              </a:schemeClr>
                            </a:solidFill>
                            <a:effectLst/>
                            <a:uFillTx/>
                            <a:latin typeface="Cambria Math" panose="02040503050406030204" pitchFamily="18" charset="0"/>
                            <a:cs typeface="DejaVu Math TeX Gyre" panose="02000503000000000000" charset="0"/>
                          </a:rPr>
                          <m:t>/</m:t>
                        </m:r>
                        <m:r>
                          <a:rPr lang="en-US" altLang="zh-CN" sz="1800" dirty="0">
                            <a:solidFill>
                              <a:schemeClr val="tx1">
                                <a:lumMod val="50000"/>
                                <a:lumOff val="50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1800" dirty="0">
                    <a:solidFill>
                      <a:schemeClr val="tx1">
                        <a:lumMod val="50000"/>
                        <a:lumOff val="50000"/>
                      </a:schemeClr>
                    </a:solidFill>
                  </a:rPr>
                  <a:t> )</a:t>
                </a:r>
                <a:endParaRPr lang="zh-CN" altLang="en-US" dirty="0">
                  <a:solidFill>
                    <a:schemeClr val="tx1">
                      <a:lumMod val="50000"/>
                      <a:lumOff val="50000"/>
                    </a:schemeClr>
                  </a:solidFill>
                </a:endParaRPr>
              </a:p>
            </p:txBody>
          </p:sp>
        </mc:Choice>
        <mc:Fallback xmlns="">
          <p:sp>
            <p:nvSpPr>
              <p:cNvPr id="9" name="文本框 8">
                <a:extLst>
                  <a:ext uri="{FF2B5EF4-FFF2-40B4-BE49-F238E27FC236}">
                    <a16:creationId xmlns:a16="http://schemas.microsoft.com/office/drawing/2014/main" id="{A44BA618-C02C-0C0E-2034-E472440237DD}"/>
                  </a:ext>
                </a:extLst>
              </p:cNvPr>
              <p:cNvSpPr txBox="1">
                <a:spLocks noRot="1" noChangeAspect="1" noMove="1" noResize="1" noEditPoints="1" noAdjustHandles="1" noChangeArrowheads="1" noChangeShapeType="1" noTextEdit="1"/>
              </p:cNvSpPr>
              <p:nvPr/>
            </p:nvSpPr>
            <p:spPr>
              <a:xfrm>
                <a:off x="1045228" y="5399134"/>
                <a:ext cx="6096000" cy="673005"/>
              </a:xfrm>
              <a:prstGeom prst="rect">
                <a:avLst/>
              </a:prstGeom>
              <a:blipFill>
                <a:blip r:embed="rId6"/>
                <a:stretch>
                  <a:fillRect l="-800" t="-5455" b="-10909"/>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14:m>
                  <m:oMath xmlns:m="http://schemas.openxmlformats.org/officeDocument/2006/math">
                    <m:sSubSup>
                      <m:sSubSupPr>
                        <m:ctrlPr>
                          <a:rPr lang="en-US" altLang="zh-CN" sz="2800" i="1">
                            <a:latin typeface="Cambria Math" panose="02040503050406030204" pitchFamily="18" charset="0"/>
                            <a:cs typeface="Cambria Math" panose="02040503050406030204" pitchFamily="18" charset="0"/>
                          </a:rPr>
                        </m:ctrlPr>
                      </m:sSubSupPr>
                      <m:e>
                        <m:r>
                          <m:rPr>
                            <m:sty m:val="p"/>
                          </m:rPr>
                          <a:rPr lang="en-US" altLang="zh-CN" sz="2800">
                            <a:latin typeface="Cambria Math" panose="02040503050406030204" pitchFamily="18" charset="0"/>
                            <a:cs typeface="Cambria Math" panose="02040503050406030204" pitchFamily="18" charset="0"/>
                          </a:rPr>
                          <m:t>N</m:t>
                        </m:r>
                      </m:e>
                      <m:sub>
                        <m:r>
                          <m:rPr>
                            <m:sty m:val="p"/>
                          </m:rPr>
                          <a:rPr lang="en-US" altLang="zh-CN" sz="2800">
                            <a:latin typeface="Cambria Math" panose="02040503050406030204" pitchFamily="18" charset="0"/>
                            <a:cs typeface="Cambria Math" panose="02040503050406030204" pitchFamily="18" charset="0"/>
                          </a:rPr>
                          <m:t>fwd</m:t>
                        </m:r>
                      </m:sub>
                      <m:sup>
                        <m:r>
                          <m:rPr>
                            <m:sty m:val="p"/>
                          </m:rPr>
                          <a:rPr lang="en-US" altLang="zh-CN" sz="2800">
                            <a:latin typeface="Cambria Math" panose="02040503050406030204" pitchFamily="18" charset="0"/>
                            <a:cs typeface="Cambria Math" panose="02040503050406030204" pitchFamily="18" charset="0"/>
                          </a:rPr>
                          <m:t>PV</m:t>
                        </m:r>
                      </m:sup>
                    </m:sSubSup>
                  </m:oMath>
                </a14:m>
                <a:r>
                  <a:rPr lang="en-US" altLang="zh-CN" sz="2800" dirty="0">
                    <a:sym typeface="+mn-ea"/>
                  </a:rPr>
                  <a:t> &amp; </a:t>
                </a:r>
                <a14:m>
                  <m:oMath xmlns:m="http://schemas.openxmlformats.org/officeDocument/2006/math">
                    <m:sSubSup>
                      <m:sSubSupPr>
                        <m:ctrlPr>
                          <a:rPr lang="en-US" altLang="zh-CN" sz="2800" i="1">
                            <a:latin typeface="Cambria Math" panose="02040503050406030204" pitchFamily="18" charset="0"/>
                            <a:cs typeface="Cambria Math" panose="02040503050406030204" pitchFamily="18" charset="0"/>
                          </a:rPr>
                        </m:ctrlPr>
                      </m:sSubSupPr>
                      <m:e>
                        <m:r>
                          <m:rPr>
                            <m:sty m:val="p"/>
                          </m:rPr>
                          <a:rPr lang="en-US" altLang="zh-CN" sz="2800">
                            <a:latin typeface="Cambria Math" panose="02040503050406030204" pitchFamily="18" charset="0"/>
                            <a:cs typeface="Cambria Math" panose="02040503050406030204" pitchFamily="18" charset="0"/>
                          </a:rPr>
                          <m:t>N</m:t>
                        </m:r>
                      </m:e>
                      <m:sub>
                        <m:r>
                          <m:rPr>
                            <m:sty m:val="p"/>
                          </m:rPr>
                          <a:rPr lang="en-US" altLang="zh-CN" sz="2800">
                            <a:latin typeface="Cambria Math" panose="02040503050406030204" pitchFamily="18" charset="0"/>
                            <a:cs typeface="Cambria Math" panose="02040503050406030204" pitchFamily="18" charset="0"/>
                          </a:rPr>
                          <m:t>bwd</m:t>
                        </m:r>
                      </m:sub>
                      <m:sup>
                        <m:r>
                          <m:rPr>
                            <m:sty m:val="p"/>
                          </m:rPr>
                          <a:rPr lang="en-US" altLang="zh-CN" sz="2800">
                            <a:latin typeface="Cambria Math" panose="02040503050406030204" pitchFamily="18" charset="0"/>
                            <a:cs typeface="Cambria Math" panose="02040503050406030204" pitchFamily="18" charset="0"/>
                          </a:rPr>
                          <m:t>PV</m:t>
                        </m:r>
                      </m:sup>
                    </m:sSubSup>
                  </m:oMath>
                </a14:m>
                <a:r>
                  <a:rPr lang="en-US" altLang="zh-CN" sz="2800" dirty="0">
                    <a:sym typeface="+mn-ea"/>
                  </a:rPr>
                  <a:t>: disentangle QGP and co-mover effect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47700" y="1526812"/>
                <a:ext cx="6326453" cy="4848711"/>
              </a:xfrm>
            </p:spPr>
            <p:txBody>
              <a:bodyPr>
                <a:normAutofit/>
              </a:bodyPr>
              <a:lstStyle/>
              <a:p>
                <a:pPr>
                  <a:spcAft>
                    <a:spcPts val="600"/>
                  </a:spcAft>
                  <a:buFont typeface="Arial" panose="020B0604020202020204" pitchFamily="34" charset="0"/>
                  <a:buChar char="•"/>
                </a:pPr>
                <a:r>
                  <a:rPr lang="en-US" altLang="zh-CN" sz="2000" dirty="0">
                    <a:sym typeface="+mn-ea"/>
                  </a:rPr>
                  <a:t>Normalized </a:t>
                </a:r>
                <a14:m>
                  <m:oMath xmlns:m="http://schemas.openxmlformats.org/officeDocument/2006/math">
                    <m:sSub>
                      <m:sSubPr>
                        <m:ctrlPr>
                          <a:rPr lang="en-US" altLang="zh-CN" sz="2000"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(2</m:t>
                        </m:r>
                        <m:r>
                          <m:rPr>
                            <m:sty m:val="p"/>
                          </m:rP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S</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ub>
                    </m:sSub>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m:t>
                    </m:r>
                    <m:sSub>
                      <m:sSubPr>
                        <m:ctrlPr>
                          <a:rPr lang="en-US" altLang="zh-CN" sz="2000" i="1" dirty="0">
                            <a:solidFill>
                              <a:schemeClr val="tx1">
                                <a:lumMod val="85000"/>
                                <a:lumOff val="15000"/>
                              </a:schemeClr>
                            </a:solidFill>
                            <a:effectLst/>
                            <a:uFillTx/>
                            <a:latin typeface="Cambria Math" panose="02040503050406030204" pitchFamily="18" charset="0"/>
                            <a:cs typeface="DejaVu Math TeX Gyre" panose="02000503000000000000" charset="0"/>
                          </a:rPr>
                        </m:ctrlPr>
                      </m:sSubPr>
                      <m:e>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𝜎</m:t>
                        </m:r>
                      </m:e>
                      <m:sub>
                        <m: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𝐽</m:t>
                        </m:r>
                        <m:r>
                          <a:rPr lang="en-US" altLang="zh-CN" sz="2000" dirty="0">
                            <a:solidFill>
                              <a:schemeClr val="tx1">
                                <a:lumMod val="85000"/>
                                <a:lumOff val="15000"/>
                              </a:schemeClr>
                            </a:solidFill>
                            <a:effectLst/>
                            <a:uFillTx/>
                            <a:latin typeface="Cambria Math" panose="02040503050406030204" pitchFamily="18" charset="0"/>
                            <a:cs typeface="DejaVu Math TeX Gyre" panose="02000503000000000000" charset="0"/>
                          </a:rPr>
                          <m:t>/</m:t>
                        </m:r>
                        <m:r>
                          <a:rPr lang="en-US" altLang="zh-CN" sz="2000" dirty="0">
                            <a:solidFill>
                              <a:schemeClr val="tx1">
                                <a:lumMod val="85000"/>
                                <a:lumOff val="15000"/>
                              </a:schemeClr>
                            </a:solidFill>
                            <a:effectLst/>
                            <a:uFillTx/>
                            <a:latin typeface="Cambria Math" panose="02040503050406030204" pitchFamily="18" charset="0"/>
                            <a:ea typeface="宋体" panose="02010600030101010101" pitchFamily="2" charset="-122"/>
                            <a:cs typeface="DejaVu Math TeX Gyre" panose="02000503000000000000" charset="0"/>
                          </a:rPr>
                          <m:t>𝜓</m:t>
                        </m:r>
                      </m:sub>
                    </m:sSub>
                  </m:oMath>
                </a14:m>
                <a:r>
                  <a:rPr lang="en-US" altLang="zh-CN" sz="2000" dirty="0">
                    <a:sym typeface="+mn-ea"/>
                  </a:rPr>
                  <a:t> as functions of </a:t>
                </a:r>
                <a14:m>
                  <m:oMath xmlns:m="http://schemas.openxmlformats.org/officeDocument/2006/math">
                    <m:sSubSup>
                      <m:sSubSupPr>
                        <m:ctrlPr>
                          <a:rPr lang="en-US" altLang="zh-CN" sz="2000" i="1">
                            <a:latin typeface="Cambria Math" panose="02040503050406030204" pitchFamily="18" charset="0"/>
                            <a:cs typeface="Cambria Math" panose="02040503050406030204" pitchFamily="18" charset="0"/>
                          </a:rPr>
                        </m:ctrlPr>
                      </m:sSubSupPr>
                      <m:e>
                        <m:r>
                          <m:rPr>
                            <m:sty m:val="p"/>
                          </m:rPr>
                          <a:rPr lang="en-US" altLang="zh-CN" sz="2000">
                            <a:latin typeface="Cambria Math" panose="02040503050406030204" pitchFamily="18" charset="0"/>
                            <a:cs typeface="Cambria Math" panose="02040503050406030204" pitchFamily="18" charset="0"/>
                          </a:rPr>
                          <m:t>N</m:t>
                        </m:r>
                      </m:e>
                      <m:sub>
                        <m:r>
                          <m:rPr>
                            <m:sty m:val="p"/>
                          </m:rPr>
                          <a:rPr lang="en-US" altLang="zh-CN" sz="2000">
                            <a:latin typeface="Cambria Math" panose="02040503050406030204" pitchFamily="18" charset="0"/>
                            <a:cs typeface="Cambria Math" panose="02040503050406030204" pitchFamily="18" charset="0"/>
                          </a:rPr>
                          <m:t>fwd</m:t>
                        </m:r>
                      </m:sub>
                      <m:sup>
                        <m:r>
                          <m:rPr>
                            <m:sty m:val="p"/>
                          </m:rPr>
                          <a:rPr lang="en-US" altLang="zh-CN" sz="2000">
                            <a:latin typeface="Cambria Math" panose="02040503050406030204" pitchFamily="18" charset="0"/>
                            <a:cs typeface="Cambria Math" panose="02040503050406030204" pitchFamily="18" charset="0"/>
                          </a:rPr>
                          <m:t>PV</m:t>
                        </m:r>
                      </m:sup>
                    </m:sSubSup>
                  </m:oMath>
                </a14:m>
                <a:r>
                  <a:rPr lang="en-US" altLang="zh-CN" sz="2000" dirty="0">
                    <a:sym typeface="+mn-ea"/>
                  </a:rPr>
                  <a:t> and </a:t>
                </a:r>
                <a14:m>
                  <m:oMath xmlns:m="http://schemas.openxmlformats.org/officeDocument/2006/math">
                    <m:sSubSup>
                      <m:sSubSupPr>
                        <m:ctrlPr>
                          <a:rPr lang="en-US" altLang="zh-CN" sz="2000" i="1">
                            <a:latin typeface="Cambria Math" panose="02040503050406030204" pitchFamily="18" charset="0"/>
                            <a:cs typeface="Cambria Math" panose="02040503050406030204" pitchFamily="18" charset="0"/>
                          </a:rPr>
                        </m:ctrlPr>
                      </m:sSubSupPr>
                      <m:e>
                        <m:r>
                          <m:rPr>
                            <m:sty m:val="p"/>
                          </m:rPr>
                          <a:rPr lang="en-US" altLang="zh-CN" sz="2000">
                            <a:latin typeface="Cambria Math" panose="02040503050406030204" pitchFamily="18" charset="0"/>
                            <a:cs typeface="Cambria Math" panose="02040503050406030204" pitchFamily="18" charset="0"/>
                          </a:rPr>
                          <m:t>N</m:t>
                        </m:r>
                      </m:e>
                      <m:sub>
                        <m:r>
                          <m:rPr>
                            <m:sty m:val="p"/>
                          </m:rPr>
                          <a:rPr lang="en-US" altLang="zh-CN" sz="2000">
                            <a:latin typeface="Cambria Math" panose="02040503050406030204" pitchFamily="18" charset="0"/>
                            <a:cs typeface="Cambria Math" panose="02040503050406030204" pitchFamily="18" charset="0"/>
                          </a:rPr>
                          <m:t>bwd</m:t>
                        </m:r>
                      </m:sub>
                      <m:sup>
                        <m:r>
                          <m:rPr>
                            <m:sty m:val="p"/>
                          </m:rPr>
                          <a:rPr lang="en-US" altLang="zh-CN" sz="2000">
                            <a:latin typeface="Cambria Math" panose="02040503050406030204" pitchFamily="18" charset="0"/>
                            <a:cs typeface="Cambria Math" panose="02040503050406030204" pitchFamily="18" charset="0"/>
                          </a:rPr>
                          <m:t>PV</m:t>
                        </m:r>
                      </m:sup>
                    </m:sSubSup>
                  </m:oMath>
                </a14:m>
                <a:r>
                  <a:rPr lang="en-US" altLang="zh-CN" sz="2000" dirty="0">
                    <a:sym typeface="+mn-ea"/>
                  </a:rPr>
                  <a:t>:</a:t>
                </a:r>
              </a:p>
              <a:p>
                <a:pPr lvl="1">
                  <a:spcAft>
                    <a:spcPts val="600"/>
                  </a:spcAft>
                </a:pPr>
                <a:r>
                  <a:rPr lang="en-US" altLang="zh-CN" sz="1800" dirty="0">
                    <a:sym typeface="+mn-ea"/>
                  </a:rPr>
                  <a:t>Prompt ratio decrease with </a:t>
                </a:r>
                <a14:m>
                  <m:oMath xmlns:m="http://schemas.openxmlformats.org/officeDocument/2006/math">
                    <m:sSubSup>
                      <m:sSubSupPr>
                        <m:ctrlPr>
                          <a:rPr lang="en-US" altLang="zh-CN" sz="1800" i="1" smtClean="0">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b="0" i="0" smtClean="0">
                            <a:latin typeface="Cambria Math" panose="02040503050406030204" pitchFamily="18" charset="0"/>
                            <a:cs typeface="Cambria Math" panose="02040503050406030204" pitchFamily="18" charset="0"/>
                          </a:rPr>
                          <m:t>fwd</m:t>
                        </m:r>
                      </m:sub>
                      <m:sup>
                        <m:r>
                          <m:rPr>
                            <m:sty m:val="p"/>
                          </m:rPr>
                          <a:rPr lang="en-US" altLang="zh-CN" sz="1800">
                            <a:latin typeface="Cambria Math" panose="02040503050406030204" pitchFamily="18" charset="0"/>
                            <a:cs typeface="Cambria Math" panose="02040503050406030204" pitchFamily="18" charset="0"/>
                          </a:rPr>
                          <m:t>PV</m:t>
                        </m:r>
                      </m:sup>
                    </m:sSubSup>
                  </m:oMath>
                </a14:m>
                <a:r>
                  <a:rPr lang="en-US" altLang="zh-CN" sz="1800" dirty="0"/>
                  <a:t> and much slower decreasing trend with </a:t>
                </a:r>
                <a14:m>
                  <m:oMath xmlns:m="http://schemas.openxmlformats.org/officeDocument/2006/math">
                    <m:sSubSup>
                      <m:sSubSupPr>
                        <m:ctrlPr>
                          <a:rPr lang="en-US" altLang="zh-CN" sz="1800" i="1">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b="0" i="0" smtClean="0">
                            <a:latin typeface="Cambria Math" panose="02040503050406030204" pitchFamily="18" charset="0"/>
                            <a:cs typeface="Cambria Math" panose="02040503050406030204" pitchFamily="18" charset="0"/>
                          </a:rPr>
                          <m:t>bwd</m:t>
                        </m:r>
                      </m:sub>
                      <m:sup>
                        <m:r>
                          <m:rPr>
                            <m:sty m:val="p"/>
                          </m:rPr>
                          <a:rPr lang="en-US" altLang="zh-CN" sz="1800">
                            <a:latin typeface="Cambria Math" panose="02040503050406030204" pitchFamily="18" charset="0"/>
                            <a:cs typeface="Cambria Math" panose="02040503050406030204" pitchFamily="18" charset="0"/>
                          </a:rPr>
                          <m:t>PV</m:t>
                        </m:r>
                      </m:sup>
                    </m:sSubSup>
                  </m:oMath>
                </a14:m>
                <a:endParaRPr lang="en-US" altLang="zh-CN" sz="1800" dirty="0"/>
              </a:p>
              <a:p>
                <a:pPr lvl="1">
                  <a:spcAft>
                    <a:spcPts val="600"/>
                  </a:spcAft>
                </a:pPr>
                <a:r>
                  <a:rPr lang="en-US" altLang="zh-CN" sz="1800" dirty="0"/>
                  <a:t>Non-prompt ratio are independent of multiplicity</a:t>
                </a:r>
              </a:p>
              <a:p>
                <a:pPr lvl="1">
                  <a:spcAft>
                    <a:spcPts val="600"/>
                  </a:spcAft>
                </a:pPr>
                <a:r>
                  <a:rPr lang="en-US" altLang="zh-CN" sz="1800" dirty="0"/>
                  <a:t>Slight decreasing trend for prompt ratio with </a:t>
                </a:r>
                <a14:m>
                  <m:oMath xmlns:m="http://schemas.openxmlformats.org/officeDocument/2006/math">
                    <m:sSubSup>
                      <m:sSubSupPr>
                        <m:ctrlPr>
                          <a:rPr lang="en-US" altLang="zh-CN" sz="1800" i="1" smtClean="0">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b="0" i="0" smtClean="0">
                            <a:latin typeface="Cambria Math" panose="02040503050406030204" pitchFamily="18" charset="0"/>
                            <a:cs typeface="Cambria Math" panose="02040503050406030204" pitchFamily="18" charset="0"/>
                          </a:rPr>
                          <m:t>bwd</m:t>
                        </m:r>
                      </m:sub>
                      <m:sup>
                        <m:r>
                          <m:rPr>
                            <m:sty m:val="p"/>
                          </m:rPr>
                          <a:rPr lang="en-US" altLang="zh-CN" sz="1800">
                            <a:latin typeface="Cambria Math" panose="02040503050406030204" pitchFamily="18" charset="0"/>
                            <a:cs typeface="Cambria Math" panose="02040503050406030204" pitchFamily="18" charset="0"/>
                          </a:rPr>
                          <m:t>PV</m:t>
                        </m:r>
                      </m:sup>
                    </m:sSubSup>
                  </m:oMath>
                </a14:m>
                <a:r>
                  <a:rPr lang="en-US" altLang="zh-CN" sz="1800" dirty="0"/>
                  <a:t> could result from the correlation between </a:t>
                </a:r>
                <a14:m>
                  <m:oMath xmlns:m="http://schemas.openxmlformats.org/officeDocument/2006/math">
                    <m:sSubSup>
                      <m:sSubSupPr>
                        <m:ctrlPr>
                          <a:rPr lang="en-US" altLang="zh-CN" sz="1800" i="1">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a:latin typeface="Cambria Math" panose="02040503050406030204" pitchFamily="18" charset="0"/>
                            <a:cs typeface="Cambria Math" panose="02040503050406030204" pitchFamily="18" charset="0"/>
                          </a:rPr>
                          <m:t>bwd</m:t>
                        </m:r>
                      </m:sub>
                      <m:sup>
                        <m:r>
                          <m:rPr>
                            <m:sty m:val="p"/>
                          </m:rPr>
                          <a:rPr lang="en-US" altLang="zh-CN" sz="1800">
                            <a:latin typeface="Cambria Math" panose="02040503050406030204" pitchFamily="18" charset="0"/>
                            <a:cs typeface="Cambria Math" panose="02040503050406030204" pitchFamily="18" charset="0"/>
                          </a:rPr>
                          <m:t>PV</m:t>
                        </m:r>
                      </m:sup>
                    </m:sSubSup>
                  </m:oMath>
                </a14:m>
                <a:r>
                  <a:rPr lang="en-US" altLang="zh-CN" sz="1800" dirty="0"/>
                  <a:t> and </a:t>
                </a:r>
                <a14:m>
                  <m:oMath xmlns:m="http://schemas.openxmlformats.org/officeDocument/2006/math">
                    <m:sSubSup>
                      <m:sSubSupPr>
                        <m:ctrlPr>
                          <a:rPr lang="en-US" altLang="zh-CN" sz="1800" i="1">
                            <a:latin typeface="Cambria Math" panose="02040503050406030204" pitchFamily="18" charset="0"/>
                            <a:cs typeface="Cambria Math" panose="02040503050406030204" pitchFamily="18" charset="0"/>
                          </a:rPr>
                        </m:ctrlPr>
                      </m:sSubSupPr>
                      <m:e>
                        <m:r>
                          <m:rPr>
                            <m:sty m:val="p"/>
                          </m:rPr>
                          <a:rPr lang="en-US" altLang="zh-CN" sz="1800">
                            <a:latin typeface="Cambria Math" panose="02040503050406030204" pitchFamily="18" charset="0"/>
                            <a:cs typeface="Cambria Math" panose="02040503050406030204" pitchFamily="18" charset="0"/>
                          </a:rPr>
                          <m:t>N</m:t>
                        </m:r>
                      </m:e>
                      <m:sub>
                        <m:r>
                          <m:rPr>
                            <m:sty m:val="p"/>
                          </m:rPr>
                          <a:rPr lang="en-US" altLang="zh-CN" sz="1800" b="0" i="0" smtClean="0">
                            <a:latin typeface="Cambria Math" panose="02040503050406030204" pitchFamily="18" charset="0"/>
                            <a:cs typeface="Cambria Math" panose="02040503050406030204" pitchFamily="18" charset="0"/>
                          </a:rPr>
                          <m:t>f</m:t>
                        </m:r>
                        <m:r>
                          <m:rPr>
                            <m:sty m:val="p"/>
                          </m:rPr>
                          <a:rPr lang="en-US" altLang="zh-CN" sz="1800">
                            <a:latin typeface="Cambria Math" panose="02040503050406030204" pitchFamily="18" charset="0"/>
                            <a:cs typeface="Cambria Math" panose="02040503050406030204" pitchFamily="18" charset="0"/>
                          </a:rPr>
                          <m:t>wd</m:t>
                        </m:r>
                      </m:sub>
                      <m:sup>
                        <m:r>
                          <m:rPr>
                            <m:sty m:val="p"/>
                          </m:rPr>
                          <a:rPr lang="en-US" altLang="zh-CN" sz="1800">
                            <a:latin typeface="Cambria Math" panose="02040503050406030204" pitchFamily="18" charset="0"/>
                            <a:cs typeface="Cambria Math" panose="02040503050406030204" pitchFamily="18" charset="0"/>
                          </a:rPr>
                          <m:t>PV</m:t>
                        </m:r>
                      </m:sup>
                    </m:sSubSup>
                  </m:oMath>
                </a14:m>
                <a:endParaRPr lang="en-US" altLang="zh-CN"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47700" y="1526812"/>
                <a:ext cx="6326453" cy="4848711"/>
              </a:xfrm>
              <a:blipFill>
                <a:blip r:embed="rId4"/>
                <a:stretch>
                  <a:fillRect l="-867" t="-879"/>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fld id="{49AE70B2-8BF9-45C0-BB95-33D1B9D3A854}" type="slidenum">
              <a:rPr lang="zh-CN" altLang="en-US" smtClean="0"/>
              <a:t>9</a:t>
            </a:fld>
            <a:endParaRPr lang="zh-CN" altLang="en-US"/>
          </a:p>
        </p:txBody>
      </p:sp>
      <p:pic>
        <p:nvPicPr>
          <p:cNvPr id="5" name="图片 4"/>
          <p:cNvPicPr>
            <a:picLocks noChangeAspect="1"/>
          </p:cNvPicPr>
          <p:nvPr/>
        </p:nvPicPr>
        <p:blipFill>
          <a:blip r:embed="rId5"/>
          <a:stretch>
            <a:fillRect/>
          </a:stretch>
        </p:blipFill>
        <p:spPr>
          <a:xfrm>
            <a:off x="188649" y="3836350"/>
            <a:ext cx="6785504" cy="2520000"/>
          </a:xfrm>
          <a:prstGeom prst="rect">
            <a:avLst/>
          </a:prstGeom>
        </p:spPr>
      </p:pic>
      <p:sp>
        <p:nvSpPr>
          <p:cNvPr id="11" name="文本框 10"/>
          <p:cNvSpPr txBox="1"/>
          <p:nvPr/>
        </p:nvSpPr>
        <p:spPr>
          <a:xfrm>
            <a:off x="1744338" y="5412784"/>
            <a:ext cx="2041525" cy="365760"/>
          </a:xfrm>
          <a:prstGeom prst="rect">
            <a:avLst/>
          </a:prstGeom>
          <a:noFill/>
        </p:spPr>
        <p:txBody>
          <a:bodyPr wrap="square" rtlCol="0">
            <a:noAutofit/>
          </a:bodyPr>
          <a:lstStyle/>
          <a:p>
            <a:r>
              <a:rPr lang="en-US" altLang="zh-CN" sz="1200" b="1" dirty="0">
                <a:latin typeface="Times New Roman Bold" panose="02020503050405090304" charset="0"/>
                <a:cs typeface="Times New Roman Bold" panose="02020503050405090304" charset="0"/>
              </a:rPr>
              <a:t>LHCb preliminary</a:t>
            </a:r>
          </a:p>
        </p:txBody>
      </p:sp>
      <p:pic>
        <p:nvPicPr>
          <p:cNvPr id="4" name="图片 3">
            <a:extLst>
              <a:ext uri="{FF2B5EF4-FFF2-40B4-BE49-F238E27FC236}">
                <a16:creationId xmlns:a16="http://schemas.microsoft.com/office/drawing/2014/main" id="{A95857F2-3E6C-764A-4804-4D6B5774D416}"/>
              </a:ext>
            </a:extLst>
          </p:cNvPr>
          <p:cNvPicPr>
            <a:picLocks noChangeAspect="1"/>
          </p:cNvPicPr>
          <p:nvPr/>
        </p:nvPicPr>
        <p:blipFill>
          <a:blip r:embed="rId6"/>
          <a:stretch>
            <a:fillRect/>
          </a:stretch>
        </p:blipFill>
        <p:spPr>
          <a:xfrm>
            <a:off x="6974153" y="1681768"/>
            <a:ext cx="4998823" cy="4010245"/>
          </a:xfrm>
          <a:prstGeom prst="rect">
            <a:avLst/>
          </a:prstGeom>
        </p:spPr>
      </p:pic>
      <p:sp>
        <p:nvSpPr>
          <p:cNvPr id="14" name="文本框 13">
            <a:extLst>
              <a:ext uri="{FF2B5EF4-FFF2-40B4-BE49-F238E27FC236}">
                <a16:creationId xmlns:a16="http://schemas.microsoft.com/office/drawing/2014/main" id="{B543196E-DFAA-574A-3DBC-3575B617B1E5}"/>
              </a:ext>
            </a:extLst>
          </p:cNvPr>
          <p:cNvSpPr txBox="1"/>
          <p:nvPr/>
        </p:nvSpPr>
        <p:spPr>
          <a:xfrm>
            <a:off x="5083857" y="5412784"/>
            <a:ext cx="2041525" cy="365760"/>
          </a:xfrm>
          <a:prstGeom prst="rect">
            <a:avLst/>
          </a:prstGeom>
          <a:noFill/>
        </p:spPr>
        <p:txBody>
          <a:bodyPr wrap="square" rtlCol="0">
            <a:noAutofit/>
          </a:bodyPr>
          <a:lstStyle/>
          <a:p>
            <a:r>
              <a:rPr lang="en-US" altLang="zh-CN" sz="1200" b="1" dirty="0">
                <a:latin typeface="Times New Roman Bold" panose="02020503050405090304" charset="0"/>
                <a:cs typeface="Times New Roman Bold" panose="02020503050405090304" charset="0"/>
              </a:rPr>
              <a:t>LHCb preliminary</a:t>
            </a:r>
          </a:p>
        </p:txBody>
      </p:sp>
      <p:sp>
        <p:nvSpPr>
          <p:cNvPr id="15" name="文本框 14">
            <a:extLst>
              <a:ext uri="{FF2B5EF4-FFF2-40B4-BE49-F238E27FC236}">
                <a16:creationId xmlns:a16="http://schemas.microsoft.com/office/drawing/2014/main" id="{FE263939-5BB3-5ADA-EC8E-8C091C10F809}"/>
              </a:ext>
            </a:extLst>
          </p:cNvPr>
          <p:cNvSpPr txBox="1"/>
          <p:nvPr/>
        </p:nvSpPr>
        <p:spPr>
          <a:xfrm>
            <a:off x="9802726" y="4218672"/>
            <a:ext cx="2041525" cy="365760"/>
          </a:xfrm>
          <a:prstGeom prst="rect">
            <a:avLst/>
          </a:prstGeom>
          <a:noFill/>
        </p:spPr>
        <p:txBody>
          <a:bodyPr wrap="square" rtlCol="0">
            <a:noAutofit/>
          </a:bodyPr>
          <a:lstStyle/>
          <a:p>
            <a:r>
              <a:rPr lang="en-US" altLang="zh-CN" sz="1600" b="1" dirty="0">
                <a:latin typeface="Times New Roman Bold" panose="02020503050405090304" charset="0"/>
                <a:cs typeface="Times New Roman Bold" panose="02020503050405090304" charset="0"/>
              </a:rPr>
              <a:t>LHCb preliminary</a:t>
            </a:r>
          </a:p>
        </p:txBody>
      </p:sp>
      <p:sp>
        <p:nvSpPr>
          <p:cNvPr id="6" name="文本框 5">
            <a:extLst>
              <a:ext uri="{FF2B5EF4-FFF2-40B4-BE49-F238E27FC236}">
                <a16:creationId xmlns:a16="http://schemas.microsoft.com/office/drawing/2014/main" id="{F48410BA-5EC7-5EBE-4E76-F2EB8A4C9A8A}"/>
              </a:ext>
            </a:extLst>
          </p:cNvPr>
          <p:cNvSpPr txBox="1"/>
          <p:nvPr/>
        </p:nvSpPr>
        <p:spPr>
          <a:xfrm>
            <a:off x="7736025" y="5784138"/>
            <a:ext cx="3232475" cy="307777"/>
          </a:xfrm>
          <a:prstGeom prst="rect">
            <a:avLst/>
          </a:prstGeom>
          <a:noFill/>
        </p:spPr>
        <p:txBody>
          <a:bodyPr wrap="square" rtlCol="0" anchor="t">
            <a:spAutoFit/>
          </a:bodyPr>
          <a:lstStyle/>
          <a:p>
            <a:r>
              <a:rPr lang="zh-CN" altLang="en-US" sz="1400" dirty="0">
                <a:solidFill>
                  <a:schemeClr val="tx1">
                    <a:lumMod val="50000"/>
                    <a:lumOff val="50000"/>
                  </a:schemeClr>
                </a:solidFill>
                <a:sym typeface="+mn-ea"/>
              </a:rPr>
              <a:t>LHCb-PAPER-2023-</a:t>
            </a:r>
            <a:r>
              <a:rPr lang="en-US" altLang="zh-CN" sz="1400" dirty="0">
                <a:solidFill>
                  <a:schemeClr val="tx1">
                    <a:lumMod val="50000"/>
                    <a:lumOff val="50000"/>
                  </a:schemeClr>
                </a:solidFill>
                <a:sym typeface="+mn-ea"/>
              </a:rPr>
              <a:t>035  in preparation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QyZTJkNTFiMjdhOGE1NmU5ZjkyNThlODU0MTg1Mj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1650</Words>
  <Application>Microsoft Office PowerPoint</Application>
  <PresentationFormat>宽屏</PresentationFormat>
  <Paragraphs>184</Paragraphs>
  <Slides>20</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宋体</vt:lpstr>
      <vt:lpstr>Arial</vt:lpstr>
      <vt:lpstr>Calibri</vt:lpstr>
      <vt:lpstr>Cambria Math</vt:lpstr>
      <vt:lpstr>Times New Roman</vt:lpstr>
      <vt:lpstr>Times New Roman Bold</vt:lpstr>
      <vt:lpstr>Wingdings</vt:lpstr>
      <vt:lpstr>WPS</vt:lpstr>
      <vt:lpstr>Multiplicity dependence of σ_(ψ(2S))/σ_(J/ψ) in pp collisions at √s=13 TeV</vt:lpstr>
      <vt:lpstr>Outline</vt:lpstr>
      <vt:lpstr>Quark-gluon plasma</vt:lpstr>
      <vt:lpstr>Nuclear matter effect &amp; collision systems</vt:lpstr>
      <vt:lpstr>Heavy quarkonium production</vt:lpstr>
      <vt:lpstr>LHCb detector</vt:lpstr>
      <vt:lpstr>Data set and signal extraction</vt:lpstr>
      <vt:lpstr>σ_(ψ(2S))/σ_(J/ψ) v.s. local multiplicity</vt:lpstr>
      <vt:lpstr>N_fwd^PV &amp; N_bwd^PV: disentangle QGP and co-mover effect</vt:lpstr>
      <vt:lpstr>Result in different p_T bin</vt:lpstr>
      <vt:lpstr>Result in different p_T bin</vt:lpstr>
      <vt:lpstr>Result in different p_T bin</vt:lpstr>
      <vt:lpstr>Result in different rapidity bin</vt:lpstr>
      <vt:lpstr>Comparison to world data</vt:lpstr>
      <vt:lpstr>Summary &amp; Outlook</vt:lpstr>
      <vt:lpstr>Thanks for your attention!</vt:lpstr>
      <vt:lpstr>Experimental overview: NA50 </vt:lpstr>
      <vt:lpstr>Experimental overview: PHENIX</vt:lpstr>
      <vt:lpstr>PowerPoint 演示文稿</vt:lpstr>
      <vt:lpstr>Experimental overview: ALLICE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王JQ</dc:creator>
  <cp:lastModifiedBy>JQ 王</cp:lastModifiedBy>
  <cp:revision>60</cp:revision>
  <dcterms:created xsi:type="dcterms:W3CDTF">2023-11-16T05:57:00Z</dcterms:created>
  <dcterms:modified xsi:type="dcterms:W3CDTF">2023-12-17T00:44:18Z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7F436A30A9638CF9976D5565EB6FB8D2_41</vt:lpwstr>
  </property>
</Properties>
</file>