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81" r:id="rId3"/>
    <p:sldId id="259" r:id="rId4"/>
    <p:sldId id="260" r:id="rId5"/>
    <p:sldId id="285" r:id="rId6"/>
    <p:sldId id="288" r:id="rId7"/>
    <p:sldId id="287" r:id="rId8"/>
    <p:sldId id="289" r:id="rId9"/>
    <p:sldId id="290" r:id="rId10"/>
    <p:sldId id="291" r:id="rId11"/>
    <p:sldId id="292" r:id="rId12"/>
    <p:sldId id="299" r:id="rId13"/>
    <p:sldId id="294" r:id="rId14"/>
    <p:sldId id="295" r:id="rId15"/>
    <p:sldId id="296" r:id="rId16"/>
    <p:sldId id="297" r:id="rId17"/>
    <p:sldId id="298" r:id="rId18"/>
    <p:sldId id="300" r:id="rId19"/>
    <p:sldId id="302" r:id="rId20"/>
    <p:sldId id="28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747"/>
    <a:srgbClr val="FF9966"/>
    <a:srgbClr val="E0E509"/>
    <a:srgbClr val="1088A0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331" autoAdjust="0"/>
  </p:normalViewPr>
  <p:slideViewPr>
    <p:cSldViewPr snapToGrid="0" showGuides="1">
      <p:cViewPr varScale="1">
        <p:scale>
          <a:sx n="92" d="100"/>
          <a:sy n="92" d="100"/>
        </p:scale>
        <p:origin x="6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D834302-E16F-7625-640A-967A8B1AAE4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3A30EB-F752-8F2B-FB9F-D734B5DE0FE6}"/>
                </a:ext>
              </a:extLst>
            </p:cNvPr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8CE5A0-57FF-FD14-ED61-AB6BDC13F3FE}"/>
                </a:ext>
              </a:extLst>
            </p:cNvPr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8C8F2-8C6B-7B6B-BA96-5C2F8AC9AC33}"/>
                </a:ext>
              </a:extLst>
            </p:cNvPr>
            <p:cNvSpPr/>
            <p:nvPr userDrawn="1"/>
          </p:nvSpPr>
          <p:spPr>
            <a:xfrm>
              <a:off x="660400" y="3670300"/>
              <a:ext cx="2453503" cy="135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45E77E-214F-CD19-E7D8-870A5130F293}"/>
                </a:ext>
              </a:extLst>
            </p:cNvPr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5DF8DED-E4EF-C4AB-C2C5-3EF2D98B6414}"/>
                  </a:ext>
                </a:extLst>
              </p:cNvPr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D84B397-462F-40C8-9028-ADC4855C7359}"/>
                  </a:ext>
                </a:extLst>
              </p:cNvPr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07CC8A-235A-1228-0ECE-BF67177ED19D}"/>
                  </a:ext>
                </a:extLst>
              </p:cNvPr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984224-FEE8-0638-E571-BAC03796F77F}"/>
                </a:ext>
              </a:extLst>
            </p:cNvPr>
            <p:cNvSpPr/>
            <p:nvPr userDrawn="1"/>
          </p:nvSpPr>
          <p:spPr>
            <a:xfrm>
              <a:off x="6996418" y="943966"/>
              <a:ext cx="4682213" cy="4651491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F0A658-EA9E-CB48-8BF0-9C8A0F2DA514}"/>
                </a:ext>
              </a:extLst>
            </p:cNvPr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093B769E-0E1A-93E0-4B22-FA23BEAFF906}"/>
                </a:ext>
              </a:extLst>
            </p:cNvPr>
            <p:cNvSpPr/>
            <p:nvPr userDrawn="1"/>
          </p:nvSpPr>
          <p:spPr>
            <a:xfrm>
              <a:off x="7246886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ctrTitle" hasCustomPrompt="1"/>
          </p:nvPr>
        </p:nvSpPr>
        <p:spPr>
          <a:xfrm>
            <a:off x="660400" y="1092200"/>
            <a:ext cx="5932144" cy="241218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 userDrawn="1">
            <p:ph type="subTitle" sz="quarter" idx="1" hasCustomPrompt="1"/>
          </p:nvPr>
        </p:nvSpPr>
        <p:spPr>
          <a:xfrm>
            <a:off x="660400" y="3898897"/>
            <a:ext cx="5803974" cy="107087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22617" y="5857100"/>
            <a:ext cx="1701801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0399" y="5857101"/>
            <a:ext cx="1701801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185527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91D85A-5B52-8986-1853-15643400A7B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C0923B-B9EB-06EE-80E2-63979051744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DE82C8-4C60-2D4E-F0D7-C941C357D4E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6525" y="6547351"/>
            <a:ext cx="3657600" cy="27432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3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: Shape 11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90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12BAD4-BCCD-8B0B-075E-C44973F0BD7B}"/>
              </a:ext>
            </a:extLst>
          </p:cNvPr>
          <p:cNvGrpSpPr/>
          <p:nvPr userDrawn="1"/>
        </p:nvGrpSpPr>
        <p:grpSpPr>
          <a:xfrm flipH="1">
            <a:off x="0" y="0"/>
            <a:ext cx="12192001" cy="6858000"/>
            <a:chOff x="0" y="0"/>
            <a:chExt cx="12192001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489631-74AB-56B2-05F0-F0798C4D1AFA}"/>
                </a:ext>
              </a:extLst>
            </p:cNvPr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98E138-76B8-23E4-675C-07D05A53655D}"/>
                </a:ext>
              </a:extLst>
            </p:cNvPr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E1D95-7B23-7FAB-168E-EE163CB1E0A4}"/>
                </a:ext>
              </a:extLst>
            </p:cNvPr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7266E3E-A938-FC7A-ACA5-A13E2429ABD4}"/>
                  </a:ext>
                </a:extLst>
              </p:cNvPr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A5872F-9CB5-2E29-5580-A156C9CCF5D5}"/>
                  </a:ext>
                </a:extLst>
              </p:cNvPr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F49A0FC-D62D-EE5F-9CFD-DEB9B672FAF1}"/>
                  </a:ext>
                </a:extLst>
              </p:cNvPr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E41A5A-5A0F-B5F5-8E67-091EA63B40D8}"/>
                </a:ext>
              </a:extLst>
            </p:cNvPr>
            <p:cNvSpPr/>
            <p:nvPr userDrawn="1"/>
          </p:nvSpPr>
          <p:spPr>
            <a:xfrm>
              <a:off x="6626998" y="943966"/>
              <a:ext cx="5051633" cy="5051633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828B75-7F72-92FF-D04D-EDE3CCCC4FC7}"/>
                </a:ext>
              </a:extLst>
            </p:cNvPr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0B62EF89-CA49-83CE-C6CA-FC6B99102005}"/>
                </a:ext>
              </a:extLst>
            </p:cNvPr>
            <p:cNvSpPr/>
            <p:nvPr userDrawn="1"/>
          </p:nvSpPr>
          <p:spPr>
            <a:xfrm>
              <a:off x="6592544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17452" y="2255387"/>
            <a:ext cx="5079999" cy="13913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 hasCustomPrompt="1"/>
          </p:nvPr>
        </p:nvSpPr>
        <p:spPr>
          <a:xfrm>
            <a:off x="6317452" y="3658556"/>
            <a:ext cx="5079999" cy="19496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206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D10539A-C1C4-6938-E08F-ABBF8809B51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27E2AD-3652-ED88-F70A-AB4CB38FE0A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21FF61-D406-0CC5-1220-B0D3CCB8BCF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90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90F60C-6E5C-142C-C3C9-B7D07471B6B2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85C52F7-0074-F327-8ADF-D54DE37356F7}"/>
                </a:ext>
              </a:extLst>
            </p:cNvPr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3F38C7-0047-6C90-19DA-5428B13DB09E}"/>
                </a:ext>
              </a:extLst>
            </p:cNvPr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A1B854-5E54-2137-81BC-CAD3A1306FAA}"/>
                </a:ext>
              </a:extLst>
            </p:cNvPr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655F80A-84E4-2BA9-BAEC-1FC423678B79}"/>
                  </a:ext>
                </a:extLst>
              </p:cNvPr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0853130-64C4-DAA9-FEB0-396056FD38B6}"/>
                  </a:ext>
                </a:extLst>
              </p:cNvPr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B93F1F-C4AD-6451-ED54-1F5164163485}"/>
                  </a:ext>
                </a:extLst>
              </p:cNvPr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37F645-C7F2-5BD9-CFD6-6E165BED9F4B}"/>
                </a:ext>
              </a:extLst>
            </p:cNvPr>
            <p:cNvSpPr/>
            <p:nvPr userDrawn="1"/>
          </p:nvSpPr>
          <p:spPr>
            <a:xfrm>
              <a:off x="6626998" y="943966"/>
              <a:ext cx="5051633" cy="5051633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40D462-E0B4-E292-4211-3A6229C8E237}"/>
                </a:ext>
              </a:extLst>
            </p:cNvPr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9FFC6261-61BB-722D-0453-5595AC89BE22}"/>
                </a:ext>
              </a:extLst>
            </p:cNvPr>
            <p:cNvSpPr/>
            <p:nvPr userDrawn="1"/>
          </p:nvSpPr>
          <p:spPr>
            <a:xfrm>
              <a:off x="6592544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60400" y="1089025"/>
            <a:ext cx="6235244" cy="2645157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928687" y="5857100"/>
            <a:ext cx="169867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57101"/>
            <a:ext cx="169867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25794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8195" y="6567403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70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0724" y="1358805"/>
            <a:ext cx="6841068" cy="1710266"/>
          </a:xfrm>
        </p:spPr>
        <p:txBody>
          <a:bodyPr wrap="square">
            <a:normAutofit/>
          </a:bodyPr>
          <a:lstStyle/>
          <a:p>
            <a:pPr lvl="0"/>
            <a:r>
              <a:rPr lang="en-US" altLang="zh-CN" sz="4800" dirty="0"/>
              <a:t>Imaging Constituent Quark Shape of Proton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405457" y="4109603"/>
            <a:ext cx="8061209" cy="2680664"/>
          </a:xfrm>
        </p:spPr>
        <p:txBody>
          <a:bodyPr wrap="square">
            <a:noAutofit/>
          </a:bodyPr>
          <a:lstStyle/>
          <a:p>
            <a:pPr lvl="0"/>
            <a:r>
              <a:rPr lang="en-US" altLang="zh-CN" sz="2400" dirty="0">
                <a:solidFill>
                  <a:srgbClr val="7030A0"/>
                </a:solidFill>
              </a:rPr>
              <a:t>Wenchang </a:t>
            </a:r>
            <a:r>
              <a:rPr lang="en-US" altLang="zh-CN" sz="2400" dirty="0" err="1">
                <a:solidFill>
                  <a:srgbClr val="7030A0"/>
                </a:solidFill>
              </a:rPr>
              <a:t>Xiang</a:t>
            </a:r>
            <a:r>
              <a:rPr lang="en-US" altLang="zh-CN" sz="2400" baseline="30000" dirty="0" err="1">
                <a:solidFill>
                  <a:srgbClr val="00B0F0"/>
                </a:solidFill>
              </a:rPr>
              <a:t>a</a:t>
            </a:r>
            <a:r>
              <a:rPr lang="en-US" altLang="zh-CN" sz="2400" dirty="0">
                <a:solidFill>
                  <a:srgbClr val="7030A0"/>
                </a:solidFill>
              </a:rPr>
              <a:t>, </a:t>
            </a:r>
            <a:r>
              <a:rPr lang="en-US" altLang="zh-CN" sz="2400" dirty="0" err="1">
                <a:solidFill>
                  <a:srgbClr val="7030A0"/>
                </a:solidFill>
              </a:rPr>
              <a:t>Yanbing</a:t>
            </a:r>
            <a:r>
              <a:rPr lang="en-US" altLang="zh-CN" sz="2400" dirty="0">
                <a:solidFill>
                  <a:srgbClr val="7030A0"/>
                </a:solidFill>
              </a:rPr>
              <a:t> </a:t>
            </a:r>
            <a:r>
              <a:rPr lang="en-US" altLang="zh-CN" sz="2400" dirty="0" err="1">
                <a:solidFill>
                  <a:srgbClr val="7030A0"/>
                </a:solidFill>
              </a:rPr>
              <a:t>Cai</a:t>
            </a:r>
            <a:r>
              <a:rPr lang="en-US" altLang="zh-CN" sz="2400" baseline="30000" dirty="0" err="1">
                <a:solidFill>
                  <a:srgbClr val="00B0F0"/>
                </a:solidFill>
              </a:rPr>
              <a:t>b</a:t>
            </a:r>
            <a:r>
              <a:rPr lang="en-US" altLang="zh-CN" sz="2400" dirty="0">
                <a:solidFill>
                  <a:srgbClr val="7030A0"/>
                </a:solidFill>
              </a:rPr>
              <a:t>, </a:t>
            </a:r>
            <a:r>
              <a:rPr lang="en-US" altLang="zh-CN" sz="2400" dirty="0" err="1">
                <a:solidFill>
                  <a:srgbClr val="7030A0"/>
                </a:solidFill>
              </a:rPr>
              <a:t>Daicui</a:t>
            </a:r>
            <a:r>
              <a:rPr lang="en-US" altLang="zh-CN" sz="2400" dirty="0">
                <a:solidFill>
                  <a:srgbClr val="7030A0"/>
                </a:solidFill>
              </a:rPr>
              <a:t> </a:t>
            </a:r>
            <a:r>
              <a:rPr lang="en-US" altLang="zh-CN" sz="2400" dirty="0" err="1">
                <a:solidFill>
                  <a:srgbClr val="7030A0"/>
                </a:solidFill>
              </a:rPr>
              <a:t>Zhou</a:t>
            </a:r>
            <a:r>
              <a:rPr lang="en-US" altLang="zh-CN" sz="2400" baseline="30000" dirty="0" err="1">
                <a:solidFill>
                  <a:srgbClr val="00B0F0"/>
                </a:solidFill>
              </a:rPr>
              <a:t>c</a:t>
            </a:r>
            <a:endParaRPr lang="en-US" sz="2400" baseline="30000" dirty="0">
              <a:solidFill>
                <a:srgbClr val="00B0F0"/>
              </a:solidFill>
            </a:endParaRPr>
          </a:p>
          <a:p>
            <a:pPr lvl="0"/>
            <a:endParaRPr lang="en-US" altLang="zh-CN" sz="2400" dirty="0">
              <a:solidFill>
                <a:srgbClr val="7030A0"/>
              </a:solidFill>
            </a:endParaRPr>
          </a:p>
          <a:p>
            <a:pPr lvl="0"/>
            <a:r>
              <a:rPr lang="en-US" altLang="zh-CN" sz="2400" dirty="0" err="1">
                <a:solidFill>
                  <a:srgbClr val="00B0F0"/>
                </a:solidFill>
              </a:rPr>
              <a:t>a</a:t>
            </a:r>
            <a:r>
              <a:rPr lang="en-US" altLang="zh-CN" sz="2400" dirty="0" err="1">
                <a:solidFill>
                  <a:srgbClr val="7030A0"/>
                </a:solidFill>
              </a:rPr>
              <a:t>.Guangzhou</a:t>
            </a:r>
            <a:r>
              <a:rPr lang="en-US" altLang="zh-CN" sz="2400" dirty="0">
                <a:solidFill>
                  <a:srgbClr val="7030A0"/>
                </a:solidFill>
              </a:rPr>
              <a:t> Maritime University</a:t>
            </a:r>
          </a:p>
          <a:p>
            <a:pPr lvl="0"/>
            <a:r>
              <a:rPr lang="en-US" sz="2400" dirty="0" err="1">
                <a:solidFill>
                  <a:srgbClr val="00B0F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.Guizhou</a:t>
            </a:r>
            <a:r>
              <a:rPr lang="en-US" sz="2400" dirty="0">
                <a:solidFill>
                  <a:srgbClr val="7030A0"/>
                </a:solidFill>
              </a:rPr>
              <a:t> University of Finance and Economics</a:t>
            </a:r>
          </a:p>
          <a:p>
            <a:pPr lvl="0"/>
            <a:r>
              <a:rPr lang="en-US" sz="2400" dirty="0" err="1">
                <a:solidFill>
                  <a:srgbClr val="00B0F0"/>
                </a:solidFill>
              </a:rPr>
              <a:t>c</a:t>
            </a:r>
            <a:r>
              <a:rPr lang="en-US" sz="2400" dirty="0" err="1">
                <a:solidFill>
                  <a:srgbClr val="7030A0"/>
                </a:solidFill>
              </a:rPr>
              <a:t>.Central</a:t>
            </a:r>
            <a:r>
              <a:rPr lang="en-US" sz="2400" dirty="0">
                <a:solidFill>
                  <a:srgbClr val="7030A0"/>
                </a:solidFill>
              </a:rPr>
              <a:t> China Normal University</a:t>
            </a:r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F7DEB8F7-A917-60A2-0FB0-E4E01424A4A1}"/>
              </a:ext>
            </a:extLst>
          </p:cNvPr>
          <p:cNvSpPr txBox="1">
            <a:spLocks/>
          </p:cNvSpPr>
          <p:nvPr/>
        </p:nvSpPr>
        <p:spPr>
          <a:xfrm>
            <a:off x="10059562" y="6249935"/>
            <a:ext cx="2200172" cy="608065"/>
          </a:xfrm>
          <a:prstGeom prst="roundRect">
            <a:avLst>
              <a:gd name="adj" fmla="val 16709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B050"/>
                </a:solidFill>
              </a:rPr>
              <a:t>Dec 17</a:t>
            </a:r>
            <a:r>
              <a:rPr lang="en-US" altLang="zh-CN" sz="2400" b="1" baseline="30000" dirty="0">
                <a:solidFill>
                  <a:srgbClr val="00B050"/>
                </a:solidFill>
              </a:rPr>
              <a:t>th</a:t>
            </a:r>
            <a:r>
              <a:rPr lang="en-US" altLang="zh-CN" sz="2400" b="1" dirty="0">
                <a:solidFill>
                  <a:srgbClr val="00B050"/>
                </a:solidFill>
              </a:rPr>
              <a:t> 2023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40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Dipole scattering amplitude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E84AB2-B582-6C31-DD1F-137B1FF9E5EB}"/>
              </a:ext>
            </a:extLst>
          </p:cNvPr>
          <p:cNvSpPr/>
          <p:nvPr/>
        </p:nvSpPr>
        <p:spPr>
          <a:xfrm>
            <a:off x="8285017" y="2361550"/>
            <a:ext cx="507006" cy="24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80E2747-E91A-3BE8-5A64-CAF16CC3BA06}"/>
                  </a:ext>
                </a:extLst>
              </p:cNvPr>
              <p:cNvSpPr txBox="1"/>
              <p:nvPr/>
            </p:nvSpPr>
            <p:spPr>
              <a:xfrm>
                <a:off x="859366" y="1310579"/>
                <a:ext cx="6705600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𝑽𝒑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2000" b="1" i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𝒅𝒛</m:t>
                                </m:r>
                              </m:num>
                              <m:den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zh-CN" alt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nary>
                      </m:e>
                    </m:nary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𝒊𝒃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⋅△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altLang="zh-CN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sz="2000" b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80E2747-E91A-3BE8-5A64-CAF16CC3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6" y="1310579"/>
                <a:ext cx="6705600" cy="449290"/>
              </a:xfrm>
              <a:prstGeom prst="rect">
                <a:avLst/>
              </a:prstGeom>
              <a:blipFill>
                <a:blip r:embed="rId3"/>
                <a:stretch>
                  <a:fillRect l="-91" t="-2703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20">
            <a:extLst>
              <a:ext uri="{FF2B5EF4-FFF2-40B4-BE49-F238E27FC236}">
                <a16:creationId xmlns:a16="http://schemas.microsoft.com/office/drawing/2014/main" id="{0FE1DB8D-555C-D788-941C-52DF83F64EEA}"/>
              </a:ext>
            </a:extLst>
          </p:cNvPr>
          <p:cNvSpPr/>
          <p:nvPr/>
        </p:nvSpPr>
        <p:spPr>
          <a:xfrm>
            <a:off x="677327" y="2166465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5DF399-4F1E-5F22-5C04-36C80D7FDA9E}"/>
                  </a:ext>
                </a:extLst>
              </p:cNvPr>
              <p:cNvSpPr txBox="1"/>
              <p:nvPr/>
            </p:nvSpPr>
            <p:spPr>
              <a:xfrm>
                <a:off x="760746" y="2253637"/>
                <a:ext cx="4149921" cy="170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Dipole Amplitude: </a:t>
                </a:r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IP-sat model</a:t>
                </a:r>
              </a:p>
              <a:p>
                <a:endParaRPr lang="en-US" altLang="zh-CN" b="0" i="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altLang="zh-CN" b="0" dirty="0">
                    <a:solidFill>
                      <a:srgbClr val="7030A0"/>
                    </a:solidFill>
                  </a:rPr>
                  <a:t>     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𝑥𝑔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5DF399-4F1E-5F22-5C04-36C80D7F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46" y="2253637"/>
                <a:ext cx="4149921" cy="1707583"/>
              </a:xfrm>
              <a:prstGeom prst="rect">
                <a:avLst/>
              </a:prstGeom>
              <a:blipFill>
                <a:blip r:embed="rId4"/>
                <a:stretch>
                  <a:fillRect l="-1322" t="-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727D7A-204A-68A0-43F5-77B3038880F9}"/>
                  </a:ext>
                </a:extLst>
              </p:cNvPr>
              <p:cNvSpPr txBox="1"/>
              <p:nvPr/>
            </p:nvSpPr>
            <p:spPr>
              <a:xfrm>
                <a:off x="6659417" y="2741715"/>
                <a:ext cx="3251200" cy="96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Gaussian distribution: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727D7A-204A-68A0-43F5-77B303888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7" y="2741715"/>
                <a:ext cx="3251200" cy="966996"/>
              </a:xfrm>
              <a:prstGeom prst="rect">
                <a:avLst/>
              </a:prstGeom>
              <a:blipFill>
                <a:blip r:embed="rId5"/>
                <a:stretch>
                  <a:fillRect l="-1498" t="-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id="{717CDF06-A820-5F8D-D2CD-8CA3934EE30C}"/>
              </a:ext>
            </a:extLst>
          </p:cNvPr>
          <p:cNvSpPr/>
          <p:nvPr/>
        </p:nvSpPr>
        <p:spPr>
          <a:xfrm>
            <a:off x="6219150" y="2160739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44411F2-BC09-DCDC-6C8E-133BB65B301D}"/>
              </a:ext>
            </a:extLst>
          </p:cNvPr>
          <p:cNvSpPr txBox="1"/>
          <p:nvPr/>
        </p:nvSpPr>
        <p:spPr>
          <a:xfrm>
            <a:off x="6351058" y="229945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Proton spatial profile function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BA37D8-4171-4E46-F2E4-6ED4BA2C3D6E}"/>
                  </a:ext>
                </a:extLst>
              </p:cNvPr>
              <p:cNvSpPr txBox="1"/>
              <p:nvPr/>
            </p:nvSpPr>
            <p:spPr>
              <a:xfrm>
                <a:off x="6659417" y="3679670"/>
                <a:ext cx="3251200" cy="1010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Exponential distribution: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BA37D8-4171-4E46-F2E4-6ED4BA2C3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7" y="3679670"/>
                <a:ext cx="3251200" cy="1010277"/>
              </a:xfrm>
              <a:prstGeom prst="rect">
                <a:avLst/>
              </a:prstGeom>
              <a:blipFill>
                <a:blip r:embed="rId6"/>
                <a:stretch>
                  <a:fillRect l="-1498" t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2BFE2570-84D9-982E-E3F6-107762BA616C}"/>
              </a:ext>
            </a:extLst>
          </p:cNvPr>
          <p:cNvSpPr/>
          <p:nvPr/>
        </p:nvSpPr>
        <p:spPr>
          <a:xfrm>
            <a:off x="760745" y="5026036"/>
            <a:ext cx="4794511" cy="829083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Bodoni MT" panose="02070603080606020203" pitchFamily="18" charset="0"/>
              </a:rPr>
              <a:t>Other models: </a:t>
            </a:r>
            <a:r>
              <a:rPr lang="en-US" altLang="zh-CN" sz="1400" i="1" dirty="0">
                <a:solidFill>
                  <a:srgbClr val="00B050"/>
                </a:solidFill>
                <a:latin typeface="Bodoni MT" panose="02070603080606020203" pitchFamily="18" charset="0"/>
              </a:rPr>
              <a:t>b-CGC, </a:t>
            </a:r>
            <a:r>
              <a:rPr lang="en-US" altLang="zh-CN" sz="1400" i="1" dirty="0" err="1">
                <a:solidFill>
                  <a:srgbClr val="00B050"/>
                </a:solidFill>
                <a:latin typeface="Bodoni MT" panose="02070603080606020203" pitchFamily="18" charset="0"/>
              </a:rPr>
              <a:t>Balitsky-Kovchegov</a:t>
            </a:r>
            <a:r>
              <a:rPr lang="en-US" altLang="zh-CN" sz="1400" i="1" dirty="0">
                <a:solidFill>
                  <a:srgbClr val="00B050"/>
                </a:solidFill>
                <a:latin typeface="Bodoni MT" panose="02070603080606020203" pitchFamily="18" charset="0"/>
              </a:rPr>
              <a:t> equation……</a:t>
            </a:r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97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Modeling fluctuations by constituent quark picture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727D7A-204A-68A0-43F5-77B3038880F9}"/>
                  </a:ext>
                </a:extLst>
              </p:cNvPr>
              <p:cNvSpPr txBox="1"/>
              <p:nvPr/>
            </p:nvSpPr>
            <p:spPr>
              <a:xfrm>
                <a:off x="859366" y="2420843"/>
                <a:ext cx="3251200" cy="89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727D7A-204A-68A0-43F5-77B303888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6" y="2420843"/>
                <a:ext cx="3251200" cy="892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id="{717CDF06-A820-5F8D-D2CD-8CA3934EE30C}"/>
              </a:ext>
            </a:extLst>
          </p:cNvPr>
          <p:cNvSpPr/>
          <p:nvPr/>
        </p:nvSpPr>
        <p:spPr>
          <a:xfrm>
            <a:off x="677326" y="1646993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44411F2-BC09-DCDC-6C8E-133BB65B301D}"/>
              </a:ext>
            </a:extLst>
          </p:cNvPr>
          <p:cNvSpPr txBox="1"/>
          <p:nvPr/>
        </p:nvSpPr>
        <p:spPr>
          <a:xfrm>
            <a:off x="760745" y="176811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Proton spatial profile function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2BFE2570-84D9-982E-E3F6-107762BA616C}"/>
              </a:ext>
            </a:extLst>
          </p:cNvPr>
          <p:cNvSpPr/>
          <p:nvPr/>
        </p:nvSpPr>
        <p:spPr>
          <a:xfrm>
            <a:off x="2009020" y="4368009"/>
            <a:ext cx="8887580" cy="1939658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D0AC76-420B-2EB3-310E-2938ABB15227}"/>
                  </a:ext>
                </a:extLst>
              </p:cNvPr>
              <p:cNvSpPr txBox="1"/>
              <p:nvPr/>
            </p:nvSpPr>
            <p:spPr>
              <a:xfrm>
                <a:off x="1078552" y="3404926"/>
                <a:ext cx="4309601" cy="689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D0AC76-420B-2EB3-310E-2938ABB15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2" y="3404926"/>
                <a:ext cx="4309601" cy="689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4DC919D-6DF6-46B3-F92F-2158DD030549}"/>
              </a:ext>
            </a:extLst>
          </p:cNvPr>
          <p:cNvSpPr txBox="1"/>
          <p:nvPr/>
        </p:nvSpPr>
        <p:spPr>
          <a:xfrm>
            <a:off x="6027028" y="166090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Hot spots model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1E2891-A311-A3B5-BF00-97BF36AA4D34}"/>
                  </a:ext>
                </a:extLst>
              </p:cNvPr>
              <p:cNvSpPr txBox="1"/>
              <p:nvPr/>
            </p:nvSpPr>
            <p:spPr>
              <a:xfrm>
                <a:off x="6351058" y="2566199"/>
                <a:ext cx="105833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1E2891-A311-A3B5-BF00-97BF36AA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58" y="2566199"/>
                <a:ext cx="1058333" cy="390748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2E45048-B923-7736-B147-221A275C0FD8}"/>
              </a:ext>
            </a:extLst>
          </p:cNvPr>
          <p:cNvSpPr txBox="1"/>
          <p:nvPr/>
        </p:nvSpPr>
        <p:spPr>
          <a:xfrm>
            <a:off x="6389584" y="2162237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 proton includes 3 valence quarks, </a:t>
            </a:r>
            <a:r>
              <a:rPr lang="en-US" altLang="zh-CN" dirty="0" err="1">
                <a:solidFill>
                  <a:srgbClr val="00B050"/>
                </a:solidFill>
              </a:rPr>
              <a:t>uud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7EB1A1E-785F-E424-B3C3-7DBA03A9D137}"/>
                  </a:ext>
                </a:extLst>
              </p:cNvPr>
              <p:cNvSpPr txBox="1"/>
              <p:nvPr/>
            </p:nvSpPr>
            <p:spPr>
              <a:xfrm>
                <a:off x="6430984" y="3013038"/>
                <a:ext cx="54026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a naive treatment, </a:t>
                </a:r>
                <a:r>
                  <a:rPr lang="en-US" altLang="zh-CN" dirty="0" err="1">
                    <a:solidFill>
                      <a:srgbClr val="00B050"/>
                    </a:solidFill>
                  </a:rPr>
                  <a:t>uud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 with same width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a refined approach, up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, down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7EB1A1E-785F-E424-B3C3-7DBA03A9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84" y="3013038"/>
                <a:ext cx="5402633" cy="646331"/>
              </a:xfrm>
              <a:prstGeom prst="rect">
                <a:avLst/>
              </a:prstGeom>
              <a:blipFill>
                <a:blip r:embed="rId6"/>
                <a:stretch>
                  <a:fillRect l="-79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20">
            <a:extLst>
              <a:ext uri="{FF2B5EF4-FFF2-40B4-BE49-F238E27FC236}">
                <a16:creationId xmlns:a16="http://schemas.microsoft.com/office/drawing/2014/main" id="{2A5AF0F2-66EB-752A-4D7A-47FCE61333EC}"/>
              </a:ext>
            </a:extLst>
          </p:cNvPr>
          <p:cNvSpPr/>
          <p:nvPr/>
        </p:nvSpPr>
        <p:spPr>
          <a:xfrm>
            <a:off x="6024180" y="1646993"/>
            <a:ext cx="5809437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7AD780-864F-247B-2BC4-2160DBC40E28}"/>
              </a:ext>
            </a:extLst>
          </p:cNvPr>
          <p:cNvSpPr txBox="1"/>
          <p:nvPr/>
        </p:nvSpPr>
        <p:spPr>
          <a:xfrm>
            <a:off x="2169775" y="455057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Simulations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801761-C464-86F4-9C6A-23CDE8731298}"/>
                  </a:ext>
                </a:extLst>
              </p:cNvPr>
              <p:cNvSpPr txBox="1"/>
              <p:nvPr/>
            </p:nvSpPr>
            <p:spPr>
              <a:xfrm>
                <a:off x="2516284" y="4997660"/>
                <a:ext cx="8189999" cy="99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Sample quark positions by Gaussian distribution with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Sample valence quark profile density by Gaussian distribution with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rgbClr val="FF996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Combination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9966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9966"/>
                    </a:solidFill>
                  </a:rPr>
                  <a:t>sets degree of proton shape fluctuations </a:t>
                </a:r>
                <a:endParaRPr lang="zh-CN" altLang="en-US" dirty="0">
                  <a:solidFill>
                    <a:srgbClr val="FF9966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801761-C464-86F4-9C6A-23CDE873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84" y="4997660"/>
                <a:ext cx="8189999" cy="998222"/>
              </a:xfrm>
              <a:prstGeom prst="rect">
                <a:avLst/>
              </a:prstGeom>
              <a:blipFill>
                <a:blip r:embed="rId7"/>
                <a:stretch>
                  <a:fillRect l="-521" t="-3659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242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6"/>
            <a:ext cx="6824133" cy="1591733"/>
          </a:xfrm>
        </p:spPr>
        <p:txBody>
          <a:bodyPr wrap="square">
            <a:noAutofit/>
          </a:bodyPr>
          <a:lstStyle/>
          <a:p>
            <a:r>
              <a:rPr lang="en-US" sz="3600" dirty="0"/>
              <a:t>03.</a:t>
            </a:r>
            <a:r>
              <a:rPr lang="en-US" altLang="zh-CN" sz="3600" dirty="0"/>
              <a:t> Numerical results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096000" y="2633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Vector meson productions at HERA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BEA24-33F1-BE22-C7FB-21FDD77D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2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Proton shape from vector meson productions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CB75A0-BA66-CFC4-817C-D1DF16FC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881758"/>
            <a:ext cx="5971718" cy="4389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/>
              <p:nvPr/>
            </p:nvSpPr>
            <p:spPr>
              <a:xfrm>
                <a:off x="1389443" y="1298455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43" y="1298455"/>
                <a:ext cx="4961615" cy="369332"/>
              </a:xfrm>
              <a:prstGeom prst="rect">
                <a:avLst/>
              </a:prstGeom>
              <a:blipFill>
                <a:blip r:embed="rId4"/>
                <a:stretch>
                  <a:fillRect l="-110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7C3F77C-55AE-0993-DAB8-27B01B813A38}"/>
              </a:ext>
            </a:extLst>
          </p:cNvPr>
          <p:cNvSpPr txBox="1"/>
          <p:nvPr/>
        </p:nvSpPr>
        <p:spPr>
          <a:xfrm>
            <a:off x="7509930" y="2175933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Round proton + color charge fluctuations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95F774E-692C-60E9-2E43-7A467DB09AD3}"/>
              </a:ext>
            </a:extLst>
          </p:cNvPr>
          <p:cNvSpPr/>
          <p:nvPr/>
        </p:nvSpPr>
        <p:spPr>
          <a:xfrm>
            <a:off x="9097429" y="3038655"/>
            <a:ext cx="1270000" cy="12615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A5086361-604E-0185-63B4-A9614944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700" y="3261543"/>
            <a:ext cx="916295" cy="7705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A17D5402-0C66-5056-D1C9-15AD5EB245DC}"/>
              </a:ext>
            </a:extLst>
          </p:cNvPr>
          <p:cNvSpPr txBox="1"/>
          <p:nvPr/>
        </p:nvSpPr>
        <p:spPr>
          <a:xfrm>
            <a:off x="5867403" y="6290728"/>
            <a:ext cx="1373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arXiv:1607.01711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sp>
        <p:nvSpPr>
          <p:cNvPr id="2" name="Rectangle: Rounded Corners 20">
            <a:extLst>
              <a:ext uri="{FF2B5EF4-FFF2-40B4-BE49-F238E27FC236}">
                <a16:creationId xmlns:a16="http://schemas.microsoft.com/office/drawing/2014/main" id="{32395ECA-4C48-CE13-A23E-83FAD082C233}"/>
              </a:ext>
            </a:extLst>
          </p:cNvPr>
          <p:cNvSpPr/>
          <p:nvPr/>
        </p:nvSpPr>
        <p:spPr>
          <a:xfrm>
            <a:off x="7509930" y="2004370"/>
            <a:ext cx="4444999" cy="655788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12E39B-35AA-9165-0A2B-9EAEC3677461}"/>
              </a:ext>
            </a:extLst>
          </p:cNvPr>
          <p:cNvSpPr txBox="1"/>
          <p:nvPr/>
        </p:nvSpPr>
        <p:spPr>
          <a:xfrm>
            <a:off x="7613839" y="5137317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Incoherent calculations: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several magnitude smaller than the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5175DE7-F36B-64A0-A11C-BADF2AC67054}"/>
              </a:ext>
            </a:extLst>
          </p:cNvPr>
          <p:cNvSpPr/>
          <p:nvPr/>
        </p:nvSpPr>
        <p:spPr>
          <a:xfrm>
            <a:off x="7610796" y="5024083"/>
            <a:ext cx="4444999" cy="879849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17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92D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>
                <a:blip r:embed="rId4"/>
                <a:stretch>
                  <a:fillRect l="-1107" t="-10000" r="-12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F597B94-8BF1-63CB-C6AE-43176BB84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14" y="1556250"/>
            <a:ext cx="10320866" cy="437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F4A264-570C-7876-1DE5-88AA14C40FD6}"/>
                  </a:ext>
                </a:extLst>
              </p:cNvPr>
              <p:cNvSpPr txBox="1"/>
              <p:nvPr/>
            </p:nvSpPr>
            <p:spPr>
              <a:xfrm>
                <a:off x="3430474" y="6102233"/>
                <a:ext cx="5154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i="1" dirty="0">
                    <a:solidFill>
                      <a:srgbClr val="FF0000"/>
                    </a:solidFill>
                  </a:rPr>
                  <a:t>is favored by the HERA data.</a:t>
                </a:r>
                <a:endParaRPr lang="zh-CN" altLang="en-US" i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F4A264-570C-7876-1DE5-88AA14C4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74" y="6102233"/>
                <a:ext cx="5154723" cy="369332"/>
              </a:xfrm>
              <a:prstGeom prst="rect">
                <a:avLst/>
              </a:prstGeom>
              <a:blipFill>
                <a:blip r:embed="rId6"/>
                <a:stretch>
                  <a:fillRect l="-8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1D4FB79-F26D-BA72-21F0-A1D06027FE22}"/>
              </a:ext>
            </a:extLst>
          </p:cNvPr>
          <p:cNvSpPr/>
          <p:nvPr/>
        </p:nvSpPr>
        <p:spPr>
          <a:xfrm>
            <a:off x="3430474" y="6017291"/>
            <a:ext cx="4258586" cy="464235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EE728E-964F-0771-9C04-1B414E353DAA}"/>
              </a:ext>
            </a:extLst>
          </p:cNvPr>
          <p:cNvSpPr txBox="1"/>
          <p:nvPr/>
        </p:nvSpPr>
        <p:spPr>
          <a:xfrm>
            <a:off x="10167728" y="6102233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76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>
                <a:blip r:embed="rId4"/>
                <a:stretch>
                  <a:fillRect l="-1107" t="-10000" r="-12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1EE728E-964F-0771-9C04-1B414E353DAA}"/>
              </a:ext>
            </a:extLst>
          </p:cNvPr>
          <p:cNvSpPr txBox="1"/>
          <p:nvPr/>
        </p:nvSpPr>
        <p:spPr>
          <a:xfrm>
            <a:off x="10167728" y="6102233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7978DF-9ED5-35FD-773D-509B24F49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66" y="1556250"/>
            <a:ext cx="5832552" cy="4948832"/>
          </a:xfrm>
          <a:prstGeom prst="rect">
            <a:avLst/>
          </a:prstGeom>
        </p:spPr>
      </p:pic>
      <p:sp>
        <p:nvSpPr>
          <p:cNvPr id="2" name="Rectangle: Rounded Corners 20">
            <a:extLst>
              <a:ext uri="{FF2B5EF4-FFF2-40B4-BE49-F238E27FC236}">
                <a16:creationId xmlns:a16="http://schemas.microsoft.com/office/drawing/2014/main" id="{4C74E608-E597-CCAF-AFE1-2D8BC63AA1AC}"/>
              </a:ext>
            </a:extLst>
          </p:cNvPr>
          <p:cNvSpPr/>
          <p:nvPr/>
        </p:nvSpPr>
        <p:spPr>
          <a:xfrm>
            <a:off x="7091307" y="2122358"/>
            <a:ext cx="4707673" cy="2567405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F382E3-9B7F-65B5-8F7D-61BC773D3271}"/>
              </a:ext>
            </a:extLst>
          </p:cNvPr>
          <p:cNvSpPr txBox="1"/>
          <p:nvPr/>
        </p:nvSpPr>
        <p:spPr>
          <a:xfrm>
            <a:off x="7106671" y="2424759"/>
            <a:ext cx="48590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Valence quark distribution widths: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6 sets</a:t>
            </a: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</a:rPr>
              <a:t>Incoherent process: inconsistent with 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    each other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</a:rPr>
              <a:t>Coherent process: agreement with each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    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70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rgbClr val="92D050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rgbClr val="92D05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it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>
                <a:blip r:embed="rId4"/>
                <a:stretch>
                  <a:fillRect l="-1107" t="-10000" r="-12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1EE728E-964F-0771-9C04-1B414E353DAA}"/>
              </a:ext>
            </a:extLst>
          </p:cNvPr>
          <p:cNvSpPr txBox="1"/>
          <p:nvPr/>
        </p:nvSpPr>
        <p:spPr>
          <a:xfrm rot="5400000">
            <a:off x="10583363" y="5071287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C5003E-E4BC-E1D6-6A7A-07AC88EF3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32" y="1648213"/>
            <a:ext cx="10354733" cy="4437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5DC984-4E53-504E-CFC3-F22D0EAF75F8}"/>
                  </a:ext>
                </a:extLst>
              </p:cNvPr>
              <p:cNvSpPr txBox="1"/>
              <p:nvPr/>
            </p:nvSpPr>
            <p:spPr>
              <a:xfrm>
                <a:off x="1808021" y="6178341"/>
                <a:ext cx="3959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consistent with each other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5DC984-4E53-504E-CFC3-F22D0EAF7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21" y="6178341"/>
                <a:ext cx="3959610" cy="369332"/>
              </a:xfrm>
              <a:prstGeom prst="rect">
                <a:avLst/>
              </a:prstGeom>
              <a:blipFill>
                <a:blip r:embed="rId6"/>
                <a:stretch>
                  <a:fillRect t="-10000" r="-46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E51FD9-52C8-6385-98A3-6FBF5DE1D273}"/>
                  </a:ext>
                </a:extLst>
              </p:cNvPr>
              <p:cNvSpPr txBox="1"/>
              <p:nvPr/>
            </p:nvSpPr>
            <p:spPr>
              <a:xfrm>
                <a:off x="6267790" y="6138346"/>
                <a:ext cx="5344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incoherent: inconsistent with each other 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E51FD9-52C8-6385-98A3-6FBF5DE1D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90" y="6138346"/>
                <a:ext cx="5344605" cy="369332"/>
              </a:xfrm>
              <a:prstGeom prst="rect">
                <a:avLst/>
              </a:prstGeom>
              <a:blipFill>
                <a:blip r:embed="rId7"/>
                <a:stretch>
                  <a:fillRect t="-9836" r="-11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86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92D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/>
              <p:nvPr/>
            </p:nvSpPr>
            <p:spPr>
              <a:xfrm>
                <a:off x="3691540" y="1094899"/>
                <a:ext cx="481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AC5AD6-B849-E455-0F58-BC4B0973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810932" cy="369332"/>
              </a:xfrm>
              <a:prstGeom prst="rect">
                <a:avLst/>
              </a:prstGeom>
              <a:blipFill>
                <a:blip r:embed="rId4"/>
                <a:stretch>
                  <a:fillRect l="-114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1EE728E-964F-0771-9C04-1B414E353DAA}"/>
              </a:ext>
            </a:extLst>
          </p:cNvPr>
          <p:cNvSpPr txBox="1"/>
          <p:nvPr/>
        </p:nvSpPr>
        <p:spPr>
          <a:xfrm>
            <a:off x="10410934" y="6265376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3AA32E-9868-1A5E-565D-8EF33A519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25" y="2243683"/>
            <a:ext cx="5425009" cy="23181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35BBCE-7581-FC9E-394C-B5031183C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510464"/>
            <a:ext cx="5739876" cy="2498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5E5BC68-D1B1-BEA0-CFA6-77E411BF341D}"/>
                  </a:ext>
                </a:extLst>
              </p:cNvPr>
              <p:cNvSpPr txBox="1"/>
              <p:nvPr/>
            </p:nvSpPr>
            <p:spPr>
              <a:xfrm>
                <a:off x="1661776" y="1635879"/>
                <a:ext cx="178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=3.3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5E5BC68-D1B1-BEA0-CFA6-77E411B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76" y="1635879"/>
                <a:ext cx="178646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ABA47F0-E866-ECF5-7F24-5345CB2C7BF3}"/>
                  </a:ext>
                </a:extLst>
              </p:cNvPr>
              <p:cNvSpPr txBox="1"/>
              <p:nvPr/>
            </p:nvSpPr>
            <p:spPr>
              <a:xfrm>
                <a:off x="8263467" y="2976367"/>
                <a:ext cx="178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=6.6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ABA47F0-E866-ECF5-7F24-5345CB2C7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467" y="2976367"/>
                <a:ext cx="1786466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CA57E0B-B1EF-6EBC-ADB7-F62EA906E969}"/>
                  </a:ext>
                </a:extLst>
              </p:cNvPr>
              <p:cNvSpPr txBox="1"/>
              <p:nvPr/>
            </p:nvSpPr>
            <p:spPr>
              <a:xfrm>
                <a:off x="1254221" y="5018092"/>
                <a:ext cx="32302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agree with data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dsagree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with data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CA57E0B-B1EF-6EBC-ADB7-F62EA906E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21" y="5018092"/>
                <a:ext cx="3230243" cy="646331"/>
              </a:xfrm>
              <a:prstGeom prst="rect">
                <a:avLst/>
              </a:prstGeom>
              <a:blipFill>
                <a:blip r:embed="rId9"/>
                <a:stretch>
                  <a:fillRect l="-1321" t="-4717" r="-75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DC96B2-559E-AB92-81EC-10AC12A4EECF}"/>
                  </a:ext>
                </a:extLst>
              </p:cNvPr>
              <p:cNvSpPr txBox="1"/>
              <p:nvPr/>
            </p:nvSpPr>
            <p:spPr>
              <a:xfrm>
                <a:off x="7391798" y="2039362"/>
                <a:ext cx="32302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agree with data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dsagree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with data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DC96B2-559E-AB92-81EC-10AC12A4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798" y="2039362"/>
                <a:ext cx="3230243" cy="646331"/>
              </a:xfrm>
              <a:prstGeom prst="rect">
                <a:avLst/>
              </a:prstGeom>
              <a:blipFill>
                <a:blip r:embed="rId10"/>
                <a:stretch>
                  <a:fillRect l="-1323" t="-5660" r="-94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808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6"/>
            <a:ext cx="6824133" cy="1591733"/>
          </a:xfrm>
        </p:spPr>
        <p:txBody>
          <a:bodyPr wrap="square">
            <a:noAutofit/>
          </a:bodyPr>
          <a:lstStyle/>
          <a:p>
            <a:r>
              <a:rPr lang="en-US" sz="3600" dirty="0"/>
              <a:t>04.</a:t>
            </a:r>
            <a:r>
              <a:rPr lang="en-US" altLang="zh-CN" sz="3600" dirty="0"/>
              <a:t> Summary and discussion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BEA24-33F1-BE22-C7FB-21FDD77D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87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FB33A-BE2B-DE7B-8CBC-47E67E62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867"/>
          </a:xfr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  Summary and discussions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686480-4C37-E48B-489B-BCB06EAB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86" y="1375535"/>
            <a:ext cx="10858500" cy="50419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How to constructure proton shape fluctuations, hot spot model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Refined treatment of the width of the valence quarks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Show up quark width larger than down quark width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Valence quark distribution different from its profile density distribution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Extend the nuclear deformation at EIC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09323B-7F29-E376-7554-0BC544011D1C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994F4FB-371D-C458-762F-FC45D3C7A7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E8B8B48-BF72-4D3C-3BEE-A280E95929F7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1798AA7-0C0B-5233-8BF9-F70B88358EA9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657A0DF-161F-5A0F-3F65-F6325403B0F8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F91D4494-38B4-D692-3726-B43EFB03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37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FB33A-BE2B-DE7B-8CBC-47E67E62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867"/>
          </a:xfr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  Outline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686480-4C37-E48B-489B-BCB06EAB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86" y="1375535"/>
            <a:ext cx="10858500" cy="50419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Motivation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Proton Shape Fluctuations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Numerical results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Summary and discussions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09323B-7F29-E376-7554-0BC544011D1C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994F4FB-371D-C458-762F-FC45D3C7A7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E8B8B48-BF72-4D3C-3BEE-A280E95929F7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1798AA7-0C0B-5233-8BF9-F70B88358EA9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657A0DF-161F-5A0F-3F65-F6325403B0F8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F91D4494-38B4-D692-3726-B43EFB03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210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080558"/>
            <a:ext cx="6235244" cy="2645157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Thank You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46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1851" y="1811866"/>
            <a:ext cx="5079999" cy="872067"/>
          </a:xfrm>
        </p:spPr>
        <p:txBody>
          <a:bodyPr wrap="square">
            <a:noAutofit/>
          </a:bodyPr>
          <a:lstStyle/>
          <a:p>
            <a:pPr lvl="0"/>
            <a:r>
              <a:rPr lang="en-US" sz="3600" dirty="0"/>
              <a:t>01.</a:t>
            </a:r>
            <a:r>
              <a:rPr lang="en-US" altLang="zh-CN" sz="3600" dirty="0"/>
              <a:t>Motivation</a:t>
            </a: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622250" y="2887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Hydrodynamic simulations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BEA24-33F1-BE22-C7FB-21FDD77D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53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Implications from collective flow in proton-lead collisions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941C74A-E5B4-0BD6-2CBA-0D1B582C1F3F}"/>
              </a:ext>
            </a:extLst>
          </p:cNvPr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77C357-C1A3-8BCA-3CB1-1F0661D8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9" y="1576828"/>
            <a:ext cx="6081247" cy="414241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AAFB14E3-7264-668D-58FD-26B48A440676}"/>
              </a:ext>
            </a:extLst>
          </p:cNvPr>
          <p:cNvGrpSpPr/>
          <p:nvPr/>
        </p:nvGrpSpPr>
        <p:grpSpPr>
          <a:xfrm>
            <a:off x="7340599" y="4121592"/>
            <a:ext cx="1270000" cy="1261534"/>
            <a:chOff x="7636933" y="4347637"/>
            <a:chExt cx="1270000" cy="126153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64E604C-0DB4-82C5-F771-AEF461611468}"/>
                </a:ext>
              </a:extLst>
            </p:cNvPr>
            <p:cNvSpPr/>
            <p:nvPr/>
          </p:nvSpPr>
          <p:spPr>
            <a:xfrm>
              <a:off x="7636933" y="4347637"/>
              <a:ext cx="1270000" cy="126153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44A8EE21-C903-5607-4180-CEFFCAA0931B}"/>
                </a:ext>
              </a:extLst>
            </p:cNvPr>
            <p:cNvSpPr/>
            <p:nvPr/>
          </p:nvSpPr>
          <p:spPr>
            <a:xfrm flipH="1">
              <a:off x="8271933" y="5291665"/>
              <a:ext cx="84667" cy="8466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E0713686-D881-9BE9-E6B2-6DA9C967B2E9}"/>
                </a:ext>
              </a:extLst>
            </p:cNvPr>
            <p:cNvSpPr/>
            <p:nvPr/>
          </p:nvSpPr>
          <p:spPr>
            <a:xfrm flipH="1">
              <a:off x="8492069" y="4893737"/>
              <a:ext cx="84667" cy="8466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2C23E3B3-19D0-8033-F53B-6D8C624E1A3B}"/>
                </a:ext>
              </a:extLst>
            </p:cNvPr>
            <p:cNvSpPr/>
            <p:nvPr/>
          </p:nvSpPr>
          <p:spPr>
            <a:xfrm flipH="1">
              <a:off x="7950200" y="4885264"/>
              <a:ext cx="84667" cy="8466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E556A01-6F5A-165A-AC25-5229151D2234}"/>
              </a:ext>
            </a:extLst>
          </p:cNvPr>
          <p:cNvSpPr txBox="1"/>
          <p:nvPr/>
        </p:nvSpPr>
        <p:spPr>
          <a:xfrm>
            <a:off x="6863764" y="1793160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Round proton: </a:t>
            </a:r>
            <a:r>
              <a:rPr lang="en-US" altLang="zh-CN" dirty="0">
                <a:solidFill>
                  <a:srgbClr val="7030A0"/>
                </a:solidFill>
              </a:rPr>
              <a:t>hydrodynamic calculations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cannot reproduce v</a:t>
            </a:r>
            <a:r>
              <a:rPr lang="en-US" altLang="zh-CN" sz="1000" dirty="0">
                <a:solidFill>
                  <a:srgbClr val="7030A0"/>
                </a:solidFill>
              </a:rPr>
              <a:t>2</a:t>
            </a:r>
            <a:r>
              <a:rPr lang="en-US" altLang="zh-CN" dirty="0">
                <a:solidFill>
                  <a:srgbClr val="7030A0"/>
                </a:solidFill>
              </a:rPr>
              <a:t> data in proton-lead collisions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6CA5478-4BCD-CCFA-E241-4935B5AD93AB}"/>
              </a:ext>
            </a:extLst>
          </p:cNvPr>
          <p:cNvSpPr txBox="1"/>
          <p:nvPr/>
        </p:nvSpPr>
        <p:spPr>
          <a:xfrm>
            <a:off x="9038899" y="4490749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Round Proton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BB4AA9-5CDD-1C92-15C1-A4FBCC8BA62E}"/>
              </a:ext>
            </a:extLst>
          </p:cNvPr>
          <p:cNvSpPr txBox="1"/>
          <p:nvPr/>
        </p:nvSpPr>
        <p:spPr>
          <a:xfrm>
            <a:off x="8947877" y="257919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0A747"/>
                </a:solidFill>
              </a:rPr>
              <a:t>IP-</a:t>
            </a:r>
            <a:r>
              <a:rPr lang="en-US" altLang="zh-CN" dirty="0" err="1">
                <a:solidFill>
                  <a:srgbClr val="A0A747"/>
                </a:solidFill>
              </a:rPr>
              <a:t>Glasma</a:t>
            </a:r>
            <a:r>
              <a:rPr lang="en-US" altLang="zh-CN" dirty="0">
                <a:solidFill>
                  <a:srgbClr val="A0A747"/>
                </a:solidFill>
              </a:rPr>
              <a:t>, arXiv:1405.3605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56863DA-B713-DC65-489D-F4768F830E7D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113764F7-AD18-BF94-9437-B3B5B1B483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76C7AB4-699D-48F4-ECD2-49009F036A09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84DCAB5-CFE7-399A-89B9-4019089D00FF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C2B9CDA-7921-C75A-F1EB-AD3055197750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BE22C4F-9A61-36DB-45E2-A689D5B4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34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sz="3200" dirty="0">
                <a:solidFill>
                  <a:schemeClr val="bg1"/>
                </a:solidFill>
              </a:rPr>
              <a:t>  Implications from collective flow in proton-lead collisions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941C74A-E5B4-0BD6-2CBA-0D1B582C1F3F}"/>
              </a:ext>
            </a:extLst>
          </p:cNvPr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E556A01-6F5A-165A-AC25-5229151D2234}"/>
              </a:ext>
            </a:extLst>
          </p:cNvPr>
          <p:cNvSpPr txBox="1"/>
          <p:nvPr/>
        </p:nvSpPr>
        <p:spPr>
          <a:xfrm>
            <a:off x="8066399" y="2091902"/>
            <a:ext cx="416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Hydrodynamic with proton 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Shape fluctuations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6CA5478-4BCD-CCFA-E241-4935B5AD93AB}"/>
              </a:ext>
            </a:extLst>
          </p:cNvPr>
          <p:cNvSpPr txBox="1"/>
          <p:nvPr/>
        </p:nvSpPr>
        <p:spPr>
          <a:xfrm>
            <a:off x="8109681" y="3695114"/>
            <a:ext cx="4121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Successful description</a:t>
            </a:r>
          </a:p>
          <a:p>
            <a:r>
              <a:rPr lang="en-US" altLang="zh-CN" sz="2800" b="1" dirty="0">
                <a:solidFill>
                  <a:srgbClr val="00B050"/>
                </a:solidFill>
              </a:rPr>
              <a:t>data!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9C0FE0-B986-8CB9-4076-415A64C5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7" y="1596771"/>
            <a:ext cx="7780952" cy="44095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E4113E-AC37-ECFA-81E8-2E12B77A67A4}"/>
              </a:ext>
            </a:extLst>
          </p:cNvPr>
          <p:cNvSpPr txBox="1"/>
          <p:nvPr/>
        </p:nvSpPr>
        <p:spPr>
          <a:xfrm>
            <a:off x="10238469" y="471279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0A747"/>
                </a:solidFill>
              </a:rPr>
              <a:t>arXiv:1705.03177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9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7"/>
            <a:ext cx="6824133" cy="1456266"/>
          </a:xfrm>
        </p:spPr>
        <p:txBody>
          <a:bodyPr wrap="square">
            <a:noAutofit/>
          </a:bodyPr>
          <a:lstStyle/>
          <a:p>
            <a:r>
              <a:rPr lang="en-US" sz="3600" dirty="0"/>
              <a:t>02.</a:t>
            </a:r>
            <a:r>
              <a:rPr lang="en-US" altLang="zh-CN" sz="3600" dirty="0"/>
              <a:t> Proton Shape Fluctuations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096000" y="2633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Hot spot model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BEA24-33F1-BE22-C7FB-21FDD77D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42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Beyond round proton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B7F3244-8567-A829-5ECA-80BCED2E751A}"/>
              </a:ext>
            </a:extLst>
          </p:cNvPr>
          <p:cNvSpPr txBox="1"/>
          <p:nvPr/>
        </p:nvSpPr>
        <p:spPr>
          <a:xfrm>
            <a:off x="414946" y="133577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</a:rPr>
              <a:t>Basic questions</a:t>
            </a:r>
            <a:endParaRPr lang="zh-CN" altLang="en-US" sz="3000" dirty="0">
              <a:solidFill>
                <a:srgbClr val="7030A0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611567E-9F7A-7ACF-A4D7-4C15D14CB494}"/>
              </a:ext>
            </a:extLst>
          </p:cNvPr>
          <p:cNvGrpSpPr/>
          <p:nvPr/>
        </p:nvGrpSpPr>
        <p:grpSpPr>
          <a:xfrm>
            <a:off x="414946" y="2144851"/>
            <a:ext cx="9607023" cy="3709621"/>
            <a:chOff x="223233" y="2208209"/>
            <a:chExt cx="11110648" cy="3629826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49B5C1E1-365F-6AF0-D2B1-38BD703F97E2}"/>
                </a:ext>
              </a:extLst>
            </p:cNvPr>
            <p:cNvGrpSpPr/>
            <p:nvPr/>
          </p:nvGrpSpPr>
          <p:grpSpPr>
            <a:xfrm>
              <a:off x="223233" y="2208209"/>
              <a:ext cx="11110648" cy="3629826"/>
              <a:chOff x="1814674" y="2393797"/>
              <a:chExt cx="11110648" cy="3800376"/>
            </a:xfrm>
          </p:grpSpPr>
          <p:sp>
            <p:nvSpPr>
              <p:cNvPr id="3" name="Freeform: Shape 59">
                <a:extLst>
                  <a:ext uri="{FF2B5EF4-FFF2-40B4-BE49-F238E27FC236}">
                    <a16:creationId xmlns:a16="http://schemas.microsoft.com/office/drawing/2014/main" id="{C882ECAF-A9FA-0A36-5AF5-1A01B7A21806}"/>
                  </a:ext>
                </a:extLst>
              </p:cNvPr>
              <p:cNvSpPr/>
              <p:nvPr/>
            </p:nvSpPr>
            <p:spPr>
              <a:xfrm>
                <a:off x="1814674" y="2857566"/>
                <a:ext cx="2637590" cy="2610369"/>
              </a:xfrm>
              <a:custGeom>
                <a:avLst/>
                <a:gdLst>
                  <a:gd name="T0" fmla="*/ 2709 w 7873"/>
                  <a:gd name="T1" fmla="*/ 1592 h 7791"/>
                  <a:gd name="T2" fmla="*/ 5329 w 7873"/>
                  <a:gd name="T3" fmla="*/ 1624 h 7791"/>
                  <a:gd name="T4" fmla="*/ 5782 w 7873"/>
                  <a:gd name="T5" fmla="*/ 969 h 7791"/>
                  <a:gd name="T6" fmla="*/ 5477 w 7873"/>
                  <a:gd name="T7" fmla="*/ 432 h 7791"/>
                  <a:gd name="T8" fmla="*/ 4004 w 7873"/>
                  <a:gd name="T9" fmla="*/ 13 h 7791"/>
                  <a:gd name="T10" fmla="*/ 2709 w 7873"/>
                  <a:gd name="T11" fmla="*/ 368 h 7791"/>
                  <a:gd name="T12" fmla="*/ 2352 w 7873"/>
                  <a:gd name="T13" fmla="*/ 840 h 7791"/>
                  <a:gd name="T14" fmla="*/ 2709 w 7873"/>
                  <a:gd name="T15" fmla="*/ 1592 h 7791"/>
                  <a:gd name="T16" fmla="*/ 2699 w 7873"/>
                  <a:gd name="T17" fmla="*/ 2258 h 7791"/>
                  <a:gd name="T18" fmla="*/ 3046 w 7873"/>
                  <a:gd name="T19" fmla="*/ 2376 h 7791"/>
                  <a:gd name="T20" fmla="*/ 3351 w 7873"/>
                  <a:gd name="T21" fmla="*/ 2537 h 7791"/>
                  <a:gd name="T22" fmla="*/ 4656 w 7873"/>
                  <a:gd name="T23" fmla="*/ 2570 h 7791"/>
                  <a:gd name="T24" fmla="*/ 5624 w 7873"/>
                  <a:gd name="T25" fmla="*/ 2076 h 7791"/>
                  <a:gd name="T26" fmla="*/ 5782 w 7873"/>
                  <a:gd name="T27" fmla="*/ 1335 h 7791"/>
                  <a:gd name="T28" fmla="*/ 5698 w 7873"/>
                  <a:gd name="T29" fmla="*/ 1592 h 7791"/>
                  <a:gd name="T30" fmla="*/ 2331 w 7873"/>
                  <a:gd name="T31" fmla="*/ 1335 h 7791"/>
                  <a:gd name="T32" fmla="*/ 2699 w 7873"/>
                  <a:gd name="T33" fmla="*/ 2258 h 7791"/>
                  <a:gd name="T34" fmla="*/ 3730 w 7873"/>
                  <a:gd name="T35" fmla="*/ 2903 h 7791"/>
                  <a:gd name="T36" fmla="*/ 3888 w 7873"/>
                  <a:gd name="T37" fmla="*/ 3300 h 7791"/>
                  <a:gd name="T38" fmla="*/ 4414 w 7873"/>
                  <a:gd name="T39" fmla="*/ 3128 h 7791"/>
                  <a:gd name="T40" fmla="*/ 5519 w 7873"/>
                  <a:gd name="T41" fmla="*/ 2849 h 7791"/>
                  <a:gd name="T42" fmla="*/ 5782 w 7873"/>
                  <a:gd name="T43" fmla="*/ 2011 h 7791"/>
                  <a:gd name="T44" fmla="*/ 5761 w 7873"/>
                  <a:gd name="T45" fmla="*/ 2140 h 7791"/>
                  <a:gd name="T46" fmla="*/ 3730 w 7873"/>
                  <a:gd name="T47" fmla="*/ 2903 h 7791"/>
                  <a:gd name="T48" fmla="*/ 3330 w 7873"/>
                  <a:gd name="T49" fmla="*/ 2967 h 7791"/>
                  <a:gd name="T50" fmla="*/ 1752 w 7873"/>
                  <a:gd name="T51" fmla="*/ 2494 h 7791"/>
                  <a:gd name="T52" fmla="*/ 742 w 7873"/>
                  <a:gd name="T53" fmla="*/ 2709 h 7791"/>
                  <a:gd name="T54" fmla="*/ 152 w 7873"/>
                  <a:gd name="T55" fmla="*/ 3644 h 7791"/>
                  <a:gd name="T56" fmla="*/ 1815 w 7873"/>
                  <a:gd name="T57" fmla="*/ 4428 h 7791"/>
                  <a:gd name="T58" fmla="*/ 3530 w 7873"/>
                  <a:gd name="T59" fmla="*/ 3687 h 7791"/>
                  <a:gd name="T60" fmla="*/ 3330 w 7873"/>
                  <a:gd name="T61" fmla="*/ 2967 h 7791"/>
                  <a:gd name="T62" fmla="*/ 3236 w 7873"/>
                  <a:gd name="T63" fmla="*/ 4267 h 7791"/>
                  <a:gd name="T64" fmla="*/ 100 w 7873"/>
                  <a:gd name="T65" fmla="*/ 3837 h 7791"/>
                  <a:gd name="T66" fmla="*/ 289 w 7873"/>
                  <a:gd name="T67" fmla="*/ 4567 h 7791"/>
                  <a:gd name="T68" fmla="*/ 3036 w 7873"/>
                  <a:gd name="T69" fmla="*/ 4825 h 7791"/>
                  <a:gd name="T70" fmla="*/ 3288 w 7873"/>
                  <a:gd name="T71" fmla="*/ 4234 h 7791"/>
                  <a:gd name="T72" fmla="*/ 3236 w 7873"/>
                  <a:gd name="T73" fmla="*/ 4267 h 7791"/>
                  <a:gd name="T74" fmla="*/ 7676 w 7873"/>
                  <a:gd name="T75" fmla="*/ 4686 h 7791"/>
                  <a:gd name="T76" fmla="*/ 5708 w 7873"/>
                  <a:gd name="T77" fmla="*/ 3407 h 7791"/>
                  <a:gd name="T78" fmla="*/ 4193 w 7873"/>
                  <a:gd name="T79" fmla="*/ 4063 h 7791"/>
                  <a:gd name="T80" fmla="*/ 3572 w 7873"/>
                  <a:gd name="T81" fmla="*/ 5620 h 7791"/>
                  <a:gd name="T82" fmla="*/ 4214 w 7873"/>
                  <a:gd name="T83" fmla="*/ 7145 h 7791"/>
                  <a:gd name="T84" fmla="*/ 5740 w 7873"/>
                  <a:gd name="T85" fmla="*/ 7779 h 7791"/>
                  <a:gd name="T86" fmla="*/ 7245 w 7873"/>
                  <a:gd name="T87" fmla="*/ 7134 h 7791"/>
                  <a:gd name="T88" fmla="*/ 7866 w 7873"/>
                  <a:gd name="T89" fmla="*/ 5577 h 7791"/>
                  <a:gd name="T90" fmla="*/ 7676 w 7873"/>
                  <a:gd name="T91" fmla="*/ 4686 h 7791"/>
                  <a:gd name="T92" fmla="*/ 5719 w 7873"/>
                  <a:gd name="T93" fmla="*/ 6286 h 7791"/>
                  <a:gd name="T94" fmla="*/ 4267 w 7873"/>
                  <a:gd name="T95" fmla="*/ 5953 h 7791"/>
                  <a:gd name="T96" fmla="*/ 4330 w 7873"/>
                  <a:gd name="T97" fmla="*/ 5556 h 7791"/>
                  <a:gd name="T98" fmla="*/ 5603 w 7873"/>
                  <a:gd name="T99" fmla="*/ 5867 h 7791"/>
                  <a:gd name="T100" fmla="*/ 6908 w 7873"/>
                  <a:gd name="T101" fmla="*/ 3977 h 7791"/>
                  <a:gd name="T102" fmla="*/ 7255 w 7873"/>
                  <a:gd name="T103" fmla="*/ 4535 h 7791"/>
                  <a:gd name="T104" fmla="*/ 5719 w 7873"/>
                  <a:gd name="T105" fmla="*/ 6286 h 7791"/>
                  <a:gd name="T106" fmla="*/ 121 w 7873"/>
                  <a:gd name="T107" fmla="*/ 4492 h 7791"/>
                  <a:gd name="T108" fmla="*/ 152 w 7873"/>
                  <a:gd name="T109" fmla="*/ 5008 h 7791"/>
                  <a:gd name="T110" fmla="*/ 1310 w 7873"/>
                  <a:gd name="T111" fmla="*/ 5738 h 7791"/>
                  <a:gd name="T112" fmla="*/ 2930 w 7873"/>
                  <a:gd name="T113" fmla="*/ 5566 h 7791"/>
                  <a:gd name="T114" fmla="*/ 2962 w 7873"/>
                  <a:gd name="T115" fmla="*/ 5169 h 7791"/>
                  <a:gd name="T116" fmla="*/ 121 w 7873"/>
                  <a:gd name="T117" fmla="*/ 4492 h 7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73" h="7791">
                    <a:moveTo>
                      <a:pt x="2709" y="1592"/>
                    </a:moveTo>
                    <a:cubicBezTo>
                      <a:pt x="3377" y="2060"/>
                      <a:pt x="4681" y="2036"/>
                      <a:pt x="5329" y="1624"/>
                    </a:cubicBezTo>
                    <a:cubicBezTo>
                      <a:pt x="5545" y="1487"/>
                      <a:pt x="5785" y="1286"/>
                      <a:pt x="5782" y="969"/>
                    </a:cubicBezTo>
                    <a:cubicBezTo>
                      <a:pt x="5780" y="712"/>
                      <a:pt x="5610" y="541"/>
                      <a:pt x="5477" y="432"/>
                    </a:cubicBezTo>
                    <a:cubicBezTo>
                      <a:pt x="5134" y="153"/>
                      <a:pt x="4575" y="0"/>
                      <a:pt x="4004" y="13"/>
                    </a:cubicBezTo>
                    <a:cubicBezTo>
                      <a:pt x="3452" y="27"/>
                      <a:pt x="3028" y="142"/>
                      <a:pt x="2709" y="368"/>
                    </a:cubicBezTo>
                    <a:cubicBezTo>
                      <a:pt x="2579" y="460"/>
                      <a:pt x="2397" y="651"/>
                      <a:pt x="2352" y="840"/>
                    </a:cubicBezTo>
                    <a:cubicBezTo>
                      <a:pt x="2268" y="1188"/>
                      <a:pt x="2508" y="1452"/>
                      <a:pt x="2709" y="1592"/>
                    </a:cubicBezTo>
                    <a:close/>
                    <a:moveTo>
                      <a:pt x="2699" y="2258"/>
                    </a:moveTo>
                    <a:cubicBezTo>
                      <a:pt x="2797" y="2310"/>
                      <a:pt x="2931" y="2327"/>
                      <a:pt x="3046" y="2376"/>
                    </a:cubicBezTo>
                    <a:cubicBezTo>
                      <a:pt x="3149" y="2421"/>
                      <a:pt x="3244" y="2499"/>
                      <a:pt x="3351" y="2537"/>
                    </a:cubicBezTo>
                    <a:cubicBezTo>
                      <a:pt x="3702" y="2664"/>
                      <a:pt x="4247" y="2653"/>
                      <a:pt x="4656" y="2570"/>
                    </a:cubicBezTo>
                    <a:cubicBezTo>
                      <a:pt x="5060" y="2487"/>
                      <a:pt x="5429" y="2312"/>
                      <a:pt x="5624" y="2076"/>
                    </a:cubicBezTo>
                    <a:cubicBezTo>
                      <a:pt x="5764" y="1906"/>
                      <a:pt x="5830" y="1635"/>
                      <a:pt x="5782" y="1335"/>
                    </a:cubicBezTo>
                    <a:cubicBezTo>
                      <a:pt x="5772" y="1424"/>
                      <a:pt x="5742" y="1519"/>
                      <a:pt x="5698" y="1592"/>
                    </a:cubicBezTo>
                    <a:cubicBezTo>
                      <a:pt x="5156" y="2500"/>
                      <a:pt x="2595" y="2483"/>
                      <a:pt x="2331" y="1335"/>
                    </a:cubicBezTo>
                    <a:cubicBezTo>
                      <a:pt x="2289" y="1782"/>
                      <a:pt x="2428" y="2114"/>
                      <a:pt x="2699" y="2258"/>
                    </a:cubicBezTo>
                    <a:close/>
                    <a:moveTo>
                      <a:pt x="3730" y="2903"/>
                    </a:moveTo>
                    <a:cubicBezTo>
                      <a:pt x="3794" y="3024"/>
                      <a:pt x="3869" y="3133"/>
                      <a:pt x="3888" y="3300"/>
                    </a:cubicBezTo>
                    <a:cubicBezTo>
                      <a:pt x="4160" y="3343"/>
                      <a:pt x="4254" y="3211"/>
                      <a:pt x="4414" y="3128"/>
                    </a:cubicBezTo>
                    <a:cubicBezTo>
                      <a:pt x="4739" y="2959"/>
                      <a:pt x="5059" y="2880"/>
                      <a:pt x="5519" y="2849"/>
                    </a:cubicBezTo>
                    <a:cubicBezTo>
                      <a:pt x="5727" y="2700"/>
                      <a:pt x="5840" y="2396"/>
                      <a:pt x="5782" y="2011"/>
                    </a:cubicBezTo>
                    <a:cubicBezTo>
                      <a:pt x="5775" y="2060"/>
                      <a:pt x="5774" y="2105"/>
                      <a:pt x="5761" y="2140"/>
                    </a:cubicBezTo>
                    <a:cubicBezTo>
                      <a:pt x="5540" y="2743"/>
                      <a:pt x="4538" y="2972"/>
                      <a:pt x="3730" y="2903"/>
                    </a:cubicBezTo>
                    <a:close/>
                    <a:moveTo>
                      <a:pt x="3330" y="2967"/>
                    </a:moveTo>
                    <a:cubicBezTo>
                      <a:pt x="2977" y="2629"/>
                      <a:pt x="2385" y="2464"/>
                      <a:pt x="1752" y="2494"/>
                    </a:cubicBezTo>
                    <a:cubicBezTo>
                      <a:pt x="1329" y="2515"/>
                      <a:pt x="1030" y="2573"/>
                      <a:pt x="742" y="2709"/>
                    </a:cubicBezTo>
                    <a:cubicBezTo>
                      <a:pt x="435" y="2855"/>
                      <a:pt x="0" y="3158"/>
                      <a:pt x="152" y="3644"/>
                    </a:cubicBezTo>
                    <a:cubicBezTo>
                      <a:pt x="317" y="4167"/>
                      <a:pt x="1145" y="4424"/>
                      <a:pt x="1815" y="4428"/>
                    </a:cubicBezTo>
                    <a:cubicBezTo>
                      <a:pt x="2518" y="4432"/>
                      <a:pt x="3327" y="4194"/>
                      <a:pt x="3530" y="3687"/>
                    </a:cubicBezTo>
                    <a:cubicBezTo>
                      <a:pt x="3654" y="3377"/>
                      <a:pt x="3498" y="3127"/>
                      <a:pt x="3330" y="2967"/>
                    </a:cubicBezTo>
                    <a:close/>
                    <a:moveTo>
                      <a:pt x="3236" y="4267"/>
                    </a:moveTo>
                    <a:cubicBezTo>
                      <a:pt x="2479" y="4956"/>
                      <a:pt x="393" y="4883"/>
                      <a:pt x="100" y="3837"/>
                    </a:cubicBezTo>
                    <a:cubicBezTo>
                      <a:pt x="89" y="4158"/>
                      <a:pt x="149" y="4405"/>
                      <a:pt x="289" y="4567"/>
                    </a:cubicBezTo>
                    <a:cubicBezTo>
                      <a:pt x="809" y="5172"/>
                      <a:pt x="2306" y="5269"/>
                      <a:pt x="3036" y="4825"/>
                    </a:cubicBezTo>
                    <a:cubicBezTo>
                      <a:pt x="3102" y="4610"/>
                      <a:pt x="3176" y="4403"/>
                      <a:pt x="3288" y="4234"/>
                    </a:cubicBezTo>
                    <a:cubicBezTo>
                      <a:pt x="3260" y="4206"/>
                      <a:pt x="3247" y="4256"/>
                      <a:pt x="3236" y="4267"/>
                    </a:cubicBezTo>
                    <a:close/>
                    <a:moveTo>
                      <a:pt x="7676" y="4686"/>
                    </a:moveTo>
                    <a:cubicBezTo>
                      <a:pt x="7360" y="3976"/>
                      <a:pt x="6678" y="3405"/>
                      <a:pt x="5708" y="3407"/>
                    </a:cubicBezTo>
                    <a:cubicBezTo>
                      <a:pt x="5002" y="3409"/>
                      <a:pt x="4538" y="3710"/>
                      <a:pt x="4193" y="4063"/>
                    </a:cubicBezTo>
                    <a:cubicBezTo>
                      <a:pt x="3851" y="4412"/>
                      <a:pt x="3559" y="4942"/>
                      <a:pt x="3572" y="5620"/>
                    </a:cubicBezTo>
                    <a:cubicBezTo>
                      <a:pt x="3585" y="6291"/>
                      <a:pt x="3852" y="6780"/>
                      <a:pt x="4214" y="7145"/>
                    </a:cubicBezTo>
                    <a:cubicBezTo>
                      <a:pt x="4572" y="7506"/>
                      <a:pt x="5098" y="7791"/>
                      <a:pt x="5740" y="7779"/>
                    </a:cubicBezTo>
                    <a:cubicBezTo>
                      <a:pt x="6380" y="7767"/>
                      <a:pt x="6891" y="7500"/>
                      <a:pt x="7245" y="7134"/>
                    </a:cubicBezTo>
                    <a:cubicBezTo>
                      <a:pt x="7592" y="6776"/>
                      <a:pt x="7873" y="6254"/>
                      <a:pt x="7866" y="5577"/>
                    </a:cubicBezTo>
                    <a:cubicBezTo>
                      <a:pt x="7862" y="5260"/>
                      <a:pt x="7791" y="4942"/>
                      <a:pt x="7676" y="4686"/>
                    </a:cubicBezTo>
                    <a:close/>
                    <a:moveTo>
                      <a:pt x="5719" y="6286"/>
                    </a:moveTo>
                    <a:cubicBezTo>
                      <a:pt x="5246" y="6164"/>
                      <a:pt x="4746" y="6069"/>
                      <a:pt x="4267" y="5953"/>
                    </a:cubicBezTo>
                    <a:cubicBezTo>
                      <a:pt x="4280" y="5812"/>
                      <a:pt x="4304" y="5683"/>
                      <a:pt x="4330" y="5556"/>
                    </a:cubicBezTo>
                    <a:cubicBezTo>
                      <a:pt x="4751" y="5663"/>
                      <a:pt x="5186" y="5756"/>
                      <a:pt x="5603" y="5867"/>
                    </a:cubicBezTo>
                    <a:cubicBezTo>
                      <a:pt x="6042" y="5241"/>
                      <a:pt x="6475" y="4609"/>
                      <a:pt x="6908" y="3977"/>
                    </a:cubicBezTo>
                    <a:cubicBezTo>
                      <a:pt x="7035" y="4151"/>
                      <a:pt x="7136" y="4353"/>
                      <a:pt x="7255" y="4535"/>
                    </a:cubicBezTo>
                    <a:cubicBezTo>
                      <a:pt x="6754" y="5129"/>
                      <a:pt x="6248" y="5720"/>
                      <a:pt x="5719" y="6286"/>
                    </a:cubicBezTo>
                    <a:close/>
                    <a:moveTo>
                      <a:pt x="121" y="4492"/>
                    </a:moveTo>
                    <a:cubicBezTo>
                      <a:pt x="128" y="4663"/>
                      <a:pt x="104" y="4863"/>
                      <a:pt x="152" y="5008"/>
                    </a:cubicBezTo>
                    <a:cubicBezTo>
                      <a:pt x="286" y="5405"/>
                      <a:pt x="816" y="5648"/>
                      <a:pt x="1310" y="5738"/>
                    </a:cubicBezTo>
                    <a:cubicBezTo>
                      <a:pt x="1869" y="5840"/>
                      <a:pt x="2512" y="5761"/>
                      <a:pt x="2930" y="5566"/>
                    </a:cubicBezTo>
                    <a:cubicBezTo>
                      <a:pt x="2928" y="5421"/>
                      <a:pt x="2946" y="5296"/>
                      <a:pt x="2962" y="5169"/>
                    </a:cubicBezTo>
                    <a:cubicBezTo>
                      <a:pt x="2038" y="5580"/>
                      <a:pt x="359" y="5455"/>
                      <a:pt x="121" y="44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63">
                <a:extLst>
                  <a:ext uri="{FF2B5EF4-FFF2-40B4-BE49-F238E27FC236}">
                    <a16:creationId xmlns:a16="http://schemas.microsoft.com/office/drawing/2014/main" id="{F9F7D710-D254-7880-EFC8-C0D1B0E953C2}"/>
                  </a:ext>
                </a:extLst>
              </p:cNvPr>
              <p:cNvGrpSpPr/>
              <p:nvPr/>
            </p:nvGrpSpPr>
            <p:grpSpPr>
              <a:xfrm>
                <a:off x="5711975" y="2393797"/>
                <a:ext cx="6905735" cy="679533"/>
                <a:chOff x="844173" y="2422026"/>
                <a:chExt cx="6905735" cy="679533"/>
              </a:xfrm>
            </p:grpSpPr>
            <p:sp>
              <p:nvSpPr>
                <p:cNvPr id="36" name="TextBox 69">
                  <a:extLst>
                    <a:ext uri="{FF2B5EF4-FFF2-40B4-BE49-F238E27FC236}">
                      <a16:creationId xmlns:a16="http://schemas.microsoft.com/office/drawing/2014/main" id="{AFCD6057-BF3C-BF4C-3F5B-672F09940DAD}"/>
                    </a:ext>
                  </a:extLst>
                </p:cNvPr>
                <p:cNvSpPr txBox="1"/>
                <p:nvPr/>
              </p:nvSpPr>
              <p:spPr>
                <a:xfrm flipH="1">
                  <a:off x="1431428" y="2732227"/>
                  <a:ext cx="6318480" cy="369332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ctr" defTabSz="914354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How are </a:t>
                  </a:r>
                  <a:r>
                    <a:rPr lang="en-US" altLang="zh-CN" sz="1800" dirty="0" err="1"/>
                    <a:t>partons</a:t>
                  </a:r>
                  <a:r>
                    <a:rPr lang="en-US" altLang="zh-CN" sz="1800" dirty="0"/>
                    <a:t> of the proton distributed 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spatially?</a:t>
                  </a:r>
                </a:p>
              </p:txBody>
            </p:sp>
            <p:grpSp>
              <p:nvGrpSpPr>
                <p:cNvPr id="30" name="Group 65">
                  <a:extLst>
                    <a:ext uri="{FF2B5EF4-FFF2-40B4-BE49-F238E27FC236}">
                      <a16:creationId xmlns:a16="http://schemas.microsoft.com/office/drawing/2014/main" id="{DD4B123B-2AF7-11AC-D5BB-ADD099E51DAE}"/>
                    </a:ext>
                  </a:extLst>
                </p:cNvPr>
                <p:cNvGrpSpPr/>
                <p:nvPr/>
              </p:nvGrpSpPr>
              <p:grpSpPr>
                <a:xfrm>
                  <a:off x="844173" y="2422026"/>
                  <a:ext cx="444222" cy="444220"/>
                  <a:chOff x="4678401" y="2094096"/>
                  <a:chExt cx="444222" cy="444220"/>
                </a:xfrm>
              </p:grpSpPr>
              <p:sp>
                <p:nvSpPr>
                  <p:cNvPr id="32" name="Oval 66">
                    <a:extLst>
                      <a:ext uri="{FF2B5EF4-FFF2-40B4-BE49-F238E27FC236}">
                        <a16:creationId xmlns:a16="http://schemas.microsoft.com/office/drawing/2014/main" id="{EAD8DC38-3726-CF74-A24A-F5656662AFC4}"/>
                      </a:ext>
                    </a:extLst>
                  </p:cNvPr>
                  <p:cNvSpPr/>
                  <p:nvPr/>
                </p:nvSpPr>
                <p:spPr>
                  <a:xfrm>
                    <a:off x="4678401" y="2094096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60000"/>
                          <a:lumOff val="40000"/>
                        </a:schemeClr>
                      </a:gs>
                      <a:gs pos="60000">
                        <a:schemeClr val="accent4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4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Freeform: Shape 67">
                    <a:extLst>
                      <a:ext uri="{FF2B5EF4-FFF2-40B4-BE49-F238E27FC236}">
                        <a16:creationId xmlns:a16="http://schemas.microsoft.com/office/drawing/2014/main" id="{8616BECE-6356-DAC1-ABF6-75AEBCF781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88717" y="2220630"/>
                    <a:ext cx="205561" cy="171132"/>
                  </a:xfrm>
                  <a:custGeom>
                    <a:avLst/>
                    <a:gdLst>
                      <a:gd name="connsiteX0" fmla="*/ 483573 w 526297"/>
                      <a:gd name="connsiteY0" fmla="*/ 133971 h 438150"/>
                      <a:gd name="connsiteX1" fmla="*/ 527674 w 526297"/>
                      <a:gd name="connsiteY1" fmla="*/ 178072 h 438150"/>
                      <a:gd name="connsiteX2" fmla="*/ 527579 w 526297"/>
                      <a:gd name="connsiteY2" fmla="*/ 181501 h 438150"/>
                      <a:gd name="connsiteX3" fmla="*/ 514244 w 526297"/>
                      <a:gd name="connsiteY3" fmla="*/ 355237 h 438150"/>
                      <a:gd name="connsiteX4" fmla="*/ 485764 w 526297"/>
                      <a:gd name="connsiteY4" fmla="*/ 381621 h 438150"/>
                      <a:gd name="connsiteX5" fmla="*/ 454998 w 526297"/>
                      <a:gd name="connsiteY5" fmla="*/ 381621 h 438150"/>
                      <a:gd name="connsiteX6" fmla="*/ 454998 w 526297"/>
                      <a:gd name="connsiteY6" fmla="*/ 438771 h 438150"/>
                      <a:gd name="connsiteX7" fmla="*/ 435948 w 526297"/>
                      <a:gd name="connsiteY7" fmla="*/ 438771 h 438150"/>
                      <a:gd name="connsiteX8" fmla="*/ 435948 w 526297"/>
                      <a:gd name="connsiteY8" fmla="*/ 381621 h 438150"/>
                      <a:gd name="connsiteX9" fmla="*/ 93048 w 526297"/>
                      <a:gd name="connsiteY9" fmla="*/ 381621 h 438150"/>
                      <a:gd name="connsiteX10" fmla="*/ 93048 w 526297"/>
                      <a:gd name="connsiteY10" fmla="*/ 438771 h 438150"/>
                      <a:gd name="connsiteX11" fmla="*/ 73998 w 526297"/>
                      <a:gd name="connsiteY11" fmla="*/ 438771 h 438150"/>
                      <a:gd name="connsiteX12" fmla="*/ 73998 w 526297"/>
                      <a:gd name="connsiteY12" fmla="*/ 381621 h 438150"/>
                      <a:gd name="connsiteX13" fmla="*/ 43328 w 526297"/>
                      <a:gd name="connsiteY13" fmla="*/ 381621 h 438150"/>
                      <a:gd name="connsiteX14" fmla="*/ 14848 w 526297"/>
                      <a:gd name="connsiteY14" fmla="*/ 355237 h 438150"/>
                      <a:gd name="connsiteX15" fmla="*/ 1513 w 526297"/>
                      <a:gd name="connsiteY15" fmla="*/ 181501 h 438150"/>
                      <a:gd name="connsiteX16" fmla="*/ 42089 w 526297"/>
                      <a:gd name="connsiteY16" fmla="*/ 134162 h 438150"/>
                      <a:gd name="connsiteX17" fmla="*/ 45518 w 526297"/>
                      <a:gd name="connsiteY17" fmla="*/ 134066 h 438150"/>
                      <a:gd name="connsiteX18" fmla="*/ 101906 w 526297"/>
                      <a:gd name="connsiteY18" fmla="*/ 180834 h 438150"/>
                      <a:gd name="connsiteX19" fmla="*/ 121623 w 526297"/>
                      <a:gd name="connsiteY19" fmla="*/ 286371 h 438150"/>
                      <a:gd name="connsiteX20" fmla="*/ 407373 w 526297"/>
                      <a:gd name="connsiteY20" fmla="*/ 286371 h 438150"/>
                      <a:gd name="connsiteX21" fmla="*/ 427185 w 526297"/>
                      <a:gd name="connsiteY21" fmla="*/ 180739 h 438150"/>
                      <a:gd name="connsiteX22" fmla="*/ 483573 w 526297"/>
                      <a:gd name="connsiteY22" fmla="*/ 133971 h 438150"/>
                      <a:gd name="connsiteX23" fmla="*/ 416898 w 526297"/>
                      <a:gd name="connsiteY23" fmla="*/ 621 h 438150"/>
                      <a:gd name="connsiteX24" fmla="*/ 483573 w 526297"/>
                      <a:gd name="connsiteY24" fmla="*/ 67296 h 438150"/>
                      <a:gd name="connsiteX25" fmla="*/ 483573 w 526297"/>
                      <a:gd name="connsiteY25" fmla="*/ 115397 h 438150"/>
                      <a:gd name="connsiteX26" fmla="*/ 476429 w 526297"/>
                      <a:gd name="connsiteY26" fmla="*/ 114921 h 438150"/>
                      <a:gd name="connsiteX27" fmla="*/ 412040 w 526297"/>
                      <a:gd name="connsiteY27" fmla="*/ 166451 h 438150"/>
                      <a:gd name="connsiteX28" fmla="*/ 411564 w 526297"/>
                      <a:gd name="connsiteY28" fmla="*/ 168737 h 438150"/>
                      <a:gd name="connsiteX29" fmla="*/ 393086 w 526297"/>
                      <a:gd name="connsiteY29" fmla="*/ 267321 h 438150"/>
                      <a:gd name="connsiteX30" fmla="*/ 135911 w 526297"/>
                      <a:gd name="connsiteY30" fmla="*/ 267321 h 438150"/>
                      <a:gd name="connsiteX31" fmla="*/ 117432 w 526297"/>
                      <a:gd name="connsiteY31" fmla="*/ 168737 h 438150"/>
                      <a:gd name="connsiteX32" fmla="*/ 52567 w 526297"/>
                      <a:gd name="connsiteY32" fmla="*/ 114921 h 438150"/>
                      <a:gd name="connsiteX33" fmla="*/ 54948 w 526297"/>
                      <a:gd name="connsiteY33" fmla="*/ 67296 h 438150"/>
                      <a:gd name="connsiteX34" fmla="*/ 121623 w 526297"/>
                      <a:gd name="connsiteY34" fmla="*/ 621 h 438150"/>
                      <a:gd name="connsiteX35" fmla="*/ 416898 w 526297"/>
                      <a:gd name="connsiteY35" fmla="*/ 621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6297" h="438150">
                        <a:moveTo>
                          <a:pt x="483573" y="133971"/>
                        </a:moveTo>
                        <a:cubicBezTo>
                          <a:pt x="507957" y="133971"/>
                          <a:pt x="527674" y="153688"/>
                          <a:pt x="527674" y="178072"/>
                        </a:cubicBezTo>
                        <a:cubicBezTo>
                          <a:pt x="527674" y="179215"/>
                          <a:pt x="527674" y="180358"/>
                          <a:pt x="527579" y="181501"/>
                        </a:cubicBezTo>
                        <a:lnTo>
                          <a:pt x="514244" y="355237"/>
                        </a:lnTo>
                        <a:cubicBezTo>
                          <a:pt x="513101" y="370096"/>
                          <a:pt x="500718" y="381621"/>
                          <a:pt x="485764" y="381621"/>
                        </a:cubicBezTo>
                        <a:lnTo>
                          <a:pt x="454998" y="381621"/>
                        </a:lnTo>
                        <a:lnTo>
                          <a:pt x="454998" y="438771"/>
                        </a:lnTo>
                        <a:lnTo>
                          <a:pt x="435948" y="438771"/>
                        </a:lnTo>
                        <a:lnTo>
                          <a:pt x="435948" y="381621"/>
                        </a:lnTo>
                        <a:lnTo>
                          <a:pt x="93048" y="381621"/>
                        </a:lnTo>
                        <a:lnTo>
                          <a:pt x="93048" y="438771"/>
                        </a:lnTo>
                        <a:lnTo>
                          <a:pt x="73998" y="438771"/>
                        </a:lnTo>
                        <a:lnTo>
                          <a:pt x="73998" y="381621"/>
                        </a:lnTo>
                        <a:lnTo>
                          <a:pt x="43328" y="381621"/>
                        </a:lnTo>
                        <a:cubicBezTo>
                          <a:pt x="28373" y="381621"/>
                          <a:pt x="15991" y="370096"/>
                          <a:pt x="14848" y="355237"/>
                        </a:cubicBezTo>
                        <a:lnTo>
                          <a:pt x="1513" y="181501"/>
                        </a:lnTo>
                        <a:cubicBezTo>
                          <a:pt x="-392" y="157212"/>
                          <a:pt x="17801" y="135971"/>
                          <a:pt x="42089" y="134162"/>
                        </a:cubicBezTo>
                        <a:cubicBezTo>
                          <a:pt x="43232" y="134066"/>
                          <a:pt x="44375" y="134066"/>
                          <a:pt x="45518" y="134066"/>
                        </a:cubicBezTo>
                        <a:cubicBezTo>
                          <a:pt x="73141" y="134066"/>
                          <a:pt x="96858" y="153688"/>
                          <a:pt x="101906" y="180834"/>
                        </a:cubicBezTo>
                        <a:lnTo>
                          <a:pt x="121623" y="286371"/>
                        </a:lnTo>
                        <a:lnTo>
                          <a:pt x="407373" y="286371"/>
                        </a:lnTo>
                        <a:lnTo>
                          <a:pt x="427185" y="180739"/>
                        </a:lnTo>
                        <a:cubicBezTo>
                          <a:pt x="432233" y="153592"/>
                          <a:pt x="455951" y="133971"/>
                          <a:pt x="483573" y="133971"/>
                        </a:cubicBezTo>
                        <a:close/>
                        <a:moveTo>
                          <a:pt x="416898" y="621"/>
                        </a:moveTo>
                        <a:cubicBezTo>
                          <a:pt x="453760" y="621"/>
                          <a:pt x="483573" y="30434"/>
                          <a:pt x="483573" y="67296"/>
                        </a:cubicBezTo>
                        <a:lnTo>
                          <a:pt x="483573" y="115397"/>
                        </a:lnTo>
                        <a:cubicBezTo>
                          <a:pt x="481192" y="115112"/>
                          <a:pt x="478811" y="114921"/>
                          <a:pt x="476429" y="114921"/>
                        </a:cubicBezTo>
                        <a:cubicBezTo>
                          <a:pt x="445473" y="114921"/>
                          <a:pt x="418803" y="136448"/>
                          <a:pt x="412040" y="166451"/>
                        </a:cubicBezTo>
                        <a:lnTo>
                          <a:pt x="411564" y="168737"/>
                        </a:lnTo>
                        <a:lnTo>
                          <a:pt x="393086" y="267321"/>
                        </a:lnTo>
                        <a:lnTo>
                          <a:pt x="135911" y="267321"/>
                        </a:lnTo>
                        <a:lnTo>
                          <a:pt x="117432" y="168737"/>
                        </a:lnTo>
                        <a:cubicBezTo>
                          <a:pt x="111622" y="137495"/>
                          <a:pt x="84285" y="114921"/>
                          <a:pt x="52567" y="114921"/>
                        </a:cubicBezTo>
                        <a:lnTo>
                          <a:pt x="54948" y="67296"/>
                        </a:lnTo>
                        <a:cubicBezTo>
                          <a:pt x="54948" y="30434"/>
                          <a:pt x="84761" y="621"/>
                          <a:pt x="121623" y="621"/>
                        </a:cubicBezTo>
                        <a:lnTo>
                          <a:pt x="416898" y="6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 dirty="0"/>
                  </a:p>
                </p:txBody>
              </p:sp>
            </p:grpSp>
          </p:grpSp>
          <p:grpSp>
            <p:nvGrpSpPr>
              <p:cNvPr id="6" name="Group 70">
                <a:extLst>
                  <a:ext uri="{FF2B5EF4-FFF2-40B4-BE49-F238E27FC236}">
                    <a16:creationId xmlns:a16="http://schemas.microsoft.com/office/drawing/2014/main" id="{6A7C7E8A-C152-B3F1-DE09-8D7749E94464}"/>
                  </a:ext>
                </a:extLst>
              </p:cNvPr>
              <p:cNvGrpSpPr/>
              <p:nvPr/>
            </p:nvGrpSpPr>
            <p:grpSpPr>
              <a:xfrm>
                <a:off x="5711975" y="3707168"/>
                <a:ext cx="5360619" cy="653757"/>
                <a:chOff x="844173" y="3314606"/>
                <a:chExt cx="5360619" cy="653757"/>
              </a:xfrm>
            </p:grpSpPr>
            <p:grpSp>
              <p:nvGrpSpPr>
                <p:cNvPr id="21" name="Group 71">
                  <a:extLst>
                    <a:ext uri="{FF2B5EF4-FFF2-40B4-BE49-F238E27FC236}">
                      <a16:creationId xmlns:a16="http://schemas.microsoft.com/office/drawing/2014/main" id="{E2D105A9-CC47-48AB-B29E-06512D14CC3A}"/>
                    </a:ext>
                  </a:extLst>
                </p:cNvPr>
                <p:cNvGrpSpPr/>
                <p:nvPr/>
              </p:nvGrpSpPr>
              <p:grpSpPr>
                <a:xfrm>
                  <a:off x="844173" y="3314606"/>
                  <a:ext cx="444222" cy="444220"/>
                  <a:chOff x="5472389" y="2095128"/>
                  <a:chExt cx="444222" cy="444220"/>
                </a:xfrm>
              </p:grpSpPr>
              <p:sp>
                <p:nvSpPr>
                  <p:cNvPr id="26" name="Oval 75">
                    <a:extLst>
                      <a:ext uri="{FF2B5EF4-FFF2-40B4-BE49-F238E27FC236}">
                        <a16:creationId xmlns:a16="http://schemas.microsoft.com/office/drawing/2014/main" id="{8D0407DE-2F70-65B1-9AD9-FE7A9CEE063D}"/>
                      </a:ext>
                    </a:extLst>
                  </p:cNvPr>
                  <p:cNvSpPr/>
                  <p:nvPr/>
                </p:nvSpPr>
                <p:spPr>
                  <a:xfrm>
                    <a:off x="5472389" y="2095128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  <a:gs pos="60000">
                        <a:schemeClr val="accent6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6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Freeform: Shape 76">
                    <a:extLst>
                      <a:ext uri="{FF2B5EF4-FFF2-40B4-BE49-F238E27FC236}">
                        <a16:creationId xmlns:a16="http://schemas.microsoft.com/office/drawing/2014/main" id="{4D038D60-9695-CA4E-7CF5-1957B8AEBF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1720" y="2223635"/>
                    <a:ext cx="205561" cy="187207"/>
                  </a:xfrm>
                  <a:custGeom>
                    <a:avLst/>
                    <a:gdLst>
                      <a:gd name="connsiteX0" fmla="*/ 125329 w 533400"/>
                      <a:gd name="connsiteY0" fmla="*/ 229221 h 485775"/>
                      <a:gd name="connsiteX1" fmla="*/ 125329 w 533400"/>
                      <a:gd name="connsiteY1" fmla="*/ 276846 h 485775"/>
                      <a:gd name="connsiteX2" fmla="*/ 144379 w 533400"/>
                      <a:gd name="connsiteY2" fmla="*/ 276846 h 485775"/>
                      <a:gd name="connsiteX3" fmla="*/ 144379 w 533400"/>
                      <a:gd name="connsiteY3" fmla="*/ 229221 h 485775"/>
                      <a:gd name="connsiteX4" fmla="*/ 392029 w 533400"/>
                      <a:gd name="connsiteY4" fmla="*/ 229221 h 485775"/>
                      <a:gd name="connsiteX5" fmla="*/ 392029 w 533400"/>
                      <a:gd name="connsiteY5" fmla="*/ 276846 h 485775"/>
                      <a:gd name="connsiteX6" fmla="*/ 411079 w 533400"/>
                      <a:gd name="connsiteY6" fmla="*/ 276846 h 485775"/>
                      <a:gd name="connsiteX7" fmla="*/ 411079 w 533400"/>
                      <a:gd name="connsiteY7" fmla="*/ 229221 h 485775"/>
                      <a:gd name="connsiteX8" fmla="*/ 534904 w 533400"/>
                      <a:gd name="connsiteY8" fmla="*/ 229221 h 485775"/>
                      <a:gd name="connsiteX9" fmla="*/ 534904 w 533400"/>
                      <a:gd name="connsiteY9" fmla="*/ 457821 h 485775"/>
                      <a:gd name="connsiteX10" fmla="*/ 506329 w 533400"/>
                      <a:gd name="connsiteY10" fmla="*/ 486396 h 485775"/>
                      <a:gd name="connsiteX11" fmla="*/ 30079 w 533400"/>
                      <a:gd name="connsiteY11" fmla="*/ 486396 h 485775"/>
                      <a:gd name="connsiteX12" fmla="*/ 1504 w 533400"/>
                      <a:gd name="connsiteY12" fmla="*/ 457821 h 485775"/>
                      <a:gd name="connsiteX13" fmla="*/ 1504 w 533400"/>
                      <a:gd name="connsiteY13" fmla="*/ 229221 h 485775"/>
                      <a:gd name="connsiteX14" fmla="*/ 125329 w 533400"/>
                      <a:gd name="connsiteY14" fmla="*/ 229221 h 485775"/>
                      <a:gd name="connsiteX15" fmla="*/ 372979 w 533400"/>
                      <a:gd name="connsiteY15" fmla="*/ 621 h 485775"/>
                      <a:gd name="connsiteX16" fmla="*/ 411079 w 533400"/>
                      <a:gd name="connsiteY16" fmla="*/ 36816 h 485775"/>
                      <a:gd name="connsiteX17" fmla="*/ 411079 w 533400"/>
                      <a:gd name="connsiteY17" fmla="*/ 38721 h 485775"/>
                      <a:gd name="connsiteX18" fmla="*/ 411079 w 533400"/>
                      <a:gd name="connsiteY18" fmla="*/ 114921 h 485775"/>
                      <a:gd name="connsiteX19" fmla="*/ 506329 w 533400"/>
                      <a:gd name="connsiteY19" fmla="*/ 114921 h 485775"/>
                      <a:gd name="connsiteX20" fmla="*/ 534904 w 533400"/>
                      <a:gd name="connsiteY20" fmla="*/ 143496 h 485775"/>
                      <a:gd name="connsiteX21" fmla="*/ 534904 w 533400"/>
                      <a:gd name="connsiteY21" fmla="*/ 210171 h 485775"/>
                      <a:gd name="connsiteX22" fmla="*/ 1504 w 533400"/>
                      <a:gd name="connsiteY22" fmla="*/ 210171 h 485775"/>
                      <a:gd name="connsiteX23" fmla="*/ 1504 w 533400"/>
                      <a:gd name="connsiteY23" fmla="*/ 143496 h 485775"/>
                      <a:gd name="connsiteX24" fmla="*/ 30079 w 533400"/>
                      <a:gd name="connsiteY24" fmla="*/ 114921 h 485775"/>
                      <a:gd name="connsiteX25" fmla="*/ 125329 w 533400"/>
                      <a:gd name="connsiteY25" fmla="*/ 114921 h 485775"/>
                      <a:gd name="connsiteX26" fmla="*/ 125329 w 533400"/>
                      <a:gd name="connsiteY26" fmla="*/ 38721 h 485775"/>
                      <a:gd name="connsiteX27" fmla="*/ 161524 w 533400"/>
                      <a:gd name="connsiteY27" fmla="*/ 621 h 485775"/>
                      <a:gd name="connsiteX28" fmla="*/ 163429 w 533400"/>
                      <a:gd name="connsiteY28" fmla="*/ 621 h 485775"/>
                      <a:gd name="connsiteX29" fmla="*/ 372979 w 533400"/>
                      <a:gd name="connsiteY29" fmla="*/ 621 h 485775"/>
                      <a:gd name="connsiteX30" fmla="*/ 372979 w 533400"/>
                      <a:gd name="connsiteY30" fmla="*/ 19671 h 485775"/>
                      <a:gd name="connsiteX31" fmla="*/ 163429 w 533400"/>
                      <a:gd name="connsiteY31" fmla="*/ 19671 h 485775"/>
                      <a:gd name="connsiteX32" fmla="*/ 144474 w 533400"/>
                      <a:gd name="connsiteY32" fmla="*/ 37292 h 485775"/>
                      <a:gd name="connsiteX33" fmla="*/ 144379 w 533400"/>
                      <a:gd name="connsiteY33" fmla="*/ 38721 h 485775"/>
                      <a:gd name="connsiteX34" fmla="*/ 144379 w 533400"/>
                      <a:gd name="connsiteY34" fmla="*/ 114921 h 485775"/>
                      <a:gd name="connsiteX35" fmla="*/ 392029 w 533400"/>
                      <a:gd name="connsiteY35" fmla="*/ 114921 h 485775"/>
                      <a:gd name="connsiteX36" fmla="*/ 392029 w 533400"/>
                      <a:gd name="connsiteY36" fmla="*/ 38721 h 485775"/>
                      <a:gd name="connsiteX37" fmla="*/ 375836 w 533400"/>
                      <a:gd name="connsiteY37" fmla="*/ 19862 h 485775"/>
                      <a:gd name="connsiteX38" fmla="*/ 374408 w 533400"/>
                      <a:gd name="connsiteY38" fmla="*/ 19671 h 485775"/>
                      <a:gd name="connsiteX39" fmla="*/ 372979 w 533400"/>
                      <a:gd name="connsiteY39" fmla="*/ 19671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33400" h="485775">
                        <a:moveTo>
                          <a:pt x="125329" y="229221"/>
                        </a:moveTo>
                        <a:lnTo>
                          <a:pt x="125329" y="276846"/>
                        </a:lnTo>
                        <a:lnTo>
                          <a:pt x="144379" y="276846"/>
                        </a:lnTo>
                        <a:lnTo>
                          <a:pt x="144379" y="229221"/>
                        </a:lnTo>
                        <a:lnTo>
                          <a:pt x="392029" y="229221"/>
                        </a:lnTo>
                        <a:lnTo>
                          <a:pt x="392029" y="276846"/>
                        </a:lnTo>
                        <a:lnTo>
                          <a:pt x="411079" y="276846"/>
                        </a:lnTo>
                        <a:lnTo>
                          <a:pt x="411079" y="229221"/>
                        </a:lnTo>
                        <a:lnTo>
                          <a:pt x="534904" y="229221"/>
                        </a:lnTo>
                        <a:lnTo>
                          <a:pt x="534904" y="457821"/>
                        </a:lnTo>
                        <a:cubicBezTo>
                          <a:pt x="534904" y="473632"/>
                          <a:pt x="522141" y="486396"/>
                          <a:pt x="506329" y="486396"/>
                        </a:cubicBezTo>
                        <a:lnTo>
                          <a:pt x="30079" y="486396"/>
                        </a:lnTo>
                        <a:cubicBezTo>
                          <a:pt x="14267" y="486396"/>
                          <a:pt x="1504" y="473632"/>
                          <a:pt x="1504" y="457821"/>
                        </a:cubicBezTo>
                        <a:lnTo>
                          <a:pt x="1504" y="229221"/>
                        </a:lnTo>
                        <a:lnTo>
                          <a:pt x="125329" y="229221"/>
                        </a:lnTo>
                        <a:close/>
                        <a:moveTo>
                          <a:pt x="372979" y="621"/>
                        </a:moveTo>
                        <a:cubicBezTo>
                          <a:pt x="393363" y="621"/>
                          <a:pt x="410031" y="16623"/>
                          <a:pt x="411079" y="36816"/>
                        </a:cubicBezTo>
                        <a:lnTo>
                          <a:pt x="411079" y="38721"/>
                        </a:lnTo>
                        <a:lnTo>
                          <a:pt x="411079" y="114921"/>
                        </a:lnTo>
                        <a:lnTo>
                          <a:pt x="506329" y="114921"/>
                        </a:lnTo>
                        <a:cubicBezTo>
                          <a:pt x="522141" y="114921"/>
                          <a:pt x="534904" y="127685"/>
                          <a:pt x="534904" y="143496"/>
                        </a:cubicBezTo>
                        <a:lnTo>
                          <a:pt x="534904" y="210171"/>
                        </a:lnTo>
                        <a:lnTo>
                          <a:pt x="1504" y="210171"/>
                        </a:lnTo>
                        <a:lnTo>
                          <a:pt x="1504" y="143496"/>
                        </a:lnTo>
                        <a:cubicBezTo>
                          <a:pt x="1504" y="127685"/>
                          <a:pt x="14267" y="114921"/>
                          <a:pt x="30079" y="114921"/>
                        </a:cubicBezTo>
                        <a:lnTo>
                          <a:pt x="125329" y="114921"/>
                        </a:lnTo>
                        <a:lnTo>
                          <a:pt x="125329" y="38721"/>
                        </a:lnTo>
                        <a:cubicBezTo>
                          <a:pt x="125329" y="18337"/>
                          <a:pt x="141331" y="1669"/>
                          <a:pt x="161524" y="621"/>
                        </a:cubicBezTo>
                        <a:lnTo>
                          <a:pt x="163429" y="621"/>
                        </a:lnTo>
                        <a:lnTo>
                          <a:pt x="372979" y="621"/>
                        </a:lnTo>
                        <a:close/>
                        <a:moveTo>
                          <a:pt x="372979" y="19671"/>
                        </a:moveTo>
                        <a:lnTo>
                          <a:pt x="163429" y="19671"/>
                        </a:lnTo>
                        <a:cubicBezTo>
                          <a:pt x="153428" y="19671"/>
                          <a:pt x="145141" y="27482"/>
                          <a:pt x="144474" y="37292"/>
                        </a:cubicBezTo>
                        <a:lnTo>
                          <a:pt x="144379" y="38721"/>
                        </a:lnTo>
                        <a:lnTo>
                          <a:pt x="144379" y="114921"/>
                        </a:lnTo>
                        <a:lnTo>
                          <a:pt x="392029" y="114921"/>
                        </a:lnTo>
                        <a:lnTo>
                          <a:pt x="392029" y="38721"/>
                        </a:lnTo>
                        <a:cubicBezTo>
                          <a:pt x="392029" y="29196"/>
                          <a:pt x="384981" y="21290"/>
                          <a:pt x="375836" y="19862"/>
                        </a:cubicBezTo>
                        <a:lnTo>
                          <a:pt x="374408" y="19671"/>
                        </a:lnTo>
                        <a:lnTo>
                          <a:pt x="372979" y="19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25" name="TextBox 74">
                  <a:extLst>
                    <a:ext uri="{FF2B5EF4-FFF2-40B4-BE49-F238E27FC236}">
                      <a16:creationId xmlns:a16="http://schemas.microsoft.com/office/drawing/2014/main" id="{23875884-5E28-F1D7-35DD-B35AA7D50913}"/>
                    </a:ext>
                  </a:extLst>
                </p:cNvPr>
                <p:cNvSpPr txBox="1"/>
                <p:nvPr/>
              </p:nvSpPr>
              <p:spPr>
                <a:xfrm flipH="1">
                  <a:off x="1453943" y="3599031"/>
                  <a:ext cx="4750849" cy="369332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ctr" defTabSz="914354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How do the </a:t>
                  </a:r>
                  <a:r>
                    <a:rPr lang="en-US" altLang="zh-CN" sz="1800" dirty="0" err="1"/>
                    <a:t>parton</a:t>
                  </a:r>
                  <a:r>
                    <a:rPr lang="en-US" altLang="zh-CN" sz="1800" dirty="0"/>
                    <a:t> positions fluctuate 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event-by-event?</a:t>
                  </a:r>
                </a:p>
              </p:txBody>
            </p:sp>
          </p:grpSp>
          <p:grpSp>
            <p:nvGrpSpPr>
              <p:cNvPr id="13" name="Group 84">
                <a:extLst>
                  <a:ext uri="{FF2B5EF4-FFF2-40B4-BE49-F238E27FC236}">
                    <a16:creationId xmlns:a16="http://schemas.microsoft.com/office/drawing/2014/main" id="{C40C05B2-62AA-D67A-0558-C72D44B2AAC6}"/>
                  </a:ext>
                </a:extLst>
              </p:cNvPr>
              <p:cNvGrpSpPr/>
              <p:nvPr/>
            </p:nvGrpSpPr>
            <p:grpSpPr>
              <a:xfrm>
                <a:off x="5711975" y="4899193"/>
                <a:ext cx="7213347" cy="1294980"/>
                <a:chOff x="2366799" y="4292075"/>
                <a:chExt cx="7213347" cy="1294980"/>
              </a:xfrm>
            </p:grpSpPr>
            <p:grpSp>
              <p:nvGrpSpPr>
                <p:cNvPr id="14" name="Group 85">
                  <a:extLst>
                    <a:ext uri="{FF2B5EF4-FFF2-40B4-BE49-F238E27FC236}">
                      <a16:creationId xmlns:a16="http://schemas.microsoft.com/office/drawing/2014/main" id="{8ED4A3CF-22E1-95AB-97D0-3A865E220E9C}"/>
                    </a:ext>
                  </a:extLst>
                </p:cNvPr>
                <p:cNvGrpSpPr/>
                <p:nvPr/>
              </p:nvGrpSpPr>
              <p:grpSpPr>
                <a:xfrm>
                  <a:off x="2366799" y="4413421"/>
                  <a:ext cx="444222" cy="444220"/>
                  <a:chOff x="7792978" y="2079217"/>
                  <a:chExt cx="444222" cy="444220"/>
                </a:xfrm>
              </p:grpSpPr>
              <p:sp>
                <p:nvSpPr>
                  <p:cNvPr id="19" name="Oval 89">
                    <a:extLst>
                      <a:ext uri="{FF2B5EF4-FFF2-40B4-BE49-F238E27FC236}">
                        <a16:creationId xmlns:a16="http://schemas.microsoft.com/office/drawing/2014/main" id="{7976335E-9C56-5226-14F0-1E71A3CBE532}"/>
                      </a:ext>
                    </a:extLst>
                  </p:cNvPr>
                  <p:cNvSpPr/>
                  <p:nvPr/>
                </p:nvSpPr>
                <p:spPr>
                  <a:xfrm>
                    <a:off x="7792978" y="2079217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60000">
                        <a:schemeClr val="accent2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2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Freeform: Shape 90">
                    <a:extLst>
                      <a:ext uri="{FF2B5EF4-FFF2-40B4-BE49-F238E27FC236}">
                        <a16:creationId xmlns:a16="http://schemas.microsoft.com/office/drawing/2014/main" id="{71ED8806-483C-B5A1-4A1A-97D69E5702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12309" y="2219484"/>
                    <a:ext cx="205561" cy="163687"/>
                  </a:xfrm>
                  <a:custGeom>
                    <a:avLst/>
                    <a:gdLst>
                      <a:gd name="connsiteX0" fmla="*/ 486767 w 514350"/>
                      <a:gd name="connsiteY0" fmla="*/ 621 h 409575"/>
                      <a:gd name="connsiteX1" fmla="*/ 515342 w 514350"/>
                      <a:gd name="connsiteY1" fmla="*/ 29196 h 409575"/>
                      <a:gd name="connsiteX2" fmla="*/ 515342 w 514350"/>
                      <a:gd name="connsiteY2" fmla="*/ 324471 h 409575"/>
                      <a:gd name="connsiteX3" fmla="*/ 486767 w 514350"/>
                      <a:gd name="connsiteY3" fmla="*/ 353046 h 409575"/>
                      <a:gd name="connsiteX4" fmla="*/ 192159 w 514350"/>
                      <a:gd name="connsiteY4" fmla="*/ 353046 h 409575"/>
                      <a:gd name="connsiteX5" fmla="*/ 115387 w 514350"/>
                      <a:gd name="connsiteY5" fmla="*/ 410196 h 409575"/>
                      <a:gd name="connsiteX6" fmla="*/ 115387 w 514350"/>
                      <a:gd name="connsiteY6" fmla="*/ 353046 h 409575"/>
                      <a:gd name="connsiteX7" fmla="*/ 29567 w 514350"/>
                      <a:gd name="connsiteY7" fmla="*/ 353046 h 409575"/>
                      <a:gd name="connsiteX8" fmla="*/ 992 w 514350"/>
                      <a:gd name="connsiteY8" fmla="*/ 324471 h 409575"/>
                      <a:gd name="connsiteX9" fmla="*/ 992 w 514350"/>
                      <a:gd name="connsiteY9" fmla="*/ 29196 h 409575"/>
                      <a:gd name="connsiteX10" fmla="*/ 29567 w 514350"/>
                      <a:gd name="connsiteY10" fmla="*/ 621 h 409575"/>
                      <a:gd name="connsiteX11" fmla="*/ 486767 w 514350"/>
                      <a:gd name="connsiteY11" fmla="*/ 621 h 409575"/>
                      <a:gd name="connsiteX12" fmla="*/ 124817 w 514350"/>
                      <a:gd name="connsiteY12" fmla="*/ 143496 h 409575"/>
                      <a:gd name="connsiteX13" fmla="*/ 91480 w 514350"/>
                      <a:gd name="connsiteY13" fmla="*/ 176834 h 409575"/>
                      <a:gd name="connsiteX14" fmla="*/ 124817 w 514350"/>
                      <a:gd name="connsiteY14" fmla="*/ 210171 h 409575"/>
                      <a:gd name="connsiteX15" fmla="*/ 158155 w 514350"/>
                      <a:gd name="connsiteY15" fmla="*/ 176834 h 409575"/>
                      <a:gd name="connsiteX16" fmla="*/ 124817 w 514350"/>
                      <a:gd name="connsiteY16" fmla="*/ 143496 h 409575"/>
                      <a:gd name="connsiteX17" fmla="*/ 258167 w 514350"/>
                      <a:gd name="connsiteY17" fmla="*/ 143496 h 409575"/>
                      <a:gd name="connsiteX18" fmla="*/ 224830 w 514350"/>
                      <a:gd name="connsiteY18" fmla="*/ 176834 h 409575"/>
                      <a:gd name="connsiteX19" fmla="*/ 258167 w 514350"/>
                      <a:gd name="connsiteY19" fmla="*/ 210171 h 409575"/>
                      <a:gd name="connsiteX20" fmla="*/ 291505 w 514350"/>
                      <a:gd name="connsiteY20" fmla="*/ 176834 h 409575"/>
                      <a:gd name="connsiteX21" fmla="*/ 258167 w 514350"/>
                      <a:gd name="connsiteY21" fmla="*/ 143496 h 409575"/>
                      <a:gd name="connsiteX22" fmla="*/ 391517 w 514350"/>
                      <a:gd name="connsiteY22" fmla="*/ 143496 h 409575"/>
                      <a:gd name="connsiteX23" fmla="*/ 358180 w 514350"/>
                      <a:gd name="connsiteY23" fmla="*/ 176834 h 409575"/>
                      <a:gd name="connsiteX24" fmla="*/ 391517 w 514350"/>
                      <a:gd name="connsiteY24" fmla="*/ 210171 h 409575"/>
                      <a:gd name="connsiteX25" fmla="*/ 424855 w 514350"/>
                      <a:gd name="connsiteY25" fmla="*/ 176834 h 409575"/>
                      <a:gd name="connsiteX26" fmla="*/ 391517 w 514350"/>
                      <a:gd name="connsiteY26" fmla="*/ 143496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14350" h="409575">
                        <a:moveTo>
                          <a:pt x="486767" y="621"/>
                        </a:moveTo>
                        <a:cubicBezTo>
                          <a:pt x="502579" y="621"/>
                          <a:pt x="515342" y="13385"/>
                          <a:pt x="515342" y="29196"/>
                        </a:cubicBezTo>
                        <a:lnTo>
                          <a:pt x="515342" y="324471"/>
                        </a:lnTo>
                        <a:cubicBezTo>
                          <a:pt x="515342" y="340282"/>
                          <a:pt x="502579" y="353046"/>
                          <a:pt x="486767" y="353046"/>
                        </a:cubicBezTo>
                        <a:lnTo>
                          <a:pt x="192159" y="353046"/>
                        </a:lnTo>
                        <a:lnTo>
                          <a:pt x="115387" y="410196"/>
                        </a:lnTo>
                        <a:lnTo>
                          <a:pt x="115387" y="353046"/>
                        </a:lnTo>
                        <a:lnTo>
                          <a:pt x="29567" y="353046"/>
                        </a:lnTo>
                        <a:cubicBezTo>
                          <a:pt x="13755" y="353046"/>
                          <a:pt x="992" y="340282"/>
                          <a:pt x="992" y="324471"/>
                        </a:cubicBezTo>
                        <a:lnTo>
                          <a:pt x="992" y="29196"/>
                        </a:lnTo>
                        <a:cubicBezTo>
                          <a:pt x="992" y="13385"/>
                          <a:pt x="13755" y="621"/>
                          <a:pt x="29567" y="621"/>
                        </a:cubicBezTo>
                        <a:lnTo>
                          <a:pt x="486767" y="621"/>
                        </a:lnTo>
                        <a:close/>
                        <a:moveTo>
                          <a:pt x="124817" y="143496"/>
                        </a:moveTo>
                        <a:cubicBezTo>
                          <a:pt x="106434" y="143496"/>
                          <a:pt x="91480" y="158450"/>
                          <a:pt x="91480" y="176834"/>
                        </a:cubicBezTo>
                        <a:cubicBezTo>
                          <a:pt x="91480" y="195217"/>
                          <a:pt x="106434" y="210171"/>
                          <a:pt x="124817" y="210171"/>
                        </a:cubicBezTo>
                        <a:cubicBezTo>
                          <a:pt x="143200" y="210171"/>
                          <a:pt x="158155" y="195217"/>
                          <a:pt x="158155" y="176834"/>
                        </a:cubicBezTo>
                        <a:cubicBezTo>
                          <a:pt x="158155" y="158450"/>
                          <a:pt x="143200" y="143496"/>
                          <a:pt x="124817" y="143496"/>
                        </a:cubicBezTo>
                        <a:close/>
                        <a:moveTo>
                          <a:pt x="258167" y="143496"/>
                        </a:moveTo>
                        <a:cubicBezTo>
                          <a:pt x="239784" y="143496"/>
                          <a:pt x="224830" y="158450"/>
                          <a:pt x="224830" y="176834"/>
                        </a:cubicBezTo>
                        <a:cubicBezTo>
                          <a:pt x="224830" y="195217"/>
                          <a:pt x="239784" y="210171"/>
                          <a:pt x="258167" y="210171"/>
                        </a:cubicBezTo>
                        <a:cubicBezTo>
                          <a:pt x="276550" y="210171"/>
                          <a:pt x="291505" y="195217"/>
                          <a:pt x="291505" y="176834"/>
                        </a:cubicBezTo>
                        <a:cubicBezTo>
                          <a:pt x="291505" y="158450"/>
                          <a:pt x="276550" y="143496"/>
                          <a:pt x="258167" y="143496"/>
                        </a:cubicBezTo>
                        <a:close/>
                        <a:moveTo>
                          <a:pt x="391517" y="143496"/>
                        </a:moveTo>
                        <a:cubicBezTo>
                          <a:pt x="373134" y="143496"/>
                          <a:pt x="358180" y="158450"/>
                          <a:pt x="358180" y="176834"/>
                        </a:cubicBezTo>
                        <a:cubicBezTo>
                          <a:pt x="358180" y="195217"/>
                          <a:pt x="373134" y="210171"/>
                          <a:pt x="391517" y="210171"/>
                        </a:cubicBezTo>
                        <a:cubicBezTo>
                          <a:pt x="409900" y="210171"/>
                          <a:pt x="424855" y="195217"/>
                          <a:pt x="424855" y="176834"/>
                        </a:cubicBezTo>
                        <a:cubicBezTo>
                          <a:pt x="424855" y="158450"/>
                          <a:pt x="409900" y="143496"/>
                          <a:pt x="391517" y="1434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5" name="Group 86">
                  <a:extLst>
                    <a:ext uri="{FF2B5EF4-FFF2-40B4-BE49-F238E27FC236}">
                      <a16:creationId xmlns:a16="http://schemas.microsoft.com/office/drawing/2014/main" id="{3D56D591-E6D0-428C-D8A1-245D7193548C}"/>
                    </a:ext>
                  </a:extLst>
                </p:cNvPr>
                <p:cNvGrpSpPr/>
                <p:nvPr/>
              </p:nvGrpSpPr>
              <p:grpSpPr>
                <a:xfrm>
                  <a:off x="2968000" y="4292075"/>
                  <a:ext cx="6612146" cy="1294980"/>
                  <a:chOff x="8412488" y="3324767"/>
                  <a:chExt cx="6612146" cy="1207924"/>
                </a:xfrm>
              </p:grpSpPr>
              <p:sp>
                <p:nvSpPr>
                  <p:cNvPr id="16" name="Rectangle 87">
                    <a:extLst>
                      <a:ext uri="{FF2B5EF4-FFF2-40B4-BE49-F238E27FC236}">
                        <a16:creationId xmlns:a16="http://schemas.microsoft.com/office/drawing/2014/main" id="{CEB33B8E-6990-FE4B-474F-25CB70AD0C41}"/>
                      </a:ext>
                    </a:extLst>
                  </p:cNvPr>
                  <p:cNvSpPr/>
                  <p:nvPr/>
                </p:nvSpPr>
                <p:spPr>
                  <a:xfrm flipH="1">
                    <a:off x="8481663" y="3960784"/>
                    <a:ext cx="3775801" cy="571907"/>
                  </a:xfrm>
                  <a:prstGeom prst="rect">
                    <a:avLst/>
                  </a:prstGeom>
                </p:spPr>
                <p:txBody>
                  <a:bodyPr wrap="square" anchor="t" anchorCtr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7030A0"/>
                        </a:solidFill>
                      </a:rPr>
                      <a:t>Hot spot model?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7030A0"/>
                        </a:solidFill>
                      </a:rPr>
                      <a:t>Stringy model?</a:t>
                    </a:r>
                  </a:p>
                </p:txBody>
              </p:sp>
              <p:sp>
                <p:nvSpPr>
                  <p:cNvPr id="18" name="TextBox 88">
                    <a:extLst>
                      <a:ext uri="{FF2B5EF4-FFF2-40B4-BE49-F238E27FC236}">
                        <a16:creationId xmlns:a16="http://schemas.microsoft.com/office/drawing/2014/main" id="{6A285D40-D7AE-21C7-08E4-C85F044E167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412488" y="3324767"/>
                    <a:ext cx="6612146" cy="684903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ctr" defTabSz="914354">
                      <a:defRPr sz="14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r>
                      <a:rPr lang="en-US" altLang="zh-CN" sz="1800" dirty="0"/>
                      <a:t>How do the deformation of the proton </a:t>
                    </a:r>
                  </a:p>
                  <a:p>
                    <a:pPr algn="l">
                      <a:lnSpc>
                        <a:spcPct val="100000"/>
                      </a:lnSpc>
                    </a:pPr>
                    <a:r>
                      <a:rPr lang="en-US" altLang="zh-CN" sz="1800" dirty="0"/>
                      <a:t>construct?</a:t>
                    </a:r>
                  </a:p>
                </p:txBody>
              </p:sp>
            </p:grpSp>
          </p:grpSp>
        </p:grpSp>
        <p:sp>
          <p:nvSpPr>
            <p:cNvPr id="39" name="Rectangle 73">
              <a:extLst>
                <a:ext uri="{FF2B5EF4-FFF2-40B4-BE49-F238E27FC236}">
                  <a16:creationId xmlns:a16="http://schemas.microsoft.com/office/drawing/2014/main" id="{47FACA0B-AF89-9B38-5698-DDA5741BA875}"/>
                </a:ext>
              </a:extLst>
            </p:cNvPr>
            <p:cNvSpPr/>
            <p:nvPr/>
          </p:nvSpPr>
          <p:spPr>
            <a:xfrm flipH="1">
              <a:off x="4730305" y="4017519"/>
              <a:ext cx="3897013" cy="573013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030A0"/>
                  </a:solidFill>
                </a:rPr>
                <a:t>Gaussian, Exponential or Others?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030A0"/>
                  </a:solidFill>
                </a:rPr>
                <a:t>Width?</a:t>
              </a:r>
            </a:p>
          </p:txBody>
        </p:sp>
      </p:grpSp>
      <p:sp>
        <p:nvSpPr>
          <p:cNvPr id="43" name="Rectangle 73">
            <a:extLst>
              <a:ext uri="{FF2B5EF4-FFF2-40B4-BE49-F238E27FC236}">
                <a16:creationId xmlns:a16="http://schemas.microsoft.com/office/drawing/2014/main" id="{9387E35A-F09D-7000-4535-7FA6A51B693B}"/>
              </a:ext>
            </a:extLst>
          </p:cNvPr>
          <p:cNvSpPr/>
          <p:nvPr/>
        </p:nvSpPr>
        <p:spPr>
          <a:xfrm flipH="1">
            <a:off x="4312067" y="2745486"/>
            <a:ext cx="3369623" cy="5856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7030A0"/>
                </a:solidFill>
              </a:rPr>
              <a:t>Gaussian, Exponential or Others?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7030A0"/>
                </a:solidFill>
              </a:rPr>
              <a:t>Width?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BB162DF-8BB3-AED2-4946-8E148D8A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62" y="4392263"/>
            <a:ext cx="2024126" cy="1972225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F8C65D48-3A3A-EB0E-8A93-6252F0BF73E8}"/>
              </a:ext>
            </a:extLst>
          </p:cNvPr>
          <p:cNvSpPr txBox="1"/>
          <p:nvPr/>
        </p:nvSpPr>
        <p:spPr>
          <a:xfrm>
            <a:off x="9614427" y="1776918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</a:rPr>
              <a:t>Hot spot model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94576AE-8CCD-F4DA-86C3-5C7842163BF0}"/>
              </a:ext>
            </a:extLst>
          </p:cNvPr>
          <p:cNvSpPr txBox="1"/>
          <p:nvPr/>
        </p:nvSpPr>
        <p:spPr>
          <a:xfrm>
            <a:off x="9614427" y="4057076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</a:rPr>
              <a:t>Stringy model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B6935389-F651-1178-8873-73AE89A5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966" y="2174041"/>
            <a:ext cx="2197814" cy="1808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96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Probe of proton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38DB76-72B7-F586-ABB0-0712C448B02B}"/>
              </a:ext>
            </a:extLst>
          </p:cNvPr>
          <p:cNvSpPr txBox="1"/>
          <p:nvPr/>
        </p:nvSpPr>
        <p:spPr>
          <a:xfrm>
            <a:off x="5296340" y="641275"/>
            <a:ext cx="352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------ Deep Inelastic Scattering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FC9DB80-4141-A452-ADFB-638985F1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7" y="1387666"/>
            <a:ext cx="3028571" cy="3066667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10BFD18F-3C25-16F0-75F9-5D29933DD8EA}"/>
              </a:ext>
            </a:extLst>
          </p:cNvPr>
          <p:cNvGrpSpPr/>
          <p:nvPr/>
        </p:nvGrpSpPr>
        <p:grpSpPr>
          <a:xfrm>
            <a:off x="560047" y="4839119"/>
            <a:ext cx="3732551" cy="1418413"/>
            <a:chOff x="560047" y="4839119"/>
            <a:chExt cx="3732551" cy="1418413"/>
          </a:xfrm>
        </p:grpSpPr>
        <p:sp>
          <p:nvSpPr>
            <p:cNvPr id="23" name="Rectangle: Rounded Corners 20">
              <a:extLst>
                <a:ext uri="{FF2B5EF4-FFF2-40B4-BE49-F238E27FC236}">
                  <a16:creationId xmlns:a16="http://schemas.microsoft.com/office/drawing/2014/main" id="{18194BB8-5CA3-B99F-2E34-19584A841B21}"/>
                </a:ext>
              </a:extLst>
            </p:cNvPr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944E7B8-1B05-D46C-C63D-12A9BE43BF6A}"/>
                </a:ext>
              </a:extLst>
            </p:cNvPr>
            <p:cNvSpPr txBox="1"/>
            <p:nvPr/>
          </p:nvSpPr>
          <p:spPr>
            <a:xfrm>
              <a:off x="560047" y="4839119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Deep Inelastic Scattering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61353B-67C4-4EBC-9824-B4E81CE01050}"/>
                    </a:ext>
                  </a:extLst>
                </p:cNvPr>
                <p:cNvSpPr txBox="1"/>
                <p:nvPr/>
              </p:nvSpPr>
              <p:spPr>
                <a:xfrm>
                  <a:off x="614915" y="5218794"/>
                  <a:ext cx="363219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e + p          e + X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altLang="zh-CN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total </a:t>
                  </a:r>
                  <a:r>
                    <a:rPr lang="en-US" altLang="zh-CN" i="1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parton</a:t>
                  </a: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 density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No t, integrated over geometry</a:t>
                  </a:r>
                  <a:endParaRPr lang="zh-CN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61353B-67C4-4EBC-9824-B4E81CE01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5" y="5218794"/>
                  <a:ext cx="3632199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174" t="-3947" b="-85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F47ACF2-03B5-0C6E-0E00-A615E0C71154}"/>
                </a:ext>
              </a:extLst>
            </p:cNvPr>
            <p:cNvCxnSpPr>
              <a:cxnSpLocks/>
            </p:cNvCxnSpPr>
            <p:nvPr/>
          </p:nvCxnSpPr>
          <p:spPr>
            <a:xfrm>
              <a:off x="1591738" y="5439227"/>
              <a:ext cx="360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3A9F716C-9D2B-41BA-1014-DEE60D4A8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380340"/>
            <a:ext cx="3923809" cy="3066667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C0CC5EE-722A-387A-ABC5-7436E5F30FF5}"/>
              </a:ext>
            </a:extLst>
          </p:cNvPr>
          <p:cNvGrpSpPr/>
          <p:nvPr/>
        </p:nvGrpSpPr>
        <p:grpSpPr>
          <a:xfrm>
            <a:off x="6011330" y="4786592"/>
            <a:ext cx="5012268" cy="1585343"/>
            <a:chOff x="560047" y="4855215"/>
            <a:chExt cx="3835345" cy="1402317"/>
          </a:xfrm>
        </p:grpSpPr>
        <p:sp>
          <p:nvSpPr>
            <p:cNvPr id="51" name="Rectangle: Rounded Corners 20">
              <a:extLst>
                <a:ext uri="{FF2B5EF4-FFF2-40B4-BE49-F238E27FC236}">
                  <a16:creationId xmlns:a16="http://schemas.microsoft.com/office/drawing/2014/main" id="{E28E0763-FC37-C7AB-F777-190547D20A6F}"/>
                </a:ext>
              </a:extLst>
            </p:cNvPr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AAF2ED4-365F-5D65-B0A2-8B80D60A1556}"/>
                </a:ext>
              </a:extLst>
            </p:cNvPr>
            <p:cNvSpPr txBox="1"/>
            <p:nvPr/>
          </p:nvSpPr>
          <p:spPr>
            <a:xfrm>
              <a:off x="560047" y="4880472"/>
              <a:ext cx="3835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Diffractive Deep Inelastic Scattering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F6C06A3-D321-CD89-31F8-94E6DDDA3DBF}"/>
                </a:ext>
              </a:extLst>
            </p:cNvPr>
            <p:cNvSpPr txBox="1"/>
            <p:nvPr/>
          </p:nvSpPr>
          <p:spPr>
            <a:xfrm>
              <a:off x="612608" y="5147970"/>
              <a:ext cx="3732551" cy="92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 + p            e + p + V</a:t>
              </a: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Measure total momentum transfer 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Fourier conjugate to impact parameter 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probe spatial density profile of proton</a:t>
              </a:r>
              <a:endParaRPr lang="zh-CN" altLang="en-US" i="1" dirty="0">
                <a:solidFill>
                  <a:srgbClr val="7030A0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C9A2F44B-0E4C-8D6B-CDD1-40CAAFC59D11}"/>
                </a:ext>
              </a:extLst>
            </p:cNvPr>
            <p:cNvCxnSpPr>
              <a:cxnSpLocks/>
            </p:cNvCxnSpPr>
            <p:nvPr/>
          </p:nvCxnSpPr>
          <p:spPr>
            <a:xfrm>
              <a:off x="1360496" y="5313962"/>
              <a:ext cx="360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53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Exclusive diffractive vector meson production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B48CF-DC22-BE63-6D10-A7D55CA95756}"/>
              </a:ext>
            </a:extLst>
          </p:cNvPr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DDA24717-DBC9-A376-9F3B-EEE6357F15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14307F1-F6DA-4B78-57F1-19C5BFFB34CC}"/>
                </a:ext>
              </a:extLst>
            </p:cNvPr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38183-D62F-8D12-9920-78CC2F2CEEEE}"/>
                </a:ext>
              </a:extLst>
            </p:cNvPr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3674AA-217C-4662-C6F4-5A6987393096}"/>
                </a:ext>
              </a:extLst>
            </p:cNvPr>
            <p:cNvSpPr txBox="1"/>
            <p:nvPr/>
          </p:nvSpPr>
          <p:spPr>
            <a:xfrm>
              <a:off x="8585197" y="6573734"/>
              <a:ext cx="2058460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Dec 17, 2023 / QPT2023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00CCF4B-D7D7-9957-BA1B-CA01DFD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0BFD18F-3C25-16F0-75F9-5D29933DD8EA}"/>
              </a:ext>
            </a:extLst>
          </p:cNvPr>
          <p:cNvGrpSpPr/>
          <p:nvPr/>
        </p:nvGrpSpPr>
        <p:grpSpPr>
          <a:xfrm>
            <a:off x="238316" y="4679723"/>
            <a:ext cx="4504065" cy="1840560"/>
            <a:chOff x="560047" y="4839119"/>
            <a:chExt cx="4504065" cy="1418413"/>
          </a:xfrm>
        </p:grpSpPr>
        <p:sp>
          <p:nvSpPr>
            <p:cNvPr id="23" name="Rectangle: Rounded Corners 20">
              <a:extLst>
                <a:ext uri="{FF2B5EF4-FFF2-40B4-BE49-F238E27FC236}">
                  <a16:creationId xmlns:a16="http://schemas.microsoft.com/office/drawing/2014/main" id="{18194BB8-5CA3-B99F-2E34-19584A841B21}"/>
                </a:ext>
              </a:extLst>
            </p:cNvPr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944E7B8-1B05-D46C-C63D-12A9BE43BF6A}"/>
                </a:ext>
              </a:extLst>
            </p:cNvPr>
            <p:cNvSpPr txBox="1"/>
            <p:nvPr/>
          </p:nvSpPr>
          <p:spPr>
            <a:xfrm>
              <a:off x="560047" y="4839119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Coherent process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61353B-67C4-4EBC-9824-B4E81CE01050}"/>
                    </a:ext>
                  </a:extLst>
                </p:cNvPr>
                <p:cNvSpPr txBox="1"/>
                <p:nvPr/>
              </p:nvSpPr>
              <p:spPr>
                <a:xfrm>
                  <a:off x="607494" y="5140105"/>
                  <a:ext cx="4456618" cy="1019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Proton keeps intact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zh-CN" b="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Cross section probe average </a:t>
                  </a:r>
                </a:p>
                <a:p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     shape of the </a:t>
                  </a:r>
                  <a:r>
                    <a:rPr lang="en-US" altLang="zh-CN" i="1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protn</a:t>
                  </a:r>
                  <a:endParaRPr lang="zh-CN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61353B-67C4-4EBC-9824-B4E81CE01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94" y="5140105"/>
                  <a:ext cx="4456618" cy="1019008"/>
                </a:xfrm>
                <a:prstGeom prst="rect">
                  <a:avLst/>
                </a:prstGeom>
                <a:blipFill>
                  <a:blip r:embed="rId3"/>
                  <a:stretch>
                    <a:fillRect l="-958" t="-3226" b="-59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C0CC5EE-722A-387A-ABC5-7436E5F30FF5}"/>
              </a:ext>
            </a:extLst>
          </p:cNvPr>
          <p:cNvGrpSpPr/>
          <p:nvPr/>
        </p:nvGrpSpPr>
        <p:grpSpPr>
          <a:xfrm>
            <a:off x="5173127" y="4811996"/>
            <a:ext cx="4946620" cy="1585344"/>
            <a:chOff x="560047" y="4855215"/>
            <a:chExt cx="3785112" cy="1402317"/>
          </a:xfrm>
        </p:grpSpPr>
        <p:sp>
          <p:nvSpPr>
            <p:cNvPr id="51" name="Rectangle: Rounded Corners 20">
              <a:extLst>
                <a:ext uri="{FF2B5EF4-FFF2-40B4-BE49-F238E27FC236}">
                  <a16:creationId xmlns:a16="http://schemas.microsoft.com/office/drawing/2014/main" id="{E28E0763-FC37-C7AB-F777-190547D20A6F}"/>
                </a:ext>
              </a:extLst>
            </p:cNvPr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AAF2ED4-365F-5D65-B0A2-8B80D60A1556}"/>
                </a:ext>
              </a:extLst>
            </p:cNvPr>
            <p:cNvSpPr txBox="1"/>
            <p:nvPr/>
          </p:nvSpPr>
          <p:spPr>
            <a:xfrm>
              <a:off x="560047" y="4880472"/>
              <a:ext cx="1642669" cy="326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Incoherent process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4F6C06A3-D321-CD89-31F8-94E6DDDA3DBF}"/>
                    </a:ext>
                  </a:extLst>
                </p:cNvPr>
                <p:cNvSpPr txBox="1"/>
                <p:nvPr/>
              </p:nvSpPr>
              <p:spPr>
                <a:xfrm>
                  <a:off x="612608" y="5147970"/>
                  <a:ext cx="3732551" cy="940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Proton dissociated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~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zh-CN" b="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Probe the detailed structure of the  proton</a:t>
                  </a:r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4F6C06A3-D321-CD89-31F8-94E6DDDA3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08" y="5147970"/>
                  <a:ext cx="3732551" cy="940773"/>
                </a:xfrm>
                <a:prstGeom prst="rect">
                  <a:avLst/>
                </a:prstGeom>
                <a:blipFill>
                  <a:blip r:embed="rId4"/>
                  <a:stretch>
                    <a:fillRect l="-875" t="-4023" b="-63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4E84AB2-B582-6C31-DD1F-137B1FF9E5EB}"/>
              </a:ext>
            </a:extLst>
          </p:cNvPr>
          <p:cNvSpPr/>
          <p:nvPr/>
        </p:nvSpPr>
        <p:spPr>
          <a:xfrm>
            <a:off x="8285017" y="2361550"/>
            <a:ext cx="507006" cy="24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06E4536-F92B-B822-7916-BC5E852671AE}"/>
              </a:ext>
            </a:extLst>
          </p:cNvPr>
          <p:cNvGrpSpPr/>
          <p:nvPr/>
        </p:nvGrpSpPr>
        <p:grpSpPr>
          <a:xfrm>
            <a:off x="237076" y="1177582"/>
            <a:ext cx="8569292" cy="3444074"/>
            <a:chOff x="304803" y="1177582"/>
            <a:chExt cx="8569292" cy="344407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0EEFB4A-65DC-66C3-E223-183E1324669C}"/>
                </a:ext>
              </a:extLst>
            </p:cNvPr>
            <p:cNvGrpSpPr/>
            <p:nvPr/>
          </p:nvGrpSpPr>
          <p:grpSpPr>
            <a:xfrm>
              <a:off x="304803" y="1177582"/>
              <a:ext cx="8569292" cy="3444074"/>
              <a:chOff x="1214471" y="1168301"/>
              <a:chExt cx="8569292" cy="3444074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D345CF6-CB47-D7F4-32F9-21DAE22C4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4471" y="1168301"/>
                <a:ext cx="8569292" cy="3444074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44B532A-56D4-4E8E-DDB6-88FFA01248AA}"/>
                  </a:ext>
                </a:extLst>
              </p:cNvPr>
              <p:cNvSpPr/>
              <p:nvPr/>
            </p:nvSpPr>
            <p:spPr>
              <a:xfrm>
                <a:off x="4902206" y="2125376"/>
                <a:ext cx="948267" cy="422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68DB6543-95E4-7635-DF9B-2A96D7472660}"/>
                      </a:ext>
                    </a:extLst>
                  </p:cNvPr>
                  <p:cNvSpPr txBox="1"/>
                  <p:nvPr/>
                </p:nvSpPr>
                <p:spPr>
                  <a:xfrm>
                    <a:off x="4512733" y="1963712"/>
                    <a:ext cx="67839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68DB6543-95E4-7635-DF9B-2A96D74726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2733" y="1963712"/>
                    <a:ext cx="678391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5724EE3-A745-8827-1963-B5D5B0A6F5D7}"/>
                  </a:ext>
                </a:extLst>
              </p:cNvPr>
              <p:cNvSpPr/>
              <p:nvPr/>
            </p:nvSpPr>
            <p:spPr>
              <a:xfrm>
                <a:off x="1380068" y="3375401"/>
                <a:ext cx="711200" cy="25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959D836-D8A3-7CB7-5E57-8C95733C4A07}"/>
                  </a:ext>
                </a:extLst>
              </p:cNvPr>
              <p:cNvSpPr/>
              <p:nvPr/>
            </p:nvSpPr>
            <p:spPr>
              <a:xfrm>
                <a:off x="4962388" y="3289963"/>
                <a:ext cx="456279" cy="283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BC43209-C527-14AB-2A5C-C8D52F8C0B11}"/>
                  </a:ext>
                </a:extLst>
              </p:cNvPr>
              <p:cNvSpPr/>
              <p:nvPr/>
            </p:nvSpPr>
            <p:spPr>
              <a:xfrm>
                <a:off x="6101747" y="3405396"/>
                <a:ext cx="563966" cy="2183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3108522-9C3D-8222-26E8-0DD0FEAE5A91}"/>
                  </a:ext>
                </a:extLst>
              </p:cNvPr>
              <p:cNvSpPr txBox="1"/>
              <p:nvPr/>
            </p:nvSpPr>
            <p:spPr>
              <a:xfrm>
                <a:off x="1701802" y="342188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EFB6BAE-4C13-B8C7-61F2-1A8E0C9FC75A}"/>
                  </a:ext>
                </a:extLst>
              </p:cNvPr>
              <p:cNvSpPr txBox="1"/>
              <p:nvPr/>
            </p:nvSpPr>
            <p:spPr>
              <a:xfrm>
                <a:off x="6138356" y="34388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0E1854E-3B5C-EA64-FDE8-EF3C70C48AB6}"/>
                  </a:ext>
                </a:extLst>
              </p:cNvPr>
              <p:cNvSpPr txBox="1"/>
              <p:nvPr/>
            </p:nvSpPr>
            <p:spPr>
              <a:xfrm>
                <a:off x="5215492" y="343034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5C665D4-3E99-D94F-6BD5-AB458C9419FB}"/>
                      </a:ext>
                    </a:extLst>
                  </p:cNvPr>
                  <p:cNvSpPr txBox="1"/>
                  <p:nvPr/>
                </p:nvSpPr>
                <p:spPr>
                  <a:xfrm>
                    <a:off x="8896815" y="2094411"/>
                    <a:ext cx="67839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5C665D4-3E99-D94F-6BD5-AB458C9419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6815" y="2094411"/>
                    <a:ext cx="678391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EDC1FD-8E8E-2EC4-1A01-3CA471EE872F}"/>
                </a:ext>
              </a:extLst>
            </p:cNvPr>
            <p:cNvSpPr/>
            <p:nvPr/>
          </p:nvSpPr>
          <p:spPr>
            <a:xfrm>
              <a:off x="8285017" y="2345948"/>
              <a:ext cx="380521" cy="24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80E2747-E91A-3BE8-5A64-CAF16CC3BA06}"/>
                  </a:ext>
                </a:extLst>
              </p:cNvPr>
              <p:cNvSpPr txBox="1"/>
              <p:nvPr/>
            </p:nvSpPr>
            <p:spPr>
              <a:xfrm>
                <a:off x="9050943" y="1232288"/>
                <a:ext cx="3053687" cy="1098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𝑽𝒑</m:t>
                          </m:r>
                        </m:sup>
                      </m:sSup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2000" b="1" i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𝒅𝒛</m:t>
                                </m:r>
                              </m:num>
                              <m:den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zh-CN" alt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nary>
                      </m:e>
                    </m:nary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</m:oMath>
                </a14:m>
                <a:endParaRPr lang="en-US" altLang="zh-CN" sz="20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⋅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𝒊𝒃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⋅△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80E2747-E91A-3BE8-5A64-CAF16CC3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43" y="1232288"/>
                <a:ext cx="3053687" cy="1098186"/>
              </a:xfrm>
              <a:prstGeom prst="rect">
                <a:avLst/>
              </a:prstGeom>
              <a:blipFill>
                <a:blip r:embed="rId8"/>
                <a:stretch>
                  <a:fillRect l="-519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CD61AD-16FE-BA59-53AA-0566369242EB}"/>
                  </a:ext>
                </a:extLst>
              </p:cNvPr>
              <p:cNvSpPr txBox="1"/>
              <p:nvPr/>
            </p:nvSpPr>
            <p:spPr>
              <a:xfrm>
                <a:off x="8907844" y="3072920"/>
                <a:ext cx="2745432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Vector meson wavefunction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altLang="zh-CN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Boosted Gaussian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Gauss-LC</a:t>
                </a:r>
                <a:endParaRPr lang="zh-CN" alt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CD61AD-16FE-BA59-53AA-056636924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844" y="3072920"/>
                <a:ext cx="2745432" cy="742447"/>
              </a:xfrm>
              <a:prstGeom prst="rect">
                <a:avLst/>
              </a:prstGeom>
              <a:blipFill>
                <a:blip r:embed="rId9"/>
                <a:stretch>
                  <a:fillRect l="-665" t="-820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D70E2DC-CD2D-C635-CFDC-2B756922424B}"/>
                  </a:ext>
                </a:extLst>
              </p:cNvPr>
              <p:cNvSpPr txBox="1"/>
              <p:nvPr/>
            </p:nvSpPr>
            <p:spPr>
              <a:xfrm>
                <a:off x="8907844" y="2410373"/>
                <a:ext cx="2765501" cy="538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Virtual photon wavefunction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Precisely calculate with QED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D70E2DC-CD2D-C635-CFDC-2B756922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844" y="2410373"/>
                <a:ext cx="2765501" cy="538224"/>
              </a:xfrm>
              <a:prstGeom prst="rect">
                <a:avLst/>
              </a:prstGeom>
              <a:blipFill>
                <a:blip r:embed="rId10"/>
                <a:stretch>
                  <a:fillRect l="-661" b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5192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IMAGE" val="20231011/images_object_15001_16000/3b8f17d9-e845-4190-975b-e692e3d807e4-3.source.default.zh-Hans.jpg"/>
  <p:tag name="OFFICEPLUS.THEME" val="20231011/images_object_15001_16000/3b8f17d9-e845-4190-975b-e692e3d807e4-3.source.default.zh-Hans-6.pptx"/>
  <p:tag name="OFFICEPLUS.OUTLINE" val="197537"/>
  <p:tag name="OFFICEPLUS.OUTLINEEXTERNAL" val="187b2c01-15ec-7596-f3e0-9bf2601805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e69c5ac3-dafd-4b9a-bbf1-d26a1016f8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085D0"/>
      </a:accent1>
      <a:accent2>
        <a:srgbClr val="5995F1"/>
      </a:accent2>
      <a:accent3>
        <a:srgbClr val="2E4A78"/>
      </a:accent3>
      <a:accent4>
        <a:srgbClr val="74B9FF"/>
      </a:accent4>
      <a:accent5>
        <a:srgbClr val="3267AB"/>
      </a:accent5>
      <a:accent6>
        <a:srgbClr val="172B59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929</Words>
  <Application>Microsoft Office PowerPoint</Application>
  <PresentationFormat>宽屏</PresentationFormat>
  <Paragraphs>234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Arial</vt:lpstr>
      <vt:lpstr>Bodoni MT</vt:lpstr>
      <vt:lpstr>Cambria Math</vt:lpstr>
      <vt:lpstr>Wingdings</vt:lpstr>
      <vt:lpstr>Designed by OfficePLUS</vt:lpstr>
      <vt:lpstr>Imaging Constituent Quark Shape of Proton</vt:lpstr>
      <vt:lpstr>  Outline</vt:lpstr>
      <vt:lpstr>01.Motivation</vt:lpstr>
      <vt:lpstr>  Implications from collective flow in proton-lead collisions</vt:lpstr>
      <vt:lpstr>  Implications from collective flow in proton-lead collisions</vt:lpstr>
      <vt:lpstr>02. Proton Shape Fluctuations </vt:lpstr>
      <vt:lpstr>    Beyond round proton</vt:lpstr>
      <vt:lpstr>    Probe of proton structure</vt:lpstr>
      <vt:lpstr>    Exclusive diffractive vector meson production</vt:lpstr>
      <vt:lpstr>    Dipole scattering amplitude</vt:lpstr>
      <vt:lpstr>    Modeling fluctuations by constituent quark picture</vt:lpstr>
      <vt:lpstr>03. Numerical results </vt:lpstr>
      <vt:lpstr>    Proton shape from vector meson productions</vt:lpstr>
      <vt:lpstr>Different widths for up and down quark (B_u&gt;B_d and B_u&lt;B_d)</vt:lpstr>
      <vt:lpstr>Different widths for up and down quark (B_u≠B_u^′≠B_d)</vt:lpstr>
      <vt:lpstr>Different widths for up and down quark (W_u&gt;W_d " and " W_u&lt;W_d)</vt:lpstr>
      <vt:lpstr>Different widths for up and down quark (B_u&gt;B_d and B_u&lt;B_d)</vt:lpstr>
      <vt:lpstr>04. Summary and discussion </vt:lpstr>
      <vt:lpstr>  Summary and discussions</vt:lpstr>
      <vt:lpstr>Thank You !!!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wxiang</cp:lastModifiedBy>
  <cp:revision>47</cp:revision>
  <dcterms:created xsi:type="dcterms:W3CDTF">2023-07-20T03:04:31Z</dcterms:created>
  <dcterms:modified xsi:type="dcterms:W3CDTF">2023-12-16T14:27:22Z</dcterms:modified>
</cp:coreProperties>
</file>