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sldIdLst>
    <p:sldId id="280" r:id="rId5"/>
    <p:sldId id="283" r:id="rId6"/>
    <p:sldId id="309" r:id="rId7"/>
    <p:sldId id="415" r:id="rId9"/>
    <p:sldId id="317" r:id="rId10"/>
    <p:sldId id="318" r:id="rId11"/>
    <p:sldId id="435" r:id="rId12"/>
    <p:sldId id="321" r:id="rId13"/>
    <p:sldId id="323" r:id="rId14"/>
    <p:sldId id="324" r:id="rId15"/>
    <p:sldId id="335" r:id="rId16"/>
    <p:sldId id="336" r:id="rId17"/>
    <p:sldId id="338" r:id="rId18"/>
    <p:sldId id="453" r:id="rId19"/>
    <p:sldId id="459" r:id="rId20"/>
    <p:sldId id="343" r:id="rId21"/>
    <p:sldId id="460" r:id="rId22"/>
    <p:sldId id="345" r:id="rId23"/>
    <p:sldId id="452" r:id="rId24"/>
    <p:sldId id="434" r:id="rId25"/>
    <p:sldId id="437" r:id="rId26"/>
    <p:sldId id="438" r:id="rId27"/>
    <p:sldId id="436" r:id="rId28"/>
  </p:sldIdLst>
  <p:sldSz cx="9144000" cy="6858000" type="screen4x3"/>
  <p:notesSz cx="6858000" cy="9144000"/>
  <p:custDataLst>
    <p:tags r:id="rId3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g Zefang" initials="J" lastIdx="1" clrIdx="0"/>
  <p:cmAuthor id="2" name="zfjiang" initials="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1EA0"/>
    <a:srgbClr val="BF00BF"/>
    <a:srgbClr val="000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8" d="100"/>
          <a:sy n="148" d="100"/>
        </p:scale>
        <p:origin x="336" y="246"/>
      </p:cViewPr>
      <p:guideLst>
        <p:guide orient="horz" pos="194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104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03D6AB-DA0C-4940-A174-BC6689E7321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miter lim="800000"/>
          </a:ln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304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宋体" panose="02010600030101010101" pitchFamily="2" charset="-122"/>
                <a:sym typeface="+mn-ea"/>
              </a:rPr>
              <a:t>一方面认为它携带了高能核核碰撞极早期的信息；</a:t>
            </a:r>
            <a:endParaRPr kumimoji="0" lang="zh-CN" sz="1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宋体" panose="02010600030101010101" pitchFamily="2" charset="-122"/>
              <a:sym typeface="+mn-ea"/>
            </a:endParaRPr>
          </a:p>
          <a:p>
            <a:pPr marL="0" marR="0" lvl="0" indent="304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宋体" panose="02010600030101010101" pitchFamily="2" charset="-122"/>
                <a:sym typeface="+mn-ea"/>
              </a:rPr>
              <a:t>另一方面，它可以帮助人们寻找和了解自然界费米尺度下可能存在的强电磁场。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6.xml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hyperlink" Target="https://inspirehep.net/literature/2621465" TargetMode="Externa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8.xml"/><Relationship Id="rId4" Type="http://schemas.openxmlformats.org/officeDocument/2006/relationships/image" Target="../media/image37.png"/><Relationship Id="rId3" Type="http://schemas.openxmlformats.org/officeDocument/2006/relationships/tags" Target="../tags/tag37.xml"/><Relationship Id="rId2" Type="http://schemas.openxmlformats.org/officeDocument/2006/relationships/image" Target="../media/image36.png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../media/image40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39.png"/><Relationship Id="rId3" Type="http://schemas.openxmlformats.org/officeDocument/2006/relationships/tags" Target="../tags/tag40.xml"/><Relationship Id="rId2" Type="http://schemas.openxmlformats.org/officeDocument/2006/relationships/image" Target="../media/image38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3.xml"/><Relationship Id="rId10" Type="http://schemas.openxmlformats.org/officeDocument/2006/relationships/hyperlink" Target="https://inspirehep.net/literature/2621465" TargetMode="External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image" Target="../media/image14.GIF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41.png"/><Relationship Id="rId2" Type="http://schemas.openxmlformats.org/officeDocument/2006/relationships/tags" Target="../tags/tag46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3.xml"/><Relationship Id="rId11" Type="http://schemas.openxmlformats.org/officeDocument/2006/relationships/hyperlink" Target="https://inspirehep.net/literature/2621465" TargetMode="External"/><Relationship Id="rId10" Type="http://schemas.openxmlformats.org/officeDocument/2006/relationships/tags" Target="../tags/tag51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image" Target="../media/image44.png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43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3.xml"/><Relationship Id="rId10" Type="http://schemas.openxmlformats.org/officeDocument/2006/relationships/hyperlink" Target="https://inspirehep.net/literature/2621465" TargetMode="External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hyperlink" Target="https://inspirehep.net/literature/2621465" TargetMode="Externa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46.png"/><Relationship Id="rId3" Type="http://schemas.openxmlformats.org/officeDocument/2006/relationships/tags" Target="../tags/tag60.xml"/><Relationship Id="rId2" Type="http://schemas.openxmlformats.org/officeDocument/2006/relationships/image" Target="../media/image45.png"/><Relationship Id="rId10" Type="http://schemas.openxmlformats.org/officeDocument/2006/relationships/notesSlide" Target="../notesSlides/notesSlide6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48.png"/><Relationship Id="rId3" Type="http://schemas.openxmlformats.org/officeDocument/2006/relationships/tags" Target="../tags/tag65.xml"/><Relationship Id="rId2" Type="http://schemas.openxmlformats.org/officeDocument/2006/relationships/image" Target="../media/image47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image" Target="../media/image51.png"/><Relationship Id="rId6" Type="http://schemas.openxmlformats.org/officeDocument/2006/relationships/tags" Target="../tags/tag71.xml"/><Relationship Id="rId5" Type="http://schemas.openxmlformats.org/officeDocument/2006/relationships/image" Target="../media/image50.png"/><Relationship Id="rId4" Type="http://schemas.openxmlformats.org/officeDocument/2006/relationships/tags" Target="../tags/tag70.xml"/><Relationship Id="rId3" Type="http://schemas.openxmlformats.org/officeDocument/2006/relationships/image" Target="../media/image49.png"/><Relationship Id="rId2" Type="http://schemas.openxmlformats.org/officeDocument/2006/relationships/tags" Target="../tags/tag69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3.xml"/><Relationship Id="rId11" Type="http://schemas.openxmlformats.org/officeDocument/2006/relationships/hyperlink" Target="https://inspirehep.net/literature/2621465" TargetMode="External"/><Relationship Id="rId10" Type="http://schemas.openxmlformats.org/officeDocument/2006/relationships/tags" Target="../tags/tag74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7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hyperlink" Target="https://inspirehep.net/literature/2621465" TargetMode="External"/><Relationship Id="rId7" Type="http://schemas.openxmlformats.org/officeDocument/2006/relationships/image" Target="../media/image55.png"/><Relationship Id="rId6" Type="http://schemas.openxmlformats.org/officeDocument/2006/relationships/tags" Target="../tags/tag82.xml"/><Relationship Id="rId5" Type="http://schemas.openxmlformats.org/officeDocument/2006/relationships/image" Target="../media/image54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58.png"/><Relationship Id="rId7" Type="http://schemas.openxmlformats.org/officeDocument/2006/relationships/tags" Target="../tags/tag88.xml"/><Relationship Id="rId6" Type="http://schemas.openxmlformats.org/officeDocument/2006/relationships/image" Target="../media/image57.png"/><Relationship Id="rId5" Type="http://schemas.openxmlformats.org/officeDocument/2006/relationships/tags" Target="../tags/tag87.xml"/><Relationship Id="rId4" Type="http://schemas.openxmlformats.org/officeDocument/2006/relationships/image" Target="../media/image56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0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4.xml"/><Relationship Id="rId5" Type="http://schemas.openxmlformats.org/officeDocument/2006/relationships/image" Target="../media/image60.png"/><Relationship Id="rId4" Type="http://schemas.openxmlformats.org/officeDocument/2006/relationships/tags" Target="../tags/tag93.xml"/><Relationship Id="rId3" Type="http://schemas.openxmlformats.org/officeDocument/2006/relationships/image" Target="../media/image59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8.xml"/><Relationship Id="rId5" Type="http://schemas.openxmlformats.org/officeDocument/2006/relationships/image" Target="../media/image62.png"/><Relationship Id="rId4" Type="http://schemas.openxmlformats.org/officeDocument/2006/relationships/tags" Target="../tags/tag97.xml"/><Relationship Id="rId3" Type="http://schemas.openxmlformats.org/officeDocument/2006/relationships/image" Target="../media/image61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image" Target="../media/image65.png"/><Relationship Id="rId5" Type="http://schemas.openxmlformats.org/officeDocument/2006/relationships/tags" Target="../tags/tag101.xml"/><Relationship Id="rId4" Type="http://schemas.openxmlformats.org/officeDocument/2006/relationships/image" Target="../media/image64.png"/><Relationship Id="rId3" Type="http://schemas.openxmlformats.org/officeDocument/2006/relationships/tags" Target="../tags/tag100.xml"/><Relationship Id="rId2" Type="http://schemas.openxmlformats.org/officeDocument/2006/relationships/image" Target="../media/image63.pn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9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0.png"/><Relationship Id="rId7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tags" Target="../tags/tag1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4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20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5.png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22.xml"/><Relationship Id="rId11" Type="http://schemas.openxmlformats.org/officeDocument/2006/relationships/image" Target="../media/image19.png"/><Relationship Id="rId10" Type="http://schemas.openxmlformats.org/officeDocument/2006/relationships/tags" Target="../tags/tag21.xml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tags" Target="../tags/tag25.xml"/><Relationship Id="rId4" Type="http://schemas.openxmlformats.org/officeDocument/2006/relationships/image" Target="../media/image21.GIF"/><Relationship Id="rId3" Type="http://schemas.openxmlformats.org/officeDocument/2006/relationships/tags" Target="../tags/tag24.xml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0.GIF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image" Target="../media/image28.png"/><Relationship Id="rId15" Type="http://schemas.openxmlformats.org/officeDocument/2006/relationships/tags" Target="../tags/tag29.xml"/><Relationship Id="rId14" Type="http://schemas.openxmlformats.org/officeDocument/2006/relationships/image" Target="../media/image27.png"/><Relationship Id="rId13" Type="http://schemas.openxmlformats.org/officeDocument/2006/relationships/tags" Target="../tags/tag28.xml"/><Relationship Id="rId12" Type="http://schemas.openxmlformats.org/officeDocument/2006/relationships/image" Target="../media/image26.png"/><Relationship Id="rId11" Type="http://schemas.openxmlformats.org/officeDocument/2006/relationships/tags" Target="../tags/tag27.xml"/><Relationship Id="rId10" Type="http://schemas.openxmlformats.org/officeDocument/2006/relationships/image" Target="../media/image25.png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3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5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07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01454" y="2133124"/>
            <a:ext cx="8722519" cy="1326833"/>
          </a:xfrm>
          <a:solidFill>
            <a:schemeClr val="bg1"/>
          </a:solidFill>
        </p:spPr>
        <p:txBody>
          <a:bodyPr vert="horz" wrap="square" lIns="68580" tIns="34290" rIns="68580" bIns="34290" numCol="1" rtlCol="0" anchor="ctr" anchorCtr="0" compatLnSpc="1">
            <a:noAutofit/>
          </a:bodyPr>
          <a:lstStyle/>
          <a:p>
            <a:pPr algn="ctr" defTabSz="6858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800" b="1" kern="0" dirty="0">
                <a:latin typeface="+mj-ea"/>
                <a:cs typeface="+mj-lt"/>
              </a:rPr>
              <a:t>Hyperon polarization and its relation with directed flow in heavy ion collisions</a:t>
            </a:r>
            <a:endParaRPr lang="en-US" altLang="zh-CN" sz="2800" b="1" kern="0" dirty="0">
              <a:latin typeface="+mj-ea"/>
              <a:cs typeface="+mj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529620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6147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750" y="3789045"/>
            <a:ext cx="830262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+mn-lt"/>
                <a:sym typeface="宋体" panose="02010600030101010101" pitchFamily="2" charset="-122"/>
              </a:rPr>
              <a:t>Ze-Fang Jiang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+mn-ea"/>
              <a:ea typeface="+mn-ea"/>
              <a:cs typeface="+mn-lt"/>
              <a:sym typeface="宋体" panose="02010600030101010101" pitchFamily="2" charset="-122"/>
            </a:endParaRPr>
          </a:p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altLang="zh-CN" sz="2400" noProof="0" dirty="0">
                <a:solidFill>
                  <a:srgbClr val="0070C0"/>
                </a:solidFill>
                <a:latin typeface="+mn-ea"/>
                <a:ea typeface="+mn-ea"/>
                <a:cs typeface="+mn-lt"/>
                <a:sym typeface="宋体" panose="02010600030101010101" pitchFamily="2" charset="-122"/>
              </a:rPr>
              <a:t>Collaborators: </a:t>
            </a:r>
            <a:r>
              <a:rPr lang="en-US" altLang="zh-CN" sz="2400" dirty="0">
                <a:solidFill>
                  <a:srgbClr val="0070C0"/>
                </a:solidFill>
                <a:latin typeface="等线 Light" panose="02010600030101010101" charset="-122"/>
                <a:ea typeface="等线 Light" panose="02010600030101010101" charset="-122"/>
                <a:sym typeface="宋体" panose="02010600030101010101" pitchFamily="2" charset="-122"/>
              </a:rPr>
              <a:t>Shanshan Cao, Xiangyu Wu, Ben-Wei Zhang  </a:t>
            </a:r>
            <a:endParaRPr lang="en-US" altLang="zh-CN" sz="2400" dirty="0">
              <a:solidFill>
                <a:srgbClr val="0070C0"/>
              </a:solidFill>
              <a:latin typeface="等线 Light" panose="02010600030101010101" charset="-122"/>
              <a:ea typeface="等线 Light" panose="02010600030101010101" charset="-122"/>
              <a:sym typeface="宋体" panose="02010600030101010101" pitchFamily="2" charset="-122"/>
            </a:endParaRPr>
          </a:p>
        </p:txBody>
      </p:sp>
      <p:sp>
        <p:nvSpPr>
          <p:cNvPr id="6149" name="文本框 4"/>
          <p:cNvSpPr txBox="1"/>
          <p:nvPr>
            <p:custDataLst>
              <p:tags r:id="rId4"/>
            </p:custDataLst>
          </p:nvPr>
        </p:nvSpPr>
        <p:spPr>
          <a:xfrm>
            <a:off x="464369" y="5813348"/>
            <a:ext cx="8352928" cy="675640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latin typeface="+mj-ea"/>
                <a:ea typeface="+mj-ea"/>
                <a:sym typeface="+mn-ea"/>
              </a:rPr>
              <a:t>Presented on 17th Dec. 2023, QPT2023, Zhuhai China</a:t>
            </a:r>
            <a:endParaRPr lang="en-US" altLang="zh-CN" sz="2000" b="1" dirty="0">
              <a:latin typeface="+mj-ea"/>
              <a:ea typeface="+mj-ea"/>
              <a:sym typeface="+mn-ea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latin typeface="+mj-ea"/>
                <a:ea typeface="+mj-ea"/>
                <a:sym typeface="+mn-ea"/>
              </a:rPr>
              <a:t>Based on </a:t>
            </a:r>
            <a:r>
              <a:rPr lang="en-US" altLang="zh-CN" sz="1800" b="1" dirty="0">
                <a:latin typeface="+mj-ea"/>
                <a:ea typeface="+mj-ea"/>
                <a:sym typeface="+mn-ea"/>
                <a:hlinkClick r:id="rId5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and  </a:t>
            </a:r>
            <a:r>
              <a:rPr lang="en-US" altLang="zh-CN" sz="1800" b="1" dirty="0">
                <a:latin typeface="+mj-ea"/>
                <a:ea typeface="+mj-ea"/>
                <a:sym typeface="+mn-ea"/>
                <a:hlinkClick r:id="rId5" action="ppaction://hlinkfile"/>
              </a:rPr>
              <a:t>Phys. Rev. C 107, 034904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en-US" altLang="zh-CN" sz="1400" b="1" dirty="0">
              <a:latin typeface="+mj-ea"/>
              <a:ea typeface="+mj-ea"/>
              <a:sym typeface="宋体" panose="02010600030101010101" pitchFamily="2" charset="-122"/>
            </a:endParaRPr>
          </a:p>
        </p:txBody>
      </p:sp>
      <p:pic>
        <p:nvPicPr>
          <p:cNvPr id="3076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10968" y="476672"/>
            <a:ext cx="865710" cy="8644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湖北工程学院校徽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76256" y="442711"/>
            <a:ext cx="867295" cy="8629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812"/>
            <a:ext cx="2952328" cy="1661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486648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pic>
        <p:nvPicPr>
          <p:cNvPr id="25604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41" y="1628800"/>
            <a:ext cx="4955500" cy="2646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文本框 11"/>
          <p:cNvSpPr txBox="1"/>
          <p:nvPr/>
        </p:nvSpPr>
        <p:spPr>
          <a:xfrm>
            <a:off x="6012160" y="1584636"/>
            <a:ext cx="2132892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Thermal vorticity</a:t>
            </a:r>
            <a:endParaRPr lang="en-US" altLang="zh-CN" sz="22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6" name="文本框 14"/>
          <p:cNvSpPr txBox="1"/>
          <p:nvPr/>
        </p:nvSpPr>
        <p:spPr>
          <a:xfrm>
            <a:off x="5848750" y="2104313"/>
            <a:ext cx="2526076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Shear viscous tensor</a:t>
            </a:r>
            <a:endParaRPr lang="zh-CN" altLang="en-US" sz="22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7" name="文本框 15"/>
          <p:cNvSpPr txBox="1"/>
          <p:nvPr/>
        </p:nvSpPr>
        <p:spPr>
          <a:xfrm>
            <a:off x="6012160" y="2671981"/>
            <a:ext cx="2199256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2060"/>
                </a:solidFill>
                <a:ea typeface="+mj-ea"/>
                <a:cs typeface="+mn-lt"/>
              </a:rPr>
              <a:t>Fluid acceleration</a:t>
            </a:r>
            <a:endParaRPr lang="zh-CN" altLang="en-US" sz="2200" dirty="0">
              <a:solidFill>
                <a:srgbClr val="002060"/>
              </a:solidFill>
              <a:ea typeface="+mj-ea"/>
              <a:cs typeface="+mn-lt"/>
            </a:endParaRPr>
          </a:p>
        </p:txBody>
      </p:sp>
      <p:sp>
        <p:nvSpPr>
          <p:cNvPr id="25608" name="文本框 16"/>
          <p:cNvSpPr txBox="1"/>
          <p:nvPr/>
        </p:nvSpPr>
        <p:spPr>
          <a:xfrm>
            <a:off x="5400333" y="3170047"/>
            <a:ext cx="3653180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7030A0"/>
                </a:solidFill>
                <a:ea typeface="宋体" panose="02010600030101010101" pitchFamily="2" charset="-122"/>
                <a:cs typeface="+mn-lt"/>
              </a:rPr>
              <a:t>Gradient of chemical potential</a:t>
            </a:r>
            <a:endParaRPr lang="zh-CN" altLang="en-US" sz="2200" dirty="0">
              <a:solidFill>
                <a:srgbClr val="7030A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9" name="文本框 17"/>
          <p:cNvSpPr txBox="1"/>
          <p:nvPr/>
        </p:nvSpPr>
        <p:spPr>
          <a:xfrm>
            <a:off x="5796136" y="3706139"/>
            <a:ext cx="2762616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Electromagnetic Fields</a:t>
            </a:r>
            <a:endParaRPr lang="zh-CN" altLang="en-US" sz="22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10" name="文本框 18"/>
          <p:cNvSpPr txBox="1"/>
          <p:nvPr/>
        </p:nvSpPr>
        <p:spPr>
          <a:xfrm>
            <a:off x="467916" y="4399360"/>
            <a:ext cx="6318647" cy="5477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2060"/>
                </a:solidFill>
                <a:ea typeface="宋体" panose="02010600030101010101" pitchFamily="2" charset="-122"/>
                <a:cs typeface="+mn-lt"/>
              </a:rPr>
              <a:t>Here,</a:t>
            </a:r>
            <a:endParaRPr lang="zh-CN" altLang="en-US" sz="2200" dirty="0">
              <a:solidFill>
                <a:srgbClr val="00206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5611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75656" y="5007888"/>
            <a:ext cx="2592288" cy="904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 txBox="1"/>
          <p:nvPr>
            <p:custDataLst>
              <p:tags r:id="rId5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Spin polarization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5" name="文本框 13"/>
          <p:cNvSpPr txBox="1"/>
          <p:nvPr/>
        </p:nvSpPr>
        <p:spPr>
          <a:xfrm>
            <a:off x="4734520" y="623508"/>
            <a:ext cx="5099447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dirty="0">
                <a:ea typeface="宋体" panose="02010600030101010101" pitchFamily="2" charset="-122"/>
                <a:cs typeface="+mn-lt"/>
              </a:rPr>
              <a:t>Yi, Pu, Yang, Phys. Rev. C 104 (2021) 6, 064901</a:t>
            </a:r>
            <a:endParaRPr lang="en-US" altLang="zh-CN" sz="1800" dirty="0">
              <a:ea typeface="宋体" panose="02010600030101010101" pitchFamily="2" charset="-122"/>
              <a:cs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文本框 6"/>
          <p:cNvSpPr txBox="1"/>
          <p:nvPr/>
        </p:nvSpPr>
        <p:spPr>
          <a:xfrm>
            <a:off x="611560" y="4617244"/>
            <a:ext cx="8208911" cy="15633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Modified optical Glauber model coupled with CLVisc reproduce the </a:t>
            </a:r>
            <a:r>
              <a:rPr lang="en-US" altLang="zh-CN" sz="2200" dirty="0">
                <a:ea typeface="宋体" panose="02010600030101010101" pitchFamily="2" charset="-122"/>
                <a:cs typeface="+mn-lt"/>
              </a:rPr>
              <a:t>STAR</a:t>
            </a: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data. </a:t>
            </a:r>
            <a:endParaRPr lang="en-US" altLang="zh-CN" sz="22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200" dirty="0">
                <a:ea typeface="宋体" panose="02010600030101010101" pitchFamily="2" charset="-122"/>
                <a:cs typeface="+mn-lt"/>
              </a:rPr>
              <a:t>Total</a:t>
            </a: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 = thermal + </a:t>
            </a:r>
            <a:r>
              <a: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shear</a:t>
            </a: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+ </a:t>
            </a:r>
            <a:r>
              <a:rPr lang="en-US" altLang="zh-CN" sz="2200" dirty="0">
                <a:solidFill>
                  <a:schemeClr val="bg2">
                    <a:lumMod val="25000"/>
                  </a:schemeClr>
                </a:solidFill>
                <a:ea typeface="宋体" panose="02010600030101010101" pitchFamily="2" charset="-122"/>
                <a:cs typeface="+mn-lt"/>
              </a:rPr>
              <a:t>accT</a:t>
            </a: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+ </a:t>
            </a:r>
            <a:r>
              <a:rPr lang="en-US" altLang="zh-CN" sz="2200" dirty="0">
                <a:solidFill>
                  <a:srgbClr val="BF00BF"/>
                </a:solidFill>
                <a:ea typeface="宋体" panose="02010600030101010101" pitchFamily="2" charset="-122"/>
                <a:cs typeface="+mn-lt"/>
              </a:rPr>
              <a:t>Chemical </a:t>
            </a:r>
            <a:endParaRPr lang="en-US" altLang="zh-CN" sz="2200" dirty="0">
              <a:solidFill>
                <a:srgbClr val="BF00BF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600" y="1916833"/>
            <a:ext cx="2909109" cy="25246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21682" y="1916228"/>
            <a:ext cx="2908079" cy="2562517"/>
          </a:xfrm>
          <a:prstGeom prst="rect">
            <a:avLst/>
          </a:prstGeom>
        </p:spPr>
      </p:pic>
      <p:sp>
        <p:nvSpPr>
          <p:cNvPr id="26635" name="文本框 13"/>
          <p:cNvSpPr txBox="1"/>
          <p:nvPr>
            <p:custDataLst>
              <p:tags r:id="rId5"/>
            </p:custDataLst>
          </p:nvPr>
        </p:nvSpPr>
        <p:spPr>
          <a:xfrm>
            <a:off x="5634032" y="618375"/>
            <a:ext cx="36004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ea typeface="宋体" panose="02010600030101010101" pitchFamily="2" charset="-122"/>
                <a:cs typeface="+mn-lt"/>
              </a:rPr>
              <a:t>STAR, arXiv: 2305.08705</a:t>
            </a:r>
            <a:endParaRPr lang="en-US" altLang="zh-CN" sz="2000" dirty="0">
              <a:ea typeface="宋体" panose="02010600030101010101" pitchFamily="2" charset="-122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ea typeface="宋体" panose="02010600030101010101" pitchFamily="2" charset="-122"/>
                <a:cs typeface="+mn-lt"/>
              </a:rPr>
              <a:t>Phys.Rev.C 108 (2023) 1, 014910  </a:t>
            </a:r>
            <a:endParaRPr lang="en-US" altLang="zh-CN" sz="2000" dirty="0">
              <a:ea typeface="宋体" panose="02010600030101010101" pitchFamily="2" charset="-122"/>
              <a:cs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12475" y="1915737"/>
            <a:ext cx="2963775" cy="2593383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529075" y="652534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2" name="标题 1"/>
          <p:cNvSpPr txBox="1"/>
          <p:nvPr>
            <p:custDataLst>
              <p:tags r:id="rId9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Global polarization at 27 GeV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3" y="763642"/>
            <a:ext cx="3297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+mj-ea"/>
                <a:ea typeface="+mj-ea"/>
                <a:sym typeface="+mn-ea"/>
                <a:hlinkClick r:id="rId10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91490" y="4437112"/>
            <a:ext cx="8256974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The magnitude of -</a:t>
            </a:r>
            <a:r>
              <a:rPr lang="en-US" altLang="zh-CN" sz="2200" dirty="0" err="1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P</a:t>
            </a:r>
            <a:r>
              <a:rPr lang="en-US" altLang="zh-CN" sz="2200" baseline="30000" dirty="0" err="1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y</a:t>
            </a:r>
            <a:r>
              <a:rPr lang="en-US" altLang="zh-CN" sz="2200" i="1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is amplified with increasing </a:t>
            </a:r>
            <a:r>
              <a:rPr lang="en-US" altLang="zh-CN" sz="2200" dirty="0" err="1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Ht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from 0 to 15.</a:t>
            </a:r>
            <a:r>
              <a:rPr lang="en-US" altLang="zh-CN" sz="22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</a:t>
            </a:r>
            <a:endParaRPr lang="en-US" altLang="zh-CN" sz="2200" dirty="0">
              <a:solidFill>
                <a:srgbClr val="00B0F0"/>
              </a:solidFill>
              <a:latin typeface="+mn-lt"/>
              <a:cs typeface="+mn-lt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F0"/>
                </a:solidFill>
                <a:latin typeface="+mn-lt"/>
                <a:cs typeface="+mn-lt"/>
              </a:rPr>
              <a:t>A non-monotonic behavior of polarization with respect to </a:t>
            </a:r>
            <a:r>
              <a:rPr lang="en-US" altLang="zh-CN" sz="2200" dirty="0" err="1">
                <a:solidFill>
                  <a:srgbClr val="C00000"/>
                </a:solidFill>
                <a:latin typeface="+mn-lt"/>
                <a:cs typeface="+mn-lt"/>
              </a:rPr>
              <a:t>p</a:t>
            </a:r>
            <a:r>
              <a:rPr lang="en-US" altLang="zh-CN" sz="2200" baseline="-25000" dirty="0" err="1">
                <a:solidFill>
                  <a:srgbClr val="C00000"/>
                </a:solidFill>
                <a:latin typeface="+mn-lt"/>
                <a:cs typeface="+mn-lt"/>
              </a:rPr>
              <a:t>T</a:t>
            </a:r>
            <a:r>
              <a:rPr lang="en-US" altLang="zh-CN" sz="2200" dirty="0">
                <a:solidFill>
                  <a:srgbClr val="00B0F0"/>
                </a:solidFill>
                <a:latin typeface="+mn-lt"/>
                <a:cs typeface="+mn-lt"/>
              </a:rPr>
              <a:t> appears when </a:t>
            </a:r>
            <a:r>
              <a:rPr lang="en-US" altLang="zh-CN" sz="2200" dirty="0" err="1">
                <a:solidFill>
                  <a:srgbClr val="C00000"/>
                </a:solidFill>
                <a:latin typeface="+mn-lt"/>
                <a:cs typeface="+mn-lt"/>
              </a:rPr>
              <a:t>Ht</a:t>
            </a:r>
            <a:r>
              <a:rPr lang="en-US" altLang="zh-CN" sz="2200" dirty="0">
                <a:solidFill>
                  <a:srgbClr val="00B0F0"/>
                </a:solidFill>
                <a:latin typeface="+mn-lt"/>
                <a:cs typeface="+mn-lt"/>
              </a:rPr>
              <a:t> is large.</a:t>
            </a:r>
            <a:endParaRPr lang="en-US" altLang="zh-CN" sz="2200" dirty="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32440" y="647776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5832475" y="1412875"/>
            <a:ext cx="2875915" cy="2590165"/>
            <a:chOff x="9940" y="2677"/>
            <a:chExt cx="5426" cy="3968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9940" y="2677"/>
              <a:ext cx="5427" cy="3969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12888" y="4334"/>
              <a:ext cx="15" cy="1076"/>
            </a:xfrm>
            <a:prstGeom prst="straightConnector1">
              <a:avLst/>
            </a:prstGeom>
            <a:ln w="50800" cmpd="sng"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ini_200_ht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535" y="1488848"/>
            <a:ext cx="2800807" cy="2308770"/>
          </a:xfrm>
          <a:prstGeom prst="rect">
            <a:avLst/>
          </a:prstGeom>
        </p:spPr>
      </p:pic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Global polarization (impact of tilted QGP)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12720" y="1412875"/>
            <a:ext cx="2973070" cy="2590165"/>
            <a:chOff x="3023" y="2677"/>
            <a:chExt cx="5668" cy="3968"/>
          </a:xfrm>
        </p:grpSpPr>
        <p:grpSp>
          <p:nvGrpSpPr>
            <p:cNvPr id="7" name="组合 6"/>
            <p:cNvGrpSpPr/>
            <p:nvPr/>
          </p:nvGrpSpPr>
          <p:grpSpPr>
            <a:xfrm>
              <a:off x="3023" y="2677"/>
              <a:ext cx="5668" cy="3968"/>
              <a:chOff x="2796" y="2338"/>
              <a:chExt cx="5668" cy="3968"/>
            </a:xfrm>
          </p:grpSpPr>
          <p:pic>
            <p:nvPicPr>
              <p:cNvPr id="2" name="图片 1"/>
              <p:cNvPicPr/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2796" y="2338"/>
                <a:ext cx="5669" cy="3969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6652" y="2565"/>
                <a:ext cx="1494" cy="1013"/>
              </a:xfrm>
              <a:prstGeom prst="rect">
                <a:avLst/>
              </a:prstGeom>
              <a:noFill/>
              <a:ln w="15875">
                <a:solidFill>
                  <a:srgbClr val="0000E1"/>
                </a:solidFill>
                <a:prstDash val="dashDot"/>
              </a:ln>
            </p:spPr>
            <p:txBody>
              <a:bodyPr wrap="square" rtlCol="0">
                <a:noAutofit/>
              </a:bodyPr>
              <a:lstStyle/>
              <a:p>
                <a:endParaRPr lang="zh-CN" altLang="en-US"/>
              </a:p>
            </p:txBody>
          </p:sp>
        </p:grpSp>
        <p:cxnSp>
          <p:nvCxnSpPr>
            <p:cNvPr id="9" name="直接箭头连接符 8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5543" y="4334"/>
              <a:ext cx="15" cy="1076"/>
            </a:xfrm>
            <a:prstGeom prst="straightConnector1">
              <a:avLst/>
            </a:prstGeom>
            <a:ln w="53975" cmpd="sng">
              <a:solidFill>
                <a:srgbClr val="E11EA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5940152" y="666689"/>
            <a:ext cx="3297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+mj-ea"/>
                <a:ea typeface="+mj-ea"/>
                <a:sym typeface="+mn-ea"/>
                <a:hlinkClick r:id="rId11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5536" y="4725144"/>
            <a:ext cx="8551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The stronger longitudinal velocity gradient (or larger </a:t>
            </a:r>
            <a:r>
              <a:rPr lang="en-US" altLang="zh-CN" sz="2200" i="1" dirty="0" err="1">
                <a:solidFill>
                  <a:srgbClr val="C00000"/>
                </a:solidFill>
                <a:latin typeface="+mn-lt"/>
                <a:cs typeface="+mn-lt"/>
              </a:rPr>
              <a:t>f</a:t>
            </a:r>
            <a:r>
              <a:rPr lang="en-US" altLang="zh-CN" sz="2200" i="1" baseline="-25000" dirty="0" err="1">
                <a:solidFill>
                  <a:srgbClr val="C00000"/>
                </a:solidFill>
                <a:latin typeface="+mn-lt"/>
                <a:cs typeface="+mn-lt"/>
              </a:rPr>
              <a:t>v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) leads to </a:t>
            </a:r>
            <a:r>
              <a:rPr lang="en-US" altLang="zh-CN" sz="2200" dirty="0">
                <a:solidFill>
                  <a:srgbClr val="C00000"/>
                </a:solidFill>
                <a:latin typeface="+mn-lt"/>
                <a:cs typeface="+mn-lt"/>
              </a:rPr>
              <a:t>a larger magnitude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 of the global vorticity and therefore the global polarization of hyperons. </a:t>
            </a:r>
            <a:endParaRPr lang="en-US" altLang="zh-CN" sz="2200" dirty="0">
              <a:solidFill>
                <a:srgbClr val="00B050"/>
              </a:solidFill>
              <a:latin typeface="+mn-lt"/>
              <a:cs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11505" y="1557020"/>
            <a:ext cx="3520440" cy="2790190"/>
            <a:chOff x="1601629" y="2240756"/>
            <a:chExt cx="2399828" cy="1890000"/>
          </a:xfrm>
        </p:grpSpPr>
        <p:grpSp>
          <p:nvGrpSpPr>
            <p:cNvPr id="9" name="组合 8"/>
            <p:cNvGrpSpPr/>
            <p:nvPr/>
          </p:nvGrpSpPr>
          <p:grpSpPr>
            <a:xfrm>
              <a:off x="1601629" y="2240756"/>
              <a:ext cx="2399828" cy="1890000"/>
              <a:chOff x="1601629" y="2240756"/>
              <a:chExt cx="2399828" cy="1890000"/>
            </a:xfrm>
          </p:grpSpPr>
          <p:pic>
            <p:nvPicPr>
              <p:cNvPr id="2" name="图片 1"/>
              <p:cNvPicPr/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601629" y="2240756"/>
                <a:ext cx="2399828" cy="1890000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188017" y="2366011"/>
                <a:ext cx="696278" cy="482441"/>
              </a:xfrm>
              <a:prstGeom prst="rect">
                <a:avLst/>
              </a:prstGeom>
              <a:noFill/>
              <a:ln w="15875">
                <a:solidFill>
                  <a:srgbClr val="0000E1"/>
                </a:solidFill>
                <a:prstDash val="dashDot"/>
              </a:ln>
            </p:spPr>
            <p:txBody>
              <a:bodyPr wrap="square" rtlCol="0">
                <a:noAutofit/>
              </a:bodyPr>
              <a:lstStyle/>
              <a:p>
                <a:endParaRPr lang="zh-CN" altLang="en-US"/>
              </a:p>
            </p:txBody>
          </p:sp>
        </p:grpSp>
        <p:cxnSp>
          <p:nvCxnSpPr>
            <p:cNvPr id="6" name="直接箭头连接符 5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2639854" y="3082766"/>
              <a:ext cx="7144" cy="512445"/>
            </a:xfrm>
            <a:prstGeom prst="straightConnector1">
              <a:avLst/>
            </a:prstGeom>
            <a:ln w="539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4625975" y="1557020"/>
            <a:ext cx="3549015" cy="2790190"/>
            <a:chOff x="4625817" y="2240756"/>
            <a:chExt cx="2397409" cy="189000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625817" y="2240756"/>
              <a:ext cx="2397409" cy="1890000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5988368" y="3082766"/>
              <a:ext cx="7144" cy="512445"/>
            </a:xfrm>
            <a:prstGeom prst="straightConnector1">
              <a:avLst/>
            </a:prstGeom>
            <a:ln w="50800" cmpd="sng">
              <a:solidFill>
                <a:srgbClr val="00B0F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532440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7" name="标题 1"/>
          <p:cNvSpPr txBox="1"/>
          <p:nvPr>
            <p:custDataLst>
              <p:tags r:id="rId9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Global polarization (impact of </a:t>
            </a: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velocity gradient)</a:t>
            </a:r>
            <a:endParaRPr lang="en-US" altLang="zh-CN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29552" y="737510"/>
            <a:ext cx="3314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+mj-ea"/>
                <a:ea typeface="+mj-ea"/>
                <a:sym typeface="+mn-ea"/>
                <a:hlinkClick r:id="rId10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650" y="1466215"/>
            <a:ext cx="3469640" cy="2628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6945" y="1466215"/>
            <a:ext cx="3445510" cy="26416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67544" y="4149080"/>
            <a:ext cx="8423849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The tilted initial condition (</a:t>
            </a: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  <a:sym typeface="+mn-ea"/>
              </a:rPr>
              <a:t>CCNU</a:t>
            </a: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) generates a </a:t>
            </a:r>
            <a:r>
              <a:rPr lang="en-US" altLang="zh-CN" sz="2200" dirty="0">
                <a:solidFill>
                  <a:srgbClr val="C00000"/>
                </a:solidFill>
                <a:latin typeface="+mn-lt"/>
                <a:cs typeface="+mn-lt"/>
              </a:rPr>
              <a:t>larger</a:t>
            </a: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 -</a:t>
            </a:r>
            <a:r>
              <a:rPr lang="en-US" altLang="zh-CN" sz="2200" i="1" dirty="0" err="1">
                <a:solidFill>
                  <a:srgbClr val="0070C0"/>
                </a:solidFill>
                <a:latin typeface="+mn-lt"/>
                <a:cs typeface="+mn-lt"/>
              </a:rPr>
              <a:t>P</a:t>
            </a:r>
            <a:r>
              <a:rPr lang="en-US" altLang="zh-CN" sz="2200" i="1" baseline="30000" dirty="0" err="1">
                <a:solidFill>
                  <a:srgbClr val="0070C0"/>
                </a:solidFill>
                <a:latin typeface="+mn-lt"/>
                <a:cs typeface="+mn-lt"/>
              </a:rPr>
              <a:t>y</a:t>
            </a: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 than the SMASH and AMPT models in both transverse momentum and rapidity distribution </a:t>
            </a:r>
            <a:endParaRPr lang="en-US" altLang="zh-CN" sz="2200" dirty="0">
              <a:solidFill>
                <a:srgbClr val="0070C0"/>
              </a:solidFill>
              <a:latin typeface="+mn-lt"/>
              <a:cs typeface="+mn-lt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All three initial conditions are capable of describing the </a:t>
            </a:r>
            <a:r>
              <a:rPr lang="en-US" altLang="zh-CN" sz="2200" dirty="0">
                <a:latin typeface="+mn-lt"/>
                <a:cs typeface="+mn-lt"/>
                <a:sym typeface="+mn-ea"/>
              </a:rPr>
              <a:t>STAR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data </a:t>
            </a:r>
            <a:endParaRPr lang="en-US" altLang="zh-CN" sz="2200" dirty="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525537" y="6562732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4" name="标题 1"/>
          <p:cNvSpPr txBox="1"/>
          <p:nvPr>
            <p:custDataLst>
              <p:tags r:id="rId7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Global polarization (initial conditions)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41315" y="764540"/>
            <a:ext cx="34499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+mj-ea"/>
                <a:ea typeface="+mj-ea"/>
                <a:sym typeface="+mn-ea"/>
                <a:hlinkClick r:id="rId8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3671" y="1988839"/>
            <a:ext cx="3683216" cy="280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53288" y="1883034"/>
            <a:ext cx="4019410" cy="29883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文本框 7"/>
          <p:cNvSpPr txBox="1"/>
          <p:nvPr/>
        </p:nvSpPr>
        <p:spPr>
          <a:xfrm>
            <a:off x="372767" y="1064981"/>
            <a:ext cx="420481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 Sergei A. Voloshin  </a:t>
            </a:r>
            <a:r>
              <a:rPr lang="zh-CN" altLang="en-US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EPJ Web Conf. 171 (2018) 07002</a:t>
            </a:r>
            <a:endParaRPr lang="zh-CN" altLang="en-US" sz="20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40967" name="文本框 9"/>
          <p:cNvSpPr txBox="1"/>
          <p:nvPr/>
        </p:nvSpPr>
        <p:spPr>
          <a:xfrm>
            <a:off x="4644008" y="1064981"/>
            <a:ext cx="4638675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00E1"/>
                </a:solidFill>
                <a:ea typeface="宋体" panose="02010600030101010101" pitchFamily="2" charset="-122"/>
                <a:cs typeface="+mn-lt"/>
              </a:rPr>
              <a:t>Yu. B. Ivanov  Phys. Rev. C 102 (2020) 2, 024916</a:t>
            </a:r>
            <a:r>
              <a:rPr lang="zh-CN" altLang="en-US" sz="2000" dirty="0">
                <a:solidFill>
                  <a:srgbClr val="0000E1"/>
                </a:solidFill>
                <a:ea typeface="宋体" panose="02010600030101010101" pitchFamily="2" charset="-122"/>
                <a:cs typeface="+mn-lt"/>
              </a:rPr>
              <a:t> </a:t>
            </a:r>
            <a:endParaRPr lang="zh-CN" altLang="en-US" sz="2000" dirty="0">
              <a:solidFill>
                <a:srgbClr val="0000E1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574" y="4941168"/>
            <a:ext cx="8492906" cy="10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C00000"/>
                </a:solidFill>
                <a:latin typeface="+mn-lt"/>
                <a:cs typeface="+mn-lt"/>
              </a:rPr>
              <a:t>Can we use the available data on </a:t>
            </a:r>
            <a:r>
              <a:rPr lang="en-US" altLang="zh-CN" sz="2200" i="1" dirty="0">
                <a:solidFill>
                  <a:srgbClr val="00B050"/>
                </a:solidFill>
                <a:latin typeface="+mn-lt"/>
                <a:cs typeface="+mn-lt"/>
              </a:rPr>
              <a:t>v</a:t>
            </a:r>
            <a:r>
              <a:rPr lang="en-US" altLang="zh-CN" sz="2200" i="1" baseline="-25000" dirty="0">
                <a:solidFill>
                  <a:srgbClr val="00B050"/>
                </a:solidFill>
                <a:latin typeface="+mn-lt"/>
                <a:cs typeface="+mn-lt"/>
              </a:rPr>
              <a:t>1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 slope </a:t>
            </a:r>
            <a:r>
              <a:rPr lang="en-US" altLang="zh-CN" sz="2200" dirty="0">
                <a:solidFill>
                  <a:srgbClr val="C00000"/>
                </a:solidFill>
                <a:latin typeface="+mn-lt"/>
                <a:cs typeface="+mn-lt"/>
              </a:rPr>
              <a:t>for an estimate of 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the global polarization</a:t>
            </a:r>
            <a:r>
              <a:rPr lang="en-US" altLang="zh-CN" sz="2200" dirty="0">
                <a:solidFill>
                  <a:srgbClr val="C00000"/>
                </a:solidFill>
                <a:latin typeface="+mn-lt"/>
                <a:cs typeface="+mn-lt"/>
              </a:rPr>
              <a:t> at different collisions?</a:t>
            </a:r>
            <a:endParaRPr lang="en-US" altLang="zh-CN" sz="2200" dirty="0">
              <a:solidFill>
                <a:srgbClr val="C00000"/>
              </a:solidFill>
              <a:latin typeface="+mn-lt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551069" y="652534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3" name="标题 1"/>
          <p:cNvSpPr txBox="1"/>
          <p:nvPr>
            <p:custDataLst>
              <p:tags r:id="rId6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Relation of global polarization and directed flow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21455" y="6539582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43828" y="1461820"/>
            <a:ext cx="8748652" cy="2543244"/>
            <a:chOff x="143828" y="1916906"/>
            <a:chExt cx="8661082" cy="2183130"/>
          </a:xfrm>
        </p:grpSpPr>
        <p:grpSp>
          <p:nvGrpSpPr>
            <p:cNvPr id="6" name="组合 5"/>
            <p:cNvGrpSpPr/>
            <p:nvPr/>
          </p:nvGrpSpPr>
          <p:grpSpPr>
            <a:xfrm>
              <a:off x="143828" y="1955935"/>
              <a:ext cx="5632609" cy="2067741"/>
              <a:chOff x="302" y="2160"/>
              <a:chExt cx="11827" cy="4191"/>
            </a:xfrm>
          </p:grpSpPr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302" y="2160"/>
                <a:ext cx="5586" cy="4191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6240" y="2160"/>
                <a:ext cx="5889" cy="4175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868352" y="1916906"/>
              <a:ext cx="2936558" cy="218313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51520" y="4166955"/>
            <a:ext cx="8568952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When </a:t>
            </a:r>
            <a:r>
              <a:rPr lang="en-US" altLang="zh-CN" sz="2000" dirty="0" err="1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Ht</a:t>
            </a: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is fixed, increasing </a:t>
            </a:r>
            <a:r>
              <a:rPr lang="en-US" altLang="zh-CN" sz="2000" i="1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lang="en-US" altLang="zh-CN" sz="2000" i="1" baseline="-25000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increases dv</a:t>
            </a:r>
            <a:r>
              <a:rPr lang="en-US" altLang="zh-CN" sz="2000" baseline="-25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1</a:t>
            </a: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/</a:t>
            </a:r>
            <a:r>
              <a:rPr lang="en-US" altLang="zh-CN" sz="2000" dirty="0" err="1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dy</a:t>
            </a:r>
            <a:r>
              <a:rPr lang="en-US" altLang="zh-CN" sz="2000" i="1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and -</a:t>
            </a:r>
            <a:r>
              <a:rPr lang="en-US" altLang="zh-CN" sz="2000" dirty="0" err="1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P</a:t>
            </a:r>
            <a:r>
              <a:rPr lang="en-US" altLang="zh-CN" sz="2000" baseline="30000" dirty="0" err="1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y</a:t>
            </a:r>
            <a:r>
              <a:rPr lang="en-US" altLang="zh-CN" sz="2000" dirty="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, resulting in a positive relation.</a:t>
            </a:r>
            <a:endParaRPr lang="en-US" altLang="zh-CN" sz="2000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When </a:t>
            </a:r>
            <a:r>
              <a:rPr lang="en-US" altLang="zh-CN" sz="2000" i="1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lang="en-US" altLang="zh-CN" sz="2000" i="1" baseline="-25000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2000" i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is fixed, increasing </a:t>
            </a:r>
            <a:r>
              <a:rPr lang="en-US" altLang="zh-CN" sz="2000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Ht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increases -</a:t>
            </a:r>
            <a:r>
              <a:rPr lang="en-US" altLang="zh-CN" sz="2000" dirty="0" err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</a:t>
            </a:r>
            <a:r>
              <a:rPr lang="en-US" altLang="zh-CN" sz="2000" baseline="30000" dirty="0" err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but decreases dv</a:t>
            </a:r>
            <a:r>
              <a:rPr lang="en-US" altLang="zh-CN" sz="2000" baseline="-25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altLang="zh-CN" sz="20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/</a:t>
            </a:r>
            <a:r>
              <a:rPr lang="en-US" altLang="zh-CN" sz="2000" dirty="0" err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dy</a:t>
            </a:r>
            <a:r>
              <a:rPr lang="en-US" altLang="zh-CN" sz="2000" dirty="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.</a:t>
            </a:r>
            <a:endParaRPr lang="en-US" altLang="zh-CN" sz="2000" dirty="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5" name="下箭头 4"/>
          <p:cNvSpPr/>
          <p:nvPr/>
        </p:nvSpPr>
        <p:spPr>
          <a:xfrm rot="10800000">
            <a:off x="1194679" y="2204864"/>
            <a:ext cx="170498" cy="682466"/>
          </a:xfrm>
          <a:prstGeom prst="downArrow">
            <a:avLst/>
          </a:prstGeom>
          <a:solidFill>
            <a:srgbClr val="000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7"/>
          <p:cNvSpPr/>
          <p:nvPr>
            <p:custDataLst>
              <p:tags r:id="rId9"/>
            </p:custDataLst>
          </p:nvPr>
        </p:nvSpPr>
        <p:spPr>
          <a:xfrm>
            <a:off x="4067944" y="2159604"/>
            <a:ext cx="170498" cy="6034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>
            <p:custDataLst>
              <p:tags r:id="rId10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Relation of global polarization and directed flow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47256" y="745606"/>
            <a:ext cx="466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+mj-ea"/>
                <a:ea typeface="+mj-ea"/>
                <a:sym typeface="+mn-ea"/>
                <a:hlinkClick r:id="rId11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68631" y="4239101"/>
            <a:ext cx="831580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en-US" altLang="zh-CN" sz="2200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more tilted baryon density </a:t>
            </a:r>
            <a:r>
              <a:rPr lang="en-US" altLang="zh-CN" sz="2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generates a </a:t>
            </a:r>
            <a:r>
              <a:rPr lang="en-US" altLang="zh-CN" sz="2200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larger splitting</a:t>
            </a:r>
            <a:r>
              <a:rPr lang="en-US" altLang="zh-CN" sz="2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of </a:t>
            </a:r>
            <a:r>
              <a:rPr lang="en-US" altLang="zh-CN" sz="2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global polarization</a:t>
            </a:r>
            <a:r>
              <a:rPr lang="en-US" altLang="zh-CN" sz="2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in both transverse momentum and rapidity distribution </a:t>
            </a:r>
            <a:endParaRPr lang="en-US" altLang="zh-CN" sz="2200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To better constrain the initial condition, more accurate measurement data is required.</a:t>
            </a:r>
            <a:endParaRPr lang="en-US" altLang="zh-CN" sz="2200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551069" y="6562732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58" y="1412776"/>
            <a:ext cx="3222358" cy="26178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994" y="1420297"/>
            <a:ext cx="3222358" cy="2582527"/>
          </a:xfrm>
          <a:prstGeom prst="rect">
            <a:avLst/>
          </a:prstGeom>
        </p:spPr>
      </p:pic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Splitting of the global polarization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文本框 1"/>
          <p:cNvSpPr txBox="1"/>
          <p:nvPr/>
        </p:nvSpPr>
        <p:spPr>
          <a:xfrm>
            <a:off x="245030" y="1177935"/>
            <a:ext cx="8653940" cy="22510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We discuss the effects of tilted geometry and initial longitudinal flow of the QGP on the hyperon polarization.</a:t>
            </a:r>
            <a:endParaRPr lang="en-US" altLang="zh-CN" sz="24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  <a:sym typeface="+mn-ea"/>
              </a:rPr>
              <a:t>We propose a possible relation between hyperon polarization and directed flow.</a:t>
            </a:r>
            <a:endParaRPr lang="en-US" altLang="zh-CN" sz="24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51069" y="6554567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7" name="标题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Summary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7330" y="4262115"/>
            <a:ext cx="8117404" cy="1831181"/>
            <a:chOff x="357330" y="3581112"/>
            <a:chExt cx="8117404" cy="1831181"/>
          </a:xfrm>
        </p:grpSpPr>
        <p:grpSp>
          <p:nvGrpSpPr>
            <p:cNvPr id="5" name="组合 4"/>
            <p:cNvGrpSpPr/>
            <p:nvPr/>
          </p:nvGrpSpPr>
          <p:grpSpPr>
            <a:xfrm>
              <a:off x="3595076" y="3581112"/>
              <a:ext cx="4879658" cy="1831181"/>
              <a:chOff x="4055" y="6447"/>
              <a:chExt cx="10246" cy="3845"/>
            </a:xfrm>
          </p:grpSpPr>
          <p:sp>
            <p:nvSpPr>
              <p:cNvPr id="3" name="文本框 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055" y="6460"/>
                <a:ext cx="5288" cy="3805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noAutofit/>
              </a:bodyPr>
              <a:lstStyle/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  <a:p>
                <a:endParaRPr lang="zh-CN" altLang="en-US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9388" y="6447"/>
                <a:ext cx="4913" cy="3845"/>
              </a:xfrm>
              <a:prstGeom prst="rect">
                <a:avLst/>
              </a:prstGeom>
            </p:spPr>
          </p:pic>
          <p:sp>
            <p:nvSpPr>
              <p:cNvPr id="49154" name="文本框 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611" y="7229"/>
                <a:ext cx="4056" cy="19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700" dirty="0">
                    <a:solidFill>
                      <a:srgbClr val="C00000"/>
                    </a:solidFill>
                    <a:latin typeface="+mj-lt"/>
                    <a:ea typeface="华光魏体_CNKI" panose="02000500000000000000" pitchFamily="2" charset="-122"/>
                    <a:cs typeface="+mj-lt"/>
                    <a:sym typeface="+mn-ea"/>
                  </a:rPr>
                  <a:t>Thank you!</a:t>
                </a:r>
                <a:endParaRPr lang="zh-CN" altLang="en-US" sz="2700" dirty="0">
                  <a:solidFill>
                    <a:srgbClr val="C00000"/>
                  </a:solidFill>
                  <a:latin typeface="+mj-lt"/>
                  <a:ea typeface="华光魏体_CNKI" panose="02000500000000000000" pitchFamily="2" charset="-122"/>
                  <a:cs typeface="+mj-lt"/>
                </a:endParaRPr>
              </a:p>
              <a:p>
                <a:pPr mar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2700" dirty="0">
                    <a:solidFill>
                      <a:srgbClr val="C00000"/>
                    </a:solidFill>
                    <a:latin typeface="+mj-lt"/>
                    <a:ea typeface="华光魏体_CNKI" panose="02000500000000000000" pitchFamily="2" charset="-122"/>
                    <a:cs typeface="+mj-lt"/>
                  </a:rPr>
                  <a:t>谢 谢</a:t>
                </a:r>
                <a:r>
                  <a:rPr lang="en-US" altLang="zh-CN" sz="2700" dirty="0">
                    <a:solidFill>
                      <a:srgbClr val="C00000"/>
                    </a:solidFill>
                    <a:latin typeface="+mj-lt"/>
                    <a:ea typeface="华光魏体_CNKI" panose="02000500000000000000" pitchFamily="2" charset="-122"/>
                    <a:cs typeface="+mj-lt"/>
                  </a:rPr>
                  <a:t>!</a:t>
                </a:r>
                <a:endParaRPr lang="en-US" altLang="zh-CN" sz="2700" dirty="0">
                  <a:solidFill>
                    <a:srgbClr val="C00000"/>
                  </a:solidFill>
                  <a:latin typeface="+mj-lt"/>
                  <a:ea typeface="华光魏体_CNKI" panose="02000500000000000000" pitchFamily="2" charset="-122"/>
                  <a:cs typeface="+mj-lt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30" y="3581180"/>
              <a:ext cx="3220760" cy="1812131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827584" y="6322157"/>
            <a:ext cx="7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latin typeface="+mj-ea"/>
                <a:ea typeface="+mj-ea"/>
                <a:sym typeface="+mn-ea"/>
                <a:hlinkClick r:id="rId8" action="ppaction://hlinkfile"/>
              </a:rPr>
              <a:t>Phys. Rev. C 108, 064904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and  </a:t>
            </a:r>
            <a:r>
              <a:rPr lang="en-US" altLang="zh-CN" sz="1800" b="1" dirty="0">
                <a:latin typeface="+mj-ea"/>
                <a:ea typeface="+mj-ea"/>
                <a:sym typeface="+mn-ea"/>
                <a:hlinkClick r:id="rId8" action="ppaction://hlinkfile"/>
              </a:rPr>
              <a:t>Phys. Rev. C 107, 034904 (2023)</a:t>
            </a:r>
            <a:r>
              <a:rPr lang="en-US" altLang="zh-CN" sz="1800" b="1" dirty="0">
                <a:latin typeface="+mj-ea"/>
                <a:ea typeface="+mj-ea"/>
                <a:sym typeface="+mn-ea"/>
              </a:rPr>
              <a:t> </a:t>
            </a:r>
            <a:endParaRPr lang="en-US" altLang="zh-CN" sz="1800" b="1" dirty="0">
              <a:latin typeface="+mj-ea"/>
              <a:ea typeface="+mj-ea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82240" y="2679859"/>
            <a:ext cx="3240405" cy="50149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Calibri Light" panose="020F0302020204030204" charset="0"/>
                <a:cs typeface="Calibri Light" panose="020F0302020204030204" charset="0"/>
              </a:rPr>
              <a:t> Backup</a:t>
            </a:r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29620" y="657089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8163"/>
            <a:ext cx="9144000" cy="671851"/>
          </a:xfrm>
          <a:solidFill>
            <a:srgbClr val="C00000">
              <a:alpha val="100000"/>
            </a:srgbClr>
          </a:solidFill>
        </p:spPr>
        <p:txBody>
          <a:bodyPr vert="horz" wrap="square" lIns="68580" tIns="34290" rIns="68580" bIns="34290" anchor="ctr" anchorCtr="0">
            <a:normAutofit/>
          </a:bodyPr>
          <a:lstStyle/>
          <a:p>
            <a:pPr eaLnBrk="1" hangingPunct="1">
              <a:buClrTx/>
              <a:buSzTx/>
              <a:buFontTx/>
            </a:pPr>
            <a:r>
              <a:rPr lang="en-US" altLang="zh-CN" sz="4000" dirty="0">
                <a:solidFill>
                  <a:schemeClr val="bg1"/>
                </a:solidFill>
                <a:cs typeface="+mj-lt"/>
              </a:rPr>
              <a:t>Outline</a:t>
            </a:r>
            <a:endParaRPr lang="zh-CN" altLang="en-US" sz="4000" dirty="0">
              <a:solidFill>
                <a:schemeClr val="bg1"/>
              </a:solidFill>
              <a:cs typeface="+mj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</p:nvPr>
        </p:nvSpPr>
        <p:spPr>
          <a:xfrm>
            <a:off x="8460432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7171" name="文本框 1"/>
          <p:cNvSpPr txBox="1"/>
          <p:nvPr/>
        </p:nvSpPr>
        <p:spPr>
          <a:xfrm>
            <a:off x="755576" y="1205147"/>
            <a:ext cx="3944541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cs typeface="+mn-lt"/>
              </a:rPr>
              <a:t>1. Introduction </a:t>
            </a:r>
            <a:endParaRPr lang="en-US" altLang="zh-CN" dirty="0">
              <a:solidFill>
                <a:srgbClr val="C00000"/>
              </a:solidFill>
              <a:cs typeface="+mn-lt"/>
            </a:endParaRPr>
          </a:p>
        </p:txBody>
      </p:sp>
      <p:sp>
        <p:nvSpPr>
          <p:cNvPr id="7172" name="文本框 2"/>
          <p:cNvSpPr txBox="1"/>
          <p:nvPr/>
        </p:nvSpPr>
        <p:spPr>
          <a:xfrm>
            <a:off x="755576" y="1645564"/>
            <a:ext cx="8612981" cy="325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cs typeface="+mn-lt"/>
              </a:rPr>
              <a:t>2. Theory framework </a:t>
            </a:r>
            <a:endParaRPr lang="en-US" altLang="zh-CN" dirty="0">
              <a:solidFill>
                <a:srgbClr val="00B050"/>
              </a:solidFill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cs typeface="+mn-lt"/>
              </a:rPr>
              <a:t>     •  tilted initial condition</a:t>
            </a:r>
            <a:endParaRPr lang="en-US" altLang="zh-CN" dirty="0">
              <a:solidFill>
                <a:srgbClr val="00B050"/>
              </a:solidFill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cs typeface="+mn-lt"/>
                <a:sym typeface="+mn-ea"/>
              </a:rPr>
              <a:t>     • </a:t>
            </a:r>
            <a:r>
              <a:rPr lang="en-US" altLang="zh-CN" dirty="0">
                <a:solidFill>
                  <a:srgbClr val="00B050"/>
                </a:solidFill>
                <a:cs typeface="+mn-lt"/>
              </a:rPr>
              <a:t> (3+1)-D hydrodynamic </a:t>
            </a:r>
            <a:r>
              <a:rPr lang="en-US" altLang="zh-CN" dirty="0">
                <a:solidFill>
                  <a:srgbClr val="00B050"/>
                </a:solidFill>
                <a:cs typeface="+mn-lt"/>
                <a:sym typeface="+mn-ea"/>
              </a:rPr>
              <a:t>CLVisc</a:t>
            </a:r>
            <a:endParaRPr lang="en-US" altLang="zh-CN" dirty="0">
              <a:solidFill>
                <a:srgbClr val="00B050"/>
              </a:solidFill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cs typeface="+mn-lt"/>
                <a:sym typeface="+mn-ea"/>
              </a:rPr>
              <a:t>     •  spin polarization </a:t>
            </a:r>
            <a:r>
              <a:rPr lang="en-US" altLang="zh-CN" dirty="0">
                <a:solidFill>
                  <a:srgbClr val="00B050"/>
                </a:solidFill>
                <a:cs typeface="+mn-lt"/>
              </a:rPr>
              <a:t> </a:t>
            </a:r>
            <a:endParaRPr lang="en-US" altLang="zh-CN" dirty="0">
              <a:solidFill>
                <a:srgbClr val="00B050"/>
              </a:solidFill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cs typeface="+mn-lt"/>
              </a:rPr>
              <a:t> </a:t>
            </a:r>
            <a:endParaRPr lang="en-US" altLang="zh-CN" dirty="0">
              <a:solidFill>
                <a:srgbClr val="00B050"/>
              </a:solidFill>
              <a:cs typeface="+mn-lt"/>
            </a:endParaRPr>
          </a:p>
        </p:txBody>
      </p:sp>
      <p:sp>
        <p:nvSpPr>
          <p:cNvPr id="7173" name="文本框 3"/>
          <p:cNvSpPr txBox="1"/>
          <p:nvPr/>
        </p:nvSpPr>
        <p:spPr>
          <a:xfrm>
            <a:off x="755576" y="4230887"/>
            <a:ext cx="8482013" cy="67185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cs typeface="+mn-lt"/>
              </a:rPr>
              <a:t>3. Numerical results</a:t>
            </a:r>
            <a:endParaRPr lang="en-US" altLang="zh-CN" dirty="0">
              <a:solidFill>
                <a:srgbClr val="0070C0"/>
              </a:solidFill>
              <a:cs typeface="+mn-lt"/>
            </a:endParaRPr>
          </a:p>
        </p:txBody>
      </p:sp>
      <p:sp>
        <p:nvSpPr>
          <p:cNvPr id="7174" name="文本框 4"/>
          <p:cNvSpPr txBox="1"/>
          <p:nvPr/>
        </p:nvSpPr>
        <p:spPr>
          <a:xfrm>
            <a:off x="755576" y="5004158"/>
            <a:ext cx="2010615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cs typeface="+mn-lt"/>
              </a:rPr>
              <a:t>4. Summary </a:t>
            </a:r>
            <a:endParaRPr lang="en-US" altLang="zh-CN" dirty="0">
              <a:solidFill>
                <a:srgbClr val="C00000"/>
              </a:solidFill>
              <a:cs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 txBox="1"/>
          <p:nvPr>
            <p:custDataLst>
              <p:tags r:id="rId1"/>
            </p:custDataLst>
          </p:nvPr>
        </p:nvSpPr>
        <p:spPr>
          <a:xfrm>
            <a:off x="2484" y="150"/>
            <a:ext cx="9090422" cy="540544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7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directed flow </a:t>
            </a:r>
            <a:r>
              <a:rPr lang="en-US" altLang="zh-CN" sz="2700" i="1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v</a:t>
            </a:r>
            <a:r>
              <a:rPr lang="en-US" altLang="zh-CN" sz="2700" baseline="-250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1</a:t>
            </a:r>
            <a:endParaRPr lang="en-US" altLang="zh-CN" sz="2700" baseline="-25000" dirty="0">
              <a:solidFill>
                <a:schemeClr val="bg1"/>
              </a:solidFill>
              <a:latin typeface="+mj-lt"/>
              <a:ea typeface="等线 Light" panose="02010600030101010101" charset="-122"/>
              <a:cs typeface="+mj-lt"/>
            </a:endParaRPr>
          </a:p>
        </p:txBody>
      </p:sp>
      <p:sp>
        <p:nvSpPr>
          <p:cNvPr id="14348" name="文本框 2"/>
          <p:cNvSpPr txBox="1"/>
          <p:nvPr>
            <p:custDataLst>
              <p:tags r:id="rId2"/>
            </p:custDataLst>
          </p:nvPr>
        </p:nvSpPr>
        <p:spPr>
          <a:xfrm>
            <a:off x="413862" y="4740116"/>
            <a:ext cx="8622982" cy="14296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>
                <a:solidFill>
                  <a:srgbClr val="C00000"/>
                </a:solidFill>
                <a:latin typeface="+mn-lt"/>
                <a:cs typeface="+mn-lt"/>
              </a:rPr>
              <a:t>v</a:t>
            </a:r>
            <a:r>
              <a:rPr lang="en-US" altLang="zh-CN" sz="2000" i="1" baseline="-25000" dirty="0">
                <a:solidFill>
                  <a:srgbClr val="C00000"/>
                </a:solidFill>
                <a:latin typeface="+mn-lt"/>
                <a:cs typeface="+mn-lt"/>
              </a:rPr>
              <a:t>1</a:t>
            </a:r>
            <a:r>
              <a:rPr lang="en-US" altLang="zh-CN" sz="2000" i="1" baseline="-25000" dirty="0">
                <a:solidFill>
                  <a:srgbClr val="00B050"/>
                </a:solidFill>
                <a:latin typeface="+mn-lt"/>
                <a:cs typeface="+mn-lt"/>
              </a:rPr>
              <a:t>  </a:t>
            </a:r>
            <a:r>
              <a:rPr lang="en-US" altLang="zh-CN" sz="2000" dirty="0">
                <a:solidFill>
                  <a:srgbClr val="00B050"/>
                </a:solidFill>
                <a:latin typeface="+mn-lt"/>
                <a:cs typeface="+mn-lt"/>
              </a:rPr>
              <a:t>is sensitive to the QGP volume, size, asymmetry shape and velocity field in transverse plane.</a:t>
            </a:r>
            <a:endParaRPr lang="en-US" altLang="zh-CN" sz="2000" dirty="0">
              <a:solidFill>
                <a:srgbClr val="00B050"/>
              </a:solidFill>
              <a:latin typeface="+mn-lt"/>
              <a:cs typeface="+mn-lt"/>
            </a:endParaRPr>
          </a:p>
          <a:p>
            <a:pPr marL="214630" indent="-214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+mn-lt"/>
                <a:cs typeface="+mn-lt"/>
              </a:rPr>
              <a:t>Longiduianl s</a:t>
            </a:r>
            <a:r>
              <a:rPr lang="zh-CN" altLang="en-US" sz="2000" dirty="0">
                <a:solidFill>
                  <a:srgbClr val="0070C0"/>
                </a:solidFill>
                <a:latin typeface="+mn-lt"/>
                <a:cs typeface="+mn-lt"/>
              </a:rPr>
              <a:t>hape and size of the QGP can be reconstructed from</a:t>
            </a:r>
            <a:r>
              <a:rPr lang="en-US" altLang="zh-CN" sz="2000" dirty="0">
                <a:solidFill>
                  <a:srgbClr val="0070C0"/>
                </a:solidFill>
                <a:latin typeface="+mn-lt"/>
                <a:cs typeface="+mn-lt"/>
              </a:rPr>
              <a:t> </a:t>
            </a:r>
            <a:r>
              <a:rPr lang="en-US" altLang="zh-CN" sz="2000" i="1" dirty="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v</a:t>
            </a:r>
            <a:r>
              <a:rPr lang="en-US" altLang="zh-CN" sz="2000" i="1" baseline="-25000" dirty="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1</a:t>
            </a:r>
            <a:r>
              <a:rPr lang="zh-CN" altLang="en-US" sz="2000" dirty="0">
                <a:solidFill>
                  <a:srgbClr val="0070C0"/>
                </a:solidFill>
                <a:latin typeface="+mn-lt"/>
                <a:cs typeface="+mn-lt"/>
              </a:rPr>
              <a:t> data!</a:t>
            </a:r>
            <a:endParaRPr lang="zh-CN" altLang="en-US" sz="2000" dirty="0">
              <a:solidFill>
                <a:srgbClr val="0070C0"/>
              </a:solidFill>
              <a:latin typeface="+mn-lt"/>
              <a:cs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5072" y="1538729"/>
            <a:ext cx="1607344" cy="396240"/>
          </a:xfrm>
          <a:prstGeom prst="roundRect">
            <a:avLst/>
          </a:prstGeom>
          <a:ln>
            <a:solidFill>
              <a:srgbClr val="DF0FE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10075" y="2098357"/>
            <a:ext cx="2965133" cy="22831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69670" y="2132648"/>
            <a:ext cx="2881885" cy="2214000"/>
          </a:xfrm>
          <a:prstGeom prst="rect">
            <a:avLst/>
          </a:prstGeom>
        </p:spPr>
      </p:pic>
      <p:sp>
        <p:nvSpPr>
          <p:cNvPr id="27652" name="文本框 13"/>
          <p:cNvSpPr txBox="1"/>
          <p:nvPr>
            <p:custDataLst>
              <p:tags r:id="rId9"/>
            </p:custDataLst>
          </p:nvPr>
        </p:nvSpPr>
        <p:spPr>
          <a:xfrm>
            <a:off x="5382101" y="1538764"/>
            <a:ext cx="3654743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" dirty="0">
                <a:ea typeface="宋体" panose="02010600030101010101" pitchFamily="2" charset="-122"/>
                <a:cs typeface="+mn-lt"/>
              </a:rPr>
              <a:t>Jiang, Wu, Cao, Zhang, Phys. Rev. C 107, 034904 (2023)</a:t>
            </a:r>
            <a:endParaRPr lang="en-US" altLang="zh-CN" sz="12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556724" y="6558499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 txBox="1"/>
          <p:nvPr>
            <p:custDataLst>
              <p:tags r:id="rId1"/>
            </p:custDataLst>
          </p:nvPr>
        </p:nvSpPr>
        <p:spPr>
          <a:xfrm>
            <a:off x="4762" y="0"/>
            <a:ext cx="9134475" cy="540544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Global polarization (different tilted fireball)</a:t>
            </a:r>
            <a:endParaRPr lang="en-US" altLang="zh-CN" sz="2400" dirty="0">
              <a:solidFill>
                <a:schemeClr val="bg1"/>
              </a:solidFill>
              <a:latin typeface="+mj-lt"/>
              <a:ea typeface="等线 Light" panose="02010600030101010101" charset="-122"/>
              <a:cs typeface="+mj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419" y="2108359"/>
            <a:ext cx="3258503" cy="26417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93857" y="2179320"/>
            <a:ext cx="3974783" cy="2678430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532440" y="652534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 txBox="1"/>
          <p:nvPr>
            <p:custDataLst>
              <p:tags r:id="rId1"/>
            </p:custDataLst>
          </p:nvPr>
        </p:nvSpPr>
        <p:spPr>
          <a:xfrm>
            <a:off x="9525" y="0"/>
            <a:ext cx="9134475" cy="540544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Global polarization (different velocity field)</a:t>
            </a:r>
            <a:endParaRPr lang="en-US" altLang="zh-CN" sz="2400" dirty="0">
              <a:solidFill>
                <a:schemeClr val="bg1"/>
              </a:solidFill>
              <a:latin typeface="+mj-lt"/>
              <a:ea typeface="等线 Light" panose="02010600030101010101" charset="-122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7677" y="2240756"/>
            <a:ext cx="3523298" cy="2375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93857" y="2240757"/>
            <a:ext cx="4199573" cy="2531269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532440" y="6562732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47812" y="1863329"/>
            <a:ext cx="2776538" cy="21776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0075" y="1916906"/>
            <a:ext cx="2989660" cy="222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文本框 4"/>
          <p:cNvSpPr txBox="1">
            <a:spLocks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575556" y="4304332"/>
            <a:ext cx="8046894" cy="1340417"/>
          </a:xfrm>
          <a:prstGeom prst="rect">
            <a:avLst/>
          </a:prstGeom>
          <a:blipFill>
            <a:blip r:embed="rId6"/>
            <a:stretch>
              <a:fillRect l="-568" b="-4778"/>
            </a:stretch>
          </a:blipFill>
          <a:ln>
            <a:noFill/>
          </a:ln>
        </p:spPr>
        <p:txBody>
          <a:bodyPr/>
          <a:lstStyle/>
          <a:p>
            <a:pPr defTabSz="685800">
              <a:defRPr/>
            </a:pPr>
            <a:r>
              <a:rPr lang="zh-CN" altLang="en-US">
                <a:noFill/>
              </a:rPr>
              <a:t> </a:t>
            </a:r>
            <a:endParaRPr lang="zh-CN" altLang="en-US">
              <a:noFill/>
            </a:endParaRPr>
          </a:p>
        </p:txBody>
      </p:sp>
      <p:sp>
        <p:nvSpPr>
          <p:cNvPr id="38917" name="标题 1"/>
          <p:cNvSpPr txBox="1"/>
          <p:nvPr>
            <p:custDataLst>
              <p:tags r:id="rId7"/>
            </p:custDataLst>
          </p:nvPr>
        </p:nvSpPr>
        <p:spPr>
          <a:xfrm>
            <a:off x="0" y="8037"/>
            <a:ext cx="9134475" cy="540544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Global </a:t>
            </a:r>
            <a:r>
              <a:rPr lang="en-US" altLang="zh-CN" sz="2700" dirty="0">
                <a:solidFill>
                  <a:schemeClr val="bg1"/>
                </a:solidFill>
                <a:latin typeface="+mj-lt"/>
                <a:ea typeface="等线 Light" panose="02010600030101010101" charset="-122"/>
                <a:cs typeface="+mj-lt"/>
              </a:rPr>
              <a:t>polarization</a:t>
            </a:r>
            <a:endParaRPr lang="zh-CN" altLang="en-US" sz="2700" dirty="0">
              <a:solidFill>
                <a:schemeClr val="bg1"/>
              </a:solidFill>
              <a:latin typeface="+mj-lt"/>
              <a:ea typeface="等线 Light" panose="02010600030101010101" charset="-122"/>
              <a:cs typeface="+mj-lt"/>
            </a:endParaRPr>
          </a:p>
        </p:txBody>
      </p:sp>
      <p:sp>
        <p:nvSpPr>
          <p:cNvPr id="38919" name="文本框 1"/>
          <p:cNvSpPr txBox="1"/>
          <p:nvPr/>
        </p:nvSpPr>
        <p:spPr>
          <a:xfrm>
            <a:off x="5147072" y="3158728"/>
            <a:ext cx="756047" cy="300082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3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524177" y="6566941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460432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pic>
        <p:nvPicPr>
          <p:cNvPr id="922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8" y="1700808"/>
            <a:ext cx="3703770" cy="2464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文本框 3"/>
          <p:cNvSpPr txBox="1"/>
          <p:nvPr/>
        </p:nvSpPr>
        <p:spPr>
          <a:xfrm>
            <a:off x="5292080" y="4400381"/>
            <a:ext cx="3340017" cy="15696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0C0"/>
                </a:solidFill>
                <a:cs typeface="+mn-lt"/>
              </a:rPr>
              <a:t>Spin physics in a strongly </a:t>
            </a:r>
            <a:endParaRPr lang="en-US" altLang="zh-CN" sz="2400" dirty="0">
              <a:solidFill>
                <a:srgbClr val="0070C0"/>
              </a:solidFill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0C0"/>
                </a:solidFill>
                <a:cs typeface="+mn-lt"/>
              </a:rPr>
              <a:t>coupled system.</a:t>
            </a:r>
            <a:endParaRPr lang="en-US" altLang="zh-CN" sz="2400" dirty="0">
              <a:solidFill>
                <a:srgbClr val="0070C0"/>
              </a:solidFill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0C0"/>
                </a:solidFill>
                <a:cs typeface="+mn-lt"/>
              </a:rPr>
              <a:t>CKT: CVE, CVW  and </a:t>
            </a:r>
            <a:endParaRPr lang="en-US" altLang="zh-CN" sz="2400" dirty="0">
              <a:solidFill>
                <a:srgbClr val="0070C0"/>
              </a:solidFill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0C0"/>
                </a:solidFill>
                <a:cs typeface="+mn-lt"/>
              </a:rPr>
              <a:t>spin-hydrodynamic.</a:t>
            </a:r>
            <a:endParaRPr lang="en-US" altLang="zh-CN" sz="2400" dirty="0">
              <a:solidFill>
                <a:srgbClr val="0070C0"/>
              </a:solidFill>
              <a:cs typeface="+mn-lt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299085" y="4653280"/>
            <a:ext cx="44278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cs typeface="+mn-lt"/>
              </a:rPr>
              <a:t>“ Standard Model ” of </a:t>
            </a:r>
            <a:endParaRPr lang="en-US" altLang="zh-CN" sz="2400" dirty="0"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cs typeface="+mn-lt"/>
              </a:rPr>
              <a:t>heavy ion collision</a:t>
            </a:r>
            <a:endParaRPr lang="en-US" altLang="zh-CN" sz="2400" dirty="0">
              <a:cs typeface="+mn-lt"/>
            </a:endParaRPr>
          </a:p>
        </p:txBody>
      </p:sp>
      <p:grpSp>
        <p:nvGrpSpPr>
          <p:cNvPr id="9225" name="组合 1"/>
          <p:cNvGrpSpPr/>
          <p:nvPr/>
        </p:nvGrpSpPr>
        <p:grpSpPr>
          <a:xfrm>
            <a:off x="5508104" y="1672789"/>
            <a:ext cx="2682190" cy="2367037"/>
            <a:chOff x="7531100" y="1401763"/>
            <a:chExt cx="3451225" cy="2882900"/>
          </a:xfrm>
        </p:grpSpPr>
        <p:pic>
          <p:nvPicPr>
            <p:cNvPr id="9226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100" y="1401763"/>
              <a:ext cx="3451225" cy="288290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" name="直接箭头连接符 3"/>
            <p:cNvCxnSpPr/>
            <p:nvPr/>
          </p:nvCxnSpPr>
          <p:spPr>
            <a:xfrm>
              <a:off x="8782042" y="3024139"/>
              <a:ext cx="0" cy="914078"/>
            </a:xfrm>
            <a:prstGeom prst="straightConnector1">
              <a:avLst/>
            </a:prstGeom>
            <a:ln w="28575">
              <a:gradFill>
                <a:gsLst>
                  <a:gs pos="86000">
                    <a:srgbClr val="0000E1"/>
                  </a:gs>
                  <a:gs pos="11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8315489" y="3567518"/>
              <a:ext cx="434711" cy="437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eaLnBrk="1" hangingPunct="1">
                <a:defRPr/>
              </a:pPr>
              <a:r>
                <a:rPr lang="en-US" altLang="zh-CN" sz="1200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altLang="zh-CN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0" y="8164"/>
            <a:ext cx="9144000" cy="657924"/>
          </a:xfrm>
          <a:prstGeom prst="rect">
            <a:avLst/>
          </a:prstGeom>
          <a:solidFill>
            <a:srgbClr val="C00000">
              <a:alpha val="100000"/>
            </a:srgbClr>
          </a:solidFill>
        </p:spPr>
        <p:txBody>
          <a:bodyPr vert="horz" wrap="square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zh-CN" sz="4000" dirty="0">
                <a:solidFill>
                  <a:schemeClr val="bg1"/>
                </a:solidFill>
                <a:cs typeface="+mj-lt"/>
              </a:rPr>
              <a:t>Introduction</a:t>
            </a:r>
            <a:endParaRPr lang="zh-CN" altLang="en-US" sz="4000" dirty="0">
              <a:solidFill>
                <a:schemeClr val="bg1"/>
              </a:solidFill>
              <a:cs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9090422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Introduction: global polarization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pic>
        <p:nvPicPr>
          <p:cNvPr id="11269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00" y="4207968"/>
            <a:ext cx="1815323" cy="17515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4" y="4581128"/>
            <a:ext cx="3073093" cy="1378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4" name="文本框 1"/>
          <p:cNvSpPr txBox="1"/>
          <p:nvPr/>
        </p:nvSpPr>
        <p:spPr>
          <a:xfrm>
            <a:off x="552961" y="895810"/>
            <a:ext cx="4374356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Using screened potential model to calculate the global quark polarization</a:t>
            </a:r>
            <a:endParaRPr lang="en-US" altLang="zh-CN" sz="24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11275" name="文本框 6"/>
          <p:cNvSpPr txBox="1"/>
          <p:nvPr/>
        </p:nvSpPr>
        <p:spPr>
          <a:xfrm>
            <a:off x="587950" y="2097098"/>
            <a:ext cx="459581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Z. T. Liang, X. N. Wang, Phys. Rev. Lett. 94 (2005) 102301</a:t>
            </a:r>
            <a:endParaRPr lang="en-US" altLang="zh-CN" sz="20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575073" y="2835117"/>
                <a:ext cx="4522493" cy="1324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070C0"/>
                    </a:solidFill>
                    <a:latin typeface="+mn-lt"/>
                    <a:cs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+mn-lt"/>
                    <a:cs typeface="+mn-l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𝛬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+mn-lt"/>
                    <a:cs typeface="+mn-lt"/>
                  </a:rPr>
                  <a:t> hyperons are “self-</a:t>
                </a:r>
                <a:r>
                  <a:rPr lang="en-US" altLang="zh-CN" sz="2000" dirty="0" err="1">
                    <a:solidFill>
                      <a:srgbClr val="0070C0"/>
                    </a:solidFill>
                    <a:latin typeface="+mn-lt"/>
                    <a:cs typeface="+mn-lt"/>
                  </a:rPr>
                  <a:t>analysing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+mn-lt"/>
                    <a:cs typeface="+mn-lt"/>
                  </a:rPr>
                  <a:t>”, 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+mn-lt"/>
                    <a:cs typeface="+mn-lt"/>
                  </a:rPr>
                  <a:t>, the proton tends to be emitted along the spin direction of the parent hyperons</a:t>
                </a:r>
                <a:endParaRPr lang="en-US" altLang="zh-CN" sz="2000" dirty="0">
                  <a:solidFill>
                    <a:srgbClr val="0070C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73" y="2835117"/>
                <a:ext cx="4522493" cy="1324273"/>
              </a:xfrm>
              <a:prstGeom prst="rect">
                <a:avLst/>
              </a:prstGeom>
              <a:blipFill rotWithShape="1">
                <a:blip r:embed="rId4"/>
                <a:stretch>
                  <a:fillRect l="-9" t="-36" r="9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97566" y="1177153"/>
            <a:ext cx="3789045" cy="2694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19700" y="4140646"/>
            <a:ext cx="3833813" cy="296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551069" y="6453336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221" name="文本框 3"/>
          <p:cNvSpPr txBox="1"/>
          <p:nvPr>
            <p:custDataLst>
              <p:tags r:id="rId10"/>
            </p:custDataLst>
          </p:nvPr>
        </p:nvSpPr>
        <p:spPr>
          <a:xfrm>
            <a:off x="5296262" y="4693230"/>
            <a:ext cx="3680688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70C0"/>
                </a:solidFill>
                <a:cs typeface="+mn-lt"/>
              </a:rPr>
              <a:t>…the hottest, least viscous – </a:t>
            </a:r>
            <a:endParaRPr lang="en-US" altLang="zh-CN" sz="2000" dirty="0">
              <a:solidFill>
                <a:srgbClr val="0070C0"/>
              </a:solidFill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70C0"/>
                </a:solidFill>
                <a:cs typeface="+mn-lt"/>
              </a:rPr>
              <a:t>and </a:t>
            </a:r>
            <a:r>
              <a:rPr lang="en-US" altLang="zh-CN" sz="2000" dirty="0">
                <a:solidFill>
                  <a:srgbClr val="E11EA0"/>
                </a:solidFill>
                <a:cs typeface="+mn-lt"/>
              </a:rPr>
              <a:t>most votrical-</a:t>
            </a:r>
            <a:endParaRPr lang="en-US" altLang="zh-CN" sz="2000" dirty="0">
              <a:solidFill>
                <a:srgbClr val="E11EA0"/>
              </a:solidFill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70C0"/>
                </a:solidFill>
                <a:cs typeface="+mn-lt"/>
              </a:rPr>
              <a:t>fluid produced in the laboratory…</a:t>
            </a:r>
            <a:endParaRPr lang="zh-CN" altLang="en-US" sz="2000" dirty="0">
              <a:solidFill>
                <a:srgbClr val="0070C0"/>
              </a:solidFill>
              <a:cs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6869" y="1628800"/>
            <a:ext cx="3377804" cy="27363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6" y="1628799"/>
            <a:ext cx="3377804" cy="2694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文本框 10"/>
          <p:cNvSpPr txBox="1"/>
          <p:nvPr/>
        </p:nvSpPr>
        <p:spPr>
          <a:xfrm>
            <a:off x="6469601" y="1068146"/>
            <a:ext cx="2546985" cy="3000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Fig: CLVisc 2.0, Xiangyu Wu </a:t>
            </a:r>
            <a:endParaRPr lang="zh-CN" altLang="en-US" sz="135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0" name="文本框 2"/>
          <p:cNvSpPr txBox="1"/>
          <p:nvPr/>
        </p:nvSpPr>
        <p:spPr>
          <a:xfrm>
            <a:off x="413861" y="5604138"/>
            <a:ext cx="860272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The global and local polarization are sensitive to the initial state of the system              </a:t>
            </a:r>
            <a:endParaRPr lang="en-US" altLang="zh-CN" sz="2400" dirty="0">
              <a:solidFill>
                <a:srgbClr val="00B0F0"/>
              </a:solidFill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413861" y="4624242"/>
                <a:ext cx="85877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630" indent="-21463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B050"/>
                    </a:solidFill>
                    <a:latin typeface="+mn-lt"/>
                    <a:cs typeface="+mn-lt"/>
                  </a:rPr>
                  <a:t>Hydrodynamic model and transport model reproduce the global polarization of 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 sz="2400" dirty="0">
                    <a:solidFill>
                      <a:srgbClr val="00B050"/>
                    </a:solidFill>
                    <a:latin typeface="+mn-lt"/>
                    <a:cs typeface="+mn-lt"/>
                  </a:rPr>
                  <a:t> hyperons above 7.7 GeV </a:t>
                </a:r>
                <a:endParaRPr lang="en-US" altLang="zh-CN" sz="2400" dirty="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1" y="4624242"/>
                <a:ext cx="858774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6" t="-21" r="6" b="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524280" y="652534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3" name="标题 1"/>
          <p:cNvSpPr txBox="1"/>
          <p:nvPr>
            <p:custDataLst>
              <p:tags r:id="rId5"/>
            </p:custDataLst>
          </p:nvPr>
        </p:nvSpPr>
        <p:spPr>
          <a:xfrm>
            <a:off x="26789" y="9377"/>
            <a:ext cx="9090422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Introduction: global polarization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ini_200_h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1730" y="2852936"/>
            <a:ext cx="3420670" cy="2206028"/>
          </a:xfrm>
          <a:prstGeom prst="rect">
            <a:avLst/>
          </a:prstGeom>
        </p:spPr>
      </p:pic>
      <p:pic>
        <p:nvPicPr>
          <p:cNvPr id="2150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96" y="1722516"/>
            <a:ext cx="5912050" cy="5665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506779" y="6381328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21512" name="文本框 19"/>
          <p:cNvSpPr txBox="1"/>
          <p:nvPr>
            <p:custDataLst>
              <p:tags r:id="rId4"/>
            </p:custDataLst>
          </p:nvPr>
        </p:nvSpPr>
        <p:spPr>
          <a:xfrm>
            <a:off x="4510204" y="1853173"/>
            <a:ext cx="216024" cy="300082"/>
          </a:xfrm>
          <a:prstGeom prst="rect">
            <a:avLst/>
          </a:prstGeom>
          <a:noFill/>
          <a:ln w="22225" cap="flat" cmpd="sng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zh-CN" altLang="en-US" sz="13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7" name="文本框 13"/>
          <p:cNvSpPr txBox="1"/>
          <p:nvPr/>
        </p:nvSpPr>
        <p:spPr>
          <a:xfrm>
            <a:off x="6156176" y="1132576"/>
            <a:ext cx="288032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Phys. Rev. C 107, 034904 (2023)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528" y="747856"/>
            <a:ext cx="851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Based on the results of directed flow v</a:t>
            </a:r>
            <a:r>
              <a:rPr lang="en-US" altLang="zh-CN" sz="2200" baseline="-25000" dirty="0">
                <a:solidFill>
                  <a:srgbClr val="00B050"/>
                </a:solidFill>
                <a:latin typeface="+mn-lt"/>
                <a:cs typeface="+mn-lt"/>
              </a:rPr>
              <a:t>1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, a counter-clockwise tilted of the medium profile is expected </a:t>
            </a:r>
            <a:r>
              <a:rPr lang="en-US" altLang="zh-CN" sz="2200" i="1" u="sng" dirty="0">
                <a:solidFill>
                  <a:srgbClr val="00B050"/>
                </a:solidFill>
                <a:latin typeface="+mn-lt"/>
                <a:cs typeface="+mn-lt"/>
              </a:rPr>
              <a:t>in the reaction plane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 </a:t>
            </a:r>
            <a:endParaRPr lang="en-US" altLang="zh-CN" sz="2200" dirty="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528" y="2395779"/>
            <a:ext cx="880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n-lt"/>
                <a:cs typeface="+mn-lt"/>
              </a:rPr>
              <a:t>A larger value of </a:t>
            </a:r>
            <a:r>
              <a:rPr lang="en-US" altLang="zh-CN" sz="2400" dirty="0" err="1">
                <a:solidFill>
                  <a:srgbClr val="FF0000"/>
                </a:solidFill>
                <a:latin typeface="+mn-lt"/>
                <a:cs typeface="+mn-lt"/>
              </a:rPr>
              <a:t>Ht</a:t>
            </a:r>
            <a:r>
              <a:rPr lang="en-US" altLang="zh-CN" sz="2400" dirty="0">
                <a:solidFill>
                  <a:srgbClr val="0070C0"/>
                </a:solidFill>
                <a:latin typeface="+mn-lt"/>
                <a:cs typeface="+mn-lt"/>
              </a:rPr>
              <a:t> gives a more tilted fireball in the reaction plane.</a:t>
            </a:r>
            <a:endParaRPr lang="en-US" altLang="zh-CN" sz="2400" dirty="0">
              <a:solidFill>
                <a:srgbClr val="0070C0"/>
              </a:solidFill>
              <a:latin typeface="+mn-lt"/>
              <a:cs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5165227"/>
            <a:ext cx="6737094" cy="1500390"/>
            <a:chOff x="225809" y="4891094"/>
            <a:chExt cx="6737094" cy="1500390"/>
          </a:xfrm>
        </p:grpSpPr>
        <p:grpSp>
          <p:nvGrpSpPr>
            <p:cNvPr id="21516" name="组合 12"/>
            <p:cNvGrpSpPr/>
            <p:nvPr/>
          </p:nvGrpSpPr>
          <p:grpSpPr>
            <a:xfrm>
              <a:off x="225809" y="4891094"/>
              <a:ext cx="6737094" cy="1500390"/>
              <a:chOff x="298163" y="4328305"/>
              <a:chExt cx="8881266" cy="2001588"/>
            </a:xfrm>
          </p:grpSpPr>
          <p:pic>
            <p:nvPicPr>
              <p:cNvPr id="21519" name="图片 1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4179474" y="4328305"/>
                <a:ext cx="4943507" cy="690594"/>
              </a:xfrm>
              <a:prstGeom prst="rect">
                <a:avLst/>
              </a:prstGeom>
              <a:noFill/>
              <a:ln w="22225">
                <a:noFill/>
              </a:ln>
            </p:spPr>
          </p:pic>
          <p:sp>
            <p:nvSpPr>
              <p:cNvPr id="21520" name="文本框 4"/>
              <p:cNvSpPr txBox="1"/>
              <p:nvPr/>
            </p:nvSpPr>
            <p:spPr>
              <a:xfrm>
                <a:off x="298163" y="4459790"/>
                <a:ext cx="4130970" cy="5337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000" dirty="0">
                    <a:solidFill>
                      <a:srgbClr val="00B0F0"/>
                    </a:solidFill>
                    <a:ea typeface="宋体" panose="02010600030101010101" pitchFamily="2" charset="-122"/>
                    <a:cs typeface="+mn-lt"/>
                  </a:rPr>
                  <a:t>The total weight function: </a:t>
                </a:r>
                <a:endParaRPr lang="en-US" altLang="zh-CN" sz="20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endParaRPr>
              </a:p>
            </p:txBody>
          </p:sp>
          <p:sp>
            <p:nvSpPr>
              <p:cNvPr id="21522" name="文本框 8"/>
              <p:cNvSpPr txBox="1"/>
              <p:nvPr/>
            </p:nvSpPr>
            <p:spPr>
              <a:xfrm>
                <a:off x="300676" y="5098305"/>
                <a:ext cx="3938608" cy="5337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000" dirty="0">
                    <a:solidFill>
                      <a:srgbClr val="00B0F0"/>
                    </a:solidFill>
                    <a:ea typeface="宋体" panose="02010600030101010101" pitchFamily="2" charset="-122"/>
                    <a:cs typeface="+mn-lt"/>
                  </a:rPr>
                  <a:t>The initial energy density: </a:t>
                </a:r>
                <a:endParaRPr lang="en-US" altLang="zh-CN" sz="20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endParaRPr>
              </a:p>
            </p:txBody>
          </p:sp>
          <p:sp>
            <p:nvSpPr>
              <p:cNvPr id="21523" name="文本框 9"/>
              <p:cNvSpPr txBox="1"/>
              <p:nvPr/>
            </p:nvSpPr>
            <p:spPr>
              <a:xfrm>
                <a:off x="308817" y="5733255"/>
                <a:ext cx="4500018" cy="5337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000" dirty="0">
                    <a:solidFill>
                      <a:srgbClr val="00B0F0"/>
                    </a:solidFill>
                    <a:ea typeface="宋体" panose="02010600030101010101" pitchFamily="2" charset="-122"/>
                    <a:cs typeface="+mn-lt"/>
                  </a:rPr>
                  <a:t>The initial local baryon density: </a:t>
                </a:r>
                <a:endParaRPr lang="zh-CN" altLang="en-US" sz="20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endParaRPr>
              </a:p>
            </p:txBody>
          </p:sp>
          <p:pic>
            <p:nvPicPr>
              <p:cNvPr id="21524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1026" y="5713755"/>
                <a:ext cx="4298403" cy="61613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" name="图片 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196148" y="5574554"/>
              <a:ext cx="2796540" cy="293846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324735" y="2885966"/>
            <a:ext cx="2815034" cy="2129996"/>
            <a:chOff x="13342" y="4379"/>
            <a:chExt cx="5556" cy="481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3342" y="4379"/>
              <a:ext cx="5556" cy="4817"/>
            </a:xfrm>
            <a:prstGeom prst="rect">
              <a:avLst/>
            </a:prstGeom>
          </p:spPr>
        </p:pic>
        <p:sp>
          <p:nvSpPr>
            <p:cNvPr id="7" name="圆角右箭头 6"/>
            <p:cNvSpPr/>
            <p:nvPr/>
          </p:nvSpPr>
          <p:spPr>
            <a:xfrm rot="14400000" flipV="1">
              <a:off x="16785" y="5946"/>
              <a:ext cx="795" cy="552"/>
            </a:xfrm>
            <a:prstGeom prst="bentArrow">
              <a:avLst>
                <a:gd name="adj1" fmla="val 25000"/>
                <a:gd name="adj2" fmla="val 26806"/>
                <a:gd name="adj3" fmla="val 25000"/>
                <a:gd name="adj4" fmla="val 4375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60" y="5060"/>
              <a:ext cx="1044" cy="8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dirty="0" err="1">
                  <a:solidFill>
                    <a:srgbClr val="FF0000"/>
                  </a:solidFill>
                  <a:latin typeface="+mn-lt"/>
                  <a:cs typeface="+mn-lt"/>
                  <a:sym typeface="+mn-ea"/>
                </a:rPr>
                <a:t>Ht</a:t>
              </a:r>
              <a:endParaRPr lang="en-US" altLang="zh-CN" dirty="0">
                <a:solidFill>
                  <a:srgbClr val="FF0000"/>
                </a:solidFill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0" name="标题 1"/>
          <p:cNvSpPr txBox="1"/>
          <p:nvPr>
            <p:custDataLst>
              <p:tags r:id="rId12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Initial condition: tilted geometry of QGP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图片 16" descr="ini_energ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79628" y="1335454"/>
            <a:ext cx="3824844" cy="244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15" descr="ini_baryo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79628" y="3703757"/>
            <a:ext cx="3864372" cy="244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511541" y="6554452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22532" name="文本框 13"/>
          <p:cNvSpPr txBox="1"/>
          <p:nvPr/>
        </p:nvSpPr>
        <p:spPr>
          <a:xfrm>
            <a:off x="4139952" y="659363"/>
            <a:ext cx="504056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dirty="0">
                <a:ea typeface="宋体" panose="02010600030101010101" pitchFamily="2" charset="-122"/>
                <a:cs typeface="+mn-lt"/>
              </a:rPr>
              <a:t>Ryu, Jupic, Shen,  Phys. Rev. C 104 (2021) 5, 054908</a:t>
            </a:r>
            <a:endParaRPr lang="en-US" altLang="zh-CN" sz="1800" dirty="0"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276387" y="5854742"/>
                <a:ext cx="479966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+mn-lt"/>
                    <a:cs typeface="+mn-lt"/>
                  </a:rPr>
                  <a:t>The transverse expansion is ignored: </a:t>
                </a:r>
                <a:endParaRPr lang="en-US" altLang="zh-CN" sz="2200" dirty="0">
                  <a:solidFill>
                    <a:srgbClr val="0070C0"/>
                  </a:solidFill>
                  <a:latin typeface="+mn-lt"/>
                  <a:cs typeface="+mn-lt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+mn-lt"/>
                    <a:cs typeface="+mn-lt"/>
                  </a:rPr>
                  <a:t> at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𝜏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+mn-lt"/>
                    <a:cs typeface="+mn-lt"/>
                  </a:rPr>
                  <a:t> </a:t>
                </a:r>
                <a:endParaRPr lang="en-US" altLang="zh-CN" sz="2200" dirty="0">
                  <a:solidFill>
                    <a:srgbClr val="0070C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87" y="5854742"/>
                <a:ext cx="4799669" cy="769441"/>
              </a:xfrm>
              <a:prstGeom prst="rect">
                <a:avLst/>
              </a:prstGeom>
              <a:blipFill rotWithShape="1">
                <a:blip r:embed="rId6"/>
                <a:stretch>
                  <a:fillRect l="-3" t="-5" r="10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76387" y="4590358"/>
                <a:ext cx="508770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B0F0"/>
                    </a:solidFill>
                    <a:latin typeface="+mn-lt"/>
                    <a:cs typeface="+mn-lt"/>
                  </a:rPr>
                  <a:t>This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∈[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200" dirty="0">
                    <a:solidFill>
                      <a:srgbClr val="00B0F0"/>
                    </a:solidFill>
                    <a:latin typeface="+mn-lt"/>
                    <a:cs typeface="+mn-lt"/>
                  </a:rPr>
                  <a:t> parameter controls the magnitude of the longitudinal flow velocity gradient. </a:t>
                </a:r>
                <a:endParaRPr lang="en-US" altLang="zh-CN" sz="2200" dirty="0">
                  <a:solidFill>
                    <a:srgbClr val="00B0F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87" y="4590358"/>
                <a:ext cx="5087701" cy="1107996"/>
              </a:xfrm>
              <a:prstGeom prst="rect">
                <a:avLst/>
              </a:prstGeom>
              <a:blipFill rotWithShape="1">
                <a:blip r:embed="rId7"/>
                <a:stretch>
                  <a:fillRect l="-3" t="-52" r="5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299562" y="1048406"/>
                <a:ext cx="88049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B050"/>
                    </a:solidFill>
                    <a:latin typeface="+mn-lt"/>
                    <a:cs typeface="+mn-lt"/>
                  </a:rPr>
                  <a:t>At the initial proper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rgbClr val="00B050"/>
                    </a:solidFill>
                    <a:latin typeface="+mn-lt"/>
                    <a:cs typeface="+mn-lt"/>
                  </a:rPr>
                  <a:t>, the initial energy-momentum tensor components are:</a:t>
                </a:r>
                <a:endParaRPr lang="en-US" altLang="zh-CN" sz="2200" dirty="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62" y="1048406"/>
                <a:ext cx="8804910" cy="769441"/>
              </a:xfrm>
              <a:prstGeom prst="rect">
                <a:avLst/>
              </a:prstGeom>
              <a:blipFill rotWithShape="1">
                <a:blip r:embed="rId8"/>
                <a:stretch>
                  <a:fillRect l="-5" t="-3" r="5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/>
        </p:nvGrpSpPr>
        <p:grpSpPr>
          <a:xfrm>
            <a:off x="1201103" y="1919676"/>
            <a:ext cx="3226881" cy="2444679"/>
            <a:chOff x="4146" y="3019"/>
            <a:chExt cx="5228" cy="4321"/>
          </a:xfrm>
        </p:grpSpPr>
        <p:grpSp>
          <p:nvGrpSpPr>
            <p:cNvPr id="22534" name="组合 30"/>
            <p:cNvGrpSpPr/>
            <p:nvPr/>
          </p:nvGrpSpPr>
          <p:grpSpPr>
            <a:xfrm>
              <a:off x="4146" y="3096"/>
              <a:ext cx="5228" cy="4245"/>
              <a:chOff x="2774624" y="1647408"/>
              <a:chExt cx="3318907" cy="2924687"/>
            </a:xfrm>
          </p:grpSpPr>
          <p:sp>
            <p:nvSpPr>
              <p:cNvPr id="18" name="左大括号 17"/>
              <p:cNvSpPr/>
              <p:nvPr/>
            </p:nvSpPr>
            <p:spPr>
              <a:xfrm>
                <a:off x="2774624" y="1647408"/>
                <a:ext cx="293639" cy="2880229"/>
              </a:xfrm>
              <a:prstGeom prst="leftBrac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685800" eaLnBrk="1" hangingPunct="1">
                  <a:defRPr/>
                </a:pPr>
                <a:endParaRPr lang="zh-CN" altLang="en-US" sz="1350" noProof="1"/>
              </a:p>
            </p:txBody>
          </p:sp>
          <p:pic>
            <p:nvPicPr>
              <p:cNvPr id="22540" name="图片 1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3222216" y="3391320"/>
                <a:ext cx="1236901" cy="31998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41" name="图片 11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3181785" y="3954956"/>
                <a:ext cx="2911746" cy="6171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2542" name="文本框 13"/>
              <p:cNvSpPr txBox="1"/>
              <p:nvPr/>
            </p:nvSpPr>
            <p:spPr>
              <a:xfrm>
                <a:off x="3845020" y="3376532"/>
                <a:ext cx="293687" cy="434117"/>
              </a:xfrm>
              <a:prstGeom prst="rect">
                <a:avLst/>
              </a:prstGeom>
              <a:noFill/>
              <a:ln w="22225" cap="flat" cmpd="sng">
                <a:solidFill>
                  <a:srgbClr val="C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zh-CN" altLang="en-US" sz="13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3" name="图片 2"/>
            <p:cNvPicPr/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611" y="4426"/>
              <a:ext cx="3838" cy="641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724" y="3019"/>
              <a:ext cx="3838" cy="868"/>
            </a:xfrm>
            <a:prstGeom prst="rect">
              <a:avLst/>
            </a:prstGeom>
          </p:spPr>
        </p:pic>
      </p:grpSp>
      <p:sp>
        <p:nvSpPr>
          <p:cNvPr id="21511" name="文本框 17"/>
          <p:cNvSpPr txBox="1"/>
          <p:nvPr>
            <p:custDataLst>
              <p:tags r:id="rId17"/>
            </p:custDataLst>
          </p:nvPr>
        </p:nvSpPr>
        <p:spPr>
          <a:xfrm>
            <a:off x="5971927" y="6150382"/>
            <a:ext cx="259537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C00000"/>
                </a:solidFill>
                <a:ea typeface="宋体" panose="02010600030101010101" pitchFamily="2" charset="-122"/>
                <a:cs typeface="+mn-lt"/>
                <a:sym typeface="宋体" panose="02010600030101010101" pitchFamily="2" charset="-122"/>
              </a:rPr>
              <a:t>Au+Au @ 27 GeV </a:t>
            </a:r>
            <a:endParaRPr lang="en-US" altLang="zh-CN" sz="2400" dirty="0">
              <a:solidFill>
                <a:srgbClr val="C00000"/>
              </a:solidFill>
              <a:ea typeface="宋体" panose="02010600030101010101" pitchFamily="2" charset="-122"/>
              <a:cs typeface="+mn-lt"/>
              <a:sym typeface="宋体" panose="02010600030101010101" pitchFamily="2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18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Initial condition: initial fluid velocity field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17373" y="6525344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23555" name="文本框 1"/>
          <p:cNvSpPr txBox="1"/>
          <p:nvPr/>
        </p:nvSpPr>
        <p:spPr>
          <a:xfrm>
            <a:off x="494109" y="1091344"/>
            <a:ext cx="8262938" cy="430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Energy-momentum conservation and net baryon current conservation:</a:t>
            </a:r>
            <a:endParaRPr lang="zh-CN" altLang="en-US" sz="22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3557" name="文本框 13"/>
          <p:cNvSpPr txBox="1"/>
          <p:nvPr/>
        </p:nvSpPr>
        <p:spPr>
          <a:xfrm>
            <a:off x="3779912" y="642947"/>
            <a:ext cx="607263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dirty="0">
                <a:ea typeface="宋体" panose="02010600030101010101" pitchFamily="2" charset="-122"/>
                <a:cs typeface="+mn-lt"/>
              </a:rPr>
              <a:t>Wu, Qin, Pang, Wang, Phys. Rev. C 105 (2022) 3, 034909</a:t>
            </a:r>
            <a:endParaRPr lang="en-US" altLang="zh-CN" sz="18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23558" name="文本框 18"/>
          <p:cNvSpPr txBox="1"/>
          <p:nvPr/>
        </p:nvSpPr>
        <p:spPr>
          <a:xfrm>
            <a:off x="494109" y="2378482"/>
            <a:ext cx="4936736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Equation of motion of dissipative current:</a:t>
            </a:r>
            <a:endParaRPr lang="en-US" altLang="zh-CN" sz="22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355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28" y="1601296"/>
            <a:ext cx="5112328" cy="755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28" y="3005779"/>
            <a:ext cx="5024216" cy="10959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61" name="组合 20"/>
          <p:cNvGrpSpPr/>
          <p:nvPr/>
        </p:nvGrpSpPr>
        <p:grpSpPr>
          <a:xfrm>
            <a:off x="494109" y="4305989"/>
            <a:ext cx="5431674" cy="1213012"/>
            <a:chOff x="767408" y="4597920"/>
            <a:chExt cx="7242462" cy="1616977"/>
          </a:xfrm>
        </p:grpSpPr>
        <p:sp>
          <p:nvSpPr>
            <p:cNvPr id="23563" name="文本框 7"/>
            <p:cNvSpPr txBox="1"/>
            <p:nvPr/>
          </p:nvSpPr>
          <p:spPr>
            <a:xfrm>
              <a:off x="767408" y="4597920"/>
              <a:ext cx="3299555" cy="574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22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shear viscosity: </a:t>
              </a:r>
              <a:endPara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pic>
          <p:nvPicPr>
            <p:cNvPr id="23564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4494" y="4612350"/>
              <a:ext cx="1555379" cy="6195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5" name="文本框 10"/>
            <p:cNvSpPr txBox="1"/>
            <p:nvPr/>
          </p:nvSpPr>
          <p:spPr>
            <a:xfrm>
              <a:off x="774439" y="5553397"/>
              <a:ext cx="3490896" cy="574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22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baryon diffusion:</a:t>
              </a:r>
              <a:endPara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pic>
          <p:nvPicPr>
            <p:cNvPr id="23566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5335" y="5535491"/>
              <a:ext cx="3744535" cy="6794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62" name="文本框 19"/>
          <p:cNvSpPr txBox="1"/>
          <p:nvPr/>
        </p:nvSpPr>
        <p:spPr>
          <a:xfrm>
            <a:off x="494109" y="5734109"/>
            <a:ext cx="3460243" cy="430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548235"/>
                </a:solidFill>
                <a:ea typeface="宋体" panose="02010600030101010101" pitchFamily="2" charset="-122"/>
                <a:cs typeface="+mn-lt"/>
              </a:rPr>
              <a:t>Equation of state: NEOS-BQS</a:t>
            </a:r>
            <a:endParaRPr lang="zh-CN" altLang="en-US" sz="2200" dirty="0">
              <a:solidFill>
                <a:srgbClr val="548235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" name="标题 1"/>
          <p:cNvSpPr txBox="1"/>
          <p:nvPr>
            <p:custDataLst>
              <p:tags r:id="rId6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Hydro evolution: (3+1)-D </a:t>
            </a:r>
            <a:r>
              <a:rPr lang="en-US" altLang="zh-CN" sz="4000" dirty="0" err="1">
                <a:solidFill>
                  <a:schemeClr val="bg1"/>
                </a:solidFill>
                <a:latin typeface="+mj-lt"/>
                <a:ea typeface="+mj-ea"/>
                <a:cs typeface="+mj-lt"/>
              </a:rPr>
              <a:t>CLVisc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551069" y="6588849"/>
            <a:ext cx="592931" cy="273844"/>
          </a:xfrm>
          <a:noFill/>
          <a:ln>
            <a:noFill/>
          </a:ln>
        </p:spPr>
        <p:txBody>
          <a:bodyPr anchor="ctr" anchorCtr="0"/>
          <a:lstStyle/>
          <a:p>
            <a:pPr algn="ctr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pic>
        <p:nvPicPr>
          <p:cNvPr id="2458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86" y="2527696"/>
            <a:ext cx="2529233" cy="6132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对话气泡: 圆角矩形 9"/>
          <p:cNvSpPr/>
          <p:nvPr/>
        </p:nvSpPr>
        <p:spPr>
          <a:xfrm>
            <a:off x="5387817" y="2014672"/>
            <a:ext cx="2419826" cy="570413"/>
          </a:xfrm>
          <a:prstGeom prst="wedgeRoundRectCallout">
            <a:avLst>
              <a:gd name="adj1" fmla="val -71483"/>
              <a:gd name="adj2" fmla="val 66669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 axial charge current density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5391149" y="2965847"/>
            <a:ext cx="2529233" cy="570412"/>
          </a:xfrm>
          <a:prstGeom prst="wedgeRoundRectCallout">
            <a:avLst>
              <a:gd name="adj1" fmla="val -70644"/>
              <a:gd name="adj2" fmla="val -51308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  fermions number density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24584" name="文本框 12"/>
          <p:cNvSpPr txBox="1"/>
          <p:nvPr/>
        </p:nvSpPr>
        <p:spPr>
          <a:xfrm>
            <a:off x="377478" y="3961035"/>
            <a:ext cx="8795147" cy="5477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For massless fermions, S(p) can be decomposed into different sources</a:t>
            </a:r>
            <a:endParaRPr lang="en-US" altLang="zh-CN" sz="2200" dirty="0">
              <a:solidFill>
                <a:srgbClr val="00B0F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4585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843297"/>
            <a:ext cx="6105857" cy="451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6" name="文本框 13"/>
          <p:cNvSpPr txBox="1"/>
          <p:nvPr/>
        </p:nvSpPr>
        <p:spPr>
          <a:xfrm>
            <a:off x="4734520" y="623508"/>
            <a:ext cx="5099447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dirty="0">
                <a:ea typeface="宋体" panose="02010600030101010101" pitchFamily="2" charset="-122"/>
                <a:cs typeface="+mn-lt"/>
              </a:rPr>
              <a:t>Yi, Pu, Yang, Phys. Rev. C 104 (2021) 6, 064901</a:t>
            </a:r>
            <a:endParaRPr lang="en-US" altLang="zh-CN" sz="1800" dirty="0"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23528" y="1304689"/>
                <a:ext cx="7801928" cy="57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B050"/>
                    </a:solidFill>
                    <a:latin typeface="+mn-lt"/>
                    <a:cs typeface="+mn-lt"/>
                  </a:rPr>
                  <a:t>The polarization pseudo vector for spin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+mn-lt"/>
                      </a:rPr>
                      <m:t> </m:t>
                    </m:r>
                    <m:f>
                      <m:fPr>
                        <m:ctrlP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200" dirty="0">
                    <a:solidFill>
                      <a:srgbClr val="00B050"/>
                    </a:solidFill>
                    <a:latin typeface="+mn-lt"/>
                    <a:cs typeface="+mn-lt"/>
                  </a:rPr>
                  <a:t> particles</a:t>
                </a:r>
                <a:endParaRPr lang="en-US" altLang="zh-CN" sz="2200" dirty="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304689"/>
                <a:ext cx="7801928" cy="570413"/>
              </a:xfrm>
              <a:prstGeom prst="rect">
                <a:avLst/>
              </a:prstGeom>
              <a:blipFill rotWithShape="1">
                <a:blip r:embed="rId4"/>
                <a:stretch>
                  <a:fillRect l="-4" t="-70" r="8" b="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1"/>
          <p:cNvSpPr txBox="1"/>
          <p:nvPr>
            <p:custDataLst>
              <p:tags r:id="rId5"/>
            </p:custDataLst>
          </p:nvPr>
        </p:nvSpPr>
        <p:spPr>
          <a:xfrm>
            <a:off x="0" y="-8610"/>
            <a:ext cx="9144000" cy="620688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Spin polarization</a:t>
            </a:r>
            <a:endParaRPr lang="zh-CN" altLang="en-US" sz="40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PLACING_PICTURE_USER_VIEWPORT" val="{&quot;height&quot;:2814.5228346456693,&quot;width&quot;:16896.36535433071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PP_MARK_KEY" val="17915394-477b-4f53-98ba-0c880b2c119a"/>
  <p:tag name="COMMONDATA" val="eyJoZGlkIjoiZjcwMTU0MjYxNGFlODJjZjFmN2Y0YzM3NTliNTMwMGI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PLACING_PICTURE_USER_VIEWPORT" val="{&quot;height&quot;:868,&quot;width&quot;:3838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5034</Words>
  <Application>WPS 演示</Application>
  <PresentationFormat>全屏显示(4:3)</PresentationFormat>
  <Paragraphs>273</Paragraphs>
  <Slides>23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等线 Light</vt:lpstr>
      <vt:lpstr>Cambria Math</vt:lpstr>
      <vt:lpstr>MS Mincho</vt:lpstr>
      <vt:lpstr>Segoe Print</vt:lpstr>
      <vt:lpstr>等线</vt:lpstr>
      <vt:lpstr>微软雅黑</vt:lpstr>
      <vt:lpstr>Arial Unicode MS</vt:lpstr>
      <vt:lpstr>Calibri Light</vt:lpstr>
      <vt:lpstr>Calibri</vt:lpstr>
      <vt:lpstr>华光魏体_CNKI</vt:lpstr>
      <vt:lpstr>Office 主题​​</vt:lpstr>
      <vt:lpstr>1_Office 主题​​</vt:lpstr>
      <vt:lpstr>2_Office 主题​​</vt:lpstr>
      <vt:lpstr>Hyperon polarization and its relation with directed flow in heavy ion collisions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hydrodynamic study of directed flow and spin polarization of hyperon in relativistic heavy ion collisions</dc:title>
  <dc:creator>zfjiang</dc:creator>
  <cp:lastModifiedBy>泽方</cp:lastModifiedBy>
  <cp:revision>657</cp:revision>
  <dcterms:created xsi:type="dcterms:W3CDTF">2023-01-12T02:33:00Z</dcterms:created>
  <dcterms:modified xsi:type="dcterms:W3CDTF">2023-12-17T01:08:18Z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06B10F0D7FD140DEB0485D6C40D8144E_12</vt:lpwstr>
  </property>
</Properties>
</file>