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648" r:id="rId2"/>
    <p:sldId id="1090" r:id="rId3"/>
    <p:sldId id="1030" r:id="rId4"/>
    <p:sldId id="427" r:id="rId5"/>
    <p:sldId id="1072" r:id="rId6"/>
    <p:sldId id="1076" r:id="rId7"/>
    <p:sldId id="1008" r:id="rId8"/>
    <p:sldId id="1093" r:id="rId9"/>
    <p:sldId id="1032" r:id="rId10"/>
    <p:sldId id="1035" r:id="rId11"/>
    <p:sldId id="1091" r:id="rId12"/>
    <p:sldId id="1045" r:id="rId13"/>
    <p:sldId id="1034" r:id="rId14"/>
    <p:sldId id="1068" r:id="rId15"/>
    <p:sldId id="1086" r:id="rId16"/>
    <p:sldId id="1089" r:id="rId17"/>
    <p:sldId id="1084" r:id="rId18"/>
    <p:sldId id="1081" r:id="rId19"/>
    <p:sldId id="1095" r:id="rId20"/>
    <p:sldId id="1094" r:id="rId21"/>
    <p:sldId id="1065" r:id="rId22"/>
    <p:sldId id="668" r:id="rId23"/>
    <p:sldId id="1022" r:id="rId24"/>
    <p:sldId id="1064" r:id="rId25"/>
    <p:sldId id="1056" r:id="rId26"/>
    <p:sldId id="1057" r:id="rId27"/>
    <p:sldId id="283" r:id="rId28"/>
    <p:sldId id="1059" r:id="rId29"/>
    <p:sldId id="456" r:id="rId30"/>
    <p:sldId id="387" r:id="rId31"/>
    <p:sldId id="1039" r:id="rId32"/>
    <p:sldId id="1044" r:id="rId33"/>
    <p:sldId id="1038" r:id="rId34"/>
    <p:sldId id="1088" r:id="rId35"/>
    <p:sldId id="1087" r:id="rId36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服部 恒一" initials="服部" lastIdx="2" clrIdx="0">
    <p:extLst>
      <p:ext uri="{19B8F6BF-5375-455C-9EA6-DF929625EA0E}">
        <p15:presenceInfo xmlns:p15="http://schemas.microsoft.com/office/powerpoint/2012/main" userId="服部 恒一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7C80"/>
    <a:srgbClr val="00BC55"/>
    <a:srgbClr val="0070C0"/>
    <a:srgbClr val="EE9CC5"/>
    <a:srgbClr val="93CDDD"/>
    <a:srgbClr val="9E5E00"/>
    <a:srgbClr val="BC7000"/>
    <a:srgbClr val="FF99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4" autoAdjust="0"/>
    <p:restoredTop sz="90484" autoAdjust="0"/>
  </p:normalViewPr>
  <p:slideViewPr>
    <p:cSldViewPr>
      <p:cViewPr varScale="1">
        <p:scale>
          <a:sx n="54" d="100"/>
          <a:sy n="54" d="100"/>
        </p:scale>
        <p:origin x="1652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2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0D7E4AD-F3CD-4CFD-AD1D-D256BB7CF45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5CC45DD-6B87-4AB2-B576-3E66D5A3FB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514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800" dirty="0">
              <a:effectLst/>
              <a:latin typeface="Calibri" panose="020F0502020204030204" pitchFamily="34" charset="0"/>
              <a:ea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C45DD-6B87-4AB2-B576-3E66D5A3FB4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74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C45DD-6B87-4AB2-B576-3E66D5A3FB4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20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315E7-C26C-42A5-92D6-679E2AB96F5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510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072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74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172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729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108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20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844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045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263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181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299A-DC6C-49DE-9B59-7A116A472A1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04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F299A-DC6C-49DE-9B59-7A116A472A1D}" type="datetimeFigureOut">
              <a:rPr kumimoji="1" lang="ja-JP" altLang="en-US" smtClean="0"/>
              <a:t>2023/12/17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5D150-C584-4668-9F85-B115A9F14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01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rxiv.org/abs/2205.06411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arxiv.org/abs/2205.043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koichi.hattori@zju.edu.cn" TargetMode="External"/><Relationship Id="rId4" Type="http://schemas.openxmlformats.org/officeDocument/2006/relationships/hyperlink" Target="https://indico.ihep.ac.cn/event/19910/" TargetMode="External"/><Relationship Id="rId9" Type="http://schemas.openxmlformats.org/officeDocument/2006/relationships/hyperlink" Target="https://arxiv.org/abs/2305.03865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49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4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47.png"/><Relationship Id="rId5" Type="http://schemas.openxmlformats.org/officeDocument/2006/relationships/tags" Target="../tags/tag26.xml"/><Relationship Id="rId10" Type="http://schemas.openxmlformats.org/officeDocument/2006/relationships/image" Target="../media/image46.png"/><Relationship Id="rId4" Type="http://schemas.openxmlformats.org/officeDocument/2006/relationships/tags" Target="../tags/tag25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54.png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image" Target="../media/image5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52.png"/><Relationship Id="rId5" Type="http://schemas.openxmlformats.org/officeDocument/2006/relationships/tags" Target="../tags/tag33.xml"/><Relationship Id="rId10" Type="http://schemas.openxmlformats.org/officeDocument/2006/relationships/image" Target="../media/image51.png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57.png"/><Relationship Id="rId4" Type="http://schemas.openxmlformats.org/officeDocument/2006/relationships/image" Target="../media/image5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tags" Target="../tags/tag4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6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61.png"/><Relationship Id="rId5" Type="http://schemas.openxmlformats.org/officeDocument/2006/relationships/tags" Target="../tags/tag42.xml"/><Relationship Id="rId10" Type="http://schemas.openxmlformats.org/officeDocument/2006/relationships/image" Target="../media/image60.png"/><Relationship Id="rId4" Type="http://schemas.openxmlformats.org/officeDocument/2006/relationships/tags" Target="../tags/tag41.xml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image" Target="../media/image64.emf"/><Relationship Id="rId7" Type="http://schemas.openxmlformats.org/officeDocument/2006/relationships/image" Target="../media/image68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tags" Target="../tags/tag46.xml"/><Relationship Id="rId7" Type="http://schemas.openxmlformats.org/officeDocument/2006/relationships/image" Target="../media/image76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75.png"/><Relationship Id="rId5" Type="http://schemas.openxmlformats.org/officeDocument/2006/relationships/image" Target="../media/image74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2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3.emf"/><Relationship Id="rId4" Type="http://schemas.openxmlformats.org/officeDocument/2006/relationships/image" Target="../media/image79.png"/><Relationship Id="rId9" Type="http://schemas.openxmlformats.org/officeDocument/2006/relationships/image" Target="../media/image8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52.xml"/><Relationship Id="rId7" Type="http://schemas.openxmlformats.org/officeDocument/2006/relationships/image" Target="../media/image88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87.emf"/><Relationship Id="rId5" Type="http://schemas.openxmlformats.org/officeDocument/2006/relationships/image" Target="../media/image86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rxiv.org/abs/1609.00747" TargetMode="External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56.xml"/><Relationship Id="rId7" Type="http://schemas.openxmlformats.org/officeDocument/2006/relationships/hyperlink" Target="https://arxiv.org/abs/1212.1897" TargetMode="Externa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hyperlink" Target="https://arxiv.org/abs/1209.2663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s://arxiv.org/abs/1305.7224" TargetMode="Externa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1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0.emf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41.png"/><Relationship Id="rId5" Type="http://schemas.openxmlformats.org/officeDocument/2006/relationships/tags" Target="../tags/tag61.xml"/><Relationship Id="rId10" Type="http://schemas.openxmlformats.org/officeDocument/2006/relationships/image" Target="../media/image99.png"/><Relationship Id="rId4" Type="http://schemas.openxmlformats.org/officeDocument/2006/relationships/tags" Target="../tags/tag60.xml"/><Relationship Id="rId9" Type="http://schemas.openxmlformats.org/officeDocument/2006/relationships/image" Target="../media/image98.png"/><Relationship Id="rId14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104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5.png"/><Relationship Id="rId5" Type="http://schemas.openxmlformats.org/officeDocument/2006/relationships/image" Target="../media/image103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8.pn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7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../media/image106.png"/><Relationship Id="rId5" Type="http://schemas.openxmlformats.org/officeDocument/2006/relationships/tags" Target="../tags/tag70.xml"/><Relationship Id="rId10" Type="http://schemas.openxmlformats.org/officeDocument/2006/relationships/image" Target="../media/image105.png"/><Relationship Id="rId4" Type="http://schemas.openxmlformats.org/officeDocument/2006/relationships/tags" Target="../tags/tag69.xml"/><Relationship Id="rId9" Type="http://schemas.openxmlformats.org/officeDocument/2006/relationships/image" Target="../media/image104.png"/><Relationship Id="rId1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tags" Target="../tags/tag74.xml"/><Relationship Id="rId7" Type="http://schemas.openxmlformats.org/officeDocument/2006/relationships/image" Target="../media/image111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10.png"/><Relationship Id="rId11" Type="http://schemas.openxmlformats.org/officeDocument/2006/relationships/image" Target="../media/image115.emf"/><Relationship Id="rId5" Type="http://schemas.openxmlformats.org/officeDocument/2006/relationships/image" Target="../media/image109.png"/><Relationship Id="rId10" Type="http://schemas.openxmlformats.org/officeDocument/2006/relationships/image" Target="../media/image114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image" Target="../media/image118.emf"/><Relationship Id="rId7" Type="http://schemas.openxmlformats.org/officeDocument/2006/relationships/image" Target="../media/image122.emf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emf"/><Relationship Id="rId5" Type="http://schemas.openxmlformats.org/officeDocument/2006/relationships/image" Target="../media/image120.emf"/><Relationship Id="rId4" Type="http://schemas.openxmlformats.org/officeDocument/2006/relationships/image" Target="../media/image1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8.xml"/><Relationship Id="rId5" Type="http://schemas.openxmlformats.org/officeDocument/2006/relationships/image" Target="../media/image57.png"/><Relationship Id="rId4" Type="http://schemas.openxmlformats.org/officeDocument/2006/relationships/image" Target="../media/image127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emf"/><Relationship Id="rId4" Type="http://schemas.openxmlformats.org/officeDocument/2006/relationships/image" Target="../media/image7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emf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image" Target="../media/image19.emf"/><Relationship Id="rId3" Type="http://schemas.openxmlformats.org/officeDocument/2006/relationships/tags" Target="../tags/tag5.xml"/><Relationship Id="rId7" Type="http://schemas.openxmlformats.org/officeDocument/2006/relationships/image" Target="../media/image15.png"/><Relationship Id="rId12" Type="http://schemas.openxmlformats.org/officeDocument/2006/relationships/hyperlink" Target="https://arxiv.org/abs/1212.1897" TargetMode="External"/><Relationship Id="rId2" Type="http://schemas.openxmlformats.org/officeDocument/2006/relationships/tags" Target="../tags/tag4.xml"/><Relationship Id="rId16" Type="http://schemas.openxmlformats.org/officeDocument/2006/relationships/image" Target="../media/image22.png"/><Relationship Id="rId1" Type="http://schemas.openxmlformats.org/officeDocument/2006/relationships/tags" Target="../tags/tag3.xml"/><Relationship Id="rId6" Type="http://schemas.openxmlformats.org/officeDocument/2006/relationships/slideLayout" Target="../slideLayouts/slideLayout2.xml"/><Relationship Id="rId11" Type="http://schemas.openxmlformats.org/officeDocument/2006/relationships/hyperlink" Target="https://arxiv.org/abs/1209.2663" TargetMode="External"/><Relationship Id="rId5" Type="http://schemas.openxmlformats.org/officeDocument/2006/relationships/tags" Target="../tags/tag7.xml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4" Type="http://schemas.openxmlformats.org/officeDocument/2006/relationships/tags" Target="../tags/tag6.xml"/><Relationship Id="rId9" Type="http://schemas.openxmlformats.org/officeDocument/2006/relationships/image" Target="../media/image17.emf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7.emf"/><Relationship Id="rId18" Type="http://schemas.openxmlformats.org/officeDocument/2006/relationships/image" Target="../media/image32.png"/><Relationship Id="rId3" Type="http://schemas.openxmlformats.org/officeDocument/2006/relationships/tags" Target="../tags/tag10.xml"/><Relationship Id="rId21" Type="http://schemas.openxmlformats.org/officeDocument/2006/relationships/hyperlink" Target="https://arxiv.org/abs/1209.2663" TargetMode="External"/><Relationship Id="rId7" Type="http://schemas.openxmlformats.org/officeDocument/2006/relationships/tags" Target="../tags/tag14.xml"/><Relationship Id="rId12" Type="http://schemas.openxmlformats.org/officeDocument/2006/relationships/image" Target="../media/image26.emf"/><Relationship Id="rId17" Type="http://schemas.openxmlformats.org/officeDocument/2006/relationships/image" Target="../media/image31.png"/><Relationship Id="rId2" Type="http://schemas.openxmlformats.org/officeDocument/2006/relationships/tags" Target="../tags/tag9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5.png"/><Relationship Id="rId5" Type="http://schemas.openxmlformats.org/officeDocument/2006/relationships/tags" Target="../tags/tag12.xml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emf"/><Relationship Id="rId4" Type="http://schemas.openxmlformats.org/officeDocument/2006/relationships/tags" Target="../tags/tag11.xml"/><Relationship Id="rId9" Type="http://schemas.openxmlformats.org/officeDocument/2006/relationships/image" Target="../media/image23.emf"/><Relationship Id="rId1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4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6.jpeg"/><Relationship Id="rId11" Type="http://schemas.openxmlformats.org/officeDocument/2006/relationships/image" Target="../media/image39.png"/><Relationship Id="rId5" Type="http://schemas.openxmlformats.org/officeDocument/2006/relationships/image" Target="../media/image35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19.xml"/><Relationship Id="rId7" Type="http://schemas.openxmlformats.org/officeDocument/2006/relationships/image" Target="../media/image4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10" Type="http://schemas.openxmlformats.org/officeDocument/2006/relationships/image" Target="../media/image44.emf"/><Relationship Id="rId4" Type="http://schemas.openxmlformats.org/officeDocument/2006/relationships/tags" Target="../tags/tag20.xml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ield with trees and hills in the background&#10;&#10;Description automatically generated">
            <a:extLst>
              <a:ext uri="{FF2B5EF4-FFF2-40B4-BE49-F238E27FC236}">
                <a16:creationId xmlns:a16="http://schemas.microsoft.com/office/drawing/2014/main" id="{CF02CEC9-B5D3-544C-132F-964940224C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06" y="4249480"/>
            <a:ext cx="3719920" cy="1987832"/>
          </a:xfrm>
          <a:prstGeom prst="rect">
            <a:avLst/>
          </a:prstGeom>
        </p:spPr>
      </p:pic>
      <p:sp>
        <p:nvSpPr>
          <p:cNvPr id="4" name="テキスト ボックス 3 1"/>
          <p:cNvSpPr txBox="1"/>
          <p:nvPr/>
        </p:nvSpPr>
        <p:spPr>
          <a:xfrm>
            <a:off x="2289736" y="4744411"/>
            <a:ext cx="29610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Koichi Hattori</a:t>
            </a:r>
          </a:p>
          <a:p>
            <a:pPr algn="ctr"/>
            <a:r>
              <a:rPr kumimoji="1" lang="en-US" altLang="ja-JP" sz="2800" dirty="0"/>
              <a:t>Zhejiang University</a:t>
            </a:r>
            <a:endParaRPr kumimoji="1" lang="ja-JP" altLang="en-US" sz="2800" dirty="0"/>
          </a:p>
        </p:txBody>
      </p:sp>
      <p:sp>
        <p:nvSpPr>
          <p:cNvPr id="7" name="pptTeX_Preamble" descr="\documentclass[12pt]{jarticle}&#10;\pagestyle{empty}&#10;\usepackage{amsmath}&#10;\usepackage[dvips]{color}&#10;&#10;\usepackage{latexsym}&#10;\usepackage{amsfonts}&#10;\usepackage{amssymb}&#10;\usepackage{amsmath}&#10;\usepackage{bm}&#10;\usepackage{graphicx}&#10;\usepackage{mathrsfs} &#10;%\usepackage{wrapft}&#10;&#10;\usepackage{axodraw4j}&#10;\usepackage{pstricks}&#10;\usepackage{color}&#10;&#10;\usepackage{slashed}&#10;&#10;%%%%%%%%%%%%%%%%%%%%%%%%%%%%%%%%%%%%%%%%%%%%%%%%%%%%%%%%&#10;&#10;\newcommand{\tr}{ {\rm Tr} }&#10;\newcommand{\sgn}{ {\rm sgn} }&#10;\newcommand{\prj}{ {\mathcal P} }&#10;\newcommand{\mf}{ m_f }&#10;\newcommand{\gam}{ \gamma }&#10;\newcommand{\M}{ {\mathcal M} }&#10;\newcommand{\N}{ {\mathcal N} }&#10;&#10;&#10;\newcommand{\bx}{{\bm{x}}}&#10;\newcommand{\br}{{\bm{r}}}&#10;\newcommand{\bk}{{\bm{k}}}&#10;\newcommand{\bp}{{\bm{p}}}&#10;\newcommand{\bq}{{\bm{q}}}&#10;\newcommand{\integ}{\int\!\!}&#10;&#10;&#10;\newcommand{\F}{ {\mathscr{F}} }&#10;\newcommand{\G}{ {\mathscr{G}} }&#10;\newcommand{\bB}{{\bm{B}}}&#10;\newcommand{\bE}{{\bm{E}}}" hidden="1"/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4" name="テキスト ボックス 3 2">
            <a:extLst>
              <a:ext uri="{FF2B5EF4-FFF2-40B4-BE49-F238E27FC236}">
                <a16:creationId xmlns:a16="http://schemas.microsoft.com/office/drawing/2014/main" id="{43A636AB-1595-4CC3-8C08-B50798CBE2A2}"/>
              </a:ext>
            </a:extLst>
          </p:cNvPr>
          <p:cNvSpPr txBox="1"/>
          <p:nvPr/>
        </p:nvSpPr>
        <p:spPr>
          <a:xfrm>
            <a:off x="179512" y="5837355"/>
            <a:ext cx="5040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>
                <a:effectLst/>
                <a:latin typeface="Yu Gothic" panose="020B0400000000000000" pitchFamily="34" charset="-128"/>
                <a:cs typeface="Arial" panose="020B0604020202020204" pitchFamily="34" charset="0"/>
                <a:hlinkClick r:id="rId4"/>
              </a:rPr>
              <a:t>15th workshop on QCD Phase Transition and Relativistic Heavy Ion Collisions (QPT2023)</a:t>
            </a:r>
          </a:p>
          <a:p>
            <a:r>
              <a:rPr lang="en-US" altLang="ja-JP" sz="1800" dirty="0">
                <a:effectLst/>
                <a:latin typeface="Yu Gothic" panose="020B0400000000000000" pitchFamily="34" charset="-128"/>
                <a:cs typeface="Arial" panose="020B0604020202020204" pitchFamily="34" charset="0"/>
                <a:hlinkClick r:id="rId4"/>
              </a:rPr>
              <a:t>Dec 14-19, 2023 in Zhuhai</a:t>
            </a:r>
            <a:endParaRPr lang="en-US" altLang="ja-JP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316AF9-90CC-4EC2-AA31-C8B3580B6E62}"/>
              </a:ext>
            </a:extLst>
          </p:cNvPr>
          <p:cNvSpPr/>
          <p:nvPr/>
        </p:nvSpPr>
        <p:spPr>
          <a:xfrm>
            <a:off x="611560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b="1" dirty="0"/>
              <a:t>Magneto-birefringence and axial Ward</a:t>
            </a:r>
          </a:p>
          <a:p>
            <a:r>
              <a:rPr lang="en-US" altLang="ja-JP" sz="3600" b="1" dirty="0"/>
              <a:t>identity at finite temperature and density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7C0E7C-EFCA-4FDB-86A2-56CF8F5CCF0A}"/>
              </a:ext>
            </a:extLst>
          </p:cNvPr>
          <p:cNvSpPr txBox="1"/>
          <p:nvPr/>
        </p:nvSpPr>
        <p:spPr>
          <a:xfrm>
            <a:off x="5292080" y="6299020"/>
            <a:ext cx="3672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1800" dirty="0">
                <a:solidFill>
                  <a:srgbClr val="00B0F0"/>
                </a:solidFill>
                <a:hlinkClick r:id="rId5"/>
              </a:rPr>
              <a:t>koichi.hattori@@@zju.edu.cn</a:t>
            </a:r>
            <a:endParaRPr kumimoji="1" lang="ja-JP" altLang="en-US" sz="1800" dirty="0">
              <a:solidFill>
                <a:srgbClr val="00B0F0"/>
              </a:solidFill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E6BEEE2-613C-F280-5ED9-38837B29BC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25" y="2492896"/>
            <a:ext cx="1440160" cy="144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BA8C2A-278B-B60C-FC02-E31E13F3E0F5}"/>
              </a:ext>
            </a:extLst>
          </p:cNvPr>
          <p:cNvSpPr txBox="1"/>
          <p:nvPr/>
        </p:nvSpPr>
        <p:spPr>
          <a:xfrm>
            <a:off x="612293" y="2147814"/>
            <a:ext cx="67687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0B050"/>
                </a:solidFill>
              </a:rPr>
              <a:t>Based on a series of papers</a:t>
            </a:r>
            <a:r>
              <a:rPr kumimoji="1" lang="en-US" altLang="ja-JP" sz="2000" dirty="0">
                <a:solidFill>
                  <a:srgbClr val="00B050"/>
                </a:solidFill>
              </a:rPr>
              <a:t> with </a:t>
            </a:r>
            <a:r>
              <a:rPr kumimoji="1" lang="en-US" altLang="ja-JP" sz="2000" dirty="0" err="1">
                <a:solidFill>
                  <a:srgbClr val="00B050"/>
                </a:solidFill>
              </a:rPr>
              <a:t>Kaz</a:t>
            </a:r>
            <a:r>
              <a:rPr kumimoji="1" lang="en-US" altLang="ja-JP" sz="2000" dirty="0">
                <a:solidFill>
                  <a:srgbClr val="00B050"/>
                </a:solidFill>
              </a:rPr>
              <a:t>. </a:t>
            </a:r>
            <a:r>
              <a:rPr kumimoji="1" lang="en-US" altLang="ja-JP" sz="2000" dirty="0" err="1">
                <a:solidFill>
                  <a:srgbClr val="00B050"/>
                </a:solidFill>
              </a:rPr>
              <a:t>Itakura</a:t>
            </a:r>
            <a:r>
              <a:rPr kumimoji="1" lang="en-US" altLang="ja-JP" sz="2000" dirty="0">
                <a:solidFill>
                  <a:srgbClr val="00B050"/>
                </a:solidFill>
              </a:rPr>
              <a:t>.</a:t>
            </a:r>
          </a:p>
          <a:p>
            <a:r>
              <a:rPr lang="en-US" altLang="ja-JP" sz="2000" dirty="0">
                <a:solidFill>
                  <a:srgbClr val="00B050"/>
                </a:solidFill>
              </a:rPr>
              <a:t>“In-medium polarization tensor in strong magnetic fields” </a:t>
            </a:r>
          </a:p>
          <a:p>
            <a:r>
              <a:rPr lang="en-US" altLang="ja-JP" sz="2000" dirty="0">
                <a:hlinkClick r:id="rId7"/>
              </a:rPr>
              <a:t>2205.04312</a:t>
            </a:r>
            <a:r>
              <a:rPr lang="en-US" altLang="ja-JP" sz="2000" dirty="0">
                <a:solidFill>
                  <a:srgbClr val="00B050"/>
                </a:solidFill>
              </a:rPr>
              <a:t>;</a:t>
            </a:r>
            <a:r>
              <a:rPr lang="ja-JP" altLang="en-US" sz="2000" dirty="0">
                <a:solidFill>
                  <a:srgbClr val="00B050"/>
                </a:solidFill>
              </a:rPr>
              <a:t> </a:t>
            </a:r>
            <a:r>
              <a:rPr lang="en-US" altLang="ja-JP" sz="2000" dirty="0">
                <a:hlinkClick r:id="rId8"/>
              </a:rPr>
              <a:t>2205.06411</a:t>
            </a:r>
            <a:endParaRPr lang="en-US" altLang="ja-JP" sz="2000" dirty="0"/>
          </a:p>
          <a:p>
            <a:endParaRPr lang="en-US" altLang="ja-JP" sz="2000" dirty="0">
              <a:solidFill>
                <a:srgbClr val="00B050"/>
              </a:solidFill>
            </a:endParaRPr>
          </a:p>
          <a:p>
            <a:r>
              <a:rPr lang="en-US" altLang="ja-JP" sz="2000" dirty="0">
                <a:solidFill>
                  <a:srgbClr val="00B050"/>
                </a:solidFill>
              </a:rPr>
              <a:t>Cf. Review paper in PPNP, </a:t>
            </a:r>
            <a:r>
              <a:rPr lang="en-US" altLang="ja-JP" sz="2000" dirty="0">
                <a:hlinkClick r:id="rId9"/>
              </a:rPr>
              <a:t>2305.03865</a:t>
            </a:r>
            <a:endParaRPr lang="en-US" altLang="ja-JP" sz="2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C550DB-0CD7-BC8C-5750-D42AE93FEB2E}"/>
              </a:ext>
            </a:extLst>
          </p:cNvPr>
          <p:cNvGrpSpPr/>
          <p:nvPr/>
        </p:nvGrpSpPr>
        <p:grpSpPr>
          <a:xfrm>
            <a:off x="899592" y="4293096"/>
            <a:ext cx="1275687" cy="592508"/>
            <a:chOff x="334345" y="1474746"/>
            <a:chExt cx="1357335" cy="630431"/>
          </a:xfrm>
        </p:grpSpPr>
        <p:sp>
          <p:nvSpPr>
            <p:cNvPr id="22" name="円/楕円 51 1">
              <a:extLst>
                <a:ext uri="{FF2B5EF4-FFF2-40B4-BE49-F238E27FC236}">
                  <a16:creationId xmlns:a16="http://schemas.microsoft.com/office/drawing/2014/main" id="{2CE33F09-B2AE-8EA7-EE1B-9683474FA67F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695474" y="1474746"/>
              <a:ext cx="630431" cy="630431"/>
            </a:xfrm>
            <a:prstGeom prst="ellipse">
              <a:avLst/>
            </a:prstGeom>
            <a:noFill/>
            <a:ln w="76200" cmpd="dbl">
              <a:solidFill>
                <a:srgbClr val="00D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350"/>
            </a:p>
          </p:txBody>
        </p:sp>
        <p:sp>
          <p:nvSpPr>
            <p:cNvPr id="23" name="フリーフォーム 100 1 1 5">
              <a:extLst>
                <a:ext uri="{FF2B5EF4-FFF2-40B4-BE49-F238E27FC236}">
                  <a16:creationId xmlns:a16="http://schemas.microsoft.com/office/drawing/2014/main" id="{A8761759-5F88-E9EB-9F59-FF03802AC5D5}"/>
                </a:ext>
              </a:extLst>
            </p:cNvPr>
            <p:cNvSpPr/>
            <p:nvPr/>
          </p:nvSpPr>
          <p:spPr>
            <a:xfrm rot="10800000">
              <a:off x="334345" y="1764466"/>
              <a:ext cx="331560" cy="68811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/>
            </a:p>
          </p:txBody>
        </p:sp>
        <p:sp>
          <p:nvSpPr>
            <p:cNvPr id="25" name="フリーフォーム 100 1 1 6">
              <a:extLst>
                <a:ext uri="{FF2B5EF4-FFF2-40B4-BE49-F238E27FC236}">
                  <a16:creationId xmlns:a16="http://schemas.microsoft.com/office/drawing/2014/main" id="{18AAAFB9-F7C8-3B77-7565-87B39B94D15A}"/>
                </a:ext>
              </a:extLst>
            </p:cNvPr>
            <p:cNvSpPr/>
            <p:nvPr/>
          </p:nvSpPr>
          <p:spPr>
            <a:xfrm rot="10800000">
              <a:off x="1360120" y="1782998"/>
              <a:ext cx="331560" cy="68811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13" dirty="0"/>
            </a:p>
          </p:txBody>
        </p:sp>
      </p:grpSp>
    </p:spTree>
    <p:extLst>
      <p:ext uri="{BB962C8B-B14F-4D97-AF65-F5344CB8AC3E}">
        <p14:creationId xmlns:p14="http://schemas.microsoft.com/office/powerpoint/2010/main" val="927262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7B61EC9-B9AB-4335-9214-11DAB9D17F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48824"/>
            <a:ext cx="5195498" cy="7400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9374AA-8C81-433A-8766-5BD7FAB5D489}"/>
              </a:ext>
            </a:extLst>
          </p:cNvPr>
          <p:cNvSpPr txBox="1"/>
          <p:nvPr/>
        </p:nvSpPr>
        <p:spPr>
          <a:xfrm>
            <a:off x="971600" y="1982010"/>
            <a:ext cx="7550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200" dirty="0">
                <a:solidFill>
                  <a:srgbClr val="1953F7"/>
                </a:solidFill>
              </a:rPr>
              <a:t>No modification in the tensor 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200" dirty="0">
                <a:solidFill>
                  <a:srgbClr val="FF0000"/>
                </a:solidFill>
              </a:rPr>
              <a:t>Separate dependences on the photon energy and momentum.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2A7B12-3318-49F3-A74B-3D371352277D}"/>
              </a:ext>
            </a:extLst>
          </p:cNvPr>
          <p:cNvSpPr txBox="1"/>
          <p:nvPr/>
        </p:nvSpPr>
        <p:spPr>
          <a:xfrm>
            <a:off x="1068260" y="135085"/>
            <a:ext cx="7357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</a:rPr>
              <a:t>In-medium polarization tensor in the lowest Landau level</a:t>
            </a:r>
            <a:r>
              <a:rPr kumimoji="1" lang="en-US" altLang="ja-JP" sz="2400" dirty="0">
                <a:solidFill>
                  <a:srgbClr val="00B0F0"/>
                </a:solidFill>
              </a:rPr>
              <a:t> </a:t>
            </a:r>
          </a:p>
          <a:p>
            <a:r>
              <a:rPr kumimoji="1" lang="en-US" altLang="ja-JP" sz="2400" dirty="0">
                <a:solidFill>
                  <a:srgbClr val="00B0F0"/>
                </a:solidFill>
              </a:rPr>
              <a:t>at finite T and μ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45DE4F-EFB2-4EF1-AFE6-B4A3304189AB}"/>
              </a:ext>
            </a:extLst>
          </p:cNvPr>
          <p:cNvSpPr txBox="1"/>
          <p:nvPr/>
        </p:nvSpPr>
        <p:spPr>
          <a:xfrm>
            <a:off x="3962574" y="719314"/>
            <a:ext cx="5173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One can use either the </a:t>
            </a:r>
            <a:r>
              <a:rPr kumimoji="1" lang="en-US" altLang="ja-JP" dirty="0" err="1"/>
              <a:t>imag</a:t>
            </a:r>
            <a:r>
              <a:rPr kumimoji="1" lang="en-US" altLang="ja-JP" dirty="0"/>
              <a:t>.- or real-time formalism.</a:t>
            </a:r>
            <a:endParaRPr kumimoji="1" lang="ja-JP" alt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DD6F76E-F71D-4474-B366-C49F398F99B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592" y="1990421"/>
            <a:ext cx="3379868" cy="2790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B96B9F7-1B45-CEF6-4B78-359FD9E5B174}"/>
              </a:ext>
            </a:extLst>
          </p:cNvPr>
          <p:cNvGrpSpPr/>
          <p:nvPr/>
        </p:nvGrpSpPr>
        <p:grpSpPr>
          <a:xfrm>
            <a:off x="346801" y="2902830"/>
            <a:ext cx="8788792" cy="3735043"/>
            <a:chOff x="346801" y="2902830"/>
            <a:chExt cx="8788792" cy="3735043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9EFAD565-AED1-4D32-A16E-2132AD1CFEFA}"/>
                </a:ext>
              </a:extLst>
            </p:cNvPr>
            <p:cNvSpPr/>
            <p:nvPr/>
          </p:nvSpPr>
          <p:spPr bwMode="auto">
            <a:xfrm>
              <a:off x="7524328" y="3441132"/>
              <a:ext cx="1152128" cy="53696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9920085-FFC4-4108-88FA-49E201AC8750}"/>
                </a:ext>
              </a:extLst>
            </p:cNvPr>
            <p:cNvSpPr/>
            <p:nvPr/>
          </p:nvSpPr>
          <p:spPr bwMode="auto">
            <a:xfrm>
              <a:off x="4860032" y="3425332"/>
              <a:ext cx="2376264" cy="53696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DCF0595-4EF2-407F-8D54-B7B270CDE6F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801" y="3334878"/>
              <a:ext cx="8395982" cy="886210"/>
            </a:xfrm>
            <a:prstGeom prst="rect">
              <a:avLst/>
            </a:prstGeom>
          </p:spPr>
        </p:pic>
        <p:pic>
          <p:nvPicPr>
            <p:cNvPr id="3" name="Picture 2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pp{&#10;$m_B^2 = \frac{|eB|}{2\pi} \frac{e}{\pi}$ = (Landau degeneracy) $\times$ (Schwinger mass)  &#10;}&#10;&#10;%%%%%%%%%%%%%%%%%%%%%%%%%%%%%%%%%%%%%%%%&#10;\end{document}&#10;%%%%%%%%%%%%%%%%%%%%%%%%%%%%%%%%%%%%%%%%" title="IguanaTex Bitmap Display">
              <a:extLst>
                <a:ext uri="{FF2B5EF4-FFF2-40B4-BE49-F238E27FC236}">
                  <a16:creationId xmlns:a16="http://schemas.microsoft.com/office/drawing/2014/main" id="{19618C5C-B289-60AB-7B32-6E9AF3AF4FB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6237312"/>
              <a:ext cx="7344816" cy="40056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0263EF3-DD17-4AAB-A10D-B4CA91FEF0C2}"/>
                </a:ext>
              </a:extLst>
            </p:cNvPr>
            <p:cNvSpPr txBox="1"/>
            <p:nvPr/>
          </p:nvSpPr>
          <p:spPr>
            <a:xfrm>
              <a:off x="346801" y="4726253"/>
              <a:ext cx="4718921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Common factor to the vacuum contribution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ja-JP" dirty="0">
                  <a:solidFill>
                    <a:srgbClr val="00B050"/>
                  </a:solidFill>
                </a:rPr>
                <a:t>Wave functions in B-fields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ja-JP" dirty="0">
                  <a:solidFill>
                    <a:srgbClr val="0070C0"/>
                  </a:solidFill>
                </a:rPr>
                <a:t>Mass suppression for chiral anomaly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ja-JP" dirty="0">
                  <a:solidFill>
                    <a:srgbClr val="FF0000"/>
                  </a:solidFill>
                </a:rPr>
                <a:t>Threshold behavior in (1+1) d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66B8A66-E508-4F73-9935-6F8CBDE293A6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636" y="5650608"/>
              <a:ext cx="1357702" cy="24260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4BBA802-2389-A8CE-C3F3-98FB26815469}"/>
                </a:ext>
              </a:extLst>
            </p:cNvPr>
            <p:cNvSpPr txBox="1"/>
            <p:nvPr/>
          </p:nvSpPr>
          <p:spPr>
            <a:xfrm>
              <a:off x="5148064" y="2902830"/>
              <a:ext cx="1689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accent6">
                      <a:lumMod val="75000"/>
                    </a:schemeClr>
                  </a:solidFill>
                </a:rPr>
                <a:t>Time-like region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4C2302-08CA-48B7-904A-EE86F2D48FA9}"/>
                </a:ext>
              </a:extLst>
            </p:cNvPr>
            <p:cNvSpPr txBox="1"/>
            <p:nvPr/>
          </p:nvSpPr>
          <p:spPr>
            <a:xfrm>
              <a:off x="7255448" y="2928052"/>
              <a:ext cx="1775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chemeClr val="accent5">
                      <a:lumMod val="75000"/>
                    </a:schemeClr>
                  </a:solidFill>
                </a:rPr>
                <a:t>Space</a:t>
              </a:r>
              <a:r>
                <a:rPr kumimoji="1" lang="en-US" altLang="ja-JP" dirty="0">
                  <a:solidFill>
                    <a:schemeClr val="accent5">
                      <a:lumMod val="75000"/>
                    </a:schemeClr>
                  </a:solidFill>
                </a:rPr>
                <a:t>-like region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88A405-94C1-3AF6-3FC4-8AE4485AF3BD}"/>
                </a:ext>
              </a:extLst>
            </p:cNvPr>
            <p:cNvSpPr txBox="1"/>
            <p:nvPr/>
          </p:nvSpPr>
          <p:spPr>
            <a:xfrm>
              <a:off x="5573727" y="4757625"/>
              <a:ext cx="35618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Medium modification by fermion distribution functions</a:t>
              </a:r>
              <a:endParaRPr kumimoji="1" lang="ja-JP" altLang="en-US" sz="2000" dirty="0"/>
            </a:p>
          </p:txBody>
        </p:sp>
        <p:pic>
          <p:nvPicPr>
            <p:cNvPr id="15" name="Picture 1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{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3701A90C-ADDD-AA10-CAEF-A0294A3E1B00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574574" y="2730106"/>
              <a:ext cx="349541" cy="3352502"/>
            </a:xfrm>
            <a:prstGeom prst="rect">
              <a:avLst/>
            </a:prstGeom>
          </p:spPr>
        </p:pic>
        <p:pic>
          <p:nvPicPr>
            <p:cNvPr id="16" name="Picture 1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{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FEB65934-FC75-6D47-6B48-8F20D57DB4D7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782897" y="2780330"/>
              <a:ext cx="337849" cy="3240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2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CB472339-CB02-190A-6547-A4771C8CED7C}"/>
              </a:ext>
            </a:extLst>
          </p:cNvPr>
          <p:cNvSpPr/>
          <p:nvPr/>
        </p:nvSpPr>
        <p:spPr bwMode="auto">
          <a:xfrm>
            <a:off x="250837" y="5013176"/>
            <a:ext cx="8856984" cy="1700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EDD024D-A191-473C-10E3-871974D4B490}"/>
              </a:ext>
            </a:extLst>
          </p:cNvPr>
          <p:cNvSpPr/>
          <p:nvPr/>
        </p:nvSpPr>
        <p:spPr bwMode="auto">
          <a:xfrm>
            <a:off x="164584" y="1097210"/>
            <a:ext cx="8871912" cy="37858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pic>
        <p:nvPicPr>
          <p:cNvPr id="21" name="Picture 20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- N_- =&#10;\cgd{ n(\ep_p^-)  [ 1- n(\ep_p^+) ]} - &#10;\com{n(\ep_p^+) [ 1-  n(\ep_p^-)] &#10;}&#10;\sim   \frac{\omega}{4T} &#10;\nn&#10;\end{eqnarray}&#10;&#10;%%%%%%%%%%%%%%%%%%%%%%%%%%%%%%%%%%%%%%%%&#10;\end{document}&#10;%%%%%%%%%%%%%%%%%%%%%%%%%%%%%%%%%%%%%%%%" title="IguanaTex Bitmap Display">
            <a:extLst>
              <a:ext uri="{FF2B5EF4-FFF2-40B4-BE49-F238E27FC236}">
                <a16:creationId xmlns:a16="http://schemas.microsoft.com/office/drawing/2014/main" id="{C9AB3A91-61EB-0C73-CFAC-BE1D3052ED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46" y="5445224"/>
            <a:ext cx="6946607" cy="57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3CDD0A-C455-C6A0-7D00-70DD6A8FC633}"/>
              </a:ext>
            </a:extLst>
          </p:cNvPr>
          <p:cNvSpPr txBox="1"/>
          <p:nvPr/>
        </p:nvSpPr>
        <p:spPr>
          <a:xfrm>
            <a:off x="2123728" y="4393556"/>
            <a:ext cx="5496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Cancellation in the LO  </a:t>
            </a:r>
            <a:r>
              <a:rPr lang="en-US" altLang="ja-JP" sz="2000" dirty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</a:t>
            </a:r>
            <a:r>
              <a:rPr kumimoji="1" lang="en-US" altLang="ja-JP" sz="2000" dirty="0">
                <a:solidFill>
                  <a:schemeClr val="accent6">
                    <a:lumMod val="75000"/>
                  </a:schemeClr>
                </a:solidFill>
              </a:rPr>
              <a:t>uppressed in high T limit</a:t>
            </a:r>
            <a:endParaRPr kumimoji="1" lang="ja-JP" alt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90F6E-F5E8-AD8A-93B5-9D2E3880E45A}"/>
              </a:ext>
            </a:extLst>
          </p:cNvPr>
          <p:cNvSpPr txBox="1"/>
          <p:nvPr/>
        </p:nvSpPr>
        <p:spPr>
          <a:xfrm>
            <a:off x="4151239" y="692696"/>
            <a:ext cx="4902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n(ε): Fermi-Dirac distribution function</a:t>
            </a:r>
          </a:p>
        </p:txBody>
      </p:sp>
      <p:pic>
        <p:nvPicPr>
          <p:cNvPr id="4" name="Picture 3" descr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1-N_+ \= &#10;\cgd{&#10;[ 1- n(\epsilon_p^+) ] [ 1-  n(\epsilon_p^-)] &#10;}&#10; - &#10;\com{n(\epsilon_p^+)  n(\epsilon_p^-) }&#10;\nnb&#10;\nnb&#10;\nnb&#10;&amp;\sim&amp; 1 - &#10;\pp{ \left[ 1 - \frac{|\omega|}{4T} \right] }&#10;= \frac{|\omega|}{4T}&#10;\nn&#10;\end{eqnarray}&#10;&#10;%%%%%%%%%%%%%%%%%%%%%%%%%%%%%%%%%%%%%%%%&#10;\end{document}&#10;%%%%%%%%%%%%%%%%%%%%%%%%%%%%%%%%%%%%%%%%" title="IguanaTex Bitmap Display">
            <a:extLst>
              <a:ext uri="{FF2B5EF4-FFF2-40B4-BE49-F238E27FC236}">
                <a16:creationId xmlns:a16="http://schemas.microsoft.com/office/drawing/2014/main" id="{BA79E4D5-644C-D93E-5BF3-B5385DC0D8F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41" y="1703336"/>
            <a:ext cx="6694109" cy="20810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1B77A-2D89-54F8-D3B3-D73458547832}"/>
              </a:ext>
            </a:extLst>
          </p:cNvPr>
          <p:cNvSpPr txBox="1"/>
          <p:nvPr/>
        </p:nvSpPr>
        <p:spPr>
          <a:xfrm>
            <a:off x="2449977" y="3868149"/>
            <a:ext cx="336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Vacuum  </a:t>
            </a:r>
            <a:r>
              <a:rPr lang="en-US" altLang="ja-JP" sz="2400" b="1" dirty="0">
                <a:solidFill>
                  <a:srgbClr val="9933FF"/>
                </a:solidFill>
              </a:rPr>
              <a:t>-  Medium</a:t>
            </a:r>
            <a:endParaRPr kumimoji="1" lang="ja-JP" altLang="en-US" sz="2400" b="1" dirty="0">
              <a:solidFill>
                <a:srgbClr val="9933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1986D-542F-1182-CA90-3D99AAFDF0C1}"/>
              </a:ext>
            </a:extLst>
          </p:cNvPr>
          <p:cNvSpPr txBox="1"/>
          <p:nvPr/>
        </p:nvSpPr>
        <p:spPr>
          <a:xfrm>
            <a:off x="1979712" y="116632"/>
            <a:ext cx="53992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Detail balance &amp; Pauli blocking </a:t>
            </a:r>
            <a:endParaRPr kumimoji="1" lang="ja-JP" altLang="en-US" sz="3200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36358D0-402A-6E4D-2120-D6CE02D6B786}"/>
              </a:ext>
            </a:extLst>
          </p:cNvPr>
          <p:cNvGrpSpPr/>
          <p:nvPr/>
        </p:nvGrpSpPr>
        <p:grpSpPr>
          <a:xfrm>
            <a:off x="3743821" y="2163848"/>
            <a:ext cx="1284101" cy="663099"/>
            <a:chOff x="3951478" y="794582"/>
            <a:chExt cx="1284101" cy="663099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25F35B7-FC3D-D867-261F-1A398F243E56}"/>
                </a:ext>
              </a:extLst>
            </p:cNvPr>
            <p:cNvGrpSpPr/>
            <p:nvPr/>
          </p:nvGrpSpPr>
          <p:grpSpPr>
            <a:xfrm>
              <a:off x="3951478" y="1058247"/>
              <a:ext cx="881009" cy="350036"/>
              <a:chOff x="6314345" y="2180618"/>
              <a:chExt cx="881009" cy="350036"/>
            </a:xfrm>
          </p:grpSpPr>
          <p:sp>
            <p:nvSpPr>
              <p:cNvPr id="27" name="フリーフォーム 100 1 1 1 1 1">
                <a:extLst>
                  <a:ext uri="{FF2B5EF4-FFF2-40B4-BE49-F238E27FC236}">
                    <a16:creationId xmlns:a16="http://schemas.microsoft.com/office/drawing/2014/main" id="{B78FEB41-D90D-5AA8-28ED-091CC1836604}"/>
                  </a:ext>
                </a:extLst>
              </p:cNvPr>
              <p:cNvSpPr/>
              <p:nvPr/>
            </p:nvSpPr>
            <p:spPr>
              <a:xfrm rot="10801432">
                <a:off x="6314345" y="2292268"/>
                <a:ext cx="480011" cy="65274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EC9BE1E-0D9C-5A98-676A-643B15699EA9}"/>
                  </a:ext>
                </a:extLst>
              </p:cNvPr>
              <p:cNvGrpSpPr/>
              <p:nvPr/>
            </p:nvGrpSpPr>
            <p:grpSpPr>
              <a:xfrm rot="453248">
                <a:off x="6777926" y="2180618"/>
                <a:ext cx="417428" cy="350036"/>
                <a:chOff x="6747425" y="2171560"/>
                <a:chExt cx="417428" cy="350036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AAE71FE-CFBA-098C-5FBB-63681F5C147C}"/>
                    </a:ext>
                  </a:extLst>
                </p:cNvPr>
                <p:cNvGrpSpPr/>
                <p:nvPr/>
              </p:nvGrpSpPr>
              <p:grpSpPr>
                <a:xfrm rot="19609436">
                  <a:off x="6747425" y="2171560"/>
                  <a:ext cx="417428" cy="102647"/>
                  <a:chOff x="1688091" y="4037856"/>
                  <a:chExt cx="655643" cy="161224"/>
                </a:xfrm>
              </p:grpSpPr>
              <p:cxnSp>
                <p:nvCxnSpPr>
                  <p:cNvPr id="33" name="Straight Connector 32">
                    <a:extLst>
                      <a:ext uri="{FF2B5EF4-FFF2-40B4-BE49-F238E27FC236}">
                        <a16:creationId xmlns:a16="http://schemas.microsoft.com/office/drawing/2014/main" id="{4D404F42-3E3E-1096-F4C7-FB403413A2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483572" flipV="1">
                    <a:off x="1688091" y="4058459"/>
                    <a:ext cx="655643" cy="112791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Isosceles Triangle 33">
                    <a:extLst>
                      <a:ext uri="{FF2B5EF4-FFF2-40B4-BE49-F238E27FC236}">
                        <a16:creationId xmlns:a16="http://schemas.microsoft.com/office/drawing/2014/main" id="{89802E42-531A-6927-54B7-49255C96E66D}"/>
                      </a:ext>
                    </a:extLst>
                  </p:cNvPr>
                  <p:cNvSpPr/>
                  <p:nvPr/>
                </p:nvSpPr>
                <p:spPr bwMode="auto">
                  <a:xfrm rot="5114399">
                    <a:off x="1957337" y="4035985"/>
                    <a:ext cx="161224" cy="164966"/>
                  </a:xfrm>
                  <a:prstGeom prst="triangl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ja-JP" altLang="en-US"/>
                  </a:p>
                </p:txBody>
              </p: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B6ACBFDB-6518-C76F-DB8D-CAB4B28DB70A}"/>
                    </a:ext>
                  </a:extLst>
                </p:cNvPr>
                <p:cNvGrpSpPr/>
                <p:nvPr/>
              </p:nvGrpSpPr>
              <p:grpSpPr>
                <a:xfrm rot="19194692">
                  <a:off x="6839936" y="2258326"/>
                  <a:ext cx="314814" cy="263270"/>
                  <a:chOff x="1630720" y="4185102"/>
                  <a:chExt cx="494469" cy="413511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3B4E6DD7-FE23-4002-39AC-1DFAA18214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898316">
                    <a:off x="1630720" y="4185102"/>
                    <a:ext cx="494469" cy="413511"/>
                  </a:xfrm>
                  <a:prstGeom prst="line">
                    <a:avLst/>
                  </a:prstGeom>
                  <a:ln w="19050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Isosceles Triangle 31">
                    <a:extLst>
                      <a:ext uri="{FF2B5EF4-FFF2-40B4-BE49-F238E27FC236}">
                        <a16:creationId xmlns:a16="http://schemas.microsoft.com/office/drawing/2014/main" id="{B3123D60-D24C-49C6-F622-3B05DAF0B394}"/>
                      </a:ext>
                    </a:extLst>
                  </p:cNvPr>
                  <p:cNvSpPr/>
                  <p:nvPr/>
                </p:nvSpPr>
                <p:spPr bwMode="auto">
                  <a:xfrm rot="19550205">
                    <a:off x="1761786" y="4275365"/>
                    <a:ext cx="161224" cy="164966"/>
                  </a:xfrm>
                  <a:prstGeom prst="triangle">
                    <a:avLst/>
                  </a:pr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kumimoji="1" lang="ja-JP" altLang="en-US"/>
                  </a:p>
                </p:txBody>
              </p:sp>
            </p:grpSp>
          </p:grpSp>
        </p:grpSp>
        <p:pic>
          <p:nvPicPr>
            <p:cNvPr id="59" name="Picture 5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psilon_p^+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9883321A-9AE9-F6DA-A486-E2DA74F74B58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912" y="794582"/>
              <a:ext cx="234667" cy="312381"/>
            </a:xfrm>
            <a:prstGeom prst="rect">
              <a:avLst/>
            </a:prstGeom>
          </p:spPr>
        </p:pic>
        <p:pic>
          <p:nvPicPr>
            <p:cNvPr id="64" name="Picture 6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psilon_p^-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C0527AAC-850F-B608-FD08-BDC2DB43D3FC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0911" y="1206252"/>
              <a:ext cx="231619" cy="251429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41BB6A4-125A-F7D0-E454-9E80A76F23D4}"/>
              </a:ext>
            </a:extLst>
          </p:cNvPr>
          <p:cNvGrpSpPr/>
          <p:nvPr/>
        </p:nvGrpSpPr>
        <p:grpSpPr>
          <a:xfrm flipH="1" flipV="1">
            <a:off x="6389590" y="2313800"/>
            <a:ext cx="881009" cy="350036"/>
            <a:chOff x="6314345" y="2180618"/>
            <a:chExt cx="881009" cy="350036"/>
          </a:xfrm>
        </p:grpSpPr>
        <p:sp>
          <p:nvSpPr>
            <p:cNvPr id="66" name="フリーフォーム 100 1 1 1 1 2 1">
              <a:extLst>
                <a:ext uri="{FF2B5EF4-FFF2-40B4-BE49-F238E27FC236}">
                  <a16:creationId xmlns:a16="http://schemas.microsoft.com/office/drawing/2014/main" id="{AA025C5E-B8ED-0318-0ACB-1B6169608041}"/>
                </a:ext>
              </a:extLst>
            </p:cNvPr>
            <p:cNvSpPr/>
            <p:nvPr/>
          </p:nvSpPr>
          <p:spPr>
            <a:xfrm rot="10801432">
              <a:off x="6314345" y="2292268"/>
              <a:ext cx="480011" cy="6527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solidFill>
                  <a:srgbClr val="FF0000"/>
                </a:solidFill>
              </a:endParaRPr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E61B7B9-E8C2-DE70-0469-0D45DF6C070E}"/>
                </a:ext>
              </a:extLst>
            </p:cNvPr>
            <p:cNvGrpSpPr/>
            <p:nvPr/>
          </p:nvGrpSpPr>
          <p:grpSpPr>
            <a:xfrm rot="453248">
              <a:off x="6777926" y="2180618"/>
              <a:ext cx="417428" cy="350036"/>
              <a:chOff x="6747425" y="2171560"/>
              <a:chExt cx="417428" cy="35003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C5E37AC-77E8-C099-D2BE-73702A9935D3}"/>
                  </a:ext>
                </a:extLst>
              </p:cNvPr>
              <p:cNvGrpSpPr/>
              <p:nvPr/>
            </p:nvGrpSpPr>
            <p:grpSpPr>
              <a:xfrm rot="19609436">
                <a:off x="6747425" y="2171560"/>
                <a:ext cx="417428" cy="102647"/>
                <a:chOff x="1688091" y="4037856"/>
                <a:chExt cx="655643" cy="161224"/>
              </a:xfrm>
            </p:grpSpPr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69FC8076-010C-9E5E-5BBB-6BFD1B17EF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483572" flipV="1">
                  <a:off x="1688091" y="4058459"/>
                  <a:ext cx="655643" cy="112791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Isosceles Triangle 72">
                  <a:extLst>
                    <a:ext uri="{FF2B5EF4-FFF2-40B4-BE49-F238E27FC236}">
                      <a16:creationId xmlns:a16="http://schemas.microsoft.com/office/drawing/2014/main" id="{E1A2ECE5-EA7E-0639-9CB1-BDD52E071B00}"/>
                    </a:ext>
                  </a:extLst>
                </p:cNvPr>
                <p:cNvSpPr/>
                <p:nvPr/>
              </p:nvSpPr>
              <p:spPr bwMode="auto">
                <a:xfrm rot="5114399">
                  <a:off x="1957337" y="4035985"/>
                  <a:ext cx="161224" cy="164966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223ABAFA-EBDD-EDE0-A8A9-9E01CAA5862A}"/>
                  </a:ext>
                </a:extLst>
              </p:cNvPr>
              <p:cNvGrpSpPr/>
              <p:nvPr/>
            </p:nvGrpSpPr>
            <p:grpSpPr>
              <a:xfrm rot="19194692">
                <a:off x="6839936" y="2258326"/>
                <a:ext cx="314814" cy="263270"/>
                <a:chOff x="1630720" y="4185102"/>
                <a:chExt cx="494469" cy="413511"/>
              </a:xfrm>
            </p:grpSpPr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159F8AE8-A065-0600-0BB1-55E556FE82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98316">
                  <a:off x="1630720" y="4185102"/>
                  <a:ext cx="494469" cy="413511"/>
                </a:xfrm>
                <a:prstGeom prst="line">
                  <a:avLst/>
                </a:prstGeom>
                <a:ln w="19050">
                  <a:solidFill>
                    <a:srgbClr val="00B0F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Isosceles Triangle 70">
                  <a:extLst>
                    <a:ext uri="{FF2B5EF4-FFF2-40B4-BE49-F238E27FC236}">
                      <a16:creationId xmlns:a16="http://schemas.microsoft.com/office/drawing/2014/main" id="{2074A050-F619-DCAB-4BB0-10F5513CBEFD}"/>
                    </a:ext>
                  </a:extLst>
                </p:cNvPr>
                <p:cNvSpPr/>
                <p:nvPr/>
              </p:nvSpPr>
              <p:spPr bwMode="auto">
                <a:xfrm rot="19550205">
                  <a:off x="1761786" y="4275365"/>
                  <a:ext cx="161224" cy="164966"/>
                </a:xfrm>
                <a:prstGeom prst="triangl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</p:grpSp>
        </p:grp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D91BD13F-46F8-24CC-620A-9423EA3330C5}"/>
              </a:ext>
            </a:extLst>
          </p:cNvPr>
          <p:cNvSpPr txBox="1"/>
          <p:nvPr/>
        </p:nvSpPr>
        <p:spPr>
          <a:xfrm>
            <a:off x="323528" y="1097209"/>
            <a:ext cx="2188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Time-like region</a:t>
            </a:r>
            <a:endParaRPr kumimoji="1" lang="ja-JP" altLang="en-US" sz="24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8F7E2F6-C46E-6EB8-2E10-83CF18B49481}"/>
              </a:ext>
            </a:extLst>
          </p:cNvPr>
          <p:cNvSpPr txBox="1"/>
          <p:nvPr/>
        </p:nvSpPr>
        <p:spPr>
          <a:xfrm>
            <a:off x="395536" y="5013176"/>
            <a:ext cx="2302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Space</a:t>
            </a:r>
            <a:r>
              <a:rPr kumimoji="1" lang="en-US" altLang="ja-JP" sz="2400" dirty="0"/>
              <a:t>-like region</a:t>
            </a:r>
            <a:endParaRPr kumimoji="1" lang="ja-JP" altLang="en-US" sz="2400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54E1430-0DE0-AA8B-3858-859FD7746B83}"/>
              </a:ext>
            </a:extLst>
          </p:cNvPr>
          <p:cNvGrpSpPr/>
          <p:nvPr/>
        </p:nvGrpSpPr>
        <p:grpSpPr>
          <a:xfrm rot="459971">
            <a:off x="2646862" y="6144129"/>
            <a:ext cx="1112151" cy="453223"/>
            <a:chOff x="2646862" y="6288145"/>
            <a:chExt cx="1112151" cy="45322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EA9FE77-29BE-CB93-C325-5FB7FC14DF19}"/>
                </a:ext>
              </a:extLst>
            </p:cNvPr>
            <p:cNvGrpSpPr/>
            <p:nvPr/>
          </p:nvGrpSpPr>
          <p:grpSpPr>
            <a:xfrm>
              <a:off x="2646862" y="6288145"/>
              <a:ext cx="1112151" cy="453223"/>
              <a:chOff x="10793461" y="4007774"/>
              <a:chExt cx="1112151" cy="453223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C77462CF-699F-44EA-AAB6-C26C9B0B43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93461" y="4007774"/>
                <a:ext cx="1112151" cy="45322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id="{A050C4CF-548D-4E2B-F177-338C5240F09C}"/>
                  </a:ext>
                </a:extLst>
              </p:cNvPr>
              <p:cNvSpPr/>
              <p:nvPr/>
            </p:nvSpPr>
            <p:spPr bwMode="auto">
              <a:xfrm rot="3933096">
                <a:off x="11028379" y="4230310"/>
                <a:ext cx="167277" cy="171161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84" name="Isosceles Triangle 83">
                <a:extLst>
                  <a:ext uri="{FF2B5EF4-FFF2-40B4-BE49-F238E27FC236}">
                    <a16:creationId xmlns:a16="http://schemas.microsoft.com/office/drawing/2014/main" id="{426E9EDA-A9FD-CBCF-7F7B-62D6A51A5398}"/>
                  </a:ext>
                </a:extLst>
              </p:cNvPr>
              <p:cNvSpPr/>
              <p:nvPr/>
            </p:nvSpPr>
            <p:spPr bwMode="auto">
              <a:xfrm rot="3990792">
                <a:off x="11574626" y="4015749"/>
                <a:ext cx="167277" cy="171161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</p:grpSp>
        <p:sp>
          <p:nvSpPr>
            <p:cNvPr id="85" name="フリーフォーム 100 1 1 1 1 2 2">
              <a:extLst>
                <a:ext uri="{FF2B5EF4-FFF2-40B4-BE49-F238E27FC236}">
                  <a16:creationId xmlns:a16="http://schemas.microsoft.com/office/drawing/2014/main" id="{AB72ED83-5518-F8BD-0BC4-42C6A3C0F69F}"/>
                </a:ext>
              </a:extLst>
            </p:cNvPr>
            <p:cNvSpPr/>
            <p:nvPr/>
          </p:nvSpPr>
          <p:spPr>
            <a:xfrm rot="1197485" flipH="1" flipV="1">
              <a:off x="2727157" y="6339466"/>
              <a:ext cx="480011" cy="6527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4EDF86-0985-C4A9-C1DB-BF71FC9A2C38}"/>
              </a:ext>
            </a:extLst>
          </p:cNvPr>
          <p:cNvGrpSpPr/>
          <p:nvPr/>
        </p:nvGrpSpPr>
        <p:grpSpPr>
          <a:xfrm rot="2502306">
            <a:off x="5535079" y="6191641"/>
            <a:ext cx="1112151" cy="453223"/>
            <a:chOff x="2646862" y="6288145"/>
            <a:chExt cx="1112151" cy="453223"/>
          </a:xfrm>
        </p:grpSpPr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78B1AE61-1AAB-9027-0938-B222E44C6CC7}"/>
                </a:ext>
              </a:extLst>
            </p:cNvPr>
            <p:cNvGrpSpPr/>
            <p:nvPr/>
          </p:nvGrpSpPr>
          <p:grpSpPr>
            <a:xfrm>
              <a:off x="2646862" y="6288145"/>
              <a:ext cx="1112151" cy="453223"/>
              <a:chOff x="10793461" y="4007774"/>
              <a:chExt cx="1112151" cy="453223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297D911-AD46-0828-B455-7992C656FC5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793461" y="4007774"/>
                <a:ext cx="1112151" cy="45322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A644DC7B-6A1A-A306-D58E-FF8EFCCC318E}"/>
                  </a:ext>
                </a:extLst>
              </p:cNvPr>
              <p:cNvSpPr/>
              <p:nvPr/>
            </p:nvSpPr>
            <p:spPr bwMode="auto">
              <a:xfrm rot="3933096">
                <a:off x="11028379" y="4230310"/>
                <a:ext cx="167277" cy="171161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  <p:sp>
            <p:nvSpPr>
              <p:cNvPr id="92" name="Isosceles Triangle 91">
                <a:extLst>
                  <a:ext uri="{FF2B5EF4-FFF2-40B4-BE49-F238E27FC236}">
                    <a16:creationId xmlns:a16="http://schemas.microsoft.com/office/drawing/2014/main" id="{7A67D043-7716-B153-946A-17B2B6B84265}"/>
                  </a:ext>
                </a:extLst>
              </p:cNvPr>
              <p:cNvSpPr/>
              <p:nvPr/>
            </p:nvSpPr>
            <p:spPr bwMode="auto">
              <a:xfrm rot="3990792">
                <a:off x="11574626" y="4015749"/>
                <a:ext cx="167277" cy="171161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 dirty="0"/>
              </a:p>
            </p:txBody>
          </p:sp>
        </p:grpSp>
        <p:sp>
          <p:nvSpPr>
            <p:cNvPr id="89" name="フリーフォーム 100 1 1 1 1 2 3">
              <a:extLst>
                <a:ext uri="{FF2B5EF4-FFF2-40B4-BE49-F238E27FC236}">
                  <a16:creationId xmlns:a16="http://schemas.microsoft.com/office/drawing/2014/main" id="{6D1CCE46-CFDD-458D-B167-A427029075FA}"/>
                </a:ext>
              </a:extLst>
            </p:cNvPr>
            <p:cNvSpPr/>
            <p:nvPr/>
          </p:nvSpPr>
          <p:spPr>
            <a:xfrm rot="1197485" flipH="1" flipV="1">
              <a:off x="2727157" y="6339466"/>
              <a:ext cx="480011" cy="6527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3" name="Picture 9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psilon_p^+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4D5A554C-1AAE-8AB0-7485-D76B26ED937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367" y="6094933"/>
            <a:ext cx="234667" cy="312381"/>
          </a:xfrm>
          <a:prstGeom prst="rect">
            <a:avLst/>
          </a:prstGeom>
        </p:spPr>
      </p:pic>
      <p:pic>
        <p:nvPicPr>
          <p:cNvPr id="94" name="Picture 9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psilon_p^-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C2B91397-D88E-C48F-53C9-CC422B7D8DC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395818"/>
            <a:ext cx="231619" cy="251429"/>
          </a:xfrm>
          <a:prstGeom prst="rect">
            <a:avLst/>
          </a:prstGeom>
        </p:spPr>
      </p:pic>
      <p:pic>
        <p:nvPicPr>
          <p:cNvPr id="95" name="Picture 94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psilon_p^+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80DB3FFD-689E-3B55-A0F1-FEFA16AC182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171" y="6049296"/>
            <a:ext cx="234667" cy="312381"/>
          </a:xfrm>
          <a:prstGeom prst="rect">
            <a:avLst/>
          </a:prstGeom>
        </p:spPr>
      </p:pic>
      <p:pic>
        <p:nvPicPr>
          <p:cNvPr id="96" name="Picture 95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psilon_p^-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A9185420-9939-B135-A316-B8BDCD3D5CA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737" y="6377649"/>
            <a:ext cx="231619" cy="251429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273B601E-8D46-665A-687B-1D786BB2D1B9}"/>
              </a:ext>
            </a:extLst>
          </p:cNvPr>
          <p:cNvSpPr txBox="1"/>
          <p:nvPr/>
        </p:nvSpPr>
        <p:spPr>
          <a:xfrm>
            <a:off x="2888023" y="5094233"/>
            <a:ext cx="4513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accent5">
                    <a:lumMod val="75000"/>
                  </a:schemeClr>
                </a:solidFill>
              </a:rPr>
              <a:t>Pure</a:t>
            </a:r>
            <a:r>
              <a:rPr kumimoji="1" lang="en-US" altLang="ja-JP" dirty="0">
                <a:solidFill>
                  <a:schemeClr val="accent5">
                    <a:lumMod val="75000"/>
                  </a:schemeClr>
                </a:solidFill>
              </a:rPr>
              <a:t> medium effect (No vacuum contribution)</a:t>
            </a:r>
          </a:p>
        </p:txBody>
      </p:sp>
    </p:spTree>
    <p:extLst>
      <p:ext uri="{BB962C8B-B14F-4D97-AF65-F5344CB8AC3E}">
        <p14:creationId xmlns:p14="http://schemas.microsoft.com/office/powerpoint/2010/main" val="194579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0D13FC-AF71-4DCC-845B-A6BCE6431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8" y="4243699"/>
            <a:ext cx="4414452" cy="255216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FBCEC47-CB70-483E-9DB0-C24D55422DFA}"/>
              </a:ext>
            </a:extLst>
          </p:cNvPr>
          <p:cNvSpPr/>
          <p:nvPr/>
        </p:nvSpPr>
        <p:spPr bwMode="auto">
          <a:xfrm>
            <a:off x="84100" y="764704"/>
            <a:ext cx="4676584" cy="590465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5FEF4F-D09E-4564-9B18-782FF44C7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202" y="1216955"/>
            <a:ext cx="4223967" cy="2538630"/>
          </a:xfrm>
          <a:prstGeom prst="rect">
            <a:avLst/>
          </a:prstGeom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5AEE47-B550-4E1C-89F1-52E675B82DF3}"/>
              </a:ext>
            </a:extLst>
          </p:cNvPr>
          <p:cNvSpPr txBox="1"/>
          <p:nvPr/>
        </p:nvSpPr>
        <p:spPr>
          <a:xfrm>
            <a:off x="755236" y="764846"/>
            <a:ext cx="3444187" cy="37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Finite temperature: [T = 2m, </a:t>
            </a:r>
            <a:r>
              <a:rPr lang="en-US" altLang="ja-JP" dirty="0">
                <a:solidFill>
                  <a:srgbClr val="FF0000"/>
                </a:solidFill>
              </a:rPr>
              <a:t>μ = 0]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C551C2F-C4FE-4D46-BD88-4CE7082D6101}"/>
              </a:ext>
            </a:extLst>
          </p:cNvPr>
          <p:cNvCxnSpPr/>
          <p:nvPr/>
        </p:nvCxnSpPr>
        <p:spPr>
          <a:xfrm>
            <a:off x="1043608" y="3140968"/>
            <a:ext cx="0" cy="2448272"/>
          </a:xfrm>
          <a:prstGeom prst="line">
            <a:avLst/>
          </a:prstGeom>
          <a:ln w="38100">
            <a:solidFill>
              <a:srgbClr val="93CDDD">
                <a:alpha val="5411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4082DA-D261-4C07-B3F5-D4E9A55A06BD}"/>
              </a:ext>
            </a:extLst>
          </p:cNvPr>
          <p:cNvCxnSpPr/>
          <p:nvPr/>
        </p:nvCxnSpPr>
        <p:spPr>
          <a:xfrm>
            <a:off x="2123728" y="2531449"/>
            <a:ext cx="0" cy="2448272"/>
          </a:xfrm>
          <a:prstGeom prst="line">
            <a:avLst/>
          </a:prstGeom>
          <a:ln w="38100">
            <a:solidFill>
              <a:srgbClr val="93CDDD">
                <a:alpha val="54118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D0D31A5-55C8-4521-A650-ACA00AC41CC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134" y="2621946"/>
            <a:ext cx="3898749" cy="690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8E0D6D-27E4-4C0E-99E8-664B53FD83F8}"/>
              </a:ext>
            </a:extLst>
          </p:cNvPr>
          <p:cNvSpPr txBox="1"/>
          <p:nvPr/>
        </p:nvSpPr>
        <p:spPr>
          <a:xfrm>
            <a:off x="2135887" y="155404"/>
            <a:ext cx="479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Peak structures at finite temperature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0821CD-9BF8-479D-A0D7-9D79AEBCCA1A}"/>
              </a:ext>
            </a:extLst>
          </p:cNvPr>
          <p:cNvSpPr txBox="1"/>
          <p:nvPr/>
        </p:nvSpPr>
        <p:spPr>
          <a:xfrm>
            <a:off x="4869204" y="3729806"/>
            <a:ext cx="4383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The weight has a peak at s = ω.</a:t>
            </a:r>
          </a:p>
          <a:p>
            <a:endParaRPr kumimoji="1" lang="en-US" altLang="ja-JP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ja-JP" dirty="0">
                <a:sym typeface="Wingdings" panose="05000000000000000000" pitchFamily="2" charset="2"/>
              </a:rPr>
              <a:t>Peak positions in the real and </a:t>
            </a:r>
            <a:r>
              <a:rPr lang="en-US" altLang="ja-JP" dirty="0" err="1">
                <a:sym typeface="Wingdings" panose="05000000000000000000" pitchFamily="2" charset="2"/>
              </a:rPr>
              <a:t>imag</a:t>
            </a:r>
            <a:r>
              <a:rPr lang="en-US" altLang="ja-JP" dirty="0">
                <a:sym typeface="Wingdings" panose="05000000000000000000" pitchFamily="2" charset="2"/>
              </a:rPr>
              <a:t>. parts </a:t>
            </a:r>
          </a:p>
          <a:p>
            <a:r>
              <a:rPr kumimoji="1" lang="en-US" altLang="ja-JP" dirty="0">
                <a:sym typeface="Wingdings" panose="05000000000000000000" pitchFamily="2" charset="2"/>
              </a:rPr>
              <a:t>are correlated </a:t>
            </a:r>
            <a:r>
              <a:rPr lang="en-US" altLang="ja-JP" dirty="0">
                <a:sym typeface="Wingdings" panose="05000000000000000000" pitchFamily="2" charset="2"/>
              </a:rPr>
              <a:t>with</a:t>
            </a:r>
            <a:r>
              <a:rPr kumimoji="1" lang="en-US" altLang="ja-JP" dirty="0">
                <a:sym typeface="Wingdings" panose="05000000000000000000" pitchFamily="2" charset="2"/>
              </a:rPr>
              <a:t> each other. </a:t>
            </a:r>
            <a:endParaRPr kumimoji="1" lang="ja-JP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F949DB-3419-4819-BF98-10432B25AAF3}"/>
              </a:ext>
            </a:extLst>
          </p:cNvPr>
          <p:cNvSpPr txBox="1"/>
          <p:nvPr/>
        </p:nvSpPr>
        <p:spPr>
          <a:xfrm>
            <a:off x="4869204" y="1772816"/>
            <a:ext cx="3838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Consistent with the dispersion integral </a:t>
            </a:r>
          </a:p>
          <a:p>
            <a:r>
              <a:rPr kumimoji="1" lang="en-US" altLang="ja-JP" dirty="0"/>
              <a:t>from the analyticity</a:t>
            </a:r>
            <a:endParaRPr kumimoji="1" lang="ja-JP" alt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E7D2AFBF-D6C4-014D-1FB5-341BCEAED3B9}"/>
              </a:ext>
            </a:extLst>
          </p:cNvPr>
          <p:cNvCxnSpPr/>
          <p:nvPr/>
        </p:nvCxnSpPr>
        <p:spPr>
          <a:xfrm flipH="1">
            <a:off x="2280831" y="2458983"/>
            <a:ext cx="225107" cy="1629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ACBAAF6-E300-F70E-176A-3BCF953B556E}"/>
              </a:ext>
            </a:extLst>
          </p:cNvPr>
          <p:cNvCxnSpPr>
            <a:cxnSpLocks/>
          </p:cNvCxnSpPr>
          <p:nvPr/>
        </p:nvCxnSpPr>
        <p:spPr>
          <a:xfrm flipH="1">
            <a:off x="2679602" y="2606132"/>
            <a:ext cx="141748" cy="2122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AB601B-AF79-86B2-AB92-D2178268F6A7}"/>
              </a:ext>
            </a:extLst>
          </p:cNvPr>
          <p:cNvGrpSpPr/>
          <p:nvPr/>
        </p:nvGrpSpPr>
        <p:grpSpPr>
          <a:xfrm>
            <a:off x="2555776" y="1090451"/>
            <a:ext cx="2190957" cy="646331"/>
            <a:chOff x="2679602" y="1090451"/>
            <a:chExt cx="2190957" cy="64633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F198C6A-A9E1-4E5B-7345-6268679694AA}"/>
                </a:ext>
              </a:extLst>
            </p:cNvPr>
            <p:cNvCxnSpPr/>
            <p:nvPr/>
          </p:nvCxnSpPr>
          <p:spPr>
            <a:xfrm>
              <a:off x="2679602" y="1340768"/>
              <a:ext cx="524246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C9D11F2-49A1-F150-5709-69AB20F344D3}"/>
                </a:ext>
              </a:extLst>
            </p:cNvPr>
            <p:cNvCxnSpPr/>
            <p:nvPr/>
          </p:nvCxnSpPr>
          <p:spPr>
            <a:xfrm>
              <a:off x="2688364" y="1556792"/>
              <a:ext cx="52424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6DA6C31-7975-2416-8802-8A638C3FF0F3}"/>
                </a:ext>
              </a:extLst>
            </p:cNvPr>
            <p:cNvSpPr txBox="1"/>
            <p:nvPr/>
          </p:nvSpPr>
          <p:spPr>
            <a:xfrm>
              <a:off x="3286471" y="1090451"/>
              <a:ext cx="15840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Vacuum</a:t>
              </a:r>
            </a:p>
            <a:p>
              <a:r>
                <a:rPr kumimoji="1" lang="en-US" altLang="ja-JP" dirty="0"/>
                <a:t>Vac. + </a:t>
              </a:r>
              <a:r>
                <a:rPr lang="en-US" altLang="ja-JP" dirty="0"/>
                <a:t>Medium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2569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9FD0A61-E30D-4BEC-8991-3BAD66EAB20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93658"/>
            <a:ext cx="7905874" cy="15547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851712-BA61-46E8-BAC8-50E519ACB03C}"/>
              </a:ext>
            </a:extLst>
          </p:cNvPr>
          <p:cNvSpPr txBox="1"/>
          <p:nvPr/>
        </p:nvSpPr>
        <p:spPr>
          <a:xfrm>
            <a:off x="654510" y="260648"/>
            <a:ext cx="6520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Polarization tensor in the LLL </a:t>
            </a:r>
          </a:p>
          <a:p>
            <a:r>
              <a:rPr kumimoji="1" lang="en-US" altLang="ja-JP" sz="2400" dirty="0">
                <a:solidFill>
                  <a:srgbClr val="00B0F0"/>
                </a:solidFill>
              </a:rPr>
              <a:t>at finite temperature (T) and chemical potential (μ)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039F5C0-4E9D-42A8-9A92-2832C9AF2BDC}"/>
              </a:ext>
            </a:extLst>
          </p:cNvPr>
          <p:cNvGrpSpPr/>
          <p:nvPr/>
        </p:nvGrpSpPr>
        <p:grpSpPr>
          <a:xfrm>
            <a:off x="4648866" y="1497107"/>
            <a:ext cx="2785125" cy="1682248"/>
            <a:chOff x="6300192" y="1772816"/>
            <a:chExt cx="2785125" cy="168224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38DCBE2-17A1-4561-938A-5A7C9B6BA083}"/>
                </a:ext>
              </a:extLst>
            </p:cNvPr>
            <p:cNvSpPr/>
            <p:nvPr/>
          </p:nvSpPr>
          <p:spPr bwMode="auto">
            <a:xfrm>
              <a:off x="6300192" y="1772816"/>
              <a:ext cx="2785125" cy="168224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A6F260E-5E8A-4B4A-95A5-19245677F8A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847640"/>
              <a:ext cx="2343979" cy="49937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4B965C2-6EF9-4E93-9FB8-26831298A6D7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736" y="3033014"/>
              <a:ext cx="1709989" cy="314552"/>
            </a:xfrm>
            <a:prstGeom prst="rect">
              <a:avLst/>
            </a:prstGeom>
          </p:spPr>
        </p:pic>
        <p:pic>
          <p:nvPicPr>
            <p:cNvPr id="40" name="Picture 3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88AFBAC-DA3E-40F9-A819-1FCC2007C2B4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998" y="2492117"/>
              <a:ext cx="2604823" cy="38501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D1E480-7D4C-46F1-B77A-0552046CABD1}"/>
              </a:ext>
            </a:extLst>
          </p:cNvPr>
          <p:cNvGrpSpPr/>
          <p:nvPr/>
        </p:nvGrpSpPr>
        <p:grpSpPr>
          <a:xfrm>
            <a:off x="1499829" y="2316788"/>
            <a:ext cx="1613638" cy="749474"/>
            <a:chOff x="334345" y="1474746"/>
            <a:chExt cx="1357335" cy="630431"/>
          </a:xfrm>
        </p:grpSpPr>
        <p:sp>
          <p:nvSpPr>
            <p:cNvPr id="26" name="円/楕円 51 1">
              <a:extLst>
                <a:ext uri="{FF2B5EF4-FFF2-40B4-BE49-F238E27FC236}">
                  <a16:creationId xmlns:a16="http://schemas.microsoft.com/office/drawing/2014/main" id="{00AF9B70-90B1-471E-BDBB-32ACC86BCE92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695474" y="1474746"/>
              <a:ext cx="630431" cy="630431"/>
            </a:xfrm>
            <a:prstGeom prst="ellipse">
              <a:avLst/>
            </a:prstGeom>
            <a:noFill/>
            <a:ln w="76200" cmpd="dbl">
              <a:solidFill>
                <a:srgbClr val="00D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8" name="フリーフォーム 100 1 1 1">
              <a:extLst>
                <a:ext uri="{FF2B5EF4-FFF2-40B4-BE49-F238E27FC236}">
                  <a16:creationId xmlns:a16="http://schemas.microsoft.com/office/drawing/2014/main" id="{32F83611-D7F6-47E7-849C-D60CE88E29B7}"/>
                </a:ext>
              </a:extLst>
            </p:cNvPr>
            <p:cNvSpPr/>
            <p:nvPr/>
          </p:nvSpPr>
          <p:spPr>
            <a:xfrm rot="10800000">
              <a:off x="334345" y="1764466"/>
              <a:ext cx="331560" cy="68811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29" name="フリーフォーム 100 1 1 2">
              <a:extLst>
                <a:ext uri="{FF2B5EF4-FFF2-40B4-BE49-F238E27FC236}">
                  <a16:creationId xmlns:a16="http://schemas.microsoft.com/office/drawing/2014/main" id="{3B0088A6-7DDD-4C74-9449-8D694FFADB2D}"/>
                </a:ext>
              </a:extLst>
            </p:cNvPr>
            <p:cNvSpPr/>
            <p:nvPr/>
          </p:nvSpPr>
          <p:spPr>
            <a:xfrm rot="10800000">
              <a:off x="1360120" y="1782998"/>
              <a:ext cx="331560" cy="68811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080C4C-2408-4A4A-8244-01EA13315F25}"/>
              </a:ext>
            </a:extLst>
          </p:cNvPr>
          <p:cNvSpPr txBox="1"/>
          <p:nvPr/>
        </p:nvSpPr>
        <p:spPr>
          <a:xfrm>
            <a:off x="1331640" y="1556792"/>
            <a:ext cx="1482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/>
              <a:t>LLL, </a:t>
            </a:r>
            <a:r>
              <a:rPr kumimoji="1" lang="en-US" altLang="ja-JP" sz="3200" dirty="0">
                <a:solidFill>
                  <a:srgbClr val="FF0000"/>
                </a:solidFill>
              </a:rPr>
              <a:t>T, μ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365B5B8-A37A-44A5-A8FC-6EDA67B32B0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775622"/>
            <a:ext cx="4090360" cy="33772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858E807-68D3-48D8-BF63-BF8C573182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624" y="6089163"/>
            <a:ext cx="2926787" cy="2211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A863F3-1D79-C3E0-08BA-2217C462B2E1}"/>
              </a:ext>
            </a:extLst>
          </p:cNvPr>
          <p:cNvSpPr txBox="1"/>
          <p:nvPr/>
        </p:nvSpPr>
        <p:spPr>
          <a:xfrm>
            <a:off x="1547664" y="6309320"/>
            <a:ext cx="3436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Breaking of the boost invariance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31C8C85-2644-BFEE-0B2B-BAA35651E9D8}"/>
              </a:ext>
            </a:extLst>
          </p:cNvPr>
          <p:cNvCxnSpPr>
            <a:cxnSpLocks/>
          </p:cNvCxnSpPr>
          <p:nvPr/>
        </p:nvCxnSpPr>
        <p:spPr>
          <a:xfrm flipV="1">
            <a:off x="4000444" y="6146304"/>
            <a:ext cx="571556" cy="22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AA5A09-9DBA-635D-1D8C-A5AE5D3D3BF5}"/>
              </a:ext>
            </a:extLst>
          </p:cNvPr>
          <p:cNvSpPr txBox="1"/>
          <p:nvPr/>
        </p:nvSpPr>
        <p:spPr>
          <a:xfrm>
            <a:off x="4932040" y="5659969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Vacuum </a:t>
            </a:r>
            <a:r>
              <a:rPr lang="en-US" altLang="ja-JP" dirty="0"/>
              <a:t>p</a:t>
            </a:r>
            <a:r>
              <a:rPr kumimoji="1" lang="en-US" altLang="ja-JP" dirty="0"/>
              <a:t>art cannot be thrown away </a:t>
            </a:r>
          </a:p>
          <a:p>
            <a:r>
              <a:rPr kumimoji="1" lang="en-US" altLang="ja-JP" dirty="0"/>
              <a:t>even high T or mu limit for the dimensional reason in (1+1) 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7947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16E7A2-358E-2A81-C49A-42FE2898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3237" y="5068564"/>
            <a:ext cx="4779208" cy="5520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87302B-A99C-D693-68F5-01371AAF1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814" y="2820410"/>
            <a:ext cx="4581427" cy="11755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5BEB7C-E138-E40C-5B0F-E5BEE6BE1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791" y="1287104"/>
            <a:ext cx="3698503" cy="7395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95E67A-ECAD-CF8B-8518-E1464D37C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3237" y="4278850"/>
            <a:ext cx="3960898" cy="5760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AB8BFE-EAF5-B47F-397A-40DE4CCA9325}"/>
              </a:ext>
            </a:extLst>
          </p:cNvPr>
          <p:cNvSpPr txBox="1"/>
          <p:nvPr/>
        </p:nvSpPr>
        <p:spPr>
          <a:xfrm>
            <a:off x="3062222" y="64230"/>
            <a:ext cx="3159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70C0"/>
                </a:solidFill>
              </a:rPr>
              <a:t>P</a:t>
            </a:r>
            <a:r>
              <a:rPr kumimoji="1" lang="en-US" altLang="ja-JP" sz="3200" dirty="0">
                <a:solidFill>
                  <a:srgbClr val="0070C0"/>
                </a:solidFill>
              </a:rPr>
              <a:t>hoton pole mass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882C4E-FE07-5F20-71F7-530CF9E0C09A}"/>
              </a:ext>
            </a:extLst>
          </p:cNvPr>
          <p:cNvSpPr txBox="1"/>
          <p:nvPr/>
        </p:nvSpPr>
        <p:spPr>
          <a:xfrm>
            <a:off x="404293" y="2033897"/>
            <a:ext cx="5721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/>
              <a:t>Only one mode is modified by the LLL polarization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Pole position:</a:t>
            </a:r>
            <a:endParaRPr kumimoji="1" lang="ja-JP" altLang="en-US" sz="2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27B5A9-132B-A781-FFFB-591522B7B588}"/>
              </a:ext>
            </a:extLst>
          </p:cNvPr>
          <p:cNvSpPr txBox="1"/>
          <p:nvPr/>
        </p:nvSpPr>
        <p:spPr>
          <a:xfrm>
            <a:off x="180598" y="2813224"/>
            <a:ext cx="8850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NB) Two limits (ω, q </a:t>
            </a:r>
            <a:r>
              <a:rPr kumimoji="1" lang="en-US" altLang="ja-JP" sz="2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kumimoji="1" lang="en-US" altLang="ja-JP" sz="2400" dirty="0">
                <a:solidFill>
                  <a:srgbClr val="FF0000"/>
                </a:solidFill>
              </a:rPr>
              <a:t>0) do not commute with each other in general.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08B0279-01FF-C48B-67F6-EE5C4A259277}"/>
              </a:ext>
            </a:extLst>
          </p:cNvPr>
          <p:cNvGrpSpPr/>
          <p:nvPr/>
        </p:nvGrpSpPr>
        <p:grpSpPr>
          <a:xfrm>
            <a:off x="395536" y="692696"/>
            <a:ext cx="7088193" cy="509684"/>
            <a:chOff x="1151452" y="692696"/>
            <a:chExt cx="7088193" cy="50968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DB60E27B-23D4-EFA9-67B8-B74265243B69}"/>
                </a:ext>
              </a:extLst>
            </p:cNvPr>
            <p:cNvGrpSpPr/>
            <p:nvPr/>
          </p:nvGrpSpPr>
          <p:grpSpPr>
            <a:xfrm>
              <a:off x="1151452" y="694728"/>
              <a:ext cx="1218701" cy="505620"/>
              <a:chOff x="668291" y="4153328"/>
              <a:chExt cx="1694246" cy="702916"/>
            </a:xfrm>
          </p:grpSpPr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DBE9CD9-8722-E91D-045B-200606FC253B}"/>
                  </a:ext>
                </a:extLst>
              </p:cNvPr>
              <p:cNvSpPr/>
              <p:nvPr/>
            </p:nvSpPr>
            <p:spPr>
              <a:xfrm rot="16200000">
                <a:off x="1167800" y="4153328"/>
                <a:ext cx="702916" cy="702916"/>
              </a:xfrm>
              <a:prstGeom prst="ellipse">
                <a:avLst/>
              </a:prstGeom>
              <a:noFill/>
              <a:ln w="44450" cmpd="sng">
                <a:solidFill>
                  <a:srgbClr val="00DE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3" name="フリーフォーム 63 1 2 1">
                <a:extLst>
                  <a:ext uri="{FF2B5EF4-FFF2-40B4-BE49-F238E27FC236}">
                    <a16:creationId xmlns:a16="http://schemas.microsoft.com/office/drawing/2014/main" id="{49EF9A03-EE43-852E-B31F-B0E3CA9AD6AA}"/>
                  </a:ext>
                </a:extLst>
              </p:cNvPr>
              <p:cNvSpPr/>
              <p:nvPr/>
            </p:nvSpPr>
            <p:spPr>
              <a:xfrm>
                <a:off x="1897842" y="4459548"/>
                <a:ext cx="464695" cy="58369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4" name="フリーフォーム 63 1 2 1">
                <a:extLst>
                  <a:ext uri="{FF2B5EF4-FFF2-40B4-BE49-F238E27FC236}">
                    <a16:creationId xmlns:a16="http://schemas.microsoft.com/office/drawing/2014/main" id="{D492E9E6-AD0D-18E2-CF54-D0D39F097AC5}"/>
                  </a:ext>
                </a:extLst>
              </p:cNvPr>
              <p:cNvSpPr/>
              <p:nvPr/>
            </p:nvSpPr>
            <p:spPr>
              <a:xfrm>
                <a:off x="668291" y="4469975"/>
                <a:ext cx="464695" cy="58369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82AA87BE-38CD-608A-8A8F-5DA30D392EA0}"/>
                </a:ext>
              </a:extLst>
            </p:cNvPr>
            <p:cNvGrpSpPr/>
            <p:nvPr/>
          </p:nvGrpSpPr>
          <p:grpSpPr>
            <a:xfrm>
              <a:off x="3046421" y="692696"/>
              <a:ext cx="2067612" cy="509684"/>
              <a:chOff x="2652529" y="4503493"/>
              <a:chExt cx="2927583" cy="721674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7315F6A-18C1-3819-B9EF-743FDCBAA829}"/>
                  </a:ext>
                </a:extLst>
              </p:cNvPr>
              <p:cNvGrpSpPr/>
              <p:nvPr/>
            </p:nvGrpSpPr>
            <p:grpSpPr>
              <a:xfrm>
                <a:off x="2652529" y="4522251"/>
                <a:ext cx="1694246" cy="702916"/>
                <a:chOff x="668291" y="4153328"/>
                <a:chExt cx="1694246" cy="702916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9FFAE5CA-0A23-D682-5F11-80FD1DDDF508}"/>
                    </a:ext>
                  </a:extLst>
                </p:cNvPr>
                <p:cNvSpPr/>
                <p:nvPr/>
              </p:nvSpPr>
              <p:spPr>
                <a:xfrm rot="16200000">
                  <a:off x="1167800" y="4153328"/>
                  <a:ext cx="702916" cy="702916"/>
                </a:xfrm>
                <a:prstGeom prst="ellipse">
                  <a:avLst/>
                </a:prstGeom>
                <a:noFill/>
                <a:ln w="44450" cmpd="sng">
                  <a:solidFill>
                    <a:srgbClr val="00DE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72" name="フリーフォーム 63 1 2 1">
                  <a:extLst>
                    <a:ext uri="{FF2B5EF4-FFF2-40B4-BE49-F238E27FC236}">
                      <a16:creationId xmlns:a16="http://schemas.microsoft.com/office/drawing/2014/main" id="{DCFA1A88-8320-9BDA-683E-647430D9150A}"/>
                    </a:ext>
                  </a:extLst>
                </p:cNvPr>
                <p:cNvSpPr/>
                <p:nvPr/>
              </p:nvSpPr>
              <p:spPr>
                <a:xfrm>
                  <a:off x="1897842" y="4459548"/>
                  <a:ext cx="464695" cy="58369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73" name="フリーフォーム 63 1 2 1">
                  <a:extLst>
                    <a:ext uri="{FF2B5EF4-FFF2-40B4-BE49-F238E27FC236}">
                      <a16:creationId xmlns:a16="http://schemas.microsoft.com/office/drawing/2014/main" id="{9D5728D9-CB4A-BB01-C5C3-0AC19B696B3A}"/>
                    </a:ext>
                  </a:extLst>
                </p:cNvPr>
                <p:cNvSpPr/>
                <p:nvPr/>
              </p:nvSpPr>
              <p:spPr>
                <a:xfrm>
                  <a:off x="668291" y="4469975"/>
                  <a:ext cx="464695" cy="58369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A8E95376-892A-91BA-B385-9C4D4CE6AA14}"/>
                  </a:ext>
                </a:extLst>
              </p:cNvPr>
              <p:cNvGrpSpPr/>
              <p:nvPr/>
            </p:nvGrpSpPr>
            <p:grpSpPr>
              <a:xfrm>
                <a:off x="3885866" y="4503493"/>
                <a:ext cx="1694246" cy="702916"/>
                <a:chOff x="668291" y="4153328"/>
                <a:chExt cx="1694246" cy="702916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FB77DD86-0B53-CB8D-03CC-D4D933481FC6}"/>
                    </a:ext>
                  </a:extLst>
                </p:cNvPr>
                <p:cNvSpPr/>
                <p:nvPr/>
              </p:nvSpPr>
              <p:spPr>
                <a:xfrm rot="16200000">
                  <a:off x="1167800" y="4153328"/>
                  <a:ext cx="702916" cy="702916"/>
                </a:xfrm>
                <a:prstGeom prst="ellipse">
                  <a:avLst/>
                </a:prstGeom>
                <a:noFill/>
                <a:ln w="44450" cmpd="sng">
                  <a:solidFill>
                    <a:srgbClr val="00DE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9" name="フリーフォーム 63 1 2 1">
                  <a:extLst>
                    <a:ext uri="{FF2B5EF4-FFF2-40B4-BE49-F238E27FC236}">
                      <a16:creationId xmlns:a16="http://schemas.microsoft.com/office/drawing/2014/main" id="{1BC9FF3E-1A7D-1661-2541-E528C10209DD}"/>
                    </a:ext>
                  </a:extLst>
                </p:cNvPr>
                <p:cNvSpPr/>
                <p:nvPr/>
              </p:nvSpPr>
              <p:spPr>
                <a:xfrm>
                  <a:off x="1897842" y="4459548"/>
                  <a:ext cx="464695" cy="58369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70" name="フリーフォーム 63 1 2 1">
                  <a:extLst>
                    <a:ext uri="{FF2B5EF4-FFF2-40B4-BE49-F238E27FC236}">
                      <a16:creationId xmlns:a16="http://schemas.microsoft.com/office/drawing/2014/main" id="{37E4893D-C993-E75C-D2AF-5391013671D0}"/>
                    </a:ext>
                  </a:extLst>
                </p:cNvPr>
                <p:cNvSpPr/>
                <p:nvPr/>
              </p:nvSpPr>
              <p:spPr>
                <a:xfrm>
                  <a:off x="668291" y="4469975"/>
                  <a:ext cx="464695" cy="58369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529AA8C-7A8C-20D0-51C5-2AEC4CB52B60}"/>
                </a:ext>
              </a:extLst>
            </p:cNvPr>
            <p:cNvGrpSpPr/>
            <p:nvPr/>
          </p:nvGrpSpPr>
          <p:grpSpPr>
            <a:xfrm>
              <a:off x="5580112" y="710823"/>
              <a:ext cx="2659533" cy="473431"/>
              <a:chOff x="1768451" y="5722743"/>
              <a:chExt cx="4166963" cy="741773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A5F9B0D7-C9FA-D644-7303-F9AFDAC31AC8}"/>
                  </a:ext>
                </a:extLst>
              </p:cNvPr>
              <p:cNvGrpSpPr/>
              <p:nvPr/>
            </p:nvGrpSpPr>
            <p:grpSpPr>
              <a:xfrm>
                <a:off x="1768451" y="5761600"/>
                <a:ext cx="1694246" cy="702916"/>
                <a:chOff x="668291" y="4153328"/>
                <a:chExt cx="1694246" cy="702916"/>
              </a:xfrm>
            </p:grpSpPr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C412CD3B-92B2-6465-E6EE-382B953BB940}"/>
                    </a:ext>
                  </a:extLst>
                </p:cNvPr>
                <p:cNvSpPr/>
                <p:nvPr/>
              </p:nvSpPr>
              <p:spPr>
                <a:xfrm rot="16200000">
                  <a:off x="1167800" y="4153328"/>
                  <a:ext cx="702916" cy="702916"/>
                </a:xfrm>
                <a:prstGeom prst="ellipse">
                  <a:avLst/>
                </a:prstGeom>
                <a:noFill/>
                <a:ln w="44450" cmpd="sng">
                  <a:solidFill>
                    <a:srgbClr val="00DE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5" name="フリーフォーム 63 1 2 1">
                  <a:extLst>
                    <a:ext uri="{FF2B5EF4-FFF2-40B4-BE49-F238E27FC236}">
                      <a16:creationId xmlns:a16="http://schemas.microsoft.com/office/drawing/2014/main" id="{5C9BFCEC-09F3-F2D7-7B54-C92A1F84724A}"/>
                    </a:ext>
                  </a:extLst>
                </p:cNvPr>
                <p:cNvSpPr/>
                <p:nvPr/>
              </p:nvSpPr>
              <p:spPr>
                <a:xfrm>
                  <a:off x="1897842" y="4459548"/>
                  <a:ext cx="464695" cy="58369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6" name="フリーフォーム 63 1 2 1">
                  <a:extLst>
                    <a:ext uri="{FF2B5EF4-FFF2-40B4-BE49-F238E27FC236}">
                      <a16:creationId xmlns:a16="http://schemas.microsoft.com/office/drawing/2014/main" id="{5E3CEB46-9C9B-92CC-D9D4-3274EBE8BDE6}"/>
                    </a:ext>
                  </a:extLst>
                </p:cNvPr>
                <p:cNvSpPr/>
                <p:nvPr/>
              </p:nvSpPr>
              <p:spPr>
                <a:xfrm>
                  <a:off x="668291" y="4469975"/>
                  <a:ext cx="464695" cy="58369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878F6A24-575D-1D85-7580-89B67154D817}"/>
                  </a:ext>
                </a:extLst>
              </p:cNvPr>
              <p:cNvGrpSpPr/>
              <p:nvPr/>
            </p:nvGrpSpPr>
            <p:grpSpPr>
              <a:xfrm>
                <a:off x="3007831" y="5741501"/>
                <a:ext cx="1694246" cy="702916"/>
                <a:chOff x="668291" y="4153328"/>
                <a:chExt cx="1694246" cy="702916"/>
              </a:xfrm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60A3037B-8C9F-4092-5ABC-69948B3C1A0B}"/>
                    </a:ext>
                  </a:extLst>
                </p:cNvPr>
                <p:cNvSpPr/>
                <p:nvPr/>
              </p:nvSpPr>
              <p:spPr>
                <a:xfrm rot="16200000">
                  <a:off x="1167800" y="4153328"/>
                  <a:ext cx="702916" cy="702916"/>
                </a:xfrm>
                <a:prstGeom prst="ellipse">
                  <a:avLst/>
                </a:prstGeom>
                <a:noFill/>
                <a:ln w="44450" cmpd="sng">
                  <a:solidFill>
                    <a:srgbClr val="00DE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2" name="フリーフォーム 63 1 2 1">
                  <a:extLst>
                    <a:ext uri="{FF2B5EF4-FFF2-40B4-BE49-F238E27FC236}">
                      <a16:creationId xmlns:a16="http://schemas.microsoft.com/office/drawing/2014/main" id="{AD0410D7-8510-C73A-4696-FC8303E9449E}"/>
                    </a:ext>
                  </a:extLst>
                </p:cNvPr>
                <p:cNvSpPr/>
                <p:nvPr/>
              </p:nvSpPr>
              <p:spPr>
                <a:xfrm>
                  <a:off x="1897842" y="4459548"/>
                  <a:ext cx="464695" cy="58369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3" name="フリーフォーム 63 1 2 1">
                  <a:extLst>
                    <a:ext uri="{FF2B5EF4-FFF2-40B4-BE49-F238E27FC236}">
                      <a16:creationId xmlns:a16="http://schemas.microsoft.com/office/drawing/2014/main" id="{332C187E-50E6-5258-E56B-2C83E4AF16EF}"/>
                    </a:ext>
                  </a:extLst>
                </p:cNvPr>
                <p:cNvSpPr/>
                <p:nvPr/>
              </p:nvSpPr>
              <p:spPr>
                <a:xfrm>
                  <a:off x="668291" y="4469975"/>
                  <a:ext cx="464695" cy="58369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E42F4E3-FCEE-AB60-FFD4-D16E7EFF04C7}"/>
                  </a:ext>
                </a:extLst>
              </p:cNvPr>
              <p:cNvGrpSpPr/>
              <p:nvPr/>
            </p:nvGrpSpPr>
            <p:grpSpPr>
              <a:xfrm>
                <a:off x="4241168" y="5722743"/>
                <a:ext cx="1694246" cy="702916"/>
                <a:chOff x="668291" y="4153328"/>
                <a:chExt cx="1694246" cy="702916"/>
              </a:xfrm>
            </p:grpSpPr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A31EA4B1-B975-DC4D-300F-D0D005ADF059}"/>
                    </a:ext>
                  </a:extLst>
                </p:cNvPr>
                <p:cNvSpPr/>
                <p:nvPr/>
              </p:nvSpPr>
              <p:spPr>
                <a:xfrm rot="16200000">
                  <a:off x="1167800" y="4153328"/>
                  <a:ext cx="702916" cy="702916"/>
                </a:xfrm>
                <a:prstGeom prst="ellipse">
                  <a:avLst/>
                </a:prstGeom>
                <a:noFill/>
                <a:ln w="44450" cmpd="sng">
                  <a:solidFill>
                    <a:srgbClr val="00DE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79" name="フリーフォーム 63 1 2 1">
                  <a:extLst>
                    <a:ext uri="{FF2B5EF4-FFF2-40B4-BE49-F238E27FC236}">
                      <a16:creationId xmlns:a16="http://schemas.microsoft.com/office/drawing/2014/main" id="{ED733F35-7849-9C2A-3F35-6AEB7808EFB2}"/>
                    </a:ext>
                  </a:extLst>
                </p:cNvPr>
                <p:cNvSpPr/>
                <p:nvPr/>
              </p:nvSpPr>
              <p:spPr>
                <a:xfrm>
                  <a:off x="1897842" y="4459548"/>
                  <a:ext cx="464695" cy="58369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0" name="フリーフォーム 63 1 2 1">
                  <a:extLst>
                    <a:ext uri="{FF2B5EF4-FFF2-40B4-BE49-F238E27FC236}">
                      <a16:creationId xmlns:a16="http://schemas.microsoft.com/office/drawing/2014/main" id="{CE98C199-B9AF-B94C-EAE2-86FC49B5F5A6}"/>
                    </a:ext>
                  </a:extLst>
                </p:cNvPr>
                <p:cNvSpPr/>
                <p:nvPr/>
              </p:nvSpPr>
              <p:spPr>
                <a:xfrm>
                  <a:off x="668291" y="4469975"/>
                  <a:ext cx="464695" cy="58369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38DA7DA-EDD3-0346-B6EB-B7D938DA6C55}"/>
                </a:ext>
              </a:extLst>
            </p:cNvPr>
            <p:cNvSpPr txBox="1"/>
            <p:nvPr/>
          </p:nvSpPr>
          <p:spPr>
            <a:xfrm>
              <a:off x="5183832" y="7628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+</a:t>
              </a:r>
              <a:endParaRPr kumimoji="1" lang="ja-JP" alt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D0BAD96-D848-4734-76EB-C66563EE8E3C}"/>
                </a:ext>
              </a:extLst>
            </p:cNvPr>
            <p:cNvSpPr txBox="1"/>
            <p:nvPr/>
          </p:nvSpPr>
          <p:spPr>
            <a:xfrm>
              <a:off x="2478844" y="76287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+</a:t>
              </a:r>
              <a:endParaRPr kumimoji="1" lang="ja-JP" alt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8DAE9A6-9AFF-2E0A-DC49-6BD0287C27B5}"/>
              </a:ext>
            </a:extLst>
          </p:cNvPr>
          <p:cNvGrpSpPr/>
          <p:nvPr/>
        </p:nvGrpSpPr>
        <p:grpSpPr>
          <a:xfrm>
            <a:off x="251520" y="3341898"/>
            <a:ext cx="9073008" cy="3355767"/>
            <a:chOff x="251520" y="3341898"/>
            <a:chExt cx="9073008" cy="335576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D2D8829-0F50-CD9B-E5F3-042BEB28E491}"/>
                </a:ext>
              </a:extLst>
            </p:cNvPr>
            <p:cNvSpPr/>
            <p:nvPr/>
          </p:nvSpPr>
          <p:spPr bwMode="auto">
            <a:xfrm>
              <a:off x="251520" y="3347893"/>
              <a:ext cx="4284868" cy="334977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901CE19-D6F2-7F3A-9248-34276DCBF8B5}"/>
                </a:ext>
              </a:extLst>
            </p:cNvPr>
            <p:cNvSpPr/>
            <p:nvPr/>
          </p:nvSpPr>
          <p:spPr bwMode="auto">
            <a:xfrm>
              <a:off x="4735349" y="3341898"/>
              <a:ext cx="4284868" cy="3349772"/>
            </a:xfrm>
            <a:prstGeom prst="rect">
              <a:avLst/>
            </a:pr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1CBAE3-EFBC-9657-0B9E-8FAE3A596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90900" y="5862439"/>
              <a:ext cx="2390775" cy="77152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279BA4-3D65-4DB9-8CB3-611DC142D18E}"/>
                </a:ext>
              </a:extLst>
            </p:cNvPr>
            <p:cNvSpPr txBox="1"/>
            <p:nvPr/>
          </p:nvSpPr>
          <p:spPr>
            <a:xfrm>
              <a:off x="986853" y="3363275"/>
              <a:ext cx="286506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2000" u="sng" dirty="0"/>
                <a:t>Debye screening mass</a:t>
              </a:r>
              <a:endParaRPr kumimoji="1" lang="ja-JP" altLang="en-US" sz="2000" u="sng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0387522-0EBF-654B-9895-91843385C284}"/>
                </a:ext>
              </a:extLst>
            </p:cNvPr>
            <p:cNvSpPr txBox="1"/>
            <p:nvPr/>
          </p:nvSpPr>
          <p:spPr>
            <a:xfrm>
              <a:off x="4794025" y="3779748"/>
              <a:ext cx="453050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Energy</a:t>
              </a:r>
              <a:r>
                <a:rPr kumimoji="1" lang="en-US" altLang="ja-JP" sz="1800" dirty="0"/>
                <a:t> gap in the photon dispersion relation</a:t>
              </a:r>
              <a:endParaRPr kumimoji="1" lang="ja-JP" altLang="en-US" sz="1800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8292205-DA42-A6CB-4C43-174F2270B0ED}"/>
                </a:ext>
              </a:extLst>
            </p:cNvPr>
            <p:cNvGrpSpPr/>
            <p:nvPr/>
          </p:nvGrpSpPr>
          <p:grpSpPr>
            <a:xfrm>
              <a:off x="4343892" y="3745340"/>
              <a:ext cx="3816071" cy="2059924"/>
              <a:chOff x="3006021" y="4602109"/>
              <a:chExt cx="3816071" cy="2059924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19E7358-6E2E-D184-791F-06D8F043F041}"/>
                  </a:ext>
                </a:extLst>
              </p:cNvPr>
              <p:cNvCxnSpPr/>
              <p:nvPr/>
            </p:nvCxnSpPr>
            <p:spPr>
              <a:xfrm flipV="1">
                <a:off x="4860032" y="5223598"/>
                <a:ext cx="0" cy="13017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16543AB2-075F-CA8C-4C59-AA4121125FA1}"/>
                  </a:ext>
                </a:extLst>
              </p:cNvPr>
              <p:cNvCxnSpPr/>
              <p:nvPr/>
            </p:nvCxnSpPr>
            <p:spPr>
              <a:xfrm>
                <a:off x="4860032" y="6525344"/>
                <a:ext cx="1584176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57846B36-9A48-3DE1-13A2-90D8439EB26B}"/>
                  </a:ext>
                </a:extLst>
              </p:cNvPr>
              <p:cNvSpPr/>
              <p:nvPr/>
            </p:nvSpPr>
            <p:spPr>
              <a:xfrm>
                <a:off x="3006021" y="4602109"/>
                <a:ext cx="3298785" cy="1523134"/>
              </a:xfrm>
              <a:prstGeom prst="arc">
                <a:avLst>
                  <a:gd name="adj1" fmla="val 416242"/>
                  <a:gd name="adj2" fmla="val 4525997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44D3F0F-835D-CA99-B15B-7A14F51DEFFE}"/>
                  </a:ext>
                </a:extLst>
              </p:cNvPr>
              <p:cNvSpPr txBox="1"/>
              <p:nvPr/>
            </p:nvSpPr>
            <p:spPr>
              <a:xfrm>
                <a:off x="4374532" y="5174256"/>
                <a:ext cx="3449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ω</a:t>
                </a:r>
                <a:endParaRPr kumimoji="1" lang="ja-JP" alt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9E645BD-E56E-757B-5D1B-6342E0DC4165}"/>
                  </a:ext>
                </a:extLst>
              </p:cNvPr>
              <p:cNvSpPr txBox="1"/>
              <p:nvPr/>
            </p:nvSpPr>
            <p:spPr>
              <a:xfrm>
                <a:off x="6515598" y="6292701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q</a:t>
                </a:r>
                <a:endParaRPr kumimoji="1" lang="ja-JP" altLang="en-US" dirty="0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30305F95-832E-2A7B-11EC-31EAB1763A10}"/>
                  </a:ext>
                </a:extLst>
              </p:cNvPr>
              <p:cNvCxnSpPr/>
              <p:nvPr/>
            </p:nvCxnSpPr>
            <p:spPr>
              <a:xfrm flipH="1">
                <a:off x="4962321" y="6426889"/>
                <a:ext cx="936104" cy="1912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C7B6175-65BB-AA9E-4FD9-7D67E795B430}"/>
                  </a:ext>
                </a:extLst>
              </p:cNvPr>
              <p:cNvSpPr txBox="1"/>
              <p:nvPr/>
            </p:nvSpPr>
            <p:spPr>
              <a:xfrm>
                <a:off x="4465197" y="5874471"/>
                <a:ext cx="425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>
                    <a:solidFill>
                      <a:srgbClr val="FF0000"/>
                    </a:solidFill>
                  </a:rPr>
                  <a:t>ω</a:t>
                </a:r>
                <a:r>
                  <a:rPr lang="en-US" altLang="ja-JP" baseline="-25000" dirty="0" err="1">
                    <a:solidFill>
                      <a:srgbClr val="FF0000"/>
                    </a:solidFill>
                  </a:rPr>
                  <a:t>p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44D59B6-B08F-BA18-7D40-118FD751110A}"/>
                  </a:ext>
                </a:extLst>
              </p:cNvPr>
              <p:cNvSpPr txBox="1"/>
              <p:nvPr/>
            </p:nvSpPr>
            <p:spPr>
              <a:xfrm>
                <a:off x="5455819" y="6017489"/>
                <a:ext cx="7553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rgbClr val="FF0000"/>
                    </a:solidFill>
                  </a:rPr>
                  <a:t>0 </a:t>
                </a:r>
                <a:r>
                  <a:rPr lang="en-US" altLang="ja-JP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 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q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3824C35-56DD-3362-B232-155A445D4F15}"/>
                </a:ext>
              </a:extLst>
            </p:cNvPr>
            <p:cNvGrpSpPr/>
            <p:nvPr/>
          </p:nvGrpSpPr>
          <p:grpSpPr>
            <a:xfrm>
              <a:off x="1263668" y="4197259"/>
              <a:ext cx="2021083" cy="1456112"/>
              <a:chOff x="3357481" y="814209"/>
              <a:chExt cx="2251917" cy="162241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B895272-B445-C583-2F91-582DD5A9227B}"/>
                  </a:ext>
                </a:extLst>
              </p:cNvPr>
              <p:cNvGrpSpPr/>
              <p:nvPr/>
            </p:nvGrpSpPr>
            <p:grpSpPr>
              <a:xfrm rot="16200000">
                <a:off x="3836331" y="663560"/>
                <a:ext cx="1294218" cy="2251917"/>
                <a:chOff x="-1605250" y="576196"/>
                <a:chExt cx="1294218" cy="2251917"/>
              </a:xfrm>
            </p:grpSpPr>
            <p:sp>
              <p:nvSpPr>
                <p:cNvPr id="38" name="Arrow: Down 37">
                  <a:extLst>
                    <a:ext uri="{FF2B5EF4-FFF2-40B4-BE49-F238E27FC236}">
                      <a16:creationId xmlns:a16="http://schemas.microsoft.com/office/drawing/2014/main" id="{C93CD8F8-6AD4-E423-8BBE-79D49BA1BA86}"/>
                    </a:ext>
                  </a:extLst>
                </p:cNvPr>
                <p:cNvSpPr/>
                <p:nvPr/>
              </p:nvSpPr>
              <p:spPr bwMode="auto">
                <a:xfrm>
                  <a:off x="-1482985" y="1088474"/>
                  <a:ext cx="1052337" cy="1296144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055F4948-E5E1-8767-7005-15A4F817F378}"/>
                    </a:ext>
                  </a:extLst>
                </p:cNvPr>
                <p:cNvGrpSpPr/>
                <p:nvPr/>
              </p:nvGrpSpPr>
              <p:grpSpPr>
                <a:xfrm>
                  <a:off x="-1605250" y="576196"/>
                  <a:ext cx="1294218" cy="2251917"/>
                  <a:chOff x="-1605250" y="576196"/>
                  <a:chExt cx="1294218" cy="2251917"/>
                </a:xfrm>
              </p:grpSpPr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49E4FF75-566C-21FB-671A-9004C0100FF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-1343145" y="800438"/>
                    <a:ext cx="0" cy="1800200"/>
                  </a:xfrm>
                  <a:prstGeom prst="straightConnector1">
                    <a:avLst/>
                  </a:prstGeom>
                  <a:ln>
                    <a:solidFill>
                      <a:srgbClr val="77401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29651699-B8B8-E4EC-9645-6F9E5F3C1206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-1127121" y="800438"/>
                    <a:ext cx="0" cy="1800200"/>
                  </a:xfrm>
                  <a:prstGeom prst="straightConnector1">
                    <a:avLst/>
                  </a:prstGeom>
                  <a:ln>
                    <a:solidFill>
                      <a:srgbClr val="77401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27D025A1-C50F-4FDE-66AE-185D2C1B34F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-839089" y="800438"/>
                    <a:ext cx="0" cy="1800200"/>
                  </a:xfrm>
                  <a:prstGeom prst="straightConnector1">
                    <a:avLst/>
                  </a:prstGeom>
                  <a:ln>
                    <a:solidFill>
                      <a:srgbClr val="77401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6C6BF45E-1B63-18B0-63BA-9356853DC73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-557119" y="822235"/>
                    <a:ext cx="0" cy="1800201"/>
                  </a:xfrm>
                  <a:prstGeom prst="straightConnector1">
                    <a:avLst/>
                  </a:prstGeom>
                  <a:ln>
                    <a:solidFill>
                      <a:srgbClr val="774013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4" name="Oval 43">
                    <a:extLst>
                      <a:ext uri="{FF2B5EF4-FFF2-40B4-BE49-F238E27FC236}">
                        <a16:creationId xmlns:a16="http://schemas.microsoft.com/office/drawing/2014/main" id="{CE9D0871-B985-D75D-498B-D0A24C448C17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-1487160" y="576196"/>
                    <a:ext cx="149423" cy="149424"/>
                  </a:xfrm>
                  <a:prstGeom prst="ellipse">
                    <a:avLst/>
                  </a:prstGeom>
                  <a:solidFill>
                    <a:srgbClr val="FF8F8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FB286B76-85A7-F58A-483A-EB213E704EE5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-1234392" y="621990"/>
                    <a:ext cx="149423" cy="149424"/>
                  </a:xfrm>
                  <a:prstGeom prst="ellipse">
                    <a:avLst/>
                  </a:prstGeom>
                  <a:solidFill>
                    <a:srgbClr val="FF8F8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98CBB9E3-3B3D-4CCD-286D-2D9FAFC00F08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-1063285" y="605827"/>
                    <a:ext cx="149423" cy="149424"/>
                  </a:xfrm>
                  <a:prstGeom prst="ellipse">
                    <a:avLst/>
                  </a:prstGeom>
                  <a:solidFill>
                    <a:srgbClr val="FF8F8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7" name="Oval 46">
                    <a:extLst>
                      <a:ext uri="{FF2B5EF4-FFF2-40B4-BE49-F238E27FC236}">
                        <a16:creationId xmlns:a16="http://schemas.microsoft.com/office/drawing/2014/main" id="{E4F7FE12-5FE5-AE4B-2484-835D7029EED0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-872279" y="650907"/>
                    <a:ext cx="149423" cy="149424"/>
                  </a:xfrm>
                  <a:prstGeom prst="ellipse">
                    <a:avLst/>
                  </a:prstGeom>
                  <a:solidFill>
                    <a:srgbClr val="FF8F8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3F7E188E-E83C-E3C2-6724-396BD1AE07BE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-663143" y="645500"/>
                    <a:ext cx="149423" cy="149424"/>
                  </a:xfrm>
                  <a:prstGeom prst="ellipse">
                    <a:avLst/>
                  </a:prstGeom>
                  <a:solidFill>
                    <a:srgbClr val="FF8F8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D0989C94-BEC5-40F3-6A85-F6DCBD8821ED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-460456" y="583652"/>
                    <a:ext cx="149423" cy="149424"/>
                  </a:xfrm>
                  <a:prstGeom prst="ellipse">
                    <a:avLst/>
                  </a:prstGeom>
                  <a:solidFill>
                    <a:srgbClr val="FF8F8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C97B0EF2-136F-2EA2-C707-35235EA68F5C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-1605250" y="2576642"/>
                    <a:ext cx="149423" cy="149424"/>
                  </a:xfrm>
                  <a:prstGeom prst="ellipse">
                    <a:avLst/>
                  </a:prstGeom>
                  <a:solidFill>
                    <a:srgbClr val="93CDDD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1" name="Oval 50">
                    <a:extLst>
                      <a:ext uri="{FF2B5EF4-FFF2-40B4-BE49-F238E27FC236}">
                        <a16:creationId xmlns:a16="http://schemas.microsoft.com/office/drawing/2014/main" id="{62F39CBC-9651-A96B-A5FD-3EAB75950239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-1317218" y="2622436"/>
                    <a:ext cx="149423" cy="149424"/>
                  </a:xfrm>
                  <a:prstGeom prst="ellipse">
                    <a:avLst/>
                  </a:prstGeom>
                  <a:solidFill>
                    <a:srgbClr val="93CDDD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7CD4647A-BD05-A481-FE6F-A593E0F52C34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-1146110" y="2678690"/>
                    <a:ext cx="149423" cy="149424"/>
                  </a:xfrm>
                  <a:prstGeom prst="ellipse">
                    <a:avLst/>
                  </a:prstGeom>
                  <a:solidFill>
                    <a:srgbClr val="93CDDD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B68C0401-AB5C-5BC6-FE3B-433F8FE02A2E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-955105" y="2651353"/>
                    <a:ext cx="149423" cy="149424"/>
                  </a:xfrm>
                  <a:prstGeom prst="ellipse">
                    <a:avLst/>
                  </a:prstGeom>
                  <a:solidFill>
                    <a:srgbClr val="93CDDD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B92E800E-CC32-59C3-6818-10F79EECAF5B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-745969" y="2645946"/>
                    <a:ext cx="149423" cy="149424"/>
                  </a:xfrm>
                  <a:prstGeom prst="ellipse">
                    <a:avLst/>
                  </a:prstGeom>
                  <a:solidFill>
                    <a:srgbClr val="93CDDD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A1A8A551-8D60-769B-9488-31E6BA9A8983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-469383" y="2631997"/>
                    <a:ext cx="149423" cy="149424"/>
                  </a:xfrm>
                  <a:prstGeom prst="ellipse">
                    <a:avLst/>
                  </a:prstGeom>
                  <a:solidFill>
                    <a:srgbClr val="93CDDD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4487FA2-558F-AC64-4E3E-FE5E6B84C0DB}"/>
                  </a:ext>
                </a:extLst>
              </p:cNvPr>
              <p:cNvSpPr txBox="1"/>
              <p:nvPr/>
            </p:nvSpPr>
            <p:spPr>
              <a:xfrm>
                <a:off x="3707238" y="814209"/>
                <a:ext cx="5966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>
                    <a:solidFill>
                      <a:srgbClr val="532D0D"/>
                    </a:solidFill>
                  </a:rPr>
                  <a:t>E</a:t>
                </a:r>
                <a:r>
                  <a:rPr kumimoji="1" lang="en-US" altLang="ja-JP" sz="2400" baseline="-25000" dirty="0">
                    <a:solidFill>
                      <a:srgbClr val="532D0D"/>
                    </a:solidFill>
                  </a:rPr>
                  <a:t>ind</a:t>
                </a:r>
                <a:endParaRPr kumimoji="1" lang="ja-JP" altLang="en-US" sz="2400" baseline="-25000" dirty="0">
                  <a:solidFill>
                    <a:srgbClr val="532D0D"/>
                  </a:solidFill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60A1808-9C58-71C0-A44C-7DB9524F163D}"/>
                  </a:ext>
                </a:extLst>
              </p:cNvPr>
              <p:cNvSpPr txBox="1"/>
              <p:nvPr/>
            </p:nvSpPr>
            <p:spPr>
              <a:xfrm>
                <a:off x="4840126" y="953213"/>
                <a:ext cx="3593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dirty="0">
                    <a:solidFill>
                      <a:schemeClr val="accent6">
                        <a:lumMod val="75000"/>
                      </a:schemeClr>
                    </a:solidFill>
                  </a:rPr>
                  <a:t>E</a:t>
                </a:r>
                <a:endParaRPr kumimoji="1" lang="ja-JP" alt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410D07B-34C8-625E-834B-2D11FBD861E3}"/>
                </a:ext>
              </a:extLst>
            </p:cNvPr>
            <p:cNvSpPr txBox="1"/>
            <p:nvPr/>
          </p:nvSpPr>
          <p:spPr>
            <a:xfrm>
              <a:off x="389333" y="3772129"/>
              <a:ext cx="28756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Sc</a:t>
              </a:r>
              <a:r>
                <a:rPr kumimoji="1" lang="en-US" altLang="ja-JP" dirty="0"/>
                <a:t>reening in the steady state</a:t>
              </a:r>
              <a:endParaRPr kumimoji="1" lang="ja-JP" alt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B58521-E455-E7FE-B722-9F16B36469A8}"/>
                </a:ext>
              </a:extLst>
            </p:cNvPr>
            <p:cNvSpPr txBox="1"/>
            <p:nvPr/>
          </p:nvSpPr>
          <p:spPr>
            <a:xfrm>
              <a:off x="5923727" y="3388930"/>
              <a:ext cx="21766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2000" u="sng" dirty="0"/>
                <a:t>Plasma frequency</a:t>
              </a:r>
              <a:endParaRPr lang="ja-JP" altLang="en-US" sz="2000" u="sng" dirty="0"/>
            </a:p>
          </p:txBody>
        </p: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9ACEAE42-D1E1-3CF7-2236-8E3506A3D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027" y="5745911"/>
              <a:ext cx="2882096" cy="551543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E840AAF-6F2B-8853-557B-5BAEDDCFFA38}"/>
                </a:ext>
              </a:extLst>
            </p:cNvPr>
            <p:cNvSpPr txBox="1"/>
            <p:nvPr/>
          </p:nvSpPr>
          <p:spPr>
            <a:xfrm>
              <a:off x="1030726" y="6300795"/>
              <a:ext cx="2463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No vacuum contribution</a:t>
              </a:r>
              <a:endParaRPr kumimoji="1" lang="ja-JP" altLang="en-US" dirty="0"/>
            </a:p>
          </p:txBody>
        </p:sp>
      </p:grpSp>
      <p:pic>
        <p:nvPicPr>
          <p:cNvPr id="97" name="Picture 96">
            <a:extLst>
              <a:ext uri="{FF2B5EF4-FFF2-40B4-BE49-F238E27FC236}">
                <a16:creationId xmlns:a16="http://schemas.microsoft.com/office/drawing/2014/main" id="{837ED0AD-01A2-AFFD-4E9D-DF8AF39F1F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3954" y="2370901"/>
            <a:ext cx="2071868" cy="412206"/>
          </a:xfrm>
          <a:prstGeom prst="rect">
            <a:avLst/>
          </a:prstGeom>
        </p:spPr>
      </p:pic>
      <p:grpSp>
        <p:nvGrpSpPr>
          <p:cNvPr id="134" name="Group 133">
            <a:extLst>
              <a:ext uri="{FF2B5EF4-FFF2-40B4-BE49-F238E27FC236}">
                <a16:creationId xmlns:a16="http://schemas.microsoft.com/office/drawing/2014/main" id="{C04BEC4F-D464-5BC1-C944-90B609963B18}"/>
              </a:ext>
            </a:extLst>
          </p:cNvPr>
          <p:cNvGrpSpPr/>
          <p:nvPr/>
        </p:nvGrpSpPr>
        <p:grpSpPr>
          <a:xfrm>
            <a:off x="7480565" y="552268"/>
            <a:ext cx="1507021" cy="2033285"/>
            <a:chOff x="8854959" y="298688"/>
            <a:chExt cx="2186424" cy="2787333"/>
          </a:xfrm>
        </p:grpSpPr>
        <p:grpSp>
          <p:nvGrpSpPr>
            <p:cNvPr id="100" name="グループ化 66">
              <a:extLst>
                <a:ext uri="{FF2B5EF4-FFF2-40B4-BE49-F238E27FC236}">
                  <a16:creationId xmlns:a16="http://schemas.microsoft.com/office/drawing/2014/main" id="{579BB829-EEEF-5174-0943-CE9F1453D637}"/>
                </a:ext>
              </a:extLst>
            </p:cNvPr>
            <p:cNvGrpSpPr/>
            <p:nvPr/>
          </p:nvGrpSpPr>
          <p:grpSpPr>
            <a:xfrm>
              <a:off x="9296858" y="298688"/>
              <a:ext cx="1744525" cy="2787333"/>
              <a:chOff x="1825950" y="1844824"/>
              <a:chExt cx="2674042" cy="4680520"/>
            </a:xfrm>
          </p:grpSpPr>
          <p:sp>
            <p:nvSpPr>
              <p:cNvPr id="105" name="正方形/長方形 67">
                <a:extLst>
                  <a:ext uri="{FF2B5EF4-FFF2-40B4-BE49-F238E27FC236}">
                    <a16:creationId xmlns:a16="http://schemas.microsoft.com/office/drawing/2014/main" id="{B673A6C8-20F5-2B46-C3DF-22636D3A4327}"/>
                  </a:ext>
                </a:extLst>
              </p:cNvPr>
              <p:cNvSpPr/>
              <p:nvPr/>
            </p:nvSpPr>
            <p:spPr>
              <a:xfrm>
                <a:off x="1825950" y="1844824"/>
                <a:ext cx="2674042" cy="4680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6" name="グループ化 69">
                <a:extLst>
                  <a:ext uri="{FF2B5EF4-FFF2-40B4-BE49-F238E27FC236}">
                    <a16:creationId xmlns:a16="http://schemas.microsoft.com/office/drawing/2014/main" id="{35CD6716-713E-6849-1304-61663B1D90AC}"/>
                  </a:ext>
                </a:extLst>
              </p:cNvPr>
              <p:cNvGrpSpPr/>
              <p:nvPr/>
            </p:nvGrpSpPr>
            <p:grpSpPr>
              <a:xfrm>
                <a:off x="2238059" y="2024864"/>
                <a:ext cx="1925119" cy="4428472"/>
                <a:chOff x="-1457367" y="992746"/>
                <a:chExt cx="1925118" cy="4428472"/>
              </a:xfrm>
            </p:grpSpPr>
            <p:sp>
              <p:nvSpPr>
                <p:cNvPr id="107" name="円柱 79">
                  <a:extLst>
                    <a:ext uri="{FF2B5EF4-FFF2-40B4-BE49-F238E27FC236}">
                      <a16:creationId xmlns:a16="http://schemas.microsoft.com/office/drawing/2014/main" id="{93A6F958-9D0C-CFB9-72CD-655A2206B2A6}"/>
                    </a:ext>
                  </a:extLst>
                </p:cNvPr>
                <p:cNvSpPr/>
                <p:nvPr/>
              </p:nvSpPr>
              <p:spPr>
                <a:xfrm>
                  <a:off x="-591308" y="992746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8" name="円柱 80">
                  <a:extLst>
                    <a:ext uri="{FF2B5EF4-FFF2-40B4-BE49-F238E27FC236}">
                      <a16:creationId xmlns:a16="http://schemas.microsoft.com/office/drawing/2014/main" id="{BFA5D79B-BA36-7FB1-F6AF-B72E95D7D81C}"/>
                    </a:ext>
                  </a:extLst>
                </p:cNvPr>
                <p:cNvSpPr/>
                <p:nvPr/>
              </p:nvSpPr>
              <p:spPr>
                <a:xfrm>
                  <a:off x="-591309" y="186882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09" name="円柱 81">
                  <a:extLst>
                    <a:ext uri="{FF2B5EF4-FFF2-40B4-BE49-F238E27FC236}">
                      <a16:creationId xmlns:a16="http://schemas.microsoft.com/office/drawing/2014/main" id="{4B748F6F-F525-16F6-46F3-67B40EE614D5}"/>
                    </a:ext>
                  </a:extLst>
                </p:cNvPr>
                <p:cNvSpPr/>
                <p:nvPr/>
              </p:nvSpPr>
              <p:spPr>
                <a:xfrm>
                  <a:off x="-881303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0" name="円柱 82">
                  <a:extLst>
                    <a:ext uri="{FF2B5EF4-FFF2-40B4-BE49-F238E27FC236}">
                      <a16:creationId xmlns:a16="http://schemas.microsoft.com/office/drawing/2014/main" id="{1ED46CBC-1A02-4EA6-28FA-DDB150B8E967}"/>
                    </a:ext>
                  </a:extLst>
                </p:cNvPr>
                <p:cNvSpPr/>
                <p:nvPr/>
              </p:nvSpPr>
              <p:spPr>
                <a:xfrm>
                  <a:off x="-1169335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1" name="円柱 83">
                  <a:extLst>
                    <a:ext uri="{FF2B5EF4-FFF2-40B4-BE49-F238E27FC236}">
                      <a16:creationId xmlns:a16="http://schemas.microsoft.com/office/drawing/2014/main" id="{30492779-4B75-7B5E-4EED-4038DF602903}"/>
                    </a:ext>
                  </a:extLst>
                </p:cNvPr>
                <p:cNvSpPr/>
                <p:nvPr/>
              </p:nvSpPr>
              <p:spPr>
                <a:xfrm>
                  <a:off x="12478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2" name="円柱 84">
                  <a:extLst>
                    <a:ext uri="{FF2B5EF4-FFF2-40B4-BE49-F238E27FC236}">
                      <a16:creationId xmlns:a16="http://schemas.microsoft.com/office/drawing/2014/main" id="{0CEC891B-F2A2-0A91-4C3C-023D39DF1FAC}"/>
                    </a:ext>
                  </a:extLst>
                </p:cNvPr>
                <p:cNvSpPr/>
                <p:nvPr/>
              </p:nvSpPr>
              <p:spPr>
                <a:xfrm>
                  <a:off x="-275554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3" name="円柱 85">
                  <a:extLst>
                    <a:ext uri="{FF2B5EF4-FFF2-40B4-BE49-F238E27FC236}">
                      <a16:creationId xmlns:a16="http://schemas.microsoft.com/office/drawing/2014/main" id="{7D1C15CD-6E48-6A5A-6E54-8FF6466BA8A2}"/>
                    </a:ext>
                  </a:extLst>
                </p:cNvPr>
                <p:cNvSpPr/>
                <p:nvPr/>
              </p:nvSpPr>
              <p:spPr>
                <a:xfrm>
                  <a:off x="-582440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4" name="円柱 86">
                  <a:extLst>
                    <a:ext uri="{FF2B5EF4-FFF2-40B4-BE49-F238E27FC236}">
                      <a16:creationId xmlns:a16="http://schemas.microsoft.com/office/drawing/2014/main" id="{2FF858C5-B623-2AEA-22E8-0A083FBF0288}"/>
                    </a:ext>
                  </a:extLst>
                </p:cNvPr>
                <p:cNvSpPr/>
                <p:nvPr/>
              </p:nvSpPr>
              <p:spPr>
                <a:xfrm>
                  <a:off x="-275554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5" name="円柱 87">
                  <a:extLst>
                    <a:ext uri="{FF2B5EF4-FFF2-40B4-BE49-F238E27FC236}">
                      <a16:creationId xmlns:a16="http://schemas.microsoft.com/office/drawing/2014/main" id="{256826EA-759F-DCFF-934A-4B29F7DDC672}"/>
                    </a:ext>
                  </a:extLst>
                </p:cNvPr>
                <p:cNvSpPr/>
                <p:nvPr/>
              </p:nvSpPr>
              <p:spPr>
                <a:xfrm>
                  <a:off x="288802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6" name="円柱 88">
                  <a:extLst>
                    <a:ext uri="{FF2B5EF4-FFF2-40B4-BE49-F238E27FC236}">
                      <a16:creationId xmlns:a16="http://schemas.microsoft.com/office/drawing/2014/main" id="{3900D12D-CC5E-0425-9A3D-7015569530C3}"/>
                    </a:ext>
                  </a:extLst>
                </p:cNvPr>
                <p:cNvSpPr/>
                <p:nvPr/>
              </p:nvSpPr>
              <p:spPr>
                <a:xfrm>
                  <a:off x="-1457367" y="136476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7" name="円柱 89">
                  <a:extLst>
                    <a:ext uri="{FF2B5EF4-FFF2-40B4-BE49-F238E27FC236}">
                      <a16:creationId xmlns:a16="http://schemas.microsoft.com/office/drawing/2014/main" id="{7B3B9C04-F4ED-502B-C920-9A5C8C4105FE}"/>
                    </a:ext>
                  </a:extLst>
                </p:cNvPr>
                <p:cNvSpPr/>
                <p:nvPr/>
              </p:nvSpPr>
              <p:spPr>
                <a:xfrm>
                  <a:off x="-881303" y="143677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8" name="円柱 90">
                  <a:extLst>
                    <a:ext uri="{FF2B5EF4-FFF2-40B4-BE49-F238E27FC236}">
                      <a16:creationId xmlns:a16="http://schemas.microsoft.com/office/drawing/2014/main" id="{53E54034-DB23-CCA8-226D-72C18238B262}"/>
                    </a:ext>
                  </a:extLst>
                </p:cNvPr>
                <p:cNvSpPr/>
                <p:nvPr/>
              </p:nvSpPr>
              <p:spPr>
                <a:xfrm>
                  <a:off x="-58244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円柱 91">
                  <a:extLst>
                    <a:ext uri="{FF2B5EF4-FFF2-40B4-BE49-F238E27FC236}">
                      <a16:creationId xmlns:a16="http://schemas.microsoft.com/office/drawing/2014/main" id="{59EC8D49-925D-192C-2DC4-FC8CDC5243BF}"/>
                    </a:ext>
                  </a:extLst>
                </p:cNvPr>
                <p:cNvSpPr/>
                <p:nvPr/>
              </p:nvSpPr>
              <p:spPr>
                <a:xfrm>
                  <a:off x="54801" y="158078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0" name="円柱 92">
                  <a:extLst>
                    <a:ext uri="{FF2B5EF4-FFF2-40B4-BE49-F238E27FC236}">
                      <a16:creationId xmlns:a16="http://schemas.microsoft.com/office/drawing/2014/main" id="{7334C230-BAED-C776-5A14-C40AD47F00DD}"/>
                    </a:ext>
                  </a:extLst>
                </p:cNvPr>
                <p:cNvSpPr/>
                <p:nvPr/>
              </p:nvSpPr>
              <p:spPr>
                <a:xfrm>
                  <a:off x="-1169336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円柱 93">
                  <a:extLst>
                    <a:ext uri="{FF2B5EF4-FFF2-40B4-BE49-F238E27FC236}">
                      <a16:creationId xmlns:a16="http://schemas.microsoft.com/office/drawing/2014/main" id="{EE7710BD-EBCA-2F3A-6320-E22552EE9849}"/>
                    </a:ext>
                  </a:extLst>
                </p:cNvPr>
                <p:cNvSpPr/>
                <p:nvPr/>
              </p:nvSpPr>
              <p:spPr>
                <a:xfrm>
                  <a:off x="-1165767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2" name="円柱 94">
                  <a:extLst>
                    <a:ext uri="{FF2B5EF4-FFF2-40B4-BE49-F238E27FC236}">
                      <a16:creationId xmlns:a16="http://schemas.microsoft.com/office/drawing/2014/main" id="{69EBCAC4-1665-7B2C-2384-69B177C77E3B}"/>
                    </a:ext>
                  </a:extLst>
                </p:cNvPr>
                <p:cNvSpPr/>
                <p:nvPr/>
              </p:nvSpPr>
              <p:spPr>
                <a:xfrm>
                  <a:off x="-881303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円柱 95">
                  <a:extLst>
                    <a:ext uri="{FF2B5EF4-FFF2-40B4-BE49-F238E27FC236}">
                      <a16:creationId xmlns:a16="http://schemas.microsoft.com/office/drawing/2014/main" id="{26635CA2-EAD5-1F37-8B27-CFF1611BA6DF}"/>
                    </a:ext>
                  </a:extLst>
                </p:cNvPr>
                <p:cNvSpPr/>
                <p:nvPr/>
              </p:nvSpPr>
              <p:spPr>
                <a:xfrm>
                  <a:off x="-591310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4" name="円柱 96">
                  <a:extLst>
                    <a:ext uri="{FF2B5EF4-FFF2-40B4-BE49-F238E27FC236}">
                      <a16:creationId xmlns:a16="http://schemas.microsoft.com/office/drawing/2014/main" id="{5BC90807-C178-EE7A-F271-BD31CB31F586}"/>
                    </a:ext>
                  </a:extLst>
                </p:cNvPr>
                <p:cNvSpPr/>
                <p:nvPr/>
              </p:nvSpPr>
              <p:spPr>
                <a:xfrm>
                  <a:off x="-270500" y="18498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5" name="円柱 97">
                  <a:extLst>
                    <a:ext uri="{FF2B5EF4-FFF2-40B4-BE49-F238E27FC236}">
                      <a16:creationId xmlns:a16="http://schemas.microsoft.com/office/drawing/2014/main" id="{A60BA2EE-51FC-4485-B1EC-FE4CEC189122}"/>
                    </a:ext>
                  </a:extLst>
                </p:cNvPr>
                <p:cNvSpPr/>
                <p:nvPr/>
              </p:nvSpPr>
              <p:spPr>
                <a:xfrm>
                  <a:off x="-1177208" y="2052151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6" name="円柱 98">
                  <a:extLst>
                    <a:ext uri="{FF2B5EF4-FFF2-40B4-BE49-F238E27FC236}">
                      <a16:creationId xmlns:a16="http://schemas.microsoft.com/office/drawing/2014/main" id="{FA1A47B5-7C83-C9FB-1FED-72DB372089CC}"/>
                    </a:ext>
                  </a:extLst>
                </p:cNvPr>
                <p:cNvSpPr/>
                <p:nvPr/>
              </p:nvSpPr>
              <p:spPr>
                <a:xfrm>
                  <a:off x="-1452313" y="176574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7" name="円柱 99">
                  <a:extLst>
                    <a:ext uri="{FF2B5EF4-FFF2-40B4-BE49-F238E27FC236}">
                      <a16:creationId xmlns:a16="http://schemas.microsoft.com/office/drawing/2014/main" id="{976E7BF3-DDFC-E2EE-27F2-6AC7D497AA48}"/>
                    </a:ext>
                  </a:extLst>
                </p:cNvPr>
                <p:cNvSpPr/>
                <p:nvPr/>
              </p:nvSpPr>
              <p:spPr>
                <a:xfrm>
                  <a:off x="-881303" y="218085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8" name="円柱 100">
                  <a:extLst>
                    <a:ext uri="{FF2B5EF4-FFF2-40B4-BE49-F238E27FC236}">
                      <a16:creationId xmlns:a16="http://schemas.microsoft.com/office/drawing/2014/main" id="{430284B3-5139-2F9B-6BBC-1734E0B35031}"/>
                    </a:ext>
                  </a:extLst>
                </p:cNvPr>
                <p:cNvSpPr/>
                <p:nvPr/>
              </p:nvSpPr>
              <p:spPr>
                <a:xfrm>
                  <a:off x="-265209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円柱 101">
                  <a:extLst>
                    <a:ext uri="{FF2B5EF4-FFF2-40B4-BE49-F238E27FC236}">
                      <a16:creationId xmlns:a16="http://schemas.microsoft.com/office/drawing/2014/main" id="{605C8282-68A3-051D-797F-7DB83738817A}"/>
                    </a:ext>
                  </a:extLst>
                </p:cNvPr>
                <p:cNvSpPr/>
                <p:nvPr/>
              </p:nvSpPr>
              <p:spPr>
                <a:xfrm>
                  <a:off x="54800" y="19117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0" name="円柱 102">
                  <a:extLst>
                    <a:ext uri="{FF2B5EF4-FFF2-40B4-BE49-F238E27FC236}">
                      <a16:creationId xmlns:a16="http://schemas.microsoft.com/office/drawing/2014/main" id="{D4486460-1C82-7553-EE5C-6DEED975C611}"/>
                    </a:ext>
                  </a:extLst>
                </p:cNvPr>
                <p:cNvSpPr/>
                <p:nvPr/>
              </p:nvSpPr>
              <p:spPr>
                <a:xfrm>
                  <a:off x="29405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101" name="フリーフォーム 103">
              <a:extLst>
                <a:ext uri="{FF2B5EF4-FFF2-40B4-BE49-F238E27FC236}">
                  <a16:creationId xmlns:a16="http://schemas.microsoft.com/office/drawing/2014/main" id="{920FE49A-3C83-F2AF-CEFC-2530B4D79324}"/>
                </a:ext>
              </a:extLst>
            </p:cNvPr>
            <p:cNvSpPr/>
            <p:nvPr/>
          </p:nvSpPr>
          <p:spPr>
            <a:xfrm rot="19562307" flipH="1" flipV="1">
              <a:off x="8854959" y="1901827"/>
              <a:ext cx="1360373" cy="186666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4" name="直線矢印コネクタ 41">
              <a:extLst>
                <a:ext uri="{FF2B5EF4-FFF2-40B4-BE49-F238E27FC236}">
                  <a16:creationId xmlns:a16="http://schemas.microsoft.com/office/drawing/2014/main" id="{03BC8551-5CCC-7114-A416-278A870C014B}"/>
                </a:ext>
              </a:extLst>
            </p:cNvPr>
            <p:cNvCxnSpPr/>
            <p:nvPr/>
          </p:nvCxnSpPr>
          <p:spPr bwMode="auto">
            <a:xfrm>
              <a:off x="10192707" y="1245884"/>
              <a:ext cx="11170" cy="7492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2DAB25CD-30C9-B701-CC40-A483532F026F}"/>
              </a:ext>
            </a:extLst>
          </p:cNvPr>
          <p:cNvSpPr txBox="1"/>
          <p:nvPr/>
        </p:nvSpPr>
        <p:spPr>
          <a:xfrm>
            <a:off x="6384244" y="2564904"/>
            <a:ext cx="2683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Cyclotron motion in B field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153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B5409-BD2B-C04C-EC70-051E30552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148" y="1885462"/>
            <a:ext cx="4968552" cy="33178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8A94E6-E12E-4E9E-3239-E77B5066299C}"/>
              </a:ext>
            </a:extLst>
          </p:cNvPr>
          <p:cNvSpPr txBox="1"/>
          <p:nvPr/>
        </p:nvSpPr>
        <p:spPr>
          <a:xfrm>
            <a:off x="2661120" y="224168"/>
            <a:ext cx="50792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u="sng" dirty="0"/>
              <a:t>Debye screening mass </a:t>
            </a:r>
            <a:r>
              <a:rPr kumimoji="1" lang="en-US" altLang="ja-JP" sz="3200" u="sng" dirty="0" err="1"/>
              <a:t>m</a:t>
            </a:r>
            <a:r>
              <a:rPr kumimoji="1" lang="en-US" altLang="ja-JP" sz="3200" u="sng" baseline="-25000" dirty="0" err="1"/>
              <a:t>D</a:t>
            </a:r>
            <a:endParaRPr kumimoji="1" lang="ja-JP" altLang="en-US" sz="3200" u="sng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A97906-04C3-82B1-AD73-298CC2CD3D7F}"/>
              </a:ext>
            </a:extLst>
          </p:cNvPr>
          <p:cNvCxnSpPr>
            <a:cxnSpLocks/>
          </p:cNvCxnSpPr>
          <p:nvPr/>
        </p:nvCxnSpPr>
        <p:spPr>
          <a:xfrm flipH="1">
            <a:off x="7100739" y="2264351"/>
            <a:ext cx="504056" cy="122413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10F165-BBB2-3842-14DE-DED3A08BCFFA}"/>
              </a:ext>
            </a:extLst>
          </p:cNvPr>
          <p:cNvSpPr txBox="1"/>
          <p:nvPr/>
        </p:nvSpPr>
        <p:spPr>
          <a:xfrm>
            <a:off x="5586452" y="1124744"/>
            <a:ext cx="366606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* Massless limit </a:t>
            </a:r>
          </a:p>
          <a:p>
            <a:r>
              <a:rPr lang="ja-JP" altLang="en-US" dirty="0"/>
              <a:t>∝ </a:t>
            </a:r>
            <a:r>
              <a:rPr lang="en-US" altLang="ja-JP" dirty="0"/>
              <a:t>Schwinger mass in (1+1) dim. QED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A8BAB-31EF-BA5D-7FE0-3B09E8F07CAF}"/>
              </a:ext>
            </a:extLst>
          </p:cNvPr>
          <p:cNvSpPr txBox="1"/>
          <p:nvPr/>
        </p:nvSpPr>
        <p:spPr>
          <a:xfrm flipH="1">
            <a:off x="7890708" y="4887627"/>
            <a:ext cx="67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T/m</a:t>
            </a:r>
            <a:endParaRPr kumimoji="1" lang="ja-JP" alt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1070A3-412A-6B7E-8A07-AAF03AAE1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91" y="1869193"/>
            <a:ext cx="1136875" cy="472043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6DA4523-9F74-877E-2389-87885FEEA899}"/>
              </a:ext>
            </a:extLst>
          </p:cNvPr>
          <p:cNvGrpSpPr/>
          <p:nvPr/>
        </p:nvGrpSpPr>
        <p:grpSpPr>
          <a:xfrm>
            <a:off x="35496" y="2339588"/>
            <a:ext cx="9139880" cy="4256642"/>
            <a:chOff x="-153531" y="2339588"/>
            <a:chExt cx="9139880" cy="4256642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B6205C4-26D4-6DB3-3A1C-C05DBBEE8953}"/>
                </a:ext>
              </a:extLst>
            </p:cNvPr>
            <p:cNvSpPr/>
            <p:nvPr/>
          </p:nvSpPr>
          <p:spPr bwMode="auto">
            <a:xfrm>
              <a:off x="3309193" y="3105793"/>
              <a:ext cx="1250066" cy="1637818"/>
            </a:xfrm>
            <a:custGeom>
              <a:avLst/>
              <a:gdLst>
                <a:gd name="connsiteX0" fmla="*/ 1250066 w 1250066"/>
                <a:gd name="connsiteY0" fmla="*/ 1637818 h 1637818"/>
                <a:gd name="connsiteX1" fmla="*/ 497712 w 1250066"/>
                <a:gd name="connsiteY1" fmla="*/ 1128532 h 1637818"/>
                <a:gd name="connsiteX2" fmla="*/ 98385 w 1250066"/>
                <a:gd name="connsiteY2" fmla="*/ 520861 h 1637818"/>
                <a:gd name="connsiteX3" fmla="*/ 0 w 1250066"/>
                <a:gd name="connsiteY3" fmla="*/ 0 h 163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0066" h="1637818">
                  <a:moveTo>
                    <a:pt x="1250066" y="1637818"/>
                  </a:moveTo>
                  <a:cubicBezTo>
                    <a:pt x="969862" y="1476254"/>
                    <a:pt x="689659" y="1314691"/>
                    <a:pt x="497712" y="1128532"/>
                  </a:cubicBezTo>
                  <a:cubicBezTo>
                    <a:pt x="305765" y="942373"/>
                    <a:pt x="181337" y="708950"/>
                    <a:pt x="98385" y="520861"/>
                  </a:cubicBezTo>
                  <a:cubicBezTo>
                    <a:pt x="15433" y="332772"/>
                    <a:pt x="7716" y="166386"/>
                    <a:pt x="0" y="0"/>
                  </a:cubicBezTo>
                </a:path>
              </a:pathLst>
            </a:custGeom>
            <a:noFill/>
            <a:ln w="57150">
              <a:solidFill>
                <a:srgbClr val="FF7C80">
                  <a:alpha val="40000"/>
                </a:srgb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2EEA6C-64D4-CCE7-899E-A47C701731EC}"/>
                </a:ext>
              </a:extLst>
            </p:cNvPr>
            <p:cNvSpPr txBox="1"/>
            <p:nvPr/>
          </p:nvSpPr>
          <p:spPr>
            <a:xfrm>
              <a:off x="2555776" y="5473543"/>
              <a:ext cx="2504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7C80"/>
                  </a:solidFill>
                </a:rPr>
                <a:t>No excitations at zero T</a:t>
              </a:r>
              <a:endParaRPr kumimoji="1" lang="ja-JP" altLang="en-US" dirty="0">
                <a:solidFill>
                  <a:srgbClr val="FF7C80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8006224-4CFD-329B-03B5-6640E78B4185}"/>
                </a:ext>
              </a:extLst>
            </p:cNvPr>
            <p:cNvSpPr txBox="1"/>
            <p:nvPr/>
          </p:nvSpPr>
          <p:spPr>
            <a:xfrm>
              <a:off x="1396168" y="2339588"/>
              <a:ext cx="1990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7C80"/>
                  </a:solidFill>
                </a:rPr>
                <a:t>High</a:t>
              </a:r>
              <a:r>
                <a:rPr kumimoji="1" lang="en-US" altLang="ja-JP" dirty="0">
                  <a:solidFill>
                    <a:srgbClr val="FF7C80"/>
                  </a:solidFill>
                </a:rPr>
                <a:t> density</a:t>
              </a:r>
              <a:endParaRPr kumimoji="1" lang="ja-JP" altLang="en-US" dirty="0">
                <a:solidFill>
                  <a:srgbClr val="FF7C8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6371914-D8D4-88CF-4B87-834B58158C52}"/>
                </a:ext>
              </a:extLst>
            </p:cNvPr>
            <p:cNvSpPr txBox="1"/>
            <p:nvPr/>
          </p:nvSpPr>
          <p:spPr>
            <a:xfrm>
              <a:off x="-86659" y="6134565"/>
              <a:ext cx="90730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/>
                <a:t>* Low-T behavior strongly depends on </a:t>
              </a:r>
              <a:r>
                <a:rPr lang="en-US" altLang="ja-JP" sz="2400" dirty="0"/>
                <a:t>the DoS</a:t>
              </a:r>
              <a:r>
                <a:rPr kumimoji="1" lang="en-US" altLang="ja-JP" sz="2400" dirty="0"/>
                <a:t> near the Fermi surface. </a:t>
              </a:r>
              <a:endParaRPr lang="en-US" altLang="ja-JP" sz="2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4D51A6-CB08-4036-BEB8-5D989AB24BF2}"/>
                </a:ext>
              </a:extLst>
            </p:cNvPr>
            <p:cNvSpPr txBox="1"/>
            <p:nvPr/>
          </p:nvSpPr>
          <p:spPr>
            <a:xfrm>
              <a:off x="-153531" y="3718773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/>
                <a:t>The larger the degeneracy </a:t>
              </a:r>
              <a:r>
                <a:rPr kumimoji="1" lang="en-US" altLang="ja-JP" dirty="0"/>
                <a:t>is, the larger the Debye mass.</a:t>
              </a:r>
              <a:endParaRPr kumimoji="1" lang="ja-JP" alt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54B99C-DE84-2FBC-B670-E47AD7738698}"/>
                </a:ext>
              </a:extLst>
            </p:cNvPr>
            <p:cNvSpPr txBox="1"/>
            <p:nvPr/>
          </p:nvSpPr>
          <p:spPr>
            <a:xfrm>
              <a:off x="1434723" y="2636912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μ &gt; m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71812CE-104D-FAF3-BC75-4344129A8463}"/>
                </a:ext>
              </a:extLst>
            </p:cNvPr>
            <p:cNvSpPr txBox="1"/>
            <p:nvPr/>
          </p:nvSpPr>
          <p:spPr>
            <a:xfrm>
              <a:off x="3143948" y="5070102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μ </a:t>
              </a:r>
              <a:r>
                <a:rPr kumimoji="1" lang="ja-JP" altLang="en-US" dirty="0">
                  <a:solidFill>
                    <a:srgbClr val="FF0000"/>
                  </a:solidFill>
                </a:rPr>
                <a:t>＜</a:t>
              </a:r>
              <a:r>
                <a:rPr kumimoji="1" lang="en-US" altLang="ja-JP" dirty="0">
                  <a:solidFill>
                    <a:srgbClr val="FF0000"/>
                  </a:solidFill>
                </a:rPr>
                <a:t> m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822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8528FF7-DFF5-3264-B62F-C6DB6B51A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284" y="2132856"/>
            <a:ext cx="5040560" cy="33402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C128FA7-E931-8375-E7FC-02AB83B8DDB1}"/>
              </a:ext>
            </a:extLst>
          </p:cNvPr>
          <p:cNvSpPr txBox="1"/>
          <p:nvPr/>
        </p:nvSpPr>
        <p:spPr>
          <a:xfrm>
            <a:off x="3001387" y="188640"/>
            <a:ext cx="3946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200" u="sng" dirty="0"/>
              <a:t>Plasma frequency </a:t>
            </a:r>
            <a:r>
              <a:rPr kumimoji="1" lang="en-US" altLang="ja-JP" sz="3200" u="sng" dirty="0" err="1"/>
              <a:t>ω</a:t>
            </a:r>
            <a:r>
              <a:rPr kumimoji="1" lang="en-US" altLang="ja-JP" sz="3200" u="sng" baseline="-25000" dirty="0" err="1"/>
              <a:t>p</a:t>
            </a:r>
            <a:endParaRPr lang="ja-JP" altLang="en-US" sz="3200" u="sng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05F9E3-CFF8-C42E-EC86-39167C5ECB8B}"/>
              </a:ext>
            </a:extLst>
          </p:cNvPr>
          <p:cNvCxnSpPr>
            <a:cxnSpLocks/>
          </p:cNvCxnSpPr>
          <p:nvPr/>
        </p:nvCxnSpPr>
        <p:spPr>
          <a:xfrm>
            <a:off x="3635896" y="1988840"/>
            <a:ext cx="594013" cy="54297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10F165-BBB2-3842-14DE-DED3A08BCFFA}"/>
              </a:ext>
            </a:extLst>
          </p:cNvPr>
          <p:cNvSpPr txBox="1"/>
          <p:nvPr/>
        </p:nvSpPr>
        <p:spPr>
          <a:xfrm>
            <a:off x="2843808" y="1267820"/>
            <a:ext cx="1966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Massless theory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ja-JP" dirty="0"/>
              <a:t>Schwinger mass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ACF1A3-E6FF-2078-BD93-E6B723C8F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721" y="2570556"/>
            <a:ext cx="1203767" cy="267063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EBAF367E-4A90-E531-7F0D-B26B836CADDE}"/>
              </a:ext>
            </a:extLst>
          </p:cNvPr>
          <p:cNvGrpSpPr/>
          <p:nvPr/>
        </p:nvGrpSpPr>
        <p:grpSpPr>
          <a:xfrm>
            <a:off x="4765457" y="1770417"/>
            <a:ext cx="4343047" cy="3962839"/>
            <a:chOff x="4765457" y="1770417"/>
            <a:chExt cx="4343047" cy="396283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04EE86-25F1-24D7-36CE-CDA2065FFC40}"/>
                </a:ext>
              </a:extLst>
            </p:cNvPr>
            <p:cNvSpPr txBox="1"/>
            <p:nvPr/>
          </p:nvSpPr>
          <p:spPr>
            <a:xfrm>
              <a:off x="7596336" y="536392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7C80"/>
                  </a:solidFill>
                </a:rPr>
                <a:t>Low T/m</a:t>
              </a:r>
              <a:endParaRPr kumimoji="1" lang="ja-JP" altLang="en-US" dirty="0">
                <a:solidFill>
                  <a:srgbClr val="FF7C80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1354B0-F2F0-25C6-CC6D-738CEA593DDD}"/>
                </a:ext>
              </a:extLst>
            </p:cNvPr>
            <p:cNvSpPr txBox="1"/>
            <p:nvPr/>
          </p:nvSpPr>
          <p:spPr>
            <a:xfrm>
              <a:off x="7478138" y="2855261"/>
              <a:ext cx="1152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7C80"/>
                  </a:solidFill>
                </a:rPr>
                <a:t>High</a:t>
              </a:r>
              <a:r>
                <a:rPr kumimoji="1" lang="en-US" altLang="ja-JP" dirty="0">
                  <a:solidFill>
                    <a:srgbClr val="FF7C80"/>
                  </a:solidFill>
                </a:rPr>
                <a:t> T/m</a:t>
              </a:r>
              <a:endParaRPr kumimoji="1" lang="ja-JP" altLang="en-US" dirty="0">
                <a:solidFill>
                  <a:srgbClr val="FF7C80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2CC9865E-497A-2B81-F88B-B018CC7157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4202" y="3287309"/>
              <a:ext cx="0" cy="1931406"/>
            </a:xfrm>
            <a:prstGeom prst="straightConnector1">
              <a:avLst/>
            </a:prstGeom>
            <a:ln w="57150">
              <a:solidFill>
                <a:srgbClr val="FF7C80">
                  <a:alpha val="45098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F0F132-8DE6-A573-B8EA-A7C4CE6212E2}"/>
                </a:ext>
              </a:extLst>
            </p:cNvPr>
            <p:cNvSpPr txBox="1"/>
            <p:nvPr/>
          </p:nvSpPr>
          <p:spPr>
            <a:xfrm>
              <a:off x="7118098" y="2478750"/>
              <a:ext cx="1990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7C80"/>
                  </a:solidFill>
                </a:rPr>
                <a:t>“Massless limit”</a:t>
              </a:r>
              <a:endParaRPr kumimoji="1" lang="ja-JP" altLang="en-US" dirty="0">
                <a:solidFill>
                  <a:srgbClr val="FF7C80"/>
                </a:solidFill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7A35A83-3BA8-BFC5-B220-6F3F6666B0CD}"/>
                </a:ext>
              </a:extLst>
            </p:cNvPr>
            <p:cNvCxnSpPr>
              <a:cxnSpLocks/>
            </p:cNvCxnSpPr>
            <p:nvPr/>
          </p:nvCxnSpPr>
          <p:spPr>
            <a:xfrm>
              <a:off x="4765457" y="2440208"/>
              <a:ext cx="1840186" cy="464256"/>
            </a:xfrm>
            <a:prstGeom prst="straightConnector1">
              <a:avLst/>
            </a:prstGeom>
            <a:ln w="57150">
              <a:solidFill>
                <a:schemeClr val="accent5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7B1433-41AE-58C0-87B0-802762D624C6}"/>
                </a:ext>
              </a:extLst>
            </p:cNvPr>
            <p:cNvSpPr txBox="1"/>
            <p:nvPr/>
          </p:nvSpPr>
          <p:spPr>
            <a:xfrm>
              <a:off x="5157971" y="1770417"/>
              <a:ext cx="33634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accent5"/>
                  </a:solidFill>
                </a:rPr>
                <a:t>Massless LLL </a:t>
              </a:r>
              <a:r>
                <a:rPr kumimoji="1" lang="ja-JP" altLang="en-US" dirty="0">
                  <a:solidFill>
                    <a:schemeClr val="accent5"/>
                  </a:solidFill>
                </a:rPr>
                <a:t>≠ </a:t>
              </a:r>
              <a:r>
                <a:rPr kumimoji="1" lang="en-US" altLang="ja-JP" dirty="0">
                  <a:solidFill>
                    <a:schemeClr val="accent5"/>
                  </a:solidFill>
                </a:rPr>
                <a:t>Massless limit</a:t>
              </a:r>
            </a:p>
            <a:p>
              <a:r>
                <a:rPr lang="en-US" altLang="ja-JP" dirty="0">
                  <a:solidFill>
                    <a:schemeClr val="accent5"/>
                  </a:solidFill>
                </a:rPr>
                <a:t>(Singularity in m</a:t>
              </a:r>
              <a:r>
                <a:rPr lang="en-US" altLang="ja-JP" dirty="0">
                  <a:solidFill>
                    <a:schemeClr val="accent5"/>
                  </a:solidFill>
                  <a:sym typeface="Wingdings" panose="05000000000000000000" pitchFamily="2" charset="2"/>
                </a:rPr>
                <a:t></a:t>
              </a:r>
              <a:r>
                <a:rPr lang="en-US" altLang="ja-JP" dirty="0">
                  <a:solidFill>
                    <a:schemeClr val="accent5"/>
                  </a:solidFill>
                </a:rPr>
                <a:t>0 in (1+1) dim.)</a:t>
              </a:r>
              <a:endParaRPr kumimoji="1" lang="ja-JP" altLang="en-US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C68D56F-ED5E-4F3C-A9AD-A6C66F301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5626649"/>
            <a:ext cx="1136875" cy="47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7C75CD-0BA2-1894-BEB9-BD23812E24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21739"/>
            <a:ext cx="3567915" cy="5113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72573BA-140A-F03F-C662-EA2D8C2B27EB}"/>
              </a:ext>
            </a:extLst>
          </p:cNvPr>
          <p:cNvSpPr txBox="1"/>
          <p:nvPr/>
        </p:nvSpPr>
        <p:spPr>
          <a:xfrm>
            <a:off x="311864" y="122971"/>
            <a:ext cx="464197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Axial charge production </a:t>
            </a:r>
          </a:p>
          <a:p>
            <a:r>
              <a:rPr kumimoji="1" lang="en-US" altLang="ja-JP" sz="2200" dirty="0">
                <a:solidFill>
                  <a:srgbClr val="0070C0"/>
                </a:solidFill>
              </a:rPr>
              <a:t>in </a:t>
            </a:r>
            <a:r>
              <a:rPr kumimoji="1" lang="en-US" altLang="ja-JP" sz="2200" u="sng" dirty="0">
                <a:solidFill>
                  <a:srgbClr val="0070C0"/>
                </a:solidFill>
              </a:rPr>
              <a:t>const</a:t>
            </a:r>
            <a:r>
              <a:rPr lang="en-US" altLang="ja-JP" sz="2200" u="sng" dirty="0">
                <a:solidFill>
                  <a:srgbClr val="0070C0"/>
                </a:solidFill>
              </a:rPr>
              <a:t>ant strong B and perturbative E</a:t>
            </a:r>
            <a:endParaRPr kumimoji="1" lang="ja-JP" altLang="en-US" sz="2200" u="sng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268DFC-DF2A-4AC2-75A9-5914A9B26288}"/>
              </a:ext>
            </a:extLst>
          </p:cNvPr>
          <p:cNvSpPr txBox="1"/>
          <p:nvPr/>
        </p:nvSpPr>
        <p:spPr>
          <a:xfrm>
            <a:off x="311864" y="1116842"/>
            <a:ext cx="2197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50"/>
                </a:solidFill>
              </a:rPr>
              <a:t>Massless theory</a:t>
            </a:r>
            <a:endParaRPr kumimoji="1" lang="ja-JP" altLang="en-US" sz="2400" dirty="0">
              <a:solidFill>
                <a:srgbClr val="00B05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90438C-19AC-BE87-3BBE-75C178467336}"/>
              </a:ext>
            </a:extLst>
          </p:cNvPr>
          <p:cNvSpPr txBox="1"/>
          <p:nvPr/>
        </p:nvSpPr>
        <p:spPr>
          <a:xfrm>
            <a:off x="9659208" y="265718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Chiral anomaly in (3+1) d </a:t>
            </a:r>
            <a:r>
              <a:rPr lang="en-US" altLang="ja-JP" sz="2000" dirty="0"/>
              <a:t>up to the </a:t>
            </a:r>
            <a:r>
              <a:rPr lang="en-US" altLang="ja-JP" sz="2000" dirty="0" err="1"/>
              <a:t>Guassian</a:t>
            </a:r>
            <a:r>
              <a:rPr lang="en-US" altLang="ja-JP" sz="2000" dirty="0"/>
              <a:t> factor</a:t>
            </a:r>
          </a:p>
          <a:p>
            <a:r>
              <a:rPr kumimoji="1" lang="en-US" altLang="ja-JP" sz="2000" dirty="0"/>
              <a:t>Can be interpreted as the diagonal spe</a:t>
            </a:r>
            <a:r>
              <a:rPr lang="en-US" altLang="ja-JP" sz="2000" dirty="0"/>
              <a:t>ctral flows</a:t>
            </a:r>
            <a:endParaRPr kumimoji="1" lang="ja-JP" alt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B166F20-EF5C-9B53-844F-A18D7D7AAB99}"/>
              </a:ext>
            </a:extLst>
          </p:cNvPr>
          <p:cNvSpPr txBox="1"/>
          <p:nvPr/>
        </p:nvSpPr>
        <p:spPr>
          <a:xfrm>
            <a:off x="4642635" y="185311"/>
            <a:ext cx="866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Key eq.</a:t>
            </a:r>
            <a:endParaRPr kumimoji="1" lang="ja-JP" altLang="en-US" dirty="0"/>
          </a:p>
        </p:txBody>
      </p:sp>
      <p:pic>
        <p:nvPicPr>
          <p:cNvPr id="11" name="Picture 10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2im \langle \bar \psi \gam^5 \psi \rangle&#10;\=  \frac{ q_f^2}{2\pi^2} \tilde \bE(q) \cdot \bB  \, e^{-\frac{|\bq_\perp|^2}{2|q_fB|}}  &#10;\left[  w(\omega, q_z) - 1 \right]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18B7FA5D-A7B7-7026-64D6-C3C8BDF7C7B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26" y="4439670"/>
            <a:ext cx="5744762" cy="591238"/>
          </a:xfrm>
          <a:prstGeom prst="rect">
            <a:avLst/>
          </a:prstGeom>
        </p:spPr>
      </p:pic>
      <p:pic>
        <p:nvPicPr>
          <p:cNvPr id="18" name="Picture 1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{\rm F.T.} \ \pd_\mu j_A^\mu =  &#10; \frac{ e^2}{2\pi^2} \tilde \bE(q) \cdot \bB  \, e^{-\frac{|\bq_\perp|^2}{2|eB|}}  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B8E6BB47-4CFD-50F3-B890-D3FA66BB1FB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68" y="1052736"/>
            <a:ext cx="3652571" cy="55771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AB9EE647-56C7-ECA6-E4CD-2C7270772EE1}"/>
              </a:ext>
            </a:extLst>
          </p:cNvPr>
          <p:cNvGrpSpPr/>
          <p:nvPr/>
        </p:nvGrpSpPr>
        <p:grpSpPr>
          <a:xfrm>
            <a:off x="77122" y="1791640"/>
            <a:ext cx="9103390" cy="4975921"/>
            <a:chOff x="77122" y="1791640"/>
            <a:chExt cx="9103390" cy="497592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3303995-1121-32A1-3AEC-08C67FB94015}"/>
                </a:ext>
              </a:extLst>
            </p:cNvPr>
            <p:cNvSpPr/>
            <p:nvPr/>
          </p:nvSpPr>
          <p:spPr bwMode="auto">
            <a:xfrm>
              <a:off x="127979" y="1791640"/>
              <a:ext cx="8948040" cy="4975921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8FD8D39-9EF9-370D-319A-C681719A2ACB}"/>
                </a:ext>
              </a:extLst>
            </p:cNvPr>
            <p:cNvSpPr txBox="1"/>
            <p:nvPr/>
          </p:nvSpPr>
          <p:spPr>
            <a:xfrm>
              <a:off x="311864" y="1791640"/>
              <a:ext cx="53490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FF0000"/>
                  </a:solidFill>
                </a:rPr>
                <a:t>Medium modification in </a:t>
              </a:r>
              <a:r>
                <a:rPr kumimoji="1" lang="en-US" altLang="ja-JP" sz="2400" u="sng" dirty="0">
                  <a:solidFill>
                    <a:srgbClr val="FF0000"/>
                  </a:solidFill>
                </a:rPr>
                <a:t>massive</a:t>
              </a:r>
              <a:r>
                <a:rPr kumimoji="1" lang="en-US" altLang="ja-JP" sz="2400" dirty="0">
                  <a:solidFill>
                    <a:srgbClr val="FF0000"/>
                  </a:solidFill>
                </a:rPr>
                <a:t> theories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pic>
          <p:nvPicPr>
            <p:cNvPr id="21" name="Picture 20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{\rm F.T.} \ \pd_\mu j_A^\mu &#10;\=  \frac{ e^2}{2\pi^2} \tilde \bE(q) \cdot \bB  \, e^{-\frac{|\bq_\perp|^2}{2|eB|}} &#10;+ 2i m \langle \bar \psi \gam^5 \psi \rangle &#10;\nnb&#10;\= w(\omega, q_z) &#10; \frac{ e^2}{2\pi^2} \tilde \bE(q) \cdot \bB  \, e^{-\frac{|\bq_\perp|^2}{2|eB|}}  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A07AAA54-717A-1454-CA50-993949DA5810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950" y="2276872"/>
              <a:ext cx="5026573" cy="108819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461A36A-3EB1-9576-A294-9069F2FD1C0F}"/>
                </a:ext>
              </a:extLst>
            </p:cNvPr>
            <p:cNvSpPr txBox="1"/>
            <p:nvPr/>
          </p:nvSpPr>
          <p:spPr>
            <a:xfrm>
              <a:off x="77122" y="5718521"/>
              <a:ext cx="910339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0.   Chiral anomaly is always there, but </a:t>
              </a:r>
              <a:r>
                <a:rPr lang="en-US" altLang="ja-JP" sz="2000" u="sng" dirty="0"/>
                <a:t>the total RHS </a:t>
              </a:r>
              <a:r>
                <a:rPr lang="en-US" altLang="ja-JP" sz="2000" dirty="0"/>
                <a:t>depends on details.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altLang="ja-JP" sz="2000" u="sng" dirty="0"/>
                <a:t>Adiabatic limit</a:t>
              </a:r>
              <a:r>
                <a:rPr lang="en-US" altLang="ja-JP" sz="2000" dirty="0"/>
                <a:t> (spectral flow patterns) in vacuum and medium are quite different.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kumimoji="1" lang="en-US" altLang="ja-JP" sz="2000" u="sng" dirty="0"/>
                <a:t>Diabatic processes </a:t>
              </a:r>
              <a:r>
                <a:rPr kumimoji="1" lang="en-US" altLang="ja-JP" sz="2000" dirty="0"/>
                <a:t>are even more different</a:t>
              </a:r>
              <a:r>
                <a:rPr lang="en-US" altLang="ja-JP" sz="2000" dirty="0"/>
                <a:t> from the adiabatic limit.</a:t>
              </a:r>
              <a:endParaRPr kumimoji="1" lang="ja-JP" altLang="en-US" sz="20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681D1F-0904-14D1-2156-A971EB1AE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368762" y="3437078"/>
              <a:ext cx="6325585" cy="2281443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9199C158-AEAA-1604-6592-9853A3EA17DF}"/>
              </a:ext>
            </a:extLst>
          </p:cNvPr>
          <p:cNvSpPr txBox="1"/>
          <p:nvPr/>
        </p:nvSpPr>
        <p:spPr>
          <a:xfrm>
            <a:off x="5836571" y="1406568"/>
            <a:ext cx="3337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No corrections in massless theory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224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7B641CF-DD46-BD34-B4C8-94C795C1D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8" y="2661057"/>
            <a:ext cx="2477891" cy="24477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50E010-0766-568B-18A1-03AA7E08DB46}"/>
              </a:ext>
            </a:extLst>
          </p:cNvPr>
          <p:cNvSpPr txBox="1"/>
          <p:nvPr/>
        </p:nvSpPr>
        <p:spPr>
          <a:xfrm>
            <a:off x="247312" y="1743530"/>
            <a:ext cx="444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70C0"/>
                </a:solidFill>
              </a:rPr>
              <a:t>No transition over the fermion mass gap.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573BA-140A-F03F-C662-EA2D8C2B27EB}"/>
              </a:ext>
            </a:extLst>
          </p:cNvPr>
          <p:cNvSpPr txBox="1"/>
          <p:nvPr/>
        </p:nvSpPr>
        <p:spPr>
          <a:xfrm>
            <a:off x="1547664" y="71401"/>
            <a:ext cx="6775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Axial charge production in Massive theory (1)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94BB37-2001-1F74-0F0F-260574E96A06}"/>
              </a:ext>
            </a:extLst>
          </p:cNvPr>
          <p:cNvSpPr txBox="1"/>
          <p:nvPr/>
        </p:nvSpPr>
        <p:spPr>
          <a:xfrm>
            <a:off x="240416" y="1217631"/>
            <a:ext cx="1357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Vacuum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78AA36-86A3-5BB7-4325-39E9A4160098}"/>
              </a:ext>
            </a:extLst>
          </p:cNvPr>
          <p:cNvSpPr txBox="1"/>
          <p:nvPr/>
        </p:nvSpPr>
        <p:spPr>
          <a:xfrm>
            <a:off x="779468" y="6210002"/>
            <a:ext cx="2583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solidFill>
                  <a:srgbClr val="00B050"/>
                </a:solidFill>
              </a:rPr>
              <a:t>Ambjorn</a:t>
            </a:r>
            <a:r>
              <a:rPr lang="en-US" altLang="ja-JP" sz="1600" dirty="0">
                <a:solidFill>
                  <a:srgbClr val="00B050"/>
                </a:solidFill>
              </a:rPr>
              <a:t>-</a:t>
            </a:r>
            <a:r>
              <a:rPr lang="en-US" altLang="ja-JP" sz="1600" dirty="0" err="1">
                <a:solidFill>
                  <a:srgbClr val="00B050"/>
                </a:solidFill>
              </a:rPr>
              <a:t>Greensite</a:t>
            </a:r>
            <a:r>
              <a:rPr lang="en-US" altLang="ja-JP" sz="1600" dirty="0">
                <a:solidFill>
                  <a:srgbClr val="00B050"/>
                </a:solidFill>
              </a:rPr>
              <a:t>-Peterson</a:t>
            </a:r>
          </a:p>
          <a:p>
            <a:r>
              <a:rPr lang="en-US" altLang="ja-JP" sz="1600" dirty="0">
                <a:solidFill>
                  <a:srgbClr val="00B050"/>
                </a:solidFill>
              </a:rPr>
              <a:t>Copinger-Fukushima-Pu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E036D83-18A6-61B0-E96C-A04E02EE27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710" y="5681352"/>
            <a:ext cx="1755202" cy="46166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24ECCE1-1E15-B73B-30CA-6B7F007F7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0672" y="5958416"/>
            <a:ext cx="1544786" cy="50317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C97AA5B-F391-7BDB-6429-F1125F715BA0}"/>
              </a:ext>
            </a:extLst>
          </p:cNvPr>
          <p:cNvSpPr txBox="1"/>
          <p:nvPr/>
        </p:nvSpPr>
        <p:spPr>
          <a:xfrm>
            <a:off x="160949" y="5147900"/>
            <a:ext cx="3956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Conserved in spite of chiral anomaly</a:t>
            </a:r>
            <a:endParaRPr kumimoji="1" lang="ja-JP" altLang="en-US" sz="2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E8C834-CD23-276B-3BAD-88A888649525}"/>
              </a:ext>
            </a:extLst>
          </p:cNvPr>
          <p:cNvGrpSpPr/>
          <p:nvPr/>
        </p:nvGrpSpPr>
        <p:grpSpPr>
          <a:xfrm>
            <a:off x="2555776" y="620688"/>
            <a:ext cx="3744416" cy="615480"/>
            <a:chOff x="2555776" y="620688"/>
            <a:chExt cx="3744416" cy="6154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F4F841-E19B-9C57-665B-C9BBE884D84F}"/>
                </a:ext>
              </a:extLst>
            </p:cNvPr>
            <p:cNvSpPr/>
            <p:nvPr/>
          </p:nvSpPr>
          <p:spPr bwMode="auto">
            <a:xfrm>
              <a:off x="2555776" y="620688"/>
              <a:ext cx="3744416" cy="6154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45286D-96CF-DA66-B8A5-52E88A2B2808}"/>
                </a:ext>
              </a:extLst>
            </p:cNvPr>
            <p:cNvSpPr txBox="1"/>
            <p:nvPr/>
          </p:nvSpPr>
          <p:spPr>
            <a:xfrm>
              <a:off x="2699792" y="715172"/>
              <a:ext cx="1980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B0F0"/>
                  </a:solidFill>
                </a:rPr>
                <a:t>Adiabatic limit</a:t>
              </a:r>
              <a:endParaRPr kumimoji="1" lang="ja-JP" altLang="en-US" sz="2400" dirty="0">
                <a:solidFill>
                  <a:srgbClr val="00B0F0"/>
                </a:solidFill>
              </a:endParaRPr>
            </a:p>
          </p:txBody>
        </p:sp>
        <p:pic>
          <p:nvPicPr>
            <p:cNvPr id="24" name="Picture 2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q_\para^2 /m^2 \to 0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A0780068-0A02-584F-7696-85F74D53F5BF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477" y="785276"/>
              <a:ext cx="1199238" cy="335238"/>
            </a:xfrm>
            <a:prstGeom prst="rect">
              <a:avLst/>
            </a:prstGeom>
          </p:spPr>
        </p:pic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EA58AF88-39E4-1051-8A6A-8718427DD3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0696" y="3789599"/>
            <a:ext cx="3439192" cy="244771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04D1420-0601-1E3D-9126-81D78305846D}"/>
              </a:ext>
            </a:extLst>
          </p:cNvPr>
          <p:cNvSpPr txBox="1"/>
          <p:nvPr/>
        </p:nvSpPr>
        <p:spPr>
          <a:xfrm>
            <a:off x="4860032" y="2348880"/>
            <a:ext cx="44454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70C0"/>
                </a:solidFill>
              </a:rPr>
              <a:t>Cf. Spectral flow of massless fermions</a:t>
            </a:r>
          </a:p>
          <a:p>
            <a:endParaRPr lang="en-US" altLang="ja-JP" sz="2000" dirty="0">
              <a:solidFill>
                <a:srgbClr val="0070C0"/>
              </a:solidFill>
            </a:endParaRPr>
          </a:p>
          <a:p>
            <a:r>
              <a:rPr lang="en-US" altLang="ja-JP" sz="2000" dirty="0">
                <a:solidFill>
                  <a:srgbClr val="0070C0"/>
                </a:solidFill>
              </a:rPr>
              <a:t>Horizontal shift + Vertical shift</a:t>
            </a:r>
            <a:r>
              <a:rPr kumimoji="1" lang="en-US" altLang="ja-JP" sz="2000" dirty="0">
                <a:solidFill>
                  <a:srgbClr val="0070C0"/>
                </a:solidFill>
                <a:sym typeface="Wingdings" panose="05000000000000000000" pitchFamily="2" charset="2"/>
              </a:rPr>
              <a:t>  </a:t>
            </a:r>
          </a:p>
          <a:p>
            <a:r>
              <a:rPr lang="en-US" altLang="ja-JP" sz="2000" dirty="0">
                <a:solidFill>
                  <a:srgbClr val="0070C0"/>
                </a:solidFill>
                <a:sym typeface="Wingdings" panose="05000000000000000000" pitchFamily="2" charset="2"/>
              </a:rPr>
              <a:t>at the same time.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56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7B641CF-DD46-BD34-B4C8-94C795C1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468" y="2661057"/>
            <a:ext cx="2477891" cy="24477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50E010-0766-568B-18A1-03AA7E08DB46}"/>
              </a:ext>
            </a:extLst>
          </p:cNvPr>
          <p:cNvSpPr txBox="1"/>
          <p:nvPr/>
        </p:nvSpPr>
        <p:spPr>
          <a:xfrm>
            <a:off x="247312" y="1743530"/>
            <a:ext cx="4445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70C0"/>
                </a:solidFill>
              </a:rPr>
              <a:t>No transition over the fermion mass gap.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573BA-140A-F03F-C662-EA2D8C2B27EB}"/>
              </a:ext>
            </a:extLst>
          </p:cNvPr>
          <p:cNvSpPr txBox="1"/>
          <p:nvPr/>
        </p:nvSpPr>
        <p:spPr>
          <a:xfrm>
            <a:off x="1547664" y="71401"/>
            <a:ext cx="6775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Axial charge production in Massive theory (1)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94BB37-2001-1F74-0F0F-260574E96A06}"/>
              </a:ext>
            </a:extLst>
          </p:cNvPr>
          <p:cNvSpPr txBox="1"/>
          <p:nvPr/>
        </p:nvSpPr>
        <p:spPr>
          <a:xfrm>
            <a:off x="240416" y="1217631"/>
            <a:ext cx="1357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Vacuum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78AA36-86A3-5BB7-4325-39E9A4160098}"/>
              </a:ext>
            </a:extLst>
          </p:cNvPr>
          <p:cNvSpPr txBox="1"/>
          <p:nvPr/>
        </p:nvSpPr>
        <p:spPr>
          <a:xfrm>
            <a:off x="779468" y="6210002"/>
            <a:ext cx="2583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err="1">
                <a:solidFill>
                  <a:srgbClr val="00B050"/>
                </a:solidFill>
              </a:rPr>
              <a:t>Ambjorn</a:t>
            </a:r>
            <a:r>
              <a:rPr lang="en-US" altLang="ja-JP" sz="1600" dirty="0">
                <a:solidFill>
                  <a:srgbClr val="00B050"/>
                </a:solidFill>
              </a:rPr>
              <a:t>-</a:t>
            </a:r>
            <a:r>
              <a:rPr lang="en-US" altLang="ja-JP" sz="1600" dirty="0" err="1">
                <a:solidFill>
                  <a:srgbClr val="00B050"/>
                </a:solidFill>
              </a:rPr>
              <a:t>Greensite</a:t>
            </a:r>
            <a:r>
              <a:rPr lang="en-US" altLang="ja-JP" sz="1600" dirty="0">
                <a:solidFill>
                  <a:srgbClr val="00B050"/>
                </a:solidFill>
              </a:rPr>
              <a:t>-Peterson</a:t>
            </a:r>
          </a:p>
          <a:p>
            <a:r>
              <a:rPr lang="en-US" altLang="ja-JP" sz="1600" dirty="0">
                <a:solidFill>
                  <a:srgbClr val="00B050"/>
                </a:solidFill>
              </a:rPr>
              <a:t>Copinger-Fukushima-Pu</a:t>
            </a:r>
            <a:endParaRPr kumimoji="1" lang="ja-JP" altLang="en-US" sz="1600" dirty="0">
              <a:solidFill>
                <a:srgbClr val="00B050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4E036D83-18A6-61B0-E96C-A04E02EE27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710" y="5681352"/>
            <a:ext cx="1755202" cy="46166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24ECCE1-1E15-B73B-30CA-6B7F007F70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20672" y="5958416"/>
            <a:ext cx="1544786" cy="503172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1C97AA5B-F391-7BDB-6429-F1125F715BA0}"/>
              </a:ext>
            </a:extLst>
          </p:cNvPr>
          <p:cNvSpPr txBox="1"/>
          <p:nvPr/>
        </p:nvSpPr>
        <p:spPr>
          <a:xfrm>
            <a:off x="160949" y="5147900"/>
            <a:ext cx="3956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Conserved in spite of chiral anomaly</a:t>
            </a:r>
            <a:endParaRPr kumimoji="1" lang="ja-JP" altLang="en-US" sz="20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8E8C834-CD23-276B-3BAD-88A888649525}"/>
              </a:ext>
            </a:extLst>
          </p:cNvPr>
          <p:cNvGrpSpPr/>
          <p:nvPr/>
        </p:nvGrpSpPr>
        <p:grpSpPr>
          <a:xfrm>
            <a:off x="2555776" y="620688"/>
            <a:ext cx="3744416" cy="615480"/>
            <a:chOff x="2555776" y="620688"/>
            <a:chExt cx="3744416" cy="61548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F4F841-E19B-9C57-665B-C9BBE884D84F}"/>
                </a:ext>
              </a:extLst>
            </p:cNvPr>
            <p:cNvSpPr/>
            <p:nvPr/>
          </p:nvSpPr>
          <p:spPr bwMode="auto">
            <a:xfrm>
              <a:off x="2555776" y="620688"/>
              <a:ext cx="3744416" cy="6154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45286D-96CF-DA66-B8A5-52E88A2B2808}"/>
                </a:ext>
              </a:extLst>
            </p:cNvPr>
            <p:cNvSpPr txBox="1"/>
            <p:nvPr/>
          </p:nvSpPr>
          <p:spPr>
            <a:xfrm>
              <a:off x="2699792" y="715172"/>
              <a:ext cx="19803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B0F0"/>
                  </a:solidFill>
                </a:rPr>
                <a:t>Adiabatic limit</a:t>
              </a:r>
              <a:endParaRPr kumimoji="1" lang="ja-JP" altLang="en-US" sz="2400" dirty="0">
                <a:solidFill>
                  <a:srgbClr val="00B0F0"/>
                </a:solidFill>
              </a:endParaRPr>
            </a:p>
          </p:txBody>
        </p:sp>
        <p:pic>
          <p:nvPicPr>
            <p:cNvPr id="24" name="Picture 2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q_\para^2 /m^2 \to 0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A0780068-0A02-584F-7696-85F74D53F5BF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4477" y="785276"/>
              <a:ext cx="1199238" cy="335238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DAEE1B-237B-3FE2-E48B-8FC88C998CF0}"/>
              </a:ext>
            </a:extLst>
          </p:cNvPr>
          <p:cNvGrpSpPr/>
          <p:nvPr/>
        </p:nvGrpSpPr>
        <p:grpSpPr>
          <a:xfrm>
            <a:off x="4004816" y="1213354"/>
            <a:ext cx="5059158" cy="5544137"/>
            <a:chOff x="4004816" y="1213354"/>
            <a:chExt cx="5059158" cy="5544137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24A83C0-31FE-D715-FA26-B2B5ECF9A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2000" y="2435386"/>
              <a:ext cx="3921369" cy="2793814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1FFBBAA-4328-3181-B97A-B89BE19632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65223" y="3562700"/>
              <a:ext cx="1440160" cy="2900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1636143-2B43-C060-85DC-9C81A0142D72}"/>
                </a:ext>
              </a:extLst>
            </p:cNvPr>
            <p:cNvSpPr txBox="1"/>
            <p:nvPr/>
          </p:nvSpPr>
          <p:spPr>
            <a:xfrm>
              <a:off x="4004816" y="3797121"/>
              <a:ext cx="1233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Helicity flip</a:t>
              </a:r>
              <a:endParaRPr kumimoji="1" lang="ja-JP" alt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EB55B88-F4A0-76DB-8720-461E45A495A7}"/>
                </a:ext>
              </a:extLst>
            </p:cNvPr>
            <p:cNvSpPr txBox="1"/>
            <p:nvPr/>
          </p:nvSpPr>
          <p:spPr>
            <a:xfrm>
              <a:off x="5076056" y="5122288"/>
              <a:ext cx="3681453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/>
                <a:t>Nonzero div. in spite of the vanishing vacuum contribution.</a:t>
              </a:r>
              <a:endParaRPr kumimoji="1" lang="ja-JP" altLang="en-US" sz="2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9D1A4E-09CA-F232-6318-3E3B5B4D7DF4}"/>
                </a:ext>
              </a:extLst>
            </p:cNvPr>
            <p:cNvSpPr txBox="1"/>
            <p:nvPr/>
          </p:nvSpPr>
          <p:spPr>
            <a:xfrm>
              <a:off x="5314864" y="1213354"/>
              <a:ext cx="14173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>
                  <a:solidFill>
                    <a:srgbClr val="FF0000"/>
                  </a:solidFill>
                </a:rPr>
                <a:t>Medium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CCA94E9-68CD-3311-3650-4DEACCA4B260}"/>
                </a:ext>
              </a:extLst>
            </p:cNvPr>
            <p:cNvSpPr txBox="1"/>
            <p:nvPr/>
          </p:nvSpPr>
          <p:spPr>
            <a:xfrm>
              <a:off x="5387476" y="1661899"/>
              <a:ext cx="314496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u="sng" dirty="0"/>
                <a:t>Horizontal spectral shift</a:t>
              </a:r>
            </a:p>
            <a:p>
              <a:r>
                <a:rPr lang="en-US" altLang="ja-JP" sz="2400" dirty="0">
                  <a:sym typeface="Wingdings" panose="05000000000000000000" pitchFamily="2" charset="2"/>
                </a:rPr>
                <a:t> Momentum flip</a:t>
              </a:r>
              <a:endParaRPr kumimoji="1" lang="ja-JP" altLang="en-US" sz="2400" dirty="0"/>
            </a:p>
          </p:txBody>
        </p:sp>
        <p:pic>
          <p:nvPicPr>
            <p:cNvPr id="19" name="Picture 18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cgd{&#10;{\rm F.T.} \ \pd_\mu j_A^\mu \to &#10; \frac{ e^2}{2\pi^2} \tilde \bE(q) \cdot \bB  \, e^{-\frac{|\bq_\perp|^2}{2|eB|}}  &#10;}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480195E1-3B2E-5E31-4FF8-4FEE95CD4DB6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549" y="5774409"/>
              <a:ext cx="3707428" cy="55771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07F4A9-2683-B84C-7051-2933A3640E2D}"/>
                </a:ext>
              </a:extLst>
            </p:cNvPr>
            <p:cNvSpPr txBox="1"/>
            <p:nvPr/>
          </p:nvSpPr>
          <p:spPr>
            <a:xfrm>
              <a:off x="5781519" y="6388159"/>
              <a:ext cx="32824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In high T or mu limit.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2575D8-3794-A82C-5BF7-E9BF55FCF086}"/>
                </a:ext>
              </a:extLst>
            </p:cNvPr>
            <p:cNvSpPr txBox="1"/>
            <p:nvPr/>
          </p:nvSpPr>
          <p:spPr>
            <a:xfrm>
              <a:off x="8106087" y="2316585"/>
              <a:ext cx="3802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solidFill>
                    <a:srgbClr val="00B0F0"/>
                  </a:solidFill>
                </a:rPr>
                <a:t>R</a:t>
              </a:r>
              <a:endParaRPr kumimoji="1" lang="ja-JP" alt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F79E9D-358B-0604-ED62-919D1C4EA822}"/>
                </a:ext>
              </a:extLst>
            </p:cNvPr>
            <p:cNvSpPr txBox="1"/>
            <p:nvPr/>
          </p:nvSpPr>
          <p:spPr>
            <a:xfrm>
              <a:off x="5292080" y="2354456"/>
              <a:ext cx="335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dirty="0">
                  <a:solidFill>
                    <a:srgbClr val="FF0000"/>
                  </a:solidFill>
                </a:rPr>
                <a:t>L</a:t>
              </a:r>
              <a:endParaRPr kumimoji="1" lang="ja-JP" altLang="en-US" sz="2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EA58AF88-39E4-1051-8A6A-8718427DD3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0118" y="261866"/>
            <a:ext cx="2831211" cy="201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Box 231">
            <a:extLst>
              <a:ext uri="{FF2B5EF4-FFF2-40B4-BE49-F238E27FC236}">
                <a16:creationId xmlns:a16="http://schemas.microsoft.com/office/drawing/2014/main" id="{EE316C79-A18E-8591-A5D6-E6D6DEF10510}"/>
              </a:ext>
            </a:extLst>
          </p:cNvPr>
          <p:cNvSpPr txBox="1"/>
          <p:nvPr/>
        </p:nvSpPr>
        <p:spPr>
          <a:xfrm>
            <a:off x="1043608" y="80261"/>
            <a:ext cx="7102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B0F0"/>
                </a:solidFill>
              </a:rPr>
              <a:t>Quantum vacuum probed by strong fields</a:t>
            </a:r>
            <a:endParaRPr kumimoji="1" lang="ja-JP" altLang="en-US" sz="3200" dirty="0">
              <a:solidFill>
                <a:srgbClr val="00B0F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005CCB-A731-CC69-8D43-3389F6D6E4A0}"/>
              </a:ext>
            </a:extLst>
          </p:cNvPr>
          <p:cNvGrpSpPr/>
          <p:nvPr/>
        </p:nvGrpSpPr>
        <p:grpSpPr>
          <a:xfrm>
            <a:off x="937681" y="2852936"/>
            <a:ext cx="2861707" cy="2917171"/>
            <a:chOff x="1321683" y="3645024"/>
            <a:chExt cx="1666141" cy="19694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65E399-5A87-B897-969F-B7E1AB21A4D3}"/>
                </a:ext>
              </a:extLst>
            </p:cNvPr>
            <p:cNvGrpSpPr/>
            <p:nvPr/>
          </p:nvGrpSpPr>
          <p:grpSpPr>
            <a:xfrm>
              <a:off x="1321683" y="3645024"/>
              <a:ext cx="1666141" cy="1969445"/>
              <a:chOff x="8488536" y="3375476"/>
              <a:chExt cx="1666141" cy="1969445"/>
            </a:xfrm>
          </p:grpSpPr>
          <p:sp>
            <p:nvSpPr>
              <p:cNvPr id="17" name="フローチャート : 磁気ディスク 19">
                <a:extLst>
                  <a:ext uri="{FF2B5EF4-FFF2-40B4-BE49-F238E27FC236}">
                    <a16:creationId xmlns:a16="http://schemas.microsoft.com/office/drawing/2014/main" id="{612635E4-3CDF-3AF1-76BE-440FBAA53D65}"/>
                  </a:ext>
                </a:extLst>
              </p:cNvPr>
              <p:cNvSpPr/>
              <p:nvPr/>
            </p:nvSpPr>
            <p:spPr>
              <a:xfrm>
                <a:off x="8488536" y="3375476"/>
                <a:ext cx="1666141" cy="1969445"/>
              </a:xfrm>
              <a:prstGeom prst="flowChartMagneticDisk">
                <a:avLst/>
              </a:prstGeom>
              <a:gradFill flip="none" rotWithShape="1">
                <a:gsLst>
                  <a:gs pos="0">
                    <a:srgbClr val="33CC33">
                      <a:tint val="66000"/>
                      <a:satMod val="160000"/>
                    </a:srgbClr>
                  </a:gs>
                  <a:gs pos="50000">
                    <a:srgbClr val="33CC33">
                      <a:tint val="44500"/>
                      <a:satMod val="160000"/>
                    </a:srgbClr>
                  </a:gs>
                  <a:gs pos="100000">
                    <a:srgbClr val="33CC33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67A2F87-FA25-2FDF-56C6-091800A314DA}"/>
                  </a:ext>
                </a:extLst>
              </p:cNvPr>
              <p:cNvGrpSpPr/>
              <p:nvPr/>
            </p:nvGrpSpPr>
            <p:grpSpPr>
              <a:xfrm>
                <a:off x="9209688" y="4503471"/>
                <a:ext cx="529863" cy="237122"/>
                <a:chOff x="5169928" y="2683079"/>
                <a:chExt cx="1132113" cy="506639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26B497AE-768B-41C1-974A-9F6BF76217B1}"/>
                    </a:ext>
                  </a:extLst>
                </p:cNvPr>
                <p:cNvSpPr/>
                <p:nvPr/>
              </p:nvSpPr>
              <p:spPr bwMode="auto">
                <a:xfrm rot="21261031">
                  <a:off x="5169928" y="2784055"/>
                  <a:ext cx="1132113" cy="3682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9E2FD34-B5B3-A9AF-9DC4-FAB25F1830DB}"/>
                    </a:ext>
                  </a:extLst>
                </p:cNvPr>
                <p:cNvSpPr/>
                <p:nvPr/>
              </p:nvSpPr>
              <p:spPr>
                <a:xfrm rot="16978694">
                  <a:off x="5360472" y="2683079"/>
                  <a:ext cx="255031" cy="255032"/>
                </a:xfrm>
                <a:prstGeom prst="ellipse">
                  <a:avLst/>
                </a:prstGeom>
                <a:solidFill>
                  <a:srgbClr val="FF8F8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3934D44A-E9B3-BA3E-AFD9-258C2CB59637}"/>
                    </a:ext>
                  </a:extLst>
                </p:cNvPr>
                <p:cNvSpPr/>
                <p:nvPr/>
              </p:nvSpPr>
              <p:spPr>
                <a:xfrm rot="16978694">
                  <a:off x="5894376" y="2934687"/>
                  <a:ext cx="255031" cy="255032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416415FE-A73B-98A4-EF21-5DEAD9572F96}"/>
                  </a:ext>
                </a:extLst>
              </p:cNvPr>
              <p:cNvGrpSpPr/>
              <p:nvPr/>
            </p:nvGrpSpPr>
            <p:grpSpPr>
              <a:xfrm rot="1118126">
                <a:off x="8723419" y="4267073"/>
                <a:ext cx="529863" cy="237122"/>
                <a:chOff x="5169928" y="2683079"/>
                <a:chExt cx="1132113" cy="506639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CE33305A-E58D-5C79-ADC8-2B9A3D0CBA50}"/>
                    </a:ext>
                  </a:extLst>
                </p:cNvPr>
                <p:cNvSpPr/>
                <p:nvPr/>
              </p:nvSpPr>
              <p:spPr bwMode="auto">
                <a:xfrm rot="21261031">
                  <a:off x="5169928" y="2784055"/>
                  <a:ext cx="1132113" cy="3682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CEB2725-25B8-9B90-B8F9-8827E7620F65}"/>
                    </a:ext>
                  </a:extLst>
                </p:cNvPr>
                <p:cNvSpPr/>
                <p:nvPr/>
              </p:nvSpPr>
              <p:spPr>
                <a:xfrm rot="16978694">
                  <a:off x="5360472" y="2683079"/>
                  <a:ext cx="255031" cy="255032"/>
                </a:xfrm>
                <a:prstGeom prst="ellipse">
                  <a:avLst/>
                </a:prstGeom>
                <a:solidFill>
                  <a:srgbClr val="FF8F8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FDF7F2A-470D-C662-6579-9D0137B49C46}"/>
                    </a:ext>
                  </a:extLst>
                </p:cNvPr>
                <p:cNvSpPr/>
                <p:nvPr/>
              </p:nvSpPr>
              <p:spPr>
                <a:xfrm rot="16978694">
                  <a:off x="5894376" y="2934687"/>
                  <a:ext cx="255031" cy="255032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63DAB980-5066-36F2-58E6-0D41105138C4}"/>
                  </a:ext>
                </a:extLst>
              </p:cNvPr>
              <p:cNvGrpSpPr/>
              <p:nvPr/>
            </p:nvGrpSpPr>
            <p:grpSpPr>
              <a:xfrm>
                <a:off x="9340806" y="4181855"/>
                <a:ext cx="529863" cy="237122"/>
                <a:chOff x="5169928" y="2683079"/>
                <a:chExt cx="1132113" cy="506639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99ACC4B7-DF25-BB9E-358E-0D61B1B4E1D6}"/>
                    </a:ext>
                  </a:extLst>
                </p:cNvPr>
                <p:cNvSpPr/>
                <p:nvPr/>
              </p:nvSpPr>
              <p:spPr bwMode="auto">
                <a:xfrm rot="21261031">
                  <a:off x="5169928" y="2784055"/>
                  <a:ext cx="1132113" cy="3682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A55B4A13-058D-B30A-7ABA-85E02E8DB8C5}"/>
                    </a:ext>
                  </a:extLst>
                </p:cNvPr>
                <p:cNvSpPr/>
                <p:nvPr/>
              </p:nvSpPr>
              <p:spPr>
                <a:xfrm rot="16978694">
                  <a:off x="5360472" y="2683079"/>
                  <a:ext cx="255031" cy="255032"/>
                </a:xfrm>
                <a:prstGeom prst="ellipse">
                  <a:avLst/>
                </a:prstGeom>
                <a:solidFill>
                  <a:srgbClr val="FF8F8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C6310218-8545-4803-AFBA-34E8DE1442BF}"/>
                    </a:ext>
                  </a:extLst>
                </p:cNvPr>
                <p:cNvSpPr/>
                <p:nvPr/>
              </p:nvSpPr>
              <p:spPr>
                <a:xfrm rot="16978694">
                  <a:off x="5894376" y="2934687"/>
                  <a:ext cx="255031" cy="255032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4362F8A-0DCD-3D61-B2C7-B49F9F913802}"/>
                  </a:ext>
                </a:extLst>
              </p:cNvPr>
              <p:cNvGrpSpPr/>
              <p:nvPr/>
            </p:nvGrpSpPr>
            <p:grpSpPr>
              <a:xfrm rot="20320653">
                <a:off x="8976027" y="3923272"/>
                <a:ext cx="529863" cy="237122"/>
                <a:chOff x="5169928" y="2683079"/>
                <a:chExt cx="1132113" cy="506639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474C0A83-1C03-2226-420B-42412838C32B}"/>
                    </a:ext>
                  </a:extLst>
                </p:cNvPr>
                <p:cNvSpPr/>
                <p:nvPr/>
              </p:nvSpPr>
              <p:spPr bwMode="auto">
                <a:xfrm rot="21261031">
                  <a:off x="5169928" y="2784055"/>
                  <a:ext cx="1132113" cy="3682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8185B42-4831-E574-C677-DAED02536A7E}"/>
                    </a:ext>
                  </a:extLst>
                </p:cNvPr>
                <p:cNvSpPr/>
                <p:nvPr/>
              </p:nvSpPr>
              <p:spPr>
                <a:xfrm rot="16978694">
                  <a:off x="5360472" y="2683079"/>
                  <a:ext cx="255031" cy="255032"/>
                </a:xfrm>
                <a:prstGeom prst="ellipse">
                  <a:avLst/>
                </a:prstGeom>
                <a:solidFill>
                  <a:srgbClr val="FF8F8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F146FFEC-4FCE-A1F2-393E-10BED7A04ABC}"/>
                    </a:ext>
                  </a:extLst>
                </p:cNvPr>
                <p:cNvSpPr/>
                <p:nvPr/>
              </p:nvSpPr>
              <p:spPr>
                <a:xfrm rot="16978694">
                  <a:off x="5894376" y="2934687"/>
                  <a:ext cx="255031" cy="255032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8C6DA12-3DCF-F7C8-B870-48FBBB5D92C8}"/>
                </a:ext>
              </a:extLst>
            </p:cNvPr>
            <p:cNvGrpSpPr/>
            <p:nvPr/>
          </p:nvGrpSpPr>
          <p:grpSpPr>
            <a:xfrm>
              <a:off x="1412032" y="3710393"/>
              <a:ext cx="1575792" cy="1752598"/>
              <a:chOff x="6380584" y="1534135"/>
              <a:chExt cx="1575792" cy="922757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171FD7D-46FE-3A68-6535-C6E6BE405271}"/>
                  </a:ext>
                </a:extLst>
              </p:cNvPr>
              <p:cNvCxnSpPr/>
              <p:nvPr/>
            </p:nvCxnSpPr>
            <p:spPr>
              <a:xfrm>
                <a:off x="6507769" y="1636690"/>
                <a:ext cx="0" cy="72008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C6F6FE7-8101-81C7-27D8-21B413007095}"/>
                  </a:ext>
                </a:extLst>
              </p:cNvPr>
              <p:cNvCxnSpPr/>
              <p:nvPr/>
            </p:nvCxnSpPr>
            <p:spPr>
              <a:xfrm>
                <a:off x="6588224" y="1556792"/>
                <a:ext cx="0" cy="72008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6998AF4D-5F60-A36A-E4A3-F621E9582664}"/>
                  </a:ext>
                </a:extLst>
              </p:cNvPr>
              <p:cNvCxnSpPr/>
              <p:nvPr/>
            </p:nvCxnSpPr>
            <p:spPr>
              <a:xfrm>
                <a:off x="7020272" y="1736812"/>
                <a:ext cx="0" cy="72008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ABD74B5F-C4B9-A60A-E10E-97E880777421}"/>
                  </a:ext>
                </a:extLst>
              </p:cNvPr>
              <p:cNvCxnSpPr/>
              <p:nvPr/>
            </p:nvCxnSpPr>
            <p:spPr>
              <a:xfrm>
                <a:off x="6804248" y="1534135"/>
                <a:ext cx="0" cy="72008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FC91DD2-7A41-8D0F-5AF5-B462B06F3D73}"/>
                  </a:ext>
                </a:extLst>
              </p:cNvPr>
              <p:cNvCxnSpPr/>
              <p:nvPr/>
            </p:nvCxnSpPr>
            <p:spPr>
              <a:xfrm>
                <a:off x="7158944" y="1534135"/>
                <a:ext cx="0" cy="72008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C89B113-0E77-CC05-66EE-EBAB8AF91E5A}"/>
                  </a:ext>
                </a:extLst>
              </p:cNvPr>
              <p:cNvCxnSpPr/>
              <p:nvPr/>
            </p:nvCxnSpPr>
            <p:spPr>
              <a:xfrm>
                <a:off x="7524328" y="1583441"/>
                <a:ext cx="0" cy="72008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F09874CE-A672-C703-BFF1-E605992AD3D6}"/>
                  </a:ext>
                </a:extLst>
              </p:cNvPr>
              <p:cNvCxnSpPr/>
              <p:nvPr/>
            </p:nvCxnSpPr>
            <p:spPr>
              <a:xfrm>
                <a:off x="7956376" y="1628265"/>
                <a:ext cx="0" cy="72008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A3D2944E-31E7-9FA3-1463-B5848835E8B9}"/>
                  </a:ext>
                </a:extLst>
              </p:cNvPr>
              <p:cNvCxnSpPr/>
              <p:nvPr/>
            </p:nvCxnSpPr>
            <p:spPr>
              <a:xfrm>
                <a:off x="6380584" y="1701361"/>
                <a:ext cx="0" cy="72008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EFC6C12-C08E-DB71-B758-8D415BE072DA}"/>
                  </a:ext>
                </a:extLst>
              </p:cNvPr>
              <p:cNvCxnSpPr/>
              <p:nvPr/>
            </p:nvCxnSpPr>
            <p:spPr>
              <a:xfrm>
                <a:off x="7380312" y="1717558"/>
                <a:ext cx="0" cy="72008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FF05F59A-7254-390E-FA3E-6651CCFDBA59}"/>
                  </a:ext>
                </a:extLst>
              </p:cNvPr>
              <p:cNvCxnSpPr/>
              <p:nvPr/>
            </p:nvCxnSpPr>
            <p:spPr>
              <a:xfrm>
                <a:off x="7740352" y="1710100"/>
                <a:ext cx="0" cy="72008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F5B361AF-1D15-2EE0-E64F-85E9F05C117E}"/>
                  </a:ext>
                </a:extLst>
              </p:cNvPr>
              <p:cNvCxnSpPr/>
              <p:nvPr/>
            </p:nvCxnSpPr>
            <p:spPr>
              <a:xfrm>
                <a:off x="6732240" y="1717558"/>
                <a:ext cx="0" cy="720080"/>
              </a:xfrm>
              <a:prstGeom prst="line">
                <a:avLst/>
              </a:prstGeom>
              <a:ln w="28575">
                <a:solidFill>
                  <a:srgbClr val="00B05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F10795D-39FB-9A8F-787F-21362EDF5BDA}"/>
              </a:ext>
            </a:extLst>
          </p:cNvPr>
          <p:cNvSpPr txBox="1"/>
          <p:nvPr/>
        </p:nvSpPr>
        <p:spPr>
          <a:xfrm>
            <a:off x="398773" y="1214153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Quantum fluctuations in strong external fields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ja-JP" sz="2400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Strong-field QED/nonlinear QED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DEEB0FF-903B-3142-D75A-66ADB508BE41}"/>
              </a:ext>
            </a:extLst>
          </p:cNvPr>
          <p:cNvSpPr txBox="1"/>
          <p:nvPr/>
        </p:nvSpPr>
        <p:spPr>
          <a:xfrm>
            <a:off x="4426958" y="2672731"/>
            <a:ext cx="590465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sym typeface="Wingdings" panose="05000000000000000000" pitchFamily="2" charset="2"/>
              </a:rPr>
              <a:t>Schwinger mechanism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FF0000"/>
                </a:solidFill>
                <a:sym typeface="Wingdings" panose="05000000000000000000" pitchFamily="2" charset="2"/>
              </a:rPr>
              <a:t>Vacuum birefringence/dichroism</a:t>
            </a:r>
          </a:p>
          <a:p>
            <a:r>
              <a:rPr lang="en-US" altLang="ja-JP" sz="2000" dirty="0" err="1">
                <a:sym typeface="Wingdings" panose="05000000000000000000" pitchFamily="2" charset="2"/>
              </a:rPr>
              <a:t>etc</a:t>
            </a:r>
            <a:endParaRPr lang="en-US" altLang="ja-JP" sz="2000" dirty="0">
              <a:sym typeface="Wingdings" panose="05000000000000000000" pitchFamily="2" charset="2"/>
            </a:endParaRPr>
          </a:p>
          <a:p>
            <a:endParaRPr lang="en-US" altLang="ja-JP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ja-JP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ja-JP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ja-JP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ja-JP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ja-JP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ja-JP" sz="2000" dirty="0">
                <a:solidFill>
                  <a:srgbClr val="00B0F0"/>
                </a:solidFill>
              </a:rPr>
              <a:t>Not confirmed or controversial yet</a:t>
            </a:r>
          </a:p>
          <a:p>
            <a:r>
              <a:rPr lang="en-US" altLang="ja-JP" sz="2000" dirty="0"/>
              <a:t>Challenges in several ongoing experiments/observations.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E857F4E0-34BD-F3B7-BCBD-BC981E9FE36E}"/>
              </a:ext>
            </a:extLst>
          </p:cNvPr>
          <p:cNvSpPr txBox="1"/>
          <p:nvPr/>
        </p:nvSpPr>
        <p:spPr>
          <a:xfrm>
            <a:off x="5588542" y="3580531"/>
            <a:ext cx="24625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Sauter (1931) </a:t>
            </a:r>
          </a:p>
          <a:p>
            <a:r>
              <a:rPr kumimoji="1" lang="en-US" altLang="ja-JP" dirty="0">
                <a:solidFill>
                  <a:srgbClr val="00B050"/>
                </a:solidFill>
              </a:rPr>
              <a:t>Euler-Heisenberg (1935)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Schwinger (1951)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Toll (1952)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…</a:t>
            </a:r>
          </a:p>
          <a:p>
            <a:r>
              <a:rPr kumimoji="1" lang="en-US" altLang="ja-JP" dirty="0">
                <a:solidFill>
                  <a:srgbClr val="00B050"/>
                </a:solidFill>
              </a:rPr>
              <a:t>…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05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66A5851-E7DD-236D-DF5F-1CB7D5E69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378322"/>
            <a:ext cx="3383914" cy="34269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200075-6AEE-D843-0418-EDCB4D0BD574}"/>
              </a:ext>
            </a:extLst>
          </p:cNvPr>
          <p:cNvSpPr txBox="1"/>
          <p:nvPr/>
        </p:nvSpPr>
        <p:spPr>
          <a:xfrm>
            <a:off x="289729" y="1095075"/>
            <a:ext cx="4028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400" dirty="0"/>
              <a:t>Pair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400" dirty="0"/>
              <a:t>Landau damping (scattering)</a:t>
            </a:r>
            <a:endParaRPr kumimoji="1" lang="ja-JP" alt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2573BA-140A-F03F-C662-EA2D8C2B27EB}"/>
              </a:ext>
            </a:extLst>
          </p:cNvPr>
          <p:cNvSpPr txBox="1"/>
          <p:nvPr/>
        </p:nvSpPr>
        <p:spPr>
          <a:xfrm>
            <a:off x="1547664" y="71401"/>
            <a:ext cx="6775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70C0"/>
                </a:solidFill>
              </a:rPr>
              <a:t>Axial charge production in Massive theory (2)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A27196B-B4E1-A424-FF0E-A275A3F9B3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456" y="2982090"/>
            <a:ext cx="4392843" cy="2563223"/>
          </a:xfrm>
          <a:prstGeom prst="rect">
            <a:avLst/>
          </a:prstGeom>
        </p:spPr>
      </p:pic>
      <p:pic>
        <p:nvPicPr>
          <p:cNvPr id="3" name="Picture 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[{\color[rgb]{0,0,1}{#1}}]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%%%%%%%%%%%%%%%%%%%%%%%%%%%%%%%%%%%%%%%%%%%%%%%%%%%%%&#10;\begin{document}&#10;&#10;Production rate determined by $\Pi$&#10;&#10;&#10;\end{document}&#10;&#10;" title="IguanaTex Bitmap Display">
            <a:extLst>
              <a:ext uri="{FF2B5EF4-FFF2-40B4-BE49-F238E27FC236}">
                <a16:creationId xmlns:a16="http://schemas.microsoft.com/office/drawing/2014/main" id="{C8081293-FEDF-72AD-E397-0B35C23CD2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59" y="2027524"/>
            <a:ext cx="4376125" cy="26955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0D679C-EB40-807D-46BF-ED57599DE5B3}"/>
              </a:ext>
            </a:extLst>
          </p:cNvPr>
          <p:cNvGrpSpPr/>
          <p:nvPr/>
        </p:nvGrpSpPr>
        <p:grpSpPr>
          <a:xfrm>
            <a:off x="2699791" y="725288"/>
            <a:ext cx="3744416" cy="615480"/>
            <a:chOff x="2555776" y="620688"/>
            <a:chExt cx="3744416" cy="6154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EF77AF-B939-49D4-FC68-248E4566AFF8}"/>
                </a:ext>
              </a:extLst>
            </p:cNvPr>
            <p:cNvSpPr/>
            <p:nvPr/>
          </p:nvSpPr>
          <p:spPr bwMode="auto">
            <a:xfrm>
              <a:off x="2555776" y="620688"/>
              <a:ext cx="3744416" cy="61548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DECCA1-DD82-9BC1-CA8B-354A72BF83A2}"/>
                </a:ext>
              </a:extLst>
            </p:cNvPr>
            <p:cNvSpPr txBox="1"/>
            <p:nvPr/>
          </p:nvSpPr>
          <p:spPr>
            <a:xfrm>
              <a:off x="2699792" y="692696"/>
              <a:ext cx="2494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B0F0"/>
                  </a:solidFill>
                </a:rPr>
                <a:t>Diabatic processes</a:t>
              </a:r>
              <a:endParaRPr kumimoji="1" lang="ja-JP" altLang="en-US" sz="2400" dirty="0">
                <a:solidFill>
                  <a:srgbClr val="00B0F0"/>
                </a:solidFill>
              </a:endParaRPr>
            </a:p>
          </p:txBody>
        </p:sp>
        <p:pic>
          <p:nvPicPr>
            <p:cNvPr id="4" name="Picture 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q_\para^2 \not = 0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57B8C045-DE60-72F4-EE05-7D66CE9A6A62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333" y="695910"/>
              <a:ext cx="936104" cy="460722"/>
            </a:xfrm>
            <a:prstGeom prst="rect">
              <a:avLst/>
            </a:prstGeom>
          </p:spPr>
        </p:pic>
      </p:grpSp>
      <p:pic>
        <p:nvPicPr>
          <p:cNvPr id="23" name="Picture 2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In general, complicated.&#10;&#10;- No non-renormalizable theorem for $ 2i m \langle \bar \psi \gam^5 \psi \rangle $&#10;&#10;&#10;\end{document}&#10;&#10;" title="IguanaTex Bitmap Display">
            <a:extLst>
              <a:ext uri="{FF2B5EF4-FFF2-40B4-BE49-F238E27FC236}">
                <a16:creationId xmlns:a16="http://schemas.microsoft.com/office/drawing/2014/main" id="{CB5E710A-30E7-3B78-100F-C186859B372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59" y="2393807"/>
            <a:ext cx="4813876" cy="4885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D6D728-8F12-6F75-7A82-A017A3E3DC16}"/>
              </a:ext>
            </a:extLst>
          </p:cNvPr>
          <p:cNvSpPr txBox="1"/>
          <p:nvPr/>
        </p:nvSpPr>
        <p:spPr>
          <a:xfrm>
            <a:off x="4684485" y="5869083"/>
            <a:ext cx="37180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Grabowska, Kaplan, Reddy</a:t>
            </a:r>
          </a:p>
          <a:p>
            <a:r>
              <a:rPr kumimoji="1" lang="en-US" altLang="ja-JP" dirty="0" err="1">
                <a:solidFill>
                  <a:srgbClr val="00B050"/>
                </a:solidFill>
              </a:rPr>
              <a:t>Boyarsky</a:t>
            </a:r>
            <a:r>
              <a:rPr kumimoji="1" lang="en-US" altLang="ja-JP" dirty="0">
                <a:solidFill>
                  <a:srgbClr val="00B050"/>
                </a:solidFill>
              </a:rPr>
              <a:t>, </a:t>
            </a:r>
            <a:r>
              <a:rPr kumimoji="1" lang="en-US" altLang="ja-JP" dirty="0" err="1">
                <a:solidFill>
                  <a:srgbClr val="00B050"/>
                </a:solidFill>
              </a:rPr>
              <a:t>Cheianov</a:t>
            </a:r>
            <a:r>
              <a:rPr kumimoji="1" lang="en-US" altLang="ja-JP" dirty="0">
                <a:solidFill>
                  <a:srgbClr val="00B050"/>
                </a:solidFill>
              </a:rPr>
              <a:t>, </a:t>
            </a:r>
            <a:r>
              <a:rPr kumimoji="1" lang="en-US" altLang="ja-JP" dirty="0" err="1">
                <a:solidFill>
                  <a:srgbClr val="00B050"/>
                </a:solidFill>
              </a:rPr>
              <a:t>Ruchayskiy</a:t>
            </a:r>
            <a:r>
              <a:rPr kumimoji="1" lang="en-US" altLang="ja-JP" dirty="0">
                <a:solidFill>
                  <a:srgbClr val="00B050"/>
                </a:solidFill>
              </a:rPr>
              <a:t>, Sobol</a:t>
            </a:r>
          </a:p>
          <a:p>
            <a:r>
              <a:rPr kumimoji="1" lang="en-US" altLang="ja-JP" dirty="0">
                <a:solidFill>
                  <a:srgbClr val="00B050"/>
                </a:solidFill>
              </a:rPr>
              <a:t>Hanai, KH, </a:t>
            </a:r>
            <a:r>
              <a:rPr kumimoji="1" lang="en-US" altLang="ja-JP" dirty="0" err="1">
                <a:solidFill>
                  <a:srgbClr val="00B050"/>
                </a:solidFill>
              </a:rPr>
              <a:t>Yamamto</a:t>
            </a:r>
            <a:r>
              <a:rPr kumimoji="1" lang="en-US" altLang="ja-JP" dirty="0">
                <a:solidFill>
                  <a:srgbClr val="00B050"/>
                </a:solidFill>
              </a:rPr>
              <a:t>, </a:t>
            </a:r>
            <a:r>
              <a:rPr lang="en-US" altLang="ja-JP" dirty="0">
                <a:solidFill>
                  <a:srgbClr val="00B050"/>
                </a:solidFill>
              </a:rPr>
              <a:t>In progress.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02AE0-F2D2-6BC5-08A5-B67A44B9AB69}"/>
              </a:ext>
            </a:extLst>
          </p:cNvPr>
          <p:cNvSpPr txBox="1"/>
          <p:nvPr/>
        </p:nvSpPr>
        <p:spPr>
          <a:xfrm>
            <a:off x="493815" y="5845400"/>
            <a:ext cx="3965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Chirality damping in various set-ups: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535130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1829024-3E53-4F48-8AA8-ECE655BF94E3}"/>
              </a:ext>
            </a:extLst>
          </p:cNvPr>
          <p:cNvSpPr txBox="1"/>
          <p:nvPr/>
        </p:nvSpPr>
        <p:spPr>
          <a:xfrm>
            <a:off x="3635896" y="153960"/>
            <a:ext cx="157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Summary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BC38E-F225-6640-34AF-48D7C9C52858}"/>
              </a:ext>
            </a:extLst>
          </p:cNvPr>
          <p:cNvSpPr txBox="1"/>
          <p:nvPr/>
        </p:nvSpPr>
        <p:spPr>
          <a:xfrm>
            <a:off x="124967" y="1710056"/>
            <a:ext cx="903649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rgbClr val="FF7C80"/>
                </a:solidFill>
                <a:sym typeface="Wingdings" panose="05000000000000000000" pitchFamily="2" charset="2"/>
              </a:rPr>
              <a:t>Medium contributions: </a:t>
            </a:r>
          </a:p>
          <a:p>
            <a:r>
              <a:rPr lang="en-US" altLang="ja-JP" sz="2200" dirty="0">
                <a:sym typeface="Wingdings" panose="05000000000000000000" pitchFamily="2" charset="2"/>
              </a:rPr>
              <a:t> - Pauli blocking effect suppresses the vacuum polarization.</a:t>
            </a:r>
          </a:p>
          <a:p>
            <a:r>
              <a:rPr lang="en-US" altLang="ja-JP" sz="2200" dirty="0">
                <a:sym typeface="Wingdings" panose="05000000000000000000" pitchFamily="2" charset="2"/>
              </a:rPr>
              <a:t> - Contribution of the Landau damping (pure medium effect) is identified.</a:t>
            </a:r>
          </a:p>
          <a:p>
            <a:r>
              <a:rPr lang="en-US" altLang="ja-JP" sz="2200" dirty="0">
                <a:sym typeface="Wingdings" panose="05000000000000000000" pitchFamily="2" charset="2"/>
              </a:rPr>
              <a:t> - There are two distinct photon masses (Debye mass &amp; plasma frequency).     </a:t>
            </a:r>
          </a:p>
          <a:p>
            <a:r>
              <a:rPr lang="en-US" altLang="ja-JP" sz="2200" dirty="0">
                <a:solidFill>
                  <a:srgbClr val="FF0000"/>
                </a:solidFill>
                <a:sym typeface="Wingdings" panose="05000000000000000000" pitchFamily="2" charset="2"/>
              </a:rPr>
              <a:t>                                                                          Massless LLL </a:t>
            </a:r>
            <a:r>
              <a:rPr lang="ja-JP" altLang="en-US" sz="2200" dirty="0">
                <a:solidFill>
                  <a:srgbClr val="FF0000"/>
                </a:solidFill>
                <a:sym typeface="Wingdings" panose="05000000000000000000" pitchFamily="2" charset="2"/>
              </a:rPr>
              <a:t>≠ </a:t>
            </a:r>
            <a:r>
              <a:rPr lang="en-US" altLang="ja-JP" sz="2200" dirty="0">
                <a:solidFill>
                  <a:srgbClr val="FF0000"/>
                </a:solidFill>
                <a:sym typeface="Wingdings" panose="05000000000000000000" pitchFamily="2" charset="2"/>
              </a:rPr>
              <a:t>Massless limit</a:t>
            </a:r>
          </a:p>
          <a:p>
            <a:r>
              <a:rPr kumimoji="1" lang="en-US" altLang="ja-JP" sz="2200" dirty="0">
                <a:sym typeface="Wingdings" panose="05000000000000000000" pitchFamily="2" charset="2"/>
              </a:rPr>
              <a:t> - </a:t>
            </a:r>
            <a:r>
              <a:rPr kumimoji="1" lang="en-US" altLang="ja-JP" sz="2200" dirty="0">
                <a:solidFill>
                  <a:srgbClr val="FF0000"/>
                </a:solidFill>
                <a:sym typeface="Wingdings" panose="05000000000000000000" pitchFamily="2" charset="2"/>
              </a:rPr>
              <a:t>The div. of axial current depends on mass, T, and mu</a:t>
            </a:r>
            <a:r>
              <a:rPr kumimoji="1" lang="en-US" altLang="ja-JP" sz="2200" dirty="0">
                <a:sym typeface="Wingdings" panose="05000000000000000000" pitchFamily="2" charset="2"/>
              </a:rPr>
              <a:t>, while chiral anomaly itself is  always there and does not depend on </a:t>
            </a:r>
            <a:r>
              <a:rPr lang="en-US" altLang="ja-JP" sz="2200" dirty="0">
                <a:sym typeface="Wingdings" panose="05000000000000000000" pitchFamily="2" charset="2"/>
              </a:rPr>
              <a:t>those parameters.</a:t>
            </a:r>
            <a:endParaRPr kumimoji="1" lang="ja-JP" alt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ED801-53C2-FADA-7202-4314D2ADD5B5}"/>
              </a:ext>
            </a:extLst>
          </p:cNvPr>
          <p:cNvSpPr txBox="1"/>
          <p:nvPr/>
        </p:nvSpPr>
        <p:spPr>
          <a:xfrm>
            <a:off x="316269" y="868478"/>
            <a:ext cx="8212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We studied polarization phenomena in constant magnetic fields.</a:t>
            </a:r>
            <a:endParaRPr kumimoji="1" lang="ja-JP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539110-279C-1281-1FDC-AED1203D8E2F}"/>
              </a:ext>
            </a:extLst>
          </p:cNvPr>
          <p:cNvSpPr txBox="1"/>
          <p:nvPr/>
        </p:nvSpPr>
        <p:spPr>
          <a:xfrm>
            <a:off x="316269" y="5683014"/>
            <a:ext cx="7910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Contribution of the higher Landau levels</a:t>
            </a:r>
            <a:r>
              <a:rPr lang="ja-JP" altLang="en-US" sz="2000" dirty="0"/>
              <a:t> </a:t>
            </a:r>
            <a:r>
              <a:rPr lang="en-US" altLang="ja-JP" sz="2000" dirty="0"/>
              <a:t>to</a:t>
            </a:r>
            <a:r>
              <a:rPr lang="ja-JP" altLang="en-US" sz="2000" dirty="0"/>
              <a:t> </a:t>
            </a:r>
            <a:r>
              <a:rPr lang="en-US" altLang="ja-JP" sz="2000" dirty="0"/>
              <a:t>the</a:t>
            </a:r>
            <a:r>
              <a:rPr lang="ja-JP" altLang="en-US" sz="2000" dirty="0"/>
              <a:t> </a:t>
            </a:r>
            <a:r>
              <a:rPr lang="en-US" altLang="ja-JP" sz="2000" dirty="0"/>
              <a:t>div.</a:t>
            </a:r>
            <a:r>
              <a:rPr lang="ja-JP" altLang="en-US" sz="2000" dirty="0"/>
              <a:t> </a:t>
            </a:r>
            <a:r>
              <a:rPr lang="en-US" altLang="ja-JP" sz="2000" dirty="0"/>
              <a:t>of</a:t>
            </a:r>
            <a:r>
              <a:rPr lang="ja-JP" altLang="en-US" sz="2000" dirty="0"/>
              <a:t> </a:t>
            </a:r>
            <a:r>
              <a:rPr lang="en-US" altLang="ja-JP" sz="2000" dirty="0"/>
              <a:t>the</a:t>
            </a:r>
            <a:r>
              <a:rPr lang="ja-JP" altLang="en-US" sz="2000" dirty="0"/>
              <a:t> </a:t>
            </a:r>
            <a:r>
              <a:rPr lang="en-US" altLang="ja-JP" sz="2000" dirty="0"/>
              <a:t>axial</a:t>
            </a:r>
            <a:r>
              <a:rPr lang="ja-JP" altLang="en-US" sz="2000" dirty="0"/>
              <a:t> </a:t>
            </a:r>
            <a:r>
              <a:rPr lang="en-US" altLang="ja-JP" sz="2000" dirty="0"/>
              <a:t>current. </a:t>
            </a:r>
            <a:endParaRPr kumimoji="1" lang="ja-JP" alt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1632C-7436-2CFB-7B6F-1433EEA9C2D8}"/>
              </a:ext>
            </a:extLst>
          </p:cNvPr>
          <p:cNvSpPr txBox="1"/>
          <p:nvPr/>
        </p:nvSpPr>
        <p:spPr>
          <a:xfrm>
            <a:off x="5652120" y="6083124"/>
            <a:ext cx="3230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KH, Di-Lun Yang, In preparation.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EE8463-5137-4BFA-82EB-64EC628EDB65}"/>
              </a:ext>
            </a:extLst>
          </p:cNvPr>
          <p:cNvSpPr txBox="1"/>
          <p:nvPr/>
        </p:nvSpPr>
        <p:spPr>
          <a:xfrm>
            <a:off x="3608132" y="5030975"/>
            <a:ext cx="1600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Prospects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pic>
        <p:nvPicPr>
          <p:cNvPr id="3" name="Picture 2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[{\color[rgb]{0,0,1}{#1}}]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%%%%%%%%%%%%%%%%%%%%%%%%%%%%%%%%%%%%%%%%%%%%%%%%%%%%%&#10;\begin{document}&#10;&#10;\begin{eqnarray}&#10;\pd_\mu j_A^\mu = C_A \bE \cdot \bB &#10;+ \red{ 2im \langle \bar \psi \gam^5 \psi\rangle}&#10;\nn&#10;\end{eqnarray}&#10;&#10;&#10;\end{document}&#10;&#10;" title="IguanaTex Bitmap Display">
            <a:extLst>
              <a:ext uri="{FF2B5EF4-FFF2-40B4-BE49-F238E27FC236}">
                <a16:creationId xmlns:a16="http://schemas.microsoft.com/office/drawing/2014/main" id="{DBC2A336-6021-6AF8-879A-F706C032A6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93" y="4284138"/>
            <a:ext cx="4141388" cy="36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91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7722A-EAFB-43E1-B465-4A9E4EDD4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141984"/>
            <a:ext cx="8229600" cy="1143000"/>
          </a:xfrm>
        </p:spPr>
        <p:txBody>
          <a:bodyPr/>
          <a:lstStyle/>
          <a:p>
            <a:r>
              <a:rPr kumimoji="1" lang="en-US" altLang="ja-JP" i="1" dirty="0"/>
              <a:t>Back-up slides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3485483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D6C9193-6A88-4989-B02B-D5836BB30BF2}"/>
              </a:ext>
            </a:extLst>
          </p:cNvPr>
          <p:cNvGrpSpPr/>
          <p:nvPr/>
        </p:nvGrpSpPr>
        <p:grpSpPr>
          <a:xfrm>
            <a:off x="323528" y="1070846"/>
            <a:ext cx="3178144" cy="1782090"/>
            <a:chOff x="688977" y="1019492"/>
            <a:chExt cx="3178144" cy="178209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3E52E93-538B-4C90-974A-232458FB9112}"/>
                </a:ext>
              </a:extLst>
            </p:cNvPr>
            <p:cNvGrpSpPr/>
            <p:nvPr/>
          </p:nvGrpSpPr>
          <p:grpSpPr>
            <a:xfrm>
              <a:off x="2984495" y="1233324"/>
              <a:ext cx="882626" cy="1052303"/>
              <a:chOff x="1250630" y="2046116"/>
              <a:chExt cx="1976412" cy="2329334"/>
            </a:xfrm>
          </p:grpSpPr>
          <p:sp>
            <p:nvSpPr>
              <p:cNvPr id="25" name="円/楕円 46 1">
                <a:extLst>
                  <a:ext uri="{FF2B5EF4-FFF2-40B4-BE49-F238E27FC236}">
                    <a16:creationId xmlns:a16="http://schemas.microsoft.com/office/drawing/2014/main" id="{7BA5C950-3209-4AA2-91E1-A8BA10FD47F6}"/>
                  </a:ext>
                </a:extLst>
              </p:cNvPr>
              <p:cNvSpPr/>
              <p:nvPr/>
            </p:nvSpPr>
            <p:spPr>
              <a:xfrm>
                <a:off x="1250630" y="2046116"/>
                <a:ext cx="1976412" cy="1527502"/>
              </a:xfrm>
              <a:prstGeom prst="ellipse">
                <a:avLst/>
              </a:prstGeom>
              <a:solidFill>
                <a:srgbClr val="00B0F0"/>
              </a:solidFill>
              <a:effectLst>
                <a:outerShdw blurRad="381000" dist="114300" dir="1800000" sx="68000" sy="68000" rotWithShape="0">
                  <a:srgbClr val="000000">
                    <a:alpha val="50000"/>
                  </a:srgbClr>
                </a:outerShdw>
              </a:effectLst>
              <a:scene3d>
                <a:camera prst="isometricOffAxis2Top"/>
                <a:lightRig rig="threePt" dir="t"/>
              </a:scene3d>
              <a:sp3d extrusionH="57150" prstMaterial="softEdge">
                <a:bevelT w="635000" h="635000"/>
                <a:bevelB w="635000" h="6350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350" dirty="0"/>
                  <a:t>Z</a:t>
                </a:r>
                <a:endParaRPr lang="ja-JP" altLang="en-US" sz="135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ACF5FC-5283-4CDE-86FC-5D63749F523B}"/>
                  </a:ext>
                </a:extLst>
              </p:cNvPr>
              <p:cNvSpPr txBox="1"/>
              <p:nvPr/>
            </p:nvSpPr>
            <p:spPr>
              <a:xfrm>
                <a:off x="1656573" y="3557911"/>
                <a:ext cx="661190" cy="81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chemeClr val="bg1"/>
                    </a:solidFill>
                  </a:rPr>
                  <a:t>Z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グループ化 9">
              <a:extLst>
                <a:ext uri="{FF2B5EF4-FFF2-40B4-BE49-F238E27FC236}">
                  <a16:creationId xmlns:a16="http://schemas.microsoft.com/office/drawing/2014/main" id="{785F9BEB-75EB-4242-A40C-F79F603B1337}"/>
                </a:ext>
              </a:extLst>
            </p:cNvPr>
            <p:cNvGrpSpPr/>
            <p:nvPr/>
          </p:nvGrpSpPr>
          <p:grpSpPr>
            <a:xfrm>
              <a:off x="1120664" y="1019492"/>
              <a:ext cx="2072580" cy="1782090"/>
              <a:chOff x="2154935" y="1917830"/>
              <a:chExt cx="4829703" cy="4177451"/>
            </a:xfrm>
          </p:grpSpPr>
          <p:sp>
            <p:nvSpPr>
              <p:cNvPr id="14" name="右矢印 11">
                <a:extLst>
                  <a:ext uri="{FF2B5EF4-FFF2-40B4-BE49-F238E27FC236}">
                    <a16:creationId xmlns:a16="http://schemas.microsoft.com/office/drawing/2014/main" id="{61FF0F84-D382-4AA4-A296-7B8A6D722ED2}"/>
                  </a:ext>
                </a:extLst>
              </p:cNvPr>
              <p:cNvSpPr/>
              <p:nvPr/>
            </p:nvSpPr>
            <p:spPr bwMode="auto">
              <a:xfrm>
                <a:off x="2226943" y="4142710"/>
                <a:ext cx="2166344" cy="438415"/>
              </a:xfrm>
              <a:prstGeom prst="rightArrow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  <a:scene3d>
                <a:camera prst="isometricTopUp">
                  <a:rot lat="19054185" lon="18830481" rev="3055987"/>
                </a:camera>
                <a:lightRig rig="threePt" dir="t"/>
              </a:scene3d>
              <a:sp3d extrusionH="57150" prstMaterial="matte">
                <a:extrusionClr>
                  <a:schemeClr val="accent4">
                    <a:lumMod val="20000"/>
                    <a:lumOff val="80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5" name="右矢印 12">
                <a:extLst>
                  <a:ext uri="{FF2B5EF4-FFF2-40B4-BE49-F238E27FC236}">
                    <a16:creationId xmlns:a16="http://schemas.microsoft.com/office/drawing/2014/main" id="{2FDC6D04-8E83-4015-B3BE-50CC18623743}"/>
                  </a:ext>
                </a:extLst>
              </p:cNvPr>
              <p:cNvSpPr/>
              <p:nvPr/>
            </p:nvSpPr>
            <p:spPr bwMode="auto">
              <a:xfrm flipH="1" flipV="1">
                <a:off x="4819229" y="4210952"/>
                <a:ext cx="2165409" cy="587983"/>
              </a:xfrm>
              <a:prstGeom prst="rightArrow">
                <a:avLst/>
              </a:prstGeom>
              <a:solidFill>
                <a:srgbClr val="00B0F0"/>
              </a:solidFill>
              <a:ln cmpd="sng">
                <a:solidFill>
                  <a:schemeClr val="bg1"/>
                </a:solidFill>
              </a:ln>
              <a:scene3d>
                <a:camera prst="isometricTopUp">
                  <a:rot lat="19054185" lon="18830481" rev="3055987"/>
                </a:camera>
                <a:lightRig rig="threePt" dir="t"/>
              </a:scene3d>
              <a:sp3d extrusionH="57150" prstMaterial="matte">
                <a:extrusionClr>
                  <a:schemeClr val="accent4">
                    <a:lumMod val="20000"/>
                    <a:lumOff val="80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16" name="グループ化 13">
                <a:extLst>
                  <a:ext uri="{FF2B5EF4-FFF2-40B4-BE49-F238E27FC236}">
                    <a16:creationId xmlns:a16="http://schemas.microsoft.com/office/drawing/2014/main" id="{B42B9AB7-0399-47A0-A5F4-227500402B8C}"/>
                  </a:ext>
                </a:extLst>
              </p:cNvPr>
              <p:cNvGrpSpPr/>
              <p:nvPr/>
            </p:nvGrpSpPr>
            <p:grpSpPr>
              <a:xfrm>
                <a:off x="2154935" y="2420887"/>
                <a:ext cx="3470496" cy="3249137"/>
                <a:chOff x="2889035" y="1375408"/>
                <a:chExt cx="2364950" cy="2629656"/>
              </a:xfrm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22" name="円弧 19">
                  <a:extLst>
                    <a:ext uri="{FF2B5EF4-FFF2-40B4-BE49-F238E27FC236}">
                      <a16:creationId xmlns:a16="http://schemas.microsoft.com/office/drawing/2014/main" id="{0D7F4AFF-864B-4DCB-B49A-EE1B0F4033CF}"/>
                    </a:ext>
                  </a:extLst>
                </p:cNvPr>
                <p:cNvSpPr/>
                <p:nvPr/>
              </p:nvSpPr>
              <p:spPr>
                <a:xfrm flipH="1">
                  <a:off x="2889035" y="1375408"/>
                  <a:ext cx="2364950" cy="2629656"/>
                </a:xfrm>
                <a:prstGeom prst="arc">
                  <a:avLst>
                    <a:gd name="adj1" fmla="val 11875548"/>
                    <a:gd name="adj2" fmla="val 1750579"/>
                  </a:avLst>
                </a:prstGeom>
                <a:ln w="66675" cap="rnd" cmpd="sng">
                  <a:solidFill>
                    <a:srgbClr val="00B050"/>
                  </a:solidFill>
                  <a:headEnd type="triangle" w="med" len="med"/>
                  <a:tailEnd type="none" w="med" len="med"/>
                </a:ln>
                <a:scene3d>
                  <a:camera prst="isometricRightUp">
                    <a:rot lat="19786994" lon="17567926" rev="21062887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23" name="円弧 20">
                  <a:extLst>
                    <a:ext uri="{FF2B5EF4-FFF2-40B4-BE49-F238E27FC236}">
                      <a16:creationId xmlns:a16="http://schemas.microsoft.com/office/drawing/2014/main" id="{8E8A99B1-4C56-4F06-9D2F-B45D57CE9DDB}"/>
                    </a:ext>
                  </a:extLst>
                </p:cNvPr>
                <p:cNvSpPr/>
                <p:nvPr/>
              </p:nvSpPr>
              <p:spPr>
                <a:xfrm flipH="1">
                  <a:off x="3413959" y="1502894"/>
                  <a:ext cx="1204146" cy="2294255"/>
                </a:xfrm>
                <a:prstGeom prst="arc">
                  <a:avLst>
                    <a:gd name="adj1" fmla="val 11243535"/>
                    <a:gd name="adj2" fmla="val 1268660"/>
                  </a:avLst>
                </a:prstGeom>
                <a:ln w="66675" cap="rnd" cmpd="sng">
                  <a:solidFill>
                    <a:srgbClr val="00B050"/>
                  </a:solidFill>
                  <a:headEnd type="triangle" w="med" len="med"/>
                  <a:tailEnd type="none" w="med" len="med"/>
                </a:ln>
                <a:scene3d>
                  <a:camera prst="isometricRightUp">
                    <a:rot lat="20082133" lon="17848202" rev="21545114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24" name="円弧 21">
                  <a:extLst>
                    <a:ext uri="{FF2B5EF4-FFF2-40B4-BE49-F238E27FC236}">
                      <a16:creationId xmlns:a16="http://schemas.microsoft.com/office/drawing/2014/main" id="{485B87DF-9054-4776-83FC-EB4289F04FDF}"/>
                    </a:ext>
                  </a:extLst>
                </p:cNvPr>
                <p:cNvSpPr/>
                <p:nvPr/>
              </p:nvSpPr>
              <p:spPr>
                <a:xfrm flipH="1">
                  <a:off x="3651382" y="1668760"/>
                  <a:ext cx="660430" cy="1978851"/>
                </a:xfrm>
                <a:prstGeom prst="arc">
                  <a:avLst>
                    <a:gd name="adj1" fmla="val 11867436"/>
                    <a:gd name="adj2" fmla="val 1456315"/>
                  </a:avLst>
                </a:prstGeom>
                <a:ln w="66675" cap="rnd" cmpd="sng">
                  <a:solidFill>
                    <a:srgbClr val="00B050"/>
                  </a:solidFill>
                  <a:headEnd type="triangle" w="med" len="med"/>
                  <a:tailEnd type="none" w="med" len="med"/>
                </a:ln>
                <a:scene3d>
                  <a:camera prst="isometricRightUp">
                    <a:rot lat="19782168" lon="17853733" rev="21542532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</p:grpSp>
          <p:grpSp>
            <p:nvGrpSpPr>
              <p:cNvPr id="17" name="グループ化 14">
                <a:extLst>
                  <a:ext uri="{FF2B5EF4-FFF2-40B4-BE49-F238E27FC236}">
                    <a16:creationId xmlns:a16="http://schemas.microsoft.com/office/drawing/2014/main" id="{115005D2-909A-4EA3-94BE-B8846D7CA495}"/>
                  </a:ext>
                </a:extLst>
              </p:cNvPr>
              <p:cNvGrpSpPr/>
              <p:nvPr/>
            </p:nvGrpSpPr>
            <p:grpSpPr>
              <a:xfrm>
                <a:off x="4499579" y="3356991"/>
                <a:ext cx="1831820" cy="2738290"/>
                <a:chOff x="4514565" y="2078563"/>
                <a:chExt cx="1514369" cy="2232248"/>
              </a:xfrm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19" name="円弧 16">
                  <a:extLst>
                    <a:ext uri="{FF2B5EF4-FFF2-40B4-BE49-F238E27FC236}">
                      <a16:creationId xmlns:a16="http://schemas.microsoft.com/office/drawing/2014/main" id="{C2532505-6A3B-45F3-B24C-ECFF48BD5A8A}"/>
                    </a:ext>
                  </a:extLst>
                </p:cNvPr>
                <p:cNvSpPr/>
                <p:nvPr/>
              </p:nvSpPr>
              <p:spPr>
                <a:xfrm>
                  <a:off x="4514565" y="2078563"/>
                  <a:ext cx="1514369" cy="2232248"/>
                </a:xfrm>
                <a:prstGeom prst="arc">
                  <a:avLst>
                    <a:gd name="adj1" fmla="val 11959789"/>
                    <a:gd name="adj2" fmla="val 8776466"/>
                  </a:avLst>
                </a:prstGeom>
                <a:ln w="66675" cap="rnd" cmpd="sng">
                  <a:solidFill>
                    <a:srgbClr val="00B050">
                      <a:alpha val="87000"/>
                    </a:srgbClr>
                  </a:solidFill>
                  <a:headEnd type="triangle" w="med" len="med"/>
                  <a:tailEnd type="none" w="med" len="med"/>
                </a:ln>
                <a:scene3d>
                  <a:camera prst="isometricLeftDown">
                    <a:rot lat="198" lon="2972752" rev="324973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20" name="円弧 17">
                  <a:extLst>
                    <a:ext uri="{FF2B5EF4-FFF2-40B4-BE49-F238E27FC236}">
                      <a16:creationId xmlns:a16="http://schemas.microsoft.com/office/drawing/2014/main" id="{71826438-B854-4911-8075-8758268CB87A}"/>
                    </a:ext>
                  </a:extLst>
                </p:cNvPr>
                <p:cNvSpPr/>
                <p:nvPr/>
              </p:nvSpPr>
              <p:spPr>
                <a:xfrm>
                  <a:off x="4713512" y="2324491"/>
                  <a:ext cx="1137333" cy="1842304"/>
                </a:xfrm>
                <a:prstGeom prst="arc">
                  <a:avLst>
                    <a:gd name="adj1" fmla="val 11955876"/>
                    <a:gd name="adj2" fmla="val 8640163"/>
                  </a:avLst>
                </a:prstGeom>
                <a:ln w="66675" cap="rnd" cmpd="sng">
                  <a:solidFill>
                    <a:srgbClr val="00B050">
                      <a:alpha val="87000"/>
                    </a:srgbClr>
                  </a:solidFill>
                  <a:headEnd type="triangle" w="med" len="med"/>
                  <a:tailEnd type="none" w="med" len="med"/>
                </a:ln>
                <a:scene3d>
                  <a:camera prst="isometricLeftDown">
                    <a:rot lat="198" lon="2972752" rev="324973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21" name="円弧 18">
                  <a:extLst>
                    <a:ext uri="{FF2B5EF4-FFF2-40B4-BE49-F238E27FC236}">
                      <a16:creationId xmlns:a16="http://schemas.microsoft.com/office/drawing/2014/main" id="{1C06D725-0720-4CEA-B456-7D324260958D}"/>
                    </a:ext>
                  </a:extLst>
                </p:cNvPr>
                <p:cNvSpPr/>
                <p:nvPr/>
              </p:nvSpPr>
              <p:spPr>
                <a:xfrm>
                  <a:off x="4865911" y="2582619"/>
                  <a:ext cx="833111" cy="1349511"/>
                </a:xfrm>
                <a:prstGeom prst="arc">
                  <a:avLst>
                    <a:gd name="adj1" fmla="val 12286575"/>
                    <a:gd name="adj2" fmla="val 8316086"/>
                  </a:avLst>
                </a:prstGeom>
                <a:ln w="66675" cap="rnd" cmpd="sng">
                  <a:solidFill>
                    <a:srgbClr val="00B050">
                      <a:alpha val="87000"/>
                    </a:srgbClr>
                  </a:solidFill>
                  <a:headEnd type="triangle" w="med" len="med"/>
                  <a:tailEnd type="none" w="med" len="med"/>
                </a:ln>
                <a:scene3d>
                  <a:camera prst="isometricLeftDown">
                    <a:rot lat="198" lon="2972752" rev="324973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</p:grpSp>
          <p:sp>
            <p:nvSpPr>
              <p:cNvPr id="18" name="テキスト ボックス 15">
                <a:extLst>
                  <a:ext uri="{FF2B5EF4-FFF2-40B4-BE49-F238E27FC236}">
                    <a16:creationId xmlns:a16="http://schemas.microsoft.com/office/drawing/2014/main" id="{D880E114-5909-4769-A1C5-69FC356A79DC}"/>
                  </a:ext>
                </a:extLst>
              </p:cNvPr>
              <p:cNvSpPr txBox="1"/>
              <p:nvPr/>
            </p:nvSpPr>
            <p:spPr>
              <a:xfrm>
                <a:off x="4162993" y="1917830"/>
                <a:ext cx="1110176" cy="1677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050" b="1" dirty="0">
                    <a:solidFill>
                      <a:srgbClr val="00B050"/>
                    </a:solidFill>
                  </a:rPr>
                  <a:t>B</a:t>
                </a:r>
                <a:endParaRPr lang="ja-JP" altLang="en-US" sz="405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5C5910A-8BF8-49E8-A0AF-167FFF1D118E}"/>
                </a:ext>
              </a:extLst>
            </p:cNvPr>
            <p:cNvGrpSpPr/>
            <p:nvPr/>
          </p:nvGrpSpPr>
          <p:grpSpPr>
            <a:xfrm>
              <a:off x="688977" y="1487153"/>
              <a:ext cx="882626" cy="1052303"/>
              <a:chOff x="1250630" y="2046116"/>
              <a:chExt cx="1976412" cy="2329334"/>
            </a:xfrm>
          </p:grpSpPr>
          <p:sp>
            <p:nvSpPr>
              <p:cNvPr id="12" name="円/楕円 46 2">
                <a:extLst>
                  <a:ext uri="{FF2B5EF4-FFF2-40B4-BE49-F238E27FC236}">
                    <a16:creationId xmlns:a16="http://schemas.microsoft.com/office/drawing/2014/main" id="{7A38E09B-7206-4FF0-92CD-71F39F16D030}"/>
                  </a:ext>
                </a:extLst>
              </p:cNvPr>
              <p:cNvSpPr/>
              <p:nvPr/>
            </p:nvSpPr>
            <p:spPr>
              <a:xfrm>
                <a:off x="1250630" y="2046116"/>
                <a:ext cx="1976412" cy="1527502"/>
              </a:xfrm>
              <a:prstGeom prst="ellipse">
                <a:avLst/>
              </a:prstGeom>
              <a:solidFill>
                <a:srgbClr val="00B0F0"/>
              </a:solidFill>
              <a:effectLst>
                <a:outerShdw blurRad="381000" dist="114300" dir="1800000" sx="68000" sy="68000" rotWithShape="0">
                  <a:srgbClr val="000000">
                    <a:alpha val="50000"/>
                  </a:srgbClr>
                </a:outerShdw>
              </a:effectLst>
              <a:scene3d>
                <a:camera prst="isometricOffAxis2Top"/>
                <a:lightRig rig="threePt" dir="t"/>
              </a:scene3d>
              <a:sp3d extrusionH="57150" prstMaterial="softEdge">
                <a:bevelT w="635000" h="635000"/>
                <a:bevelB w="635000" h="6350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ja-JP" sz="1350" dirty="0"/>
                  <a:t>Z</a:t>
                </a:r>
                <a:endParaRPr lang="ja-JP" altLang="en-US" sz="135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3D4F14-6B1F-49D3-A589-8A1FCE212993}"/>
                  </a:ext>
                </a:extLst>
              </p:cNvPr>
              <p:cNvSpPr txBox="1"/>
              <p:nvPr/>
            </p:nvSpPr>
            <p:spPr>
              <a:xfrm>
                <a:off x="1656573" y="3557911"/>
                <a:ext cx="661190" cy="8175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chemeClr val="bg1"/>
                    </a:solidFill>
                  </a:rPr>
                  <a:t>Z</a:t>
                </a:r>
                <a:endParaRPr lang="ja-JP" alt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1" name="テキスト ボックス 5">
            <a:extLst>
              <a:ext uri="{FF2B5EF4-FFF2-40B4-BE49-F238E27FC236}">
                <a16:creationId xmlns:a16="http://schemas.microsoft.com/office/drawing/2014/main" id="{A021D062-B6C3-4EFD-9C86-D056760CFA57}"/>
              </a:ext>
            </a:extLst>
          </p:cNvPr>
          <p:cNvSpPr txBox="1"/>
          <p:nvPr/>
        </p:nvSpPr>
        <p:spPr>
          <a:xfrm>
            <a:off x="389433" y="171637"/>
            <a:ext cx="8247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B0F0"/>
                </a:solidFill>
              </a:rPr>
              <a:t>Strong magnetic fields induced by relativistic heavy-ion collisions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pic>
        <p:nvPicPr>
          <p:cNvPr id="38" name="Picture 4 2">
            <a:extLst>
              <a:ext uri="{FF2B5EF4-FFF2-40B4-BE49-F238E27FC236}">
                <a16:creationId xmlns:a16="http://schemas.microsoft.com/office/drawing/2014/main" id="{5C1971DD-2255-4112-8DED-875952AC0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97" y="3881376"/>
            <a:ext cx="7037130" cy="233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25863FA-04B5-40E6-900B-8ED7F542B94D}"/>
              </a:ext>
            </a:extLst>
          </p:cNvPr>
          <p:cNvCxnSpPr/>
          <p:nvPr/>
        </p:nvCxnSpPr>
        <p:spPr>
          <a:xfrm flipH="1">
            <a:off x="1994909" y="4716051"/>
            <a:ext cx="1008634" cy="0"/>
          </a:xfrm>
          <a:prstGeom prst="straightConnector1">
            <a:avLst/>
          </a:prstGeom>
          <a:ln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9D1AA3C-CBE2-4AB4-927F-DFDD7F2F53C6}"/>
              </a:ext>
            </a:extLst>
          </p:cNvPr>
          <p:cNvCxnSpPr/>
          <p:nvPr/>
        </p:nvCxnSpPr>
        <p:spPr>
          <a:xfrm flipH="1">
            <a:off x="1995431" y="4644043"/>
            <a:ext cx="1008634" cy="0"/>
          </a:xfrm>
          <a:prstGeom prst="straightConnector1">
            <a:avLst/>
          </a:prstGeom>
          <a:ln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C3BF3ED4-4E86-44D4-A91F-5BADA1E92524}"/>
              </a:ext>
            </a:extLst>
          </p:cNvPr>
          <p:cNvSpPr txBox="1"/>
          <p:nvPr/>
        </p:nvSpPr>
        <p:spPr>
          <a:xfrm>
            <a:off x="935613" y="4471462"/>
            <a:ext cx="1118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1200" dirty="0">
                <a:solidFill>
                  <a:srgbClr val="00B050"/>
                </a:solidFill>
              </a:rPr>
              <a:t>Free streaming</a:t>
            </a:r>
          </a:p>
          <a:p>
            <a:pPr algn="r"/>
            <a:r>
              <a:rPr lang="en-US" altLang="ja-JP" sz="1200" dirty="0">
                <a:solidFill>
                  <a:srgbClr val="0070C0"/>
                </a:solidFill>
              </a:rPr>
              <a:t>HIJING</a:t>
            </a:r>
            <a:endParaRPr kumimoji="1" lang="ja-JP" altLang="en-US" sz="1200" dirty="0">
              <a:solidFill>
                <a:srgbClr val="0070C0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240B65F-547F-44DE-9ACE-32DDFF56610B}"/>
              </a:ext>
            </a:extLst>
          </p:cNvPr>
          <p:cNvGrpSpPr/>
          <p:nvPr/>
        </p:nvGrpSpPr>
        <p:grpSpPr>
          <a:xfrm>
            <a:off x="644720" y="5894324"/>
            <a:ext cx="661611" cy="541318"/>
            <a:chOff x="-2268760" y="2276872"/>
            <a:chExt cx="792088" cy="64807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BEFFADE-7FCC-414E-A95C-8F7A2AD33B5A}"/>
                </a:ext>
              </a:extLst>
            </p:cNvPr>
            <p:cNvSpPr/>
            <p:nvPr/>
          </p:nvSpPr>
          <p:spPr bwMode="auto">
            <a:xfrm>
              <a:off x="-2268760" y="2276872"/>
              <a:ext cx="648072" cy="648072"/>
            </a:xfrm>
            <a:prstGeom prst="ellipse">
              <a:avLst/>
            </a:prstGeom>
            <a:solidFill>
              <a:srgbClr val="CCFF66">
                <a:alpha val="60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470B477-7C84-482B-B356-7C2A32E2E0D4}"/>
                </a:ext>
              </a:extLst>
            </p:cNvPr>
            <p:cNvSpPr/>
            <p:nvPr/>
          </p:nvSpPr>
          <p:spPr bwMode="auto">
            <a:xfrm>
              <a:off x="-2124744" y="2276872"/>
              <a:ext cx="648072" cy="648072"/>
            </a:xfrm>
            <a:prstGeom prst="ellipse">
              <a:avLst/>
            </a:prstGeom>
            <a:solidFill>
              <a:srgbClr val="CCFF66">
                <a:alpha val="60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FD04252-A746-4965-9AB2-126D7192D329}"/>
              </a:ext>
            </a:extLst>
          </p:cNvPr>
          <p:cNvSpPr txBox="1"/>
          <p:nvPr/>
        </p:nvSpPr>
        <p:spPr>
          <a:xfrm>
            <a:off x="395536" y="6360867"/>
            <a:ext cx="1080155" cy="308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Central coll.</a:t>
            </a:r>
            <a:endParaRPr kumimoji="1" lang="ja-JP" alt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8C1F34-7B05-4B7F-8296-9F6711724395}"/>
              </a:ext>
            </a:extLst>
          </p:cNvPr>
          <p:cNvSpPr txBox="1"/>
          <p:nvPr/>
        </p:nvSpPr>
        <p:spPr>
          <a:xfrm>
            <a:off x="3388984" y="6360867"/>
            <a:ext cx="1319077" cy="308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Peripheral coll.</a:t>
            </a:r>
            <a:endParaRPr kumimoji="1" lang="ja-JP" altLang="en-US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9FE6AA4-EE23-4AD3-81AA-D71A6BFBBE04}"/>
              </a:ext>
            </a:extLst>
          </p:cNvPr>
          <p:cNvGrpSpPr/>
          <p:nvPr/>
        </p:nvGrpSpPr>
        <p:grpSpPr>
          <a:xfrm>
            <a:off x="4355976" y="3926137"/>
            <a:ext cx="4119482" cy="2455191"/>
            <a:chOff x="4866253" y="3414028"/>
            <a:chExt cx="4119482" cy="2455191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9E835091-BC5F-46F8-B548-1774F8DC1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6253" y="3414028"/>
              <a:ext cx="3962253" cy="2455191"/>
            </a:xfrm>
            <a:prstGeom prst="rect">
              <a:avLst/>
            </a:prstGeom>
          </p:spPr>
        </p:pic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3829CCE-C065-44A9-8835-E78806EAAB4A}"/>
                </a:ext>
              </a:extLst>
            </p:cNvPr>
            <p:cNvSpPr/>
            <p:nvPr/>
          </p:nvSpPr>
          <p:spPr bwMode="auto">
            <a:xfrm>
              <a:off x="7761599" y="4440703"/>
              <a:ext cx="1224136" cy="864096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5E615A0-374E-4F5C-9FE4-DDB070B16ACB}"/>
              </a:ext>
            </a:extLst>
          </p:cNvPr>
          <p:cNvGrpSpPr/>
          <p:nvPr/>
        </p:nvGrpSpPr>
        <p:grpSpPr>
          <a:xfrm>
            <a:off x="3707904" y="927662"/>
            <a:ext cx="5588145" cy="2704115"/>
            <a:chOff x="4312447" y="774003"/>
            <a:chExt cx="5588145" cy="2704115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026EAD88-E27E-49D7-B568-DEB714C87BB4}"/>
                </a:ext>
              </a:extLst>
            </p:cNvPr>
            <p:cNvSpPr/>
            <p:nvPr/>
          </p:nvSpPr>
          <p:spPr bwMode="auto">
            <a:xfrm>
              <a:off x="4312447" y="774003"/>
              <a:ext cx="5300113" cy="270411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/>
            </a:p>
          </p:txBody>
        </p:sp>
        <p:pic>
          <p:nvPicPr>
            <p:cNvPr id="61" name="Picture 2">
              <a:extLst>
                <a:ext uri="{FF2B5EF4-FFF2-40B4-BE49-F238E27FC236}">
                  <a16:creationId xmlns:a16="http://schemas.microsoft.com/office/drawing/2014/main" id="{2FAB2EF1-1CBC-4BAE-B0A0-EB484E4CAA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949" y="950508"/>
              <a:ext cx="4220555" cy="180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8F5AB37-DF7A-40F1-8C49-16FD568C0F25}"/>
                </a:ext>
              </a:extLst>
            </p:cNvPr>
            <p:cNvSpPr/>
            <p:nvPr/>
          </p:nvSpPr>
          <p:spPr>
            <a:xfrm>
              <a:off x="4427984" y="2797604"/>
              <a:ext cx="54726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dirty="0"/>
                <a:t>Static Coulomb field </a:t>
              </a:r>
            </a:p>
            <a:p>
              <a:r>
                <a:rPr lang="en-US" altLang="ja-JP" dirty="0">
                  <a:solidFill>
                    <a:srgbClr val="FF0000"/>
                  </a:solidFill>
                  <a:sym typeface="Wingdings" panose="05000000000000000000" pitchFamily="2" charset="2"/>
                </a:rPr>
                <a:t>        	 </a:t>
              </a:r>
              <a:r>
                <a:rPr lang="ja-JP" altLang="en-US" dirty="0">
                  <a:solidFill>
                    <a:srgbClr val="FF0000"/>
                  </a:solidFill>
                  <a:sym typeface="Wingdings" panose="05000000000000000000" pitchFamily="2" charset="2"/>
                </a:rPr>
                <a:t>         </a:t>
              </a:r>
              <a:r>
                <a:rPr lang="en-US" altLang="ja-JP" dirty="0">
                  <a:solidFill>
                    <a:srgbClr val="FF0000"/>
                  </a:solidFill>
                  <a:sym typeface="Wingdings" panose="05000000000000000000" pitchFamily="2" charset="2"/>
                </a:rPr>
                <a:t> Boost    </a:t>
              </a:r>
              <a:r>
                <a:rPr lang="ja-JP" altLang="en-US" dirty="0">
                  <a:sym typeface="Wingdings" panose="05000000000000000000" pitchFamily="2" charset="2"/>
                </a:rPr>
                <a:t> </a:t>
              </a:r>
              <a:r>
                <a:rPr lang="ja-JP" altLang="en-US" dirty="0"/>
                <a:t>Lienard</a:t>
              </a:r>
              <a:r>
                <a:rPr lang="en-US" altLang="ja-JP" dirty="0"/>
                <a:t>-W</a:t>
              </a:r>
              <a:r>
                <a:rPr lang="ja-JP" altLang="en-US" dirty="0"/>
                <a:t>iechert potential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190F967-235C-43D1-956B-180A690276C3}"/>
              </a:ext>
            </a:extLst>
          </p:cNvPr>
          <p:cNvGrpSpPr/>
          <p:nvPr/>
        </p:nvGrpSpPr>
        <p:grpSpPr>
          <a:xfrm>
            <a:off x="3598032" y="5907188"/>
            <a:ext cx="972280" cy="549690"/>
            <a:chOff x="-2273185" y="3429000"/>
            <a:chExt cx="1164025" cy="658095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28452C9-739E-4A01-BD68-2F8E13F150CB}"/>
                </a:ext>
              </a:extLst>
            </p:cNvPr>
            <p:cNvSpPr/>
            <p:nvPr/>
          </p:nvSpPr>
          <p:spPr bwMode="auto">
            <a:xfrm>
              <a:off x="-2273185" y="3429000"/>
              <a:ext cx="648072" cy="648072"/>
            </a:xfrm>
            <a:prstGeom prst="ellipse">
              <a:avLst/>
            </a:prstGeom>
            <a:solidFill>
              <a:srgbClr val="CCFF66">
                <a:alpha val="60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03BF45D-6C39-4EA4-A9ED-DAB6124EF36C}"/>
                </a:ext>
              </a:extLst>
            </p:cNvPr>
            <p:cNvSpPr/>
            <p:nvPr/>
          </p:nvSpPr>
          <p:spPr bwMode="auto">
            <a:xfrm>
              <a:off x="-1757232" y="3439023"/>
              <a:ext cx="648072" cy="648072"/>
            </a:xfrm>
            <a:prstGeom prst="ellipse">
              <a:avLst/>
            </a:prstGeom>
            <a:solidFill>
              <a:srgbClr val="CCFF66">
                <a:alpha val="60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sp>
        <p:nvSpPr>
          <p:cNvPr id="29" name="正方形/長方形 6">
            <a:extLst>
              <a:ext uri="{FF2B5EF4-FFF2-40B4-BE49-F238E27FC236}">
                <a16:creationId xmlns:a16="http://schemas.microsoft.com/office/drawing/2014/main" id="{0287BA76-00DF-4EBF-82CC-B725701496AE}"/>
              </a:ext>
            </a:extLst>
          </p:cNvPr>
          <p:cNvSpPr/>
          <p:nvPr/>
        </p:nvSpPr>
        <p:spPr>
          <a:xfrm>
            <a:off x="5116314" y="6360877"/>
            <a:ext cx="42700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Deng &amp; Huang; KH &amp; Huang [</a:t>
            </a:r>
            <a:r>
              <a:rPr lang="en-US" altLang="ja-JP" sz="1600" dirty="0">
                <a:hlinkClick r:id="rId5"/>
              </a:rPr>
              <a:t>1609.00747</a:t>
            </a:r>
            <a:r>
              <a:rPr lang="en-US" altLang="ja-JP" sz="1600" dirty="0">
                <a:solidFill>
                  <a:srgbClr val="00B05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]</a:t>
            </a:r>
            <a:endParaRPr lang="ja-JP" altLang="en-US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06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215">
            <a:extLst>
              <a:ext uri="{FF2B5EF4-FFF2-40B4-BE49-F238E27FC236}">
                <a16:creationId xmlns:a16="http://schemas.microsoft.com/office/drawing/2014/main" id="{F381132C-B040-4095-9693-E7E98EB271A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80" y="3534614"/>
            <a:ext cx="7004691" cy="1227898"/>
          </a:xfrm>
          <a:prstGeom prst="rect">
            <a:avLst/>
          </a:prstGeom>
        </p:spPr>
      </p:pic>
      <p:grpSp>
        <p:nvGrpSpPr>
          <p:cNvPr id="115" name="Group 114">
            <a:extLst>
              <a:ext uri="{FF2B5EF4-FFF2-40B4-BE49-F238E27FC236}">
                <a16:creationId xmlns:a16="http://schemas.microsoft.com/office/drawing/2014/main" id="{FC14BF53-0E00-4E6A-A8BE-26E15FB80160}"/>
              </a:ext>
            </a:extLst>
          </p:cNvPr>
          <p:cNvGrpSpPr/>
          <p:nvPr/>
        </p:nvGrpSpPr>
        <p:grpSpPr>
          <a:xfrm>
            <a:off x="6467410" y="4084246"/>
            <a:ext cx="940272" cy="798571"/>
            <a:chOff x="1262279" y="4089120"/>
            <a:chExt cx="940272" cy="798571"/>
          </a:xfrm>
        </p:grpSpPr>
        <p:sp>
          <p:nvSpPr>
            <p:cNvPr id="16" name="円/楕円 51 1">
              <a:extLst>
                <a:ext uri="{FF2B5EF4-FFF2-40B4-BE49-F238E27FC236}">
                  <a16:creationId xmlns:a16="http://schemas.microsoft.com/office/drawing/2014/main" id="{D8B370A2-0BBF-47AF-B5E3-D827FB0B4299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1508107" y="4260458"/>
              <a:ext cx="458237" cy="458237"/>
            </a:xfrm>
            <a:prstGeom prst="ellipse">
              <a:avLst/>
            </a:prstGeom>
            <a:noFill/>
            <a:ln w="28575" cmpd="sng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grpSp>
          <p:nvGrpSpPr>
            <p:cNvPr id="17" name="グループ化 4">
              <a:extLst>
                <a:ext uri="{FF2B5EF4-FFF2-40B4-BE49-F238E27FC236}">
                  <a16:creationId xmlns:a16="http://schemas.microsoft.com/office/drawing/2014/main" id="{93D2CFB6-B94E-4DED-8BB4-8F5597E4BD09}"/>
                </a:ext>
              </a:extLst>
            </p:cNvPr>
            <p:cNvGrpSpPr>
              <a:grpSpLocks noChangeAspect="1"/>
            </p:cNvGrpSpPr>
            <p:nvPr/>
          </p:nvGrpSpPr>
          <p:grpSpPr>
            <a:xfrm rot="177466">
              <a:off x="1262279" y="4120095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72" name="フリーフォーム 45">
                <a:extLst>
                  <a:ext uri="{FF2B5EF4-FFF2-40B4-BE49-F238E27FC236}">
                    <a16:creationId xmlns:a16="http://schemas.microsoft.com/office/drawing/2014/main" id="{BEB8EDBC-1739-40FF-9FE8-78F1CD0772E8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3" name="グループ化 46">
                <a:extLst>
                  <a:ext uri="{FF2B5EF4-FFF2-40B4-BE49-F238E27FC236}">
                    <a16:creationId xmlns:a16="http://schemas.microsoft.com/office/drawing/2014/main" id="{9A718DDB-7F2B-4091-B40D-76B6D32F821D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74" name="直線コネクタ 47">
                  <a:extLst>
                    <a:ext uri="{FF2B5EF4-FFF2-40B4-BE49-F238E27FC236}">
                      <a16:creationId xmlns:a16="http://schemas.microsoft.com/office/drawing/2014/main" id="{50A30D13-77CD-4678-9983-3CACD95C2A25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48">
                  <a:extLst>
                    <a:ext uri="{FF2B5EF4-FFF2-40B4-BE49-F238E27FC236}">
                      <a16:creationId xmlns:a16="http://schemas.microsoft.com/office/drawing/2014/main" id="{06029DA7-94C7-4B80-BA8B-75BEDFCF556E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49">
                  <a:extLst>
                    <a:ext uri="{FF2B5EF4-FFF2-40B4-BE49-F238E27FC236}">
                      <a16:creationId xmlns:a16="http://schemas.microsoft.com/office/drawing/2014/main" id="{4ABF983E-E948-4B79-9533-9F1B8D970094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コネクタ 50">
                  <a:extLst>
                    <a:ext uri="{FF2B5EF4-FFF2-40B4-BE49-F238E27FC236}">
                      <a16:creationId xmlns:a16="http://schemas.microsoft.com/office/drawing/2014/main" id="{95183E92-5D2A-439F-9B6E-34989E4BBD38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8" name="グループ化 6">
              <a:extLst>
                <a:ext uri="{FF2B5EF4-FFF2-40B4-BE49-F238E27FC236}">
                  <a16:creationId xmlns:a16="http://schemas.microsoft.com/office/drawing/2014/main" id="{D2D16A26-497A-4E79-8650-97E9F3E10B97}"/>
                </a:ext>
              </a:extLst>
            </p:cNvPr>
            <p:cNvGrpSpPr>
              <a:grpSpLocks noChangeAspect="1"/>
            </p:cNvGrpSpPr>
            <p:nvPr/>
          </p:nvGrpSpPr>
          <p:grpSpPr>
            <a:xfrm rot="6080961">
              <a:off x="1929094" y="4179391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66" name="フリーフォーム 33 1">
                <a:extLst>
                  <a:ext uri="{FF2B5EF4-FFF2-40B4-BE49-F238E27FC236}">
                    <a16:creationId xmlns:a16="http://schemas.microsoft.com/office/drawing/2014/main" id="{573F6F52-6DDF-4A1D-9DBB-F3BB31597043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7" name="グループ化 34">
                <a:extLst>
                  <a:ext uri="{FF2B5EF4-FFF2-40B4-BE49-F238E27FC236}">
                    <a16:creationId xmlns:a16="http://schemas.microsoft.com/office/drawing/2014/main" id="{DC0CB836-2FB1-406A-BE29-BB3996737CBF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68" name="直線コネクタ 35 1">
                  <a:extLst>
                    <a:ext uri="{FF2B5EF4-FFF2-40B4-BE49-F238E27FC236}">
                      <a16:creationId xmlns:a16="http://schemas.microsoft.com/office/drawing/2014/main" id="{8CAC4E92-2812-4B3B-97B1-D8363B2C1E44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線コネクタ 36 1">
                  <a:extLst>
                    <a:ext uri="{FF2B5EF4-FFF2-40B4-BE49-F238E27FC236}">
                      <a16:creationId xmlns:a16="http://schemas.microsoft.com/office/drawing/2014/main" id="{D170364B-1AE6-46E7-8272-787170A0C69D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線コネクタ 37 1">
                  <a:extLst>
                    <a:ext uri="{FF2B5EF4-FFF2-40B4-BE49-F238E27FC236}">
                      <a16:creationId xmlns:a16="http://schemas.microsoft.com/office/drawing/2014/main" id="{BD4C9EC8-660E-4138-A6C1-35826B63E1A1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コネクタ 38 1">
                  <a:extLst>
                    <a:ext uri="{FF2B5EF4-FFF2-40B4-BE49-F238E27FC236}">
                      <a16:creationId xmlns:a16="http://schemas.microsoft.com/office/drawing/2014/main" id="{6CD0E0AB-A537-48DB-B2E9-F2859AE4F2CF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グループ化 8">
              <a:extLst>
                <a:ext uri="{FF2B5EF4-FFF2-40B4-BE49-F238E27FC236}">
                  <a16:creationId xmlns:a16="http://schemas.microsoft.com/office/drawing/2014/main" id="{B742D021-004E-430D-A8F1-ED75D14EAD60}"/>
                </a:ext>
              </a:extLst>
            </p:cNvPr>
            <p:cNvGrpSpPr>
              <a:grpSpLocks noChangeAspect="1"/>
            </p:cNvGrpSpPr>
            <p:nvPr/>
          </p:nvGrpSpPr>
          <p:grpSpPr>
            <a:xfrm rot="17091119">
              <a:off x="1205196" y="4647416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60" name="フリーフォーム 27">
                <a:extLst>
                  <a:ext uri="{FF2B5EF4-FFF2-40B4-BE49-F238E27FC236}">
                    <a16:creationId xmlns:a16="http://schemas.microsoft.com/office/drawing/2014/main" id="{02145800-92D3-4E48-A5EF-663A494204B6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1" name="グループ化 28">
                <a:extLst>
                  <a:ext uri="{FF2B5EF4-FFF2-40B4-BE49-F238E27FC236}">
                    <a16:creationId xmlns:a16="http://schemas.microsoft.com/office/drawing/2014/main" id="{7AB8C42A-038B-4DAF-9369-E4B35903024F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62" name="直線コネクタ 29">
                  <a:extLst>
                    <a:ext uri="{FF2B5EF4-FFF2-40B4-BE49-F238E27FC236}">
                      <a16:creationId xmlns:a16="http://schemas.microsoft.com/office/drawing/2014/main" id="{D7AD6275-9D3B-4F98-88AB-2682F937F1BE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線コネクタ 30">
                  <a:extLst>
                    <a:ext uri="{FF2B5EF4-FFF2-40B4-BE49-F238E27FC236}">
                      <a16:creationId xmlns:a16="http://schemas.microsoft.com/office/drawing/2014/main" id="{DA43D926-AB6F-41C1-82F7-9656C2C0C3A0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コネクタ 31">
                  <a:extLst>
                    <a:ext uri="{FF2B5EF4-FFF2-40B4-BE49-F238E27FC236}">
                      <a16:creationId xmlns:a16="http://schemas.microsoft.com/office/drawing/2014/main" id="{E734F0B2-DDA2-4947-90DF-DBA3503633FE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線コネクタ 32">
                  <a:extLst>
                    <a:ext uri="{FF2B5EF4-FFF2-40B4-BE49-F238E27FC236}">
                      <a16:creationId xmlns:a16="http://schemas.microsoft.com/office/drawing/2014/main" id="{E6FAC4EB-1B5E-4EF5-A142-F0438D078D64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グループ化 9">
              <a:extLst>
                <a:ext uri="{FF2B5EF4-FFF2-40B4-BE49-F238E27FC236}">
                  <a16:creationId xmlns:a16="http://schemas.microsoft.com/office/drawing/2014/main" id="{350C7708-81E3-4910-8365-9B7D4660D3A7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1872005" y="4727947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54" name="フリーフォーム 21">
                <a:extLst>
                  <a:ext uri="{FF2B5EF4-FFF2-40B4-BE49-F238E27FC236}">
                    <a16:creationId xmlns:a16="http://schemas.microsoft.com/office/drawing/2014/main" id="{6FF2198A-821B-443C-863F-FD277DDA3082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5" name="グループ化 22">
                <a:extLst>
                  <a:ext uri="{FF2B5EF4-FFF2-40B4-BE49-F238E27FC236}">
                    <a16:creationId xmlns:a16="http://schemas.microsoft.com/office/drawing/2014/main" id="{D39A2F8E-F883-48FC-B8EA-60B1EFF7EF00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56" name="直線コネクタ 23">
                  <a:extLst>
                    <a:ext uri="{FF2B5EF4-FFF2-40B4-BE49-F238E27FC236}">
                      <a16:creationId xmlns:a16="http://schemas.microsoft.com/office/drawing/2014/main" id="{6F666517-B40E-4A08-8000-08599504EF45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線コネクタ 24">
                  <a:extLst>
                    <a:ext uri="{FF2B5EF4-FFF2-40B4-BE49-F238E27FC236}">
                      <a16:creationId xmlns:a16="http://schemas.microsoft.com/office/drawing/2014/main" id="{1D8361D6-D979-4944-9177-20837F617713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コネクタ 25">
                  <a:extLst>
                    <a:ext uri="{FF2B5EF4-FFF2-40B4-BE49-F238E27FC236}">
                      <a16:creationId xmlns:a16="http://schemas.microsoft.com/office/drawing/2014/main" id="{5BBE9FFA-AEAE-4942-8674-1B1D8F2B06E6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線コネクタ 26">
                  <a:extLst>
                    <a:ext uri="{FF2B5EF4-FFF2-40B4-BE49-F238E27FC236}">
                      <a16:creationId xmlns:a16="http://schemas.microsoft.com/office/drawing/2014/main" id="{515844A2-AAAD-478C-9822-A3517AD2D05E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4" name="フリーフォーム 100 1 1 1">
              <a:extLst>
                <a:ext uri="{FF2B5EF4-FFF2-40B4-BE49-F238E27FC236}">
                  <a16:creationId xmlns:a16="http://schemas.microsoft.com/office/drawing/2014/main" id="{812518D1-EAC8-45CF-97DA-5F2BFDD231CF}"/>
                </a:ext>
              </a:extLst>
            </p:cNvPr>
            <p:cNvSpPr/>
            <p:nvPr/>
          </p:nvSpPr>
          <p:spPr>
            <a:xfrm rot="10800000">
              <a:off x="1285915" y="4472549"/>
              <a:ext cx="198937" cy="7032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25" name="フリーフォーム 100 1 1 2">
              <a:extLst>
                <a:ext uri="{FF2B5EF4-FFF2-40B4-BE49-F238E27FC236}">
                  <a16:creationId xmlns:a16="http://schemas.microsoft.com/office/drawing/2014/main" id="{85297630-D5FD-4A85-8289-FBA08679B8D8}"/>
                </a:ext>
              </a:extLst>
            </p:cNvPr>
            <p:cNvSpPr/>
            <p:nvPr/>
          </p:nvSpPr>
          <p:spPr>
            <a:xfrm rot="10800000">
              <a:off x="1972408" y="4477020"/>
              <a:ext cx="198937" cy="7032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907D4381-64E4-45FC-B14C-594FC21DA612}"/>
              </a:ext>
            </a:extLst>
          </p:cNvPr>
          <p:cNvGrpSpPr/>
          <p:nvPr/>
        </p:nvGrpSpPr>
        <p:grpSpPr>
          <a:xfrm>
            <a:off x="4194625" y="4142173"/>
            <a:ext cx="1002711" cy="755266"/>
            <a:chOff x="3525498" y="3140968"/>
            <a:chExt cx="1002711" cy="755266"/>
          </a:xfrm>
        </p:grpSpPr>
        <p:sp>
          <p:nvSpPr>
            <p:cNvPr id="28" name="円/楕円 51 2">
              <a:extLst>
                <a:ext uri="{FF2B5EF4-FFF2-40B4-BE49-F238E27FC236}">
                  <a16:creationId xmlns:a16="http://schemas.microsoft.com/office/drawing/2014/main" id="{52E77159-E356-4EDB-A3B5-DE19F568D7C5}"/>
                </a:ext>
              </a:extLst>
            </p:cNvPr>
            <p:cNvSpPr>
              <a:spLocks noChangeAspect="1"/>
            </p:cNvSpPr>
            <p:nvPr/>
          </p:nvSpPr>
          <p:spPr>
            <a:xfrm rot="10952241">
              <a:off x="3760614" y="3381432"/>
              <a:ext cx="514802" cy="514802"/>
            </a:xfrm>
            <a:prstGeom prst="ellipse">
              <a:avLst/>
            </a:prstGeom>
            <a:noFill/>
            <a:ln w="28575" cmpd="sng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grpSp>
          <p:nvGrpSpPr>
            <p:cNvPr id="29" name="グループ化 5">
              <a:extLst>
                <a:ext uri="{FF2B5EF4-FFF2-40B4-BE49-F238E27FC236}">
                  <a16:creationId xmlns:a16="http://schemas.microsoft.com/office/drawing/2014/main" id="{E22A24DC-2076-4B8C-B6FF-4B35D8B4277C}"/>
                </a:ext>
              </a:extLst>
            </p:cNvPr>
            <p:cNvGrpSpPr>
              <a:grpSpLocks noChangeAspect="1"/>
            </p:cNvGrpSpPr>
            <p:nvPr/>
          </p:nvGrpSpPr>
          <p:grpSpPr>
            <a:xfrm rot="789182">
              <a:off x="3594460" y="3190975"/>
              <a:ext cx="335714" cy="152349"/>
              <a:chOff x="5267450" y="3810639"/>
              <a:chExt cx="848735" cy="391695"/>
            </a:xfrm>
            <a:noFill/>
          </p:grpSpPr>
          <p:sp>
            <p:nvSpPr>
              <p:cNvPr id="48" name="フリーフォーム 39">
                <a:extLst>
                  <a:ext uri="{FF2B5EF4-FFF2-40B4-BE49-F238E27FC236}">
                    <a16:creationId xmlns:a16="http://schemas.microsoft.com/office/drawing/2014/main" id="{437EBB51-A422-4452-BD57-963A9074F49E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9" name="グループ化 40">
                <a:extLst>
                  <a:ext uri="{FF2B5EF4-FFF2-40B4-BE49-F238E27FC236}">
                    <a16:creationId xmlns:a16="http://schemas.microsoft.com/office/drawing/2014/main" id="{6AD9824A-3ECD-4FD4-A5FA-68547C6E5C61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50" name="直線コネクタ 41">
                  <a:extLst>
                    <a:ext uri="{FF2B5EF4-FFF2-40B4-BE49-F238E27FC236}">
                      <a16:creationId xmlns:a16="http://schemas.microsoft.com/office/drawing/2014/main" id="{BCE33D27-B2D6-4F2D-9450-E799F6AD76D6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線コネクタ 42">
                  <a:extLst>
                    <a:ext uri="{FF2B5EF4-FFF2-40B4-BE49-F238E27FC236}">
                      <a16:creationId xmlns:a16="http://schemas.microsoft.com/office/drawing/2014/main" id="{3491D63C-9905-4583-82B7-DE5DD5EBAEF3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コネクタ 43">
                  <a:extLst>
                    <a:ext uri="{FF2B5EF4-FFF2-40B4-BE49-F238E27FC236}">
                      <a16:creationId xmlns:a16="http://schemas.microsoft.com/office/drawing/2014/main" id="{F2C4246A-0F19-41BF-AE45-A18D2FE1913B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線コネクタ 44">
                  <a:extLst>
                    <a:ext uri="{FF2B5EF4-FFF2-40B4-BE49-F238E27FC236}">
                      <a16:creationId xmlns:a16="http://schemas.microsoft.com/office/drawing/2014/main" id="{E0E1002F-8E3D-4BC8-BC2D-61D836B1C0C2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グループ化 10">
              <a:extLst>
                <a:ext uri="{FF2B5EF4-FFF2-40B4-BE49-F238E27FC236}">
                  <a16:creationId xmlns:a16="http://schemas.microsoft.com/office/drawing/2014/main" id="{2E93A7D5-A4D1-4021-B133-2C52D9202190}"/>
                </a:ext>
              </a:extLst>
            </p:cNvPr>
            <p:cNvGrpSpPr>
              <a:grpSpLocks noChangeAspect="1"/>
            </p:cNvGrpSpPr>
            <p:nvPr/>
          </p:nvGrpSpPr>
          <p:grpSpPr>
            <a:xfrm rot="5837639">
              <a:off x="4203138" y="3242382"/>
              <a:ext cx="371348" cy="168519"/>
              <a:chOff x="5267450" y="3810639"/>
              <a:chExt cx="848735" cy="391695"/>
            </a:xfrm>
            <a:noFill/>
          </p:grpSpPr>
          <p:sp>
            <p:nvSpPr>
              <p:cNvPr id="42" name="フリーフォーム 15">
                <a:extLst>
                  <a:ext uri="{FF2B5EF4-FFF2-40B4-BE49-F238E27FC236}">
                    <a16:creationId xmlns:a16="http://schemas.microsoft.com/office/drawing/2014/main" id="{915B917C-67AC-4AEE-9D18-E1E32D70F637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3" name="グループ化 16">
                <a:extLst>
                  <a:ext uri="{FF2B5EF4-FFF2-40B4-BE49-F238E27FC236}">
                    <a16:creationId xmlns:a16="http://schemas.microsoft.com/office/drawing/2014/main" id="{46F62A7E-28B3-441B-B71F-AC85118A1764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44" name="直線コネクタ 17">
                  <a:extLst>
                    <a:ext uri="{FF2B5EF4-FFF2-40B4-BE49-F238E27FC236}">
                      <a16:creationId xmlns:a16="http://schemas.microsoft.com/office/drawing/2014/main" id="{47FEE67C-B653-455B-BBD9-D398739F97CA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線コネクタ 18">
                  <a:extLst>
                    <a:ext uri="{FF2B5EF4-FFF2-40B4-BE49-F238E27FC236}">
                      <a16:creationId xmlns:a16="http://schemas.microsoft.com/office/drawing/2014/main" id="{1C77CE1A-9DE0-477E-8DB0-4C35D6401139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線コネクタ 19">
                  <a:extLst>
                    <a:ext uri="{FF2B5EF4-FFF2-40B4-BE49-F238E27FC236}">
                      <a16:creationId xmlns:a16="http://schemas.microsoft.com/office/drawing/2014/main" id="{BFC92443-7A1A-46BF-A073-9F66C62985D5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線コネクタ 20">
                  <a:extLst>
                    <a:ext uri="{FF2B5EF4-FFF2-40B4-BE49-F238E27FC236}">
                      <a16:creationId xmlns:a16="http://schemas.microsoft.com/office/drawing/2014/main" id="{10EC45C8-3A04-4B20-97AA-437262BAEE37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6" name="フリーフォーム 100 1 1 3">
              <a:extLst>
                <a:ext uri="{FF2B5EF4-FFF2-40B4-BE49-F238E27FC236}">
                  <a16:creationId xmlns:a16="http://schemas.microsoft.com/office/drawing/2014/main" id="{FCDBA364-BD0C-4FFF-89D7-ED6FEC9810E6}"/>
                </a:ext>
              </a:extLst>
            </p:cNvPr>
            <p:cNvSpPr/>
            <p:nvPr/>
          </p:nvSpPr>
          <p:spPr>
            <a:xfrm rot="10800000">
              <a:off x="4304715" y="3608711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37" name="フリーフォーム 100 1 1 4">
              <a:extLst>
                <a:ext uri="{FF2B5EF4-FFF2-40B4-BE49-F238E27FC236}">
                  <a16:creationId xmlns:a16="http://schemas.microsoft.com/office/drawing/2014/main" id="{3E5F5551-353B-4F96-AAF5-C4B0A4280F33}"/>
                </a:ext>
              </a:extLst>
            </p:cNvPr>
            <p:cNvSpPr/>
            <p:nvPr/>
          </p:nvSpPr>
          <p:spPr>
            <a:xfrm rot="10800000">
              <a:off x="3525498" y="3590782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A50755A-9E2B-41FA-9D67-E0ED68BC1D6C}"/>
              </a:ext>
            </a:extLst>
          </p:cNvPr>
          <p:cNvGrpSpPr/>
          <p:nvPr/>
        </p:nvGrpSpPr>
        <p:grpSpPr>
          <a:xfrm>
            <a:off x="1964699" y="4875833"/>
            <a:ext cx="1383165" cy="596583"/>
            <a:chOff x="4870301" y="3638336"/>
            <a:chExt cx="954541" cy="411710"/>
          </a:xfrm>
        </p:grpSpPr>
        <p:grpSp>
          <p:nvGrpSpPr>
            <p:cNvPr id="12" name="グループ化 6">
              <a:extLst>
                <a:ext uri="{FF2B5EF4-FFF2-40B4-BE49-F238E27FC236}">
                  <a16:creationId xmlns:a16="http://schemas.microsoft.com/office/drawing/2014/main" id="{C368FF3B-2A5D-4265-9D0B-778ABEDDF095}"/>
                </a:ext>
              </a:extLst>
            </p:cNvPr>
            <p:cNvGrpSpPr>
              <a:grpSpLocks noChangeAspect="1"/>
            </p:cNvGrpSpPr>
            <p:nvPr/>
          </p:nvGrpSpPr>
          <p:grpSpPr>
            <a:xfrm rot="2987967">
              <a:off x="4988580" y="3728607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96" name="フリーフォーム 33 2">
                <a:extLst>
                  <a:ext uri="{FF2B5EF4-FFF2-40B4-BE49-F238E27FC236}">
                    <a16:creationId xmlns:a16="http://schemas.microsoft.com/office/drawing/2014/main" id="{A3B0E4B3-D520-4178-B47B-3377C4226AFB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7" name="グループ化 34">
                <a:extLst>
                  <a:ext uri="{FF2B5EF4-FFF2-40B4-BE49-F238E27FC236}">
                    <a16:creationId xmlns:a16="http://schemas.microsoft.com/office/drawing/2014/main" id="{914A8826-D886-48C7-AC6C-481C1B74F3B4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98" name="直線コネクタ 35 2">
                  <a:extLst>
                    <a:ext uri="{FF2B5EF4-FFF2-40B4-BE49-F238E27FC236}">
                      <a16:creationId xmlns:a16="http://schemas.microsoft.com/office/drawing/2014/main" id="{692908F7-C860-4688-945C-2BA5A7610B85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36 2">
                  <a:extLst>
                    <a:ext uri="{FF2B5EF4-FFF2-40B4-BE49-F238E27FC236}">
                      <a16:creationId xmlns:a16="http://schemas.microsoft.com/office/drawing/2014/main" id="{9E8BA86D-0C55-4E95-981D-1A118C1D35C2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線コネクタ 37 2">
                  <a:extLst>
                    <a:ext uri="{FF2B5EF4-FFF2-40B4-BE49-F238E27FC236}">
                      <a16:creationId xmlns:a16="http://schemas.microsoft.com/office/drawing/2014/main" id="{78FAC1F4-E6C5-4675-B0F6-97A69A22B85A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線コネクタ 38 2">
                  <a:extLst>
                    <a:ext uri="{FF2B5EF4-FFF2-40B4-BE49-F238E27FC236}">
                      <a16:creationId xmlns:a16="http://schemas.microsoft.com/office/drawing/2014/main" id="{08D27C04-C3B0-4A2B-B0E6-2358FB259DA2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6" name="フリーフォーム 100 1 1 5 1">
              <a:extLst>
                <a:ext uri="{FF2B5EF4-FFF2-40B4-BE49-F238E27FC236}">
                  <a16:creationId xmlns:a16="http://schemas.microsoft.com/office/drawing/2014/main" id="{ACDA45CA-A407-42CD-B104-D8A0C8D39DB6}"/>
                </a:ext>
              </a:extLst>
            </p:cNvPr>
            <p:cNvSpPr/>
            <p:nvPr/>
          </p:nvSpPr>
          <p:spPr>
            <a:xfrm rot="10800000">
              <a:off x="4870301" y="3979722"/>
              <a:ext cx="198937" cy="7032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27" name="フリーフォーム 100 1 1 6">
              <a:extLst>
                <a:ext uri="{FF2B5EF4-FFF2-40B4-BE49-F238E27FC236}">
                  <a16:creationId xmlns:a16="http://schemas.microsoft.com/office/drawing/2014/main" id="{05D218BA-6700-4D6B-A350-499C839A0631}"/>
                </a:ext>
              </a:extLst>
            </p:cNvPr>
            <p:cNvSpPr/>
            <p:nvPr/>
          </p:nvSpPr>
          <p:spPr>
            <a:xfrm rot="10800000">
              <a:off x="5625905" y="3979115"/>
              <a:ext cx="198937" cy="7032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grpSp>
          <p:nvGrpSpPr>
            <p:cNvPr id="116" name="グループ化 6">
              <a:extLst>
                <a:ext uri="{FF2B5EF4-FFF2-40B4-BE49-F238E27FC236}">
                  <a16:creationId xmlns:a16="http://schemas.microsoft.com/office/drawing/2014/main" id="{5E754B0E-FE42-47EE-9C11-4BD205AE10F5}"/>
                </a:ext>
              </a:extLst>
            </p:cNvPr>
            <p:cNvGrpSpPr>
              <a:grpSpLocks noChangeAspect="1"/>
            </p:cNvGrpSpPr>
            <p:nvPr/>
          </p:nvGrpSpPr>
          <p:grpSpPr>
            <a:xfrm rot="2987967">
              <a:off x="5445111" y="3728683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117" name="フリーフォーム 33 3">
                <a:extLst>
                  <a:ext uri="{FF2B5EF4-FFF2-40B4-BE49-F238E27FC236}">
                    <a16:creationId xmlns:a16="http://schemas.microsoft.com/office/drawing/2014/main" id="{6462EA0D-6533-4888-A0A9-DC7D0C51A92D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8" name="グループ化 34">
                <a:extLst>
                  <a:ext uri="{FF2B5EF4-FFF2-40B4-BE49-F238E27FC236}">
                    <a16:creationId xmlns:a16="http://schemas.microsoft.com/office/drawing/2014/main" id="{3804DC05-5670-4097-B139-1DD9ADB3121A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119" name="直線コネクタ 35 3">
                  <a:extLst>
                    <a:ext uri="{FF2B5EF4-FFF2-40B4-BE49-F238E27FC236}">
                      <a16:creationId xmlns:a16="http://schemas.microsoft.com/office/drawing/2014/main" id="{1E06725F-1E80-4266-9DAD-52E41D488300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線コネクタ 36 3">
                  <a:extLst>
                    <a:ext uri="{FF2B5EF4-FFF2-40B4-BE49-F238E27FC236}">
                      <a16:creationId xmlns:a16="http://schemas.microsoft.com/office/drawing/2014/main" id="{2005E868-62C7-44B0-8BDF-8FE2CB562801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37 3">
                  <a:extLst>
                    <a:ext uri="{FF2B5EF4-FFF2-40B4-BE49-F238E27FC236}">
                      <a16:creationId xmlns:a16="http://schemas.microsoft.com/office/drawing/2014/main" id="{ED0D3729-0D62-456B-895C-7E9F28DE03F8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コネクタ 38 3">
                  <a:extLst>
                    <a:ext uri="{FF2B5EF4-FFF2-40B4-BE49-F238E27FC236}">
                      <a16:creationId xmlns:a16="http://schemas.microsoft.com/office/drawing/2014/main" id="{3A40111A-A196-42EE-BB33-1E5BE65EE5DF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6D294BD-951F-44C7-BE5B-4805B9D3B412}"/>
                </a:ext>
              </a:extLst>
            </p:cNvPr>
            <p:cNvCxnSpPr>
              <a:stCxn id="26" idx="0"/>
              <a:endCxn id="27" idx="16"/>
            </p:cNvCxnSpPr>
            <p:nvPr/>
          </p:nvCxnSpPr>
          <p:spPr>
            <a:xfrm>
              <a:off x="5069238" y="4016353"/>
              <a:ext cx="556667" cy="3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1BBE314A-8EFA-4D88-8451-D846A8797F97}"/>
              </a:ext>
            </a:extLst>
          </p:cNvPr>
          <p:cNvSpPr txBox="1"/>
          <p:nvPr/>
        </p:nvSpPr>
        <p:spPr>
          <a:xfrm>
            <a:off x="426956" y="921076"/>
            <a:ext cx="3218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50"/>
                </a:solidFill>
              </a:rPr>
              <a:t>Preferred orientation along B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2D8E2F9-15EF-426F-B085-C98A1F7C4C39}"/>
              </a:ext>
            </a:extLst>
          </p:cNvPr>
          <p:cNvSpPr txBox="1"/>
          <p:nvPr/>
        </p:nvSpPr>
        <p:spPr>
          <a:xfrm>
            <a:off x="1995704" y="172933"/>
            <a:ext cx="54500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Oriented couplings among EM fields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679F776-9C31-4316-B603-563FD28FAF98}"/>
              </a:ext>
            </a:extLst>
          </p:cNvPr>
          <p:cNvSpPr txBox="1"/>
          <p:nvPr/>
        </p:nvSpPr>
        <p:spPr>
          <a:xfrm>
            <a:off x="275655" y="2996952"/>
            <a:ext cx="3882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70C0"/>
                </a:solidFill>
              </a:rPr>
              <a:t>QFT provides the coefficients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187" name="テキスト ボックス 8">
            <a:extLst>
              <a:ext uri="{FF2B5EF4-FFF2-40B4-BE49-F238E27FC236}">
                <a16:creationId xmlns:a16="http://schemas.microsoft.com/office/drawing/2014/main" id="{E566C107-02DC-4CFF-955C-18372ECDC87C}"/>
              </a:ext>
            </a:extLst>
          </p:cNvPr>
          <p:cNvSpPr txBox="1"/>
          <p:nvPr/>
        </p:nvSpPr>
        <p:spPr>
          <a:xfrm>
            <a:off x="1466720" y="6012577"/>
            <a:ext cx="68496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KH and </a:t>
            </a:r>
            <a:r>
              <a:rPr kumimoji="1" lang="en-US" altLang="ja-JP" sz="1600" dirty="0" err="1"/>
              <a:t>K.Itakura</a:t>
            </a:r>
            <a:r>
              <a:rPr lang="en-US" altLang="ja-JP" sz="1600" dirty="0"/>
              <a:t>, “Vacuum birefringence in strong magnetic fields”(2013)</a:t>
            </a:r>
          </a:p>
          <a:p>
            <a:r>
              <a:rPr lang="en-US" altLang="ja-JP" sz="1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1209.2663</a:t>
            </a:r>
            <a:r>
              <a:rPr lang="en-US" altLang="ja-JP" sz="1600" dirty="0"/>
              <a:t> [hep-</a:t>
            </a:r>
            <a:r>
              <a:rPr lang="en-US" altLang="ja-JP" sz="1600" dirty="0" err="1"/>
              <a:t>ph</a:t>
            </a:r>
            <a:r>
              <a:rPr lang="en-US" altLang="ja-JP" sz="1600" dirty="0"/>
              <a:t>]; </a:t>
            </a:r>
            <a:r>
              <a:rPr lang="en-US" altLang="ja-JP" sz="1600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1212.1897</a:t>
            </a:r>
            <a:r>
              <a:rPr lang="en-US" altLang="ja-JP" sz="1600" dirty="0"/>
              <a:t> [hep-</a:t>
            </a:r>
            <a:r>
              <a:rPr lang="en-US" altLang="ja-JP" sz="1600" dirty="0" err="1"/>
              <a:t>ph</a:t>
            </a:r>
            <a:r>
              <a:rPr lang="en-US" altLang="ja-JP" sz="1600" dirty="0"/>
              <a:t>] and refs. therein published since 1952.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B16CA01-F0E4-485C-9198-360EDECD6F8F}"/>
              </a:ext>
            </a:extLst>
          </p:cNvPr>
          <p:cNvSpPr txBox="1"/>
          <p:nvPr/>
        </p:nvSpPr>
        <p:spPr>
          <a:xfrm>
            <a:off x="313313" y="5637807"/>
            <a:ext cx="5415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70C0"/>
                </a:solidFill>
              </a:rPr>
              <a:t>All-order computation by the proper-time method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9F9FFC05-B96D-403E-8EF3-1C60005DFB99}"/>
              </a:ext>
            </a:extLst>
          </p:cNvPr>
          <p:cNvGrpSpPr/>
          <p:nvPr/>
        </p:nvGrpSpPr>
        <p:grpSpPr>
          <a:xfrm>
            <a:off x="2803168" y="716316"/>
            <a:ext cx="3537664" cy="2675093"/>
            <a:chOff x="2571083" y="884134"/>
            <a:chExt cx="3537664" cy="2675093"/>
          </a:xfrm>
        </p:grpSpPr>
        <p:sp>
          <p:nvSpPr>
            <p:cNvPr id="130" name="フリーフォーム 100 1 1 5 2">
              <a:extLst>
                <a:ext uri="{FF2B5EF4-FFF2-40B4-BE49-F238E27FC236}">
                  <a16:creationId xmlns:a16="http://schemas.microsoft.com/office/drawing/2014/main" id="{EEFE995B-52D4-4F59-BF36-4E3E6EC5C158}"/>
                </a:ext>
              </a:extLst>
            </p:cNvPr>
            <p:cNvSpPr/>
            <p:nvPr/>
          </p:nvSpPr>
          <p:spPr>
            <a:xfrm rot="10800000">
              <a:off x="3275856" y="2197318"/>
              <a:ext cx="825673" cy="143823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45F862A6-9FC5-4AF9-8450-C21AC35626C3}"/>
                </a:ext>
              </a:extLst>
            </p:cNvPr>
            <p:cNvGrpSpPr/>
            <p:nvPr/>
          </p:nvGrpSpPr>
          <p:grpSpPr>
            <a:xfrm>
              <a:off x="4131320" y="884134"/>
              <a:ext cx="1231350" cy="2675093"/>
              <a:chOff x="3201416" y="2932596"/>
              <a:chExt cx="2260549" cy="3022407"/>
            </a:xfrm>
            <a:gradFill flip="none" rotWithShape="1">
              <a:gsLst>
                <a:gs pos="22000">
                  <a:srgbClr val="00B0F0">
                    <a:lumMod val="49000"/>
                    <a:lumOff val="51000"/>
                  </a:srgbClr>
                </a:gs>
                <a:gs pos="67000">
                  <a:srgbClr val="CCFF66">
                    <a:shade val="100000"/>
                    <a:satMod val="115000"/>
                    <a:lumMod val="76000"/>
                    <a:lumOff val="24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</p:grpSpPr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4FAB71D5-09F7-4CE2-953F-C98CB2F96DF3}"/>
                  </a:ext>
                </a:extLst>
              </p:cNvPr>
              <p:cNvGrpSpPr/>
              <p:nvPr/>
            </p:nvGrpSpPr>
            <p:grpSpPr>
              <a:xfrm>
                <a:off x="3467594" y="4118099"/>
                <a:ext cx="1728192" cy="1836904"/>
                <a:chOff x="6228184" y="1534135"/>
                <a:chExt cx="1728192" cy="967145"/>
              </a:xfrm>
              <a:grpFill/>
            </p:grpSpPr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C4521917-6D7D-4C22-8AA8-BD534F2292CB}"/>
                    </a:ext>
                  </a:extLst>
                </p:cNvPr>
                <p:cNvCxnSpPr/>
                <p:nvPr/>
              </p:nvCxnSpPr>
              <p:spPr>
                <a:xfrm>
                  <a:off x="6228184" y="1628800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:a16="http://schemas.microsoft.com/office/drawing/2014/main" id="{B57D76C2-7057-441D-AB5C-FF74D38BE778}"/>
                    </a:ext>
                  </a:extLst>
                </p:cNvPr>
                <p:cNvCxnSpPr/>
                <p:nvPr/>
              </p:nvCxnSpPr>
              <p:spPr>
                <a:xfrm>
                  <a:off x="6588224" y="1556792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:a16="http://schemas.microsoft.com/office/drawing/2014/main" id="{8E081078-D144-41B6-B618-D596E65B1E05}"/>
                    </a:ext>
                  </a:extLst>
                </p:cNvPr>
                <p:cNvCxnSpPr/>
                <p:nvPr/>
              </p:nvCxnSpPr>
              <p:spPr>
                <a:xfrm>
                  <a:off x="7020272" y="1736812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:a16="http://schemas.microsoft.com/office/drawing/2014/main" id="{64615DDC-A4FC-4F20-8EA8-39173451AE83}"/>
                    </a:ext>
                  </a:extLst>
                </p:cNvPr>
                <p:cNvCxnSpPr/>
                <p:nvPr/>
              </p:nvCxnSpPr>
              <p:spPr>
                <a:xfrm>
                  <a:off x="6804248" y="1534135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>
                  <a:extLst>
                    <a:ext uri="{FF2B5EF4-FFF2-40B4-BE49-F238E27FC236}">
                      <a16:creationId xmlns:a16="http://schemas.microsoft.com/office/drawing/2014/main" id="{45E0F841-24ED-46E2-996B-D18205159C70}"/>
                    </a:ext>
                  </a:extLst>
                </p:cNvPr>
                <p:cNvCxnSpPr/>
                <p:nvPr/>
              </p:nvCxnSpPr>
              <p:spPr>
                <a:xfrm>
                  <a:off x="7158944" y="1534135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2129CEA8-D662-48E8-92B0-FEF8CE90DDBD}"/>
                    </a:ext>
                  </a:extLst>
                </p:cNvPr>
                <p:cNvCxnSpPr/>
                <p:nvPr/>
              </p:nvCxnSpPr>
              <p:spPr>
                <a:xfrm>
                  <a:off x="7524328" y="1583441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CE680F21-D84B-46EC-8407-D744FAAFDA18}"/>
                    </a:ext>
                  </a:extLst>
                </p:cNvPr>
                <p:cNvCxnSpPr/>
                <p:nvPr/>
              </p:nvCxnSpPr>
              <p:spPr>
                <a:xfrm>
                  <a:off x="7956376" y="1628265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F5EB34CE-5B76-4638-940C-8C6832666BE7}"/>
                    </a:ext>
                  </a:extLst>
                </p:cNvPr>
                <p:cNvCxnSpPr/>
                <p:nvPr/>
              </p:nvCxnSpPr>
              <p:spPr>
                <a:xfrm>
                  <a:off x="6380584" y="1781200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7EA0BB5A-0BB2-46D7-9A37-657D850BD572}"/>
                    </a:ext>
                  </a:extLst>
                </p:cNvPr>
                <p:cNvCxnSpPr/>
                <p:nvPr/>
              </p:nvCxnSpPr>
              <p:spPr>
                <a:xfrm>
                  <a:off x="7380312" y="1717558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A2382BB9-80C6-4740-9627-ED133364F767}"/>
                    </a:ext>
                  </a:extLst>
                </p:cNvPr>
                <p:cNvCxnSpPr/>
                <p:nvPr/>
              </p:nvCxnSpPr>
              <p:spPr>
                <a:xfrm>
                  <a:off x="7740352" y="1710100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ABC60D10-C37D-40CF-9576-0FE0C03A08C4}"/>
                    </a:ext>
                  </a:extLst>
                </p:cNvPr>
                <p:cNvCxnSpPr/>
                <p:nvPr/>
              </p:nvCxnSpPr>
              <p:spPr>
                <a:xfrm>
                  <a:off x="6732240" y="1717558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直方体 59">
                <a:extLst>
                  <a:ext uri="{FF2B5EF4-FFF2-40B4-BE49-F238E27FC236}">
                    <a16:creationId xmlns:a16="http://schemas.microsoft.com/office/drawing/2014/main" id="{B579523F-538B-4BA3-9F44-E7AD8C5A71C0}"/>
                  </a:ext>
                </a:extLst>
              </p:cNvPr>
              <p:cNvSpPr/>
              <p:nvPr/>
            </p:nvSpPr>
            <p:spPr>
              <a:xfrm>
                <a:off x="3201416" y="3591803"/>
                <a:ext cx="2260549" cy="1758206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6520F60A-4B41-4256-8DDC-DD6EDE004186}"/>
                  </a:ext>
                </a:extLst>
              </p:cNvPr>
              <p:cNvGrpSpPr/>
              <p:nvPr/>
            </p:nvGrpSpPr>
            <p:grpSpPr>
              <a:xfrm>
                <a:off x="3534258" y="2932596"/>
                <a:ext cx="1728192" cy="1026899"/>
                <a:chOff x="6228184" y="1534135"/>
                <a:chExt cx="1728192" cy="967145"/>
              </a:xfrm>
              <a:grpFill/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79043B04-5393-4427-9C52-E7FE2184E081}"/>
                    </a:ext>
                  </a:extLst>
                </p:cNvPr>
                <p:cNvCxnSpPr/>
                <p:nvPr/>
              </p:nvCxnSpPr>
              <p:spPr>
                <a:xfrm>
                  <a:off x="6228184" y="1628800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6A3B96C1-29AF-4D0A-AF4B-67CEAEFDF133}"/>
                    </a:ext>
                  </a:extLst>
                </p:cNvPr>
                <p:cNvCxnSpPr/>
                <p:nvPr/>
              </p:nvCxnSpPr>
              <p:spPr>
                <a:xfrm>
                  <a:off x="6588224" y="1556792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0859EDB2-1F54-4591-9E76-E63741794C7D}"/>
                    </a:ext>
                  </a:extLst>
                </p:cNvPr>
                <p:cNvCxnSpPr/>
                <p:nvPr/>
              </p:nvCxnSpPr>
              <p:spPr>
                <a:xfrm>
                  <a:off x="7020272" y="1736812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67C65B0E-29C4-4546-84D9-73E7C55BEF67}"/>
                    </a:ext>
                  </a:extLst>
                </p:cNvPr>
                <p:cNvCxnSpPr/>
                <p:nvPr/>
              </p:nvCxnSpPr>
              <p:spPr>
                <a:xfrm>
                  <a:off x="6804248" y="1534135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0E4C10CA-802E-4AF8-838C-F9D1A363A38F}"/>
                    </a:ext>
                  </a:extLst>
                </p:cNvPr>
                <p:cNvCxnSpPr/>
                <p:nvPr/>
              </p:nvCxnSpPr>
              <p:spPr>
                <a:xfrm>
                  <a:off x="7158944" y="1534135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3F0D1DBE-ABAD-4B67-9022-2A4251652133}"/>
                    </a:ext>
                  </a:extLst>
                </p:cNvPr>
                <p:cNvCxnSpPr/>
                <p:nvPr/>
              </p:nvCxnSpPr>
              <p:spPr>
                <a:xfrm>
                  <a:off x="7524328" y="1583441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F2ACE676-1333-47B7-9FD0-466B67B1D476}"/>
                    </a:ext>
                  </a:extLst>
                </p:cNvPr>
                <p:cNvCxnSpPr/>
                <p:nvPr/>
              </p:nvCxnSpPr>
              <p:spPr>
                <a:xfrm>
                  <a:off x="7956376" y="1628265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A28B2B6-5547-4519-8C3D-A261ECD065EE}"/>
                    </a:ext>
                  </a:extLst>
                </p:cNvPr>
                <p:cNvCxnSpPr/>
                <p:nvPr/>
              </p:nvCxnSpPr>
              <p:spPr>
                <a:xfrm>
                  <a:off x="6380584" y="1781200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A3191C6B-0B67-4FB4-B3C8-8EC39879B27E}"/>
                    </a:ext>
                  </a:extLst>
                </p:cNvPr>
                <p:cNvCxnSpPr/>
                <p:nvPr/>
              </p:nvCxnSpPr>
              <p:spPr>
                <a:xfrm>
                  <a:off x="7380312" y="1717558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4B8F7C3A-1A0C-4094-9258-EDFF556F56EF}"/>
                    </a:ext>
                  </a:extLst>
                </p:cNvPr>
                <p:cNvCxnSpPr/>
                <p:nvPr/>
              </p:nvCxnSpPr>
              <p:spPr>
                <a:xfrm>
                  <a:off x="7740352" y="1710100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D106FB7F-5199-4B9D-8001-41BA49119A99}"/>
                    </a:ext>
                  </a:extLst>
                </p:cNvPr>
                <p:cNvCxnSpPr/>
                <p:nvPr/>
              </p:nvCxnSpPr>
              <p:spPr>
                <a:xfrm>
                  <a:off x="6732240" y="1717558"/>
                  <a:ext cx="0" cy="720080"/>
                </a:xfrm>
                <a:prstGeom prst="line">
                  <a:avLst/>
                </a:prstGeom>
                <a:grpFill/>
                <a:ln w="28575">
                  <a:solidFill>
                    <a:srgbClr val="00D25F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E31F4751-E9F3-43BB-A037-6CCB5F57AC5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1083" y="2249989"/>
              <a:ext cx="479483" cy="305126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id="{A94E7E8F-72C1-48B7-A826-23DAE4925105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209" y="1170773"/>
              <a:ext cx="449647" cy="283901"/>
            </a:xfrm>
            <a:prstGeom prst="rect">
              <a:avLst/>
            </a:prstGeom>
          </p:spPr>
        </p:pic>
        <p:sp>
          <p:nvSpPr>
            <p:cNvPr id="133" name="フリーフォーム 100 1 1 5 3">
              <a:extLst>
                <a:ext uri="{FF2B5EF4-FFF2-40B4-BE49-F238E27FC236}">
                  <a16:creationId xmlns:a16="http://schemas.microsoft.com/office/drawing/2014/main" id="{F5E251F3-9424-48C2-92F0-C9FB529E5C53}"/>
                </a:ext>
              </a:extLst>
            </p:cNvPr>
            <p:cNvSpPr/>
            <p:nvPr/>
          </p:nvSpPr>
          <p:spPr>
            <a:xfrm rot="10800000">
              <a:off x="5283074" y="2204913"/>
              <a:ext cx="825673" cy="143823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sp>
        <p:nvSpPr>
          <p:cNvPr id="185" name="Freeform: Shape 184">
            <a:extLst>
              <a:ext uri="{FF2B5EF4-FFF2-40B4-BE49-F238E27FC236}">
                <a16:creationId xmlns:a16="http://schemas.microsoft.com/office/drawing/2014/main" id="{E14D6935-E8AD-40B6-B413-203439450E8D}"/>
              </a:ext>
            </a:extLst>
          </p:cNvPr>
          <p:cNvSpPr/>
          <p:nvPr/>
        </p:nvSpPr>
        <p:spPr bwMode="auto">
          <a:xfrm rot="19823875">
            <a:off x="5137331" y="2290330"/>
            <a:ext cx="698029" cy="1332153"/>
          </a:xfrm>
          <a:custGeom>
            <a:avLst/>
            <a:gdLst>
              <a:gd name="connsiteX0" fmla="*/ 1183341 w 1378122"/>
              <a:gd name="connsiteY0" fmla="*/ 0 h 1682226"/>
              <a:gd name="connsiteX1" fmla="*/ 1351429 w 1378122"/>
              <a:gd name="connsiteY1" fmla="*/ 1089212 h 1682226"/>
              <a:gd name="connsiteX2" fmla="*/ 685800 w 1378122"/>
              <a:gd name="connsiteY2" fmla="*/ 1297642 h 1682226"/>
              <a:gd name="connsiteX3" fmla="*/ 1075764 w 1378122"/>
              <a:gd name="connsiteY3" fmla="*/ 645459 h 1682226"/>
              <a:gd name="connsiteX4" fmla="*/ 1035423 w 1378122"/>
              <a:gd name="connsiteY4" fmla="*/ 1405218 h 1682226"/>
              <a:gd name="connsiteX5" fmla="*/ 194982 w 1378122"/>
              <a:gd name="connsiteY5" fmla="*/ 1640542 h 1682226"/>
              <a:gd name="connsiteX6" fmla="*/ 0 w 1378122"/>
              <a:gd name="connsiteY6" fmla="*/ 1680883 h 1682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8122" h="1682226">
                <a:moveTo>
                  <a:pt x="1183341" y="0"/>
                </a:moveTo>
                <a:cubicBezTo>
                  <a:pt x="1308847" y="436469"/>
                  <a:pt x="1434353" y="872938"/>
                  <a:pt x="1351429" y="1089212"/>
                </a:cubicBezTo>
                <a:cubicBezTo>
                  <a:pt x="1268506" y="1305486"/>
                  <a:pt x="731744" y="1371601"/>
                  <a:pt x="685800" y="1297642"/>
                </a:cubicBezTo>
                <a:cubicBezTo>
                  <a:pt x="639856" y="1223683"/>
                  <a:pt x="1017493" y="627530"/>
                  <a:pt x="1075764" y="645459"/>
                </a:cubicBezTo>
                <a:cubicBezTo>
                  <a:pt x="1134034" y="663388"/>
                  <a:pt x="1182220" y="1239371"/>
                  <a:pt x="1035423" y="1405218"/>
                </a:cubicBezTo>
                <a:cubicBezTo>
                  <a:pt x="888626" y="1571065"/>
                  <a:pt x="367552" y="1594598"/>
                  <a:pt x="194982" y="1640542"/>
                </a:cubicBezTo>
                <a:cubicBezTo>
                  <a:pt x="22411" y="1686486"/>
                  <a:pt x="11205" y="1683684"/>
                  <a:pt x="0" y="1680883"/>
                </a:cubicBezTo>
              </a:path>
            </a:pathLst>
          </a:custGeom>
          <a:noFill/>
          <a:ln w="38100">
            <a:solidFill>
              <a:srgbClr val="0070C0">
                <a:alpha val="60000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4759223B-78F4-4ABF-BDDC-09CE0876AC12}"/>
              </a:ext>
            </a:extLst>
          </p:cNvPr>
          <p:cNvSpPr txBox="1"/>
          <p:nvPr/>
        </p:nvSpPr>
        <p:spPr>
          <a:xfrm>
            <a:off x="2310295" y="5042966"/>
            <a:ext cx="689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axion</a:t>
            </a:r>
            <a:endParaRPr kumimoji="1" lang="ja-JP" altLang="en-US" dirty="0"/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54F969BC-091A-44A4-B406-690602F05EEC}"/>
              </a:ext>
            </a:extLst>
          </p:cNvPr>
          <p:cNvSpPr txBox="1"/>
          <p:nvPr/>
        </p:nvSpPr>
        <p:spPr>
          <a:xfrm>
            <a:off x="4151593" y="4845650"/>
            <a:ext cx="1523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Fermion loops</a:t>
            </a:r>
            <a:endParaRPr kumimoji="1" lang="ja-JP" altLang="en-US" dirty="0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F79B809-3A6C-487F-9EF7-CE36456678E5}"/>
              </a:ext>
            </a:extLst>
          </p:cNvPr>
          <p:cNvSpPr txBox="1"/>
          <p:nvPr/>
        </p:nvSpPr>
        <p:spPr>
          <a:xfrm>
            <a:off x="6662264" y="5291916"/>
            <a:ext cx="23493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10"/>
              </a:rPr>
              <a:t>Cf. 1305.7224</a:t>
            </a:r>
            <a:r>
              <a:rPr lang="en-US" altLang="ja-JP" dirty="0"/>
              <a:t> [hep-</a:t>
            </a:r>
            <a:r>
              <a:rPr lang="en-US" altLang="ja-JP" dirty="0" err="1"/>
              <a:t>ph</a:t>
            </a:r>
            <a:r>
              <a:rPr lang="en-US" altLang="ja-JP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83752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89676" y="100118"/>
            <a:ext cx="6319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>
                <a:solidFill>
                  <a:srgbClr val="00B0F0"/>
                </a:solidFill>
              </a:rPr>
              <a:t>Resummation</a:t>
            </a:r>
            <a:r>
              <a:rPr lang="en-US" altLang="ja-JP" sz="2800" dirty="0">
                <a:solidFill>
                  <a:srgbClr val="00B0F0"/>
                </a:solidFill>
              </a:rPr>
              <a:t> for external-field insertions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C87B8A2-7166-45C9-8376-D7C1B9F341D9}"/>
              </a:ext>
            </a:extLst>
          </p:cNvPr>
          <p:cNvSpPr/>
          <p:nvPr/>
        </p:nvSpPr>
        <p:spPr bwMode="auto">
          <a:xfrm>
            <a:off x="144016" y="764704"/>
            <a:ext cx="8922901" cy="2613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125DBE4-F915-46E8-8926-F1D3D4C26CCB}"/>
              </a:ext>
            </a:extLst>
          </p:cNvPr>
          <p:cNvGrpSpPr/>
          <p:nvPr/>
        </p:nvGrpSpPr>
        <p:grpSpPr>
          <a:xfrm>
            <a:off x="285251" y="895570"/>
            <a:ext cx="9183293" cy="946001"/>
            <a:chOff x="141235" y="1196752"/>
            <a:chExt cx="9183293" cy="94600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8298C54-1568-420B-BED6-4C65462481EC}"/>
                </a:ext>
              </a:extLst>
            </p:cNvPr>
            <p:cNvGrpSpPr/>
            <p:nvPr/>
          </p:nvGrpSpPr>
          <p:grpSpPr>
            <a:xfrm>
              <a:off x="2401379" y="1230955"/>
              <a:ext cx="628191" cy="877594"/>
              <a:chOff x="2539222" y="1556792"/>
              <a:chExt cx="628191" cy="877594"/>
            </a:xfrm>
          </p:grpSpPr>
          <p:sp>
            <p:nvSpPr>
              <p:cNvPr id="202" name="テキスト ボックス 131 1">
                <a:extLst>
                  <a:ext uri="{FF2B5EF4-FFF2-40B4-BE49-F238E27FC236}">
                    <a16:creationId xmlns:a16="http://schemas.microsoft.com/office/drawing/2014/main" id="{8F2F585C-9506-4F32-9FA6-AA7712D29EED}"/>
                  </a:ext>
                </a:extLst>
              </p:cNvPr>
              <p:cNvSpPr txBox="1"/>
              <p:nvPr/>
            </p:nvSpPr>
            <p:spPr>
              <a:xfrm>
                <a:off x="2673241" y="1556792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B12972FA-7C7F-4EFB-8AF8-7021E819DB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9222" y="2434386"/>
                <a:ext cx="628191" cy="0"/>
              </a:xfrm>
              <a:prstGeom prst="line">
                <a:avLst/>
              </a:prstGeom>
              <a:ln w="1905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" name="グループ化 99">
                <a:extLst>
                  <a:ext uri="{FF2B5EF4-FFF2-40B4-BE49-F238E27FC236}">
                    <a16:creationId xmlns:a16="http://schemas.microsoft.com/office/drawing/2014/main" id="{82B5ED6F-B4D7-47FA-9A35-0D8DFE498F95}"/>
                  </a:ext>
                </a:extLst>
              </p:cNvPr>
              <p:cNvGrpSpPr/>
              <p:nvPr/>
            </p:nvGrpSpPr>
            <p:grpSpPr>
              <a:xfrm rot="3036739">
                <a:off x="2659127" y="2015962"/>
                <a:ext cx="507068" cy="230110"/>
                <a:chOff x="5267450" y="3810639"/>
                <a:chExt cx="848735" cy="391695"/>
              </a:xfrm>
            </p:grpSpPr>
            <p:sp>
              <p:nvSpPr>
                <p:cNvPr id="214" name="フリーフォーム 100 1">
                  <a:extLst>
                    <a:ext uri="{FF2B5EF4-FFF2-40B4-BE49-F238E27FC236}">
                      <a16:creationId xmlns:a16="http://schemas.microsoft.com/office/drawing/2014/main" id="{A0E72C28-DB38-4F3E-B2A6-1C13A50B67BA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15" name="グループ化 101">
                  <a:extLst>
                    <a:ext uri="{FF2B5EF4-FFF2-40B4-BE49-F238E27FC236}">
                      <a16:creationId xmlns:a16="http://schemas.microsoft.com/office/drawing/2014/main" id="{8D6D2D45-5CD4-447D-947F-13E841EF1433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</p:grpSpPr>
              <p:cxnSp>
                <p:nvCxnSpPr>
                  <p:cNvPr id="216" name="直線コネクタ 102 1">
                    <a:extLst>
                      <a:ext uri="{FF2B5EF4-FFF2-40B4-BE49-F238E27FC236}">
                        <a16:creationId xmlns:a16="http://schemas.microsoft.com/office/drawing/2014/main" id="{B935944D-D8CF-4C16-A0A2-5CD7EBEEF770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7" name="直線コネクタ 103 1">
                    <a:extLst>
                      <a:ext uri="{FF2B5EF4-FFF2-40B4-BE49-F238E27FC236}">
                        <a16:creationId xmlns:a16="http://schemas.microsoft.com/office/drawing/2014/main" id="{F9669CE3-10F6-4F1C-BDA6-4FDF2E672DF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8" name="直線コネクタ 104 1">
                    <a:extLst>
                      <a:ext uri="{FF2B5EF4-FFF2-40B4-BE49-F238E27FC236}">
                        <a16:creationId xmlns:a16="http://schemas.microsoft.com/office/drawing/2014/main" id="{1E211A37-7913-4C06-A9BF-C2E34C91B60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9" name="直線コネクタ 105 1">
                    <a:extLst>
                      <a:ext uri="{FF2B5EF4-FFF2-40B4-BE49-F238E27FC236}">
                        <a16:creationId xmlns:a16="http://schemas.microsoft.com/office/drawing/2014/main" id="{B46CF070-6C1A-41FD-B843-987F059AC94C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A4FF256-F699-4189-AF62-B1BE10D60F1C}"/>
                </a:ext>
              </a:extLst>
            </p:cNvPr>
            <p:cNvGrpSpPr/>
            <p:nvPr/>
          </p:nvGrpSpPr>
          <p:grpSpPr>
            <a:xfrm>
              <a:off x="5652120" y="1222348"/>
              <a:ext cx="2426068" cy="894808"/>
              <a:chOff x="5866800" y="1556792"/>
              <a:chExt cx="2426068" cy="894808"/>
            </a:xfrm>
          </p:grpSpPr>
          <p:sp>
            <p:nvSpPr>
              <p:cNvPr id="103" name="テキスト ボックス 131 1">
                <a:extLst>
                  <a:ext uri="{FF2B5EF4-FFF2-40B4-BE49-F238E27FC236}">
                    <a16:creationId xmlns:a16="http://schemas.microsoft.com/office/drawing/2014/main" id="{B565E6CF-0CE2-43BF-8BB6-2CEB82979768}"/>
                  </a:ext>
                </a:extLst>
              </p:cNvPr>
              <p:cNvSpPr txBox="1"/>
              <p:nvPr/>
            </p:nvSpPr>
            <p:spPr>
              <a:xfrm>
                <a:off x="5928811" y="1574006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484DE894-69B3-4767-ABB8-DC7AB77A0A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66800" y="2451600"/>
                <a:ext cx="825998" cy="0"/>
              </a:xfrm>
              <a:prstGeom prst="line">
                <a:avLst/>
              </a:prstGeom>
              <a:ln w="1905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5" name="グループ化 99">
                <a:extLst>
                  <a:ext uri="{FF2B5EF4-FFF2-40B4-BE49-F238E27FC236}">
                    <a16:creationId xmlns:a16="http://schemas.microsoft.com/office/drawing/2014/main" id="{8CA3EFEF-98F4-4DA0-A46E-A8E92AEE2FB8}"/>
                  </a:ext>
                </a:extLst>
              </p:cNvPr>
              <p:cNvGrpSpPr/>
              <p:nvPr/>
            </p:nvGrpSpPr>
            <p:grpSpPr>
              <a:xfrm rot="3036739">
                <a:off x="5914697" y="2033176"/>
                <a:ext cx="507068" cy="230110"/>
                <a:chOff x="5267450" y="3810639"/>
                <a:chExt cx="848735" cy="391695"/>
              </a:xfrm>
            </p:grpSpPr>
            <p:sp>
              <p:nvSpPr>
                <p:cNvPr id="115" name="フリーフォーム 100 1">
                  <a:extLst>
                    <a:ext uri="{FF2B5EF4-FFF2-40B4-BE49-F238E27FC236}">
                      <a16:creationId xmlns:a16="http://schemas.microsoft.com/office/drawing/2014/main" id="{2F522C31-98BB-4085-9208-553AE178BC06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6" name="グループ化 101">
                  <a:extLst>
                    <a:ext uri="{FF2B5EF4-FFF2-40B4-BE49-F238E27FC236}">
                      <a16:creationId xmlns:a16="http://schemas.microsoft.com/office/drawing/2014/main" id="{691CA547-1AA9-45FB-A1B6-0EE728F4BF7B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</p:grpSpPr>
              <p:cxnSp>
                <p:nvCxnSpPr>
                  <p:cNvPr id="117" name="直線コネクタ 102 1">
                    <a:extLst>
                      <a:ext uri="{FF2B5EF4-FFF2-40B4-BE49-F238E27FC236}">
                        <a16:creationId xmlns:a16="http://schemas.microsoft.com/office/drawing/2014/main" id="{5B7735AD-D28D-43E7-A006-5A5DF3DFCD70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8" name="直線コネクタ 103 1">
                    <a:extLst>
                      <a:ext uri="{FF2B5EF4-FFF2-40B4-BE49-F238E27FC236}">
                        <a16:creationId xmlns:a16="http://schemas.microsoft.com/office/drawing/2014/main" id="{9D3E988B-A82A-4B76-B9CE-7FA9A8516BC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直線コネクタ 104 1">
                    <a:extLst>
                      <a:ext uri="{FF2B5EF4-FFF2-40B4-BE49-F238E27FC236}">
                        <a16:creationId xmlns:a16="http://schemas.microsoft.com/office/drawing/2014/main" id="{2CFD2BB9-5CA4-4CD7-AC86-F6A63D7D15F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直線コネクタ 105 1">
                    <a:extLst>
                      <a:ext uri="{FF2B5EF4-FFF2-40B4-BE49-F238E27FC236}">
                        <a16:creationId xmlns:a16="http://schemas.microsoft.com/office/drawing/2014/main" id="{658F9FC5-83E5-4311-8CED-88CED20D11BA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6" name="テキスト ボックス 131 2">
                <a:extLst>
                  <a:ext uri="{FF2B5EF4-FFF2-40B4-BE49-F238E27FC236}">
                    <a16:creationId xmlns:a16="http://schemas.microsoft.com/office/drawing/2014/main" id="{6E6925B7-D9C5-4574-ADC9-65B443D33078}"/>
                  </a:ext>
                </a:extLst>
              </p:cNvPr>
              <p:cNvSpPr txBox="1"/>
              <p:nvPr/>
            </p:nvSpPr>
            <p:spPr>
              <a:xfrm>
                <a:off x="5928812" y="1574007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07" name="グループ化 99">
                <a:extLst>
                  <a:ext uri="{FF2B5EF4-FFF2-40B4-BE49-F238E27FC236}">
                    <a16:creationId xmlns:a16="http://schemas.microsoft.com/office/drawing/2014/main" id="{331A5450-556E-4BCD-B1AA-3FB07D954767}"/>
                  </a:ext>
                </a:extLst>
              </p:cNvPr>
              <p:cNvGrpSpPr/>
              <p:nvPr/>
            </p:nvGrpSpPr>
            <p:grpSpPr>
              <a:xfrm rot="3036739">
                <a:off x="6292707" y="2015961"/>
                <a:ext cx="507068" cy="230110"/>
                <a:chOff x="5267450" y="3810639"/>
                <a:chExt cx="848735" cy="391695"/>
              </a:xfrm>
            </p:grpSpPr>
            <p:sp>
              <p:nvSpPr>
                <p:cNvPr id="109" name="フリーフォーム 100 2">
                  <a:extLst>
                    <a:ext uri="{FF2B5EF4-FFF2-40B4-BE49-F238E27FC236}">
                      <a16:creationId xmlns:a16="http://schemas.microsoft.com/office/drawing/2014/main" id="{89C4FE64-F17E-4EBB-A4B1-C31B90A9584D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10" name="グループ化 101">
                  <a:extLst>
                    <a:ext uri="{FF2B5EF4-FFF2-40B4-BE49-F238E27FC236}">
                      <a16:creationId xmlns:a16="http://schemas.microsoft.com/office/drawing/2014/main" id="{337E5DCE-C2B7-4811-89BC-68D19D13BF3A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</p:grpSpPr>
              <p:cxnSp>
                <p:nvCxnSpPr>
                  <p:cNvPr id="111" name="直線コネクタ 102 2">
                    <a:extLst>
                      <a:ext uri="{FF2B5EF4-FFF2-40B4-BE49-F238E27FC236}">
                        <a16:creationId xmlns:a16="http://schemas.microsoft.com/office/drawing/2014/main" id="{C84D555F-FB4E-4448-9F0F-CF2A51AFA852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直線コネクタ 103 2">
                    <a:extLst>
                      <a:ext uri="{FF2B5EF4-FFF2-40B4-BE49-F238E27FC236}">
                        <a16:creationId xmlns:a16="http://schemas.microsoft.com/office/drawing/2014/main" id="{D10C387F-CE30-44D5-8DAE-E1F2F8703C9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直線コネクタ 104 2">
                    <a:extLst>
                      <a:ext uri="{FF2B5EF4-FFF2-40B4-BE49-F238E27FC236}">
                        <a16:creationId xmlns:a16="http://schemas.microsoft.com/office/drawing/2014/main" id="{B79C2E3A-1438-4967-803B-291056C1C3C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" name="直線コネクタ 105 2">
                    <a:extLst>
                      <a:ext uri="{FF2B5EF4-FFF2-40B4-BE49-F238E27FC236}">
                        <a16:creationId xmlns:a16="http://schemas.microsoft.com/office/drawing/2014/main" id="{EAC6E7B4-376C-43D7-84E7-A80577F2B9BE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8" name="テキスト ボックス 131 3">
                <a:extLst>
                  <a:ext uri="{FF2B5EF4-FFF2-40B4-BE49-F238E27FC236}">
                    <a16:creationId xmlns:a16="http://schemas.microsoft.com/office/drawing/2014/main" id="{94CE81B6-FB04-4A46-8873-4E0605CA3916}"/>
                  </a:ext>
                </a:extLst>
              </p:cNvPr>
              <p:cNvSpPr txBox="1"/>
              <p:nvPr/>
            </p:nvSpPr>
            <p:spPr>
              <a:xfrm>
                <a:off x="6306822" y="1556792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2" name="テキスト ボックス 131 4">
                <a:extLst>
                  <a:ext uri="{FF2B5EF4-FFF2-40B4-BE49-F238E27FC236}">
                    <a16:creationId xmlns:a16="http://schemas.microsoft.com/office/drawing/2014/main" id="{4E238D72-5FF6-4E8A-B74B-0CD5D56C517B}"/>
                  </a:ext>
                </a:extLst>
              </p:cNvPr>
              <p:cNvSpPr txBox="1"/>
              <p:nvPr/>
            </p:nvSpPr>
            <p:spPr>
              <a:xfrm>
                <a:off x="6743102" y="1574006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284688C7-3B23-4074-8078-E7D7676B07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81091" y="2451600"/>
                <a:ext cx="825998" cy="0"/>
              </a:xfrm>
              <a:prstGeom prst="line">
                <a:avLst/>
              </a:prstGeom>
              <a:ln w="1905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4" name="グループ化 99">
                <a:extLst>
                  <a:ext uri="{FF2B5EF4-FFF2-40B4-BE49-F238E27FC236}">
                    <a16:creationId xmlns:a16="http://schemas.microsoft.com/office/drawing/2014/main" id="{E7CA7528-5FD4-49E6-AC63-04C0F6D9E11D}"/>
                  </a:ext>
                </a:extLst>
              </p:cNvPr>
              <p:cNvGrpSpPr/>
              <p:nvPr/>
            </p:nvGrpSpPr>
            <p:grpSpPr>
              <a:xfrm rot="3036739">
                <a:off x="6728988" y="2033176"/>
                <a:ext cx="507068" cy="230110"/>
                <a:chOff x="5267450" y="3810639"/>
                <a:chExt cx="848735" cy="391695"/>
              </a:xfrm>
            </p:grpSpPr>
            <p:sp>
              <p:nvSpPr>
                <p:cNvPr id="225" name="フリーフォーム 100 3">
                  <a:extLst>
                    <a:ext uri="{FF2B5EF4-FFF2-40B4-BE49-F238E27FC236}">
                      <a16:creationId xmlns:a16="http://schemas.microsoft.com/office/drawing/2014/main" id="{77A105FD-82A9-4566-AA33-1F9ED066358C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26" name="グループ化 101">
                  <a:extLst>
                    <a:ext uri="{FF2B5EF4-FFF2-40B4-BE49-F238E27FC236}">
                      <a16:creationId xmlns:a16="http://schemas.microsoft.com/office/drawing/2014/main" id="{2A4AAB65-27E6-4365-A6D9-422E73939F49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</p:grpSpPr>
              <p:cxnSp>
                <p:nvCxnSpPr>
                  <p:cNvPr id="227" name="直線コネクタ 102 3">
                    <a:extLst>
                      <a:ext uri="{FF2B5EF4-FFF2-40B4-BE49-F238E27FC236}">
                        <a16:creationId xmlns:a16="http://schemas.microsoft.com/office/drawing/2014/main" id="{E3057349-7D8B-4FB3-AA59-9195D0C43630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8" name="直線コネクタ 103 3">
                    <a:extLst>
                      <a:ext uri="{FF2B5EF4-FFF2-40B4-BE49-F238E27FC236}">
                        <a16:creationId xmlns:a16="http://schemas.microsoft.com/office/drawing/2014/main" id="{10107235-03C9-414A-BCDA-F9D2114C6A5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9" name="直線コネクタ 104 3">
                    <a:extLst>
                      <a:ext uri="{FF2B5EF4-FFF2-40B4-BE49-F238E27FC236}">
                        <a16:creationId xmlns:a16="http://schemas.microsoft.com/office/drawing/2014/main" id="{86D1CA9D-A795-47BE-B951-B0EC4FEB759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0" name="直線コネクタ 105 3">
                    <a:extLst>
                      <a:ext uri="{FF2B5EF4-FFF2-40B4-BE49-F238E27FC236}">
                        <a16:creationId xmlns:a16="http://schemas.microsoft.com/office/drawing/2014/main" id="{3FA2BEE7-EA35-4DEA-9379-FEDB4A9A3665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5" name="テキスト ボックス 131 5">
                <a:extLst>
                  <a:ext uri="{FF2B5EF4-FFF2-40B4-BE49-F238E27FC236}">
                    <a16:creationId xmlns:a16="http://schemas.microsoft.com/office/drawing/2014/main" id="{9ACA47A5-B7AE-45E5-8CBB-A32DA8CA7A94}"/>
                  </a:ext>
                </a:extLst>
              </p:cNvPr>
              <p:cNvSpPr txBox="1"/>
              <p:nvPr/>
            </p:nvSpPr>
            <p:spPr>
              <a:xfrm>
                <a:off x="6743103" y="1574007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126" name="グループ化 99">
                <a:extLst>
                  <a:ext uri="{FF2B5EF4-FFF2-40B4-BE49-F238E27FC236}">
                    <a16:creationId xmlns:a16="http://schemas.microsoft.com/office/drawing/2014/main" id="{BACB9667-A42F-416A-97B6-A89575E77A83}"/>
                  </a:ext>
                </a:extLst>
              </p:cNvPr>
              <p:cNvGrpSpPr/>
              <p:nvPr/>
            </p:nvGrpSpPr>
            <p:grpSpPr>
              <a:xfrm rot="3036739">
                <a:off x="7106998" y="2015961"/>
                <a:ext cx="507068" cy="230110"/>
                <a:chOff x="5267450" y="3810639"/>
                <a:chExt cx="848735" cy="391695"/>
              </a:xfrm>
            </p:grpSpPr>
            <p:sp>
              <p:nvSpPr>
                <p:cNvPr id="128" name="フリーフォーム 100 4">
                  <a:extLst>
                    <a:ext uri="{FF2B5EF4-FFF2-40B4-BE49-F238E27FC236}">
                      <a16:creationId xmlns:a16="http://schemas.microsoft.com/office/drawing/2014/main" id="{BFAA2C05-8BDC-4297-B5AE-598426AA5273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129" name="グループ化 101">
                  <a:extLst>
                    <a:ext uri="{FF2B5EF4-FFF2-40B4-BE49-F238E27FC236}">
                      <a16:creationId xmlns:a16="http://schemas.microsoft.com/office/drawing/2014/main" id="{415DA30D-6DE9-402A-B20C-E48AEDAD2862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</p:grpSpPr>
              <p:cxnSp>
                <p:nvCxnSpPr>
                  <p:cNvPr id="130" name="直線コネクタ 102 4">
                    <a:extLst>
                      <a:ext uri="{FF2B5EF4-FFF2-40B4-BE49-F238E27FC236}">
                        <a16:creationId xmlns:a16="http://schemas.microsoft.com/office/drawing/2014/main" id="{53E38F65-519C-40B9-BCF6-FEE07B89EE2E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線コネクタ 103 4">
                    <a:extLst>
                      <a:ext uri="{FF2B5EF4-FFF2-40B4-BE49-F238E27FC236}">
                        <a16:creationId xmlns:a16="http://schemas.microsoft.com/office/drawing/2014/main" id="{19668139-E380-428C-83AB-ECF35009795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直線コネクタ 104 4">
                    <a:extLst>
                      <a:ext uri="{FF2B5EF4-FFF2-40B4-BE49-F238E27FC236}">
                        <a16:creationId xmlns:a16="http://schemas.microsoft.com/office/drawing/2014/main" id="{DAF98532-1E63-4D76-B0CB-B2963714D04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直線コネクタ 105 4">
                    <a:extLst>
                      <a:ext uri="{FF2B5EF4-FFF2-40B4-BE49-F238E27FC236}">
                        <a16:creationId xmlns:a16="http://schemas.microsoft.com/office/drawing/2014/main" id="{D4E4F25D-B081-4B0C-B5DD-8BB460DDC411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27" name="テキスト ボックス 131 6">
                <a:extLst>
                  <a:ext uri="{FF2B5EF4-FFF2-40B4-BE49-F238E27FC236}">
                    <a16:creationId xmlns:a16="http://schemas.microsoft.com/office/drawing/2014/main" id="{FF7B3B16-9C2E-4616-A027-9CF4B536F539}"/>
                  </a:ext>
                </a:extLst>
              </p:cNvPr>
              <p:cNvSpPr txBox="1"/>
              <p:nvPr/>
            </p:nvSpPr>
            <p:spPr>
              <a:xfrm>
                <a:off x="7121113" y="1556792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32" name="テキスト ボックス 131 7">
                <a:extLst>
                  <a:ext uri="{FF2B5EF4-FFF2-40B4-BE49-F238E27FC236}">
                    <a16:creationId xmlns:a16="http://schemas.microsoft.com/office/drawing/2014/main" id="{C7449325-4F40-46C6-9969-E05030AA57E0}"/>
                  </a:ext>
                </a:extLst>
              </p:cNvPr>
              <p:cNvSpPr txBox="1"/>
              <p:nvPr/>
            </p:nvSpPr>
            <p:spPr>
              <a:xfrm>
                <a:off x="7528881" y="1574006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AD292710-6C19-4159-9260-2569E173D5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66870" y="2451600"/>
                <a:ext cx="825998" cy="0"/>
              </a:xfrm>
              <a:prstGeom prst="line">
                <a:avLst/>
              </a:prstGeom>
              <a:ln w="1905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グループ化 99">
                <a:extLst>
                  <a:ext uri="{FF2B5EF4-FFF2-40B4-BE49-F238E27FC236}">
                    <a16:creationId xmlns:a16="http://schemas.microsoft.com/office/drawing/2014/main" id="{4D6B0646-A5D2-4B27-9492-06CCCFC3CC5C}"/>
                  </a:ext>
                </a:extLst>
              </p:cNvPr>
              <p:cNvGrpSpPr/>
              <p:nvPr/>
            </p:nvGrpSpPr>
            <p:grpSpPr>
              <a:xfrm rot="3036739">
                <a:off x="7514767" y="2033176"/>
                <a:ext cx="507068" cy="230110"/>
                <a:chOff x="5267450" y="3810639"/>
                <a:chExt cx="848735" cy="391695"/>
              </a:xfrm>
            </p:grpSpPr>
            <p:sp>
              <p:nvSpPr>
                <p:cNvPr id="244" name="フリーフォーム 100 5">
                  <a:extLst>
                    <a:ext uri="{FF2B5EF4-FFF2-40B4-BE49-F238E27FC236}">
                      <a16:creationId xmlns:a16="http://schemas.microsoft.com/office/drawing/2014/main" id="{A7E1F769-9597-41C2-92D3-E16744458C6B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45" name="グループ化 101">
                  <a:extLst>
                    <a:ext uri="{FF2B5EF4-FFF2-40B4-BE49-F238E27FC236}">
                      <a16:creationId xmlns:a16="http://schemas.microsoft.com/office/drawing/2014/main" id="{7F5A323E-1A5E-4D8A-BB55-F61E09A8B266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</p:grpSpPr>
              <p:cxnSp>
                <p:nvCxnSpPr>
                  <p:cNvPr id="246" name="直線コネクタ 102 5">
                    <a:extLst>
                      <a:ext uri="{FF2B5EF4-FFF2-40B4-BE49-F238E27FC236}">
                        <a16:creationId xmlns:a16="http://schemas.microsoft.com/office/drawing/2014/main" id="{78242003-775E-4DC4-95C5-0092111325C4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直線コネクタ 103 5">
                    <a:extLst>
                      <a:ext uri="{FF2B5EF4-FFF2-40B4-BE49-F238E27FC236}">
                        <a16:creationId xmlns:a16="http://schemas.microsoft.com/office/drawing/2014/main" id="{1F853591-DD5E-481A-9EA6-63E97A0659A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8" name="直線コネクタ 104 5">
                    <a:extLst>
                      <a:ext uri="{FF2B5EF4-FFF2-40B4-BE49-F238E27FC236}">
                        <a16:creationId xmlns:a16="http://schemas.microsoft.com/office/drawing/2014/main" id="{7021F065-0F74-40C0-BA1E-2493D15A0DA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9" name="直線コネクタ 105 5">
                    <a:extLst>
                      <a:ext uri="{FF2B5EF4-FFF2-40B4-BE49-F238E27FC236}">
                        <a16:creationId xmlns:a16="http://schemas.microsoft.com/office/drawing/2014/main" id="{19FB9EEF-68EF-48A6-9C57-B306ED17AE25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35" name="テキスト ボックス 131 8">
                <a:extLst>
                  <a:ext uri="{FF2B5EF4-FFF2-40B4-BE49-F238E27FC236}">
                    <a16:creationId xmlns:a16="http://schemas.microsoft.com/office/drawing/2014/main" id="{BF8B890C-2358-4998-8C9F-80D77B4739E9}"/>
                  </a:ext>
                </a:extLst>
              </p:cNvPr>
              <p:cNvSpPr txBox="1"/>
              <p:nvPr/>
            </p:nvSpPr>
            <p:spPr>
              <a:xfrm>
                <a:off x="7528882" y="1574007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236" name="グループ化 99">
                <a:extLst>
                  <a:ext uri="{FF2B5EF4-FFF2-40B4-BE49-F238E27FC236}">
                    <a16:creationId xmlns:a16="http://schemas.microsoft.com/office/drawing/2014/main" id="{97CBFF2E-047F-4A09-9A4F-FB65CAB95C7B}"/>
                  </a:ext>
                </a:extLst>
              </p:cNvPr>
              <p:cNvGrpSpPr/>
              <p:nvPr/>
            </p:nvGrpSpPr>
            <p:grpSpPr>
              <a:xfrm rot="3036739">
                <a:off x="7892777" y="2015961"/>
                <a:ext cx="507068" cy="230110"/>
                <a:chOff x="5267450" y="3810639"/>
                <a:chExt cx="848735" cy="391695"/>
              </a:xfrm>
            </p:grpSpPr>
            <p:sp>
              <p:nvSpPr>
                <p:cNvPr id="238" name="フリーフォーム 100 6">
                  <a:extLst>
                    <a:ext uri="{FF2B5EF4-FFF2-40B4-BE49-F238E27FC236}">
                      <a16:creationId xmlns:a16="http://schemas.microsoft.com/office/drawing/2014/main" id="{0AAA9FFE-A098-4079-A8AE-42E408F9A9CE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39" name="グループ化 101">
                  <a:extLst>
                    <a:ext uri="{FF2B5EF4-FFF2-40B4-BE49-F238E27FC236}">
                      <a16:creationId xmlns:a16="http://schemas.microsoft.com/office/drawing/2014/main" id="{563B1F93-8F89-45D9-8118-BC80BBF7BE80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</p:grpSpPr>
              <p:cxnSp>
                <p:nvCxnSpPr>
                  <p:cNvPr id="240" name="直線コネクタ 102 6">
                    <a:extLst>
                      <a:ext uri="{FF2B5EF4-FFF2-40B4-BE49-F238E27FC236}">
                        <a16:creationId xmlns:a16="http://schemas.microsoft.com/office/drawing/2014/main" id="{2CCF244F-E4F7-4418-AF3D-F3AC50AB23DA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1" name="直線コネクタ 103 6">
                    <a:extLst>
                      <a:ext uri="{FF2B5EF4-FFF2-40B4-BE49-F238E27FC236}">
                        <a16:creationId xmlns:a16="http://schemas.microsoft.com/office/drawing/2014/main" id="{5CBF9EFA-8F1C-4930-AA57-86E535B718E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2" name="直線コネクタ 104 6">
                    <a:extLst>
                      <a:ext uri="{FF2B5EF4-FFF2-40B4-BE49-F238E27FC236}">
                        <a16:creationId xmlns:a16="http://schemas.microsoft.com/office/drawing/2014/main" id="{2FA0ECD4-EE5B-400A-8A53-04FB67F7A93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3" name="直線コネクタ 105 6">
                    <a:extLst>
                      <a:ext uri="{FF2B5EF4-FFF2-40B4-BE49-F238E27FC236}">
                        <a16:creationId xmlns:a16="http://schemas.microsoft.com/office/drawing/2014/main" id="{F061A116-92FF-47F5-9E4B-036B15DAFC98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37" name="テキスト ボックス 131 9">
                <a:extLst>
                  <a:ext uri="{FF2B5EF4-FFF2-40B4-BE49-F238E27FC236}">
                    <a16:creationId xmlns:a16="http://schemas.microsoft.com/office/drawing/2014/main" id="{1040F194-462B-4E05-81A7-20B3A2BE05CC}"/>
                  </a:ext>
                </a:extLst>
              </p:cNvPr>
              <p:cNvSpPr txBox="1"/>
              <p:nvPr/>
            </p:nvSpPr>
            <p:spPr>
              <a:xfrm>
                <a:off x="7906892" y="1556792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p:grp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7FA32D1A-44B4-4A44-8AD0-D970DCD75256}"/>
                </a:ext>
              </a:extLst>
            </p:cNvPr>
            <p:cNvCxnSpPr>
              <a:cxnSpLocks/>
            </p:cNvCxnSpPr>
            <p:nvPr/>
          </p:nvCxnSpPr>
          <p:spPr>
            <a:xfrm>
              <a:off x="1326248" y="1844650"/>
              <a:ext cx="628191" cy="0"/>
            </a:xfrm>
            <a:prstGeom prst="line">
              <a:avLst/>
            </a:prstGeom>
            <a:ln w="19050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212676A-625E-4D98-AA0A-01CF8BD03396}"/>
                </a:ext>
              </a:extLst>
            </p:cNvPr>
            <p:cNvGrpSpPr/>
            <p:nvPr/>
          </p:nvGrpSpPr>
          <p:grpSpPr>
            <a:xfrm>
              <a:off x="3527451" y="1196752"/>
              <a:ext cx="825998" cy="946001"/>
              <a:chOff x="3665294" y="1412776"/>
              <a:chExt cx="825998" cy="946001"/>
            </a:xfrm>
          </p:grpSpPr>
          <p:sp>
            <p:nvSpPr>
              <p:cNvPr id="271" name="テキスト ボックス 131 1">
                <a:extLst>
                  <a:ext uri="{FF2B5EF4-FFF2-40B4-BE49-F238E27FC236}">
                    <a16:creationId xmlns:a16="http://schemas.microsoft.com/office/drawing/2014/main" id="{5A047AC5-34E7-43A1-BDD9-23EA7A5CDCD0}"/>
                  </a:ext>
                </a:extLst>
              </p:cNvPr>
              <p:cNvSpPr txBox="1"/>
              <p:nvPr/>
            </p:nvSpPr>
            <p:spPr>
              <a:xfrm>
                <a:off x="3727305" y="1429990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745D051B-5E83-4D0A-B94E-A143D69AF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65294" y="2358777"/>
                <a:ext cx="825998" cy="0"/>
              </a:xfrm>
              <a:prstGeom prst="line">
                <a:avLst/>
              </a:prstGeom>
              <a:ln w="19050">
                <a:solidFill>
                  <a:srgbClr val="33CC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73" name="グループ化 99">
                <a:extLst>
                  <a:ext uri="{FF2B5EF4-FFF2-40B4-BE49-F238E27FC236}">
                    <a16:creationId xmlns:a16="http://schemas.microsoft.com/office/drawing/2014/main" id="{E526CB34-B965-4364-820B-826326F61D35}"/>
                  </a:ext>
                </a:extLst>
              </p:cNvPr>
              <p:cNvGrpSpPr/>
              <p:nvPr/>
            </p:nvGrpSpPr>
            <p:grpSpPr>
              <a:xfrm rot="3036739">
                <a:off x="3713191" y="1940353"/>
                <a:ext cx="507068" cy="230110"/>
                <a:chOff x="5267450" y="3810639"/>
                <a:chExt cx="848735" cy="391695"/>
              </a:xfrm>
            </p:grpSpPr>
            <p:sp>
              <p:nvSpPr>
                <p:cNvPr id="283" name="フリーフォーム 100 1">
                  <a:extLst>
                    <a:ext uri="{FF2B5EF4-FFF2-40B4-BE49-F238E27FC236}">
                      <a16:creationId xmlns:a16="http://schemas.microsoft.com/office/drawing/2014/main" id="{29DC2747-EDDD-43C4-BC41-A43D013CF610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84" name="グループ化 101">
                  <a:extLst>
                    <a:ext uri="{FF2B5EF4-FFF2-40B4-BE49-F238E27FC236}">
                      <a16:creationId xmlns:a16="http://schemas.microsoft.com/office/drawing/2014/main" id="{E9320C40-E024-4471-82DE-4C12F2AB721C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</p:grpSpPr>
              <p:cxnSp>
                <p:nvCxnSpPr>
                  <p:cNvPr id="285" name="直線コネクタ 102 1">
                    <a:extLst>
                      <a:ext uri="{FF2B5EF4-FFF2-40B4-BE49-F238E27FC236}">
                        <a16:creationId xmlns:a16="http://schemas.microsoft.com/office/drawing/2014/main" id="{EC78C899-864A-4E33-B38D-4C820E629901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6" name="直線コネクタ 103 1">
                    <a:extLst>
                      <a:ext uri="{FF2B5EF4-FFF2-40B4-BE49-F238E27FC236}">
                        <a16:creationId xmlns:a16="http://schemas.microsoft.com/office/drawing/2014/main" id="{841A4C45-27CC-45BE-9E7A-700B26C3AABA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7" name="直線コネクタ 104 1">
                    <a:extLst>
                      <a:ext uri="{FF2B5EF4-FFF2-40B4-BE49-F238E27FC236}">
                        <a16:creationId xmlns:a16="http://schemas.microsoft.com/office/drawing/2014/main" id="{F164F84C-7F0B-44BE-93D6-4853104F613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8" name="直線コネクタ 105 1">
                    <a:extLst>
                      <a:ext uri="{FF2B5EF4-FFF2-40B4-BE49-F238E27FC236}">
                        <a16:creationId xmlns:a16="http://schemas.microsoft.com/office/drawing/2014/main" id="{1F333D18-B542-4AED-B3A6-E5AF71AE04BE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4" name="テキスト ボックス 131 2">
                <a:extLst>
                  <a:ext uri="{FF2B5EF4-FFF2-40B4-BE49-F238E27FC236}">
                    <a16:creationId xmlns:a16="http://schemas.microsoft.com/office/drawing/2014/main" id="{D1518189-547A-442A-B317-2B103C8B59CA}"/>
                  </a:ext>
                </a:extLst>
              </p:cNvPr>
              <p:cNvSpPr txBox="1"/>
              <p:nvPr/>
            </p:nvSpPr>
            <p:spPr>
              <a:xfrm>
                <a:off x="3727306" y="1429991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  <p:grpSp>
            <p:nvGrpSpPr>
              <p:cNvPr id="275" name="グループ化 99">
                <a:extLst>
                  <a:ext uri="{FF2B5EF4-FFF2-40B4-BE49-F238E27FC236}">
                    <a16:creationId xmlns:a16="http://schemas.microsoft.com/office/drawing/2014/main" id="{725A902A-3680-4699-A88A-563640C5FDB8}"/>
                  </a:ext>
                </a:extLst>
              </p:cNvPr>
              <p:cNvGrpSpPr/>
              <p:nvPr/>
            </p:nvGrpSpPr>
            <p:grpSpPr>
              <a:xfrm rot="3036739">
                <a:off x="4091201" y="1923138"/>
                <a:ext cx="507068" cy="230110"/>
                <a:chOff x="5267450" y="3810639"/>
                <a:chExt cx="848735" cy="391695"/>
              </a:xfrm>
            </p:grpSpPr>
            <p:sp>
              <p:nvSpPr>
                <p:cNvPr id="277" name="フリーフォーム 100 2">
                  <a:extLst>
                    <a:ext uri="{FF2B5EF4-FFF2-40B4-BE49-F238E27FC236}">
                      <a16:creationId xmlns:a16="http://schemas.microsoft.com/office/drawing/2014/main" id="{C23BB279-612A-43DC-BC2F-0874CD5469CC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278" name="グループ化 101">
                  <a:extLst>
                    <a:ext uri="{FF2B5EF4-FFF2-40B4-BE49-F238E27FC236}">
                      <a16:creationId xmlns:a16="http://schemas.microsoft.com/office/drawing/2014/main" id="{290BEFF5-E702-4296-97A9-5FD508FEC8EF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</p:grpSpPr>
              <p:cxnSp>
                <p:nvCxnSpPr>
                  <p:cNvPr id="279" name="直線コネクタ 102 2">
                    <a:extLst>
                      <a:ext uri="{FF2B5EF4-FFF2-40B4-BE49-F238E27FC236}">
                        <a16:creationId xmlns:a16="http://schemas.microsoft.com/office/drawing/2014/main" id="{24FB240A-D147-43D5-A8CE-F523CDF2E3F1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0" name="直線コネクタ 103 2">
                    <a:extLst>
                      <a:ext uri="{FF2B5EF4-FFF2-40B4-BE49-F238E27FC236}">
                        <a16:creationId xmlns:a16="http://schemas.microsoft.com/office/drawing/2014/main" id="{733A930A-47CC-489D-91D6-D69AA469428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1" name="直線コネクタ 104 2">
                    <a:extLst>
                      <a:ext uri="{FF2B5EF4-FFF2-40B4-BE49-F238E27FC236}">
                        <a16:creationId xmlns:a16="http://schemas.microsoft.com/office/drawing/2014/main" id="{BD6508E7-8FB8-402B-A7D6-CE90240BD83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2" name="直線コネクタ 105 2">
                    <a:extLst>
                      <a:ext uri="{FF2B5EF4-FFF2-40B4-BE49-F238E27FC236}">
                        <a16:creationId xmlns:a16="http://schemas.microsoft.com/office/drawing/2014/main" id="{D1F707FB-8B51-4B28-82FD-EC8B14F21229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6" name="テキスト ボックス 131 3">
                <a:extLst>
                  <a:ext uri="{FF2B5EF4-FFF2-40B4-BE49-F238E27FC236}">
                    <a16:creationId xmlns:a16="http://schemas.microsoft.com/office/drawing/2014/main" id="{3AC2FE9E-0754-4F08-B64C-FAB819B8E8DF}"/>
                  </a:ext>
                </a:extLst>
              </p:cNvPr>
              <p:cNvSpPr txBox="1"/>
              <p:nvPr/>
            </p:nvSpPr>
            <p:spPr>
              <a:xfrm>
                <a:off x="4105316" y="1412776"/>
                <a:ext cx="324317" cy="2868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 err="1">
                    <a:solidFill>
                      <a:srgbClr val="0070C0"/>
                    </a:solidFill>
                  </a:rPr>
                  <a:t>eB</a:t>
                </a:r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440" name="TextBox 439">
              <a:extLst>
                <a:ext uri="{FF2B5EF4-FFF2-40B4-BE49-F238E27FC236}">
                  <a16:creationId xmlns:a16="http://schemas.microsoft.com/office/drawing/2014/main" id="{B9C9C316-6F5F-42AD-B13D-830AA464E493}"/>
                </a:ext>
              </a:extLst>
            </p:cNvPr>
            <p:cNvSpPr txBox="1"/>
            <p:nvPr/>
          </p:nvSpPr>
          <p:spPr>
            <a:xfrm>
              <a:off x="4572000" y="1659984"/>
              <a:ext cx="1280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＋　・・・</a:t>
              </a:r>
            </a:p>
          </p:txBody>
        </p:sp>
        <p:sp>
          <p:nvSpPr>
            <p:cNvPr id="441" name="TextBox 440">
              <a:extLst>
                <a:ext uri="{FF2B5EF4-FFF2-40B4-BE49-F238E27FC236}">
                  <a16:creationId xmlns:a16="http://schemas.microsoft.com/office/drawing/2014/main" id="{F5CADA56-FEB6-4FD8-8BF0-D9E92121C99C}"/>
                </a:ext>
              </a:extLst>
            </p:cNvPr>
            <p:cNvSpPr txBox="1"/>
            <p:nvPr/>
          </p:nvSpPr>
          <p:spPr>
            <a:xfrm>
              <a:off x="8043793" y="1659984"/>
              <a:ext cx="1280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＋　・・・</a:t>
              </a:r>
            </a:p>
          </p:txBody>
        </p:sp>
        <p:sp>
          <p:nvSpPr>
            <p:cNvPr id="442" name="Rectangle 441">
              <a:extLst>
                <a:ext uri="{FF2B5EF4-FFF2-40B4-BE49-F238E27FC236}">
                  <a16:creationId xmlns:a16="http://schemas.microsoft.com/office/drawing/2014/main" id="{6248EAED-6A43-42AB-AA03-6ACA1318E7E0}"/>
                </a:ext>
              </a:extLst>
            </p:cNvPr>
            <p:cNvSpPr/>
            <p:nvPr/>
          </p:nvSpPr>
          <p:spPr>
            <a:xfrm>
              <a:off x="3041136" y="1659984"/>
              <a:ext cx="223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/>
                <a:t>＋</a:t>
              </a:r>
            </a:p>
          </p:txBody>
        </p:sp>
        <p:sp>
          <p:nvSpPr>
            <p:cNvPr id="443" name="Rectangle 442">
              <a:extLst>
                <a:ext uri="{FF2B5EF4-FFF2-40B4-BE49-F238E27FC236}">
                  <a16:creationId xmlns:a16="http://schemas.microsoft.com/office/drawing/2014/main" id="{8111F788-0CDC-4FEC-B431-284A7F20C2D7}"/>
                </a:ext>
              </a:extLst>
            </p:cNvPr>
            <p:cNvSpPr/>
            <p:nvPr/>
          </p:nvSpPr>
          <p:spPr>
            <a:xfrm>
              <a:off x="2043234" y="1659984"/>
              <a:ext cx="223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/>
                <a:t>＋</a:t>
              </a:r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0CCF0D2C-82E1-45E9-B1B2-BA7EAC99FCBD}"/>
                </a:ext>
              </a:extLst>
            </p:cNvPr>
            <p:cNvSpPr/>
            <p:nvPr/>
          </p:nvSpPr>
          <p:spPr>
            <a:xfrm>
              <a:off x="899592" y="1583040"/>
              <a:ext cx="205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/>
                <a:t>=</a:t>
              </a:r>
              <a:endParaRPr lang="ja-JP" altLang="en-US" sz="2800" dirty="0"/>
            </a:p>
          </p:txBody>
        </p: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id="{D90B6AC0-541F-41B1-85E1-AC081BAEA701}"/>
                </a:ext>
              </a:extLst>
            </p:cNvPr>
            <p:cNvCxnSpPr>
              <a:cxnSpLocks/>
            </p:cNvCxnSpPr>
            <p:nvPr/>
          </p:nvCxnSpPr>
          <p:spPr>
            <a:xfrm>
              <a:off x="141235" y="1844650"/>
              <a:ext cx="628191" cy="0"/>
            </a:xfrm>
            <a:prstGeom prst="line">
              <a:avLst/>
            </a:prstGeom>
            <a:ln w="76200" cmpd="dbl">
              <a:solidFill>
                <a:srgbClr val="33CC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" name="Rectangle 480">
            <a:extLst>
              <a:ext uri="{FF2B5EF4-FFF2-40B4-BE49-F238E27FC236}">
                <a16:creationId xmlns:a16="http://schemas.microsoft.com/office/drawing/2014/main" id="{9D07F7AE-01A8-4673-A63C-E2D5EB35552E}"/>
              </a:ext>
            </a:extLst>
          </p:cNvPr>
          <p:cNvSpPr/>
          <p:nvPr/>
        </p:nvSpPr>
        <p:spPr bwMode="auto">
          <a:xfrm>
            <a:off x="144016" y="4132567"/>
            <a:ext cx="8922901" cy="26808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8BD985D8-F969-4E17-9892-2A7C3472D0A5}"/>
              </a:ext>
            </a:extLst>
          </p:cNvPr>
          <p:cNvSpPr txBox="1"/>
          <p:nvPr/>
        </p:nvSpPr>
        <p:spPr>
          <a:xfrm>
            <a:off x="8028384" y="5004246"/>
            <a:ext cx="128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＋　・・・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1DD94D1-8FAA-4567-B195-61989E827C14}"/>
              </a:ext>
            </a:extLst>
          </p:cNvPr>
          <p:cNvGrpSpPr/>
          <p:nvPr/>
        </p:nvGrpSpPr>
        <p:grpSpPr>
          <a:xfrm>
            <a:off x="6633638" y="4564615"/>
            <a:ext cx="962698" cy="1187973"/>
            <a:chOff x="6440367" y="3645024"/>
            <a:chExt cx="962698" cy="1187973"/>
          </a:xfrm>
        </p:grpSpPr>
        <p:grpSp>
          <p:nvGrpSpPr>
            <p:cNvPr id="329" name="Group 328">
              <a:extLst>
                <a:ext uri="{FF2B5EF4-FFF2-40B4-BE49-F238E27FC236}">
                  <a16:creationId xmlns:a16="http://schemas.microsoft.com/office/drawing/2014/main" id="{D5866664-9778-490E-B57C-73FE91C27027}"/>
                </a:ext>
              </a:extLst>
            </p:cNvPr>
            <p:cNvGrpSpPr/>
            <p:nvPr/>
          </p:nvGrpSpPr>
          <p:grpSpPr>
            <a:xfrm>
              <a:off x="6440367" y="3645024"/>
              <a:ext cx="962698" cy="1187973"/>
              <a:chOff x="6089706" y="2242689"/>
              <a:chExt cx="2010686" cy="2481192"/>
            </a:xfrm>
          </p:grpSpPr>
          <p:sp>
            <p:nvSpPr>
              <p:cNvPr id="367" name="円/楕円 51">
                <a:extLst>
                  <a:ext uri="{FF2B5EF4-FFF2-40B4-BE49-F238E27FC236}">
                    <a16:creationId xmlns:a16="http://schemas.microsoft.com/office/drawing/2014/main" id="{A53AEE8C-FA48-4AD0-9F1B-814AEEE937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6633339" y="3019375"/>
                <a:ext cx="957070" cy="957070"/>
              </a:xfrm>
              <a:prstGeom prst="ellipse">
                <a:avLst/>
              </a:prstGeom>
              <a:noFill/>
              <a:ln w="28575" cmpd="sng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368" name="グループ化 4">
                <a:extLst>
                  <a:ext uri="{FF2B5EF4-FFF2-40B4-BE49-F238E27FC236}">
                    <a16:creationId xmlns:a16="http://schemas.microsoft.com/office/drawing/2014/main" id="{A018A2D0-4A06-41FB-994B-C41FA33911D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089706" y="2760905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404" name="フリーフォーム 45">
                  <a:extLst>
                    <a:ext uri="{FF2B5EF4-FFF2-40B4-BE49-F238E27FC236}">
                      <a16:creationId xmlns:a16="http://schemas.microsoft.com/office/drawing/2014/main" id="{678186B8-C01D-4788-9F1D-2928B6BEF29F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05" name="グループ化 46">
                  <a:extLst>
                    <a:ext uri="{FF2B5EF4-FFF2-40B4-BE49-F238E27FC236}">
                      <a16:creationId xmlns:a16="http://schemas.microsoft.com/office/drawing/2014/main" id="{317ED964-8EA3-48F9-9BC7-251E58C878DA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406" name="直線コネクタ 47">
                    <a:extLst>
                      <a:ext uri="{FF2B5EF4-FFF2-40B4-BE49-F238E27FC236}">
                        <a16:creationId xmlns:a16="http://schemas.microsoft.com/office/drawing/2014/main" id="{2888C751-A59A-4F8F-A886-FB04A14B661B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7" name="直線コネクタ 48">
                    <a:extLst>
                      <a:ext uri="{FF2B5EF4-FFF2-40B4-BE49-F238E27FC236}">
                        <a16:creationId xmlns:a16="http://schemas.microsoft.com/office/drawing/2014/main" id="{BCF28602-FA86-491B-8FE3-F37DDF06C1F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8" name="直線コネクタ 49">
                    <a:extLst>
                      <a:ext uri="{FF2B5EF4-FFF2-40B4-BE49-F238E27FC236}">
                        <a16:creationId xmlns:a16="http://schemas.microsoft.com/office/drawing/2014/main" id="{87C0D81A-8134-428C-A6E1-8117155895E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9" name="直線コネクタ 50">
                    <a:extLst>
                      <a:ext uri="{FF2B5EF4-FFF2-40B4-BE49-F238E27FC236}">
                        <a16:creationId xmlns:a16="http://schemas.microsoft.com/office/drawing/2014/main" id="{576464A8-BDC9-42AF-A4F9-086898E3D5D3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69" name="グループ化 5">
                <a:extLst>
                  <a:ext uri="{FF2B5EF4-FFF2-40B4-BE49-F238E27FC236}">
                    <a16:creationId xmlns:a16="http://schemas.microsoft.com/office/drawing/2014/main" id="{2BACB5B6-1205-470C-B8C5-D329BF5F5D0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3091139">
                <a:off x="6831663" y="2431229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398" name="フリーフォーム 39">
                  <a:extLst>
                    <a:ext uri="{FF2B5EF4-FFF2-40B4-BE49-F238E27FC236}">
                      <a16:creationId xmlns:a16="http://schemas.microsoft.com/office/drawing/2014/main" id="{2E0CA3F6-D0DF-4A1E-AC55-7087F9C3DD26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99" name="グループ化 40">
                  <a:extLst>
                    <a:ext uri="{FF2B5EF4-FFF2-40B4-BE49-F238E27FC236}">
                      <a16:creationId xmlns:a16="http://schemas.microsoft.com/office/drawing/2014/main" id="{3D622080-4881-45AD-8165-CA04EBBF8837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400" name="直線コネクタ 41">
                    <a:extLst>
                      <a:ext uri="{FF2B5EF4-FFF2-40B4-BE49-F238E27FC236}">
                        <a16:creationId xmlns:a16="http://schemas.microsoft.com/office/drawing/2014/main" id="{5A1BA05B-D756-440E-B120-75D7E094C909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直線コネクタ 42">
                    <a:extLst>
                      <a:ext uri="{FF2B5EF4-FFF2-40B4-BE49-F238E27FC236}">
                        <a16:creationId xmlns:a16="http://schemas.microsoft.com/office/drawing/2014/main" id="{C7B38ACA-3E6B-4071-A135-4C4EB03D6D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2" name="直線コネクタ 43">
                    <a:extLst>
                      <a:ext uri="{FF2B5EF4-FFF2-40B4-BE49-F238E27FC236}">
                        <a16:creationId xmlns:a16="http://schemas.microsoft.com/office/drawing/2014/main" id="{EA57068F-E7EB-40C1-B513-884417BDA180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3" name="直線コネクタ 44">
                    <a:extLst>
                      <a:ext uri="{FF2B5EF4-FFF2-40B4-BE49-F238E27FC236}">
                        <a16:creationId xmlns:a16="http://schemas.microsoft.com/office/drawing/2014/main" id="{13CA43FD-3EDE-4BE9-B258-2BCC741CFFF8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0" name="グループ化 6">
                <a:extLst>
                  <a:ext uri="{FF2B5EF4-FFF2-40B4-BE49-F238E27FC236}">
                    <a16:creationId xmlns:a16="http://schemas.microsoft.com/office/drawing/2014/main" id="{E4E427E7-6927-4BF3-8358-2351A8171E7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6080961">
                <a:off x="7540112" y="2878913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392" name="フリーフォーム 33">
                  <a:extLst>
                    <a:ext uri="{FF2B5EF4-FFF2-40B4-BE49-F238E27FC236}">
                      <a16:creationId xmlns:a16="http://schemas.microsoft.com/office/drawing/2014/main" id="{C18FF96C-4914-429C-AE52-741110D15CCB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93" name="グループ化 34">
                  <a:extLst>
                    <a:ext uri="{FF2B5EF4-FFF2-40B4-BE49-F238E27FC236}">
                      <a16:creationId xmlns:a16="http://schemas.microsoft.com/office/drawing/2014/main" id="{8205BD5E-2063-40A7-9AF3-098A6BBAEA0F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394" name="直線コネクタ 35">
                    <a:extLst>
                      <a:ext uri="{FF2B5EF4-FFF2-40B4-BE49-F238E27FC236}">
                        <a16:creationId xmlns:a16="http://schemas.microsoft.com/office/drawing/2014/main" id="{54152309-227E-473D-9D8F-2C4E68520BD9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5" name="直線コネクタ 36">
                    <a:extLst>
                      <a:ext uri="{FF2B5EF4-FFF2-40B4-BE49-F238E27FC236}">
                        <a16:creationId xmlns:a16="http://schemas.microsoft.com/office/drawing/2014/main" id="{455A64BB-C227-4A8C-9293-21115BF752C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直線コネクタ 37">
                    <a:extLst>
                      <a:ext uri="{FF2B5EF4-FFF2-40B4-BE49-F238E27FC236}">
                        <a16:creationId xmlns:a16="http://schemas.microsoft.com/office/drawing/2014/main" id="{2BE824DC-9A7B-4426-AB9B-3CE24CF2DE5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直線コネクタ 38">
                    <a:extLst>
                      <a:ext uri="{FF2B5EF4-FFF2-40B4-BE49-F238E27FC236}">
                        <a16:creationId xmlns:a16="http://schemas.microsoft.com/office/drawing/2014/main" id="{283ECBD5-C5DC-4CBD-9FE3-D5ABB1DF9D9B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1" name="グループ化 8">
                <a:extLst>
                  <a:ext uri="{FF2B5EF4-FFF2-40B4-BE49-F238E27FC236}">
                    <a16:creationId xmlns:a16="http://schemas.microsoft.com/office/drawing/2014/main" id="{C833934C-19F0-4AB8-A24B-8258F3F3D31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7091119">
                <a:off x="5986579" y="3806302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386" name="フリーフォーム 27">
                  <a:extLst>
                    <a:ext uri="{FF2B5EF4-FFF2-40B4-BE49-F238E27FC236}">
                      <a16:creationId xmlns:a16="http://schemas.microsoft.com/office/drawing/2014/main" id="{2AEC5DA5-F433-42A1-BEBC-FAA8290E12AD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87" name="グループ化 28">
                  <a:extLst>
                    <a:ext uri="{FF2B5EF4-FFF2-40B4-BE49-F238E27FC236}">
                      <a16:creationId xmlns:a16="http://schemas.microsoft.com/office/drawing/2014/main" id="{7BD4C0EB-CCAB-46A5-BFFA-E6903FC79121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388" name="直線コネクタ 29">
                    <a:extLst>
                      <a:ext uri="{FF2B5EF4-FFF2-40B4-BE49-F238E27FC236}">
                        <a16:creationId xmlns:a16="http://schemas.microsoft.com/office/drawing/2014/main" id="{8B1DEFF6-C459-4B71-B101-3CE3912D916F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9" name="直線コネクタ 30">
                    <a:extLst>
                      <a:ext uri="{FF2B5EF4-FFF2-40B4-BE49-F238E27FC236}">
                        <a16:creationId xmlns:a16="http://schemas.microsoft.com/office/drawing/2014/main" id="{8433E2F6-E918-49F8-9B17-EF8CFEA7567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0" name="直線コネクタ 31">
                    <a:extLst>
                      <a:ext uri="{FF2B5EF4-FFF2-40B4-BE49-F238E27FC236}">
                        <a16:creationId xmlns:a16="http://schemas.microsoft.com/office/drawing/2014/main" id="{34E3EE9A-3E78-4DB4-8E3C-C3BB507C46B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1" name="直線コネクタ 32">
                    <a:extLst>
                      <a:ext uri="{FF2B5EF4-FFF2-40B4-BE49-F238E27FC236}">
                        <a16:creationId xmlns:a16="http://schemas.microsoft.com/office/drawing/2014/main" id="{8F4B6EE0-9160-44E3-8CF5-9543241B2EFE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2" name="グループ化 9">
                <a:extLst>
                  <a:ext uri="{FF2B5EF4-FFF2-40B4-BE49-F238E27FC236}">
                    <a16:creationId xmlns:a16="http://schemas.microsoft.com/office/drawing/2014/main" id="{AA7D6DA1-118F-456F-86F0-769CB7F0061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0800000">
                <a:off x="7410017" y="3979800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380" name="フリーフォーム 21">
                  <a:extLst>
                    <a:ext uri="{FF2B5EF4-FFF2-40B4-BE49-F238E27FC236}">
                      <a16:creationId xmlns:a16="http://schemas.microsoft.com/office/drawing/2014/main" id="{F7B5C60B-D085-48C2-87E0-80C68D4205B4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81" name="グループ化 22">
                  <a:extLst>
                    <a:ext uri="{FF2B5EF4-FFF2-40B4-BE49-F238E27FC236}">
                      <a16:creationId xmlns:a16="http://schemas.microsoft.com/office/drawing/2014/main" id="{E889833F-7962-4DE8-A534-FDCB32721740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382" name="直線コネクタ 23">
                    <a:extLst>
                      <a:ext uri="{FF2B5EF4-FFF2-40B4-BE49-F238E27FC236}">
                        <a16:creationId xmlns:a16="http://schemas.microsoft.com/office/drawing/2014/main" id="{F9EDD2B5-DFF4-477F-B7A5-30D50CBE8B99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3" name="直線コネクタ 24">
                    <a:extLst>
                      <a:ext uri="{FF2B5EF4-FFF2-40B4-BE49-F238E27FC236}">
                        <a16:creationId xmlns:a16="http://schemas.microsoft.com/office/drawing/2014/main" id="{325618E8-FED3-456F-A85B-050CC97252A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4" name="直線コネクタ 25">
                    <a:extLst>
                      <a:ext uri="{FF2B5EF4-FFF2-40B4-BE49-F238E27FC236}">
                        <a16:creationId xmlns:a16="http://schemas.microsoft.com/office/drawing/2014/main" id="{E95EEEC0-55E1-4C2C-A98D-48252C5C582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5" name="直線コネクタ 26">
                    <a:extLst>
                      <a:ext uri="{FF2B5EF4-FFF2-40B4-BE49-F238E27FC236}">
                        <a16:creationId xmlns:a16="http://schemas.microsoft.com/office/drawing/2014/main" id="{71F76AF1-E5DA-43AB-9077-8DE41418D000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73" name="グループ化 10">
                <a:extLst>
                  <a:ext uri="{FF2B5EF4-FFF2-40B4-BE49-F238E27FC236}">
                    <a16:creationId xmlns:a16="http://schemas.microsoft.com/office/drawing/2014/main" id="{25CD73D5-B11C-40F4-A406-7961672F365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3922608">
                <a:off x="6698281" y="4222046"/>
                <a:ext cx="690375" cy="313296"/>
                <a:chOff x="5267450" y="3810639"/>
                <a:chExt cx="848735" cy="391695"/>
              </a:xfrm>
              <a:noFill/>
            </p:grpSpPr>
            <p:sp>
              <p:nvSpPr>
                <p:cNvPr id="374" name="フリーフォーム 15">
                  <a:extLst>
                    <a:ext uri="{FF2B5EF4-FFF2-40B4-BE49-F238E27FC236}">
                      <a16:creationId xmlns:a16="http://schemas.microsoft.com/office/drawing/2014/main" id="{6F056035-9A9A-456C-93C4-7E26A05D5A8D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375" name="グループ化 16">
                  <a:extLst>
                    <a:ext uri="{FF2B5EF4-FFF2-40B4-BE49-F238E27FC236}">
                      <a16:creationId xmlns:a16="http://schemas.microsoft.com/office/drawing/2014/main" id="{FCA8E4FE-81DA-4ED6-9137-26B3C7448FCD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376" name="直線コネクタ 17">
                    <a:extLst>
                      <a:ext uri="{FF2B5EF4-FFF2-40B4-BE49-F238E27FC236}">
                        <a16:creationId xmlns:a16="http://schemas.microsoft.com/office/drawing/2014/main" id="{4FB37073-040B-46E4-A052-7B9311E54E7D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7" name="直線コネクタ 18">
                    <a:extLst>
                      <a:ext uri="{FF2B5EF4-FFF2-40B4-BE49-F238E27FC236}">
                        <a16:creationId xmlns:a16="http://schemas.microsoft.com/office/drawing/2014/main" id="{B8152FAC-9E55-44DA-8612-A2DE755BEDF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8" name="直線コネクタ 19">
                    <a:extLst>
                      <a:ext uri="{FF2B5EF4-FFF2-40B4-BE49-F238E27FC236}">
                        <a16:creationId xmlns:a16="http://schemas.microsoft.com/office/drawing/2014/main" id="{DCC4B0C7-04B1-451D-BA34-07C53EB35EE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9" name="直線コネクタ 20">
                    <a:extLst>
                      <a:ext uri="{FF2B5EF4-FFF2-40B4-BE49-F238E27FC236}">
                        <a16:creationId xmlns:a16="http://schemas.microsoft.com/office/drawing/2014/main" id="{C3E37497-8576-48E7-81DD-7650F0A5887F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336" name="フリーフォーム 100 1 1">
              <a:extLst>
                <a:ext uri="{FF2B5EF4-FFF2-40B4-BE49-F238E27FC236}">
                  <a16:creationId xmlns:a16="http://schemas.microsoft.com/office/drawing/2014/main" id="{BE2741C5-39C9-486F-82AC-BDDB7D4F70D6}"/>
                </a:ext>
              </a:extLst>
            </p:cNvPr>
            <p:cNvSpPr/>
            <p:nvPr/>
          </p:nvSpPr>
          <p:spPr>
            <a:xfrm rot="10800000">
              <a:off x="7172732" y="4242938"/>
              <a:ext cx="198937" cy="7032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337" name="フリーフォーム 100 1 1">
              <a:extLst>
                <a:ext uri="{FF2B5EF4-FFF2-40B4-BE49-F238E27FC236}">
                  <a16:creationId xmlns:a16="http://schemas.microsoft.com/office/drawing/2014/main" id="{8B9F0FA0-CF4A-4805-A8E5-25BA8A742C6E}"/>
                </a:ext>
              </a:extLst>
            </p:cNvPr>
            <p:cNvSpPr/>
            <p:nvPr/>
          </p:nvSpPr>
          <p:spPr>
            <a:xfrm rot="10800000">
              <a:off x="6492592" y="4216467"/>
              <a:ext cx="198937" cy="7032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sp>
        <p:nvSpPr>
          <p:cNvPr id="414" name="Rectangle 413">
            <a:extLst>
              <a:ext uri="{FF2B5EF4-FFF2-40B4-BE49-F238E27FC236}">
                <a16:creationId xmlns:a16="http://schemas.microsoft.com/office/drawing/2014/main" id="{F4C4E4B7-0521-4ED0-B872-ED7F2CFEC5CB}"/>
              </a:ext>
            </a:extLst>
          </p:cNvPr>
          <p:cNvSpPr/>
          <p:nvPr/>
        </p:nvSpPr>
        <p:spPr>
          <a:xfrm>
            <a:off x="1979712" y="4958756"/>
            <a:ext cx="205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=</a:t>
            </a:r>
            <a:endParaRPr lang="ja-JP" altLang="en-US" sz="2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CB472D-C682-480E-B032-9356D312E99F}"/>
              </a:ext>
            </a:extLst>
          </p:cNvPr>
          <p:cNvGrpSpPr/>
          <p:nvPr/>
        </p:nvGrpSpPr>
        <p:grpSpPr>
          <a:xfrm>
            <a:off x="2486922" y="4985257"/>
            <a:ext cx="1035082" cy="514802"/>
            <a:chOff x="1976040" y="4726554"/>
            <a:chExt cx="1035082" cy="514802"/>
          </a:xfrm>
        </p:grpSpPr>
        <p:sp>
          <p:nvSpPr>
            <p:cNvPr id="413" name="円/楕円 51">
              <a:extLst>
                <a:ext uri="{FF2B5EF4-FFF2-40B4-BE49-F238E27FC236}">
                  <a16:creationId xmlns:a16="http://schemas.microsoft.com/office/drawing/2014/main" id="{E90F1204-8162-49E0-8B7E-671EC6F9BB48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2229333" y="4726554"/>
              <a:ext cx="514802" cy="514802"/>
            </a:xfrm>
            <a:prstGeom prst="ellipse">
              <a:avLst/>
            </a:prstGeom>
            <a:noFill/>
            <a:ln w="28575" cmpd="sng">
              <a:solidFill>
                <a:srgbClr val="00D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415" name="フリーフォーム 100 1 1">
              <a:extLst>
                <a:ext uri="{FF2B5EF4-FFF2-40B4-BE49-F238E27FC236}">
                  <a16:creationId xmlns:a16="http://schemas.microsoft.com/office/drawing/2014/main" id="{5C94C0B1-DAAB-4C88-B354-BD4D22BAED53}"/>
                </a:ext>
              </a:extLst>
            </p:cNvPr>
            <p:cNvSpPr/>
            <p:nvPr/>
          </p:nvSpPr>
          <p:spPr>
            <a:xfrm rot="10800000">
              <a:off x="1976040" y="4947212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416" name="フリーフォーム 100 1 1">
              <a:extLst>
                <a:ext uri="{FF2B5EF4-FFF2-40B4-BE49-F238E27FC236}">
                  <a16:creationId xmlns:a16="http://schemas.microsoft.com/office/drawing/2014/main" id="{E8A3CFA2-B2E3-49A4-B4D3-A8B2573D2334}"/>
                </a:ext>
              </a:extLst>
            </p:cNvPr>
            <p:cNvSpPr/>
            <p:nvPr/>
          </p:nvSpPr>
          <p:spPr>
            <a:xfrm rot="10800000">
              <a:off x="2787628" y="4955826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5C9E79-E2B2-47A6-AB98-8737B83CE04A}"/>
              </a:ext>
            </a:extLst>
          </p:cNvPr>
          <p:cNvGrpSpPr/>
          <p:nvPr/>
        </p:nvGrpSpPr>
        <p:grpSpPr>
          <a:xfrm>
            <a:off x="4070346" y="4743615"/>
            <a:ext cx="1002711" cy="755266"/>
            <a:chOff x="3364683" y="3798432"/>
            <a:chExt cx="1002711" cy="755266"/>
          </a:xfrm>
        </p:grpSpPr>
        <p:grpSp>
          <p:nvGrpSpPr>
            <p:cNvPr id="411" name="Group 410">
              <a:extLst>
                <a:ext uri="{FF2B5EF4-FFF2-40B4-BE49-F238E27FC236}">
                  <a16:creationId xmlns:a16="http://schemas.microsoft.com/office/drawing/2014/main" id="{4142AB9E-8796-479A-8AAC-0D4AAA6DC473}"/>
                </a:ext>
              </a:extLst>
            </p:cNvPr>
            <p:cNvGrpSpPr/>
            <p:nvPr/>
          </p:nvGrpSpPr>
          <p:grpSpPr>
            <a:xfrm>
              <a:off x="3433645" y="3798432"/>
              <a:ext cx="878612" cy="755266"/>
              <a:chOff x="4450882" y="1231296"/>
              <a:chExt cx="919631" cy="790526"/>
            </a:xfrm>
          </p:grpSpPr>
          <p:sp>
            <p:nvSpPr>
              <p:cNvPr id="423" name="円/楕円 51">
                <a:extLst>
                  <a:ext uri="{FF2B5EF4-FFF2-40B4-BE49-F238E27FC236}">
                    <a16:creationId xmlns:a16="http://schemas.microsoft.com/office/drawing/2014/main" id="{1A5B261F-1D7E-4526-8211-6A35D9B8562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952241">
                <a:off x="4624793" y="1482986"/>
                <a:ext cx="538836" cy="538836"/>
              </a:xfrm>
              <a:prstGeom prst="ellipse">
                <a:avLst/>
              </a:prstGeom>
              <a:noFill/>
              <a:ln w="28575" cmpd="sng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grpSp>
            <p:nvGrpSpPr>
              <p:cNvPr id="424" name="グループ化 5">
                <a:extLst>
                  <a:ext uri="{FF2B5EF4-FFF2-40B4-BE49-F238E27FC236}">
                    <a16:creationId xmlns:a16="http://schemas.microsoft.com/office/drawing/2014/main" id="{E59BD7B0-9058-46AE-BA71-87ECF7C5E7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789182">
                <a:off x="4450882" y="1283638"/>
                <a:ext cx="351387" cy="159461"/>
                <a:chOff x="5267450" y="3810639"/>
                <a:chExt cx="848735" cy="391695"/>
              </a:xfrm>
              <a:noFill/>
            </p:grpSpPr>
            <p:sp>
              <p:nvSpPr>
                <p:cNvPr id="432" name="フリーフォーム 39">
                  <a:extLst>
                    <a:ext uri="{FF2B5EF4-FFF2-40B4-BE49-F238E27FC236}">
                      <a16:creationId xmlns:a16="http://schemas.microsoft.com/office/drawing/2014/main" id="{AA6DAC4D-1101-4D31-858A-47D2A34B8ED8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33" name="グループ化 40">
                  <a:extLst>
                    <a:ext uri="{FF2B5EF4-FFF2-40B4-BE49-F238E27FC236}">
                      <a16:creationId xmlns:a16="http://schemas.microsoft.com/office/drawing/2014/main" id="{2C82856F-308D-413B-B5CE-D0292B09AFB7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434" name="直線コネクタ 41">
                    <a:extLst>
                      <a:ext uri="{FF2B5EF4-FFF2-40B4-BE49-F238E27FC236}">
                        <a16:creationId xmlns:a16="http://schemas.microsoft.com/office/drawing/2014/main" id="{720C8123-4882-4D4D-966E-3DBBF190AC79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5" name="直線コネクタ 42">
                    <a:extLst>
                      <a:ext uri="{FF2B5EF4-FFF2-40B4-BE49-F238E27FC236}">
                        <a16:creationId xmlns:a16="http://schemas.microsoft.com/office/drawing/2014/main" id="{C6D0D7CE-392E-4858-A23E-0DA266366E3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6" name="直線コネクタ 43">
                    <a:extLst>
                      <a:ext uri="{FF2B5EF4-FFF2-40B4-BE49-F238E27FC236}">
                        <a16:creationId xmlns:a16="http://schemas.microsoft.com/office/drawing/2014/main" id="{DF99422E-4F85-4FF8-8A3E-6CC89F8EBEB1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7" name="直線コネクタ 44">
                    <a:extLst>
                      <a:ext uri="{FF2B5EF4-FFF2-40B4-BE49-F238E27FC236}">
                        <a16:creationId xmlns:a16="http://schemas.microsoft.com/office/drawing/2014/main" id="{6F583C67-4E33-4696-B4D6-BEBB6746F719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25" name="グループ化 10">
                <a:extLst>
                  <a:ext uri="{FF2B5EF4-FFF2-40B4-BE49-F238E27FC236}">
                    <a16:creationId xmlns:a16="http://schemas.microsoft.com/office/drawing/2014/main" id="{25477796-EDD0-4303-B13F-6BD8DCB6362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5837639">
                <a:off x="5087977" y="1337445"/>
                <a:ext cx="388685" cy="176387"/>
                <a:chOff x="5267450" y="3810639"/>
                <a:chExt cx="848735" cy="391695"/>
              </a:xfrm>
              <a:noFill/>
            </p:grpSpPr>
            <p:sp>
              <p:nvSpPr>
                <p:cNvPr id="426" name="フリーフォーム 15">
                  <a:extLst>
                    <a:ext uri="{FF2B5EF4-FFF2-40B4-BE49-F238E27FC236}">
                      <a16:creationId xmlns:a16="http://schemas.microsoft.com/office/drawing/2014/main" id="{D22B411D-216D-43FD-96CD-FC70201E1D8E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27" name="グループ化 16">
                  <a:extLst>
                    <a:ext uri="{FF2B5EF4-FFF2-40B4-BE49-F238E27FC236}">
                      <a16:creationId xmlns:a16="http://schemas.microsoft.com/office/drawing/2014/main" id="{BA232B0A-16BE-4FD5-9A97-837A9CB664E0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428" name="直線コネクタ 17">
                    <a:extLst>
                      <a:ext uri="{FF2B5EF4-FFF2-40B4-BE49-F238E27FC236}">
                        <a16:creationId xmlns:a16="http://schemas.microsoft.com/office/drawing/2014/main" id="{B032639D-1968-49CF-BB9D-23EA5FC831A0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9" name="直線コネクタ 18">
                    <a:extLst>
                      <a:ext uri="{FF2B5EF4-FFF2-40B4-BE49-F238E27FC236}">
                        <a16:creationId xmlns:a16="http://schemas.microsoft.com/office/drawing/2014/main" id="{80D6F6D1-4215-4F9E-8CE9-D1610696F4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0" name="直線コネクタ 19">
                    <a:extLst>
                      <a:ext uri="{FF2B5EF4-FFF2-40B4-BE49-F238E27FC236}">
                        <a16:creationId xmlns:a16="http://schemas.microsoft.com/office/drawing/2014/main" id="{E7127DD2-28DE-4124-B279-5184C8AE637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1" name="直線コネクタ 20">
                    <a:extLst>
                      <a:ext uri="{FF2B5EF4-FFF2-40B4-BE49-F238E27FC236}">
                        <a16:creationId xmlns:a16="http://schemas.microsoft.com/office/drawing/2014/main" id="{E476E4A4-E69E-4D0A-998D-FAD319F16C14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417" name="フリーフォーム 100 1 1">
              <a:extLst>
                <a:ext uri="{FF2B5EF4-FFF2-40B4-BE49-F238E27FC236}">
                  <a16:creationId xmlns:a16="http://schemas.microsoft.com/office/drawing/2014/main" id="{E83AF1BA-A6FC-44CB-973C-829272B5CE51}"/>
                </a:ext>
              </a:extLst>
            </p:cNvPr>
            <p:cNvSpPr/>
            <p:nvPr/>
          </p:nvSpPr>
          <p:spPr>
            <a:xfrm rot="10800000">
              <a:off x="4143900" y="4266175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418" name="フリーフォーム 100 1 1">
              <a:extLst>
                <a:ext uri="{FF2B5EF4-FFF2-40B4-BE49-F238E27FC236}">
                  <a16:creationId xmlns:a16="http://schemas.microsoft.com/office/drawing/2014/main" id="{A476FDD8-B61B-4677-A3D8-03E61F13DF23}"/>
                </a:ext>
              </a:extLst>
            </p:cNvPr>
            <p:cNvSpPr/>
            <p:nvPr/>
          </p:nvSpPr>
          <p:spPr>
            <a:xfrm rot="10800000">
              <a:off x="3364683" y="4248246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</p:grpSp>
      <p:sp>
        <p:nvSpPr>
          <p:cNvPr id="439" name="TextBox 438">
            <a:extLst>
              <a:ext uri="{FF2B5EF4-FFF2-40B4-BE49-F238E27FC236}">
                <a16:creationId xmlns:a16="http://schemas.microsoft.com/office/drawing/2014/main" id="{081C917A-5CFF-4723-872E-C9B1C47FC7FC}"/>
              </a:ext>
            </a:extLst>
          </p:cNvPr>
          <p:cNvSpPr txBox="1"/>
          <p:nvPr/>
        </p:nvSpPr>
        <p:spPr>
          <a:xfrm>
            <a:off x="5235481" y="5035700"/>
            <a:ext cx="1280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＋　・・・</a:t>
            </a:r>
          </a:p>
        </p:txBody>
      </p:sp>
      <p:sp>
        <p:nvSpPr>
          <p:cNvPr id="477" name="Rectangle 476">
            <a:extLst>
              <a:ext uri="{FF2B5EF4-FFF2-40B4-BE49-F238E27FC236}">
                <a16:creationId xmlns:a16="http://schemas.microsoft.com/office/drawing/2014/main" id="{E156228B-C968-4195-95DF-8B7D2524821E}"/>
              </a:ext>
            </a:extLst>
          </p:cNvPr>
          <p:cNvSpPr/>
          <p:nvPr/>
        </p:nvSpPr>
        <p:spPr>
          <a:xfrm>
            <a:off x="3613210" y="5082726"/>
            <a:ext cx="223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＋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F6B20A9-BC17-48A1-918C-F58600F78F19}"/>
              </a:ext>
            </a:extLst>
          </p:cNvPr>
          <p:cNvSpPr/>
          <p:nvPr/>
        </p:nvSpPr>
        <p:spPr bwMode="auto">
          <a:xfrm>
            <a:off x="635024" y="3413426"/>
            <a:ext cx="684153" cy="663646"/>
          </a:xfrm>
          <a:prstGeom prst="downArrow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1743F5-64AE-4CF3-A2DE-2B77C55705EB}"/>
              </a:ext>
            </a:extLst>
          </p:cNvPr>
          <p:cNvGrpSpPr/>
          <p:nvPr/>
        </p:nvGrpSpPr>
        <p:grpSpPr>
          <a:xfrm>
            <a:off x="10329554" y="1945154"/>
            <a:ext cx="7389285" cy="1978738"/>
            <a:chOff x="1143155" y="4762630"/>
            <a:chExt cx="7389285" cy="1978738"/>
          </a:xfrm>
        </p:grpSpPr>
        <p:sp>
          <p:nvSpPr>
            <p:cNvPr id="480" name="Rectangle 479">
              <a:extLst>
                <a:ext uri="{FF2B5EF4-FFF2-40B4-BE49-F238E27FC236}">
                  <a16:creationId xmlns:a16="http://schemas.microsoft.com/office/drawing/2014/main" id="{C6DFC76F-ED39-4AF0-9CE9-111C58A5F195}"/>
                </a:ext>
              </a:extLst>
            </p:cNvPr>
            <p:cNvSpPr/>
            <p:nvPr/>
          </p:nvSpPr>
          <p:spPr bwMode="auto">
            <a:xfrm>
              <a:off x="1143155" y="4762630"/>
              <a:ext cx="6740930" cy="190673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5A30935E-8D7B-4DD9-ABEC-029CA782AEC8}"/>
                </a:ext>
              </a:extLst>
            </p:cNvPr>
            <p:cNvSpPr/>
            <p:nvPr/>
          </p:nvSpPr>
          <p:spPr>
            <a:xfrm>
              <a:off x="4135936" y="5726824"/>
              <a:ext cx="47791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/>
                <a:t>＋</a:t>
              </a:r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336E771E-2A83-4F87-946A-5B08B1FA6C22}"/>
                </a:ext>
              </a:extLst>
            </p:cNvPr>
            <p:cNvSpPr txBox="1"/>
            <p:nvPr/>
          </p:nvSpPr>
          <p:spPr>
            <a:xfrm>
              <a:off x="1315906" y="4935788"/>
              <a:ext cx="72165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800" dirty="0" err="1"/>
                <a:t>Furry’s</a:t>
              </a:r>
              <a:r>
                <a:rPr lang="en-US" altLang="ja-JP" sz="1800" dirty="0"/>
                <a:t> theorem: </a:t>
              </a:r>
              <a:r>
                <a:rPr lang="en-US" altLang="ja-JP" sz="1800" dirty="0">
                  <a:solidFill>
                    <a:srgbClr val="FF0000"/>
                  </a:solidFill>
                </a:rPr>
                <a:t>The odd-order diagrams </a:t>
              </a:r>
              <a:r>
                <a:rPr lang="en-US" altLang="ja-JP" sz="1800" dirty="0"/>
                <a:t>cancel in C-even systems.</a:t>
              </a:r>
              <a:endParaRPr kumimoji="1" lang="ja-JP" altLang="en-US" sz="1800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00ED02F-36EE-479C-9BB5-984F6255B596}"/>
                </a:ext>
              </a:extLst>
            </p:cNvPr>
            <p:cNvGrpSpPr/>
            <p:nvPr/>
          </p:nvGrpSpPr>
          <p:grpSpPr>
            <a:xfrm>
              <a:off x="2915816" y="5392062"/>
              <a:ext cx="1002711" cy="1038857"/>
              <a:chOff x="2690477" y="5452413"/>
              <a:chExt cx="1002711" cy="103885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36650348-C4F6-497D-B880-8DE9734FE69A}"/>
                  </a:ext>
                </a:extLst>
              </p:cNvPr>
              <p:cNvGrpSpPr/>
              <p:nvPr/>
            </p:nvGrpSpPr>
            <p:grpSpPr>
              <a:xfrm>
                <a:off x="2690477" y="5452413"/>
                <a:ext cx="1002711" cy="874856"/>
                <a:chOff x="2563650" y="5601761"/>
                <a:chExt cx="1002711" cy="874856"/>
              </a:xfrm>
            </p:grpSpPr>
            <p:sp>
              <p:nvSpPr>
                <p:cNvPr id="451" name="円/楕円 51">
                  <a:extLst>
                    <a:ext uri="{FF2B5EF4-FFF2-40B4-BE49-F238E27FC236}">
                      <a16:creationId xmlns:a16="http://schemas.microsoft.com/office/drawing/2014/main" id="{2040EF2F-181E-4506-BFD4-6BBB19C4A8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952241">
                  <a:off x="2798766" y="5961815"/>
                  <a:ext cx="514802" cy="514802"/>
                </a:xfrm>
                <a:prstGeom prst="ellipse">
                  <a:avLst/>
                </a:prstGeom>
                <a:noFill/>
                <a:ln w="28575" cmpd="sng">
                  <a:solidFill>
                    <a:srgbClr val="00D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52" name="グループ化 5">
                  <a:extLst>
                    <a:ext uri="{FF2B5EF4-FFF2-40B4-BE49-F238E27FC236}">
                      <a16:creationId xmlns:a16="http://schemas.microsoft.com/office/drawing/2014/main" id="{DDDEBC75-1A98-4B3B-AB76-1BD5DBCAD5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3137298">
                  <a:off x="2933835" y="5693443"/>
                  <a:ext cx="335714" cy="152349"/>
                  <a:chOff x="5267450" y="3810639"/>
                  <a:chExt cx="848735" cy="391695"/>
                </a:xfrm>
                <a:noFill/>
              </p:grpSpPr>
              <p:sp>
                <p:nvSpPr>
                  <p:cNvPr id="460" name="フリーフォーム 39">
                    <a:extLst>
                      <a:ext uri="{FF2B5EF4-FFF2-40B4-BE49-F238E27FC236}">
                        <a16:creationId xmlns:a16="http://schemas.microsoft.com/office/drawing/2014/main" id="{53F2D1A7-7511-45DD-9344-4776752FB3FA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61" name="グループ化 40">
                    <a:extLst>
                      <a:ext uri="{FF2B5EF4-FFF2-40B4-BE49-F238E27FC236}">
                        <a16:creationId xmlns:a16="http://schemas.microsoft.com/office/drawing/2014/main" id="{C5E1A76B-A264-4B93-A4CC-053838AA1558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462" name="直線コネクタ 41">
                      <a:extLst>
                        <a:ext uri="{FF2B5EF4-FFF2-40B4-BE49-F238E27FC236}">
                          <a16:creationId xmlns:a16="http://schemas.microsoft.com/office/drawing/2014/main" id="{396A925C-03C4-4DE0-92C0-949F62A9021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3" name="直線コネクタ 42">
                      <a:extLst>
                        <a:ext uri="{FF2B5EF4-FFF2-40B4-BE49-F238E27FC236}">
                          <a16:creationId xmlns:a16="http://schemas.microsoft.com/office/drawing/2014/main" id="{12C00967-2FEF-4C28-A9FC-109CB475AB5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4" name="直線コネクタ 43">
                      <a:extLst>
                        <a:ext uri="{FF2B5EF4-FFF2-40B4-BE49-F238E27FC236}">
                          <a16:creationId xmlns:a16="http://schemas.microsoft.com/office/drawing/2014/main" id="{D8FCFE81-B9C2-47C3-A527-AEE96990CA1B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5" name="直線コネクタ 44">
                      <a:extLst>
                        <a:ext uri="{FF2B5EF4-FFF2-40B4-BE49-F238E27FC236}">
                          <a16:creationId xmlns:a16="http://schemas.microsoft.com/office/drawing/2014/main" id="{47266BB5-AC6B-44D2-8955-377638177C8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49" name="フリーフォーム 100 1 1">
                  <a:extLst>
                    <a:ext uri="{FF2B5EF4-FFF2-40B4-BE49-F238E27FC236}">
                      <a16:creationId xmlns:a16="http://schemas.microsoft.com/office/drawing/2014/main" id="{8C38631D-72E3-4C8B-9BE9-9D3F232495FA}"/>
                    </a:ext>
                  </a:extLst>
                </p:cNvPr>
                <p:cNvSpPr/>
                <p:nvPr/>
              </p:nvSpPr>
              <p:spPr>
                <a:xfrm rot="10800000">
                  <a:off x="3342867" y="6189094"/>
                  <a:ext cx="223494" cy="79005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 dirty="0"/>
                </a:p>
              </p:txBody>
            </p:sp>
            <p:sp>
              <p:nvSpPr>
                <p:cNvPr id="450" name="フリーフォーム 100 1 1">
                  <a:extLst>
                    <a:ext uri="{FF2B5EF4-FFF2-40B4-BE49-F238E27FC236}">
                      <a16:creationId xmlns:a16="http://schemas.microsoft.com/office/drawing/2014/main" id="{C22BC76A-2030-4F61-BA9F-39153BA895F9}"/>
                    </a:ext>
                  </a:extLst>
                </p:cNvPr>
                <p:cNvSpPr/>
                <p:nvPr/>
              </p:nvSpPr>
              <p:spPr>
                <a:xfrm rot="10800000">
                  <a:off x="2563650" y="6171165"/>
                  <a:ext cx="223494" cy="79005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 dirty="0"/>
                </a:p>
              </p:txBody>
            </p:sp>
          </p:grp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4C5CD170-C427-43B2-BE05-C4E4DE9612FA}"/>
                  </a:ext>
                </a:extLst>
              </p:cNvPr>
              <p:cNvSpPr/>
              <p:nvPr/>
            </p:nvSpPr>
            <p:spPr>
              <a:xfrm rot="9620984">
                <a:off x="2840784" y="6188961"/>
                <a:ext cx="718745" cy="302309"/>
              </a:xfrm>
              <a:prstGeom prst="arc">
                <a:avLst>
                  <a:gd name="adj1" fmla="val 12118156"/>
                  <a:gd name="adj2" fmla="val 20085454"/>
                </a:avLst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BD5BE76-CCD3-403E-995E-84980997BDE2}"/>
                </a:ext>
              </a:extLst>
            </p:cNvPr>
            <p:cNvGrpSpPr/>
            <p:nvPr/>
          </p:nvGrpSpPr>
          <p:grpSpPr>
            <a:xfrm>
              <a:off x="4831261" y="5404391"/>
              <a:ext cx="1002711" cy="1014198"/>
              <a:chOff x="4353449" y="5511145"/>
              <a:chExt cx="1002711" cy="1014198"/>
            </a:xfrm>
          </p:grpSpPr>
          <p:grpSp>
            <p:nvGrpSpPr>
              <p:cNvPr id="466" name="Group 465">
                <a:extLst>
                  <a:ext uri="{FF2B5EF4-FFF2-40B4-BE49-F238E27FC236}">
                    <a16:creationId xmlns:a16="http://schemas.microsoft.com/office/drawing/2014/main" id="{864330CE-3A07-4A5D-A4FE-89F999A2A64C}"/>
                  </a:ext>
                </a:extLst>
              </p:cNvPr>
              <p:cNvGrpSpPr/>
              <p:nvPr/>
            </p:nvGrpSpPr>
            <p:grpSpPr>
              <a:xfrm>
                <a:off x="4353449" y="5511145"/>
                <a:ext cx="1002711" cy="874856"/>
                <a:chOff x="2563650" y="5601761"/>
                <a:chExt cx="1002711" cy="874856"/>
              </a:xfrm>
            </p:grpSpPr>
            <p:sp>
              <p:nvSpPr>
                <p:cNvPr id="467" name="円/楕円 51">
                  <a:extLst>
                    <a:ext uri="{FF2B5EF4-FFF2-40B4-BE49-F238E27FC236}">
                      <a16:creationId xmlns:a16="http://schemas.microsoft.com/office/drawing/2014/main" id="{8B69BC7E-C376-4708-A0A0-316519B9974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952241">
                  <a:off x="2798766" y="5961815"/>
                  <a:ext cx="514802" cy="514802"/>
                </a:xfrm>
                <a:prstGeom prst="ellipse">
                  <a:avLst/>
                </a:prstGeom>
                <a:noFill/>
                <a:ln w="28575" cmpd="sng">
                  <a:solidFill>
                    <a:srgbClr val="00D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468" name="グループ化 5">
                  <a:extLst>
                    <a:ext uri="{FF2B5EF4-FFF2-40B4-BE49-F238E27FC236}">
                      <a16:creationId xmlns:a16="http://schemas.microsoft.com/office/drawing/2014/main" id="{224A9499-6802-4C59-9955-2D19E167696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3137298">
                  <a:off x="2933835" y="5693443"/>
                  <a:ext cx="335714" cy="152349"/>
                  <a:chOff x="5267450" y="3810639"/>
                  <a:chExt cx="848735" cy="391695"/>
                </a:xfrm>
                <a:noFill/>
              </p:grpSpPr>
              <p:sp>
                <p:nvSpPr>
                  <p:cNvPr id="471" name="フリーフォーム 39">
                    <a:extLst>
                      <a:ext uri="{FF2B5EF4-FFF2-40B4-BE49-F238E27FC236}">
                        <a16:creationId xmlns:a16="http://schemas.microsoft.com/office/drawing/2014/main" id="{32847E4D-1014-44A9-9A74-8BA9893E495B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pSp>
                <p:nvGrpSpPr>
                  <p:cNvPr id="472" name="グループ化 40">
                    <a:extLst>
                      <a:ext uri="{FF2B5EF4-FFF2-40B4-BE49-F238E27FC236}">
                        <a16:creationId xmlns:a16="http://schemas.microsoft.com/office/drawing/2014/main" id="{B963AB0A-9E0C-4FDA-A363-516CDE2AEAD7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473" name="直線コネクタ 41">
                      <a:extLst>
                        <a:ext uri="{FF2B5EF4-FFF2-40B4-BE49-F238E27FC236}">
                          <a16:creationId xmlns:a16="http://schemas.microsoft.com/office/drawing/2014/main" id="{5B11BEB8-9B18-4817-A3C9-F591182661C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4" name="直線コネクタ 42">
                      <a:extLst>
                        <a:ext uri="{FF2B5EF4-FFF2-40B4-BE49-F238E27FC236}">
                          <a16:creationId xmlns:a16="http://schemas.microsoft.com/office/drawing/2014/main" id="{0BB69B16-3733-4FC3-B4E0-ACB9DDD788A5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5" name="直線コネクタ 43">
                      <a:extLst>
                        <a:ext uri="{FF2B5EF4-FFF2-40B4-BE49-F238E27FC236}">
                          <a16:creationId xmlns:a16="http://schemas.microsoft.com/office/drawing/2014/main" id="{0726D4BE-2D6F-475E-8DB8-04E1272162E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6" name="直線コネクタ 44">
                      <a:extLst>
                        <a:ext uri="{FF2B5EF4-FFF2-40B4-BE49-F238E27FC236}">
                          <a16:creationId xmlns:a16="http://schemas.microsoft.com/office/drawing/2014/main" id="{FCE69E26-A0DC-42B4-ABA5-4F914132A74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69" name="フリーフォーム 100 1 1">
                  <a:extLst>
                    <a:ext uri="{FF2B5EF4-FFF2-40B4-BE49-F238E27FC236}">
                      <a16:creationId xmlns:a16="http://schemas.microsoft.com/office/drawing/2014/main" id="{B1CF4F02-8C69-4C6A-ADEE-388B39C4C7CB}"/>
                    </a:ext>
                  </a:extLst>
                </p:cNvPr>
                <p:cNvSpPr/>
                <p:nvPr/>
              </p:nvSpPr>
              <p:spPr>
                <a:xfrm rot="10800000">
                  <a:off x="3342867" y="6189094"/>
                  <a:ext cx="223494" cy="79005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 dirty="0"/>
                </a:p>
              </p:txBody>
            </p:sp>
            <p:sp>
              <p:nvSpPr>
                <p:cNvPr id="470" name="フリーフォーム 100 1 1">
                  <a:extLst>
                    <a:ext uri="{FF2B5EF4-FFF2-40B4-BE49-F238E27FC236}">
                      <a16:creationId xmlns:a16="http://schemas.microsoft.com/office/drawing/2014/main" id="{7DD4AB8A-74EA-4572-ABFD-97338ABF7E08}"/>
                    </a:ext>
                  </a:extLst>
                </p:cNvPr>
                <p:cNvSpPr/>
                <p:nvPr/>
              </p:nvSpPr>
              <p:spPr>
                <a:xfrm rot="10800000">
                  <a:off x="2563650" y="6171165"/>
                  <a:ext cx="223494" cy="79005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 dirty="0"/>
                </a:p>
              </p:txBody>
            </p:sp>
          </p:grpSp>
          <p:sp>
            <p:nvSpPr>
              <p:cNvPr id="478" name="Arc 477">
                <a:extLst>
                  <a:ext uri="{FF2B5EF4-FFF2-40B4-BE49-F238E27FC236}">
                    <a16:creationId xmlns:a16="http://schemas.microsoft.com/office/drawing/2014/main" id="{345F6B87-3569-4BA5-9414-13C507DAC3D5}"/>
                  </a:ext>
                </a:extLst>
              </p:cNvPr>
              <p:cNvSpPr/>
              <p:nvPr/>
            </p:nvSpPr>
            <p:spPr>
              <a:xfrm rot="11895697">
                <a:off x="4478009" y="6223034"/>
                <a:ext cx="718745" cy="302309"/>
              </a:xfrm>
              <a:prstGeom prst="arc">
                <a:avLst>
                  <a:gd name="adj1" fmla="val 12118156"/>
                  <a:gd name="adj2" fmla="val 20085454"/>
                </a:avLst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79" name="TextBox 478">
              <a:extLst>
                <a:ext uri="{FF2B5EF4-FFF2-40B4-BE49-F238E27FC236}">
                  <a16:creationId xmlns:a16="http://schemas.microsoft.com/office/drawing/2014/main" id="{F8483232-82B8-4FA3-8509-7ED0FB68A9D8}"/>
                </a:ext>
              </a:extLst>
            </p:cNvPr>
            <p:cNvSpPr txBox="1"/>
            <p:nvPr/>
          </p:nvSpPr>
          <p:spPr>
            <a:xfrm>
              <a:off x="6051382" y="5726824"/>
              <a:ext cx="1280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＝ ０</a:t>
              </a:r>
              <a:endParaRPr kumimoji="1" lang="ja-JP" alt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C81605-8C1F-4F02-8D91-F931B2ABF03F}"/>
                </a:ext>
              </a:extLst>
            </p:cNvPr>
            <p:cNvSpPr txBox="1"/>
            <p:nvPr/>
          </p:nvSpPr>
          <p:spPr>
            <a:xfrm>
              <a:off x="3692133" y="6372036"/>
              <a:ext cx="13901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Charge flows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68248C34-4BB4-44DA-96D1-2B3939A42563}"/>
              </a:ext>
            </a:extLst>
          </p:cNvPr>
          <p:cNvSpPr txBox="1"/>
          <p:nvPr/>
        </p:nvSpPr>
        <p:spPr>
          <a:xfrm>
            <a:off x="128368" y="782879"/>
            <a:ext cx="233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Resummed</a:t>
            </a:r>
            <a:r>
              <a:rPr kumimoji="1" lang="en-US" altLang="ja-JP" dirty="0"/>
              <a:t> propagator</a:t>
            </a:r>
            <a:endParaRPr kumimoji="1" lang="ja-JP" altLang="en-US" dirty="0"/>
          </a:p>
        </p:txBody>
      </p:sp>
      <p:sp>
        <p:nvSpPr>
          <p:cNvPr id="482" name="TextBox 481">
            <a:extLst>
              <a:ext uri="{FF2B5EF4-FFF2-40B4-BE49-F238E27FC236}">
                <a16:creationId xmlns:a16="http://schemas.microsoft.com/office/drawing/2014/main" id="{B9AB12C9-16B1-41F6-85EB-5DD643C82F0A}"/>
              </a:ext>
            </a:extLst>
          </p:cNvPr>
          <p:cNvSpPr txBox="1"/>
          <p:nvPr/>
        </p:nvSpPr>
        <p:spPr>
          <a:xfrm>
            <a:off x="144016" y="4195283"/>
            <a:ext cx="305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Resummed</a:t>
            </a:r>
            <a:r>
              <a:rPr kumimoji="1" lang="en-US" altLang="ja-JP" dirty="0"/>
              <a:t> polarization tensor</a:t>
            </a:r>
            <a:endParaRPr kumimoji="1" lang="ja-JP" altLang="en-US" dirty="0"/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39B40B6E-C3B6-4B11-8E6F-E38027042C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225" y="6027278"/>
            <a:ext cx="5050627" cy="672866"/>
          </a:xfrm>
          <a:prstGeom prst="rect">
            <a:avLst/>
          </a:prstGeom>
        </p:spPr>
      </p:pic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9EC4642-3235-4A52-B278-81B12CD6EFE0}"/>
              </a:ext>
            </a:extLst>
          </p:cNvPr>
          <p:cNvGrpSpPr/>
          <p:nvPr/>
        </p:nvGrpSpPr>
        <p:grpSpPr>
          <a:xfrm>
            <a:off x="213549" y="4594606"/>
            <a:ext cx="1910179" cy="1241979"/>
            <a:chOff x="6948264" y="3483165"/>
            <a:chExt cx="1910179" cy="1241979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4A28F096-393B-4D9F-99F8-B2DDFAA7F404}"/>
                </a:ext>
              </a:extLst>
            </p:cNvPr>
            <p:cNvGrpSpPr/>
            <p:nvPr/>
          </p:nvGrpSpPr>
          <p:grpSpPr>
            <a:xfrm>
              <a:off x="7092280" y="3782768"/>
              <a:ext cx="1357335" cy="630431"/>
              <a:chOff x="334345" y="1474746"/>
              <a:chExt cx="1357335" cy="630431"/>
            </a:xfrm>
          </p:grpSpPr>
          <p:sp>
            <p:nvSpPr>
              <p:cNvPr id="254" name="円/楕円 51 1">
                <a:extLst>
                  <a:ext uri="{FF2B5EF4-FFF2-40B4-BE49-F238E27FC236}">
                    <a16:creationId xmlns:a16="http://schemas.microsoft.com/office/drawing/2014/main" id="{5180E3D0-1F81-44A1-B893-060E500DEC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695474" y="1474746"/>
                <a:ext cx="630431" cy="630431"/>
              </a:xfrm>
              <a:prstGeom prst="ellipse">
                <a:avLst/>
              </a:prstGeom>
              <a:noFill/>
              <a:ln w="76200" cmpd="dbl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55" name="フリーフォーム 100 1 1 9">
                <a:extLst>
                  <a:ext uri="{FF2B5EF4-FFF2-40B4-BE49-F238E27FC236}">
                    <a16:creationId xmlns:a16="http://schemas.microsoft.com/office/drawing/2014/main" id="{5B70828D-967C-43A0-B3FF-A2731985E419}"/>
                  </a:ext>
                </a:extLst>
              </p:cNvPr>
              <p:cNvSpPr/>
              <p:nvPr/>
            </p:nvSpPr>
            <p:spPr>
              <a:xfrm rot="10800000">
                <a:off x="334345" y="1764466"/>
                <a:ext cx="331560" cy="68811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  <p:sp>
            <p:nvSpPr>
              <p:cNvPr id="256" name="フリーフォーム 100 1 1 10">
                <a:extLst>
                  <a:ext uri="{FF2B5EF4-FFF2-40B4-BE49-F238E27FC236}">
                    <a16:creationId xmlns:a16="http://schemas.microsoft.com/office/drawing/2014/main" id="{206D028E-717C-40B3-8B26-7A3B8CCA7F13}"/>
                  </a:ext>
                </a:extLst>
              </p:cNvPr>
              <p:cNvSpPr/>
              <p:nvPr/>
            </p:nvSpPr>
            <p:spPr>
              <a:xfrm rot="10800000">
                <a:off x="1360120" y="1782998"/>
                <a:ext cx="331560" cy="68811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</p:grp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9F630AA1-BEA7-4DC1-92F8-82413A73217C}"/>
                </a:ext>
              </a:extLst>
            </p:cNvPr>
            <p:cNvCxnSpPr/>
            <p:nvPr/>
          </p:nvCxnSpPr>
          <p:spPr>
            <a:xfrm>
              <a:off x="6948264" y="4246627"/>
              <a:ext cx="36004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Arc 230">
              <a:extLst>
                <a:ext uri="{FF2B5EF4-FFF2-40B4-BE49-F238E27FC236}">
                  <a16:creationId xmlns:a16="http://schemas.microsoft.com/office/drawing/2014/main" id="{031FB85D-6F58-4610-959E-CD28869285D8}"/>
                </a:ext>
              </a:extLst>
            </p:cNvPr>
            <p:cNvSpPr/>
            <p:nvPr/>
          </p:nvSpPr>
          <p:spPr>
            <a:xfrm>
              <a:off x="7452320" y="3596905"/>
              <a:ext cx="601572" cy="225469"/>
            </a:xfrm>
            <a:prstGeom prst="arc">
              <a:avLst>
                <a:gd name="adj1" fmla="val 12442530"/>
                <a:gd name="adj2" fmla="val 20285105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Arc 249">
              <a:extLst>
                <a:ext uri="{FF2B5EF4-FFF2-40B4-BE49-F238E27FC236}">
                  <a16:creationId xmlns:a16="http://schemas.microsoft.com/office/drawing/2014/main" id="{19347482-AAFE-459D-AA38-55ECF90EBC13}"/>
                </a:ext>
              </a:extLst>
            </p:cNvPr>
            <p:cNvSpPr/>
            <p:nvPr/>
          </p:nvSpPr>
          <p:spPr>
            <a:xfrm rot="10800000">
              <a:off x="7486367" y="4377221"/>
              <a:ext cx="601572" cy="225469"/>
            </a:xfrm>
            <a:prstGeom prst="arc">
              <a:avLst>
                <a:gd name="adj1" fmla="val 12442530"/>
                <a:gd name="adj2" fmla="val 20285105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28D675F6-FB9E-4F23-AD00-34D9DC6B670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0530" y="3483165"/>
              <a:ext cx="191844" cy="22890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A0FE7BF9-2FD2-443B-BE3F-7493265AC19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6485" y="4513444"/>
              <a:ext cx="741958" cy="211700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id="{1C5FF92B-7995-4910-8617-9477FE76F539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896" y="4376198"/>
              <a:ext cx="150423" cy="228905"/>
            </a:xfrm>
            <a:prstGeom prst="rect">
              <a:avLst/>
            </a:prstGeom>
          </p:spPr>
        </p:pic>
      </p:grpSp>
      <p:sp>
        <p:nvSpPr>
          <p:cNvPr id="259" name="角丸四角形 5">
            <a:extLst>
              <a:ext uri="{FF2B5EF4-FFF2-40B4-BE49-F238E27FC236}">
                <a16:creationId xmlns:a16="http://schemas.microsoft.com/office/drawing/2014/main" id="{D1A5F7FA-3453-413E-96AA-5FE19E26FB59}"/>
              </a:ext>
            </a:extLst>
          </p:cNvPr>
          <p:cNvSpPr/>
          <p:nvPr/>
        </p:nvSpPr>
        <p:spPr bwMode="auto">
          <a:xfrm>
            <a:off x="4209775" y="2819705"/>
            <a:ext cx="407557" cy="377188"/>
          </a:xfrm>
          <a:prstGeom prst="roundRect">
            <a:avLst/>
          </a:prstGeom>
          <a:solidFill>
            <a:srgbClr val="00B0F0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60" name="テキスト ボックス 21">
            <a:extLst>
              <a:ext uri="{FF2B5EF4-FFF2-40B4-BE49-F238E27FC236}">
                <a16:creationId xmlns:a16="http://schemas.microsoft.com/office/drawing/2014/main" id="{2ED9F20B-0F0B-4DBA-A20F-B7457DFF313E}"/>
              </a:ext>
            </a:extLst>
          </p:cNvPr>
          <p:cNvSpPr txBox="1"/>
          <p:nvPr/>
        </p:nvSpPr>
        <p:spPr>
          <a:xfrm>
            <a:off x="5680061" y="2347059"/>
            <a:ext cx="3323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rgbClr val="00B050"/>
                </a:solidFill>
              </a:rPr>
              <a:t>Fock</a:t>
            </a:r>
            <a:r>
              <a:rPr lang="en-US" altLang="ja-JP" sz="2000" dirty="0">
                <a:solidFill>
                  <a:srgbClr val="00B050"/>
                </a:solidFill>
              </a:rPr>
              <a:t> (1937), Schwinger (1951)</a:t>
            </a:r>
            <a:endParaRPr kumimoji="1" lang="ja-JP" altLang="en-US" sz="2000" dirty="0">
              <a:solidFill>
                <a:srgbClr val="00B050"/>
              </a:solidFill>
            </a:endParaRPr>
          </a:p>
        </p:txBody>
      </p:sp>
      <p:pic>
        <p:nvPicPr>
          <p:cNvPr id="261" name="図 4" descr="\begin{document}&#10;{\blue $\tau$ : proper-time}&#10;\end{document}">
            <a:extLst>
              <a:ext uri="{FF2B5EF4-FFF2-40B4-BE49-F238E27FC236}">
                <a16:creationId xmlns:a16="http://schemas.microsoft.com/office/drawing/2014/main" id="{DC714344-F509-40B4-BB31-951BDB75D4ED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62" y="2885691"/>
            <a:ext cx="1815048" cy="241563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111E0D80-F3ED-413D-977C-54C70165E91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112297"/>
            <a:ext cx="3064099" cy="220372"/>
          </a:xfrm>
          <a:prstGeom prst="rect">
            <a:avLst/>
          </a:prstGeom>
        </p:spPr>
      </p:pic>
      <p:pic>
        <p:nvPicPr>
          <p:cNvPr id="257" name="Picture 256">
            <a:extLst>
              <a:ext uri="{FF2B5EF4-FFF2-40B4-BE49-F238E27FC236}">
                <a16:creationId xmlns:a16="http://schemas.microsoft.com/office/drawing/2014/main" id="{2DBF6A88-4490-4A1A-9672-40C3C1DCA2D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2" y="1976487"/>
            <a:ext cx="5864142" cy="136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9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7EAF705A-E9D4-44EF-A516-61F445E8EF76}"/>
              </a:ext>
            </a:extLst>
          </p:cNvPr>
          <p:cNvSpPr/>
          <p:nvPr/>
        </p:nvSpPr>
        <p:spPr bwMode="auto">
          <a:xfrm>
            <a:off x="4837577" y="1340768"/>
            <a:ext cx="4179058" cy="53515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F4E17936-BFC9-44C1-8125-2FBDC3D18CF7}"/>
              </a:ext>
            </a:extLst>
          </p:cNvPr>
          <p:cNvSpPr/>
          <p:nvPr/>
        </p:nvSpPr>
        <p:spPr bwMode="auto">
          <a:xfrm>
            <a:off x="107504" y="1340768"/>
            <a:ext cx="4591668" cy="53515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34" name="上矢印 2">
            <a:extLst>
              <a:ext uri="{FF2B5EF4-FFF2-40B4-BE49-F238E27FC236}">
                <a16:creationId xmlns:a16="http://schemas.microsoft.com/office/drawing/2014/main" id="{46D1804C-BB11-4FFB-806F-D70367EACE7F}"/>
              </a:ext>
            </a:extLst>
          </p:cNvPr>
          <p:cNvSpPr/>
          <p:nvPr/>
        </p:nvSpPr>
        <p:spPr>
          <a:xfrm>
            <a:off x="5054386" y="2420888"/>
            <a:ext cx="658330" cy="97186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/>
              <a:t>B</a:t>
            </a:r>
            <a:r>
              <a:rPr lang="en-US" altLang="ja-JP" sz="1400" baseline="-25000" dirty="0" err="1"/>
              <a:t>z</a:t>
            </a:r>
            <a:endParaRPr lang="ja-JP" altLang="en-US" sz="1400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7648E27-4786-4752-A9DD-3E36F0C03CC8}"/>
              </a:ext>
            </a:extLst>
          </p:cNvPr>
          <p:cNvGrpSpPr/>
          <p:nvPr/>
        </p:nvGrpSpPr>
        <p:grpSpPr>
          <a:xfrm>
            <a:off x="5233572" y="2483987"/>
            <a:ext cx="3706369" cy="2376270"/>
            <a:chOff x="3061895" y="2397403"/>
            <a:chExt cx="5686253" cy="448808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213048E-F58E-4662-8531-CF34A491671F}"/>
                </a:ext>
              </a:extLst>
            </p:cNvPr>
            <p:cNvCxnSpPr>
              <a:cxnSpLocks/>
            </p:cNvCxnSpPr>
            <p:nvPr/>
          </p:nvCxnSpPr>
          <p:spPr>
            <a:xfrm>
              <a:off x="4491287" y="3280300"/>
              <a:ext cx="42568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A34F33-7CD3-4D71-9AD9-F248C94674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0326" y="3280300"/>
              <a:ext cx="1429392" cy="292358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F25795D-A33A-45DF-927F-EC0B848D27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54542" y="3280300"/>
              <a:ext cx="1429392" cy="292358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F4F9ECE-FD81-4A96-8A70-96986360BC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26111" y="3280300"/>
              <a:ext cx="1429392" cy="2923589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87CD62A-7018-4472-A18F-4C5881C47A13}"/>
                </a:ext>
              </a:extLst>
            </p:cNvPr>
            <p:cNvGrpSpPr/>
            <p:nvPr/>
          </p:nvGrpSpPr>
          <p:grpSpPr>
            <a:xfrm>
              <a:off x="4654651" y="2397403"/>
              <a:ext cx="3482900" cy="2089907"/>
              <a:chOff x="2771800" y="-127393"/>
              <a:chExt cx="3958604" cy="2476273"/>
            </a:xfrm>
          </p:grpSpPr>
          <p:sp>
            <p:nvSpPr>
              <p:cNvPr id="114" name="円柱 123 1">
                <a:extLst>
                  <a:ext uri="{FF2B5EF4-FFF2-40B4-BE49-F238E27FC236}">
                    <a16:creationId xmlns:a16="http://schemas.microsoft.com/office/drawing/2014/main" id="{461C53E7-1FDF-4959-BD68-7918EA41C48D}"/>
                  </a:ext>
                </a:extLst>
              </p:cNvPr>
              <p:cNvSpPr/>
              <p:nvPr/>
            </p:nvSpPr>
            <p:spPr>
              <a:xfrm>
                <a:off x="4035791" y="-127393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15" name="円柱 130 1">
                <a:extLst>
                  <a:ext uri="{FF2B5EF4-FFF2-40B4-BE49-F238E27FC236}">
                    <a16:creationId xmlns:a16="http://schemas.microsoft.com/office/drawing/2014/main" id="{FB6163F6-436D-44F5-A9F1-8C6E96A36823}"/>
                  </a:ext>
                </a:extLst>
              </p:cNvPr>
              <p:cNvSpPr/>
              <p:nvPr/>
            </p:nvSpPr>
            <p:spPr>
              <a:xfrm>
                <a:off x="6563774" y="-127393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16" name="円柱 140 1">
                <a:extLst>
                  <a:ext uri="{FF2B5EF4-FFF2-40B4-BE49-F238E27FC236}">
                    <a16:creationId xmlns:a16="http://schemas.microsoft.com/office/drawing/2014/main" id="{03F85491-0E8A-4837-868F-C2F0CF3D1004}"/>
                  </a:ext>
                </a:extLst>
              </p:cNvPr>
              <p:cNvSpPr/>
              <p:nvPr/>
            </p:nvSpPr>
            <p:spPr>
              <a:xfrm>
                <a:off x="5299782" y="-127393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17" name="円柱 141 1">
                <a:extLst>
                  <a:ext uri="{FF2B5EF4-FFF2-40B4-BE49-F238E27FC236}">
                    <a16:creationId xmlns:a16="http://schemas.microsoft.com/office/drawing/2014/main" id="{A788AA00-77EC-45F1-B53C-429BA402FA32}"/>
                  </a:ext>
                </a:extLst>
              </p:cNvPr>
              <p:cNvSpPr/>
              <p:nvPr/>
            </p:nvSpPr>
            <p:spPr>
              <a:xfrm>
                <a:off x="2771800" y="-127393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54148B3-0D88-41EA-AC7C-90F3B88061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016" y="3941756"/>
              <a:ext cx="423528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02C56FB-6F85-4037-ADFC-6C2D3A1C35DA}"/>
                </a:ext>
              </a:extLst>
            </p:cNvPr>
            <p:cNvGrpSpPr/>
            <p:nvPr/>
          </p:nvGrpSpPr>
          <p:grpSpPr>
            <a:xfrm>
              <a:off x="4204129" y="3103044"/>
              <a:ext cx="3482900" cy="2089907"/>
              <a:chOff x="2483768" y="908720"/>
              <a:chExt cx="3958604" cy="2476273"/>
            </a:xfrm>
          </p:grpSpPr>
          <p:sp>
            <p:nvSpPr>
              <p:cNvPr id="110" name="円柱 123 2">
                <a:extLst>
                  <a:ext uri="{FF2B5EF4-FFF2-40B4-BE49-F238E27FC236}">
                    <a16:creationId xmlns:a16="http://schemas.microsoft.com/office/drawing/2014/main" id="{005CF529-AE07-4B77-B6F1-B6CC8C45552A}"/>
                  </a:ext>
                </a:extLst>
              </p:cNvPr>
              <p:cNvSpPr/>
              <p:nvPr/>
            </p:nvSpPr>
            <p:spPr>
              <a:xfrm>
                <a:off x="3747759" y="908720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11" name="円柱 130 2">
                <a:extLst>
                  <a:ext uri="{FF2B5EF4-FFF2-40B4-BE49-F238E27FC236}">
                    <a16:creationId xmlns:a16="http://schemas.microsoft.com/office/drawing/2014/main" id="{CE49F410-4EF2-4AE4-B652-84248998279C}"/>
                  </a:ext>
                </a:extLst>
              </p:cNvPr>
              <p:cNvSpPr/>
              <p:nvPr/>
            </p:nvSpPr>
            <p:spPr>
              <a:xfrm>
                <a:off x="6275742" y="908720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12" name="円柱 140 2">
                <a:extLst>
                  <a:ext uri="{FF2B5EF4-FFF2-40B4-BE49-F238E27FC236}">
                    <a16:creationId xmlns:a16="http://schemas.microsoft.com/office/drawing/2014/main" id="{DEA34167-871B-48A2-A596-F7CC563ACC33}"/>
                  </a:ext>
                </a:extLst>
              </p:cNvPr>
              <p:cNvSpPr/>
              <p:nvPr/>
            </p:nvSpPr>
            <p:spPr>
              <a:xfrm>
                <a:off x="5011750" y="908720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13" name="円柱 141 2">
                <a:extLst>
                  <a:ext uri="{FF2B5EF4-FFF2-40B4-BE49-F238E27FC236}">
                    <a16:creationId xmlns:a16="http://schemas.microsoft.com/office/drawing/2014/main" id="{72FCAA5B-1F56-406D-96E0-341A73B179C7}"/>
                  </a:ext>
                </a:extLst>
              </p:cNvPr>
              <p:cNvSpPr/>
              <p:nvPr/>
            </p:nvSpPr>
            <p:spPr>
              <a:xfrm>
                <a:off x="2483768" y="908720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</p:grp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4EA2BE9-5A81-439C-9396-45795078B7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61895" y="3280300"/>
              <a:ext cx="1429392" cy="29457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EDF2CEA-9415-45E1-9105-8B68033F41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57122" y="4737383"/>
              <a:ext cx="4217390" cy="24577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B3E04F4-5FB0-402C-8C68-CA92583D9ADD}"/>
                </a:ext>
              </a:extLst>
            </p:cNvPr>
            <p:cNvGrpSpPr/>
            <p:nvPr/>
          </p:nvGrpSpPr>
          <p:grpSpPr>
            <a:xfrm>
              <a:off x="3897412" y="3832318"/>
              <a:ext cx="3482900" cy="2089907"/>
              <a:chOff x="1960703" y="1672655"/>
              <a:chExt cx="3958604" cy="2476273"/>
            </a:xfrm>
          </p:grpSpPr>
          <p:sp>
            <p:nvSpPr>
              <p:cNvPr id="106" name="円柱 123 3">
                <a:extLst>
                  <a:ext uri="{FF2B5EF4-FFF2-40B4-BE49-F238E27FC236}">
                    <a16:creationId xmlns:a16="http://schemas.microsoft.com/office/drawing/2014/main" id="{E9F22E71-3CE4-4D5E-9B4F-A0F504734E63}"/>
                  </a:ext>
                </a:extLst>
              </p:cNvPr>
              <p:cNvSpPr/>
              <p:nvPr/>
            </p:nvSpPr>
            <p:spPr>
              <a:xfrm>
                <a:off x="3224694" y="1672655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07" name="円柱 130 3">
                <a:extLst>
                  <a:ext uri="{FF2B5EF4-FFF2-40B4-BE49-F238E27FC236}">
                    <a16:creationId xmlns:a16="http://schemas.microsoft.com/office/drawing/2014/main" id="{DBCE62AE-7412-4986-831E-64076F63B98F}"/>
                  </a:ext>
                </a:extLst>
              </p:cNvPr>
              <p:cNvSpPr/>
              <p:nvPr/>
            </p:nvSpPr>
            <p:spPr>
              <a:xfrm>
                <a:off x="5752677" y="1672655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08" name="円柱 140 3">
                <a:extLst>
                  <a:ext uri="{FF2B5EF4-FFF2-40B4-BE49-F238E27FC236}">
                    <a16:creationId xmlns:a16="http://schemas.microsoft.com/office/drawing/2014/main" id="{C2BCAE3E-63E4-4DA5-A3F3-FEF7903227C2}"/>
                  </a:ext>
                </a:extLst>
              </p:cNvPr>
              <p:cNvSpPr/>
              <p:nvPr/>
            </p:nvSpPr>
            <p:spPr>
              <a:xfrm>
                <a:off x="4488685" y="1672655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09" name="円柱 141 3">
                <a:extLst>
                  <a:ext uri="{FF2B5EF4-FFF2-40B4-BE49-F238E27FC236}">
                    <a16:creationId xmlns:a16="http://schemas.microsoft.com/office/drawing/2014/main" id="{9BFB64EE-79A5-4FDE-A846-9A8F5A6F9877}"/>
                  </a:ext>
                </a:extLst>
              </p:cNvPr>
              <p:cNvSpPr/>
              <p:nvPr/>
            </p:nvSpPr>
            <p:spPr>
              <a:xfrm>
                <a:off x="1960703" y="1672655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</p:grp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5668ED8-5922-4393-9898-77A067C4B9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9989" y="5557588"/>
              <a:ext cx="4224984" cy="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11E0C72-0E0D-49AA-BDA7-42DC8027BE73}"/>
                </a:ext>
              </a:extLst>
            </p:cNvPr>
            <p:cNvGrpSpPr/>
            <p:nvPr/>
          </p:nvGrpSpPr>
          <p:grpSpPr>
            <a:xfrm>
              <a:off x="3537372" y="4795585"/>
              <a:ext cx="3482900" cy="2089907"/>
              <a:chOff x="1420117" y="2670139"/>
              <a:chExt cx="3958604" cy="2476273"/>
            </a:xfrm>
          </p:grpSpPr>
          <p:sp>
            <p:nvSpPr>
              <p:cNvPr id="102" name="円柱 123 4">
                <a:extLst>
                  <a:ext uri="{FF2B5EF4-FFF2-40B4-BE49-F238E27FC236}">
                    <a16:creationId xmlns:a16="http://schemas.microsoft.com/office/drawing/2014/main" id="{48B09552-93F2-4842-B615-BC70EF44499C}"/>
                  </a:ext>
                </a:extLst>
              </p:cNvPr>
              <p:cNvSpPr/>
              <p:nvPr/>
            </p:nvSpPr>
            <p:spPr>
              <a:xfrm>
                <a:off x="2684108" y="2670139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03" name="円柱 130 4">
                <a:extLst>
                  <a:ext uri="{FF2B5EF4-FFF2-40B4-BE49-F238E27FC236}">
                    <a16:creationId xmlns:a16="http://schemas.microsoft.com/office/drawing/2014/main" id="{DB4C99FD-2DF3-4156-B969-6FEDF7747788}"/>
                  </a:ext>
                </a:extLst>
              </p:cNvPr>
              <p:cNvSpPr/>
              <p:nvPr/>
            </p:nvSpPr>
            <p:spPr>
              <a:xfrm>
                <a:off x="5212091" y="2670139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04" name="円柱 140 4">
                <a:extLst>
                  <a:ext uri="{FF2B5EF4-FFF2-40B4-BE49-F238E27FC236}">
                    <a16:creationId xmlns:a16="http://schemas.microsoft.com/office/drawing/2014/main" id="{1A9BB75D-D868-4980-BF83-5ED99EDF19C0}"/>
                  </a:ext>
                </a:extLst>
              </p:cNvPr>
              <p:cNvSpPr/>
              <p:nvPr/>
            </p:nvSpPr>
            <p:spPr>
              <a:xfrm>
                <a:off x="3948099" y="2670139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  <p:sp>
            <p:nvSpPr>
              <p:cNvPr id="105" name="円柱 141 4">
                <a:extLst>
                  <a:ext uri="{FF2B5EF4-FFF2-40B4-BE49-F238E27FC236}">
                    <a16:creationId xmlns:a16="http://schemas.microsoft.com/office/drawing/2014/main" id="{E168BE89-3A0F-4BB6-BECF-CC79BC2C661F}"/>
                  </a:ext>
                </a:extLst>
              </p:cNvPr>
              <p:cNvSpPr/>
              <p:nvPr/>
            </p:nvSpPr>
            <p:spPr>
              <a:xfrm>
                <a:off x="1420117" y="2670139"/>
                <a:ext cx="166630" cy="2476273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/>
              </a:p>
            </p:txBody>
          </p: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F6AB79C-F46D-4CDD-B6C0-4F53F197ED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18756" y="3280300"/>
              <a:ext cx="1429392" cy="292358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E4CD8E6-8DF9-463E-B338-AA11ECA7C87A}"/>
                </a:ext>
              </a:extLst>
            </p:cNvPr>
            <p:cNvCxnSpPr>
              <a:cxnSpLocks/>
            </p:cNvCxnSpPr>
            <p:nvPr/>
          </p:nvCxnSpPr>
          <p:spPr>
            <a:xfrm>
              <a:off x="3061895" y="6187951"/>
              <a:ext cx="42568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1D9D74A6-D036-4D85-A00B-DAD539198333}"/>
                </a:ext>
              </a:extLst>
            </p:cNvPr>
            <p:cNvGrpSpPr/>
            <p:nvPr/>
          </p:nvGrpSpPr>
          <p:grpSpPr>
            <a:xfrm>
              <a:off x="4427984" y="3385873"/>
              <a:ext cx="4086260" cy="349764"/>
              <a:chOff x="4399124" y="3385873"/>
              <a:chExt cx="4086260" cy="349764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38AB3AE0-D952-4E49-9DA2-15863A5BAB49}"/>
                  </a:ext>
                </a:extLst>
              </p:cNvPr>
              <p:cNvGrpSpPr/>
              <p:nvPr/>
            </p:nvGrpSpPr>
            <p:grpSpPr>
              <a:xfrm>
                <a:off x="4399124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100" name="Arc 99">
                  <a:extLst>
                    <a:ext uri="{FF2B5EF4-FFF2-40B4-BE49-F238E27FC236}">
                      <a16:creationId xmlns:a16="http://schemas.microsoft.com/office/drawing/2014/main" id="{52394955-48A3-4345-9595-882570361DBF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101" name="Arc 100">
                  <a:extLst>
                    <a:ext uri="{FF2B5EF4-FFF2-40B4-BE49-F238E27FC236}">
                      <a16:creationId xmlns:a16="http://schemas.microsoft.com/office/drawing/2014/main" id="{7405CE5C-1095-496C-B840-0E3FFA192B42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5F373AAC-1394-4EB9-9E6E-2625253FC345}"/>
                  </a:ext>
                </a:extLst>
              </p:cNvPr>
              <p:cNvGrpSpPr/>
              <p:nvPr/>
            </p:nvGrpSpPr>
            <p:grpSpPr>
              <a:xfrm>
                <a:off x="5480453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98" name="Arc 97">
                  <a:extLst>
                    <a:ext uri="{FF2B5EF4-FFF2-40B4-BE49-F238E27FC236}">
                      <a16:creationId xmlns:a16="http://schemas.microsoft.com/office/drawing/2014/main" id="{7AE72F63-32EA-4F5F-8488-9C8B2E4A3475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99" name="Arc 98">
                  <a:extLst>
                    <a:ext uri="{FF2B5EF4-FFF2-40B4-BE49-F238E27FC236}">
                      <a16:creationId xmlns:a16="http://schemas.microsoft.com/office/drawing/2014/main" id="{20F443C0-53FB-49BF-966A-A04FC73D24FB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E1B303F0-3113-4A0F-989A-5C6523967AE5}"/>
                  </a:ext>
                </a:extLst>
              </p:cNvPr>
              <p:cNvGrpSpPr/>
              <p:nvPr/>
            </p:nvGrpSpPr>
            <p:grpSpPr>
              <a:xfrm>
                <a:off x="6561782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96" name="Arc 95">
                  <a:extLst>
                    <a:ext uri="{FF2B5EF4-FFF2-40B4-BE49-F238E27FC236}">
                      <a16:creationId xmlns:a16="http://schemas.microsoft.com/office/drawing/2014/main" id="{46F31DD5-2712-4F6E-8E92-9BF3AEB0CF73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97" name="Arc 96">
                  <a:extLst>
                    <a:ext uri="{FF2B5EF4-FFF2-40B4-BE49-F238E27FC236}">
                      <a16:creationId xmlns:a16="http://schemas.microsoft.com/office/drawing/2014/main" id="{4EC25F1B-B6FF-421D-B065-1FC38F6720E4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555BB88-81BC-4AA1-AD1E-7741C94E2FCA}"/>
                  </a:ext>
                </a:extLst>
              </p:cNvPr>
              <p:cNvGrpSpPr/>
              <p:nvPr/>
            </p:nvGrpSpPr>
            <p:grpSpPr>
              <a:xfrm>
                <a:off x="7643111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94" name="Arc 93">
                  <a:extLst>
                    <a:ext uri="{FF2B5EF4-FFF2-40B4-BE49-F238E27FC236}">
                      <a16:creationId xmlns:a16="http://schemas.microsoft.com/office/drawing/2014/main" id="{80167F21-426E-49EB-94C8-3A97990E4CBE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95" name="Arc 94">
                  <a:extLst>
                    <a:ext uri="{FF2B5EF4-FFF2-40B4-BE49-F238E27FC236}">
                      <a16:creationId xmlns:a16="http://schemas.microsoft.com/office/drawing/2014/main" id="{17BEFE0A-C0AF-4163-87D7-621CF94D81B0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4D00913-5825-439A-B43D-86EE86F967BB}"/>
                </a:ext>
              </a:extLst>
            </p:cNvPr>
            <p:cNvGrpSpPr/>
            <p:nvPr/>
          </p:nvGrpSpPr>
          <p:grpSpPr>
            <a:xfrm>
              <a:off x="3635896" y="4951444"/>
              <a:ext cx="4086260" cy="349764"/>
              <a:chOff x="4399124" y="3385873"/>
              <a:chExt cx="4086260" cy="349764"/>
            </a:xfrm>
          </p:grpSpPr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873A5FD8-E2F2-43C4-9066-05DF7B5736C2}"/>
                  </a:ext>
                </a:extLst>
              </p:cNvPr>
              <p:cNvGrpSpPr/>
              <p:nvPr/>
            </p:nvGrpSpPr>
            <p:grpSpPr>
              <a:xfrm>
                <a:off x="4399124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88" name="Arc 87">
                  <a:extLst>
                    <a:ext uri="{FF2B5EF4-FFF2-40B4-BE49-F238E27FC236}">
                      <a16:creationId xmlns:a16="http://schemas.microsoft.com/office/drawing/2014/main" id="{5690C98A-6C58-4765-8861-F13405E0DBB8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89" name="Arc 88">
                  <a:extLst>
                    <a:ext uri="{FF2B5EF4-FFF2-40B4-BE49-F238E27FC236}">
                      <a16:creationId xmlns:a16="http://schemas.microsoft.com/office/drawing/2014/main" id="{56531D8D-C4AB-45F1-B521-71B85F49C888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E793A11C-68EB-439D-B077-CFDBC2C50D16}"/>
                  </a:ext>
                </a:extLst>
              </p:cNvPr>
              <p:cNvGrpSpPr/>
              <p:nvPr/>
            </p:nvGrpSpPr>
            <p:grpSpPr>
              <a:xfrm>
                <a:off x="5480453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86" name="Arc 85">
                  <a:extLst>
                    <a:ext uri="{FF2B5EF4-FFF2-40B4-BE49-F238E27FC236}">
                      <a16:creationId xmlns:a16="http://schemas.microsoft.com/office/drawing/2014/main" id="{FE520D3A-A9F5-47B0-BC6B-2A5EEC87C71A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87" name="Arc 86">
                  <a:extLst>
                    <a:ext uri="{FF2B5EF4-FFF2-40B4-BE49-F238E27FC236}">
                      <a16:creationId xmlns:a16="http://schemas.microsoft.com/office/drawing/2014/main" id="{D6900877-3231-4325-BA2A-A74908167C2C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7B1F5DB6-1F30-4EDB-A4E7-2D9EA4487970}"/>
                  </a:ext>
                </a:extLst>
              </p:cNvPr>
              <p:cNvGrpSpPr/>
              <p:nvPr/>
            </p:nvGrpSpPr>
            <p:grpSpPr>
              <a:xfrm>
                <a:off x="6561782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84" name="Arc 83">
                  <a:extLst>
                    <a:ext uri="{FF2B5EF4-FFF2-40B4-BE49-F238E27FC236}">
                      <a16:creationId xmlns:a16="http://schemas.microsoft.com/office/drawing/2014/main" id="{77CD71BB-1422-4018-8599-9D2C64C9822F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85" name="Arc 84">
                  <a:extLst>
                    <a:ext uri="{FF2B5EF4-FFF2-40B4-BE49-F238E27FC236}">
                      <a16:creationId xmlns:a16="http://schemas.microsoft.com/office/drawing/2014/main" id="{573A7E41-0FCD-46E2-9194-1444F1A18E3B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1E198313-128E-40CB-BB65-F0DAC64D28A0}"/>
                  </a:ext>
                </a:extLst>
              </p:cNvPr>
              <p:cNvGrpSpPr/>
              <p:nvPr/>
            </p:nvGrpSpPr>
            <p:grpSpPr>
              <a:xfrm>
                <a:off x="7643111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F637710E-9FA0-4D27-9C61-BEC49267FEB3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83" name="Arc 82">
                  <a:extLst>
                    <a:ext uri="{FF2B5EF4-FFF2-40B4-BE49-F238E27FC236}">
                      <a16:creationId xmlns:a16="http://schemas.microsoft.com/office/drawing/2014/main" id="{17939706-A7CC-4AD6-91DD-3A36F29F79B4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D2347AF-8289-40D3-B5DC-005E70656FC8}"/>
                </a:ext>
              </a:extLst>
            </p:cNvPr>
            <p:cNvGrpSpPr/>
            <p:nvPr/>
          </p:nvGrpSpPr>
          <p:grpSpPr>
            <a:xfrm>
              <a:off x="3995936" y="4159356"/>
              <a:ext cx="4086260" cy="349764"/>
              <a:chOff x="4399124" y="3385873"/>
              <a:chExt cx="4086260" cy="349764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E758FF39-376A-41CA-BC86-20AA9B407D30}"/>
                  </a:ext>
                </a:extLst>
              </p:cNvPr>
              <p:cNvGrpSpPr/>
              <p:nvPr/>
            </p:nvGrpSpPr>
            <p:grpSpPr>
              <a:xfrm>
                <a:off x="4399124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76" name="Arc 75">
                  <a:extLst>
                    <a:ext uri="{FF2B5EF4-FFF2-40B4-BE49-F238E27FC236}">
                      <a16:creationId xmlns:a16="http://schemas.microsoft.com/office/drawing/2014/main" id="{00CE9062-0565-4E34-AE1F-96F8173DE6ED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77" name="Arc 76">
                  <a:extLst>
                    <a:ext uri="{FF2B5EF4-FFF2-40B4-BE49-F238E27FC236}">
                      <a16:creationId xmlns:a16="http://schemas.microsoft.com/office/drawing/2014/main" id="{8C83F4CF-C67A-4E9A-96B8-6BC78EFC6271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A14B7B7-BA7E-4494-BF97-760D60389888}"/>
                  </a:ext>
                </a:extLst>
              </p:cNvPr>
              <p:cNvGrpSpPr/>
              <p:nvPr/>
            </p:nvGrpSpPr>
            <p:grpSpPr>
              <a:xfrm>
                <a:off x="5480453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B826B7AD-FB66-4276-A10F-87B8E6391199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75" name="Arc 74">
                  <a:extLst>
                    <a:ext uri="{FF2B5EF4-FFF2-40B4-BE49-F238E27FC236}">
                      <a16:creationId xmlns:a16="http://schemas.microsoft.com/office/drawing/2014/main" id="{F98BE122-31AD-4E6E-AF44-FAC6DBDE3120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6AAA6811-9E8B-458A-9EE7-324BED44D048}"/>
                  </a:ext>
                </a:extLst>
              </p:cNvPr>
              <p:cNvGrpSpPr/>
              <p:nvPr/>
            </p:nvGrpSpPr>
            <p:grpSpPr>
              <a:xfrm>
                <a:off x="6561782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72" name="Arc 71">
                  <a:extLst>
                    <a:ext uri="{FF2B5EF4-FFF2-40B4-BE49-F238E27FC236}">
                      <a16:creationId xmlns:a16="http://schemas.microsoft.com/office/drawing/2014/main" id="{6C7D5DAD-92C7-4824-9461-A3B58CD486EA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73" name="Arc 72">
                  <a:extLst>
                    <a:ext uri="{FF2B5EF4-FFF2-40B4-BE49-F238E27FC236}">
                      <a16:creationId xmlns:a16="http://schemas.microsoft.com/office/drawing/2014/main" id="{0975370A-EF2A-4B90-A565-929358358285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B6AF7786-937D-4783-ACF1-1D4104164028}"/>
                  </a:ext>
                </a:extLst>
              </p:cNvPr>
              <p:cNvGrpSpPr/>
              <p:nvPr/>
            </p:nvGrpSpPr>
            <p:grpSpPr>
              <a:xfrm>
                <a:off x="7643111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70" name="Arc 69">
                  <a:extLst>
                    <a:ext uri="{FF2B5EF4-FFF2-40B4-BE49-F238E27FC236}">
                      <a16:creationId xmlns:a16="http://schemas.microsoft.com/office/drawing/2014/main" id="{D2923E3E-A609-4819-AEE6-F4FF14C99A23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55FC0498-52DD-478D-953A-D97E25CC0E8D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9ACA511-FC92-4F2B-97A1-5C0FB3F97DB6}"/>
                </a:ext>
              </a:extLst>
            </p:cNvPr>
            <p:cNvGrpSpPr/>
            <p:nvPr/>
          </p:nvGrpSpPr>
          <p:grpSpPr>
            <a:xfrm>
              <a:off x="3314836" y="5658799"/>
              <a:ext cx="4086260" cy="349764"/>
              <a:chOff x="4399124" y="3385873"/>
              <a:chExt cx="4086260" cy="349764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9DCE3C8-4A80-42B1-A945-0BC097FEBC1F}"/>
                  </a:ext>
                </a:extLst>
              </p:cNvPr>
              <p:cNvGrpSpPr/>
              <p:nvPr/>
            </p:nvGrpSpPr>
            <p:grpSpPr>
              <a:xfrm>
                <a:off x="4399124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64" name="Arc 63">
                  <a:extLst>
                    <a:ext uri="{FF2B5EF4-FFF2-40B4-BE49-F238E27FC236}">
                      <a16:creationId xmlns:a16="http://schemas.microsoft.com/office/drawing/2014/main" id="{93148259-2E3C-4DE1-88D6-501E378F2510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65" name="Arc 64">
                  <a:extLst>
                    <a:ext uri="{FF2B5EF4-FFF2-40B4-BE49-F238E27FC236}">
                      <a16:creationId xmlns:a16="http://schemas.microsoft.com/office/drawing/2014/main" id="{9C613E94-E0C6-43BD-904F-8975995B8182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6F977A48-2861-4828-9C07-D21CABCD299F}"/>
                  </a:ext>
                </a:extLst>
              </p:cNvPr>
              <p:cNvGrpSpPr/>
              <p:nvPr/>
            </p:nvGrpSpPr>
            <p:grpSpPr>
              <a:xfrm>
                <a:off x="5480453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62" name="Arc 61">
                  <a:extLst>
                    <a:ext uri="{FF2B5EF4-FFF2-40B4-BE49-F238E27FC236}">
                      <a16:creationId xmlns:a16="http://schemas.microsoft.com/office/drawing/2014/main" id="{771A5EF9-2C55-4B5B-9444-770EA818D547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63" name="Arc 62">
                  <a:extLst>
                    <a:ext uri="{FF2B5EF4-FFF2-40B4-BE49-F238E27FC236}">
                      <a16:creationId xmlns:a16="http://schemas.microsoft.com/office/drawing/2014/main" id="{70A838E3-E47C-46AA-9AD7-0C937E7463FE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67B8D87-CC44-46B7-B718-B6747B85CAED}"/>
                  </a:ext>
                </a:extLst>
              </p:cNvPr>
              <p:cNvGrpSpPr/>
              <p:nvPr/>
            </p:nvGrpSpPr>
            <p:grpSpPr>
              <a:xfrm>
                <a:off x="6561782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60" name="Arc 59">
                  <a:extLst>
                    <a:ext uri="{FF2B5EF4-FFF2-40B4-BE49-F238E27FC236}">
                      <a16:creationId xmlns:a16="http://schemas.microsoft.com/office/drawing/2014/main" id="{E359C678-6103-46FF-8E23-E3CDFFEBF359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0B4191ED-0B63-4CEF-8D4B-F75D33FF25CB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91A8E8D-9BFF-4DB9-8F2A-6F6000842B59}"/>
                  </a:ext>
                </a:extLst>
              </p:cNvPr>
              <p:cNvGrpSpPr/>
              <p:nvPr/>
            </p:nvGrpSpPr>
            <p:grpSpPr>
              <a:xfrm>
                <a:off x="7643111" y="3385873"/>
                <a:ext cx="842273" cy="349764"/>
                <a:chOff x="107504" y="3730129"/>
                <a:chExt cx="2448272" cy="812937"/>
              </a:xfrm>
            </p:grpSpPr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id="{98BAA9C4-0C10-49C5-8088-1E024F880467}"/>
                    </a:ext>
                  </a:extLst>
                </p:cNvPr>
                <p:cNvSpPr/>
                <p:nvPr/>
              </p:nvSpPr>
              <p:spPr>
                <a:xfrm>
                  <a:off x="107504" y="3730129"/>
                  <a:ext cx="2448272" cy="811205"/>
                </a:xfrm>
                <a:prstGeom prst="arc">
                  <a:avLst>
                    <a:gd name="adj1" fmla="val 17439965"/>
                    <a:gd name="adj2" fmla="val 8757765"/>
                  </a:avLst>
                </a:prstGeom>
                <a:ln w="57150">
                  <a:solidFill>
                    <a:srgbClr val="0088EE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F2A89662-E3A5-4368-9987-F7CB7CFF78C0}"/>
                    </a:ext>
                  </a:extLst>
                </p:cNvPr>
                <p:cNvSpPr/>
                <p:nvPr/>
              </p:nvSpPr>
              <p:spPr>
                <a:xfrm>
                  <a:off x="107504" y="3731861"/>
                  <a:ext cx="2448272" cy="811205"/>
                </a:xfrm>
                <a:prstGeom prst="arc">
                  <a:avLst>
                    <a:gd name="adj1" fmla="val 9199856"/>
                    <a:gd name="adj2" fmla="val 17810312"/>
                  </a:avLst>
                </a:prstGeom>
                <a:ln w="57150">
                  <a:solidFill>
                    <a:srgbClr val="0088EE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/>
                </a:p>
              </p:txBody>
            </p:sp>
          </p:grpSp>
        </p:grpSp>
      </p:grpSp>
      <p:pic>
        <p:nvPicPr>
          <p:cNvPr id="119" name="Picture 118">
            <a:extLst>
              <a:ext uri="{FF2B5EF4-FFF2-40B4-BE49-F238E27FC236}">
                <a16:creationId xmlns:a16="http://schemas.microsoft.com/office/drawing/2014/main" id="{F620B0EB-50D6-43C5-B1EC-F3026B92605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525" y="5956571"/>
            <a:ext cx="3581368" cy="352749"/>
          </a:xfrm>
          <a:prstGeom prst="rect">
            <a:avLst/>
          </a:prstGeom>
        </p:spPr>
      </p:pic>
      <p:sp>
        <p:nvSpPr>
          <p:cNvPr id="135" name="TextBox 134">
            <a:extLst>
              <a:ext uri="{FF2B5EF4-FFF2-40B4-BE49-F238E27FC236}">
                <a16:creationId xmlns:a16="http://schemas.microsoft.com/office/drawing/2014/main" id="{6CECF5E7-5921-44D8-9D39-8E68E8220099}"/>
              </a:ext>
            </a:extLst>
          </p:cNvPr>
          <p:cNvSpPr txBox="1"/>
          <p:nvPr/>
        </p:nvSpPr>
        <p:spPr>
          <a:xfrm>
            <a:off x="160755" y="3717032"/>
            <a:ext cx="4399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No effects on the longitudinal motion</a:t>
            </a:r>
            <a:endParaRPr lang="ja-JP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solidFill>
                  <a:srgbClr val="0070C0"/>
                </a:solidFill>
              </a:rPr>
              <a:t>Cyclotron motion </a:t>
            </a:r>
            <a:r>
              <a:rPr lang="ja-JP" altLang="en-US" dirty="0">
                <a:solidFill>
                  <a:srgbClr val="0070C0"/>
                </a:solidFill>
              </a:rPr>
              <a:t>～</a:t>
            </a:r>
            <a:r>
              <a:rPr lang="en-US" altLang="ja-JP" dirty="0">
                <a:solidFill>
                  <a:srgbClr val="0070C0"/>
                </a:solidFill>
              </a:rPr>
              <a:t> Harmonic oscillation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solidFill>
                  <a:srgbClr val="FF0000"/>
                </a:solidFill>
              </a:rPr>
              <a:t>Spin polarization (Zeeman effect)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A6FF06C-DE34-471C-B250-0A2BC79CAD80}"/>
              </a:ext>
            </a:extLst>
          </p:cNvPr>
          <p:cNvSpPr txBox="1"/>
          <p:nvPr/>
        </p:nvSpPr>
        <p:spPr>
          <a:xfrm>
            <a:off x="5370728" y="5100914"/>
            <a:ext cx="3737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No energetically favored position. </a:t>
            </a:r>
          </a:p>
          <a:p>
            <a:r>
              <a:rPr lang="en-US" altLang="ja-JP" sz="1600" dirty="0">
                <a:sym typeface="Wingdings" panose="05000000000000000000" pitchFamily="2" charset="2"/>
              </a:rPr>
              <a:t> Degeneracy</a:t>
            </a:r>
            <a:endParaRPr lang="ja-JP" altLang="en-US" sz="1600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1A7A257-E380-44B7-AE16-5B8D1932D9A9}"/>
              </a:ext>
            </a:extLst>
          </p:cNvPr>
          <p:cNvSpPr txBox="1"/>
          <p:nvPr/>
        </p:nvSpPr>
        <p:spPr>
          <a:xfrm>
            <a:off x="239141" y="1268760"/>
            <a:ext cx="2304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</a:rPr>
              <a:t>Landau quantization</a:t>
            </a:r>
            <a:endParaRPr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DD70A-3E02-4F83-BEB1-D46F624EF40C}"/>
              </a:ext>
            </a:extLst>
          </p:cNvPr>
          <p:cNvSpPr txBox="1"/>
          <p:nvPr/>
        </p:nvSpPr>
        <p:spPr>
          <a:xfrm>
            <a:off x="1767044" y="188640"/>
            <a:ext cx="5613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Fermion spectrum in a </a:t>
            </a:r>
            <a:r>
              <a:rPr lang="en-US" altLang="ja-JP" sz="2800" dirty="0">
                <a:solidFill>
                  <a:srgbClr val="00B0F0"/>
                </a:solidFill>
              </a:rPr>
              <a:t>magnetic field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4BAFE-5919-4795-A39B-43DE973BCFD2}"/>
              </a:ext>
            </a:extLst>
          </p:cNvPr>
          <p:cNvSpPr txBox="1"/>
          <p:nvPr/>
        </p:nvSpPr>
        <p:spPr>
          <a:xfrm>
            <a:off x="956066" y="827420"/>
            <a:ext cx="728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Remember the </a:t>
            </a:r>
            <a:r>
              <a:rPr lang="en-US" altLang="ja-JP" dirty="0"/>
              <a:t>lesson: </a:t>
            </a:r>
            <a:r>
              <a:rPr kumimoji="1" lang="en-US" altLang="ja-JP" dirty="0"/>
              <a:t>Photon spectrum depends on the fermion spectrum.</a:t>
            </a:r>
            <a:endParaRPr kumimoji="1" lang="ja-JP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FBD943-7FF0-4DD7-AAAB-163789158460}"/>
              </a:ext>
            </a:extLst>
          </p:cNvPr>
          <p:cNvSpPr txBox="1"/>
          <p:nvPr/>
        </p:nvSpPr>
        <p:spPr>
          <a:xfrm>
            <a:off x="2647290" y="3417268"/>
            <a:ext cx="1803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Classical motion</a:t>
            </a:r>
            <a:endParaRPr kumimoji="1" lang="ja-JP" alt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3EF9F37E-B227-4B60-956E-E9C1DC14E8D2}"/>
              </a:ext>
            </a:extLst>
          </p:cNvPr>
          <p:cNvSpPr txBox="1"/>
          <p:nvPr/>
        </p:nvSpPr>
        <p:spPr>
          <a:xfrm>
            <a:off x="5099252" y="1653042"/>
            <a:ext cx="2205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</a:rPr>
              <a:t>Landau degeneracy</a:t>
            </a:r>
            <a:endParaRPr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118" name="上矢印 2">
            <a:extLst>
              <a:ext uri="{FF2B5EF4-FFF2-40B4-BE49-F238E27FC236}">
                <a16:creationId xmlns:a16="http://schemas.microsoft.com/office/drawing/2014/main" id="{1C2EB374-8814-4AEC-9995-C49BB8334EAD}"/>
              </a:ext>
            </a:extLst>
          </p:cNvPr>
          <p:cNvSpPr/>
          <p:nvPr/>
        </p:nvSpPr>
        <p:spPr>
          <a:xfrm>
            <a:off x="1175921" y="2290384"/>
            <a:ext cx="658330" cy="97186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/>
              <a:t>B</a:t>
            </a:r>
            <a:r>
              <a:rPr lang="en-US" altLang="ja-JP" sz="1400" baseline="-25000" dirty="0" err="1"/>
              <a:t>z</a:t>
            </a:r>
            <a:endParaRPr lang="ja-JP" altLang="en-US" sz="14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251A8B5-C901-4A6E-B8AA-31C2ED1C82B8}"/>
              </a:ext>
            </a:extLst>
          </p:cNvPr>
          <p:cNvSpPr txBox="1"/>
          <p:nvPr/>
        </p:nvSpPr>
        <p:spPr>
          <a:xfrm>
            <a:off x="276408" y="5502973"/>
            <a:ext cx="440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Fermion transverse momentum is NOT a good quantum number.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No transverse momentum conservation</a:t>
            </a:r>
            <a:r>
              <a:rPr lang="en-US" altLang="ja-JP" dirty="0"/>
              <a:t> (due to momentum supply from external B-fields). 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724D701-411D-49CA-8E58-D8C660C1D9B8}"/>
              </a:ext>
            </a:extLst>
          </p:cNvPr>
          <p:cNvGrpSpPr/>
          <p:nvPr/>
        </p:nvGrpSpPr>
        <p:grpSpPr>
          <a:xfrm>
            <a:off x="2845042" y="1519437"/>
            <a:ext cx="1450430" cy="1891422"/>
            <a:chOff x="348168" y="2153799"/>
            <a:chExt cx="2448272" cy="3660474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57663DC-BD82-4BDC-8BA5-C2BABDC89679}"/>
                </a:ext>
              </a:extLst>
            </p:cNvPr>
            <p:cNvGrpSpPr/>
            <p:nvPr/>
          </p:nvGrpSpPr>
          <p:grpSpPr>
            <a:xfrm>
              <a:off x="348168" y="2211583"/>
              <a:ext cx="701690" cy="1080120"/>
              <a:chOff x="269910" y="2077126"/>
              <a:chExt cx="701690" cy="1080120"/>
            </a:xfrm>
          </p:grpSpPr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E4C1115F-4C3A-477A-9EAF-3F0964CAB538}"/>
                  </a:ext>
                </a:extLst>
              </p:cNvPr>
              <p:cNvCxnSpPr/>
              <p:nvPr/>
            </p:nvCxnSpPr>
            <p:spPr>
              <a:xfrm flipV="1">
                <a:off x="971600" y="2077126"/>
                <a:ext cx="0" cy="108012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7EF30BB2-7DD5-44CD-B38A-79C1B6E34A4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10" y="2614140"/>
                <a:ext cx="490006" cy="340733"/>
              </a:xfrm>
              <a:prstGeom prst="rect">
                <a:avLst/>
              </a:prstGeom>
            </p:spPr>
          </p:pic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A6A9BB16-9AE2-4EB0-AC20-02B7A5FD96C7}"/>
                </a:ext>
              </a:extLst>
            </p:cNvPr>
            <p:cNvGrpSpPr/>
            <p:nvPr/>
          </p:nvGrpSpPr>
          <p:grpSpPr>
            <a:xfrm>
              <a:off x="348168" y="2153799"/>
              <a:ext cx="2448272" cy="3660474"/>
              <a:chOff x="348168" y="2153799"/>
              <a:chExt cx="2448272" cy="3660474"/>
            </a:xfrm>
          </p:grpSpPr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F9360826-CDA8-4CEE-A463-B672C98CC6FE}"/>
                  </a:ext>
                </a:extLst>
              </p:cNvPr>
              <p:cNvGrpSpPr/>
              <p:nvPr/>
            </p:nvGrpSpPr>
            <p:grpSpPr>
              <a:xfrm>
                <a:off x="348168" y="2153799"/>
                <a:ext cx="2448272" cy="3660474"/>
                <a:chOff x="348168" y="2153799"/>
                <a:chExt cx="2448272" cy="3660474"/>
              </a:xfrm>
            </p:grpSpPr>
            <p:sp>
              <p:nvSpPr>
                <p:cNvPr id="149" name="円柱 134">
                  <a:extLst>
                    <a:ext uri="{FF2B5EF4-FFF2-40B4-BE49-F238E27FC236}">
                      <a16:creationId xmlns:a16="http://schemas.microsoft.com/office/drawing/2014/main" id="{8913141A-EE99-4015-A630-C4643EB0FE95}"/>
                    </a:ext>
                  </a:extLst>
                </p:cNvPr>
                <p:cNvSpPr/>
                <p:nvPr/>
              </p:nvSpPr>
              <p:spPr>
                <a:xfrm>
                  <a:off x="1401010" y="2153799"/>
                  <a:ext cx="381459" cy="3660474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 dirty="0"/>
                </a:p>
              </p:txBody>
            </p:sp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F6D46087-4499-4E47-8B45-383D8082F4A3}"/>
                    </a:ext>
                  </a:extLst>
                </p:cNvPr>
                <p:cNvGrpSpPr/>
                <p:nvPr/>
              </p:nvGrpSpPr>
              <p:grpSpPr>
                <a:xfrm>
                  <a:off x="348168" y="3571284"/>
                  <a:ext cx="2448272" cy="812937"/>
                  <a:chOff x="348168" y="3571284"/>
                  <a:chExt cx="2448272" cy="812937"/>
                </a:xfrm>
              </p:grpSpPr>
              <p:sp>
                <p:nvSpPr>
                  <p:cNvPr id="151" name="Arc 150">
                    <a:extLst>
                      <a:ext uri="{FF2B5EF4-FFF2-40B4-BE49-F238E27FC236}">
                        <a16:creationId xmlns:a16="http://schemas.microsoft.com/office/drawing/2014/main" id="{F3C0B71E-51FC-4CC7-BE17-2FF4C0353283}"/>
                      </a:ext>
                    </a:extLst>
                  </p:cNvPr>
                  <p:cNvSpPr/>
                  <p:nvPr/>
                </p:nvSpPr>
                <p:spPr>
                  <a:xfrm>
                    <a:off x="348168" y="3573016"/>
                    <a:ext cx="2448272" cy="811205"/>
                  </a:xfrm>
                  <a:prstGeom prst="arc">
                    <a:avLst>
                      <a:gd name="adj1" fmla="val 9199856"/>
                      <a:gd name="adj2" fmla="val 15043970"/>
                    </a:avLst>
                  </a:prstGeom>
                  <a:ln w="57150">
                    <a:solidFill>
                      <a:srgbClr val="0088EE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sp>
                <p:nvSpPr>
                  <p:cNvPr id="152" name="Arc 151">
                    <a:extLst>
                      <a:ext uri="{FF2B5EF4-FFF2-40B4-BE49-F238E27FC236}">
                        <a16:creationId xmlns:a16="http://schemas.microsoft.com/office/drawing/2014/main" id="{038BD679-3DB4-4F05-A6F4-7007D97ACF76}"/>
                      </a:ext>
                    </a:extLst>
                  </p:cNvPr>
                  <p:cNvSpPr/>
                  <p:nvPr/>
                </p:nvSpPr>
                <p:spPr>
                  <a:xfrm>
                    <a:off x="348168" y="3571284"/>
                    <a:ext cx="2448272" cy="811205"/>
                  </a:xfrm>
                  <a:prstGeom prst="arc">
                    <a:avLst>
                      <a:gd name="adj1" fmla="val 17439965"/>
                      <a:gd name="adj2" fmla="val 9182868"/>
                    </a:avLst>
                  </a:prstGeom>
                  <a:ln w="57150">
                    <a:solidFill>
                      <a:srgbClr val="0088EE"/>
                    </a:solidFill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</p:grpSp>
          </p:grpSp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006EFB2E-296E-4854-9F8D-2DFA8764D10E}"/>
                  </a:ext>
                </a:extLst>
              </p:cNvPr>
              <p:cNvGrpSpPr/>
              <p:nvPr/>
            </p:nvGrpSpPr>
            <p:grpSpPr>
              <a:xfrm>
                <a:off x="746105" y="3986203"/>
                <a:ext cx="255032" cy="487243"/>
                <a:chOff x="746105" y="3986203"/>
                <a:chExt cx="255032" cy="487243"/>
              </a:xfrm>
            </p:grpSpPr>
            <p:cxnSp>
              <p:nvCxnSpPr>
                <p:cNvPr id="146" name="Straight Arrow Connector 145">
                  <a:extLst>
                    <a:ext uri="{FF2B5EF4-FFF2-40B4-BE49-F238E27FC236}">
                      <a16:creationId xmlns:a16="http://schemas.microsoft.com/office/drawing/2014/main" id="{66CFD44C-F0E3-48F7-85CB-65ED838A6A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73620" y="4360541"/>
                  <a:ext cx="885" cy="112905"/>
                </a:xfrm>
                <a:prstGeom prst="straightConnector1">
                  <a:avLst/>
                </a:prstGeom>
                <a:solidFill>
                  <a:srgbClr val="00B0F0"/>
                </a:solidFill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3ACB4EE9-6053-4B57-A86B-FE2591B50B39}"/>
                    </a:ext>
                  </a:extLst>
                </p:cNvPr>
                <p:cNvSpPr/>
                <p:nvPr/>
              </p:nvSpPr>
              <p:spPr>
                <a:xfrm rot="16200000">
                  <a:off x="746105" y="4175714"/>
                  <a:ext cx="255031" cy="255032"/>
                </a:xfrm>
                <a:prstGeom prst="ellipse">
                  <a:avLst/>
                </a:prstGeom>
                <a:solidFill>
                  <a:srgbClr val="FF8F8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 dirty="0"/>
                </a:p>
              </p:txBody>
            </p:sp>
            <p:cxnSp>
              <p:nvCxnSpPr>
                <p:cNvPr id="148" name="Straight Arrow Connector 147">
                  <a:extLst>
                    <a:ext uri="{FF2B5EF4-FFF2-40B4-BE49-F238E27FC236}">
                      <a16:creationId xmlns:a16="http://schemas.microsoft.com/office/drawing/2014/main" id="{EB0D69D8-A433-4B50-A5B5-2E7628D45E68}"/>
                    </a:ext>
                  </a:extLst>
                </p:cNvPr>
                <p:cNvCxnSpPr>
                  <a:cxnSpLocks/>
                  <a:stCxn id="147" idx="6"/>
                </p:cNvCxnSpPr>
                <p:nvPr/>
              </p:nvCxnSpPr>
              <p:spPr>
                <a:xfrm flipH="1" flipV="1">
                  <a:off x="873620" y="3986203"/>
                  <a:ext cx="2" cy="189512"/>
                </a:xfrm>
                <a:prstGeom prst="straightConnector1">
                  <a:avLst/>
                </a:prstGeom>
                <a:solidFill>
                  <a:srgbClr val="00B0F0"/>
                </a:solidFill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9EDB98EE-356D-4C0A-AC6A-CE736FA1D0E1}"/>
              </a:ext>
            </a:extLst>
          </p:cNvPr>
          <p:cNvSpPr/>
          <p:nvPr/>
        </p:nvSpPr>
        <p:spPr bwMode="auto">
          <a:xfrm>
            <a:off x="232763" y="4640362"/>
            <a:ext cx="4399087" cy="914400"/>
          </a:xfrm>
          <a:prstGeom prst="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EB2E08-DC6F-4AD5-B538-D74E484BA4E9}"/>
              </a:ext>
            </a:extLst>
          </p:cNvPr>
          <p:cNvGrpSpPr/>
          <p:nvPr/>
        </p:nvGrpSpPr>
        <p:grpSpPr>
          <a:xfrm>
            <a:off x="293276" y="4629376"/>
            <a:ext cx="4194558" cy="839655"/>
            <a:chOff x="305434" y="4629376"/>
            <a:chExt cx="4194558" cy="83965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44918BD-18A4-471E-8752-D2CA21D95067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694" y="4998054"/>
              <a:ext cx="4092298" cy="4709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254310-B4AD-4983-AD43-3CC2A7519AB9}"/>
                </a:ext>
              </a:extLst>
            </p:cNvPr>
            <p:cNvSpPr txBox="1"/>
            <p:nvPr/>
          </p:nvSpPr>
          <p:spPr>
            <a:xfrm>
              <a:off x="305434" y="4629376"/>
              <a:ext cx="17652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Energy spectrum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9465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angle 139">
            <a:extLst>
              <a:ext uri="{FF2B5EF4-FFF2-40B4-BE49-F238E27FC236}">
                <a16:creationId xmlns:a16="http://schemas.microsoft.com/office/drawing/2014/main" id="{F4E17936-BFC9-44C1-8125-2FBDC3D18CF7}"/>
              </a:ext>
            </a:extLst>
          </p:cNvPr>
          <p:cNvSpPr/>
          <p:nvPr/>
        </p:nvSpPr>
        <p:spPr bwMode="auto">
          <a:xfrm>
            <a:off x="107504" y="1162810"/>
            <a:ext cx="4591668" cy="53515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CECF5E7-5921-44D8-9D39-8E68E8220099}"/>
              </a:ext>
            </a:extLst>
          </p:cNvPr>
          <p:cNvSpPr txBox="1"/>
          <p:nvPr/>
        </p:nvSpPr>
        <p:spPr>
          <a:xfrm>
            <a:off x="172913" y="4161854"/>
            <a:ext cx="4399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dirty="0"/>
              <a:t>No effects on the longitudinal motion</a:t>
            </a:r>
            <a:endParaRPr lang="ja-JP" altLang="en-US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solidFill>
                  <a:srgbClr val="0070C0"/>
                </a:solidFill>
              </a:rPr>
              <a:t>Cyclotron motion </a:t>
            </a:r>
            <a:r>
              <a:rPr lang="ja-JP" altLang="en-US" dirty="0">
                <a:solidFill>
                  <a:srgbClr val="0070C0"/>
                </a:solidFill>
              </a:rPr>
              <a:t>～</a:t>
            </a:r>
            <a:r>
              <a:rPr lang="en-US" altLang="ja-JP" dirty="0">
                <a:solidFill>
                  <a:srgbClr val="0070C0"/>
                </a:solidFill>
              </a:rPr>
              <a:t> Harmonic oscillation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dirty="0">
                <a:solidFill>
                  <a:srgbClr val="FF0000"/>
                </a:solidFill>
              </a:rPr>
              <a:t>Spin polarization (Zeeman effect)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B1A7A257-E380-44B7-AE16-5B8D1932D9A9}"/>
              </a:ext>
            </a:extLst>
          </p:cNvPr>
          <p:cNvSpPr txBox="1"/>
          <p:nvPr/>
        </p:nvSpPr>
        <p:spPr>
          <a:xfrm>
            <a:off x="239141" y="1090802"/>
            <a:ext cx="23044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</a:rPr>
              <a:t>Landau quantization</a:t>
            </a:r>
            <a:endParaRPr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2DD70A-3E02-4F83-BEB1-D46F624EF40C}"/>
              </a:ext>
            </a:extLst>
          </p:cNvPr>
          <p:cNvSpPr txBox="1"/>
          <p:nvPr/>
        </p:nvSpPr>
        <p:spPr>
          <a:xfrm>
            <a:off x="471838" y="313492"/>
            <a:ext cx="8204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Fermion spectrum </a:t>
            </a:r>
            <a:r>
              <a:rPr lang="en-US" altLang="ja-JP" sz="2800" dirty="0">
                <a:solidFill>
                  <a:srgbClr val="00B0F0"/>
                </a:solidFill>
              </a:rPr>
              <a:t>encoded in</a:t>
            </a:r>
            <a:r>
              <a:rPr kumimoji="1" lang="en-US" altLang="ja-JP" sz="2800" dirty="0">
                <a:solidFill>
                  <a:srgbClr val="00B0F0"/>
                </a:solidFill>
              </a:rPr>
              <a:t> the threshold conditions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118" name="上矢印 2">
            <a:extLst>
              <a:ext uri="{FF2B5EF4-FFF2-40B4-BE49-F238E27FC236}">
                <a16:creationId xmlns:a16="http://schemas.microsoft.com/office/drawing/2014/main" id="{1C2EB374-8814-4AEC-9995-C49BB8334EAD}"/>
              </a:ext>
            </a:extLst>
          </p:cNvPr>
          <p:cNvSpPr/>
          <p:nvPr/>
        </p:nvSpPr>
        <p:spPr>
          <a:xfrm>
            <a:off x="2934515" y="2219568"/>
            <a:ext cx="658330" cy="97186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 err="1"/>
              <a:t>B</a:t>
            </a:r>
            <a:r>
              <a:rPr lang="en-US" altLang="ja-JP" sz="1400" baseline="-25000" dirty="0" err="1"/>
              <a:t>z</a:t>
            </a:r>
            <a:endParaRPr lang="ja-JP" altLang="en-US" sz="140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251A8B5-C901-4A6E-B8AA-31C2ED1C82B8}"/>
              </a:ext>
            </a:extLst>
          </p:cNvPr>
          <p:cNvSpPr txBox="1"/>
          <p:nvPr/>
        </p:nvSpPr>
        <p:spPr>
          <a:xfrm>
            <a:off x="9725811" y="2016653"/>
            <a:ext cx="4407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Fermion transverse momentum is NOT a good quantum number.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No transverse momentum conservation</a:t>
            </a:r>
            <a:r>
              <a:rPr lang="en-US" altLang="ja-JP" dirty="0"/>
              <a:t> (due to momentum supply from external B-fields).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3FD01D1-B08E-3994-5574-47EB933670D4}"/>
              </a:ext>
            </a:extLst>
          </p:cNvPr>
          <p:cNvGrpSpPr/>
          <p:nvPr/>
        </p:nvGrpSpPr>
        <p:grpSpPr>
          <a:xfrm>
            <a:off x="1112197" y="1556792"/>
            <a:ext cx="1803619" cy="2267163"/>
            <a:chOff x="739999" y="1695292"/>
            <a:chExt cx="1803619" cy="22671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FBD943-7FF0-4DD7-AAAB-163789158460}"/>
                </a:ext>
              </a:extLst>
            </p:cNvPr>
            <p:cNvSpPr txBox="1"/>
            <p:nvPr/>
          </p:nvSpPr>
          <p:spPr>
            <a:xfrm>
              <a:off x="739999" y="3593123"/>
              <a:ext cx="18036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Classical motion</a:t>
              </a:r>
              <a:endParaRPr kumimoji="1" lang="ja-JP" altLang="en-US" dirty="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724D701-411D-49CA-8E58-D8C660C1D9B8}"/>
                </a:ext>
              </a:extLst>
            </p:cNvPr>
            <p:cNvGrpSpPr/>
            <p:nvPr/>
          </p:nvGrpSpPr>
          <p:grpSpPr>
            <a:xfrm>
              <a:off x="937751" y="1695292"/>
              <a:ext cx="1450430" cy="1891422"/>
              <a:chOff x="348168" y="2153799"/>
              <a:chExt cx="2448272" cy="3660474"/>
            </a:xfrm>
          </p:grpSpPr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F57663DC-BD82-4BDC-8BA5-C2BABDC89679}"/>
                  </a:ext>
                </a:extLst>
              </p:cNvPr>
              <p:cNvGrpSpPr/>
              <p:nvPr/>
            </p:nvGrpSpPr>
            <p:grpSpPr>
              <a:xfrm>
                <a:off x="348168" y="2211583"/>
                <a:ext cx="701690" cy="1080120"/>
                <a:chOff x="269910" y="2077126"/>
                <a:chExt cx="701690" cy="1080120"/>
              </a:xfrm>
            </p:grpSpPr>
            <p:cxnSp>
              <p:nvCxnSpPr>
                <p:cNvPr id="153" name="Straight Arrow Connector 152">
                  <a:extLst>
                    <a:ext uri="{FF2B5EF4-FFF2-40B4-BE49-F238E27FC236}">
                      <a16:creationId xmlns:a16="http://schemas.microsoft.com/office/drawing/2014/main" id="{E4C1115F-4C3A-477A-9EAF-3F0964CAB538}"/>
                    </a:ext>
                  </a:extLst>
                </p:cNvPr>
                <p:cNvCxnSpPr/>
                <p:nvPr/>
              </p:nvCxnSpPr>
              <p:spPr>
                <a:xfrm flipV="1">
                  <a:off x="971600" y="2077126"/>
                  <a:ext cx="0" cy="108012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54" name="Picture 153">
                  <a:extLst>
                    <a:ext uri="{FF2B5EF4-FFF2-40B4-BE49-F238E27FC236}">
                      <a16:creationId xmlns:a16="http://schemas.microsoft.com/office/drawing/2014/main" id="{7EF30BB2-7DD5-44CD-B38A-79C1B6E34A4B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910" y="2614140"/>
                  <a:ext cx="490006" cy="340733"/>
                </a:xfrm>
                <a:prstGeom prst="rect">
                  <a:avLst/>
                </a:prstGeom>
              </p:spPr>
            </p:pic>
          </p:grpSp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A6A9BB16-9AE2-4EB0-AC20-02B7A5FD96C7}"/>
                  </a:ext>
                </a:extLst>
              </p:cNvPr>
              <p:cNvGrpSpPr/>
              <p:nvPr/>
            </p:nvGrpSpPr>
            <p:grpSpPr>
              <a:xfrm>
                <a:off x="348168" y="2153799"/>
                <a:ext cx="2448272" cy="3660474"/>
                <a:chOff x="348168" y="2153799"/>
                <a:chExt cx="2448272" cy="3660474"/>
              </a:xfrm>
            </p:grpSpPr>
            <p:grpSp>
              <p:nvGrpSpPr>
                <p:cNvPr id="144" name="Group 143">
                  <a:extLst>
                    <a:ext uri="{FF2B5EF4-FFF2-40B4-BE49-F238E27FC236}">
                      <a16:creationId xmlns:a16="http://schemas.microsoft.com/office/drawing/2014/main" id="{F9360826-CDA8-4CEE-A463-B672C98CC6FE}"/>
                    </a:ext>
                  </a:extLst>
                </p:cNvPr>
                <p:cNvGrpSpPr/>
                <p:nvPr/>
              </p:nvGrpSpPr>
              <p:grpSpPr>
                <a:xfrm>
                  <a:off x="348168" y="2153799"/>
                  <a:ext cx="2448272" cy="3660474"/>
                  <a:chOff x="348168" y="2153799"/>
                  <a:chExt cx="2448272" cy="3660474"/>
                </a:xfrm>
              </p:grpSpPr>
              <p:sp>
                <p:nvSpPr>
                  <p:cNvPr id="149" name="円柱 134">
                    <a:extLst>
                      <a:ext uri="{FF2B5EF4-FFF2-40B4-BE49-F238E27FC236}">
                        <a16:creationId xmlns:a16="http://schemas.microsoft.com/office/drawing/2014/main" id="{8913141A-EE99-4015-A630-C4643EB0FE95}"/>
                      </a:ext>
                    </a:extLst>
                  </p:cNvPr>
                  <p:cNvSpPr/>
                  <p:nvPr/>
                </p:nvSpPr>
                <p:spPr>
                  <a:xfrm>
                    <a:off x="1401010" y="2153799"/>
                    <a:ext cx="381459" cy="3660474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rgbClr val="00B0F0">
                          <a:lumMod val="69000"/>
                        </a:srgbClr>
                      </a:gs>
                      <a:gs pos="50000">
                        <a:srgbClr val="00B0F0">
                          <a:lumMod val="93000"/>
                          <a:lumOff val="7000"/>
                        </a:srgbClr>
                      </a:gs>
                      <a:gs pos="100000">
                        <a:srgbClr val="00B0F0">
                          <a:lumMod val="69000"/>
                        </a:srgbClr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 dirty="0"/>
                  </a:p>
                </p:txBody>
              </p:sp>
              <p:grpSp>
                <p:nvGrpSpPr>
                  <p:cNvPr id="150" name="Group 149">
                    <a:extLst>
                      <a:ext uri="{FF2B5EF4-FFF2-40B4-BE49-F238E27FC236}">
                        <a16:creationId xmlns:a16="http://schemas.microsoft.com/office/drawing/2014/main" id="{F6D46087-4499-4E47-8B45-383D8082F4A3}"/>
                      </a:ext>
                    </a:extLst>
                  </p:cNvPr>
                  <p:cNvGrpSpPr/>
                  <p:nvPr/>
                </p:nvGrpSpPr>
                <p:grpSpPr>
                  <a:xfrm>
                    <a:off x="348168" y="3571284"/>
                    <a:ext cx="2448272" cy="812937"/>
                    <a:chOff x="348168" y="3571284"/>
                    <a:chExt cx="2448272" cy="812937"/>
                  </a:xfrm>
                </p:grpSpPr>
                <p:sp>
                  <p:nvSpPr>
                    <p:cNvPr id="151" name="Arc 150">
                      <a:extLst>
                        <a:ext uri="{FF2B5EF4-FFF2-40B4-BE49-F238E27FC236}">
                          <a16:creationId xmlns:a16="http://schemas.microsoft.com/office/drawing/2014/main" id="{F3C0B71E-51FC-4CC7-BE17-2FF4C03532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168" y="3573016"/>
                      <a:ext cx="2448272" cy="811205"/>
                    </a:xfrm>
                    <a:prstGeom prst="arc">
                      <a:avLst>
                        <a:gd name="adj1" fmla="val 9199856"/>
                        <a:gd name="adj2" fmla="val 15043970"/>
                      </a:avLst>
                    </a:prstGeom>
                    <a:ln w="57150">
                      <a:solidFill>
                        <a:srgbClr val="0088E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350"/>
                    </a:p>
                  </p:txBody>
                </p:sp>
                <p:sp>
                  <p:nvSpPr>
                    <p:cNvPr id="152" name="Arc 151">
                      <a:extLst>
                        <a:ext uri="{FF2B5EF4-FFF2-40B4-BE49-F238E27FC236}">
                          <a16:creationId xmlns:a16="http://schemas.microsoft.com/office/drawing/2014/main" id="{038BD679-3DB4-4F05-A6F4-7007D97ACF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168" y="3571284"/>
                      <a:ext cx="2448272" cy="811205"/>
                    </a:xfrm>
                    <a:prstGeom prst="arc">
                      <a:avLst>
                        <a:gd name="adj1" fmla="val 17439965"/>
                        <a:gd name="adj2" fmla="val 9182868"/>
                      </a:avLst>
                    </a:prstGeom>
                    <a:ln w="57150">
                      <a:solidFill>
                        <a:srgbClr val="0088EE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350"/>
                    </a:p>
                  </p:txBody>
                </p:sp>
              </p:grpSp>
            </p:grp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006EFB2E-296E-4854-9F8D-2DFA8764D10E}"/>
                    </a:ext>
                  </a:extLst>
                </p:cNvPr>
                <p:cNvGrpSpPr/>
                <p:nvPr/>
              </p:nvGrpSpPr>
              <p:grpSpPr>
                <a:xfrm>
                  <a:off x="746105" y="3986203"/>
                  <a:ext cx="255032" cy="487243"/>
                  <a:chOff x="746105" y="3986203"/>
                  <a:chExt cx="255032" cy="487243"/>
                </a:xfrm>
              </p:grpSpPr>
              <p:cxnSp>
                <p:nvCxnSpPr>
                  <p:cNvPr id="146" name="Straight Arrow Connector 145">
                    <a:extLst>
                      <a:ext uri="{FF2B5EF4-FFF2-40B4-BE49-F238E27FC236}">
                        <a16:creationId xmlns:a16="http://schemas.microsoft.com/office/drawing/2014/main" id="{66CFD44C-F0E3-48F7-85CB-65ED838A6A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73620" y="4360541"/>
                    <a:ext cx="885" cy="112905"/>
                  </a:xfrm>
                  <a:prstGeom prst="straightConnector1">
                    <a:avLst/>
                  </a:prstGeom>
                  <a:solidFill>
                    <a:srgbClr val="00B0F0"/>
                  </a:solidFill>
                  <a:ln w="19050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7" name="Oval 146">
                    <a:extLst>
                      <a:ext uri="{FF2B5EF4-FFF2-40B4-BE49-F238E27FC236}">
                        <a16:creationId xmlns:a16="http://schemas.microsoft.com/office/drawing/2014/main" id="{3ACB4EE9-6053-4B57-A86B-FE2591B50B3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46105" y="4175714"/>
                    <a:ext cx="255031" cy="255032"/>
                  </a:xfrm>
                  <a:prstGeom prst="ellipse">
                    <a:avLst/>
                  </a:prstGeom>
                  <a:solidFill>
                    <a:srgbClr val="FF8F8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 dirty="0"/>
                  </a:p>
                </p:txBody>
              </p:sp>
              <p:cxnSp>
                <p:nvCxnSpPr>
                  <p:cNvPr id="148" name="Straight Arrow Connector 147">
                    <a:extLst>
                      <a:ext uri="{FF2B5EF4-FFF2-40B4-BE49-F238E27FC236}">
                        <a16:creationId xmlns:a16="http://schemas.microsoft.com/office/drawing/2014/main" id="{EB0D69D8-A433-4B50-A5B5-2E7628D45E68}"/>
                      </a:ext>
                    </a:extLst>
                  </p:cNvPr>
                  <p:cNvCxnSpPr>
                    <a:cxnSpLocks/>
                    <a:stCxn id="147" idx="6"/>
                  </p:cNvCxnSpPr>
                  <p:nvPr/>
                </p:nvCxnSpPr>
                <p:spPr>
                  <a:xfrm flipH="1" flipV="1">
                    <a:off x="873620" y="3986203"/>
                    <a:ext cx="2" cy="189512"/>
                  </a:xfrm>
                  <a:prstGeom prst="straightConnector1">
                    <a:avLst/>
                  </a:prstGeom>
                  <a:solidFill>
                    <a:srgbClr val="00B0F0"/>
                  </a:solidFill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9FC6444-1CE0-FCBC-9ACF-43336180FC67}"/>
              </a:ext>
            </a:extLst>
          </p:cNvPr>
          <p:cNvGrpSpPr/>
          <p:nvPr/>
        </p:nvGrpSpPr>
        <p:grpSpPr>
          <a:xfrm>
            <a:off x="179512" y="5383934"/>
            <a:ext cx="4399087" cy="925386"/>
            <a:chOff x="232763" y="4451418"/>
            <a:chExt cx="4399087" cy="9253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EDB98EE-356D-4C0A-AC6A-CE736FA1D0E1}"/>
                </a:ext>
              </a:extLst>
            </p:cNvPr>
            <p:cNvSpPr/>
            <p:nvPr/>
          </p:nvSpPr>
          <p:spPr bwMode="auto">
            <a:xfrm>
              <a:off x="232763" y="4462404"/>
              <a:ext cx="4399087" cy="914400"/>
            </a:xfrm>
            <a:prstGeom prst="rect">
              <a:avLst/>
            </a:prstGeom>
            <a:solidFill>
              <a:srgbClr val="CC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2EB2E08-DC6F-4AD5-B538-D74E484BA4E9}"/>
                </a:ext>
              </a:extLst>
            </p:cNvPr>
            <p:cNvGrpSpPr/>
            <p:nvPr/>
          </p:nvGrpSpPr>
          <p:grpSpPr>
            <a:xfrm>
              <a:off x="293276" y="4451418"/>
              <a:ext cx="4194558" cy="839655"/>
              <a:chOff x="305434" y="4629376"/>
              <a:chExt cx="4194558" cy="839655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44918BD-18A4-471E-8752-D2CA21D95067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694" y="4998054"/>
                <a:ext cx="4092298" cy="470977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7254310-B4AD-4983-AD43-3CC2A7519AB9}"/>
                  </a:ext>
                </a:extLst>
              </p:cNvPr>
              <p:cNvSpPr txBox="1"/>
              <p:nvPr/>
            </p:nvSpPr>
            <p:spPr>
              <a:xfrm>
                <a:off x="305434" y="4629376"/>
                <a:ext cx="1765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Energy spectrum</a:t>
                </a:r>
                <a:endParaRPr kumimoji="1" lang="ja-JP" altLang="en-US" dirty="0"/>
              </a:p>
            </p:txBody>
          </p:sp>
        </p:grpSp>
      </p:grp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7A07D06-DFB1-4F37-8DAD-D638C1D2A4F9}"/>
              </a:ext>
            </a:extLst>
          </p:cNvPr>
          <p:cNvSpPr/>
          <p:nvPr/>
        </p:nvSpPr>
        <p:spPr bwMode="auto">
          <a:xfrm>
            <a:off x="4786257" y="1162811"/>
            <a:ext cx="4250239" cy="53285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23" name="テキスト ボックス 39">
            <a:extLst>
              <a:ext uri="{FF2B5EF4-FFF2-40B4-BE49-F238E27FC236}">
                <a16:creationId xmlns:a16="http://schemas.microsoft.com/office/drawing/2014/main" id="{D041E431-753A-4202-8D56-49C944FFFBC2}"/>
              </a:ext>
            </a:extLst>
          </p:cNvPr>
          <p:cNvSpPr txBox="1"/>
          <p:nvPr/>
        </p:nvSpPr>
        <p:spPr>
          <a:xfrm>
            <a:off x="4860032" y="2017614"/>
            <a:ext cx="3995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Imaginary part appears when</a:t>
            </a:r>
            <a:endParaRPr kumimoji="1" lang="ja-JP" altLang="en-US" dirty="0"/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CBA86E49-2B3A-4651-BFCE-C659CB6AAF9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00" y="2362264"/>
            <a:ext cx="2596945" cy="528738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D5CF304A-A2E1-4AEA-A14B-91887A293B94}"/>
              </a:ext>
            </a:extLst>
          </p:cNvPr>
          <p:cNvSpPr txBox="1"/>
          <p:nvPr/>
        </p:nvSpPr>
        <p:spPr>
          <a:xfrm>
            <a:off x="4870454" y="1234818"/>
            <a:ext cx="214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Threshold conditions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30" name="Picture 2 1">
            <a:extLst>
              <a:ext uri="{FF2B5EF4-FFF2-40B4-BE49-F238E27FC236}">
                <a16:creationId xmlns:a16="http://schemas.microsoft.com/office/drawing/2014/main" id="{4E137DF8-72C8-4FD9-80FF-3E81131DB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01" y="4327021"/>
            <a:ext cx="3531847" cy="21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F0E24E27-CFD2-4F24-BEC6-83C7DB20C1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548" y="2999359"/>
            <a:ext cx="4051991" cy="193170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6DCABFE9-7490-4545-923D-B20AA503E4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374" y="3390859"/>
            <a:ext cx="2016784" cy="596852"/>
          </a:xfrm>
          <a:prstGeom prst="rect">
            <a:avLst/>
          </a:prstGeom>
        </p:spPr>
      </p:pic>
      <p:sp>
        <p:nvSpPr>
          <p:cNvPr id="133" name="TextBox 132">
            <a:extLst>
              <a:ext uri="{FF2B5EF4-FFF2-40B4-BE49-F238E27FC236}">
                <a16:creationId xmlns:a16="http://schemas.microsoft.com/office/drawing/2014/main" id="{36721CDB-4259-4B9A-AF98-26C7B8738FD5}"/>
              </a:ext>
            </a:extLst>
          </p:cNvPr>
          <p:cNvSpPr txBox="1"/>
          <p:nvPr/>
        </p:nvSpPr>
        <p:spPr>
          <a:xfrm>
            <a:off x="9540552" y="4774396"/>
            <a:ext cx="4568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Photon transverse momentum works </a:t>
            </a:r>
          </a:p>
          <a:p>
            <a:r>
              <a:rPr lang="en-US" altLang="ja-JP" dirty="0"/>
              <a:t>like a </a:t>
            </a:r>
            <a:r>
              <a:rPr lang="en-US" altLang="ja-JP" dirty="0">
                <a:solidFill>
                  <a:srgbClr val="FF0000"/>
                </a:solidFill>
              </a:rPr>
              <a:t>“photon mass” in the (1+1)-d kinematics</a:t>
            </a:r>
            <a:r>
              <a:rPr lang="en-US" altLang="ja-JP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D2E83-CC14-4985-97FD-32A3337ECD33}"/>
              </a:ext>
            </a:extLst>
          </p:cNvPr>
          <p:cNvSpPr txBox="1"/>
          <p:nvPr/>
        </p:nvSpPr>
        <p:spPr>
          <a:xfrm>
            <a:off x="5792631" y="4261196"/>
            <a:ext cx="2306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Infinite # of thresholds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DCB15EBC-F269-4841-A210-6857AE8D72E1}"/>
              </a:ext>
            </a:extLst>
          </p:cNvPr>
          <p:cNvGrpSpPr/>
          <p:nvPr/>
        </p:nvGrpSpPr>
        <p:grpSpPr>
          <a:xfrm>
            <a:off x="6889944" y="1249700"/>
            <a:ext cx="2042587" cy="965529"/>
            <a:chOff x="5481739" y="913915"/>
            <a:chExt cx="2042587" cy="965529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08DB167-0BA1-4A55-B436-BF9912763C17}"/>
                </a:ext>
              </a:extLst>
            </p:cNvPr>
            <p:cNvGrpSpPr/>
            <p:nvPr/>
          </p:nvGrpSpPr>
          <p:grpSpPr>
            <a:xfrm>
              <a:off x="5963953" y="913915"/>
              <a:ext cx="1560373" cy="965529"/>
              <a:chOff x="4889392" y="1004978"/>
              <a:chExt cx="1998198" cy="1236447"/>
            </a:xfrm>
          </p:grpSpPr>
          <p:sp>
            <p:nvSpPr>
              <p:cNvPr id="157" name="円/楕円 51 2">
                <a:extLst>
                  <a:ext uri="{FF2B5EF4-FFF2-40B4-BE49-F238E27FC236}">
                    <a16:creationId xmlns:a16="http://schemas.microsoft.com/office/drawing/2014/main" id="{AE8DA97E-EA05-4B14-ACA3-C9023C77D80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5504279" y="1225606"/>
                <a:ext cx="795195" cy="795195"/>
              </a:xfrm>
              <a:prstGeom prst="ellipse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58" name="フリーフォーム 100 1 3">
                <a:extLst>
                  <a:ext uri="{FF2B5EF4-FFF2-40B4-BE49-F238E27FC236}">
                    <a16:creationId xmlns:a16="http://schemas.microsoft.com/office/drawing/2014/main" id="{A1A60AC0-7A86-4CAD-9A45-B397C4089E59}"/>
                  </a:ext>
                </a:extLst>
              </p:cNvPr>
              <p:cNvSpPr/>
              <p:nvPr/>
            </p:nvSpPr>
            <p:spPr>
              <a:xfrm rot="10800000">
                <a:off x="4889392" y="1568564"/>
                <a:ext cx="577592" cy="10927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sp>
            <p:nvSpPr>
              <p:cNvPr id="159" name="フリーフォーム 100 1 4">
                <a:extLst>
                  <a:ext uri="{FF2B5EF4-FFF2-40B4-BE49-F238E27FC236}">
                    <a16:creationId xmlns:a16="http://schemas.microsoft.com/office/drawing/2014/main" id="{FAF072F5-D7BA-4E2B-B195-36FD4390CC29}"/>
                  </a:ext>
                </a:extLst>
              </p:cNvPr>
              <p:cNvSpPr/>
              <p:nvPr/>
            </p:nvSpPr>
            <p:spPr>
              <a:xfrm rot="10800000">
                <a:off x="6309998" y="1591046"/>
                <a:ext cx="577592" cy="10927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/>
              </a:p>
            </p:txBody>
          </p:sp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9F31B04D-E41C-4A77-B613-34FCEE430062}"/>
                  </a:ext>
                </a:extLst>
              </p:cNvPr>
              <p:cNvGrpSpPr/>
              <p:nvPr/>
            </p:nvGrpSpPr>
            <p:grpSpPr>
              <a:xfrm>
                <a:off x="5762605" y="1004978"/>
                <a:ext cx="278541" cy="1236447"/>
                <a:chOff x="5796136" y="1027009"/>
                <a:chExt cx="278541" cy="1236447"/>
              </a:xfrm>
            </p:grpSpPr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0352A3DA-7082-4C45-89A8-2F34ECED3696}"/>
                    </a:ext>
                  </a:extLst>
                </p:cNvPr>
                <p:cNvCxnSpPr/>
                <p:nvPr/>
              </p:nvCxnSpPr>
              <p:spPr>
                <a:xfrm>
                  <a:off x="5796136" y="1027009"/>
                  <a:ext cx="144016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50B1F590-32C5-454B-8E68-13E3880749FA}"/>
                    </a:ext>
                  </a:extLst>
                </p:cNvPr>
                <p:cNvCxnSpPr/>
                <p:nvPr/>
              </p:nvCxnSpPr>
              <p:spPr>
                <a:xfrm>
                  <a:off x="5940152" y="1088129"/>
                  <a:ext cx="0" cy="111673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E297253-84E6-4844-A796-996ECA21A035}"/>
                    </a:ext>
                  </a:extLst>
                </p:cNvPr>
                <p:cNvCxnSpPr/>
                <p:nvPr/>
              </p:nvCxnSpPr>
              <p:spPr>
                <a:xfrm>
                  <a:off x="5930661" y="2191448"/>
                  <a:ext cx="144016" cy="7200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483FF0CF-D60F-4955-904E-69999D23EB79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739" y="1309377"/>
              <a:ext cx="355589" cy="210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3192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B291647-1952-4464-AABE-CF96EC2CA385}"/>
              </a:ext>
            </a:extLst>
          </p:cNvPr>
          <p:cNvGrpSpPr/>
          <p:nvPr/>
        </p:nvGrpSpPr>
        <p:grpSpPr>
          <a:xfrm>
            <a:off x="2458300" y="332656"/>
            <a:ext cx="4566182" cy="2994702"/>
            <a:chOff x="2386293" y="476672"/>
            <a:chExt cx="4566182" cy="2994702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31CD15A2-6FD8-4065-BA28-AA2A6DF5B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293" y="476672"/>
              <a:ext cx="4467487" cy="2994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DA1CA1C-AEAC-40B9-96A0-BACAD740CBE4}"/>
                </a:ext>
              </a:extLst>
            </p:cNvPr>
            <p:cNvSpPr/>
            <p:nvPr/>
          </p:nvSpPr>
          <p:spPr bwMode="auto">
            <a:xfrm>
              <a:off x="2483768" y="482964"/>
              <a:ext cx="278054" cy="240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025D578-FC16-4F12-8A1C-E45F8B1FADEA}"/>
                </a:ext>
              </a:extLst>
            </p:cNvPr>
            <p:cNvSpPr/>
            <p:nvPr/>
          </p:nvSpPr>
          <p:spPr bwMode="auto">
            <a:xfrm>
              <a:off x="6674421" y="3178621"/>
              <a:ext cx="278054" cy="240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sp>
        <p:nvSpPr>
          <p:cNvPr id="53" name="直角三角形 28">
            <a:extLst>
              <a:ext uri="{FF2B5EF4-FFF2-40B4-BE49-F238E27FC236}">
                <a16:creationId xmlns:a16="http://schemas.microsoft.com/office/drawing/2014/main" id="{777875DC-CE2C-4B9E-934B-006240EBB905}"/>
              </a:ext>
            </a:extLst>
          </p:cNvPr>
          <p:cNvSpPr/>
          <p:nvPr/>
        </p:nvSpPr>
        <p:spPr>
          <a:xfrm flipH="1">
            <a:off x="3851918" y="1542170"/>
            <a:ext cx="2719223" cy="1454781"/>
          </a:xfrm>
          <a:prstGeom prst="rtTriangle">
            <a:avLst/>
          </a:prstGeom>
          <a:solidFill>
            <a:srgbClr val="FF0000">
              <a:alpha val="3000"/>
            </a:srgbClr>
          </a:solidFill>
          <a:ln>
            <a:noFill/>
          </a:ln>
          <a:effectLst>
            <a:glow rad="228600">
              <a:srgbClr val="00B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5" name="テキスト ボックス 30">
            <a:extLst>
              <a:ext uri="{FF2B5EF4-FFF2-40B4-BE49-F238E27FC236}">
                <a16:creationId xmlns:a16="http://schemas.microsoft.com/office/drawing/2014/main" id="{77C1A82A-4182-4BB4-8A0F-F76EF38E2F32}"/>
              </a:ext>
            </a:extLst>
          </p:cNvPr>
          <p:cNvSpPr txBox="1"/>
          <p:nvPr/>
        </p:nvSpPr>
        <p:spPr>
          <a:xfrm>
            <a:off x="2331353" y="3426555"/>
            <a:ext cx="231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C00000"/>
                </a:solidFill>
              </a:rPr>
              <a:t>Soft photon &amp; </a:t>
            </a:r>
            <a:r>
              <a:rPr kumimoji="1" lang="en-US" altLang="ja-JP" sz="1600" dirty="0">
                <a:solidFill>
                  <a:srgbClr val="C00000"/>
                </a:solidFill>
              </a:rPr>
              <a:t>weak field limit </a:t>
            </a:r>
            <a:r>
              <a:rPr lang="en-US" altLang="ja-JP" sz="1600" dirty="0">
                <a:solidFill>
                  <a:srgbClr val="C00000"/>
                </a:solidFill>
              </a:rPr>
              <a:t>(Adler, etc.)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cxnSp>
        <p:nvCxnSpPr>
          <p:cNvPr id="57" name="直線矢印コネクタ 32">
            <a:extLst>
              <a:ext uri="{FF2B5EF4-FFF2-40B4-BE49-F238E27FC236}">
                <a16:creationId xmlns:a16="http://schemas.microsoft.com/office/drawing/2014/main" id="{76A7BA68-A922-4658-B0FD-1995BA936AFB}"/>
              </a:ext>
            </a:extLst>
          </p:cNvPr>
          <p:cNvCxnSpPr/>
          <p:nvPr/>
        </p:nvCxnSpPr>
        <p:spPr>
          <a:xfrm flipH="1" flipV="1">
            <a:off x="3063528" y="3233943"/>
            <a:ext cx="303888" cy="26706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33">
            <a:extLst>
              <a:ext uri="{FF2B5EF4-FFF2-40B4-BE49-F238E27FC236}">
                <a16:creationId xmlns:a16="http://schemas.microsoft.com/office/drawing/2014/main" id="{F7E7FE2F-EA95-47B9-8153-A2A744DC2E8B}"/>
              </a:ext>
            </a:extLst>
          </p:cNvPr>
          <p:cNvCxnSpPr/>
          <p:nvPr/>
        </p:nvCxnSpPr>
        <p:spPr>
          <a:xfrm flipH="1" flipV="1">
            <a:off x="4361806" y="3166478"/>
            <a:ext cx="612536" cy="40653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テキスト ボックス 80">
            <a:extLst>
              <a:ext uri="{FF2B5EF4-FFF2-40B4-BE49-F238E27FC236}">
                <a16:creationId xmlns:a16="http://schemas.microsoft.com/office/drawing/2014/main" id="{07F16321-F649-44E0-BE19-43CAFD5E17C4}"/>
              </a:ext>
            </a:extLst>
          </p:cNvPr>
          <p:cNvSpPr txBox="1"/>
          <p:nvPr/>
        </p:nvSpPr>
        <p:spPr>
          <a:xfrm>
            <a:off x="323527" y="2555612"/>
            <a:ext cx="2396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L</a:t>
            </a:r>
            <a:r>
              <a:rPr kumimoji="1" lang="en-US" altLang="ja-JP" dirty="0">
                <a:solidFill>
                  <a:srgbClr val="FF0000"/>
                </a:solidFill>
              </a:rPr>
              <a:t>owest Landau level </a:t>
            </a:r>
            <a: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8" name="テキスト ボックス 1 1">
            <a:extLst>
              <a:ext uri="{FF2B5EF4-FFF2-40B4-BE49-F238E27FC236}">
                <a16:creationId xmlns:a16="http://schemas.microsoft.com/office/drawing/2014/main" id="{EA94C51B-E691-4206-9A52-FB2B6F86E165}"/>
              </a:ext>
            </a:extLst>
          </p:cNvPr>
          <p:cNvSpPr txBox="1"/>
          <p:nvPr/>
        </p:nvSpPr>
        <p:spPr>
          <a:xfrm>
            <a:off x="2684352" y="1327804"/>
            <a:ext cx="2430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Narrowly spaced Landau levels</a:t>
            </a:r>
            <a:endParaRPr kumimoji="1" lang="ja-JP" altLang="en-US" sz="1400" dirty="0"/>
          </a:p>
        </p:txBody>
      </p:sp>
      <p:sp>
        <p:nvSpPr>
          <p:cNvPr id="2" name="テキスト ボックス 1 2"/>
          <p:cNvSpPr txBox="1"/>
          <p:nvPr/>
        </p:nvSpPr>
        <p:spPr>
          <a:xfrm>
            <a:off x="694593" y="44624"/>
            <a:ext cx="8125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Summary of relevant scales and preceding calculations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538698" y="1909544"/>
            <a:ext cx="277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chemeClr val="accent3">
                    <a:lumMod val="50000"/>
                  </a:schemeClr>
                </a:solidFill>
              </a:rPr>
              <a:t>Strong field limit (LLL approx.)</a:t>
            </a:r>
          </a:p>
          <a:p>
            <a:r>
              <a:rPr kumimoji="1" lang="en-US" altLang="ja-JP" sz="1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kumimoji="1" lang="en-US" altLang="ja-JP" sz="1200" dirty="0" err="1">
                <a:solidFill>
                  <a:schemeClr val="accent3">
                    <a:lumMod val="50000"/>
                  </a:schemeClr>
                </a:solidFill>
              </a:rPr>
              <a:t>Tsai&amp;</a:t>
            </a:r>
            <a:r>
              <a:rPr lang="en-US" altLang="ja-JP" sz="1200" dirty="0" err="1">
                <a:solidFill>
                  <a:schemeClr val="accent3">
                    <a:lumMod val="50000"/>
                  </a:schemeClr>
                </a:solidFill>
              </a:rPr>
              <a:t>Eber</a:t>
            </a:r>
            <a:r>
              <a:rPr lang="en-US" altLang="ja-JP" sz="1200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en-US" altLang="ja-JP" sz="1200" dirty="0" err="1">
                <a:solidFill>
                  <a:schemeClr val="accent3">
                    <a:lumMod val="50000"/>
                  </a:schemeClr>
                </a:solidFill>
              </a:rPr>
              <a:t>Shabad</a:t>
            </a:r>
            <a:r>
              <a:rPr lang="en-US" altLang="ja-JP" sz="1200" dirty="0">
                <a:solidFill>
                  <a:schemeClr val="accent3">
                    <a:lumMod val="50000"/>
                  </a:schemeClr>
                </a:solidFill>
              </a:rPr>
              <a:t>; </a:t>
            </a:r>
            <a:r>
              <a:rPr lang="en-US" altLang="ja-JP" sz="1200" dirty="0" err="1">
                <a:solidFill>
                  <a:schemeClr val="accent3">
                    <a:lumMod val="50000"/>
                  </a:schemeClr>
                </a:solidFill>
              </a:rPr>
              <a:t>Gusynin</a:t>
            </a:r>
            <a:r>
              <a:rPr lang="en-US" altLang="ja-JP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ja-JP" sz="1200" dirty="0" err="1">
                <a:solidFill>
                  <a:schemeClr val="accent3">
                    <a:lumMod val="50000"/>
                  </a:schemeClr>
                </a:solidFill>
              </a:rPr>
              <a:t>Miransky</a:t>
            </a:r>
            <a:r>
              <a:rPr lang="en-US" altLang="ja-JP" sz="1200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altLang="ja-JP" sz="1200" dirty="0" err="1">
                <a:solidFill>
                  <a:schemeClr val="accent3">
                    <a:lumMod val="50000"/>
                  </a:schemeClr>
                </a:solidFill>
              </a:rPr>
              <a:t>Shovkovy</a:t>
            </a:r>
            <a:r>
              <a:rPr lang="en-US" altLang="ja-JP" sz="1200" dirty="0">
                <a:solidFill>
                  <a:schemeClr val="accent3">
                    <a:lumMod val="50000"/>
                  </a:schemeClr>
                </a:solidFill>
              </a:rPr>
              <a:t>;  Fukushima; </a:t>
            </a:r>
            <a:r>
              <a:rPr lang="en-US" altLang="ja-JP" sz="1200" dirty="0" err="1">
                <a:solidFill>
                  <a:schemeClr val="accent3">
                    <a:lumMod val="50000"/>
                  </a:schemeClr>
                </a:solidFill>
              </a:rPr>
              <a:t>KH&amp;Itakrua</a:t>
            </a:r>
            <a:r>
              <a:rPr lang="en-US" altLang="ja-JP" sz="1200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kumimoji="1" lang="en-US" altLang="ja-JP" sz="1200" dirty="0">
                <a:solidFill>
                  <a:schemeClr val="accent3">
                    <a:lumMod val="50000"/>
                  </a:schemeClr>
                </a:solidFill>
              </a:rPr>
              <a:t> etc.)</a:t>
            </a:r>
            <a:endParaRPr kumimoji="1" lang="ja-JP" alt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986686" y="3430465"/>
            <a:ext cx="311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3399FF"/>
                </a:solidFill>
              </a:rPr>
              <a:t>Numerical computation </a:t>
            </a:r>
          </a:p>
          <a:p>
            <a:r>
              <a:rPr lang="en-US" altLang="ja-JP" sz="1200" dirty="0">
                <a:solidFill>
                  <a:srgbClr val="3399FF"/>
                </a:solidFill>
              </a:rPr>
              <a:t>below the LLL threshold </a:t>
            </a:r>
            <a:r>
              <a:rPr kumimoji="1" lang="en-US" altLang="ja-JP" sz="1200" dirty="0">
                <a:solidFill>
                  <a:srgbClr val="3399FF"/>
                </a:solidFill>
              </a:rPr>
              <a:t>(</a:t>
            </a:r>
            <a:r>
              <a:rPr kumimoji="1" lang="en-US" altLang="ja-JP" sz="1200" dirty="0" err="1">
                <a:solidFill>
                  <a:srgbClr val="3399FF"/>
                </a:solidFill>
              </a:rPr>
              <a:t>Kohri</a:t>
            </a:r>
            <a:r>
              <a:rPr kumimoji="1" lang="en-US" altLang="ja-JP" sz="1200" dirty="0">
                <a:solidFill>
                  <a:srgbClr val="3399FF"/>
                </a:solidFill>
              </a:rPr>
              <a:t> and Yamada)</a:t>
            </a:r>
            <a:endParaRPr kumimoji="1" lang="ja-JP" altLang="en-US" sz="1200" dirty="0">
              <a:solidFill>
                <a:srgbClr val="3399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2B2E73-DE13-4953-8442-857EDBCB5BE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323" y="2920220"/>
            <a:ext cx="946358" cy="3608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333419-1F0D-4C0E-A901-E4E354C21996}"/>
              </a:ext>
            </a:extLst>
          </p:cNvPr>
          <p:cNvSpPr txBox="1"/>
          <p:nvPr/>
        </p:nvSpPr>
        <p:spPr>
          <a:xfrm>
            <a:off x="766600" y="2802414"/>
            <a:ext cx="2303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B0F0"/>
                </a:solidFill>
                <a:sym typeface="Wingdings" panose="05000000000000000000" pitchFamily="2" charset="2"/>
              </a:rPr>
              <a:t>No imaginary part</a:t>
            </a:r>
            <a:endParaRPr kumimoji="1" lang="ja-JP" altLang="en-US" sz="1600" dirty="0">
              <a:solidFill>
                <a:srgbClr val="00B0F0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101F78C-93EE-4D6E-9613-AC03F4F10C7C}"/>
              </a:ext>
            </a:extLst>
          </p:cNvPr>
          <p:cNvSpPr/>
          <p:nvPr/>
        </p:nvSpPr>
        <p:spPr bwMode="auto">
          <a:xfrm>
            <a:off x="2705878" y="2753923"/>
            <a:ext cx="3980750" cy="342857"/>
          </a:xfrm>
          <a:prstGeom prst="rect">
            <a:avLst/>
          </a:prstGeom>
          <a:solidFill>
            <a:srgbClr val="00B0F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0DB22ED-DEBD-40BD-9D3F-B51896AE345C}"/>
              </a:ext>
            </a:extLst>
          </p:cNvPr>
          <p:cNvSpPr/>
          <p:nvPr/>
        </p:nvSpPr>
        <p:spPr bwMode="auto">
          <a:xfrm>
            <a:off x="2713997" y="2847334"/>
            <a:ext cx="489851" cy="268404"/>
          </a:xfrm>
          <a:prstGeom prst="roundRect">
            <a:avLst/>
          </a:prstGeom>
          <a:solidFill>
            <a:srgbClr val="FF0000">
              <a:alpha val="17000"/>
            </a:srgbClr>
          </a:solidFill>
          <a:ln>
            <a:noFill/>
          </a:ln>
          <a:effectLst>
            <a:glow rad="101600">
              <a:schemeClr val="accent2">
                <a:satMod val="175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7BB85D38-363F-469C-B524-3AE5D2CAA3A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48680"/>
            <a:ext cx="2502734" cy="260627"/>
          </a:xfrm>
          <a:prstGeom prst="rect">
            <a:avLst/>
          </a:prstGeom>
          <a:noFill/>
        </p:spPr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E2F1C58C-0209-4F12-97F4-A3CDB0F3AC57}"/>
              </a:ext>
            </a:extLst>
          </p:cNvPr>
          <p:cNvGrpSpPr/>
          <p:nvPr/>
        </p:nvGrpSpPr>
        <p:grpSpPr>
          <a:xfrm>
            <a:off x="35496" y="2579985"/>
            <a:ext cx="8139969" cy="4245944"/>
            <a:chOff x="35496" y="2579985"/>
            <a:chExt cx="8139969" cy="424594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2CFD99D-6F59-4B94-97BE-4D9C8405B869}"/>
                </a:ext>
              </a:extLst>
            </p:cNvPr>
            <p:cNvGrpSpPr/>
            <p:nvPr/>
          </p:nvGrpSpPr>
          <p:grpSpPr>
            <a:xfrm>
              <a:off x="2597006" y="4221088"/>
              <a:ext cx="4234190" cy="2542516"/>
              <a:chOff x="1331640" y="4355907"/>
              <a:chExt cx="4234190" cy="2542516"/>
            </a:xfrm>
          </p:grpSpPr>
          <p:pic>
            <p:nvPicPr>
              <p:cNvPr id="31" name="Picture 3">
                <a:extLst>
                  <a:ext uri="{FF2B5EF4-FFF2-40B4-BE49-F238E27FC236}">
                    <a16:creationId xmlns:a16="http://schemas.microsoft.com/office/drawing/2014/main" id="{B19751B1-02C0-4DAF-9D43-1C63C6BECA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331640" y="4355907"/>
                <a:ext cx="4234190" cy="2542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図 11" descr="\begin{document}&#10;\begin{align*}&#10;\chi_0&#10;\end{align*}&#10;\end{document}">
                <a:extLst>
                  <a:ext uri="{FF2B5EF4-FFF2-40B4-BE49-F238E27FC236}">
                    <a16:creationId xmlns:a16="http://schemas.microsoft.com/office/drawing/2014/main" id="{E11AC44B-79FB-4266-AFFF-EE1A445E29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766835" y="5271299"/>
                <a:ext cx="355670" cy="250182"/>
              </a:xfrm>
              <a:prstGeom prst="rect">
                <a:avLst/>
              </a:prstGeom>
            </p:spPr>
          </p:pic>
          <p:pic>
            <p:nvPicPr>
              <p:cNvPr id="39" name="図 13" descr="\begin{document}&#10;\begin{align*}&#10;\chi_1&#10;\end{align*}&#10;\end{document}">
                <a:extLst>
                  <a:ext uri="{FF2B5EF4-FFF2-40B4-BE49-F238E27FC236}">
                    <a16:creationId xmlns:a16="http://schemas.microsoft.com/office/drawing/2014/main" id="{827789CF-82FB-40D8-8313-A414171FA26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3090391" y="4881110"/>
                <a:ext cx="343613" cy="250181"/>
              </a:xfrm>
              <a:prstGeom prst="rect">
                <a:avLst/>
              </a:prstGeom>
            </p:spPr>
          </p:pic>
          <p:pic>
            <p:nvPicPr>
              <p:cNvPr id="40" name="図 14" descr="\begin{document}&#10;\begin{align*}&#10;\chi_2&#10;\end{align*}&#10;\end{document}">
                <a:extLst>
                  <a:ext uri="{FF2B5EF4-FFF2-40B4-BE49-F238E27FC236}">
                    <a16:creationId xmlns:a16="http://schemas.microsoft.com/office/drawing/2014/main" id="{806C5314-4F1C-4B14-B109-28BD1F934F4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829872" y="6026815"/>
                <a:ext cx="352656" cy="250181"/>
              </a:xfrm>
              <a:prstGeom prst="rect">
                <a:avLst/>
              </a:prstGeom>
            </p:spPr>
          </p:pic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AAAAF42-D296-4D77-94DE-3CD5A6F9BB38}"/>
                </a:ext>
              </a:extLst>
            </p:cNvPr>
            <p:cNvSpPr/>
            <p:nvPr/>
          </p:nvSpPr>
          <p:spPr bwMode="auto">
            <a:xfrm>
              <a:off x="3923928" y="4230285"/>
              <a:ext cx="2762700" cy="2431645"/>
            </a:xfrm>
            <a:prstGeom prst="rect">
              <a:avLst/>
            </a:prstGeom>
            <a:solidFill>
              <a:srgbClr val="33CC33">
                <a:alpha val="141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3A8E502-EDDD-421B-9F70-6B8F8A5124F1}"/>
                </a:ext>
              </a:extLst>
            </p:cNvPr>
            <p:cNvSpPr/>
            <p:nvPr/>
          </p:nvSpPr>
          <p:spPr bwMode="auto">
            <a:xfrm>
              <a:off x="2778562" y="4229933"/>
              <a:ext cx="740047" cy="2424519"/>
            </a:xfrm>
            <a:prstGeom prst="rect">
              <a:avLst/>
            </a:prstGeom>
            <a:solidFill>
              <a:srgbClr val="FF0000">
                <a:alpha val="1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D68CF92-AD5B-4098-AF8F-D802BD6F7A2E}"/>
                </a:ext>
              </a:extLst>
            </p:cNvPr>
            <p:cNvSpPr txBox="1"/>
            <p:nvPr/>
          </p:nvSpPr>
          <p:spPr>
            <a:xfrm>
              <a:off x="35496" y="4221088"/>
              <a:ext cx="25823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B0F0"/>
                  </a:solidFill>
                </a:rPr>
                <a:t>Numerical computation </a:t>
              </a:r>
            </a:p>
            <a:p>
              <a:r>
                <a:rPr lang="en-US" altLang="ja-JP" dirty="0">
                  <a:solidFill>
                    <a:srgbClr val="00B0F0"/>
                  </a:solidFill>
                </a:rPr>
                <a:t>in the soft photon regime</a:t>
              </a:r>
              <a:endParaRPr kumimoji="1" lang="ja-JP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E5896B-1E28-4CBF-B695-FD055F0FC901}"/>
                </a:ext>
              </a:extLst>
            </p:cNvPr>
            <p:cNvSpPr txBox="1"/>
            <p:nvPr/>
          </p:nvSpPr>
          <p:spPr>
            <a:xfrm>
              <a:off x="4587670" y="4251250"/>
              <a:ext cx="308067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1800" dirty="0">
                  <a:solidFill>
                    <a:schemeClr val="accent3">
                      <a:lumMod val="50000"/>
                    </a:schemeClr>
                  </a:solidFill>
                </a:rPr>
                <a:t>Strong field limit (LLL approx.)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AD2145C-D396-4441-AB7A-EA14126227E6}"/>
                </a:ext>
              </a:extLst>
            </p:cNvPr>
            <p:cNvSpPr txBox="1"/>
            <p:nvPr/>
          </p:nvSpPr>
          <p:spPr>
            <a:xfrm>
              <a:off x="1547664" y="6456597"/>
              <a:ext cx="304130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800" dirty="0">
                  <a:solidFill>
                    <a:srgbClr val="C00000"/>
                  </a:solidFill>
                </a:rPr>
                <a:t>Soft photon &amp; </a:t>
              </a:r>
              <a:r>
                <a:rPr kumimoji="1" lang="en-US" altLang="ja-JP" sz="1800" dirty="0">
                  <a:solidFill>
                    <a:srgbClr val="C00000"/>
                  </a:solidFill>
                </a:rPr>
                <a:t>weak field limit </a:t>
              </a:r>
              <a:endParaRPr lang="ja-JP" altLang="en-US" dirty="0">
                <a:solidFill>
                  <a:srgbClr val="C00000"/>
                </a:solidFill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265098A-C967-4460-A4B3-2957D03001B1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280" y="6391697"/>
              <a:ext cx="1031168" cy="393224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75" name="直線矢印コネクタ 33">
              <a:extLst>
                <a:ext uri="{FF2B5EF4-FFF2-40B4-BE49-F238E27FC236}">
                  <a16:creationId xmlns:a16="http://schemas.microsoft.com/office/drawing/2014/main" id="{29457FC5-E926-40B7-B969-1454EA98B70B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4361806" y="3692075"/>
              <a:ext cx="624880" cy="461062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32">
              <a:extLst>
                <a:ext uri="{FF2B5EF4-FFF2-40B4-BE49-F238E27FC236}">
                  <a16:creationId xmlns:a16="http://schemas.microsoft.com/office/drawing/2014/main" id="{544C50A3-A07F-4756-9163-19561B92A83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11435" y="3933056"/>
              <a:ext cx="308437" cy="26383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82">
              <a:extLst>
                <a:ext uri="{FF2B5EF4-FFF2-40B4-BE49-F238E27FC236}">
                  <a16:creationId xmlns:a16="http://schemas.microsoft.com/office/drawing/2014/main" id="{571FCBC7-2F7B-4686-93EF-FC53A121A960}"/>
                </a:ext>
              </a:extLst>
            </p:cNvPr>
            <p:cNvSpPr/>
            <p:nvPr/>
          </p:nvSpPr>
          <p:spPr>
            <a:xfrm rot="904560">
              <a:off x="6951277" y="2579985"/>
              <a:ext cx="1224188" cy="1842046"/>
            </a:xfrm>
            <a:prstGeom prst="arc">
              <a:avLst>
                <a:gd name="adj1" fmla="val 17896125"/>
                <a:gd name="adj2" fmla="val 4771586"/>
              </a:avLst>
            </a:prstGeom>
            <a:ln w="3810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79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409211" y="1988840"/>
            <a:ext cx="6325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i="1" dirty="0"/>
              <a:t>Refractive indices and decay rate</a:t>
            </a:r>
            <a:endParaRPr kumimoji="1" lang="ja-JP" altLang="en-US" sz="36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A91E41-05EF-4AB8-91DA-5FA04C0967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04928"/>
            <a:ext cx="3043897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B6B26A60-A1D7-4E6F-A16B-4089044ECD8A}"/>
              </a:ext>
            </a:extLst>
          </p:cNvPr>
          <p:cNvSpPr/>
          <p:nvPr/>
        </p:nvSpPr>
        <p:spPr bwMode="auto">
          <a:xfrm>
            <a:off x="4488952" y="3975005"/>
            <a:ext cx="4473659" cy="2550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B82942E-2BFA-4BF7-9DB0-B227CE969113}"/>
              </a:ext>
            </a:extLst>
          </p:cNvPr>
          <p:cNvSpPr/>
          <p:nvPr/>
        </p:nvSpPr>
        <p:spPr bwMode="auto">
          <a:xfrm>
            <a:off x="4479311" y="516743"/>
            <a:ext cx="4525659" cy="3232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E33CBAE-48B3-48C3-B552-D3EBC5965A11}"/>
              </a:ext>
            </a:extLst>
          </p:cNvPr>
          <p:cNvSpPr/>
          <p:nvPr/>
        </p:nvSpPr>
        <p:spPr bwMode="auto">
          <a:xfrm>
            <a:off x="179512" y="516742"/>
            <a:ext cx="4047330" cy="32324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pic>
        <p:nvPicPr>
          <p:cNvPr id="2" name="Picture 1" descr="A picture containing text, light, night sky&#10;&#10;Description automatically generated">
            <a:extLst>
              <a:ext uri="{FF2B5EF4-FFF2-40B4-BE49-F238E27FC236}">
                <a16:creationId xmlns:a16="http://schemas.microsoft.com/office/drawing/2014/main" id="{F5C079AE-2E8B-48C4-B55E-7B64BC986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87" y="1517175"/>
            <a:ext cx="2736302" cy="1951895"/>
          </a:xfrm>
          <a:prstGeom prst="rect">
            <a:avLst/>
          </a:prstGeom>
        </p:spPr>
      </p:pic>
      <p:sp>
        <p:nvSpPr>
          <p:cNvPr id="11" name="正方形/長方形 48 1">
            <a:extLst>
              <a:ext uri="{FF2B5EF4-FFF2-40B4-BE49-F238E27FC236}">
                <a16:creationId xmlns:a16="http://schemas.microsoft.com/office/drawing/2014/main" id="{E3ADF59E-46A2-49EC-9892-FF6DBF7E3E18}"/>
              </a:ext>
            </a:extLst>
          </p:cNvPr>
          <p:cNvSpPr/>
          <p:nvPr/>
        </p:nvSpPr>
        <p:spPr>
          <a:xfrm>
            <a:off x="5110902" y="47667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594FF"/>
                </a:solidFill>
              </a:rPr>
              <a:t>High-intensity laser field</a:t>
            </a:r>
            <a:endParaRPr lang="ja-JP" altLang="en-US" sz="2000" dirty="0">
              <a:solidFill>
                <a:srgbClr val="0594FF"/>
              </a:solidFill>
            </a:endParaRPr>
          </a:p>
        </p:txBody>
      </p:sp>
      <p:sp>
        <p:nvSpPr>
          <p:cNvPr id="18" name="正方形/長方形 48 2">
            <a:extLst>
              <a:ext uri="{FF2B5EF4-FFF2-40B4-BE49-F238E27FC236}">
                <a16:creationId xmlns:a16="http://schemas.microsoft.com/office/drawing/2014/main" id="{0213D31B-6469-4025-A8A2-2D406C6DC870}"/>
              </a:ext>
            </a:extLst>
          </p:cNvPr>
          <p:cNvSpPr/>
          <p:nvPr/>
        </p:nvSpPr>
        <p:spPr>
          <a:xfrm>
            <a:off x="783260" y="528936"/>
            <a:ext cx="3060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0594FF"/>
                </a:solidFill>
              </a:rPr>
              <a:t>Magnetospheres of neutron stars/magnetars</a:t>
            </a:r>
            <a:endParaRPr lang="ja-JP" altLang="en-US" sz="2000" dirty="0">
              <a:solidFill>
                <a:srgbClr val="0594FF"/>
              </a:solidFill>
            </a:endParaRPr>
          </a:p>
        </p:txBody>
      </p:sp>
      <p:sp>
        <p:nvSpPr>
          <p:cNvPr id="43" name="テキスト ボックス 3">
            <a:extLst>
              <a:ext uri="{FF2B5EF4-FFF2-40B4-BE49-F238E27FC236}">
                <a16:creationId xmlns:a16="http://schemas.microsoft.com/office/drawing/2014/main" id="{6F72CB3A-B05C-43EF-884A-12106C4FBEE2}"/>
              </a:ext>
            </a:extLst>
          </p:cNvPr>
          <p:cNvSpPr txBox="1"/>
          <p:nvPr/>
        </p:nvSpPr>
        <p:spPr>
          <a:xfrm>
            <a:off x="1765309" y="44624"/>
            <a:ext cx="5326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Strong EM fields in nature and laboratory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3D2F89A-0C07-4E8E-B3B4-93F620F8F1CB}"/>
              </a:ext>
            </a:extLst>
          </p:cNvPr>
          <p:cNvGrpSpPr/>
          <p:nvPr/>
        </p:nvGrpSpPr>
        <p:grpSpPr>
          <a:xfrm>
            <a:off x="179512" y="3942751"/>
            <a:ext cx="4047330" cy="2582593"/>
            <a:chOff x="3337487" y="4385333"/>
            <a:chExt cx="4047330" cy="258259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605697B-9E23-415C-ADAB-FDC59417C77C}"/>
                </a:ext>
              </a:extLst>
            </p:cNvPr>
            <p:cNvSpPr/>
            <p:nvPr/>
          </p:nvSpPr>
          <p:spPr bwMode="auto">
            <a:xfrm>
              <a:off x="3337487" y="4417851"/>
              <a:ext cx="4047330" cy="255007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4EFD7EA-0008-498B-B797-AC40A74760A5}"/>
                </a:ext>
              </a:extLst>
            </p:cNvPr>
            <p:cNvGrpSpPr/>
            <p:nvPr/>
          </p:nvGrpSpPr>
          <p:grpSpPr>
            <a:xfrm>
              <a:off x="3978101" y="4902919"/>
              <a:ext cx="2718136" cy="1558663"/>
              <a:chOff x="3662846" y="4836679"/>
              <a:chExt cx="3674346" cy="2106983"/>
            </a:xfrm>
          </p:grpSpPr>
          <p:sp>
            <p:nvSpPr>
              <p:cNvPr id="28" name="右矢印 11">
                <a:extLst>
                  <a:ext uri="{FF2B5EF4-FFF2-40B4-BE49-F238E27FC236}">
                    <a16:creationId xmlns:a16="http://schemas.microsoft.com/office/drawing/2014/main" id="{264DD754-F0F8-41E7-B816-96710DB683EF}"/>
                  </a:ext>
                </a:extLst>
              </p:cNvPr>
              <p:cNvSpPr/>
              <p:nvPr/>
            </p:nvSpPr>
            <p:spPr bwMode="auto">
              <a:xfrm>
                <a:off x="4125434" y="5536724"/>
                <a:ext cx="929647" cy="187027"/>
              </a:xfrm>
              <a:prstGeom prst="rightArrow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  <a:scene3d>
                <a:camera prst="isometricTopUp">
                  <a:rot lat="19054185" lon="18830481" rev="3055987"/>
                </a:camera>
                <a:lightRig rig="threePt" dir="t"/>
              </a:scene3d>
              <a:sp3d extrusionH="57150" prstMaterial="matte">
                <a:extrusionClr>
                  <a:schemeClr val="accent4">
                    <a:lumMod val="20000"/>
                    <a:lumOff val="80000"/>
                  </a:schemeClr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350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29" name="グループ化 13">
                <a:extLst>
                  <a:ext uri="{FF2B5EF4-FFF2-40B4-BE49-F238E27FC236}">
                    <a16:creationId xmlns:a16="http://schemas.microsoft.com/office/drawing/2014/main" id="{2D27EFFA-2670-4CD3-9BFA-F5E4B556C28E}"/>
                  </a:ext>
                </a:extLst>
              </p:cNvPr>
              <p:cNvGrpSpPr/>
              <p:nvPr/>
            </p:nvGrpSpPr>
            <p:grpSpPr>
              <a:xfrm>
                <a:off x="4189769" y="4836679"/>
                <a:ext cx="1489301" cy="1386074"/>
                <a:chOff x="2889035" y="1375408"/>
                <a:chExt cx="2364950" cy="2629656"/>
              </a:xfrm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grpSpPr>
            <p:sp>
              <p:nvSpPr>
                <p:cNvPr id="67" name="円弧 19">
                  <a:extLst>
                    <a:ext uri="{FF2B5EF4-FFF2-40B4-BE49-F238E27FC236}">
                      <a16:creationId xmlns:a16="http://schemas.microsoft.com/office/drawing/2014/main" id="{6AAC3DCB-C75C-4FA4-BBC5-6D532E3B4768}"/>
                    </a:ext>
                  </a:extLst>
                </p:cNvPr>
                <p:cNvSpPr/>
                <p:nvPr/>
              </p:nvSpPr>
              <p:spPr>
                <a:xfrm flipH="1">
                  <a:off x="2889035" y="1375408"/>
                  <a:ext cx="2364950" cy="2629656"/>
                </a:xfrm>
                <a:prstGeom prst="arc">
                  <a:avLst>
                    <a:gd name="adj1" fmla="val 11875548"/>
                    <a:gd name="adj2" fmla="val 1750579"/>
                  </a:avLst>
                </a:prstGeom>
                <a:ln w="66675" cap="rnd" cmpd="sng">
                  <a:solidFill>
                    <a:srgbClr val="00B050"/>
                  </a:solidFill>
                  <a:headEnd type="triangle" w="med" len="med"/>
                  <a:tailEnd type="none" w="med" len="med"/>
                </a:ln>
                <a:scene3d>
                  <a:camera prst="isometricRightUp">
                    <a:rot lat="19786994" lon="17567926" rev="21062887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68" name="円弧 20">
                  <a:extLst>
                    <a:ext uri="{FF2B5EF4-FFF2-40B4-BE49-F238E27FC236}">
                      <a16:creationId xmlns:a16="http://schemas.microsoft.com/office/drawing/2014/main" id="{67CA4DDA-EAB3-4EA4-976E-F32F543E0121}"/>
                    </a:ext>
                  </a:extLst>
                </p:cNvPr>
                <p:cNvSpPr/>
                <p:nvPr/>
              </p:nvSpPr>
              <p:spPr>
                <a:xfrm flipH="1">
                  <a:off x="3413959" y="1502894"/>
                  <a:ext cx="1204146" cy="2294255"/>
                </a:xfrm>
                <a:prstGeom prst="arc">
                  <a:avLst>
                    <a:gd name="adj1" fmla="val 11243535"/>
                    <a:gd name="adj2" fmla="val 1268660"/>
                  </a:avLst>
                </a:prstGeom>
                <a:ln w="66675" cap="rnd" cmpd="sng">
                  <a:solidFill>
                    <a:srgbClr val="00B050"/>
                  </a:solidFill>
                  <a:headEnd type="triangle" w="med" len="med"/>
                  <a:tailEnd type="none" w="med" len="med"/>
                </a:ln>
                <a:scene3d>
                  <a:camera prst="isometricRightUp">
                    <a:rot lat="20082133" lon="17848202" rev="21545114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69" name="円弧 21">
                  <a:extLst>
                    <a:ext uri="{FF2B5EF4-FFF2-40B4-BE49-F238E27FC236}">
                      <a16:creationId xmlns:a16="http://schemas.microsoft.com/office/drawing/2014/main" id="{73A1EE42-3B56-4EB3-B20E-B957E3A5812B}"/>
                    </a:ext>
                  </a:extLst>
                </p:cNvPr>
                <p:cNvSpPr/>
                <p:nvPr/>
              </p:nvSpPr>
              <p:spPr>
                <a:xfrm flipH="1">
                  <a:off x="3651382" y="1668760"/>
                  <a:ext cx="660430" cy="1978851"/>
                </a:xfrm>
                <a:prstGeom prst="arc">
                  <a:avLst>
                    <a:gd name="adj1" fmla="val 11867436"/>
                    <a:gd name="adj2" fmla="val 1456315"/>
                  </a:avLst>
                </a:prstGeom>
                <a:ln w="66675" cap="rnd" cmpd="sng">
                  <a:solidFill>
                    <a:srgbClr val="00B050"/>
                  </a:solidFill>
                  <a:headEnd type="triangle" w="med" len="med"/>
                  <a:tailEnd type="none" w="med" len="med"/>
                </a:ln>
                <a:scene3d>
                  <a:camera prst="isometricRightUp">
                    <a:rot lat="19782168" lon="17853733" rev="21542532"/>
                  </a:camera>
                  <a:lightRig rig="threePt" dir="t"/>
                </a:scene3d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2BE919F9-6D01-435B-83AE-9E2B7E996FEC}"/>
                  </a:ext>
                </a:extLst>
              </p:cNvPr>
              <p:cNvGrpSpPr/>
              <p:nvPr/>
            </p:nvGrpSpPr>
            <p:grpSpPr>
              <a:xfrm>
                <a:off x="5596897" y="5375404"/>
                <a:ext cx="1740295" cy="1568258"/>
                <a:chOff x="6225873" y="585437"/>
                <a:chExt cx="1740295" cy="1568258"/>
              </a:xfrm>
            </p:grpSpPr>
            <p:sp>
              <p:nvSpPr>
                <p:cNvPr id="60" name="円/楕円 46 1">
                  <a:extLst>
                    <a:ext uri="{FF2B5EF4-FFF2-40B4-BE49-F238E27FC236}">
                      <a16:creationId xmlns:a16="http://schemas.microsoft.com/office/drawing/2014/main" id="{D307D66A-F906-4C43-828F-F3CEFF390611}"/>
                    </a:ext>
                  </a:extLst>
                </p:cNvPr>
                <p:cNvSpPr/>
                <p:nvPr/>
              </p:nvSpPr>
              <p:spPr>
                <a:xfrm>
                  <a:off x="7083542" y="585437"/>
                  <a:ext cx="882626" cy="690066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381000" dist="114300" dir="1800000" sx="68000" sy="68000" rotWithShape="0">
                    <a:srgbClr val="000000">
                      <a:alpha val="50000"/>
                    </a:srgbClr>
                  </a:outerShdw>
                </a:effectLst>
                <a:scene3d>
                  <a:camera prst="isometricOffAxis2Top"/>
                  <a:lightRig rig="threePt" dir="t"/>
                </a:scene3d>
                <a:sp3d extrusionH="57150" prstMaterial="softEdge">
                  <a:bevelT w="635000" h="635000"/>
                  <a:bevelB w="635000" h="6350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350" dirty="0"/>
                    <a:t>Z</a:t>
                  </a:r>
                  <a:endParaRPr lang="ja-JP" altLang="en-US" sz="1350" dirty="0"/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64DE2ABA-F7A2-46F1-BAEE-1DF71D646FA0}"/>
                    </a:ext>
                  </a:extLst>
                </p:cNvPr>
                <p:cNvSpPr txBox="1"/>
                <p:nvPr/>
              </p:nvSpPr>
              <p:spPr>
                <a:xfrm>
                  <a:off x="7264828" y="1268408"/>
                  <a:ext cx="2952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b="1" dirty="0">
                      <a:solidFill>
                        <a:schemeClr val="bg1"/>
                      </a:solidFill>
                    </a:rPr>
                    <a:t>Z</a:t>
                  </a:r>
                  <a:endParaRPr lang="ja-JP" altLang="en-US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2" name="右矢印 12">
                  <a:extLst>
                    <a:ext uri="{FF2B5EF4-FFF2-40B4-BE49-F238E27FC236}">
                      <a16:creationId xmlns:a16="http://schemas.microsoft.com/office/drawing/2014/main" id="{F7B6DCC0-23F1-44B1-A804-B8025D0F3A6E}"/>
                    </a:ext>
                  </a:extLst>
                </p:cNvPr>
                <p:cNvSpPr/>
                <p:nvPr/>
              </p:nvSpPr>
              <p:spPr bwMode="auto">
                <a:xfrm flipH="1" flipV="1">
                  <a:off x="6363045" y="1349845"/>
                  <a:ext cx="929246" cy="250832"/>
                </a:xfrm>
                <a:prstGeom prst="rightArrow">
                  <a:avLst/>
                </a:prstGeom>
                <a:solidFill>
                  <a:srgbClr val="00B0F0"/>
                </a:solidFill>
                <a:ln cmpd="sng">
                  <a:solidFill>
                    <a:schemeClr val="bg1"/>
                  </a:solidFill>
                </a:ln>
                <a:scene3d>
                  <a:camera prst="isometricTopUp">
                    <a:rot lat="19054185" lon="18830481" rev="3055987"/>
                  </a:camera>
                  <a:lightRig rig="threePt" dir="t"/>
                </a:scene3d>
                <a:sp3d extrusionH="57150" prstMaterial="matte">
                  <a:extrusionClr>
                    <a:schemeClr val="accent4">
                      <a:lumMod val="20000"/>
                      <a:lumOff val="80000"/>
                    </a:schemeClr>
                  </a:extrusionClr>
                  <a:contourClr>
                    <a:schemeClr val="bg1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ja-JP" altLang="en-US" sz="1350" dirty="0">
                    <a:solidFill>
                      <a:srgbClr val="00B050"/>
                    </a:solidFill>
                  </a:endParaRPr>
                </a:p>
              </p:txBody>
            </p:sp>
            <p:grpSp>
              <p:nvGrpSpPr>
                <p:cNvPr id="63" name="グループ化 14">
                  <a:extLst>
                    <a:ext uri="{FF2B5EF4-FFF2-40B4-BE49-F238E27FC236}">
                      <a16:creationId xmlns:a16="http://schemas.microsoft.com/office/drawing/2014/main" id="{3AE66957-5AB6-47DD-A375-385C2BF445A4}"/>
                    </a:ext>
                  </a:extLst>
                </p:cNvPr>
                <p:cNvGrpSpPr/>
                <p:nvPr/>
              </p:nvGrpSpPr>
              <p:grpSpPr>
                <a:xfrm>
                  <a:off x="6225873" y="985547"/>
                  <a:ext cx="786093" cy="1168148"/>
                  <a:chOff x="4514565" y="2078563"/>
                  <a:chExt cx="1514369" cy="2232248"/>
                </a:xfrm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grpSpPr>
              <p:sp>
                <p:nvSpPr>
                  <p:cNvPr id="64" name="円弧 16">
                    <a:extLst>
                      <a:ext uri="{FF2B5EF4-FFF2-40B4-BE49-F238E27FC236}">
                        <a16:creationId xmlns:a16="http://schemas.microsoft.com/office/drawing/2014/main" id="{98279FB7-8775-4520-8482-B5988984DE85}"/>
                      </a:ext>
                    </a:extLst>
                  </p:cNvPr>
                  <p:cNvSpPr/>
                  <p:nvPr/>
                </p:nvSpPr>
                <p:spPr>
                  <a:xfrm>
                    <a:off x="4514565" y="2078563"/>
                    <a:ext cx="1514369" cy="2232248"/>
                  </a:xfrm>
                  <a:prstGeom prst="arc">
                    <a:avLst>
                      <a:gd name="adj1" fmla="val 11959789"/>
                      <a:gd name="adj2" fmla="val 8776466"/>
                    </a:avLst>
                  </a:prstGeom>
                  <a:ln w="66675" cap="rnd" cmpd="sng">
                    <a:solidFill>
                      <a:srgbClr val="00B050">
                        <a:alpha val="87000"/>
                      </a:srgbClr>
                    </a:solidFill>
                    <a:headEnd type="triangle" w="med" len="med"/>
                    <a:tailEnd type="none" w="med" len="med"/>
                  </a:ln>
                  <a:scene3d>
                    <a:camera prst="isometricLeftDown">
                      <a:rot lat="198" lon="2972752" rev="324973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sp>
                <p:nvSpPr>
                  <p:cNvPr id="65" name="円弧 17">
                    <a:extLst>
                      <a:ext uri="{FF2B5EF4-FFF2-40B4-BE49-F238E27FC236}">
                        <a16:creationId xmlns:a16="http://schemas.microsoft.com/office/drawing/2014/main" id="{C234604E-2F85-455A-80A1-F59BCB23E8F2}"/>
                      </a:ext>
                    </a:extLst>
                  </p:cNvPr>
                  <p:cNvSpPr/>
                  <p:nvPr/>
                </p:nvSpPr>
                <p:spPr>
                  <a:xfrm>
                    <a:off x="4713512" y="2324491"/>
                    <a:ext cx="1137333" cy="1842304"/>
                  </a:xfrm>
                  <a:prstGeom prst="arc">
                    <a:avLst>
                      <a:gd name="adj1" fmla="val 11955876"/>
                      <a:gd name="adj2" fmla="val 8640163"/>
                    </a:avLst>
                  </a:prstGeom>
                  <a:ln w="66675" cap="rnd" cmpd="sng">
                    <a:solidFill>
                      <a:srgbClr val="00B050">
                        <a:alpha val="87000"/>
                      </a:srgbClr>
                    </a:solidFill>
                    <a:headEnd type="triangle" w="med" len="med"/>
                    <a:tailEnd type="none" w="med" len="med"/>
                  </a:ln>
                  <a:scene3d>
                    <a:camera prst="isometricLeftDown">
                      <a:rot lat="198" lon="2972752" rev="324973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sp>
                <p:nvSpPr>
                  <p:cNvPr id="66" name="円弧 18">
                    <a:extLst>
                      <a:ext uri="{FF2B5EF4-FFF2-40B4-BE49-F238E27FC236}">
                        <a16:creationId xmlns:a16="http://schemas.microsoft.com/office/drawing/2014/main" id="{A3609DB5-4CA8-4D71-9954-FA92712D3B5F}"/>
                      </a:ext>
                    </a:extLst>
                  </p:cNvPr>
                  <p:cNvSpPr/>
                  <p:nvPr/>
                </p:nvSpPr>
                <p:spPr>
                  <a:xfrm>
                    <a:off x="4865911" y="2582619"/>
                    <a:ext cx="833111" cy="1349511"/>
                  </a:xfrm>
                  <a:prstGeom prst="arc">
                    <a:avLst>
                      <a:gd name="adj1" fmla="val 12286575"/>
                      <a:gd name="adj2" fmla="val 8316086"/>
                    </a:avLst>
                  </a:prstGeom>
                  <a:ln w="66675" cap="rnd" cmpd="sng">
                    <a:solidFill>
                      <a:srgbClr val="00B050">
                        <a:alpha val="87000"/>
                      </a:srgbClr>
                    </a:solidFill>
                    <a:headEnd type="triangle" w="med" len="med"/>
                    <a:tailEnd type="none" w="med" len="med"/>
                  </a:ln>
                  <a:scene3d>
                    <a:camera prst="isometricLeftDown">
                      <a:rot lat="198" lon="2972752" rev="324973"/>
                    </a:camera>
                    <a:lightRig rig="threePt" dir="t"/>
                  </a:scene3d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</p:grpSp>
          </p:grpSp>
          <p:sp>
            <p:nvSpPr>
              <p:cNvPr id="31" name="テキスト ボックス 15">
                <a:extLst>
                  <a:ext uri="{FF2B5EF4-FFF2-40B4-BE49-F238E27FC236}">
                    <a16:creationId xmlns:a16="http://schemas.microsoft.com/office/drawing/2014/main" id="{1CCF58EB-443D-471B-940D-30BF4063D8FF}"/>
                  </a:ext>
                </a:extLst>
              </p:cNvPr>
              <p:cNvSpPr txBox="1"/>
              <p:nvPr/>
            </p:nvSpPr>
            <p:spPr>
              <a:xfrm>
                <a:off x="5391038" y="4859929"/>
                <a:ext cx="476412" cy="7155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4050" b="1" dirty="0">
                    <a:solidFill>
                      <a:srgbClr val="00B050"/>
                    </a:solidFill>
                  </a:rPr>
                  <a:t>B</a:t>
                </a:r>
                <a:endParaRPr lang="ja-JP" altLang="en-US" sz="4050" b="1" dirty="0">
                  <a:solidFill>
                    <a:srgbClr val="00B050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FF65F8ED-608B-4CFA-B9CF-9A57E914565C}"/>
                  </a:ext>
                </a:extLst>
              </p:cNvPr>
              <p:cNvGrpSpPr/>
              <p:nvPr/>
            </p:nvGrpSpPr>
            <p:grpSpPr>
              <a:xfrm>
                <a:off x="3662846" y="5055257"/>
                <a:ext cx="882626" cy="1052303"/>
                <a:chOff x="1250630" y="2046116"/>
                <a:chExt cx="1976412" cy="2329334"/>
              </a:xfrm>
            </p:grpSpPr>
            <p:sp>
              <p:nvSpPr>
                <p:cNvPr id="58" name="円/楕円 46 2">
                  <a:extLst>
                    <a:ext uri="{FF2B5EF4-FFF2-40B4-BE49-F238E27FC236}">
                      <a16:creationId xmlns:a16="http://schemas.microsoft.com/office/drawing/2014/main" id="{3F118476-9026-4F88-8A4F-F6F562B981BE}"/>
                    </a:ext>
                  </a:extLst>
                </p:cNvPr>
                <p:cNvSpPr/>
                <p:nvPr/>
              </p:nvSpPr>
              <p:spPr>
                <a:xfrm>
                  <a:off x="1250630" y="2046116"/>
                  <a:ext cx="1976412" cy="1527502"/>
                </a:xfrm>
                <a:prstGeom prst="ellipse">
                  <a:avLst/>
                </a:prstGeom>
                <a:solidFill>
                  <a:srgbClr val="00B0F0"/>
                </a:solidFill>
                <a:effectLst>
                  <a:outerShdw blurRad="381000" dist="114300" dir="1800000" sx="68000" sy="68000" rotWithShape="0">
                    <a:srgbClr val="000000">
                      <a:alpha val="50000"/>
                    </a:srgbClr>
                  </a:outerShdw>
                </a:effectLst>
                <a:scene3d>
                  <a:camera prst="isometricOffAxis2Top"/>
                  <a:lightRig rig="threePt" dir="t"/>
                </a:scene3d>
                <a:sp3d extrusionH="57150" prstMaterial="softEdge">
                  <a:bevelT w="635000" h="635000"/>
                  <a:bevelB w="635000" h="635000"/>
                </a:sp3d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ja-JP" sz="1350" dirty="0"/>
                    <a:t>Z</a:t>
                  </a:r>
                  <a:endParaRPr lang="ja-JP" altLang="en-US" sz="1350" dirty="0"/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501B44CC-5C55-427A-AFDD-E2E12579EC63}"/>
                    </a:ext>
                  </a:extLst>
                </p:cNvPr>
                <p:cNvSpPr txBox="1"/>
                <p:nvPr/>
              </p:nvSpPr>
              <p:spPr>
                <a:xfrm>
                  <a:off x="1656573" y="3557911"/>
                  <a:ext cx="661190" cy="8175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b="1" dirty="0">
                      <a:solidFill>
                        <a:schemeClr val="bg1"/>
                      </a:solidFill>
                    </a:rPr>
                    <a:t>Z</a:t>
                  </a:r>
                  <a:endParaRPr lang="ja-JP" altLang="en-US" b="1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CD04895-AF17-4853-B992-02EE92F49674}"/>
                  </a:ext>
                </a:extLst>
              </p:cNvPr>
              <p:cNvGrpSpPr/>
              <p:nvPr/>
            </p:nvGrpSpPr>
            <p:grpSpPr>
              <a:xfrm>
                <a:off x="5052278" y="6520404"/>
                <a:ext cx="529863" cy="237122"/>
                <a:chOff x="5169928" y="2683079"/>
                <a:chExt cx="1132113" cy="506639"/>
              </a:xfrm>
            </p:grpSpPr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21D8F15-2179-43C9-9E70-B82C1D0DD06C}"/>
                    </a:ext>
                  </a:extLst>
                </p:cNvPr>
                <p:cNvSpPr/>
                <p:nvPr/>
              </p:nvSpPr>
              <p:spPr bwMode="auto">
                <a:xfrm rot="21261031">
                  <a:off x="5169928" y="2784055"/>
                  <a:ext cx="1132113" cy="3682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77AFDD56-86D0-4296-BD07-CC20C7FF3F14}"/>
                    </a:ext>
                  </a:extLst>
                </p:cNvPr>
                <p:cNvSpPr/>
                <p:nvPr/>
              </p:nvSpPr>
              <p:spPr>
                <a:xfrm rot="16978694">
                  <a:off x="5360472" y="2683079"/>
                  <a:ext cx="255031" cy="255032"/>
                </a:xfrm>
                <a:prstGeom prst="ellipse">
                  <a:avLst/>
                </a:prstGeom>
                <a:solidFill>
                  <a:srgbClr val="FF8F8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876271F0-3451-4590-B2FF-68EEE835AB3E}"/>
                    </a:ext>
                  </a:extLst>
                </p:cNvPr>
                <p:cNvSpPr/>
                <p:nvPr/>
              </p:nvSpPr>
              <p:spPr>
                <a:xfrm rot="16978694">
                  <a:off x="5894376" y="2934687"/>
                  <a:ext cx="255031" cy="255032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3300044-16DC-4A5D-BE7F-63F33A17EEB0}"/>
                  </a:ext>
                </a:extLst>
              </p:cNvPr>
              <p:cNvGrpSpPr/>
              <p:nvPr/>
            </p:nvGrpSpPr>
            <p:grpSpPr>
              <a:xfrm rot="1118126">
                <a:off x="4566009" y="6284006"/>
                <a:ext cx="529863" cy="237122"/>
                <a:chOff x="5169928" y="2683079"/>
                <a:chExt cx="1132113" cy="506639"/>
              </a:xfrm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E34FF745-1FAE-47A7-8C1E-4AB7FBE07E19}"/>
                    </a:ext>
                  </a:extLst>
                </p:cNvPr>
                <p:cNvSpPr/>
                <p:nvPr/>
              </p:nvSpPr>
              <p:spPr bwMode="auto">
                <a:xfrm rot="21261031">
                  <a:off x="5169928" y="2784055"/>
                  <a:ext cx="1132113" cy="3682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E49CF90B-428F-4F6F-895A-C6090ECE7D9E}"/>
                    </a:ext>
                  </a:extLst>
                </p:cNvPr>
                <p:cNvSpPr/>
                <p:nvPr/>
              </p:nvSpPr>
              <p:spPr>
                <a:xfrm rot="16978694">
                  <a:off x="5360472" y="2683079"/>
                  <a:ext cx="255031" cy="255032"/>
                </a:xfrm>
                <a:prstGeom prst="ellipse">
                  <a:avLst/>
                </a:prstGeom>
                <a:solidFill>
                  <a:srgbClr val="FF8F8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958346FE-ABF5-483E-86FB-0F1AD1763DEC}"/>
                    </a:ext>
                  </a:extLst>
                </p:cNvPr>
                <p:cNvSpPr/>
                <p:nvPr/>
              </p:nvSpPr>
              <p:spPr>
                <a:xfrm rot="16978694">
                  <a:off x="5894376" y="2934687"/>
                  <a:ext cx="255031" cy="255032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5ED6A03-790C-4C76-B0A9-5E0C61312F0B}"/>
                  </a:ext>
                </a:extLst>
              </p:cNvPr>
              <p:cNvGrpSpPr/>
              <p:nvPr/>
            </p:nvGrpSpPr>
            <p:grpSpPr>
              <a:xfrm>
                <a:off x="5183396" y="6198788"/>
                <a:ext cx="529863" cy="237122"/>
                <a:chOff x="5169928" y="2683079"/>
                <a:chExt cx="1132113" cy="506639"/>
              </a:xfrm>
            </p:grpSpPr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6DD7D26A-2517-42DE-9A72-AB4499E6B60C}"/>
                    </a:ext>
                  </a:extLst>
                </p:cNvPr>
                <p:cNvSpPr/>
                <p:nvPr/>
              </p:nvSpPr>
              <p:spPr bwMode="auto">
                <a:xfrm rot="21261031">
                  <a:off x="5169928" y="2784055"/>
                  <a:ext cx="1132113" cy="3682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FAD48D4-72B7-4313-A3E1-055626E01BCF}"/>
                    </a:ext>
                  </a:extLst>
                </p:cNvPr>
                <p:cNvSpPr/>
                <p:nvPr/>
              </p:nvSpPr>
              <p:spPr>
                <a:xfrm rot="16978694">
                  <a:off x="5360472" y="2683079"/>
                  <a:ext cx="255031" cy="255032"/>
                </a:xfrm>
                <a:prstGeom prst="ellipse">
                  <a:avLst/>
                </a:prstGeom>
                <a:solidFill>
                  <a:srgbClr val="FF8F8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8F2176F7-0E19-4742-A68D-066CDEA49449}"/>
                    </a:ext>
                  </a:extLst>
                </p:cNvPr>
                <p:cNvSpPr/>
                <p:nvPr/>
              </p:nvSpPr>
              <p:spPr>
                <a:xfrm rot="16978694">
                  <a:off x="5894376" y="2934687"/>
                  <a:ext cx="255031" cy="255032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CCECA1D-B041-4D0E-8CAC-2EE137F3F14A}"/>
                  </a:ext>
                </a:extLst>
              </p:cNvPr>
              <p:cNvGrpSpPr/>
              <p:nvPr/>
            </p:nvGrpSpPr>
            <p:grpSpPr>
              <a:xfrm rot="20320653">
                <a:off x="4818617" y="5940205"/>
                <a:ext cx="529863" cy="237122"/>
                <a:chOff x="5169928" y="2683079"/>
                <a:chExt cx="1132113" cy="506639"/>
              </a:xfrm>
            </p:grpSpPr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4D84162D-8A45-4391-A222-7BE7853F55AF}"/>
                    </a:ext>
                  </a:extLst>
                </p:cNvPr>
                <p:cNvSpPr/>
                <p:nvPr/>
              </p:nvSpPr>
              <p:spPr bwMode="auto">
                <a:xfrm rot="21261031">
                  <a:off x="5169928" y="2784055"/>
                  <a:ext cx="1132113" cy="36829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  <a:scene3d>
                  <a:camera prst="perspectiveRelaxedModerately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kumimoji="1" lang="ja-JP" alt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5CEF8EC8-63EF-4F6A-8A82-DD945E7FB192}"/>
                    </a:ext>
                  </a:extLst>
                </p:cNvPr>
                <p:cNvSpPr/>
                <p:nvPr/>
              </p:nvSpPr>
              <p:spPr>
                <a:xfrm rot="16978694">
                  <a:off x="5360472" y="2683079"/>
                  <a:ext cx="255031" cy="255032"/>
                </a:xfrm>
                <a:prstGeom prst="ellipse">
                  <a:avLst/>
                </a:prstGeom>
                <a:solidFill>
                  <a:srgbClr val="FF8F8F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5A37EB69-630B-4E24-A87D-98F8DCBA9AC1}"/>
                    </a:ext>
                  </a:extLst>
                </p:cNvPr>
                <p:cNvSpPr/>
                <p:nvPr/>
              </p:nvSpPr>
              <p:spPr>
                <a:xfrm rot="16978694">
                  <a:off x="5894376" y="2934687"/>
                  <a:ext cx="255031" cy="255032"/>
                </a:xfrm>
                <a:prstGeom prst="ellipse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4A77D3C-8299-4374-BC6F-3A86B05E209A}"/>
                </a:ext>
              </a:extLst>
            </p:cNvPr>
            <p:cNvSpPr txBox="1"/>
            <p:nvPr/>
          </p:nvSpPr>
          <p:spPr>
            <a:xfrm>
              <a:off x="3913551" y="4385333"/>
              <a:ext cx="295585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en-US" altLang="ja-JP" sz="2000" dirty="0">
                  <a:solidFill>
                    <a:srgbClr val="00B0F0"/>
                  </a:solidFill>
                </a:rPr>
                <a:t>(Ultra)peripheral collisions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CEBD4B4-DD96-6230-7F9D-472B8906AC07}"/>
              </a:ext>
            </a:extLst>
          </p:cNvPr>
          <p:cNvGrpSpPr/>
          <p:nvPr/>
        </p:nvGrpSpPr>
        <p:grpSpPr>
          <a:xfrm>
            <a:off x="5392930" y="1052736"/>
            <a:ext cx="2635454" cy="2364842"/>
            <a:chOff x="5408054" y="1442326"/>
            <a:chExt cx="2635454" cy="2364842"/>
          </a:xfrm>
        </p:grpSpPr>
        <p:pic>
          <p:nvPicPr>
            <p:cNvPr id="10" name="Picture 2 1" descr="http://spie.org/Images/Graphics/Newsroom/Imported-2012/004221/004221_10_fig1.jpg">
              <a:extLst>
                <a:ext uri="{FF2B5EF4-FFF2-40B4-BE49-F238E27FC236}">
                  <a16:creationId xmlns:a16="http://schemas.microsoft.com/office/drawing/2014/main" id="{4DE08B96-68C3-434F-ABBF-95B6F2BD46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8054" y="1495446"/>
              <a:ext cx="2635454" cy="2311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2E51A4-004F-4908-B164-3DF915EE5FAA}"/>
                </a:ext>
              </a:extLst>
            </p:cNvPr>
            <p:cNvSpPr/>
            <p:nvPr/>
          </p:nvSpPr>
          <p:spPr bwMode="auto">
            <a:xfrm>
              <a:off x="5796139" y="1442326"/>
              <a:ext cx="1584173" cy="402498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F465191-95BA-4E7E-B08A-EBDDE364A72C}"/>
              </a:ext>
            </a:extLst>
          </p:cNvPr>
          <p:cNvSpPr txBox="1"/>
          <p:nvPr/>
        </p:nvSpPr>
        <p:spPr>
          <a:xfrm>
            <a:off x="2800602" y="4984469"/>
            <a:ext cx="111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RHIC, LHC</a:t>
            </a:r>
            <a:endParaRPr kumimoji="1" lang="ja-JP" altLang="en-US" dirty="0"/>
          </a:p>
        </p:txBody>
      </p:sp>
      <p:pic>
        <p:nvPicPr>
          <p:cNvPr id="17" name="Picture 1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0EF5DE1-2508-CA45-70B8-EE78DE64420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79" b="5521"/>
          <a:stretch/>
        </p:blipFill>
        <p:spPr>
          <a:xfrm>
            <a:off x="5614080" y="4149080"/>
            <a:ext cx="2198280" cy="19119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BA1A96D-0FA9-E61E-8088-872894B6733A}"/>
              </a:ext>
            </a:extLst>
          </p:cNvPr>
          <p:cNvSpPr txBox="1"/>
          <p:nvPr/>
        </p:nvSpPr>
        <p:spPr>
          <a:xfrm>
            <a:off x="5652120" y="6093296"/>
            <a:ext cx="272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Weyl/Dirac semimetals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3380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82B33426-FC0B-4AEE-AF6F-48F233773BFD}"/>
              </a:ext>
            </a:extLst>
          </p:cNvPr>
          <p:cNvSpPr/>
          <p:nvPr/>
        </p:nvSpPr>
        <p:spPr bwMode="auto">
          <a:xfrm flipV="1">
            <a:off x="107503" y="908720"/>
            <a:ext cx="5535767" cy="34563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2270683" y="4645810"/>
            <a:ext cx="4314288" cy="1968558"/>
            <a:chOff x="4625474" y="4650368"/>
            <a:chExt cx="4267006" cy="1946984"/>
          </a:xfrm>
        </p:grpSpPr>
        <p:pic>
          <p:nvPicPr>
            <p:cNvPr id="17" name="Picture 4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94015" y="4848636"/>
              <a:ext cx="2955578" cy="1748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9" descr="\begin{document}&#10;\begin{align*}&#10;q_\parallel^2 / 4m^2&#10;\end{align*}&#10;\end{document}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12536" y="6253903"/>
              <a:ext cx="779944" cy="332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0" descr="\begin{document}&#10;\begin{align*}&#10;\blue&#10;{\rm Real \ part \ of} \ \chi_1&#10;\end{align*}&#10;\end{document}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4766" y="5197558"/>
              <a:ext cx="1678933" cy="23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1" descr="\begin{document}&#10;\begin{align*}&#10;\red&#10;{\rm Imaginary \ part \ of} \ \chi_1&#10;\end{align*}&#10;\end{document}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52873" y="5569742"/>
              <a:ext cx="2317939" cy="23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図 20" descr="\begin{document}&#10;\begin{align*}&#10;{\rm Re} [ \chi_1]&#10;\ {\rm or} \ &#10;{\rm Im} [\chi_1]&#10;\end{align*}&#10;\end{document}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25474" y="4650368"/>
              <a:ext cx="1328678" cy="197790"/>
            </a:xfrm>
            <a:prstGeom prst="rect">
              <a:avLst/>
            </a:prstGeom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1386602" y="175772"/>
            <a:ext cx="6986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Refractive indices with the LLL fluctuations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951111"/>
            <a:ext cx="4588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u="sng" dirty="0">
                <a:solidFill>
                  <a:srgbClr val="0070C0"/>
                </a:solidFill>
              </a:rPr>
              <a:t>Refractive indices </a:t>
            </a:r>
            <a:r>
              <a:rPr lang="en-US" altLang="ja-JP" sz="2400" u="sng" dirty="0">
                <a:solidFill>
                  <a:srgbClr val="0070C0"/>
                </a:solidFill>
              </a:rPr>
              <a:t>at the LLL(ℓ=n=0)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67544" y="1484784"/>
            <a:ext cx="4752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9900"/>
                </a:solidFill>
              </a:rPr>
              <a:t>Polarization excites only along the magnetic field</a:t>
            </a:r>
          </a:p>
          <a:p>
            <a:r>
              <a:rPr lang="en-US" altLang="ja-JP" dirty="0">
                <a:solidFill>
                  <a:srgbClr val="009900"/>
                </a:solidFill>
              </a:rPr>
              <a:t>``Vacuum birefringence’’</a:t>
            </a:r>
            <a:endParaRPr kumimoji="1" lang="ja-JP" altLang="en-US" dirty="0">
              <a:solidFill>
                <a:srgbClr val="009900"/>
              </a:solidFill>
            </a:endParaRPr>
          </a:p>
        </p:txBody>
      </p:sp>
      <p:pic>
        <p:nvPicPr>
          <p:cNvPr id="6" name="図 5" descr="\begin{document}&#10;\begin{align*}&#10;\chi_1 \not = 0 , \ \ \chi_0 = \chi_2 = 0&#10;\end{align*}&#10;\end{document}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7" y="2492896"/>
            <a:ext cx="2489477" cy="261689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5818548" y="857585"/>
            <a:ext cx="307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(1+1)-dimensional fluctuations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7A722E6-62CB-4B71-B4B9-F20D573CA2CF}"/>
              </a:ext>
            </a:extLst>
          </p:cNvPr>
          <p:cNvGrpSpPr/>
          <p:nvPr/>
        </p:nvGrpSpPr>
        <p:grpSpPr>
          <a:xfrm>
            <a:off x="5318758" y="1412776"/>
            <a:ext cx="3645730" cy="2787333"/>
            <a:chOff x="4660618" y="3666003"/>
            <a:chExt cx="3645730" cy="2787333"/>
          </a:xfrm>
        </p:grpSpPr>
        <p:sp>
          <p:nvSpPr>
            <p:cNvPr id="9" name="上矢印 8"/>
            <p:cNvSpPr/>
            <p:nvPr/>
          </p:nvSpPr>
          <p:spPr>
            <a:xfrm>
              <a:off x="7763757" y="4536453"/>
              <a:ext cx="542591" cy="143088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  <p:grpSp>
          <p:nvGrpSpPr>
            <p:cNvPr id="30" name="グループ化 66">
              <a:extLst>
                <a:ext uri="{FF2B5EF4-FFF2-40B4-BE49-F238E27FC236}">
                  <a16:creationId xmlns:a16="http://schemas.microsoft.com/office/drawing/2014/main" id="{767E932A-7FAE-4785-9CB3-6CA3DD0E268F}"/>
                </a:ext>
              </a:extLst>
            </p:cNvPr>
            <p:cNvGrpSpPr/>
            <p:nvPr/>
          </p:nvGrpSpPr>
          <p:grpSpPr>
            <a:xfrm>
              <a:off x="5794996" y="3666003"/>
              <a:ext cx="1744525" cy="2787333"/>
              <a:chOff x="1825950" y="1844824"/>
              <a:chExt cx="2674042" cy="4680520"/>
            </a:xfrm>
          </p:grpSpPr>
          <p:sp>
            <p:nvSpPr>
              <p:cNvPr id="31" name="正方形/長方形 67">
                <a:extLst>
                  <a:ext uri="{FF2B5EF4-FFF2-40B4-BE49-F238E27FC236}">
                    <a16:creationId xmlns:a16="http://schemas.microsoft.com/office/drawing/2014/main" id="{60D21329-9196-41CD-8A7B-A11B1322F18C}"/>
                  </a:ext>
                </a:extLst>
              </p:cNvPr>
              <p:cNvSpPr/>
              <p:nvPr/>
            </p:nvSpPr>
            <p:spPr>
              <a:xfrm>
                <a:off x="1825950" y="1844824"/>
                <a:ext cx="2674042" cy="4680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2" name="グループ化 69">
                <a:extLst>
                  <a:ext uri="{FF2B5EF4-FFF2-40B4-BE49-F238E27FC236}">
                    <a16:creationId xmlns:a16="http://schemas.microsoft.com/office/drawing/2014/main" id="{19884E9A-37C8-4212-84AA-449965D4C447}"/>
                  </a:ext>
                </a:extLst>
              </p:cNvPr>
              <p:cNvGrpSpPr/>
              <p:nvPr/>
            </p:nvGrpSpPr>
            <p:grpSpPr>
              <a:xfrm>
                <a:off x="2238059" y="2024864"/>
                <a:ext cx="1925119" cy="4428472"/>
                <a:chOff x="-1457367" y="992746"/>
                <a:chExt cx="1925118" cy="4428472"/>
              </a:xfrm>
            </p:grpSpPr>
            <p:sp>
              <p:nvSpPr>
                <p:cNvPr id="33" name="円柱 79">
                  <a:extLst>
                    <a:ext uri="{FF2B5EF4-FFF2-40B4-BE49-F238E27FC236}">
                      <a16:creationId xmlns:a16="http://schemas.microsoft.com/office/drawing/2014/main" id="{83312D2C-3D70-4CF2-8E8D-B29692A9EBC9}"/>
                    </a:ext>
                  </a:extLst>
                </p:cNvPr>
                <p:cNvSpPr/>
                <p:nvPr/>
              </p:nvSpPr>
              <p:spPr>
                <a:xfrm>
                  <a:off x="-591308" y="992746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4" name="円柱 80">
                  <a:extLst>
                    <a:ext uri="{FF2B5EF4-FFF2-40B4-BE49-F238E27FC236}">
                      <a16:creationId xmlns:a16="http://schemas.microsoft.com/office/drawing/2014/main" id="{C00D152A-45FB-4784-B019-506F0A35264E}"/>
                    </a:ext>
                  </a:extLst>
                </p:cNvPr>
                <p:cNvSpPr/>
                <p:nvPr/>
              </p:nvSpPr>
              <p:spPr>
                <a:xfrm>
                  <a:off x="-591309" y="186882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5" name="円柱 81">
                  <a:extLst>
                    <a:ext uri="{FF2B5EF4-FFF2-40B4-BE49-F238E27FC236}">
                      <a16:creationId xmlns:a16="http://schemas.microsoft.com/office/drawing/2014/main" id="{8ECE269C-B6BA-41B0-98B9-B036E7D442B2}"/>
                    </a:ext>
                  </a:extLst>
                </p:cNvPr>
                <p:cNvSpPr/>
                <p:nvPr/>
              </p:nvSpPr>
              <p:spPr>
                <a:xfrm>
                  <a:off x="-881303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円柱 82">
                  <a:extLst>
                    <a:ext uri="{FF2B5EF4-FFF2-40B4-BE49-F238E27FC236}">
                      <a16:creationId xmlns:a16="http://schemas.microsoft.com/office/drawing/2014/main" id="{760144B3-DE00-4F3B-96DA-EC96D93609F6}"/>
                    </a:ext>
                  </a:extLst>
                </p:cNvPr>
                <p:cNvSpPr/>
                <p:nvPr/>
              </p:nvSpPr>
              <p:spPr>
                <a:xfrm>
                  <a:off x="-1169335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7" name="円柱 83">
                  <a:extLst>
                    <a:ext uri="{FF2B5EF4-FFF2-40B4-BE49-F238E27FC236}">
                      <a16:creationId xmlns:a16="http://schemas.microsoft.com/office/drawing/2014/main" id="{AB3A48BC-7858-48D2-B4BB-932F6C1A49D1}"/>
                    </a:ext>
                  </a:extLst>
                </p:cNvPr>
                <p:cNvSpPr/>
                <p:nvPr/>
              </p:nvSpPr>
              <p:spPr>
                <a:xfrm>
                  <a:off x="12478" y="122074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8" name="円柱 84">
                  <a:extLst>
                    <a:ext uri="{FF2B5EF4-FFF2-40B4-BE49-F238E27FC236}">
                      <a16:creationId xmlns:a16="http://schemas.microsoft.com/office/drawing/2014/main" id="{48788314-3E92-49AA-8615-4955264AACA0}"/>
                    </a:ext>
                  </a:extLst>
                </p:cNvPr>
                <p:cNvSpPr/>
                <p:nvPr/>
              </p:nvSpPr>
              <p:spPr>
                <a:xfrm>
                  <a:off x="-275554" y="107673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円柱 85">
                  <a:extLst>
                    <a:ext uri="{FF2B5EF4-FFF2-40B4-BE49-F238E27FC236}">
                      <a16:creationId xmlns:a16="http://schemas.microsoft.com/office/drawing/2014/main" id="{10502A71-DD82-4A36-967F-935EE4404A55}"/>
                    </a:ext>
                  </a:extLst>
                </p:cNvPr>
                <p:cNvSpPr/>
                <p:nvPr/>
              </p:nvSpPr>
              <p:spPr>
                <a:xfrm>
                  <a:off x="-582440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円柱 86">
                  <a:extLst>
                    <a:ext uri="{FF2B5EF4-FFF2-40B4-BE49-F238E27FC236}">
                      <a16:creationId xmlns:a16="http://schemas.microsoft.com/office/drawing/2014/main" id="{36598209-B2AA-4EAF-9077-90E582DC0788}"/>
                    </a:ext>
                  </a:extLst>
                </p:cNvPr>
                <p:cNvSpPr/>
                <p:nvPr/>
              </p:nvSpPr>
              <p:spPr>
                <a:xfrm>
                  <a:off x="-275554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1" name="円柱 87">
                  <a:extLst>
                    <a:ext uri="{FF2B5EF4-FFF2-40B4-BE49-F238E27FC236}">
                      <a16:creationId xmlns:a16="http://schemas.microsoft.com/office/drawing/2014/main" id="{12D82EED-4F75-4996-A2C7-81AC781E20EC}"/>
                    </a:ext>
                  </a:extLst>
                </p:cNvPr>
                <p:cNvSpPr/>
                <p:nvPr/>
              </p:nvSpPr>
              <p:spPr>
                <a:xfrm>
                  <a:off x="288802" y="13603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2" name="円柱 88">
                  <a:extLst>
                    <a:ext uri="{FF2B5EF4-FFF2-40B4-BE49-F238E27FC236}">
                      <a16:creationId xmlns:a16="http://schemas.microsoft.com/office/drawing/2014/main" id="{5F982F2B-CB75-4498-8BB8-56B7B1ADA6BE}"/>
                    </a:ext>
                  </a:extLst>
                </p:cNvPr>
                <p:cNvSpPr/>
                <p:nvPr/>
              </p:nvSpPr>
              <p:spPr>
                <a:xfrm>
                  <a:off x="-1457367" y="136476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円柱 89">
                  <a:extLst>
                    <a:ext uri="{FF2B5EF4-FFF2-40B4-BE49-F238E27FC236}">
                      <a16:creationId xmlns:a16="http://schemas.microsoft.com/office/drawing/2014/main" id="{163810BA-0EBB-4CA0-9BBC-EC427FD7422E}"/>
                    </a:ext>
                  </a:extLst>
                </p:cNvPr>
                <p:cNvSpPr/>
                <p:nvPr/>
              </p:nvSpPr>
              <p:spPr>
                <a:xfrm>
                  <a:off x="-881303" y="143677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4" name="円柱 90">
                  <a:extLst>
                    <a:ext uri="{FF2B5EF4-FFF2-40B4-BE49-F238E27FC236}">
                      <a16:creationId xmlns:a16="http://schemas.microsoft.com/office/drawing/2014/main" id="{0A2E1A23-279D-42A6-A38D-E79E89E01A24}"/>
                    </a:ext>
                  </a:extLst>
                </p:cNvPr>
                <p:cNvSpPr/>
                <p:nvPr/>
              </p:nvSpPr>
              <p:spPr>
                <a:xfrm>
                  <a:off x="-58244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5" name="円柱 91">
                  <a:extLst>
                    <a:ext uri="{FF2B5EF4-FFF2-40B4-BE49-F238E27FC236}">
                      <a16:creationId xmlns:a16="http://schemas.microsoft.com/office/drawing/2014/main" id="{30D38F4C-E2AE-47BC-A88B-8F1958F8A30D}"/>
                    </a:ext>
                  </a:extLst>
                </p:cNvPr>
                <p:cNvSpPr/>
                <p:nvPr/>
              </p:nvSpPr>
              <p:spPr>
                <a:xfrm>
                  <a:off x="54801" y="158078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円柱 92">
                  <a:extLst>
                    <a:ext uri="{FF2B5EF4-FFF2-40B4-BE49-F238E27FC236}">
                      <a16:creationId xmlns:a16="http://schemas.microsoft.com/office/drawing/2014/main" id="{9092BA4A-6674-427B-84F9-04A4E9C833DD}"/>
                    </a:ext>
                  </a:extLst>
                </p:cNvPr>
                <p:cNvSpPr/>
                <p:nvPr/>
              </p:nvSpPr>
              <p:spPr>
                <a:xfrm>
                  <a:off x="-1169336" y="15087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7" name="円柱 93">
                  <a:extLst>
                    <a:ext uri="{FF2B5EF4-FFF2-40B4-BE49-F238E27FC236}">
                      <a16:creationId xmlns:a16="http://schemas.microsoft.com/office/drawing/2014/main" id="{F540EF9A-B00E-463F-A15C-FA1DE4F74449}"/>
                    </a:ext>
                  </a:extLst>
                </p:cNvPr>
                <p:cNvSpPr/>
                <p:nvPr/>
              </p:nvSpPr>
              <p:spPr>
                <a:xfrm>
                  <a:off x="-1165767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8" name="円柱 94">
                  <a:extLst>
                    <a:ext uri="{FF2B5EF4-FFF2-40B4-BE49-F238E27FC236}">
                      <a16:creationId xmlns:a16="http://schemas.microsoft.com/office/drawing/2014/main" id="{9E30BFED-462F-4C7C-95B5-9B20472E52A8}"/>
                    </a:ext>
                  </a:extLst>
                </p:cNvPr>
                <p:cNvSpPr/>
                <p:nvPr/>
              </p:nvSpPr>
              <p:spPr>
                <a:xfrm>
                  <a:off x="-881303" y="1813580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円柱 95">
                  <a:extLst>
                    <a:ext uri="{FF2B5EF4-FFF2-40B4-BE49-F238E27FC236}">
                      <a16:creationId xmlns:a16="http://schemas.microsoft.com/office/drawing/2014/main" id="{7CBB2D7A-DA83-4D47-BB73-A305EA4DA84B}"/>
                    </a:ext>
                  </a:extLst>
                </p:cNvPr>
                <p:cNvSpPr/>
                <p:nvPr/>
              </p:nvSpPr>
              <p:spPr>
                <a:xfrm>
                  <a:off x="-591310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0" name="円柱 96">
                  <a:extLst>
                    <a:ext uri="{FF2B5EF4-FFF2-40B4-BE49-F238E27FC236}">
                      <a16:creationId xmlns:a16="http://schemas.microsoft.com/office/drawing/2014/main" id="{A35DEA34-D2F4-4DEB-8C62-A52D17DE8CC0}"/>
                    </a:ext>
                  </a:extLst>
                </p:cNvPr>
                <p:cNvSpPr/>
                <p:nvPr/>
              </p:nvSpPr>
              <p:spPr>
                <a:xfrm>
                  <a:off x="-270500" y="18498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円柱 97">
                  <a:extLst>
                    <a:ext uri="{FF2B5EF4-FFF2-40B4-BE49-F238E27FC236}">
                      <a16:creationId xmlns:a16="http://schemas.microsoft.com/office/drawing/2014/main" id="{3FF49497-65C0-4CD1-AB25-9E73FA70C83E}"/>
                    </a:ext>
                  </a:extLst>
                </p:cNvPr>
                <p:cNvSpPr/>
                <p:nvPr/>
              </p:nvSpPr>
              <p:spPr>
                <a:xfrm>
                  <a:off x="-1177208" y="2052151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円柱 98">
                  <a:extLst>
                    <a:ext uri="{FF2B5EF4-FFF2-40B4-BE49-F238E27FC236}">
                      <a16:creationId xmlns:a16="http://schemas.microsoft.com/office/drawing/2014/main" id="{260B25F3-F418-4893-8930-EDECB52C14A8}"/>
                    </a:ext>
                  </a:extLst>
                </p:cNvPr>
                <p:cNvSpPr/>
                <p:nvPr/>
              </p:nvSpPr>
              <p:spPr>
                <a:xfrm>
                  <a:off x="-1452313" y="1765744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円柱 99">
                  <a:extLst>
                    <a:ext uri="{FF2B5EF4-FFF2-40B4-BE49-F238E27FC236}">
                      <a16:creationId xmlns:a16="http://schemas.microsoft.com/office/drawing/2014/main" id="{CEC89667-101C-4117-8230-F57B3B5A0BEE}"/>
                    </a:ext>
                  </a:extLst>
                </p:cNvPr>
                <p:cNvSpPr/>
                <p:nvPr/>
              </p:nvSpPr>
              <p:spPr>
                <a:xfrm>
                  <a:off x="-881303" y="2180858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円柱 100">
                  <a:extLst>
                    <a:ext uri="{FF2B5EF4-FFF2-40B4-BE49-F238E27FC236}">
                      <a16:creationId xmlns:a16="http://schemas.microsoft.com/office/drawing/2014/main" id="{0FC210F5-4FD3-496D-A2C6-ED96DA0EC5EF}"/>
                    </a:ext>
                  </a:extLst>
                </p:cNvPr>
                <p:cNvSpPr/>
                <p:nvPr/>
              </p:nvSpPr>
              <p:spPr>
                <a:xfrm>
                  <a:off x="-265209" y="2156852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円柱 101">
                  <a:extLst>
                    <a:ext uri="{FF2B5EF4-FFF2-40B4-BE49-F238E27FC236}">
                      <a16:creationId xmlns:a16="http://schemas.microsoft.com/office/drawing/2014/main" id="{CCEF2A60-AAFB-4809-8D3E-02EE76EB61E2}"/>
                    </a:ext>
                  </a:extLst>
                </p:cNvPr>
                <p:cNvSpPr/>
                <p:nvPr/>
              </p:nvSpPr>
              <p:spPr>
                <a:xfrm>
                  <a:off x="54800" y="1911763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" name="円柱 102">
                  <a:extLst>
                    <a:ext uri="{FF2B5EF4-FFF2-40B4-BE49-F238E27FC236}">
                      <a16:creationId xmlns:a16="http://schemas.microsoft.com/office/drawing/2014/main" id="{C3BC0CAE-2926-4247-AEB0-41590FD495EC}"/>
                    </a:ext>
                  </a:extLst>
                </p:cNvPr>
                <p:cNvSpPr/>
                <p:nvPr/>
              </p:nvSpPr>
              <p:spPr>
                <a:xfrm>
                  <a:off x="294050" y="1770035"/>
                  <a:ext cx="173701" cy="3240360"/>
                </a:xfrm>
                <a:prstGeom prst="can">
                  <a:avLst/>
                </a:prstGeom>
                <a:gradFill flip="none" rotWithShape="1">
                  <a:gsLst>
                    <a:gs pos="0">
                      <a:srgbClr val="00B0F0">
                        <a:lumMod val="69000"/>
                      </a:srgbClr>
                    </a:gs>
                    <a:gs pos="50000">
                      <a:srgbClr val="00B0F0">
                        <a:lumMod val="93000"/>
                        <a:lumOff val="7000"/>
                      </a:srgbClr>
                    </a:gs>
                    <a:gs pos="100000">
                      <a:srgbClr val="00B0F0">
                        <a:lumMod val="69000"/>
                      </a:srgb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57" name="フリーフォーム 103">
              <a:extLst>
                <a:ext uri="{FF2B5EF4-FFF2-40B4-BE49-F238E27FC236}">
                  <a16:creationId xmlns:a16="http://schemas.microsoft.com/office/drawing/2014/main" id="{C96915D6-CC9F-418E-8097-A90C02FA1114}"/>
                </a:ext>
              </a:extLst>
            </p:cNvPr>
            <p:cNvSpPr/>
            <p:nvPr/>
          </p:nvSpPr>
          <p:spPr>
            <a:xfrm rot="20470114" flipH="1" flipV="1">
              <a:off x="4660618" y="5257397"/>
              <a:ext cx="965419" cy="143974"/>
            </a:xfrm>
            <a:custGeom>
              <a:avLst/>
              <a:gdLst>
                <a:gd name="connsiteX0" fmla="*/ 0 w 6371771"/>
                <a:gd name="connsiteY0" fmla="*/ 803124 h 1533677"/>
                <a:gd name="connsiteX1" fmla="*/ 682171 w 6371771"/>
                <a:gd name="connsiteY1" fmla="*/ 120953 h 1533677"/>
                <a:gd name="connsiteX2" fmla="*/ 1407885 w 6371771"/>
                <a:gd name="connsiteY2" fmla="*/ 1528839 h 1533677"/>
                <a:gd name="connsiteX3" fmla="*/ 2133600 w 6371771"/>
                <a:gd name="connsiteY3" fmla="*/ 106439 h 1533677"/>
                <a:gd name="connsiteX4" fmla="*/ 2844800 w 6371771"/>
                <a:gd name="connsiteY4" fmla="*/ 1528839 h 1533677"/>
                <a:gd name="connsiteX5" fmla="*/ 3570514 w 6371771"/>
                <a:gd name="connsiteY5" fmla="*/ 77410 h 1533677"/>
                <a:gd name="connsiteX6" fmla="*/ 4281714 w 6371771"/>
                <a:gd name="connsiteY6" fmla="*/ 1514324 h 1533677"/>
                <a:gd name="connsiteX7" fmla="*/ 4978400 w 6371771"/>
                <a:gd name="connsiteY7" fmla="*/ 91924 h 1533677"/>
                <a:gd name="connsiteX8" fmla="*/ 5733143 w 6371771"/>
                <a:gd name="connsiteY8" fmla="*/ 1514324 h 1533677"/>
                <a:gd name="connsiteX9" fmla="*/ 6371771 w 6371771"/>
                <a:gd name="connsiteY9" fmla="*/ 77410 h 1533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71771" h="1533677">
                  <a:moveTo>
                    <a:pt x="0" y="803124"/>
                  </a:moveTo>
                  <a:cubicBezTo>
                    <a:pt x="223761" y="401562"/>
                    <a:pt x="447523" y="0"/>
                    <a:pt x="682171" y="120953"/>
                  </a:cubicBezTo>
                  <a:cubicBezTo>
                    <a:pt x="916819" y="241906"/>
                    <a:pt x="1165980" y="1531258"/>
                    <a:pt x="1407885" y="1528839"/>
                  </a:cubicBezTo>
                  <a:cubicBezTo>
                    <a:pt x="1649790" y="1526420"/>
                    <a:pt x="1894114" y="106439"/>
                    <a:pt x="2133600" y="106439"/>
                  </a:cubicBezTo>
                  <a:cubicBezTo>
                    <a:pt x="2373086" y="106439"/>
                    <a:pt x="2605314" y="1533677"/>
                    <a:pt x="2844800" y="1528839"/>
                  </a:cubicBezTo>
                  <a:cubicBezTo>
                    <a:pt x="3084286" y="1524001"/>
                    <a:pt x="3331028" y="79829"/>
                    <a:pt x="3570514" y="77410"/>
                  </a:cubicBezTo>
                  <a:cubicBezTo>
                    <a:pt x="3810000" y="74991"/>
                    <a:pt x="4047066" y="1511905"/>
                    <a:pt x="4281714" y="1514324"/>
                  </a:cubicBezTo>
                  <a:cubicBezTo>
                    <a:pt x="4516362" y="1516743"/>
                    <a:pt x="4736495" y="91924"/>
                    <a:pt x="4978400" y="91924"/>
                  </a:cubicBezTo>
                  <a:cubicBezTo>
                    <a:pt x="5220305" y="91924"/>
                    <a:pt x="5500915" y="1516743"/>
                    <a:pt x="5733143" y="1514324"/>
                  </a:cubicBezTo>
                  <a:cubicBezTo>
                    <a:pt x="5965371" y="1511905"/>
                    <a:pt x="6168571" y="794657"/>
                    <a:pt x="6371771" y="77410"/>
                  </a:cubicBezTo>
                </a:path>
              </a:pathLst>
            </a:custGeom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8" name="直線矢印コネクタ 41">
              <a:extLst>
                <a:ext uri="{FF2B5EF4-FFF2-40B4-BE49-F238E27FC236}">
                  <a16:creationId xmlns:a16="http://schemas.microsoft.com/office/drawing/2014/main" id="{A6F83399-F683-4B26-B3F3-148B9F6CF471}"/>
                </a:ext>
              </a:extLst>
            </p:cNvPr>
            <p:cNvCxnSpPr/>
            <p:nvPr/>
          </p:nvCxnSpPr>
          <p:spPr bwMode="auto">
            <a:xfrm>
              <a:off x="6690845" y="4613199"/>
              <a:ext cx="11170" cy="749276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6597771" y="4418270"/>
              <a:ext cx="170444" cy="17044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円/楕円 23"/>
            <p:cNvSpPr/>
            <p:nvPr/>
          </p:nvSpPr>
          <p:spPr>
            <a:xfrm>
              <a:off x="6618421" y="5396668"/>
              <a:ext cx="170444" cy="17044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763D6F33-08DE-4A06-9ED4-47E37566A001}"/>
                </a:ext>
              </a:extLst>
            </p:cNvPr>
            <p:cNvSpPr/>
            <p:nvPr/>
          </p:nvSpPr>
          <p:spPr>
            <a:xfrm rot="21106907">
              <a:off x="5590917" y="4547102"/>
              <a:ext cx="2067724" cy="934273"/>
            </a:xfrm>
            <a:prstGeom prst="arc">
              <a:avLst>
                <a:gd name="adj1" fmla="val 5838310"/>
                <a:gd name="adj2" fmla="val 1635704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7D3D41B-7645-418A-88E2-3CF8B10FFCDC}"/>
              </a:ext>
            </a:extLst>
          </p:cNvPr>
          <p:cNvGrpSpPr/>
          <p:nvPr/>
        </p:nvGrpSpPr>
        <p:grpSpPr>
          <a:xfrm>
            <a:off x="251520" y="3068960"/>
            <a:ext cx="5269289" cy="1170638"/>
            <a:chOff x="251520" y="3068960"/>
            <a:chExt cx="5269289" cy="1170638"/>
          </a:xfrm>
        </p:grpSpPr>
        <p:pic>
          <p:nvPicPr>
            <p:cNvPr id="4" name="図 3" descr="\begin{document}&#10;\begin{eqnarray}&#10;\left\{&#10;\begin{array}{l}&#10;n_\parallel^2&#10;=&#10;\frac{ 1 + \chi_1 } { 1 + \chi_1 \cos^2\theta }&#10;\\&#10;n_\perp^2&#10;=&#10;1&#10;\end{array}&#10;\right. \nonumber&#10;\end{eqnarray}&#10;\end{document}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3068960"/>
              <a:ext cx="2572387" cy="1170638"/>
            </a:xfrm>
            <a:prstGeom prst="rect">
              <a:avLst/>
            </a:prstGeom>
          </p:spPr>
        </p:pic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FCFDBF-6A29-4894-A158-5D84A364DE4E}"/>
                </a:ext>
              </a:extLst>
            </p:cNvPr>
            <p:cNvSpPr/>
            <p:nvPr/>
          </p:nvSpPr>
          <p:spPr bwMode="auto">
            <a:xfrm>
              <a:off x="1979712" y="3819018"/>
              <a:ext cx="3541097" cy="301212"/>
            </a:xfrm>
            <a:prstGeom prst="rect">
              <a:avLst/>
            </a:prstGeom>
            <a:solidFill>
              <a:srgbClr val="CCFF6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ja-JP" altLang="en-US" dirty="0">
                  <a:solidFill>
                    <a:srgbClr val="00B050"/>
                  </a:solidFill>
                </a:rPr>
                <a:t>← </a:t>
              </a:r>
              <a:r>
                <a:rPr kumimoji="1" lang="en-US" altLang="ja-JP" dirty="0">
                  <a:solidFill>
                    <a:srgbClr val="00B050"/>
                  </a:solidFill>
                </a:rPr>
                <a:t>No modification in the </a:t>
              </a:r>
              <a:r>
                <a:rPr kumimoji="1" lang="ja-JP" altLang="en-US" dirty="0">
                  <a:solidFill>
                    <a:srgbClr val="00B050"/>
                  </a:solidFill>
                </a:rPr>
                <a:t>⊥ </a:t>
              </a:r>
              <a:r>
                <a:rPr kumimoji="1" lang="en-US" altLang="ja-JP" dirty="0">
                  <a:solidFill>
                    <a:srgbClr val="00B050"/>
                  </a:solidFill>
                </a:rPr>
                <a:t>mode</a:t>
              </a:r>
              <a:endParaRPr kumimoji="1" lang="ja-JP" altLang="en-US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0885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FD6A45E1-46DD-40E2-8F30-01B53ECA2264}"/>
              </a:ext>
            </a:extLst>
          </p:cNvPr>
          <p:cNvSpPr/>
          <p:nvPr/>
        </p:nvSpPr>
        <p:spPr bwMode="auto">
          <a:xfrm>
            <a:off x="798337" y="2138876"/>
            <a:ext cx="7302055" cy="7860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3F0D06-9B1C-434A-80B9-5ABE6FE4AF8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00" y="2302562"/>
            <a:ext cx="6702686" cy="511621"/>
          </a:xfrm>
          <a:prstGeom prst="rect">
            <a:avLst/>
          </a:prstGeom>
        </p:spPr>
      </p:pic>
      <p:sp>
        <p:nvSpPr>
          <p:cNvPr id="129" name="Rectangle 128">
            <a:extLst>
              <a:ext uri="{FF2B5EF4-FFF2-40B4-BE49-F238E27FC236}">
                <a16:creationId xmlns:a16="http://schemas.microsoft.com/office/drawing/2014/main" id="{0B4E4C33-19B5-41A8-BD63-CDBEDC9342DD}"/>
              </a:ext>
            </a:extLst>
          </p:cNvPr>
          <p:cNvSpPr/>
          <p:nvPr/>
        </p:nvSpPr>
        <p:spPr bwMode="auto">
          <a:xfrm>
            <a:off x="785680" y="1052736"/>
            <a:ext cx="7302055" cy="78606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0C1076-8D35-44D6-BF53-5A11735EF8C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6354"/>
            <a:ext cx="5031299" cy="540672"/>
          </a:xfrm>
          <a:prstGeom prst="rect">
            <a:avLst/>
          </a:prstGeom>
        </p:spPr>
      </p:pic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D75D439-982C-4A4A-A53E-E39279BE6B1A}"/>
              </a:ext>
            </a:extLst>
          </p:cNvPr>
          <p:cNvGrpSpPr/>
          <p:nvPr/>
        </p:nvGrpSpPr>
        <p:grpSpPr>
          <a:xfrm>
            <a:off x="1467574" y="2305012"/>
            <a:ext cx="6208851" cy="3801020"/>
            <a:chOff x="1597676" y="890543"/>
            <a:chExt cx="6208851" cy="3801020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A3BF3225-D00D-49A5-8B8F-8C0B162C2B88}"/>
                </a:ext>
              </a:extLst>
            </p:cNvPr>
            <p:cNvGrpSpPr/>
            <p:nvPr/>
          </p:nvGrpSpPr>
          <p:grpSpPr>
            <a:xfrm>
              <a:off x="1597676" y="890543"/>
              <a:ext cx="2739998" cy="3792239"/>
              <a:chOff x="1537000" y="1241824"/>
              <a:chExt cx="2739998" cy="3792239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FAA2AAF-8A27-4F3E-B28B-6061EF7DDEE5}"/>
                  </a:ext>
                </a:extLst>
              </p:cNvPr>
              <p:cNvGrpSpPr/>
              <p:nvPr/>
            </p:nvGrpSpPr>
            <p:grpSpPr>
              <a:xfrm>
                <a:off x="1537000" y="2540126"/>
                <a:ext cx="2739998" cy="2218770"/>
                <a:chOff x="1133800" y="1484784"/>
                <a:chExt cx="2640838" cy="2138473"/>
              </a:xfrm>
            </p:grpSpPr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F1D99954-EAEA-4F94-9ABF-1316BF1D9BF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3800" y="3224896"/>
                  <a:ext cx="2640838" cy="2953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CA015C46-770A-4907-AB10-572E772C20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75756" y="1484784"/>
                  <a:ext cx="0" cy="213847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B260340F-DF1F-49E5-98A6-EF220807B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08119" y="3653450"/>
                <a:ext cx="215342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BBB89D47-8E72-44A0-906D-56DCE8802941}"/>
                  </a:ext>
                </a:extLst>
              </p:cNvPr>
              <p:cNvSpPr/>
              <p:nvPr/>
            </p:nvSpPr>
            <p:spPr>
              <a:xfrm rot="10800000">
                <a:off x="2194371" y="3150173"/>
                <a:ext cx="1233017" cy="971496"/>
              </a:xfrm>
              <a:prstGeom prst="arc">
                <a:avLst>
                  <a:gd name="adj1" fmla="val 10893184"/>
                  <a:gd name="adj2" fmla="val 21409124"/>
                </a:avLst>
              </a:prstGeom>
              <a:gradFill flip="none" rotWithShape="1">
                <a:gsLst>
                  <a:gs pos="0">
                    <a:srgbClr val="FFC000"/>
                  </a:gs>
                  <a:gs pos="100000">
                    <a:srgbClr val="F7E609">
                      <a:alpha val="77647"/>
                    </a:srgbClr>
                  </a:gs>
                </a:gsLst>
                <a:lin ang="5400000" scaled="1"/>
                <a:tileRect/>
              </a:gradFill>
              <a:ln w="28575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7C7D0071-7463-4101-86D4-01D2590A6441}"/>
                  </a:ext>
                </a:extLst>
              </p:cNvPr>
              <p:cNvGrpSpPr/>
              <p:nvPr/>
            </p:nvGrpSpPr>
            <p:grpSpPr>
              <a:xfrm>
                <a:off x="1990681" y="1241824"/>
                <a:ext cx="1656182" cy="2977185"/>
                <a:chOff x="6784865" y="-1154478"/>
                <a:chExt cx="1596244" cy="2869440"/>
              </a:xfrm>
            </p:grpSpPr>
            <p:sp>
              <p:nvSpPr>
                <p:cNvPr id="60" name="Arc 59">
                  <a:extLst>
                    <a:ext uri="{FF2B5EF4-FFF2-40B4-BE49-F238E27FC236}">
                      <a16:creationId xmlns:a16="http://schemas.microsoft.com/office/drawing/2014/main" id="{B5244572-AC53-4977-B4D9-E606F1074915}"/>
                    </a:ext>
                  </a:extLst>
                </p:cNvPr>
                <p:cNvSpPr/>
                <p:nvPr/>
              </p:nvSpPr>
              <p:spPr>
                <a:xfrm rot="10800000">
                  <a:off x="6784865" y="-1154478"/>
                  <a:ext cx="1596244" cy="2799758"/>
                </a:xfrm>
                <a:prstGeom prst="arc">
                  <a:avLst>
                    <a:gd name="adj1" fmla="val 11367419"/>
                    <a:gd name="adj2" fmla="val 21161724"/>
                  </a:avLst>
                </a:prstGeom>
                <a:ln w="28575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28B9F1E4-09A8-4374-ABE8-5802B51B3F31}"/>
                    </a:ext>
                  </a:extLst>
                </p:cNvPr>
                <p:cNvGrpSpPr/>
                <p:nvPr/>
              </p:nvGrpSpPr>
              <p:grpSpPr>
                <a:xfrm>
                  <a:off x="7011028" y="1272085"/>
                  <a:ext cx="1158549" cy="442877"/>
                  <a:chOff x="7011028" y="1272085"/>
                  <a:chExt cx="1158549" cy="442877"/>
                </a:xfrm>
              </p:grpSpPr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94CCE555-71F3-4082-A616-D0B42B0154EF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7533664" y="1570947"/>
                    <a:ext cx="144015" cy="14401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7AEE98F8-3D29-4AB2-849E-26250C531A53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7826045" y="1464901"/>
                    <a:ext cx="144015" cy="14401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A9FE59E9-5AE0-4403-8FE1-348B4D8FDEDF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8025561" y="1272085"/>
                    <a:ext cx="144015" cy="14401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EDBBA615-9F98-4EEF-9049-E5246225CE92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7210544" y="1477129"/>
                    <a:ext cx="144015" cy="14401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C9818B30-0D7A-46A9-95AE-8EF37F48FD3E}"/>
                      </a:ext>
                    </a:extLst>
                  </p:cNvPr>
                  <p:cNvSpPr/>
                  <p:nvPr/>
                </p:nvSpPr>
                <p:spPr>
                  <a:xfrm rot="16200000" flipV="1">
                    <a:off x="7011028" y="1284313"/>
                    <a:ext cx="144015" cy="144016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dirty="0"/>
                  </a:p>
                </p:txBody>
              </p:sp>
            </p:grpSp>
          </p:grp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8EAAC641-B16A-4167-8350-5831BF3CAF8C}"/>
                  </a:ext>
                </a:extLst>
              </p:cNvPr>
              <p:cNvSpPr/>
              <p:nvPr/>
            </p:nvSpPr>
            <p:spPr>
              <a:xfrm rot="16200000" flipV="1">
                <a:off x="3455984" y="3299971"/>
                <a:ext cx="149423" cy="149424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D5C13781-1D64-4ECF-B030-009A93903B84}"/>
                  </a:ext>
                </a:extLst>
              </p:cNvPr>
              <p:cNvSpPr txBox="1"/>
              <p:nvPr/>
            </p:nvSpPr>
            <p:spPr>
              <a:xfrm>
                <a:off x="1657498" y="4664731"/>
                <a:ext cx="26195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rgbClr val="FFC000"/>
                    </a:solidFill>
                  </a:rPr>
                  <a:t>Pauli blocking on particles</a:t>
                </a:r>
                <a:endParaRPr kumimoji="1" lang="ja-JP" altLang="en-US" dirty="0">
                  <a:solidFill>
                    <a:srgbClr val="FFC000"/>
                  </a:solidFill>
                </a:endParaRPr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839231E2-241B-441A-A5B0-9E485C03A1F4}"/>
                </a:ext>
              </a:extLst>
            </p:cNvPr>
            <p:cNvGrpSpPr/>
            <p:nvPr/>
          </p:nvGrpSpPr>
          <p:grpSpPr>
            <a:xfrm>
              <a:off x="4788504" y="890543"/>
              <a:ext cx="3018023" cy="3801020"/>
              <a:chOff x="4974812" y="1268760"/>
              <a:chExt cx="3018023" cy="3801020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6B2872FB-1CCC-4BB9-BE44-6791F8A68AB2}"/>
                  </a:ext>
                </a:extLst>
              </p:cNvPr>
              <p:cNvGrpSpPr/>
              <p:nvPr/>
            </p:nvGrpSpPr>
            <p:grpSpPr>
              <a:xfrm>
                <a:off x="4974812" y="2567062"/>
                <a:ext cx="2739998" cy="2218770"/>
                <a:chOff x="1133800" y="1484784"/>
                <a:chExt cx="2640838" cy="2138473"/>
              </a:xfrm>
            </p:grpSpPr>
            <p:cxnSp>
              <p:nvCxnSpPr>
                <p:cNvPr id="95" name="Straight Arrow Connector 94">
                  <a:extLst>
                    <a:ext uri="{FF2B5EF4-FFF2-40B4-BE49-F238E27FC236}">
                      <a16:creationId xmlns:a16="http://schemas.microsoft.com/office/drawing/2014/main" id="{0782E9B4-6925-4DCB-8011-6B59930B38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133800" y="3224896"/>
                  <a:ext cx="2640838" cy="2953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2A091E67-3F9F-4DC8-A750-C5A56D687E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75756" y="1484784"/>
                  <a:ext cx="0" cy="213847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4" name="Arc 83">
                <a:extLst>
                  <a:ext uri="{FF2B5EF4-FFF2-40B4-BE49-F238E27FC236}">
                    <a16:creationId xmlns:a16="http://schemas.microsoft.com/office/drawing/2014/main" id="{B8BC9060-A66D-4439-8261-96FBE2914CEC}"/>
                  </a:ext>
                </a:extLst>
              </p:cNvPr>
              <p:cNvSpPr/>
              <p:nvPr/>
            </p:nvSpPr>
            <p:spPr>
              <a:xfrm rot="10800000">
                <a:off x="5428493" y="1268760"/>
                <a:ext cx="1656182" cy="2904887"/>
              </a:xfrm>
              <a:prstGeom prst="arc">
                <a:avLst>
                  <a:gd name="adj1" fmla="val 11367419"/>
                  <a:gd name="adj2" fmla="val 21161724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B9DA29F9-12C5-419D-8A54-D9079D44D631}"/>
                  </a:ext>
                </a:extLst>
              </p:cNvPr>
              <p:cNvSpPr/>
              <p:nvPr/>
            </p:nvSpPr>
            <p:spPr>
              <a:xfrm rot="16200000" flipV="1">
                <a:off x="5796307" y="3919905"/>
                <a:ext cx="149423" cy="14942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3D55ABA-4703-4272-803C-E38742D51E3F}"/>
                  </a:ext>
                </a:extLst>
              </p:cNvPr>
              <p:cNvSpPr txBox="1"/>
              <p:nvPr/>
            </p:nvSpPr>
            <p:spPr>
              <a:xfrm>
                <a:off x="5194184" y="4700448"/>
                <a:ext cx="27986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rgbClr val="00B0F0"/>
                    </a:solidFill>
                  </a:rPr>
                  <a:t>No blocking on antiparticles</a:t>
                </a:r>
                <a:endParaRPr kumimoji="1" lang="ja-JP" altLang="en-US" dirty="0">
                  <a:solidFill>
                    <a:srgbClr val="00B0F0"/>
                  </a:solidFill>
                </a:endParaRPr>
              </a:p>
            </p:txBody>
          </p:sp>
        </p:grp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8EB3318B-2196-4887-8C5A-D0ECF5DA1509}"/>
                </a:ext>
              </a:extLst>
            </p:cNvPr>
            <p:cNvCxnSpPr>
              <a:cxnSpLocks/>
              <a:stCxn id="97" idx="4"/>
              <a:endCxn id="127" idx="16"/>
            </p:cNvCxnSpPr>
            <p:nvPr/>
          </p:nvCxnSpPr>
          <p:spPr>
            <a:xfrm flipH="1" flipV="1">
              <a:off x="4553356" y="2868554"/>
              <a:ext cx="1056643" cy="747846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Isosceles Triangle 104">
              <a:extLst>
                <a:ext uri="{FF2B5EF4-FFF2-40B4-BE49-F238E27FC236}">
                  <a16:creationId xmlns:a16="http://schemas.microsoft.com/office/drawing/2014/main" id="{0BA29193-EA6E-44B9-8ED7-30C0A009F2A0}"/>
                </a:ext>
              </a:extLst>
            </p:cNvPr>
            <p:cNvSpPr/>
            <p:nvPr/>
          </p:nvSpPr>
          <p:spPr bwMode="auto">
            <a:xfrm rot="18455421">
              <a:off x="5005585" y="3108134"/>
              <a:ext cx="121600" cy="26226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65FACF1-57ED-479D-99AB-AEEF71144048}"/>
                </a:ext>
              </a:extLst>
            </p:cNvPr>
            <p:cNvGrpSpPr/>
            <p:nvPr/>
          </p:nvGrpSpPr>
          <p:grpSpPr>
            <a:xfrm rot="17488402">
              <a:off x="3820564" y="2670794"/>
              <a:ext cx="650961" cy="569407"/>
              <a:chOff x="1559648" y="4245141"/>
              <a:chExt cx="1022445" cy="894346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D3228974-4B7D-4EA7-924D-60CC6A7ACC24}"/>
                  </a:ext>
                </a:extLst>
              </p:cNvPr>
              <p:cNvCxnSpPr>
                <a:cxnSpLocks/>
              </p:cNvCxnSpPr>
              <p:nvPr/>
            </p:nvCxnSpPr>
            <p:spPr>
              <a:xfrm rot="898316">
                <a:off x="1559648" y="4245141"/>
                <a:ext cx="1022445" cy="894346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1CD9AE6E-A50D-4CAE-BCFE-1954B40C2603}"/>
                  </a:ext>
                </a:extLst>
              </p:cNvPr>
              <p:cNvSpPr/>
              <p:nvPr/>
            </p:nvSpPr>
            <p:spPr bwMode="auto">
              <a:xfrm rot="19550205">
                <a:off x="1902442" y="4416117"/>
                <a:ext cx="205783" cy="367824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</p:grpSp>
        <p:sp>
          <p:nvSpPr>
            <p:cNvPr id="127" name="フリーフォーム 100 1 1 1 4 1">
              <a:extLst>
                <a:ext uri="{FF2B5EF4-FFF2-40B4-BE49-F238E27FC236}">
                  <a16:creationId xmlns:a16="http://schemas.microsoft.com/office/drawing/2014/main" id="{C0F6DF1F-D726-42A6-A483-C00BBD347746}"/>
                </a:ext>
              </a:extLst>
            </p:cNvPr>
            <p:cNvSpPr/>
            <p:nvPr/>
          </p:nvSpPr>
          <p:spPr>
            <a:xfrm rot="7077214">
              <a:off x="4340658" y="2457926"/>
              <a:ext cx="786511" cy="12249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4B7FEDE-4ACF-47DA-9634-FD0A9151E4DF}"/>
              </a:ext>
            </a:extLst>
          </p:cNvPr>
          <p:cNvSpPr txBox="1"/>
          <p:nvPr/>
        </p:nvSpPr>
        <p:spPr>
          <a:xfrm>
            <a:off x="1392379" y="225789"/>
            <a:ext cx="6359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Thresholds at finite density and </a:t>
            </a:r>
            <a:r>
              <a:rPr kumimoji="1" lang="en-US" altLang="ja-JP" sz="2400" u="sng" dirty="0">
                <a:solidFill>
                  <a:srgbClr val="00B0F0"/>
                </a:solidFill>
              </a:rPr>
              <a:t>zero temperature</a:t>
            </a:r>
            <a:endParaRPr kumimoji="1" lang="ja-JP" altLang="en-US" sz="2400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437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485EE91-056D-C090-7B58-3F5E7405BCC9}"/>
              </a:ext>
            </a:extLst>
          </p:cNvPr>
          <p:cNvGrpSpPr/>
          <p:nvPr/>
        </p:nvGrpSpPr>
        <p:grpSpPr>
          <a:xfrm>
            <a:off x="4635170" y="1200579"/>
            <a:ext cx="4443315" cy="2664920"/>
            <a:chOff x="9283386" y="497912"/>
            <a:chExt cx="4083595" cy="244917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82C4B2-5C56-3A34-1BFE-4A9C4051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83386" y="497912"/>
              <a:ext cx="4083595" cy="244917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E09B1FB-698C-6EFB-6BC4-3C33123D2A75}"/>
                </a:ext>
              </a:extLst>
            </p:cNvPr>
            <p:cNvSpPr/>
            <p:nvPr/>
          </p:nvSpPr>
          <p:spPr bwMode="auto">
            <a:xfrm>
              <a:off x="10762663" y="566825"/>
              <a:ext cx="2234273" cy="14683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C9C7F78-0C3E-0972-47A6-74DDE471A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1000" y="4138925"/>
            <a:ext cx="4443315" cy="27333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8AAF56-0D6D-4E34-B9A4-C2FC01B6738E}"/>
              </a:ext>
            </a:extLst>
          </p:cNvPr>
          <p:cNvSpPr txBox="1"/>
          <p:nvPr/>
        </p:nvSpPr>
        <p:spPr>
          <a:xfrm>
            <a:off x="5076056" y="764743"/>
            <a:ext cx="365479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Finite density: [T = </a:t>
            </a:r>
            <a:r>
              <a:rPr lang="en-US" altLang="ja-JP" dirty="0">
                <a:solidFill>
                  <a:srgbClr val="0070C0"/>
                </a:solidFill>
              </a:rPr>
              <a:t>0, μ = 1.2*(2m)]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82003-65A7-4989-A2E6-99E1B3C523FD}"/>
              </a:ext>
            </a:extLst>
          </p:cNvPr>
          <p:cNvSpPr/>
          <p:nvPr/>
        </p:nvSpPr>
        <p:spPr bwMode="auto">
          <a:xfrm>
            <a:off x="4605154" y="764704"/>
            <a:ext cx="4503349" cy="590465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26A699-B7BB-49A6-BC2E-982311C4934B}"/>
              </a:ext>
            </a:extLst>
          </p:cNvPr>
          <p:cNvCxnSpPr/>
          <p:nvPr/>
        </p:nvCxnSpPr>
        <p:spPr>
          <a:xfrm>
            <a:off x="5868144" y="2958399"/>
            <a:ext cx="0" cy="2448272"/>
          </a:xfrm>
          <a:prstGeom prst="line">
            <a:avLst/>
          </a:prstGeom>
          <a:ln w="38100">
            <a:solidFill>
              <a:srgbClr val="93CDDD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638A5BE-0094-4ECB-9C14-7A9AAF6FA0E4}"/>
              </a:ext>
            </a:extLst>
          </p:cNvPr>
          <p:cNvCxnSpPr>
            <a:cxnSpLocks/>
          </p:cNvCxnSpPr>
          <p:nvPr/>
        </p:nvCxnSpPr>
        <p:spPr>
          <a:xfrm>
            <a:off x="7668344" y="2837956"/>
            <a:ext cx="0" cy="2750622"/>
          </a:xfrm>
          <a:prstGeom prst="line">
            <a:avLst/>
          </a:prstGeom>
          <a:ln w="38100">
            <a:solidFill>
              <a:srgbClr val="93CDDD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0740831-0612-4DAE-A4CC-1F64B2C552B2}"/>
              </a:ext>
            </a:extLst>
          </p:cNvPr>
          <p:cNvSpPr txBox="1"/>
          <p:nvPr/>
        </p:nvSpPr>
        <p:spPr>
          <a:xfrm>
            <a:off x="2339752" y="93416"/>
            <a:ext cx="4122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Peak structures at finite density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F7A8B00-BBC1-47E9-9E31-4ED998EA9CB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61" y="3372010"/>
            <a:ext cx="3898749" cy="69004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4CFFD9A-6FB5-4E41-9CFB-602068879990}"/>
              </a:ext>
            </a:extLst>
          </p:cNvPr>
          <p:cNvCxnSpPr>
            <a:cxnSpLocks/>
          </p:cNvCxnSpPr>
          <p:nvPr/>
        </p:nvCxnSpPr>
        <p:spPr>
          <a:xfrm>
            <a:off x="4932040" y="3645063"/>
            <a:ext cx="0" cy="416990"/>
          </a:xfrm>
          <a:prstGeom prst="line">
            <a:avLst/>
          </a:prstGeom>
          <a:ln w="38100">
            <a:solidFill>
              <a:srgbClr val="93CDDD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922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B0899-9802-3802-B50C-8CC1D8F86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29" y="1369830"/>
            <a:ext cx="8021687" cy="483445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59FF23D-C61B-494A-BA5B-F3610358F9E9}"/>
              </a:ext>
            </a:extLst>
          </p:cNvPr>
          <p:cNvGrpSpPr/>
          <p:nvPr/>
        </p:nvGrpSpPr>
        <p:grpSpPr>
          <a:xfrm>
            <a:off x="4067944" y="1772816"/>
            <a:ext cx="3394244" cy="2664296"/>
            <a:chOff x="3412803" y="1700808"/>
            <a:chExt cx="3394244" cy="266429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EEF3B50-0CDF-4F2D-B3D0-401B1AFA1C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803" y="4365104"/>
              <a:ext cx="504056" cy="0"/>
            </a:xfrm>
            <a:prstGeom prst="straightConnector1">
              <a:avLst/>
            </a:prstGeom>
            <a:ln w="5715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CBEA959-79C9-4643-A880-CE85D52EBFE3}"/>
                </a:ext>
              </a:extLst>
            </p:cNvPr>
            <p:cNvSpPr txBox="1"/>
            <p:nvPr/>
          </p:nvSpPr>
          <p:spPr>
            <a:xfrm>
              <a:off x="5364088" y="1700808"/>
              <a:ext cx="144295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EE9CC5"/>
                  </a:solidFill>
                </a:rPr>
                <a:t>T</a:t>
              </a:r>
              <a:r>
                <a:rPr lang="en-US" altLang="ja-JP" sz="2400" dirty="0">
                  <a:solidFill>
                    <a:srgbClr val="EE9CC5"/>
                  </a:solidFill>
                </a:rPr>
                <a:t> /μ</a:t>
              </a:r>
              <a:r>
                <a:rPr kumimoji="1" lang="en-US" altLang="ja-JP" sz="2400" dirty="0">
                  <a:solidFill>
                    <a:srgbClr val="EE9CC5"/>
                  </a:solidFill>
                </a:rPr>
                <a:t> = 0 </a:t>
              </a:r>
            </a:p>
            <a:p>
              <a:r>
                <a:rPr lang="en-US" altLang="ja-JP" sz="2400" dirty="0">
                  <a:solidFill>
                    <a:srgbClr val="FF0000"/>
                  </a:solidFill>
                </a:rPr>
                <a:t>T/μ = 0.05</a:t>
              </a:r>
            </a:p>
            <a:p>
              <a:r>
                <a:rPr lang="en-US" altLang="ja-JP" sz="2400" dirty="0">
                  <a:solidFill>
                    <a:srgbClr val="7030A0"/>
                  </a:solidFill>
                </a:rPr>
                <a:t>T/μ = 0.1</a:t>
              </a:r>
            </a:p>
            <a:p>
              <a:r>
                <a:rPr lang="en-US" altLang="ja-JP" sz="2400" dirty="0">
                  <a:solidFill>
                    <a:schemeClr val="accent6">
                      <a:lumMod val="50000"/>
                    </a:schemeClr>
                  </a:solidFill>
                </a:rPr>
                <a:t>T/μ = 0.5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F870598-743C-4B6A-971F-7222CDD43346}"/>
              </a:ext>
            </a:extLst>
          </p:cNvPr>
          <p:cNvSpPr txBox="1"/>
          <p:nvPr/>
        </p:nvSpPr>
        <p:spPr>
          <a:xfrm>
            <a:off x="1043608" y="367008"/>
            <a:ext cx="69545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Temperature effects </a:t>
            </a:r>
          </a:p>
          <a:p>
            <a:r>
              <a:rPr lang="en-US" altLang="ja-JP" sz="2400" dirty="0">
                <a:sym typeface="Wingdings" panose="05000000000000000000" pitchFamily="2" charset="2"/>
              </a:rPr>
              <a:t> </a:t>
            </a:r>
            <a:r>
              <a:rPr lang="en-US" altLang="ja-JP" sz="2400" u="sng" dirty="0">
                <a:sym typeface="Wingdings" panose="05000000000000000000" pitchFamily="2" charset="2"/>
              </a:rPr>
              <a:t>S</a:t>
            </a:r>
            <a:r>
              <a:rPr kumimoji="1" lang="en-US" altLang="ja-JP" sz="2400" u="sng" dirty="0"/>
              <a:t>mearing the step singularities </a:t>
            </a:r>
            <a:r>
              <a:rPr lang="en-US" altLang="ja-JP" sz="2400" dirty="0"/>
              <a:t>at zero temperature</a:t>
            </a:r>
            <a:endParaRPr kumimoji="1" lang="ja-JP" alt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6B495-6FDF-4E0D-B575-5F9BB76DB013}"/>
              </a:ext>
            </a:extLst>
          </p:cNvPr>
          <p:cNvSpPr txBox="1"/>
          <p:nvPr/>
        </p:nvSpPr>
        <p:spPr>
          <a:xfrm>
            <a:off x="2699792" y="5241394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B0F0"/>
                </a:solidFill>
              </a:rPr>
              <a:t>The threshold goes back to 4m^2 </a:t>
            </a:r>
            <a:r>
              <a:rPr kumimoji="1" lang="en-US" altLang="ja-JP" sz="2000" dirty="0" err="1">
                <a:solidFill>
                  <a:srgbClr val="00B0F0"/>
                </a:solidFill>
              </a:rPr>
              <a:t>a.s.a.</a:t>
            </a:r>
            <a:r>
              <a:rPr kumimoji="1" lang="en-US" altLang="ja-JP" sz="2000" dirty="0">
                <a:solidFill>
                  <a:srgbClr val="00B0F0"/>
                </a:solidFill>
              </a:rPr>
              <a:t> T gets finite.</a:t>
            </a:r>
          </a:p>
          <a:p>
            <a:r>
              <a:rPr lang="en-US" altLang="ja-JP" sz="2000" dirty="0">
                <a:solidFill>
                  <a:srgbClr val="FF5050"/>
                </a:solidFill>
              </a:rPr>
              <a:t>However, strong suppression near the threshold at low T.</a:t>
            </a:r>
            <a:endParaRPr kumimoji="1" lang="ja-JP" altLang="en-US" sz="2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06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6B5409-BD2B-C04C-EC70-051E30552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348880"/>
            <a:ext cx="4283920" cy="28606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28FF7-DFF5-3264-B62F-C6DB6B51A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2348880"/>
            <a:ext cx="4316953" cy="28606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BE30F6-4446-C9D8-AEC9-640DD10E39E0}"/>
              </a:ext>
            </a:extLst>
          </p:cNvPr>
          <p:cNvSpPr txBox="1"/>
          <p:nvPr/>
        </p:nvSpPr>
        <p:spPr>
          <a:xfrm>
            <a:off x="3062222" y="64230"/>
            <a:ext cx="3317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70C0"/>
                </a:solidFill>
              </a:rPr>
              <a:t>Finite temperature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8A94E6-E12E-4E9E-3239-E77B5066299C}"/>
              </a:ext>
            </a:extLst>
          </p:cNvPr>
          <p:cNvSpPr txBox="1"/>
          <p:nvPr/>
        </p:nvSpPr>
        <p:spPr>
          <a:xfrm>
            <a:off x="986853" y="764704"/>
            <a:ext cx="2865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u="sng" dirty="0"/>
              <a:t>Debye screening mass</a:t>
            </a:r>
            <a:endParaRPr kumimoji="1" lang="ja-JP" altLang="en-US" sz="2000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28FA7-E931-8375-E7FC-02AB83B8DDB1}"/>
              </a:ext>
            </a:extLst>
          </p:cNvPr>
          <p:cNvSpPr txBox="1"/>
          <p:nvPr/>
        </p:nvSpPr>
        <p:spPr>
          <a:xfrm>
            <a:off x="5923727" y="790359"/>
            <a:ext cx="21766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u="sng" dirty="0"/>
              <a:t>Plasma frequency</a:t>
            </a:r>
            <a:endParaRPr lang="ja-JP" altLang="en-US" sz="2000" u="sng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A97906-04C3-82B1-AD73-298CC2CD3D7F}"/>
              </a:ext>
            </a:extLst>
          </p:cNvPr>
          <p:cNvCxnSpPr>
            <a:cxnSpLocks/>
          </p:cNvCxnSpPr>
          <p:nvPr/>
        </p:nvCxnSpPr>
        <p:spPr>
          <a:xfrm flipH="1">
            <a:off x="3779912" y="2223117"/>
            <a:ext cx="504056" cy="1224136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B05F9E3-CFF8-C42E-EC86-39167C5ECB8B}"/>
              </a:ext>
            </a:extLst>
          </p:cNvPr>
          <p:cNvCxnSpPr>
            <a:cxnSpLocks/>
          </p:cNvCxnSpPr>
          <p:nvPr/>
        </p:nvCxnSpPr>
        <p:spPr>
          <a:xfrm>
            <a:off x="4644564" y="2132856"/>
            <a:ext cx="1655628" cy="79208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10F165-BBB2-3842-14DE-DED3A08BCFFA}"/>
              </a:ext>
            </a:extLst>
          </p:cNvPr>
          <p:cNvSpPr txBox="1"/>
          <p:nvPr/>
        </p:nvSpPr>
        <p:spPr>
          <a:xfrm>
            <a:off x="3131840" y="1460870"/>
            <a:ext cx="1966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Massless limit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ja-JP" dirty="0"/>
              <a:t>Schwinger mass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A8BAB-31EF-BA5D-7FE0-3B09E8F07CAF}"/>
              </a:ext>
            </a:extLst>
          </p:cNvPr>
          <p:cNvSpPr txBox="1"/>
          <p:nvPr/>
        </p:nvSpPr>
        <p:spPr>
          <a:xfrm flipH="1">
            <a:off x="4004539" y="5150675"/>
            <a:ext cx="67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T/m</a:t>
            </a:r>
            <a:endParaRPr kumimoji="1" lang="ja-JP" alt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1070A3-412A-6B7E-8A07-AAF03AAE1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038450"/>
            <a:ext cx="1136875" cy="4720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0ACF1A3-E6FF-2078-BD93-E6B723C8F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4396" y="1940872"/>
            <a:ext cx="1203767" cy="2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43928E-4E76-27B9-9FA0-E0E5BE89E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32856"/>
            <a:ext cx="4513742" cy="29523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D8607F-313A-7FF1-ECDC-F4A1645D7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420888"/>
            <a:ext cx="4154803" cy="26642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C99CA8-8314-4A56-5D4D-80E54FB33999}"/>
              </a:ext>
            </a:extLst>
          </p:cNvPr>
          <p:cNvSpPr txBox="1"/>
          <p:nvPr/>
        </p:nvSpPr>
        <p:spPr>
          <a:xfrm>
            <a:off x="3062222" y="64230"/>
            <a:ext cx="24244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>
                <a:solidFill>
                  <a:srgbClr val="0070C0"/>
                </a:solidFill>
              </a:rPr>
              <a:t>Finite density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027342-16F4-C3C4-E564-3A401E34D5C5}"/>
              </a:ext>
            </a:extLst>
          </p:cNvPr>
          <p:cNvSpPr txBox="1"/>
          <p:nvPr/>
        </p:nvSpPr>
        <p:spPr>
          <a:xfrm flipH="1">
            <a:off x="4004539" y="5150675"/>
            <a:ext cx="674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μ/m</a:t>
            </a:r>
            <a:endParaRPr kumimoji="1" lang="ja-JP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BAED05-08D4-A88D-0FBF-4FDE5F47E715}"/>
              </a:ext>
            </a:extLst>
          </p:cNvPr>
          <p:cNvSpPr txBox="1"/>
          <p:nvPr/>
        </p:nvSpPr>
        <p:spPr>
          <a:xfrm>
            <a:off x="986853" y="1419059"/>
            <a:ext cx="2865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u="sng" dirty="0"/>
              <a:t>Debye screening mass</a:t>
            </a:r>
            <a:endParaRPr kumimoji="1" lang="ja-JP" altLang="en-US" sz="20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4C2236-D399-2622-C9FB-C78BA3B501C5}"/>
              </a:ext>
            </a:extLst>
          </p:cNvPr>
          <p:cNvSpPr txBox="1"/>
          <p:nvPr/>
        </p:nvSpPr>
        <p:spPr>
          <a:xfrm>
            <a:off x="5923727" y="1444714"/>
            <a:ext cx="21766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2000" u="sng" dirty="0"/>
              <a:t>Plasma frequency</a:t>
            </a:r>
            <a:endParaRPr lang="ja-JP" alt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88900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935546" y="270713"/>
            <a:ext cx="240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>
                <a:solidFill>
                  <a:srgbClr val="00B0F0"/>
                </a:solidFill>
              </a:rPr>
              <a:t>Birefringence</a:t>
            </a:r>
            <a:endParaRPr kumimoji="1" lang="ja-JP" altLang="en-US" sz="3200" dirty="0">
              <a:solidFill>
                <a:srgbClr val="00B0F0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0628972" y="3296018"/>
            <a:ext cx="2780954" cy="1987993"/>
            <a:chOff x="5319438" y="980728"/>
            <a:chExt cx="2780954" cy="1987993"/>
          </a:xfrm>
        </p:grpSpPr>
        <p:sp>
          <p:nvSpPr>
            <p:cNvPr id="108" name="円/楕円 107"/>
            <p:cNvSpPr/>
            <p:nvPr/>
          </p:nvSpPr>
          <p:spPr bwMode="auto">
            <a:xfrm>
              <a:off x="5592333" y="1620891"/>
              <a:ext cx="1815337" cy="1295035"/>
            </a:xfrm>
            <a:prstGeom prst="ellipse">
              <a:avLst/>
            </a:prstGeom>
            <a:solidFill>
              <a:srgbClr val="FF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105" name="円/楕円 104"/>
            <p:cNvSpPr/>
            <p:nvPr/>
          </p:nvSpPr>
          <p:spPr bwMode="auto">
            <a:xfrm>
              <a:off x="6370690" y="2168290"/>
              <a:ext cx="331869" cy="19737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grpSp>
          <p:nvGrpSpPr>
            <p:cNvPr id="11" name="グループ化 10"/>
            <p:cNvGrpSpPr/>
            <p:nvPr/>
          </p:nvGrpSpPr>
          <p:grpSpPr>
            <a:xfrm>
              <a:off x="5847074" y="1803854"/>
              <a:ext cx="1338582" cy="926415"/>
              <a:chOff x="5315550" y="1595739"/>
              <a:chExt cx="1338582" cy="926415"/>
            </a:xfrm>
          </p:grpSpPr>
          <p:pic>
            <p:nvPicPr>
              <p:cNvPr id="104" name="図 103" descr="\begin{document}&#10;&#10;&#10;\begin{center}&#10;&#10;  \begin{picture}(98,43) (111,-154)&#10;    \SetWidth{1.0}&#10;    \SetColor{Black}&#10;    \Gluon(112,-117)(208,-149){7.5}{4}&#10;  \end{picture}&#10;&#10;\end{center}&#10;&#10;\end{document}"/>
              <p:cNvPicPr>
                <a:picLocks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0096847">
                <a:off x="5315550" y="1921668"/>
                <a:ext cx="509864" cy="2514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" name="図 105" descr="\begin{document}&#10;&#10;&#10;\begin{center}&#10;&#10;  \begin{picture}(98,43) (111,-154)&#10;    \SetWidth{1.0}&#10;    \SetColor{Black}&#10;    \Gluon(112,-117)(208,-149){7.5}{4}&#10;  \end{picture}&#10;&#10;\end{center}&#10;&#10;\end{document}"/>
              <p:cNvPicPr>
                <a:picLocks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 rot="20096847">
                <a:off x="6199421" y="1946039"/>
                <a:ext cx="454711" cy="235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9" name="図 55" descr="\begin{document}&#10;&#10;&#10;\begin{center}&#10;&#10;  \begin{picture}(98,43) (111,-154)&#10;    \SetWidth{1.0}&#10;    \SetColor{Black}&#10;    \Gluon(112,-117)(208,-149){7.5}{10}&#10;  \end{picture}&#10;&#10;\end{center}&#10;&#10;\end{document}"/>
              <p:cNvPicPr>
                <a:picLocks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4081108">
                <a:off x="5831256" y="2250569"/>
                <a:ext cx="354491" cy="188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0" name="図 56" descr="\begin{document}&#10;&#10;&#10;\begin{center}&#10;&#10;  \begin{picture}(98,43) (111,-154)&#10;    \SetWidth{1.0}&#10;    \SetColor{Black}&#10;    \Gluon(112,-117)(208,-149){7.5}{10}&#10;  \end{picture}&#10;&#10;\end{center}&#10;&#10;\end{document}"/>
              <p:cNvPicPr>
                <a:picLocks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4081108">
                <a:off x="5815532" y="1678644"/>
                <a:ext cx="353062" cy="187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グループ化 9"/>
            <p:cNvGrpSpPr/>
            <p:nvPr/>
          </p:nvGrpSpPr>
          <p:grpSpPr>
            <a:xfrm>
              <a:off x="5656656" y="1644242"/>
              <a:ext cx="1693838" cy="1275627"/>
              <a:chOff x="5125132" y="1436127"/>
              <a:chExt cx="1693838" cy="1275627"/>
            </a:xfrm>
            <a:solidFill>
              <a:srgbClr val="00CCFF"/>
            </a:solidFill>
          </p:grpSpPr>
          <p:sp>
            <p:nvSpPr>
              <p:cNvPr id="107" name="円/楕円 106"/>
              <p:cNvSpPr>
                <a:spLocks noChangeAspect="1"/>
              </p:cNvSpPr>
              <p:nvPr/>
            </p:nvSpPr>
            <p:spPr bwMode="auto">
              <a:xfrm>
                <a:off x="5942748" y="1436127"/>
                <a:ext cx="71470" cy="100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11" name="円/楕円 110"/>
              <p:cNvSpPr>
                <a:spLocks noChangeAspect="1"/>
              </p:cNvSpPr>
              <p:nvPr/>
            </p:nvSpPr>
            <p:spPr bwMode="auto">
              <a:xfrm>
                <a:off x="6746071" y="1994541"/>
                <a:ext cx="72899" cy="984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12" name="円/楕円 111"/>
              <p:cNvSpPr>
                <a:spLocks noChangeAspect="1"/>
              </p:cNvSpPr>
              <p:nvPr/>
            </p:nvSpPr>
            <p:spPr bwMode="auto">
              <a:xfrm>
                <a:off x="5987060" y="2611411"/>
                <a:ext cx="71470" cy="1003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13" name="円/楕円 112"/>
              <p:cNvSpPr>
                <a:spLocks noChangeAspect="1"/>
              </p:cNvSpPr>
              <p:nvPr/>
            </p:nvSpPr>
            <p:spPr bwMode="auto">
              <a:xfrm>
                <a:off x="5125132" y="2060294"/>
                <a:ext cx="72899" cy="9848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cxnSp>
          <p:nvCxnSpPr>
            <p:cNvPr id="116" name="直線矢印コネクタ 115"/>
            <p:cNvCxnSpPr/>
            <p:nvPr/>
          </p:nvCxnSpPr>
          <p:spPr bwMode="auto">
            <a:xfrm>
              <a:off x="5463564" y="1931341"/>
              <a:ext cx="11170" cy="74927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矢印コネクタ 116"/>
            <p:cNvCxnSpPr/>
            <p:nvPr/>
          </p:nvCxnSpPr>
          <p:spPr bwMode="auto">
            <a:xfrm>
              <a:off x="5592333" y="2968721"/>
              <a:ext cx="1815337" cy="0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テキスト ボックス 50"/>
            <p:cNvSpPr txBox="1"/>
            <p:nvPr/>
          </p:nvSpPr>
          <p:spPr>
            <a:xfrm>
              <a:off x="5319438" y="980728"/>
              <a:ext cx="27809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/>
                <a:t>Structured ions</a:t>
              </a:r>
            </a:p>
            <a:p>
              <a:r>
                <a:rPr lang="en-US" altLang="ja-JP" sz="1600" dirty="0">
                  <a:sym typeface="Wingdings" panose="05000000000000000000" pitchFamily="2" charset="2"/>
                </a:rPr>
                <a:t> Anisotropic spring constants</a:t>
              </a:r>
              <a:endParaRPr kumimoji="1" lang="ja-JP" altLang="en-US" sz="1600" dirty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754625" y="1488009"/>
            <a:ext cx="4205895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Birefringenc</a:t>
            </a:r>
            <a:r>
              <a:rPr lang="en-US" altLang="ja-JP" dirty="0">
                <a:solidFill>
                  <a:schemeClr val="bg1"/>
                </a:solidFill>
              </a:rPr>
              <a:t>e (</a:t>
            </a:r>
            <a:r>
              <a:rPr lang="ja-JP" altLang="en-US" dirty="0">
                <a:solidFill>
                  <a:schemeClr val="bg1"/>
                </a:solidFill>
              </a:rPr>
              <a:t>複屈折</a:t>
            </a:r>
            <a:r>
              <a:rPr lang="en-US" altLang="ja-JP" dirty="0">
                <a:solidFill>
                  <a:schemeClr val="bg1"/>
                </a:solidFill>
              </a:rPr>
              <a:t>)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= Polarization-dependent refractive indices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9900592" y="6345637"/>
            <a:ext cx="8937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Lesson: Refractive indices are manifestation of the fermion spectrum.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466D820-0198-421E-B3BF-C86700D49975}"/>
              </a:ext>
            </a:extLst>
          </p:cNvPr>
          <p:cNvGrpSpPr/>
          <p:nvPr/>
        </p:nvGrpSpPr>
        <p:grpSpPr>
          <a:xfrm>
            <a:off x="1588248" y="3651187"/>
            <a:ext cx="5548013" cy="2889892"/>
            <a:chOff x="251520" y="3563444"/>
            <a:chExt cx="5548013" cy="288989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BDF88B8-FBB9-4F7F-8860-4AA7A7998CF9}"/>
                </a:ext>
              </a:extLst>
            </p:cNvPr>
            <p:cNvSpPr/>
            <p:nvPr/>
          </p:nvSpPr>
          <p:spPr bwMode="auto">
            <a:xfrm>
              <a:off x="251520" y="3563444"/>
              <a:ext cx="5548013" cy="28738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/>
            </a:p>
          </p:txBody>
        </p:sp>
        <p:grpSp>
          <p:nvGrpSpPr>
            <p:cNvPr id="53" name="グループ化 52"/>
            <p:cNvGrpSpPr/>
            <p:nvPr/>
          </p:nvGrpSpPr>
          <p:grpSpPr>
            <a:xfrm>
              <a:off x="467544" y="3573015"/>
              <a:ext cx="2700100" cy="2726697"/>
              <a:chOff x="2987824" y="548680"/>
              <a:chExt cx="3096344" cy="3126842"/>
            </a:xfrm>
          </p:grpSpPr>
          <p:sp>
            <p:nvSpPr>
              <p:cNvPr id="61" name="Line 9"/>
              <p:cNvSpPr>
                <a:spLocks noChangeShapeType="1"/>
              </p:cNvSpPr>
              <p:nvPr/>
            </p:nvSpPr>
            <p:spPr bwMode="auto">
              <a:xfrm flipV="1">
                <a:off x="3563888" y="3366656"/>
                <a:ext cx="180020" cy="3088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Text Box 14"/>
              <p:cNvSpPr txBox="1">
                <a:spLocks noChangeArrowheads="1"/>
              </p:cNvSpPr>
              <p:nvPr/>
            </p:nvSpPr>
            <p:spPr bwMode="auto">
              <a:xfrm>
                <a:off x="4254012" y="548680"/>
                <a:ext cx="1178421" cy="299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Polarization 1</a:t>
                </a:r>
              </a:p>
            </p:txBody>
          </p:sp>
          <p:sp>
            <p:nvSpPr>
              <p:cNvPr id="55" name="Text Box 15"/>
              <p:cNvSpPr txBox="1">
                <a:spLocks noChangeArrowheads="1"/>
              </p:cNvSpPr>
              <p:nvPr/>
            </p:nvSpPr>
            <p:spPr bwMode="auto">
              <a:xfrm>
                <a:off x="4905747" y="795202"/>
                <a:ext cx="1178421" cy="299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Calibri" pitchFamily="34" charset="0"/>
                  </a:rPr>
                  <a:t>Polarization 2</a:t>
                </a:r>
              </a:p>
            </p:txBody>
          </p:sp>
          <p:grpSp>
            <p:nvGrpSpPr>
              <p:cNvPr id="56" name="グループ化 55"/>
              <p:cNvGrpSpPr/>
              <p:nvPr/>
            </p:nvGrpSpPr>
            <p:grpSpPr>
              <a:xfrm>
                <a:off x="3743908" y="1603630"/>
                <a:ext cx="954462" cy="1761745"/>
                <a:chOff x="3743908" y="1603630"/>
                <a:chExt cx="954462" cy="1761745"/>
              </a:xfrm>
            </p:grpSpPr>
            <p:sp>
              <p:nvSpPr>
                <p:cNvPr id="6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743908" y="3056509"/>
                  <a:ext cx="180020" cy="308866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5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923928" y="1603630"/>
                  <a:ext cx="774442" cy="1460122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  <p:sp>
              <p:nvSpPr>
                <p:cNvPr id="6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3923927" y="1603630"/>
                  <a:ext cx="330085" cy="1465330"/>
                </a:xfrm>
                <a:prstGeom prst="line">
                  <a:avLst/>
                </a:prstGeom>
                <a:noFill/>
                <a:ln w="38100">
                  <a:solidFill>
                    <a:schemeClr val="bg1">
                      <a:lumMod val="65000"/>
                    </a:schemeClr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ja-JP" altLang="en-US"/>
                </a:p>
              </p:txBody>
            </p:sp>
          </p:grpSp>
          <p:cxnSp>
            <p:nvCxnSpPr>
              <p:cNvPr id="57" name="直線コネクタ 56"/>
              <p:cNvCxnSpPr/>
              <p:nvPr/>
            </p:nvCxnSpPr>
            <p:spPr>
              <a:xfrm>
                <a:off x="3563888" y="1349151"/>
                <a:ext cx="0" cy="14702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 flipV="1">
                <a:off x="2987824" y="2819383"/>
                <a:ext cx="576064" cy="5313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 flipH="1">
                <a:off x="3563888" y="2819383"/>
                <a:ext cx="20162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直方体 59"/>
              <p:cNvSpPr/>
              <p:nvPr/>
            </p:nvSpPr>
            <p:spPr>
              <a:xfrm>
                <a:off x="2987824" y="1349151"/>
                <a:ext cx="2592288" cy="2016224"/>
              </a:xfrm>
              <a:prstGeom prst="cube">
                <a:avLst/>
              </a:prstGeom>
              <a:solidFill>
                <a:srgbClr val="FFFF00">
                  <a:alpha val="45098"/>
                </a:srgbClr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2" name="Line 12"/>
              <p:cNvSpPr>
                <a:spLocks noChangeShapeType="1"/>
              </p:cNvSpPr>
              <p:nvPr/>
            </p:nvSpPr>
            <p:spPr bwMode="auto">
              <a:xfrm flipV="1">
                <a:off x="4254013" y="980728"/>
                <a:ext cx="317988" cy="62290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13"/>
              <p:cNvSpPr>
                <a:spLocks noChangeShapeType="1"/>
              </p:cNvSpPr>
              <p:nvPr/>
            </p:nvSpPr>
            <p:spPr bwMode="auto">
              <a:xfrm flipV="1">
                <a:off x="4692937" y="1094353"/>
                <a:ext cx="421391" cy="52299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682EC5B-5633-40D2-AE2A-DB8B611114DA}"/>
                </a:ext>
              </a:extLst>
            </p:cNvPr>
            <p:cNvGrpSpPr/>
            <p:nvPr/>
          </p:nvGrpSpPr>
          <p:grpSpPr>
            <a:xfrm>
              <a:off x="3347864" y="4158789"/>
              <a:ext cx="2389105" cy="2294547"/>
              <a:chOff x="3491880" y="4158789"/>
              <a:chExt cx="2389105" cy="2294547"/>
            </a:xfrm>
          </p:grpSpPr>
          <p:pic>
            <p:nvPicPr>
              <p:cNvPr id="76" name="Picture 1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91880" y="4158789"/>
                <a:ext cx="2341207" cy="162117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7" name="正方形/長方形 76"/>
              <p:cNvSpPr/>
              <p:nvPr/>
            </p:nvSpPr>
            <p:spPr>
              <a:xfrm>
                <a:off x="3563888" y="5807005"/>
                <a:ext cx="231709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i="1" dirty="0">
                    <a:solidFill>
                      <a:srgbClr val="CC00CC"/>
                    </a:solidFill>
                    <a:latin typeface="Calibri" pitchFamily="34" charset="0"/>
                  </a:rPr>
                  <a:t>Birefringent substance </a:t>
                </a:r>
              </a:p>
              <a:p>
                <a:r>
                  <a:rPr lang="en-US" altLang="ja-JP" i="1" dirty="0">
                    <a:solidFill>
                      <a:srgbClr val="CC00CC"/>
                    </a:solidFill>
                    <a:latin typeface="Calibri" pitchFamily="34" charset="0"/>
                  </a:rPr>
                  <a:t>“Calcite” (</a:t>
                </a:r>
                <a:r>
                  <a:rPr lang="ja-JP" altLang="en-US" i="1" dirty="0">
                    <a:solidFill>
                      <a:srgbClr val="CC00CC"/>
                    </a:solidFill>
                    <a:latin typeface="Calibri" pitchFamily="34" charset="0"/>
                  </a:rPr>
                  <a:t>方解石</a:t>
                </a:r>
                <a:r>
                  <a:rPr lang="en-US" altLang="ja-JP" i="1" dirty="0">
                    <a:solidFill>
                      <a:srgbClr val="CC00CC"/>
                    </a:solidFill>
                    <a:latin typeface="Calibri" pitchFamily="34" charset="0"/>
                  </a:rPr>
                  <a:t>)</a:t>
                </a:r>
                <a:endParaRPr lang="ja-JP" altLang="en-US" dirty="0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CF55A96-9456-F823-A4FA-65382D6A21A8}"/>
              </a:ext>
            </a:extLst>
          </p:cNvPr>
          <p:cNvGrpSpPr/>
          <p:nvPr/>
        </p:nvGrpSpPr>
        <p:grpSpPr>
          <a:xfrm>
            <a:off x="9900592" y="636031"/>
            <a:ext cx="4202945" cy="2262090"/>
            <a:chOff x="369055" y="692696"/>
            <a:chExt cx="4202945" cy="2262090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369055" y="692696"/>
              <a:ext cx="4202945" cy="2262090"/>
              <a:chOff x="369055" y="836712"/>
              <a:chExt cx="4202945" cy="2262090"/>
            </a:xfrm>
          </p:grpSpPr>
          <p:sp>
            <p:nvSpPr>
              <p:cNvPr id="87" name="正方形/長方形 86"/>
              <p:cNvSpPr/>
              <p:nvPr/>
            </p:nvSpPr>
            <p:spPr bwMode="auto">
              <a:xfrm>
                <a:off x="1137956" y="1249575"/>
                <a:ext cx="2137900" cy="1849227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pic>
            <p:nvPicPr>
              <p:cNvPr id="95" name="図 28" descr="\begin{document}&#10;\begin{picture}(434,16) (127,-216)&#10;    \SetWidth{1.0}&#10;    \SetColor{Black}&#10;    \Photon(-10,-208)(10,-208){4}{7}&#10;  \end{picture}&#10;\end{document}"/>
              <p:cNvPicPr>
                <a:picLocks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9646041">
                <a:off x="369055" y="2270728"/>
                <a:ext cx="1114425" cy="128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2" name="グループ化 11"/>
              <p:cNvGrpSpPr>
                <a:grpSpLocks noChangeAspect="1"/>
              </p:cNvGrpSpPr>
              <p:nvPr/>
            </p:nvGrpSpPr>
            <p:grpSpPr>
              <a:xfrm>
                <a:off x="1435795" y="1446984"/>
                <a:ext cx="1386841" cy="1426049"/>
                <a:chOff x="1435795" y="1446984"/>
                <a:chExt cx="1066801" cy="1096961"/>
              </a:xfrm>
            </p:grpSpPr>
            <p:grpSp>
              <p:nvGrpSpPr>
                <p:cNvPr id="6" name="グループ化 5"/>
                <p:cNvGrpSpPr/>
                <p:nvPr/>
              </p:nvGrpSpPr>
              <p:grpSpPr>
                <a:xfrm>
                  <a:off x="1665983" y="1734321"/>
                  <a:ext cx="836613" cy="809624"/>
                  <a:chOff x="1665983" y="1734321"/>
                  <a:chExt cx="836613" cy="809624"/>
                </a:xfrm>
                <a:solidFill>
                  <a:srgbClr val="00FF00"/>
                </a:solidFill>
              </p:grpSpPr>
              <p:sp>
                <p:nvSpPr>
                  <p:cNvPr id="88" name="円/楕円 87"/>
                  <p:cNvSpPr/>
                  <p:nvPr/>
                </p:nvSpPr>
                <p:spPr bwMode="auto">
                  <a:xfrm>
                    <a:off x="1665983" y="1734321"/>
                    <a:ext cx="277813" cy="28575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89" name="円/楕円 88"/>
                  <p:cNvSpPr/>
                  <p:nvPr/>
                </p:nvSpPr>
                <p:spPr bwMode="auto">
                  <a:xfrm>
                    <a:off x="1665983" y="2259783"/>
                    <a:ext cx="277813" cy="28416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90" name="円/楕円 89"/>
                  <p:cNvSpPr/>
                  <p:nvPr/>
                </p:nvSpPr>
                <p:spPr bwMode="auto">
                  <a:xfrm>
                    <a:off x="2223196" y="2259783"/>
                    <a:ext cx="279400" cy="28416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91" name="円/楕円 90"/>
                  <p:cNvSpPr/>
                  <p:nvPr/>
                </p:nvSpPr>
                <p:spPr bwMode="auto">
                  <a:xfrm>
                    <a:off x="2223196" y="1734321"/>
                    <a:ext cx="279400" cy="28575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</p:grpSp>
            <p:grpSp>
              <p:nvGrpSpPr>
                <p:cNvPr id="7" name="グループ化 6"/>
                <p:cNvGrpSpPr/>
                <p:nvPr/>
              </p:nvGrpSpPr>
              <p:grpSpPr>
                <a:xfrm>
                  <a:off x="1435795" y="1446984"/>
                  <a:ext cx="733426" cy="763586"/>
                  <a:chOff x="1435795" y="1446984"/>
                  <a:chExt cx="733426" cy="763586"/>
                </a:xfrm>
                <a:solidFill>
                  <a:srgbClr val="00CCFF"/>
                </a:solidFill>
              </p:grpSpPr>
              <p:sp>
                <p:nvSpPr>
                  <p:cNvPr id="92" name="円/楕円 91"/>
                  <p:cNvSpPr/>
                  <p:nvPr/>
                </p:nvSpPr>
                <p:spPr bwMode="auto">
                  <a:xfrm>
                    <a:off x="1435795" y="1448571"/>
                    <a:ext cx="92075" cy="96837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  <p:cxnSp>
                <p:nvCxnSpPr>
                  <p:cNvPr id="94" name="直線矢印コネクタ 93"/>
                  <p:cNvCxnSpPr/>
                  <p:nvPr/>
                </p:nvCxnSpPr>
                <p:spPr bwMode="auto">
                  <a:xfrm rot="16200000" flipH="1">
                    <a:off x="1404046" y="1670821"/>
                    <a:ext cx="571499" cy="508000"/>
                  </a:xfrm>
                  <a:prstGeom prst="straightConnector1">
                    <a:avLst/>
                  </a:prstGeom>
                  <a:grpFill/>
                  <a:ln w="38100">
                    <a:noFill/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" name="円/楕円 95"/>
                  <p:cNvSpPr/>
                  <p:nvPr/>
                </p:nvSpPr>
                <p:spPr bwMode="auto">
                  <a:xfrm>
                    <a:off x="2077146" y="1446984"/>
                    <a:ext cx="92075" cy="98425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98" name="円/楕円 97"/>
                  <p:cNvSpPr/>
                  <p:nvPr/>
                </p:nvSpPr>
                <p:spPr bwMode="auto">
                  <a:xfrm>
                    <a:off x="1461195" y="2015308"/>
                    <a:ext cx="95250" cy="9366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100" name="円/楕円 99"/>
                  <p:cNvSpPr/>
                  <p:nvPr/>
                </p:nvSpPr>
                <p:spPr bwMode="auto">
                  <a:xfrm>
                    <a:off x="2077146" y="2015308"/>
                    <a:ext cx="92075" cy="93662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</p:grpSp>
            <p:grpSp>
              <p:nvGrpSpPr>
                <p:cNvPr id="8" name="グループ化 7"/>
                <p:cNvGrpSpPr/>
                <p:nvPr/>
              </p:nvGrpSpPr>
              <p:grpSpPr>
                <a:xfrm>
                  <a:off x="1459608" y="1620021"/>
                  <a:ext cx="1000125" cy="757236"/>
                  <a:chOff x="1459608" y="1620021"/>
                  <a:chExt cx="1000125" cy="757236"/>
                </a:xfrm>
              </p:grpSpPr>
              <p:pic>
                <p:nvPicPr>
                  <p:cNvPr id="93" name="図 34" descr="\begin{document}&#10;&#10;&#10;\begin{center}&#10;&#10;  \begin{picture}(98,43) (111,-154)&#10;    \SetWidth{1.0}&#10;    \SetColor{Black}&#10;    \Gluon(112,-117)(208,-149){7.5}{8}&#10;  \end{picture}&#10;&#10;\end{center}&#10;&#10;\end{document}"/>
                  <p:cNvPicPr>
                    <a:picLocks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 rot="1769666">
                    <a:off x="1459608" y="1621609"/>
                    <a:ext cx="358775" cy="190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7" name="図 64" descr="\begin{document}&#10;&#10;&#10;\begin{center}&#10;&#10;  \begin{picture}(98,43) (111,-154)&#10;    \SetWidth{1.0}&#10;    \SetColor{Black}&#10;    \Gluon(112,-117)(208,-149){7.5}{8}&#10;  \end{picture}&#10;&#10;\end{center}&#10;&#10;\end{document}"/>
                  <p:cNvPicPr>
                    <a:picLocks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 rot="1769666">
                    <a:off x="2100958" y="1620021"/>
                    <a:ext cx="358775" cy="190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99" name="図 66" descr="\begin{document}&#10;&#10;&#10;\begin{center}&#10;&#10;  \begin{picture}(98,43) (111,-154)&#10;    \SetWidth{1.0}&#10;    \SetColor{Black}&#10;    \Gluon(112,-117)(208,-149){7.5}{8}&#10;  \end{picture}&#10;&#10;\end{center}&#10;&#10;\end{document}"/>
                  <p:cNvPicPr>
                    <a:picLocks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 rot="1769666">
                    <a:off x="1486595" y="2188345"/>
                    <a:ext cx="358775" cy="1889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01" name="図 68" descr="\begin{document}&#10;&#10;&#10;\begin{center}&#10;&#10;  \begin{picture}(98,43) (111,-154)&#10;    \SetWidth{1.0}&#10;    \SetColor{Black}&#10;    \Gluon(112,-117)(208,-149){7.5}{8}&#10;  \end{picture}&#10;&#10;\end{center}&#10;&#10;\end{document}"/>
                  <p:cNvPicPr>
                    <a:picLocks/>
                  </p:cNvPicPr>
                  <p:nvPr/>
                </p:nvPicPr>
                <p:blipFill>
                  <a:blip r:embed="rId6" cstate="print"/>
                  <a:srcRect/>
                  <a:stretch>
                    <a:fillRect/>
                  </a:stretch>
                </p:blipFill>
                <p:spPr bwMode="auto">
                  <a:xfrm rot="1769666">
                    <a:off x="2100958" y="2188345"/>
                    <a:ext cx="358775" cy="1889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102" name="Text Box 16"/>
              <p:cNvSpPr txBox="1">
                <a:spLocks noChangeArrowheads="1"/>
              </p:cNvSpPr>
              <p:nvPr/>
            </p:nvSpPr>
            <p:spPr bwMode="auto">
              <a:xfrm>
                <a:off x="661986" y="836712"/>
                <a:ext cx="3910014" cy="3381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ja-JP" sz="1600" dirty="0">
                    <a:latin typeface="Calibri" pitchFamily="34" charset="0"/>
                  </a:rPr>
                  <a:t>Response of electrons to incident lights</a:t>
                </a:r>
              </a:p>
            </p:txBody>
          </p:sp>
          <p:cxnSp>
            <p:nvCxnSpPr>
              <p:cNvPr id="118" name="直線矢印コネクタ 117"/>
              <p:cNvCxnSpPr/>
              <p:nvPr/>
            </p:nvCxnSpPr>
            <p:spPr bwMode="auto">
              <a:xfrm>
                <a:off x="1367125" y="1714301"/>
                <a:ext cx="398870" cy="512554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B5C3B4-8D7C-4938-BD18-4FAD056CFC52}"/>
                </a:ext>
              </a:extLst>
            </p:cNvPr>
            <p:cNvSpPr txBox="1"/>
            <p:nvPr/>
          </p:nvSpPr>
          <p:spPr>
            <a:xfrm>
              <a:off x="1530727" y="1056345"/>
              <a:ext cx="957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00B0F0"/>
                  </a:solidFill>
                </a:rPr>
                <a:t>electrons</a:t>
              </a:r>
              <a:endParaRPr kumimoji="1" lang="ja-JP" alt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C5A6C45-7E2B-4789-B741-220DEBC63E97}"/>
                </a:ext>
              </a:extLst>
            </p:cNvPr>
            <p:cNvSpPr txBox="1"/>
            <p:nvPr/>
          </p:nvSpPr>
          <p:spPr>
            <a:xfrm>
              <a:off x="2748147" y="1916832"/>
              <a:ext cx="5277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rgbClr val="00B050"/>
                  </a:solidFill>
                </a:rPr>
                <a:t>ions</a:t>
              </a:r>
              <a:endParaRPr kumimoji="1" lang="ja-JP" altLang="en-US" sz="16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E01A45-1BAA-7FAF-371B-007E79277F56}"/>
              </a:ext>
            </a:extLst>
          </p:cNvPr>
          <p:cNvGrpSpPr/>
          <p:nvPr/>
        </p:nvGrpSpPr>
        <p:grpSpPr>
          <a:xfrm>
            <a:off x="5255968" y="413514"/>
            <a:ext cx="3083536" cy="2914031"/>
            <a:chOff x="5808079" y="3610433"/>
            <a:chExt cx="3083536" cy="2914031"/>
          </a:xfrm>
        </p:grpSpPr>
        <p:sp>
          <p:nvSpPr>
            <p:cNvPr id="159" name="上矢印 8">
              <a:extLst>
                <a:ext uri="{FF2B5EF4-FFF2-40B4-BE49-F238E27FC236}">
                  <a16:creationId xmlns:a16="http://schemas.microsoft.com/office/drawing/2014/main" id="{56650375-4E33-4429-97BE-FA9C3FF52ACD}"/>
                </a:ext>
              </a:extLst>
            </p:cNvPr>
            <p:cNvSpPr/>
            <p:nvPr/>
          </p:nvSpPr>
          <p:spPr>
            <a:xfrm>
              <a:off x="8179780" y="4389979"/>
              <a:ext cx="542591" cy="1430884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B</a:t>
              </a:r>
              <a:endParaRPr kumimoji="1" lang="ja-JP" altLang="en-US" dirty="0"/>
            </a:p>
          </p:txBody>
        </p:sp>
        <p:grpSp>
          <p:nvGrpSpPr>
            <p:cNvPr id="167" name="グループ化 69">
              <a:extLst>
                <a:ext uri="{FF2B5EF4-FFF2-40B4-BE49-F238E27FC236}">
                  <a16:creationId xmlns:a16="http://schemas.microsoft.com/office/drawing/2014/main" id="{4E6A075D-D926-4111-BC16-76A40D75AF5C}"/>
                </a:ext>
              </a:extLst>
            </p:cNvPr>
            <p:cNvGrpSpPr/>
            <p:nvPr/>
          </p:nvGrpSpPr>
          <p:grpSpPr>
            <a:xfrm>
              <a:off x="6860706" y="3610433"/>
              <a:ext cx="1255933" cy="2427724"/>
              <a:chOff x="-1457367" y="992746"/>
              <a:chExt cx="1925118" cy="4428472"/>
            </a:xfrm>
          </p:grpSpPr>
          <p:sp>
            <p:nvSpPr>
              <p:cNvPr id="168" name="円柱 79">
                <a:extLst>
                  <a:ext uri="{FF2B5EF4-FFF2-40B4-BE49-F238E27FC236}">
                    <a16:creationId xmlns:a16="http://schemas.microsoft.com/office/drawing/2014/main" id="{4DD7D60A-C0FB-4366-AC39-A3B526093A1B}"/>
                  </a:ext>
                </a:extLst>
              </p:cNvPr>
              <p:cNvSpPr/>
              <p:nvPr/>
            </p:nvSpPr>
            <p:spPr>
              <a:xfrm>
                <a:off x="-591308" y="992746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9" name="円柱 80">
                <a:extLst>
                  <a:ext uri="{FF2B5EF4-FFF2-40B4-BE49-F238E27FC236}">
                    <a16:creationId xmlns:a16="http://schemas.microsoft.com/office/drawing/2014/main" id="{045C2831-69C4-4B2C-9DF4-0EC7B5B95A4C}"/>
                  </a:ext>
                </a:extLst>
              </p:cNvPr>
              <p:cNvSpPr/>
              <p:nvPr/>
            </p:nvSpPr>
            <p:spPr>
              <a:xfrm>
                <a:off x="-591309" y="186882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円柱 81">
                <a:extLst>
                  <a:ext uri="{FF2B5EF4-FFF2-40B4-BE49-F238E27FC236}">
                    <a16:creationId xmlns:a16="http://schemas.microsoft.com/office/drawing/2014/main" id="{64D101ED-BD80-4FCD-8B4A-37A2DC7BC6A7}"/>
                  </a:ext>
                </a:extLst>
              </p:cNvPr>
              <p:cNvSpPr/>
              <p:nvPr/>
            </p:nvSpPr>
            <p:spPr>
              <a:xfrm>
                <a:off x="-881303" y="107673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円柱 82">
                <a:extLst>
                  <a:ext uri="{FF2B5EF4-FFF2-40B4-BE49-F238E27FC236}">
                    <a16:creationId xmlns:a16="http://schemas.microsoft.com/office/drawing/2014/main" id="{D010955F-9EA1-4EDD-8732-D7CAF7E33879}"/>
                  </a:ext>
                </a:extLst>
              </p:cNvPr>
              <p:cNvSpPr/>
              <p:nvPr/>
            </p:nvSpPr>
            <p:spPr>
              <a:xfrm>
                <a:off x="-1169335" y="122074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2" name="円柱 83">
                <a:extLst>
                  <a:ext uri="{FF2B5EF4-FFF2-40B4-BE49-F238E27FC236}">
                    <a16:creationId xmlns:a16="http://schemas.microsoft.com/office/drawing/2014/main" id="{18575602-7B2A-45BC-A046-7DFEC69C680A}"/>
                  </a:ext>
                </a:extLst>
              </p:cNvPr>
              <p:cNvSpPr/>
              <p:nvPr/>
            </p:nvSpPr>
            <p:spPr>
              <a:xfrm>
                <a:off x="12478" y="122074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円柱 84">
                <a:extLst>
                  <a:ext uri="{FF2B5EF4-FFF2-40B4-BE49-F238E27FC236}">
                    <a16:creationId xmlns:a16="http://schemas.microsoft.com/office/drawing/2014/main" id="{D2BDE741-170D-43FA-9890-DA61D5F8EC3F}"/>
                  </a:ext>
                </a:extLst>
              </p:cNvPr>
              <p:cNvSpPr/>
              <p:nvPr/>
            </p:nvSpPr>
            <p:spPr>
              <a:xfrm>
                <a:off x="-275554" y="107673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4" name="円柱 85">
                <a:extLst>
                  <a:ext uri="{FF2B5EF4-FFF2-40B4-BE49-F238E27FC236}">
                    <a16:creationId xmlns:a16="http://schemas.microsoft.com/office/drawing/2014/main" id="{FC2B88E1-AE3C-4599-87D4-A1EF23ABDDE6}"/>
                  </a:ext>
                </a:extLst>
              </p:cNvPr>
              <p:cNvSpPr/>
              <p:nvPr/>
            </p:nvSpPr>
            <p:spPr>
              <a:xfrm>
                <a:off x="-582440" y="13603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5" name="円柱 86">
                <a:extLst>
                  <a:ext uri="{FF2B5EF4-FFF2-40B4-BE49-F238E27FC236}">
                    <a16:creationId xmlns:a16="http://schemas.microsoft.com/office/drawing/2014/main" id="{62289ECF-2160-456F-BD2F-F9EE42D002B9}"/>
                  </a:ext>
                </a:extLst>
              </p:cNvPr>
              <p:cNvSpPr/>
              <p:nvPr/>
            </p:nvSpPr>
            <p:spPr>
              <a:xfrm>
                <a:off x="-275554" y="15087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6" name="円柱 87">
                <a:extLst>
                  <a:ext uri="{FF2B5EF4-FFF2-40B4-BE49-F238E27FC236}">
                    <a16:creationId xmlns:a16="http://schemas.microsoft.com/office/drawing/2014/main" id="{FB5C6161-9BBA-4969-986E-1AD4E58AC869}"/>
                  </a:ext>
                </a:extLst>
              </p:cNvPr>
              <p:cNvSpPr/>
              <p:nvPr/>
            </p:nvSpPr>
            <p:spPr>
              <a:xfrm>
                <a:off x="288802" y="13603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7" name="円柱 88">
                <a:extLst>
                  <a:ext uri="{FF2B5EF4-FFF2-40B4-BE49-F238E27FC236}">
                    <a16:creationId xmlns:a16="http://schemas.microsoft.com/office/drawing/2014/main" id="{550924D2-6516-4C19-8B44-E2F738D86EDA}"/>
                  </a:ext>
                </a:extLst>
              </p:cNvPr>
              <p:cNvSpPr/>
              <p:nvPr/>
            </p:nvSpPr>
            <p:spPr>
              <a:xfrm>
                <a:off x="-1457367" y="1364764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8" name="円柱 89">
                <a:extLst>
                  <a:ext uri="{FF2B5EF4-FFF2-40B4-BE49-F238E27FC236}">
                    <a16:creationId xmlns:a16="http://schemas.microsoft.com/office/drawing/2014/main" id="{8D37216B-DE2D-4A07-8F3C-16FD3E084105}"/>
                  </a:ext>
                </a:extLst>
              </p:cNvPr>
              <p:cNvSpPr/>
              <p:nvPr/>
            </p:nvSpPr>
            <p:spPr>
              <a:xfrm>
                <a:off x="-881303" y="143677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円柱 90">
                <a:extLst>
                  <a:ext uri="{FF2B5EF4-FFF2-40B4-BE49-F238E27FC236}">
                    <a16:creationId xmlns:a16="http://schemas.microsoft.com/office/drawing/2014/main" id="{E10BEE2E-48F5-4B97-8906-1D1A1AC279E9}"/>
                  </a:ext>
                </a:extLst>
              </p:cNvPr>
              <p:cNvSpPr/>
              <p:nvPr/>
            </p:nvSpPr>
            <p:spPr>
              <a:xfrm>
                <a:off x="-582440" y="1770035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0" name="円柱 91">
                <a:extLst>
                  <a:ext uri="{FF2B5EF4-FFF2-40B4-BE49-F238E27FC236}">
                    <a16:creationId xmlns:a16="http://schemas.microsoft.com/office/drawing/2014/main" id="{CCE1F995-CBD1-4B5B-8909-C94FFE60AD43}"/>
                  </a:ext>
                </a:extLst>
              </p:cNvPr>
              <p:cNvSpPr/>
              <p:nvPr/>
            </p:nvSpPr>
            <p:spPr>
              <a:xfrm>
                <a:off x="54801" y="158078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1" name="円柱 92">
                <a:extLst>
                  <a:ext uri="{FF2B5EF4-FFF2-40B4-BE49-F238E27FC236}">
                    <a16:creationId xmlns:a16="http://schemas.microsoft.com/office/drawing/2014/main" id="{3A6F021D-9D94-4B85-A9F4-76CBD1DCB0F9}"/>
                  </a:ext>
                </a:extLst>
              </p:cNvPr>
              <p:cNvSpPr/>
              <p:nvPr/>
            </p:nvSpPr>
            <p:spPr>
              <a:xfrm>
                <a:off x="-1169336" y="15087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2" name="円柱 93">
                <a:extLst>
                  <a:ext uri="{FF2B5EF4-FFF2-40B4-BE49-F238E27FC236}">
                    <a16:creationId xmlns:a16="http://schemas.microsoft.com/office/drawing/2014/main" id="{2C6E57E6-4206-4391-A1BA-D4FE8D1782B5}"/>
                  </a:ext>
                </a:extLst>
              </p:cNvPr>
              <p:cNvSpPr/>
              <p:nvPr/>
            </p:nvSpPr>
            <p:spPr>
              <a:xfrm>
                <a:off x="-1165767" y="18135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3" name="円柱 94">
                <a:extLst>
                  <a:ext uri="{FF2B5EF4-FFF2-40B4-BE49-F238E27FC236}">
                    <a16:creationId xmlns:a16="http://schemas.microsoft.com/office/drawing/2014/main" id="{01AFB321-A964-4662-96C2-EDB7F8FDFFD2}"/>
                  </a:ext>
                </a:extLst>
              </p:cNvPr>
              <p:cNvSpPr/>
              <p:nvPr/>
            </p:nvSpPr>
            <p:spPr>
              <a:xfrm>
                <a:off x="-881303" y="1813580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4" name="円柱 95">
                <a:extLst>
                  <a:ext uri="{FF2B5EF4-FFF2-40B4-BE49-F238E27FC236}">
                    <a16:creationId xmlns:a16="http://schemas.microsoft.com/office/drawing/2014/main" id="{C77AABD2-60A9-4470-A125-45BCC3168CD8}"/>
                  </a:ext>
                </a:extLst>
              </p:cNvPr>
              <p:cNvSpPr/>
              <p:nvPr/>
            </p:nvSpPr>
            <p:spPr>
              <a:xfrm>
                <a:off x="-591310" y="21568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5" name="円柱 96">
                <a:extLst>
                  <a:ext uri="{FF2B5EF4-FFF2-40B4-BE49-F238E27FC236}">
                    <a16:creationId xmlns:a16="http://schemas.microsoft.com/office/drawing/2014/main" id="{22068CE6-9C86-42BC-8B57-7B41C7E506C3}"/>
                  </a:ext>
                </a:extLst>
              </p:cNvPr>
              <p:cNvSpPr/>
              <p:nvPr/>
            </p:nvSpPr>
            <p:spPr>
              <a:xfrm>
                <a:off x="-270500" y="1849863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円柱 97">
                <a:extLst>
                  <a:ext uri="{FF2B5EF4-FFF2-40B4-BE49-F238E27FC236}">
                    <a16:creationId xmlns:a16="http://schemas.microsoft.com/office/drawing/2014/main" id="{C4E43C49-68B6-4785-ABDB-D7B9E6A7134D}"/>
                  </a:ext>
                </a:extLst>
              </p:cNvPr>
              <p:cNvSpPr/>
              <p:nvPr/>
            </p:nvSpPr>
            <p:spPr>
              <a:xfrm>
                <a:off x="-1177208" y="2052151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円柱 98">
                <a:extLst>
                  <a:ext uri="{FF2B5EF4-FFF2-40B4-BE49-F238E27FC236}">
                    <a16:creationId xmlns:a16="http://schemas.microsoft.com/office/drawing/2014/main" id="{C02F1315-32C7-4051-A8E8-F794EDE4FEF6}"/>
                  </a:ext>
                </a:extLst>
              </p:cNvPr>
              <p:cNvSpPr/>
              <p:nvPr/>
            </p:nvSpPr>
            <p:spPr>
              <a:xfrm>
                <a:off x="-1452313" y="1765744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8" name="円柱 99">
                <a:extLst>
                  <a:ext uri="{FF2B5EF4-FFF2-40B4-BE49-F238E27FC236}">
                    <a16:creationId xmlns:a16="http://schemas.microsoft.com/office/drawing/2014/main" id="{70CDB475-79D6-4546-BE19-F36B78C75A08}"/>
                  </a:ext>
                </a:extLst>
              </p:cNvPr>
              <p:cNvSpPr/>
              <p:nvPr/>
            </p:nvSpPr>
            <p:spPr>
              <a:xfrm>
                <a:off x="-881303" y="2180858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9" name="円柱 100">
                <a:extLst>
                  <a:ext uri="{FF2B5EF4-FFF2-40B4-BE49-F238E27FC236}">
                    <a16:creationId xmlns:a16="http://schemas.microsoft.com/office/drawing/2014/main" id="{0CB3FD61-5A59-4039-80B8-EB7FD512175D}"/>
                  </a:ext>
                </a:extLst>
              </p:cNvPr>
              <p:cNvSpPr/>
              <p:nvPr/>
            </p:nvSpPr>
            <p:spPr>
              <a:xfrm>
                <a:off x="-265209" y="2156852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0" name="円柱 101">
                <a:extLst>
                  <a:ext uri="{FF2B5EF4-FFF2-40B4-BE49-F238E27FC236}">
                    <a16:creationId xmlns:a16="http://schemas.microsoft.com/office/drawing/2014/main" id="{F77F2A5B-52BF-48DA-A203-B7CDCB2CE638}"/>
                  </a:ext>
                </a:extLst>
              </p:cNvPr>
              <p:cNvSpPr/>
              <p:nvPr/>
            </p:nvSpPr>
            <p:spPr>
              <a:xfrm>
                <a:off x="54800" y="1911763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1" name="円柱 102">
                <a:extLst>
                  <a:ext uri="{FF2B5EF4-FFF2-40B4-BE49-F238E27FC236}">
                    <a16:creationId xmlns:a16="http://schemas.microsoft.com/office/drawing/2014/main" id="{4810F32B-EAC7-4115-B381-C412FF3C2D7E}"/>
                  </a:ext>
                </a:extLst>
              </p:cNvPr>
              <p:cNvSpPr/>
              <p:nvPr/>
            </p:nvSpPr>
            <p:spPr>
              <a:xfrm>
                <a:off x="294050" y="1770035"/>
                <a:ext cx="173701" cy="3240360"/>
              </a:xfrm>
              <a:prstGeom prst="can">
                <a:avLst/>
              </a:prstGeom>
              <a:gradFill flip="none" rotWithShape="1">
                <a:gsLst>
                  <a:gs pos="0">
                    <a:srgbClr val="00B0F0">
                      <a:lumMod val="69000"/>
                    </a:srgbClr>
                  </a:gs>
                  <a:gs pos="50000">
                    <a:srgbClr val="00B0F0">
                      <a:lumMod val="93000"/>
                      <a:lumOff val="7000"/>
                    </a:srgbClr>
                  </a:gs>
                  <a:gs pos="100000">
                    <a:srgbClr val="00B0F0">
                      <a:lumMod val="69000"/>
                    </a:srgbClr>
                  </a:gs>
                </a:gsLst>
                <a:lin ang="0" scaled="1"/>
                <a:tileRect/>
              </a:gradFill>
              <a:ln>
                <a:noFill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62" name="直線矢印コネクタ 41">
              <a:extLst>
                <a:ext uri="{FF2B5EF4-FFF2-40B4-BE49-F238E27FC236}">
                  <a16:creationId xmlns:a16="http://schemas.microsoft.com/office/drawing/2014/main" id="{A9D4DF0B-2DE0-4E16-B49B-32C524698D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47659" y="4653394"/>
              <a:ext cx="3075" cy="583502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4126739-A238-4293-9D4A-09C1A96B6702}"/>
                </a:ext>
              </a:extLst>
            </p:cNvPr>
            <p:cNvGrpSpPr/>
            <p:nvPr/>
          </p:nvGrpSpPr>
          <p:grpSpPr>
            <a:xfrm>
              <a:off x="5940152" y="4631355"/>
              <a:ext cx="2149927" cy="669981"/>
              <a:chOff x="5948897" y="4511294"/>
              <a:chExt cx="2998023" cy="934273"/>
            </a:xfrm>
          </p:grpSpPr>
          <p:sp>
            <p:nvSpPr>
              <p:cNvPr id="161" name="フリーフォーム 103">
                <a:extLst>
                  <a:ext uri="{FF2B5EF4-FFF2-40B4-BE49-F238E27FC236}">
                    <a16:creationId xmlns:a16="http://schemas.microsoft.com/office/drawing/2014/main" id="{C9D0D077-C7CD-4810-AFDD-BC54F44FA81F}"/>
                  </a:ext>
                </a:extLst>
              </p:cNvPr>
              <p:cNvSpPr/>
              <p:nvPr/>
            </p:nvSpPr>
            <p:spPr>
              <a:xfrm rot="20470114" flipH="1" flipV="1">
                <a:off x="5948897" y="5221589"/>
                <a:ext cx="965419" cy="143974"/>
              </a:xfrm>
              <a:custGeom>
                <a:avLst/>
                <a:gdLst>
                  <a:gd name="connsiteX0" fmla="*/ 0 w 6371771"/>
                  <a:gd name="connsiteY0" fmla="*/ 803124 h 1533677"/>
                  <a:gd name="connsiteX1" fmla="*/ 682171 w 6371771"/>
                  <a:gd name="connsiteY1" fmla="*/ 120953 h 1533677"/>
                  <a:gd name="connsiteX2" fmla="*/ 1407885 w 6371771"/>
                  <a:gd name="connsiteY2" fmla="*/ 1528839 h 1533677"/>
                  <a:gd name="connsiteX3" fmla="*/ 2133600 w 6371771"/>
                  <a:gd name="connsiteY3" fmla="*/ 106439 h 1533677"/>
                  <a:gd name="connsiteX4" fmla="*/ 2844800 w 6371771"/>
                  <a:gd name="connsiteY4" fmla="*/ 1528839 h 1533677"/>
                  <a:gd name="connsiteX5" fmla="*/ 3570514 w 6371771"/>
                  <a:gd name="connsiteY5" fmla="*/ 77410 h 1533677"/>
                  <a:gd name="connsiteX6" fmla="*/ 4281714 w 6371771"/>
                  <a:gd name="connsiteY6" fmla="*/ 1514324 h 1533677"/>
                  <a:gd name="connsiteX7" fmla="*/ 4978400 w 6371771"/>
                  <a:gd name="connsiteY7" fmla="*/ 91924 h 1533677"/>
                  <a:gd name="connsiteX8" fmla="*/ 5733143 w 6371771"/>
                  <a:gd name="connsiteY8" fmla="*/ 1514324 h 1533677"/>
                  <a:gd name="connsiteX9" fmla="*/ 6371771 w 6371771"/>
                  <a:gd name="connsiteY9" fmla="*/ 77410 h 153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71771" h="1533677">
                    <a:moveTo>
                      <a:pt x="0" y="803124"/>
                    </a:moveTo>
                    <a:cubicBezTo>
                      <a:pt x="223761" y="401562"/>
                      <a:pt x="447523" y="0"/>
                      <a:pt x="682171" y="120953"/>
                    </a:cubicBezTo>
                    <a:cubicBezTo>
                      <a:pt x="916819" y="241906"/>
                      <a:pt x="1165980" y="1531258"/>
                      <a:pt x="1407885" y="1528839"/>
                    </a:cubicBezTo>
                    <a:cubicBezTo>
                      <a:pt x="1649790" y="1526420"/>
                      <a:pt x="1894114" y="106439"/>
                      <a:pt x="2133600" y="106439"/>
                    </a:cubicBezTo>
                    <a:cubicBezTo>
                      <a:pt x="2373086" y="106439"/>
                      <a:pt x="2605314" y="1533677"/>
                      <a:pt x="2844800" y="1528839"/>
                    </a:cubicBezTo>
                    <a:cubicBezTo>
                      <a:pt x="3084286" y="1524001"/>
                      <a:pt x="3331028" y="79829"/>
                      <a:pt x="3570514" y="77410"/>
                    </a:cubicBezTo>
                    <a:cubicBezTo>
                      <a:pt x="3810000" y="74991"/>
                      <a:pt x="4047066" y="1511905"/>
                      <a:pt x="4281714" y="1514324"/>
                    </a:cubicBezTo>
                    <a:cubicBezTo>
                      <a:pt x="4516362" y="1516743"/>
                      <a:pt x="4736495" y="91924"/>
                      <a:pt x="4978400" y="91924"/>
                    </a:cubicBezTo>
                    <a:cubicBezTo>
                      <a:pt x="5220305" y="91924"/>
                      <a:pt x="5500915" y="1516743"/>
                      <a:pt x="5733143" y="1514324"/>
                    </a:cubicBezTo>
                    <a:cubicBezTo>
                      <a:pt x="5965371" y="1511905"/>
                      <a:pt x="6168571" y="794657"/>
                      <a:pt x="6371771" y="7741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Arc 164">
                <a:extLst>
                  <a:ext uri="{FF2B5EF4-FFF2-40B4-BE49-F238E27FC236}">
                    <a16:creationId xmlns:a16="http://schemas.microsoft.com/office/drawing/2014/main" id="{4D703B9D-C5DD-4317-ABF8-7622CBC382AA}"/>
                  </a:ext>
                </a:extLst>
              </p:cNvPr>
              <p:cNvSpPr/>
              <p:nvPr/>
            </p:nvSpPr>
            <p:spPr>
              <a:xfrm rot="21106907">
                <a:off x="6879196" y="4511294"/>
                <a:ext cx="2067724" cy="934273"/>
              </a:xfrm>
              <a:prstGeom prst="arc">
                <a:avLst>
                  <a:gd name="adj1" fmla="val 5838310"/>
                  <a:gd name="adj2" fmla="val 16357043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A208DFE2-5AB6-4ADF-8504-CE946883D99F}"/>
                </a:ext>
              </a:extLst>
            </p:cNvPr>
            <p:cNvSpPr/>
            <p:nvPr/>
          </p:nvSpPr>
          <p:spPr>
            <a:xfrm rot="16978694">
              <a:off x="7338962" y="4458161"/>
              <a:ext cx="188632" cy="188634"/>
            </a:xfrm>
            <a:prstGeom prst="ellipse">
              <a:avLst/>
            </a:prstGeom>
            <a:solidFill>
              <a:srgbClr val="FF8F8F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A7228EB-E41B-4928-B12D-31310BD424C3}"/>
                </a:ext>
              </a:extLst>
            </p:cNvPr>
            <p:cNvSpPr/>
            <p:nvPr/>
          </p:nvSpPr>
          <p:spPr>
            <a:xfrm rot="16978694">
              <a:off x="7362206" y="5249785"/>
              <a:ext cx="188632" cy="18863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59CBB0-6C27-4398-BA88-9F23648469FB}"/>
                </a:ext>
              </a:extLst>
            </p:cNvPr>
            <p:cNvSpPr txBox="1"/>
            <p:nvPr/>
          </p:nvSpPr>
          <p:spPr>
            <a:xfrm>
              <a:off x="5808079" y="6124354"/>
              <a:ext cx="30835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kumimoji="1" lang="en-US" altLang="ja-JP" sz="2000" dirty="0"/>
                <a:t>Bunch of cyclotron orbits</a:t>
              </a:r>
              <a:endParaRPr kumimoji="1" lang="ja-JP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223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15DF71-6425-D471-DEA2-14041C5CDC71}"/>
              </a:ext>
            </a:extLst>
          </p:cNvPr>
          <p:cNvSpPr txBox="1"/>
          <p:nvPr/>
        </p:nvSpPr>
        <p:spPr>
          <a:xfrm>
            <a:off x="2129094" y="81661"/>
            <a:ext cx="45893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00B0F0"/>
                </a:solidFill>
              </a:rPr>
              <a:t>Chirality production </a:t>
            </a:r>
            <a:r>
              <a:rPr lang="en-US" altLang="ja-JP" sz="2800" dirty="0">
                <a:solidFill>
                  <a:srgbClr val="00B0F0"/>
                </a:solidFill>
              </a:rPr>
              <a:t>in E and B</a:t>
            </a:r>
            <a:endParaRPr kumimoji="1" lang="ja-JP" altLang="en-US" sz="2800" dirty="0">
              <a:solidFill>
                <a:srgbClr val="00B0F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5143ED-B797-E6A0-1BDB-20C301AC598E}"/>
              </a:ext>
            </a:extLst>
          </p:cNvPr>
          <p:cNvSpPr txBox="1"/>
          <p:nvPr/>
        </p:nvSpPr>
        <p:spPr>
          <a:xfrm>
            <a:off x="9756576" y="1284729"/>
            <a:ext cx="8075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Cf. Experimental searches in heavy-ion collisions and Dirac/Weyl semimetal.</a:t>
            </a:r>
            <a:endParaRPr kumimoji="1" lang="ja-JP" altLang="en-US" sz="20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E82F72-7547-2B45-0F6B-00508A56ABC6}"/>
              </a:ext>
            </a:extLst>
          </p:cNvPr>
          <p:cNvSpPr txBox="1"/>
          <p:nvPr/>
        </p:nvSpPr>
        <p:spPr>
          <a:xfrm>
            <a:off x="300602" y="653787"/>
            <a:ext cx="53464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Anomaly-induced transport phenomena, </a:t>
            </a:r>
          </a:p>
          <a:p>
            <a:r>
              <a:rPr lang="en-US" altLang="ja-JP" sz="2400" dirty="0"/>
              <a:t>e.g., Chiral magnetic effect</a:t>
            </a:r>
            <a:endParaRPr kumimoji="1" lang="ja-JP" altLang="en-US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479BA54-74BA-D35F-C3AA-1FBE06BA3171}"/>
              </a:ext>
            </a:extLst>
          </p:cNvPr>
          <p:cNvSpPr txBox="1"/>
          <p:nvPr/>
        </p:nvSpPr>
        <p:spPr>
          <a:xfrm>
            <a:off x="5976888" y="869510"/>
            <a:ext cx="30468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>
                <a:solidFill>
                  <a:srgbClr val="00B050"/>
                </a:solidFill>
              </a:rPr>
              <a:t>Vilenkin</a:t>
            </a:r>
            <a:endParaRPr kumimoji="1" lang="en-US" altLang="ja-JP" dirty="0">
              <a:solidFill>
                <a:srgbClr val="00B050"/>
              </a:solidFill>
            </a:endParaRPr>
          </a:p>
          <a:p>
            <a:r>
              <a:rPr lang="en-US" altLang="ja-JP" dirty="0">
                <a:solidFill>
                  <a:srgbClr val="00B050"/>
                </a:solidFill>
              </a:rPr>
              <a:t>Nielsen-Ninomiya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Kharzeev-McLerran-</a:t>
            </a:r>
            <a:r>
              <a:rPr lang="en-US" altLang="ja-JP" dirty="0" err="1">
                <a:solidFill>
                  <a:srgbClr val="00B050"/>
                </a:solidFill>
              </a:rPr>
              <a:t>Warringa</a:t>
            </a:r>
            <a:endParaRPr lang="en-US" altLang="ja-JP" dirty="0">
              <a:solidFill>
                <a:srgbClr val="00B050"/>
              </a:solidFill>
            </a:endParaRPr>
          </a:p>
          <a:p>
            <a:r>
              <a:rPr lang="en-US" altLang="ja-JP" dirty="0">
                <a:solidFill>
                  <a:srgbClr val="00B050"/>
                </a:solidFill>
              </a:rPr>
              <a:t>Fukushima-Kharzeev-</a:t>
            </a:r>
            <a:r>
              <a:rPr lang="en-US" altLang="ja-JP" dirty="0" err="1">
                <a:solidFill>
                  <a:srgbClr val="00B050"/>
                </a:solidFill>
              </a:rPr>
              <a:t>Warringa</a:t>
            </a:r>
            <a:endParaRPr lang="en-US" altLang="ja-JP" dirty="0">
              <a:solidFill>
                <a:srgbClr val="00B050"/>
              </a:solidFill>
            </a:endParaRPr>
          </a:p>
          <a:p>
            <a:r>
              <a:rPr kumimoji="1" lang="en-US" altLang="ja-JP" dirty="0">
                <a:solidFill>
                  <a:srgbClr val="00B050"/>
                </a:solidFill>
              </a:rPr>
              <a:t>…..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37DF961-FE3A-3BCB-6F27-4C716BBCDFB7}"/>
              </a:ext>
            </a:extLst>
          </p:cNvPr>
          <p:cNvSpPr/>
          <p:nvPr/>
        </p:nvSpPr>
        <p:spPr bwMode="auto">
          <a:xfrm>
            <a:off x="14291507" y="3245955"/>
            <a:ext cx="3209951" cy="1707774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C2482FA3-543B-5EB5-F5FF-7C387E9009F7}"/>
              </a:ext>
            </a:extLst>
          </p:cNvPr>
          <p:cNvSpPr/>
          <p:nvPr/>
        </p:nvSpPr>
        <p:spPr bwMode="auto">
          <a:xfrm>
            <a:off x="10835123" y="3214109"/>
            <a:ext cx="3209951" cy="1707774"/>
          </a:xfrm>
          <a:prstGeom prst="roundRect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D87ADC1-4FD8-B905-20EA-1B4A3794C523}"/>
              </a:ext>
            </a:extLst>
          </p:cNvPr>
          <p:cNvSpPr txBox="1"/>
          <p:nvPr/>
        </p:nvSpPr>
        <p:spPr>
          <a:xfrm>
            <a:off x="9580578" y="4407239"/>
            <a:ext cx="786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F0"/>
                </a:solidFill>
              </a:rPr>
              <a:t>Parity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ACAE5E4-B081-B3C0-3AC0-06DB8C7C0F4B}"/>
              </a:ext>
            </a:extLst>
          </p:cNvPr>
          <p:cNvGrpSpPr/>
          <p:nvPr/>
        </p:nvGrpSpPr>
        <p:grpSpPr>
          <a:xfrm>
            <a:off x="14512929" y="3214109"/>
            <a:ext cx="2623091" cy="1593240"/>
            <a:chOff x="1763688" y="901676"/>
            <a:chExt cx="2623091" cy="159324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72EA19C-4879-205D-D285-B351EBA5DB86}"/>
                </a:ext>
              </a:extLst>
            </p:cNvPr>
            <p:cNvSpPr txBox="1"/>
            <p:nvPr/>
          </p:nvSpPr>
          <p:spPr>
            <a:xfrm>
              <a:off x="1835696" y="2094806"/>
              <a:ext cx="623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00B0F0"/>
                  </a:solidFill>
                </a:rPr>
                <a:t>Odd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2CD4C8FF-88C3-3B4D-A68F-C81100DCC4DD}"/>
                </a:ext>
              </a:extLst>
            </p:cNvPr>
            <p:cNvSpPr txBox="1"/>
            <p:nvPr/>
          </p:nvSpPr>
          <p:spPr>
            <a:xfrm>
              <a:off x="3703360" y="2094806"/>
              <a:ext cx="6238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olidFill>
                    <a:srgbClr val="00B0F0"/>
                  </a:solidFill>
                </a:rPr>
                <a:t>Odd</a:t>
              </a:r>
              <a:endParaRPr kumimoji="1" lang="ja-JP" altLang="en-US" sz="2000" dirty="0">
                <a:solidFill>
                  <a:srgbClr val="00B0F0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5194187-CF75-00FA-54F7-396A6AB42B54}"/>
                </a:ext>
              </a:extLst>
            </p:cNvPr>
            <p:cNvSpPr txBox="1"/>
            <p:nvPr/>
          </p:nvSpPr>
          <p:spPr>
            <a:xfrm>
              <a:off x="2803735" y="2094806"/>
              <a:ext cx="6794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>
                  <a:solidFill>
                    <a:srgbClr val="FF0000"/>
                  </a:solidFill>
                </a:rPr>
                <a:t>Even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9322E02E-78C4-F8B4-7ECD-9E0D5880134C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1433773"/>
              <a:ext cx="2623091" cy="475974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629B9C0-FB42-CDEE-4C0C-D5ADF65FB1B2}"/>
                </a:ext>
              </a:extLst>
            </p:cNvPr>
            <p:cNvSpPr txBox="1"/>
            <p:nvPr/>
          </p:nvSpPr>
          <p:spPr>
            <a:xfrm>
              <a:off x="1763688" y="901676"/>
              <a:ext cx="1687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Ohmic current</a:t>
              </a:r>
              <a:endParaRPr kumimoji="1" lang="ja-JP" altLang="en-US" sz="2000" dirty="0"/>
            </a:p>
          </p:txBody>
        </p:sp>
      </p:grpSp>
      <p:pic>
        <p:nvPicPr>
          <p:cNvPr id="63" name="Picture 62">
            <a:extLst>
              <a:ext uri="{FF2B5EF4-FFF2-40B4-BE49-F238E27FC236}">
                <a16:creationId xmlns:a16="http://schemas.microsoft.com/office/drawing/2014/main" id="{D7AE84C5-08E2-6288-5485-05B733C991F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767" y="3746206"/>
            <a:ext cx="2680626" cy="47597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194614A4-8181-547B-F6F9-881FC24500C5}"/>
              </a:ext>
            </a:extLst>
          </p:cNvPr>
          <p:cNvSpPr txBox="1"/>
          <p:nvPr/>
        </p:nvSpPr>
        <p:spPr>
          <a:xfrm>
            <a:off x="11009731" y="4407239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F0"/>
                </a:solidFill>
              </a:rPr>
              <a:t>Odd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54DB7F1-2D70-007E-8F88-3009D042B43A}"/>
              </a:ext>
            </a:extLst>
          </p:cNvPr>
          <p:cNvSpPr txBox="1"/>
          <p:nvPr/>
        </p:nvSpPr>
        <p:spPr>
          <a:xfrm>
            <a:off x="13174515" y="4407239"/>
            <a:ext cx="679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00B0F0"/>
                </a:solidFill>
              </a:rPr>
              <a:t>Even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28B14F3-573D-F7D7-01B6-DE4D3DE94DC0}"/>
              </a:ext>
            </a:extLst>
          </p:cNvPr>
          <p:cNvSpPr txBox="1"/>
          <p:nvPr/>
        </p:nvSpPr>
        <p:spPr>
          <a:xfrm>
            <a:off x="12101725" y="4407239"/>
            <a:ext cx="623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0000"/>
                </a:solidFill>
              </a:rPr>
              <a:t>Odd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6C65F11-76E3-6C62-50AE-161622CE74A4}"/>
              </a:ext>
            </a:extLst>
          </p:cNvPr>
          <p:cNvSpPr txBox="1"/>
          <p:nvPr/>
        </p:nvSpPr>
        <p:spPr>
          <a:xfrm>
            <a:off x="11008208" y="3173947"/>
            <a:ext cx="2460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Chiral magnetic effect</a:t>
            </a:r>
            <a:endParaRPr kumimoji="1" lang="ja-JP" altLang="en-US" sz="2000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365B13C-4C7E-37A3-E34B-8F0D18C8ABE3}"/>
              </a:ext>
            </a:extLst>
          </p:cNvPr>
          <p:cNvSpPr/>
          <p:nvPr/>
        </p:nvSpPr>
        <p:spPr bwMode="auto">
          <a:xfrm>
            <a:off x="9324528" y="4326075"/>
            <a:ext cx="8174271" cy="595808"/>
          </a:xfrm>
          <a:prstGeom prst="roundRect">
            <a:avLst/>
          </a:prstGeom>
          <a:noFill/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E0D2444-A4B8-CB81-D71B-9E34EE45E1B9}"/>
              </a:ext>
            </a:extLst>
          </p:cNvPr>
          <p:cNvSpPr txBox="1"/>
          <p:nvPr/>
        </p:nvSpPr>
        <p:spPr>
          <a:xfrm>
            <a:off x="5114646" y="2557000"/>
            <a:ext cx="3207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C</a:t>
            </a:r>
            <a:r>
              <a:rPr lang="en-US" altLang="ja-JP" sz="2000" baseline="-25000" dirty="0"/>
              <a:t>A </a:t>
            </a:r>
            <a:r>
              <a:rPr lang="en-US" altLang="ja-JP" sz="2000" dirty="0"/>
              <a:t>: Anomaly coefficient</a:t>
            </a:r>
            <a:endParaRPr kumimoji="1" lang="ja-JP" altLang="en-US" sz="20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FFA005-4570-977E-F2AA-A7A137073BBA}"/>
              </a:ext>
            </a:extLst>
          </p:cNvPr>
          <p:cNvSpPr txBox="1"/>
          <p:nvPr/>
        </p:nvSpPr>
        <p:spPr>
          <a:xfrm>
            <a:off x="401824" y="2243309"/>
            <a:ext cx="4304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Production of chirality imbalance</a:t>
            </a:r>
            <a:endParaRPr kumimoji="1" lang="ja-JP" altLang="en-US" sz="2400" dirty="0"/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C9CD80C0-5405-17AA-433A-6475CEF99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5311" y="2910442"/>
            <a:ext cx="2465408" cy="43833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E7DCAFC8-5081-EBAF-7CCE-13E875696F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433" y="1568018"/>
            <a:ext cx="2488572" cy="387610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4BE83E9-9D08-84B7-B4A8-69D7042EC8BE}"/>
              </a:ext>
            </a:extLst>
          </p:cNvPr>
          <p:cNvGrpSpPr/>
          <p:nvPr/>
        </p:nvGrpSpPr>
        <p:grpSpPr>
          <a:xfrm>
            <a:off x="241653" y="3501008"/>
            <a:ext cx="8650827" cy="3206621"/>
            <a:chOff x="265695" y="3605988"/>
            <a:chExt cx="8650827" cy="320662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2B94B03-044A-1BB7-4380-1A85C8A1A830}"/>
                </a:ext>
              </a:extLst>
            </p:cNvPr>
            <p:cNvSpPr txBox="1"/>
            <p:nvPr/>
          </p:nvSpPr>
          <p:spPr>
            <a:xfrm>
              <a:off x="606328" y="3687415"/>
              <a:ext cx="72984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400" dirty="0">
                  <a:solidFill>
                    <a:srgbClr val="00B0F0"/>
                  </a:solidFill>
                </a:rPr>
                <a:t>Chirality production</a:t>
              </a:r>
              <a:r>
                <a:rPr kumimoji="1" lang="en-US" altLang="ja-JP" sz="2400" dirty="0">
                  <a:solidFill>
                    <a:srgbClr val="00B0F0"/>
                  </a:solidFill>
                </a:rPr>
                <a:t> is closely related to the spin and momentum polarization.</a:t>
              </a:r>
              <a:endParaRPr kumimoji="1" lang="ja-JP" altLang="en-US" sz="2400" dirty="0">
                <a:solidFill>
                  <a:srgbClr val="00B0F0"/>
                </a:solidFill>
              </a:endParaRP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4E4D5490-1460-18C6-33A0-97E61AF518C6}"/>
                </a:ext>
              </a:extLst>
            </p:cNvPr>
            <p:cNvSpPr/>
            <p:nvPr/>
          </p:nvSpPr>
          <p:spPr bwMode="auto">
            <a:xfrm>
              <a:off x="6372200" y="4941168"/>
              <a:ext cx="1532569" cy="584775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altLang="ja-JP" sz="1400" dirty="0"/>
                <a:t>Momentum</a:t>
              </a:r>
              <a:endParaRPr kumimoji="1" lang="ja-JP" altLang="en-US" sz="1400" dirty="0"/>
            </a:p>
          </p:txBody>
        </p:sp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BDF39DE3-2546-23C0-CA95-C0B986855BC2}"/>
                </a:ext>
              </a:extLst>
            </p:cNvPr>
            <p:cNvSpPr/>
            <p:nvPr/>
          </p:nvSpPr>
          <p:spPr bwMode="auto">
            <a:xfrm>
              <a:off x="4038385" y="4988071"/>
              <a:ext cx="1436099" cy="482450"/>
            </a:xfrm>
            <a:prstGeom prst="leftArrow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9A6EC4F5-A458-C755-EC5D-946B38BDB303}"/>
                </a:ext>
              </a:extLst>
            </p:cNvPr>
            <p:cNvGrpSpPr/>
            <p:nvPr/>
          </p:nvGrpSpPr>
          <p:grpSpPr>
            <a:xfrm>
              <a:off x="6168758" y="4519750"/>
              <a:ext cx="2008878" cy="348072"/>
              <a:chOff x="6168758" y="4396117"/>
              <a:chExt cx="2008878" cy="348072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B659D89-8EFD-B5AB-957C-4FAF4675E04F}"/>
                  </a:ext>
                </a:extLst>
              </p:cNvPr>
              <p:cNvGrpSpPr/>
              <p:nvPr/>
            </p:nvGrpSpPr>
            <p:grpSpPr>
              <a:xfrm rot="5400000">
                <a:off x="6274037" y="4290838"/>
                <a:ext cx="348072" cy="558629"/>
                <a:chOff x="2736622" y="2894504"/>
                <a:chExt cx="315764" cy="506778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1A44068C-4727-1A1F-24E9-F9EB76ACB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8FCB62A5-3E1C-6C89-EFFD-AD08A96918DF}"/>
                    </a:ext>
                  </a:extLst>
                </p:cNvPr>
                <p:cNvSpPr/>
                <p:nvPr/>
              </p:nvSpPr>
              <p:spPr>
                <a:xfrm>
                  <a:off x="2736622" y="3032650"/>
                  <a:ext cx="315764" cy="315764"/>
                </a:xfrm>
                <a:prstGeom prst="ellipse">
                  <a:avLst/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 dirty="0"/>
                </a:p>
              </p:txBody>
            </p: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32C420D2-6D6C-7E35-2FD5-D5FD65F18A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1A062CA-D146-0554-1DFE-34F7A5585098}"/>
                  </a:ext>
                </a:extLst>
              </p:cNvPr>
              <p:cNvGrpSpPr/>
              <p:nvPr/>
            </p:nvGrpSpPr>
            <p:grpSpPr>
              <a:xfrm rot="5400000">
                <a:off x="6999161" y="4290838"/>
                <a:ext cx="348072" cy="558629"/>
                <a:chOff x="2736622" y="2894504"/>
                <a:chExt cx="315764" cy="506778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AAEE7FA2-6B14-C42F-D848-792FB24F24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08067D13-DFA9-005A-D2C1-9D208E15EBDB}"/>
                    </a:ext>
                  </a:extLst>
                </p:cNvPr>
                <p:cNvSpPr/>
                <p:nvPr/>
              </p:nvSpPr>
              <p:spPr>
                <a:xfrm>
                  <a:off x="2736622" y="3032650"/>
                  <a:ext cx="315764" cy="315764"/>
                </a:xfrm>
                <a:prstGeom prst="ellipse">
                  <a:avLst/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 dirty="0"/>
                </a:p>
              </p:txBody>
            </p:sp>
            <p:cxnSp>
              <p:nvCxnSpPr>
                <p:cNvPr id="36" name="Straight Arrow Connector 35">
                  <a:extLst>
                    <a:ext uri="{FF2B5EF4-FFF2-40B4-BE49-F238E27FC236}">
                      <a16:creationId xmlns:a16="http://schemas.microsoft.com/office/drawing/2014/main" id="{56B9B975-EF6B-2FF8-B1D8-9881785E07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A73ED11-DF88-6008-08CB-3F95F21E3CA8}"/>
                  </a:ext>
                </a:extLst>
              </p:cNvPr>
              <p:cNvGrpSpPr/>
              <p:nvPr/>
            </p:nvGrpSpPr>
            <p:grpSpPr>
              <a:xfrm rot="5400000">
                <a:off x="7724286" y="4290838"/>
                <a:ext cx="348072" cy="558629"/>
                <a:chOff x="2736622" y="2894504"/>
                <a:chExt cx="315764" cy="506778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38" name="Straight Arrow Connector 37">
                  <a:extLst>
                    <a:ext uri="{FF2B5EF4-FFF2-40B4-BE49-F238E27FC236}">
                      <a16:creationId xmlns:a16="http://schemas.microsoft.com/office/drawing/2014/main" id="{4F855E6E-BB12-B54B-3950-85249905B5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0086F5A7-45F7-1410-D96B-D2A870527995}"/>
                    </a:ext>
                  </a:extLst>
                </p:cNvPr>
                <p:cNvSpPr/>
                <p:nvPr/>
              </p:nvSpPr>
              <p:spPr>
                <a:xfrm>
                  <a:off x="2736622" y="3032650"/>
                  <a:ext cx="315764" cy="315764"/>
                </a:xfrm>
                <a:prstGeom prst="ellipse">
                  <a:avLst/>
                </a:prstGeom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 dirty="0"/>
                </a:p>
              </p:txBody>
            </p: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A917CFF4-D4DB-BE08-6F8F-AC0EFB2480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016D523-9E72-83FC-DE51-84C093DEB942}"/>
                </a:ext>
              </a:extLst>
            </p:cNvPr>
            <p:cNvGrpSpPr/>
            <p:nvPr/>
          </p:nvGrpSpPr>
          <p:grpSpPr>
            <a:xfrm>
              <a:off x="3728984" y="4519750"/>
              <a:ext cx="1864118" cy="348072"/>
              <a:chOff x="3728984" y="4396117"/>
              <a:chExt cx="1864118" cy="348072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DE1898E-7327-4D85-E5FE-A340CF983E37}"/>
                  </a:ext>
                </a:extLst>
              </p:cNvPr>
              <p:cNvGrpSpPr/>
              <p:nvPr/>
            </p:nvGrpSpPr>
            <p:grpSpPr>
              <a:xfrm rot="16200000">
                <a:off x="3834263" y="4290838"/>
                <a:ext cx="348072" cy="558629"/>
                <a:chOff x="2736622" y="2894504"/>
                <a:chExt cx="315764" cy="506778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682BA5DD-6A1A-7DD3-7C06-4D8C7B6087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39051D9C-72EB-9D4A-3F20-FDC695B80809}"/>
                    </a:ext>
                  </a:extLst>
                </p:cNvPr>
                <p:cNvSpPr/>
                <p:nvPr/>
              </p:nvSpPr>
              <p:spPr>
                <a:xfrm>
                  <a:off x="2736622" y="3032650"/>
                  <a:ext cx="315764" cy="3157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 dirty="0"/>
                </a:p>
              </p:txBody>
            </p:sp>
            <p:cxnSp>
              <p:nvCxnSpPr>
                <p:cNvPr id="32" name="Straight Arrow Connector 31">
                  <a:extLst>
                    <a:ext uri="{FF2B5EF4-FFF2-40B4-BE49-F238E27FC236}">
                      <a16:creationId xmlns:a16="http://schemas.microsoft.com/office/drawing/2014/main" id="{F2D7657D-8381-2CF1-8077-19D66CBE05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9684E2D-D421-9EFB-680F-1EA78F5C486C}"/>
                  </a:ext>
                </a:extLst>
              </p:cNvPr>
              <p:cNvGrpSpPr/>
              <p:nvPr/>
            </p:nvGrpSpPr>
            <p:grpSpPr>
              <a:xfrm rot="16200000">
                <a:off x="4487007" y="4290838"/>
                <a:ext cx="348072" cy="558629"/>
                <a:chOff x="2736622" y="2894504"/>
                <a:chExt cx="315764" cy="506778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99052AB0-74D6-E9A8-D396-5D305010A7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95E0476F-51F3-FE68-2323-CD4D3957DD2B}"/>
                    </a:ext>
                  </a:extLst>
                </p:cNvPr>
                <p:cNvSpPr/>
                <p:nvPr/>
              </p:nvSpPr>
              <p:spPr>
                <a:xfrm>
                  <a:off x="2736622" y="3032650"/>
                  <a:ext cx="315764" cy="3157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 dirty="0"/>
                </a:p>
              </p:txBody>
            </p:sp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8E15E112-C17F-AFE9-2542-117D032885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124139C-0863-DC77-C19C-B1AAD189764A}"/>
                  </a:ext>
                </a:extLst>
              </p:cNvPr>
              <p:cNvGrpSpPr/>
              <p:nvPr/>
            </p:nvGrpSpPr>
            <p:grpSpPr>
              <a:xfrm rot="16200000">
                <a:off x="5139752" y="4290838"/>
                <a:ext cx="348072" cy="558629"/>
                <a:chOff x="2736622" y="2894504"/>
                <a:chExt cx="315764" cy="506778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cxnSp>
              <p:nvCxnSpPr>
                <p:cNvPr id="46" name="Straight Arrow Connector 45">
                  <a:extLst>
                    <a:ext uri="{FF2B5EF4-FFF2-40B4-BE49-F238E27FC236}">
                      <a16:creationId xmlns:a16="http://schemas.microsoft.com/office/drawing/2014/main" id="{91979AD0-A0B6-AD03-B566-4C5422D9A5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3261490"/>
                  <a:ext cx="1096" cy="139792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44AEAA81-5A5C-BB20-D34D-12496F2A4242}"/>
                    </a:ext>
                  </a:extLst>
                </p:cNvPr>
                <p:cNvSpPr/>
                <p:nvPr/>
              </p:nvSpPr>
              <p:spPr>
                <a:xfrm>
                  <a:off x="2736622" y="3032650"/>
                  <a:ext cx="315764" cy="31576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rgbClr val="0070C0"/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984" dirty="0"/>
                </a:p>
              </p:txBody>
            </p:sp>
            <p:cxnSp>
              <p:nvCxnSpPr>
                <p:cNvPr id="48" name="Straight Arrow Connector 47">
                  <a:extLst>
                    <a:ext uri="{FF2B5EF4-FFF2-40B4-BE49-F238E27FC236}">
                      <a16:creationId xmlns:a16="http://schemas.microsoft.com/office/drawing/2014/main" id="{9E3D77F5-4F3F-6AE1-3996-ED24F4A15B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894504" y="2894504"/>
                  <a:ext cx="0" cy="15788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058C07E-541E-E2E5-611E-C7AC94F21E09}"/>
                </a:ext>
              </a:extLst>
            </p:cNvPr>
            <p:cNvSpPr txBox="1"/>
            <p:nvPr/>
          </p:nvSpPr>
          <p:spPr>
            <a:xfrm>
              <a:off x="991031" y="4509120"/>
              <a:ext cx="2205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0000"/>
                  </a:solidFill>
                </a:rPr>
                <a:t>Spin polarization by B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301BC35-CAD9-2BB6-3748-0DA68618EB6F}"/>
                </a:ext>
              </a:extLst>
            </p:cNvPr>
            <p:cNvSpPr txBox="1"/>
            <p:nvPr/>
          </p:nvSpPr>
          <p:spPr>
            <a:xfrm>
              <a:off x="974331" y="5048889"/>
              <a:ext cx="2445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>
                  <a:solidFill>
                    <a:srgbClr val="0070C0"/>
                  </a:solidFill>
                </a:rPr>
                <a:t>Charge</a:t>
              </a:r>
              <a:r>
                <a:rPr kumimoji="1" lang="en-US" altLang="ja-JP" dirty="0">
                  <a:solidFill>
                    <a:srgbClr val="0070C0"/>
                  </a:solidFill>
                </a:rPr>
                <a:t> polarization by E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38CF6F-ED39-3060-312D-68447136B1CE}"/>
                </a:ext>
              </a:extLst>
            </p:cNvPr>
            <p:cNvSpPr txBox="1"/>
            <p:nvPr/>
          </p:nvSpPr>
          <p:spPr>
            <a:xfrm>
              <a:off x="769751" y="6093296"/>
              <a:ext cx="77630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>
                  <a:sym typeface="Wingdings" panose="05000000000000000000" pitchFamily="2" charset="2"/>
                </a:rPr>
                <a:t>E and B force a particular helicity/chirality configuration.</a:t>
              </a:r>
            </a:p>
            <a:p>
              <a:pPr marL="285750" indent="-285750">
                <a:buFont typeface="Wingdings" panose="05000000000000000000" pitchFamily="2" charset="2"/>
                <a:buChar char="à"/>
              </a:pPr>
              <a:r>
                <a:rPr lang="en-US" altLang="ja-JP" sz="2000" dirty="0"/>
                <a:t>Nonzero chirality</a:t>
              </a:r>
              <a:r>
                <a:rPr kumimoji="1" lang="en-US" altLang="ja-JP" sz="2000" dirty="0"/>
                <a:t> proportional to E</a:t>
              </a:r>
              <a:r>
                <a:rPr kumimoji="1" lang="ja-JP" altLang="en-US" sz="2000" dirty="0"/>
                <a:t>・</a:t>
              </a:r>
              <a:r>
                <a:rPr kumimoji="1" lang="en-US" altLang="ja-JP" sz="2000" dirty="0"/>
                <a:t>B. (Helicity = - </a:t>
              </a:r>
              <a:r>
                <a:rPr kumimoji="1" lang="en-US" altLang="ja-JP" sz="2000" dirty="0" err="1"/>
                <a:t>n</a:t>
              </a:r>
              <a:r>
                <a:rPr kumimoji="1" lang="en-US" altLang="ja-JP" sz="1200" dirty="0" err="1"/>
                <a:t>A</a:t>
              </a:r>
              <a:r>
                <a:rPr kumimoji="1" lang="en-US" altLang="ja-JP" sz="2000" dirty="0"/>
                <a:t> for antiparticles)</a:t>
              </a:r>
              <a:endParaRPr kumimoji="1" lang="ja-JP" altLang="en-US" sz="2000" dirty="0"/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F2175CDC-27C2-7DA6-F67C-E3B2FED9FD2B}"/>
                </a:ext>
              </a:extLst>
            </p:cNvPr>
            <p:cNvCxnSpPr/>
            <p:nvPr/>
          </p:nvCxnSpPr>
          <p:spPr>
            <a:xfrm>
              <a:off x="4316567" y="5733256"/>
              <a:ext cx="307652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5C29D1DD-210B-C7CE-8B8F-6519671DB0AB}"/>
                </a:ext>
              </a:extLst>
            </p:cNvPr>
            <p:cNvCxnSpPr/>
            <p:nvPr/>
          </p:nvCxnSpPr>
          <p:spPr>
            <a:xfrm>
              <a:off x="4316567" y="6021288"/>
              <a:ext cx="3076525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3D703BF-4E4B-A017-BD56-00963F3F70DE}"/>
                </a:ext>
              </a:extLst>
            </p:cNvPr>
            <p:cNvSpPr txBox="1"/>
            <p:nvPr/>
          </p:nvSpPr>
          <p:spPr>
            <a:xfrm>
              <a:off x="3697673" y="5373216"/>
              <a:ext cx="4106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B050"/>
                  </a:solidFill>
                </a:rPr>
                <a:t>E</a:t>
              </a:r>
              <a:endParaRPr kumimoji="1" lang="ja-JP" altLang="en-US" sz="3600" dirty="0">
                <a:solidFill>
                  <a:srgbClr val="00B050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3A66613-EE1E-7338-EBCD-4B8AF3D9987A}"/>
                </a:ext>
              </a:extLst>
            </p:cNvPr>
            <p:cNvSpPr txBox="1"/>
            <p:nvPr/>
          </p:nvSpPr>
          <p:spPr>
            <a:xfrm>
              <a:off x="3697180" y="5734997"/>
              <a:ext cx="4363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3600" dirty="0">
                  <a:solidFill>
                    <a:srgbClr val="00B050"/>
                  </a:solidFill>
                </a:rPr>
                <a:t>B</a:t>
              </a:r>
              <a:endParaRPr kumimoji="1" lang="ja-JP" altLang="en-US" sz="3600" dirty="0">
                <a:solidFill>
                  <a:srgbClr val="00B050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29FA28D-A3A4-FA15-8688-1752FE94E2CF}"/>
                </a:ext>
              </a:extLst>
            </p:cNvPr>
            <p:cNvSpPr txBox="1"/>
            <p:nvPr/>
          </p:nvSpPr>
          <p:spPr>
            <a:xfrm>
              <a:off x="6575107" y="4139788"/>
              <a:ext cx="9748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Particles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861FA43-C538-9223-A008-69B25365207E}"/>
                </a:ext>
              </a:extLst>
            </p:cNvPr>
            <p:cNvSpPr txBox="1"/>
            <p:nvPr/>
          </p:nvSpPr>
          <p:spPr>
            <a:xfrm>
              <a:off x="4100730" y="4139788"/>
              <a:ext cx="14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0070C0"/>
                  </a:solidFill>
                </a:rPr>
                <a:t>Anti-particles</a:t>
              </a:r>
              <a:endParaRPr kumimoji="1" lang="ja-JP" altLang="en-US" dirty="0">
                <a:solidFill>
                  <a:srgbClr val="0070C0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B19FE15-E31C-5EEA-C356-32BB3607F64F}"/>
                </a:ext>
              </a:extLst>
            </p:cNvPr>
            <p:cNvSpPr/>
            <p:nvPr/>
          </p:nvSpPr>
          <p:spPr bwMode="auto">
            <a:xfrm>
              <a:off x="265695" y="3605988"/>
              <a:ext cx="8650827" cy="3206621"/>
            </a:xfrm>
            <a:prstGeom prst="rect">
              <a:avLst/>
            </a:prstGeom>
            <a:noFill/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52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E5E604E-93E1-907B-DFA5-EE81D43576F4}"/>
              </a:ext>
            </a:extLst>
          </p:cNvPr>
          <p:cNvSpPr txBox="1"/>
          <p:nvPr/>
        </p:nvSpPr>
        <p:spPr>
          <a:xfrm>
            <a:off x="306216" y="57672"/>
            <a:ext cx="4647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>
                <a:solidFill>
                  <a:srgbClr val="0070C0"/>
                </a:solidFill>
              </a:rPr>
              <a:t>Resummed</a:t>
            </a:r>
            <a:r>
              <a:rPr kumimoji="1" lang="en-US" altLang="ja-JP" sz="2800" dirty="0">
                <a:solidFill>
                  <a:srgbClr val="0070C0"/>
                </a:solidFill>
              </a:rPr>
              <a:t> polarization tensor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635DB79-193C-6894-4BC2-92C773A9B52C}"/>
              </a:ext>
            </a:extLst>
          </p:cNvPr>
          <p:cNvGrpSpPr/>
          <p:nvPr/>
        </p:nvGrpSpPr>
        <p:grpSpPr>
          <a:xfrm>
            <a:off x="9876946" y="3002128"/>
            <a:ext cx="1716085" cy="2160820"/>
            <a:chOff x="7343656" y="3304166"/>
            <a:chExt cx="1716085" cy="216082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7570DB5-7345-C31D-EEA7-8CAF5A4418A4}"/>
                </a:ext>
              </a:extLst>
            </p:cNvPr>
            <p:cNvGrpSpPr/>
            <p:nvPr/>
          </p:nvGrpSpPr>
          <p:grpSpPr>
            <a:xfrm>
              <a:off x="7343656" y="3304166"/>
              <a:ext cx="1450430" cy="1891422"/>
              <a:chOff x="348168" y="2153799"/>
              <a:chExt cx="2448272" cy="366047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B2C5912-7D1A-953C-02FB-F80C9B36A81B}"/>
                  </a:ext>
                </a:extLst>
              </p:cNvPr>
              <p:cNvGrpSpPr/>
              <p:nvPr/>
            </p:nvGrpSpPr>
            <p:grpSpPr>
              <a:xfrm>
                <a:off x="348168" y="2211583"/>
                <a:ext cx="701690" cy="1080120"/>
                <a:chOff x="269910" y="2077126"/>
                <a:chExt cx="701690" cy="1080120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82C502A7-4694-6752-5845-D63DB4C06BEB}"/>
                    </a:ext>
                  </a:extLst>
                </p:cNvPr>
                <p:cNvCxnSpPr/>
                <p:nvPr/>
              </p:nvCxnSpPr>
              <p:spPr>
                <a:xfrm flipV="1">
                  <a:off x="971600" y="2077126"/>
                  <a:ext cx="0" cy="108012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685E206-C3F5-67D1-4853-93054646809E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5"/>
                  </p:custDataLst>
                </p:nvPr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9910" y="2614140"/>
                  <a:ext cx="490006" cy="340733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7F84879-59D9-3451-4F16-A18CD8C5B7DA}"/>
                  </a:ext>
                </a:extLst>
              </p:cNvPr>
              <p:cNvGrpSpPr/>
              <p:nvPr/>
            </p:nvGrpSpPr>
            <p:grpSpPr>
              <a:xfrm>
                <a:off x="348168" y="2153799"/>
                <a:ext cx="2448272" cy="3660474"/>
                <a:chOff x="348168" y="2153799"/>
                <a:chExt cx="2448272" cy="3660474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5FB47ABB-C0EA-0DBA-735B-3494BAEC38E3}"/>
                    </a:ext>
                  </a:extLst>
                </p:cNvPr>
                <p:cNvGrpSpPr/>
                <p:nvPr/>
              </p:nvGrpSpPr>
              <p:grpSpPr>
                <a:xfrm>
                  <a:off x="348168" y="2153799"/>
                  <a:ext cx="2448272" cy="3660474"/>
                  <a:chOff x="348168" y="2153799"/>
                  <a:chExt cx="2448272" cy="3660474"/>
                </a:xfrm>
              </p:grpSpPr>
              <p:sp>
                <p:nvSpPr>
                  <p:cNvPr id="20" name="円柱 134">
                    <a:extLst>
                      <a:ext uri="{FF2B5EF4-FFF2-40B4-BE49-F238E27FC236}">
                        <a16:creationId xmlns:a16="http://schemas.microsoft.com/office/drawing/2014/main" id="{8E81BC93-F13C-6913-5B2A-5DCB81E4FC7E}"/>
                      </a:ext>
                    </a:extLst>
                  </p:cNvPr>
                  <p:cNvSpPr/>
                  <p:nvPr/>
                </p:nvSpPr>
                <p:spPr>
                  <a:xfrm>
                    <a:off x="1401010" y="2153799"/>
                    <a:ext cx="381459" cy="3660474"/>
                  </a:xfrm>
                  <a:prstGeom prst="can">
                    <a:avLst/>
                  </a:prstGeom>
                  <a:gradFill flip="none" rotWithShape="1">
                    <a:gsLst>
                      <a:gs pos="0">
                        <a:srgbClr val="00B0F0">
                          <a:lumMod val="69000"/>
                        </a:srgbClr>
                      </a:gs>
                      <a:gs pos="50000">
                        <a:srgbClr val="00B0F0">
                          <a:lumMod val="93000"/>
                          <a:lumOff val="7000"/>
                        </a:srgbClr>
                      </a:gs>
                      <a:gs pos="100000">
                        <a:srgbClr val="00B0F0">
                          <a:lumMod val="69000"/>
                        </a:srgbClr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 dirty="0"/>
                  </a:p>
                </p:txBody>
              </p:sp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7DC20900-B075-C10F-8A3E-3A7C284B4BE6}"/>
                      </a:ext>
                    </a:extLst>
                  </p:cNvPr>
                  <p:cNvGrpSpPr/>
                  <p:nvPr/>
                </p:nvGrpSpPr>
                <p:grpSpPr>
                  <a:xfrm>
                    <a:off x="348168" y="3571284"/>
                    <a:ext cx="2448272" cy="812937"/>
                    <a:chOff x="348168" y="3571284"/>
                    <a:chExt cx="2448272" cy="812937"/>
                  </a:xfrm>
                </p:grpSpPr>
                <p:sp>
                  <p:nvSpPr>
                    <p:cNvPr id="22" name="Arc 21">
                      <a:extLst>
                        <a:ext uri="{FF2B5EF4-FFF2-40B4-BE49-F238E27FC236}">
                          <a16:creationId xmlns:a16="http://schemas.microsoft.com/office/drawing/2014/main" id="{95BAE9C5-9B85-F46D-2D87-42AFC8166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168" y="3573016"/>
                      <a:ext cx="2448272" cy="811205"/>
                    </a:xfrm>
                    <a:prstGeom prst="arc">
                      <a:avLst>
                        <a:gd name="adj1" fmla="val 9199856"/>
                        <a:gd name="adj2" fmla="val 15043970"/>
                      </a:avLst>
                    </a:prstGeom>
                    <a:ln w="57150">
                      <a:solidFill>
                        <a:srgbClr val="0088EE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350"/>
                    </a:p>
                  </p:txBody>
                </p:sp>
                <p:sp>
                  <p:nvSpPr>
                    <p:cNvPr id="23" name="Arc 22">
                      <a:extLst>
                        <a:ext uri="{FF2B5EF4-FFF2-40B4-BE49-F238E27FC236}">
                          <a16:creationId xmlns:a16="http://schemas.microsoft.com/office/drawing/2014/main" id="{E1049B7E-03E6-69D0-1FE0-2557254417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8168" y="3571284"/>
                      <a:ext cx="2448272" cy="811205"/>
                    </a:xfrm>
                    <a:prstGeom prst="arc">
                      <a:avLst>
                        <a:gd name="adj1" fmla="val 17439965"/>
                        <a:gd name="adj2" fmla="val 9182868"/>
                      </a:avLst>
                    </a:prstGeom>
                    <a:ln w="57150">
                      <a:solidFill>
                        <a:srgbClr val="0088EE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ja-JP" altLang="en-US" sz="1350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B076BB8E-FFFE-3446-AAE3-8094A86E08F9}"/>
                    </a:ext>
                  </a:extLst>
                </p:cNvPr>
                <p:cNvGrpSpPr/>
                <p:nvPr/>
              </p:nvGrpSpPr>
              <p:grpSpPr>
                <a:xfrm>
                  <a:off x="746105" y="3986203"/>
                  <a:ext cx="255032" cy="487243"/>
                  <a:chOff x="746105" y="3986203"/>
                  <a:chExt cx="255032" cy="487243"/>
                </a:xfrm>
              </p:grpSpPr>
              <p:cxnSp>
                <p:nvCxnSpPr>
                  <p:cNvPr id="17" name="Straight Arrow Connector 16">
                    <a:extLst>
                      <a:ext uri="{FF2B5EF4-FFF2-40B4-BE49-F238E27FC236}">
                        <a16:creationId xmlns:a16="http://schemas.microsoft.com/office/drawing/2014/main" id="{D786A782-ADB5-27D7-B9C3-B5F1F232330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73620" y="4360541"/>
                    <a:ext cx="885" cy="112905"/>
                  </a:xfrm>
                  <a:prstGeom prst="straightConnector1">
                    <a:avLst/>
                  </a:prstGeom>
                  <a:solidFill>
                    <a:srgbClr val="00B0F0"/>
                  </a:solidFill>
                  <a:ln w="19050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23EA8119-D57D-6431-F3EB-7AF2E237150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46105" y="4175714"/>
                    <a:ext cx="255031" cy="255032"/>
                  </a:xfrm>
                  <a:prstGeom prst="ellipse">
                    <a:avLst/>
                  </a:prstGeom>
                  <a:solidFill>
                    <a:srgbClr val="FF8F8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7800000"/>
                    </a:lightRig>
                  </a:scene3d>
                  <a:sp3d>
                    <a:bevelT w="139700" h="1397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 dirty="0"/>
                  </a:p>
                </p:txBody>
              </p:sp>
              <p:cxnSp>
                <p:nvCxnSpPr>
                  <p:cNvPr id="19" name="Straight Arrow Connector 18">
                    <a:extLst>
                      <a:ext uri="{FF2B5EF4-FFF2-40B4-BE49-F238E27FC236}">
                        <a16:creationId xmlns:a16="http://schemas.microsoft.com/office/drawing/2014/main" id="{2D7ADD35-6BD2-3452-9E8F-E89B31B1D748}"/>
                      </a:ext>
                    </a:extLst>
                  </p:cNvPr>
                  <p:cNvCxnSpPr>
                    <a:cxnSpLocks/>
                    <a:stCxn id="18" idx="6"/>
                  </p:cNvCxnSpPr>
                  <p:nvPr/>
                </p:nvCxnSpPr>
                <p:spPr>
                  <a:xfrm flipH="1" flipV="1">
                    <a:off x="873620" y="3986203"/>
                    <a:ext cx="2" cy="189512"/>
                  </a:xfrm>
                  <a:prstGeom prst="straightConnector1">
                    <a:avLst/>
                  </a:prstGeom>
                  <a:solidFill>
                    <a:srgbClr val="00B0F0"/>
                  </a:solidFill>
                  <a:ln w="190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6" name="上矢印 2">
              <a:extLst>
                <a:ext uri="{FF2B5EF4-FFF2-40B4-BE49-F238E27FC236}">
                  <a16:creationId xmlns:a16="http://schemas.microsoft.com/office/drawing/2014/main" id="{61B9E9E9-19BD-CFED-1D1A-759A05C55418}"/>
                </a:ext>
              </a:extLst>
            </p:cNvPr>
            <p:cNvSpPr/>
            <p:nvPr/>
          </p:nvSpPr>
          <p:spPr>
            <a:xfrm>
              <a:off x="8401411" y="4493121"/>
              <a:ext cx="658330" cy="971865"/>
            </a:xfrm>
            <a:prstGeom prst="up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 err="1"/>
                <a:t>B</a:t>
              </a:r>
              <a:r>
                <a:rPr lang="en-US" altLang="ja-JP" sz="1400" baseline="-25000" dirty="0" err="1"/>
                <a:t>z</a:t>
              </a:r>
              <a:endParaRPr lang="ja-JP" altLang="en-US" sz="1400" dirty="0"/>
            </a:p>
          </p:txBody>
        </p:sp>
      </p:grp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05FA1DAC-A445-91BD-5C31-211E48D72A69}"/>
              </a:ext>
            </a:extLst>
          </p:cNvPr>
          <p:cNvSpPr/>
          <p:nvPr/>
        </p:nvSpPr>
        <p:spPr bwMode="auto">
          <a:xfrm>
            <a:off x="179512" y="611722"/>
            <a:ext cx="8640960" cy="2766587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5CCEA1-BDC5-6E6E-8D79-950997D16460}"/>
              </a:ext>
            </a:extLst>
          </p:cNvPr>
          <p:cNvSpPr txBox="1"/>
          <p:nvPr/>
        </p:nvSpPr>
        <p:spPr>
          <a:xfrm>
            <a:off x="4605981" y="2386835"/>
            <a:ext cx="4214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Can be written as another series expansion </a:t>
            </a:r>
            <a:r>
              <a:rPr kumimoji="1" lang="en-US" altLang="ja-JP" dirty="0" err="1"/>
              <a:t>wrt</a:t>
            </a:r>
            <a:r>
              <a:rPr kumimoji="1" lang="en-US" altLang="ja-JP" dirty="0"/>
              <a:t> the Landau levels.</a:t>
            </a:r>
            <a:endParaRPr kumimoji="1" lang="ja-JP" altLang="en-US" dirty="0"/>
          </a:p>
        </p:txBody>
      </p:sp>
      <p:pic>
        <p:nvPicPr>
          <p:cNvPr id="218" name="Picture 217">
            <a:extLst>
              <a:ext uri="{FF2B5EF4-FFF2-40B4-BE49-F238E27FC236}">
                <a16:creationId xmlns:a16="http://schemas.microsoft.com/office/drawing/2014/main" id="{840E1D22-157A-1329-594B-449FB8CE19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8005" y="76863"/>
            <a:ext cx="520861" cy="43833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264E432-58F0-2404-12C2-0FF25EB2EAFE}"/>
              </a:ext>
            </a:extLst>
          </p:cNvPr>
          <p:cNvGrpSpPr/>
          <p:nvPr/>
        </p:nvGrpSpPr>
        <p:grpSpPr>
          <a:xfrm>
            <a:off x="1693067" y="2276872"/>
            <a:ext cx="2665260" cy="1013223"/>
            <a:chOff x="1693067" y="2438056"/>
            <a:chExt cx="2665260" cy="10132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F800E2F-41F6-3E2C-0EBB-7F934342F767}"/>
                </a:ext>
              </a:extLst>
            </p:cNvPr>
            <p:cNvGrpSpPr/>
            <p:nvPr/>
          </p:nvGrpSpPr>
          <p:grpSpPr>
            <a:xfrm>
              <a:off x="2664081" y="2615839"/>
              <a:ext cx="1694246" cy="702916"/>
              <a:chOff x="3125971" y="2634530"/>
              <a:chExt cx="2037490" cy="8453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3307F83-9A2C-A9DF-773E-64DBBAA2C564}"/>
                  </a:ext>
                </a:extLst>
              </p:cNvPr>
              <p:cNvSpPr/>
              <p:nvPr/>
            </p:nvSpPr>
            <p:spPr>
              <a:xfrm rot="16200000">
                <a:off x="3726678" y="2634530"/>
                <a:ext cx="845322" cy="845322"/>
              </a:xfrm>
              <a:prstGeom prst="ellipse">
                <a:avLst/>
              </a:prstGeom>
              <a:noFill/>
              <a:ln w="44450" cmpd="sng">
                <a:solidFill>
                  <a:srgbClr val="00DE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6" name="フリーフォーム 63 1 2 1 1">
                <a:extLst>
                  <a:ext uri="{FF2B5EF4-FFF2-40B4-BE49-F238E27FC236}">
                    <a16:creationId xmlns:a16="http://schemas.microsoft.com/office/drawing/2014/main" id="{433CE23F-C139-BC41-9E8D-6A0A2F55729F}"/>
                  </a:ext>
                </a:extLst>
              </p:cNvPr>
              <p:cNvSpPr/>
              <p:nvPr/>
            </p:nvSpPr>
            <p:spPr>
              <a:xfrm>
                <a:off x="4604622" y="3002788"/>
                <a:ext cx="558839" cy="70194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7" name="フリーフォーム 63 1 2 1 2">
                <a:extLst>
                  <a:ext uri="{FF2B5EF4-FFF2-40B4-BE49-F238E27FC236}">
                    <a16:creationId xmlns:a16="http://schemas.microsoft.com/office/drawing/2014/main" id="{4199A2A2-8945-3131-9375-007114305210}"/>
                  </a:ext>
                </a:extLst>
              </p:cNvPr>
              <p:cNvSpPr/>
              <p:nvPr/>
            </p:nvSpPr>
            <p:spPr>
              <a:xfrm>
                <a:off x="3125971" y="3015328"/>
                <a:ext cx="558839" cy="70194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4B79F2DA-6BAC-FFFD-E6B2-736CF74B3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93067" y="2606536"/>
              <a:ext cx="891251" cy="719909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F855221F-8F08-F84C-50A1-663F1B2E0778}"/>
                </a:ext>
              </a:extLst>
            </p:cNvPr>
            <p:cNvSpPr txBox="1"/>
            <p:nvPr/>
          </p:nvSpPr>
          <p:spPr>
            <a:xfrm>
              <a:off x="2917308" y="243805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</a:t>
              </a:r>
              <a:endParaRPr kumimoji="1" lang="ja-JP" altLang="en-US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07DDF6CC-2F48-0318-DCB9-52825E5F8DAB}"/>
                </a:ext>
              </a:extLst>
            </p:cNvPr>
            <p:cNvSpPr txBox="1"/>
            <p:nvPr/>
          </p:nvSpPr>
          <p:spPr>
            <a:xfrm>
              <a:off x="2896428" y="308194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n’</a:t>
              </a:r>
              <a:endParaRPr kumimoji="1" lang="ja-JP" altLang="en-US" dirty="0"/>
            </a:p>
          </p:txBody>
        </p:sp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1E390186-A62B-31BF-3720-4C2C9F5DB8F4}"/>
              </a:ext>
            </a:extLst>
          </p:cNvPr>
          <p:cNvSpPr txBox="1"/>
          <p:nvPr/>
        </p:nvSpPr>
        <p:spPr>
          <a:xfrm>
            <a:off x="10299317" y="5755863"/>
            <a:ext cx="7021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</a:rPr>
              <a:t>Helicity-momentum locking due to the spin polarization in the LLL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01DE4B61-7223-921D-660B-50E11D443F1A}"/>
              </a:ext>
            </a:extLst>
          </p:cNvPr>
          <p:cNvGrpSpPr/>
          <p:nvPr/>
        </p:nvGrpSpPr>
        <p:grpSpPr>
          <a:xfrm>
            <a:off x="395536" y="678582"/>
            <a:ext cx="8640960" cy="1742306"/>
            <a:chOff x="395536" y="615540"/>
            <a:chExt cx="8640960" cy="174230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582640A-E529-AE52-21DB-1963A5195FE3}"/>
                </a:ext>
              </a:extLst>
            </p:cNvPr>
            <p:cNvSpPr txBox="1"/>
            <p:nvPr/>
          </p:nvSpPr>
          <p:spPr>
            <a:xfrm>
              <a:off x="2123728" y="1649960"/>
              <a:ext cx="52089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kumimoji="1" lang="en-US" altLang="ja-JP" sz="2000" dirty="0">
                  <a:solidFill>
                    <a:srgbClr val="00B0F0"/>
                  </a:solidFill>
                </a:rPr>
                <a:t>To all orders in a nonperturbative constant B 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altLang="ja-JP" sz="2000" dirty="0">
                  <a:solidFill>
                    <a:srgbClr val="FFC000"/>
                  </a:solidFill>
                </a:rPr>
                <a:t>Perturbative E/B</a:t>
              </a:r>
              <a:endParaRPr kumimoji="1" lang="ja-JP" altLang="en-US" sz="2000" dirty="0">
                <a:solidFill>
                  <a:srgbClr val="FFC0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DE5C08E-6017-FB6A-1DEF-6EA3F5302456}"/>
                </a:ext>
              </a:extLst>
            </p:cNvPr>
            <p:cNvSpPr txBox="1"/>
            <p:nvPr/>
          </p:nvSpPr>
          <p:spPr>
            <a:xfrm>
              <a:off x="7832802" y="1028725"/>
              <a:ext cx="1203694" cy="376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dirty="0"/>
                <a:t>＋　・・・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156C4E4A-08A4-E746-9C33-AD9F6D4B81F2}"/>
                </a:ext>
              </a:extLst>
            </p:cNvPr>
            <p:cNvGrpSpPr/>
            <p:nvPr/>
          </p:nvGrpSpPr>
          <p:grpSpPr>
            <a:xfrm>
              <a:off x="6748645" y="615540"/>
              <a:ext cx="904789" cy="1116513"/>
              <a:chOff x="5630142" y="881836"/>
              <a:chExt cx="722024" cy="89098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BB386AFA-66C6-0F40-449F-FCA5DB901D04}"/>
                  </a:ext>
                </a:extLst>
              </p:cNvPr>
              <p:cNvGrpSpPr/>
              <p:nvPr/>
            </p:nvGrpSpPr>
            <p:grpSpPr>
              <a:xfrm>
                <a:off x="5630142" y="881836"/>
                <a:ext cx="722024" cy="890980"/>
                <a:chOff x="6089706" y="2242689"/>
                <a:chExt cx="2010686" cy="2481192"/>
              </a:xfrm>
            </p:grpSpPr>
            <p:sp>
              <p:nvSpPr>
                <p:cNvPr id="44" name="円/楕円 51 2">
                  <a:extLst>
                    <a:ext uri="{FF2B5EF4-FFF2-40B4-BE49-F238E27FC236}">
                      <a16:creationId xmlns:a16="http://schemas.microsoft.com/office/drawing/2014/main" id="{F05170BB-630E-3B0F-11A0-54506AE5AD7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92241">
                  <a:off x="6633339" y="3019375"/>
                  <a:ext cx="957070" cy="957070"/>
                </a:xfrm>
                <a:prstGeom prst="ellipse">
                  <a:avLst/>
                </a:prstGeom>
                <a:noFill/>
                <a:ln w="28575" cmpd="sng">
                  <a:solidFill>
                    <a:srgbClr val="00D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350"/>
                </a:p>
              </p:txBody>
            </p:sp>
            <p:grpSp>
              <p:nvGrpSpPr>
                <p:cNvPr id="45" name="グループ化 4">
                  <a:extLst>
                    <a:ext uri="{FF2B5EF4-FFF2-40B4-BE49-F238E27FC236}">
                      <a16:creationId xmlns:a16="http://schemas.microsoft.com/office/drawing/2014/main" id="{50847FDE-7859-A28D-F175-B12C4104F3EE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6089706" y="2760905"/>
                  <a:ext cx="690375" cy="313296"/>
                  <a:chOff x="5267450" y="3810639"/>
                  <a:chExt cx="848735" cy="391695"/>
                </a:xfrm>
                <a:noFill/>
              </p:grpSpPr>
              <p:sp>
                <p:nvSpPr>
                  <p:cNvPr id="81" name="フリーフォーム 45">
                    <a:extLst>
                      <a:ext uri="{FF2B5EF4-FFF2-40B4-BE49-F238E27FC236}">
                        <a16:creationId xmlns:a16="http://schemas.microsoft.com/office/drawing/2014/main" id="{09A2C381-660E-D11C-23AF-41F6BA8A7A41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grpSp>
                <p:nvGrpSpPr>
                  <p:cNvPr id="82" name="グループ化 46">
                    <a:extLst>
                      <a:ext uri="{FF2B5EF4-FFF2-40B4-BE49-F238E27FC236}">
                        <a16:creationId xmlns:a16="http://schemas.microsoft.com/office/drawing/2014/main" id="{1C1AF951-A4F9-AA30-B6F3-50CF14BFB21A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83" name="直線コネクタ 47">
                      <a:extLst>
                        <a:ext uri="{FF2B5EF4-FFF2-40B4-BE49-F238E27FC236}">
                          <a16:creationId xmlns:a16="http://schemas.microsoft.com/office/drawing/2014/main" id="{390B8E2B-EC02-8FBA-4A18-6B9636178D1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直線コネクタ 48">
                      <a:extLst>
                        <a:ext uri="{FF2B5EF4-FFF2-40B4-BE49-F238E27FC236}">
                          <a16:creationId xmlns:a16="http://schemas.microsoft.com/office/drawing/2014/main" id="{02864B44-85C8-9CEB-D220-D890A65F729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直線コネクタ 49">
                      <a:extLst>
                        <a:ext uri="{FF2B5EF4-FFF2-40B4-BE49-F238E27FC236}">
                          <a16:creationId xmlns:a16="http://schemas.microsoft.com/office/drawing/2014/main" id="{84E24F8A-C1BD-5169-FF76-7795813F5ACC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" name="直線コネクタ 50">
                      <a:extLst>
                        <a:ext uri="{FF2B5EF4-FFF2-40B4-BE49-F238E27FC236}">
                          <a16:creationId xmlns:a16="http://schemas.microsoft.com/office/drawing/2014/main" id="{946EB32A-AB7D-4F3B-2B4B-8F1A736D17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6" name="グループ化 5">
                  <a:extLst>
                    <a:ext uri="{FF2B5EF4-FFF2-40B4-BE49-F238E27FC236}">
                      <a16:creationId xmlns:a16="http://schemas.microsoft.com/office/drawing/2014/main" id="{454CDB30-09FB-691B-2EC2-4C0C2044161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3091139">
                  <a:off x="6831663" y="2431229"/>
                  <a:ext cx="690375" cy="313296"/>
                  <a:chOff x="5267450" y="3810639"/>
                  <a:chExt cx="848735" cy="391695"/>
                </a:xfrm>
                <a:noFill/>
              </p:grpSpPr>
              <p:sp>
                <p:nvSpPr>
                  <p:cNvPr id="75" name="フリーフォーム 39">
                    <a:extLst>
                      <a:ext uri="{FF2B5EF4-FFF2-40B4-BE49-F238E27FC236}">
                        <a16:creationId xmlns:a16="http://schemas.microsoft.com/office/drawing/2014/main" id="{4BB4D50C-5547-119E-AAF1-5B01A6F0E4D0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grpSp>
                <p:nvGrpSpPr>
                  <p:cNvPr id="76" name="グループ化 40">
                    <a:extLst>
                      <a:ext uri="{FF2B5EF4-FFF2-40B4-BE49-F238E27FC236}">
                        <a16:creationId xmlns:a16="http://schemas.microsoft.com/office/drawing/2014/main" id="{992CA55E-81F7-D844-912C-A234AC3CEC27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77" name="直線コネクタ 41">
                      <a:extLst>
                        <a:ext uri="{FF2B5EF4-FFF2-40B4-BE49-F238E27FC236}">
                          <a16:creationId xmlns:a16="http://schemas.microsoft.com/office/drawing/2014/main" id="{CA830550-B4D4-8D50-1344-9406F9625E5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直線コネクタ 42">
                      <a:extLst>
                        <a:ext uri="{FF2B5EF4-FFF2-40B4-BE49-F238E27FC236}">
                          <a16:creationId xmlns:a16="http://schemas.microsoft.com/office/drawing/2014/main" id="{DAC80FDD-D4E8-3550-3612-5D9705462D67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直線コネクタ 43">
                      <a:extLst>
                        <a:ext uri="{FF2B5EF4-FFF2-40B4-BE49-F238E27FC236}">
                          <a16:creationId xmlns:a16="http://schemas.microsoft.com/office/drawing/2014/main" id="{A2196F2C-DFCC-0643-B8FA-A673F29B735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直線コネクタ 44">
                      <a:extLst>
                        <a:ext uri="{FF2B5EF4-FFF2-40B4-BE49-F238E27FC236}">
                          <a16:creationId xmlns:a16="http://schemas.microsoft.com/office/drawing/2014/main" id="{67EED4E6-ADCA-A974-5BF6-2D15617BC306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7" name="グループ化 6">
                  <a:extLst>
                    <a:ext uri="{FF2B5EF4-FFF2-40B4-BE49-F238E27FC236}">
                      <a16:creationId xmlns:a16="http://schemas.microsoft.com/office/drawing/2014/main" id="{383DBBC6-80E5-BE40-2B8B-5A13B0B1AFA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6080961">
                  <a:off x="7540112" y="2878913"/>
                  <a:ext cx="690375" cy="313296"/>
                  <a:chOff x="5267450" y="3810639"/>
                  <a:chExt cx="848735" cy="391695"/>
                </a:xfrm>
                <a:noFill/>
              </p:grpSpPr>
              <p:sp>
                <p:nvSpPr>
                  <p:cNvPr id="69" name="フリーフォーム 33">
                    <a:extLst>
                      <a:ext uri="{FF2B5EF4-FFF2-40B4-BE49-F238E27FC236}">
                        <a16:creationId xmlns:a16="http://schemas.microsoft.com/office/drawing/2014/main" id="{62F0734D-4B6D-3187-B8CC-417DCBB6AC24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grpSp>
                <p:nvGrpSpPr>
                  <p:cNvPr id="70" name="グループ化 34">
                    <a:extLst>
                      <a:ext uri="{FF2B5EF4-FFF2-40B4-BE49-F238E27FC236}">
                        <a16:creationId xmlns:a16="http://schemas.microsoft.com/office/drawing/2014/main" id="{048CCB5B-F705-DE5F-8F25-DF3C84F8BDD2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71" name="直線コネクタ 35">
                      <a:extLst>
                        <a:ext uri="{FF2B5EF4-FFF2-40B4-BE49-F238E27FC236}">
                          <a16:creationId xmlns:a16="http://schemas.microsoft.com/office/drawing/2014/main" id="{BF74C43B-EA4A-F3E2-CCCF-6B7867E7D41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直線コネクタ 36">
                      <a:extLst>
                        <a:ext uri="{FF2B5EF4-FFF2-40B4-BE49-F238E27FC236}">
                          <a16:creationId xmlns:a16="http://schemas.microsoft.com/office/drawing/2014/main" id="{ACB58173-E685-BA0D-3A18-8FC4B2FEA5CB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直線コネクタ 37">
                      <a:extLst>
                        <a:ext uri="{FF2B5EF4-FFF2-40B4-BE49-F238E27FC236}">
                          <a16:creationId xmlns:a16="http://schemas.microsoft.com/office/drawing/2014/main" id="{D73C572F-CB2F-6DA4-52F7-67A9E87CBE0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直線コネクタ 38">
                      <a:extLst>
                        <a:ext uri="{FF2B5EF4-FFF2-40B4-BE49-F238E27FC236}">
                          <a16:creationId xmlns:a16="http://schemas.microsoft.com/office/drawing/2014/main" id="{EB500F6B-7CBE-9A96-B70C-0A537D88A74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8" name="グループ化 8">
                  <a:extLst>
                    <a:ext uri="{FF2B5EF4-FFF2-40B4-BE49-F238E27FC236}">
                      <a16:creationId xmlns:a16="http://schemas.microsoft.com/office/drawing/2014/main" id="{92FD3EF6-E447-F15D-D737-D2F7881B426B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7091119">
                  <a:off x="5986579" y="3806302"/>
                  <a:ext cx="690375" cy="313296"/>
                  <a:chOff x="5267450" y="3810639"/>
                  <a:chExt cx="848735" cy="391695"/>
                </a:xfrm>
                <a:noFill/>
              </p:grpSpPr>
              <p:sp>
                <p:nvSpPr>
                  <p:cNvPr id="63" name="フリーフォーム 27">
                    <a:extLst>
                      <a:ext uri="{FF2B5EF4-FFF2-40B4-BE49-F238E27FC236}">
                        <a16:creationId xmlns:a16="http://schemas.microsoft.com/office/drawing/2014/main" id="{8801B5BC-855B-7B55-5A20-8C3D67FEBB1D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grpSp>
                <p:nvGrpSpPr>
                  <p:cNvPr id="64" name="グループ化 28">
                    <a:extLst>
                      <a:ext uri="{FF2B5EF4-FFF2-40B4-BE49-F238E27FC236}">
                        <a16:creationId xmlns:a16="http://schemas.microsoft.com/office/drawing/2014/main" id="{11613404-B1BF-B8F4-602E-FCBC4C09C812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65" name="直線コネクタ 29">
                      <a:extLst>
                        <a:ext uri="{FF2B5EF4-FFF2-40B4-BE49-F238E27FC236}">
                          <a16:creationId xmlns:a16="http://schemas.microsoft.com/office/drawing/2014/main" id="{0D69FAC4-1AA5-9A16-F46B-337F84881BA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6" name="直線コネクタ 30">
                      <a:extLst>
                        <a:ext uri="{FF2B5EF4-FFF2-40B4-BE49-F238E27FC236}">
                          <a16:creationId xmlns:a16="http://schemas.microsoft.com/office/drawing/2014/main" id="{99A97AEE-DA92-2F43-8862-AB9AAA127ABF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直線コネクタ 31">
                      <a:extLst>
                        <a:ext uri="{FF2B5EF4-FFF2-40B4-BE49-F238E27FC236}">
                          <a16:creationId xmlns:a16="http://schemas.microsoft.com/office/drawing/2014/main" id="{A041FE08-A7B3-BF9C-D66E-C9EFE0233122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直線コネクタ 32">
                      <a:extLst>
                        <a:ext uri="{FF2B5EF4-FFF2-40B4-BE49-F238E27FC236}">
                          <a16:creationId xmlns:a16="http://schemas.microsoft.com/office/drawing/2014/main" id="{3F846E79-D54B-5778-6CC2-9897D2AB12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グループ化 9">
                  <a:extLst>
                    <a:ext uri="{FF2B5EF4-FFF2-40B4-BE49-F238E27FC236}">
                      <a16:creationId xmlns:a16="http://schemas.microsoft.com/office/drawing/2014/main" id="{FCF0F0B2-463F-2AE6-F83B-7563C03A223C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0800000">
                  <a:off x="7410017" y="3979800"/>
                  <a:ext cx="690375" cy="313296"/>
                  <a:chOff x="5267450" y="3810639"/>
                  <a:chExt cx="848735" cy="391695"/>
                </a:xfrm>
                <a:noFill/>
              </p:grpSpPr>
              <p:sp>
                <p:nvSpPr>
                  <p:cNvPr id="57" name="フリーフォーム 21">
                    <a:extLst>
                      <a:ext uri="{FF2B5EF4-FFF2-40B4-BE49-F238E27FC236}">
                        <a16:creationId xmlns:a16="http://schemas.microsoft.com/office/drawing/2014/main" id="{32AEDC24-456C-97EF-B05B-13A8E0411D0F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grpSp>
                <p:nvGrpSpPr>
                  <p:cNvPr id="58" name="グループ化 22">
                    <a:extLst>
                      <a:ext uri="{FF2B5EF4-FFF2-40B4-BE49-F238E27FC236}">
                        <a16:creationId xmlns:a16="http://schemas.microsoft.com/office/drawing/2014/main" id="{345F8586-F012-AA21-7E4A-0491FF0A879A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59" name="直線コネクタ 23">
                      <a:extLst>
                        <a:ext uri="{FF2B5EF4-FFF2-40B4-BE49-F238E27FC236}">
                          <a16:creationId xmlns:a16="http://schemas.microsoft.com/office/drawing/2014/main" id="{F9B50D8F-D603-E458-A107-95A950287FD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直線コネクタ 24">
                      <a:extLst>
                        <a:ext uri="{FF2B5EF4-FFF2-40B4-BE49-F238E27FC236}">
                          <a16:creationId xmlns:a16="http://schemas.microsoft.com/office/drawing/2014/main" id="{E6460C04-A46B-1643-1089-7F143A4A9A5C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直線コネクタ 25">
                      <a:extLst>
                        <a:ext uri="{FF2B5EF4-FFF2-40B4-BE49-F238E27FC236}">
                          <a16:creationId xmlns:a16="http://schemas.microsoft.com/office/drawing/2014/main" id="{903D2F5C-4C7A-D024-E0F9-3C87AA6CC9B3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直線コネクタ 26">
                      <a:extLst>
                        <a:ext uri="{FF2B5EF4-FFF2-40B4-BE49-F238E27FC236}">
                          <a16:creationId xmlns:a16="http://schemas.microsoft.com/office/drawing/2014/main" id="{556A8D5F-8151-B99E-E7B2-5BB20C97E5C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50" name="グループ化 10">
                  <a:extLst>
                    <a:ext uri="{FF2B5EF4-FFF2-40B4-BE49-F238E27FC236}">
                      <a16:creationId xmlns:a16="http://schemas.microsoft.com/office/drawing/2014/main" id="{11E9ACAC-2596-7F24-765D-7CBB6C43EA0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 rot="13922608">
                  <a:off x="6698281" y="4222046"/>
                  <a:ext cx="690375" cy="313296"/>
                  <a:chOff x="5267450" y="3810639"/>
                  <a:chExt cx="848735" cy="391695"/>
                </a:xfrm>
                <a:noFill/>
              </p:grpSpPr>
              <p:sp>
                <p:nvSpPr>
                  <p:cNvPr id="51" name="フリーフォーム 15 1">
                    <a:extLst>
                      <a:ext uri="{FF2B5EF4-FFF2-40B4-BE49-F238E27FC236}">
                        <a16:creationId xmlns:a16="http://schemas.microsoft.com/office/drawing/2014/main" id="{593BF836-70E3-2D3D-ED41-BD06B1FC346D}"/>
                      </a:ext>
                    </a:extLst>
                  </p:cNvPr>
                  <p:cNvSpPr/>
                  <p:nvPr/>
                </p:nvSpPr>
                <p:spPr>
                  <a:xfrm rot="2260291">
                    <a:off x="5351970" y="4104714"/>
                    <a:ext cx="764215" cy="97620"/>
                  </a:xfrm>
                  <a:custGeom>
                    <a:avLst/>
                    <a:gdLst>
                      <a:gd name="connsiteX0" fmla="*/ 0 w 5780690"/>
                      <a:gd name="connsiteY0" fmla="*/ 357725 h 746722"/>
                      <a:gd name="connsiteX1" fmla="*/ 336331 w 5780690"/>
                      <a:gd name="connsiteY1" fmla="*/ 10884 h 746722"/>
                      <a:gd name="connsiteX2" fmla="*/ 735725 w 5780690"/>
                      <a:gd name="connsiteY2" fmla="*/ 273642 h 746722"/>
                      <a:gd name="connsiteX3" fmla="*/ 1082566 w 5780690"/>
                      <a:gd name="connsiteY3" fmla="*/ 746608 h 746722"/>
                      <a:gd name="connsiteX4" fmla="*/ 1439918 w 5780690"/>
                      <a:gd name="connsiteY4" fmla="*/ 315684 h 746722"/>
                      <a:gd name="connsiteX5" fmla="*/ 1755228 w 5780690"/>
                      <a:gd name="connsiteY5" fmla="*/ 10884 h 746722"/>
                      <a:gd name="connsiteX6" fmla="*/ 2165131 w 5780690"/>
                      <a:gd name="connsiteY6" fmla="*/ 315684 h 746722"/>
                      <a:gd name="connsiteX7" fmla="*/ 2490952 w 5780690"/>
                      <a:gd name="connsiteY7" fmla="*/ 715077 h 746722"/>
                      <a:gd name="connsiteX8" fmla="*/ 2890345 w 5780690"/>
                      <a:gd name="connsiteY8" fmla="*/ 315684 h 746722"/>
                      <a:gd name="connsiteX9" fmla="*/ 3216166 w 5780690"/>
                      <a:gd name="connsiteY9" fmla="*/ 373 h 746722"/>
                      <a:gd name="connsiteX10" fmla="*/ 3594538 w 5780690"/>
                      <a:gd name="connsiteY10" fmla="*/ 326194 h 746722"/>
                      <a:gd name="connsiteX11" fmla="*/ 3930869 w 5780690"/>
                      <a:gd name="connsiteY11" fmla="*/ 736097 h 746722"/>
                      <a:gd name="connsiteX12" fmla="*/ 4351283 w 5780690"/>
                      <a:gd name="connsiteY12" fmla="*/ 326194 h 746722"/>
                      <a:gd name="connsiteX13" fmla="*/ 4698125 w 5780690"/>
                      <a:gd name="connsiteY13" fmla="*/ 373 h 746722"/>
                      <a:gd name="connsiteX14" fmla="*/ 5034456 w 5780690"/>
                      <a:gd name="connsiteY14" fmla="*/ 389256 h 746722"/>
                      <a:gd name="connsiteX15" fmla="*/ 5412828 w 5780690"/>
                      <a:gd name="connsiteY15" fmla="*/ 725587 h 746722"/>
                      <a:gd name="connsiteX16" fmla="*/ 5780690 w 5780690"/>
                      <a:gd name="connsiteY16" fmla="*/ 347215 h 746722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55228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490952 w 5780690"/>
                      <a:gd name="connsiteY7" fmla="*/ 715077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34456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36331 w 5780690"/>
                      <a:gd name="connsiteY1" fmla="*/ 10884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786759 w 5780690"/>
                      <a:gd name="connsiteY5" fmla="*/ 1088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16166 w 5780690"/>
                      <a:gd name="connsiteY9" fmla="*/ 373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  <a:gd name="connsiteX0" fmla="*/ 0 w 5780690"/>
                      <a:gd name="connsiteY0" fmla="*/ 357725 h 746639"/>
                      <a:gd name="connsiteX1" fmla="*/ 388883 w 5780690"/>
                      <a:gd name="connsiteY1" fmla="*/ 31905 h 746639"/>
                      <a:gd name="connsiteX2" fmla="*/ 735725 w 5780690"/>
                      <a:gd name="connsiteY2" fmla="*/ 336704 h 746639"/>
                      <a:gd name="connsiteX3" fmla="*/ 1082566 w 5780690"/>
                      <a:gd name="connsiteY3" fmla="*/ 746608 h 746639"/>
                      <a:gd name="connsiteX4" fmla="*/ 1439918 w 5780690"/>
                      <a:gd name="connsiteY4" fmla="*/ 315684 h 746639"/>
                      <a:gd name="connsiteX5" fmla="*/ 1818290 w 5780690"/>
                      <a:gd name="connsiteY5" fmla="*/ 374 h 746639"/>
                      <a:gd name="connsiteX6" fmla="*/ 2165131 w 5780690"/>
                      <a:gd name="connsiteY6" fmla="*/ 315684 h 746639"/>
                      <a:gd name="connsiteX7" fmla="*/ 2522483 w 5780690"/>
                      <a:gd name="connsiteY7" fmla="*/ 704566 h 746639"/>
                      <a:gd name="connsiteX8" fmla="*/ 2890345 w 5780690"/>
                      <a:gd name="connsiteY8" fmla="*/ 315684 h 746639"/>
                      <a:gd name="connsiteX9" fmla="*/ 3258208 w 5780690"/>
                      <a:gd name="connsiteY9" fmla="*/ 10884 h 746639"/>
                      <a:gd name="connsiteX10" fmla="*/ 3594538 w 5780690"/>
                      <a:gd name="connsiteY10" fmla="*/ 326194 h 746639"/>
                      <a:gd name="connsiteX11" fmla="*/ 3930869 w 5780690"/>
                      <a:gd name="connsiteY11" fmla="*/ 736097 h 746639"/>
                      <a:gd name="connsiteX12" fmla="*/ 4351283 w 5780690"/>
                      <a:gd name="connsiteY12" fmla="*/ 326194 h 746639"/>
                      <a:gd name="connsiteX13" fmla="*/ 4698125 w 5780690"/>
                      <a:gd name="connsiteY13" fmla="*/ 373 h 746639"/>
                      <a:gd name="connsiteX14" fmla="*/ 5087008 w 5780690"/>
                      <a:gd name="connsiteY14" fmla="*/ 389256 h 746639"/>
                      <a:gd name="connsiteX15" fmla="*/ 5412828 w 5780690"/>
                      <a:gd name="connsiteY15" fmla="*/ 725587 h 746639"/>
                      <a:gd name="connsiteX16" fmla="*/ 5780690 w 5780690"/>
                      <a:gd name="connsiteY16" fmla="*/ 347215 h 7466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780690" h="746639">
                        <a:moveTo>
                          <a:pt x="0" y="357725"/>
                        </a:moveTo>
                        <a:cubicBezTo>
                          <a:pt x="106855" y="191311"/>
                          <a:pt x="266262" y="35408"/>
                          <a:pt x="388883" y="31905"/>
                        </a:cubicBezTo>
                        <a:cubicBezTo>
                          <a:pt x="511504" y="28402"/>
                          <a:pt x="620111" y="217587"/>
                          <a:pt x="735725" y="336704"/>
                        </a:cubicBezTo>
                        <a:cubicBezTo>
                          <a:pt x="851339" y="455821"/>
                          <a:pt x="965201" y="750111"/>
                          <a:pt x="1082566" y="746608"/>
                        </a:cubicBezTo>
                        <a:cubicBezTo>
                          <a:pt x="1199931" y="743105"/>
                          <a:pt x="1317297" y="440056"/>
                          <a:pt x="1439918" y="315684"/>
                        </a:cubicBezTo>
                        <a:cubicBezTo>
                          <a:pt x="1562539" y="191312"/>
                          <a:pt x="1697421" y="374"/>
                          <a:pt x="1818290" y="374"/>
                        </a:cubicBezTo>
                        <a:cubicBezTo>
                          <a:pt x="1939159" y="374"/>
                          <a:pt x="2047766" y="198319"/>
                          <a:pt x="2165131" y="315684"/>
                        </a:cubicBezTo>
                        <a:cubicBezTo>
                          <a:pt x="2282496" y="433049"/>
                          <a:pt x="2401614" y="704566"/>
                          <a:pt x="2522483" y="704566"/>
                        </a:cubicBezTo>
                        <a:cubicBezTo>
                          <a:pt x="2643352" y="704566"/>
                          <a:pt x="2767724" y="431298"/>
                          <a:pt x="2890345" y="315684"/>
                        </a:cubicBezTo>
                        <a:cubicBezTo>
                          <a:pt x="3012966" y="200070"/>
                          <a:pt x="3140843" y="9132"/>
                          <a:pt x="3258208" y="10884"/>
                        </a:cubicBezTo>
                        <a:cubicBezTo>
                          <a:pt x="3375573" y="12636"/>
                          <a:pt x="3482428" y="205325"/>
                          <a:pt x="3594538" y="326194"/>
                        </a:cubicBezTo>
                        <a:cubicBezTo>
                          <a:pt x="3706648" y="447063"/>
                          <a:pt x="3804745" y="736097"/>
                          <a:pt x="3930869" y="736097"/>
                        </a:cubicBezTo>
                        <a:cubicBezTo>
                          <a:pt x="4056993" y="736097"/>
                          <a:pt x="4223407" y="448815"/>
                          <a:pt x="4351283" y="326194"/>
                        </a:cubicBezTo>
                        <a:cubicBezTo>
                          <a:pt x="4479159" y="203573"/>
                          <a:pt x="4575504" y="-10137"/>
                          <a:pt x="4698125" y="373"/>
                        </a:cubicBezTo>
                        <a:cubicBezTo>
                          <a:pt x="4820746" y="10883"/>
                          <a:pt x="4967891" y="268387"/>
                          <a:pt x="5087008" y="389256"/>
                        </a:cubicBezTo>
                        <a:cubicBezTo>
                          <a:pt x="5206125" y="510125"/>
                          <a:pt x="5297214" y="732594"/>
                          <a:pt x="5412828" y="725587"/>
                        </a:cubicBezTo>
                        <a:cubicBezTo>
                          <a:pt x="5528442" y="718580"/>
                          <a:pt x="5658945" y="532897"/>
                          <a:pt x="5780690" y="347215"/>
                        </a:cubicBezTo>
                      </a:path>
                    </a:pathLst>
                  </a:custGeom>
                  <a:grpFill/>
                  <a:ln w="38100">
                    <a:solidFill>
                      <a:srgbClr val="00B0F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ja-JP" altLang="en-US" sz="1350"/>
                  </a:p>
                </p:txBody>
              </p:sp>
              <p:grpSp>
                <p:nvGrpSpPr>
                  <p:cNvPr id="52" name="グループ化 16">
                    <a:extLst>
                      <a:ext uri="{FF2B5EF4-FFF2-40B4-BE49-F238E27FC236}">
                        <a16:creationId xmlns:a16="http://schemas.microsoft.com/office/drawing/2014/main" id="{62D764FD-53E3-68D1-F302-21A6A3F43377}"/>
                      </a:ext>
                    </a:extLst>
                  </p:cNvPr>
                  <p:cNvGrpSpPr/>
                  <p:nvPr/>
                </p:nvGrpSpPr>
                <p:grpSpPr>
                  <a:xfrm>
                    <a:off x="5267450" y="3810639"/>
                    <a:ext cx="141461" cy="141461"/>
                    <a:chOff x="7240824" y="2855449"/>
                    <a:chExt cx="141461" cy="141461"/>
                  </a:xfrm>
                  <a:grpFill/>
                </p:grpSpPr>
                <p:cxnSp>
                  <p:nvCxnSpPr>
                    <p:cNvPr id="53" name="直線コネクタ 17 1">
                      <a:extLst>
                        <a:ext uri="{FF2B5EF4-FFF2-40B4-BE49-F238E27FC236}">
                          <a16:creationId xmlns:a16="http://schemas.microsoft.com/office/drawing/2014/main" id="{CC12A304-1E6B-B5DA-FC25-5F1CDDCA4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直線コネクタ 18 1">
                      <a:extLst>
                        <a:ext uri="{FF2B5EF4-FFF2-40B4-BE49-F238E27FC236}">
                          <a16:creationId xmlns:a16="http://schemas.microsoft.com/office/drawing/2014/main" id="{8ECD17D7-DD46-20AA-D465-578472B829AD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直線コネクタ 19 1">
                      <a:extLst>
                        <a:ext uri="{FF2B5EF4-FFF2-40B4-BE49-F238E27FC236}">
                          <a16:creationId xmlns:a16="http://schemas.microsoft.com/office/drawing/2014/main" id="{714721ED-8752-60B5-D45F-69436F53A9FD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直線コネクタ 20 1">
                      <a:extLst>
                        <a:ext uri="{FF2B5EF4-FFF2-40B4-BE49-F238E27FC236}">
                          <a16:creationId xmlns:a16="http://schemas.microsoft.com/office/drawing/2014/main" id="{EDF14A18-A88B-5830-46D8-6095D62799E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7240824" y="2855449"/>
                      <a:ext cx="141461" cy="141461"/>
                    </a:xfrm>
                    <a:prstGeom prst="line">
                      <a:avLst/>
                    </a:prstGeom>
                    <a:grpFill/>
                    <a:ln w="28575">
                      <a:solidFill>
                        <a:srgbClr val="00B0F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sp>
            <p:nvSpPr>
              <p:cNvPr id="87" name="フリーフォーム 100 1 1 1">
                <a:extLst>
                  <a:ext uri="{FF2B5EF4-FFF2-40B4-BE49-F238E27FC236}">
                    <a16:creationId xmlns:a16="http://schemas.microsoft.com/office/drawing/2014/main" id="{2BFA2D34-3145-A31C-34F5-AC8472285D91}"/>
                  </a:ext>
                </a:extLst>
              </p:cNvPr>
              <p:cNvSpPr/>
              <p:nvPr/>
            </p:nvSpPr>
            <p:spPr>
              <a:xfrm rot="10800000">
                <a:off x="6179416" y="1330272"/>
                <a:ext cx="149203" cy="52743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 dirty="0"/>
              </a:p>
            </p:txBody>
          </p:sp>
          <p:sp>
            <p:nvSpPr>
              <p:cNvPr id="88" name="フリーフォーム 100 1 1 2">
                <a:extLst>
                  <a:ext uri="{FF2B5EF4-FFF2-40B4-BE49-F238E27FC236}">
                    <a16:creationId xmlns:a16="http://schemas.microsoft.com/office/drawing/2014/main" id="{74802A94-FA3E-8F80-0950-5E5E691679DE}"/>
                  </a:ext>
                </a:extLst>
              </p:cNvPr>
              <p:cNvSpPr/>
              <p:nvPr/>
            </p:nvSpPr>
            <p:spPr>
              <a:xfrm rot="10800000">
                <a:off x="5669311" y="1310418"/>
                <a:ext cx="149203" cy="52743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 dirty="0"/>
              </a:p>
            </p:txBody>
          </p:sp>
        </p:grp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F9EEC0D-69AA-140A-D7D6-10205EECE056}"/>
                </a:ext>
              </a:extLst>
            </p:cNvPr>
            <p:cNvSpPr/>
            <p:nvPr/>
          </p:nvSpPr>
          <p:spPr>
            <a:xfrm>
              <a:off x="1929536" y="985972"/>
              <a:ext cx="192714" cy="5206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100" dirty="0"/>
                <a:t>=</a:t>
              </a:r>
              <a:endParaRPr lang="ja-JP" altLang="en-US" sz="2100" dirty="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4EDC0CFC-C4D8-D5C5-F254-FAA073D527B9}"/>
                </a:ext>
              </a:extLst>
            </p:cNvPr>
            <p:cNvGrpSpPr/>
            <p:nvPr/>
          </p:nvGrpSpPr>
          <p:grpSpPr>
            <a:xfrm>
              <a:off x="4499992" y="636868"/>
              <a:ext cx="972819" cy="857846"/>
              <a:chOff x="2387023" y="898856"/>
              <a:chExt cx="776312" cy="684563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678B8B34-E0FE-C508-8C47-9E9E06AC8188}"/>
                  </a:ext>
                </a:extLst>
              </p:cNvPr>
              <p:cNvGrpSpPr/>
              <p:nvPr/>
            </p:nvGrpSpPr>
            <p:grpSpPr>
              <a:xfrm>
                <a:off x="2387023" y="1197317"/>
                <a:ext cx="776312" cy="386102"/>
                <a:chOff x="1976040" y="4726554"/>
                <a:chExt cx="1035082" cy="514802"/>
              </a:xfrm>
            </p:grpSpPr>
            <p:sp>
              <p:nvSpPr>
                <p:cNvPr id="91" name="円/楕円 51 3 1">
                  <a:extLst>
                    <a:ext uri="{FF2B5EF4-FFF2-40B4-BE49-F238E27FC236}">
                      <a16:creationId xmlns:a16="http://schemas.microsoft.com/office/drawing/2014/main" id="{CA025206-F6E6-5551-06CF-C8ECFD48E2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92241">
                  <a:off x="2229333" y="4726554"/>
                  <a:ext cx="514802" cy="514802"/>
                </a:xfrm>
                <a:prstGeom prst="ellipse">
                  <a:avLst/>
                </a:prstGeom>
                <a:noFill/>
                <a:ln w="28575" cmpd="sng">
                  <a:solidFill>
                    <a:srgbClr val="00DE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ja-JP" altLang="en-US" sz="1350"/>
                </a:p>
              </p:txBody>
            </p:sp>
            <p:sp>
              <p:nvSpPr>
                <p:cNvPr id="92" name="フリーフォーム 100 1 1 3 1">
                  <a:extLst>
                    <a:ext uri="{FF2B5EF4-FFF2-40B4-BE49-F238E27FC236}">
                      <a16:creationId xmlns:a16="http://schemas.microsoft.com/office/drawing/2014/main" id="{7CD1AD2D-0F18-2ED4-3A1E-6FF63131BE51}"/>
                    </a:ext>
                  </a:extLst>
                </p:cNvPr>
                <p:cNvSpPr/>
                <p:nvPr/>
              </p:nvSpPr>
              <p:spPr>
                <a:xfrm rot="10800000">
                  <a:off x="1976040" y="4947212"/>
                  <a:ext cx="223494" cy="79005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 dirty="0"/>
                </a:p>
              </p:txBody>
            </p:sp>
            <p:sp>
              <p:nvSpPr>
                <p:cNvPr id="93" name="フリーフォーム 100 1 1 4 1">
                  <a:extLst>
                    <a:ext uri="{FF2B5EF4-FFF2-40B4-BE49-F238E27FC236}">
                      <a16:creationId xmlns:a16="http://schemas.microsoft.com/office/drawing/2014/main" id="{A2197ECE-6262-A683-BF1E-A52E0FCF3055}"/>
                    </a:ext>
                  </a:extLst>
                </p:cNvPr>
                <p:cNvSpPr/>
                <p:nvPr/>
              </p:nvSpPr>
              <p:spPr>
                <a:xfrm rot="10800000">
                  <a:off x="2787628" y="4955826"/>
                  <a:ext cx="223494" cy="79005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013" dirty="0"/>
                </a:p>
              </p:txBody>
            </p:sp>
          </p:grpSp>
          <p:grpSp>
            <p:nvGrpSpPr>
              <p:cNvPr id="94" name="グループ化 10">
                <a:extLst>
                  <a:ext uri="{FF2B5EF4-FFF2-40B4-BE49-F238E27FC236}">
                    <a16:creationId xmlns:a16="http://schemas.microsoft.com/office/drawing/2014/main" id="{2A6B574B-BB53-2077-ED95-386345722C9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3117454">
                <a:off x="2681623" y="974917"/>
                <a:ext cx="278511" cy="126389"/>
                <a:chOff x="5267450" y="3810639"/>
                <a:chExt cx="848735" cy="391695"/>
              </a:xfrm>
              <a:noFill/>
            </p:grpSpPr>
            <p:sp>
              <p:nvSpPr>
                <p:cNvPr id="95" name="フリーフォーム 15 2">
                  <a:extLst>
                    <a:ext uri="{FF2B5EF4-FFF2-40B4-BE49-F238E27FC236}">
                      <a16:creationId xmlns:a16="http://schemas.microsoft.com/office/drawing/2014/main" id="{FA9086E2-0DB4-1C29-02C0-C7B77F48D5C4}"/>
                    </a:ext>
                  </a:extLst>
                </p:cNvPr>
                <p:cNvSpPr/>
                <p:nvPr/>
              </p:nvSpPr>
              <p:spPr>
                <a:xfrm rot="2260291">
                  <a:off x="5351970" y="4104714"/>
                  <a:ext cx="764215" cy="97620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grpFill/>
                <a:ln w="38100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grpSp>
              <p:nvGrpSpPr>
                <p:cNvPr id="96" name="グループ化 16">
                  <a:extLst>
                    <a:ext uri="{FF2B5EF4-FFF2-40B4-BE49-F238E27FC236}">
                      <a16:creationId xmlns:a16="http://schemas.microsoft.com/office/drawing/2014/main" id="{0CA693F2-05D8-35FC-09F5-3263B92AE236}"/>
                    </a:ext>
                  </a:extLst>
                </p:cNvPr>
                <p:cNvGrpSpPr/>
                <p:nvPr/>
              </p:nvGrpSpPr>
              <p:grpSpPr>
                <a:xfrm>
                  <a:off x="5267450" y="3810639"/>
                  <a:ext cx="141461" cy="141461"/>
                  <a:chOff x="7240824" y="2855449"/>
                  <a:chExt cx="141461" cy="141461"/>
                </a:xfrm>
                <a:grpFill/>
              </p:grpSpPr>
              <p:cxnSp>
                <p:nvCxnSpPr>
                  <p:cNvPr id="97" name="直線コネクタ 17 2">
                    <a:extLst>
                      <a:ext uri="{FF2B5EF4-FFF2-40B4-BE49-F238E27FC236}">
                        <a16:creationId xmlns:a16="http://schemas.microsoft.com/office/drawing/2014/main" id="{A97788B7-71A2-4BB1-075B-D4F610EB507A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直線コネクタ 18 2">
                    <a:extLst>
                      <a:ext uri="{FF2B5EF4-FFF2-40B4-BE49-F238E27FC236}">
                        <a16:creationId xmlns:a16="http://schemas.microsoft.com/office/drawing/2014/main" id="{684CC00E-D602-3C92-BC12-6D1224C0A95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直線コネクタ 19 2">
                    <a:extLst>
                      <a:ext uri="{FF2B5EF4-FFF2-40B4-BE49-F238E27FC236}">
                        <a16:creationId xmlns:a16="http://schemas.microsoft.com/office/drawing/2014/main" id="{0BEA8D07-CBD5-EC64-8AAF-89ACA2ECEAF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" name="直線コネクタ 20 2">
                    <a:extLst>
                      <a:ext uri="{FF2B5EF4-FFF2-40B4-BE49-F238E27FC236}">
                        <a16:creationId xmlns:a16="http://schemas.microsoft.com/office/drawing/2014/main" id="{99BFE429-D5C1-3059-FF29-53C0A835EF3C}"/>
                      </a:ext>
                    </a:extLst>
                  </p:cNvPr>
                  <p:cNvCxnSpPr/>
                  <p:nvPr/>
                </p:nvCxnSpPr>
                <p:spPr>
                  <a:xfrm>
                    <a:off x="7240824" y="2855449"/>
                    <a:ext cx="141461" cy="141461"/>
                  </a:xfrm>
                  <a:prstGeom prst="line">
                    <a:avLst/>
                  </a:prstGeom>
                  <a:grpFill/>
                  <a:ln w="28575">
                    <a:solidFill>
                      <a:srgbClr val="00B0F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18D140CD-C2A5-58B3-D368-773A3961769C}"/>
                </a:ext>
              </a:extLst>
            </p:cNvPr>
            <p:cNvGrpSpPr/>
            <p:nvPr/>
          </p:nvGrpSpPr>
          <p:grpSpPr>
            <a:xfrm>
              <a:off x="395536" y="906030"/>
              <a:ext cx="1275687" cy="592508"/>
              <a:chOff x="334345" y="1474746"/>
              <a:chExt cx="1357335" cy="630431"/>
            </a:xfrm>
          </p:grpSpPr>
          <p:sp>
            <p:nvSpPr>
              <p:cNvPr id="102" name="円/楕円 51 1">
                <a:extLst>
                  <a:ext uri="{FF2B5EF4-FFF2-40B4-BE49-F238E27FC236}">
                    <a16:creationId xmlns:a16="http://schemas.microsoft.com/office/drawing/2014/main" id="{C3F5F6D2-5998-79B7-F869-B14F4375D55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695474" y="1474746"/>
                <a:ext cx="630431" cy="630431"/>
              </a:xfrm>
              <a:prstGeom prst="ellipse">
                <a:avLst/>
              </a:prstGeom>
              <a:noFill/>
              <a:ln w="76200" cmpd="dbl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350"/>
              </a:p>
            </p:txBody>
          </p:sp>
          <p:sp>
            <p:nvSpPr>
              <p:cNvPr id="103" name="フリーフォーム 100 1 1 5">
                <a:extLst>
                  <a:ext uri="{FF2B5EF4-FFF2-40B4-BE49-F238E27FC236}">
                    <a16:creationId xmlns:a16="http://schemas.microsoft.com/office/drawing/2014/main" id="{BDE7677E-F67F-AE9A-2450-F08CF4FE228A}"/>
                  </a:ext>
                </a:extLst>
              </p:cNvPr>
              <p:cNvSpPr/>
              <p:nvPr/>
            </p:nvSpPr>
            <p:spPr>
              <a:xfrm rot="10800000">
                <a:off x="334345" y="1764466"/>
                <a:ext cx="331560" cy="68811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 dirty="0"/>
              </a:p>
            </p:txBody>
          </p:sp>
          <p:sp>
            <p:nvSpPr>
              <p:cNvPr id="104" name="フリーフォーム 100 1 1 6">
                <a:extLst>
                  <a:ext uri="{FF2B5EF4-FFF2-40B4-BE49-F238E27FC236}">
                    <a16:creationId xmlns:a16="http://schemas.microsoft.com/office/drawing/2014/main" id="{61C96EF6-B7C0-2053-763C-531C2EBE966D}"/>
                  </a:ext>
                </a:extLst>
              </p:cNvPr>
              <p:cNvSpPr/>
              <p:nvPr/>
            </p:nvSpPr>
            <p:spPr>
              <a:xfrm rot="10800000">
                <a:off x="1360120" y="1782998"/>
                <a:ext cx="331560" cy="68811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 dirty="0"/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4DBB78B9-BD1D-A0CD-26B8-1856E4906EDB}"/>
                </a:ext>
              </a:extLst>
            </p:cNvPr>
            <p:cNvSpPr txBox="1"/>
            <p:nvPr/>
          </p:nvSpPr>
          <p:spPr>
            <a:xfrm>
              <a:off x="5796136" y="1036976"/>
              <a:ext cx="1433441" cy="376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dirty="0"/>
                <a:t>＋　・・・</a:t>
              </a:r>
            </a:p>
          </p:txBody>
        </p: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FEA27BD3-07E3-99B4-B623-E64BB87E9328}"/>
                </a:ext>
              </a:extLst>
            </p:cNvPr>
            <p:cNvGrpSpPr/>
            <p:nvPr/>
          </p:nvGrpSpPr>
          <p:grpSpPr>
            <a:xfrm>
              <a:off x="2771800" y="1029465"/>
              <a:ext cx="972819" cy="483836"/>
              <a:chOff x="1976040" y="4726554"/>
              <a:chExt cx="1035082" cy="514802"/>
            </a:xfrm>
          </p:grpSpPr>
          <p:sp>
            <p:nvSpPr>
              <p:cNvPr id="241" name="円/楕円 51 3 2">
                <a:extLst>
                  <a:ext uri="{FF2B5EF4-FFF2-40B4-BE49-F238E27FC236}">
                    <a16:creationId xmlns:a16="http://schemas.microsoft.com/office/drawing/2014/main" id="{5502095B-A2A3-A64D-F80E-A38465AE1BC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2229333" y="4726554"/>
                <a:ext cx="514802" cy="514802"/>
              </a:xfrm>
              <a:prstGeom prst="ellipse">
                <a:avLst/>
              </a:prstGeom>
              <a:noFill/>
              <a:ln w="28575" cmpd="sng">
                <a:solidFill>
                  <a:srgbClr val="00DE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ja-JP" altLang="en-US" sz="1350"/>
              </a:p>
            </p:txBody>
          </p:sp>
          <p:sp>
            <p:nvSpPr>
              <p:cNvPr id="242" name="フリーフォーム 100 1 1 3 2">
                <a:extLst>
                  <a:ext uri="{FF2B5EF4-FFF2-40B4-BE49-F238E27FC236}">
                    <a16:creationId xmlns:a16="http://schemas.microsoft.com/office/drawing/2014/main" id="{0D744A61-1F6E-CA2D-6BE7-2C5F2A9AAB13}"/>
                  </a:ext>
                </a:extLst>
              </p:cNvPr>
              <p:cNvSpPr/>
              <p:nvPr/>
            </p:nvSpPr>
            <p:spPr>
              <a:xfrm rot="10800000">
                <a:off x="1976040" y="4947212"/>
                <a:ext cx="223494" cy="79005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 dirty="0"/>
              </a:p>
            </p:txBody>
          </p:sp>
          <p:sp>
            <p:nvSpPr>
              <p:cNvPr id="243" name="フリーフォーム 100 1 1 4 2">
                <a:extLst>
                  <a:ext uri="{FF2B5EF4-FFF2-40B4-BE49-F238E27FC236}">
                    <a16:creationId xmlns:a16="http://schemas.microsoft.com/office/drawing/2014/main" id="{D87ACB28-9671-B96E-70DB-C6E68EFA4F88}"/>
                  </a:ext>
                </a:extLst>
              </p:cNvPr>
              <p:cNvSpPr/>
              <p:nvPr/>
            </p:nvSpPr>
            <p:spPr>
              <a:xfrm rot="10800000">
                <a:off x="2787628" y="4955826"/>
                <a:ext cx="223494" cy="79005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013" dirty="0"/>
              </a:p>
            </p:txBody>
          </p:sp>
        </p:grp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D90951AA-32B9-9A50-29B0-946D749CF590}"/>
                </a:ext>
              </a:extLst>
            </p:cNvPr>
            <p:cNvSpPr txBox="1"/>
            <p:nvPr/>
          </p:nvSpPr>
          <p:spPr>
            <a:xfrm>
              <a:off x="3995936" y="1040686"/>
              <a:ext cx="496643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350" dirty="0"/>
                <a:t>＋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FAD336F-9154-1C71-7DC7-B9741A84B5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204" y="1258781"/>
            <a:ext cx="7004691" cy="12278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B8DFF7-6427-161F-7B9E-FCA29B49BCB4}"/>
              </a:ext>
            </a:extLst>
          </p:cNvPr>
          <p:cNvSpPr txBox="1"/>
          <p:nvPr/>
        </p:nvSpPr>
        <p:spPr>
          <a:xfrm>
            <a:off x="5868144" y="2987660"/>
            <a:ext cx="2979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Cf. </a:t>
            </a:r>
            <a:r>
              <a:rPr kumimoji="1" lang="en-US" altLang="ja-JP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  <a:hlinkClick r:id="rId11"/>
              </a:rPr>
              <a:t>1209.2663 </a:t>
            </a:r>
            <a:r>
              <a:rPr kumimoji="1" lang="en-US" altLang="ja-JP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; </a:t>
            </a:r>
            <a:r>
              <a:rPr lang="en-US" altLang="ja-JP" dirty="0">
                <a:hlinkClick r:id="rId12"/>
              </a:rPr>
              <a:t>1212.1897</a:t>
            </a:r>
            <a:endParaRPr lang="en-US" altLang="ja-JP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B1FE7E7-F695-D2A6-A6EE-97C7E880B79D}"/>
              </a:ext>
            </a:extLst>
          </p:cNvPr>
          <p:cNvGrpSpPr/>
          <p:nvPr/>
        </p:nvGrpSpPr>
        <p:grpSpPr>
          <a:xfrm>
            <a:off x="206504" y="3493942"/>
            <a:ext cx="8640960" cy="3247426"/>
            <a:chOff x="206504" y="3493942"/>
            <a:chExt cx="8640960" cy="3247426"/>
          </a:xfrm>
        </p:grpSpPr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id="{64F92AE7-F301-97D1-4DBC-2A96B0F14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82406" y="5955918"/>
              <a:ext cx="3590329" cy="65220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A3FD3F-194F-89DB-4CBE-3F93CCBFE8FE}"/>
                </a:ext>
              </a:extLst>
            </p:cNvPr>
            <p:cNvSpPr txBox="1"/>
            <p:nvPr/>
          </p:nvSpPr>
          <p:spPr>
            <a:xfrm>
              <a:off x="353128" y="3760889"/>
              <a:ext cx="69842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>
                  <a:solidFill>
                    <a:srgbClr val="0070C0"/>
                  </a:solidFill>
                </a:rPr>
                <a:t>Chiral anomaly in the lowest Landau level (n=0)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92841D-1689-53D4-D183-221DFA6EE228}"/>
                </a:ext>
              </a:extLst>
            </p:cNvPr>
            <p:cNvSpPr txBox="1"/>
            <p:nvPr/>
          </p:nvSpPr>
          <p:spPr>
            <a:xfrm>
              <a:off x="613249" y="6392361"/>
              <a:ext cx="105746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/>
                <a:t>Fourier transf.</a:t>
              </a:r>
              <a:endParaRPr kumimoji="1" lang="ja-JP" altLang="en-US" sz="1200" dirty="0"/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774E7696-DBC2-0FAC-A4E7-26A702929EC2}"/>
                </a:ext>
              </a:extLst>
            </p:cNvPr>
            <p:cNvGrpSpPr/>
            <p:nvPr/>
          </p:nvGrpSpPr>
          <p:grpSpPr>
            <a:xfrm>
              <a:off x="668291" y="4302924"/>
              <a:ext cx="1694246" cy="797868"/>
              <a:chOff x="668291" y="4153328"/>
              <a:chExt cx="1694246" cy="797868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D1B3276D-D59F-725D-BD20-209E62C0A866}"/>
                  </a:ext>
                </a:extLst>
              </p:cNvPr>
              <p:cNvSpPr/>
              <p:nvPr/>
            </p:nvSpPr>
            <p:spPr>
              <a:xfrm rot="16200000">
                <a:off x="1167800" y="4153328"/>
                <a:ext cx="702916" cy="702916"/>
              </a:xfrm>
              <a:prstGeom prst="ellipse">
                <a:avLst/>
              </a:prstGeom>
              <a:noFill/>
              <a:ln w="44450" cmpd="sng">
                <a:solidFill>
                  <a:srgbClr val="00DE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4" name="フリーフォーム 63 1 2 1 3">
                <a:extLst>
                  <a:ext uri="{FF2B5EF4-FFF2-40B4-BE49-F238E27FC236}">
                    <a16:creationId xmlns:a16="http://schemas.microsoft.com/office/drawing/2014/main" id="{A28FFAFC-650C-6543-3056-C7950F6E966E}"/>
                  </a:ext>
                </a:extLst>
              </p:cNvPr>
              <p:cNvSpPr/>
              <p:nvPr/>
            </p:nvSpPr>
            <p:spPr>
              <a:xfrm>
                <a:off x="1897842" y="4459548"/>
                <a:ext cx="464695" cy="58369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5" name="フリーフォーム 63 1 2 1 4">
                <a:extLst>
                  <a:ext uri="{FF2B5EF4-FFF2-40B4-BE49-F238E27FC236}">
                    <a16:creationId xmlns:a16="http://schemas.microsoft.com/office/drawing/2014/main" id="{D61A9057-FBA3-C322-4F6C-430FED9C8DC7}"/>
                  </a:ext>
                </a:extLst>
              </p:cNvPr>
              <p:cNvSpPr/>
              <p:nvPr/>
            </p:nvSpPr>
            <p:spPr>
              <a:xfrm>
                <a:off x="668291" y="4469975"/>
                <a:ext cx="464695" cy="58369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4B01FA94-6C6D-915C-66D9-55DB555F72A5}"/>
                  </a:ext>
                </a:extLst>
              </p:cNvPr>
              <p:cNvSpPr txBox="1"/>
              <p:nvPr/>
            </p:nvSpPr>
            <p:spPr>
              <a:xfrm>
                <a:off x="822527" y="4569501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V</a:t>
                </a:r>
                <a:endParaRPr kumimoji="1" lang="ja-JP" altLang="en-US" dirty="0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13A43BD2-FDEF-DB87-5D79-F40CDB370D0B}"/>
                  </a:ext>
                </a:extLst>
              </p:cNvPr>
              <p:cNvSpPr txBox="1"/>
              <p:nvPr/>
            </p:nvSpPr>
            <p:spPr>
              <a:xfrm>
                <a:off x="1854957" y="4581864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V</a:t>
                </a:r>
                <a:endParaRPr kumimoji="1" lang="ja-JP" altLang="en-US" dirty="0"/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537CCF19-8C0F-40EF-524F-67D18439D1CB}"/>
                </a:ext>
              </a:extLst>
            </p:cNvPr>
            <p:cNvGrpSpPr/>
            <p:nvPr/>
          </p:nvGrpSpPr>
          <p:grpSpPr>
            <a:xfrm>
              <a:off x="4070893" y="4302924"/>
              <a:ext cx="1534126" cy="740706"/>
              <a:chOff x="4070893" y="4153328"/>
              <a:chExt cx="1534126" cy="740706"/>
            </a:xfrm>
          </p:grpSpPr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5487EE0F-4ED0-1DFE-D8B3-83E28E4E6DE4}"/>
                  </a:ext>
                </a:extLst>
              </p:cNvPr>
              <p:cNvGrpSpPr/>
              <p:nvPr/>
            </p:nvGrpSpPr>
            <p:grpSpPr>
              <a:xfrm>
                <a:off x="4410282" y="4153328"/>
                <a:ext cx="1194737" cy="702916"/>
                <a:chOff x="3726678" y="2634530"/>
                <a:chExt cx="1436783" cy="845322"/>
              </a:xfrm>
            </p:grpSpPr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55094811-F241-715F-FBCF-18BD00ACA55A}"/>
                    </a:ext>
                  </a:extLst>
                </p:cNvPr>
                <p:cNvSpPr/>
                <p:nvPr/>
              </p:nvSpPr>
              <p:spPr>
                <a:xfrm rot="16200000">
                  <a:off x="3726678" y="2634530"/>
                  <a:ext cx="845322" cy="845322"/>
                </a:xfrm>
                <a:prstGeom prst="ellipse">
                  <a:avLst/>
                </a:prstGeom>
                <a:noFill/>
                <a:ln w="44450" cmpd="sng">
                  <a:solidFill>
                    <a:srgbClr val="00DE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204" name="フリーフォーム 63 1 2 1 5">
                  <a:extLst>
                    <a:ext uri="{FF2B5EF4-FFF2-40B4-BE49-F238E27FC236}">
                      <a16:creationId xmlns:a16="http://schemas.microsoft.com/office/drawing/2014/main" id="{CD0D7AAF-1643-AD7F-98E6-5162AB0A5C1B}"/>
                    </a:ext>
                  </a:extLst>
                </p:cNvPr>
                <p:cNvSpPr/>
                <p:nvPr/>
              </p:nvSpPr>
              <p:spPr>
                <a:xfrm>
                  <a:off x="4604622" y="3002788"/>
                  <a:ext cx="558839" cy="70194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169C437-E135-C972-F3CC-2AAA6DA04740}"/>
                  </a:ext>
                </a:extLst>
              </p:cNvPr>
              <p:cNvSpPr/>
              <p:nvPr/>
            </p:nvSpPr>
            <p:spPr>
              <a:xfrm rot="16470706">
                <a:off x="4302493" y="4395830"/>
                <a:ext cx="185628" cy="185628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5A3CD9D9-4204-7FE0-B5DA-CA53D2E9B09A}"/>
                  </a:ext>
                </a:extLst>
              </p:cNvPr>
              <p:cNvSpPr txBox="1"/>
              <p:nvPr/>
            </p:nvSpPr>
            <p:spPr>
              <a:xfrm>
                <a:off x="4070893" y="4499159"/>
                <a:ext cx="317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A</a:t>
                </a:r>
                <a:endParaRPr kumimoji="1" lang="ja-JP" altLang="en-US" dirty="0"/>
              </a:p>
            </p:txBody>
          </p:sp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46FC8FB6-299C-1C90-E5D0-646923FFC42F}"/>
                  </a:ext>
                </a:extLst>
              </p:cNvPr>
              <p:cNvSpPr txBox="1"/>
              <p:nvPr/>
            </p:nvSpPr>
            <p:spPr>
              <a:xfrm>
                <a:off x="5108976" y="4524702"/>
                <a:ext cx="3161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/>
                  <a:t>V</a:t>
                </a:r>
                <a:endParaRPr kumimoji="1" lang="ja-JP" altLang="en-US" dirty="0"/>
              </a:p>
            </p:txBody>
          </p:sp>
        </p:grp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66EEE11-D5E1-5270-7D79-1FF52E43B775}"/>
                </a:ext>
              </a:extLst>
            </p:cNvPr>
            <p:cNvSpPr txBox="1"/>
            <p:nvPr/>
          </p:nvSpPr>
          <p:spPr>
            <a:xfrm>
              <a:off x="2828389" y="430676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4400" dirty="0"/>
                <a:t>⇔</a:t>
              </a:r>
            </a:p>
          </p:txBody>
        </p:sp>
        <p:sp>
          <p:nvSpPr>
            <p:cNvPr id="228" name="Rectangle: Rounded Corners 227">
              <a:extLst>
                <a:ext uri="{FF2B5EF4-FFF2-40B4-BE49-F238E27FC236}">
                  <a16:creationId xmlns:a16="http://schemas.microsoft.com/office/drawing/2014/main" id="{71CED3CF-690A-FE59-057A-5C5C07824EC6}"/>
                </a:ext>
              </a:extLst>
            </p:cNvPr>
            <p:cNvSpPr/>
            <p:nvPr/>
          </p:nvSpPr>
          <p:spPr bwMode="auto">
            <a:xfrm>
              <a:off x="206504" y="3493942"/>
              <a:ext cx="8640960" cy="3247426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 dirty="0"/>
            </a:p>
          </p:txBody>
        </p:sp>
        <p:pic>
          <p:nvPicPr>
            <p:cNvPr id="28" name="Picture 27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gam^\mu \psi_\LLL &#10;= \gam^\mu (+ i\gam^1 \gam^2)\psi _\LLL&#10;= \epsilon^{\mu 12 \nu}  \gam^5 \gam_\nu \psi_{\LLL}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52985326-0A02-1692-AC00-C165682FED05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90" y="5453662"/>
              <a:ext cx="4790079" cy="279594"/>
            </a:xfrm>
            <a:prstGeom prst="rect">
              <a:avLst/>
            </a:prstGeom>
          </p:spPr>
        </p:pic>
        <p:pic>
          <p:nvPicPr>
            <p:cNvPr id="32" name="Picture 31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Dynamical $E$ along a background $B$&#10;&#10;\end{document}&#10;&#10;" title="IguanaTex Bitmap Display">
              <a:extLst>
                <a:ext uri="{FF2B5EF4-FFF2-40B4-BE49-F238E27FC236}">
                  <a16:creationId xmlns:a16="http://schemas.microsoft.com/office/drawing/2014/main" id="{91828052-D429-5E89-3283-782A87743E57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9261" y="6226288"/>
              <a:ext cx="3987809" cy="227048"/>
            </a:xfrm>
            <a:prstGeom prst="rect">
              <a:avLst/>
            </a:prstGeom>
          </p:spPr>
        </p:pic>
        <p:pic>
          <p:nvPicPr>
            <p:cNvPr id="34" name="Picture 33" descr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si_\LLL = i \gam^1 \gam^2 \psi_\LLL&#10;\nn&#10;\end{eqnarray}&#10;&#10;&#10;\end{document}&#10;&#10;" title="IguanaTex Bitmap Display">
              <a:extLst>
                <a:ext uri="{FF2B5EF4-FFF2-40B4-BE49-F238E27FC236}">
                  <a16:creationId xmlns:a16="http://schemas.microsoft.com/office/drawing/2014/main" id="{97A1E3BC-D72C-69C5-8126-730C91BCD068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1774" y="4979029"/>
              <a:ext cx="2019047" cy="27733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C88FEE-B9A5-D623-4AB0-62FAE414B01A}"/>
                </a:ext>
              </a:extLst>
            </p:cNvPr>
            <p:cNvSpPr txBox="1"/>
            <p:nvPr/>
          </p:nvSpPr>
          <p:spPr>
            <a:xfrm>
              <a:off x="6347544" y="4485459"/>
              <a:ext cx="1612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Spin eigenstate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7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93C946C1-2C00-4DC6-B015-5E1768A77111}"/>
              </a:ext>
            </a:extLst>
          </p:cNvPr>
          <p:cNvSpPr/>
          <p:nvPr/>
        </p:nvSpPr>
        <p:spPr bwMode="auto">
          <a:xfrm>
            <a:off x="179511" y="3939633"/>
            <a:ext cx="8812903" cy="2801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CAD5C6A-2B84-4BBC-929B-3427D0FDA24B}"/>
              </a:ext>
            </a:extLst>
          </p:cNvPr>
          <p:cNvSpPr/>
          <p:nvPr/>
        </p:nvSpPr>
        <p:spPr bwMode="auto">
          <a:xfrm>
            <a:off x="179511" y="980728"/>
            <a:ext cx="8812903" cy="28017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18F4515-CAD9-4913-B1ED-676317BE2FAD}"/>
              </a:ext>
            </a:extLst>
          </p:cNvPr>
          <p:cNvSpPr/>
          <p:nvPr/>
        </p:nvSpPr>
        <p:spPr bwMode="auto">
          <a:xfrm>
            <a:off x="179512" y="188640"/>
            <a:ext cx="8784976" cy="701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60" name="テキスト ボックス 1 1"/>
          <p:cNvSpPr txBox="1">
            <a:spLocks noChangeArrowheads="1"/>
          </p:cNvSpPr>
          <p:nvPr/>
        </p:nvSpPr>
        <p:spPr bwMode="auto">
          <a:xfrm>
            <a:off x="179512" y="334315"/>
            <a:ext cx="4094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  <a:latin typeface="Calibri" pitchFamily="34" charset="0"/>
              </a:rPr>
              <a:t>Maxwell eq. w/ quantum corrections:</a:t>
            </a:r>
            <a:endParaRPr lang="ja-JP" altLang="en-US" sz="2000" dirty="0">
              <a:solidFill>
                <a:srgbClr val="00B0F0"/>
              </a:solidFill>
              <a:latin typeface="Calibri" pitchFamily="34" charset="0"/>
            </a:endParaRPr>
          </a:p>
        </p:txBody>
      </p:sp>
      <p:grpSp>
        <p:nvGrpSpPr>
          <p:cNvPr id="10" name="グループ化 18">
            <a:extLst>
              <a:ext uri="{FF2B5EF4-FFF2-40B4-BE49-F238E27FC236}">
                <a16:creationId xmlns:a16="http://schemas.microsoft.com/office/drawing/2014/main" id="{9BCE781B-7B4D-4463-AAF3-4D2C4D209578}"/>
              </a:ext>
            </a:extLst>
          </p:cNvPr>
          <p:cNvGrpSpPr/>
          <p:nvPr/>
        </p:nvGrpSpPr>
        <p:grpSpPr>
          <a:xfrm>
            <a:off x="3740395" y="6154219"/>
            <a:ext cx="5080077" cy="509282"/>
            <a:chOff x="500035" y="2487670"/>
            <a:chExt cx="5080077" cy="509282"/>
          </a:xfrm>
        </p:grpSpPr>
        <p:pic>
          <p:nvPicPr>
            <p:cNvPr id="11" name="図 4" descr="\begin{document}&#10;\begin{align*}&#10;\chi_0 \rightarrow \Pi_{\rm vac} \, , \ &#10;\chi_{1,2} \rightarrow 0&#10;\end{align*}&#10;\end{document}">
              <a:extLst>
                <a:ext uri="{FF2B5EF4-FFF2-40B4-BE49-F238E27FC236}">
                  <a16:creationId xmlns:a16="http://schemas.microsoft.com/office/drawing/2014/main" id="{96921F90-B15F-4866-8C8A-2F7CC0424706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4121" y="2561468"/>
              <a:ext cx="3101975" cy="339951"/>
            </a:xfrm>
            <a:prstGeom prst="rect">
              <a:avLst/>
            </a:prstGeom>
          </p:spPr>
        </p:pic>
        <p:sp>
          <p:nvSpPr>
            <p:cNvPr id="12" name="テキスト ボックス 9">
              <a:extLst>
                <a:ext uri="{FF2B5EF4-FFF2-40B4-BE49-F238E27FC236}">
                  <a16:creationId xmlns:a16="http://schemas.microsoft.com/office/drawing/2014/main" id="{4511426C-AAE5-4999-9864-5962B55B0B20}"/>
                </a:ext>
              </a:extLst>
            </p:cNvPr>
            <p:cNvSpPr txBox="1"/>
            <p:nvPr/>
          </p:nvSpPr>
          <p:spPr>
            <a:xfrm>
              <a:off x="561574" y="2564904"/>
              <a:ext cx="1850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Vanishing B limit: </a:t>
              </a:r>
              <a:endParaRPr kumimoji="1" lang="ja-JP" altLang="en-US" dirty="0"/>
            </a:p>
          </p:txBody>
        </p:sp>
        <p:sp>
          <p:nvSpPr>
            <p:cNvPr id="13" name="正方形/長方形 15">
              <a:extLst>
                <a:ext uri="{FF2B5EF4-FFF2-40B4-BE49-F238E27FC236}">
                  <a16:creationId xmlns:a16="http://schemas.microsoft.com/office/drawing/2014/main" id="{9052E37E-0DA3-4110-83AA-1F7757B72C43}"/>
                </a:ext>
              </a:extLst>
            </p:cNvPr>
            <p:cNvSpPr/>
            <p:nvPr/>
          </p:nvSpPr>
          <p:spPr>
            <a:xfrm>
              <a:off x="500035" y="2487670"/>
              <a:ext cx="5080077" cy="509282"/>
            </a:xfrm>
            <a:prstGeom prst="rect">
              <a:avLst/>
            </a:prstGeom>
            <a:noFill/>
            <a:ln>
              <a:solidFill>
                <a:srgbClr val="0594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ボックス 24">
            <a:extLst>
              <a:ext uri="{FF2B5EF4-FFF2-40B4-BE49-F238E27FC236}">
                <a16:creationId xmlns:a16="http://schemas.microsoft.com/office/drawing/2014/main" id="{A24E13E7-3809-4B80-9515-A0DC7BEEA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585" y="1003160"/>
            <a:ext cx="35932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00B0F0"/>
                </a:solidFill>
                <a:latin typeface="Calibri" pitchFamily="34" charset="0"/>
              </a:rPr>
              <a:t>U(1) gauge symmetry constrains </a:t>
            </a:r>
          </a:p>
          <a:p>
            <a:r>
              <a:rPr lang="en-US" altLang="ja-JP" sz="2000" dirty="0">
                <a:solidFill>
                  <a:srgbClr val="00B0F0"/>
                </a:solidFill>
                <a:latin typeface="Calibri" pitchFamily="34" charset="0"/>
              </a:rPr>
              <a:t>possible tensor structures</a:t>
            </a:r>
            <a:endParaRPr lang="ja-JP" altLang="en-US" sz="200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0C3BB4-8393-4099-9157-FDCEFFD889D8}"/>
              </a:ext>
            </a:extLst>
          </p:cNvPr>
          <p:cNvSpPr txBox="1"/>
          <p:nvPr/>
        </p:nvSpPr>
        <p:spPr>
          <a:xfrm>
            <a:off x="3722216" y="4283804"/>
            <a:ext cx="502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Two (physical) polarization modes in || and </a:t>
            </a:r>
            <a:r>
              <a:rPr kumimoji="1" lang="ja-JP" altLang="en-US" dirty="0"/>
              <a:t>⊥ </a:t>
            </a:r>
            <a:r>
              <a:rPr kumimoji="1" lang="en-US" altLang="ja-JP" dirty="0"/>
              <a:t>to B.</a:t>
            </a:r>
            <a:endParaRPr kumimoji="1" lang="ja-JP" altLang="en-US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BC0CFF55-9445-4AA1-9264-6B3762FFC20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76" y="4627766"/>
            <a:ext cx="3600400" cy="1177498"/>
          </a:xfrm>
          <a:prstGeom prst="rect">
            <a:avLst/>
          </a:prstGeom>
        </p:spPr>
      </p:pic>
      <p:sp>
        <p:nvSpPr>
          <p:cNvPr id="50" name="Arrow: Up 49">
            <a:extLst>
              <a:ext uri="{FF2B5EF4-FFF2-40B4-BE49-F238E27FC236}">
                <a16:creationId xmlns:a16="http://schemas.microsoft.com/office/drawing/2014/main" id="{435D0894-1D15-434C-8A56-5A2DD1D6C588}"/>
              </a:ext>
            </a:extLst>
          </p:cNvPr>
          <p:cNvSpPr/>
          <p:nvPr/>
        </p:nvSpPr>
        <p:spPr bwMode="auto">
          <a:xfrm>
            <a:off x="7376212" y="5651956"/>
            <a:ext cx="448399" cy="369332"/>
          </a:xfrm>
          <a:prstGeom prst="upArrow">
            <a:avLst/>
          </a:prstGeom>
          <a:solidFill>
            <a:srgbClr val="CCFF66"/>
          </a:solidFill>
          <a:ln>
            <a:solidFill>
              <a:srgbClr val="059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C24627-38FC-47F3-AC81-3E5362DD0AF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1" y="332656"/>
            <a:ext cx="4680522" cy="397084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BE10E840-6A05-425F-8526-53C19402AD03}"/>
              </a:ext>
            </a:extLst>
          </p:cNvPr>
          <p:cNvGrpSpPr/>
          <p:nvPr/>
        </p:nvGrpSpPr>
        <p:grpSpPr>
          <a:xfrm>
            <a:off x="323528" y="1850280"/>
            <a:ext cx="4731487" cy="1375948"/>
            <a:chOff x="923234" y="1988653"/>
            <a:chExt cx="4731487" cy="1375948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CD4E883-0890-4219-9984-06CCA91CAB6F}"/>
                </a:ext>
              </a:extLst>
            </p:cNvPr>
            <p:cNvSpPr/>
            <p:nvPr/>
          </p:nvSpPr>
          <p:spPr bwMode="auto">
            <a:xfrm>
              <a:off x="3635896" y="2615556"/>
              <a:ext cx="2018825" cy="74904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8A2C846-2245-4C75-9D92-CF1C416CB964}"/>
                </a:ext>
              </a:extLst>
            </p:cNvPr>
            <p:cNvSpPr/>
            <p:nvPr/>
          </p:nvSpPr>
          <p:spPr bwMode="auto">
            <a:xfrm>
              <a:off x="1517922" y="2619749"/>
              <a:ext cx="2018825" cy="3962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grpSp>
          <p:nvGrpSpPr>
            <p:cNvPr id="34" name="グループ化 65">
              <a:extLst>
                <a:ext uri="{FF2B5EF4-FFF2-40B4-BE49-F238E27FC236}">
                  <a16:creationId xmlns:a16="http://schemas.microsoft.com/office/drawing/2014/main" id="{BCD3AA56-8DEB-4049-8387-4E18E38D73FF}"/>
                </a:ext>
              </a:extLst>
            </p:cNvPr>
            <p:cNvGrpSpPr/>
            <p:nvPr/>
          </p:nvGrpSpPr>
          <p:grpSpPr>
            <a:xfrm>
              <a:off x="2483768" y="1988653"/>
              <a:ext cx="3012926" cy="517586"/>
              <a:chOff x="2455079" y="1484783"/>
              <a:chExt cx="3413065" cy="586325"/>
            </a:xfrm>
          </p:grpSpPr>
          <p:sp>
            <p:nvSpPr>
              <p:cNvPr id="42" name="円/楕円 73">
                <a:extLst>
                  <a:ext uri="{FF2B5EF4-FFF2-40B4-BE49-F238E27FC236}">
                    <a16:creationId xmlns:a16="http://schemas.microsoft.com/office/drawing/2014/main" id="{1BAE2888-0F2C-482C-9E96-56A25811A15B}"/>
                  </a:ext>
                </a:extLst>
              </p:cNvPr>
              <p:cNvSpPr/>
              <p:nvPr/>
            </p:nvSpPr>
            <p:spPr>
              <a:xfrm>
                <a:off x="3923360" y="1484784"/>
                <a:ext cx="576064" cy="5760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円/楕円 74">
                <a:extLst>
                  <a:ext uri="{FF2B5EF4-FFF2-40B4-BE49-F238E27FC236}">
                    <a16:creationId xmlns:a16="http://schemas.microsoft.com/office/drawing/2014/main" id="{AB5C1C5A-7966-4388-B339-37C1CE67E0EE}"/>
                  </a:ext>
                </a:extLst>
              </p:cNvPr>
              <p:cNvSpPr/>
              <p:nvPr/>
            </p:nvSpPr>
            <p:spPr>
              <a:xfrm>
                <a:off x="5292080" y="1495044"/>
                <a:ext cx="576064" cy="576064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円/楕円 75">
                <a:extLst>
                  <a:ext uri="{FF2B5EF4-FFF2-40B4-BE49-F238E27FC236}">
                    <a16:creationId xmlns:a16="http://schemas.microsoft.com/office/drawing/2014/main" id="{CB868562-CCC0-442E-BE40-2C5E77EEA1ED}"/>
                  </a:ext>
                </a:extLst>
              </p:cNvPr>
              <p:cNvSpPr/>
              <p:nvPr/>
            </p:nvSpPr>
            <p:spPr>
              <a:xfrm>
                <a:off x="2455079" y="1484783"/>
                <a:ext cx="576064" cy="5760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pic>
          <p:nvPicPr>
            <p:cNvPr id="41" name="図 72" descr="\begin{document}&#10;\begin{align*}&#10;P^{\mu\nu}_0 = q^2 \eta^{\mu\nu}  - q^\mu q^\nu &#10;\end{align*}&#10;\end{document}">
              <a:extLst>
                <a:ext uri="{FF2B5EF4-FFF2-40B4-BE49-F238E27FC236}">
                  <a16:creationId xmlns:a16="http://schemas.microsoft.com/office/drawing/2014/main" id="{2437942D-2A7D-4C7E-B124-7732FC4D5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40026" y="2692908"/>
              <a:ext cx="1746387" cy="240478"/>
            </a:xfrm>
            <a:prstGeom prst="rect">
              <a:avLst/>
            </a:prstGeom>
          </p:spPr>
        </p:pic>
        <p:pic>
          <p:nvPicPr>
            <p:cNvPr id="38" name="図 69" descr="\begin{document}&#10;\begin{align*}&#10;P^{\mu\nu}_1 = q^2_\parallel  \eta^{\mu\nu}_\parallel  - q^\mu_\parallel  q^\nu_ \parallel &#10;\end{align*}&#10;\end{document}">
              <a:extLst>
                <a:ext uri="{FF2B5EF4-FFF2-40B4-BE49-F238E27FC236}">
                  <a16:creationId xmlns:a16="http://schemas.microsoft.com/office/drawing/2014/main" id="{C31EFF6C-7122-467D-B70B-60751B3583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36700" y="2666208"/>
              <a:ext cx="1746387" cy="287564"/>
            </a:xfrm>
            <a:prstGeom prst="rect">
              <a:avLst/>
            </a:prstGeom>
          </p:spPr>
        </p:pic>
        <p:pic>
          <p:nvPicPr>
            <p:cNvPr id="39" name="図 70" descr="\begin{document}&#10;\begin{align*}&#10;P^{\mu\nu}_2 = q^2_\perp \eta^{\mu\nu}_\perp - q^\mu_\perp q^\nu_\perp&#10;\end{align*}&#10;\end{document}">
              <a:extLst>
                <a:ext uri="{FF2B5EF4-FFF2-40B4-BE49-F238E27FC236}">
                  <a16:creationId xmlns:a16="http://schemas.microsoft.com/office/drawing/2014/main" id="{13B4488B-C617-430C-8E08-DE080F3D0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36700" y="3047604"/>
              <a:ext cx="1822025" cy="243841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9DF22CDB-E09B-4E55-9421-57B4A651EEF0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234" y="2052198"/>
              <a:ext cx="4646243" cy="325568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BC71341-DA30-4894-916C-9AA2D072D96B}"/>
              </a:ext>
            </a:extLst>
          </p:cNvPr>
          <p:cNvGrpSpPr/>
          <p:nvPr/>
        </p:nvGrpSpPr>
        <p:grpSpPr>
          <a:xfrm>
            <a:off x="5796136" y="1124743"/>
            <a:ext cx="2838863" cy="2520987"/>
            <a:chOff x="5724128" y="1403483"/>
            <a:chExt cx="2838863" cy="2520987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4E2B9C7-4D99-4F90-BD5E-335A97C0C406}"/>
                </a:ext>
              </a:extLst>
            </p:cNvPr>
            <p:cNvSpPr/>
            <p:nvPr/>
          </p:nvSpPr>
          <p:spPr bwMode="auto">
            <a:xfrm>
              <a:off x="5724128" y="1403483"/>
              <a:ext cx="2838863" cy="252098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D94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02DB77-5A9F-4964-8FB4-AA89FC38953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2168" y="3196944"/>
              <a:ext cx="1437425" cy="58280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92E0F16-F4E6-43C1-9F5F-1B00BE6CEC2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499" y="2483604"/>
              <a:ext cx="2162622" cy="58899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C87CB9E9-7765-4712-878B-1B6F100CE17F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472" y="1793806"/>
              <a:ext cx="1773896" cy="325539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C101200-D4A0-4924-9647-88EC2C952827}"/>
                </a:ext>
              </a:extLst>
            </p:cNvPr>
            <p:cNvSpPr txBox="1"/>
            <p:nvPr/>
          </p:nvSpPr>
          <p:spPr>
            <a:xfrm>
              <a:off x="5796136" y="1403484"/>
              <a:ext cx="2573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DF4521"/>
                  </a:solidFill>
                </a:rPr>
                <a:t>Preferred orientation in B</a:t>
              </a:r>
              <a:endParaRPr kumimoji="1" lang="ja-JP" altLang="en-US" dirty="0">
                <a:solidFill>
                  <a:srgbClr val="DF4521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BE32D268-3107-49B2-845D-B6ADBC0D8ACC}"/>
              </a:ext>
            </a:extLst>
          </p:cNvPr>
          <p:cNvSpPr txBox="1"/>
          <p:nvPr/>
        </p:nvSpPr>
        <p:spPr>
          <a:xfrm>
            <a:off x="2987824" y="3235607"/>
            <a:ext cx="213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DF4521"/>
                </a:solidFill>
              </a:rPr>
              <a:t>B-induced structures</a:t>
            </a:r>
            <a:endParaRPr kumimoji="1" lang="ja-JP" altLang="en-US" dirty="0">
              <a:solidFill>
                <a:srgbClr val="DF4521"/>
              </a:solidFill>
            </a:endParaRPr>
          </a:p>
        </p:txBody>
      </p:sp>
      <p:pic>
        <p:nvPicPr>
          <p:cNvPr id="79" name="図 7" descr="\begin{document}&#10;\begin{align*}&#10;n = \frac{ \vert \bq \vert }{ \omega }&#10;\end{align*}&#10;\end{document}">
            <a:extLst>
              <a:ext uri="{FF2B5EF4-FFF2-40B4-BE49-F238E27FC236}">
                <a16:creationId xmlns:a16="http://schemas.microsoft.com/office/drawing/2014/main" id="{60567473-F63D-4EA8-B786-2C4BA80984C4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93" y="4464678"/>
            <a:ext cx="936104" cy="64126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B3E19DCD-DF4D-4822-868B-F63660D8F925}"/>
              </a:ext>
            </a:extLst>
          </p:cNvPr>
          <p:cNvSpPr txBox="1"/>
          <p:nvPr/>
        </p:nvSpPr>
        <p:spPr>
          <a:xfrm>
            <a:off x="197176" y="3933056"/>
            <a:ext cx="4446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00B0F0"/>
                </a:solidFill>
              </a:rPr>
              <a:t>Refractive indices from the Maxwell eq.</a:t>
            </a:r>
            <a:endParaRPr kumimoji="1" lang="ja-JP" altLang="en-US" sz="2000" dirty="0">
              <a:solidFill>
                <a:srgbClr val="00B0F0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E5B5384-FB57-49CC-8224-9BC2B86FBE3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627" y="1124743"/>
            <a:ext cx="1455935" cy="333121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A7A5B01D-A43C-49C1-BC6D-24375D742B4F}"/>
              </a:ext>
            </a:extLst>
          </p:cNvPr>
          <p:cNvSpPr txBox="1"/>
          <p:nvPr/>
        </p:nvSpPr>
        <p:spPr>
          <a:xfrm>
            <a:off x="239366" y="5326417"/>
            <a:ext cx="3760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Direct consequence of t</a:t>
            </a:r>
            <a:r>
              <a:rPr lang="en-US" altLang="ja-JP" sz="2000" dirty="0"/>
              <a:t>he </a:t>
            </a:r>
            <a:r>
              <a:rPr lang="en-US" altLang="ja-JP" sz="2000" u="sng" dirty="0">
                <a:solidFill>
                  <a:srgbClr val="FF0000"/>
                </a:solidFill>
              </a:rPr>
              <a:t>gauge symmetry</a:t>
            </a:r>
            <a:r>
              <a:rPr lang="en-US" altLang="ja-JP" sz="2000" dirty="0"/>
              <a:t> and the </a:t>
            </a:r>
            <a:r>
              <a:rPr lang="en-US" altLang="ja-JP" sz="2000" u="sng" dirty="0">
                <a:solidFill>
                  <a:srgbClr val="FF0000"/>
                </a:solidFill>
              </a:rPr>
              <a:t>breaking</a:t>
            </a:r>
            <a:r>
              <a:rPr lang="en-US" altLang="ja-JP" sz="2000" u="sng" dirty="0"/>
              <a:t> </a:t>
            </a:r>
            <a:r>
              <a:rPr lang="en-US" altLang="ja-JP" sz="2000" dirty="0"/>
              <a:t>of one  spatial rotational symmetry.</a:t>
            </a:r>
            <a:endParaRPr kumimoji="1" lang="ja-JP" alt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B3C837-BBB4-111B-C0E9-B13E383D12A0}"/>
              </a:ext>
            </a:extLst>
          </p:cNvPr>
          <p:cNvSpPr txBox="1"/>
          <p:nvPr/>
        </p:nvSpPr>
        <p:spPr>
          <a:xfrm>
            <a:off x="1596658" y="6378613"/>
            <a:ext cx="1895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21"/>
              </a:rPr>
              <a:t>Cf.  1209.2663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1483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>
            <a:extLst>
              <a:ext uri="{FF2B5EF4-FFF2-40B4-BE49-F238E27FC236}">
                <a16:creationId xmlns:a16="http://schemas.microsoft.com/office/drawing/2014/main" id="{EB97132A-BDF3-456F-9706-42D5962DE14D}"/>
              </a:ext>
            </a:extLst>
          </p:cNvPr>
          <p:cNvSpPr/>
          <p:nvPr/>
        </p:nvSpPr>
        <p:spPr bwMode="auto">
          <a:xfrm>
            <a:off x="4768101" y="484024"/>
            <a:ext cx="4268395" cy="63293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F21BC186-6D11-4E91-8CDE-CFC1A3EAD8CA}"/>
              </a:ext>
            </a:extLst>
          </p:cNvPr>
          <p:cNvSpPr/>
          <p:nvPr/>
        </p:nvSpPr>
        <p:spPr bwMode="auto">
          <a:xfrm>
            <a:off x="107504" y="484024"/>
            <a:ext cx="4633037" cy="6329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179512" y="2724518"/>
            <a:ext cx="8784976" cy="2915899"/>
            <a:chOff x="540291" y="3960935"/>
            <a:chExt cx="8784976" cy="2915899"/>
          </a:xfrm>
        </p:grpSpPr>
        <p:pic>
          <p:nvPicPr>
            <p:cNvPr id="23" name="Picture 2 1" descr="http://www.animations.physics.unsw.edu.au/jw/light/images/optics_of_wineglass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291" y="3960935"/>
              <a:ext cx="3388550" cy="2420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 2" descr="http://www.animations.physics.unsw.edu.au/jw/light/images/optics_of_wineglass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 trans="0" smoothness="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9684" y="3960935"/>
              <a:ext cx="3465583" cy="24754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1436394" y="6436708"/>
              <a:ext cx="2021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Photon refraction</a:t>
              </a:r>
              <a:endParaRPr kumimoji="1" lang="ja-JP" altLang="en-US" sz="2000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6303829" y="6476724"/>
              <a:ext cx="25097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dirty="0"/>
                <a:t>Di-fermion production</a:t>
              </a:r>
              <a:endParaRPr kumimoji="1" lang="ja-JP" altLang="en-US" sz="2000" dirty="0"/>
            </a:p>
          </p:txBody>
        </p:sp>
      </p:grpSp>
      <p:sp>
        <p:nvSpPr>
          <p:cNvPr id="18" name="テキスト ボックス 17"/>
          <p:cNvSpPr txBox="1"/>
          <p:nvPr/>
        </p:nvSpPr>
        <p:spPr>
          <a:xfrm>
            <a:off x="2646532" y="-9504"/>
            <a:ext cx="405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rgbClr val="00B0F0"/>
                </a:solidFill>
              </a:rPr>
              <a:t>Complex refractive indices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5828938-4D46-A4E4-882F-1724206881B2}"/>
              </a:ext>
            </a:extLst>
          </p:cNvPr>
          <p:cNvGrpSpPr/>
          <p:nvPr/>
        </p:nvGrpSpPr>
        <p:grpSpPr>
          <a:xfrm>
            <a:off x="5118061" y="1250252"/>
            <a:ext cx="3732306" cy="825459"/>
            <a:chOff x="5520214" y="1091373"/>
            <a:chExt cx="3732306" cy="82545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86228FA-5AE7-47F9-9BF2-C1B975B579F3}"/>
                </a:ext>
              </a:extLst>
            </p:cNvPr>
            <p:cNvGrpSpPr/>
            <p:nvPr/>
          </p:nvGrpSpPr>
          <p:grpSpPr>
            <a:xfrm>
              <a:off x="7665558" y="1207531"/>
              <a:ext cx="1586962" cy="709301"/>
              <a:chOff x="5364088" y="913915"/>
              <a:chExt cx="2160238" cy="96552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B53F71B-10AF-4F7D-9C0D-3C3CAF199EA5}"/>
                  </a:ext>
                </a:extLst>
              </p:cNvPr>
              <p:cNvGrpSpPr/>
              <p:nvPr/>
            </p:nvGrpSpPr>
            <p:grpSpPr>
              <a:xfrm>
                <a:off x="5963953" y="913915"/>
                <a:ext cx="1560373" cy="965529"/>
                <a:chOff x="4889392" y="1004978"/>
                <a:chExt cx="1998198" cy="1236447"/>
              </a:xfrm>
            </p:grpSpPr>
            <p:sp>
              <p:nvSpPr>
                <p:cNvPr id="15" name="円/楕円 51 2">
                  <a:extLst>
                    <a:ext uri="{FF2B5EF4-FFF2-40B4-BE49-F238E27FC236}">
                      <a16:creationId xmlns:a16="http://schemas.microsoft.com/office/drawing/2014/main" id="{D02A92D4-F03D-420E-B6F8-CAEAC4503D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92241">
                  <a:off x="5504279" y="1225606"/>
                  <a:ext cx="795195" cy="795195"/>
                </a:xfrm>
                <a:prstGeom prst="ellipse">
                  <a:avLst/>
                </a:prstGeom>
                <a:noFill/>
                <a:ln w="76200" cmpd="dbl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ja-JP"/>
                  </a:defPPr>
                  <a:lvl1pPr marL="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umimoji="1"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6" name="フリーフォーム 100 1 3">
                  <a:extLst>
                    <a:ext uri="{FF2B5EF4-FFF2-40B4-BE49-F238E27FC236}">
                      <a16:creationId xmlns:a16="http://schemas.microsoft.com/office/drawing/2014/main" id="{2B5D385F-16E3-4802-9F5F-315F1264C013}"/>
                    </a:ext>
                  </a:extLst>
                </p:cNvPr>
                <p:cNvSpPr/>
                <p:nvPr/>
              </p:nvSpPr>
              <p:spPr>
                <a:xfrm rot="10800000">
                  <a:off x="4889392" y="1568564"/>
                  <a:ext cx="577592" cy="1092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sp>
              <p:nvSpPr>
                <p:cNvPr id="17" name="フリーフォーム 100 1 4">
                  <a:extLst>
                    <a:ext uri="{FF2B5EF4-FFF2-40B4-BE49-F238E27FC236}">
                      <a16:creationId xmlns:a16="http://schemas.microsoft.com/office/drawing/2014/main" id="{5A9F3776-D982-4548-B9F5-E463E4DC5B0B}"/>
                    </a:ext>
                  </a:extLst>
                </p:cNvPr>
                <p:cNvSpPr/>
                <p:nvPr/>
              </p:nvSpPr>
              <p:spPr>
                <a:xfrm rot="10800000">
                  <a:off x="6309998" y="1591046"/>
                  <a:ext cx="577592" cy="109277"/>
                </a:xfrm>
                <a:custGeom>
                  <a:avLst/>
                  <a:gdLst>
                    <a:gd name="connsiteX0" fmla="*/ 0 w 5780690"/>
                    <a:gd name="connsiteY0" fmla="*/ 357725 h 746722"/>
                    <a:gd name="connsiteX1" fmla="*/ 336331 w 5780690"/>
                    <a:gd name="connsiteY1" fmla="*/ 10884 h 746722"/>
                    <a:gd name="connsiteX2" fmla="*/ 735725 w 5780690"/>
                    <a:gd name="connsiteY2" fmla="*/ 273642 h 746722"/>
                    <a:gd name="connsiteX3" fmla="*/ 1082566 w 5780690"/>
                    <a:gd name="connsiteY3" fmla="*/ 746608 h 746722"/>
                    <a:gd name="connsiteX4" fmla="*/ 1439918 w 5780690"/>
                    <a:gd name="connsiteY4" fmla="*/ 315684 h 746722"/>
                    <a:gd name="connsiteX5" fmla="*/ 1755228 w 5780690"/>
                    <a:gd name="connsiteY5" fmla="*/ 10884 h 746722"/>
                    <a:gd name="connsiteX6" fmla="*/ 2165131 w 5780690"/>
                    <a:gd name="connsiteY6" fmla="*/ 315684 h 746722"/>
                    <a:gd name="connsiteX7" fmla="*/ 2490952 w 5780690"/>
                    <a:gd name="connsiteY7" fmla="*/ 715077 h 746722"/>
                    <a:gd name="connsiteX8" fmla="*/ 2890345 w 5780690"/>
                    <a:gd name="connsiteY8" fmla="*/ 315684 h 746722"/>
                    <a:gd name="connsiteX9" fmla="*/ 3216166 w 5780690"/>
                    <a:gd name="connsiteY9" fmla="*/ 373 h 746722"/>
                    <a:gd name="connsiteX10" fmla="*/ 3594538 w 5780690"/>
                    <a:gd name="connsiteY10" fmla="*/ 326194 h 746722"/>
                    <a:gd name="connsiteX11" fmla="*/ 3930869 w 5780690"/>
                    <a:gd name="connsiteY11" fmla="*/ 736097 h 746722"/>
                    <a:gd name="connsiteX12" fmla="*/ 4351283 w 5780690"/>
                    <a:gd name="connsiteY12" fmla="*/ 326194 h 746722"/>
                    <a:gd name="connsiteX13" fmla="*/ 4698125 w 5780690"/>
                    <a:gd name="connsiteY13" fmla="*/ 373 h 746722"/>
                    <a:gd name="connsiteX14" fmla="*/ 5034456 w 5780690"/>
                    <a:gd name="connsiteY14" fmla="*/ 389256 h 746722"/>
                    <a:gd name="connsiteX15" fmla="*/ 5412828 w 5780690"/>
                    <a:gd name="connsiteY15" fmla="*/ 725587 h 746722"/>
                    <a:gd name="connsiteX16" fmla="*/ 5780690 w 5780690"/>
                    <a:gd name="connsiteY16" fmla="*/ 347215 h 746722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55228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490952 w 5780690"/>
                    <a:gd name="connsiteY7" fmla="*/ 715077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34456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36331 w 5780690"/>
                    <a:gd name="connsiteY1" fmla="*/ 10884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786759 w 5780690"/>
                    <a:gd name="connsiteY5" fmla="*/ 1088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16166 w 5780690"/>
                    <a:gd name="connsiteY9" fmla="*/ 373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  <a:gd name="connsiteX0" fmla="*/ 0 w 5780690"/>
                    <a:gd name="connsiteY0" fmla="*/ 357725 h 746639"/>
                    <a:gd name="connsiteX1" fmla="*/ 388883 w 5780690"/>
                    <a:gd name="connsiteY1" fmla="*/ 31905 h 746639"/>
                    <a:gd name="connsiteX2" fmla="*/ 735725 w 5780690"/>
                    <a:gd name="connsiteY2" fmla="*/ 336704 h 746639"/>
                    <a:gd name="connsiteX3" fmla="*/ 1082566 w 5780690"/>
                    <a:gd name="connsiteY3" fmla="*/ 746608 h 746639"/>
                    <a:gd name="connsiteX4" fmla="*/ 1439918 w 5780690"/>
                    <a:gd name="connsiteY4" fmla="*/ 315684 h 746639"/>
                    <a:gd name="connsiteX5" fmla="*/ 1818290 w 5780690"/>
                    <a:gd name="connsiteY5" fmla="*/ 374 h 746639"/>
                    <a:gd name="connsiteX6" fmla="*/ 2165131 w 5780690"/>
                    <a:gd name="connsiteY6" fmla="*/ 315684 h 746639"/>
                    <a:gd name="connsiteX7" fmla="*/ 2522483 w 5780690"/>
                    <a:gd name="connsiteY7" fmla="*/ 704566 h 746639"/>
                    <a:gd name="connsiteX8" fmla="*/ 2890345 w 5780690"/>
                    <a:gd name="connsiteY8" fmla="*/ 315684 h 746639"/>
                    <a:gd name="connsiteX9" fmla="*/ 3258208 w 5780690"/>
                    <a:gd name="connsiteY9" fmla="*/ 10884 h 746639"/>
                    <a:gd name="connsiteX10" fmla="*/ 3594538 w 5780690"/>
                    <a:gd name="connsiteY10" fmla="*/ 326194 h 746639"/>
                    <a:gd name="connsiteX11" fmla="*/ 3930869 w 5780690"/>
                    <a:gd name="connsiteY11" fmla="*/ 736097 h 746639"/>
                    <a:gd name="connsiteX12" fmla="*/ 4351283 w 5780690"/>
                    <a:gd name="connsiteY12" fmla="*/ 326194 h 746639"/>
                    <a:gd name="connsiteX13" fmla="*/ 4698125 w 5780690"/>
                    <a:gd name="connsiteY13" fmla="*/ 373 h 746639"/>
                    <a:gd name="connsiteX14" fmla="*/ 5087008 w 5780690"/>
                    <a:gd name="connsiteY14" fmla="*/ 389256 h 746639"/>
                    <a:gd name="connsiteX15" fmla="*/ 5412828 w 5780690"/>
                    <a:gd name="connsiteY15" fmla="*/ 725587 h 746639"/>
                    <a:gd name="connsiteX16" fmla="*/ 5780690 w 5780690"/>
                    <a:gd name="connsiteY16" fmla="*/ 347215 h 746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5780690" h="746639">
                      <a:moveTo>
                        <a:pt x="0" y="357725"/>
                      </a:moveTo>
                      <a:cubicBezTo>
                        <a:pt x="106855" y="191311"/>
                        <a:pt x="266262" y="35408"/>
                        <a:pt x="388883" y="31905"/>
                      </a:cubicBezTo>
                      <a:cubicBezTo>
                        <a:pt x="511504" y="28402"/>
                        <a:pt x="620111" y="217587"/>
                        <a:pt x="735725" y="336704"/>
                      </a:cubicBezTo>
                      <a:cubicBezTo>
                        <a:pt x="851339" y="455821"/>
                        <a:pt x="965201" y="750111"/>
                        <a:pt x="1082566" y="746608"/>
                      </a:cubicBezTo>
                      <a:cubicBezTo>
                        <a:pt x="1199931" y="743105"/>
                        <a:pt x="1317297" y="440056"/>
                        <a:pt x="1439918" y="315684"/>
                      </a:cubicBezTo>
                      <a:cubicBezTo>
                        <a:pt x="1562539" y="191312"/>
                        <a:pt x="1697421" y="374"/>
                        <a:pt x="1818290" y="374"/>
                      </a:cubicBezTo>
                      <a:cubicBezTo>
                        <a:pt x="1939159" y="374"/>
                        <a:pt x="2047766" y="198319"/>
                        <a:pt x="2165131" y="315684"/>
                      </a:cubicBezTo>
                      <a:cubicBezTo>
                        <a:pt x="2282496" y="433049"/>
                        <a:pt x="2401614" y="704566"/>
                        <a:pt x="2522483" y="704566"/>
                      </a:cubicBezTo>
                      <a:cubicBezTo>
                        <a:pt x="2643352" y="704566"/>
                        <a:pt x="2767724" y="431298"/>
                        <a:pt x="2890345" y="315684"/>
                      </a:cubicBezTo>
                      <a:cubicBezTo>
                        <a:pt x="3012966" y="200070"/>
                        <a:pt x="3140843" y="9132"/>
                        <a:pt x="3258208" y="10884"/>
                      </a:cubicBezTo>
                      <a:cubicBezTo>
                        <a:pt x="3375573" y="12636"/>
                        <a:pt x="3482428" y="205325"/>
                        <a:pt x="3594538" y="326194"/>
                      </a:cubicBezTo>
                      <a:cubicBezTo>
                        <a:pt x="3706648" y="447063"/>
                        <a:pt x="3804745" y="736097"/>
                        <a:pt x="3930869" y="736097"/>
                      </a:cubicBezTo>
                      <a:cubicBezTo>
                        <a:pt x="4056993" y="736097"/>
                        <a:pt x="4223407" y="448815"/>
                        <a:pt x="4351283" y="326194"/>
                      </a:cubicBezTo>
                      <a:cubicBezTo>
                        <a:pt x="4479159" y="203573"/>
                        <a:pt x="4575504" y="-10137"/>
                        <a:pt x="4698125" y="373"/>
                      </a:cubicBezTo>
                      <a:cubicBezTo>
                        <a:pt x="4820746" y="10883"/>
                        <a:pt x="4967891" y="268387"/>
                        <a:pt x="5087008" y="389256"/>
                      </a:cubicBezTo>
                      <a:cubicBezTo>
                        <a:pt x="5206125" y="510125"/>
                        <a:pt x="5297214" y="732594"/>
                        <a:pt x="5412828" y="725587"/>
                      </a:cubicBezTo>
                      <a:cubicBezTo>
                        <a:pt x="5528442" y="718580"/>
                        <a:pt x="5658945" y="532897"/>
                        <a:pt x="5780690" y="347215"/>
                      </a:cubicBezTo>
                    </a:path>
                  </a:pathLst>
                </a:custGeom>
                <a:noFill/>
                <a:ln w="38100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 sz="1350"/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B582137C-5CD8-4C83-A9AA-42471BD777AD}"/>
                    </a:ext>
                  </a:extLst>
                </p:cNvPr>
                <p:cNvGrpSpPr/>
                <p:nvPr/>
              </p:nvGrpSpPr>
              <p:grpSpPr>
                <a:xfrm>
                  <a:off x="5762605" y="1004978"/>
                  <a:ext cx="278541" cy="1236447"/>
                  <a:chOff x="5796136" y="1027009"/>
                  <a:chExt cx="278541" cy="1236447"/>
                </a:xfrm>
              </p:grpSpPr>
              <p:cxnSp>
                <p:nvCxnSpPr>
                  <p:cNvPr id="3" name="Straight Connector 2">
                    <a:extLst>
                      <a:ext uri="{FF2B5EF4-FFF2-40B4-BE49-F238E27FC236}">
                        <a16:creationId xmlns:a16="http://schemas.microsoft.com/office/drawing/2014/main" id="{8181427D-583D-40A0-AE32-9FB8D5F41FBD}"/>
                      </a:ext>
                    </a:extLst>
                  </p:cNvPr>
                  <p:cNvCxnSpPr/>
                  <p:nvPr/>
                </p:nvCxnSpPr>
                <p:spPr>
                  <a:xfrm>
                    <a:off x="5796136" y="1027009"/>
                    <a:ext cx="144016" cy="7200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Straight Connector 5">
                    <a:extLst>
                      <a:ext uri="{FF2B5EF4-FFF2-40B4-BE49-F238E27FC236}">
                        <a16:creationId xmlns:a16="http://schemas.microsoft.com/office/drawing/2014/main" id="{E83B312E-93C3-4BC3-8897-2C2757DAEBFC}"/>
                      </a:ext>
                    </a:extLst>
                  </p:cNvPr>
                  <p:cNvCxnSpPr/>
                  <p:nvPr/>
                </p:nvCxnSpPr>
                <p:spPr>
                  <a:xfrm>
                    <a:off x="5940152" y="1088129"/>
                    <a:ext cx="0" cy="1116735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Straight Connector 19">
                    <a:extLst>
                      <a:ext uri="{FF2B5EF4-FFF2-40B4-BE49-F238E27FC236}">
                        <a16:creationId xmlns:a16="http://schemas.microsoft.com/office/drawing/2014/main" id="{4E98A9E2-C6FD-45ED-B185-487E19BE1364}"/>
                      </a:ext>
                    </a:extLst>
                  </p:cNvPr>
                  <p:cNvCxnSpPr/>
                  <p:nvPr/>
                </p:nvCxnSpPr>
                <p:spPr>
                  <a:xfrm>
                    <a:off x="5930661" y="2191448"/>
                    <a:ext cx="144016" cy="7200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FA30ECE-37C9-4919-9E69-96B27694E88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4088" y="1342149"/>
                <a:ext cx="355589" cy="210375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176FE60-2015-4BCE-AF1A-6370E88CC495}"/>
                </a:ext>
              </a:extLst>
            </p:cNvPr>
            <p:cNvGrpSpPr/>
            <p:nvPr/>
          </p:nvGrpSpPr>
          <p:grpSpPr>
            <a:xfrm>
              <a:off x="5520214" y="1091373"/>
              <a:ext cx="1692757" cy="738274"/>
              <a:chOff x="7452320" y="192128"/>
              <a:chExt cx="2304250" cy="1004968"/>
            </a:xfrm>
          </p:grpSpPr>
          <p:sp>
            <p:nvSpPr>
              <p:cNvPr id="31" name="フリーフォーム 100 1 1">
                <a:extLst>
                  <a:ext uri="{FF2B5EF4-FFF2-40B4-BE49-F238E27FC236}">
                    <a16:creationId xmlns:a16="http://schemas.microsoft.com/office/drawing/2014/main" id="{73A94BA6-810B-40B8-8CCE-DBAE737878C6}"/>
                  </a:ext>
                </a:extLst>
              </p:cNvPr>
              <p:cNvSpPr/>
              <p:nvPr/>
            </p:nvSpPr>
            <p:spPr>
              <a:xfrm rot="10800000">
                <a:off x="7586871" y="780234"/>
                <a:ext cx="577592" cy="10927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  <p:sp>
            <p:nvSpPr>
              <p:cNvPr id="33" name="Arc 32">
                <a:extLst>
                  <a:ext uri="{FF2B5EF4-FFF2-40B4-BE49-F238E27FC236}">
                    <a16:creationId xmlns:a16="http://schemas.microsoft.com/office/drawing/2014/main" id="{F39AFD73-F10B-488B-97AE-8D926A1C1539}"/>
                  </a:ext>
                </a:extLst>
              </p:cNvPr>
              <p:cNvSpPr/>
              <p:nvPr/>
            </p:nvSpPr>
            <p:spPr>
              <a:xfrm>
                <a:off x="8166795" y="608034"/>
                <a:ext cx="1589775" cy="467933"/>
              </a:xfrm>
              <a:prstGeom prst="arc">
                <a:avLst>
                  <a:gd name="adj1" fmla="val 6543651"/>
                  <a:gd name="adj2" fmla="val 15306960"/>
                </a:avLst>
              </a:prstGeom>
              <a:ln w="57150" cmpd="dbl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638A1F6-5202-446B-825A-A79D253DEE74}"/>
                  </a:ext>
                </a:extLst>
              </p:cNvPr>
              <p:cNvCxnSpPr/>
              <p:nvPr/>
            </p:nvCxnSpPr>
            <p:spPr>
              <a:xfrm>
                <a:off x="7452320" y="486903"/>
                <a:ext cx="0" cy="7101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FDDC56FF-91C8-4AE2-B954-42F3CE6D3416}"/>
                  </a:ext>
                </a:extLst>
              </p:cNvPr>
              <p:cNvCxnSpPr/>
              <p:nvPr/>
            </p:nvCxnSpPr>
            <p:spPr>
              <a:xfrm>
                <a:off x="9036496" y="446531"/>
                <a:ext cx="0" cy="71019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CA46A23-59C1-42A8-AA46-B2C0DE81E135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5481" y="192128"/>
                <a:ext cx="154954" cy="254403"/>
              </a:xfrm>
              <a:prstGeom prst="rect">
                <a:avLst/>
              </a:prstGeom>
            </p:spPr>
          </p:pic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5C2CA7-F0FB-4275-99D7-C1F0C6DA3A03}"/>
                </a:ext>
              </a:extLst>
            </p:cNvPr>
            <p:cNvSpPr txBox="1"/>
            <p:nvPr/>
          </p:nvSpPr>
          <p:spPr>
            <a:xfrm>
              <a:off x="7103413" y="1432956"/>
              <a:ext cx="248710" cy="3391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/>
                <a:t>=</a:t>
              </a:r>
              <a:endParaRPr kumimoji="1" lang="ja-JP" altLang="en-US" sz="2400"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4E4196A-5F2F-46A6-B807-3F80C2C4D6C2}"/>
              </a:ext>
            </a:extLst>
          </p:cNvPr>
          <p:cNvSpPr txBox="1"/>
          <p:nvPr/>
        </p:nvSpPr>
        <p:spPr>
          <a:xfrm>
            <a:off x="179512" y="539680"/>
            <a:ext cx="451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B050"/>
                </a:solidFill>
              </a:rPr>
              <a:t>Refraction (real part of the index of refraction)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0683FD3A-A6B3-4AA6-8C6A-644E60E154AA}"/>
              </a:ext>
            </a:extLst>
          </p:cNvPr>
          <p:cNvSpPr txBox="1"/>
          <p:nvPr/>
        </p:nvSpPr>
        <p:spPr>
          <a:xfrm>
            <a:off x="5142893" y="478413"/>
            <a:ext cx="382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00B050"/>
                </a:solidFill>
              </a:rPr>
              <a:t>Decay cross-section</a:t>
            </a:r>
          </a:p>
          <a:p>
            <a:r>
              <a:rPr lang="en-US" altLang="ja-JP" dirty="0">
                <a:solidFill>
                  <a:srgbClr val="00B050"/>
                </a:solidFill>
              </a:rPr>
              <a:t>O</a:t>
            </a:r>
            <a:r>
              <a:rPr kumimoji="1" lang="en-US" altLang="ja-JP" dirty="0">
                <a:solidFill>
                  <a:srgbClr val="00B050"/>
                </a:solidFill>
              </a:rPr>
              <a:t>ptical theorem for the imaginary part 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4BF088-A7B0-4B67-83F9-444FE62976AD}"/>
              </a:ext>
            </a:extLst>
          </p:cNvPr>
          <p:cNvGrpSpPr/>
          <p:nvPr/>
        </p:nvGrpSpPr>
        <p:grpSpPr>
          <a:xfrm>
            <a:off x="507873" y="1076630"/>
            <a:ext cx="3628107" cy="1485825"/>
            <a:chOff x="251520" y="1124744"/>
            <a:chExt cx="4745029" cy="1943240"/>
          </a:xfrm>
        </p:grpSpPr>
        <p:sp>
          <p:nvSpPr>
            <p:cNvPr id="81" name="円/楕円 51">
              <a:extLst>
                <a:ext uri="{FF2B5EF4-FFF2-40B4-BE49-F238E27FC236}">
                  <a16:creationId xmlns:a16="http://schemas.microsoft.com/office/drawing/2014/main" id="{CF57D27E-DFD4-46DA-A581-34B36499E6F9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2948738" y="2251880"/>
              <a:ext cx="458236" cy="458237"/>
            </a:xfrm>
            <a:prstGeom prst="ellipse">
              <a:avLst/>
            </a:prstGeom>
            <a:noFill/>
            <a:ln w="28575" cmpd="sng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grpSp>
          <p:nvGrpSpPr>
            <p:cNvPr id="82" name="グループ化 4">
              <a:extLst>
                <a:ext uri="{FF2B5EF4-FFF2-40B4-BE49-F238E27FC236}">
                  <a16:creationId xmlns:a16="http://schemas.microsoft.com/office/drawing/2014/main" id="{04885639-4668-4F39-A7F0-05635CD2744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688452" y="2128127"/>
              <a:ext cx="330545" cy="150003"/>
              <a:chOff x="5267450" y="3810639"/>
              <a:chExt cx="848735" cy="391695"/>
            </a:xfrm>
            <a:noFill/>
          </p:grpSpPr>
          <p:sp>
            <p:nvSpPr>
              <p:cNvPr id="118" name="フリーフォーム 45">
                <a:extLst>
                  <a:ext uri="{FF2B5EF4-FFF2-40B4-BE49-F238E27FC236}">
                    <a16:creationId xmlns:a16="http://schemas.microsoft.com/office/drawing/2014/main" id="{7C3CB6B7-69E5-49B8-99A5-B7FDD6EDC63C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9" name="グループ化 46">
                <a:extLst>
                  <a:ext uri="{FF2B5EF4-FFF2-40B4-BE49-F238E27FC236}">
                    <a16:creationId xmlns:a16="http://schemas.microsoft.com/office/drawing/2014/main" id="{42227CA6-BDA1-49C4-BA5C-4BF56DCD0EDA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120" name="直線コネクタ 47">
                  <a:extLst>
                    <a:ext uri="{FF2B5EF4-FFF2-40B4-BE49-F238E27FC236}">
                      <a16:creationId xmlns:a16="http://schemas.microsoft.com/office/drawing/2014/main" id="{C876A82C-FFCA-4002-8476-BB1E9D7F72BA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コネクタ 48">
                  <a:extLst>
                    <a:ext uri="{FF2B5EF4-FFF2-40B4-BE49-F238E27FC236}">
                      <a16:creationId xmlns:a16="http://schemas.microsoft.com/office/drawing/2014/main" id="{3EF3C7BD-7320-46E2-84CD-1A1830E498A4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コネクタ 49">
                  <a:extLst>
                    <a:ext uri="{FF2B5EF4-FFF2-40B4-BE49-F238E27FC236}">
                      <a16:creationId xmlns:a16="http://schemas.microsoft.com/office/drawing/2014/main" id="{A9A80993-3DEE-445A-881F-A01784B8F3AD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コネクタ 50">
                  <a:extLst>
                    <a:ext uri="{FF2B5EF4-FFF2-40B4-BE49-F238E27FC236}">
                      <a16:creationId xmlns:a16="http://schemas.microsoft.com/office/drawing/2014/main" id="{A40EAE25-B496-4809-8BE8-81BB48081ECD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グループ化 5">
              <a:extLst>
                <a:ext uri="{FF2B5EF4-FFF2-40B4-BE49-F238E27FC236}">
                  <a16:creationId xmlns:a16="http://schemas.microsoft.com/office/drawing/2014/main" id="{E0319931-3042-49BE-AA08-63E2AA651776}"/>
                </a:ext>
              </a:extLst>
            </p:cNvPr>
            <p:cNvGrpSpPr>
              <a:grpSpLocks noChangeAspect="1"/>
            </p:cNvGrpSpPr>
            <p:nvPr/>
          </p:nvGrpSpPr>
          <p:grpSpPr>
            <a:xfrm rot="3091139">
              <a:off x="3043694" y="1970281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112" name="フリーフォーム 39">
                <a:extLst>
                  <a:ext uri="{FF2B5EF4-FFF2-40B4-BE49-F238E27FC236}">
                    <a16:creationId xmlns:a16="http://schemas.microsoft.com/office/drawing/2014/main" id="{F26757AE-E5BC-4872-8D94-CDBCB2AAB1F5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13" name="グループ化 40">
                <a:extLst>
                  <a:ext uri="{FF2B5EF4-FFF2-40B4-BE49-F238E27FC236}">
                    <a16:creationId xmlns:a16="http://schemas.microsoft.com/office/drawing/2014/main" id="{D1AE8212-5C74-44E6-8554-D9909B5C0BCC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114" name="直線コネクタ 41">
                  <a:extLst>
                    <a:ext uri="{FF2B5EF4-FFF2-40B4-BE49-F238E27FC236}">
                      <a16:creationId xmlns:a16="http://schemas.microsoft.com/office/drawing/2014/main" id="{DC052A7C-7A95-4A4C-AF06-B9C3179D4B23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線コネクタ 42">
                  <a:extLst>
                    <a:ext uri="{FF2B5EF4-FFF2-40B4-BE49-F238E27FC236}">
                      <a16:creationId xmlns:a16="http://schemas.microsoft.com/office/drawing/2014/main" id="{16CC40A1-27F3-4870-8CD3-9D3048EA12C0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線コネクタ 43">
                  <a:extLst>
                    <a:ext uri="{FF2B5EF4-FFF2-40B4-BE49-F238E27FC236}">
                      <a16:creationId xmlns:a16="http://schemas.microsoft.com/office/drawing/2014/main" id="{2F67A3A2-9EFE-44ED-BF24-97EDE4FA94CE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線コネクタ 44">
                  <a:extLst>
                    <a:ext uri="{FF2B5EF4-FFF2-40B4-BE49-F238E27FC236}">
                      <a16:creationId xmlns:a16="http://schemas.microsoft.com/office/drawing/2014/main" id="{4148EAEC-C392-4A96-984C-4A79EF40D6F0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4" name="グループ化 6">
              <a:extLst>
                <a:ext uri="{FF2B5EF4-FFF2-40B4-BE49-F238E27FC236}">
                  <a16:creationId xmlns:a16="http://schemas.microsoft.com/office/drawing/2014/main" id="{477ABFEF-29C3-4D9B-86D9-059F40417DE5}"/>
                </a:ext>
              </a:extLst>
            </p:cNvPr>
            <p:cNvGrpSpPr>
              <a:grpSpLocks noChangeAspect="1"/>
            </p:cNvGrpSpPr>
            <p:nvPr/>
          </p:nvGrpSpPr>
          <p:grpSpPr>
            <a:xfrm rot="6080961">
              <a:off x="3382893" y="2184629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106" name="フリーフォーム 33">
                <a:extLst>
                  <a:ext uri="{FF2B5EF4-FFF2-40B4-BE49-F238E27FC236}">
                    <a16:creationId xmlns:a16="http://schemas.microsoft.com/office/drawing/2014/main" id="{59260345-172F-4171-901E-E448DF4FC26B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7" name="グループ化 34">
                <a:extLst>
                  <a:ext uri="{FF2B5EF4-FFF2-40B4-BE49-F238E27FC236}">
                    <a16:creationId xmlns:a16="http://schemas.microsoft.com/office/drawing/2014/main" id="{AE6D55A6-F7EB-4A39-91FD-E38CB17ECBB3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108" name="直線コネクタ 35">
                  <a:extLst>
                    <a:ext uri="{FF2B5EF4-FFF2-40B4-BE49-F238E27FC236}">
                      <a16:creationId xmlns:a16="http://schemas.microsoft.com/office/drawing/2014/main" id="{5690F80A-99AA-42CA-9F23-453174D0B1FF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線コネクタ 36">
                  <a:extLst>
                    <a:ext uri="{FF2B5EF4-FFF2-40B4-BE49-F238E27FC236}">
                      <a16:creationId xmlns:a16="http://schemas.microsoft.com/office/drawing/2014/main" id="{4EC1790C-4E1D-43FB-B9D7-DDEF75AA090E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線コネクタ 37">
                  <a:extLst>
                    <a:ext uri="{FF2B5EF4-FFF2-40B4-BE49-F238E27FC236}">
                      <a16:creationId xmlns:a16="http://schemas.microsoft.com/office/drawing/2014/main" id="{E4F59D83-1085-4B98-AE0A-7EFB203DE577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線コネクタ 38">
                  <a:extLst>
                    <a:ext uri="{FF2B5EF4-FFF2-40B4-BE49-F238E27FC236}">
                      <a16:creationId xmlns:a16="http://schemas.microsoft.com/office/drawing/2014/main" id="{A5578AFE-25BE-4177-9195-C1E18B90C9C9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5" name="グループ化 8">
              <a:extLst>
                <a:ext uri="{FF2B5EF4-FFF2-40B4-BE49-F238E27FC236}">
                  <a16:creationId xmlns:a16="http://schemas.microsoft.com/office/drawing/2014/main" id="{80F483EE-4F6B-4B9B-9C27-2DB64F16E0B1}"/>
                </a:ext>
              </a:extLst>
            </p:cNvPr>
            <p:cNvGrpSpPr>
              <a:grpSpLocks noChangeAspect="1"/>
            </p:cNvGrpSpPr>
            <p:nvPr/>
          </p:nvGrpSpPr>
          <p:grpSpPr>
            <a:xfrm rot="17091119">
              <a:off x="2639076" y="2628654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100" name="フリーフォーム 27">
                <a:extLst>
                  <a:ext uri="{FF2B5EF4-FFF2-40B4-BE49-F238E27FC236}">
                    <a16:creationId xmlns:a16="http://schemas.microsoft.com/office/drawing/2014/main" id="{D4D9F7D1-386B-4E51-B9D9-83C14D5B078F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1" name="グループ化 28">
                <a:extLst>
                  <a:ext uri="{FF2B5EF4-FFF2-40B4-BE49-F238E27FC236}">
                    <a16:creationId xmlns:a16="http://schemas.microsoft.com/office/drawing/2014/main" id="{4D1B6290-7FE9-43B6-BA39-1DD781E0D064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102" name="直線コネクタ 29">
                  <a:extLst>
                    <a:ext uri="{FF2B5EF4-FFF2-40B4-BE49-F238E27FC236}">
                      <a16:creationId xmlns:a16="http://schemas.microsoft.com/office/drawing/2014/main" id="{77DB4830-DB88-4B91-8EE8-312B633C99DC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線コネクタ 30">
                  <a:extLst>
                    <a:ext uri="{FF2B5EF4-FFF2-40B4-BE49-F238E27FC236}">
                      <a16:creationId xmlns:a16="http://schemas.microsoft.com/office/drawing/2014/main" id="{927A3C76-5F85-430B-91F2-125EA649BBB8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線コネクタ 31">
                  <a:extLst>
                    <a:ext uri="{FF2B5EF4-FFF2-40B4-BE49-F238E27FC236}">
                      <a16:creationId xmlns:a16="http://schemas.microsoft.com/office/drawing/2014/main" id="{3A1F5BD5-31EB-409C-BD61-26394EFA6C30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線コネクタ 32">
                  <a:extLst>
                    <a:ext uri="{FF2B5EF4-FFF2-40B4-BE49-F238E27FC236}">
                      <a16:creationId xmlns:a16="http://schemas.microsoft.com/office/drawing/2014/main" id="{16F07766-2309-4608-B9CB-FCA94588013D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6" name="グループ化 9">
              <a:extLst>
                <a:ext uri="{FF2B5EF4-FFF2-40B4-BE49-F238E27FC236}">
                  <a16:creationId xmlns:a16="http://schemas.microsoft.com/office/drawing/2014/main" id="{7AD78699-8FC0-451F-BE04-056E7701260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3320605" y="2711724"/>
              <a:ext cx="330545" cy="150003"/>
              <a:chOff x="5267450" y="3810639"/>
              <a:chExt cx="848735" cy="391695"/>
            </a:xfrm>
            <a:noFill/>
          </p:grpSpPr>
          <p:sp>
            <p:nvSpPr>
              <p:cNvPr id="94" name="フリーフォーム 21">
                <a:extLst>
                  <a:ext uri="{FF2B5EF4-FFF2-40B4-BE49-F238E27FC236}">
                    <a16:creationId xmlns:a16="http://schemas.microsoft.com/office/drawing/2014/main" id="{7911F7A9-1F32-4EE6-B9DD-00FB7CDB9EDF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95" name="グループ化 22">
                <a:extLst>
                  <a:ext uri="{FF2B5EF4-FFF2-40B4-BE49-F238E27FC236}">
                    <a16:creationId xmlns:a16="http://schemas.microsoft.com/office/drawing/2014/main" id="{913ACA0F-C23A-4AF3-8A4F-49E5FF29A06D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96" name="直線コネクタ 23">
                  <a:extLst>
                    <a:ext uri="{FF2B5EF4-FFF2-40B4-BE49-F238E27FC236}">
                      <a16:creationId xmlns:a16="http://schemas.microsoft.com/office/drawing/2014/main" id="{E4920159-3943-48E2-A616-504153D47AAF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線コネクタ 24">
                  <a:extLst>
                    <a:ext uri="{FF2B5EF4-FFF2-40B4-BE49-F238E27FC236}">
                      <a16:creationId xmlns:a16="http://schemas.microsoft.com/office/drawing/2014/main" id="{8538A39D-0B66-4612-B183-8229ECA01CDB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25">
                  <a:extLst>
                    <a:ext uri="{FF2B5EF4-FFF2-40B4-BE49-F238E27FC236}">
                      <a16:creationId xmlns:a16="http://schemas.microsoft.com/office/drawing/2014/main" id="{78ACFA57-C860-4F62-8DE8-184F0C4C9224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線コネクタ 26">
                  <a:extLst>
                    <a:ext uri="{FF2B5EF4-FFF2-40B4-BE49-F238E27FC236}">
                      <a16:creationId xmlns:a16="http://schemas.microsoft.com/office/drawing/2014/main" id="{8689F722-83DE-420F-AC7D-F2E0388AE42D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7" name="グループ化 10">
              <a:extLst>
                <a:ext uri="{FF2B5EF4-FFF2-40B4-BE49-F238E27FC236}">
                  <a16:creationId xmlns:a16="http://schemas.microsoft.com/office/drawing/2014/main" id="{45636EA9-EE7A-411C-9262-ADA3EE0AB6F3}"/>
                </a:ext>
              </a:extLst>
            </p:cNvPr>
            <p:cNvGrpSpPr>
              <a:grpSpLocks noChangeAspect="1"/>
            </p:cNvGrpSpPr>
            <p:nvPr/>
          </p:nvGrpSpPr>
          <p:grpSpPr>
            <a:xfrm rot="13922608">
              <a:off x="2979832" y="2827709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88" name="フリーフォーム 15">
                <a:extLst>
                  <a:ext uri="{FF2B5EF4-FFF2-40B4-BE49-F238E27FC236}">
                    <a16:creationId xmlns:a16="http://schemas.microsoft.com/office/drawing/2014/main" id="{18197793-31C8-40E5-9DA6-983688E83B21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89" name="グループ化 16">
                <a:extLst>
                  <a:ext uri="{FF2B5EF4-FFF2-40B4-BE49-F238E27FC236}">
                    <a16:creationId xmlns:a16="http://schemas.microsoft.com/office/drawing/2014/main" id="{90D3A6BD-F4BF-47A5-8F1C-F7F06DA4E54E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90" name="直線コネクタ 17">
                  <a:extLst>
                    <a:ext uri="{FF2B5EF4-FFF2-40B4-BE49-F238E27FC236}">
                      <a16:creationId xmlns:a16="http://schemas.microsoft.com/office/drawing/2014/main" id="{C2D16C15-822E-414D-9C22-29E42D6645DD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線コネクタ 18">
                  <a:extLst>
                    <a:ext uri="{FF2B5EF4-FFF2-40B4-BE49-F238E27FC236}">
                      <a16:creationId xmlns:a16="http://schemas.microsoft.com/office/drawing/2014/main" id="{89259591-4BA3-4425-A815-5AC892FF7913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線コネクタ 19">
                  <a:extLst>
                    <a:ext uri="{FF2B5EF4-FFF2-40B4-BE49-F238E27FC236}">
                      <a16:creationId xmlns:a16="http://schemas.microsoft.com/office/drawing/2014/main" id="{5DDA0867-4F94-471B-BABF-8DAD72173655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線コネクタ 20">
                  <a:extLst>
                    <a:ext uri="{FF2B5EF4-FFF2-40B4-BE49-F238E27FC236}">
                      <a16:creationId xmlns:a16="http://schemas.microsoft.com/office/drawing/2014/main" id="{96C6AB32-5147-459E-ACAB-FD90D2C0DEED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2" name="円/楕円 51">
              <a:extLst>
                <a:ext uri="{FF2B5EF4-FFF2-40B4-BE49-F238E27FC236}">
                  <a16:creationId xmlns:a16="http://schemas.microsoft.com/office/drawing/2014/main" id="{7E7C694F-2CE8-4111-8501-5C6D737E19FD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1436099" y="2244234"/>
              <a:ext cx="458237" cy="458237"/>
            </a:xfrm>
            <a:prstGeom prst="ellipse">
              <a:avLst/>
            </a:prstGeom>
            <a:noFill/>
            <a:ln w="28575" cmpd="sng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dirty="0"/>
            </a:p>
          </p:txBody>
        </p:sp>
        <p:grpSp>
          <p:nvGrpSpPr>
            <p:cNvPr id="53" name="グループ化 4">
              <a:extLst>
                <a:ext uri="{FF2B5EF4-FFF2-40B4-BE49-F238E27FC236}">
                  <a16:creationId xmlns:a16="http://schemas.microsoft.com/office/drawing/2014/main" id="{2C253F06-2FC4-4A94-8362-340F2B16A77B}"/>
                </a:ext>
              </a:extLst>
            </p:cNvPr>
            <p:cNvGrpSpPr>
              <a:grpSpLocks noChangeAspect="1"/>
            </p:cNvGrpSpPr>
            <p:nvPr/>
          </p:nvGrpSpPr>
          <p:grpSpPr>
            <a:xfrm rot="177466">
              <a:off x="1190271" y="2103871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75" name="フリーフォーム 45">
                <a:extLst>
                  <a:ext uri="{FF2B5EF4-FFF2-40B4-BE49-F238E27FC236}">
                    <a16:creationId xmlns:a16="http://schemas.microsoft.com/office/drawing/2014/main" id="{AABD6698-A9AE-4D11-AF9A-203DD98C51BC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6" name="グループ化 46">
                <a:extLst>
                  <a:ext uri="{FF2B5EF4-FFF2-40B4-BE49-F238E27FC236}">
                    <a16:creationId xmlns:a16="http://schemas.microsoft.com/office/drawing/2014/main" id="{B3B23E00-3F78-4953-B0B0-A6F632AD84D3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77" name="直線コネクタ 47">
                  <a:extLst>
                    <a:ext uri="{FF2B5EF4-FFF2-40B4-BE49-F238E27FC236}">
                      <a16:creationId xmlns:a16="http://schemas.microsoft.com/office/drawing/2014/main" id="{3118090B-A1CD-4E08-A3D8-C5B09D5972E2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線コネクタ 48">
                  <a:extLst>
                    <a:ext uri="{FF2B5EF4-FFF2-40B4-BE49-F238E27FC236}">
                      <a16:creationId xmlns:a16="http://schemas.microsoft.com/office/drawing/2014/main" id="{751E2554-7D0E-46C8-8C46-0E9767AC6241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コネクタ 49">
                  <a:extLst>
                    <a:ext uri="{FF2B5EF4-FFF2-40B4-BE49-F238E27FC236}">
                      <a16:creationId xmlns:a16="http://schemas.microsoft.com/office/drawing/2014/main" id="{C403EFAC-3E13-4693-9ABB-3C1C9E740079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線コネクタ 50">
                  <a:extLst>
                    <a:ext uri="{FF2B5EF4-FFF2-40B4-BE49-F238E27FC236}">
                      <a16:creationId xmlns:a16="http://schemas.microsoft.com/office/drawing/2014/main" id="{6390D404-4496-46B9-B681-76389E64A9F9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4" name="グループ化 6">
              <a:extLst>
                <a:ext uri="{FF2B5EF4-FFF2-40B4-BE49-F238E27FC236}">
                  <a16:creationId xmlns:a16="http://schemas.microsoft.com/office/drawing/2014/main" id="{8BF68FF1-02F2-4C5E-84B1-F82D52C6C02F}"/>
                </a:ext>
              </a:extLst>
            </p:cNvPr>
            <p:cNvGrpSpPr>
              <a:grpSpLocks noChangeAspect="1"/>
            </p:cNvGrpSpPr>
            <p:nvPr/>
          </p:nvGrpSpPr>
          <p:grpSpPr>
            <a:xfrm rot="6080961">
              <a:off x="1857086" y="2163167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69" name="フリーフォーム 33">
                <a:extLst>
                  <a:ext uri="{FF2B5EF4-FFF2-40B4-BE49-F238E27FC236}">
                    <a16:creationId xmlns:a16="http://schemas.microsoft.com/office/drawing/2014/main" id="{D61B4A6C-F6EE-48C7-8736-02C5E5724E9A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0" name="グループ化 34">
                <a:extLst>
                  <a:ext uri="{FF2B5EF4-FFF2-40B4-BE49-F238E27FC236}">
                    <a16:creationId xmlns:a16="http://schemas.microsoft.com/office/drawing/2014/main" id="{758D1FC2-B4F2-4FDA-9BF3-504CE0184C3B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71" name="直線コネクタ 35">
                  <a:extLst>
                    <a:ext uri="{FF2B5EF4-FFF2-40B4-BE49-F238E27FC236}">
                      <a16:creationId xmlns:a16="http://schemas.microsoft.com/office/drawing/2014/main" id="{2A10D7EA-7324-4F46-84D4-F152EDCB52BB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線コネクタ 36">
                  <a:extLst>
                    <a:ext uri="{FF2B5EF4-FFF2-40B4-BE49-F238E27FC236}">
                      <a16:creationId xmlns:a16="http://schemas.microsoft.com/office/drawing/2014/main" id="{FB0FEC0E-6988-48FC-8729-512E05F11DF2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コネクタ 37">
                  <a:extLst>
                    <a:ext uri="{FF2B5EF4-FFF2-40B4-BE49-F238E27FC236}">
                      <a16:creationId xmlns:a16="http://schemas.microsoft.com/office/drawing/2014/main" id="{6FEEE392-FFB6-456B-854D-DEB75FC8E18A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線コネクタ 38">
                  <a:extLst>
                    <a:ext uri="{FF2B5EF4-FFF2-40B4-BE49-F238E27FC236}">
                      <a16:creationId xmlns:a16="http://schemas.microsoft.com/office/drawing/2014/main" id="{8CAB1D97-AB35-48BE-B736-932D3F9F6FE3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グループ化 8">
              <a:extLst>
                <a:ext uri="{FF2B5EF4-FFF2-40B4-BE49-F238E27FC236}">
                  <a16:creationId xmlns:a16="http://schemas.microsoft.com/office/drawing/2014/main" id="{CC8E4314-2FF3-45BE-9621-1CE9777C5544}"/>
                </a:ext>
              </a:extLst>
            </p:cNvPr>
            <p:cNvGrpSpPr>
              <a:grpSpLocks noChangeAspect="1"/>
            </p:cNvGrpSpPr>
            <p:nvPr/>
          </p:nvGrpSpPr>
          <p:grpSpPr>
            <a:xfrm rot="17091119">
              <a:off x="1133188" y="2631192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63" name="フリーフォーム 27">
                <a:extLst>
                  <a:ext uri="{FF2B5EF4-FFF2-40B4-BE49-F238E27FC236}">
                    <a16:creationId xmlns:a16="http://schemas.microsoft.com/office/drawing/2014/main" id="{79DA97A7-DAEA-452C-AA18-0B8049880AEC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4" name="グループ化 28">
                <a:extLst>
                  <a:ext uri="{FF2B5EF4-FFF2-40B4-BE49-F238E27FC236}">
                    <a16:creationId xmlns:a16="http://schemas.microsoft.com/office/drawing/2014/main" id="{62C423F4-C8BE-4B3C-BD72-F6B4828A15D7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65" name="直線コネクタ 29">
                  <a:extLst>
                    <a:ext uri="{FF2B5EF4-FFF2-40B4-BE49-F238E27FC236}">
                      <a16:creationId xmlns:a16="http://schemas.microsoft.com/office/drawing/2014/main" id="{12722B7E-8C9C-4F45-99A9-625C2276F93A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線コネクタ 30">
                  <a:extLst>
                    <a:ext uri="{FF2B5EF4-FFF2-40B4-BE49-F238E27FC236}">
                      <a16:creationId xmlns:a16="http://schemas.microsoft.com/office/drawing/2014/main" id="{BB81B08D-CD51-4769-A3DC-B1C1DFF4E31F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線コネクタ 31">
                  <a:extLst>
                    <a:ext uri="{FF2B5EF4-FFF2-40B4-BE49-F238E27FC236}">
                      <a16:creationId xmlns:a16="http://schemas.microsoft.com/office/drawing/2014/main" id="{8F8B0D5E-F253-4196-8433-EF6F1161807A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線コネクタ 32">
                  <a:extLst>
                    <a:ext uri="{FF2B5EF4-FFF2-40B4-BE49-F238E27FC236}">
                      <a16:creationId xmlns:a16="http://schemas.microsoft.com/office/drawing/2014/main" id="{06281533-E7AB-48C3-9651-5A2AEB757BD6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6" name="グループ化 9">
              <a:extLst>
                <a:ext uri="{FF2B5EF4-FFF2-40B4-BE49-F238E27FC236}">
                  <a16:creationId xmlns:a16="http://schemas.microsoft.com/office/drawing/2014/main" id="{FCE590BD-B552-4A56-B9D3-00923AC12738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1799997" y="2711723"/>
              <a:ext cx="330546" cy="150003"/>
              <a:chOff x="5267450" y="3810639"/>
              <a:chExt cx="848735" cy="391695"/>
            </a:xfrm>
            <a:noFill/>
          </p:grpSpPr>
          <p:sp>
            <p:nvSpPr>
              <p:cNvPr id="57" name="フリーフォーム 21">
                <a:extLst>
                  <a:ext uri="{FF2B5EF4-FFF2-40B4-BE49-F238E27FC236}">
                    <a16:creationId xmlns:a16="http://schemas.microsoft.com/office/drawing/2014/main" id="{19B81481-0767-4739-A28C-417B9B5AC90B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58" name="グループ化 22">
                <a:extLst>
                  <a:ext uri="{FF2B5EF4-FFF2-40B4-BE49-F238E27FC236}">
                    <a16:creationId xmlns:a16="http://schemas.microsoft.com/office/drawing/2014/main" id="{C026456F-A8CC-423F-AB9D-1D386E271150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59" name="直線コネクタ 23">
                  <a:extLst>
                    <a:ext uri="{FF2B5EF4-FFF2-40B4-BE49-F238E27FC236}">
                      <a16:creationId xmlns:a16="http://schemas.microsoft.com/office/drawing/2014/main" id="{F03E8DF4-AAFA-4687-A592-9B1CE4A3815B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コネクタ 24">
                  <a:extLst>
                    <a:ext uri="{FF2B5EF4-FFF2-40B4-BE49-F238E27FC236}">
                      <a16:creationId xmlns:a16="http://schemas.microsoft.com/office/drawing/2014/main" id="{5B4DF869-D374-4A96-8108-FE9AA2130046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線コネクタ 25">
                  <a:extLst>
                    <a:ext uri="{FF2B5EF4-FFF2-40B4-BE49-F238E27FC236}">
                      <a16:creationId xmlns:a16="http://schemas.microsoft.com/office/drawing/2014/main" id="{9CBF6588-4581-4500-A876-D57BBB127B4C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コネクタ 26">
                  <a:extLst>
                    <a:ext uri="{FF2B5EF4-FFF2-40B4-BE49-F238E27FC236}">
                      <a16:creationId xmlns:a16="http://schemas.microsoft.com/office/drawing/2014/main" id="{E3391596-E845-4D65-9162-EA84083586D2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9B32C75-E444-4700-B22F-6D4F7C81F351}"/>
                </a:ext>
              </a:extLst>
            </p:cNvPr>
            <p:cNvSpPr txBox="1"/>
            <p:nvPr/>
          </p:nvSpPr>
          <p:spPr>
            <a:xfrm>
              <a:off x="3715814" y="2343242"/>
              <a:ext cx="12807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/>
                <a:t>＋　・・・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4F7E635-105A-4F68-BA4E-75F1DEF86FB7}"/>
                </a:ext>
              </a:extLst>
            </p:cNvPr>
            <p:cNvSpPr/>
            <p:nvPr/>
          </p:nvSpPr>
          <p:spPr>
            <a:xfrm>
              <a:off x="786147" y="2385580"/>
              <a:ext cx="198937" cy="176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＋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C5F6EA0-F3DF-4447-AEF8-CE908E54C192}"/>
                </a:ext>
              </a:extLst>
            </p:cNvPr>
            <p:cNvSpPr/>
            <p:nvPr/>
          </p:nvSpPr>
          <p:spPr>
            <a:xfrm>
              <a:off x="2307362" y="2343242"/>
              <a:ext cx="198937" cy="1768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dirty="0"/>
                <a:t>＋</a:t>
              </a:r>
            </a:p>
          </p:txBody>
        </p:sp>
        <p:sp>
          <p:nvSpPr>
            <p:cNvPr id="151" name="フリーフォーム 100 1 1">
              <a:extLst>
                <a:ext uri="{FF2B5EF4-FFF2-40B4-BE49-F238E27FC236}">
                  <a16:creationId xmlns:a16="http://schemas.microsoft.com/office/drawing/2014/main" id="{70CBFC4B-E2C5-4594-AD36-86520D13D4EE}"/>
                </a:ext>
              </a:extLst>
            </p:cNvPr>
            <p:cNvSpPr/>
            <p:nvPr/>
          </p:nvSpPr>
          <p:spPr>
            <a:xfrm rot="10800000">
              <a:off x="1213907" y="2456325"/>
              <a:ext cx="198937" cy="7032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52" name="フリーフォーム 100 1 1">
              <a:extLst>
                <a:ext uri="{FF2B5EF4-FFF2-40B4-BE49-F238E27FC236}">
                  <a16:creationId xmlns:a16="http://schemas.microsoft.com/office/drawing/2014/main" id="{B1E23B39-7DA5-45C0-B851-AA9881AB4548}"/>
                </a:ext>
              </a:extLst>
            </p:cNvPr>
            <p:cNvSpPr/>
            <p:nvPr/>
          </p:nvSpPr>
          <p:spPr>
            <a:xfrm rot="10800000">
              <a:off x="1900400" y="2460796"/>
              <a:ext cx="198937" cy="7032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53" name="フリーフォーム 100 1 1">
              <a:extLst>
                <a:ext uri="{FF2B5EF4-FFF2-40B4-BE49-F238E27FC236}">
                  <a16:creationId xmlns:a16="http://schemas.microsoft.com/office/drawing/2014/main" id="{79345D95-0190-4D69-9C3B-BC322AB4732D}"/>
                </a:ext>
              </a:extLst>
            </p:cNvPr>
            <p:cNvSpPr/>
            <p:nvPr/>
          </p:nvSpPr>
          <p:spPr>
            <a:xfrm rot="10800000">
              <a:off x="3420817" y="2477924"/>
              <a:ext cx="198937" cy="7032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54" name="フリーフォーム 100 1 1">
              <a:extLst>
                <a:ext uri="{FF2B5EF4-FFF2-40B4-BE49-F238E27FC236}">
                  <a16:creationId xmlns:a16="http://schemas.microsoft.com/office/drawing/2014/main" id="{9DDC8622-9C22-4951-B308-CE3AFB2C4B9B}"/>
                </a:ext>
              </a:extLst>
            </p:cNvPr>
            <p:cNvSpPr/>
            <p:nvPr/>
          </p:nvSpPr>
          <p:spPr>
            <a:xfrm rot="10800000">
              <a:off x="2740677" y="2451453"/>
              <a:ext cx="198937" cy="70324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25" name="円/楕円 51">
              <a:extLst>
                <a:ext uri="{FF2B5EF4-FFF2-40B4-BE49-F238E27FC236}">
                  <a16:creationId xmlns:a16="http://schemas.microsoft.com/office/drawing/2014/main" id="{7A3F73AF-396A-41C2-A8F2-F3C1506796F4}"/>
                </a:ext>
              </a:extLst>
            </p:cNvPr>
            <p:cNvSpPr>
              <a:spLocks noChangeAspect="1"/>
            </p:cNvSpPr>
            <p:nvPr/>
          </p:nvSpPr>
          <p:spPr>
            <a:xfrm rot="10952241">
              <a:off x="3688606" y="1365208"/>
              <a:ext cx="514802" cy="514802"/>
            </a:xfrm>
            <a:prstGeom prst="ellipse">
              <a:avLst/>
            </a:prstGeom>
            <a:noFill/>
            <a:ln w="28575" cmpd="sng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grpSp>
          <p:nvGrpSpPr>
            <p:cNvPr id="126" name="グループ化 5">
              <a:extLst>
                <a:ext uri="{FF2B5EF4-FFF2-40B4-BE49-F238E27FC236}">
                  <a16:creationId xmlns:a16="http://schemas.microsoft.com/office/drawing/2014/main" id="{DF9B7967-1205-49EE-B48E-D965C14B2B34}"/>
                </a:ext>
              </a:extLst>
            </p:cNvPr>
            <p:cNvGrpSpPr>
              <a:grpSpLocks noChangeAspect="1"/>
            </p:cNvGrpSpPr>
            <p:nvPr/>
          </p:nvGrpSpPr>
          <p:grpSpPr>
            <a:xfrm rot="789182">
              <a:off x="3522452" y="1174751"/>
              <a:ext cx="335714" cy="152349"/>
              <a:chOff x="5267450" y="3810639"/>
              <a:chExt cx="848735" cy="391695"/>
            </a:xfrm>
            <a:noFill/>
          </p:grpSpPr>
          <p:sp>
            <p:nvSpPr>
              <p:cNvPr id="138" name="フリーフォーム 39">
                <a:extLst>
                  <a:ext uri="{FF2B5EF4-FFF2-40B4-BE49-F238E27FC236}">
                    <a16:creationId xmlns:a16="http://schemas.microsoft.com/office/drawing/2014/main" id="{553EF2E2-CB61-43BD-A625-FD0A2583AB52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9" name="グループ化 40">
                <a:extLst>
                  <a:ext uri="{FF2B5EF4-FFF2-40B4-BE49-F238E27FC236}">
                    <a16:creationId xmlns:a16="http://schemas.microsoft.com/office/drawing/2014/main" id="{B0A915A8-4E6A-4748-894A-AAFDAB55E908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140" name="直線コネクタ 41">
                  <a:extLst>
                    <a:ext uri="{FF2B5EF4-FFF2-40B4-BE49-F238E27FC236}">
                      <a16:creationId xmlns:a16="http://schemas.microsoft.com/office/drawing/2014/main" id="{1650504A-031E-4478-9CF8-DE3529CB272C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線コネクタ 42">
                  <a:extLst>
                    <a:ext uri="{FF2B5EF4-FFF2-40B4-BE49-F238E27FC236}">
                      <a16:creationId xmlns:a16="http://schemas.microsoft.com/office/drawing/2014/main" id="{E4D6B0BB-385B-4B92-818B-E60B894DBEC4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線コネクタ 43">
                  <a:extLst>
                    <a:ext uri="{FF2B5EF4-FFF2-40B4-BE49-F238E27FC236}">
                      <a16:creationId xmlns:a16="http://schemas.microsoft.com/office/drawing/2014/main" id="{F471E562-FD2A-4DFE-988E-C4D8841F7B9A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線コネクタ 44">
                  <a:extLst>
                    <a:ext uri="{FF2B5EF4-FFF2-40B4-BE49-F238E27FC236}">
                      <a16:creationId xmlns:a16="http://schemas.microsoft.com/office/drawing/2014/main" id="{C96FA129-D4B8-4637-9EDD-E84815112D59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7" name="グループ化 10">
              <a:extLst>
                <a:ext uri="{FF2B5EF4-FFF2-40B4-BE49-F238E27FC236}">
                  <a16:creationId xmlns:a16="http://schemas.microsoft.com/office/drawing/2014/main" id="{FF1AF328-B945-4419-91F9-3C074D1F8BF8}"/>
                </a:ext>
              </a:extLst>
            </p:cNvPr>
            <p:cNvGrpSpPr>
              <a:grpSpLocks noChangeAspect="1"/>
            </p:cNvGrpSpPr>
            <p:nvPr/>
          </p:nvGrpSpPr>
          <p:grpSpPr>
            <a:xfrm rot="5837639">
              <a:off x="4131130" y="1226158"/>
              <a:ext cx="371348" cy="168519"/>
              <a:chOff x="5267450" y="3810639"/>
              <a:chExt cx="848735" cy="391695"/>
            </a:xfrm>
            <a:noFill/>
          </p:grpSpPr>
          <p:sp>
            <p:nvSpPr>
              <p:cNvPr id="132" name="フリーフォーム 15">
                <a:extLst>
                  <a:ext uri="{FF2B5EF4-FFF2-40B4-BE49-F238E27FC236}">
                    <a16:creationId xmlns:a16="http://schemas.microsoft.com/office/drawing/2014/main" id="{CA181CE0-F8E4-43B6-8BCC-62AB090F8903}"/>
                  </a:ext>
                </a:extLst>
              </p:cNvPr>
              <p:cNvSpPr/>
              <p:nvPr/>
            </p:nvSpPr>
            <p:spPr>
              <a:xfrm rot="2260291">
                <a:off x="5351970" y="4104714"/>
                <a:ext cx="764215" cy="97620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grpFill/>
              <a:ln w="38100">
                <a:solidFill>
                  <a:srgbClr val="00E2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33" name="グループ化 16">
                <a:extLst>
                  <a:ext uri="{FF2B5EF4-FFF2-40B4-BE49-F238E27FC236}">
                    <a16:creationId xmlns:a16="http://schemas.microsoft.com/office/drawing/2014/main" id="{9CE1467A-BD47-4F1E-9D97-7AC3BD634380}"/>
                  </a:ext>
                </a:extLst>
              </p:cNvPr>
              <p:cNvGrpSpPr/>
              <p:nvPr/>
            </p:nvGrpSpPr>
            <p:grpSpPr>
              <a:xfrm>
                <a:off x="5267450" y="3810639"/>
                <a:ext cx="141461" cy="141461"/>
                <a:chOff x="7240824" y="2855449"/>
                <a:chExt cx="141461" cy="141461"/>
              </a:xfrm>
              <a:grpFill/>
            </p:grpSpPr>
            <p:cxnSp>
              <p:nvCxnSpPr>
                <p:cNvPr id="134" name="直線コネクタ 17">
                  <a:extLst>
                    <a:ext uri="{FF2B5EF4-FFF2-40B4-BE49-F238E27FC236}">
                      <a16:creationId xmlns:a16="http://schemas.microsoft.com/office/drawing/2014/main" id="{AD77A918-78D9-41CC-8DE9-C647980DA13D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線コネクタ 18">
                  <a:extLst>
                    <a:ext uri="{FF2B5EF4-FFF2-40B4-BE49-F238E27FC236}">
                      <a16:creationId xmlns:a16="http://schemas.microsoft.com/office/drawing/2014/main" id="{14375CE1-36FF-4B18-B17D-3D9073D373AF}"/>
                    </a:ext>
                  </a:extLst>
                </p:cNvPr>
                <p:cNvCxnSpPr/>
                <p:nvPr/>
              </p:nvCxnSpPr>
              <p:spPr>
                <a:xfrm flipH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線コネクタ 19">
                  <a:extLst>
                    <a:ext uri="{FF2B5EF4-FFF2-40B4-BE49-F238E27FC236}">
                      <a16:creationId xmlns:a16="http://schemas.microsoft.com/office/drawing/2014/main" id="{0AD48EFE-9F22-413A-91F4-F5D6B65A6C36}"/>
                    </a:ext>
                  </a:extLst>
                </p:cNvPr>
                <p:cNvCxnSpPr/>
                <p:nvPr/>
              </p:nvCxnSpPr>
              <p:spPr>
                <a:xfrm flipV="1"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線コネクタ 20">
                  <a:extLst>
                    <a:ext uri="{FF2B5EF4-FFF2-40B4-BE49-F238E27FC236}">
                      <a16:creationId xmlns:a16="http://schemas.microsoft.com/office/drawing/2014/main" id="{8A7358E9-7FCE-4CA9-A212-8D829351E560}"/>
                    </a:ext>
                  </a:extLst>
                </p:cNvPr>
                <p:cNvCxnSpPr/>
                <p:nvPr/>
              </p:nvCxnSpPr>
              <p:spPr>
                <a:xfrm>
                  <a:off x="7240824" y="2855449"/>
                  <a:ext cx="141461" cy="141461"/>
                </a:xfrm>
                <a:prstGeom prst="line">
                  <a:avLst/>
                </a:prstGeom>
                <a:grpFill/>
                <a:ln w="28575">
                  <a:solidFill>
                    <a:srgbClr val="00E26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E9BB78A-B4DC-462D-A413-18C4B2DF4F47}"/>
                </a:ext>
              </a:extLst>
            </p:cNvPr>
            <p:cNvSpPr/>
            <p:nvPr/>
          </p:nvSpPr>
          <p:spPr>
            <a:xfrm>
              <a:off x="3057146" y="1465395"/>
              <a:ext cx="2234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dirty="0"/>
                <a:t>＋</a:t>
              </a:r>
            </a:p>
          </p:txBody>
        </p:sp>
        <p:sp>
          <p:nvSpPr>
            <p:cNvPr id="129" name="円/楕円 51">
              <a:extLst>
                <a:ext uri="{FF2B5EF4-FFF2-40B4-BE49-F238E27FC236}">
                  <a16:creationId xmlns:a16="http://schemas.microsoft.com/office/drawing/2014/main" id="{80D60298-3ACB-4EDF-B4F5-AAF05DA0F4DA}"/>
                </a:ext>
              </a:extLst>
            </p:cNvPr>
            <p:cNvSpPr>
              <a:spLocks noChangeAspect="1"/>
            </p:cNvSpPr>
            <p:nvPr/>
          </p:nvSpPr>
          <p:spPr>
            <a:xfrm rot="10892241">
              <a:off x="2318140" y="1366657"/>
              <a:ext cx="514802" cy="514802"/>
            </a:xfrm>
            <a:prstGeom prst="ellipse">
              <a:avLst/>
            </a:prstGeom>
            <a:noFill/>
            <a:ln w="28575" cmpd="sng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44327049-E6D7-4CAB-B7ED-DA04060801A2}"/>
                </a:ext>
              </a:extLst>
            </p:cNvPr>
            <p:cNvSpPr/>
            <p:nvPr/>
          </p:nvSpPr>
          <p:spPr>
            <a:xfrm>
              <a:off x="1636471" y="1340156"/>
              <a:ext cx="20504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dirty="0"/>
                <a:t>=</a:t>
              </a:r>
              <a:endParaRPr lang="ja-JP" altLang="en-US" sz="2800" dirty="0"/>
            </a:p>
          </p:txBody>
        </p:sp>
        <p:sp>
          <p:nvSpPr>
            <p:cNvPr id="145" name="フリーフォーム 100 1 1">
              <a:extLst>
                <a:ext uri="{FF2B5EF4-FFF2-40B4-BE49-F238E27FC236}">
                  <a16:creationId xmlns:a16="http://schemas.microsoft.com/office/drawing/2014/main" id="{AE6E6A65-63EA-46CF-A265-4E9B52BB8707}"/>
                </a:ext>
              </a:extLst>
            </p:cNvPr>
            <p:cNvSpPr/>
            <p:nvPr/>
          </p:nvSpPr>
          <p:spPr>
            <a:xfrm rot="10800000">
              <a:off x="2064847" y="1587315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48" name="フリーフォーム 100 1 1">
              <a:extLst>
                <a:ext uri="{FF2B5EF4-FFF2-40B4-BE49-F238E27FC236}">
                  <a16:creationId xmlns:a16="http://schemas.microsoft.com/office/drawing/2014/main" id="{EAB0C79B-F05D-4283-B540-AD825A0C39E4}"/>
                </a:ext>
              </a:extLst>
            </p:cNvPr>
            <p:cNvSpPr/>
            <p:nvPr/>
          </p:nvSpPr>
          <p:spPr>
            <a:xfrm rot="10800000">
              <a:off x="2876435" y="1595929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49" name="フリーフォーム 100 1 1">
              <a:extLst>
                <a:ext uri="{FF2B5EF4-FFF2-40B4-BE49-F238E27FC236}">
                  <a16:creationId xmlns:a16="http://schemas.microsoft.com/office/drawing/2014/main" id="{500935ED-F9BD-48CD-A88D-B9F1C5E72B1B}"/>
                </a:ext>
              </a:extLst>
            </p:cNvPr>
            <p:cNvSpPr/>
            <p:nvPr/>
          </p:nvSpPr>
          <p:spPr>
            <a:xfrm rot="10800000">
              <a:off x="4232707" y="1592487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sp>
          <p:nvSpPr>
            <p:cNvPr id="150" name="フリーフォーム 100 1 1">
              <a:extLst>
                <a:ext uri="{FF2B5EF4-FFF2-40B4-BE49-F238E27FC236}">
                  <a16:creationId xmlns:a16="http://schemas.microsoft.com/office/drawing/2014/main" id="{9AA6CF22-BAA3-443F-83F7-615F6D284848}"/>
                </a:ext>
              </a:extLst>
            </p:cNvPr>
            <p:cNvSpPr/>
            <p:nvPr/>
          </p:nvSpPr>
          <p:spPr>
            <a:xfrm rot="10800000">
              <a:off x="3453490" y="1574558"/>
              <a:ext cx="223494" cy="79005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D280E22F-34C0-435F-B3A2-40BFC3B6915B}"/>
                </a:ext>
              </a:extLst>
            </p:cNvPr>
            <p:cNvGrpSpPr/>
            <p:nvPr/>
          </p:nvGrpSpPr>
          <p:grpSpPr>
            <a:xfrm>
              <a:off x="251520" y="1293908"/>
              <a:ext cx="1357335" cy="630431"/>
              <a:chOff x="334345" y="1474746"/>
              <a:chExt cx="1357335" cy="630431"/>
            </a:xfrm>
          </p:grpSpPr>
          <p:sp>
            <p:nvSpPr>
              <p:cNvPr id="12" name="円/楕円 51 1">
                <a:extLst>
                  <a:ext uri="{FF2B5EF4-FFF2-40B4-BE49-F238E27FC236}">
                    <a16:creationId xmlns:a16="http://schemas.microsoft.com/office/drawing/2014/main" id="{A704C36E-709B-482C-AB04-55C04074E1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92241">
                <a:off x="695474" y="1474746"/>
                <a:ext cx="630431" cy="630431"/>
              </a:xfrm>
              <a:prstGeom prst="ellipse">
                <a:avLst/>
              </a:prstGeom>
              <a:noFill/>
              <a:ln w="76200" cmpd="dbl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ja-JP"/>
                </a:defPPr>
                <a:lvl1pPr marL="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umimoji="1"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13" name="フリーフォーム 100 1 1">
                <a:extLst>
                  <a:ext uri="{FF2B5EF4-FFF2-40B4-BE49-F238E27FC236}">
                    <a16:creationId xmlns:a16="http://schemas.microsoft.com/office/drawing/2014/main" id="{861DC33E-B14F-4E8D-A6EC-A9815C8F2881}"/>
                  </a:ext>
                </a:extLst>
              </p:cNvPr>
              <p:cNvSpPr/>
              <p:nvPr/>
            </p:nvSpPr>
            <p:spPr>
              <a:xfrm rot="10800000">
                <a:off x="334345" y="1764466"/>
                <a:ext cx="331560" cy="68811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  <p:sp>
            <p:nvSpPr>
              <p:cNvPr id="158" name="フリーフォーム 100 1 1">
                <a:extLst>
                  <a:ext uri="{FF2B5EF4-FFF2-40B4-BE49-F238E27FC236}">
                    <a16:creationId xmlns:a16="http://schemas.microsoft.com/office/drawing/2014/main" id="{921873EF-CCD4-46DD-AF53-AB8B68A09F1C}"/>
                  </a:ext>
                </a:extLst>
              </p:cNvPr>
              <p:cNvSpPr/>
              <p:nvPr/>
            </p:nvSpPr>
            <p:spPr>
              <a:xfrm rot="10800000">
                <a:off x="1360120" y="1782998"/>
                <a:ext cx="331560" cy="68811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/>
              </a:p>
            </p:txBody>
          </p:sp>
        </p:grpSp>
      </p:grpSp>
      <p:grpSp>
        <p:nvGrpSpPr>
          <p:cNvPr id="146" name="グループ化 29">
            <a:extLst>
              <a:ext uri="{FF2B5EF4-FFF2-40B4-BE49-F238E27FC236}">
                <a16:creationId xmlns:a16="http://schemas.microsoft.com/office/drawing/2014/main" id="{C33EBE14-1FB0-4AB3-BCDF-776E0782545F}"/>
              </a:ext>
            </a:extLst>
          </p:cNvPr>
          <p:cNvGrpSpPr/>
          <p:nvPr/>
        </p:nvGrpSpPr>
        <p:grpSpPr>
          <a:xfrm>
            <a:off x="9280772" y="2476137"/>
            <a:ext cx="6292446" cy="532640"/>
            <a:chOff x="2495763" y="1079212"/>
            <a:chExt cx="5095341" cy="532640"/>
          </a:xfrm>
        </p:grpSpPr>
        <p:sp>
          <p:nvSpPr>
            <p:cNvPr id="147" name="角丸四角形 10">
              <a:extLst>
                <a:ext uri="{FF2B5EF4-FFF2-40B4-BE49-F238E27FC236}">
                  <a16:creationId xmlns:a16="http://schemas.microsoft.com/office/drawing/2014/main" id="{7601097F-FDCF-4119-BFA1-AA3FBDCA3807}"/>
                </a:ext>
              </a:extLst>
            </p:cNvPr>
            <p:cNvSpPr/>
            <p:nvPr/>
          </p:nvSpPr>
          <p:spPr>
            <a:xfrm>
              <a:off x="2495763" y="1079212"/>
              <a:ext cx="5095341" cy="53264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ja-JP" sz="2400" dirty="0">
                  <a:solidFill>
                    <a:schemeClr val="bg1"/>
                  </a:solidFill>
                </a:rPr>
                <a:t> Lorentz &amp; gauge symmetries  </a:t>
              </a:r>
              <a:r>
                <a:rPr lang="en-US" altLang="ja-JP" sz="2400" dirty="0">
                  <a:solidFill>
                    <a:schemeClr val="bg1"/>
                  </a:solidFill>
                  <a:sym typeface="Wingdings" pitchFamily="2" charset="2"/>
                </a:rPr>
                <a:t> n </a:t>
              </a:r>
              <a:r>
                <a:rPr lang="ja-JP" altLang="en-US" sz="2400" dirty="0">
                  <a:solidFill>
                    <a:schemeClr val="bg1"/>
                  </a:solidFill>
                  <a:sym typeface="Wingdings" pitchFamily="2" charset="2"/>
                </a:rPr>
                <a:t>≠ </a:t>
              </a:r>
              <a:r>
                <a:rPr lang="en-US" altLang="ja-JP" sz="2400" dirty="0">
                  <a:solidFill>
                    <a:schemeClr val="bg1"/>
                  </a:solidFill>
                  <a:sym typeface="Wingdings" pitchFamily="2" charset="2"/>
                </a:rPr>
                <a:t>1 in general</a:t>
              </a:r>
            </a:p>
          </p:txBody>
        </p:sp>
        <p:grpSp>
          <p:nvGrpSpPr>
            <p:cNvPr id="161" name="グループ化 11">
              <a:extLst>
                <a:ext uri="{FF2B5EF4-FFF2-40B4-BE49-F238E27FC236}">
                  <a16:creationId xmlns:a16="http://schemas.microsoft.com/office/drawing/2014/main" id="{167A8AD3-E9EF-4446-A60A-59C19006CC44}"/>
                </a:ext>
              </a:extLst>
            </p:cNvPr>
            <p:cNvGrpSpPr/>
            <p:nvPr/>
          </p:nvGrpSpPr>
          <p:grpSpPr>
            <a:xfrm>
              <a:off x="2924844" y="1092050"/>
              <a:ext cx="347147" cy="350609"/>
              <a:chOff x="-1579487" y="1019012"/>
              <a:chExt cx="534746" cy="529301"/>
            </a:xfrm>
          </p:grpSpPr>
          <p:cxnSp>
            <p:nvCxnSpPr>
              <p:cNvPr id="162" name="直線コネクタ 12">
                <a:extLst>
                  <a:ext uri="{FF2B5EF4-FFF2-40B4-BE49-F238E27FC236}">
                    <a16:creationId xmlns:a16="http://schemas.microsoft.com/office/drawing/2014/main" id="{C75BD29A-E3ED-40E0-B1C9-755FB90933AF}"/>
                  </a:ext>
                </a:extLst>
              </p:cNvPr>
              <p:cNvCxnSpPr/>
              <p:nvPr/>
            </p:nvCxnSpPr>
            <p:spPr>
              <a:xfrm>
                <a:off x="-1548803" y="1019012"/>
                <a:ext cx="504057" cy="517248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3">
                <a:extLst>
                  <a:ext uri="{FF2B5EF4-FFF2-40B4-BE49-F238E27FC236}">
                    <a16:creationId xmlns:a16="http://schemas.microsoft.com/office/drawing/2014/main" id="{A073902E-1720-443A-A42A-4785D878D2E8}"/>
                  </a:ext>
                </a:extLst>
              </p:cNvPr>
              <p:cNvCxnSpPr/>
              <p:nvPr/>
            </p:nvCxnSpPr>
            <p:spPr>
              <a:xfrm flipV="1">
                <a:off x="-1579487" y="1019015"/>
                <a:ext cx="534746" cy="529298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Picture 18">
            <a:extLst>
              <a:ext uri="{FF2B5EF4-FFF2-40B4-BE49-F238E27FC236}">
                <a16:creationId xmlns:a16="http://schemas.microsoft.com/office/drawing/2014/main" id="{52F5FDAB-2228-E346-81AA-1B1BFB5E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87976" y="4028067"/>
            <a:ext cx="2341207" cy="162117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F8750E-23C2-8683-17FA-72388E4059D7}"/>
              </a:ext>
            </a:extLst>
          </p:cNvPr>
          <p:cNvSpPr txBox="1"/>
          <p:nvPr/>
        </p:nvSpPr>
        <p:spPr>
          <a:xfrm>
            <a:off x="10025015" y="881698"/>
            <a:ext cx="6669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Strong B provides a preferred orientation.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 “Vacuum birefringence”: Polarization dependent refractive indices</a:t>
            </a:r>
            <a:endParaRPr kumimoji="1" lang="ja-JP" alt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9AB2AEE-85F2-2E3C-836D-9F0A8AD52981}"/>
              </a:ext>
            </a:extLst>
          </p:cNvPr>
          <p:cNvGrpSpPr/>
          <p:nvPr/>
        </p:nvGrpSpPr>
        <p:grpSpPr>
          <a:xfrm>
            <a:off x="3419872" y="2861125"/>
            <a:ext cx="5430495" cy="3960401"/>
            <a:chOff x="3419872" y="2861125"/>
            <a:chExt cx="5430495" cy="39604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0A2D60-7DCE-4256-86DB-FB7F1C5D7F61}"/>
                </a:ext>
              </a:extLst>
            </p:cNvPr>
            <p:cNvSpPr txBox="1"/>
            <p:nvPr/>
          </p:nvSpPr>
          <p:spPr>
            <a:xfrm>
              <a:off x="3632575" y="5291916"/>
              <a:ext cx="19330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2">
                      <a:lumMod val="50000"/>
                    </a:schemeClr>
                  </a:solidFill>
                </a:rPr>
                <a:t>Dispersion integral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25BACF6-FC6C-3D15-6B08-5DA315CE1528}"/>
                </a:ext>
              </a:extLst>
            </p:cNvPr>
            <p:cNvGrpSpPr/>
            <p:nvPr/>
          </p:nvGrpSpPr>
          <p:grpSpPr>
            <a:xfrm>
              <a:off x="3419872" y="2861125"/>
              <a:ext cx="2156068" cy="2590886"/>
              <a:chOff x="3419872" y="2861125"/>
              <a:chExt cx="2156068" cy="2590886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57612A2-2CE3-4650-B2D4-9FD0421DA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411252" y="3492011"/>
                <a:ext cx="474651" cy="1017109"/>
              </a:xfrm>
              <a:prstGeom prst="rect">
                <a:avLst/>
              </a:prstGeom>
            </p:spPr>
          </p:pic>
          <p:sp>
            <p:nvSpPr>
              <p:cNvPr id="44" name="Arrow: Left-Right 43">
                <a:extLst>
                  <a:ext uri="{FF2B5EF4-FFF2-40B4-BE49-F238E27FC236}">
                    <a16:creationId xmlns:a16="http://schemas.microsoft.com/office/drawing/2014/main" id="{F50ED5BF-84EF-401C-A19D-710FE9023B0D}"/>
                  </a:ext>
                </a:extLst>
              </p:cNvPr>
              <p:cNvSpPr/>
              <p:nvPr/>
            </p:nvSpPr>
            <p:spPr bwMode="auto">
              <a:xfrm>
                <a:off x="3743293" y="2861125"/>
                <a:ext cx="1714827" cy="663670"/>
              </a:xfrm>
              <a:prstGeom prst="leftRightArrow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kumimoji="1" lang="en-US" altLang="ja-JP" dirty="0">
                    <a:solidFill>
                      <a:schemeClr val="tx1"/>
                    </a:solidFill>
                  </a:rPr>
                  <a:t>Both sides of a coin</a:t>
                </a:r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173" name="Picture 172" descr="A picture containing bridge&#10;&#10;Description automatically generated">
                <a:extLst>
                  <a:ext uri="{FF2B5EF4-FFF2-40B4-BE49-F238E27FC236}">
                    <a16:creationId xmlns:a16="http://schemas.microsoft.com/office/drawing/2014/main" id="{0C8048F3-9DC8-47F2-94D4-3D632DD2FE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19872" y="4005064"/>
                <a:ext cx="2156068" cy="1446947"/>
              </a:xfrm>
              <a:prstGeom prst="rect">
                <a:avLst/>
              </a:prstGeom>
            </p:spPr>
          </p:pic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65FAACF-2BCB-4D83-1FD7-BC9B9A656047}"/>
                </a:ext>
              </a:extLst>
            </p:cNvPr>
            <p:cNvSpPr txBox="1"/>
            <p:nvPr/>
          </p:nvSpPr>
          <p:spPr>
            <a:xfrm>
              <a:off x="4946350" y="5805863"/>
              <a:ext cx="390401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Imaginary part = On-shell processes</a:t>
              </a:r>
              <a:endParaRPr kumimoji="1" lang="en-US" altLang="ja-JP" sz="2000" u="sng" dirty="0"/>
            </a:p>
            <a:p>
              <a:pPr marL="342900" indent="-342900">
                <a:buFont typeface="Wingdings" panose="05000000000000000000" pitchFamily="2" charset="2"/>
                <a:buChar char="à"/>
              </a:pPr>
              <a:r>
                <a:rPr lang="en-US" altLang="ja-JP" sz="2000" dirty="0">
                  <a:sym typeface="Wingdings" panose="05000000000000000000" pitchFamily="2" charset="2"/>
                </a:rPr>
                <a:t>Simpler to understand </a:t>
              </a:r>
            </a:p>
            <a:p>
              <a:r>
                <a:rPr lang="en-US" altLang="ja-JP" sz="2000" dirty="0">
                  <a:sym typeface="Wingdings" panose="05000000000000000000" pitchFamily="2" charset="2"/>
                </a:rPr>
                <a:t>     (than the real part)</a:t>
              </a:r>
              <a:endParaRPr kumimoji="1" lang="en-US" altLang="ja-JP" sz="20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0D0EE4A-A4C4-416A-0638-6450549AE0DD}"/>
              </a:ext>
            </a:extLst>
          </p:cNvPr>
          <p:cNvSpPr txBox="1"/>
          <p:nvPr/>
        </p:nvSpPr>
        <p:spPr>
          <a:xfrm>
            <a:off x="5575940" y="2192645"/>
            <a:ext cx="3099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B-field opens 1-to-2 kinematics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79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27405D-0E99-07E1-FAD0-DF7E8F351687}"/>
              </a:ext>
            </a:extLst>
          </p:cNvPr>
          <p:cNvSpPr/>
          <p:nvPr/>
        </p:nvSpPr>
        <p:spPr bwMode="auto">
          <a:xfrm>
            <a:off x="179512" y="4563012"/>
            <a:ext cx="8856984" cy="225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5018011-3C8D-4808-AF5C-A46E3CB94E0D}"/>
              </a:ext>
            </a:extLst>
          </p:cNvPr>
          <p:cNvSpPr/>
          <p:nvPr/>
        </p:nvSpPr>
        <p:spPr bwMode="auto">
          <a:xfrm>
            <a:off x="251520" y="719154"/>
            <a:ext cx="4524788" cy="3611039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254A66B6-8121-4C1F-B062-A0ED0C7AC6CA}"/>
              </a:ext>
            </a:extLst>
          </p:cNvPr>
          <p:cNvSpPr/>
          <p:nvPr/>
        </p:nvSpPr>
        <p:spPr bwMode="auto">
          <a:xfrm>
            <a:off x="4883462" y="754065"/>
            <a:ext cx="4153033" cy="361103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kumimoji="1" lang="ja-JP" altLang="en-US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46221F3-5BD4-468D-9E44-5B67185E71E9}"/>
              </a:ext>
            </a:extLst>
          </p:cNvPr>
          <p:cNvGrpSpPr/>
          <p:nvPr/>
        </p:nvGrpSpPr>
        <p:grpSpPr>
          <a:xfrm>
            <a:off x="2469597" y="1177336"/>
            <a:ext cx="2246419" cy="3891080"/>
            <a:chOff x="1115616" y="404664"/>
            <a:chExt cx="2536596" cy="439370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C28B10F-9A64-4BCE-84B9-B782A43AFD84}"/>
                </a:ext>
              </a:extLst>
            </p:cNvPr>
            <p:cNvGrpSpPr/>
            <p:nvPr/>
          </p:nvGrpSpPr>
          <p:grpSpPr>
            <a:xfrm>
              <a:off x="1115616" y="1338989"/>
              <a:ext cx="2536596" cy="2558482"/>
              <a:chOff x="611560" y="1484784"/>
              <a:chExt cx="3528392" cy="3558836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6BE21086-55C7-4759-A41C-149A318996A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560" y="3248980"/>
                <a:ext cx="352839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81C99654-36CC-4335-8E54-2D89B15DDFD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5756" y="1484784"/>
                <a:ext cx="0" cy="35588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BC27B7D-67D2-4FCF-8D94-E1CB87B3EE12}"/>
                </a:ext>
              </a:extLst>
            </p:cNvPr>
            <p:cNvGrpSpPr/>
            <p:nvPr/>
          </p:nvGrpSpPr>
          <p:grpSpPr>
            <a:xfrm>
              <a:off x="1726346" y="2734191"/>
              <a:ext cx="1293398" cy="2064177"/>
              <a:chOff x="6690747" y="2145506"/>
              <a:chExt cx="1799110" cy="2871260"/>
            </a:xfrm>
            <a:solidFill>
              <a:srgbClr val="00B0F0"/>
            </a:solidFill>
          </p:grpSpPr>
          <p:sp>
            <p:nvSpPr>
              <p:cNvPr id="45" name="Arc 44">
                <a:extLst>
                  <a:ext uri="{FF2B5EF4-FFF2-40B4-BE49-F238E27FC236}">
                    <a16:creationId xmlns:a16="http://schemas.microsoft.com/office/drawing/2014/main" id="{0B0C60FF-D5C6-4315-850D-EEA48E3546B5}"/>
                  </a:ext>
                </a:extLst>
              </p:cNvPr>
              <p:cNvSpPr/>
              <p:nvPr/>
            </p:nvSpPr>
            <p:spPr>
              <a:xfrm>
                <a:off x="6792180" y="2217008"/>
                <a:ext cx="1596244" cy="2799758"/>
              </a:xfrm>
              <a:prstGeom prst="arc">
                <a:avLst>
                  <a:gd name="adj1" fmla="val 11367419"/>
                  <a:gd name="adj2" fmla="val 21161724"/>
                </a:avLst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  <a:alpha val="53000"/>
                    </a:srgbClr>
                  </a:gs>
                  <a:gs pos="100000">
                    <a:srgbClr val="00B0F0">
                      <a:shade val="100000"/>
                      <a:satMod val="115000"/>
                      <a:alpha val="54000"/>
                    </a:srgbClr>
                  </a:gs>
                </a:gsLst>
                <a:lin ang="162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6835520-F4A2-43D9-80DB-A9AED054D837}"/>
                  </a:ext>
                </a:extLst>
              </p:cNvPr>
              <p:cNvGrpSpPr/>
              <p:nvPr/>
            </p:nvGrpSpPr>
            <p:grpSpPr>
              <a:xfrm>
                <a:off x="7533664" y="2145506"/>
                <a:ext cx="956193" cy="1455044"/>
                <a:chOff x="7533664" y="2145506"/>
                <a:chExt cx="956193" cy="1455044"/>
              </a:xfrm>
              <a:grpFill/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49E78948-B02E-410C-9C2D-7714CD4B49AA}"/>
                    </a:ext>
                  </a:extLst>
                </p:cNvPr>
                <p:cNvSpPr/>
                <p:nvPr/>
              </p:nvSpPr>
              <p:spPr>
                <a:xfrm rot="5400000">
                  <a:off x="7533664" y="2145506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C82F60A4-96CD-4217-BCB6-F95E8912D93F}"/>
                    </a:ext>
                  </a:extLst>
                </p:cNvPr>
                <p:cNvSpPr/>
                <p:nvPr/>
              </p:nvSpPr>
              <p:spPr>
                <a:xfrm rot="5400000">
                  <a:off x="7826045" y="2251552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47AFF40D-826E-478D-A718-687867EC0DFC}"/>
                    </a:ext>
                  </a:extLst>
                </p:cNvPr>
                <p:cNvSpPr/>
                <p:nvPr/>
              </p:nvSpPr>
              <p:spPr>
                <a:xfrm rot="5400000">
                  <a:off x="8025561" y="2444368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21218890-7B0F-498B-A5E3-13651A75BFE6}"/>
                    </a:ext>
                  </a:extLst>
                </p:cNvPr>
                <p:cNvSpPr/>
                <p:nvPr/>
              </p:nvSpPr>
              <p:spPr>
                <a:xfrm rot="5400000">
                  <a:off x="8137319" y="2662108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B027BBD3-F704-42E9-9B44-86511B2ADE49}"/>
                    </a:ext>
                  </a:extLst>
                </p:cNvPr>
                <p:cNvSpPr/>
                <p:nvPr/>
              </p:nvSpPr>
              <p:spPr>
                <a:xfrm rot="5400000">
                  <a:off x="8237093" y="2913823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14BB7BCB-E121-4EF4-A5AA-8B8D2A47B843}"/>
                    </a:ext>
                  </a:extLst>
                </p:cNvPr>
                <p:cNvSpPr/>
                <p:nvPr/>
              </p:nvSpPr>
              <p:spPr>
                <a:xfrm rot="5400000">
                  <a:off x="8295125" y="3182931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0763D8F1-5B39-4915-BAD3-5B4E29E4EA7C}"/>
                    </a:ext>
                  </a:extLst>
                </p:cNvPr>
                <p:cNvSpPr/>
                <p:nvPr/>
              </p:nvSpPr>
              <p:spPr>
                <a:xfrm rot="5400000">
                  <a:off x="8345841" y="3456535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655AEBA-A545-458F-B18F-34DAF9E02E0A}"/>
                  </a:ext>
                </a:extLst>
              </p:cNvPr>
              <p:cNvGrpSpPr/>
              <p:nvPr/>
            </p:nvGrpSpPr>
            <p:grpSpPr>
              <a:xfrm flipH="1">
                <a:off x="6690747" y="2239324"/>
                <a:ext cx="663812" cy="1348998"/>
                <a:chOff x="6948265" y="2403952"/>
                <a:chExt cx="663812" cy="1348998"/>
              </a:xfrm>
              <a:grpFill/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682D5513-1E33-4EEA-A6B1-B06E5EFBBB95}"/>
                    </a:ext>
                  </a:extLst>
                </p:cNvPr>
                <p:cNvSpPr/>
                <p:nvPr/>
              </p:nvSpPr>
              <p:spPr>
                <a:xfrm rot="16200000" flipH="1">
                  <a:off x="6948265" y="2403952"/>
                  <a:ext cx="144015" cy="14401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179BF26C-D9C4-4BBE-ABBD-3BAE72E5DABB}"/>
                    </a:ext>
                  </a:extLst>
                </p:cNvPr>
                <p:cNvSpPr/>
                <p:nvPr/>
              </p:nvSpPr>
              <p:spPr>
                <a:xfrm rot="16200000" flipH="1">
                  <a:off x="7147781" y="2596768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17981E5-5536-4836-AE70-9865C31EA41E}"/>
                    </a:ext>
                  </a:extLst>
                </p:cNvPr>
                <p:cNvSpPr/>
                <p:nvPr/>
              </p:nvSpPr>
              <p:spPr>
                <a:xfrm rot="16200000" flipH="1">
                  <a:off x="7259539" y="2814508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B36BA717-F1F9-44D0-B167-646779306709}"/>
                    </a:ext>
                  </a:extLst>
                </p:cNvPr>
                <p:cNvSpPr/>
                <p:nvPr/>
              </p:nvSpPr>
              <p:spPr>
                <a:xfrm rot="16200000" flipH="1">
                  <a:off x="7359313" y="3066223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CF45F87E-7CF2-4C32-BFBB-20BDF25BB847}"/>
                    </a:ext>
                  </a:extLst>
                </p:cNvPr>
                <p:cNvSpPr/>
                <p:nvPr/>
              </p:nvSpPr>
              <p:spPr>
                <a:xfrm rot="16200000" flipH="1">
                  <a:off x="7417345" y="3335331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466341F9-39C8-4279-AD6F-DC6259F8F043}"/>
                    </a:ext>
                  </a:extLst>
                </p:cNvPr>
                <p:cNvSpPr/>
                <p:nvPr/>
              </p:nvSpPr>
              <p:spPr>
                <a:xfrm rot="16200000" flipH="1">
                  <a:off x="7468061" y="3608935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sp>
          <p:nvSpPr>
            <p:cNvPr id="63" name="Arc 62">
              <a:extLst>
                <a:ext uri="{FF2B5EF4-FFF2-40B4-BE49-F238E27FC236}">
                  <a16:creationId xmlns:a16="http://schemas.microsoft.com/office/drawing/2014/main" id="{B2B8A79D-4666-4516-945A-9E4ED65BF9AF}"/>
                </a:ext>
              </a:extLst>
            </p:cNvPr>
            <p:cNvSpPr/>
            <p:nvPr/>
          </p:nvSpPr>
          <p:spPr>
            <a:xfrm rot="10800000">
              <a:off x="1799268" y="404664"/>
              <a:ext cx="1147556" cy="2012774"/>
            </a:xfrm>
            <a:prstGeom prst="arc">
              <a:avLst>
                <a:gd name="adj1" fmla="val 11367419"/>
                <a:gd name="adj2" fmla="val 21161724"/>
              </a:avLst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C0D3004-6E9B-4770-BDFD-A5739CAAC087}"/>
                </a:ext>
              </a:extLst>
            </p:cNvPr>
            <p:cNvSpPr/>
            <p:nvPr/>
          </p:nvSpPr>
          <p:spPr>
            <a:xfrm rot="16200000" flipV="1">
              <a:off x="2208519" y="2338573"/>
              <a:ext cx="103534" cy="10353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2" name="フリーフォーム 100 1 1 1 1">
              <a:extLst>
                <a:ext uri="{FF2B5EF4-FFF2-40B4-BE49-F238E27FC236}">
                  <a16:creationId xmlns:a16="http://schemas.microsoft.com/office/drawing/2014/main" id="{A11E20CF-7DC6-4133-BED7-9108F441E1CF}"/>
                </a:ext>
              </a:extLst>
            </p:cNvPr>
            <p:cNvSpPr/>
            <p:nvPr/>
          </p:nvSpPr>
          <p:spPr>
            <a:xfrm rot="12308424">
              <a:off x="1177601" y="2327013"/>
              <a:ext cx="542016" cy="73706"/>
            </a:xfrm>
            <a:custGeom>
              <a:avLst/>
              <a:gdLst>
                <a:gd name="connsiteX0" fmla="*/ 0 w 5780690"/>
                <a:gd name="connsiteY0" fmla="*/ 357725 h 746722"/>
                <a:gd name="connsiteX1" fmla="*/ 336331 w 5780690"/>
                <a:gd name="connsiteY1" fmla="*/ 10884 h 746722"/>
                <a:gd name="connsiteX2" fmla="*/ 735725 w 5780690"/>
                <a:gd name="connsiteY2" fmla="*/ 273642 h 746722"/>
                <a:gd name="connsiteX3" fmla="*/ 1082566 w 5780690"/>
                <a:gd name="connsiteY3" fmla="*/ 746608 h 746722"/>
                <a:gd name="connsiteX4" fmla="*/ 1439918 w 5780690"/>
                <a:gd name="connsiteY4" fmla="*/ 315684 h 746722"/>
                <a:gd name="connsiteX5" fmla="*/ 1755228 w 5780690"/>
                <a:gd name="connsiteY5" fmla="*/ 10884 h 746722"/>
                <a:gd name="connsiteX6" fmla="*/ 2165131 w 5780690"/>
                <a:gd name="connsiteY6" fmla="*/ 315684 h 746722"/>
                <a:gd name="connsiteX7" fmla="*/ 2490952 w 5780690"/>
                <a:gd name="connsiteY7" fmla="*/ 715077 h 746722"/>
                <a:gd name="connsiteX8" fmla="*/ 2890345 w 5780690"/>
                <a:gd name="connsiteY8" fmla="*/ 315684 h 746722"/>
                <a:gd name="connsiteX9" fmla="*/ 3216166 w 5780690"/>
                <a:gd name="connsiteY9" fmla="*/ 373 h 746722"/>
                <a:gd name="connsiteX10" fmla="*/ 3594538 w 5780690"/>
                <a:gd name="connsiteY10" fmla="*/ 326194 h 746722"/>
                <a:gd name="connsiteX11" fmla="*/ 3930869 w 5780690"/>
                <a:gd name="connsiteY11" fmla="*/ 736097 h 746722"/>
                <a:gd name="connsiteX12" fmla="*/ 4351283 w 5780690"/>
                <a:gd name="connsiteY12" fmla="*/ 326194 h 746722"/>
                <a:gd name="connsiteX13" fmla="*/ 4698125 w 5780690"/>
                <a:gd name="connsiteY13" fmla="*/ 373 h 746722"/>
                <a:gd name="connsiteX14" fmla="*/ 5034456 w 5780690"/>
                <a:gd name="connsiteY14" fmla="*/ 389256 h 746722"/>
                <a:gd name="connsiteX15" fmla="*/ 5412828 w 5780690"/>
                <a:gd name="connsiteY15" fmla="*/ 725587 h 746722"/>
                <a:gd name="connsiteX16" fmla="*/ 5780690 w 5780690"/>
                <a:gd name="connsiteY16" fmla="*/ 347215 h 746722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55228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490952 w 5780690"/>
                <a:gd name="connsiteY7" fmla="*/ 715077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34456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36331 w 5780690"/>
                <a:gd name="connsiteY1" fmla="*/ 10884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786759 w 5780690"/>
                <a:gd name="connsiteY5" fmla="*/ 1088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16166 w 5780690"/>
                <a:gd name="connsiteY9" fmla="*/ 373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  <a:gd name="connsiteX0" fmla="*/ 0 w 5780690"/>
                <a:gd name="connsiteY0" fmla="*/ 357725 h 746639"/>
                <a:gd name="connsiteX1" fmla="*/ 388883 w 5780690"/>
                <a:gd name="connsiteY1" fmla="*/ 31905 h 746639"/>
                <a:gd name="connsiteX2" fmla="*/ 735725 w 5780690"/>
                <a:gd name="connsiteY2" fmla="*/ 336704 h 746639"/>
                <a:gd name="connsiteX3" fmla="*/ 1082566 w 5780690"/>
                <a:gd name="connsiteY3" fmla="*/ 746608 h 746639"/>
                <a:gd name="connsiteX4" fmla="*/ 1439918 w 5780690"/>
                <a:gd name="connsiteY4" fmla="*/ 315684 h 746639"/>
                <a:gd name="connsiteX5" fmla="*/ 1818290 w 5780690"/>
                <a:gd name="connsiteY5" fmla="*/ 374 h 746639"/>
                <a:gd name="connsiteX6" fmla="*/ 2165131 w 5780690"/>
                <a:gd name="connsiteY6" fmla="*/ 315684 h 746639"/>
                <a:gd name="connsiteX7" fmla="*/ 2522483 w 5780690"/>
                <a:gd name="connsiteY7" fmla="*/ 704566 h 746639"/>
                <a:gd name="connsiteX8" fmla="*/ 2890345 w 5780690"/>
                <a:gd name="connsiteY8" fmla="*/ 315684 h 746639"/>
                <a:gd name="connsiteX9" fmla="*/ 3258208 w 5780690"/>
                <a:gd name="connsiteY9" fmla="*/ 10884 h 746639"/>
                <a:gd name="connsiteX10" fmla="*/ 3594538 w 5780690"/>
                <a:gd name="connsiteY10" fmla="*/ 326194 h 746639"/>
                <a:gd name="connsiteX11" fmla="*/ 3930869 w 5780690"/>
                <a:gd name="connsiteY11" fmla="*/ 736097 h 746639"/>
                <a:gd name="connsiteX12" fmla="*/ 4351283 w 5780690"/>
                <a:gd name="connsiteY12" fmla="*/ 326194 h 746639"/>
                <a:gd name="connsiteX13" fmla="*/ 4698125 w 5780690"/>
                <a:gd name="connsiteY13" fmla="*/ 373 h 746639"/>
                <a:gd name="connsiteX14" fmla="*/ 5087008 w 5780690"/>
                <a:gd name="connsiteY14" fmla="*/ 389256 h 746639"/>
                <a:gd name="connsiteX15" fmla="*/ 5412828 w 5780690"/>
                <a:gd name="connsiteY15" fmla="*/ 725587 h 746639"/>
                <a:gd name="connsiteX16" fmla="*/ 5780690 w 5780690"/>
                <a:gd name="connsiteY16" fmla="*/ 347215 h 74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80690" h="746639">
                  <a:moveTo>
                    <a:pt x="0" y="357725"/>
                  </a:moveTo>
                  <a:cubicBezTo>
                    <a:pt x="106855" y="191311"/>
                    <a:pt x="266262" y="35408"/>
                    <a:pt x="388883" y="31905"/>
                  </a:cubicBezTo>
                  <a:cubicBezTo>
                    <a:pt x="511504" y="28402"/>
                    <a:pt x="620111" y="217587"/>
                    <a:pt x="735725" y="336704"/>
                  </a:cubicBezTo>
                  <a:cubicBezTo>
                    <a:pt x="851339" y="455821"/>
                    <a:pt x="965201" y="750111"/>
                    <a:pt x="1082566" y="746608"/>
                  </a:cubicBezTo>
                  <a:cubicBezTo>
                    <a:pt x="1199931" y="743105"/>
                    <a:pt x="1317297" y="440056"/>
                    <a:pt x="1439918" y="315684"/>
                  </a:cubicBezTo>
                  <a:cubicBezTo>
                    <a:pt x="1562539" y="191312"/>
                    <a:pt x="1697421" y="374"/>
                    <a:pt x="1818290" y="374"/>
                  </a:cubicBezTo>
                  <a:cubicBezTo>
                    <a:pt x="1939159" y="374"/>
                    <a:pt x="2047766" y="198319"/>
                    <a:pt x="2165131" y="315684"/>
                  </a:cubicBezTo>
                  <a:cubicBezTo>
                    <a:pt x="2282496" y="433049"/>
                    <a:pt x="2401614" y="704566"/>
                    <a:pt x="2522483" y="704566"/>
                  </a:cubicBezTo>
                  <a:cubicBezTo>
                    <a:pt x="2643352" y="704566"/>
                    <a:pt x="2767724" y="431298"/>
                    <a:pt x="2890345" y="315684"/>
                  </a:cubicBezTo>
                  <a:cubicBezTo>
                    <a:pt x="3012966" y="200070"/>
                    <a:pt x="3140843" y="9132"/>
                    <a:pt x="3258208" y="10884"/>
                  </a:cubicBezTo>
                  <a:cubicBezTo>
                    <a:pt x="3375573" y="12636"/>
                    <a:pt x="3482428" y="205325"/>
                    <a:pt x="3594538" y="326194"/>
                  </a:cubicBezTo>
                  <a:cubicBezTo>
                    <a:pt x="3706648" y="447063"/>
                    <a:pt x="3804745" y="736097"/>
                    <a:pt x="3930869" y="736097"/>
                  </a:cubicBezTo>
                  <a:cubicBezTo>
                    <a:pt x="4056993" y="736097"/>
                    <a:pt x="4223407" y="448815"/>
                    <a:pt x="4351283" y="326194"/>
                  </a:cubicBezTo>
                  <a:cubicBezTo>
                    <a:pt x="4479159" y="203573"/>
                    <a:pt x="4575504" y="-10137"/>
                    <a:pt x="4698125" y="373"/>
                  </a:cubicBezTo>
                  <a:cubicBezTo>
                    <a:pt x="4820746" y="10883"/>
                    <a:pt x="4967891" y="268387"/>
                    <a:pt x="5087008" y="389256"/>
                  </a:cubicBezTo>
                  <a:cubicBezTo>
                    <a:pt x="5206125" y="510125"/>
                    <a:pt x="5297214" y="732594"/>
                    <a:pt x="5412828" y="725587"/>
                  </a:cubicBezTo>
                  <a:cubicBezTo>
                    <a:pt x="5528442" y="718580"/>
                    <a:pt x="5658945" y="532897"/>
                    <a:pt x="5780690" y="3472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dirty="0">
                <a:solidFill>
                  <a:srgbClr val="FF0000"/>
                </a:solidFill>
              </a:endParaRP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B2139620-1A1B-4509-AE27-8FE51ED885A8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245" y="2074286"/>
              <a:ext cx="92226" cy="140343"/>
            </a:xfrm>
            <a:prstGeom prst="rect">
              <a:avLst/>
            </a:prstGeom>
          </p:spPr>
        </p:pic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7832D426-13C8-448D-8CCB-D25B13DBCFE6}"/>
                </a:ext>
              </a:extLst>
            </p:cNvPr>
            <p:cNvGrpSpPr/>
            <p:nvPr/>
          </p:nvGrpSpPr>
          <p:grpSpPr>
            <a:xfrm rot="21116428">
              <a:off x="1672624" y="2394178"/>
              <a:ext cx="471348" cy="115906"/>
              <a:chOff x="1688091" y="4037856"/>
              <a:chExt cx="655643" cy="161224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F317FBF3-E501-4B1B-9113-1FC8FAF43EC2}"/>
                  </a:ext>
                </a:extLst>
              </p:cNvPr>
              <p:cNvCxnSpPr>
                <a:cxnSpLocks/>
              </p:cNvCxnSpPr>
              <p:nvPr/>
            </p:nvCxnSpPr>
            <p:spPr>
              <a:xfrm rot="483572" flipV="1">
                <a:off x="1688091" y="4058459"/>
                <a:ext cx="655643" cy="112791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Isosceles Triangle 96">
                <a:extLst>
                  <a:ext uri="{FF2B5EF4-FFF2-40B4-BE49-F238E27FC236}">
                    <a16:creationId xmlns:a16="http://schemas.microsoft.com/office/drawing/2014/main" id="{9F1BA385-BA7F-4C89-B3D0-B06E0CEEC961}"/>
                  </a:ext>
                </a:extLst>
              </p:cNvPr>
              <p:cNvSpPr/>
              <p:nvPr/>
            </p:nvSpPr>
            <p:spPr bwMode="auto">
              <a:xfrm rot="5114399">
                <a:off x="1957337" y="4035985"/>
                <a:ext cx="161224" cy="164966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9ADCADA3-828D-4F00-8753-47FC5339F85A}"/>
                </a:ext>
              </a:extLst>
            </p:cNvPr>
            <p:cNvGrpSpPr/>
            <p:nvPr/>
          </p:nvGrpSpPr>
          <p:grpSpPr>
            <a:xfrm rot="20701684">
              <a:off x="1692607" y="2494063"/>
              <a:ext cx="355479" cy="297277"/>
              <a:chOff x="1630720" y="4185102"/>
              <a:chExt cx="494469" cy="413511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8D98D57-8DC6-4945-90AC-2959B1B2491E}"/>
                  </a:ext>
                </a:extLst>
              </p:cNvPr>
              <p:cNvCxnSpPr>
                <a:cxnSpLocks/>
              </p:cNvCxnSpPr>
              <p:nvPr/>
            </p:nvCxnSpPr>
            <p:spPr>
              <a:xfrm rot="898316">
                <a:off x="1630720" y="4185102"/>
                <a:ext cx="494469" cy="413511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Isosceles Triangle 97">
                <a:extLst>
                  <a:ext uri="{FF2B5EF4-FFF2-40B4-BE49-F238E27FC236}">
                    <a16:creationId xmlns:a16="http://schemas.microsoft.com/office/drawing/2014/main" id="{C33C5174-7005-444F-9061-A122AE307903}"/>
                  </a:ext>
                </a:extLst>
              </p:cNvPr>
              <p:cNvSpPr/>
              <p:nvPr/>
            </p:nvSpPr>
            <p:spPr bwMode="auto">
              <a:xfrm rot="19550205">
                <a:off x="1761786" y="4275365"/>
                <a:ext cx="161224" cy="164966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74EBC01-CE44-474E-ACC1-00FA9408B1F5}"/>
              </a:ext>
            </a:extLst>
          </p:cNvPr>
          <p:cNvGrpSpPr/>
          <p:nvPr/>
        </p:nvGrpSpPr>
        <p:grpSpPr>
          <a:xfrm>
            <a:off x="5555474" y="3314809"/>
            <a:ext cx="2739998" cy="3517072"/>
            <a:chOff x="6129696" y="3224295"/>
            <a:chExt cx="1898524" cy="2436953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5ABB840-9F79-4CAB-B0D0-DCBEB5F1D296}"/>
                </a:ext>
              </a:extLst>
            </p:cNvPr>
            <p:cNvGrpSpPr/>
            <p:nvPr/>
          </p:nvGrpSpPr>
          <p:grpSpPr>
            <a:xfrm>
              <a:off x="6129696" y="4123879"/>
              <a:ext cx="1898524" cy="1537369"/>
              <a:chOff x="1133800" y="1484784"/>
              <a:chExt cx="2640838" cy="2138473"/>
            </a:xfrm>
          </p:grpSpPr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757E53EB-359B-409C-B361-E813B9EBAC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3800" y="3224896"/>
                <a:ext cx="2640838" cy="2953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0061A081-1720-4F1F-98D0-720AA93545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5756" y="1484784"/>
                <a:ext cx="0" cy="213847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BAAA2CF-A303-4649-8B08-6A2B20841A64}"/>
                </a:ext>
              </a:extLst>
            </p:cNvPr>
            <p:cNvCxnSpPr>
              <a:cxnSpLocks/>
            </p:cNvCxnSpPr>
            <p:nvPr/>
          </p:nvCxnSpPr>
          <p:spPr>
            <a:xfrm>
              <a:off x="6248263" y="4895293"/>
              <a:ext cx="14920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1AEB5C9-1058-476E-9EBA-EEDA0A673C27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904" y="4274074"/>
              <a:ext cx="92226" cy="140343"/>
            </a:xfrm>
            <a:prstGeom prst="rect">
              <a:avLst/>
            </a:prstGeom>
          </p:spPr>
        </p:pic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BFDBC074-7480-414E-9B2B-1509308329B5}"/>
                </a:ext>
              </a:extLst>
            </p:cNvPr>
            <p:cNvGrpSpPr/>
            <p:nvPr/>
          </p:nvGrpSpPr>
          <p:grpSpPr>
            <a:xfrm rot="21118785">
              <a:off x="6272937" y="4379361"/>
              <a:ext cx="868371" cy="390238"/>
              <a:chOff x="3979476" y="3422318"/>
              <a:chExt cx="1207900" cy="542819"/>
            </a:xfrm>
          </p:grpSpPr>
          <p:sp>
            <p:nvSpPr>
              <p:cNvPr id="146" name="フリーフォーム 100 1 1 1 2 2">
                <a:extLst>
                  <a:ext uri="{FF2B5EF4-FFF2-40B4-BE49-F238E27FC236}">
                    <a16:creationId xmlns:a16="http://schemas.microsoft.com/office/drawing/2014/main" id="{227C9707-8E78-4184-9F0E-57D179BB9C9A}"/>
                  </a:ext>
                </a:extLst>
              </p:cNvPr>
              <p:cNvSpPr/>
              <p:nvPr/>
            </p:nvSpPr>
            <p:spPr>
              <a:xfrm rot="12308424">
                <a:off x="4860158" y="3861700"/>
                <a:ext cx="327218" cy="10343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フリーフォーム 100 1 1 1 3 2">
                <a:extLst>
                  <a:ext uri="{FF2B5EF4-FFF2-40B4-BE49-F238E27FC236}">
                    <a16:creationId xmlns:a16="http://schemas.microsoft.com/office/drawing/2014/main" id="{194041D0-D7C7-483B-A923-11466A107890}"/>
                  </a:ext>
                </a:extLst>
              </p:cNvPr>
              <p:cNvSpPr/>
              <p:nvPr/>
            </p:nvSpPr>
            <p:spPr>
              <a:xfrm rot="12308424">
                <a:off x="3979476" y="3422318"/>
                <a:ext cx="327218" cy="10343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フリーフォーム 100 1 1 1 4 2">
                <a:extLst>
                  <a:ext uri="{FF2B5EF4-FFF2-40B4-BE49-F238E27FC236}">
                    <a16:creationId xmlns:a16="http://schemas.microsoft.com/office/drawing/2014/main" id="{410A3878-3F71-4A10-9986-918C7F7587F6}"/>
                  </a:ext>
                </a:extLst>
              </p:cNvPr>
              <p:cNvSpPr/>
              <p:nvPr/>
            </p:nvSpPr>
            <p:spPr>
              <a:xfrm rot="12308424">
                <a:off x="4278565" y="3567404"/>
                <a:ext cx="327218" cy="10343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フリーフォーム 100 1 1 1 5 2">
                <a:extLst>
                  <a:ext uri="{FF2B5EF4-FFF2-40B4-BE49-F238E27FC236}">
                    <a16:creationId xmlns:a16="http://schemas.microsoft.com/office/drawing/2014/main" id="{2A043039-9D50-48F7-A621-F4435F9FF024}"/>
                  </a:ext>
                </a:extLst>
              </p:cNvPr>
              <p:cNvSpPr/>
              <p:nvPr/>
            </p:nvSpPr>
            <p:spPr>
              <a:xfrm rot="12308424">
                <a:off x="4577959" y="3714552"/>
                <a:ext cx="327218" cy="10343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EF31875-F164-4A75-8858-22FD0D74CC38}"/>
                </a:ext>
              </a:extLst>
            </p:cNvPr>
            <p:cNvSpPr/>
            <p:nvPr/>
          </p:nvSpPr>
          <p:spPr>
            <a:xfrm rot="16200000" flipV="1">
              <a:off x="7514617" y="4551975"/>
              <a:ext cx="103534" cy="10353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37" name="Arc 136">
              <a:extLst>
                <a:ext uri="{FF2B5EF4-FFF2-40B4-BE49-F238E27FC236}">
                  <a16:creationId xmlns:a16="http://schemas.microsoft.com/office/drawing/2014/main" id="{33FACD51-754D-406C-ABE5-AB1D277A92D0}"/>
                </a:ext>
              </a:extLst>
            </p:cNvPr>
            <p:cNvSpPr/>
            <p:nvPr/>
          </p:nvSpPr>
          <p:spPr>
            <a:xfrm rot="10800000">
              <a:off x="6566900" y="4335264"/>
              <a:ext cx="894086" cy="888051"/>
            </a:xfrm>
            <a:prstGeom prst="arc">
              <a:avLst>
                <a:gd name="adj1" fmla="val 11367419"/>
                <a:gd name="adj2" fmla="val 2084112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rgbClr val="F7E609">
                    <a:alpha val="77647"/>
                  </a:srgbClr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5E0AFAC-3549-4BC3-A016-77945C486DFC}"/>
                </a:ext>
              </a:extLst>
            </p:cNvPr>
            <p:cNvGrpSpPr/>
            <p:nvPr/>
          </p:nvGrpSpPr>
          <p:grpSpPr>
            <a:xfrm>
              <a:off x="6444048" y="3224295"/>
              <a:ext cx="1147556" cy="2062869"/>
              <a:chOff x="6784865" y="-1154478"/>
              <a:chExt cx="1596244" cy="2869440"/>
            </a:xfrm>
          </p:grpSpPr>
          <p:sp>
            <p:nvSpPr>
              <p:cNvPr id="139" name="Arc 138">
                <a:extLst>
                  <a:ext uri="{FF2B5EF4-FFF2-40B4-BE49-F238E27FC236}">
                    <a16:creationId xmlns:a16="http://schemas.microsoft.com/office/drawing/2014/main" id="{49A42D1E-772F-4F68-BF5F-4A54E8766542}"/>
                  </a:ext>
                </a:extLst>
              </p:cNvPr>
              <p:cNvSpPr/>
              <p:nvPr/>
            </p:nvSpPr>
            <p:spPr>
              <a:xfrm rot="10800000">
                <a:off x="6784865" y="-1154478"/>
                <a:ext cx="1596244" cy="2799758"/>
              </a:xfrm>
              <a:prstGeom prst="arc">
                <a:avLst>
                  <a:gd name="adj1" fmla="val 11367419"/>
                  <a:gd name="adj2" fmla="val 21161724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C7621BFB-4CC4-432E-9064-1837FD5FE0E1}"/>
                  </a:ext>
                </a:extLst>
              </p:cNvPr>
              <p:cNvGrpSpPr/>
              <p:nvPr/>
            </p:nvGrpSpPr>
            <p:grpSpPr>
              <a:xfrm>
                <a:off x="7011028" y="1272085"/>
                <a:ext cx="1158549" cy="442877"/>
                <a:chOff x="7011028" y="1272085"/>
                <a:chExt cx="1158549" cy="442877"/>
              </a:xfrm>
            </p:grpSpPr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2584ACFF-2E7D-429D-B20B-14B0FF5C9123}"/>
                    </a:ext>
                  </a:extLst>
                </p:cNvPr>
                <p:cNvSpPr/>
                <p:nvPr/>
              </p:nvSpPr>
              <p:spPr>
                <a:xfrm rot="16200000" flipV="1">
                  <a:off x="7533664" y="1570947"/>
                  <a:ext cx="144015" cy="14401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E9BC4B8D-43E3-42D1-8225-CF8C5C8C7E10}"/>
                    </a:ext>
                  </a:extLst>
                </p:cNvPr>
                <p:cNvSpPr/>
                <p:nvPr/>
              </p:nvSpPr>
              <p:spPr>
                <a:xfrm rot="16200000" flipV="1">
                  <a:off x="7826045" y="1464901"/>
                  <a:ext cx="144015" cy="14401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22AAC2AB-685C-4455-AA78-2B61380A554A}"/>
                    </a:ext>
                  </a:extLst>
                </p:cNvPr>
                <p:cNvSpPr/>
                <p:nvPr/>
              </p:nvSpPr>
              <p:spPr>
                <a:xfrm rot="16200000" flipV="1">
                  <a:off x="8025561" y="1272085"/>
                  <a:ext cx="144015" cy="14401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4" name="Oval 143">
                  <a:extLst>
                    <a:ext uri="{FF2B5EF4-FFF2-40B4-BE49-F238E27FC236}">
                      <a16:creationId xmlns:a16="http://schemas.microsoft.com/office/drawing/2014/main" id="{25912CD8-5236-4004-8DAE-B02D36DF5C5A}"/>
                    </a:ext>
                  </a:extLst>
                </p:cNvPr>
                <p:cNvSpPr/>
                <p:nvPr/>
              </p:nvSpPr>
              <p:spPr>
                <a:xfrm rot="16200000" flipV="1">
                  <a:off x="7210544" y="1477129"/>
                  <a:ext cx="144015" cy="14401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1AF932AA-F64B-43AD-BA69-7361DC4611FB}"/>
                    </a:ext>
                  </a:extLst>
                </p:cNvPr>
                <p:cNvSpPr/>
                <p:nvPr/>
              </p:nvSpPr>
              <p:spPr>
                <a:xfrm rot="16200000" flipV="1">
                  <a:off x="7011028" y="1284313"/>
                  <a:ext cx="144015" cy="14401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302128C-D18D-4718-8CA6-D5B17EA164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07123" y="4655510"/>
              <a:ext cx="770601" cy="314035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Isosceles Triangle 172">
              <a:extLst>
                <a:ext uri="{FF2B5EF4-FFF2-40B4-BE49-F238E27FC236}">
                  <a16:creationId xmlns:a16="http://schemas.microsoft.com/office/drawing/2014/main" id="{57428135-FCAA-427C-BB18-D1A4889F8C09}"/>
                </a:ext>
              </a:extLst>
            </p:cNvPr>
            <p:cNvSpPr/>
            <p:nvPr/>
          </p:nvSpPr>
          <p:spPr bwMode="auto">
            <a:xfrm rot="3933096">
              <a:off x="6869896" y="4809704"/>
              <a:ext cx="115905" cy="11859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55BFDDA3-E072-4DEF-B541-082546736CB6}"/>
                </a:ext>
              </a:extLst>
            </p:cNvPr>
            <p:cNvSpPr/>
            <p:nvPr/>
          </p:nvSpPr>
          <p:spPr bwMode="auto">
            <a:xfrm rot="3990792">
              <a:off x="7248386" y="4661036"/>
              <a:ext cx="115905" cy="11859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1" lang="ja-JP" alt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4980F3C-5AFC-44EE-A574-172DCF0F8C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27" y="5824412"/>
            <a:ext cx="3964598" cy="3011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006D5A-F248-4394-958B-60098D4536B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15" y="1601060"/>
            <a:ext cx="3335344" cy="387780"/>
          </a:xfrm>
          <a:prstGeom prst="rect">
            <a:avLst/>
          </a:prstGeom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18848D16-9FCB-4FBC-8C4B-BD3F81192765}"/>
              </a:ext>
            </a:extLst>
          </p:cNvPr>
          <p:cNvGrpSpPr/>
          <p:nvPr/>
        </p:nvGrpSpPr>
        <p:grpSpPr>
          <a:xfrm>
            <a:off x="5307041" y="1288303"/>
            <a:ext cx="2829996" cy="3796881"/>
            <a:chOff x="3339563" y="422015"/>
            <a:chExt cx="3248661" cy="43585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3632039-78B1-4C07-96C4-0E044B70F4A3}"/>
                </a:ext>
              </a:extLst>
            </p:cNvPr>
            <p:cNvGrpSpPr/>
            <p:nvPr/>
          </p:nvGrpSpPr>
          <p:grpSpPr>
            <a:xfrm>
              <a:off x="4051628" y="1321599"/>
              <a:ext cx="2536596" cy="2558482"/>
              <a:chOff x="611560" y="1484784"/>
              <a:chExt cx="3528392" cy="3558836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C33D66D5-9EAC-4C21-99C3-E86E8A847A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560" y="3248980"/>
                <a:ext cx="3528392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DEF03A55-2772-40BA-A4E4-6F63A34008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75756" y="1484784"/>
                <a:ext cx="0" cy="355883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C48DA7E-9ECF-41EA-A881-D6B60C787DFB}"/>
                </a:ext>
              </a:extLst>
            </p:cNvPr>
            <p:cNvCxnSpPr>
              <a:cxnSpLocks/>
            </p:cNvCxnSpPr>
            <p:nvPr/>
          </p:nvCxnSpPr>
          <p:spPr>
            <a:xfrm>
              <a:off x="4741423" y="2056634"/>
              <a:ext cx="118401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BEAB4B-829C-4676-979E-95A4EF622A83}"/>
                </a:ext>
              </a:extLst>
            </p:cNvPr>
            <p:cNvGrpSpPr/>
            <p:nvPr/>
          </p:nvGrpSpPr>
          <p:grpSpPr>
            <a:xfrm>
              <a:off x="4668502" y="2716423"/>
              <a:ext cx="1293398" cy="2064177"/>
              <a:chOff x="6690747" y="2145506"/>
              <a:chExt cx="1799110" cy="2871260"/>
            </a:xfrm>
            <a:solidFill>
              <a:srgbClr val="00B0F0"/>
            </a:solidFill>
          </p:grpSpPr>
          <p:sp>
            <p:nvSpPr>
              <p:cNvPr id="72" name="Arc 71">
                <a:extLst>
                  <a:ext uri="{FF2B5EF4-FFF2-40B4-BE49-F238E27FC236}">
                    <a16:creationId xmlns:a16="http://schemas.microsoft.com/office/drawing/2014/main" id="{1406D124-8ABF-4020-B749-6BFAD2D83F67}"/>
                  </a:ext>
                </a:extLst>
              </p:cNvPr>
              <p:cNvSpPr/>
              <p:nvPr/>
            </p:nvSpPr>
            <p:spPr>
              <a:xfrm>
                <a:off x="6792180" y="2217008"/>
                <a:ext cx="1596244" cy="2799758"/>
              </a:xfrm>
              <a:prstGeom prst="arc">
                <a:avLst>
                  <a:gd name="adj1" fmla="val 11367419"/>
                  <a:gd name="adj2" fmla="val 21161724"/>
                </a:avLst>
              </a:prstGeom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  <a:alpha val="53000"/>
                    </a:srgbClr>
                  </a:gs>
                  <a:gs pos="100000">
                    <a:srgbClr val="00B0F0">
                      <a:shade val="100000"/>
                      <a:satMod val="115000"/>
                      <a:alpha val="54000"/>
                    </a:srgbClr>
                  </a:gs>
                </a:gsLst>
                <a:lin ang="16200000" scaled="1"/>
                <a:tileRect/>
              </a:gra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E45CE9CA-E220-4B31-A4C8-FA8674167AE1}"/>
                  </a:ext>
                </a:extLst>
              </p:cNvPr>
              <p:cNvGrpSpPr/>
              <p:nvPr/>
            </p:nvGrpSpPr>
            <p:grpSpPr>
              <a:xfrm>
                <a:off x="7533664" y="2145506"/>
                <a:ext cx="956193" cy="1455044"/>
                <a:chOff x="7533664" y="2145506"/>
                <a:chExt cx="956193" cy="1455044"/>
              </a:xfrm>
              <a:grpFill/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ECA813B7-E1D5-44EB-9403-3DBBF9EB81B0}"/>
                    </a:ext>
                  </a:extLst>
                </p:cNvPr>
                <p:cNvSpPr/>
                <p:nvPr/>
              </p:nvSpPr>
              <p:spPr>
                <a:xfrm rot="5400000">
                  <a:off x="7533664" y="2145506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BFBEC3B7-7E31-4DD1-9B5F-CBEAA873E0E6}"/>
                    </a:ext>
                  </a:extLst>
                </p:cNvPr>
                <p:cNvSpPr/>
                <p:nvPr/>
              </p:nvSpPr>
              <p:spPr>
                <a:xfrm rot="5400000">
                  <a:off x="7826045" y="2251552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B4AEE32E-BC1D-46A4-A7A0-3B1F74433317}"/>
                    </a:ext>
                  </a:extLst>
                </p:cNvPr>
                <p:cNvSpPr/>
                <p:nvPr/>
              </p:nvSpPr>
              <p:spPr>
                <a:xfrm rot="5400000">
                  <a:off x="8025561" y="2444368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CB73656F-3DAB-4BA5-963B-0CFC3FE4DAEA}"/>
                    </a:ext>
                  </a:extLst>
                </p:cNvPr>
                <p:cNvSpPr/>
                <p:nvPr/>
              </p:nvSpPr>
              <p:spPr>
                <a:xfrm rot="5400000">
                  <a:off x="8137319" y="2662108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21BF5441-149E-4E1F-B765-BA5769508EE5}"/>
                    </a:ext>
                  </a:extLst>
                </p:cNvPr>
                <p:cNvSpPr/>
                <p:nvPr/>
              </p:nvSpPr>
              <p:spPr>
                <a:xfrm rot="5400000">
                  <a:off x="8237093" y="2913823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8E3ACA0A-A69D-474F-93CB-89DEA5AD7775}"/>
                    </a:ext>
                  </a:extLst>
                </p:cNvPr>
                <p:cNvSpPr/>
                <p:nvPr/>
              </p:nvSpPr>
              <p:spPr>
                <a:xfrm rot="5400000">
                  <a:off x="8295125" y="3182931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11BF1F40-154C-42A4-9608-189A21AAC454}"/>
                    </a:ext>
                  </a:extLst>
                </p:cNvPr>
                <p:cNvSpPr/>
                <p:nvPr/>
              </p:nvSpPr>
              <p:spPr>
                <a:xfrm rot="5400000">
                  <a:off x="8345841" y="3456535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35F62C77-6F48-48B1-BA2B-207E9ED7EF76}"/>
                  </a:ext>
                </a:extLst>
              </p:cNvPr>
              <p:cNvGrpSpPr/>
              <p:nvPr/>
            </p:nvGrpSpPr>
            <p:grpSpPr>
              <a:xfrm flipH="1">
                <a:off x="6690747" y="2239324"/>
                <a:ext cx="663812" cy="1348998"/>
                <a:chOff x="6948265" y="2403952"/>
                <a:chExt cx="663812" cy="1348998"/>
              </a:xfrm>
              <a:grpFill/>
            </p:grpSpPr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F80276D-CFE1-4BF7-AD5A-07C3DE93C439}"/>
                    </a:ext>
                  </a:extLst>
                </p:cNvPr>
                <p:cNvSpPr/>
                <p:nvPr/>
              </p:nvSpPr>
              <p:spPr>
                <a:xfrm rot="16200000" flipH="1">
                  <a:off x="6948265" y="2403952"/>
                  <a:ext cx="144015" cy="144016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bg1">
                      <a:lumMod val="85000"/>
                    </a:schemeClr>
                  </a:solidFill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9553D9D5-EB73-4CB3-924E-96AECD6EFE8A}"/>
                    </a:ext>
                  </a:extLst>
                </p:cNvPr>
                <p:cNvSpPr/>
                <p:nvPr/>
              </p:nvSpPr>
              <p:spPr>
                <a:xfrm rot="16200000" flipH="1">
                  <a:off x="7147781" y="2596768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8654F338-502E-4C80-95C2-507E121B710B}"/>
                    </a:ext>
                  </a:extLst>
                </p:cNvPr>
                <p:cNvSpPr/>
                <p:nvPr/>
              </p:nvSpPr>
              <p:spPr>
                <a:xfrm rot="16200000" flipH="1">
                  <a:off x="7259539" y="2814508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00E00C0C-FD88-4FF3-A917-D7B6833644AA}"/>
                    </a:ext>
                  </a:extLst>
                </p:cNvPr>
                <p:cNvSpPr/>
                <p:nvPr/>
              </p:nvSpPr>
              <p:spPr>
                <a:xfrm rot="16200000" flipH="1">
                  <a:off x="7359313" y="3066223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A0763C29-006C-48DE-B60B-665EEF428B63}"/>
                    </a:ext>
                  </a:extLst>
                </p:cNvPr>
                <p:cNvSpPr/>
                <p:nvPr/>
              </p:nvSpPr>
              <p:spPr>
                <a:xfrm rot="16200000" flipH="1">
                  <a:off x="7417345" y="3335331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0FF0B34F-5C96-4500-BBD4-E48C5A82CFF1}"/>
                    </a:ext>
                  </a:extLst>
                </p:cNvPr>
                <p:cNvSpPr/>
                <p:nvPr/>
              </p:nvSpPr>
              <p:spPr>
                <a:xfrm rot="16200000" flipH="1">
                  <a:off x="7468061" y="3608935"/>
                  <a:ext cx="144015" cy="14401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E918073E-2D95-432B-A918-1B53B14AC64F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759" y="1882150"/>
              <a:ext cx="92226" cy="140343"/>
            </a:xfrm>
            <a:prstGeom prst="rect">
              <a:avLst/>
            </a:prstGeom>
          </p:spPr>
        </p:pic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47653937-DD69-481B-B4DC-6670474A5FE4}"/>
                </a:ext>
              </a:extLst>
            </p:cNvPr>
            <p:cNvGrpSpPr/>
            <p:nvPr/>
          </p:nvGrpSpPr>
          <p:grpSpPr>
            <a:xfrm rot="19877305">
              <a:off x="4167670" y="1971470"/>
              <a:ext cx="667555" cy="329205"/>
              <a:chOff x="1733379" y="3836275"/>
              <a:chExt cx="928565" cy="457923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63A5B210-5FA6-4BFD-82B4-4B9DED9C1A55}"/>
                  </a:ext>
                </a:extLst>
              </p:cNvPr>
              <p:cNvCxnSpPr>
                <a:cxnSpLocks/>
              </p:cNvCxnSpPr>
              <p:nvPr/>
            </p:nvCxnSpPr>
            <p:spPr>
              <a:xfrm rot="1179044" flipV="1">
                <a:off x="1733379" y="3836275"/>
                <a:ext cx="928565" cy="457923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F6EFC13B-41EE-4BD5-BA7B-3825D1345576}"/>
                  </a:ext>
                </a:extLst>
              </p:cNvPr>
              <p:cNvSpPr/>
              <p:nvPr/>
            </p:nvSpPr>
            <p:spPr bwMode="auto">
              <a:xfrm rot="5114399">
                <a:off x="2119937" y="3986886"/>
                <a:ext cx="161224" cy="164966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CFEE966-045C-4523-B446-2CF99B916C68}"/>
                </a:ext>
              </a:extLst>
            </p:cNvPr>
            <p:cNvGrpSpPr/>
            <p:nvPr/>
          </p:nvGrpSpPr>
          <p:grpSpPr>
            <a:xfrm rot="20701684">
              <a:off x="4200018" y="2346983"/>
              <a:ext cx="771538" cy="420843"/>
              <a:chOff x="1598694" y="4256942"/>
              <a:chExt cx="1073206" cy="585391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A89582B0-374C-4A17-A247-9A29E8DC3D61}"/>
                  </a:ext>
                </a:extLst>
              </p:cNvPr>
              <p:cNvCxnSpPr>
                <a:cxnSpLocks/>
              </p:cNvCxnSpPr>
              <p:nvPr/>
            </p:nvCxnSpPr>
            <p:spPr>
              <a:xfrm rot="898316">
                <a:off x="1598694" y="4256942"/>
                <a:ext cx="1073206" cy="585391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Isosceles Triangle 110">
                <a:extLst>
                  <a:ext uri="{FF2B5EF4-FFF2-40B4-BE49-F238E27FC236}">
                    <a16:creationId xmlns:a16="http://schemas.microsoft.com/office/drawing/2014/main" id="{26D7EA79-89E7-42DC-9C8F-E30C7F42956F}"/>
                  </a:ext>
                </a:extLst>
              </p:cNvPr>
              <p:cNvSpPr/>
              <p:nvPr/>
            </p:nvSpPr>
            <p:spPr bwMode="auto">
              <a:xfrm rot="19196852">
                <a:off x="1899946" y="4326364"/>
                <a:ext cx="161224" cy="164966"/>
              </a:xfrm>
              <a:prstGeom prst="triangl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kumimoji="1" lang="ja-JP" alt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CE1B5CF-5D13-4B59-8F92-8D368D560C86}"/>
                </a:ext>
              </a:extLst>
            </p:cNvPr>
            <p:cNvGrpSpPr/>
            <p:nvPr/>
          </p:nvGrpSpPr>
          <p:grpSpPr>
            <a:xfrm rot="21118785">
              <a:off x="3339563" y="1996615"/>
              <a:ext cx="868371" cy="390238"/>
              <a:chOff x="3979476" y="3422318"/>
              <a:chExt cx="1207900" cy="542819"/>
            </a:xfrm>
          </p:grpSpPr>
          <p:sp>
            <p:nvSpPr>
              <p:cNvPr id="104" name="フリーフォーム 100 1 1 1 2 1">
                <a:extLst>
                  <a:ext uri="{FF2B5EF4-FFF2-40B4-BE49-F238E27FC236}">
                    <a16:creationId xmlns:a16="http://schemas.microsoft.com/office/drawing/2014/main" id="{2FCD93A3-80C3-4658-9BB1-B2504B684ACC}"/>
                  </a:ext>
                </a:extLst>
              </p:cNvPr>
              <p:cNvSpPr/>
              <p:nvPr/>
            </p:nvSpPr>
            <p:spPr>
              <a:xfrm rot="12308424">
                <a:off x="4860158" y="3861700"/>
                <a:ext cx="327218" cy="10343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3" name="フリーフォーム 100 1 1 1 3 1">
                <a:extLst>
                  <a:ext uri="{FF2B5EF4-FFF2-40B4-BE49-F238E27FC236}">
                    <a16:creationId xmlns:a16="http://schemas.microsoft.com/office/drawing/2014/main" id="{EAF697DC-C9A1-4A0E-888B-FCE3C41EB30E}"/>
                  </a:ext>
                </a:extLst>
              </p:cNvPr>
              <p:cNvSpPr/>
              <p:nvPr/>
            </p:nvSpPr>
            <p:spPr>
              <a:xfrm rot="12308424">
                <a:off x="3979476" y="3422318"/>
                <a:ext cx="327218" cy="10343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" name="フリーフォーム 100 1 1 1 4 1">
                <a:extLst>
                  <a:ext uri="{FF2B5EF4-FFF2-40B4-BE49-F238E27FC236}">
                    <a16:creationId xmlns:a16="http://schemas.microsoft.com/office/drawing/2014/main" id="{7659BC34-168E-4A52-BCF9-3ED7D452F136}"/>
                  </a:ext>
                </a:extLst>
              </p:cNvPr>
              <p:cNvSpPr/>
              <p:nvPr/>
            </p:nvSpPr>
            <p:spPr>
              <a:xfrm rot="12308424">
                <a:off x="4278565" y="3567404"/>
                <a:ext cx="327218" cy="10343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フリーフォーム 100 1 1 1 5 1">
                <a:extLst>
                  <a:ext uri="{FF2B5EF4-FFF2-40B4-BE49-F238E27FC236}">
                    <a16:creationId xmlns:a16="http://schemas.microsoft.com/office/drawing/2014/main" id="{74A9DDB7-AB9B-4B2A-9FD9-C8007C1AC177}"/>
                  </a:ext>
                </a:extLst>
              </p:cNvPr>
              <p:cNvSpPr/>
              <p:nvPr/>
            </p:nvSpPr>
            <p:spPr>
              <a:xfrm rot="12308424">
                <a:off x="4577959" y="3714552"/>
                <a:ext cx="327218" cy="103437"/>
              </a:xfrm>
              <a:custGeom>
                <a:avLst/>
                <a:gdLst>
                  <a:gd name="connsiteX0" fmla="*/ 0 w 5780690"/>
                  <a:gd name="connsiteY0" fmla="*/ 357725 h 746722"/>
                  <a:gd name="connsiteX1" fmla="*/ 336331 w 5780690"/>
                  <a:gd name="connsiteY1" fmla="*/ 10884 h 746722"/>
                  <a:gd name="connsiteX2" fmla="*/ 735725 w 5780690"/>
                  <a:gd name="connsiteY2" fmla="*/ 273642 h 746722"/>
                  <a:gd name="connsiteX3" fmla="*/ 1082566 w 5780690"/>
                  <a:gd name="connsiteY3" fmla="*/ 746608 h 746722"/>
                  <a:gd name="connsiteX4" fmla="*/ 1439918 w 5780690"/>
                  <a:gd name="connsiteY4" fmla="*/ 315684 h 746722"/>
                  <a:gd name="connsiteX5" fmla="*/ 1755228 w 5780690"/>
                  <a:gd name="connsiteY5" fmla="*/ 10884 h 746722"/>
                  <a:gd name="connsiteX6" fmla="*/ 2165131 w 5780690"/>
                  <a:gd name="connsiteY6" fmla="*/ 315684 h 746722"/>
                  <a:gd name="connsiteX7" fmla="*/ 2490952 w 5780690"/>
                  <a:gd name="connsiteY7" fmla="*/ 715077 h 746722"/>
                  <a:gd name="connsiteX8" fmla="*/ 2890345 w 5780690"/>
                  <a:gd name="connsiteY8" fmla="*/ 315684 h 746722"/>
                  <a:gd name="connsiteX9" fmla="*/ 3216166 w 5780690"/>
                  <a:gd name="connsiteY9" fmla="*/ 373 h 746722"/>
                  <a:gd name="connsiteX10" fmla="*/ 3594538 w 5780690"/>
                  <a:gd name="connsiteY10" fmla="*/ 326194 h 746722"/>
                  <a:gd name="connsiteX11" fmla="*/ 3930869 w 5780690"/>
                  <a:gd name="connsiteY11" fmla="*/ 736097 h 746722"/>
                  <a:gd name="connsiteX12" fmla="*/ 4351283 w 5780690"/>
                  <a:gd name="connsiteY12" fmla="*/ 326194 h 746722"/>
                  <a:gd name="connsiteX13" fmla="*/ 4698125 w 5780690"/>
                  <a:gd name="connsiteY13" fmla="*/ 373 h 746722"/>
                  <a:gd name="connsiteX14" fmla="*/ 5034456 w 5780690"/>
                  <a:gd name="connsiteY14" fmla="*/ 389256 h 746722"/>
                  <a:gd name="connsiteX15" fmla="*/ 5412828 w 5780690"/>
                  <a:gd name="connsiteY15" fmla="*/ 725587 h 746722"/>
                  <a:gd name="connsiteX16" fmla="*/ 5780690 w 5780690"/>
                  <a:gd name="connsiteY16" fmla="*/ 347215 h 746722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55228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490952 w 5780690"/>
                  <a:gd name="connsiteY7" fmla="*/ 715077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34456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36331 w 5780690"/>
                  <a:gd name="connsiteY1" fmla="*/ 10884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786759 w 5780690"/>
                  <a:gd name="connsiteY5" fmla="*/ 1088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16166 w 5780690"/>
                  <a:gd name="connsiteY9" fmla="*/ 373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  <a:gd name="connsiteX0" fmla="*/ 0 w 5780690"/>
                  <a:gd name="connsiteY0" fmla="*/ 357725 h 746639"/>
                  <a:gd name="connsiteX1" fmla="*/ 388883 w 5780690"/>
                  <a:gd name="connsiteY1" fmla="*/ 31905 h 746639"/>
                  <a:gd name="connsiteX2" fmla="*/ 735725 w 5780690"/>
                  <a:gd name="connsiteY2" fmla="*/ 336704 h 746639"/>
                  <a:gd name="connsiteX3" fmla="*/ 1082566 w 5780690"/>
                  <a:gd name="connsiteY3" fmla="*/ 746608 h 746639"/>
                  <a:gd name="connsiteX4" fmla="*/ 1439918 w 5780690"/>
                  <a:gd name="connsiteY4" fmla="*/ 315684 h 746639"/>
                  <a:gd name="connsiteX5" fmla="*/ 1818290 w 5780690"/>
                  <a:gd name="connsiteY5" fmla="*/ 374 h 746639"/>
                  <a:gd name="connsiteX6" fmla="*/ 2165131 w 5780690"/>
                  <a:gd name="connsiteY6" fmla="*/ 315684 h 746639"/>
                  <a:gd name="connsiteX7" fmla="*/ 2522483 w 5780690"/>
                  <a:gd name="connsiteY7" fmla="*/ 704566 h 746639"/>
                  <a:gd name="connsiteX8" fmla="*/ 2890345 w 5780690"/>
                  <a:gd name="connsiteY8" fmla="*/ 315684 h 746639"/>
                  <a:gd name="connsiteX9" fmla="*/ 3258208 w 5780690"/>
                  <a:gd name="connsiteY9" fmla="*/ 10884 h 746639"/>
                  <a:gd name="connsiteX10" fmla="*/ 3594538 w 5780690"/>
                  <a:gd name="connsiteY10" fmla="*/ 326194 h 746639"/>
                  <a:gd name="connsiteX11" fmla="*/ 3930869 w 5780690"/>
                  <a:gd name="connsiteY11" fmla="*/ 736097 h 746639"/>
                  <a:gd name="connsiteX12" fmla="*/ 4351283 w 5780690"/>
                  <a:gd name="connsiteY12" fmla="*/ 326194 h 746639"/>
                  <a:gd name="connsiteX13" fmla="*/ 4698125 w 5780690"/>
                  <a:gd name="connsiteY13" fmla="*/ 373 h 746639"/>
                  <a:gd name="connsiteX14" fmla="*/ 5087008 w 5780690"/>
                  <a:gd name="connsiteY14" fmla="*/ 389256 h 746639"/>
                  <a:gd name="connsiteX15" fmla="*/ 5412828 w 5780690"/>
                  <a:gd name="connsiteY15" fmla="*/ 725587 h 746639"/>
                  <a:gd name="connsiteX16" fmla="*/ 5780690 w 5780690"/>
                  <a:gd name="connsiteY16" fmla="*/ 347215 h 746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80690" h="746639">
                    <a:moveTo>
                      <a:pt x="0" y="357725"/>
                    </a:moveTo>
                    <a:cubicBezTo>
                      <a:pt x="106855" y="191311"/>
                      <a:pt x="266262" y="35408"/>
                      <a:pt x="388883" y="31905"/>
                    </a:cubicBezTo>
                    <a:cubicBezTo>
                      <a:pt x="511504" y="28402"/>
                      <a:pt x="620111" y="217587"/>
                      <a:pt x="735725" y="336704"/>
                    </a:cubicBezTo>
                    <a:cubicBezTo>
                      <a:pt x="851339" y="455821"/>
                      <a:pt x="965201" y="750111"/>
                      <a:pt x="1082566" y="746608"/>
                    </a:cubicBezTo>
                    <a:cubicBezTo>
                      <a:pt x="1199931" y="743105"/>
                      <a:pt x="1317297" y="440056"/>
                      <a:pt x="1439918" y="315684"/>
                    </a:cubicBezTo>
                    <a:cubicBezTo>
                      <a:pt x="1562539" y="191312"/>
                      <a:pt x="1697421" y="374"/>
                      <a:pt x="1818290" y="374"/>
                    </a:cubicBezTo>
                    <a:cubicBezTo>
                      <a:pt x="1939159" y="374"/>
                      <a:pt x="2047766" y="198319"/>
                      <a:pt x="2165131" y="315684"/>
                    </a:cubicBezTo>
                    <a:cubicBezTo>
                      <a:pt x="2282496" y="433049"/>
                      <a:pt x="2401614" y="704566"/>
                      <a:pt x="2522483" y="704566"/>
                    </a:cubicBezTo>
                    <a:cubicBezTo>
                      <a:pt x="2643352" y="704566"/>
                      <a:pt x="2767724" y="431298"/>
                      <a:pt x="2890345" y="315684"/>
                    </a:cubicBezTo>
                    <a:cubicBezTo>
                      <a:pt x="3012966" y="200070"/>
                      <a:pt x="3140843" y="9132"/>
                      <a:pt x="3258208" y="10884"/>
                    </a:cubicBezTo>
                    <a:cubicBezTo>
                      <a:pt x="3375573" y="12636"/>
                      <a:pt x="3482428" y="205325"/>
                      <a:pt x="3594538" y="326194"/>
                    </a:cubicBezTo>
                    <a:cubicBezTo>
                      <a:pt x="3706648" y="447063"/>
                      <a:pt x="3804745" y="736097"/>
                      <a:pt x="3930869" y="736097"/>
                    </a:cubicBezTo>
                    <a:cubicBezTo>
                      <a:pt x="4056993" y="736097"/>
                      <a:pt x="4223407" y="448815"/>
                      <a:pt x="4351283" y="326194"/>
                    </a:cubicBezTo>
                    <a:cubicBezTo>
                      <a:pt x="4479159" y="203573"/>
                      <a:pt x="4575504" y="-10137"/>
                      <a:pt x="4698125" y="373"/>
                    </a:cubicBezTo>
                    <a:cubicBezTo>
                      <a:pt x="4820746" y="10883"/>
                      <a:pt x="4967891" y="268387"/>
                      <a:pt x="5087008" y="389256"/>
                    </a:cubicBezTo>
                    <a:cubicBezTo>
                      <a:pt x="5206125" y="510125"/>
                      <a:pt x="5297214" y="732594"/>
                      <a:pt x="5412828" y="725587"/>
                    </a:cubicBezTo>
                    <a:cubicBezTo>
                      <a:pt x="5528442" y="718580"/>
                      <a:pt x="5658945" y="532897"/>
                      <a:pt x="5780690" y="347215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135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A8FF9E86-E01E-4799-9BE8-4D4DAB097D50}"/>
                </a:ext>
              </a:extLst>
            </p:cNvPr>
            <p:cNvSpPr/>
            <p:nvPr/>
          </p:nvSpPr>
          <p:spPr>
            <a:xfrm rot="16200000" flipV="1">
              <a:off x="4763795" y="1868680"/>
              <a:ext cx="103534" cy="10353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F4BC6AE4-1B46-4C7D-9926-60DBA56EF984}"/>
                </a:ext>
              </a:extLst>
            </p:cNvPr>
            <p:cNvSpPr/>
            <p:nvPr/>
          </p:nvSpPr>
          <p:spPr>
            <a:xfrm rot="10800000">
              <a:off x="4864275" y="1532984"/>
              <a:ext cx="894086" cy="888051"/>
            </a:xfrm>
            <a:prstGeom prst="arc">
              <a:avLst>
                <a:gd name="adj1" fmla="val 11367419"/>
                <a:gd name="adj2" fmla="val 20841124"/>
              </a:avLst>
            </a:prstGeom>
            <a:gradFill flip="none" rotWithShape="1">
              <a:gsLst>
                <a:gs pos="0">
                  <a:srgbClr val="FFC000"/>
                </a:gs>
                <a:gs pos="100000">
                  <a:srgbClr val="F7E609">
                    <a:alpha val="77647"/>
                  </a:srgbClr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020D913-BABA-4402-81D7-92C6001F48C3}"/>
                </a:ext>
              </a:extLst>
            </p:cNvPr>
            <p:cNvGrpSpPr/>
            <p:nvPr/>
          </p:nvGrpSpPr>
          <p:grpSpPr>
            <a:xfrm>
              <a:off x="4741423" y="422015"/>
              <a:ext cx="1147556" cy="2062869"/>
              <a:chOff x="6784865" y="-1154478"/>
              <a:chExt cx="1596244" cy="2869440"/>
            </a:xfrm>
          </p:grpSpPr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A3E36C5D-7ACF-48C5-899D-D652E373EACF}"/>
                  </a:ext>
                </a:extLst>
              </p:cNvPr>
              <p:cNvSpPr/>
              <p:nvPr/>
            </p:nvSpPr>
            <p:spPr>
              <a:xfrm rot="10800000">
                <a:off x="6784865" y="-1154478"/>
                <a:ext cx="1596244" cy="2799758"/>
              </a:xfrm>
              <a:prstGeom prst="arc">
                <a:avLst>
                  <a:gd name="adj1" fmla="val 11367419"/>
                  <a:gd name="adj2" fmla="val 21161724"/>
                </a:avLst>
              </a:prstGeom>
              <a:ln w="28575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20F253D2-3814-4FEE-8AA1-C24737910333}"/>
                  </a:ext>
                </a:extLst>
              </p:cNvPr>
              <p:cNvGrpSpPr/>
              <p:nvPr/>
            </p:nvGrpSpPr>
            <p:grpSpPr>
              <a:xfrm>
                <a:off x="7011028" y="1272085"/>
                <a:ext cx="1158549" cy="442877"/>
                <a:chOff x="7011028" y="1272085"/>
                <a:chExt cx="1158549" cy="44287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9549D80D-16F7-4927-8EA6-89C3B45C3A96}"/>
                    </a:ext>
                  </a:extLst>
                </p:cNvPr>
                <p:cNvSpPr/>
                <p:nvPr/>
              </p:nvSpPr>
              <p:spPr>
                <a:xfrm rot="16200000" flipV="1">
                  <a:off x="7533664" y="1570947"/>
                  <a:ext cx="144015" cy="14401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874DB708-9F20-420E-B531-B617D99446B8}"/>
                    </a:ext>
                  </a:extLst>
                </p:cNvPr>
                <p:cNvSpPr/>
                <p:nvPr/>
              </p:nvSpPr>
              <p:spPr>
                <a:xfrm rot="16200000" flipV="1">
                  <a:off x="7826045" y="1464901"/>
                  <a:ext cx="144015" cy="14401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34D4B22-E436-4E02-92B7-AD700EA4D2A8}"/>
                    </a:ext>
                  </a:extLst>
                </p:cNvPr>
                <p:cNvSpPr/>
                <p:nvPr/>
              </p:nvSpPr>
              <p:spPr>
                <a:xfrm rot="16200000" flipV="1">
                  <a:off x="8025561" y="1272085"/>
                  <a:ext cx="144015" cy="14401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0C1DF07-77A2-4E26-8D82-FD18FD7FF5B2}"/>
                    </a:ext>
                  </a:extLst>
                </p:cNvPr>
                <p:cNvSpPr/>
                <p:nvPr/>
              </p:nvSpPr>
              <p:spPr>
                <a:xfrm rot="16200000" flipV="1">
                  <a:off x="7210544" y="1477129"/>
                  <a:ext cx="144015" cy="14401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9C719D09-6FE4-44D2-B362-EDD89588A886}"/>
                    </a:ext>
                  </a:extLst>
                </p:cNvPr>
                <p:cNvSpPr/>
                <p:nvPr/>
              </p:nvSpPr>
              <p:spPr>
                <a:xfrm rot="16200000" flipV="1">
                  <a:off x="7011028" y="1284313"/>
                  <a:ext cx="144015" cy="144016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F5A7A31-89F2-40D9-9D18-30037A16C81B}"/>
              </a:ext>
            </a:extLst>
          </p:cNvPr>
          <p:cNvSpPr txBox="1"/>
          <p:nvPr/>
        </p:nvSpPr>
        <p:spPr>
          <a:xfrm>
            <a:off x="766177" y="125610"/>
            <a:ext cx="7327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00B0F0"/>
                </a:solidFill>
              </a:rPr>
              <a:t>Expected effects: Pauli-blocking effect &amp; Landau damping</a:t>
            </a:r>
            <a:endParaRPr kumimoji="1" lang="ja-JP" altLang="en-US" sz="2400" dirty="0">
              <a:solidFill>
                <a:srgbClr val="00B0F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B68CE5C-9F4D-4842-97FB-AD9112B10E0E}"/>
              </a:ext>
            </a:extLst>
          </p:cNvPr>
          <p:cNvSpPr txBox="1"/>
          <p:nvPr/>
        </p:nvSpPr>
        <p:spPr>
          <a:xfrm>
            <a:off x="716029" y="4669685"/>
            <a:ext cx="22573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Landau damping</a:t>
            </a:r>
          </a:p>
          <a:p>
            <a:r>
              <a:rPr lang="en-US" altLang="ja-JP" sz="2000" dirty="0"/>
              <a:t>(</a:t>
            </a:r>
            <a:r>
              <a:rPr kumimoji="1" lang="en-US" altLang="ja-JP" sz="2000" dirty="0"/>
              <a:t>space-like region)</a:t>
            </a:r>
            <a:endParaRPr kumimoji="1" lang="ja-JP" alt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A83B18-B3E9-4ADC-9346-7F8E7DC8713F}"/>
              </a:ext>
            </a:extLst>
          </p:cNvPr>
          <p:cNvSpPr txBox="1"/>
          <p:nvPr/>
        </p:nvSpPr>
        <p:spPr>
          <a:xfrm>
            <a:off x="4870789" y="787351"/>
            <a:ext cx="3987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Pauli blocking &amp; detail balance</a:t>
            </a:r>
          </a:p>
          <a:p>
            <a:r>
              <a:rPr lang="en-US" altLang="ja-JP" sz="2000" dirty="0"/>
              <a:t>(light-like and time-like regions)</a:t>
            </a:r>
            <a:endParaRPr kumimoji="1" lang="ja-JP" alt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7C7737-57BD-FCFD-10F3-B1EF3DE2BD1A}"/>
              </a:ext>
            </a:extLst>
          </p:cNvPr>
          <p:cNvSpPr txBox="1"/>
          <p:nvPr/>
        </p:nvSpPr>
        <p:spPr>
          <a:xfrm>
            <a:off x="323528" y="855804"/>
            <a:ext cx="40055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Vacuum: </a:t>
            </a:r>
          </a:p>
          <a:p>
            <a:endParaRPr kumimoji="1" lang="en-US" altLang="ja-JP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No Pauli blocking in the final state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No inverse process</a:t>
            </a:r>
            <a:endParaRPr kumimoji="1" lang="ja-JP" alt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800B04-95F6-83CA-2FA8-3743A83A4E0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1532" y="831919"/>
            <a:ext cx="1521399" cy="4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48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768.653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j_V^\mu = \sigma_{\rm CME} B^\mu&#10;\nn&#10;\end{eqnarray}&#10;&#10;%%%%%%%%%%%%%%%%%%%%%%%%%%%%%%%%%%%%%%%%&#10;\end{document}&#10;%%%%%%%%%%%%%%%%%%%%%%%%%%%%%%%%%%%%%%%%"/>
  <p:tag name="IGUANATEXSIZE" val="50"/>
  <p:tag name="IGUANATEXCURSOR" val="1334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557.180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_\mu \Pi^{\mu\nu} =0&#10;\nn&#10;\end{eqnarray}&#10;&#10;%%%%%%%%%%%%%%%%%%%%%%%%%%%%%%%%%%%%%%%%&#10;\end{document}&#10;%%%%%%%%%%%%%%%%%%%%%%%%%%%%%%%%%%%%%%%%"/>
  <p:tag name="IGUANATEXSIZE" val="50"/>
  <p:tag name="IGUANATEXCURSOR" val="371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8.2039"/>
  <p:tag name="ORIGINALWIDTH" val="908.136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^\mu_\para = (q^0 , 0, 0, q^3)&#10;\nnb&#10;q^\mu_\perp = (0, q^1 , q^2 , 0)&#10;\nn&#10;\end{eqnarray}&#10;&#10;%%%%%%%%%%%%%%%%%%%%%%%%%%%%%%%%%%%%%%%%&#10;\end{document}&#10;%%%%%%%%%%%%%%%%%%%%%%%%%%%%%%%%%%%%%%%%"/>
  <p:tag name="IGUANATEXSIZE" val="50"/>
  <p:tag name="IGUANATEXCURSOR" val="373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7.2066"/>
  <p:tag name="ORIGINALWIDTH" val="1274.84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&amp;&amp;&#10;\eta^{\mu\nu}_\para = {\rm diag} (1,0,0,-1)&#10;\nnb&#10;&amp;&amp;&#10;\eta^{\mu\nu}_\perp = {\rm diag} (0,-1,-1,0)&#10;\nn&#10;\end{eqnarray}&#10;&#10;%%%%%%%%%%%%%%%%%%%%%%%%%%%%%%%%%%%%%%%%&#10;\end{document}&#10;%%%%%%%%%%%%%%%%%%%%%%%%%%%%%%%%%%%%%%%%"/>
  <p:tag name="IGUANATEXSIZE" val="50"/>
  <p:tag name="IGUANATEXCURSOR" val="374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682.414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green{ B=(0,0,B) }&#10;\nn&#10;\end{eqnarray}&#10;&#10;%%%%%%%%%%%%%%%%%%%%%%%%%%%%%%%%%%%%%%%%&#10;\end{document}&#10;%%%%%%%%%%%%%%%%%%%%%%%%%%%%%%%%%%%%%%%%"/>
  <p:tag name="IGUANATEXSIZE" val="50"/>
  <p:tag name="IGUANATEXCURSOR" val="371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1894.26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Pi^{\mu\nu} = -[ \chi_0 P_0^{\mu\nu}&#10;+ \chi_1 P_1^{\mu\nu} + \chi_2 P_2^{\mu\nu}]&#10;\nn&#10;\end{eqnarray}&#10;&#10;%%%%%%%%%%%%%%%%%%%%%%%%%%%%%%%%%%%%%%%%&#10;\end{document}&#10;%%%%%%%%%%%%%%%%%%%%%%%%%%%%%%%%%%%%%%%%"/>
  <p:tag name="IGUANATEXSIZE" val="50"/>
  <p:tag name="IGUANATEXCURSOR" val="373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.48969"/>
  <p:tag name="ORIGINALWIDTH" val="50.243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2&#10;\nn&#10;\end{eqnarray}&#10;&#10;%%%%%%%%%%%%%%%%%%%%%%%%%%%%%%%%%%%%%%%%&#10;\end{document}&#10;%%%%%%%%%%%%%%%%%%%%%%%%%%%%%%%%%%%%%%%%"/>
  <p:tag name="IGUANATEXSIZE" val="50"/>
  <p:tag name="IGUANATEXCURSOR" val="369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43.232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{\rm Im}&#10;\nn&#10;\end{eqnarray}&#10;&#10;%%%%%%%%%%%%%%%%%%%%%%%%%%%%%%%%%%%%%%%%&#10;\end{document}&#10;%%%%%%%%%%%%%%%%%%%%%%%%%%%%%%%%%%%%%%%%"/>
  <p:tag name="IGUANATEXSIZE" val="50"/>
  <p:tag name="IGUANATEXCURSOR" val="369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.7357"/>
  <p:tag name="ORIGINALWIDTH" val="1510.31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 \cgd{$ f + \gam^\ast \to f $} &#10;and \com{$ f \to f  + \gam^\ast $}&#10;&#10;%%%%%%%%%%%%%%%%%%%%%%%%%%%%%%%%%%%%%%%%&#10;\end{document}&#10;%%%%%%%%%%%%%%%%%%%%%%%%%%%%%%%%%%%%%%%%"/>
  <p:tag name="IGUANATEXSIZE" val="50"/>
  <p:tag name="IGUANATEXCURSOR" val="3740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.4833"/>
  <p:tag name="ORIGINALWIDTH" val="1148.10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cgd{$ \gam \to f \bar f $ } and &#10;\com{$ f \bar f  \to  \gam $}&#10;&#10;%%%%%%%%%%%%%%%%%%%%%%%%%%%%%%%%%%%%%%%%&#10;\end{document}&#10;%%%%%%%%%%%%%%%%%%%%%%%%%%%%%%%%%%%%%%%%"/>
  <p:tag name="IGUANATEXSIZE" val="50"/>
  <p:tag name="IGUANATEXCURSOR" val="3737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1.7435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&#10;\nn&#10;\end{eqnarray}&#10;&#10;%%%%%%%%%%%%%%%%%%%%%%%%%%%%%%%%%%%%%%%%&#10;\end{document}&#10;%%%%%%%%%%%%%%%%%%%%%%%%%%%%%%%%%%%%%%%%"/>
  <p:tag name="IGUANATEXSIZE" val="50"/>
  <p:tag name="IGUANATEXCURSOR" val="3692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752.15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ans}[1]{{\sf\color[rgb]{0,1,0}{#1}}}&#10;\newcommand{\blue}[1]{\textcolor[named]{Blue}{#1}}&#10;\newcommand{\green}[1]{\textcolor[named]{Green}{#1}}&#10;\newcommand{\red}[1]{\textcolor[named]{Red}{#1}}&#10;&#10;%%%%%%%%%%%%%%%%%%%%%%%%%%%%%%%%%%%%%%%%%%%%%%%%%%%%%%%%&#10;&#10;\newcommand{\sla}{\slashed}&#10;&#10;\newcommand{\sgn}{ {\rm sgn} }&#10;\newcommand{\prj}{ {\mathcal P} }&#10;\newcommand{\mf}{ m_f }&#10;\newcommand{\gam}{ \gamma }&#10;\newcommand{\M}{ {\mathcal M} }&#10;\newcommand{\N}{ {\mathcal N} }&#10;&#10;\newcommand{\bx}{{\bm{x}}}&#10;\newcommand{\br}{{\bm{r}}}&#10;\newcommand{\bk}{{\bm{k}}}&#10;\newcommand{\bp}{{\bm{p}}}&#10;\newcommand{\bq}{{\bm{q}}}&#10;\newcommand{\integ}{\int\!\!}&#10;&#10;\newcommand{\F}{ {\mathscr{F}} }&#10;\newcommand{\G}{ {\mathscr{G}} }&#10;\newcommand{\bB}{{\bm{B}}}&#10;\newcommand{\bE}{{\bm{E}}}&#10;&#10;\newcommand{\bv}{{\bm{v}}}&#10;\newcommand{\bl}{{\bm{\ell}}}&#10;\newcommand{\para}{{\parallel}}&#10;&#10;\newcommand{\nn}{{\nonumber}}&#10;&#10;%%%%%%%%%%%%%%%%%%%%%%%%%%%%%%%%%%%%%%%%&#10;\begin{document}&#10;%%%%%%%%%%%%%%%%%%%%%%%%%%%%%%%%%%%%%%%%&#10;&#10;\begin{eqnarray}&#10;j_V^\mu = \sigma_{\rm Ohm} E^\mu&#10;\nn&#10;\end{eqnarray}&#10;&#10;%%%%%%%%%%%%%%%%%%%%%%%%%%%%%%%%%%%%%%%%&#10;\end{document}&#10;%%%%%%%%%%%%%%%%%%%%%%%%%%%%%%%%%%%%%%%%"/>
  <p:tag name="IGUANATEXSIZE" val="50"/>
  <p:tag name="IGUANATEXCURSOR" val="1330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1.7435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&#10;\nn&#10;\end{eqnarray}&#10;&#10;%%%%%%%%%%%%%%%%%%%%%%%%%%%%%%%%%%%%%%%%&#10;\end{document}&#10;%%%%%%%%%%%%%%%%%%%%%%%%%%%%%%%%%%%%%%%%"/>
  <p:tag name="IGUANATEXSIZE" val="50"/>
  <p:tag name="IGUANATEXCURSOR" val="3692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1.7435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&#10;\nn&#10;\end{eqnarray}&#10;&#10;%%%%%%%%%%%%%%%%%%%%%%%%%%%%%%%%%%%%%%%%&#10;\end{document}&#10;%%%%%%%%%%%%%%%%%%%%%%%%%%%%%%%%%%%%%%%%"/>
  <p:tag name="IGUANATEXSIZE" val="50"/>
  <p:tag name="IGUANATEXCURSOR" val="3692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0.7049"/>
  <p:tag name="ORIGINALWIDTH" val="2532.43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Pi^{\mu\nu} = &#10;- \com{ (g^{\mu\nu}_\para - \frac{q_\para^\mu q_\para^\nu}{q_\para^2})}&#10;\left[&#10;\Pi^{\rm vac}(q^2_\para) + \Pi^{\rm med}(\cgd{\omega}, \cgd{q_z})&#10;\right]&#10;\nn&#10;\end{eqnarray}&#10;&#10;%%%%%%%%%%%%%%%%%%%%%%%%%%%%%%%%%%%%%%%%&#10;\end{document}&#10;%%%%%%%%%%%%%%%%%%%%%%%%%%%%%%%%%%%%%%%%"/>
  <p:tag name="IGUANATEXSIZE" val="50"/>
  <p:tag name="IGUANATEXCURSOR" val="3850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2034.49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Pi^{\rm total } (\omega, q_z) = &#10;\Pi^{\rm vac } (q_\para^2) &#10;+ \Pi^{\rm med } (\omega, q_z)&#10;\nn&#10;\end{eqnarray}&#10;&#10;%%%%%%%%%%%%%%%%%%%%%%%%%%%%%%%%%%%%%%%%&#10;\end{document}&#10;%%%%%%%%%%%%%%%%%%%%%%%%%%%%%%%%%%%%%%%%"/>
  <p:tag name="IGUANATEXSIZE" val="50"/>
  <p:tag name="IGUANATEXCURSOR" val="3753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3.4458"/>
  <p:tag name="ORIGINALWIDTH" val="4106.48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{\rm Im} \Pi = -  \pi \pp{m_B^2} \, &#10;\gr{ e^{- \frac{ \vert \bq_\perp \vert ^2}{2 \vert q_fB\vert} } }&#10;\,  \frac{ 2 \com{ m^2} }{  q_\parallel^2 \cgd{\sqrt{ 1 -4m^2 /q_\parallel^2 }} }  &#10;\Bigg[  (1- N_+) \theta( q_\para^2 - 4m^2) &#10;-  N_-   \theta( - q_\para^2 )  \Bigg]&#10;\nn&#10;\end{eqnarray}&#10;&#10;%%%%%%%%%%%%%%%%%%%%%%%%%%%%%%%%%%%%%%%%&#10;\end{document}&#10;%%%%%%%%%%%%%%%%%%%%%%%%%%%%%%%%%%%%%%%%"/>
  <p:tag name="IGUANATEXSIZE" val="50"/>
  <p:tag name="IGUANATEXCURSOR" val="3817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9.4788"/>
  <p:tag name="ORIGINALWIDTH" val="3107.611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pp{&#10;$m_B^2 = \frac{|eB|}{2\pi} \frac{e}{\pi}$ = (Landau degeneracy) $\times$ (Schwinger mass)  &#10;}&#10;&#10;%%%%%%%%%%%%%%%%%%%%%%%%%%%%%%%%%%%%%%%%&#10;\end{document}&#10;%%%%%%%%%%%%%%%%%%%%%%%%%%%%%%%%%%%%%%%%"/>
  <p:tag name="IGUANATEXSIZE" val="50"/>
  <p:tag name="IGUANATEXCURSOR" val="3679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2291"/>
  <p:tag name="ORIGINALWIDTH" val="935.88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cgd{ &#10;\sim (q^2 - 4m^2)^{\frac{d_s - 2}{2} }&#10;}&#10;\nn&#10;\end{eqnarray}&#10;&#10;%%%%%%%%%%%%%%%%%%%%%%%%%%%%%%%%%%%%%%%%&#10;\end{document}&#10;%%%%%%%%%%%%%%%%%%%%%%%%%%%%%%%%%%%%%%%%"/>
  <p:tag name="IGUANATEXSIZE" val="50"/>
  <p:tag name="IGUANATEXCURSOR" val="3738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{&#10;\nn&#10;\end{eqnarray}&#10;&#10;&#10;\end{document}&#10;&#10;"/>
  <p:tag name="IGUANATEXSIZE" val="20"/>
  <p:tag name="IGUANATEXCURSOR" val="595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44.9944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{&#10;\nn&#10;\end{eqnarray}&#10;&#10;&#10;\end{document}&#10;&#10;"/>
  <p:tag name="IGUANATEXSIZE" val="20"/>
  <p:tag name="IGUANATEXCURSOR" val="595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2711.661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- N_- =&#10;\cgd{ n(\ep_p^-)  [ 1- n(\ep_p^+) ]} - &#10;\com{n(\ep_p^+) [ 1-  n(\ep_p^-)] &#10;}&#10;\sim   \frac{\omega}{4T} &#10;\nn&#10;\end{eqnarray}&#10;&#10;%%%%%%%%%%%%%%%%%%%%%%%%%%%%%%%%%%%%%%%%&#10;\end{document}&#10;%%%%%%%%%%%%%%%%%%%%%%%%%%%%%%%%%%%%%%%%"/>
  <p:tag name="IGUANATEXSIZE" val="50"/>
  <p:tag name="IGUANATEXCURSOR" val="3698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4.4432"/>
  <p:tag name="ORIGINALWIDTH" val="2592.42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Lag \= \frac14 f^{\mu\nu} f_{\mu\nu}&#10;+ \com{c_4} ff F F&#10;+ \com{c_6} ffFFFF + \cdots&#10;\nnb&#10;&amp;&amp;&#10;+g_a a f^{\mu\nu} \tilde F_{\mu\nu}&#10;\nn&#10;\end{eqnarray}&#10;&#10;%%%%%%%%%%%%%%%%%%%%%%%%%%%%%%%%%%%%%%%%&#10;\end{document}&#10;%%%%%%%%%%%%%%%%%%%%%%%%%%%%%%%%%%%%%%%%"/>
  <p:tag name="IGUANATEXSIZE" val="50"/>
  <p:tag name="IGUANATEXCURSOR" val="3810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27.1466"/>
  <p:tag name="ORIGINALWIDTH" val="2660.667"/>
  <p:tag name="OUTPUTTYPE" val="PNG"/>
  <p:tag name="IGUANATEXVERSION" val="160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1-N_+ \= &#10;\cgd{&#10;[ 1- n(\epsilon_p^+) ] [ 1-  n(\epsilon_p^-)] &#10;}&#10; - &#10;\com{n(\epsilon_p^+)  n(\epsilon_p^-) }&#10;\nnb&#10;\nnb&#10;\nnb&#10;&amp;\sim&amp; 1 - &#10;\pp{ \left[ 1 - \frac{|\omega|}{4T} \right] }&#10;= \frac{|\omega|}{4T}&#10;\nn&#10;\end{eqnarray}&#10;&#10;%%%%%%%%%%%%%%%%%%%%%%%%%%%%%%%%%%%%%%%%&#10;\end{document}&#10;%%%%%%%%%%%%%%%%%%%%%%%%%%%%%%%%%%%%%%%%"/>
  <p:tag name="IGUANATEXSIZE" val="50"/>
  <p:tag name="IGUANATEXCURSOR" val="3894"/>
  <p:tag name="TRANSPARENCY" val="True"/>
  <p:tag name="LATEXENGINEID" val="0"/>
  <p:tag name="TEMPFOLDER" val="c:\temp-tex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15.485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psilon_p^+&#10;\nn&#10;\end{eqnarray}&#10;&#10;&#10;\end{document}&#10;&#10;"/>
  <p:tag name="IGUANATEXSIZE" val="20"/>
  <p:tag name="IGUANATEXCURSOR" val="596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3.985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psilon_p^-&#10;\nn&#10;\end{eqnarray}&#10;&#10;&#10;\end{document}&#10;&#10;"/>
  <p:tag name="IGUANATEXSIZE" val="20"/>
  <p:tag name="IGUANATEXCURSOR" val="596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15.485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psilon_p^+&#10;\nn&#10;\end{eqnarray}&#10;&#10;&#10;\end{document}&#10;&#10;"/>
  <p:tag name="IGUANATEXSIZE" val="20"/>
  <p:tag name="IGUANATEXCURSOR" val="596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3.985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psilon_p^-&#10;\nn&#10;\end{eqnarray}&#10;&#10;&#10;\end{document}&#10;&#10;"/>
  <p:tag name="IGUANATEXSIZE" val="20"/>
  <p:tag name="IGUANATEXCURSOR" val="596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.7308"/>
  <p:tag name="ORIGINALWIDTH" val="115.485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psilon_p^+&#10;\nn&#10;\end{eqnarray}&#10;&#10;&#10;\end{document}&#10;&#10;"/>
  <p:tag name="IGUANATEXSIZE" val="20"/>
  <p:tag name="IGUANATEXCURSOR" val="596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13.985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epsilon_p^-&#10;\nn&#10;\end{eqnarray}&#10;&#10;&#10;\end{document}&#10;&#10;"/>
  <p:tag name="IGUANATEXSIZE" val="20"/>
  <p:tag name="IGUANATEXCURSOR" val="596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9644"/>
  <p:tag name="ORIGINALWIDTH" val="1610.04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{\rm Re} [ \, \Pi(\com{\omega})\, ] = \frac{1}{\pi} &#10;\int ds \frac{{\rm Im}[\,  \Pi(\cgd{s}) \,]} { \cgd{s} - \com{\omega}}&#10;\nn&#10;\end{eqnarray}&#10;&#10;%%%%%%%%%%%%%%%%%%%%%%%%%%%%%%%%%%%%%%%%&#10;\end{document}&#10;%%%%%%%%%%%%%%%%%%%%%%%%%%%%%%%%%%%%%%%%"/>
  <p:tag name="IGUANATEXSIZE" val="50"/>
  <p:tag name="IGUANATEXCURSOR" val="3721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4.9194"/>
  <p:tag name="ORIGINALWIDTH" val="3279.3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Pi^{\rm med } (\omega, q_z)&#10;\=  \pi m_B^2 \, e^{- \frac{ \vert \bq_\perp \vert ^2}{2 \vert q_fB\vert} } &#10;\, m^2 \!\! &#10;\nnb&#10;&amp;&amp; \times&#10;\int_{-\infty}^\infty \frac{d p_z}{2\pi \epsilon_p} &#10;\frac{ ( q_\parallel^2 + 2 q_z p_z) \,   [ \cgd{n_+(\epsilon_p)}  + \cgd{n_-(\epsilon_p)}] } &#10;{  q_\parallel^2  ( p_z -\pp{ p_z^+}) (p_z - \pp{p_z^-}) }&#10;\nn&#10;\end{eqnarray}&#10;&#10;%%%%%%%%%%%%%%%%%%%%%%%%%%%%%%%%%%%%%%%%&#10;\end{document}&#10;%%%%%%%%%%%%%%%%%%%%%%%%%%%%%%%%%%%%%%%%"/>
  <p:tag name="IGUANATEXSIZE" val="50"/>
  <p:tag name="IGUANATEXCURSOR" val="4027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7.979"/>
  <p:tag name="ORIGINALWIDTH" val="2034.49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Pi^{\rm total } (\omega, q_z) = &#10;\Pi^{\rm vac } (q_\para^2) &#10;+ \Pi^{\rm med } (\omega, q_z)&#10;\nn&#10;\end{eqnarray}&#10;&#10;%%%%%%%%%%%%%%%%%%%%%%%%%%%%%%%%%%%%%%%%&#10;\end{document}&#10;%%%%%%%%%%%%%%%%%%%%%%%%%%%%%%%%%%%%%%%%"/>
  <p:tag name="IGUANATEXSIZE" val="50"/>
  <p:tag name="IGUANATEXCURSOR" val="3753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2428.19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gam^\mu \psi_\LLL &#10;= \gam^\mu (+ i\gam^1 \gam^2)\psi _\LLL&#10;= \epsilon^{\mu 12 \nu}  \gam^5 \gam_\nu \psi_{\LLL}&#10;\nn&#10;\end{eqnarray}&#10;&#10;&#10;\end{document}&#10;&#10;"/>
  <p:tag name="IGUANATEXSIZE" val="20"/>
  <p:tag name="IGUANATEXCURSOR" val="6015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.7327"/>
  <p:tag name="ORIGINALWIDTH" val="1835.7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$q_{\rm th}^2 \sim 4\mu^2 &#10; \pm 2 |q_z| \mu$ for $\mu \gg m , \, |q_z| $&#10;&#10;%%%%%%%%%%%%%%%%%%%%%%%%%%%%%%%%%%%%%%%%&#10;\end{document}&#10;%%%%%%%%%%%%%%%%%%%%%%%%%%%%%%%%%%%%%%%%"/>
  <p:tag name="IGUANATEXSIZE" val="50"/>
  <p:tag name="IGUANATEXCURSOR" val="3736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1253.09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cgd{&#10;n_\pm(\epsilon_p) = &#10;\frac{1}{ e^{(\epsilon_p \mp \mu)/T}+1 }&#10;}&#10;\nn&#10;\end{eqnarray}&#10;&#10;%%%%%%%%%%%%%%%%%%%%%%%%%%%%%%%%%%%%%%%%&#10;\end{document}&#10;%%%%%%%%%%%%%%%%%%%%%%%%%%%%%%%%%%%%%%%%"/>
  <p:tag name="IGUANATEXSIZE" val="50"/>
  <p:tag name="IGUANATEXCURSOR" val="3761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9809"/>
  <p:tag name="ORIGINALWIDTH" val="831.646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epsilon_p =\sqrt{p_z^2 + m^2}&#10;\nn&#10;\end{eqnarray}&#10;&#10;%%%%%%%%%%%%%%%%%%%%%%%%%%%%%%%%%%%%%%%%&#10;\end{document}&#10;%%%%%%%%%%%%%%%%%%%%%%%%%%%%%%%%%%%%%%%%"/>
  <p:tag name="IGUANATEXSIZE" val="50"/>
  <p:tag name="IGUANATEXCURSOR" val="3720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1709.78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pp{&#10;p^{\pm}_z  = \frac{1}{2} \left( \, q_z \pm \omega \sqrt{1- 4m^2/q_\para^2 } \ \right) &#10;}&#10;\nn&#10;\end{eqnarray}&#10;&#10;%%%%%%%%%%%%%%%%%%%%%%%%%%%%%%%%%%%%%%%%&#10;\end{document}&#10;%%%%%%%%%%%%%%%%%%%%%%%%%%%%%%%%%%%%%%%%"/>
  <p:tag name="IGUANATEXSIZE" val="50"/>
  <p:tag name="IGUANATEXCURSOR" val="3707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0.9636"/>
  <p:tag name="ORIGINALWIDTH" val="2827.14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2im \langle \bar \psi \gam^5 \psi \rangle&#10;\=  \frac{ q_f^2}{2\pi^2} \tilde \bE(q) \cdot \bB  \, e^{-\frac{|\bq_\perp|^2}{2|q_fB|}}  &#10;\left[  w(\omega, q_z) - 1 \right]&#10;\nn&#10;\end{eqnarray}&#10;&#10;&#10;\end{document}&#10;&#10;"/>
  <p:tag name="IGUANATEXSIZE" val="20"/>
  <p:tag name="IGUANATEXCURSOR" val="612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1797.52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{\rm F.T.} \ \pd_\mu j_A^\mu =  &#10; \frac{ e^2}{2\pi^2} \tilde \bE(q) \cdot \bB  \, e^{-\frac{|\bq_\perp|^2}{2|eB|}}  &#10;\nn&#10;\end{eqnarray}&#10;&#10;&#10;\end{document}&#10;&#10;"/>
  <p:tag name="IGUANATEXSIZE" val="20"/>
  <p:tag name="IGUANATEXCURSOR" val="5984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4.6757"/>
  <p:tag name="ORIGINALWIDTH" val="2746.906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{\rm F.T.} \ \pd_\mu j_A^\mu &#10;\=  \frac{ e^2}{2\pi^2} \tilde \bE(q) \cdot \bB  \, e^{-\frac{|\bq_\perp|^2}{2|eB|}} &#10;+ 2i m \langle \bar \psi \gam^5 \psi \rangle &#10;\nnb&#10;\= w(\omega, q_z) &#10; \frac{ e^2}{2\pi^2} \tilde \bE(q) \cdot \bB  \, e^{-\frac{|\bq_\perp|^2}{2|eB|}}  &#10;\nn&#10;\end{eqnarray}&#10;&#10;&#10;\end{document}&#10;&#10;"/>
  <p:tag name="IGUANATEXSIZE" val="20"/>
  <p:tag name="IGUANATEXCURSOR" val="6113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590.176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q_\para^2 /m^2 \to 0&#10;\nn&#10;\end{eqnarray}&#10;&#10;&#10;\end{document}&#10;&#10;"/>
  <p:tag name="IGUANATEXSIZE" val="20"/>
  <p:tag name="IGUANATEXCURSOR" val="596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4.4657"/>
  <p:tag name="ORIGINALWIDTH" val="1824.52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cgd{&#10;{\rm F.T.} \ \pd_\mu j_A^\mu \to &#10; \frac{ e^2}{2\pi^2} \tilde \bE(q) \cdot \bB  \, e^{-\frac{|\bq_\perp|^2}{2|eB|}}  &#10;}&#10;\nn&#10;\end{eqnarray}&#10;&#10;&#10;\end{document}&#10;&#10;"/>
  <p:tag name="IGUANATEXSIZE" val="20"/>
  <p:tag name="IGUANATEXCURSOR" val="6078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590.1762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q_\para^2 /m^2 \to 0&#10;\nn&#10;\end{eqnarray}&#10;&#10;&#10;\end{document}&#10;&#10;"/>
  <p:tag name="IGUANATEXSIZE" val="20"/>
  <p:tag name="IGUANATEXCURSOR" val="5969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962.505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Dynamical $E$ along a background $B$&#10;&#10;\end{document}&#10;&#10;"/>
  <p:tag name="IGUANATEXSIZE" val="20"/>
  <p:tag name="IGUANATEXCURSOR" val="597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.7361"/>
  <p:tag name="ORIGINALWIDTH" val="1814.02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[{\color[rgb]{0,0,1}{#1}}]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%%%%%%%%%%%%%%%%%%%%%%%%%%%%%%%%%%%%%%%%%%%%%%%%%%%%%&#10;\begin{document}&#10;&#10;Production rate determined by $\Pi$&#10;&#10;&#10;\end{document}&#10;&#10;"/>
  <p:tag name="IGUANATEXSIZE" val="20"/>
  <p:tag name="IGUANATEXCURSOR" val="5539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.9666"/>
  <p:tag name="ORIGINALWIDTH" val="2630.67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In general, complicated.&#10;&#10;- No non-renormalizable theorem for $ 2i m \langle \bar \psi \gam^5 \psi \rangle $&#10;&#10;&#10;\end{document}&#10;&#10;"/>
  <p:tag name="IGUANATEXSIZE" val="20"/>
  <p:tag name="IGUANATEXCURSOR" val="5947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335.2081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q_\para^2 \not = 0&#10;\nn&#10;\end{eqnarray}&#10;&#10;&#10;\end{document}&#10;&#10;"/>
  <p:tag name="IGUANATEXSIZE" val="20"/>
  <p:tag name="IGUANATEXCURSOR" val="5971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1656.543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[{\color[rgb]{0,0,1}{#1}}]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%%%%%%%%%%%%%%%%%%%%%%%%%%%%%%%%%%%%%%%%%%%%%%%%%%%%%&#10;\begin{document}&#10;&#10;\begin{eqnarray}&#10;\pd_\mu j_A^\mu = C_A \bE \cdot \bB &#10;+ \red{ 2im \langle \bar \psi \gam^5 \psi\rangle}&#10;\nn&#10;\end{eqnarray}&#10;&#10;&#10;\end{document}&#10;&#10;"/>
  <p:tag name="IGUANATEXSIZE" val="20"/>
  <p:tag name="IGUANATEXCURSOR" val="5608"/>
  <p:tag name="TRANSPARENCY" val="True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54.4432"/>
  <p:tag name="ORIGINALWIDTH" val="2592.42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Lag \= \frac14 f^{\mu\nu} f_{\mu\nu}&#10;+ \com{c_4} ff F F&#10;+ \com{c_6} ffFFFF + \cdots&#10;\nnb&#10;&amp;&amp;&#10;+g_a a f^{\mu\nu} \tilde F_{\mu\nu}&#10;\nn&#10;\end{eqnarray}&#10;&#10;%%%%%%%%%%%%%%%%%%%%%%%%%%%%%%%%%%%%%%%%&#10;\end{document}&#10;%%%%%%%%%%%%%%%%%%%%%%%%%%%%%%%%%%%%%%%%"/>
  <p:tag name="IGUANATEXSIZE" val="50"/>
  <p:tag name="IGUANATEXCURSOR" val="3810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5.4856"/>
  <p:tag name="ORIGINALWIDTH" val="181.477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{\color[rgb]{1,0.7,0}f^{\mu\nu}}&#10;\nn&#10;\end{eqnarray}&#10;&#10;%%%%%%%%%%%%%%%%%%%%%%%%%%%%%%%%%%%%%%%%&#10;\end{document}&#10;%%%%%%%%%%%%%%%%%%%%%%%%%%%%%%%%%%%%%%%%"/>
  <p:tag name="IGUANATEXSIZE" val="50"/>
  <p:tag name="IGUANATEXCURSOR" val="3710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9.7338"/>
  <p:tag name="ORIGINALWIDTH" val="205.474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gr{F^{\mu\nu}_{\rm ext}}&#10;\nn&#10;\end{eqnarray}&#10;&#10;%%%%%%%%%%%%%%%%%%%%%%%%%%%%%%%%%%%%%%%%&#10;\end{document}&#10;%%%%%%%%%%%%%%%%%%%%%%%%%%%%%%%%%%%%%%%%"/>
  <p:tag name="IGUANATEXSIZE" val="50"/>
  <p:tag name="IGUANATEXCURSOR" val="3714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2290.96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i \Pi^{\mu\nu} = e^2 \int \frac{d^4 p}{(2\pi)^4} &#10;\tr[ \gam^\mu S_A(p) \gam^\nu S_A(p-q)]&#10;\nn&#10;\end{eqnarray}&#10;&#10;%%%%%%%%%%%%%%%%%%%%%%%%%%%%%%%%%%%%%%%%&#10;\end{document}&#10;%%%%%%%%%%%%%%%%%%%%%%%%%%%%%%%%%%%%%%%%"/>
  <p:tag name="IGUANATEXSIZE" val="50"/>
  <p:tag name="IGUANATEXCURSOR" val="3777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741.282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$A^\mu$ for external (constant) fields&#10;&#10;%%%%%%%%%%%%%%%%%%%%%%%%%%%%%%%%%%%%%%%%&#10;\end{document}&#10;%%%%%%%%%%%%%%%%%%%%%%%%%%%%%%%%%%%%%%%%"/>
  <p:tag name="IGUANATEXSIZE" val="50"/>
  <p:tag name="IGUANATEXCURSOR" val="371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7.1729"/>
  <p:tag name="ORIGINALWIDTH" val="2650.91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S_A(p) &amp;=&amp; \frac{i}{ \sla D - m + i \epsilon}&#10;\nn&#10;\\&#10;&amp;=&amp; i ( \sla D + m) \times i^{-1} \int_0 ^\infty d\tau&#10;e^{ i \tau ( \sla D \sla D - m^2 + i \epsilon)}&#10;\nn&#10;\end{eqnarray}&#10;&#10;%%%%%%%%%%%%%%%%%%%%%%%%%%%%%%%%%%%%%%%%&#10;\end{document}&#10;%%%%%%%%%%%%%%%%%%%%%%%%%%%%%%%%%%%%%%%%"/>
  <p:tag name="IGUANATEXSIZE" val="50"/>
  <p:tag name="IGUANATEXCURSOR" val="3845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.4829"/>
  <p:tag name="ORIGINALWIDTH" val="993.6257"/>
  <p:tag name="OUTPUTTYPE" val="PNG"/>
  <p:tag name="IGUANATEXVERSION" val="160"/>
  <p:tag name="LATEXADDIN" val="\documentclass{article}&#10;&#10;\pagestyle{empty}&#10;&#10;%\usepackage[dvipdfmx]{graphicx,color}&#10;%\usepackage[dvipdfmx]{graphicx}&#10;\usepackage{graphicx}&#10;\usepackage{latexsym}&#10;\usepackage{amsfonts}&#10;\usepackage{amssymb}&#10;\usepackage{amsmath}&#10;\usepackage{bm}&#10;\usepackage{mathrsfs}&#10;\usepackage{slashed}&#10;\usepackage{ascmac}&#10;\usepackage{comment}&#10;%\usepackage{stix}&#10;%\usepackage{wrapft}&#10;%\usepackage{nidanfloat}&#10;&#10;\usepackage{dcolumn}% Align table columns on decimal point&#10;&#10;&#10;%%%%%%%%%%%%%%%%%%%%%%%%&#10;\newcommand{\home}{\hat{\omega}}&#10;&#10;\newcommand{\zero}{{(0)}}&#10;\newcommand{\one}{{(1)}}&#10;\newcommand{\two}{{(2)}}&#10;&#10;\renewcommand{\lg}{\langle}&#10;\newcommand{\rg}{\rangle}&#10;&#10;\newcommand{\Rcal}{{\vec {\mathcal R}}}&#10;\newcommand{\Acal}{{\vec {\mathcal A}}}&#10;\newcommand{\Bcal}{{\vec {\mathcal B}}}&#10;&#10;\def\dint{\int \hspace{-1.1em} - \, } &#10;\newcommand{\overlr}[1]{\overleftrightarrow{#1}}&#10;\newcommand{\overl}[1]{\overleftarrow{#1}}&#10;\newcommand{\overr}[1]{\overrightarrow{#1}}&#10;\newcommand{\Com}[2]{ {}_{#1} C_{#2} }&#10;&#10;\newcommand{\with}{\quad{\rm with}\quad}&#10;\newcommand{\an}{\quad{\rm and}\quad}&#10;\newcommand{\kin}{{\rm kin}}&#10;\newcommand{\can}{{\rm can}} &#10;&#10;\newcommand{\cout}[1]{ \if 0 {#1} \fi }&#10;\newcommand{\nn}{\nonumber}&#10;\renewcommand{\=}{&amp;=&amp;}&#10;\newcommand{\nnb}{\nonumber \\}&#10;\newcommand{\pd}{\partial}&#10;&#10;\newcommand{\f}[2]{\frac{ {#1} }{ {#2} } }&#10;\newcommand{\lr}[1]{\langle {#1} \rangle}&#10;\newcommand{\LR}[1]{\left\langle {#1} \right\rangle}&#10;\newcommand{\lan}{\langle} &#10;\newcommand{\ran}{\rangle}&#10;\renewcommand{\l}{\left}&#10;\renewcommand{\r}{\right}&#10;\newcommand{\sbra}[1]{ { \left[ #1 \right] } }&#10;\newcommand{\pare}[1]{ { \left\{ #1 \right\} } }&#10;&#10;\newcommand{\sla}{ \slashed }&#10;\newcommand{\vect}[1]{\mathbf{#1}}&#10;\newcommand{\abs}[1]{\left|#1\right|}&#10;&#10;%%%%%%%%%% Greek alphabets&#10;\renewcommand{\a}{\alpha}&#10;\renewcommand{\b}{\beta}&#10;\renewcommand{\d}{{\delta}}&#10;\renewcommand{\k}{\kappa}&#10;\renewcommand{\l}{\lambda}&#10;\newcommand{\m}{\mu}&#10;\newcommand{\n}{\nu}&#10;\renewcommand{\r}{\rho}&#10;\newcommand{\s}{\sigma}&#10;&#10;&#10;\newcommand{\lam}{\lambda}&#10;\newcommand{\Lam}{ \Lambda }&#10;&#10;&#10;\newcommand{\ve}{\varepsilon}&#10;\newcommand{\ep}{ \epsilon }&#10;\newcommand{\vep}{ \varepsilon }&#10;\newcommand{\Gam}{ \Gamma }&#10;\newcommand{\gam}{ \gamma }&#10;\newcommand{\bgam}{ {\bm \gamma} }&#10;&#10;%%%%%%%%%% 3D vectors&#10;\newcommand{\bx}{{\bm{x}}}&#10;\newcommand{\by}{{\bm{y}}}&#10;\newcommand{\bz}{{\bm{z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\newcommand{\bsig}{{\bm \sigma}}&#10;\newcommand{\bs}{{\bm s}}&#10;\newcommand{\bn}{{\bm n}}&#10;\newcommand{\bW}{\bm{W}}&#10;\newcommand{\bP}{\bm{P}}&#10;\newcommand{\bT}{\bm{T}}&#10;\newcommand{\be}{\bm{e}}&#10;&#10;\newcommand{\ba}{\bm{a}}&#10;\newcommand{\bb}{\bm{b}}&#10;\newcommand{\bc}{\bm{c}}&#10;&#10;\newcommand{\integ}{\int\!\!}&#10;\newcommand{\xint}{\int d^4x}&#10;\newcommand{\pint}{\int \frac{d^4p}{ (2\pi)^4}}&#10;\newcommand{\tint}{\int_{-\infty}^{\infty}} &#10;&#10;\newcommand{\re}{\Re e}&#10;\newcommand{\im}{\Im m}&#10;%\newcommand{\arg}{{\rm arg}}&#10;\newcommand{\id}{\mbox{1}\hspace{-0.25em}\mbox{l}}&#10;\newcommand{\1}{\mbox{1}\hspace{-0.25em}\mbox{l}}&#10;&#10;&#10;\newcommand{\A}{ {\mathcal A} }&#10;\newcommand{\B}{ {\mathcal B} }&#10;\newcommand{\C}{ {\mathcal C} }&#10;\newcommand{\D}{ {\mathcal D} }&#10;\newcommand{\E}{ {\mathcal E} }&#10;\newcommand{\F}{ {\mathscr{F}} }&#10;\newcommand{\G}{ {\mathscr{G}} }&#10;\newcommand{\Ham}{ {\mathcal H} }&#10;&#10;\newcommand{\K}{ {\mathcal K} }&#10;\newcommand{\Lag}{ {\mathcal{L}} }&#10;\newcommand{\M}{ {\mathcal M} }&#10;\newcommand{\N}{ {\mathcal N} }&#10;\newcommand{\order}{{\mathcal O}}&#10;\newcommand{\prj}{ {\mathcal P} }&#10;\newcommand{\Q}{ {\mathcal Q} }&#10;&#10;\newcommand{\R}{ {\mathcal R} }&#10;\newcommand{\T}{ {\mathcal T} }&#10;\newcommand{\U}{ {\mathcal U} }&#10;\newcommand{\V}{ {\mathcal V} }&#10;\newcommand{\W}{ {\mathcal W} }&#10;\newcommand{\X}{ {\mathcal X} }&#10;\newcommand{\Y}{ {\mathcal Y } }&#10;\newcommand{\Z}{ {\mathcal Z} }&#10;&#10;\renewcommand{\Finv}{ {\mathscr{F}} }&#10;\newcommand{\Ginv}{ {\mathscr{G}} }&#10;&#10;\newcommand{\herc}{{\rm h.c.}}&#10;\newcommand{\MeV}{ {\rm MeV} }&#10;\newcommand{\GeV}{ {\rm GeV} }&#10;\newcommand{\fm}{ {\rm fm} }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\newcommand{\Li}{ {\rm  Li} }&#10; &#10;&#10;&#10;%%%%%%%%%%%%%%%%%%%%%%%%%%%%%%%%%%%%%%%%%%%%%%%%%%%%%%&#10;\usepackage{color} % For blue in-text comments and additions&#10;\usepackage[normalem]{ulem}  % \sout{old text} for strikeout&#10;%\renewcommand\sout{\bgroup \color{red} \ULdepth=-.5ex \ULset}&#10;\newcommand{\com}[1]{{\color[rgb]{0,0,1}{#1}}}&#10;\newcommand{\modi}[1]{{\color[rgb]{0,0,1}{#1}}}&#10;\newcommand{\cgd}[1]{{\color[rgb]{1,0,0}{#1}}}&#10;\newcommand{\changed}[1]{{\color[rgb]{1,0,0}{#1}}}&#10;\newcommand{\gray}[1]{{\color[rgb]{0.7,0.7,0.7}{#1}}}&#10;\newcommand{\gr}[1]{{\color[rgb]{0.3,0.6,0.3}{#1}}}&#10;\newcommand{\blue}[1]{{\color[rgb]{0.2,0.6,0.9}{#1}}}&#10;\newcommand{\red}[1]{{\color[rgb]{0.9,0.2,0.6}{#1}}}&#10;\newcommand{\pp}[1]{{\color[rgb]{0.7,0.3,0.9}{#1}}}&#10;\newcommand{\bro}[1]{{\color[rgb]{0.5,0.3,0.3}{#1}}}&#10;\newcommand{\wh}[1]{{\color[rgb]{1,1,1}{#1}}}&#10;%%%%%%%%%%%%%%%%%%%%%%%%%%%%%%%%%%%%%%%%%%%%%%%%%%%%%&#10;\begin{document}&#10;&#10;\begin{eqnarray}&#10;\psi_\LLL = i \gam^1 \gam^2 \psi_\LLL&#10;\nn&#10;\end{eqnarray}&#10;&#10;&#10;\end{document}&#10;&#10;"/>
  <p:tag name="IGUANATEXSIZE" val="20"/>
  <p:tag name="IGUANATEXCURSOR" val="5990"/>
  <p:tag name="TRANSPARENCY" val="True"/>
  <p:tag name="LATEXENGINEID" val="0"/>
  <p:tag name="TEMPFOLDER" val="c:\temp-tex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65.9917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p&#10;\nn&#10;\end{eqnarray}&#10;&#10;%%%%%%%%%%%%%%%%%%%%%%%%%%%%%%%%%%%%%%%%&#10;\end{document}&#10;%%%%%%%%%%%%%%%%%%%%%%%%%%%%%%%%%%%%%%%%"/>
  <p:tag name="IGUANATEXSIZE" val="50"/>
  <p:tag name="IGUANATEXCURSOR" val="3692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275.9655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p-q&#10;\nn&#10;\end{eqnarray}&#10;&#10;%%%%%%%%%%%%%%%%%%%%%%%%%%%%%%%%%%%%%%%%&#10;\end{document}&#10;%%%%%%%%%%%%%%%%%%%%%%%%%%%%%%%%%%%%%%%%"/>
  <p:tag name="IGUANATEXSIZE" val="50"/>
  <p:tag name="IGUANATEXCURSOR" val="3694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51.74354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&#10;\nn&#10;\end{eqnarray}&#10;&#10;%%%%%%%%%%%%%%%%%%%%%%%%%%%%%%%%%%%%%%%%&#10;\end{document}&#10;%%%%%%%%%%%%%%%%%%%%%%%%%%%%%%%%%%%%%%%%"/>
  <p:tag name="IGUANATEXSIZE" val="50"/>
  <p:tag name="IGUANATEXCURSOR" val="3692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1545.557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Landau degeneracy $\rho_B = \frac{eB}{2\pi}$&#10;&#10;%%%%%%%%%%%%%%%%%%%%%%%%%%%%%%%%%%%%%%%%&#10;\end{document}&#10;%%%%%%%%%%%%%%%%%%%%%%%%%%%%%%%%%%%%%%%%"/>
  <p:tag name="IGUANATEXSIZE" val="50"/>
  <p:tag name="IGUANATEXCURSOR" val="363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948.25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epsilon^2_n = p_z^2 + m^2 + \blue{(2n+1)|eB|} \cgd{ \pm \frac{g}{2} |eB|}&#10;\nn&#10;\end{eqnarray}&#10;&#10;%%%%%%%%%%%%%%%%%%%%%%%%%%%%%%%%%%%%%%%%&#10;\end{document}&#10;%%%%%%%%%%%%%%%%%%%%%%%%%%%%%%%%%%%%%%%%"/>
  <p:tag name="IGUANATEXSIZE" val="50"/>
  <p:tag name="IGUANATEXCURSOR" val="351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113.235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p_z&#10;\nn&#10;\end{eqnarray}&#10;&#10;%%%%%%%%%%%%%%%%%%%%%%%%%%%%%%%%%%%%%%%%&#10;\end{document}&#10;%%%%%%%%%%%%%%%%%%%%%%%%%%%%%%%%%%%%%%%%"/>
  <p:tag name="IGUANATEXSIZE" val="50"/>
  <p:tag name="IGUANATEXCURSOR" val="350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787.401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_\para^2 \geq ( \epsilon_\ell + \epsilon_n )^2&#10;\nn&#10;\end{eqnarray}&#10;&#10;%%%%%%%%%%%%%%%%%%%%%%%%%%%%%%%%%%%%%%%%&#10;\end{document}&#10;%%%%%%%%%%%%%%%%%%%%%%%%%%%%%%%%%%%%%%%%"/>
  <p:tag name="IGUANATEXSIZE" val="50"/>
  <p:tag name="IGUANATEXCURSOR" val="3735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2658.41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itemize}&#10;&#10;&#10;&#10;\item Compatible with the on-shell condition $q^2=0$.&#10; &#10;&#10;\end{itemize}&#10;&#10;%%%%%%%%%%%%%%%%%%%%%%%%%%%%%%%%%%%%%%%%&#10;\end{document}&#10;%%%%%%%%%%%%%%%%%%%%%%%%%%%%%%%%%%%%%%%%"/>
  <p:tag name="IGUANATEXSIZE" val="50"/>
  <p:tag name="IGUANATEXCURSOR" val="3747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1.9535"/>
  <p:tag name="ORIGINALWIDTH" val="1256.84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q_\para^2 \= \epsilon_\gam^2 - q_z^2&#10;\nnb&#10;q^2 \= \epsilon_\gam^2 - q_z^2 - \cgd{ |\bq_\perp|^2}&#10;\nn&#10;\end{eqnarray}&#10;&#10;%%%%%%%%%%%%%%%%%%%%%%%%%%%%%%%%%%%%%%%%&#10;\end{document}&#10;%%%%%%%%%%%%%%%%%%%%%%%%%%%%%%%%%%%%%%%%"/>
  <p:tag name="IGUANATEXSIZE" val="50"/>
  <p:tag name="IGUANATEXCURSOR" val="3786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.73937"/>
  <p:tag name="ORIGINALWIDTH" val="143.232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{\rm Im}&#10;\nn&#10;\end{eqnarray}&#10;&#10;%%%%%%%%%%%%%%%%%%%%%%%%%%%%%%%%%%%%%%%%&#10;\end{document}&#10;%%%%%%%%%%%%%%%%%%%%%%%%%%%%%%%%%%%%%%%%"/>
  <p:tag name="IGUANATEXSIZE" val="50"/>
  <p:tag name="IGUANATEXCURSOR" val="3699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113.235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p_z&#10;\nn&#10;\end{eqnarray}&#10;&#10;%%%%%%%%%%%%%%%%%%%%%%%%%%%%%%%%%%%%%%%%&#10;\end{document}&#10;%%%%%%%%%%%%%%%%%%%%%%%%%%%%%%%%%%%%%%%%"/>
  <p:tag name="IGUANATEXSIZE" val="50"/>
  <p:tag name="IGUANATEXCURSOR" val="350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1948.25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\epsilon^2_n = p_z^2 + m^2 + \blue{(2n+1)|eB|} \cgd{ \pm \frac{g}{2} |eB|}&#10;\nn&#10;\end{eqnarray}&#10;&#10;%%%%%%%%%%%%%%%%%%%%%%%%%%%%%%%%%%%%%%%%&#10;\end{document}&#10;%%%%%%%%%%%%%%%%%%%%%%%%%%%%%%%%%%%%%%%%"/>
  <p:tag name="IGUANATEXSIZE" val="50"/>
  <p:tag name="IGUANATEXCURSOR" val="3511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.74016"/>
  <p:tag name="ORIGINALWIDTH" val="113.235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\textcolor[named]{Green}{#1}}&#10;\newcommand{\red}[1]{\textcolor[named]{Red}{#1}}&#10;\newcommand{\gray}[1]{{\color[rgb]{0.7,0.7,0.7}{#1}}}&#10;&#10;%%%%%%%%%%%%%%%%%%%%%%%%%%%%%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%%%%%%%%%%%%%%%%%%%%%%%%%%%%%%%%%%%%%%%%&#10;\begin{document}&#10;%%%%%%%%%%%%%%%%%%%%%%%%%%%%%%%%%%%%%%%%&#10;&#10;\begin{eqnarray}&#10;p_z&#10;\nn&#10;\end{eqnarray}&#10;&#10;%%%%%%%%%%%%%%%%%%%%%%%%%%%%%%%%%%%%%%%%&#10;\end{document}&#10;%%%%%%%%%%%%%%%%%%%%%%%%%%%%%%%%%%%%%%%%"/>
  <p:tag name="IGUANATEXSIZE" val="50"/>
  <p:tag name="IGUANATEXCURSOR" val="3502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369.703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eB/m^2&#10;\nn&#10;\end{eqnarray}&#10;&#10;%%%%%%%%%%%%%%%%%%%%%%%%%%%%%%%%%%%%%%%%&#10;\end{document}&#10;%%%%%%%%%%%%%%%%%%%%%%%%%%%%%%%%%%%%%%%%"/>
  <p:tag name="IGUANATEXSIZE" val="50"/>
  <p:tag name="IGUANATEXCURSOR" val="369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2294"/>
  <p:tag name="ORIGINALWIDTH" val="1577.053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Photon momentum $q_\para^2/(4m^2)$&#10;&#10;%%%%%%%%%%%%%%%%%%%%%%%%%%%%%%%%%%%%%%%%&#10;\end{document}&#10;%%%%%%%%%%%%%%%%%%%%%%%%%%%%%%%%%%%%%%%%"/>
  <p:tag name="IGUANATEXSIZE" val="50"/>
  <p:tag name="IGUANATEXCURSOR" val="370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369.7038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eB/m^2&#10;\nn&#10;\end{eqnarray}&#10;&#10;%%%%%%%%%%%%%%%%%%%%%%%%%%%%%%%%%%%%%%%%&#10;\end{document}&#10;%%%%%%%%%%%%%%%%%%%%%%%%%%%%%%%%%%%%%%%%"/>
  <p:tag name="IGUANATEXSIZE" val="50"/>
  <p:tag name="IGUANATEXCURSOR" val="369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.2332"/>
  <p:tag name="ORIGINALWIDTH" val="632.171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Pi^{\mu\nu} \to n_{\para,\perp}&#10;\nn&#10;\end{eqnarray}&#10;&#10;%%%%%%%%%%%%%%%%%%%%%%%%%%%%%%%%%%%%%%%%&#10;\end{document}&#10;%%%%%%%%%%%%%%%%%%%%%%%%%%%%%%%%%%%%%%%%"/>
  <p:tag name="IGUANATEXSIZE" val="50"/>
  <p:tag name="IGUANATEXCURSOR" val="3723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3310.83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- \left.  N_- \right|_{T=0} &#10;&amp;=&amp;   \frac12 [ \,  \theta (  \mu - \ep_p^- ) \theta (\ep_p^+ -  \mu  ) &#10;-  \theta (  \mu - \ep_p^+ ) \theta (\ep_p^- -  \mu  )   \,]&#10;\nn&#10;\end{eqnarray}&#10;&#10;%%%%%%%%%%%%%%%%%%%%%%%%%%%%%%%%%%%%%%%%&#10;\end{document}&#10;%%%%%%%%%%%%%%%%%%%%%%%%%%%%%%%%%%%%%%%%"/>
  <p:tag name="IGUANATEXSIZE" val="50"/>
  <p:tag name="IGUANATEXCURSOR" val="3853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2.7184"/>
  <p:tag name="ORIGINALWIDTH" val="2351.70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\left. 1 - N_+ \right|_{T=0} &#10; &amp;=&amp; \frac12 [\,  \theta (\ep_p^+ -  \mu  )  + \theta ( \ep_p^- -  \mu  )  \,]&#10;\nn&#10;\end{eqnarray}&#10;&#10;%%%%%%%%%%%%%%%%%%%%%%%%%%%%%%%%%%%%%%%%&#10;\end{document}&#10;%%%%%%%%%%%%%%%%%%%%%%%%%%%%%%%%%%%%%%%%"/>
  <p:tag name="IGUANATEXSIZE" val="50"/>
  <p:tag name="IGUANATEXCURSOR" val="3799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84.9644"/>
  <p:tag name="ORIGINALWIDTH" val="1610.049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{\rm Re} [ \, \Pi(\com{\omega})\, ] = \frac{1}{\pi} &#10;\int ds \frac{{\rm Im}[\,  \Pi(\cgd{s}) \,]} { \cgd{s} - \com{\omega}}&#10;\nn&#10;\end{eqnarray}&#10;&#10;%%%%%%%%%%%%%%%%%%%%%%%%%%%%%%%%%%%%%%%%&#10;\end{document}&#10;%%%%%%%%%%%%%%%%%%%%%%%%%%%%%%%%%%%%%%%%"/>
  <p:tag name="IGUANATEXSIZE" val="50"/>
  <p:tag name="IGUANATEXCURSOR" val="3721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11.1736"/>
  <p:tag name="ORIGINALWIDTH" val="1868.766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n_\para^2 \= &#10;\frac{1+\chi_0+\chi_1}{1+\chi_0+\chi_1\cos^2\theta}&#10;\quad \com{\to \ 1}&#10;\nnb&#10;n_\perp^2 \= &#10;\frac{1+\chi_0}{1+\chi_0+\chi_2\sin^2\theta}&#10;\quad \com{\to \ 1}&#10;\nn&#10;\end{eqnarray}&#10;&#10;%%%%%%%%%%%%%%%%%%%%%%%%%%%%%%%%%%%%%%%%&#10;\end{document}&#10;%%%%%%%%%%%%%%%%%%%%%%%%%%%%%%%%%%%%%%%%"/>
  <p:tag name="IGUANATEXSIZE" val="50"/>
  <p:tag name="IGUANATEXCURSOR" val="3847"/>
  <p:tag name="TRANSPARENCY" val="True"/>
  <p:tag name="FILENAME" val="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.9824"/>
  <p:tag name="ORIGINALWIDTH" val="1661.792"/>
  <p:tag name="LATEXADDIN" val="\documentclass{article}&#10;\pagestyle{empty}&#10;&#10;\usepackage{latexsym}&#10;\usepackage{amsfonts}&#10;\usepackage{amssymb}&#10;\usepackage{amsmath}&#10;\usepackage{bm}&#10;\usepackage{mathrsfs} &#10;\usepackage{color}&#10;&#10;\usepackage{slashed}&#10;&#10;\newcommand{\com}[1]{{\color[rgb]{0,0,1}{#1}}}&#10;\newcommand{\cgd}[1]{{\color[rgb]{1,0,0}{#1}}}&#10;\newcommand{\gr}[1]{{\color[rgb]{0.25,0.7,0.25}{#1}}}&#10;\newcommand{\blue}[1]{\textcolor[named]{Blue}{#1}}&#10;\newcommand{\green}[1]{{\color[rgb]{0.1,0.6,0.2}{#1}}}&#10;\newcommand{\red}[1]{\textcolor[named]{Red}{#1}}&#10;\newcommand{\gray}[1]{{\color[rgb]{0.7,0.7,0.7}{#1}}}&#10;\newcommand{\pp}[1]{{\color[rgb]{0.7,0.3,0.9}{#1}}}&#10;&#10;%%%%%%%%%%%%%%%%%%%%%%%%%%&#10;&#10;\newcommand{\QED}{\mathrm{QED}}&#10;\newcommand{\eq}{\mathrm{eq}}&#10;&#10;%%%%%%%%%%%%%%%%%%%%%%%%%%%&#10;&#10;\newcommand{\sla}{\slashed}&#10;\newcommand{\nn}{\nonumber}&#10;\newcommand\eref[1]{Eq.~(\ref{#1})}&#10;\newcommand\fref[1]{Fig.~\ref{#1}}&#10;&#10;%%%%%%%%%% Greek alphabets&#10;\renewcommand{\a}{\alpha}&#10;\renewcommand{\b}{\beta}&#10;\renewcommand{\d}{{\delta}}&#10;\renewcommand{\k}{\kappa}&#10;\renewcommand{\l}{\lambda}&#10;\newcommand{\Lam}{ \Lambda }&#10;\newcommand{\al}{\alpha}&#10;\newcommand{\be}{\beta}&#10;&#10;\newcommand{\ep}{ \epsilon }&#10;\newcommand{\vep}{ \varepsilon }&#10;\newcommand{\Gam}{ \Gamma }&#10;\newcommand{\gam}{ \gamma }&#10;\newcommand{\bgam}{ {\bm \gamma} }&#10;&#10;\newcommand{\Lm}{ \Lambda }&#10;&#10;%%%%%%%%%% 3D vectors&#10;\newcommand{\bx}{{\bm{x}}}&#10;\newcommand{\br}{{\bm{r}}}&#10;\newcommand{\bk}{{\bm{k}}}&#10;\newcommand{\bp}{{\bm{p}}}&#10;\newcommand{\bq}{{\bm{q}}}&#10;\newcommand{\bv}{{\bm{v}}}&#10;\newcommand{\bA}{{\bm{A}}}&#10;\newcommand{\bB}{{\bm B}}&#10;\newcommand{\bE}{{\bm E}}&#10;\newcommand{\bj}{{\bm j}}&#10;&#10;\newcommand{\integ}{\int\!\!}&#10;\newcommand{\xint}{\int d^4x}&#10;\newcommand{\pint}{\int \frac{d^4p}{ (2\pi)^4}}&#10;\newcommand{\tint}{\int_{-\infty}^{\infty}}&#10;&#10;\newcommand{\id}{\mbox{1}\hspace{-0.25em}\mbox{l}}&#10;\newcommand{\1}{\mbox{1}\hspace{-0.25em}\mbox{l}}&#10;&#10;&#10;\newcommand{\F}{ {\mathscr{F}} }&#10;\newcommand{\G}{ {\mathscr{G}} }&#10;\renewcommand{\Finv}{ {\mathscr{F}} }&#10;\newcommand{\Ginv}{ {\mathscr{G}} }&#10;\newcommand{\prj}{ {\mathcal P} }&#10;\newcommand{\Q}{ {\mathcal Q} }&#10;\newcommand{\Ham}{ {\mathcal H} }&#10;\newcommand{\Lag}{ {\cal{L}} }&#10;\newcommand{\M}{ {\mathcal M} }&#10;\newcommand{\N}{ {\mathcal N} }&#10;\newcommand{\T}{ {\mathcal T} }&#10;\newcommand{\order}{ {\mathcal O} }&#10;&#10;\newcommand{\as}{ \alpha_s }&#10;\newcommand{\para}{ \parallel}&#10;\newcommand{\tot}{ {\rm tot} }&#10;\newcommand{\EM}{{\rm em}}&#10;\newcommand{\Tr}{ {\rm Tr} }&#10;\newcommand{\tr}{ {\rm tr} }&#10;\newcommand{\diag}{ {\rm diag} }&#10;\newcommand{\sgn}{ {\rm sgn} }&#10;\newcommand{\ext}{ {\rm ext} }&#10;\newcommand{\vac}{ {\rm vac} }&#10;\newcommand{\Hall}{ {\rm Hall} }&#10;\newcommand{\eff}{ {\rm eff} }&#10;\newcommand{\fermion}{ {\rm fermion} }&#10;\newcommand{\bson}{ {\rm boson} }&#10;\newcommand{\quark}{ {\rm quark} }&#10;\newcommand{\gluon}{ {\rm gluon} }&#10;\newcommand{\ghost}{ {\rm ghost} }&#10;\newcommand{\fin}{ {\rm fin} }&#10;\renewcommand{\div}{ {\rm div} }&#10;\newcommand{\UV}{ {\rm UV} }&#10;\newcommand{\IR}{ {\rm IR} }&#10;\newcommand{\NO}{ {\rm NO} }&#10;\newcommand{\q}{ {\rm q} }&#10;\newcommand{\YM}{ {\rm YM} }&#10;\newcommand{\dyn}{ {\rm dyn} }&#10;\newcommand{\LLL}{ {\rm LLL} }&#10;\newcommand{\hLL}{ {\rm hLL} }&#10;\newcommand{\QCD}{ {\rm QCD} }&#10;\newcommand{\Res}{{ \rm Res }}&#10;\newcommand{\Deb}{ {\rm Debye} }&#10;&#10;\newcommand{\vp}{\vect{p}}&#10;\newcommand{\vk}{\vect{k}}&#10;\newcommand{\vl}{\vect{l}}&#10;\newcommand{\vx}{\vect{x}}&#10;\newcommand{\vgamma}{{\boldsymbol \gamma}}&#10;\newcommand{\vzero}{\vect{0}}&#10;\newcommand{\vv}{\vect{v}}&#10;\newcommand{\vB}{\vect{B}}&#10;&#10;\newcommand{\zero}{ {(0)} }&#10;\newcommand{\one}{ {(1)} }&#10;\newcommand{\two}{ {(2)} }&#10;&#10;\newcommand{\pd}{\partial}&#10;\renewcommand{\=}{&amp;=&amp;}&#10;\newcommand{\nnb}{\nn\\}&#10;&#10;%%%%%%%%%%%%%%%%%%%%%%%%%%%%%%%%%%%%%%%%&#10;\begin{document}&#10;%%%%%%%%%%%%%%%%%%%%%%%%%%%%%%%%%%%%%%%%&#10;&#10;\begin{eqnarray}&#10;[ q^2 g^{\mu\nu} - q^\mu q^\nu - \cgd{ \Pi^{\mu\nu} }] &#10;A_\nu (q) =0&#10;\nn&#10;\end{eqnarray}&#10;&#10;%%%%%%%%%%%%%%%%%%%%%%%%%%%%%%%%%%%%%%%%&#10;\end{document}&#10;%%%%%%%%%%%%%%%%%%%%%%%%%%%%%%%%%%%%%%%%"/>
  <p:tag name="IGUANATEXSIZE" val="50"/>
  <p:tag name="IGUANATEXCURSOR" val="3728"/>
  <p:tag name="TRANSPARENCY" val="True"/>
  <p:tag name="LATEXENGINEID" val="0"/>
  <p:tag name="TEMPFOLDER" val="C:\w32tex\IguanaTex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FF66"/>
        </a:solidFill>
        <a:ln>
          <a:noFill/>
        </a:ln>
      </a:spPr>
      <a:bodyPr rtlCol="0" anchor="ctr"/>
      <a:lstStyle>
        <a:defPPr algn="ctr" fontAlgn="auto">
          <a:spcBef>
            <a:spcPts val="0"/>
          </a:spcBef>
          <a:spcAft>
            <a:spcPts val="0"/>
          </a:spcAft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93408</TotalTime>
  <Words>1901</Words>
  <Application>Microsoft Office PowerPoint</Application>
  <PresentationFormat>On-screen Show (4:3)</PresentationFormat>
  <Paragraphs>406</Paragraphs>
  <Slides>35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Yu Gothic</vt:lpstr>
      <vt:lpstr>Arial</vt:lpstr>
      <vt:lpstr>Calibri</vt:lpstr>
      <vt:lpstr>Wingdings</vt:lpstr>
      <vt:lpstr>Office ​​テーマ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Back-up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Koichi</dc:creator>
  <cp:lastModifiedBy>服部 恒一</cp:lastModifiedBy>
  <cp:revision>3008</cp:revision>
  <dcterms:created xsi:type="dcterms:W3CDTF">2014-04-23T11:33:49Z</dcterms:created>
  <dcterms:modified xsi:type="dcterms:W3CDTF">2023-12-18T00:14:45Z</dcterms:modified>
</cp:coreProperties>
</file>