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0"/>
  </p:notesMasterIdLst>
  <p:sldIdLst>
    <p:sldId id="256" r:id="rId4"/>
    <p:sldId id="269" r:id="rId5"/>
    <p:sldId id="285" r:id="rId6"/>
    <p:sldId id="257" r:id="rId7"/>
    <p:sldId id="270" r:id="rId8"/>
    <p:sldId id="258" r:id="rId9"/>
    <p:sldId id="259" r:id="rId10"/>
    <p:sldId id="260" r:id="rId11"/>
    <p:sldId id="261" r:id="rId12"/>
    <p:sldId id="262" r:id="rId13"/>
    <p:sldId id="273" r:id="rId14"/>
    <p:sldId id="275" r:id="rId15"/>
    <p:sldId id="266" r:id="rId16"/>
    <p:sldId id="267" r:id="rId17"/>
    <p:sldId id="268" r:id="rId18"/>
    <p:sldId id="274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7108" autoAdjust="0"/>
  </p:normalViewPr>
  <p:slideViewPr>
    <p:cSldViewPr snapToGrid="0">
      <p:cViewPr varScale="1">
        <p:scale>
          <a:sx n="156" d="100"/>
          <a:sy n="156" d="100"/>
        </p:scale>
        <p:origin x="4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B214D-3AF6-423D-B45B-D769B91CF05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D0FCAD-BB11-4B12-B8BA-4CB4C8B85C12}">
      <dgm:prSet phldrT="[文本]"/>
      <dgm:spPr/>
      <dgm:t>
        <a:bodyPr/>
        <a:lstStyle/>
        <a:p>
          <a:r>
            <a:rPr lang="en-US" altLang="zh-CN" dirty="0"/>
            <a:t>Chiral condensates in mean field level</a:t>
          </a:r>
          <a:endParaRPr lang="zh-CN" altLang="en-US" dirty="0"/>
        </a:p>
      </dgm:t>
    </dgm:pt>
    <dgm:pt modelId="{7E0E1A08-4E37-47BD-8500-73F30B63206B}" cxnId="{12C7D53B-FC19-4E44-8F3B-B21B581A6588}" type="parTrans">
      <dgm:prSet/>
      <dgm:spPr/>
      <dgm:t>
        <a:bodyPr/>
        <a:lstStyle/>
        <a:p>
          <a:endParaRPr lang="zh-CN" altLang="en-US"/>
        </a:p>
      </dgm:t>
    </dgm:pt>
    <dgm:pt modelId="{44D358EF-762C-4B36-9DFA-10165E606468}" cxnId="{12C7D53B-FC19-4E44-8F3B-B21B581A6588}" type="sibTrans">
      <dgm:prSet/>
      <dgm:spPr/>
      <dgm:t>
        <a:bodyPr/>
        <a:lstStyle/>
        <a:p>
          <a:endParaRPr lang="zh-CN" altLang="en-US"/>
        </a:p>
      </dgm:t>
    </dgm:pt>
    <dgm:pt modelId="{7AFE3B1E-B424-4384-A9E1-88DAF8D7F20C}">
      <dgm:prSet phldrT="[文本]"/>
      <dgm:spPr/>
      <dgm:t>
        <a:bodyPr/>
        <a:lstStyle/>
        <a:p>
          <a:r>
            <a:rPr lang="en-US" altLang="zh-CN" dirty="0"/>
            <a:t>Using RPA method with mean field result, calculate the </a:t>
          </a:r>
          <a:r>
            <a:rPr lang="en-US" altLang="zh-CN" dirty="0">
              <a:solidFill>
                <a:schemeClr val="accent2"/>
              </a:solidFill>
            </a:rPr>
            <a:t>pole mass</a:t>
          </a:r>
          <a:r>
            <a:rPr lang="en-US" altLang="zh-CN" dirty="0"/>
            <a:t> of neutral and charged </a:t>
          </a:r>
          <a:r>
            <a:rPr lang="en-US" altLang="zh-CN" dirty="0" err="1"/>
            <a:t>pions</a:t>
          </a:r>
          <a:r>
            <a:rPr lang="en-US" altLang="zh-CN" dirty="0"/>
            <a:t>, as well as the </a:t>
          </a:r>
          <a:r>
            <a:rPr lang="en-US" altLang="zh-CN" dirty="0">
              <a:solidFill>
                <a:schemeClr val="accent2"/>
              </a:solidFill>
            </a:rPr>
            <a:t>propagating velocity</a:t>
          </a:r>
          <a:endParaRPr lang="zh-CN" altLang="en-US" dirty="0">
            <a:solidFill>
              <a:schemeClr val="accent2"/>
            </a:solidFill>
          </a:endParaRPr>
        </a:p>
      </dgm:t>
    </dgm:pt>
    <dgm:pt modelId="{6348920B-B7D7-4DBE-96DB-4C2C58C873F8}" cxnId="{E024DEA9-D406-49EC-95CA-2104D234CA27}" type="parTrans">
      <dgm:prSet/>
      <dgm:spPr/>
      <dgm:t>
        <a:bodyPr/>
        <a:lstStyle/>
        <a:p>
          <a:endParaRPr lang="zh-CN" altLang="en-US"/>
        </a:p>
      </dgm:t>
    </dgm:pt>
    <dgm:pt modelId="{CFC8D653-3BF4-4B5D-88DB-8D8EB67767AD}" cxnId="{E024DEA9-D406-49EC-95CA-2104D234CA27}" type="sibTrans">
      <dgm:prSet/>
      <dgm:spPr/>
      <dgm:t>
        <a:bodyPr/>
        <a:lstStyle/>
        <a:p>
          <a:endParaRPr lang="zh-CN" altLang="en-US"/>
        </a:p>
      </dgm:t>
    </dgm:pt>
    <dgm:pt modelId="{8EC256F3-381F-4EFD-82BB-6D0AC00419A4}">
      <dgm:prSet phldrT="[文本]"/>
      <dgm:spPr/>
      <dgm:t>
        <a:bodyPr/>
        <a:lstStyle/>
        <a:p>
          <a:r>
            <a:rPr lang="en-US" altLang="zh-CN" dirty="0"/>
            <a:t>Calculating the corrected quark mass beyond mean field approximation</a:t>
          </a:r>
          <a:endParaRPr lang="zh-CN" altLang="en-US" dirty="0"/>
        </a:p>
      </dgm:t>
    </dgm:pt>
    <dgm:pt modelId="{FB05A18E-8389-4EEC-9AF9-43DDA8DCBE53}" cxnId="{98808B55-F6C3-4FA0-A686-3461BE09897D}" type="parTrans">
      <dgm:prSet/>
      <dgm:spPr/>
      <dgm:t>
        <a:bodyPr/>
        <a:lstStyle/>
        <a:p>
          <a:endParaRPr lang="zh-CN" altLang="en-US"/>
        </a:p>
      </dgm:t>
    </dgm:pt>
    <dgm:pt modelId="{9F146880-6A98-44A2-B2F3-DC3746A07322}" cxnId="{98808B55-F6C3-4FA0-A686-3461BE09897D}" type="sibTrans">
      <dgm:prSet/>
      <dgm:spPr/>
      <dgm:t>
        <a:bodyPr/>
        <a:lstStyle/>
        <a:p>
          <a:endParaRPr lang="zh-CN" altLang="en-US"/>
        </a:p>
      </dgm:t>
    </dgm:pt>
    <dgm:pt modelId="{587ADAD8-E2E8-4E88-8777-CCE1D16BAD69}" type="pres">
      <dgm:prSet presAssocID="{DFBB214D-3AF6-423D-B45B-D769B91CF059}" presName="Name0" presStyleCnt="0">
        <dgm:presLayoutVars>
          <dgm:dir/>
          <dgm:resizeHandles val="exact"/>
        </dgm:presLayoutVars>
      </dgm:prSet>
      <dgm:spPr/>
    </dgm:pt>
    <dgm:pt modelId="{EBB4757B-E4A3-4BE1-9594-DDEC13C8A065}" type="pres">
      <dgm:prSet presAssocID="{EBD0FCAD-BB11-4B12-B8BA-4CB4C8B85C12}" presName="node" presStyleLbl="node1" presStyleIdx="0" presStyleCnt="3">
        <dgm:presLayoutVars>
          <dgm:bulletEnabled val="1"/>
        </dgm:presLayoutVars>
      </dgm:prSet>
      <dgm:spPr/>
    </dgm:pt>
    <dgm:pt modelId="{2163BC4B-6E08-4011-8F2F-AD81CDC005B9}" type="pres">
      <dgm:prSet presAssocID="{44D358EF-762C-4B36-9DFA-10165E606468}" presName="sibTrans" presStyleLbl="sibTrans2D1" presStyleIdx="0" presStyleCnt="2"/>
      <dgm:spPr/>
    </dgm:pt>
    <dgm:pt modelId="{17B32717-749B-45FB-8389-6AEF51FA1537}" type="pres">
      <dgm:prSet presAssocID="{44D358EF-762C-4B36-9DFA-10165E606468}" presName="connectorText" presStyleLbl="sibTrans2D1" presStyleIdx="0" presStyleCnt="2"/>
      <dgm:spPr/>
    </dgm:pt>
    <dgm:pt modelId="{D8BB5B86-B753-45C6-8253-4A8DE3A6EB40}" type="pres">
      <dgm:prSet presAssocID="{7AFE3B1E-B424-4384-A9E1-88DAF8D7F20C}" presName="node" presStyleLbl="node1" presStyleIdx="1" presStyleCnt="3">
        <dgm:presLayoutVars>
          <dgm:bulletEnabled val="1"/>
        </dgm:presLayoutVars>
      </dgm:prSet>
      <dgm:spPr/>
    </dgm:pt>
    <dgm:pt modelId="{04968C7F-985D-4483-B141-974A4E43142B}" type="pres">
      <dgm:prSet presAssocID="{CFC8D653-3BF4-4B5D-88DB-8D8EB67767AD}" presName="sibTrans" presStyleLbl="sibTrans2D1" presStyleIdx="1" presStyleCnt="2"/>
      <dgm:spPr/>
    </dgm:pt>
    <dgm:pt modelId="{E9F3768B-67F1-4651-B978-EEE1CBBF6C8C}" type="pres">
      <dgm:prSet presAssocID="{CFC8D653-3BF4-4B5D-88DB-8D8EB67767AD}" presName="connectorText" presStyleLbl="sibTrans2D1" presStyleIdx="1" presStyleCnt="2"/>
      <dgm:spPr/>
    </dgm:pt>
    <dgm:pt modelId="{B427D1C9-1AEE-4264-88AB-D97CAA3D6545}" type="pres">
      <dgm:prSet presAssocID="{8EC256F3-381F-4EFD-82BB-6D0AC00419A4}" presName="node" presStyleLbl="node1" presStyleIdx="2" presStyleCnt="3">
        <dgm:presLayoutVars>
          <dgm:bulletEnabled val="1"/>
        </dgm:presLayoutVars>
      </dgm:prSet>
      <dgm:spPr/>
    </dgm:pt>
  </dgm:ptLst>
  <dgm:cxnLst>
    <dgm:cxn modelId="{F9DE3511-9782-445E-B2A1-76FF64BD4988}" type="presOf" srcId="{44D358EF-762C-4B36-9DFA-10165E606468}" destId="{2163BC4B-6E08-4011-8F2F-AD81CDC005B9}" srcOrd="0" destOrd="0" presId="urn:microsoft.com/office/officeart/2005/8/layout/process1"/>
    <dgm:cxn modelId="{259C4117-6FC5-4FC0-B420-5639D633414D}" type="presOf" srcId="{EBD0FCAD-BB11-4B12-B8BA-4CB4C8B85C12}" destId="{EBB4757B-E4A3-4BE1-9594-DDEC13C8A065}" srcOrd="0" destOrd="0" presId="urn:microsoft.com/office/officeart/2005/8/layout/process1"/>
    <dgm:cxn modelId="{91C43325-C18A-43E1-A93F-47E19E5D98B3}" type="presOf" srcId="{7AFE3B1E-B424-4384-A9E1-88DAF8D7F20C}" destId="{D8BB5B86-B753-45C6-8253-4A8DE3A6EB40}" srcOrd="0" destOrd="0" presId="urn:microsoft.com/office/officeart/2005/8/layout/process1"/>
    <dgm:cxn modelId="{12C7D53B-FC19-4E44-8F3B-B21B581A6588}" srcId="{DFBB214D-3AF6-423D-B45B-D769B91CF059}" destId="{EBD0FCAD-BB11-4B12-B8BA-4CB4C8B85C12}" srcOrd="0" destOrd="0" parTransId="{7E0E1A08-4E37-47BD-8500-73F30B63206B}" sibTransId="{44D358EF-762C-4B36-9DFA-10165E606468}"/>
    <dgm:cxn modelId="{5FFA653D-7AD6-4C3E-AD6A-262574424D8F}" type="presOf" srcId="{CFC8D653-3BF4-4B5D-88DB-8D8EB67767AD}" destId="{04968C7F-985D-4483-B141-974A4E43142B}" srcOrd="0" destOrd="0" presId="urn:microsoft.com/office/officeart/2005/8/layout/process1"/>
    <dgm:cxn modelId="{6748515B-1EDF-4B60-AC8C-30CDE857A87C}" type="presOf" srcId="{44D358EF-762C-4B36-9DFA-10165E606468}" destId="{17B32717-749B-45FB-8389-6AEF51FA1537}" srcOrd="1" destOrd="0" presId="urn:microsoft.com/office/officeart/2005/8/layout/process1"/>
    <dgm:cxn modelId="{B5EBBE4D-FA8C-4911-8429-225DAA1A6038}" type="presOf" srcId="{CFC8D653-3BF4-4B5D-88DB-8D8EB67767AD}" destId="{E9F3768B-67F1-4651-B978-EEE1CBBF6C8C}" srcOrd="1" destOrd="0" presId="urn:microsoft.com/office/officeart/2005/8/layout/process1"/>
    <dgm:cxn modelId="{98808B55-F6C3-4FA0-A686-3461BE09897D}" srcId="{DFBB214D-3AF6-423D-B45B-D769B91CF059}" destId="{8EC256F3-381F-4EFD-82BB-6D0AC00419A4}" srcOrd="2" destOrd="0" parTransId="{FB05A18E-8389-4EEC-9AF9-43DDA8DCBE53}" sibTransId="{9F146880-6A98-44A2-B2F3-DC3746A07322}"/>
    <dgm:cxn modelId="{54291B79-FC33-43E6-8AAD-8043902620E0}" type="presOf" srcId="{DFBB214D-3AF6-423D-B45B-D769B91CF059}" destId="{587ADAD8-E2E8-4E88-8777-CCE1D16BAD69}" srcOrd="0" destOrd="0" presId="urn:microsoft.com/office/officeart/2005/8/layout/process1"/>
    <dgm:cxn modelId="{E024DEA9-D406-49EC-95CA-2104D234CA27}" srcId="{DFBB214D-3AF6-423D-B45B-D769B91CF059}" destId="{7AFE3B1E-B424-4384-A9E1-88DAF8D7F20C}" srcOrd="1" destOrd="0" parTransId="{6348920B-B7D7-4DBE-96DB-4C2C58C873F8}" sibTransId="{CFC8D653-3BF4-4B5D-88DB-8D8EB67767AD}"/>
    <dgm:cxn modelId="{7D4955F2-AC30-4D1D-B6F1-9923CD6E119B}" type="presOf" srcId="{8EC256F3-381F-4EFD-82BB-6D0AC00419A4}" destId="{B427D1C9-1AEE-4264-88AB-D97CAA3D6545}" srcOrd="0" destOrd="0" presId="urn:microsoft.com/office/officeart/2005/8/layout/process1"/>
    <dgm:cxn modelId="{7A26CBB3-19D8-4DCB-B77F-3C7BE0656DE0}" type="presParOf" srcId="{587ADAD8-E2E8-4E88-8777-CCE1D16BAD69}" destId="{EBB4757B-E4A3-4BE1-9594-DDEC13C8A065}" srcOrd="0" destOrd="0" presId="urn:microsoft.com/office/officeart/2005/8/layout/process1"/>
    <dgm:cxn modelId="{3A707308-F56A-4316-AC54-3147E7738369}" type="presParOf" srcId="{587ADAD8-E2E8-4E88-8777-CCE1D16BAD69}" destId="{2163BC4B-6E08-4011-8F2F-AD81CDC005B9}" srcOrd="1" destOrd="0" presId="urn:microsoft.com/office/officeart/2005/8/layout/process1"/>
    <dgm:cxn modelId="{C651A6BD-FCF9-405E-BEC1-8A940329F0E8}" type="presParOf" srcId="{2163BC4B-6E08-4011-8F2F-AD81CDC005B9}" destId="{17B32717-749B-45FB-8389-6AEF51FA1537}" srcOrd="0" destOrd="0" presId="urn:microsoft.com/office/officeart/2005/8/layout/process1"/>
    <dgm:cxn modelId="{940F19A6-8C1E-4D8A-972A-2A313751F8DA}" type="presParOf" srcId="{587ADAD8-E2E8-4E88-8777-CCE1D16BAD69}" destId="{D8BB5B86-B753-45C6-8253-4A8DE3A6EB40}" srcOrd="2" destOrd="0" presId="urn:microsoft.com/office/officeart/2005/8/layout/process1"/>
    <dgm:cxn modelId="{27D00DA0-D330-4D5C-91AF-B90F5A53559E}" type="presParOf" srcId="{587ADAD8-E2E8-4E88-8777-CCE1D16BAD69}" destId="{04968C7F-985D-4483-B141-974A4E43142B}" srcOrd="3" destOrd="0" presId="urn:microsoft.com/office/officeart/2005/8/layout/process1"/>
    <dgm:cxn modelId="{B4ED6EB4-0EC0-4C87-93A2-D252336FD383}" type="presParOf" srcId="{04968C7F-985D-4483-B141-974A4E43142B}" destId="{E9F3768B-67F1-4651-B978-EEE1CBBF6C8C}" srcOrd="0" destOrd="0" presId="urn:microsoft.com/office/officeart/2005/8/layout/process1"/>
    <dgm:cxn modelId="{C92A525F-6C0B-4C82-9FE9-06517C94AF87}" type="presParOf" srcId="{587ADAD8-E2E8-4E88-8777-CCE1D16BAD69}" destId="{B427D1C9-1AEE-4264-88AB-D97CAA3D65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2709334"/>
        <a:chOff x="0" y="0"/>
        <a:chExt cx="8128000" cy="2709334"/>
      </a:xfrm>
    </dsp:grpSpPr>
    <dsp:sp modelId="{EBB4757B-E4A3-4BE1-9594-DDEC13C8A065}">
      <dsp:nvSpPr>
        <dsp:cNvPr id="3" name="圆角矩形 2"/>
        <dsp:cNvSpPr/>
      </dsp:nvSpPr>
      <dsp:spPr bwMode="white">
        <a:xfrm>
          <a:off x="0" y="191347"/>
          <a:ext cx="2138947" cy="232664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Chiral condensates in mean field level</a:t>
          </a:r>
          <a:endParaRPr lang="zh-CN" altLang="en-US" dirty="0"/>
        </a:p>
      </dsp:txBody>
      <dsp:txXfrm>
        <a:off x="0" y="191347"/>
        <a:ext cx="2138947" cy="2326640"/>
      </dsp:txXfrm>
    </dsp:sp>
    <dsp:sp modelId="{2163BC4B-6E08-4011-8F2F-AD81CDC005B9}">
      <dsp:nvSpPr>
        <dsp:cNvPr id="4" name="右箭头 3"/>
        <dsp:cNvSpPr/>
      </dsp:nvSpPr>
      <dsp:spPr bwMode="white">
        <a:xfrm>
          <a:off x="2340008" y="1089438"/>
          <a:ext cx="453457" cy="5304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340008" y="1089438"/>
        <a:ext cx="453457" cy="530459"/>
      </dsp:txXfrm>
    </dsp:sp>
    <dsp:sp modelId="{D8BB5B86-B753-45C6-8253-4A8DE3A6EB40}">
      <dsp:nvSpPr>
        <dsp:cNvPr id="5" name="圆角矩形 4"/>
        <dsp:cNvSpPr/>
      </dsp:nvSpPr>
      <dsp:spPr bwMode="white">
        <a:xfrm>
          <a:off x="2994526" y="191347"/>
          <a:ext cx="2138947" cy="232664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Using RPA method with mean field result, calculate the </a:t>
          </a:r>
          <a:r>
            <a:rPr lang="en-US" altLang="zh-CN" dirty="0">
              <a:solidFill>
                <a:schemeClr val="accent2"/>
              </a:solidFill>
            </a:rPr>
            <a:t>pole mass</a:t>
          </a:r>
          <a:r>
            <a:rPr lang="en-US" altLang="zh-CN" dirty="0"/>
            <a:t> of neutral and charged </a:t>
          </a:r>
          <a:r>
            <a:rPr lang="en-US" altLang="zh-CN" dirty="0" err="1"/>
            <a:t>pions</a:t>
          </a:r>
          <a:r>
            <a:rPr lang="en-US" altLang="zh-CN" dirty="0"/>
            <a:t>, as well as the </a:t>
          </a:r>
          <a:r>
            <a:rPr lang="en-US" altLang="zh-CN" dirty="0">
              <a:solidFill>
                <a:schemeClr val="accent2"/>
              </a:solidFill>
            </a:rPr>
            <a:t>propagating velocity</a:t>
          </a:r>
          <a:endParaRPr lang="zh-CN" altLang="en-US" dirty="0">
            <a:solidFill>
              <a:schemeClr val="accent2"/>
            </a:solidFill>
          </a:endParaRPr>
        </a:p>
      </dsp:txBody>
      <dsp:txXfrm>
        <a:off x="2994526" y="191347"/>
        <a:ext cx="2138947" cy="2326640"/>
      </dsp:txXfrm>
    </dsp:sp>
    <dsp:sp modelId="{04968C7F-985D-4483-B141-974A4E43142B}">
      <dsp:nvSpPr>
        <dsp:cNvPr id="6" name="右箭头 5"/>
        <dsp:cNvSpPr/>
      </dsp:nvSpPr>
      <dsp:spPr bwMode="white">
        <a:xfrm>
          <a:off x="5334535" y="1089438"/>
          <a:ext cx="453457" cy="53045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334535" y="1089438"/>
        <a:ext cx="453457" cy="530459"/>
      </dsp:txXfrm>
    </dsp:sp>
    <dsp:sp modelId="{B427D1C9-1AEE-4264-88AB-D97CAA3D6545}">
      <dsp:nvSpPr>
        <dsp:cNvPr id="7" name="圆角矩形 6"/>
        <dsp:cNvSpPr/>
      </dsp:nvSpPr>
      <dsp:spPr bwMode="white">
        <a:xfrm>
          <a:off x="5989053" y="191347"/>
          <a:ext cx="2138947" cy="232664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Calculating the corrected quark mass beyond mean field approximation</a:t>
          </a:r>
          <a:endParaRPr lang="zh-CN" altLang="en-US" dirty="0"/>
        </a:p>
      </dsp:txBody>
      <dsp:txXfrm>
        <a:off x="5989053" y="191347"/>
        <a:ext cx="2138947" cy="232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242E-E003-49B7-BB9E-1FF4B83820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C65F-E4D0-46BB-906A-5AEC6F0CD3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4C3-1A46-47FA-BA5B-2D5DD34306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16BE-CF95-4F29-8513-4E1F4AF5C5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F222-DB7C-41FE-9285-EF7AFBFEB7A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4C3-1A46-47FA-BA5B-2D5DD34306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CAA0-A477-4AC2-BA2B-B57CCE58423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151-D697-4211-9F87-2D982E08BB6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46CD-11D2-47D0-891D-D7183E8C0EC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735-7C85-4799-8E65-3AF3FD89F53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F472-C907-4891-83AD-020122F6CC1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46B7-6D1A-4BCF-ABC2-67375F2D805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40F8-C0EA-4466-AF9A-71D69D40797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CAA0-A477-4AC2-BA2B-B57CCE58423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22E8-A7D6-440D-B3EC-2F66B17FCE5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16BE-CF95-4F29-8513-4E1F4AF5C5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F222-DB7C-41FE-9285-EF7AFBFEB7A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2151-D697-4211-9F87-2D982E08BB6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46CD-11D2-47D0-891D-D7183E8C0EC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E735-7C85-4799-8E65-3AF3FD89F53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F472-C907-4891-83AD-020122F6CC1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46B7-6D1A-4BCF-ABC2-67375F2D805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40F8-C0EA-4466-AF9A-71D69D40797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22E8-A7D6-440D-B3EC-2F66B17FCE5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E4D-2388-4B6F-AAF6-78C55213CC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E4D-2388-4B6F-AAF6-78C55213CC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34.png"/><Relationship Id="rId3" Type="http://schemas.openxmlformats.org/officeDocument/2006/relationships/tags" Target="../tags/tag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37.png"/><Relationship Id="rId3" Type="http://schemas.openxmlformats.org/officeDocument/2006/relationships/tags" Target="../tags/tag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38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image" Target="../media/image39.png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6" Type="http://schemas.openxmlformats.org/officeDocument/2006/relationships/tags" Target="../tags/tag26.xml"/><Relationship Id="rId5" Type="http://schemas.openxmlformats.org/officeDocument/2006/relationships/image" Target="../media/image47.png"/><Relationship Id="rId4" Type="http://schemas.openxmlformats.org/officeDocument/2006/relationships/tags" Target="../tags/tag25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00274"/>
            <a:ext cx="12192000" cy="18165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7238" y="2407414"/>
            <a:ext cx="9144000" cy="117093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The role of neutral and charged </a:t>
            </a:r>
            <a:r>
              <a:rPr lang="en-US" altLang="zh-CN" sz="2800" dirty="0" err="1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pions</a:t>
            </a:r>
            <a:r>
              <a:rPr lang="en-US" altLang="zh-CN" sz="2800" dirty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in (inverse) magnetic catalysis and diamagnetism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6" y="657578"/>
            <a:ext cx="3059716" cy="7316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3940" y="4789523"/>
            <a:ext cx="4033157" cy="132802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The 15</a:t>
            </a:r>
            <a:r>
              <a:rPr lang="en-US" altLang="zh-CN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 workshop on QCD Phase Transition and Relativistic </a:t>
            </a:r>
            <a:endParaRPr lang="en-US" altLang="zh-CN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Heavy Ion Collisions</a:t>
            </a:r>
            <a:endParaRPr lang="zh-CN" alt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868301" y="4423064"/>
            <a:ext cx="8221875" cy="1735303"/>
          </a:xfrm>
        </p:spPr>
        <p:txBody>
          <a:bodyPr>
            <a:normAutofit/>
          </a:bodyPr>
          <a:lstStyle/>
          <a:p>
            <a:pPr algn="r"/>
            <a:r>
              <a:rPr lang="en-US" altLang="zh-CN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Jie Mei</a:t>
            </a:r>
            <a:endParaRPr lang="en-US" altLang="zh-CN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Collaborator: Mei Huang, Rui Wen, Shijun Mao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Kun Xu (Paper in preparation…)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2023.12.18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3" y="0"/>
            <a:ext cx="3414035" cy="19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069597"/>
            <a:ext cx="10515600" cy="40165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NJL model beyond mean field, the thermodynamic potential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07" y="1597228"/>
            <a:ext cx="3011773" cy="662746"/>
          </a:xfrm>
          <a:prstGeom prst="rect">
            <a:avLst/>
          </a:prstGeom>
        </p:spPr>
      </p:pic>
      <p:sp>
        <p:nvSpPr>
          <p:cNvPr id="3" name="内容占位符 2"/>
          <p:cNvSpPr txBox="1"/>
          <p:nvPr/>
        </p:nvSpPr>
        <p:spPr>
          <a:xfrm>
            <a:off x="1099457" y="2156248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72" y="2527040"/>
            <a:ext cx="3973019" cy="7158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67" y="3174286"/>
            <a:ext cx="5014624" cy="671357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H="1">
            <a:off x="5428379" y="4016829"/>
            <a:ext cx="9035" cy="21921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内容占位符 2"/>
          <p:cNvSpPr txBox="1"/>
          <p:nvPr/>
        </p:nvSpPr>
        <p:spPr>
          <a:xfrm>
            <a:off x="1132205" y="4060190"/>
            <a:ext cx="4039235" cy="40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propagating velocities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6096000" y="4060190"/>
            <a:ext cx="4234180" cy="40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propagating velocities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3" y="4676763"/>
            <a:ext cx="1954174" cy="4801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58" y="5254205"/>
            <a:ext cx="3773752" cy="42953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32" y="4676763"/>
            <a:ext cx="2937224" cy="4280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84" y="5257351"/>
            <a:ext cx="3379230" cy="430573"/>
          </a:xfrm>
          <a:prstGeom prst="rect">
            <a:avLst/>
          </a:prstGeom>
        </p:spPr>
      </p:pic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Numerical Result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" y="1241425"/>
            <a:ext cx="4131945" cy="270256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2"/>
              <p:cNvSpPr txBox="1"/>
              <p:nvPr/>
            </p:nvSpPr>
            <p:spPr>
              <a:xfrm>
                <a:off x="5744845" y="1809115"/>
                <a:ext cx="5176520" cy="1098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magnetic field and the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magnetic field.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45" y="1809115"/>
                <a:ext cx="5176520" cy="1098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" y="3943985"/>
            <a:ext cx="4252595" cy="2776855"/>
          </a:xfrm>
          <a:prstGeom prst="rect">
            <a:avLst/>
          </a:prstGeom>
        </p:spPr>
      </p:pic>
      <p:sp>
        <p:nvSpPr>
          <p:cNvPr id="4" name="内容占位符 2"/>
          <p:cNvSpPr txBox="1"/>
          <p:nvPr>
            <p:custDataLst>
              <p:tags r:id="rId5"/>
            </p:custDataLst>
          </p:nvPr>
        </p:nvSpPr>
        <p:spPr>
          <a:xfrm>
            <a:off x="5744845" y="4082415"/>
            <a:ext cx="5176520" cy="227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the propagating velocites of pions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increment of temperature.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between longitudinal and transverse propagating velocity.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Numerical Result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884931"/>
            <a:ext cx="278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finite velocities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910"/>
            <a:ext cx="4465955" cy="2901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13790" y="4970145"/>
                <a:ext cx="9443720" cy="148463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critical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weakens the MC effect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enhances the MC effect.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IMC is achieved if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finite propagating velocities is included.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790" y="4970145"/>
                <a:ext cx="9443720" cy="148463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15" y="1565910"/>
            <a:ext cx="4631690" cy="307276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913755" y="890646"/>
            <a:ext cx="579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finite velocities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Numerical Result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51230" y="2190750"/>
            <a:ext cx="2551430" cy="1757680"/>
            <a:chOff x="1320" y="3084"/>
            <a:chExt cx="4018" cy="2768"/>
          </a:xfrm>
        </p:grpSpPr>
        <p:cxnSp>
          <p:nvCxnSpPr>
            <p:cNvPr id="4" name="直接箭头连接符 3"/>
            <p:cNvCxnSpPr/>
            <p:nvPr/>
          </p:nvCxnSpPr>
          <p:spPr>
            <a:xfrm flipV="1">
              <a:off x="1333" y="3084"/>
              <a:ext cx="30" cy="276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1320" y="5852"/>
              <a:ext cx="4018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526415" y="2170430"/>
            <a:ext cx="372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542030" y="3740150"/>
            <a:ext cx="372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978535" y="2938145"/>
            <a:ext cx="2239010" cy="802005"/>
          </a:xfrm>
          <a:custGeom>
            <a:avLst/>
            <a:gdLst>
              <a:gd name="connisteX0" fmla="*/ 0 w 2294255"/>
              <a:gd name="connsiteY0" fmla="*/ 0 h 802005"/>
              <a:gd name="connisteX1" fmla="*/ 1131570 w 2294255"/>
              <a:gd name="connsiteY1" fmla="*/ 174625 h 802005"/>
              <a:gd name="connisteX2" fmla="*/ 1440180 w 2294255"/>
              <a:gd name="connsiteY2" fmla="*/ 637540 h 802005"/>
              <a:gd name="connisteX3" fmla="*/ 2294255 w 2294255"/>
              <a:gd name="connsiteY3" fmla="*/ 802005 h 802005"/>
              <a:gd name="connisteX4" fmla="*/ 3004185 w 2294255"/>
              <a:gd name="connsiteY4" fmla="*/ 678815 h 8020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294255" h="802005">
                <a:moveTo>
                  <a:pt x="0" y="0"/>
                </a:moveTo>
                <a:cubicBezTo>
                  <a:pt x="220345" y="25400"/>
                  <a:pt x="843280" y="46990"/>
                  <a:pt x="1131570" y="174625"/>
                </a:cubicBezTo>
                <a:cubicBezTo>
                  <a:pt x="1419860" y="302260"/>
                  <a:pt x="1207770" y="511810"/>
                  <a:pt x="1440180" y="637540"/>
                </a:cubicBezTo>
                <a:cubicBezTo>
                  <a:pt x="1672590" y="763270"/>
                  <a:pt x="1981200" y="793750"/>
                  <a:pt x="2294255" y="802005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977265" y="2704465"/>
            <a:ext cx="2324735" cy="977265"/>
          </a:xfrm>
          <a:custGeom>
            <a:avLst/>
            <a:gdLst>
              <a:gd name="connisteX0" fmla="*/ 0 w 2324735"/>
              <a:gd name="connsiteY0" fmla="*/ 0 h 977265"/>
              <a:gd name="connisteX1" fmla="*/ 1501775 w 2324735"/>
              <a:gd name="connsiteY1" fmla="*/ 184785 h 977265"/>
              <a:gd name="connisteX2" fmla="*/ 1903095 w 2324735"/>
              <a:gd name="connsiteY2" fmla="*/ 822960 h 977265"/>
              <a:gd name="connisteX3" fmla="*/ 2324735 w 2324735"/>
              <a:gd name="connsiteY3" fmla="*/ 977265 h 977265"/>
              <a:gd name="connisteX4" fmla="*/ 2242820 w 2324735"/>
              <a:gd name="connsiteY4" fmla="*/ 843280 h 9772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324735" h="977265">
                <a:moveTo>
                  <a:pt x="0" y="0"/>
                </a:moveTo>
                <a:cubicBezTo>
                  <a:pt x="292100" y="24130"/>
                  <a:pt x="1121410" y="20320"/>
                  <a:pt x="1501775" y="184785"/>
                </a:cubicBezTo>
                <a:cubicBezTo>
                  <a:pt x="1882140" y="349250"/>
                  <a:pt x="1738630" y="664210"/>
                  <a:pt x="1903095" y="822960"/>
                </a:cubicBezTo>
                <a:cubicBezTo>
                  <a:pt x="2067560" y="981710"/>
                  <a:pt x="2256790" y="973455"/>
                  <a:pt x="2324735" y="977265"/>
                </a:cubicBezTo>
              </a:path>
            </a:pathLst>
          </a:cu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左箭头 20"/>
          <p:cNvSpPr/>
          <p:nvPr/>
        </p:nvSpPr>
        <p:spPr>
          <a:xfrm>
            <a:off x="2281555" y="3277235"/>
            <a:ext cx="448945" cy="12382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2540635" y="3419475"/>
            <a:ext cx="4445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520825" y="4359275"/>
            <a:ext cx="2044700" cy="3067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“Drag force” from pions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>
            <a:stCxn id="20" idx="1"/>
          </p:cNvCxnSpPr>
          <p:nvPr/>
        </p:nvCxnSpPr>
        <p:spPr>
          <a:xfrm flipV="1">
            <a:off x="2479040" y="2468880"/>
            <a:ext cx="0" cy="420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1777365" y="2131060"/>
            <a:ext cx="1788160" cy="3067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before including pions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>
            <p:custDataLst>
              <p:tags r:id="rId3"/>
            </p:custDataLst>
          </p:nvPr>
        </p:nvCxnSpPr>
        <p:spPr>
          <a:xfrm flipV="1">
            <a:off x="1678940" y="2058035"/>
            <a:ext cx="0" cy="936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977265" y="1720215"/>
            <a:ext cx="1659255" cy="30670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after including pions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3824605" y="3030220"/>
            <a:ext cx="1044575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3979545" y="2631440"/>
            <a:ext cx="60325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CN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en-US" altLang="zh-CN" sz="2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右箭头 29"/>
          <p:cNvSpPr/>
          <p:nvPr>
            <p:custDataLst>
              <p:tags r:id="rId6"/>
            </p:custDataLst>
          </p:nvPr>
        </p:nvSpPr>
        <p:spPr>
          <a:xfrm rot="18540000">
            <a:off x="4745355" y="2366645"/>
            <a:ext cx="1044575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>
            <p:custDataLst>
              <p:tags r:id="rId7"/>
            </p:custDataLst>
          </p:nvPr>
        </p:nvSpPr>
        <p:spPr>
          <a:xfrm rot="3420000">
            <a:off x="4778375" y="3644265"/>
            <a:ext cx="1044575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5624830" y="1720215"/>
                <a:ext cx="1878965" cy="87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/>
                  <a:t> </a:t>
                </a:r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en-US" altLang="zh-C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dominance </a:t>
                </a:r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↑</a:t>
                </a:r>
                <a:endParaRPr lang="en-US" altLang="zh-CN" sz="240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30" y="1720215"/>
                <a:ext cx="1878965" cy="8788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35320" y="3948430"/>
                <a:ext cx="1943735" cy="88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/>
                  <a:t> </a:t>
                </a:r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endParaRPr lang="en-US" altLang="zh-C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dominance </a:t>
                </a:r>
                <a:r>
                  <a:rPr lang="en-US" altLang="zh-CN" sz="2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↓</a:t>
                </a:r>
                <a:endParaRPr lang="en-US" altLang="zh-CN" sz="240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735320" y="3948430"/>
                <a:ext cx="1943735" cy="8845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右箭头 33"/>
          <p:cNvSpPr/>
          <p:nvPr>
            <p:custDataLst>
              <p:tags r:id="rId12"/>
            </p:custDataLst>
          </p:nvPr>
        </p:nvSpPr>
        <p:spPr>
          <a:xfrm>
            <a:off x="7411085" y="1916430"/>
            <a:ext cx="466090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>
            <p:custDataLst>
              <p:tags r:id="rId13"/>
            </p:custDataLst>
          </p:nvPr>
        </p:nvSpPr>
        <p:spPr>
          <a:xfrm>
            <a:off x="7423785" y="4108450"/>
            <a:ext cx="458470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7797165" y="1855470"/>
            <a:ext cx="1951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Cambria Math" panose="02040503050406030204" pitchFamily="18" charset="0"/>
                <a:cs typeface="Cambria Math" panose="02040503050406030204" pitchFamily="18" charset="0"/>
              </a:rPr>
              <a:t>“drag force”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</a:t>
            </a:r>
            <a:endParaRPr lang="en-US" altLang="zh-CN" sz="2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7870825" y="4067810"/>
            <a:ext cx="2065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Cambria Math" panose="02040503050406030204" pitchFamily="18" charset="0"/>
                <a:cs typeface="Cambria Math" panose="02040503050406030204" pitchFamily="18" charset="0"/>
              </a:rPr>
              <a:t>“drag force”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8" name="右箭头 37"/>
          <p:cNvSpPr/>
          <p:nvPr>
            <p:custDataLst>
              <p:tags r:id="rId16"/>
            </p:custDataLst>
          </p:nvPr>
        </p:nvSpPr>
        <p:spPr>
          <a:xfrm>
            <a:off x="9827260" y="1916430"/>
            <a:ext cx="466090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10371455" y="1875790"/>
            <a:ext cx="71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Cambria Math" panose="02040503050406030204" pitchFamily="18" charset="0"/>
                <a:cs typeface="Cambria Math" panose="02040503050406030204" pitchFamily="18" charset="0"/>
              </a:rPr>
              <a:t>IMC</a:t>
            </a:r>
            <a:endParaRPr lang="en-US" altLang="zh-CN" sz="240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40" name="右箭头 39"/>
          <p:cNvSpPr/>
          <p:nvPr>
            <p:custDataLst>
              <p:tags r:id="rId18"/>
            </p:custDataLst>
          </p:nvPr>
        </p:nvSpPr>
        <p:spPr>
          <a:xfrm>
            <a:off x="9827260" y="4108450"/>
            <a:ext cx="466090" cy="358140"/>
          </a:xfrm>
          <a:prstGeom prst="rightArrow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9"/>
            </p:custDataLst>
          </p:nvPr>
        </p:nvSpPr>
        <p:spPr>
          <a:xfrm>
            <a:off x="10371455" y="4067810"/>
            <a:ext cx="71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Cambria Math" panose="02040503050406030204" pitchFamily="18" charset="0"/>
                <a:cs typeface="Cambria Math" panose="02040503050406030204" pitchFamily="18" charset="0"/>
              </a:rPr>
              <a:t>MC</a:t>
            </a:r>
            <a:endParaRPr lang="en-US" altLang="zh-CN" sz="240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Numerical Result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9" y="1322321"/>
            <a:ext cx="4468494" cy="28496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/>
              <p:nvPr/>
            </p:nvSpPr>
            <p:spPr>
              <a:xfrm>
                <a:off x="749300" y="4530725"/>
                <a:ext cx="4904105" cy="17608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MFA or only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paramagnetic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well, diamagnetic at low temperature region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4530725"/>
                <a:ext cx="4904105" cy="17608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>
              <a:xfrm>
                <a:off x="5945697" y="1069597"/>
                <a:ext cx="4834321" cy="4362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explanation: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quark: Pauli </a:t>
                </a:r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paramagnetism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Landau diamagnetism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not magnetized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only Landau diamagnetism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low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being dominant, the system is diamagnetic; at high temperature, quark being dominant, the system is paramagnetic.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97" y="1069597"/>
                <a:ext cx="4834321" cy="4362276"/>
              </a:xfrm>
              <a:prstGeom prst="rect">
                <a:avLst/>
              </a:prstGeom>
              <a:blipFill rotWithShape="1">
                <a:blip r:embed="rId3"/>
                <a:stretch>
                  <a:fillRect l="-4" t="-6" r="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845185" y="1294130"/>
            <a:ext cx="10221595" cy="39350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3463" y="1248301"/>
            <a:ext cx="10515600" cy="107796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Conclusion</a:t>
            </a:r>
            <a:endParaRPr lang="zh-CN" altLang="en-US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>
              <a:xfrm>
                <a:off x="1133475" y="2030095"/>
                <a:ext cx="9655810" cy="1224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responses of neutral and charged pions to magnetic field are opposite, which is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contribute to IMC effect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MC effect;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dominance of charged pions at low temperature region leads to the diamagnetism.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2030095"/>
                <a:ext cx="9655810" cy="12242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596098" y="5419254"/>
            <a:ext cx="4442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Rage Italic" panose="03070502040507070304" pitchFamily="66" charset="0"/>
                <a:cs typeface="Times New Roman" panose="02020603050405020304" pitchFamily="18" charset="0"/>
              </a:rPr>
              <a:t>Thank you!</a:t>
            </a:r>
            <a:endParaRPr lang="zh-CN" altLang="en-US" sz="6600" dirty="0">
              <a:latin typeface="Rage Italic" panose="030705020405070703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33463" y="3041541"/>
            <a:ext cx="10515600" cy="1077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Microsoft Himalaya" panose="01010100010101010101" pitchFamily="2" charset="0"/>
                <a:cs typeface="Microsoft Himalaya" panose="01010100010101010101" pitchFamily="2" charset="0"/>
              </a:rPr>
              <a:t>Outlooks</a:t>
            </a:r>
            <a:endParaRPr lang="en-US" altLang="zh-CN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内容占位符 2"/>
          <p:cNvSpPr txBox="1"/>
          <p:nvPr>
            <p:custDataLst>
              <p:tags r:id="rId3"/>
            </p:custDataLst>
          </p:nvPr>
        </p:nvSpPr>
        <p:spPr>
          <a:xfrm>
            <a:off x="1260475" y="3885565"/>
            <a:ext cx="9655810" cy="12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system go back to IMC at strong field case? (charged pion decoupled/the lattice result for charged pion masses)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882765" y="196850"/>
            <a:ext cx="3825240" cy="119443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Numerical Result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4435" y="1323081"/>
            <a:ext cx="278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finite velocities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12" y="4189584"/>
            <a:ext cx="3806548" cy="2376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4" y="1865342"/>
            <a:ext cx="3554385" cy="23461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58" y="717728"/>
            <a:ext cx="3142155" cy="605685"/>
          </a:xfrm>
          <a:prstGeom prst="rect">
            <a:avLst/>
          </a:prstGeom>
        </p:spPr>
      </p:pic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6939915" y="278765"/>
            <a:ext cx="3768090" cy="43878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coupling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35" y="4189730"/>
            <a:ext cx="3838575" cy="24447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913755" y="1374516"/>
            <a:ext cx="579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finite velocities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6bb468b16c4b7d8f6b889b14f1edd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815" y="1911985"/>
            <a:ext cx="3342005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368" y="9119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919368" y="2402965"/>
            <a:ext cx="10515600" cy="2969135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finite propagating velocities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finite propagating velocities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9718" y="478780"/>
            <a:ext cx="4033157" cy="132802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The 15</a:t>
            </a:r>
            <a:r>
              <a:rPr lang="en-US" altLang="zh-CN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th</a:t>
            </a:r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 workshop on QCD Phase Transition and Relativistic </a:t>
            </a:r>
            <a:endParaRPr lang="en-US" altLang="zh-CN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altLang="zh-CN" dirty="0">
                <a:solidFill>
                  <a:schemeClr val="accent1"/>
                </a:solidFill>
                <a:latin typeface="Arial Black" panose="020B0A04020102020204" pitchFamily="34" charset="0"/>
              </a:rPr>
              <a:t>Heavy Ion Collisions</a:t>
            </a:r>
            <a:endParaRPr lang="zh-CN" altLang="en-US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Motivation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740" y="1466850"/>
            <a:ext cx="4763770" cy="3804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45" y="1466850"/>
            <a:ext cx="5158105" cy="3804285"/>
          </a:xfrm>
          <a:prstGeom prst="rect">
            <a:avLst/>
          </a:prstGeom>
        </p:spPr>
      </p:pic>
      <p:sp>
        <p:nvSpPr>
          <p:cNvPr id="12" name="内容占位符 1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52830" y="5567045"/>
            <a:ext cx="10515600" cy="115443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lattice simulation: Inverse magnetic catalysis, diamagnetism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Motivation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35330" y="1528445"/>
                <a:ext cx="5499735" cy="541464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NJL model beyond mean field, the inclusion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leads to IMC;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Quark-Meson model, once considering in contribution of neutral and charged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diamagnetism at low temperature can be achieved;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What’s neutral and charged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pions’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roles in inverse magnetic catalysis and diamagnetism?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330" y="1528445"/>
                <a:ext cx="5499735" cy="541464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55" y="401320"/>
            <a:ext cx="4128770" cy="27711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87336" y="3045441"/>
            <a:ext cx="2811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 Mao, Physics Letters B </a:t>
            </a:r>
            <a:r>
              <a:rPr lang="en-US" altLang="zh-CN" sz="1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758</a:t>
            </a:r>
            <a:r>
              <a:rPr lang="en-US" altLang="zh-CN" sz="1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195 (2016)</a:t>
            </a:r>
            <a:endParaRPr lang="en-US" altLang="zh-CN" sz="1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60" y="3261360"/>
            <a:ext cx="3601720" cy="28181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28215" y="6079471"/>
            <a:ext cx="36222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X. Li, W. Fu, and Y. Liu, Physical Review D </a:t>
            </a:r>
            <a:r>
              <a:rPr lang="en-US" altLang="zh-CN" sz="1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zh-CN" sz="1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(2019)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746625"/>
            <a:ext cx="10515600" cy="148653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Weak-field expansion: neutral and charged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the similar mass, and have similar contributions to the system;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meson can be treated as translational invariant.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717980" y="1898108"/>
          <a:ext cx="8128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内容占位符 2"/>
          <p:cNvSpPr txBox="1"/>
          <p:nvPr/>
        </p:nvSpPr>
        <p:spPr>
          <a:xfrm>
            <a:off x="838200" y="1206006"/>
            <a:ext cx="10515600" cy="55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NJL model beyond mean-field approximation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9525"/>
            <a:ext cx="10515600" cy="40165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magnetized SU(2) Nambu-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Lasinio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02" y="1690381"/>
            <a:ext cx="5283912" cy="558913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838200" y="2337378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thermodynamic potential in mean field approximation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5" y="2825017"/>
            <a:ext cx="3760396" cy="684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5" y="3516416"/>
            <a:ext cx="4188235" cy="734778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>
          <a:xfrm>
            <a:off x="838200" y="4251194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the quark propagator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70" y="4804036"/>
            <a:ext cx="5252783" cy="6432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069597"/>
            <a:ext cx="10715940" cy="75920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field expansion of quark propagator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92" y="1644431"/>
            <a:ext cx="4251052" cy="1514283"/>
          </a:xfrm>
          <a:prstGeom prst="rect">
            <a:avLst/>
          </a:prstGeom>
        </p:spPr>
      </p:pic>
      <p:sp>
        <p:nvSpPr>
          <p:cNvPr id="7" name="内容占位符 2"/>
          <p:cNvSpPr txBox="1"/>
          <p:nvPr/>
        </p:nvSpPr>
        <p:spPr>
          <a:xfrm>
            <a:off x="838199" y="3390119"/>
            <a:ext cx="11120307" cy="111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 can be discarded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chiral condensate in mean-field approximation through gap eq.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42" y="4590238"/>
            <a:ext cx="3383139" cy="4246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3" y="5101929"/>
            <a:ext cx="3501635" cy="12005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13" y="5193430"/>
            <a:ext cx="4636588" cy="71543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076721"/>
            <a:ext cx="10515600" cy="769143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NJL model, mesons are treated as the fluctuation above the mean field, and can be “constructed” through the RPA method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56" y="1907779"/>
            <a:ext cx="4896480" cy="6834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69" y="1703354"/>
            <a:ext cx="2769673" cy="1112260"/>
          </a:xfrm>
          <a:prstGeom prst="rect">
            <a:avLst/>
          </a:prstGeom>
        </p:spPr>
      </p:pic>
      <p:sp>
        <p:nvSpPr>
          <p:cNvPr id="9" name="内容占位符 2"/>
          <p:cNvSpPr txBox="1"/>
          <p:nvPr/>
        </p:nvSpPr>
        <p:spPr>
          <a:xfrm>
            <a:off x="838200" y="2824299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substituting the weak-field form of quark propagator, the polarization function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09" y="3222827"/>
            <a:ext cx="4589572" cy="6530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97" y="4070507"/>
            <a:ext cx="819301" cy="3733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0" y="3875860"/>
            <a:ext cx="4361215" cy="809649"/>
          </a:xfrm>
          <a:prstGeom prst="rect">
            <a:avLst/>
          </a:prstGeom>
        </p:spPr>
      </p:pic>
      <p:sp>
        <p:nvSpPr>
          <p:cNvPr id="16" name="内容占位符 2"/>
          <p:cNvSpPr txBox="1"/>
          <p:nvPr/>
        </p:nvSpPr>
        <p:spPr>
          <a:xfrm>
            <a:off x="838200" y="5031625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definition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963" y="5592652"/>
            <a:ext cx="5670026" cy="75763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02876"/>
            <a:ext cx="10515600" cy="66672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Model</a:t>
            </a:r>
            <a:endParaRPr lang="zh-CN" altLang="en-US" sz="36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262637"/>
            <a:ext cx="10515600" cy="401652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pole and screening masses in specific direction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1805305"/>
            <a:ext cx="4448175" cy="654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60" y="2565400"/>
            <a:ext cx="4306570" cy="521970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>
          <a:xfrm>
            <a:off x="838200" y="3391772"/>
            <a:ext cx="10515600" cy="40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propagating velocities in specific direction is defined by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5" y="3968750"/>
            <a:ext cx="2126615" cy="572770"/>
          </a:xfrm>
          <a:prstGeom prst="rect">
            <a:avLst/>
          </a:prstGeom>
        </p:spPr>
      </p:pic>
      <p:sp>
        <p:nvSpPr>
          <p:cNvPr id="14" name="内容占位符 2"/>
          <p:cNvSpPr txBox="1"/>
          <p:nvPr/>
        </p:nvSpPr>
        <p:spPr>
          <a:xfrm>
            <a:off x="838200" y="4843145"/>
            <a:ext cx="10515600" cy="132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work, we calculate the neutral and charged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contribution on the critical temperature with and without considering the finite pion propagating velocities</a:t>
            </a:r>
            <a:endParaRPr lang="en-US" altLang="zh-C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C23D-DA5F-4E23-91D9-27EE9CCEF0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NjM0YjRkMTk4ZWM2ZTY4YjgzNTFkOWY4OTMzYzM1Nz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3685</Words>
  <Application>WPS 演示</Application>
  <PresentationFormat>宽屏</PresentationFormat>
  <Paragraphs>191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Microsoft Himalaya</vt:lpstr>
      <vt:lpstr>Arial Black</vt:lpstr>
      <vt:lpstr>Cambria Math</vt:lpstr>
      <vt:lpstr>Rage Italic</vt:lpstr>
      <vt:lpstr>等线</vt:lpstr>
      <vt:lpstr>微软雅黑</vt:lpstr>
      <vt:lpstr>Arial Unicode MS</vt:lpstr>
      <vt:lpstr>等线 Light</vt:lpstr>
      <vt:lpstr>Calibri</vt:lpstr>
      <vt:lpstr>Algerian</vt:lpstr>
      <vt:lpstr>Yu Gothic</vt:lpstr>
      <vt:lpstr>SimSun-ExtB</vt:lpstr>
      <vt:lpstr>Office 主题​​</vt:lpstr>
      <vt:lpstr>1_Office 主题​​</vt:lpstr>
      <vt:lpstr>The role of neutral and charged pions in (inverse) magnetic catalysis and diamagnetism</vt:lpstr>
      <vt:lpstr>Outline</vt:lpstr>
      <vt:lpstr>Motivation</vt:lpstr>
      <vt:lpstr>Motivation</vt:lpstr>
      <vt:lpstr>The Model</vt:lpstr>
      <vt:lpstr>The Model</vt:lpstr>
      <vt:lpstr>The Model</vt:lpstr>
      <vt:lpstr>The Model</vt:lpstr>
      <vt:lpstr>The Model</vt:lpstr>
      <vt:lpstr>The Model</vt:lpstr>
      <vt:lpstr>Numerical Result</vt:lpstr>
      <vt:lpstr>Numerical Result</vt:lpstr>
      <vt:lpstr>Numerical Result</vt:lpstr>
      <vt:lpstr>Numerical Result</vt:lpstr>
      <vt:lpstr>Conclusion</vt:lpstr>
      <vt:lpstr>Numerical 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neutral and charged pions in (inverse) magnetic catalysis and diamagnetism</dc:title>
  <dc:creator>梅 杰</dc:creator>
  <cp:lastModifiedBy>Huang</cp:lastModifiedBy>
  <cp:revision>4</cp:revision>
  <dcterms:created xsi:type="dcterms:W3CDTF">2023-11-18T03:40:00Z</dcterms:created>
  <dcterms:modified xsi:type="dcterms:W3CDTF">2023-12-17T13:17:54Z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93C2B94F9D9B42779BB3DAD255ABFAEC_12</vt:lpwstr>
  </property>
  <property fmtid="{D5CDD505-2E9C-101B-9397-08002B2CF9AE}" pid="3" name="KSOProductBuildVer">
    <vt:lpwstr>2052-12.1.0.16120</vt:lpwstr>
  </property>
</Properties>
</file>