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90" r:id="rId4"/>
    <p:sldId id="321" r:id="rId5"/>
    <p:sldId id="326" r:id="rId6"/>
    <p:sldId id="266" r:id="rId7"/>
    <p:sldId id="268" r:id="rId8"/>
    <p:sldId id="269" r:id="rId9"/>
    <p:sldId id="265" r:id="rId10"/>
    <p:sldId id="302" r:id="rId11"/>
    <p:sldId id="328" r:id="rId12"/>
    <p:sldId id="329" r:id="rId13"/>
    <p:sldId id="338" r:id="rId14"/>
    <p:sldId id="339" r:id="rId15"/>
    <p:sldId id="330" r:id="rId16"/>
    <p:sldId id="334" r:id="rId17"/>
    <p:sldId id="295" r:id="rId18"/>
    <p:sldId id="340" r:id="rId19"/>
    <p:sldId id="341" r:id="rId20"/>
    <p:sldId id="343" r:id="rId21"/>
    <p:sldId id="344" r:id="rId22"/>
    <p:sldId id="405" r:id="rId23"/>
    <p:sldId id="287" r:id="rId24"/>
    <p:sldId id="347" r:id="rId25"/>
    <p:sldId id="348" r:id="rId26"/>
    <p:sldId id="289" r:id="rId27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99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/>
      <a:tcStyle>
        <a:tcBdr/>
        <a:fill>
          <a:solidFill>
            <a:srgbClr val="F3F9FA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75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" name="Shape 1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1pPr>
    <a:lvl2pPr indent="2286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2pPr>
    <a:lvl3pPr indent="4572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3pPr>
    <a:lvl4pPr indent="6858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4pPr>
    <a:lvl5pPr indent="9144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5pPr>
    <a:lvl6pPr indent="11430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6pPr>
    <a:lvl7pPr indent="13716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7pPr>
    <a:lvl8pPr indent="16002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8pPr>
    <a:lvl9pPr indent="18288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10967263" y="6248400"/>
            <a:ext cx="310339" cy="307777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algn="r">
              <a:defRPr sz="14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609600" y="92074"/>
            <a:ext cx="109728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r>
              <a:t>Title Text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spd="med"/>
  <p:hf hdr="0" ftr="0" dt="0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22352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26924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31496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36068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40640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9.png"/><Relationship Id="rId7" Type="http://schemas.openxmlformats.org/officeDocument/2006/relationships/image" Target="../media/image4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0.png"/><Relationship Id="rId7" Type="http://schemas.openxmlformats.org/officeDocument/2006/relationships/image" Target="../media/image51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30.png"/><Relationship Id="rId4" Type="http://schemas.openxmlformats.org/officeDocument/2006/relationships/image" Target="../media/image5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0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0.png"/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3.jpg"/><Relationship Id="rId4" Type="http://schemas.openxmlformats.org/officeDocument/2006/relationships/image" Target="../media/image8.png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校徽1-1">
            <a:extLst>
              <a:ext uri="{FF2B5EF4-FFF2-40B4-BE49-F238E27FC236}">
                <a16:creationId xmlns:a16="http://schemas.microsoft.com/office/drawing/2014/main" id="{A2A293DB-CBF0-6E71-7533-21208D202F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8385" y="4111544"/>
            <a:ext cx="2381251" cy="2376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Shape 21"/>
              <p:cNvSpPr>
                <a:spLocks noGrp="1"/>
              </p:cNvSpPr>
              <p:nvPr>
                <p:ph type="title" idx="4294967295"/>
              </p:nvPr>
            </p:nvSpPr>
            <p:spPr>
              <a:xfrm>
                <a:off x="1510506" y="403454"/>
                <a:ext cx="9170987" cy="1700213"/>
              </a:xfrm>
              <a:prstGeom prst="rect">
                <a:avLst/>
              </a:prstGeom>
            </p:spPr>
            <p:txBody>
              <a:bodyPr>
                <a:normAutofit fontScale="90000"/>
              </a:bodyPr>
              <a:lstStyle/>
              <a:p>
                <a:pPr>
                  <a:lnSpc>
                    <a:spcPct val="95000"/>
                  </a:lnSpc>
                  <a:defRPr sz="3600">
                    <a:solidFill>
                      <a:srgbClr val="0066FF"/>
                    </a:solidFill>
                    <a:latin typeface="Arial Rounded MT Bold"/>
                    <a:ea typeface="Arial Rounded MT Bold"/>
                    <a:cs typeface="Arial Rounded MT Bold"/>
                    <a:sym typeface="Arial Rounded MT Bold"/>
                  </a:defRPr>
                </a:pPr>
                <a:r>
                  <a:rPr lang="en-US" altLang="zh-CN" sz="4000" dirty="0"/>
                  <a:t> </a:t>
                </a:r>
                <a14:m>
                  <m:oMath xmlns:m="http://schemas.openxmlformats.org/officeDocument/2006/math">
                    <m:r>
                      <a:rPr lang="en-US" altLang="zh-CN" sz="4000" i="1" dirty="0" smtClean="0">
                        <a:latin typeface="Cambria Math" panose="02040503050406030204" pitchFamily="18" charset="0"/>
                      </a:rPr>
                      <m:t>𝐵𝑢𝑏𝑏𝑙𝑒</m:t>
                    </m:r>
                    <m:r>
                      <a:rPr lang="en-US" altLang="zh-CN" sz="40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4000" i="1" dirty="0" smtClean="0">
                        <a:latin typeface="Cambria Math" panose="02040503050406030204" pitchFamily="18" charset="0"/>
                      </a:rPr>
                      <m:t>𝑛𝑢𝑐𝑙𝑒𝑎𝑡𝑖𝑜𝑛</m:t>
                    </m:r>
                  </m:oMath>
                </a14:m>
                <a:br>
                  <a:rPr lang="en-US" altLang="zh-CN" sz="4000" i="1" dirty="0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CN" sz="4000" i="1" dirty="0" smtClean="0">
                          <a:latin typeface="Cambria Math" panose="02040503050406030204" pitchFamily="18" charset="0"/>
                        </a:rPr>
                        <m:t>𝑎𝑛𝑑</m:t>
                      </m:r>
                      <m:r>
                        <a:rPr lang="en-US" altLang="zh-CN" sz="40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4000" i="1" dirty="0">
                          <a:latin typeface="Cambria Math" panose="02040503050406030204" pitchFamily="18" charset="0"/>
                        </a:rPr>
                        <m:t>𝑔𝑟𝑎𝑣𝑖𝑡𝑎𝑡𝑖𝑜𝑛𝑎𝑙</m:t>
                      </m:r>
                      <m:r>
                        <a:rPr lang="en-US" altLang="zh-CN" sz="40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4000" i="1" dirty="0">
                          <a:latin typeface="Cambria Math" panose="02040503050406030204" pitchFamily="18" charset="0"/>
                        </a:rPr>
                        <m:t>𝑤𝑎𝑣𝑒</m:t>
                      </m:r>
                      <m:r>
                        <a:rPr lang="en-US" altLang="zh-CN" sz="40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4000" i="1" dirty="0">
                          <a:latin typeface="Cambria Math" panose="02040503050406030204" pitchFamily="18" charset="0"/>
                        </a:rPr>
                        <m:t>𝑓𝑟𝑜𝑚</m:t>
                      </m:r>
                      <m:r>
                        <a:rPr lang="en-US" altLang="zh-CN" sz="40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4000" i="1" dirty="0">
                          <a:latin typeface="Cambria Math" panose="02040503050406030204" pitchFamily="18" charset="0"/>
                        </a:rPr>
                        <m:t>h𝑜𝑙𝑜𝑔𝑟𝑎𝑝h𝑦</m:t>
                      </m:r>
                      <m:r>
                        <a:rPr lang="en-US" altLang="zh-CN" sz="40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US" altLang="zh-CN" sz="4000" i="1" dirty="0">
                          <a:latin typeface="Cambria Math" panose="02040503050406030204" pitchFamily="18" charset="0"/>
                        </a:rPr>
                        <m:t>𝑖𝑛</m:t>
                      </m:r>
                      <m:r>
                        <a:rPr lang="en-US" altLang="zh-CN" sz="40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4000" i="1" dirty="0">
                          <a:latin typeface="Cambria Math" panose="02040503050406030204" pitchFamily="18" charset="0"/>
                        </a:rPr>
                        <m:t>𝑡h𝑒</m:t>
                      </m:r>
                      <m:r>
                        <a:rPr lang="en-US" altLang="zh-CN" sz="40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4000" i="1" dirty="0">
                          <a:latin typeface="Cambria Math" panose="02040503050406030204" pitchFamily="18" charset="0"/>
                        </a:rPr>
                        <m:t>𝑝𝑟𝑜𝑏𝑒</m:t>
                      </m:r>
                      <m:r>
                        <a:rPr lang="en-US" altLang="zh-CN" sz="40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4000" i="1" dirty="0">
                          <a:latin typeface="Cambria Math" panose="02040503050406030204" pitchFamily="18" charset="0"/>
                        </a:rPr>
                        <m:t>𝑎𝑝𝑝𝑟𝑜𝑥𝑖𝑚𝑎𝑡𝑖𝑜𝑛</m:t>
                      </m:r>
                    </m:oMath>
                  </m:oMathPara>
                </a14:m>
                <a:endParaRPr sz="4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21" name="Shape 2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 idx="4294967295"/>
              </p:nvPr>
            </p:nvSpPr>
            <p:spPr>
              <a:xfrm>
                <a:off x="1510506" y="403454"/>
                <a:ext cx="9170987" cy="170021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Shape 22"/>
          <p:cNvSpPr/>
          <p:nvPr/>
        </p:nvSpPr>
        <p:spPr>
          <a:xfrm>
            <a:off x="4500891" y="2953122"/>
            <a:ext cx="3190197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spcBef>
                <a:spcPts val="2100"/>
              </a:spcBef>
              <a:defRPr sz="3600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rPr lang="en-US" altLang="zh-CN" sz="2800" dirty="0" err="1">
                <a:latin typeface="华文楷体" panose="02010600040101010101" pitchFamily="2" charset="-122"/>
                <a:ea typeface="华文楷体" panose="02010600040101010101" pitchFamily="2" charset="-122"/>
              </a:rPr>
              <a:t>Yidian</a:t>
            </a:r>
            <a:r>
              <a:rPr lang="en-US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 Chen(</a:t>
            </a: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陈亦点</a:t>
            </a:r>
            <a:r>
              <a:rPr lang="en-US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)</a:t>
            </a:r>
            <a:endParaRPr sz="28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3" name="Shape 23"/>
          <p:cNvSpPr/>
          <p:nvPr/>
        </p:nvSpPr>
        <p:spPr>
          <a:xfrm>
            <a:off x="3548053" y="4055909"/>
            <a:ext cx="5095875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spcBef>
                <a:spcPts val="1400"/>
              </a:spcBef>
              <a:defRPr>
                <a:solidFill>
                  <a:schemeClr val="accent2"/>
                </a:solidFill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-US" altLang="zh-CN" sz="1800" dirty="0"/>
              <a:t>School of Physics, Hangzhou Normal University</a:t>
            </a:r>
            <a:endParaRPr sz="1800" dirty="0"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4" name="Shape 24"/>
          <p:cNvSpPr/>
          <p:nvPr/>
        </p:nvSpPr>
        <p:spPr>
          <a:xfrm>
            <a:off x="2784465" y="5427551"/>
            <a:ext cx="6623050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000"/>
              </a:spcBef>
              <a:defRPr sz="1800" b="1">
                <a:solidFill>
                  <a:srgbClr val="0066FF"/>
                </a:solidFill>
                <a:latin typeface="+mj-lt"/>
                <a:ea typeface="+mj-ea"/>
                <a:cs typeface="+mj-cs"/>
                <a:sym typeface="Times New Roman"/>
              </a:defRPr>
            </a:lvl1pPr>
          </a:lstStyle>
          <a:p>
            <a:r>
              <a:rPr lang="en-US" sz="2400" dirty="0"/>
              <a:t>Based on JHEP 07 (2023) 225[</a:t>
            </a:r>
            <a:r>
              <a:rPr lang="en-US" sz="2400" dirty="0" err="1"/>
              <a:t>arXiv</a:t>
            </a:r>
            <a:r>
              <a:rPr lang="en-US" sz="2400" dirty="0"/>
              <a:t>: 2212.06591]</a:t>
            </a:r>
          </a:p>
        </p:txBody>
      </p:sp>
      <p:sp>
        <p:nvSpPr>
          <p:cNvPr id="26" name="Shape 26"/>
          <p:cNvSpPr/>
          <p:nvPr/>
        </p:nvSpPr>
        <p:spPr>
          <a:xfrm>
            <a:off x="5437942" y="6118700"/>
            <a:ext cx="1387557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spcBef>
                <a:spcPts val="1000"/>
              </a:spcBef>
              <a:defRPr sz="1800" b="1">
                <a:solidFill>
                  <a:schemeClr val="accent2"/>
                </a:solidFill>
                <a:latin typeface="+mj-lt"/>
                <a:ea typeface="+mj-ea"/>
                <a:cs typeface="+mj-cs"/>
                <a:sym typeface="Times New Roman"/>
              </a:defRPr>
            </a:lvl1pPr>
          </a:lstStyle>
          <a:p>
            <a:r>
              <a:rPr lang="en-US" altLang="zh-CN" dirty="0"/>
              <a:t>Dec</a:t>
            </a:r>
            <a:r>
              <a:rPr dirty="0"/>
              <a:t>. </a:t>
            </a:r>
            <a:r>
              <a:rPr lang="en-US" dirty="0"/>
              <a:t>18</a:t>
            </a:r>
            <a:r>
              <a:rPr dirty="0"/>
              <a:t>, 20</a:t>
            </a:r>
            <a:r>
              <a:rPr lang="en-US" dirty="0"/>
              <a:t>23</a:t>
            </a:r>
            <a:endParaRPr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2FAC1A5-33D5-B01D-A893-8797EFE5CBC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1</a:t>
            </a:fld>
            <a:endParaRPr lang="en-US" altLang="zh-CN"/>
          </a:p>
        </p:txBody>
      </p:sp>
      <p:sp>
        <p:nvSpPr>
          <p:cNvPr id="2" name="Shape 24">
            <a:extLst>
              <a:ext uri="{FF2B5EF4-FFF2-40B4-BE49-F238E27FC236}">
                <a16:creationId xmlns:a16="http://schemas.microsoft.com/office/drawing/2014/main" id="{014F3390-5871-A808-D51C-35FB67E7B48D}"/>
              </a:ext>
            </a:extLst>
          </p:cNvPr>
          <p:cNvSpPr/>
          <p:nvPr/>
        </p:nvSpPr>
        <p:spPr>
          <a:xfrm>
            <a:off x="3033681" y="4736403"/>
            <a:ext cx="6124618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ctr">
              <a:spcBef>
                <a:spcPts val="1000"/>
              </a:spcBef>
              <a:defRPr sz="1800" b="1">
                <a:solidFill>
                  <a:srgbClr val="0066FF"/>
                </a:solidFill>
                <a:latin typeface="+mj-lt"/>
                <a:ea typeface="+mj-ea"/>
                <a:cs typeface="+mj-cs"/>
                <a:sym typeface="Times New Roman"/>
              </a:defRPr>
            </a:lvl1pPr>
          </a:lstStyle>
          <a:p>
            <a:r>
              <a:rPr lang="en-US" altLang="zh-CN" sz="2400" dirty="0"/>
              <a:t>Collaborators: Danning Li, Mei Huang</a:t>
            </a:r>
            <a:endParaRPr lang="en-US" sz="2400" dirty="0"/>
          </a:p>
        </p:txBody>
      </p:sp>
    </p:spTree>
  </p:cSld>
  <p:clrMapOvr>
    <a:masterClrMapping/>
  </p:clrMapOvr>
  <p:transition spd="med" advTm="1353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4348BBF2-B0FA-3F4A-6800-287F2897F8D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10</a:t>
            </a:fld>
            <a:endParaRPr lang="zh-CN" altLang="en-US"/>
          </a:p>
        </p:txBody>
      </p:sp>
      <p:sp>
        <p:nvSpPr>
          <p:cNvPr id="9" name="Shape 43">
            <a:extLst>
              <a:ext uri="{FF2B5EF4-FFF2-40B4-BE49-F238E27FC236}">
                <a16:creationId xmlns:a16="http://schemas.microsoft.com/office/drawing/2014/main" id="{F86D6319-D951-B087-181C-A957208C42E2}"/>
              </a:ext>
            </a:extLst>
          </p:cNvPr>
          <p:cNvSpPr/>
          <p:nvPr/>
        </p:nvSpPr>
        <p:spPr>
          <a:xfrm>
            <a:off x="68789" y="963885"/>
            <a:ext cx="11856098" cy="1"/>
          </a:xfrm>
          <a:prstGeom prst="line">
            <a:avLst/>
          </a:prstGeom>
          <a:ln>
            <a:solidFill>
              <a:schemeClr val="accent2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" name="Shape 200">
            <a:extLst>
              <a:ext uri="{FF2B5EF4-FFF2-40B4-BE49-F238E27FC236}">
                <a16:creationId xmlns:a16="http://schemas.microsoft.com/office/drawing/2014/main" id="{BF623FC9-C5F6-ECBF-734B-3D08818BA5AD}"/>
              </a:ext>
            </a:extLst>
          </p:cNvPr>
          <p:cNvSpPr/>
          <p:nvPr/>
        </p:nvSpPr>
        <p:spPr>
          <a:xfrm>
            <a:off x="628651" y="433214"/>
            <a:ext cx="3408394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>
                <a:solidFill>
                  <a:srgbClr val="0066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rPr lang="en-US" altLang="zh-CN" dirty="0">
                <a:latin typeface="+mj-ea"/>
                <a:ea typeface="+mj-ea"/>
              </a:rPr>
              <a:t>5D Model</a:t>
            </a:r>
            <a:endParaRPr dirty="0">
              <a:latin typeface="+mj-ea"/>
              <a:ea typeface="+mj-ea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2D22A7E8-2B44-3277-7098-2F7F4ED8FFC4}"/>
              </a:ext>
            </a:extLst>
          </p:cNvPr>
          <p:cNvSpPr txBox="1"/>
          <p:nvPr/>
        </p:nvSpPr>
        <p:spPr>
          <a:xfrm>
            <a:off x="636949" y="1287993"/>
            <a:ext cx="8391812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Φ denotes the dilaton field and the complex scalar field X corresponds to the quark condensation or fermionic condensate of BSMs.</a:t>
            </a:r>
            <a:endParaRPr kumimoji="0" lang="zh-CN" altLang="en-US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24" name="Shape 176">
            <a:extLst>
              <a:ext uri="{FF2B5EF4-FFF2-40B4-BE49-F238E27FC236}">
                <a16:creationId xmlns:a16="http://schemas.microsoft.com/office/drawing/2014/main" id="{1515B4FA-715B-C837-BD03-7D97868698F8}"/>
              </a:ext>
            </a:extLst>
          </p:cNvPr>
          <p:cNvSpPr/>
          <p:nvPr/>
        </p:nvSpPr>
        <p:spPr>
          <a:xfrm>
            <a:off x="5979370" y="625332"/>
            <a:ext cx="6098783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600">
                <a:solidFill>
                  <a:srgbClr val="0066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rPr lang="en-US" dirty="0"/>
              <a:t> Y. </a:t>
            </a:r>
            <a:r>
              <a:rPr lang="en-US" altLang="zh-CN" dirty="0"/>
              <a:t>Chen,</a:t>
            </a:r>
            <a:r>
              <a:rPr lang="zh-CN" altLang="en-US" dirty="0"/>
              <a:t> </a:t>
            </a:r>
            <a:r>
              <a:rPr lang="en-US" altLang="zh-CN" dirty="0"/>
              <a:t>Danning</a:t>
            </a:r>
            <a:r>
              <a:rPr lang="zh-CN" altLang="en-US" dirty="0"/>
              <a:t> </a:t>
            </a:r>
            <a:r>
              <a:rPr lang="en-US" altLang="zh-CN" dirty="0"/>
              <a:t>Li</a:t>
            </a:r>
            <a:r>
              <a:rPr lang="en-US" dirty="0"/>
              <a:t> and M. Huang </a:t>
            </a:r>
            <a:r>
              <a:rPr dirty="0" err="1"/>
              <a:t>arXiv</a:t>
            </a:r>
            <a:r>
              <a:rPr dirty="0"/>
              <a:t>:</a:t>
            </a:r>
            <a:r>
              <a:rPr lang="en-US" dirty="0"/>
              <a:t> </a:t>
            </a:r>
            <a:r>
              <a:rPr lang="en-US" altLang="zh-CN" dirty="0"/>
              <a:t>2212.06591</a:t>
            </a:r>
            <a:endParaRPr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7F53D52C-426C-82B3-C5B5-67A8FB589C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0506" y="4002155"/>
            <a:ext cx="3993226" cy="411516"/>
          </a:xfrm>
          <a:prstGeom prst="rect">
            <a:avLst/>
          </a:prstGeom>
        </p:spPr>
      </p:pic>
      <p:sp>
        <p:nvSpPr>
          <p:cNvPr id="11" name="Shape 108">
            <a:extLst>
              <a:ext uri="{FF2B5EF4-FFF2-40B4-BE49-F238E27FC236}">
                <a16:creationId xmlns:a16="http://schemas.microsoft.com/office/drawing/2014/main" id="{54FD0EF2-DBC3-FB30-39CF-18DF6F8321F5}"/>
              </a:ext>
            </a:extLst>
          </p:cNvPr>
          <p:cNvSpPr/>
          <p:nvPr/>
        </p:nvSpPr>
        <p:spPr>
          <a:xfrm>
            <a:off x="805559" y="2401336"/>
            <a:ext cx="5971856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spcBef>
                <a:spcPts val="1400"/>
              </a:spcBef>
              <a:defRPr sz="2000">
                <a:solidFill>
                  <a:srgbClr val="3221A3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lang="en-US" altLang="zh-CN" sz="2000" dirty="0">
                <a:latin typeface="+mn-ea"/>
                <a:ea typeface="+mn-ea"/>
              </a:rPr>
              <a:t>5D</a:t>
            </a:r>
            <a:r>
              <a:rPr lang="zh-CN" altLang="en-US" sz="2000" dirty="0">
                <a:latin typeface="+mn-ea"/>
                <a:ea typeface="+mn-ea"/>
              </a:rPr>
              <a:t> </a:t>
            </a:r>
            <a:r>
              <a:rPr lang="en-US" altLang="zh-CN" sz="2000" dirty="0">
                <a:latin typeface="+mn-ea"/>
                <a:ea typeface="+mn-ea"/>
              </a:rPr>
              <a:t>action</a:t>
            </a:r>
            <a:endParaRPr lang="zh-CN" altLang="en-US" sz="2000" dirty="0">
              <a:latin typeface="+mn-ea"/>
              <a:ea typeface="+mn-ea"/>
            </a:endParaRPr>
          </a:p>
        </p:txBody>
      </p:sp>
      <p:sp>
        <p:nvSpPr>
          <p:cNvPr id="12" name="Shape 108">
            <a:extLst>
              <a:ext uri="{FF2B5EF4-FFF2-40B4-BE49-F238E27FC236}">
                <a16:creationId xmlns:a16="http://schemas.microsoft.com/office/drawing/2014/main" id="{56AF4AE9-CAE2-701D-B036-0282C1AB1445}"/>
              </a:ext>
            </a:extLst>
          </p:cNvPr>
          <p:cNvSpPr/>
          <p:nvPr/>
        </p:nvSpPr>
        <p:spPr>
          <a:xfrm>
            <a:off x="805559" y="3952227"/>
            <a:ext cx="5971856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spcBef>
                <a:spcPts val="1400"/>
              </a:spcBef>
              <a:defRPr sz="2000">
                <a:solidFill>
                  <a:srgbClr val="3221A3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lang="en-US" altLang="zh-CN" sz="2000" dirty="0">
                <a:latin typeface="+mn-ea"/>
                <a:ea typeface="+mn-ea"/>
              </a:rPr>
              <a:t>Dilaton</a:t>
            </a:r>
            <a:r>
              <a:rPr lang="zh-CN" altLang="en-US" sz="2000" dirty="0">
                <a:latin typeface="+mn-ea"/>
                <a:ea typeface="+mn-ea"/>
              </a:rPr>
              <a:t> </a:t>
            </a:r>
            <a:r>
              <a:rPr lang="en-US" altLang="zh-CN" sz="2000" dirty="0">
                <a:latin typeface="+mn-ea"/>
                <a:ea typeface="+mn-ea"/>
              </a:rPr>
              <a:t>profile</a:t>
            </a:r>
            <a:endParaRPr lang="zh-CN" altLang="en-US" sz="2000" dirty="0">
              <a:latin typeface="+mn-ea"/>
              <a:ea typeface="+mn-ea"/>
            </a:endParaRPr>
          </a:p>
        </p:txBody>
      </p:sp>
      <p:sp>
        <p:nvSpPr>
          <p:cNvPr id="13" name="Shape 108">
            <a:extLst>
              <a:ext uri="{FF2B5EF4-FFF2-40B4-BE49-F238E27FC236}">
                <a16:creationId xmlns:a16="http://schemas.microsoft.com/office/drawing/2014/main" id="{BCDEB246-4742-4C5D-CBD4-D310EDAB611D}"/>
              </a:ext>
            </a:extLst>
          </p:cNvPr>
          <p:cNvSpPr/>
          <p:nvPr/>
        </p:nvSpPr>
        <p:spPr>
          <a:xfrm>
            <a:off x="805559" y="6137645"/>
            <a:ext cx="5971856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spcBef>
                <a:spcPts val="1400"/>
              </a:spcBef>
              <a:defRPr sz="2000">
                <a:solidFill>
                  <a:srgbClr val="3221A3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lang="en-US" altLang="zh-CN" sz="2000" dirty="0">
                <a:latin typeface="+mn-ea"/>
                <a:ea typeface="+mn-ea"/>
              </a:rPr>
              <a:t>Potential</a:t>
            </a:r>
            <a:endParaRPr lang="zh-CN" altLang="en-US" sz="2000" dirty="0">
              <a:latin typeface="+mn-ea"/>
              <a:ea typeface="+mn-ea"/>
            </a:endParaRP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B84BEC19-1A73-DFC1-25A6-9E33AA78EB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1976" y="5946284"/>
            <a:ext cx="6104149" cy="815411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C766501A-86B4-BF6A-4533-84A845BCD4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27930" y="4979405"/>
            <a:ext cx="1653683" cy="358171"/>
          </a:xfrm>
          <a:prstGeom prst="rect">
            <a:avLst/>
          </a:prstGeom>
        </p:spPr>
      </p:pic>
      <p:sp>
        <p:nvSpPr>
          <p:cNvPr id="18" name="Shape 108">
            <a:extLst>
              <a:ext uri="{FF2B5EF4-FFF2-40B4-BE49-F238E27FC236}">
                <a16:creationId xmlns:a16="http://schemas.microsoft.com/office/drawing/2014/main" id="{A78C29D0-BAF1-685A-74EA-61B42074BE43}"/>
              </a:ext>
            </a:extLst>
          </p:cNvPr>
          <p:cNvSpPr/>
          <p:nvPr/>
        </p:nvSpPr>
        <p:spPr>
          <a:xfrm>
            <a:off x="805559" y="5022214"/>
            <a:ext cx="5971856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spcBef>
                <a:spcPts val="1400"/>
              </a:spcBef>
              <a:defRPr sz="2000">
                <a:solidFill>
                  <a:srgbClr val="3221A3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lang="en-US" altLang="zh-CN" sz="2000" dirty="0">
                <a:latin typeface="+mn-ea"/>
                <a:ea typeface="+mn-ea"/>
              </a:rPr>
              <a:t>Metric</a:t>
            </a:r>
            <a:endParaRPr lang="zh-CN" altLang="en-US" sz="2000" dirty="0">
              <a:latin typeface="+mn-ea"/>
              <a:ea typeface="+mn-ea"/>
            </a:endParaRPr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id="{BED59C7B-DBDC-D68F-BDE7-F8C1A5AB7E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3400" y="4746976"/>
            <a:ext cx="6911939" cy="82303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85DF099C-1BC1-0F22-35C3-D84F9692EA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27748" y="2232080"/>
            <a:ext cx="6107591" cy="74320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E0294F5E-C0E0-7451-60FD-E3F1FB3A1B24}"/>
                  </a:ext>
                </a:extLst>
              </p:cNvPr>
              <p:cNvSpPr txBox="1"/>
              <p:nvPr/>
            </p:nvSpPr>
            <p:spPr>
              <a:xfrm>
                <a:off x="8063290" y="1546355"/>
                <a:ext cx="4331108" cy="91864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CN" sz="2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Arial"/>
                        </a:rPr>
                        <m:t>𝑋</m:t>
                      </m:r>
                      <m:r>
                        <a:rPr kumimoji="0" lang="en-US" altLang="zh-CN" sz="2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  <m:f>
                        <m:fPr>
                          <m:ctrlPr>
                            <a:rPr kumimoji="0" lang="en-US" altLang="zh-CN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en-US" altLang="zh-CN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𝜒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kumimoji="0" lang="en-US" altLang="zh-CN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0" lang="en-US" altLang="zh-CN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kumimoji="0" lang="en-US" altLang="zh-CN" sz="28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sym typeface="Arial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altLang="zh-CN" sz="28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kumimoji="0" lang="en-US" altLang="zh-CN" sz="28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𝑓</m:t>
                                  </m:r>
                                </m:sub>
                              </m:sSub>
                            </m:e>
                          </m:rad>
                        </m:den>
                      </m:f>
                      <m:sSub>
                        <m:sSubPr>
                          <m:ctrlPr>
                            <a:rPr kumimoji="0" lang="en-US" altLang="zh-CN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sSubPr>
                        <m:e>
                          <m:r>
                            <a:rPr kumimoji="0" lang="en-US" altLang="zh-CN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𝐼</m:t>
                          </m:r>
                        </m:e>
                        <m:sub>
                          <m:sSub>
                            <m:sSubPr>
                              <m:ctrlPr>
                                <a:rPr kumimoji="0" lang="en-US" altLang="zh-CN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</m:ctrlPr>
                            </m:sSubPr>
                            <m:e>
                              <m:r>
                                <a:rPr kumimoji="0" lang="en-US" altLang="zh-CN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  <m:t>𝑁</m:t>
                              </m:r>
                            </m:e>
                            <m:sub>
                              <m:r>
                                <a:rPr kumimoji="0" lang="en-US" altLang="zh-CN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  <m:t>𝑓</m:t>
                              </m:r>
                            </m:sub>
                          </m:sSub>
                        </m:sub>
                      </m:sSub>
                      <m:r>
                        <a:rPr kumimoji="0" lang="en-US" altLang="zh-CN" sz="2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⇔⟨</m:t>
                      </m:r>
                      <m:acc>
                        <m:accPr>
                          <m:chr m:val="̅"/>
                          <m:ctrlPr>
                            <a:rPr kumimoji="0" lang="en-US" altLang="zh-CN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rial"/>
                            </a:rPr>
                          </m:ctrlPr>
                        </m:accPr>
                        <m:e>
                          <m:r>
                            <a:rPr kumimoji="0" lang="en-US" altLang="zh-CN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rial"/>
                            </a:rPr>
                            <m:t>𝑄</m:t>
                          </m:r>
                        </m:e>
                      </m:acc>
                      <m:r>
                        <a:rPr kumimoji="0" lang="en-US" altLang="zh-CN" sz="2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𝑄</m:t>
                      </m:r>
                      <m:r>
                        <a:rPr kumimoji="0" lang="en-US" altLang="zh-CN" sz="2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⟩</m:t>
                      </m:r>
                    </m:oMath>
                  </m:oMathPara>
                </a14:m>
                <a:endParaRPr kumimoji="0" lang="zh-CN" altLang="en-US" sz="2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Arial"/>
                </a:endParaRP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E0294F5E-C0E0-7451-60FD-E3F1FB3A1B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3290" y="1546355"/>
                <a:ext cx="4331108" cy="91864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图片 13">
            <a:extLst>
              <a:ext uri="{FF2B5EF4-FFF2-40B4-BE49-F238E27FC236}">
                <a16:creationId xmlns:a16="http://schemas.microsoft.com/office/drawing/2014/main" id="{DCA7E09B-782E-B4CF-3030-85A33EAEB3B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75054" y="2851374"/>
            <a:ext cx="4441892" cy="1009314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12482709-D36C-7CCA-126E-8129D86AE5BE}"/>
              </a:ext>
            </a:extLst>
          </p:cNvPr>
          <p:cNvGrpSpPr/>
          <p:nvPr/>
        </p:nvGrpSpPr>
        <p:grpSpPr>
          <a:xfrm>
            <a:off x="4114800" y="3777587"/>
            <a:ext cx="4539031" cy="2991445"/>
            <a:chOff x="4114800" y="3133947"/>
            <a:chExt cx="4539031" cy="2991445"/>
          </a:xfrm>
        </p:grpSpPr>
        <p:sp>
          <p:nvSpPr>
            <p:cNvPr id="53" name="椭圆 52">
              <a:extLst>
                <a:ext uri="{FF2B5EF4-FFF2-40B4-BE49-F238E27FC236}">
                  <a16:creationId xmlns:a16="http://schemas.microsoft.com/office/drawing/2014/main" id="{EF72B29A-8736-589D-2401-7C40B6C9557C}"/>
                </a:ext>
              </a:extLst>
            </p:cNvPr>
            <p:cNvSpPr/>
            <p:nvPr/>
          </p:nvSpPr>
          <p:spPr>
            <a:xfrm>
              <a:off x="4114800" y="3133947"/>
              <a:ext cx="781050" cy="866354"/>
            </a:xfrm>
            <a:prstGeom prst="ellipse">
              <a:avLst/>
            </a:prstGeom>
            <a:noFill/>
            <a:ln w="25400" cap="flat">
              <a:solidFill>
                <a:srgbClr val="FF000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" name="椭圆 3">
              <a:extLst>
                <a:ext uri="{FF2B5EF4-FFF2-40B4-BE49-F238E27FC236}">
                  <a16:creationId xmlns:a16="http://schemas.microsoft.com/office/drawing/2014/main" id="{5021A64B-CA0C-E501-1ADD-931D2E1A27F7}"/>
                </a:ext>
              </a:extLst>
            </p:cNvPr>
            <p:cNvSpPr/>
            <p:nvPr/>
          </p:nvSpPr>
          <p:spPr>
            <a:xfrm>
              <a:off x="6505574" y="5259038"/>
              <a:ext cx="2148257" cy="866354"/>
            </a:xfrm>
            <a:prstGeom prst="ellipse">
              <a:avLst/>
            </a:prstGeom>
            <a:noFill/>
            <a:ln w="25400" cap="flat">
              <a:solidFill>
                <a:srgbClr val="FF000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68050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4348BBF2-B0FA-3F4A-6800-287F2897F8D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11</a:t>
            </a:fld>
            <a:endParaRPr lang="zh-CN" altLang="en-US"/>
          </a:p>
        </p:txBody>
      </p:sp>
      <p:sp>
        <p:nvSpPr>
          <p:cNvPr id="9" name="Shape 43">
            <a:extLst>
              <a:ext uri="{FF2B5EF4-FFF2-40B4-BE49-F238E27FC236}">
                <a16:creationId xmlns:a16="http://schemas.microsoft.com/office/drawing/2014/main" id="{F86D6319-D951-B087-181C-A957208C42E2}"/>
              </a:ext>
            </a:extLst>
          </p:cNvPr>
          <p:cNvSpPr/>
          <p:nvPr/>
        </p:nvSpPr>
        <p:spPr>
          <a:xfrm>
            <a:off x="68789" y="963885"/>
            <a:ext cx="11856098" cy="1"/>
          </a:xfrm>
          <a:prstGeom prst="line">
            <a:avLst/>
          </a:prstGeom>
          <a:ln>
            <a:solidFill>
              <a:schemeClr val="accent2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" name="Shape 200">
            <a:extLst>
              <a:ext uri="{FF2B5EF4-FFF2-40B4-BE49-F238E27FC236}">
                <a16:creationId xmlns:a16="http://schemas.microsoft.com/office/drawing/2014/main" id="{BF623FC9-C5F6-ECBF-734B-3D08818BA5AD}"/>
              </a:ext>
            </a:extLst>
          </p:cNvPr>
          <p:cNvSpPr/>
          <p:nvPr/>
        </p:nvSpPr>
        <p:spPr>
          <a:xfrm>
            <a:off x="628651" y="433214"/>
            <a:ext cx="3408394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>
                <a:solidFill>
                  <a:srgbClr val="0066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rPr lang="en-US" altLang="zh-CN" dirty="0">
                <a:latin typeface="+mj-ea"/>
                <a:ea typeface="+mj-ea"/>
              </a:rPr>
              <a:t>Bounce solution</a:t>
            </a:r>
            <a:endParaRPr dirty="0">
              <a:latin typeface="+mj-ea"/>
              <a:ea typeface="+mj-ea"/>
            </a:endParaRPr>
          </a:p>
        </p:txBody>
      </p:sp>
      <p:sp>
        <p:nvSpPr>
          <p:cNvPr id="24" name="Shape 176">
            <a:extLst>
              <a:ext uri="{FF2B5EF4-FFF2-40B4-BE49-F238E27FC236}">
                <a16:creationId xmlns:a16="http://schemas.microsoft.com/office/drawing/2014/main" id="{1515B4FA-715B-C837-BD03-7D97868698F8}"/>
              </a:ext>
            </a:extLst>
          </p:cNvPr>
          <p:cNvSpPr/>
          <p:nvPr/>
        </p:nvSpPr>
        <p:spPr>
          <a:xfrm>
            <a:off x="5979370" y="625332"/>
            <a:ext cx="6098783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600">
                <a:solidFill>
                  <a:srgbClr val="0066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rPr lang="en-US" dirty="0"/>
              <a:t> Y. </a:t>
            </a:r>
            <a:r>
              <a:rPr lang="en-US" altLang="zh-CN" dirty="0"/>
              <a:t>Chen,</a:t>
            </a:r>
            <a:r>
              <a:rPr lang="zh-CN" altLang="en-US" dirty="0"/>
              <a:t> </a:t>
            </a:r>
            <a:r>
              <a:rPr lang="en-US" altLang="zh-CN" dirty="0"/>
              <a:t>Danning</a:t>
            </a:r>
            <a:r>
              <a:rPr lang="zh-CN" altLang="en-US" dirty="0"/>
              <a:t> </a:t>
            </a:r>
            <a:r>
              <a:rPr lang="en-US" altLang="zh-CN" dirty="0"/>
              <a:t>Li</a:t>
            </a:r>
            <a:r>
              <a:rPr lang="en-US" dirty="0"/>
              <a:t> and M. Huang </a:t>
            </a:r>
            <a:r>
              <a:rPr dirty="0" err="1"/>
              <a:t>arXiv</a:t>
            </a:r>
            <a:r>
              <a:rPr dirty="0"/>
              <a:t>:</a:t>
            </a:r>
            <a:r>
              <a:rPr lang="en-US" dirty="0"/>
              <a:t> </a:t>
            </a:r>
            <a:r>
              <a:rPr lang="en-US" altLang="zh-CN" dirty="0"/>
              <a:t>2212.06591</a:t>
            </a:r>
            <a:endParaRPr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82627D48-080F-2B0E-7256-021E1AA530AE}"/>
              </a:ext>
            </a:extLst>
          </p:cNvPr>
          <p:cNvSpPr txBox="1"/>
          <p:nvPr/>
        </p:nvSpPr>
        <p:spPr>
          <a:xfrm>
            <a:off x="419950" y="1215715"/>
            <a:ext cx="11153775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altLang="zh-CN" dirty="0"/>
              <a:t>the equations of motion of the scalar field X can be obtained from action</a:t>
            </a:r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A2FFDD0D-E8FE-7D12-EEBC-E4EE319075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874" y="1966788"/>
            <a:ext cx="10988992" cy="105927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368949E-7BEB-9657-D0AF-F7B37F3BFB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2128" y="3540452"/>
            <a:ext cx="4629833" cy="830995"/>
          </a:xfrm>
          <a:prstGeom prst="rect">
            <a:avLst/>
          </a:prstGeom>
        </p:spPr>
      </p:pic>
      <p:grpSp>
        <p:nvGrpSpPr>
          <p:cNvPr id="25" name="组合 24">
            <a:extLst>
              <a:ext uri="{FF2B5EF4-FFF2-40B4-BE49-F238E27FC236}">
                <a16:creationId xmlns:a16="http://schemas.microsoft.com/office/drawing/2014/main" id="{CE5A4FED-76A7-860D-5254-A916EB409B29}"/>
              </a:ext>
            </a:extLst>
          </p:cNvPr>
          <p:cNvGrpSpPr/>
          <p:nvPr/>
        </p:nvGrpSpPr>
        <p:grpSpPr>
          <a:xfrm>
            <a:off x="3590925" y="2138137"/>
            <a:ext cx="6629400" cy="2315794"/>
            <a:chOff x="3590925" y="2138137"/>
            <a:chExt cx="6629400" cy="2315794"/>
          </a:xfrm>
        </p:grpSpPr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1C792DED-FE60-F188-AB07-27E343A71AC6}"/>
                </a:ext>
              </a:extLst>
            </p:cNvPr>
            <p:cNvSpPr/>
            <p:nvPr/>
          </p:nvSpPr>
          <p:spPr>
            <a:xfrm>
              <a:off x="3590925" y="2138137"/>
              <a:ext cx="6629400" cy="866354"/>
            </a:xfrm>
            <a:prstGeom prst="ellipse">
              <a:avLst/>
            </a:prstGeom>
            <a:noFill/>
            <a:ln w="25400" cap="flat">
              <a:solidFill>
                <a:srgbClr val="FF000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8" name="连接符: 曲线 17">
              <a:extLst>
                <a:ext uri="{FF2B5EF4-FFF2-40B4-BE49-F238E27FC236}">
                  <a16:creationId xmlns:a16="http://schemas.microsoft.com/office/drawing/2014/main" id="{88EE9B60-A446-42AF-FE45-E264E1BB45B7}"/>
                </a:ext>
              </a:extLst>
            </p:cNvPr>
            <p:cNvCxnSpPr>
              <a:cxnSpLocks/>
              <a:stCxn id="12" idx="4"/>
              <a:endCxn id="20" idx="7"/>
            </p:cNvCxnSpPr>
            <p:nvPr/>
          </p:nvCxnSpPr>
          <p:spPr>
            <a:xfrm rot="5400000">
              <a:off x="5569366" y="2145932"/>
              <a:ext cx="477701" cy="2194819"/>
            </a:xfrm>
            <a:prstGeom prst="curvedConnector3">
              <a:avLst/>
            </a:prstGeom>
            <a:noFill/>
            <a:ln w="25400" cap="flat">
              <a:solidFill>
                <a:srgbClr val="FF0000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B7E15EB2-707C-491E-512D-2F6DC4F33866}"/>
                </a:ext>
              </a:extLst>
            </p:cNvPr>
            <p:cNvSpPr/>
            <p:nvPr/>
          </p:nvSpPr>
          <p:spPr>
            <a:xfrm>
              <a:off x="3743325" y="3315468"/>
              <a:ext cx="1133475" cy="1138463"/>
            </a:xfrm>
            <a:prstGeom prst="ellipse">
              <a:avLst/>
            </a:prstGeom>
            <a:noFill/>
            <a:ln w="25400" cap="flat">
              <a:solidFill>
                <a:srgbClr val="FF000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8" name="图片 27">
            <a:extLst>
              <a:ext uri="{FF2B5EF4-FFF2-40B4-BE49-F238E27FC236}">
                <a16:creationId xmlns:a16="http://schemas.microsoft.com/office/drawing/2014/main" id="{F746C2C3-D0EF-3D4F-AFFA-10CA7D6976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773" y="4720824"/>
            <a:ext cx="2831906" cy="1823040"/>
          </a:xfrm>
          <a:prstGeom prst="rect">
            <a:avLst/>
          </a:prstGeom>
        </p:spPr>
      </p:pic>
      <p:sp>
        <p:nvSpPr>
          <p:cNvPr id="30" name="文本框 29">
            <a:extLst>
              <a:ext uri="{FF2B5EF4-FFF2-40B4-BE49-F238E27FC236}">
                <a16:creationId xmlns:a16="http://schemas.microsoft.com/office/drawing/2014/main" id="{0FF49081-1265-4D81-E573-B0338FFF9D0A}"/>
              </a:ext>
            </a:extLst>
          </p:cNvPr>
          <p:cNvSpPr txBox="1"/>
          <p:nvPr/>
        </p:nvSpPr>
        <p:spPr>
          <a:xfrm>
            <a:off x="419950" y="4281674"/>
            <a:ext cx="7724775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zh-CN" altLang="en-US" dirty="0"/>
              <a:t>The solution requires the following boundary conditions</a:t>
            </a:r>
          </a:p>
        </p:txBody>
      </p: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00E07EC2-2020-89EB-EBC0-F278F21555A9}"/>
              </a:ext>
            </a:extLst>
          </p:cNvPr>
          <p:cNvGrpSpPr/>
          <p:nvPr/>
        </p:nvGrpSpPr>
        <p:grpSpPr>
          <a:xfrm>
            <a:off x="2990850" y="4707636"/>
            <a:ext cx="4114800" cy="1574693"/>
            <a:chOff x="2990850" y="4707636"/>
            <a:chExt cx="4114800" cy="1574693"/>
          </a:xfrm>
        </p:grpSpPr>
        <p:sp>
          <p:nvSpPr>
            <p:cNvPr id="31" name="椭圆 30">
              <a:extLst>
                <a:ext uri="{FF2B5EF4-FFF2-40B4-BE49-F238E27FC236}">
                  <a16:creationId xmlns:a16="http://schemas.microsoft.com/office/drawing/2014/main" id="{D200F198-0B1F-8ACD-951F-7A9E0E02BB6B}"/>
                </a:ext>
              </a:extLst>
            </p:cNvPr>
            <p:cNvSpPr/>
            <p:nvPr/>
          </p:nvSpPr>
          <p:spPr>
            <a:xfrm>
              <a:off x="2990850" y="4707636"/>
              <a:ext cx="600075" cy="866354"/>
            </a:xfrm>
            <a:prstGeom prst="ellipse">
              <a:avLst/>
            </a:prstGeom>
            <a:noFill/>
            <a:ln w="25400" cap="flat">
              <a:solidFill>
                <a:srgbClr val="FF000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id="{8A9C9E92-C18B-C491-9B02-2D1024A47D4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145502" y="5407508"/>
              <a:ext cx="2960148" cy="874821"/>
            </a:xfrm>
            <a:prstGeom prst="rect">
              <a:avLst/>
            </a:prstGeom>
          </p:spPr>
        </p:pic>
        <p:cxnSp>
          <p:nvCxnSpPr>
            <p:cNvPr id="37" name="连接符: 曲线 36">
              <a:extLst>
                <a:ext uri="{FF2B5EF4-FFF2-40B4-BE49-F238E27FC236}">
                  <a16:creationId xmlns:a16="http://schemas.microsoft.com/office/drawing/2014/main" id="{FCB13DD7-7B9A-DD8B-79F2-F8D81B853655}"/>
                </a:ext>
              </a:extLst>
            </p:cNvPr>
            <p:cNvCxnSpPr>
              <a:stCxn id="31" idx="6"/>
              <a:endCxn id="35" idx="0"/>
            </p:cNvCxnSpPr>
            <p:nvPr/>
          </p:nvCxnSpPr>
          <p:spPr>
            <a:xfrm>
              <a:off x="3590925" y="5140813"/>
              <a:ext cx="2034651" cy="266695"/>
            </a:xfrm>
            <a:prstGeom prst="curvedConnector2">
              <a:avLst/>
            </a:prstGeom>
            <a:noFill/>
            <a:ln w="25400" cap="flat">
              <a:solidFill>
                <a:srgbClr val="FF0000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FEB3C808-378C-C664-4B05-9727E9819540}"/>
              </a:ext>
            </a:extLst>
          </p:cNvPr>
          <p:cNvGrpSpPr/>
          <p:nvPr/>
        </p:nvGrpSpPr>
        <p:grpSpPr>
          <a:xfrm>
            <a:off x="7181769" y="4795178"/>
            <a:ext cx="4278659" cy="1557625"/>
            <a:chOff x="7181769" y="4795178"/>
            <a:chExt cx="4278659" cy="1557625"/>
          </a:xfrm>
        </p:grpSpPr>
        <p:pic>
          <p:nvPicPr>
            <p:cNvPr id="26" name="图片 25">
              <a:extLst>
                <a:ext uri="{FF2B5EF4-FFF2-40B4-BE49-F238E27FC236}">
                  <a16:creationId xmlns:a16="http://schemas.microsoft.com/office/drawing/2014/main" id="{E7EE3307-CAF0-CA72-8710-E323B76BC47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248568" y="4795178"/>
              <a:ext cx="3211860" cy="1557625"/>
            </a:xfrm>
            <a:prstGeom prst="rect">
              <a:avLst/>
            </a:prstGeom>
          </p:spPr>
        </p:pic>
        <p:sp>
          <p:nvSpPr>
            <p:cNvPr id="38" name="箭头: 左右 37">
              <a:extLst>
                <a:ext uri="{FF2B5EF4-FFF2-40B4-BE49-F238E27FC236}">
                  <a16:creationId xmlns:a16="http://schemas.microsoft.com/office/drawing/2014/main" id="{E1C6059C-A60E-0D6D-B9EF-DCE34B742EB8}"/>
                </a:ext>
              </a:extLst>
            </p:cNvPr>
            <p:cNvSpPr/>
            <p:nvPr/>
          </p:nvSpPr>
          <p:spPr>
            <a:xfrm>
              <a:off x="7181769" y="5351766"/>
              <a:ext cx="1066799" cy="336067"/>
            </a:xfrm>
            <a:prstGeom prst="leftRightArrow">
              <a:avLst/>
            </a:prstGeom>
            <a:solidFill>
              <a:srgbClr val="FF0000"/>
            </a:solidFill>
            <a:ln w="25400" cap="flat">
              <a:solidFill>
                <a:srgbClr val="FF000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822685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1EDAF9D-C519-937C-4FDF-F0A519D267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113" y="843910"/>
            <a:ext cx="5197453" cy="4109405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4348BBF2-B0FA-3F4A-6800-287F2897F8D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12</a:t>
            </a:fld>
            <a:endParaRPr lang="zh-CN" altLang="en-US"/>
          </a:p>
        </p:txBody>
      </p:sp>
      <p:sp>
        <p:nvSpPr>
          <p:cNvPr id="9" name="Shape 43">
            <a:extLst>
              <a:ext uri="{FF2B5EF4-FFF2-40B4-BE49-F238E27FC236}">
                <a16:creationId xmlns:a16="http://schemas.microsoft.com/office/drawing/2014/main" id="{F86D6319-D951-B087-181C-A957208C42E2}"/>
              </a:ext>
            </a:extLst>
          </p:cNvPr>
          <p:cNvSpPr/>
          <p:nvPr/>
        </p:nvSpPr>
        <p:spPr>
          <a:xfrm>
            <a:off x="68789" y="963885"/>
            <a:ext cx="11856098" cy="1"/>
          </a:xfrm>
          <a:prstGeom prst="line">
            <a:avLst/>
          </a:prstGeom>
          <a:ln>
            <a:solidFill>
              <a:schemeClr val="accent2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" name="Shape 200">
            <a:extLst>
              <a:ext uri="{FF2B5EF4-FFF2-40B4-BE49-F238E27FC236}">
                <a16:creationId xmlns:a16="http://schemas.microsoft.com/office/drawing/2014/main" id="{BF623FC9-C5F6-ECBF-734B-3D08818BA5AD}"/>
              </a:ext>
            </a:extLst>
          </p:cNvPr>
          <p:cNvSpPr/>
          <p:nvPr/>
        </p:nvSpPr>
        <p:spPr>
          <a:xfrm>
            <a:off x="628651" y="433214"/>
            <a:ext cx="3408394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>
                <a:solidFill>
                  <a:srgbClr val="0066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rPr lang="en-US" altLang="zh-CN" dirty="0">
                <a:latin typeface="+mj-ea"/>
                <a:ea typeface="+mj-ea"/>
              </a:rPr>
              <a:t>Bounce solution</a:t>
            </a:r>
            <a:endParaRPr dirty="0">
              <a:latin typeface="+mj-ea"/>
              <a:ea typeface="+mj-ea"/>
            </a:endParaRPr>
          </a:p>
        </p:txBody>
      </p:sp>
      <p:sp>
        <p:nvSpPr>
          <p:cNvPr id="24" name="Shape 176">
            <a:extLst>
              <a:ext uri="{FF2B5EF4-FFF2-40B4-BE49-F238E27FC236}">
                <a16:creationId xmlns:a16="http://schemas.microsoft.com/office/drawing/2014/main" id="{1515B4FA-715B-C837-BD03-7D97868698F8}"/>
              </a:ext>
            </a:extLst>
          </p:cNvPr>
          <p:cNvSpPr/>
          <p:nvPr/>
        </p:nvSpPr>
        <p:spPr>
          <a:xfrm>
            <a:off x="5979370" y="625332"/>
            <a:ext cx="6098783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600">
                <a:solidFill>
                  <a:srgbClr val="0066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rPr lang="en-US" dirty="0"/>
              <a:t> Y. </a:t>
            </a:r>
            <a:r>
              <a:rPr lang="en-US" altLang="zh-CN" dirty="0"/>
              <a:t>Chen,</a:t>
            </a:r>
            <a:r>
              <a:rPr lang="zh-CN" altLang="en-US" dirty="0"/>
              <a:t> </a:t>
            </a:r>
            <a:r>
              <a:rPr lang="en-US" altLang="zh-CN" dirty="0"/>
              <a:t>Danning</a:t>
            </a:r>
            <a:r>
              <a:rPr lang="zh-CN" altLang="en-US" dirty="0"/>
              <a:t> </a:t>
            </a:r>
            <a:r>
              <a:rPr lang="en-US" altLang="zh-CN" dirty="0"/>
              <a:t>Li</a:t>
            </a:r>
            <a:r>
              <a:rPr lang="en-US" dirty="0"/>
              <a:t> and M. Huang </a:t>
            </a:r>
            <a:r>
              <a:rPr dirty="0" err="1"/>
              <a:t>arXiv</a:t>
            </a:r>
            <a:r>
              <a:rPr dirty="0"/>
              <a:t>:</a:t>
            </a:r>
            <a:r>
              <a:rPr lang="en-US" dirty="0"/>
              <a:t> </a:t>
            </a:r>
            <a:r>
              <a:rPr lang="en-US" altLang="zh-CN" dirty="0"/>
              <a:t>2212.06591</a:t>
            </a:r>
            <a:endParaRPr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4DB1E9E3-5AFE-2846-E26C-A3120CF3D46F}"/>
              </a:ext>
            </a:extLst>
          </p:cNvPr>
          <p:cNvSpPr txBox="1"/>
          <p:nvPr/>
        </p:nvSpPr>
        <p:spPr>
          <a:xfrm>
            <a:off x="411672" y="5109285"/>
            <a:ext cx="4838700" cy="156966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zh-CN" altLang="en-US" dirty="0"/>
              <a:t>the bounce solution of the scalar field χ as a function of the fifth dimensional coordinate z and the radial coordinate r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0DA99664-3406-2861-BDE6-1D0FABF07B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4566" y="1260170"/>
            <a:ext cx="6508044" cy="3276884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98F1276D-4ACD-F039-C3B1-6FD3786202D8}"/>
              </a:ext>
            </a:extLst>
          </p:cNvPr>
          <p:cNvSpPr txBox="1"/>
          <p:nvPr/>
        </p:nvSpPr>
        <p:spPr>
          <a:xfrm>
            <a:off x="6372225" y="4865516"/>
            <a:ext cx="4352925" cy="156966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zh-CN" altLang="en-US" dirty="0"/>
              <a:t>the condensate σ as a function of the radial coordinate r at different temperatures.</a:t>
            </a:r>
          </a:p>
        </p:txBody>
      </p:sp>
    </p:spTree>
    <p:extLst>
      <p:ext uri="{BB962C8B-B14F-4D97-AF65-F5344CB8AC3E}">
        <p14:creationId xmlns:p14="http://schemas.microsoft.com/office/powerpoint/2010/main" val="2200099598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4348BBF2-B0FA-3F4A-6800-287F2897F8D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13</a:t>
            </a:fld>
            <a:endParaRPr lang="zh-CN" altLang="en-US"/>
          </a:p>
        </p:txBody>
      </p:sp>
      <p:sp>
        <p:nvSpPr>
          <p:cNvPr id="9" name="Shape 43">
            <a:extLst>
              <a:ext uri="{FF2B5EF4-FFF2-40B4-BE49-F238E27FC236}">
                <a16:creationId xmlns:a16="http://schemas.microsoft.com/office/drawing/2014/main" id="{F86D6319-D951-B087-181C-A957208C42E2}"/>
              </a:ext>
            </a:extLst>
          </p:cNvPr>
          <p:cNvSpPr/>
          <p:nvPr/>
        </p:nvSpPr>
        <p:spPr>
          <a:xfrm>
            <a:off x="68789" y="963885"/>
            <a:ext cx="11856098" cy="1"/>
          </a:xfrm>
          <a:prstGeom prst="line">
            <a:avLst/>
          </a:prstGeom>
          <a:ln>
            <a:solidFill>
              <a:schemeClr val="accent2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" name="Shape 200">
            <a:extLst>
              <a:ext uri="{FF2B5EF4-FFF2-40B4-BE49-F238E27FC236}">
                <a16:creationId xmlns:a16="http://schemas.microsoft.com/office/drawing/2014/main" id="{BF623FC9-C5F6-ECBF-734B-3D08818BA5AD}"/>
              </a:ext>
            </a:extLst>
          </p:cNvPr>
          <p:cNvSpPr/>
          <p:nvPr/>
        </p:nvSpPr>
        <p:spPr>
          <a:xfrm>
            <a:off x="628651" y="433214"/>
            <a:ext cx="4010024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>
                <a:solidFill>
                  <a:srgbClr val="0066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rPr lang="en-US" altLang="zh-CN" dirty="0">
                <a:latin typeface="+mj-ea"/>
                <a:ea typeface="+mj-ea"/>
              </a:rPr>
              <a:t>Thin-wall approximation</a:t>
            </a:r>
            <a:endParaRPr dirty="0">
              <a:latin typeface="+mj-ea"/>
              <a:ea typeface="+mj-ea"/>
            </a:endParaRPr>
          </a:p>
        </p:txBody>
      </p:sp>
      <p:sp>
        <p:nvSpPr>
          <p:cNvPr id="24" name="Shape 176">
            <a:extLst>
              <a:ext uri="{FF2B5EF4-FFF2-40B4-BE49-F238E27FC236}">
                <a16:creationId xmlns:a16="http://schemas.microsoft.com/office/drawing/2014/main" id="{1515B4FA-715B-C837-BD03-7D97868698F8}"/>
              </a:ext>
            </a:extLst>
          </p:cNvPr>
          <p:cNvSpPr/>
          <p:nvPr/>
        </p:nvSpPr>
        <p:spPr>
          <a:xfrm>
            <a:off x="5979370" y="625332"/>
            <a:ext cx="6098783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600">
                <a:solidFill>
                  <a:srgbClr val="0066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rPr lang="en-US" dirty="0"/>
              <a:t> Y. </a:t>
            </a:r>
            <a:r>
              <a:rPr lang="en-US" altLang="zh-CN" dirty="0"/>
              <a:t>Chen,</a:t>
            </a:r>
            <a:r>
              <a:rPr lang="zh-CN" altLang="en-US" dirty="0"/>
              <a:t> </a:t>
            </a:r>
            <a:r>
              <a:rPr lang="en-US" altLang="zh-CN" dirty="0"/>
              <a:t>Danning</a:t>
            </a:r>
            <a:r>
              <a:rPr lang="zh-CN" altLang="en-US" dirty="0"/>
              <a:t> </a:t>
            </a:r>
            <a:r>
              <a:rPr lang="en-US" altLang="zh-CN" dirty="0"/>
              <a:t>Li</a:t>
            </a:r>
            <a:r>
              <a:rPr lang="en-US" dirty="0"/>
              <a:t> and M. Huang </a:t>
            </a:r>
            <a:r>
              <a:rPr dirty="0" err="1"/>
              <a:t>arXiv</a:t>
            </a:r>
            <a:r>
              <a:rPr dirty="0"/>
              <a:t>:</a:t>
            </a:r>
            <a:r>
              <a:rPr lang="en-US" dirty="0"/>
              <a:t> </a:t>
            </a:r>
            <a:r>
              <a:rPr lang="en-US" altLang="zh-CN" dirty="0"/>
              <a:t>2212.06591</a:t>
            </a:r>
            <a:endParaRPr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FC012AE4-8579-D7E9-207D-0F94940E855F}"/>
              </a:ext>
            </a:extLst>
          </p:cNvPr>
          <p:cNvSpPr txBox="1"/>
          <p:nvPr/>
        </p:nvSpPr>
        <p:spPr>
          <a:xfrm>
            <a:off x="704850" y="1061379"/>
            <a:ext cx="8763000" cy="830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zh-CN" altLang="en-US" dirty="0"/>
              <a:t>we use hyperbolic tangent function interpolation condensation as a function of the radial r, shown following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15B050DA-7367-F3A6-9A82-8D3AE6BDBC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8958" y="1989869"/>
            <a:ext cx="5155759" cy="830997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9E66CC90-EF31-C4BC-0220-2FDF992297BD}"/>
              </a:ext>
            </a:extLst>
          </p:cNvPr>
          <p:cNvSpPr txBox="1"/>
          <p:nvPr/>
        </p:nvSpPr>
        <p:spPr>
          <a:xfrm>
            <a:off x="704850" y="2775145"/>
            <a:ext cx="10420349" cy="830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zh-CN" altLang="en-US" dirty="0"/>
              <a:t>where σ0 is the condensation value at the center, Rw denotes the radius of the bubble, and Lw represents the thickness of the bubble wall.</a:t>
            </a: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49A476E7-61AD-2D8F-8798-B6AA3AC4F9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3621" y="794609"/>
            <a:ext cx="9602806" cy="5781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9002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4348BBF2-B0FA-3F4A-6800-287F2897F8D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14</a:t>
            </a:fld>
            <a:endParaRPr lang="zh-CN" altLang="en-US"/>
          </a:p>
        </p:txBody>
      </p:sp>
      <p:sp>
        <p:nvSpPr>
          <p:cNvPr id="9" name="Shape 43">
            <a:extLst>
              <a:ext uri="{FF2B5EF4-FFF2-40B4-BE49-F238E27FC236}">
                <a16:creationId xmlns:a16="http://schemas.microsoft.com/office/drawing/2014/main" id="{F86D6319-D951-B087-181C-A957208C42E2}"/>
              </a:ext>
            </a:extLst>
          </p:cNvPr>
          <p:cNvSpPr/>
          <p:nvPr/>
        </p:nvSpPr>
        <p:spPr>
          <a:xfrm>
            <a:off x="68789" y="963885"/>
            <a:ext cx="11856098" cy="1"/>
          </a:xfrm>
          <a:prstGeom prst="line">
            <a:avLst/>
          </a:prstGeom>
          <a:ln>
            <a:solidFill>
              <a:schemeClr val="accent2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" name="Shape 200">
            <a:extLst>
              <a:ext uri="{FF2B5EF4-FFF2-40B4-BE49-F238E27FC236}">
                <a16:creationId xmlns:a16="http://schemas.microsoft.com/office/drawing/2014/main" id="{BF623FC9-C5F6-ECBF-734B-3D08818BA5AD}"/>
              </a:ext>
            </a:extLst>
          </p:cNvPr>
          <p:cNvSpPr/>
          <p:nvPr/>
        </p:nvSpPr>
        <p:spPr>
          <a:xfrm>
            <a:off x="628651" y="433214"/>
            <a:ext cx="4010024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>
                <a:solidFill>
                  <a:srgbClr val="0066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rPr lang="en-US" altLang="zh-CN" dirty="0">
                <a:latin typeface="+mj-ea"/>
                <a:ea typeface="+mj-ea"/>
              </a:rPr>
              <a:t>Thin-wall approximation</a:t>
            </a:r>
            <a:endParaRPr dirty="0">
              <a:latin typeface="+mj-ea"/>
              <a:ea typeface="+mj-ea"/>
            </a:endParaRPr>
          </a:p>
        </p:txBody>
      </p:sp>
      <p:sp>
        <p:nvSpPr>
          <p:cNvPr id="24" name="Shape 176">
            <a:extLst>
              <a:ext uri="{FF2B5EF4-FFF2-40B4-BE49-F238E27FC236}">
                <a16:creationId xmlns:a16="http://schemas.microsoft.com/office/drawing/2014/main" id="{1515B4FA-715B-C837-BD03-7D97868698F8}"/>
              </a:ext>
            </a:extLst>
          </p:cNvPr>
          <p:cNvSpPr/>
          <p:nvPr/>
        </p:nvSpPr>
        <p:spPr>
          <a:xfrm>
            <a:off x="5979370" y="625332"/>
            <a:ext cx="6098783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600">
                <a:solidFill>
                  <a:srgbClr val="0066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rPr lang="en-US" dirty="0"/>
              <a:t> Y. </a:t>
            </a:r>
            <a:r>
              <a:rPr lang="en-US" altLang="zh-CN" dirty="0"/>
              <a:t>Chen,</a:t>
            </a:r>
            <a:r>
              <a:rPr lang="zh-CN" altLang="en-US" dirty="0"/>
              <a:t> </a:t>
            </a:r>
            <a:r>
              <a:rPr lang="en-US" altLang="zh-CN" dirty="0"/>
              <a:t>Danning</a:t>
            </a:r>
            <a:r>
              <a:rPr lang="zh-CN" altLang="en-US" dirty="0"/>
              <a:t> </a:t>
            </a:r>
            <a:r>
              <a:rPr lang="en-US" altLang="zh-CN" dirty="0"/>
              <a:t>Li</a:t>
            </a:r>
            <a:r>
              <a:rPr lang="en-US" dirty="0"/>
              <a:t> and M. Huang </a:t>
            </a:r>
            <a:r>
              <a:rPr dirty="0" err="1"/>
              <a:t>arXiv</a:t>
            </a:r>
            <a:r>
              <a:rPr dirty="0"/>
              <a:t>:</a:t>
            </a:r>
            <a:r>
              <a:rPr lang="en-US" dirty="0"/>
              <a:t> </a:t>
            </a:r>
            <a:r>
              <a:rPr lang="en-US" altLang="zh-CN" dirty="0"/>
              <a:t>2212.06591</a:t>
            </a:r>
            <a:endParaRPr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C8B06EB-6BF9-5F83-C018-4ED2DDE5F0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3202" y="1032892"/>
            <a:ext cx="6022073" cy="3782057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4166FFA1-B91D-CFF4-B6A0-B7BBF35623B2}"/>
              </a:ext>
            </a:extLst>
          </p:cNvPr>
          <p:cNvSpPr txBox="1"/>
          <p:nvPr/>
        </p:nvSpPr>
        <p:spPr>
          <a:xfrm>
            <a:off x="628651" y="1336877"/>
            <a:ext cx="4857749" cy="193899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23373B"/>
                </a:solidFill>
                <a:latin typeface="CMSS10"/>
              </a:rPr>
              <a:t>As in Ref. </a:t>
            </a:r>
            <a:r>
              <a:rPr lang="en-US" altLang="zh-CN" b="1" dirty="0">
                <a:solidFill>
                  <a:srgbClr val="23373B"/>
                </a:solidFill>
                <a:latin typeface="CMSS10"/>
              </a:rPr>
              <a:t>[A. Eichhorn, et al., JCAP (2021)]</a:t>
            </a:r>
            <a:r>
              <a:rPr lang="en-US" altLang="zh-CN" dirty="0">
                <a:solidFill>
                  <a:srgbClr val="23373B"/>
                </a:solidFill>
                <a:latin typeface="CMSS10"/>
              </a:rPr>
              <a:t>, f</a:t>
            </a:r>
            <a:r>
              <a:rPr lang="en-US" altLang="zh-CN" sz="2400" b="0" i="0" u="none" strike="noStrike" baseline="0" dirty="0">
                <a:solidFill>
                  <a:srgbClr val="23373B"/>
                </a:solidFill>
                <a:latin typeface="CMSS10"/>
              </a:rPr>
              <a:t>or </a:t>
            </a:r>
            <a:r>
              <a:rPr lang="en-US" altLang="zh-CN" sz="2400" b="0" i="0" u="none" strike="noStrike" baseline="0" dirty="0" err="1">
                <a:solidFill>
                  <a:srgbClr val="23373B"/>
                </a:solidFill>
                <a:latin typeface="CMSSI10"/>
              </a:rPr>
              <a:t>L</a:t>
            </a:r>
            <a:r>
              <a:rPr lang="en-US" altLang="zh-CN" sz="1600" b="0" i="0" u="none" strike="noStrike" baseline="0" dirty="0" err="1">
                <a:solidFill>
                  <a:srgbClr val="23373B"/>
                </a:solidFill>
                <a:latin typeface="CMSSI8"/>
              </a:rPr>
              <a:t>w</a:t>
            </a:r>
            <a:r>
              <a:rPr lang="en-US" altLang="zh-CN" sz="1600" b="0" i="0" u="none" strike="noStrike" baseline="0" dirty="0">
                <a:solidFill>
                  <a:srgbClr val="23373B"/>
                </a:solidFill>
                <a:latin typeface="CMSSI8"/>
              </a:rPr>
              <a:t> </a:t>
            </a:r>
            <a:r>
              <a:rPr lang="en-US" altLang="zh-CN" sz="1600" b="0" i="0" u="none" strike="noStrike" baseline="0" dirty="0">
                <a:solidFill>
                  <a:srgbClr val="23373B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≪</a:t>
            </a:r>
            <a:r>
              <a:rPr lang="en-US" altLang="zh-CN" sz="2400" b="0" i="0" u="none" strike="noStrike" baseline="0" dirty="0" err="1">
                <a:solidFill>
                  <a:srgbClr val="23373B"/>
                </a:solidFill>
                <a:latin typeface="CMSSI10"/>
              </a:rPr>
              <a:t>R</a:t>
            </a:r>
            <a:r>
              <a:rPr lang="en-US" altLang="zh-CN" sz="1600" b="0" i="0" u="none" strike="noStrike" baseline="0" dirty="0" err="1">
                <a:solidFill>
                  <a:srgbClr val="23373B"/>
                </a:solidFill>
                <a:latin typeface="CMSSI8"/>
              </a:rPr>
              <a:t>w</a:t>
            </a:r>
            <a:r>
              <a:rPr lang="en-US" altLang="zh-CN" sz="1600" b="0" i="0" u="none" strike="noStrike" baseline="0" dirty="0">
                <a:solidFill>
                  <a:srgbClr val="23373B"/>
                </a:solidFill>
                <a:latin typeface="CMSSI8"/>
              </a:rPr>
              <a:t> </a:t>
            </a:r>
            <a:r>
              <a:rPr lang="en-US" altLang="zh-CN" sz="2400" b="0" i="0" u="none" strike="noStrike" baseline="0" dirty="0">
                <a:solidFill>
                  <a:srgbClr val="23373B"/>
                </a:solidFill>
                <a:latin typeface="CMSS10"/>
              </a:rPr>
              <a:t>(</a:t>
            </a:r>
            <a:r>
              <a:rPr lang="en-US" altLang="zh-CN" sz="2400" b="0" i="0" u="none" strike="noStrike" baseline="0" dirty="0">
                <a:solidFill>
                  <a:srgbClr val="FF0000"/>
                </a:solidFill>
                <a:latin typeface="CMSS10"/>
              </a:rPr>
              <a:t>thin-wall approximation</a:t>
            </a:r>
            <a:r>
              <a:rPr lang="en-US" altLang="zh-CN" sz="2400" b="0" i="0" u="none" strike="noStrike" baseline="0" dirty="0">
                <a:solidFill>
                  <a:srgbClr val="23373B"/>
                </a:solidFill>
                <a:latin typeface="CMSS10"/>
              </a:rPr>
              <a:t>), we can estimate the surface tension and the parameters α and β/H using the Euclidean action.</a:t>
            </a:r>
            <a:endParaRPr lang="zh-CN" altLang="en-US" dirty="0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77ED5125-CC89-6EAA-7867-CFA3BC1BFB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325" y="3648860"/>
            <a:ext cx="5044877" cy="3071126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3DE95D2B-DA06-2813-9724-DE09C5D345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6838" y="5184423"/>
            <a:ext cx="5810925" cy="908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67577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4348BBF2-B0FA-3F4A-6800-287F2897F8D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15</a:t>
            </a:fld>
            <a:endParaRPr lang="zh-CN" altLang="en-US"/>
          </a:p>
        </p:txBody>
      </p:sp>
      <p:sp>
        <p:nvSpPr>
          <p:cNvPr id="9" name="Shape 43">
            <a:extLst>
              <a:ext uri="{FF2B5EF4-FFF2-40B4-BE49-F238E27FC236}">
                <a16:creationId xmlns:a16="http://schemas.microsoft.com/office/drawing/2014/main" id="{F86D6319-D951-B087-181C-A957208C42E2}"/>
              </a:ext>
            </a:extLst>
          </p:cNvPr>
          <p:cNvSpPr/>
          <p:nvPr/>
        </p:nvSpPr>
        <p:spPr>
          <a:xfrm>
            <a:off x="68789" y="963885"/>
            <a:ext cx="11856098" cy="1"/>
          </a:xfrm>
          <a:prstGeom prst="line">
            <a:avLst/>
          </a:prstGeom>
          <a:ln>
            <a:solidFill>
              <a:schemeClr val="accent2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" name="Shape 200">
            <a:extLst>
              <a:ext uri="{FF2B5EF4-FFF2-40B4-BE49-F238E27FC236}">
                <a16:creationId xmlns:a16="http://schemas.microsoft.com/office/drawing/2014/main" id="{BF623FC9-C5F6-ECBF-734B-3D08818BA5AD}"/>
              </a:ext>
            </a:extLst>
          </p:cNvPr>
          <p:cNvSpPr/>
          <p:nvPr/>
        </p:nvSpPr>
        <p:spPr>
          <a:xfrm>
            <a:off x="628651" y="433214"/>
            <a:ext cx="3408394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>
                <a:solidFill>
                  <a:srgbClr val="0066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rPr lang="en-US" altLang="zh-CN" dirty="0">
                <a:latin typeface="+mj-ea"/>
                <a:ea typeface="+mj-ea"/>
              </a:rPr>
              <a:t>Real-time evolution</a:t>
            </a:r>
            <a:endParaRPr dirty="0">
              <a:latin typeface="+mj-ea"/>
              <a:ea typeface="+mj-ea"/>
            </a:endParaRPr>
          </a:p>
        </p:txBody>
      </p:sp>
      <p:sp>
        <p:nvSpPr>
          <p:cNvPr id="24" name="Shape 176">
            <a:extLst>
              <a:ext uri="{FF2B5EF4-FFF2-40B4-BE49-F238E27FC236}">
                <a16:creationId xmlns:a16="http://schemas.microsoft.com/office/drawing/2014/main" id="{1515B4FA-715B-C837-BD03-7D97868698F8}"/>
              </a:ext>
            </a:extLst>
          </p:cNvPr>
          <p:cNvSpPr/>
          <p:nvPr/>
        </p:nvSpPr>
        <p:spPr>
          <a:xfrm>
            <a:off x="5979370" y="625332"/>
            <a:ext cx="6098783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600">
                <a:solidFill>
                  <a:srgbClr val="0066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rPr lang="en-US" dirty="0"/>
              <a:t> Y. </a:t>
            </a:r>
            <a:r>
              <a:rPr lang="en-US" altLang="zh-CN" dirty="0"/>
              <a:t>Chen,</a:t>
            </a:r>
            <a:r>
              <a:rPr lang="zh-CN" altLang="en-US" dirty="0"/>
              <a:t> </a:t>
            </a:r>
            <a:r>
              <a:rPr lang="en-US" altLang="zh-CN" dirty="0"/>
              <a:t>Danning</a:t>
            </a:r>
            <a:r>
              <a:rPr lang="zh-CN" altLang="en-US" dirty="0"/>
              <a:t> </a:t>
            </a:r>
            <a:r>
              <a:rPr lang="en-US" altLang="zh-CN" dirty="0"/>
              <a:t>Li</a:t>
            </a:r>
            <a:r>
              <a:rPr lang="en-US" dirty="0"/>
              <a:t> and M. Huang </a:t>
            </a:r>
            <a:r>
              <a:rPr dirty="0" err="1"/>
              <a:t>arXiv</a:t>
            </a:r>
            <a:r>
              <a:rPr dirty="0"/>
              <a:t>:</a:t>
            </a:r>
            <a:r>
              <a:rPr lang="en-US" dirty="0"/>
              <a:t> </a:t>
            </a:r>
            <a:r>
              <a:rPr lang="en-US" altLang="zh-CN" dirty="0"/>
              <a:t>2212.06591</a:t>
            </a:r>
            <a:endParaRPr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1BBB14F8-F25A-95F8-AE02-BF27071A0BA8}"/>
              </a:ext>
            </a:extLst>
          </p:cNvPr>
          <p:cNvSpPr txBox="1"/>
          <p:nvPr/>
        </p:nvSpPr>
        <p:spPr>
          <a:xfrm>
            <a:off x="1159669" y="1139220"/>
            <a:ext cx="9872661" cy="830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zh-CN" altLang="en-US" dirty="0"/>
              <a:t>To investigate the real-time evolution, we transform the framework to the ingoing Eddington-Finkelstein coordinate, then the metric becomes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E27F2DF-47E2-E7F0-5981-7ED30C7380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3857" y="1968258"/>
            <a:ext cx="6744284" cy="739204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0820EA91-F927-DB73-A447-90C9D262A4EC}"/>
              </a:ext>
            </a:extLst>
          </p:cNvPr>
          <p:cNvSpPr txBox="1"/>
          <p:nvPr/>
        </p:nvSpPr>
        <p:spPr>
          <a:xfrm>
            <a:off x="692557" y="2775145"/>
            <a:ext cx="10429875" cy="830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zh-CN" altLang="en-US" dirty="0"/>
              <a:t>Under the coordinate transformation, the scalar field χ is invariant, and its equation of motion becomes as follows</a:t>
            </a: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0088EECA-FF66-63AD-A55A-679F5F8490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080" y="3850409"/>
            <a:ext cx="10836579" cy="1524132"/>
          </a:xfrm>
          <a:prstGeom prst="rect">
            <a:avLst/>
          </a:prstGeom>
        </p:spPr>
      </p:pic>
      <p:sp>
        <p:nvSpPr>
          <p:cNvPr id="17" name="椭圆 16">
            <a:extLst>
              <a:ext uri="{FF2B5EF4-FFF2-40B4-BE49-F238E27FC236}">
                <a16:creationId xmlns:a16="http://schemas.microsoft.com/office/drawing/2014/main" id="{A7AA30FB-6162-A8AA-FC77-C9C53357D674}"/>
              </a:ext>
            </a:extLst>
          </p:cNvPr>
          <p:cNvSpPr/>
          <p:nvPr/>
        </p:nvSpPr>
        <p:spPr>
          <a:xfrm>
            <a:off x="5907494" y="4551047"/>
            <a:ext cx="4257675" cy="866354"/>
          </a:xfrm>
          <a:prstGeom prst="ellipse">
            <a:avLst/>
          </a:prstGeom>
          <a:noFill/>
          <a:ln w="25400" cap="flat">
            <a:solidFill>
              <a:srgbClr val="FF00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E14D2B9D-89EE-4270-C199-3C31DB5B7F1C}"/>
              </a:ext>
            </a:extLst>
          </p:cNvPr>
          <p:cNvSpPr txBox="1"/>
          <p:nvPr/>
        </p:nvSpPr>
        <p:spPr>
          <a:xfrm>
            <a:off x="628650" y="5303281"/>
            <a:ext cx="6553199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zh-CN" altLang="en-US" dirty="0"/>
              <a:t>We choose the following boundary conditions</a:t>
            </a: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A37DF7CD-0E62-91EA-569A-E5B2B54D96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1032" y="6015110"/>
            <a:ext cx="3185436" cy="541067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5FA1C6C3-978C-5576-4382-5111D8CD54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7649" y="6029026"/>
            <a:ext cx="1844200" cy="495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529781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6F290988-7680-A52F-9F73-776CB386E0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573" y="1796735"/>
            <a:ext cx="10967528" cy="4940109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4348BBF2-B0FA-3F4A-6800-287F2897F8D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16</a:t>
            </a:fld>
            <a:endParaRPr lang="zh-CN" altLang="en-US"/>
          </a:p>
        </p:txBody>
      </p:sp>
      <p:sp>
        <p:nvSpPr>
          <p:cNvPr id="9" name="Shape 43">
            <a:extLst>
              <a:ext uri="{FF2B5EF4-FFF2-40B4-BE49-F238E27FC236}">
                <a16:creationId xmlns:a16="http://schemas.microsoft.com/office/drawing/2014/main" id="{F86D6319-D951-B087-181C-A957208C42E2}"/>
              </a:ext>
            </a:extLst>
          </p:cNvPr>
          <p:cNvSpPr/>
          <p:nvPr/>
        </p:nvSpPr>
        <p:spPr>
          <a:xfrm>
            <a:off x="68789" y="963885"/>
            <a:ext cx="11856098" cy="1"/>
          </a:xfrm>
          <a:prstGeom prst="line">
            <a:avLst/>
          </a:prstGeom>
          <a:ln>
            <a:solidFill>
              <a:schemeClr val="accent2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" name="Shape 200">
            <a:extLst>
              <a:ext uri="{FF2B5EF4-FFF2-40B4-BE49-F238E27FC236}">
                <a16:creationId xmlns:a16="http://schemas.microsoft.com/office/drawing/2014/main" id="{BF623FC9-C5F6-ECBF-734B-3D08818BA5AD}"/>
              </a:ext>
            </a:extLst>
          </p:cNvPr>
          <p:cNvSpPr/>
          <p:nvPr/>
        </p:nvSpPr>
        <p:spPr>
          <a:xfrm>
            <a:off x="628651" y="433214"/>
            <a:ext cx="3408394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>
                <a:solidFill>
                  <a:srgbClr val="0066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rPr lang="en-US" altLang="zh-CN" dirty="0">
                <a:latin typeface="+mj-ea"/>
                <a:ea typeface="+mj-ea"/>
              </a:rPr>
              <a:t>Bubble velocity</a:t>
            </a:r>
            <a:endParaRPr dirty="0">
              <a:latin typeface="+mj-ea"/>
              <a:ea typeface="+mj-ea"/>
            </a:endParaRPr>
          </a:p>
        </p:txBody>
      </p:sp>
      <p:sp>
        <p:nvSpPr>
          <p:cNvPr id="24" name="Shape 176">
            <a:extLst>
              <a:ext uri="{FF2B5EF4-FFF2-40B4-BE49-F238E27FC236}">
                <a16:creationId xmlns:a16="http://schemas.microsoft.com/office/drawing/2014/main" id="{1515B4FA-715B-C837-BD03-7D97868698F8}"/>
              </a:ext>
            </a:extLst>
          </p:cNvPr>
          <p:cNvSpPr/>
          <p:nvPr/>
        </p:nvSpPr>
        <p:spPr>
          <a:xfrm>
            <a:off x="5979370" y="625332"/>
            <a:ext cx="6098783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600">
                <a:solidFill>
                  <a:srgbClr val="0066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rPr lang="en-US" dirty="0"/>
              <a:t> Y. </a:t>
            </a:r>
            <a:r>
              <a:rPr lang="en-US" altLang="zh-CN" dirty="0"/>
              <a:t>Chen,</a:t>
            </a:r>
            <a:r>
              <a:rPr lang="zh-CN" altLang="en-US" dirty="0"/>
              <a:t> </a:t>
            </a:r>
            <a:r>
              <a:rPr lang="en-US" altLang="zh-CN" dirty="0"/>
              <a:t>Danning</a:t>
            </a:r>
            <a:r>
              <a:rPr lang="zh-CN" altLang="en-US" dirty="0"/>
              <a:t> </a:t>
            </a:r>
            <a:r>
              <a:rPr lang="en-US" altLang="zh-CN" dirty="0"/>
              <a:t>Li</a:t>
            </a:r>
            <a:r>
              <a:rPr lang="en-US" dirty="0"/>
              <a:t> and M. Huang </a:t>
            </a:r>
            <a:r>
              <a:rPr dirty="0" err="1"/>
              <a:t>arXiv</a:t>
            </a:r>
            <a:r>
              <a:rPr dirty="0"/>
              <a:t>:</a:t>
            </a:r>
            <a:r>
              <a:rPr lang="en-US" dirty="0"/>
              <a:t> </a:t>
            </a:r>
            <a:r>
              <a:rPr lang="en-US" altLang="zh-CN" dirty="0"/>
              <a:t>2212.06591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A8A30C3C-EF0B-363F-DEA5-1066BD4E05BF}"/>
                  </a:ext>
                </a:extLst>
              </p:cNvPr>
              <p:cNvSpPr txBox="1"/>
              <p:nvPr/>
            </p:nvSpPr>
            <p:spPr>
              <a:xfrm>
                <a:off x="2095500" y="1233432"/>
                <a:ext cx="8001000" cy="46166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r>
                  <a:rPr lang="en-US" altLang="zh-CN" dirty="0"/>
                  <a:t>The final velocity of the bubble wall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</m:oMath>
                </a14:m>
                <a:r>
                  <a:rPr lang="en-US" altLang="zh-CN" dirty="0"/>
                  <a:t> is defined as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A8A30C3C-EF0B-363F-DEA5-1066BD4E05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5500" y="1233432"/>
                <a:ext cx="8001000" cy="461665"/>
              </a:xfrm>
              <a:prstGeom prst="rect">
                <a:avLst/>
              </a:prstGeom>
              <a:blipFill>
                <a:blip r:embed="rId3"/>
                <a:stretch>
                  <a:fillRect l="-1220" t="-9211" b="-30263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图片 13">
            <a:extLst>
              <a:ext uri="{FF2B5EF4-FFF2-40B4-BE49-F238E27FC236}">
                <a16:creationId xmlns:a16="http://schemas.microsoft.com/office/drawing/2014/main" id="{3D625E28-4384-4992-83B4-969B308A96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7969" y="1796735"/>
            <a:ext cx="2116062" cy="645811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781EDFE0-2BA6-A67A-E758-E9FC3847C75E}"/>
              </a:ext>
            </a:extLst>
          </p:cNvPr>
          <p:cNvGrpSpPr/>
          <p:nvPr/>
        </p:nvGrpSpPr>
        <p:grpSpPr>
          <a:xfrm>
            <a:off x="7312524" y="1695097"/>
            <a:ext cx="4879476" cy="762966"/>
            <a:chOff x="6905625" y="2197706"/>
            <a:chExt cx="4879476" cy="762966"/>
          </a:xfrm>
        </p:grpSpPr>
        <p:cxnSp>
          <p:nvCxnSpPr>
            <p:cNvPr id="5" name="直接连接符 4">
              <a:extLst>
                <a:ext uri="{FF2B5EF4-FFF2-40B4-BE49-F238E27FC236}">
                  <a16:creationId xmlns:a16="http://schemas.microsoft.com/office/drawing/2014/main" id="{33AF57D9-900A-08ED-D63F-EAD043D2FF78}"/>
                </a:ext>
              </a:extLst>
            </p:cNvPr>
            <p:cNvCxnSpPr/>
            <p:nvPr/>
          </p:nvCxnSpPr>
          <p:spPr>
            <a:xfrm>
              <a:off x="6905625" y="2647950"/>
              <a:ext cx="3762375" cy="0"/>
            </a:xfrm>
            <a:prstGeom prst="line">
              <a:avLst/>
            </a:prstGeom>
            <a:noFill/>
            <a:ln w="25400" cap="flat">
              <a:solidFill>
                <a:srgbClr val="FF0000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文本框 5">
                  <a:extLst>
                    <a:ext uri="{FF2B5EF4-FFF2-40B4-BE49-F238E27FC236}">
                      <a16:creationId xmlns:a16="http://schemas.microsoft.com/office/drawing/2014/main" id="{1EFAD15A-89AE-D18F-1D63-B339231D97CF}"/>
                    </a:ext>
                  </a:extLst>
                </p:cNvPr>
                <p:cNvSpPr txBox="1"/>
                <p:nvPr/>
              </p:nvSpPr>
              <p:spPr>
                <a:xfrm>
                  <a:off x="10668000" y="2197706"/>
                  <a:ext cx="1117101" cy="762966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t">
                  <a:spAutoFit/>
                </a:bodyPr>
                <a:lstStyle/>
                <a:p>
                  <a: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altLang="zh-CN" sz="24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Arial"/>
                                <a:cs typeface="Arial"/>
                                <a:sym typeface="Arial"/>
                              </a:rPr>
                            </m:ctrlPr>
                          </m:sSubPr>
                          <m:e>
                            <m:r>
                              <a:rPr kumimoji="0" lang="en-US" altLang="zh-CN" sz="24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Arial"/>
                                <a:cs typeface="Arial"/>
                                <a:sym typeface="Arial"/>
                              </a:rPr>
                              <m:t>𝑐</m:t>
                            </m:r>
                          </m:e>
                          <m:sub>
                            <m:r>
                              <a:rPr kumimoji="0" lang="en-US" altLang="zh-CN" sz="24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Arial"/>
                                <a:cs typeface="Arial"/>
                                <a:sym typeface="Arial"/>
                              </a:rPr>
                              <m:t>𝑠</m:t>
                            </m:r>
                          </m:sub>
                        </m:sSub>
                        <m:r>
                          <a:rPr kumimoji="0" lang="en-US" altLang="zh-CN" sz="24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Arial"/>
                            <a:cs typeface="Arial"/>
                            <a:sym typeface="Arial"/>
                          </a:rPr>
                          <m:t>=</m:t>
                        </m:r>
                        <m:f>
                          <m:fPr>
                            <m:ctrlPr>
                              <a:rPr kumimoji="0" lang="en-US" altLang="zh-CN" sz="24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cs typeface="Arial"/>
                                <a:sym typeface="Arial"/>
                              </a:rPr>
                            </m:ctrlPr>
                          </m:fPr>
                          <m:num>
                            <m:r>
                              <a:rPr kumimoji="0" lang="en-US" altLang="zh-CN" sz="24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cs typeface="Arial"/>
                                <a:sym typeface="Arial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kumimoji="0" lang="en-US" altLang="zh-CN" sz="2400" b="0" i="1" u="none" strike="noStrike" cap="none" spc="0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FillTx/>
                                    <a:latin typeface="Cambria Math" panose="02040503050406030204" pitchFamily="18" charset="0"/>
                                    <a:cs typeface="Arial"/>
                                    <a:sym typeface="Arial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kumimoji="0" lang="en-US" altLang="zh-CN" sz="2400" b="0" i="1" u="none" strike="noStrike" cap="none" spc="0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FillTx/>
                                    <a:latin typeface="Cambria Math" panose="02040503050406030204" pitchFamily="18" charset="0"/>
                                    <a:cs typeface="Arial"/>
                                    <a:sym typeface="Arial"/>
                                  </a:rPr>
                                  <m:t>3</m:t>
                                </m:r>
                              </m:e>
                            </m:rad>
                          </m:den>
                        </m:f>
                      </m:oMath>
                    </m:oMathPara>
                  </a14:m>
                  <a:endParaRPr kumimoji="0" lang="zh-CN" altLang="en-US" sz="24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6" name="文本框 5">
                  <a:extLst>
                    <a:ext uri="{FF2B5EF4-FFF2-40B4-BE49-F238E27FC236}">
                      <a16:creationId xmlns:a16="http://schemas.microsoft.com/office/drawing/2014/main" id="{1EFAD15A-89AE-D18F-1D63-B339231D97C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68000" y="2197706"/>
                  <a:ext cx="1117101" cy="762966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79DB9EFC-BB4A-1A87-4939-49B8E8E3C77B}"/>
              </a:ext>
            </a:extLst>
          </p:cNvPr>
          <p:cNvGrpSpPr/>
          <p:nvPr/>
        </p:nvGrpSpPr>
        <p:grpSpPr>
          <a:xfrm>
            <a:off x="379405" y="1603083"/>
            <a:ext cx="5997460" cy="4360039"/>
            <a:chOff x="458845" y="1233432"/>
            <a:chExt cx="5997460" cy="4360039"/>
          </a:xfrm>
        </p:grpSpPr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6D4AD68E-E13A-F988-FC5A-25EADAB343C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58845" y="1233432"/>
              <a:ext cx="5997460" cy="4077053"/>
            </a:xfrm>
            <a:prstGeom prst="rect">
              <a:avLst/>
            </a:prstGeom>
          </p:spPr>
        </p:pic>
        <p:sp>
          <p:nvSpPr>
            <p:cNvPr id="23" name="Shape 176">
              <a:extLst>
                <a:ext uri="{FF2B5EF4-FFF2-40B4-BE49-F238E27FC236}">
                  <a16:creationId xmlns:a16="http://schemas.microsoft.com/office/drawing/2014/main" id="{7E1EC5C0-D84F-4AB7-639C-F9A94E2EA2F3}"/>
                </a:ext>
              </a:extLst>
            </p:cNvPr>
            <p:cNvSpPr/>
            <p:nvPr/>
          </p:nvSpPr>
          <p:spPr>
            <a:xfrm>
              <a:off x="1506774" y="5254917"/>
              <a:ext cx="4333877" cy="338554"/>
            </a:xfrm>
            <a:prstGeom prst="rect">
              <a:avLst/>
            </a:prstGeom>
            <a:solidFill>
              <a:schemeClr val="bg1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45719" rIns="45719">
              <a:spAutoFit/>
            </a:bodyPr>
            <a:lstStyle>
              <a:lvl1pPr>
                <a:defRPr sz="1600">
                  <a:solidFill>
                    <a:srgbClr val="006600"/>
                  </a:solidFill>
                  <a:latin typeface="Arial Black"/>
                  <a:ea typeface="Arial Black"/>
                  <a:cs typeface="Arial Black"/>
                  <a:sym typeface="Arial Black"/>
                </a:defRPr>
              </a:lvl1pPr>
            </a:lstStyle>
            <a:p>
              <a:r>
                <a:rPr lang="nb-NO" dirty="0"/>
                <a:t>R. A. Janik et al., Phys Rev Lett(2022)</a:t>
              </a: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6032914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/>
          <p:nvPr/>
        </p:nvSpPr>
        <p:spPr>
          <a:xfrm>
            <a:off x="2616579" y="3075057"/>
            <a:ext cx="6958842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 anchor="ctr">
            <a:spAutoFit/>
          </a:bodyPr>
          <a:lstStyle/>
          <a:p>
            <a:pPr>
              <a:defRPr sz="3200" b="1">
                <a:solidFill>
                  <a:schemeClr val="accent2"/>
                </a:solidFill>
              </a:defRPr>
            </a:pPr>
            <a:r>
              <a:rPr sz="4000" dirty="0"/>
              <a:t>I</a:t>
            </a:r>
            <a:r>
              <a:rPr lang="en-US" sz="4000" dirty="0"/>
              <a:t>II</a:t>
            </a:r>
            <a:r>
              <a:rPr sz="4000" dirty="0"/>
              <a:t>.</a:t>
            </a:r>
            <a:r>
              <a:rPr lang="en-US" sz="4000" dirty="0"/>
              <a:t> </a:t>
            </a:r>
            <a:r>
              <a:rPr lang="en-US" altLang="zh-CN" sz="4000" dirty="0"/>
              <a:t>Gravitational waves</a:t>
            </a:r>
            <a:endParaRPr sz="4000" dirty="0"/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1190A68A-CF19-5FF0-0C23-259B5DA1D268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17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64106665"/>
      </p:ext>
    </p:extLst>
  </p:cSld>
  <p:clrMapOvr>
    <a:masterClrMapping/>
  </p:clrMapOvr>
  <p:transition spd="slow" advTm="260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4348BBF2-B0FA-3F4A-6800-287F2897F8D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18</a:t>
            </a:fld>
            <a:endParaRPr lang="zh-CN" altLang="en-US"/>
          </a:p>
        </p:txBody>
      </p:sp>
      <p:sp>
        <p:nvSpPr>
          <p:cNvPr id="9" name="Shape 43">
            <a:extLst>
              <a:ext uri="{FF2B5EF4-FFF2-40B4-BE49-F238E27FC236}">
                <a16:creationId xmlns:a16="http://schemas.microsoft.com/office/drawing/2014/main" id="{F86D6319-D951-B087-181C-A957208C42E2}"/>
              </a:ext>
            </a:extLst>
          </p:cNvPr>
          <p:cNvSpPr/>
          <p:nvPr/>
        </p:nvSpPr>
        <p:spPr>
          <a:xfrm>
            <a:off x="68789" y="963885"/>
            <a:ext cx="11856098" cy="1"/>
          </a:xfrm>
          <a:prstGeom prst="line">
            <a:avLst/>
          </a:prstGeom>
          <a:ln>
            <a:solidFill>
              <a:schemeClr val="accent2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" name="Shape 200">
            <a:extLst>
              <a:ext uri="{FF2B5EF4-FFF2-40B4-BE49-F238E27FC236}">
                <a16:creationId xmlns:a16="http://schemas.microsoft.com/office/drawing/2014/main" id="{BF623FC9-C5F6-ECBF-734B-3D08818BA5AD}"/>
              </a:ext>
            </a:extLst>
          </p:cNvPr>
          <p:cNvSpPr/>
          <p:nvPr/>
        </p:nvSpPr>
        <p:spPr>
          <a:xfrm>
            <a:off x="628651" y="433214"/>
            <a:ext cx="4010024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>
                <a:solidFill>
                  <a:srgbClr val="0066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rPr lang="en-US" altLang="zh-CN" dirty="0">
                <a:latin typeface="+mj-ea"/>
                <a:ea typeface="+mj-ea"/>
              </a:rPr>
              <a:t>GW power spectra</a:t>
            </a:r>
            <a:endParaRPr dirty="0">
              <a:latin typeface="+mj-ea"/>
              <a:ea typeface="+mj-ea"/>
            </a:endParaRPr>
          </a:p>
        </p:txBody>
      </p:sp>
      <p:sp>
        <p:nvSpPr>
          <p:cNvPr id="24" name="Shape 176">
            <a:extLst>
              <a:ext uri="{FF2B5EF4-FFF2-40B4-BE49-F238E27FC236}">
                <a16:creationId xmlns:a16="http://schemas.microsoft.com/office/drawing/2014/main" id="{1515B4FA-715B-C837-BD03-7D97868698F8}"/>
              </a:ext>
            </a:extLst>
          </p:cNvPr>
          <p:cNvSpPr/>
          <p:nvPr/>
        </p:nvSpPr>
        <p:spPr>
          <a:xfrm>
            <a:off x="5979370" y="625332"/>
            <a:ext cx="6098783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600">
                <a:solidFill>
                  <a:srgbClr val="0066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rPr lang="en-US" dirty="0"/>
              <a:t> Y. </a:t>
            </a:r>
            <a:r>
              <a:rPr lang="en-US" altLang="zh-CN" dirty="0"/>
              <a:t>Chen,</a:t>
            </a:r>
            <a:r>
              <a:rPr lang="zh-CN" altLang="en-US" dirty="0"/>
              <a:t> </a:t>
            </a:r>
            <a:r>
              <a:rPr lang="en-US" altLang="zh-CN" dirty="0"/>
              <a:t>Danning</a:t>
            </a:r>
            <a:r>
              <a:rPr lang="zh-CN" altLang="en-US" dirty="0"/>
              <a:t> </a:t>
            </a:r>
            <a:r>
              <a:rPr lang="en-US" altLang="zh-CN" dirty="0"/>
              <a:t>Li</a:t>
            </a:r>
            <a:r>
              <a:rPr lang="en-US" dirty="0"/>
              <a:t> and M. Huang </a:t>
            </a:r>
            <a:r>
              <a:rPr dirty="0" err="1"/>
              <a:t>arXiv</a:t>
            </a:r>
            <a:r>
              <a:rPr dirty="0"/>
              <a:t>:</a:t>
            </a:r>
            <a:r>
              <a:rPr lang="en-US" dirty="0"/>
              <a:t> </a:t>
            </a:r>
            <a:r>
              <a:rPr lang="en-US" altLang="zh-CN" dirty="0"/>
              <a:t>2212.06591</a:t>
            </a:r>
            <a:endParaRPr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B301871A-1CC0-0664-09C4-FB98B94A4607}"/>
              </a:ext>
            </a:extLst>
          </p:cNvPr>
          <p:cNvSpPr txBox="1"/>
          <p:nvPr/>
        </p:nvSpPr>
        <p:spPr>
          <a:xfrm>
            <a:off x="1254918" y="1291700"/>
            <a:ext cx="9682163" cy="830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zh-CN" altLang="en-US" dirty="0"/>
              <a:t>Within the linear approximation, the total GW power spectra can be written as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290F3E27-8360-9F3F-F8DE-155C6BB580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2680" y="1867405"/>
            <a:ext cx="4366638" cy="510584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9A248540-419A-DCF5-5453-83CCC2E8AE24}"/>
              </a:ext>
            </a:extLst>
          </p:cNvPr>
          <p:cNvSpPr txBox="1"/>
          <p:nvPr/>
        </p:nvSpPr>
        <p:spPr>
          <a:xfrm>
            <a:off x="514350" y="2450511"/>
            <a:ext cx="11077575" cy="23083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zh-CN" altLang="en-US" dirty="0"/>
              <a:t>we have found that for the holographic model, the final velocity of the bubble wall is less than the speed of sound, i.e., the </a:t>
            </a:r>
            <a:r>
              <a:rPr lang="zh-CN" altLang="en-US" b="1" dirty="0">
                <a:solidFill>
                  <a:srgbClr val="FF0000"/>
                </a:solidFill>
              </a:rPr>
              <a:t>non-runaway case</a:t>
            </a:r>
            <a:r>
              <a:rPr lang="zh-CN" altLang="en-US" dirty="0"/>
              <a:t>. According to Ref. [</a:t>
            </a:r>
            <a:r>
              <a:rPr lang="en-US" altLang="zh-CN" dirty="0"/>
              <a:t>C. </a:t>
            </a:r>
            <a:r>
              <a:rPr lang="en-US" altLang="zh-CN" dirty="0" err="1"/>
              <a:t>Caprini</a:t>
            </a:r>
            <a:r>
              <a:rPr lang="en-US" altLang="zh-CN" dirty="0"/>
              <a:t> et al., JCAP(2016)</a:t>
            </a:r>
            <a:r>
              <a:rPr lang="zh-CN" altLang="en-US" dirty="0"/>
              <a:t>], the GWs generated by collisions in the non-runaway case can be neglected with respect to acoustic waves and magnetohydrodynamic turbulence. Therefore, the total power spectrum is approximated to</a:t>
            </a: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39852C96-B2CE-72A7-E5AA-5666BF90D2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5320" y="4681916"/>
            <a:ext cx="3848099" cy="652803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CC0CA9B5-F728-E699-DD67-146A97ACF697}"/>
              </a:ext>
            </a:extLst>
          </p:cNvPr>
          <p:cNvSpPr txBox="1"/>
          <p:nvPr/>
        </p:nvSpPr>
        <p:spPr>
          <a:xfrm>
            <a:off x="1447799" y="5334719"/>
            <a:ext cx="9296400" cy="1200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zh-CN" altLang="en-US" dirty="0"/>
              <a:t>Due to the complexity of turbulence, the contribution from the turbulence is dropped in this paper to make a conservative estimate.</a:t>
            </a: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543266A4-0E18-E9F6-52DE-A7C752BB312F}"/>
              </a:ext>
            </a:extLst>
          </p:cNvPr>
          <p:cNvSpPr/>
          <p:nvPr/>
        </p:nvSpPr>
        <p:spPr>
          <a:xfrm>
            <a:off x="6696074" y="4681161"/>
            <a:ext cx="1038226" cy="885139"/>
          </a:xfrm>
          <a:prstGeom prst="ellipse">
            <a:avLst/>
          </a:prstGeom>
          <a:noFill/>
          <a:ln w="25400" cap="flat">
            <a:solidFill>
              <a:srgbClr val="FF00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608036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4348BBF2-B0FA-3F4A-6800-287F2897F8D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19</a:t>
            </a:fld>
            <a:endParaRPr lang="zh-CN" altLang="en-US"/>
          </a:p>
        </p:txBody>
      </p:sp>
      <p:sp>
        <p:nvSpPr>
          <p:cNvPr id="9" name="Shape 43">
            <a:extLst>
              <a:ext uri="{FF2B5EF4-FFF2-40B4-BE49-F238E27FC236}">
                <a16:creationId xmlns:a16="http://schemas.microsoft.com/office/drawing/2014/main" id="{F86D6319-D951-B087-181C-A957208C42E2}"/>
              </a:ext>
            </a:extLst>
          </p:cNvPr>
          <p:cNvSpPr/>
          <p:nvPr/>
        </p:nvSpPr>
        <p:spPr>
          <a:xfrm>
            <a:off x="68789" y="963885"/>
            <a:ext cx="11856098" cy="1"/>
          </a:xfrm>
          <a:prstGeom prst="line">
            <a:avLst/>
          </a:prstGeom>
          <a:ln>
            <a:solidFill>
              <a:schemeClr val="accent2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" name="Shape 200">
            <a:extLst>
              <a:ext uri="{FF2B5EF4-FFF2-40B4-BE49-F238E27FC236}">
                <a16:creationId xmlns:a16="http://schemas.microsoft.com/office/drawing/2014/main" id="{BF623FC9-C5F6-ECBF-734B-3D08818BA5AD}"/>
              </a:ext>
            </a:extLst>
          </p:cNvPr>
          <p:cNvSpPr/>
          <p:nvPr/>
        </p:nvSpPr>
        <p:spPr>
          <a:xfrm>
            <a:off x="628651" y="433214"/>
            <a:ext cx="4010024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>
                <a:solidFill>
                  <a:srgbClr val="0066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rPr lang="en-US" altLang="zh-CN" dirty="0">
                <a:latin typeface="+mj-ea"/>
                <a:ea typeface="+mj-ea"/>
              </a:rPr>
              <a:t>GW power spectra</a:t>
            </a:r>
            <a:endParaRPr dirty="0">
              <a:latin typeface="+mj-ea"/>
              <a:ea typeface="+mj-ea"/>
            </a:endParaRPr>
          </a:p>
        </p:txBody>
      </p:sp>
      <p:sp>
        <p:nvSpPr>
          <p:cNvPr id="24" name="Shape 176">
            <a:extLst>
              <a:ext uri="{FF2B5EF4-FFF2-40B4-BE49-F238E27FC236}">
                <a16:creationId xmlns:a16="http://schemas.microsoft.com/office/drawing/2014/main" id="{1515B4FA-715B-C837-BD03-7D97868698F8}"/>
              </a:ext>
            </a:extLst>
          </p:cNvPr>
          <p:cNvSpPr/>
          <p:nvPr/>
        </p:nvSpPr>
        <p:spPr>
          <a:xfrm>
            <a:off x="5979370" y="625332"/>
            <a:ext cx="6098783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600">
                <a:solidFill>
                  <a:srgbClr val="0066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rPr lang="en-US" dirty="0"/>
              <a:t> Y. </a:t>
            </a:r>
            <a:r>
              <a:rPr lang="en-US" altLang="zh-CN" dirty="0"/>
              <a:t>Chen,</a:t>
            </a:r>
            <a:r>
              <a:rPr lang="zh-CN" altLang="en-US" dirty="0"/>
              <a:t> </a:t>
            </a:r>
            <a:r>
              <a:rPr lang="en-US" altLang="zh-CN" dirty="0"/>
              <a:t>Danning</a:t>
            </a:r>
            <a:r>
              <a:rPr lang="zh-CN" altLang="en-US" dirty="0"/>
              <a:t> </a:t>
            </a:r>
            <a:r>
              <a:rPr lang="en-US" altLang="zh-CN" dirty="0"/>
              <a:t>Li</a:t>
            </a:r>
            <a:r>
              <a:rPr lang="en-US" dirty="0"/>
              <a:t> and M. Huang </a:t>
            </a:r>
            <a:r>
              <a:rPr dirty="0" err="1"/>
              <a:t>arXiv</a:t>
            </a:r>
            <a:r>
              <a:rPr dirty="0"/>
              <a:t>:</a:t>
            </a:r>
            <a:r>
              <a:rPr lang="en-US" dirty="0"/>
              <a:t> </a:t>
            </a:r>
            <a:r>
              <a:rPr lang="en-US" altLang="zh-CN" dirty="0"/>
              <a:t>2212.06591</a:t>
            </a:r>
            <a:endParaRPr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797CB971-9372-2F6B-67F3-80778E5C4773}"/>
              </a:ext>
            </a:extLst>
          </p:cNvPr>
          <p:cNvSpPr txBox="1"/>
          <p:nvPr/>
        </p:nvSpPr>
        <p:spPr>
          <a:xfrm>
            <a:off x="738187" y="1302439"/>
            <a:ext cx="10715625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zh-CN" altLang="en-US" dirty="0"/>
              <a:t>The key quantities which determine these power spectra are the following:</a:t>
            </a:r>
          </a:p>
        </p:txBody>
      </p:sp>
      <p:sp>
        <p:nvSpPr>
          <p:cNvPr id="7" name="Shape 339">
            <a:extLst>
              <a:ext uri="{FF2B5EF4-FFF2-40B4-BE49-F238E27FC236}">
                <a16:creationId xmlns:a16="http://schemas.microsoft.com/office/drawing/2014/main" id="{3CF89224-95D6-3EF5-BD49-51C4794EC0B2}"/>
              </a:ext>
            </a:extLst>
          </p:cNvPr>
          <p:cNvSpPr/>
          <p:nvPr/>
        </p:nvSpPr>
        <p:spPr>
          <a:xfrm>
            <a:off x="824786" y="1858031"/>
            <a:ext cx="9685176" cy="4544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401052" indent="-401052">
              <a:lnSpc>
                <a:spcPct val="150000"/>
              </a:lnSpc>
              <a:spcBef>
                <a:spcPts val="1400"/>
              </a:spcBef>
              <a:buSzPct val="100000"/>
              <a:buAutoNum type="arabicParenR"/>
              <a:defRPr sz="2000">
                <a:solidFill>
                  <a:srgbClr val="0066FF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lang="en-US" altLang="zh-CN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percolation temperature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Tp</a:t>
            </a:r>
            <a:r>
              <a:rPr lang="en-US" altLang="zh-CN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is defined as the temperature at which the probability to have the false vacuum is about 0.7.</a:t>
            </a:r>
          </a:p>
          <a:p>
            <a:pPr marL="401052" indent="-401052">
              <a:lnSpc>
                <a:spcPct val="150000"/>
              </a:lnSpc>
              <a:spcBef>
                <a:spcPts val="1400"/>
              </a:spcBef>
              <a:buSzPct val="100000"/>
              <a:buAutoNum type="arabicParenR"/>
              <a:defRPr sz="2000">
                <a:solidFill>
                  <a:srgbClr val="0066FF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lang="en-US" altLang="zh-CN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phase transition strength parameter 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α</a:t>
            </a:r>
            <a:r>
              <a:rPr lang="en-US" altLang="zh-CN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which is related to the scalar potential energy released during the phase transition</a:t>
            </a:r>
          </a:p>
          <a:p>
            <a:pPr marL="401052" indent="-401052">
              <a:lnSpc>
                <a:spcPct val="150000"/>
              </a:lnSpc>
              <a:spcBef>
                <a:spcPts val="1400"/>
              </a:spcBef>
              <a:buSzPct val="100000"/>
              <a:buAutoNum type="arabicParenR"/>
              <a:defRPr sz="2000">
                <a:solidFill>
                  <a:srgbClr val="0066FF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lang="en-US" altLang="zh-CN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bubble wall speed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</a:t>
            </a:r>
            <a:r>
              <a:rPr lang="en-US" altLang="zh-CN" sz="1800" dirty="0" err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</a:t>
            </a:r>
            <a:endParaRPr lang="en-US" altLang="zh-CN" sz="18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01052" indent="-401052">
              <a:lnSpc>
                <a:spcPct val="150000"/>
              </a:lnSpc>
              <a:spcBef>
                <a:spcPts val="1400"/>
              </a:spcBef>
              <a:buSzPct val="100000"/>
              <a:buAutoNum type="arabicParenR"/>
              <a:defRPr sz="2000">
                <a:solidFill>
                  <a:srgbClr val="0066FF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lang="en-US" altLang="zh-CN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transition rate parameter 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β</a:t>
            </a:r>
            <a:r>
              <a:rPr lang="en-US" altLang="zh-CN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which can be thought of as the inverse phase transition duration</a:t>
            </a:r>
          </a:p>
        </p:txBody>
      </p:sp>
    </p:spTree>
    <p:extLst>
      <p:ext uri="{BB962C8B-B14F-4D97-AF65-F5344CB8AC3E}">
        <p14:creationId xmlns:p14="http://schemas.microsoft.com/office/powerpoint/2010/main" val="402447134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/>
        </p:nvSpPr>
        <p:spPr>
          <a:xfrm>
            <a:off x="1058862" y="851467"/>
            <a:ext cx="10074276" cy="51550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534736" indent="-534736">
              <a:lnSpc>
                <a:spcPts val="5000"/>
              </a:lnSpc>
              <a:buSzPct val="100000"/>
              <a:buAutoNum type="romanUcPeriod"/>
              <a:defRPr sz="3200" b="1">
                <a:solidFill>
                  <a:schemeClr val="accent2"/>
                </a:solidFill>
              </a:defRPr>
            </a:pPr>
            <a:r>
              <a:rPr lang="en-US" altLang="zh-CN" sz="3200" dirty="0"/>
              <a:t>Introduction</a:t>
            </a:r>
          </a:p>
          <a:p>
            <a:pPr marL="534736" indent="-534736">
              <a:lnSpc>
                <a:spcPts val="5000"/>
              </a:lnSpc>
              <a:buSzPct val="100000"/>
              <a:buAutoNum type="romanUcPeriod"/>
              <a:defRPr sz="3200" b="1">
                <a:solidFill>
                  <a:schemeClr val="accent2"/>
                </a:solidFill>
              </a:defRPr>
            </a:pPr>
            <a:endParaRPr lang="en-US" altLang="zh-CN" sz="3200" dirty="0"/>
          </a:p>
          <a:p>
            <a:pPr marL="534736" indent="-534736">
              <a:lnSpc>
                <a:spcPts val="5000"/>
              </a:lnSpc>
              <a:buSzPct val="100000"/>
              <a:buAutoNum type="romanUcPeriod"/>
              <a:defRPr sz="3200" b="1">
                <a:solidFill>
                  <a:schemeClr val="accent2"/>
                </a:solidFill>
              </a:defRPr>
            </a:pPr>
            <a:r>
              <a:rPr lang="en-US" altLang="zh-CN" sz="3200" dirty="0"/>
              <a:t>5D Setup, bounce solution and bubble wall velocity</a:t>
            </a:r>
          </a:p>
          <a:p>
            <a:pPr>
              <a:lnSpc>
                <a:spcPts val="5000"/>
              </a:lnSpc>
              <a:buSzPct val="100000"/>
              <a:defRPr sz="3200" b="1">
                <a:solidFill>
                  <a:schemeClr val="accent2"/>
                </a:solidFill>
              </a:defRPr>
            </a:pPr>
            <a:endParaRPr lang="en-US" altLang="zh-CN" sz="3200" dirty="0"/>
          </a:p>
          <a:p>
            <a:pPr>
              <a:lnSpc>
                <a:spcPts val="5000"/>
              </a:lnSpc>
              <a:defRPr sz="3200" b="1">
                <a:solidFill>
                  <a:schemeClr val="accent2"/>
                </a:solidFill>
              </a:defRPr>
            </a:pPr>
            <a:r>
              <a:rPr lang="en-US" altLang="zh-CN" sz="3200" dirty="0"/>
              <a:t>III. Gravitational waves</a:t>
            </a:r>
          </a:p>
          <a:p>
            <a:pPr>
              <a:lnSpc>
                <a:spcPts val="5000"/>
              </a:lnSpc>
              <a:defRPr sz="3200" b="1">
                <a:solidFill>
                  <a:schemeClr val="accent2"/>
                </a:solidFill>
              </a:defRPr>
            </a:pPr>
            <a:endParaRPr sz="3200" dirty="0">
              <a:solidFill>
                <a:srgbClr val="D73746"/>
              </a:solidFill>
            </a:endParaRPr>
          </a:p>
          <a:p>
            <a:pPr>
              <a:lnSpc>
                <a:spcPts val="5000"/>
              </a:lnSpc>
              <a:defRPr sz="3200" b="1">
                <a:solidFill>
                  <a:schemeClr val="accent2"/>
                </a:solidFill>
              </a:defRPr>
            </a:pPr>
            <a:r>
              <a:rPr lang="en-US" sz="3200" dirty="0"/>
              <a:t>I</a:t>
            </a:r>
            <a:r>
              <a:rPr sz="3200" dirty="0"/>
              <a:t>V. </a:t>
            </a:r>
            <a:r>
              <a:rPr lang="en-US" altLang="zh-CN" sz="3200" dirty="0"/>
              <a:t>Summary</a:t>
            </a:r>
            <a:endParaRPr sz="3200" dirty="0"/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3A76AB8D-DD59-A18D-FBD2-B717436DC1E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2</a:t>
            </a:fld>
            <a:endParaRPr lang="en-US" altLang="zh-CN"/>
          </a:p>
        </p:txBody>
      </p:sp>
    </p:spTree>
  </p:cSld>
  <p:clrMapOvr>
    <a:masterClrMapping/>
  </p:clrMapOvr>
  <p:transition spd="slow" advTm="13119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4348BBF2-B0FA-3F4A-6800-287F2897F8D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20</a:t>
            </a:fld>
            <a:endParaRPr lang="zh-CN" altLang="en-US"/>
          </a:p>
        </p:txBody>
      </p:sp>
      <p:sp>
        <p:nvSpPr>
          <p:cNvPr id="9" name="Shape 43">
            <a:extLst>
              <a:ext uri="{FF2B5EF4-FFF2-40B4-BE49-F238E27FC236}">
                <a16:creationId xmlns:a16="http://schemas.microsoft.com/office/drawing/2014/main" id="{F86D6319-D951-B087-181C-A957208C42E2}"/>
              </a:ext>
            </a:extLst>
          </p:cNvPr>
          <p:cNvSpPr/>
          <p:nvPr/>
        </p:nvSpPr>
        <p:spPr>
          <a:xfrm>
            <a:off x="68789" y="963885"/>
            <a:ext cx="11856098" cy="1"/>
          </a:xfrm>
          <a:prstGeom prst="line">
            <a:avLst/>
          </a:prstGeom>
          <a:ln>
            <a:solidFill>
              <a:schemeClr val="accent2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" name="Shape 200">
            <a:extLst>
              <a:ext uri="{FF2B5EF4-FFF2-40B4-BE49-F238E27FC236}">
                <a16:creationId xmlns:a16="http://schemas.microsoft.com/office/drawing/2014/main" id="{BF623FC9-C5F6-ECBF-734B-3D08818BA5AD}"/>
              </a:ext>
            </a:extLst>
          </p:cNvPr>
          <p:cNvSpPr/>
          <p:nvPr/>
        </p:nvSpPr>
        <p:spPr>
          <a:xfrm>
            <a:off x="628651" y="433214"/>
            <a:ext cx="4010024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>
                <a:solidFill>
                  <a:srgbClr val="0066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rPr lang="en-US" altLang="zh-CN" dirty="0">
                <a:latin typeface="+mj-ea"/>
                <a:ea typeface="+mj-ea"/>
              </a:rPr>
              <a:t>GW power spectra</a:t>
            </a:r>
            <a:endParaRPr dirty="0">
              <a:latin typeface="+mj-ea"/>
              <a:ea typeface="+mj-ea"/>
            </a:endParaRPr>
          </a:p>
        </p:txBody>
      </p:sp>
      <p:sp>
        <p:nvSpPr>
          <p:cNvPr id="24" name="Shape 176">
            <a:extLst>
              <a:ext uri="{FF2B5EF4-FFF2-40B4-BE49-F238E27FC236}">
                <a16:creationId xmlns:a16="http://schemas.microsoft.com/office/drawing/2014/main" id="{1515B4FA-715B-C837-BD03-7D97868698F8}"/>
              </a:ext>
            </a:extLst>
          </p:cNvPr>
          <p:cNvSpPr/>
          <p:nvPr/>
        </p:nvSpPr>
        <p:spPr>
          <a:xfrm>
            <a:off x="5979370" y="625332"/>
            <a:ext cx="6098783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600">
                <a:solidFill>
                  <a:srgbClr val="0066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rPr lang="en-US" dirty="0"/>
              <a:t> Y. </a:t>
            </a:r>
            <a:r>
              <a:rPr lang="en-US" altLang="zh-CN" dirty="0"/>
              <a:t>Chen,</a:t>
            </a:r>
            <a:r>
              <a:rPr lang="zh-CN" altLang="en-US" dirty="0"/>
              <a:t> </a:t>
            </a:r>
            <a:r>
              <a:rPr lang="en-US" altLang="zh-CN" dirty="0"/>
              <a:t>Danning</a:t>
            </a:r>
            <a:r>
              <a:rPr lang="zh-CN" altLang="en-US" dirty="0"/>
              <a:t> </a:t>
            </a:r>
            <a:r>
              <a:rPr lang="en-US" altLang="zh-CN" dirty="0"/>
              <a:t>Li</a:t>
            </a:r>
            <a:r>
              <a:rPr lang="en-US" dirty="0"/>
              <a:t> and M. Huang </a:t>
            </a:r>
            <a:r>
              <a:rPr dirty="0" err="1"/>
              <a:t>arXiv</a:t>
            </a:r>
            <a:r>
              <a:rPr dirty="0"/>
              <a:t>:</a:t>
            </a:r>
            <a:r>
              <a:rPr lang="en-US" dirty="0"/>
              <a:t> </a:t>
            </a:r>
            <a:r>
              <a:rPr lang="en-US" altLang="zh-CN" dirty="0"/>
              <a:t>2212.06591</a:t>
            </a:r>
            <a:endParaRPr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4037F24E-A9FF-707B-2FC1-3DA0E9FCBFA8}"/>
              </a:ext>
            </a:extLst>
          </p:cNvPr>
          <p:cNvSpPr txBox="1"/>
          <p:nvPr/>
        </p:nvSpPr>
        <p:spPr>
          <a:xfrm>
            <a:off x="628651" y="1233432"/>
            <a:ext cx="9658349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altLang="zh-CN" dirty="0"/>
              <a:t>The parameter α is defined as</a:t>
            </a:r>
            <a:endParaRPr lang="zh-CN" altLang="en-US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186C5693-FD17-6724-F468-4462CA484B1E}"/>
              </a:ext>
            </a:extLst>
          </p:cNvPr>
          <p:cNvSpPr txBox="1"/>
          <p:nvPr/>
        </p:nvSpPr>
        <p:spPr>
          <a:xfrm>
            <a:off x="628651" y="2930677"/>
            <a:ext cx="8077200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altLang="zh-CN" dirty="0"/>
              <a:t>The inverse of the duration time is defined as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B01BC93-A0F5-3FD0-31F3-0F03754B18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4493" y="1772474"/>
            <a:ext cx="7243014" cy="78559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09D0499-514F-B82D-C68C-1EE08303A7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5984" y="3706493"/>
            <a:ext cx="2974898" cy="101187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50B9E37E-3DA1-A507-52AC-A5D9CE3248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8046" y="3465659"/>
            <a:ext cx="5511364" cy="3111548"/>
          </a:xfrm>
          <a:prstGeom prst="rect">
            <a:avLst/>
          </a:prstGeom>
        </p:spPr>
      </p:pic>
      <p:sp>
        <p:nvSpPr>
          <p:cNvPr id="15" name="椭圆 14">
            <a:extLst>
              <a:ext uri="{FF2B5EF4-FFF2-40B4-BE49-F238E27FC236}">
                <a16:creationId xmlns:a16="http://schemas.microsoft.com/office/drawing/2014/main" id="{02F07811-E3C8-9B91-F214-3E79E3FB5200}"/>
              </a:ext>
            </a:extLst>
          </p:cNvPr>
          <p:cNvSpPr/>
          <p:nvPr/>
        </p:nvSpPr>
        <p:spPr>
          <a:xfrm>
            <a:off x="6324600" y="4552950"/>
            <a:ext cx="4276725" cy="329295"/>
          </a:xfrm>
          <a:prstGeom prst="ellipse">
            <a:avLst/>
          </a:prstGeom>
          <a:noFill/>
          <a:ln w="25400" cap="flat">
            <a:solidFill>
              <a:srgbClr val="FF00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74098F46-67D0-5F10-EF5B-B53EC4FAB77F}"/>
              </a:ext>
            </a:extLst>
          </p:cNvPr>
          <p:cNvSpPr/>
          <p:nvPr/>
        </p:nvSpPr>
        <p:spPr>
          <a:xfrm>
            <a:off x="6240285" y="4882245"/>
            <a:ext cx="4276725" cy="329295"/>
          </a:xfrm>
          <a:prstGeom prst="ellipse">
            <a:avLst/>
          </a:prstGeom>
          <a:noFill/>
          <a:ln w="25400" cap="flat">
            <a:solidFill>
              <a:srgbClr val="FF00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F8654FF2-8EF0-521E-BCCC-CC2607235F29}"/>
              </a:ext>
            </a:extLst>
          </p:cNvPr>
          <p:cNvGrpSpPr/>
          <p:nvPr/>
        </p:nvGrpSpPr>
        <p:grpSpPr>
          <a:xfrm>
            <a:off x="7149348" y="2726905"/>
            <a:ext cx="4467226" cy="1826045"/>
            <a:chOff x="7210424" y="2726905"/>
            <a:chExt cx="4467226" cy="1826045"/>
          </a:xfrm>
        </p:grpSpPr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6241DF23-7C22-9807-E62C-963080307C69}"/>
                </a:ext>
              </a:extLst>
            </p:cNvPr>
            <p:cNvSpPr txBox="1"/>
            <p:nvPr/>
          </p:nvSpPr>
          <p:spPr>
            <a:xfrm>
              <a:off x="7210424" y="2726905"/>
              <a:ext cx="4467226" cy="4616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spc="0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Near-conformal model </a:t>
              </a:r>
              <a:r>
                <a:rPr lang="en-US" altLang="zh-CN" dirty="0">
                  <a:solidFill>
                    <a:srgbClr val="0000FF"/>
                  </a:solidFill>
                </a:rPr>
                <a:t>α~O(1)</a:t>
              </a:r>
              <a:r>
                <a:rPr kumimoji="0" lang="en-US" altLang="zh-CN" sz="2400" b="0" i="0" u="none" strike="noStrike" cap="none" spc="0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kumimoji="0" lang="zh-CN" altLang="en-US" sz="2400" b="0" i="0" u="none" strike="noStrike" cap="none" spc="0" normalizeH="0" baseline="0" dirty="0">
                <a:ln>
                  <a:noFill/>
                </a:ln>
                <a:solidFill>
                  <a:srgbClr val="0000FF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1" name="直接箭头连接符 20">
              <a:extLst>
                <a:ext uri="{FF2B5EF4-FFF2-40B4-BE49-F238E27FC236}">
                  <a16:creationId xmlns:a16="http://schemas.microsoft.com/office/drawing/2014/main" id="{9C9DAEF3-0542-8C27-3D00-406AB257FDFD}"/>
                </a:ext>
              </a:extLst>
            </p:cNvPr>
            <p:cNvCxnSpPr>
              <a:stCxn id="15" idx="0"/>
              <a:endCxn id="12" idx="3"/>
            </p:cNvCxnSpPr>
            <p:nvPr/>
          </p:nvCxnSpPr>
          <p:spPr>
            <a:xfrm flipV="1">
              <a:off x="8462963" y="3161510"/>
              <a:ext cx="242888" cy="1391440"/>
            </a:xfrm>
            <a:prstGeom prst="straightConnector1">
              <a:avLst/>
            </a:prstGeom>
            <a:noFill/>
            <a:ln w="25400" cap="flat">
              <a:solidFill>
                <a:srgbClr val="FF0000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BE5F697C-93DB-7245-4E7D-8F2538A33389}"/>
              </a:ext>
            </a:extLst>
          </p:cNvPr>
          <p:cNvGrpSpPr/>
          <p:nvPr/>
        </p:nvGrpSpPr>
        <p:grpSpPr>
          <a:xfrm>
            <a:off x="392967" y="5163316"/>
            <a:ext cx="6473630" cy="1646190"/>
            <a:chOff x="392967" y="5163316"/>
            <a:chExt cx="6473630" cy="1646190"/>
          </a:xfrm>
        </p:grpSpPr>
        <p:grpSp>
          <p:nvGrpSpPr>
            <p:cNvPr id="27" name="组合 26">
              <a:extLst>
                <a:ext uri="{FF2B5EF4-FFF2-40B4-BE49-F238E27FC236}">
                  <a16:creationId xmlns:a16="http://schemas.microsoft.com/office/drawing/2014/main" id="{520AA747-8304-01CB-D382-E986F2548372}"/>
                </a:ext>
              </a:extLst>
            </p:cNvPr>
            <p:cNvGrpSpPr/>
            <p:nvPr/>
          </p:nvGrpSpPr>
          <p:grpSpPr>
            <a:xfrm>
              <a:off x="392967" y="5163316"/>
              <a:ext cx="6473630" cy="1061415"/>
              <a:chOff x="392967" y="5163316"/>
              <a:chExt cx="6473630" cy="1061415"/>
            </a:xfrm>
          </p:grpSpPr>
          <p:cxnSp>
            <p:nvCxnSpPr>
              <p:cNvPr id="25" name="直接箭头连接符 24">
                <a:extLst>
                  <a:ext uri="{FF2B5EF4-FFF2-40B4-BE49-F238E27FC236}">
                    <a16:creationId xmlns:a16="http://schemas.microsoft.com/office/drawing/2014/main" id="{D2D64272-6C5C-B1EA-5CF6-CACB33AD1ACA}"/>
                  </a:ext>
                </a:extLst>
              </p:cNvPr>
              <p:cNvCxnSpPr>
                <a:stCxn id="17" idx="3"/>
              </p:cNvCxnSpPr>
              <p:nvPr/>
            </p:nvCxnSpPr>
            <p:spPr>
              <a:xfrm flipH="1">
                <a:off x="4278274" y="5163316"/>
                <a:ext cx="2588323" cy="799334"/>
              </a:xfrm>
              <a:prstGeom prst="straightConnector1">
                <a:avLst/>
              </a:prstGeom>
              <a:noFill/>
              <a:ln w="25400" cap="flat">
                <a:solidFill>
                  <a:srgbClr val="FF0000"/>
                </a:solidFill>
                <a:prstDash val="solid"/>
                <a:round/>
                <a:tailEnd type="triangle"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17571E37-753B-B5AA-7DB8-4A299937A6CE}"/>
                  </a:ext>
                </a:extLst>
              </p:cNvPr>
              <p:cNvSpPr txBox="1"/>
              <p:nvPr/>
            </p:nvSpPr>
            <p:spPr>
              <a:xfrm>
                <a:off x="392967" y="5393736"/>
                <a:ext cx="4467226" cy="83099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t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2400" b="0" i="0" u="none" strike="noStrike" cap="none" spc="0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FillTx/>
                    <a:latin typeface="Arial"/>
                    <a:ea typeface="Arial"/>
                    <a:cs typeface="Arial"/>
                    <a:sym typeface="Arial"/>
                  </a:rPr>
                  <a:t>Strongly coupled theory </a:t>
                </a:r>
                <a:r>
                  <a:rPr kumimoji="0" lang="el-GR" altLang="zh-CN" sz="2400" b="0" i="0" u="none" strike="noStrike" cap="none" spc="0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FillTx/>
                    <a:latin typeface="Arial"/>
                    <a:ea typeface="Arial"/>
                    <a:cs typeface="Arial"/>
                    <a:sym typeface="Arial"/>
                  </a:rPr>
                  <a:t>β</a:t>
                </a:r>
                <a:r>
                  <a:rPr kumimoji="0" lang="en-US" altLang="zh-CN" sz="2400" b="0" i="0" u="none" strike="noStrike" cap="none" spc="0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FillTx/>
                    <a:latin typeface="Arial"/>
                    <a:ea typeface="Arial"/>
                    <a:cs typeface="Arial"/>
                    <a:sym typeface="Arial"/>
                  </a:rPr>
                  <a:t>~10000 ? </a:t>
                </a:r>
                <a:endParaRPr kumimoji="0" lang="zh-CN" altLang="en-US" sz="2400" b="0" i="0" u="none" strike="noStrike" cap="none" spc="0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9" name="Shape 176">
              <a:extLst>
                <a:ext uri="{FF2B5EF4-FFF2-40B4-BE49-F238E27FC236}">
                  <a16:creationId xmlns:a16="http://schemas.microsoft.com/office/drawing/2014/main" id="{1BC1438A-E526-7B16-36AA-CCAB21464E90}"/>
                </a:ext>
              </a:extLst>
            </p:cNvPr>
            <p:cNvSpPr/>
            <p:nvPr/>
          </p:nvSpPr>
          <p:spPr>
            <a:xfrm>
              <a:off x="515618" y="6224731"/>
              <a:ext cx="4415630" cy="58477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45719" rIns="45719">
              <a:spAutoFit/>
            </a:bodyPr>
            <a:lstStyle>
              <a:lvl1pPr>
                <a:defRPr sz="1600">
                  <a:solidFill>
                    <a:srgbClr val="006600"/>
                  </a:solidFill>
                  <a:latin typeface="Arial Black"/>
                  <a:ea typeface="Arial Black"/>
                  <a:cs typeface="Arial Black"/>
                  <a:sym typeface="Arial Black"/>
                </a:defRPr>
              </a:lvl1pPr>
            </a:lstStyle>
            <a:p>
              <a:r>
                <a:rPr lang="en-US" dirty="0"/>
                <a:t>F.R. Ares et al., </a:t>
              </a:r>
              <a:r>
                <a:rPr lang="en-US" dirty="0" err="1"/>
                <a:t>Phys.</a:t>
              </a:r>
              <a:r>
                <a:rPr lang="en-US" err="1"/>
                <a:t>Rev</a:t>
              </a:r>
              <a:r>
                <a:rPr lang="en-US"/>
                <a:t>.Lett</a:t>
              </a:r>
              <a:r>
                <a:rPr lang="en-US" dirty="0"/>
                <a:t>.(2022);</a:t>
              </a:r>
            </a:p>
            <a:p>
              <a:r>
                <a:rPr lang="en-US" dirty="0"/>
                <a:t>J. Shao, Mei Huang, </a:t>
              </a:r>
              <a:r>
                <a:rPr lang="en-US" dirty="0" err="1"/>
                <a:t>Phys.Rev.D</a:t>
              </a:r>
              <a:r>
                <a:rPr lang="en-US" dirty="0"/>
                <a:t>(2023)</a:t>
              </a: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2777462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4348BBF2-B0FA-3F4A-6800-287F2897F8D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21</a:t>
            </a:fld>
            <a:endParaRPr lang="zh-CN" altLang="en-US"/>
          </a:p>
        </p:txBody>
      </p:sp>
      <p:sp>
        <p:nvSpPr>
          <p:cNvPr id="9" name="Shape 43">
            <a:extLst>
              <a:ext uri="{FF2B5EF4-FFF2-40B4-BE49-F238E27FC236}">
                <a16:creationId xmlns:a16="http://schemas.microsoft.com/office/drawing/2014/main" id="{F86D6319-D951-B087-181C-A957208C42E2}"/>
              </a:ext>
            </a:extLst>
          </p:cNvPr>
          <p:cNvSpPr/>
          <p:nvPr/>
        </p:nvSpPr>
        <p:spPr>
          <a:xfrm>
            <a:off x="68789" y="963885"/>
            <a:ext cx="11856098" cy="1"/>
          </a:xfrm>
          <a:prstGeom prst="line">
            <a:avLst/>
          </a:prstGeom>
          <a:ln>
            <a:solidFill>
              <a:schemeClr val="accent2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" name="Shape 200">
            <a:extLst>
              <a:ext uri="{FF2B5EF4-FFF2-40B4-BE49-F238E27FC236}">
                <a16:creationId xmlns:a16="http://schemas.microsoft.com/office/drawing/2014/main" id="{BF623FC9-C5F6-ECBF-734B-3D08818BA5AD}"/>
              </a:ext>
            </a:extLst>
          </p:cNvPr>
          <p:cNvSpPr/>
          <p:nvPr/>
        </p:nvSpPr>
        <p:spPr>
          <a:xfrm>
            <a:off x="628651" y="433214"/>
            <a:ext cx="4010024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>
                <a:solidFill>
                  <a:srgbClr val="0066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rPr lang="en-US" altLang="zh-CN" dirty="0">
                <a:latin typeface="+mj-ea"/>
                <a:ea typeface="+mj-ea"/>
              </a:rPr>
              <a:t>GW power spectra</a:t>
            </a:r>
            <a:endParaRPr dirty="0">
              <a:latin typeface="+mj-ea"/>
              <a:ea typeface="+mj-ea"/>
            </a:endParaRPr>
          </a:p>
        </p:txBody>
      </p:sp>
      <p:sp>
        <p:nvSpPr>
          <p:cNvPr id="24" name="Shape 176">
            <a:extLst>
              <a:ext uri="{FF2B5EF4-FFF2-40B4-BE49-F238E27FC236}">
                <a16:creationId xmlns:a16="http://schemas.microsoft.com/office/drawing/2014/main" id="{1515B4FA-715B-C837-BD03-7D97868698F8}"/>
              </a:ext>
            </a:extLst>
          </p:cNvPr>
          <p:cNvSpPr/>
          <p:nvPr/>
        </p:nvSpPr>
        <p:spPr>
          <a:xfrm>
            <a:off x="5979370" y="625332"/>
            <a:ext cx="6098783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600">
                <a:solidFill>
                  <a:srgbClr val="0066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rPr lang="en-US" dirty="0"/>
              <a:t> Y. </a:t>
            </a:r>
            <a:r>
              <a:rPr lang="en-US" altLang="zh-CN" dirty="0"/>
              <a:t>Chen,</a:t>
            </a:r>
            <a:r>
              <a:rPr lang="zh-CN" altLang="en-US" dirty="0"/>
              <a:t> </a:t>
            </a:r>
            <a:r>
              <a:rPr lang="en-US" altLang="zh-CN" dirty="0"/>
              <a:t>Danning</a:t>
            </a:r>
            <a:r>
              <a:rPr lang="zh-CN" altLang="en-US" dirty="0"/>
              <a:t> </a:t>
            </a:r>
            <a:r>
              <a:rPr lang="en-US" altLang="zh-CN" dirty="0"/>
              <a:t>Li</a:t>
            </a:r>
            <a:r>
              <a:rPr lang="en-US" dirty="0"/>
              <a:t> and M. Huang </a:t>
            </a:r>
            <a:r>
              <a:rPr dirty="0" err="1"/>
              <a:t>arXiv</a:t>
            </a:r>
            <a:r>
              <a:rPr dirty="0"/>
              <a:t>:</a:t>
            </a:r>
            <a:r>
              <a:rPr lang="en-US" dirty="0"/>
              <a:t> </a:t>
            </a:r>
            <a:r>
              <a:rPr lang="en-US" altLang="zh-CN" dirty="0"/>
              <a:t>2212.06591</a:t>
            </a:r>
            <a:endParaRPr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CA64DBDA-9F0C-2A6B-78FE-38A1AEFAC53E}"/>
              </a:ext>
            </a:extLst>
          </p:cNvPr>
          <p:cNvSpPr txBox="1"/>
          <p:nvPr/>
        </p:nvSpPr>
        <p:spPr>
          <a:xfrm>
            <a:off x="628651" y="1252394"/>
            <a:ext cx="9925049" cy="830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zh-CN" altLang="en-US" dirty="0"/>
              <a:t>From numerical simulations, the power spectrum from sound waves has the form of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6B973B2-4563-D176-04BF-AFA8713227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41671" y="2153937"/>
            <a:ext cx="6908658" cy="1965466"/>
          </a:xfrm>
          <a:prstGeom prst="rect">
            <a:avLst/>
          </a:prstGeom>
        </p:spPr>
      </p:pic>
      <p:sp>
        <p:nvSpPr>
          <p:cNvPr id="8" name="椭圆 7">
            <a:extLst>
              <a:ext uri="{FF2B5EF4-FFF2-40B4-BE49-F238E27FC236}">
                <a16:creationId xmlns:a16="http://schemas.microsoft.com/office/drawing/2014/main" id="{B8DE283D-7893-8512-1EF4-E4688F7D06E8}"/>
              </a:ext>
            </a:extLst>
          </p:cNvPr>
          <p:cNvSpPr/>
          <p:nvPr/>
        </p:nvSpPr>
        <p:spPr>
          <a:xfrm>
            <a:off x="8620561" y="2185248"/>
            <a:ext cx="628650" cy="662062"/>
          </a:xfrm>
          <a:prstGeom prst="ellipse">
            <a:avLst/>
          </a:prstGeom>
          <a:noFill/>
          <a:ln w="25400" cap="flat">
            <a:solidFill>
              <a:srgbClr val="FF00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EA40066F-4BE6-A361-4819-6C5A68C3DD76}"/>
              </a:ext>
            </a:extLst>
          </p:cNvPr>
          <p:cNvSpPr txBox="1"/>
          <p:nvPr/>
        </p:nvSpPr>
        <p:spPr>
          <a:xfrm>
            <a:off x="628650" y="4312945"/>
            <a:ext cx="9925049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altLang="zh-CN" dirty="0"/>
              <a:t>the suppression factor is</a:t>
            </a:r>
            <a:endParaRPr lang="zh-CN" altLang="en-US" dirty="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AF32CCC1-BE7F-78A8-258D-12C30A6801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7164" y="4837144"/>
            <a:ext cx="5297672" cy="1190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0667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4348BBF2-B0FA-3F4A-6800-287F2897F8D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22</a:t>
            </a:fld>
            <a:endParaRPr lang="zh-CN" altLang="en-US"/>
          </a:p>
        </p:txBody>
      </p:sp>
      <p:sp>
        <p:nvSpPr>
          <p:cNvPr id="9" name="Shape 43">
            <a:extLst>
              <a:ext uri="{FF2B5EF4-FFF2-40B4-BE49-F238E27FC236}">
                <a16:creationId xmlns:a16="http://schemas.microsoft.com/office/drawing/2014/main" id="{F86D6319-D951-B087-181C-A957208C42E2}"/>
              </a:ext>
            </a:extLst>
          </p:cNvPr>
          <p:cNvSpPr/>
          <p:nvPr/>
        </p:nvSpPr>
        <p:spPr>
          <a:xfrm>
            <a:off x="68789" y="963885"/>
            <a:ext cx="11856098" cy="1"/>
          </a:xfrm>
          <a:prstGeom prst="line">
            <a:avLst/>
          </a:prstGeom>
          <a:ln>
            <a:solidFill>
              <a:schemeClr val="accent2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" name="Shape 200">
            <a:extLst>
              <a:ext uri="{FF2B5EF4-FFF2-40B4-BE49-F238E27FC236}">
                <a16:creationId xmlns:a16="http://schemas.microsoft.com/office/drawing/2014/main" id="{BF623FC9-C5F6-ECBF-734B-3D08818BA5AD}"/>
              </a:ext>
            </a:extLst>
          </p:cNvPr>
          <p:cNvSpPr/>
          <p:nvPr/>
        </p:nvSpPr>
        <p:spPr>
          <a:xfrm>
            <a:off x="628651" y="433214"/>
            <a:ext cx="4010024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>
                <a:solidFill>
                  <a:srgbClr val="0066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rPr lang="en-US" altLang="zh-CN" dirty="0">
                <a:latin typeface="+mj-ea"/>
                <a:ea typeface="+mj-ea"/>
              </a:rPr>
              <a:t>GW power spectra</a:t>
            </a:r>
          </a:p>
        </p:txBody>
      </p:sp>
      <p:sp>
        <p:nvSpPr>
          <p:cNvPr id="24" name="Shape 176">
            <a:extLst>
              <a:ext uri="{FF2B5EF4-FFF2-40B4-BE49-F238E27FC236}">
                <a16:creationId xmlns:a16="http://schemas.microsoft.com/office/drawing/2014/main" id="{1515B4FA-715B-C837-BD03-7D97868698F8}"/>
              </a:ext>
            </a:extLst>
          </p:cNvPr>
          <p:cNvSpPr/>
          <p:nvPr/>
        </p:nvSpPr>
        <p:spPr>
          <a:xfrm>
            <a:off x="5979370" y="625332"/>
            <a:ext cx="6098783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600">
                <a:solidFill>
                  <a:srgbClr val="0066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rPr lang="en-US" dirty="0"/>
              <a:t> Y. </a:t>
            </a:r>
            <a:r>
              <a:rPr lang="en-US" altLang="zh-CN" dirty="0"/>
              <a:t>Chen,</a:t>
            </a:r>
            <a:r>
              <a:rPr lang="zh-CN" altLang="en-US" dirty="0"/>
              <a:t> </a:t>
            </a:r>
            <a:r>
              <a:rPr lang="en-US" altLang="zh-CN" dirty="0"/>
              <a:t>Danning</a:t>
            </a:r>
            <a:r>
              <a:rPr lang="zh-CN" altLang="en-US" dirty="0"/>
              <a:t> </a:t>
            </a:r>
            <a:r>
              <a:rPr lang="en-US" altLang="zh-CN" dirty="0"/>
              <a:t>Li</a:t>
            </a:r>
            <a:r>
              <a:rPr lang="en-US" dirty="0"/>
              <a:t> and M. Huang </a:t>
            </a:r>
            <a:r>
              <a:rPr dirty="0" err="1"/>
              <a:t>arXiv</a:t>
            </a:r>
            <a:r>
              <a:rPr dirty="0"/>
              <a:t>:</a:t>
            </a:r>
            <a:r>
              <a:rPr lang="en-US" dirty="0"/>
              <a:t> </a:t>
            </a:r>
            <a:r>
              <a:rPr lang="en-US" altLang="zh-CN" dirty="0"/>
              <a:t>2212.06591</a:t>
            </a:r>
            <a:endParaRPr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95331F9-EEBD-A9FB-1FE8-39F0C296DC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4745" y="1653688"/>
            <a:ext cx="11723498" cy="4670909"/>
          </a:xfrm>
          <a:prstGeom prst="rect">
            <a:avLst/>
          </a:prstGeom>
        </p:spPr>
      </p:pic>
      <p:grpSp>
        <p:nvGrpSpPr>
          <p:cNvPr id="16" name="组合 15">
            <a:extLst>
              <a:ext uri="{FF2B5EF4-FFF2-40B4-BE49-F238E27FC236}">
                <a16:creationId xmlns:a16="http://schemas.microsoft.com/office/drawing/2014/main" id="{5AEEEB01-97BC-FB23-E4DA-29625EA22FA4}"/>
              </a:ext>
            </a:extLst>
          </p:cNvPr>
          <p:cNvGrpSpPr/>
          <p:nvPr/>
        </p:nvGrpSpPr>
        <p:grpSpPr>
          <a:xfrm>
            <a:off x="2495550" y="2095500"/>
            <a:ext cx="2243239" cy="1333500"/>
            <a:chOff x="2495550" y="2095500"/>
            <a:chExt cx="2243239" cy="1333500"/>
          </a:xfrm>
        </p:grpSpPr>
        <p:cxnSp>
          <p:nvCxnSpPr>
            <p:cNvPr id="11" name="直接箭头连接符 10">
              <a:extLst>
                <a:ext uri="{FF2B5EF4-FFF2-40B4-BE49-F238E27FC236}">
                  <a16:creationId xmlns:a16="http://schemas.microsoft.com/office/drawing/2014/main" id="{8F3964C1-8AC5-8D55-96E3-58F079A17999}"/>
                </a:ext>
              </a:extLst>
            </p:cNvPr>
            <p:cNvCxnSpPr/>
            <p:nvPr/>
          </p:nvCxnSpPr>
          <p:spPr>
            <a:xfrm>
              <a:off x="2495550" y="2095500"/>
              <a:ext cx="1895475" cy="1333500"/>
            </a:xfrm>
            <a:prstGeom prst="straightConnector1">
              <a:avLst/>
            </a:prstGeom>
            <a:noFill/>
            <a:ln w="25400" cap="flat">
              <a:solidFill>
                <a:srgbClr val="FF0000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A15E7BB6-257A-899B-66CC-C63652464510}"/>
                </a:ext>
              </a:extLst>
            </p:cNvPr>
            <p:cNvSpPr txBox="1"/>
            <p:nvPr/>
          </p:nvSpPr>
          <p:spPr>
            <a:xfrm>
              <a:off x="3676751" y="2217722"/>
              <a:ext cx="1062038" cy="476248"/>
            </a:xfrm>
            <a:prstGeom prst="rect">
              <a:avLst/>
            </a:prstGeom>
            <a:solidFill>
              <a:schemeClr val="bg1"/>
            </a:solidFill>
            <a:ln w="12700" cap="flat">
              <a:solidFill>
                <a:schemeClr val="bg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zh-CN" sz="2400" b="0" i="0" u="none" strike="noStrike" cap="none" spc="0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β</a:t>
              </a:r>
              <a:r>
                <a:rPr kumimoji="0" lang="en-US" altLang="zh-CN" sz="2400" b="0" i="0" u="none" strike="noStrike" cap="none" spc="0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kumimoji="0" lang="en-US" altLang="zh-CN" sz="2400" b="0" i="0" u="none" strike="noStrike" cap="none" spc="0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Cambria Math" panose="02040503050406030204" pitchFamily="18" charset="0"/>
                  <a:ea typeface="Cambria Math" panose="02040503050406030204" pitchFamily="18" charset="0"/>
                  <a:sym typeface="Arial"/>
                </a:rPr>
                <a:t>⇧</a:t>
              </a:r>
              <a:endParaRPr kumimoji="0" lang="zh-CN" altLang="en-US" sz="24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E4BC06B3-FB17-2F0B-5AB0-5C07373097CD}"/>
              </a:ext>
            </a:extLst>
          </p:cNvPr>
          <p:cNvGrpSpPr/>
          <p:nvPr/>
        </p:nvGrpSpPr>
        <p:grpSpPr>
          <a:xfrm>
            <a:off x="221249" y="2217722"/>
            <a:ext cx="1062038" cy="2081904"/>
            <a:chOff x="221249" y="2217722"/>
            <a:chExt cx="1062038" cy="2081904"/>
          </a:xfrm>
        </p:grpSpPr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27C44D4A-FF60-F93E-2C7A-E3FC4457313A}"/>
                </a:ext>
              </a:extLst>
            </p:cNvPr>
            <p:cNvSpPr txBox="1"/>
            <p:nvPr/>
          </p:nvSpPr>
          <p:spPr>
            <a:xfrm>
              <a:off x="221249" y="2952752"/>
              <a:ext cx="1062038" cy="476248"/>
            </a:xfrm>
            <a:prstGeom prst="rect">
              <a:avLst/>
            </a:prstGeom>
            <a:solidFill>
              <a:schemeClr val="bg1"/>
            </a:solidFill>
            <a:ln w="12700" cap="flat">
              <a:solidFill>
                <a:schemeClr val="bg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zh-CN" sz="2400" b="0" i="0" u="none" strike="noStrike" cap="none" spc="0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α</a:t>
              </a:r>
              <a:r>
                <a:rPr kumimoji="0" lang="en-US" altLang="zh-CN" sz="2400" b="0" i="0" u="none" strike="noStrike" cap="none" spc="0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kumimoji="0" lang="en-US" altLang="zh-CN" sz="2400" b="0" i="0" u="none" strike="noStrike" cap="none" spc="0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Cambria Math" panose="02040503050406030204" pitchFamily="18" charset="0"/>
                  <a:ea typeface="Cambria Math" panose="02040503050406030204" pitchFamily="18" charset="0"/>
                  <a:sym typeface="Arial"/>
                </a:rPr>
                <a:t>⇧</a:t>
              </a:r>
              <a:endParaRPr kumimoji="0" lang="zh-CN" altLang="en-US" sz="24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0" name="直接箭头连接符 19">
              <a:extLst>
                <a:ext uri="{FF2B5EF4-FFF2-40B4-BE49-F238E27FC236}">
                  <a16:creationId xmlns:a16="http://schemas.microsoft.com/office/drawing/2014/main" id="{7060B2BD-D817-E121-26D0-6BB5A1073363}"/>
                </a:ext>
              </a:extLst>
            </p:cNvPr>
            <p:cNvCxnSpPr/>
            <p:nvPr/>
          </p:nvCxnSpPr>
          <p:spPr>
            <a:xfrm flipV="1">
              <a:off x="846306" y="2217722"/>
              <a:ext cx="0" cy="2081904"/>
            </a:xfrm>
            <a:prstGeom prst="straightConnector1">
              <a:avLst/>
            </a:prstGeom>
            <a:noFill/>
            <a:ln w="25400" cap="flat">
              <a:solidFill>
                <a:srgbClr val="FF0000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3" name="文本框 2">
            <a:extLst>
              <a:ext uri="{FF2B5EF4-FFF2-40B4-BE49-F238E27FC236}">
                <a16:creationId xmlns:a16="http://schemas.microsoft.com/office/drawing/2014/main" id="{6443ABFC-4C1E-FFEE-F59E-6880120906A6}"/>
              </a:ext>
            </a:extLst>
          </p:cNvPr>
          <p:cNvSpPr txBox="1"/>
          <p:nvPr/>
        </p:nvSpPr>
        <p:spPr>
          <a:xfrm>
            <a:off x="644660" y="2193943"/>
            <a:ext cx="2207470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NANOGrav-15</a:t>
            </a:r>
            <a:endParaRPr kumimoji="0" lang="zh-CN" altLang="en-US" sz="24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8011430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hape 336"/>
          <p:cNvSpPr/>
          <p:nvPr/>
        </p:nvSpPr>
        <p:spPr>
          <a:xfrm>
            <a:off x="4320884" y="3075057"/>
            <a:ext cx="3550232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spcBef>
                <a:spcPts val="2100"/>
              </a:spcBef>
              <a:defRPr sz="3600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4000" b="1" dirty="0">
                <a:latin typeface="Arial" panose="020B0604020202020204" pitchFamily="34" charset="0"/>
                <a:cs typeface="Arial" panose="020B0604020202020204" pitchFamily="34" charset="0"/>
              </a:rPr>
              <a:t>V.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Summary</a:t>
            </a:r>
            <a:endParaRPr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1A98D603-3DC1-4EA2-8566-55E17858F7A9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23</a:t>
            </a:fld>
            <a:endParaRPr lang="en-US" altLang="zh-CN"/>
          </a:p>
        </p:txBody>
      </p:sp>
    </p:spTree>
  </p:cSld>
  <p:clrMapOvr>
    <a:masterClrMapping/>
  </p:clrMapOvr>
  <p:transition spd="slow" advTm="1082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4348BBF2-B0FA-3F4A-6800-287F2897F8D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24</a:t>
            </a:fld>
            <a:endParaRPr lang="zh-CN" altLang="en-US"/>
          </a:p>
        </p:txBody>
      </p:sp>
      <p:sp>
        <p:nvSpPr>
          <p:cNvPr id="9" name="Shape 43">
            <a:extLst>
              <a:ext uri="{FF2B5EF4-FFF2-40B4-BE49-F238E27FC236}">
                <a16:creationId xmlns:a16="http://schemas.microsoft.com/office/drawing/2014/main" id="{F86D6319-D951-B087-181C-A957208C42E2}"/>
              </a:ext>
            </a:extLst>
          </p:cNvPr>
          <p:cNvSpPr/>
          <p:nvPr/>
        </p:nvSpPr>
        <p:spPr>
          <a:xfrm>
            <a:off x="68789" y="963885"/>
            <a:ext cx="11856098" cy="1"/>
          </a:xfrm>
          <a:prstGeom prst="line">
            <a:avLst/>
          </a:prstGeom>
          <a:ln>
            <a:solidFill>
              <a:schemeClr val="accent2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" name="Shape 200">
            <a:extLst>
              <a:ext uri="{FF2B5EF4-FFF2-40B4-BE49-F238E27FC236}">
                <a16:creationId xmlns:a16="http://schemas.microsoft.com/office/drawing/2014/main" id="{BF623FC9-C5F6-ECBF-734B-3D08818BA5AD}"/>
              </a:ext>
            </a:extLst>
          </p:cNvPr>
          <p:cNvSpPr/>
          <p:nvPr/>
        </p:nvSpPr>
        <p:spPr>
          <a:xfrm>
            <a:off x="628651" y="433214"/>
            <a:ext cx="4010024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>
                <a:solidFill>
                  <a:srgbClr val="0066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rPr lang="en-US" altLang="zh-CN" dirty="0">
                <a:latin typeface="+mj-ea"/>
                <a:ea typeface="+mj-ea"/>
              </a:rPr>
              <a:t>Summary</a:t>
            </a:r>
            <a:endParaRPr dirty="0">
              <a:latin typeface="+mj-ea"/>
              <a:ea typeface="+mj-ea"/>
            </a:endParaRPr>
          </a:p>
        </p:txBody>
      </p:sp>
      <p:sp>
        <p:nvSpPr>
          <p:cNvPr id="24" name="Shape 176">
            <a:extLst>
              <a:ext uri="{FF2B5EF4-FFF2-40B4-BE49-F238E27FC236}">
                <a16:creationId xmlns:a16="http://schemas.microsoft.com/office/drawing/2014/main" id="{1515B4FA-715B-C837-BD03-7D97868698F8}"/>
              </a:ext>
            </a:extLst>
          </p:cNvPr>
          <p:cNvSpPr/>
          <p:nvPr/>
        </p:nvSpPr>
        <p:spPr>
          <a:xfrm>
            <a:off x="5979370" y="625332"/>
            <a:ext cx="6098783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600">
                <a:solidFill>
                  <a:srgbClr val="0066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rPr lang="en-US" dirty="0"/>
              <a:t> Y. </a:t>
            </a:r>
            <a:r>
              <a:rPr lang="en-US" altLang="zh-CN" dirty="0"/>
              <a:t>Chen,</a:t>
            </a:r>
            <a:r>
              <a:rPr lang="zh-CN" altLang="en-US" dirty="0"/>
              <a:t> </a:t>
            </a:r>
            <a:r>
              <a:rPr lang="en-US" altLang="zh-CN" dirty="0"/>
              <a:t>Danning</a:t>
            </a:r>
            <a:r>
              <a:rPr lang="zh-CN" altLang="en-US" dirty="0"/>
              <a:t> </a:t>
            </a:r>
            <a:r>
              <a:rPr lang="en-US" altLang="zh-CN" dirty="0"/>
              <a:t>Li</a:t>
            </a:r>
            <a:r>
              <a:rPr lang="en-US" dirty="0"/>
              <a:t> and M. Huang </a:t>
            </a:r>
            <a:r>
              <a:rPr dirty="0" err="1"/>
              <a:t>arXiv</a:t>
            </a:r>
            <a:r>
              <a:rPr dirty="0"/>
              <a:t>:</a:t>
            </a:r>
            <a:r>
              <a:rPr lang="en-US" dirty="0"/>
              <a:t> </a:t>
            </a:r>
            <a:r>
              <a:rPr lang="en-US" altLang="zh-CN" dirty="0"/>
              <a:t>2212.06591</a:t>
            </a:r>
            <a:endParaRPr dirty="0"/>
          </a:p>
        </p:txBody>
      </p:sp>
      <p:sp>
        <p:nvSpPr>
          <p:cNvPr id="3" name="Shape 339">
            <a:extLst>
              <a:ext uri="{FF2B5EF4-FFF2-40B4-BE49-F238E27FC236}">
                <a16:creationId xmlns:a16="http://schemas.microsoft.com/office/drawing/2014/main" id="{7D9234F0-E69A-CC34-4803-E09376821D0D}"/>
              </a:ext>
            </a:extLst>
          </p:cNvPr>
          <p:cNvSpPr/>
          <p:nvPr/>
        </p:nvSpPr>
        <p:spPr>
          <a:xfrm>
            <a:off x="879320" y="2353026"/>
            <a:ext cx="10433360" cy="34465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401052" indent="-401052">
              <a:lnSpc>
                <a:spcPct val="150000"/>
              </a:lnSpc>
              <a:spcBef>
                <a:spcPts val="1400"/>
              </a:spcBef>
              <a:buSzPct val="100000"/>
              <a:buAutoNum type="arabicParenR"/>
              <a:defRPr sz="2000">
                <a:solidFill>
                  <a:srgbClr val="0066FF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lang="en-US" altLang="zh-CN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 investigate the </a:t>
            </a:r>
            <a:r>
              <a:rPr lang="en-US" altLang="zh-CN" b="1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bounce solution </a:t>
            </a:r>
            <a:r>
              <a:rPr lang="en-US" altLang="zh-CN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 the holographic QCD and electroweak models with first-order phase transition. The strength parameter α, inverse duration time β/H and bubble wall velocity </a:t>
            </a:r>
            <a:r>
              <a:rPr lang="en-US" altLang="zh-CN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vw</a:t>
            </a:r>
            <a:r>
              <a:rPr lang="en-US" altLang="zh-CN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are calculated by holographic bounce solution.</a:t>
            </a:r>
          </a:p>
          <a:p>
            <a:pPr marL="401052" indent="-401052">
              <a:lnSpc>
                <a:spcPct val="150000"/>
              </a:lnSpc>
              <a:spcBef>
                <a:spcPts val="1400"/>
              </a:spcBef>
              <a:buSzPct val="100000"/>
              <a:buAutoNum type="arabicParenR"/>
              <a:defRPr sz="2000">
                <a:solidFill>
                  <a:srgbClr val="0066FF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lang="en-US" altLang="zh-CN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 find the parameter </a:t>
            </a:r>
            <a:r>
              <a:rPr lang="en-US" altLang="zh-CN" b="1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α is about O(1) </a:t>
            </a:r>
            <a:r>
              <a:rPr lang="en-US" altLang="zh-CN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and </a:t>
            </a:r>
            <a:r>
              <a:rPr lang="en-US" altLang="zh-CN" b="1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β/H is about 10000</a:t>
            </a:r>
            <a:r>
              <a:rPr lang="en-US" altLang="zh-CN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The critical, nucleation and percolation temperatures of the phase transition are close to each other in the holographic model. In addition, the </a:t>
            </a:r>
            <a:r>
              <a:rPr lang="en-US" altLang="zh-CN" b="1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velocity </a:t>
            </a:r>
            <a:r>
              <a:rPr lang="en-US" altLang="zh-CN" b="1" dirty="0" err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</a:t>
            </a:r>
            <a:r>
              <a:rPr lang="en-US" altLang="zh-CN" sz="1400" b="1" dirty="0" err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</a:t>
            </a:r>
            <a:r>
              <a:rPr lang="en-US" altLang="zh-CN" b="1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is found to be less than the sound speed</a:t>
            </a:r>
            <a:r>
              <a:rPr lang="en-US" altLang="zh-CN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64107967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4348BBF2-B0FA-3F4A-6800-287F2897F8D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25</a:t>
            </a:fld>
            <a:endParaRPr lang="zh-CN" altLang="en-US"/>
          </a:p>
        </p:txBody>
      </p:sp>
      <p:sp>
        <p:nvSpPr>
          <p:cNvPr id="9" name="Shape 43">
            <a:extLst>
              <a:ext uri="{FF2B5EF4-FFF2-40B4-BE49-F238E27FC236}">
                <a16:creationId xmlns:a16="http://schemas.microsoft.com/office/drawing/2014/main" id="{F86D6319-D951-B087-181C-A957208C42E2}"/>
              </a:ext>
            </a:extLst>
          </p:cNvPr>
          <p:cNvSpPr/>
          <p:nvPr/>
        </p:nvSpPr>
        <p:spPr>
          <a:xfrm>
            <a:off x="68789" y="963885"/>
            <a:ext cx="11856098" cy="1"/>
          </a:xfrm>
          <a:prstGeom prst="line">
            <a:avLst/>
          </a:prstGeom>
          <a:ln>
            <a:solidFill>
              <a:schemeClr val="accent2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" name="Shape 200">
            <a:extLst>
              <a:ext uri="{FF2B5EF4-FFF2-40B4-BE49-F238E27FC236}">
                <a16:creationId xmlns:a16="http://schemas.microsoft.com/office/drawing/2014/main" id="{BF623FC9-C5F6-ECBF-734B-3D08818BA5AD}"/>
              </a:ext>
            </a:extLst>
          </p:cNvPr>
          <p:cNvSpPr/>
          <p:nvPr/>
        </p:nvSpPr>
        <p:spPr>
          <a:xfrm>
            <a:off x="628651" y="433214"/>
            <a:ext cx="4010024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>
                <a:solidFill>
                  <a:srgbClr val="0066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rPr lang="en-US" altLang="zh-CN" dirty="0">
                <a:latin typeface="+mj-ea"/>
                <a:ea typeface="+mj-ea"/>
              </a:rPr>
              <a:t>Summary</a:t>
            </a:r>
            <a:endParaRPr dirty="0">
              <a:latin typeface="+mj-ea"/>
              <a:ea typeface="+mj-ea"/>
            </a:endParaRPr>
          </a:p>
        </p:txBody>
      </p:sp>
      <p:sp>
        <p:nvSpPr>
          <p:cNvPr id="24" name="Shape 176">
            <a:extLst>
              <a:ext uri="{FF2B5EF4-FFF2-40B4-BE49-F238E27FC236}">
                <a16:creationId xmlns:a16="http://schemas.microsoft.com/office/drawing/2014/main" id="{1515B4FA-715B-C837-BD03-7D97868698F8}"/>
              </a:ext>
            </a:extLst>
          </p:cNvPr>
          <p:cNvSpPr/>
          <p:nvPr/>
        </p:nvSpPr>
        <p:spPr>
          <a:xfrm>
            <a:off x="5979370" y="625332"/>
            <a:ext cx="6098783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600">
                <a:solidFill>
                  <a:srgbClr val="0066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rPr lang="en-US" dirty="0"/>
              <a:t> Y. </a:t>
            </a:r>
            <a:r>
              <a:rPr lang="en-US" altLang="zh-CN" dirty="0"/>
              <a:t>Chen,</a:t>
            </a:r>
            <a:r>
              <a:rPr lang="zh-CN" altLang="en-US" dirty="0"/>
              <a:t> </a:t>
            </a:r>
            <a:r>
              <a:rPr lang="en-US" altLang="zh-CN" dirty="0"/>
              <a:t>Danning</a:t>
            </a:r>
            <a:r>
              <a:rPr lang="zh-CN" altLang="en-US" dirty="0"/>
              <a:t> </a:t>
            </a:r>
            <a:r>
              <a:rPr lang="en-US" altLang="zh-CN" dirty="0"/>
              <a:t>Li</a:t>
            </a:r>
            <a:r>
              <a:rPr lang="en-US" dirty="0"/>
              <a:t> and M. Huang </a:t>
            </a:r>
            <a:r>
              <a:rPr dirty="0" err="1"/>
              <a:t>arXiv</a:t>
            </a:r>
            <a:r>
              <a:rPr dirty="0"/>
              <a:t>:</a:t>
            </a:r>
            <a:r>
              <a:rPr lang="en-US" dirty="0"/>
              <a:t> </a:t>
            </a:r>
            <a:r>
              <a:rPr lang="en-US" altLang="zh-CN" dirty="0"/>
              <a:t>2212.06591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hape 339">
                <a:extLst>
                  <a:ext uri="{FF2B5EF4-FFF2-40B4-BE49-F238E27FC236}">
                    <a16:creationId xmlns:a16="http://schemas.microsoft.com/office/drawing/2014/main" id="{7D9234F0-E69A-CC34-4803-E09376821D0D}"/>
                  </a:ext>
                </a:extLst>
              </p:cNvPr>
              <p:cNvSpPr/>
              <p:nvPr/>
            </p:nvSpPr>
            <p:spPr>
              <a:xfrm>
                <a:off x="879320" y="2469758"/>
                <a:ext cx="10433360" cy="2523191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45719" rIns="45719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1400"/>
                  </a:spcBef>
                  <a:buSzPct val="100000"/>
                  <a:defRPr sz="2000">
                    <a:solidFill>
                      <a:srgbClr val="0066FF"/>
                    </a:solidFill>
                    <a:latin typeface="Arial Black"/>
                    <a:ea typeface="Arial Black"/>
                    <a:cs typeface="Arial Black"/>
                    <a:sym typeface="Arial Black"/>
                  </a:defRPr>
                </a:pPr>
                <a:r>
                  <a:rPr lang="en-US" altLang="zh-CN" dirty="0"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3) </a:t>
                </a:r>
                <a:r>
                  <a:rPr lang="en-US" altLang="zh-CN" b="1" dirty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The GW signal is strongly suppressed due to the presence of the factor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𝚼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making it difficult to be detected by the experiment. The signal may be detected by Ultimate-DECIGO only when the appropriate parameters are selected in Model II for EWPT.</a:t>
                </a:r>
              </a:p>
              <a:p>
                <a:pPr>
                  <a:lnSpc>
                    <a:spcPct val="150000"/>
                  </a:lnSpc>
                  <a:spcBef>
                    <a:spcPts val="1400"/>
                  </a:spcBef>
                  <a:buSzPct val="100000"/>
                  <a:defRPr sz="2000">
                    <a:solidFill>
                      <a:srgbClr val="0066FF"/>
                    </a:solidFill>
                    <a:latin typeface="Arial Black"/>
                    <a:ea typeface="Arial Black"/>
                    <a:cs typeface="Arial Black"/>
                    <a:sym typeface="Arial Black"/>
                  </a:defRPr>
                </a:pPr>
                <a:r>
                  <a:rPr lang="en-US" altLang="zh-CN" dirty="0"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4)  </a:t>
                </a:r>
                <a:r>
                  <a:rPr lang="en-US" altLang="zh-CN" b="1" dirty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The primordial black hole is not favorable for formation due to the large parameter β/H and small velocity </a:t>
                </a:r>
                <a:r>
                  <a:rPr lang="en-US" altLang="zh-CN" b="1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</a:t>
                </a:r>
                <a:r>
                  <a:rPr lang="en-US" altLang="zh-CN" sz="1400" b="1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w</a:t>
                </a:r>
                <a:r>
                  <a:rPr lang="en-US" altLang="zh-CN" b="1" dirty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Shape 339">
                <a:extLst>
                  <a:ext uri="{FF2B5EF4-FFF2-40B4-BE49-F238E27FC236}">
                    <a16:creationId xmlns:a16="http://schemas.microsoft.com/office/drawing/2014/main" id="{7D9234F0-E69A-CC34-4803-E09376821D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320" y="2469758"/>
                <a:ext cx="10433360" cy="2523191"/>
              </a:xfrm>
              <a:prstGeom prst="rect">
                <a:avLst/>
              </a:prstGeom>
              <a:blipFill>
                <a:blip r:embed="rId2"/>
                <a:stretch>
                  <a:fillRect l="-1051" r="-1285" b="-3382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0366326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/>
          <p:nvPr/>
        </p:nvSpPr>
        <p:spPr>
          <a:xfrm>
            <a:off x="2279650" y="2865437"/>
            <a:ext cx="7632700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marL="609600" indent="-609600" algn="ctr">
              <a:defRPr sz="4000" b="1">
                <a:solidFill>
                  <a:schemeClr val="accent2"/>
                </a:solidFill>
              </a:defRPr>
            </a:lvl1pPr>
          </a:lstStyle>
          <a:p>
            <a:pPr>
              <a:defRPr sz="2800"/>
            </a:pPr>
            <a:r>
              <a:rPr lang="en-US" altLang="zh-CN" sz="4400" dirty="0"/>
              <a:t>Thanks</a:t>
            </a:r>
            <a:r>
              <a:rPr lang="zh-CN" altLang="en-US" sz="4400" dirty="0"/>
              <a:t>！</a:t>
            </a:r>
            <a:endParaRPr sz="4400" dirty="0"/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2AB963E-BD62-660C-9A2A-5BC5427618F3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26</a:t>
            </a:fld>
            <a:endParaRPr lang="en-US" altLang="zh-CN"/>
          </a:p>
        </p:txBody>
      </p:sp>
    </p:spTree>
  </p:cSld>
  <p:clrMapOvr>
    <a:masterClrMapping/>
  </p:clrMapOvr>
  <p:transition spd="slow" advTm="897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/>
        </p:nvSpPr>
        <p:spPr>
          <a:xfrm>
            <a:off x="4091212" y="3075057"/>
            <a:ext cx="4009576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4000" b="1">
                <a:solidFill>
                  <a:schemeClr val="accent2"/>
                </a:solidFill>
              </a:defRPr>
            </a:lvl1pPr>
          </a:lstStyle>
          <a:p>
            <a:r>
              <a:rPr dirty="0"/>
              <a:t>I.</a:t>
            </a:r>
            <a:r>
              <a:rPr lang="en-US" dirty="0"/>
              <a:t> </a:t>
            </a:r>
            <a:r>
              <a:rPr lang="en-US" altLang="zh-CN" sz="4000" dirty="0"/>
              <a:t>Introduction</a:t>
            </a:r>
            <a:endParaRPr lang="zh-CN" altLang="en-US" sz="4000" dirty="0"/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4F6271D3-CDE8-669C-DF8C-9E1A68FE11D9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34075917"/>
      </p:ext>
    </p:extLst>
  </p:cSld>
  <p:clrMapOvr>
    <a:masterClrMapping/>
  </p:clrMapOvr>
  <p:transition spd="slow" advTm="304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B020EC26-6CE9-362F-4AA9-38BBD9855BAE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4</a:t>
            </a:fld>
            <a:endParaRPr lang="zh-CN" altLang="en-US"/>
          </a:p>
        </p:txBody>
      </p:sp>
      <p:sp>
        <p:nvSpPr>
          <p:cNvPr id="3" name="Shape 42">
            <a:extLst>
              <a:ext uri="{FF2B5EF4-FFF2-40B4-BE49-F238E27FC236}">
                <a16:creationId xmlns:a16="http://schemas.microsoft.com/office/drawing/2014/main" id="{4DD43EE3-1E45-1F6D-22C8-C2D61595DC67}"/>
              </a:ext>
            </a:extLst>
          </p:cNvPr>
          <p:cNvSpPr/>
          <p:nvPr/>
        </p:nvSpPr>
        <p:spPr>
          <a:xfrm>
            <a:off x="378712" y="305602"/>
            <a:ext cx="6977311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400"/>
              </a:spcBef>
              <a:defRPr>
                <a:solidFill>
                  <a:srgbClr val="3221A3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rPr lang="en-US" altLang="zh-CN" dirty="0">
                <a:latin typeface="+mj-ea"/>
                <a:ea typeface="+mj-ea"/>
              </a:rPr>
              <a:t>Baryon asymmetry puzzle</a:t>
            </a:r>
            <a:endParaRPr dirty="0">
              <a:latin typeface="+mj-ea"/>
              <a:ea typeface="+mj-ea"/>
            </a:endParaRPr>
          </a:p>
        </p:txBody>
      </p:sp>
      <p:sp>
        <p:nvSpPr>
          <p:cNvPr id="4" name="Shape 43">
            <a:extLst>
              <a:ext uri="{FF2B5EF4-FFF2-40B4-BE49-F238E27FC236}">
                <a16:creationId xmlns:a16="http://schemas.microsoft.com/office/drawing/2014/main" id="{91674E6A-05AC-6F0D-5B05-DAFFAE4B66FF}"/>
              </a:ext>
            </a:extLst>
          </p:cNvPr>
          <p:cNvSpPr/>
          <p:nvPr/>
        </p:nvSpPr>
        <p:spPr>
          <a:xfrm>
            <a:off x="93306" y="928389"/>
            <a:ext cx="11856098" cy="1"/>
          </a:xfrm>
          <a:prstGeom prst="line">
            <a:avLst/>
          </a:prstGeom>
          <a:ln>
            <a:solidFill>
              <a:schemeClr val="accent2"/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6ADF577D-1182-81B9-3D6C-3EA481792C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6023" y="0"/>
            <a:ext cx="482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hape 176">
            <a:extLst>
              <a:ext uri="{FF2B5EF4-FFF2-40B4-BE49-F238E27FC236}">
                <a16:creationId xmlns:a16="http://schemas.microsoft.com/office/drawing/2014/main" id="{1B1012C3-6766-F318-EA7B-E5773473BF31}"/>
              </a:ext>
            </a:extLst>
          </p:cNvPr>
          <p:cNvSpPr/>
          <p:nvPr/>
        </p:nvSpPr>
        <p:spPr>
          <a:xfrm>
            <a:off x="3526781" y="1797187"/>
            <a:ext cx="4160087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1600">
                <a:solidFill>
                  <a:srgbClr val="0066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rPr lang="en-US" altLang="zh-CN" dirty="0"/>
              <a:t>A.D. Sakharov</a:t>
            </a:r>
            <a:r>
              <a:rPr lang="da-DK" dirty="0"/>
              <a:t>, Pisma Zh. Eksp. Teor. Fiz.(1967)</a:t>
            </a:r>
            <a:endParaRPr dirty="0"/>
          </a:p>
        </p:txBody>
      </p:sp>
      <p:sp>
        <p:nvSpPr>
          <p:cNvPr id="9" name="Shape 46">
            <a:extLst>
              <a:ext uri="{FF2B5EF4-FFF2-40B4-BE49-F238E27FC236}">
                <a16:creationId xmlns:a16="http://schemas.microsoft.com/office/drawing/2014/main" id="{C38FCD2D-FCFB-8939-7DCE-5EFF5E711359}"/>
              </a:ext>
            </a:extLst>
          </p:cNvPr>
          <p:cNvSpPr/>
          <p:nvPr/>
        </p:nvSpPr>
        <p:spPr>
          <a:xfrm>
            <a:off x="554256" y="1797187"/>
            <a:ext cx="3303370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spcBef>
                <a:spcPts val="1400"/>
              </a:spcBef>
              <a:defRPr>
                <a:solidFill>
                  <a:srgbClr val="3221A3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lang="en-US" dirty="0">
                <a:latin typeface="+mn-ea"/>
                <a:ea typeface="+mn-ea"/>
              </a:rPr>
              <a:t>Sakharov conditions:</a:t>
            </a:r>
            <a:endParaRPr dirty="0">
              <a:latin typeface="+mn-ea"/>
              <a:ea typeface="+mn-ea"/>
            </a:endParaRPr>
          </a:p>
        </p:txBody>
      </p:sp>
      <p:sp>
        <p:nvSpPr>
          <p:cNvPr id="10" name="Shape 112">
            <a:extLst>
              <a:ext uri="{FF2B5EF4-FFF2-40B4-BE49-F238E27FC236}">
                <a16:creationId xmlns:a16="http://schemas.microsoft.com/office/drawing/2014/main" id="{D9841774-04A1-C39D-5A7F-1EE1A1A3757D}"/>
              </a:ext>
            </a:extLst>
          </p:cNvPr>
          <p:cNvSpPr/>
          <p:nvPr/>
        </p:nvSpPr>
        <p:spPr>
          <a:xfrm>
            <a:off x="729798" y="2880509"/>
            <a:ext cx="5594802" cy="1015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2000" b="1">
                <a:solidFill>
                  <a:srgbClr val="008000"/>
                </a:solidFill>
              </a:defRPr>
            </a:pPr>
            <a:r>
              <a:rPr lang="en-US" sz="2000" dirty="0"/>
              <a:t>1) Baryon number B violation.</a:t>
            </a:r>
          </a:p>
          <a:p>
            <a:pPr>
              <a:defRPr sz="2000" b="1">
                <a:solidFill>
                  <a:srgbClr val="008000"/>
                </a:solidFill>
              </a:defRPr>
            </a:pPr>
            <a:r>
              <a:rPr lang="en-US" sz="2000" dirty="0"/>
              <a:t>2) C-symmetry and CP-symmetry violation.</a:t>
            </a:r>
          </a:p>
          <a:p>
            <a:pPr>
              <a:defRPr sz="2000" b="1">
                <a:solidFill>
                  <a:srgbClr val="008000"/>
                </a:solidFill>
              </a:defRPr>
            </a:pPr>
            <a:r>
              <a:rPr lang="en-US" sz="2000" dirty="0"/>
              <a:t>3) Interactions out of thermal equilibrium.</a:t>
            </a:r>
            <a:endParaRPr lang="zh-CN" altLang="en-US" sz="2000" dirty="0"/>
          </a:p>
        </p:txBody>
      </p:sp>
      <p:sp>
        <p:nvSpPr>
          <p:cNvPr id="12" name="箭头: 右弧形 11">
            <a:extLst>
              <a:ext uri="{FF2B5EF4-FFF2-40B4-BE49-F238E27FC236}">
                <a16:creationId xmlns:a16="http://schemas.microsoft.com/office/drawing/2014/main" id="{FB8FB9B4-22DD-59EB-C073-A69D62EE6D05}"/>
              </a:ext>
            </a:extLst>
          </p:cNvPr>
          <p:cNvSpPr/>
          <p:nvPr/>
        </p:nvSpPr>
        <p:spPr>
          <a:xfrm>
            <a:off x="5957887" y="3661909"/>
            <a:ext cx="733425" cy="1466845"/>
          </a:xfrm>
          <a:prstGeom prst="curvedLeftArrow">
            <a:avLst/>
          </a:prstGeom>
          <a:solidFill>
            <a:srgbClr val="FF0000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8C2D0E40-9514-96CF-9FA0-B435BF8F43AE}"/>
              </a:ext>
            </a:extLst>
          </p:cNvPr>
          <p:cNvSpPr txBox="1"/>
          <p:nvPr/>
        </p:nvSpPr>
        <p:spPr>
          <a:xfrm>
            <a:off x="1531502" y="4728646"/>
            <a:ext cx="3990557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First-Order Phase Transition</a:t>
            </a:r>
            <a:endParaRPr kumimoji="0" lang="zh-CN" altLang="en-US" sz="2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6" name="箭头: 左弧形 15">
            <a:extLst>
              <a:ext uri="{FF2B5EF4-FFF2-40B4-BE49-F238E27FC236}">
                <a16:creationId xmlns:a16="http://schemas.microsoft.com/office/drawing/2014/main" id="{06B092F7-D211-8BF0-0CB2-17680CCB0AB3}"/>
              </a:ext>
            </a:extLst>
          </p:cNvPr>
          <p:cNvSpPr/>
          <p:nvPr/>
        </p:nvSpPr>
        <p:spPr>
          <a:xfrm>
            <a:off x="432259" y="4909683"/>
            <a:ext cx="869063" cy="1285871"/>
          </a:xfrm>
          <a:prstGeom prst="curvedRightArrow">
            <a:avLst/>
          </a:prstGeom>
          <a:solidFill>
            <a:srgbClr val="FF0000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101D3387-5B87-3676-767C-6878ECBEFF4E}"/>
              </a:ext>
            </a:extLst>
          </p:cNvPr>
          <p:cNvSpPr txBox="1"/>
          <p:nvPr/>
        </p:nvSpPr>
        <p:spPr>
          <a:xfrm>
            <a:off x="1531501" y="5848292"/>
            <a:ext cx="4920101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GWs, primordial magnetic field, primordial black holes, dark matter…</a:t>
            </a:r>
            <a:endParaRPr kumimoji="0" lang="zh-CN" altLang="en-US" sz="20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16103206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B020EC26-6CE9-362F-4AA9-38BBD9855BAE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5</a:t>
            </a:fld>
            <a:endParaRPr lang="zh-CN" altLang="en-US"/>
          </a:p>
        </p:txBody>
      </p:sp>
      <p:sp>
        <p:nvSpPr>
          <p:cNvPr id="3" name="Shape 42">
            <a:extLst>
              <a:ext uri="{FF2B5EF4-FFF2-40B4-BE49-F238E27FC236}">
                <a16:creationId xmlns:a16="http://schemas.microsoft.com/office/drawing/2014/main" id="{4DD43EE3-1E45-1F6D-22C8-C2D61595DC67}"/>
              </a:ext>
            </a:extLst>
          </p:cNvPr>
          <p:cNvSpPr/>
          <p:nvPr/>
        </p:nvSpPr>
        <p:spPr>
          <a:xfrm>
            <a:off x="378712" y="305602"/>
            <a:ext cx="6977311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400"/>
              </a:spcBef>
              <a:defRPr>
                <a:solidFill>
                  <a:srgbClr val="3221A3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rPr lang="en-US" altLang="zh-CN" dirty="0">
                <a:latin typeface="+mj-ea"/>
                <a:ea typeface="+mj-ea"/>
              </a:rPr>
              <a:t>Nonequilibrium first-order transition</a:t>
            </a:r>
            <a:endParaRPr dirty="0">
              <a:latin typeface="+mj-ea"/>
              <a:ea typeface="+mj-ea"/>
            </a:endParaRPr>
          </a:p>
        </p:txBody>
      </p:sp>
      <p:sp>
        <p:nvSpPr>
          <p:cNvPr id="4" name="Shape 43">
            <a:extLst>
              <a:ext uri="{FF2B5EF4-FFF2-40B4-BE49-F238E27FC236}">
                <a16:creationId xmlns:a16="http://schemas.microsoft.com/office/drawing/2014/main" id="{91674E6A-05AC-6F0D-5B05-DAFFAE4B66FF}"/>
              </a:ext>
            </a:extLst>
          </p:cNvPr>
          <p:cNvSpPr/>
          <p:nvPr/>
        </p:nvSpPr>
        <p:spPr>
          <a:xfrm>
            <a:off x="93306" y="928389"/>
            <a:ext cx="11856098" cy="1"/>
          </a:xfrm>
          <a:prstGeom prst="line">
            <a:avLst/>
          </a:prstGeom>
          <a:ln>
            <a:solidFill>
              <a:schemeClr val="accent2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17CC8374-417E-AA46-AB9F-5C6F6DB311F9}"/>
              </a:ext>
            </a:extLst>
          </p:cNvPr>
          <p:cNvSpPr txBox="1"/>
          <p:nvPr/>
        </p:nvSpPr>
        <p:spPr>
          <a:xfrm>
            <a:off x="1480801" y="1868458"/>
            <a:ext cx="3592869" cy="132343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/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Quantum Nucleation Theory</a:t>
            </a:r>
          </a:p>
          <a:p>
            <a:pPr algn="ctr"/>
            <a:endParaRPr kumimoji="0" lang="en-US" altLang="zh-CN" sz="2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algn="ctr"/>
            <a:endParaRPr lang="en-US" altLang="zh-CN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kumimoji="0" lang="en-US" altLang="zh-CN" sz="2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Bounce Solution</a:t>
            </a:r>
            <a:endParaRPr kumimoji="0" lang="zh-CN" altLang="en-US" sz="2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6146" name="Picture 2" descr="During a first-order phase transition, the matter fields get trapped in a 'false vacuum' state from which they can only escape by nucleating bubbles of the new phase, that is, the 'true vacuum' state.">
            <a:extLst>
              <a:ext uri="{FF2B5EF4-FFF2-40B4-BE49-F238E27FC236}">
                <a16:creationId xmlns:a16="http://schemas.microsoft.com/office/drawing/2014/main" id="{88575949-CE77-D824-3CA2-FDF7271DB0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950" y="1232396"/>
            <a:ext cx="4107174" cy="256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Shape 176">
                <a:extLst>
                  <a:ext uri="{FF2B5EF4-FFF2-40B4-BE49-F238E27FC236}">
                    <a16:creationId xmlns:a16="http://schemas.microsoft.com/office/drawing/2014/main" id="{4CE144F6-6728-219C-1DEA-75236AC3B86F}"/>
                  </a:ext>
                </a:extLst>
              </p:cNvPr>
              <p:cNvSpPr/>
              <p:nvPr/>
            </p:nvSpPr>
            <p:spPr>
              <a:xfrm>
                <a:off x="6334125" y="155178"/>
                <a:ext cx="5615279" cy="584775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45719" rIns="45719">
                <a:spAutoFit/>
              </a:bodyPr>
              <a:lstStyle>
                <a:lvl1pPr>
                  <a:defRPr sz="1600">
                    <a:solidFill>
                      <a:srgbClr val="006600"/>
                    </a:solidFill>
                    <a:latin typeface="Arial Black"/>
                    <a:ea typeface="Arial Black"/>
                    <a:cs typeface="Arial Black"/>
                    <a:sym typeface="Arial Black"/>
                  </a:defRPr>
                </a:lvl1pPr>
              </a:lstStyle>
              <a:p>
                <a:r>
                  <a:rPr lang="en-US" altLang="zh-CN" dirty="0"/>
                  <a:t>S. Coleman, Phys. Rev. D 15, 2929 (1977); (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altLang="zh-CN" dirty="0"/>
                  <a:t>)</a:t>
                </a:r>
              </a:p>
              <a:p>
                <a:r>
                  <a:rPr lang="en-US" altLang="zh-CN" dirty="0"/>
                  <a:t>A. D. Linde, </a:t>
                </a:r>
                <a:r>
                  <a:rPr lang="en-US" altLang="zh-CN" dirty="0" err="1"/>
                  <a:t>Nucl</a:t>
                </a:r>
                <a:r>
                  <a:rPr lang="en-US" altLang="zh-CN" dirty="0"/>
                  <a:t>. Phys. B216, 421 (1983). (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altLang="zh-CN" b="1" i="1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altLang="zh-CN" dirty="0"/>
                  <a:t>)</a:t>
                </a:r>
              </a:p>
            </p:txBody>
          </p:sp>
        </mc:Choice>
        <mc:Fallback xmlns="">
          <p:sp>
            <p:nvSpPr>
              <p:cNvPr id="7" name="Shape 176">
                <a:extLst>
                  <a:ext uri="{FF2B5EF4-FFF2-40B4-BE49-F238E27FC236}">
                    <a16:creationId xmlns:a16="http://schemas.microsoft.com/office/drawing/2014/main" id="{4CE144F6-6728-219C-1DEA-75236AC3B8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4125" y="155178"/>
                <a:ext cx="5615279" cy="584775"/>
              </a:xfrm>
              <a:prstGeom prst="rect">
                <a:avLst/>
              </a:prstGeom>
              <a:blipFill>
                <a:blip r:embed="rId3"/>
                <a:stretch>
                  <a:fillRect l="-1412" t="-3125" b="-12500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本框 8">
            <a:extLst>
              <a:ext uri="{FF2B5EF4-FFF2-40B4-BE49-F238E27FC236}">
                <a16:creationId xmlns:a16="http://schemas.microsoft.com/office/drawing/2014/main" id="{CB5201CD-BCE9-E375-D860-30FB83A3BD0C}"/>
              </a:ext>
            </a:extLst>
          </p:cNvPr>
          <p:cNvSpPr txBox="1"/>
          <p:nvPr/>
        </p:nvSpPr>
        <p:spPr>
          <a:xfrm>
            <a:off x="1219805" y="3827956"/>
            <a:ext cx="9603099" cy="830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At sufficiently high temperatures, the least-action solution has O(3) symmetry [Linde, 1983]. The O(3)-symmetric bubble is governed by</a:t>
            </a:r>
            <a:endParaRPr kumimoji="0" lang="zh-CN" alt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4E4AFCFC-AACA-790A-BE7B-3FAE83422A97}"/>
              </a:ext>
            </a:extLst>
          </p:cNvPr>
          <p:cNvSpPr txBox="1"/>
          <p:nvPr/>
        </p:nvSpPr>
        <p:spPr>
          <a:xfrm>
            <a:off x="629581" y="5485872"/>
            <a:ext cx="6096000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zh-CN" altLang="en-US" dirty="0"/>
              <a:t>with boundary </a:t>
            </a:r>
            <a:r>
              <a:rPr lang="en-US" altLang="zh-CN" dirty="0"/>
              <a:t>conditions</a:t>
            </a:r>
            <a:endParaRPr lang="zh-CN" altLang="en-US" dirty="0"/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22274AC3-706C-B80D-BB77-8169C255F6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7581" y="4654877"/>
            <a:ext cx="4629833" cy="830995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2A686582-50AC-C734-871B-0BBBF181F4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1834" y="5648227"/>
            <a:ext cx="3390833" cy="1130168"/>
          </a:xfrm>
          <a:prstGeom prst="rect">
            <a:avLst/>
          </a:prstGeom>
        </p:spPr>
      </p:pic>
      <p:sp>
        <p:nvSpPr>
          <p:cNvPr id="21" name="Shape 176">
            <a:extLst>
              <a:ext uri="{FF2B5EF4-FFF2-40B4-BE49-F238E27FC236}">
                <a16:creationId xmlns:a16="http://schemas.microsoft.com/office/drawing/2014/main" id="{D3388355-1E84-BD89-AC6D-EEC833D4E791}"/>
              </a:ext>
            </a:extLst>
          </p:cNvPr>
          <p:cNvSpPr/>
          <p:nvPr/>
        </p:nvSpPr>
        <p:spPr>
          <a:xfrm>
            <a:off x="8307415" y="5006414"/>
            <a:ext cx="3641990" cy="1323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1600">
                <a:solidFill>
                  <a:srgbClr val="0066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rPr lang="en-US" altLang="zh-CN" dirty="0" err="1"/>
              <a:t>J.I.Kapusta</a:t>
            </a:r>
            <a:r>
              <a:rPr lang="en-US" altLang="zh-CN" dirty="0"/>
              <a:t> and </a:t>
            </a:r>
            <a:r>
              <a:rPr lang="en-US" altLang="zh-CN" dirty="0" err="1"/>
              <a:t>C.Gale</a:t>
            </a:r>
            <a:r>
              <a:rPr lang="en-US" altLang="zh-CN" dirty="0"/>
              <a:t>, Finite-temperature field theory: Principles and applications,</a:t>
            </a:r>
          </a:p>
          <a:p>
            <a:r>
              <a:rPr lang="en-US" altLang="zh-CN" dirty="0"/>
              <a:t>Cambridge University Press, 2011</a:t>
            </a:r>
          </a:p>
        </p:txBody>
      </p:sp>
    </p:spTree>
    <p:extLst>
      <p:ext uri="{BB962C8B-B14F-4D97-AF65-F5344CB8AC3E}">
        <p14:creationId xmlns:p14="http://schemas.microsoft.com/office/powerpoint/2010/main" val="1547155054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/>
        </p:nvSpPr>
        <p:spPr>
          <a:xfrm>
            <a:off x="703295" y="301581"/>
            <a:ext cx="5543550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400"/>
              </a:spcBef>
              <a:defRPr>
                <a:solidFill>
                  <a:srgbClr val="3221A3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rPr lang="en-US" altLang="zh-CN" dirty="0">
                <a:latin typeface="+mj-ea"/>
                <a:ea typeface="+mj-ea"/>
              </a:rPr>
              <a:t>Holographic dictionary</a:t>
            </a:r>
            <a:endParaRPr dirty="0">
              <a:latin typeface="+mj-ea"/>
              <a:ea typeface="+mj-ea"/>
            </a:endParaRPr>
          </a:p>
        </p:txBody>
      </p:sp>
      <p:sp>
        <p:nvSpPr>
          <p:cNvPr id="121" name="Shape 121"/>
          <p:cNvSpPr/>
          <p:nvPr/>
        </p:nvSpPr>
        <p:spPr>
          <a:xfrm>
            <a:off x="1991519" y="981615"/>
            <a:ext cx="7920038" cy="91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spcBef>
                <a:spcPts val="1400"/>
              </a:spcBef>
              <a:defRPr>
                <a:solidFill>
                  <a:srgbClr val="3221A3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lang="en-US" altLang="zh-CN" dirty="0"/>
              <a:t>Boundary QFT</a:t>
            </a:r>
            <a:r>
              <a:rPr lang="zh-CN" altLang="en-US" dirty="0"/>
              <a:t> </a:t>
            </a:r>
            <a:r>
              <a:rPr dirty="0"/>
              <a:t>                  </a:t>
            </a:r>
            <a:r>
              <a:rPr lang="en-US" altLang="zh-CN" dirty="0"/>
              <a:t>Gravity</a:t>
            </a:r>
            <a:endParaRPr dirty="0"/>
          </a:p>
          <a:p>
            <a:pPr>
              <a:spcBef>
                <a:spcPts val="1400"/>
              </a:spcBef>
              <a:defRPr sz="1400">
                <a:solidFill>
                  <a:srgbClr val="0066FF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sz="1800" dirty="0"/>
              <a:t>      </a:t>
            </a:r>
            <a:r>
              <a:rPr lang="en-US" sz="1800" dirty="0"/>
              <a:t>        </a:t>
            </a:r>
            <a:r>
              <a:rPr lang="en-US" altLang="zh-CN" sz="1800" dirty="0"/>
              <a:t>Local operator</a:t>
            </a:r>
            <a:r>
              <a:rPr sz="1800" dirty="0"/>
              <a:t>                            </a:t>
            </a:r>
            <a:r>
              <a:rPr lang="en-US" sz="1800" dirty="0"/>
              <a:t>     Field      </a:t>
            </a:r>
            <a:endParaRPr sz="1800" dirty="0"/>
          </a:p>
        </p:txBody>
      </p:sp>
      <p:pic>
        <p:nvPicPr>
          <p:cNvPr id="122" name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375" y="1446245"/>
            <a:ext cx="792163" cy="4524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23" name="imag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8806" y="1529285"/>
            <a:ext cx="890588" cy="3508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24" name="image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5775" y="4049065"/>
            <a:ext cx="3554413" cy="539751"/>
          </a:xfrm>
          <a:prstGeom prst="rect">
            <a:avLst/>
          </a:prstGeom>
          <a:ln w="38100">
            <a:solidFill>
              <a:srgbClr val="009999"/>
            </a:solidFill>
          </a:ln>
        </p:spPr>
      </p:pic>
      <p:pic>
        <p:nvPicPr>
          <p:cNvPr id="125" name="image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95775" y="4993752"/>
            <a:ext cx="3311525" cy="6699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6" name="imag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5912" y="5940993"/>
            <a:ext cx="6507163" cy="801688"/>
          </a:xfrm>
          <a:prstGeom prst="rect">
            <a:avLst/>
          </a:prstGeom>
          <a:ln w="12700">
            <a:miter lim="400000"/>
          </a:ln>
        </p:spPr>
      </p:pic>
      <p:sp>
        <p:nvSpPr>
          <p:cNvPr id="127" name="Shape 127"/>
          <p:cNvSpPr/>
          <p:nvPr/>
        </p:nvSpPr>
        <p:spPr>
          <a:xfrm>
            <a:off x="2949686" y="3459463"/>
            <a:ext cx="8017577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>
                <a:solidFill>
                  <a:srgbClr val="0066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rPr lang="en-US" dirty="0"/>
              <a:t>Strongly</a:t>
            </a:r>
            <a:r>
              <a:rPr lang="zh-CN" altLang="en-US" dirty="0"/>
              <a:t> </a:t>
            </a:r>
            <a:r>
              <a:rPr lang="en-US" altLang="zh-CN" dirty="0"/>
              <a:t>coupled</a:t>
            </a:r>
            <a:r>
              <a:rPr dirty="0"/>
              <a:t>                      </a:t>
            </a:r>
            <a:r>
              <a:rPr lang="en-US" dirty="0"/>
              <a:t>W</a:t>
            </a:r>
            <a:r>
              <a:rPr lang="en-US" altLang="zh-CN" dirty="0"/>
              <a:t>eakly coupled semi-classical</a:t>
            </a:r>
            <a:endParaRPr dirty="0"/>
          </a:p>
        </p:txBody>
      </p:sp>
      <p:sp>
        <p:nvSpPr>
          <p:cNvPr id="128" name="Shape 128"/>
          <p:cNvSpPr/>
          <p:nvPr/>
        </p:nvSpPr>
        <p:spPr>
          <a:xfrm flipV="1">
            <a:off x="1486677" y="3117343"/>
            <a:ext cx="9249746" cy="26967"/>
          </a:xfrm>
          <a:prstGeom prst="line">
            <a:avLst/>
          </a:prstGeom>
          <a:ln w="28575">
            <a:solidFill>
              <a:schemeClr val="accent2"/>
            </a:solidFill>
            <a:prstDash val="dash"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29" name="pasted-image.pd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56957" y="2122652"/>
            <a:ext cx="3424091" cy="332899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CCD446B0-F1C0-E397-D52B-89E8AB683B95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6</a:t>
            </a:fld>
            <a:endParaRPr lang="en-US" altLang="zh-CN"/>
          </a:p>
        </p:txBody>
      </p:sp>
      <p:sp>
        <p:nvSpPr>
          <p:cNvPr id="15" name="Shape 43">
            <a:extLst>
              <a:ext uri="{FF2B5EF4-FFF2-40B4-BE49-F238E27FC236}">
                <a16:creationId xmlns:a16="http://schemas.microsoft.com/office/drawing/2014/main" id="{094A7A21-9B24-6688-7E10-627D7B718C19}"/>
              </a:ext>
            </a:extLst>
          </p:cNvPr>
          <p:cNvSpPr/>
          <p:nvPr/>
        </p:nvSpPr>
        <p:spPr>
          <a:xfrm>
            <a:off x="68789" y="928389"/>
            <a:ext cx="11856098" cy="1"/>
          </a:xfrm>
          <a:prstGeom prst="line">
            <a:avLst/>
          </a:prstGeom>
          <a:ln>
            <a:solidFill>
              <a:schemeClr val="accent2"/>
            </a:solidFill>
          </a:ln>
        </p:spPr>
        <p:txBody>
          <a:bodyPr lIns="45719" rIns="45719"/>
          <a:lstStyle/>
          <a:p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6F42603A-040D-BED1-2CC9-03224DA8E214}"/>
                  </a:ext>
                </a:extLst>
              </p:cNvPr>
              <p:cNvSpPr txBox="1"/>
              <p:nvPr/>
            </p:nvSpPr>
            <p:spPr>
              <a:xfrm>
                <a:off x="721388" y="2058270"/>
                <a:ext cx="5285178" cy="46166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r>
                  <a:rPr lang="zh-CN" altLang="en-US" dirty="0">
                    <a:latin typeface="+mn-ea"/>
                    <a:ea typeface="+mn-ea"/>
                  </a:rPr>
                  <a:t>conformal dimension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ea typeface="+mn-ea"/>
                      </a:rPr>
                      <m:t>Δ</m:t>
                    </m:r>
                  </m:oMath>
                </a14:m>
                <a:r>
                  <a:rPr lang="en-US" altLang="zh-CN" dirty="0">
                    <a:latin typeface="+mn-ea"/>
                    <a:ea typeface="+mn-ea"/>
                  </a:rPr>
                  <a:t>, p-form field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ea typeface="+mn-ea"/>
                      </a:rPr>
                      <m:t>𝑝</m:t>
                    </m:r>
                  </m:oMath>
                </a14:m>
                <a:r>
                  <a:rPr lang="en-US" altLang="zh-CN" dirty="0">
                    <a:latin typeface="+mn-ea"/>
                    <a:ea typeface="+mn-ea"/>
                  </a:rPr>
                  <a:t> </a:t>
                </a:r>
                <a:endParaRPr lang="zh-CN" altLang="en-US" dirty="0">
                  <a:latin typeface="+mn-ea"/>
                  <a:ea typeface="+mn-ea"/>
                </a:endParaRPr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6F42603A-040D-BED1-2CC9-03224DA8E2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388" y="2058270"/>
                <a:ext cx="5285178" cy="461665"/>
              </a:xfrm>
              <a:prstGeom prst="rect">
                <a:avLst/>
              </a:prstGeom>
              <a:blipFill>
                <a:blip r:embed="rId8"/>
                <a:stretch>
                  <a:fillRect l="-1730" t="-9333" b="-3200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E973E59A-3AB7-A131-7BEE-0A0DB3100BA0}"/>
                  </a:ext>
                </a:extLst>
              </p:cNvPr>
              <p:cNvSpPr txBox="1"/>
              <p:nvPr/>
            </p:nvSpPr>
            <p:spPr>
              <a:xfrm>
                <a:off x="3528438" y="2601023"/>
                <a:ext cx="5135124" cy="37888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altLang="zh-CN" sz="24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Arial"/>
                              <a:cs typeface="Arial"/>
                              <a:sym typeface="Arial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kumimoji="0" lang="en-US" altLang="zh-CN" sz="2400" b="0" i="0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Arial"/>
                              <a:cs typeface="Arial"/>
                              <a:sym typeface="Arial"/>
                            </a:rPr>
                            <m:t>z</m:t>
                          </m:r>
                        </m:e>
                        <m:sup>
                          <m:r>
                            <a:rPr lang="en-US" altLang="zh-CN">
                              <a:latin typeface="Cambria Math" panose="02040503050406030204" pitchFamily="18" charset="0"/>
                            </a:rPr>
                            <m:t>4−</m:t>
                          </m:r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 panose="02040503050406030204" pitchFamily="18" charset="0"/>
                            </a:rPr>
                            <m:t>Δ</m:t>
                          </m:r>
                        </m:sup>
                      </m:sSup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⟨</m:t>
                      </m:r>
                      <m:r>
                        <a:rPr lang="zh-CN" altLang="en-US" b="0" i="1" smtClean="0">
                          <a:latin typeface="Cambria Math" panose="02040503050406030204" pitchFamily="18" charset="0"/>
                        </a:rPr>
                        <m:t>𝒪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)⟩</m:t>
                      </m:r>
                      <m:r>
                        <a:rPr kumimoji="0" lang="en-US" altLang="zh-CN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Arial"/>
                          <a:cs typeface="Arial"/>
                          <a:sym typeface="Arial"/>
                        </a:rPr>
                        <m:t> </m:t>
                      </m:r>
                      <m:r>
                        <a:rPr kumimoji="0" lang="en-US" altLang="zh-CN" sz="2400" b="0" i="0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Arial"/>
                          <a:cs typeface="Arial"/>
                          <a:sym typeface="Arial"/>
                        </a:rPr>
                        <m:t>=</m:t>
                      </m:r>
                      <m:r>
                        <m:rPr>
                          <m:sty m:val="p"/>
                        </m:rPr>
                        <a:rPr kumimoji="0" lang="en-US" altLang="zh-CN" sz="2400" b="0" i="0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Arial"/>
                          <a:cs typeface="Arial"/>
                          <a:sym typeface="Arial"/>
                        </a:rPr>
                        <m:t>Φ</m:t>
                      </m:r>
                      <m:r>
                        <a:rPr kumimoji="0" lang="en-US" altLang="zh-CN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Arial"/>
                          <a:cs typeface="Arial"/>
                          <a:sym typeface="Arial"/>
                        </a:rPr>
                        <m:t>(</m:t>
                      </m:r>
                      <m:r>
                        <a:rPr kumimoji="0" lang="en-US" altLang="zh-CN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Arial"/>
                          <a:cs typeface="Arial"/>
                          <a:sym typeface="Arial"/>
                        </a:rPr>
                        <m:t>𝑥</m:t>
                      </m:r>
                      <m:r>
                        <a:rPr kumimoji="0" lang="en-US" altLang="zh-CN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Arial"/>
                          <a:cs typeface="Arial"/>
                          <a:sym typeface="Arial"/>
                        </a:rPr>
                        <m:t>,</m:t>
                      </m:r>
                      <m:r>
                        <a:rPr kumimoji="0" lang="en-US" altLang="zh-CN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Arial"/>
                          <a:cs typeface="Arial"/>
                          <a:sym typeface="Arial"/>
                        </a:rPr>
                        <m:t>𝑟</m:t>
                      </m:r>
                      <m:r>
                        <a:rPr kumimoji="0" lang="en-US" altLang="zh-CN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Arial"/>
                          <a:cs typeface="Arial"/>
                          <a:sym typeface="Arial"/>
                        </a:rPr>
                        <m:t>→0)</m:t>
                      </m:r>
                    </m:oMath>
                  </m:oMathPara>
                </a14:m>
                <a:endParaRPr kumimoji="0" lang="zh-CN" altLang="en-US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E973E59A-3AB7-A131-7BEE-0A0DB3100B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8438" y="2601023"/>
                <a:ext cx="5135124" cy="378886"/>
              </a:xfrm>
              <a:prstGeom prst="rect">
                <a:avLst/>
              </a:prstGeom>
              <a:blipFill>
                <a:blip r:embed="rId9"/>
                <a:stretch>
                  <a:fillRect r="-831" b="-35484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>
            <a:extLst>
              <a:ext uri="{FF2B5EF4-FFF2-40B4-BE49-F238E27FC236}">
                <a16:creationId xmlns:a16="http://schemas.microsoft.com/office/drawing/2014/main" id="{BA72C458-EC72-F251-BF8E-187CB003E10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98" y="3847936"/>
            <a:ext cx="3017840" cy="2225925"/>
          </a:xfrm>
          <a:prstGeom prst="rect">
            <a:avLst/>
          </a:prstGeom>
        </p:spPr>
      </p:pic>
    </p:spTree>
  </p:cSld>
  <p:clrMapOvr>
    <a:masterClrMapping/>
  </p:clrMapOvr>
  <p:transition spd="slow" advTm="64494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6879070F-A618-5176-D745-CC4D336607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6437" y="3806892"/>
            <a:ext cx="4876667" cy="302759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93B27C50-FCA7-4489-ED44-700AF6AC96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5246" y="1415839"/>
            <a:ext cx="7721508" cy="945042"/>
          </a:xfrm>
          <a:prstGeom prst="rect">
            <a:avLst/>
          </a:prstGeom>
        </p:spPr>
      </p:pic>
      <p:sp>
        <p:nvSpPr>
          <p:cNvPr id="147" name="Shape 147"/>
          <p:cNvSpPr/>
          <p:nvPr/>
        </p:nvSpPr>
        <p:spPr>
          <a:xfrm>
            <a:off x="642711" y="285104"/>
            <a:ext cx="7162800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000">
                <a:solidFill>
                  <a:srgbClr val="0066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>
              <a:spcBef>
                <a:spcPts val="1400"/>
              </a:spcBef>
            </a:pPr>
            <a:r>
              <a:rPr lang="en-US" altLang="zh-CN" sz="2400" dirty="0">
                <a:solidFill>
                  <a:srgbClr val="3221A3"/>
                </a:solidFill>
                <a:latin typeface="+mj-ea"/>
                <a:ea typeface="+mj-ea"/>
              </a:rPr>
              <a:t>KKSS model (soft-wall model)</a:t>
            </a:r>
            <a:endParaRPr sz="2400" dirty="0">
              <a:solidFill>
                <a:srgbClr val="3221A3"/>
              </a:solidFill>
              <a:latin typeface="+mj-ea"/>
              <a:ea typeface="+mj-ea"/>
            </a:endParaRPr>
          </a:p>
        </p:txBody>
      </p:sp>
      <p:sp>
        <p:nvSpPr>
          <p:cNvPr id="149" name="Shape 149"/>
          <p:cNvSpPr/>
          <p:nvPr/>
        </p:nvSpPr>
        <p:spPr>
          <a:xfrm>
            <a:off x="7795571" y="538000"/>
            <a:ext cx="4125486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600">
                <a:solidFill>
                  <a:srgbClr val="0066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rPr lang="en-US" dirty="0" err="1"/>
              <a:t>Karch</a:t>
            </a:r>
            <a:r>
              <a:rPr lang="en-US" dirty="0"/>
              <a:t> et al., </a:t>
            </a:r>
            <a:r>
              <a:rPr dirty="0" err="1"/>
              <a:t>arXiv</a:t>
            </a:r>
            <a:r>
              <a:rPr dirty="0"/>
              <a:t>:</a:t>
            </a:r>
            <a:r>
              <a:rPr lang="en-US" dirty="0"/>
              <a:t> 0602229[hep-</a:t>
            </a:r>
            <a:r>
              <a:rPr lang="en-US" dirty="0" err="1"/>
              <a:t>ph</a:t>
            </a:r>
            <a:r>
              <a:rPr lang="en-US" dirty="0"/>
              <a:t>]</a:t>
            </a:r>
            <a:endParaRPr dirty="0"/>
          </a:p>
        </p:txBody>
      </p:sp>
      <p:sp>
        <p:nvSpPr>
          <p:cNvPr id="152" name="Shape 152"/>
          <p:cNvSpPr/>
          <p:nvPr/>
        </p:nvSpPr>
        <p:spPr>
          <a:xfrm>
            <a:off x="9549397" y="2704024"/>
            <a:ext cx="2193051" cy="3445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tIns="45719" rIns="45719" bIns="45719" numCol="1" anchor="t">
            <a:spAutoFit/>
          </a:bodyPr>
          <a:lstStyle/>
          <a:p>
            <a:pPr>
              <a:lnSpc>
                <a:spcPct val="80000"/>
              </a:lnSpc>
              <a:defRPr sz="3200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lang="en-US" sz="2000" b="1" dirty="0">
                <a:latin typeface="+mn-ea"/>
                <a:ea typeface="+mn-ea"/>
              </a:rPr>
              <a:t>C</a:t>
            </a:r>
            <a:r>
              <a:rPr sz="2000" b="1" dirty="0">
                <a:latin typeface="+mn-ea"/>
                <a:ea typeface="+mn-ea"/>
              </a:rPr>
              <a:t>onformal</a:t>
            </a:r>
            <a:r>
              <a:rPr lang="en-US" sz="2000" b="1" dirty="0">
                <a:latin typeface="+mn-ea"/>
                <a:ea typeface="+mn-ea"/>
              </a:rPr>
              <a:t> </a:t>
            </a:r>
            <a:r>
              <a:rPr lang="en-US" altLang="zh-CN" sz="2000" b="1" dirty="0">
                <a:latin typeface="+mn-ea"/>
                <a:ea typeface="+mn-ea"/>
              </a:rPr>
              <a:t>AdS</a:t>
            </a:r>
            <a:r>
              <a:rPr lang="en-US" altLang="zh-CN" sz="2000" b="1" baseline="-25000" dirty="0">
                <a:latin typeface="+mn-ea"/>
                <a:ea typeface="+mn-ea"/>
              </a:rPr>
              <a:t>5</a:t>
            </a:r>
            <a:r>
              <a:rPr sz="2000" b="1" dirty="0">
                <a:latin typeface="+mn-ea"/>
                <a:ea typeface="+mn-ea"/>
              </a:rPr>
              <a:t> </a:t>
            </a:r>
          </a:p>
        </p:txBody>
      </p:sp>
      <p:sp>
        <p:nvSpPr>
          <p:cNvPr id="164" name="Shape 164"/>
          <p:cNvSpPr/>
          <p:nvPr/>
        </p:nvSpPr>
        <p:spPr>
          <a:xfrm>
            <a:off x="6138007" y="2648276"/>
            <a:ext cx="2158959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tIns="45719" rIns="45719" bIns="45719" numCol="1" anchor="t">
            <a:spAutoFit/>
          </a:bodyPr>
          <a:lstStyle>
            <a:lvl1pPr marL="609600" indent="-609600">
              <a:defRPr sz="1800" b="1">
                <a:solidFill>
                  <a:schemeClr val="accent2"/>
                </a:solidFill>
              </a:defRPr>
            </a:lvl1pPr>
          </a:lstStyle>
          <a:p>
            <a:r>
              <a:rPr lang="en-US" sz="2000" dirty="0">
                <a:latin typeface="+mn-ea"/>
                <a:ea typeface="+mn-ea"/>
              </a:rPr>
              <a:t>Dilaton</a:t>
            </a:r>
            <a:r>
              <a:rPr lang="en-US" altLang="zh-CN" sz="2000" dirty="0">
                <a:latin typeface="+mn-ea"/>
                <a:ea typeface="+mn-ea"/>
              </a:rPr>
              <a:t> profile</a:t>
            </a:r>
            <a:endParaRPr sz="2000" dirty="0">
              <a:latin typeface="+mn-ea"/>
              <a:ea typeface="+mn-ea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910FEE67-837A-116E-7C2D-EB7129CDB4B1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7</a:t>
            </a:fld>
            <a:endParaRPr lang="en-US" altLang="zh-CN"/>
          </a:p>
        </p:txBody>
      </p:sp>
      <p:sp>
        <p:nvSpPr>
          <p:cNvPr id="24" name="Shape 43">
            <a:extLst>
              <a:ext uri="{FF2B5EF4-FFF2-40B4-BE49-F238E27FC236}">
                <a16:creationId xmlns:a16="http://schemas.microsoft.com/office/drawing/2014/main" id="{986CC2A8-1C65-4412-2F4C-842E308E801B}"/>
              </a:ext>
            </a:extLst>
          </p:cNvPr>
          <p:cNvSpPr/>
          <p:nvPr/>
        </p:nvSpPr>
        <p:spPr>
          <a:xfrm>
            <a:off x="68789" y="928389"/>
            <a:ext cx="11856098" cy="1"/>
          </a:xfrm>
          <a:prstGeom prst="line">
            <a:avLst/>
          </a:prstGeom>
          <a:ln>
            <a:solidFill>
              <a:schemeClr val="accent2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7" name="Shape 108">
            <a:extLst>
              <a:ext uri="{FF2B5EF4-FFF2-40B4-BE49-F238E27FC236}">
                <a16:creationId xmlns:a16="http://schemas.microsoft.com/office/drawing/2014/main" id="{9F029015-5B9C-2B65-9FD4-D0851D83AFDF}"/>
              </a:ext>
            </a:extLst>
          </p:cNvPr>
          <p:cNvSpPr/>
          <p:nvPr/>
        </p:nvSpPr>
        <p:spPr>
          <a:xfrm>
            <a:off x="522483" y="1181819"/>
            <a:ext cx="7341990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1400"/>
              </a:spcBef>
              <a:defRPr sz="2000">
                <a:solidFill>
                  <a:srgbClr val="3221A3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lang="en-US" altLang="zh-CN" sz="2000" dirty="0">
                <a:latin typeface="+mn-ea"/>
                <a:ea typeface="+mn-ea"/>
              </a:rPr>
              <a:t>5D</a:t>
            </a:r>
            <a:r>
              <a:rPr lang="zh-CN" altLang="en-US" sz="2000" dirty="0">
                <a:latin typeface="+mn-ea"/>
                <a:ea typeface="+mn-ea"/>
              </a:rPr>
              <a:t> </a:t>
            </a:r>
            <a:r>
              <a:rPr lang="en-US" altLang="zh-CN" sz="2000" dirty="0">
                <a:latin typeface="+mn-ea"/>
                <a:ea typeface="+mn-ea"/>
              </a:rPr>
              <a:t>action</a:t>
            </a:r>
            <a:endParaRPr lang="zh-CN" altLang="en-US" sz="2000" dirty="0">
              <a:latin typeface="+mn-ea"/>
              <a:ea typeface="+mn-ea"/>
            </a:endParaRPr>
          </a:p>
        </p:txBody>
      </p:sp>
      <p:pic>
        <p:nvPicPr>
          <p:cNvPr id="28" name="pasted-image.pdf">
            <a:extLst>
              <a:ext uri="{FF2B5EF4-FFF2-40B4-BE49-F238E27FC236}">
                <a16:creationId xmlns:a16="http://schemas.microsoft.com/office/drawing/2014/main" id="{64DBF5C9-CE2F-18AD-081F-EAE9D96911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5689" y="3284588"/>
            <a:ext cx="1340967" cy="288824"/>
          </a:xfrm>
          <a:prstGeom prst="rect">
            <a:avLst/>
          </a:prstGeom>
          <a:ln w="12700">
            <a:miter lim="400000"/>
          </a:ln>
        </p:spPr>
      </p:pic>
      <p:sp>
        <p:nvSpPr>
          <p:cNvPr id="31" name="Shape 108">
            <a:extLst>
              <a:ext uri="{FF2B5EF4-FFF2-40B4-BE49-F238E27FC236}">
                <a16:creationId xmlns:a16="http://schemas.microsoft.com/office/drawing/2014/main" id="{75A2C580-3986-161D-FEDA-F3782B8719CD}"/>
              </a:ext>
            </a:extLst>
          </p:cNvPr>
          <p:cNvSpPr/>
          <p:nvPr/>
        </p:nvSpPr>
        <p:spPr>
          <a:xfrm>
            <a:off x="522483" y="3872138"/>
            <a:ext cx="7341990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1400"/>
              </a:spcBef>
              <a:defRPr sz="2000">
                <a:solidFill>
                  <a:srgbClr val="3221A3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lang="en-US" altLang="zh-CN" sz="2000" dirty="0" err="1">
                <a:latin typeface="+mn-ea"/>
                <a:ea typeface="+mn-ea"/>
              </a:rPr>
              <a:t>e.o.m</a:t>
            </a:r>
            <a:endParaRPr lang="zh-CN" altLang="en-US" sz="2000" dirty="0">
              <a:latin typeface="+mn-ea"/>
              <a:ea typeface="+mn-ea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6D594B87-7422-C45A-5595-9E241816D1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2396" y="4949307"/>
            <a:ext cx="3418607" cy="59255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2135CC5-EAFF-4B77-8944-B821FC7611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67398" y="5734119"/>
            <a:ext cx="2508604" cy="46289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CF1571CE-566A-5340-CF14-B4234BE5941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29075" y="3045207"/>
            <a:ext cx="2633693" cy="69307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08D508D-86FC-1096-DA76-38515FF3C86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9552" y="2360881"/>
            <a:ext cx="4876667" cy="1563556"/>
          </a:xfrm>
          <a:prstGeom prst="rect">
            <a:avLst/>
          </a:prstGeom>
        </p:spPr>
      </p:pic>
    </p:spTree>
  </p:cSld>
  <p:clrMapOvr>
    <a:masterClrMapping/>
  </p:clrMapOvr>
  <p:transition spd="slow" advTm="97595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F882421A-582C-3FF9-4B00-C029256B97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85" y="3902199"/>
            <a:ext cx="4561402" cy="2929681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F5A88E8C-0FFB-24E0-210C-1D288C693202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8</a:t>
            </a:fld>
            <a:endParaRPr lang="en-US" altLang="zh-CN"/>
          </a:p>
        </p:txBody>
      </p:sp>
      <p:sp>
        <p:nvSpPr>
          <p:cNvPr id="12" name="Shape 147">
            <a:extLst>
              <a:ext uri="{FF2B5EF4-FFF2-40B4-BE49-F238E27FC236}">
                <a16:creationId xmlns:a16="http://schemas.microsoft.com/office/drawing/2014/main" id="{198C8062-3C65-F729-E109-AB6323ECD542}"/>
              </a:ext>
            </a:extLst>
          </p:cNvPr>
          <p:cNvSpPr/>
          <p:nvPr/>
        </p:nvSpPr>
        <p:spPr>
          <a:xfrm>
            <a:off x="642711" y="285104"/>
            <a:ext cx="7162800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000">
                <a:solidFill>
                  <a:srgbClr val="0066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>
              <a:spcBef>
                <a:spcPts val="1400"/>
              </a:spcBef>
            </a:pPr>
            <a:r>
              <a:rPr lang="en-US" altLang="zh-CN" sz="2400" dirty="0">
                <a:solidFill>
                  <a:srgbClr val="3221A3"/>
                </a:solidFill>
                <a:latin typeface="+mj-ea"/>
                <a:ea typeface="+mj-ea"/>
              </a:rPr>
              <a:t>Chiral condensate</a:t>
            </a:r>
            <a:endParaRPr sz="2400" dirty="0">
              <a:solidFill>
                <a:srgbClr val="3221A3"/>
              </a:solidFill>
              <a:latin typeface="+mj-ea"/>
              <a:ea typeface="+mj-ea"/>
            </a:endParaRPr>
          </a:p>
        </p:txBody>
      </p:sp>
      <p:sp>
        <p:nvSpPr>
          <p:cNvPr id="13" name="Shape 43">
            <a:extLst>
              <a:ext uri="{FF2B5EF4-FFF2-40B4-BE49-F238E27FC236}">
                <a16:creationId xmlns:a16="http://schemas.microsoft.com/office/drawing/2014/main" id="{2D7E9DDB-6D71-3C14-2536-6A99EF030967}"/>
              </a:ext>
            </a:extLst>
          </p:cNvPr>
          <p:cNvSpPr/>
          <p:nvPr/>
        </p:nvSpPr>
        <p:spPr>
          <a:xfrm>
            <a:off x="68789" y="928389"/>
            <a:ext cx="11856098" cy="1"/>
          </a:xfrm>
          <a:prstGeom prst="line">
            <a:avLst/>
          </a:prstGeom>
          <a:ln>
            <a:solidFill>
              <a:schemeClr val="accent2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7" name="Shape 108">
            <a:extLst>
              <a:ext uri="{FF2B5EF4-FFF2-40B4-BE49-F238E27FC236}">
                <a16:creationId xmlns:a16="http://schemas.microsoft.com/office/drawing/2014/main" id="{4055C1B6-8C60-C571-CA9C-FF74DC85F606}"/>
              </a:ext>
            </a:extLst>
          </p:cNvPr>
          <p:cNvSpPr/>
          <p:nvPr/>
        </p:nvSpPr>
        <p:spPr>
          <a:xfrm>
            <a:off x="5324638" y="1440549"/>
            <a:ext cx="5971856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spcBef>
                <a:spcPts val="1400"/>
              </a:spcBef>
              <a:defRPr sz="2000">
                <a:solidFill>
                  <a:srgbClr val="3221A3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lang="en-US" altLang="zh-CN" sz="2000" dirty="0">
                <a:latin typeface="+mn-ea"/>
                <a:ea typeface="+mn-ea"/>
              </a:rPr>
              <a:t>5D</a:t>
            </a:r>
            <a:r>
              <a:rPr lang="zh-CN" altLang="en-US" sz="2000" dirty="0">
                <a:latin typeface="+mn-ea"/>
                <a:ea typeface="+mn-ea"/>
              </a:rPr>
              <a:t> </a:t>
            </a:r>
            <a:r>
              <a:rPr lang="en-US" altLang="zh-CN" sz="2000" dirty="0">
                <a:latin typeface="+mn-ea"/>
                <a:ea typeface="+mn-ea"/>
              </a:rPr>
              <a:t>action</a:t>
            </a:r>
            <a:endParaRPr lang="zh-CN" altLang="en-US" sz="2000" dirty="0">
              <a:latin typeface="+mn-ea"/>
              <a:ea typeface="+mn-ea"/>
            </a:endParaRPr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B77D7FC6-F746-F33B-3947-2C3E9C26C982}"/>
              </a:ext>
            </a:extLst>
          </p:cNvPr>
          <p:cNvCxnSpPr/>
          <p:nvPr/>
        </p:nvCxnSpPr>
        <p:spPr>
          <a:xfrm>
            <a:off x="4758612" y="1335703"/>
            <a:ext cx="0" cy="4732623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Shape 149">
            <a:extLst>
              <a:ext uri="{FF2B5EF4-FFF2-40B4-BE49-F238E27FC236}">
                <a16:creationId xmlns:a16="http://schemas.microsoft.com/office/drawing/2014/main" id="{70DB412B-89FA-C2A6-515B-3C3935D1B52E}"/>
              </a:ext>
            </a:extLst>
          </p:cNvPr>
          <p:cNvSpPr/>
          <p:nvPr/>
        </p:nvSpPr>
        <p:spPr>
          <a:xfrm>
            <a:off x="6976421" y="385600"/>
            <a:ext cx="5173850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600">
                <a:solidFill>
                  <a:srgbClr val="0066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rPr lang="en-US" dirty="0" err="1"/>
              <a:t>Chelabi</a:t>
            </a:r>
            <a:r>
              <a:rPr lang="en-US" dirty="0"/>
              <a:t> et al., PRD(2016), </a:t>
            </a:r>
            <a:r>
              <a:rPr dirty="0" err="1"/>
              <a:t>arXiv</a:t>
            </a:r>
            <a:r>
              <a:rPr dirty="0"/>
              <a:t>:</a:t>
            </a:r>
            <a:r>
              <a:rPr lang="en-US" dirty="0"/>
              <a:t> 1511.02721</a:t>
            </a:r>
          </a:p>
          <a:p>
            <a:r>
              <a:rPr lang="it-IT" altLang="zh-CN" dirty="0"/>
              <a:t>Chelabi et al., JHEP(2016), arXiv: 1512.06493</a:t>
            </a:r>
            <a:endParaRPr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1C307F7D-8E6D-F1E3-DB20-14C3603C50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7686" y="3570456"/>
            <a:ext cx="3898456" cy="312248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8B84135F-0BE6-9CE9-D965-972AF6F104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6838" y="1807894"/>
            <a:ext cx="5220152" cy="670618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C397CF26-CC2B-3B75-DB2C-D2AFB5BE95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5050" y="2359228"/>
            <a:ext cx="4717189" cy="594412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2429EC83-B29E-D1FD-4CBE-6C9B8B33CE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8910" y="2953640"/>
            <a:ext cx="4229467" cy="44961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77291FC-9C0B-DE3C-64C9-BFF3A937A43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5939" y="1010618"/>
            <a:ext cx="4495050" cy="2929681"/>
          </a:xfrm>
          <a:prstGeom prst="rect">
            <a:avLst/>
          </a:prstGeom>
        </p:spPr>
      </p:pic>
    </p:spTree>
  </p:cSld>
  <p:clrMapOvr>
    <a:masterClrMapping/>
  </p:clrMapOvr>
  <p:transition spd="slow" advTm="6769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/>
        </p:nvSpPr>
        <p:spPr>
          <a:xfrm>
            <a:off x="1971675" y="3075057"/>
            <a:ext cx="8248649" cy="1323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4000" b="1">
                <a:solidFill>
                  <a:schemeClr val="accent2"/>
                </a:solidFill>
              </a:defRPr>
            </a:lvl1pPr>
          </a:lstStyle>
          <a:p>
            <a:r>
              <a:rPr dirty="0"/>
              <a:t>II.</a:t>
            </a:r>
            <a:r>
              <a:rPr lang="en-US" dirty="0"/>
              <a:t> </a:t>
            </a:r>
            <a:r>
              <a:rPr lang="en-US" altLang="zh-CN" sz="4000" dirty="0"/>
              <a:t>5D Setup, bounce solution and </a:t>
            </a:r>
            <a:r>
              <a:rPr lang="en-US" altLang="zh-CN" dirty="0"/>
              <a:t>bubble wall velocity</a:t>
            </a:r>
            <a:endParaRPr lang="en-US" altLang="zh-CN" sz="4000" dirty="0"/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4F6271D3-CDE8-669C-DF8C-9E1A68FE11D9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70900623"/>
      </p:ext>
    </p:extLst>
  </p:cSld>
  <p:clrMapOvr>
    <a:masterClrMapping/>
  </p:clrMapOvr>
  <p:transition spd="slow" advTm="3917"/>
</p:sld>
</file>

<file path=ppt/theme/theme1.xml><?xml version="1.0" encoding="utf-8"?>
<a:theme xmlns:a="http://schemas.openxmlformats.org/drawingml/2006/main" name="Blank Presentation">
  <a:themeElements>
    <a:clrScheme name="Blank Presentatio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Blank Presentation">
      <a:majorFont>
        <a:latin typeface="Times New Roman"/>
        <a:ea typeface="Times New Roman"/>
        <a:cs typeface="Times New Roman"/>
      </a:majorFont>
      <a:minorFont>
        <a:latin typeface="Helvetica"/>
        <a:ea typeface="Helvetica"/>
        <a:cs typeface="Helvetica"/>
      </a:minorFont>
    </a:fontScheme>
    <a:fmtScheme name="Blank Presentati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lank Presentation">
  <a:themeElements>
    <a:clrScheme name="Blank Presentatio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Blank Presentation">
      <a:majorFont>
        <a:latin typeface="Times New Roman"/>
        <a:ea typeface="Times New Roman"/>
        <a:cs typeface="Times New Roman"/>
      </a:majorFont>
      <a:minorFont>
        <a:latin typeface="Helvetica"/>
        <a:ea typeface="Helvetica"/>
        <a:cs typeface="Helvetica"/>
      </a:minorFont>
    </a:fontScheme>
    <a:fmtScheme name="Blank Presentati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1996</TotalTime>
  <Words>1321</Words>
  <Application>Microsoft Office PowerPoint</Application>
  <PresentationFormat>宽屏</PresentationFormat>
  <Paragraphs>149</Paragraphs>
  <Slides>26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40" baseType="lpstr">
      <vt:lpstr>Arial Unicode MS</vt:lpstr>
      <vt:lpstr>CMSS10</vt:lpstr>
      <vt:lpstr>CMSSI10</vt:lpstr>
      <vt:lpstr>CMSSI8</vt:lpstr>
      <vt:lpstr>华文楷体</vt:lpstr>
      <vt:lpstr>微软雅黑</vt:lpstr>
      <vt:lpstr>Arial</vt:lpstr>
      <vt:lpstr>Arial Black</vt:lpstr>
      <vt:lpstr>Arial Rounded MT Bold</vt:lpstr>
      <vt:lpstr>Cambria Math</vt:lpstr>
      <vt:lpstr>Helvetica</vt:lpstr>
      <vt:lpstr>Impact</vt:lpstr>
      <vt:lpstr>Times New Roman</vt:lpstr>
      <vt:lpstr>Blank Presentation</vt:lpstr>
      <vt:lpstr> Bubble nucleation and gravitational wave from holography  in the probe approximation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N_f=4的全息QCD模型</dc:title>
  <dc:creator>unimp</dc:creator>
  <cp:lastModifiedBy>importance un</cp:lastModifiedBy>
  <cp:revision>52</cp:revision>
  <dcterms:modified xsi:type="dcterms:W3CDTF">2023-12-17T01:26:46Z</dcterms:modified>
</cp:coreProperties>
</file>