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561" r:id="rId2"/>
    <p:sldId id="562" r:id="rId3"/>
    <p:sldId id="560" r:id="rId4"/>
  </p:sldIdLst>
  <p:sldSz cx="9144000" cy="6858000" type="screen4x3"/>
  <p:notesSz cx="6797675" cy="9928225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accent2"/>
        </a:solidFill>
        <a:latin typeface="Tahoma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accent2"/>
        </a:solidFill>
        <a:latin typeface="Tahoma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accent2"/>
        </a:solidFill>
        <a:latin typeface="Tahoma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accent2"/>
        </a:solidFill>
        <a:latin typeface="Tahoma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accent2"/>
        </a:solidFill>
        <a:latin typeface="Tahom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accent2"/>
        </a:solidFill>
        <a:latin typeface="Tahoma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accent2"/>
        </a:solidFill>
        <a:latin typeface="Tahoma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accent2"/>
        </a:solidFill>
        <a:latin typeface="Tahoma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accent2"/>
        </a:solidFill>
        <a:latin typeface="Tahoma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CC"/>
    <a:srgbClr val="990000"/>
    <a:srgbClr val="6600FF"/>
    <a:srgbClr val="FF9900"/>
    <a:srgbClr val="FF3399"/>
    <a:srgbClr val="663300"/>
    <a:srgbClr val="000099"/>
    <a:srgbClr val="660066"/>
    <a:srgbClr val="B7A0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24" autoAdjust="0"/>
    <p:restoredTop sz="94424" autoAdjust="0"/>
  </p:normalViewPr>
  <p:slideViewPr>
    <p:cSldViewPr>
      <p:cViewPr varScale="1">
        <p:scale>
          <a:sx n="74" d="100"/>
          <a:sy n="74" d="100"/>
        </p:scale>
        <p:origin x="123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3915" y="-51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5872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l">
              <a:defRPr sz="1200"/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0294" y="1"/>
            <a:ext cx="2945862" cy="495872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r">
              <a:defRPr sz="1200"/>
            </a:lvl1pPr>
          </a:lstStyle>
          <a:p>
            <a:fld id="{31BB1F13-AB06-4828-BAD2-6EE67A6569E9}" type="datetimeFigureOut">
              <a:rPr lang="zh-CN" altLang="en-US" smtClean="0"/>
              <a:t>2023/12/15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30813"/>
            <a:ext cx="2945862" cy="495872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0294" y="9430813"/>
            <a:ext cx="2945862" cy="495872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r">
              <a:defRPr sz="1200"/>
            </a:lvl1pPr>
          </a:lstStyle>
          <a:p>
            <a:fld id="{A0295A5B-ED6D-41BC-BFEF-BC8A22ECBC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973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6BFFB13-4B3E-40D3-B029-8A437BFF0DF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609232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05A5177B-3257-B1A6-9D35-5F19E67442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90600">
              <a:defRPr kumimoji="1" sz="2400">
                <a:solidFill>
                  <a:schemeClr val="tx1"/>
                </a:solidFill>
                <a:latin typeface="Impact" panose="020B0806030902050204" pitchFamily="34" charset="0"/>
                <a:ea typeface="宋体" panose="02010600030101010101" pitchFamily="2" charset="-122"/>
              </a:defRPr>
            </a:lvl1pPr>
            <a:lvl2pPr marL="742950" indent="-285750" defTabSz="990600">
              <a:defRPr kumimoji="1" sz="2400">
                <a:solidFill>
                  <a:schemeClr val="tx1"/>
                </a:solidFill>
                <a:latin typeface="Impact" panose="020B0806030902050204" pitchFamily="34" charset="0"/>
                <a:ea typeface="宋体" panose="02010600030101010101" pitchFamily="2" charset="-122"/>
              </a:defRPr>
            </a:lvl2pPr>
            <a:lvl3pPr marL="1143000" indent="-228600" defTabSz="990600">
              <a:defRPr kumimoji="1" sz="2400">
                <a:solidFill>
                  <a:schemeClr val="tx1"/>
                </a:solidFill>
                <a:latin typeface="Impact" panose="020B0806030902050204" pitchFamily="34" charset="0"/>
                <a:ea typeface="宋体" panose="02010600030101010101" pitchFamily="2" charset="-122"/>
              </a:defRPr>
            </a:lvl3pPr>
            <a:lvl4pPr marL="1600200" indent="-228600" defTabSz="990600">
              <a:defRPr kumimoji="1" sz="2400">
                <a:solidFill>
                  <a:schemeClr val="tx1"/>
                </a:solidFill>
                <a:latin typeface="Impact" panose="020B0806030902050204" pitchFamily="34" charset="0"/>
                <a:ea typeface="宋体" panose="02010600030101010101" pitchFamily="2" charset="-122"/>
              </a:defRPr>
            </a:lvl4pPr>
            <a:lvl5pPr marL="2057400" indent="-228600" defTabSz="990600">
              <a:defRPr kumimoji="1" sz="2400">
                <a:solidFill>
                  <a:schemeClr val="tx1"/>
                </a:solidFill>
                <a:latin typeface="Impact" panose="020B0806030902050204" pitchFamily="34" charset="0"/>
                <a:ea typeface="宋体" panose="02010600030101010101" pitchFamily="2" charset="-122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Impact" panose="020B0806030902050204" pitchFamily="34" charset="0"/>
                <a:ea typeface="宋体" panose="02010600030101010101" pitchFamily="2" charset="-122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Impact" panose="020B0806030902050204" pitchFamily="34" charset="0"/>
                <a:ea typeface="宋体" panose="02010600030101010101" pitchFamily="2" charset="-122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Impact" panose="020B0806030902050204" pitchFamily="34" charset="0"/>
                <a:ea typeface="宋体" panose="02010600030101010101" pitchFamily="2" charset="-122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Impact" panose="020B0806030902050204" pitchFamily="34" charset="0"/>
                <a:ea typeface="宋体" panose="02010600030101010101" pitchFamily="2" charset="-122"/>
              </a:defRPr>
            </a:lvl9pPr>
          </a:lstStyle>
          <a:p>
            <a:fld id="{E44DE26D-948F-4007-886E-290A4F433E42}" type="slidenum">
              <a:rPr lang="en-US" altLang="zh-CN" sz="1300" smtClean="0"/>
              <a:pPr/>
              <a:t>1</a:t>
            </a:fld>
            <a:endParaRPr lang="en-US" altLang="zh-CN" sz="13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D2AE0084-B2F3-AA43-D01F-63CBD5A3AE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AF805AD6-0E71-A510-C4A5-BCDAB6ABB3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5698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/>
                </a:pPr>
                <a:endParaRPr lang="zh-CN" altLang="en-US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/>
                </a:pPr>
                <a:endParaRPr lang="zh-CN" altLang="en-US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/>
                </a:pPr>
                <a:endParaRPr lang="zh-CN" altLang="en-US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itchFamily="2" charset="2"/>
                  <a:buChar char="n"/>
                  <a:defRPr kumimoji="1" sz="2400">
                    <a:solidFill>
                      <a:schemeClr val="accent2"/>
                    </a:solidFill>
                    <a:latin typeface="Tahoma" pitchFamily="34" charset="0"/>
                    <a:ea typeface="宋体" pitchFamily="2" charset="-122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/>
                </a:pPr>
                <a:endParaRPr lang="zh-CN" altLang="en-US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accent2"/>
                  </a:solidFill>
                  <a:latin typeface="Tahoma" pitchFamily="34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accent2"/>
                  </a:solidFill>
                  <a:latin typeface="Tahoma" pitchFamily="34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accent2"/>
                  </a:solidFill>
                  <a:latin typeface="Tahoma" pitchFamily="34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accent2"/>
                  </a:solidFill>
                  <a:latin typeface="Tahoma" pitchFamily="34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accent2"/>
                  </a:solidFill>
                  <a:latin typeface="Tahoma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kumimoji="1" sz="2400">
                  <a:solidFill>
                    <a:schemeClr val="accent2"/>
                  </a:solidFill>
                  <a:latin typeface="Tahoma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kumimoji="1" sz="2400">
                  <a:solidFill>
                    <a:schemeClr val="accent2"/>
                  </a:solidFill>
                  <a:latin typeface="Tahoma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kumimoji="1" sz="2400">
                  <a:solidFill>
                    <a:schemeClr val="accent2"/>
                  </a:solidFill>
                  <a:latin typeface="Tahoma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kumimoji="1" sz="2400">
                  <a:solidFill>
                    <a:schemeClr val="accent2"/>
                  </a:solidFill>
                  <a:latin typeface="Tahoma" pitchFamily="34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/>
              </a:pPr>
              <a:endParaRPr lang="zh-CN" altLang="en-US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accent2"/>
                  </a:solidFill>
                  <a:latin typeface="Tahoma" pitchFamily="34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accent2"/>
                  </a:solidFill>
                  <a:latin typeface="Tahoma" pitchFamily="34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accent2"/>
                  </a:solidFill>
                  <a:latin typeface="Tahoma" pitchFamily="34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accent2"/>
                  </a:solidFill>
                  <a:latin typeface="Tahoma" pitchFamily="34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accent2"/>
                  </a:solidFill>
                  <a:latin typeface="Tahoma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kumimoji="1" sz="2400">
                  <a:solidFill>
                    <a:schemeClr val="accent2"/>
                  </a:solidFill>
                  <a:latin typeface="Tahoma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kumimoji="1" sz="2400">
                  <a:solidFill>
                    <a:schemeClr val="accent2"/>
                  </a:solidFill>
                  <a:latin typeface="Tahoma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kumimoji="1" sz="2400">
                  <a:solidFill>
                    <a:schemeClr val="accent2"/>
                  </a:solidFill>
                  <a:latin typeface="Tahoma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kumimoji="1" sz="2400">
                  <a:solidFill>
                    <a:schemeClr val="accent2"/>
                  </a:solidFill>
                  <a:latin typeface="Tahoma" pitchFamily="34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/>
              </a:pPr>
              <a:endParaRPr lang="zh-CN" altLang="en-US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accent2"/>
                  </a:solidFill>
                  <a:latin typeface="Tahoma" pitchFamily="34" charset="0"/>
                  <a:ea typeface="宋体" pitchFamily="2" charset="-122"/>
                </a:defRPr>
              </a:lvl1pPr>
              <a:lvl2pPr marL="742950" indent="-285750" eaLnBrk="0" hangingPunct="0">
                <a:defRPr kumimoji="1" sz="2400">
                  <a:solidFill>
                    <a:schemeClr val="accent2"/>
                  </a:solidFill>
                  <a:latin typeface="Tahoma" pitchFamily="34" charset="0"/>
                  <a:ea typeface="宋体" pitchFamily="2" charset="-122"/>
                </a:defRPr>
              </a:lvl2pPr>
              <a:lvl3pPr marL="1143000" indent="-228600" eaLnBrk="0" hangingPunct="0">
                <a:defRPr kumimoji="1" sz="2400">
                  <a:solidFill>
                    <a:schemeClr val="accent2"/>
                  </a:solidFill>
                  <a:latin typeface="Tahoma" pitchFamily="34" charset="0"/>
                  <a:ea typeface="宋体" pitchFamily="2" charset="-122"/>
                </a:defRPr>
              </a:lvl3pPr>
              <a:lvl4pPr marL="1600200" indent="-228600" eaLnBrk="0" hangingPunct="0">
                <a:defRPr kumimoji="1" sz="2400">
                  <a:solidFill>
                    <a:schemeClr val="accent2"/>
                  </a:solidFill>
                  <a:latin typeface="Tahoma" pitchFamily="34" charset="0"/>
                  <a:ea typeface="宋体" pitchFamily="2" charset="-122"/>
                </a:defRPr>
              </a:lvl4pPr>
              <a:lvl5pPr marL="2057400" indent="-228600" eaLnBrk="0" hangingPunct="0">
                <a:defRPr kumimoji="1" sz="2400">
                  <a:solidFill>
                    <a:schemeClr val="accent2"/>
                  </a:solidFill>
                  <a:latin typeface="Tahoma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kumimoji="1" sz="2400">
                  <a:solidFill>
                    <a:schemeClr val="accent2"/>
                  </a:solidFill>
                  <a:latin typeface="Tahoma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kumimoji="1" sz="2400">
                  <a:solidFill>
                    <a:schemeClr val="accent2"/>
                  </a:solidFill>
                  <a:latin typeface="Tahoma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kumimoji="1" sz="2400">
                  <a:solidFill>
                    <a:schemeClr val="accent2"/>
                  </a:solidFill>
                  <a:latin typeface="Tahoma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kumimoji="1" sz="2400">
                  <a:solidFill>
                    <a:schemeClr val="accent2"/>
                  </a:solidFill>
                  <a:latin typeface="Tahoma" pitchFamily="34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/>
              </a:pPr>
              <a:endParaRPr lang="zh-CN" altLang="en-US" smtClean="0"/>
            </a:p>
          </p:txBody>
        </p:sp>
      </p:grpSp>
      <p:sp>
        <p:nvSpPr>
          <p:cNvPr id="308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altLang="zh-CN"/>
              <a:t>2013-07-11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zh-CN" altLang="en-US"/>
              <a:t>北京九华山庄</a:t>
            </a: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4868D56A-A8CE-46B8-8BBF-2067EEBFD48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37362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2013-07-11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北京九华山庄</a:t>
            </a: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75A84-3FD1-4B77-B0CD-F83439B4331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54071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2013-07-11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北京九华山庄</a:t>
            </a: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8EB8C-3E52-47B9-9672-DA69603B099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61846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1150938" y="617538"/>
            <a:ext cx="7793037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2013-07-11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北京九华山庄</a:t>
            </a: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11BEB-79C4-4FBB-B5E5-E3318CFA8BB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74478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2013-07-11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北京九华山庄</a:t>
            </a: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84E73-DD63-4F1B-8F3C-C54A8F4BABB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8638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2013-07-11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北京九华山庄</a:t>
            </a: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043D0-D73F-40AA-BB8B-968E79936C9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92324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2013-07-11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北京九华山庄</a:t>
            </a: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12704-5D82-4D87-8C36-145643A9846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24712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2013-07-11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北京九华山庄</a:t>
            </a: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AEA36-17B7-4F62-ABD8-F17378AC319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35302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2013-07-11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北京九华山庄</a:t>
            </a: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85D0D-65FB-4147-BE8A-FEB195B29E5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37387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2013-07-11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北京九华山庄</a:t>
            </a: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1B9AB-2D15-4CAF-AEE1-D2616D27EB7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4422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2013-07-11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北京九华山庄</a:t>
            </a: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A88C7-9B08-441B-8EF8-D6D877575AE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88795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2013-07-11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北京九华山庄</a:t>
            </a: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21248-B9F3-48A2-816E-8F39EB3211D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90218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52" r:id="rId1"/>
    <p:sldLayoutId id="2147484053" r:id="rId2"/>
    <p:sldLayoutId id="2147484054" r:id="rId3"/>
    <p:sldLayoutId id="2147484055" r:id="rId4"/>
    <p:sldLayoutId id="2147484056" r:id="rId5"/>
    <p:sldLayoutId id="2147484057" r:id="rId6"/>
    <p:sldLayoutId id="2147484058" r:id="rId7"/>
    <p:sldLayoutId id="2147484059" r:id="rId8"/>
    <p:sldLayoutId id="2147484060" r:id="rId9"/>
    <p:sldLayoutId id="2147484061" r:id="rId10"/>
    <p:sldLayoutId id="2147484062" r:id="rId11"/>
    <p:sldLayoutId id="2147484063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箭头连接符 5"/>
          <p:cNvCxnSpPr/>
          <p:nvPr/>
        </p:nvCxnSpPr>
        <p:spPr bwMode="auto">
          <a:xfrm>
            <a:off x="107504" y="283295"/>
            <a:ext cx="914400" cy="914400"/>
          </a:xfrm>
          <a:prstGeom prst="straightConnector1">
            <a:avLst/>
          </a:prstGeom>
          <a:noFill/>
          <a:ln>
            <a:noFill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下箭头 7"/>
          <p:cNvSpPr/>
          <p:nvPr/>
        </p:nvSpPr>
        <p:spPr bwMode="auto">
          <a:xfrm>
            <a:off x="720006" y="836712"/>
            <a:ext cx="484632" cy="978408"/>
          </a:xfrm>
          <a:prstGeom prst="down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Tahoma" pitchFamily="34" charset="0"/>
              <a:ea typeface="宋体" pitchFamily="2" charset="-122"/>
            </a:endParaRPr>
          </a:p>
        </p:txBody>
      </p:sp>
      <p:sp>
        <p:nvSpPr>
          <p:cNvPr id="24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251520" y="6453336"/>
            <a:ext cx="8640960" cy="328464"/>
          </a:xfrm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kumimoji="0" lang="en-US" altLang="zh-CN" sz="1200" i="1" dirty="0" smtClean="0">
                <a:solidFill>
                  <a:srgbClr val="0000CC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Pengfei Zhuang, HENPIC200, Zhuhai, 20231215                                                                                                                      1</a:t>
            </a:r>
            <a:endParaRPr kumimoji="0" lang="en-US" altLang="zh-CN" sz="1200" i="1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文本框 26"/>
              <p:cNvSpPr txBox="1"/>
              <p:nvPr/>
            </p:nvSpPr>
            <p:spPr>
              <a:xfrm>
                <a:off x="1115616" y="427311"/>
                <a:ext cx="432048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i="1" dirty="0" smtClean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HENPIC200</a:t>
                </a:r>
                <a:r>
                  <a:rPr lang="en-US" altLang="zh-CN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1</a:t>
                </a:r>
                <a:r>
                  <a:rPr lang="en-US" altLang="zh-CN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Rotation:</a:t>
                </a:r>
              </a:p>
              <a:p>
                <a:r>
                  <a:rPr lang="en-US" altLang="zh-CN" sz="2000" b="1" i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What is the rotation effect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altLang="zh-CN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sub>
                    </m:sSub>
                  </m:oMath>
                </a14:m>
                <a:r>
                  <a:rPr lang="en-US" altLang="zh-CN" sz="2000" i="1" dirty="0" smtClean="0">
                    <a:solidFill>
                      <a:srgbClr val="FF0000"/>
                    </a:solidFill>
                  </a:rPr>
                  <a:t>? </a:t>
                </a:r>
                <a:endParaRPr lang="zh-CN" altLang="en-US" sz="2000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7" name="文本框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27311"/>
                <a:ext cx="4320480" cy="769441"/>
              </a:xfrm>
              <a:prstGeom prst="rect">
                <a:avLst/>
              </a:prstGeom>
              <a:blipFill>
                <a:blip r:embed="rId3"/>
                <a:stretch>
                  <a:fillRect l="-2116" t="-5556" b="-1428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/>
              <p:cNvSpPr txBox="1"/>
              <p:nvPr/>
            </p:nvSpPr>
            <p:spPr>
              <a:xfrm>
                <a:off x="611560" y="4653136"/>
                <a:ext cx="8136904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arenR"/>
                </a:pPr>
                <a:r>
                  <a:rPr lang="en-US" altLang="zh-CN" sz="18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We need more lattice simulations (with </a:t>
                </a:r>
                <a14:m>
                  <m:oMath xmlns:m="http://schemas.openxmlformats.org/officeDocument/2006/math">
                    <m:r>
                      <a:rPr lang="zh-CN" altLang="en-US" sz="1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en-US" altLang="zh-CN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en-US" altLang="zh-CN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</m:oMath>
                </a14:m>
                <a:r>
                  <a:rPr lang="en-US" altLang="zh-CN" sz="18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expansion) and precise model calculations (including fluctuations)!</a:t>
                </a:r>
              </a:p>
              <a:p>
                <a:pPr marL="342900" indent="-342900">
                  <a:buAutoNum type="arabicParenR"/>
                </a:pPr>
                <a:endParaRPr lang="en-US" altLang="zh-CN" sz="18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>
                  <a:buAutoNum type="arabicParenR"/>
                </a:pPr>
                <a:r>
                  <a:rPr lang="en-US" altLang="zh-CN" sz="18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We should consider seriously the boundary condition due to causality condition. </a:t>
                </a:r>
                <a:endParaRPr lang="zh-CN" altLang="en-US" sz="18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653136"/>
                <a:ext cx="8136904" cy="1477328"/>
              </a:xfrm>
              <a:prstGeom prst="rect">
                <a:avLst/>
              </a:prstGeom>
              <a:blipFill>
                <a:blip r:embed="rId4"/>
                <a:stretch>
                  <a:fillRect l="-449" t="-2058" r="-150" b="-535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图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99792" y="1412776"/>
            <a:ext cx="2952328" cy="2314747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187624" y="3789040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Enhancement or suppression? It is still an open question !</a:t>
            </a:r>
            <a:endParaRPr lang="zh-CN" altLang="en-US" sz="20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979712" y="4221088"/>
            <a:ext cx="5256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Workshop on QCD under rotation, Shanghai, 20231111</a:t>
            </a:r>
            <a:endParaRPr lang="zh-CN" altLang="en-US" sz="1600" i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47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251520" y="6453336"/>
            <a:ext cx="8640960" cy="328464"/>
          </a:xfrm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kumimoji="0" lang="en-US" altLang="zh-CN" sz="1200" i="1" dirty="0" smtClean="0">
                <a:solidFill>
                  <a:srgbClr val="0000CC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Pengfei Zhuang, HENPIC200, Zhuhai, 20231215                                                                                                                      2</a:t>
            </a:r>
            <a:endParaRPr kumimoji="0" lang="en-US" altLang="zh-CN" sz="1200" i="1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/>
              <p:cNvSpPr txBox="1"/>
              <p:nvPr/>
            </p:nvSpPr>
            <p:spPr>
              <a:xfrm>
                <a:off x="683568" y="404664"/>
                <a:ext cx="5184576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i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HENPIC200 </a:t>
                </a:r>
                <a:r>
                  <a:rPr lang="en-US" altLang="zh-CN" b="1" i="1" dirty="0" smtClean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altLang="zh-CN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altLang="zh-CN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Heavy Flavors:</a:t>
                </a:r>
              </a:p>
              <a:p>
                <a:r>
                  <a:rPr lang="en-US" altLang="zh-CN" sz="2000" b="1" i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Searching for the new particle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altLang="zh-CN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𝜴</m:t>
                        </m:r>
                      </m:e>
                      <m:sub>
                        <m:r>
                          <a:rPr lang="en-US" altLang="zh-CN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𝒄𝒄𝒄</m:t>
                        </m:r>
                      </m:sub>
                    </m:sSub>
                  </m:oMath>
                </a14:m>
                <a:r>
                  <a:rPr lang="en-US" altLang="zh-CN" sz="2000" i="1" dirty="0" smtClean="0">
                    <a:solidFill>
                      <a:srgbClr val="FF0000"/>
                    </a:solidFill>
                  </a:rPr>
                  <a:t>!  </a:t>
                </a:r>
                <a:endParaRPr lang="zh-CN" altLang="en-US" sz="2000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04664"/>
                <a:ext cx="5184576" cy="769441"/>
              </a:xfrm>
              <a:prstGeom prst="rect">
                <a:avLst/>
              </a:prstGeom>
              <a:blipFill>
                <a:blip r:embed="rId2"/>
                <a:stretch>
                  <a:fillRect l="-1763" t="-5512" b="-1338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781046"/>
            <a:ext cx="5688632" cy="308811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2582" y="1235015"/>
            <a:ext cx="4503914" cy="147390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24128" y="4221088"/>
            <a:ext cx="2985806" cy="2054208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5940152" y="3697868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Coalescence prediction via solving 3-body Schrodinger equation:</a:t>
            </a:r>
            <a:endParaRPr lang="zh-CN" altLang="en-US" sz="14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11560" y="4987042"/>
            <a:ext cx="48245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i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Theory Prediction:  </a:t>
            </a:r>
            <a:endParaRPr lang="en-US" altLang="zh-CN" sz="1200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altLang="zh-CN" sz="1200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Ω</a:t>
            </a:r>
            <a:r>
              <a:rPr lang="en-US" altLang="zh-CN" sz="1200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ccc production </a:t>
            </a:r>
            <a:r>
              <a:rPr lang="en-US" altLang="zh-CN" sz="12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high energy nuclear </a:t>
            </a:r>
            <a:r>
              <a:rPr lang="en-US" altLang="zh-CN" sz="1200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collisions,                      </a:t>
            </a:r>
            <a:r>
              <a:rPr lang="en-US" altLang="zh-CN" sz="1200" i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H.He</a:t>
            </a:r>
            <a:r>
              <a:rPr lang="en-US" altLang="zh-CN" sz="1200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zh-CN" sz="1200" i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Y.Liu</a:t>
            </a:r>
            <a:r>
              <a:rPr lang="en-US" altLang="zh-CN" sz="1200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PZ</a:t>
            </a:r>
            <a:r>
              <a:rPr lang="en-US" altLang="zh-CN" sz="12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PLB746, 59(2015</a:t>
            </a:r>
            <a:r>
              <a:rPr lang="en-US" altLang="zh-CN" sz="1200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</a:p>
          <a:p>
            <a:r>
              <a:rPr lang="en-US" altLang="zh-CN" sz="1200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Searching for </a:t>
            </a:r>
            <a:r>
              <a:rPr lang="el-GR" altLang="zh-CN" sz="1200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Ξ</a:t>
            </a:r>
            <a:r>
              <a:rPr lang="en-US" altLang="zh-CN" sz="1200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in </a:t>
            </a:r>
            <a:r>
              <a:rPr lang="en-US" altLang="zh-CN" sz="12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Relativistic Heavy Ion </a:t>
            </a:r>
            <a:r>
              <a:rPr lang="en-US" altLang="zh-CN" sz="1200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Collisions,                 </a:t>
            </a:r>
            <a:r>
              <a:rPr lang="en-US" altLang="zh-CN" sz="1200" i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J.Zhao</a:t>
            </a:r>
            <a:r>
              <a:rPr lang="en-US" altLang="zh-CN" sz="1200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zh-CN" sz="1200" i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H.He</a:t>
            </a:r>
            <a:r>
              <a:rPr lang="en-US" altLang="zh-CN" sz="1200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PZ, PLB771, 349(2017</a:t>
            </a:r>
            <a:r>
              <a:rPr lang="en-US" altLang="zh-CN" sz="12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  <a:r>
              <a:rPr lang="en-US" altLang="zh-CN" sz="1200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Exotic </a:t>
            </a:r>
            <a:r>
              <a:rPr lang="en-US" altLang="zh-CN" sz="12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Quantum States for Charmed Baryons at Finite </a:t>
            </a:r>
            <a:r>
              <a:rPr lang="en-US" altLang="zh-CN" sz="1200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Temperature, </a:t>
            </a:r>
            <a:endParaRPr lang="en-US" altLang="zh-CN" sz="1200" i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1200" i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J.Zhao</a:t>
            </a:r>
            <a:r>
              <a:rPr lang="en-US" altLang="zh-CN" sz="12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200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altLang="zh-CN" sz="1200" i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P.Zhuang</a:t>
            </a:r>
            <a:r>
              <a:rPr lang="en-US" altLang="zh-CN" sz="1200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PLB775, 84(2017);</a:t>
            </a:r>
            <a:endParaRPr lang="zh-CN" altLang="en-US" sz="1200" i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4572000" y="3933056"/>
            <a:ext cx="576064" cy="144016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Tahoma" pitchFamily="34" charset="0"/>
              <a:ea typeface="宋体" pitchFamily="2" charset="-122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755576" y="2708920"/>
            <a:ext cx="936104" cy="144016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Tahoma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9986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/>
          <p:cNvSpPr/>
          <p:nvPr/>
        </p:nvSpPr>
        <p:spPr bwMode="auto">
          <a:xfrm>
            <a:off x="1763688" y="4869160"/>
            <a:ext cx="6192688" cy="97639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 eaLnBrk="1" hangingPunct="1">
              <a:defRPr/>
            </a:pPr>
            <a:r>
              <a:rPr lang="en-US" altLang="zh-CN" sz="1800" i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黑体" pitchFamily="49" charset="-122"/>
                <a:cs typeface="Arial" panose="020B0604020202020204" pitchFamily="34" charset="0"/>
              </a:rPr>
              <a:t>Focusing on signatures of the new phase</a:t>
            </a:r>
            <a:r>
              <a:rPr lang="en-US" altLang="zh-CN" sz="1800" i="1" dirty="0" smtClean="0">
                <a:solidFill>
                  <a:srgbClr val="FF0000"/>
                </a:solidFill>
                <a:latin typeface="Arial" panose="020B0604020202020204" pitchFamily="34" charset="0"/>
                <a:ea typeface="黑体" pitchFamily="49" charset="-122"/>
                <a:cs typeface="Arial" panose="020B0604020202020204" pitchFamily="34" charset="0"/>
              </a:rPr>
              <a:t>, like Jet, Heavy flavor, Flow, ……</a:t>
            </a:r>
            <a:endParaRPr lang="en-US" altLang="zh-CN" sz="1800" i="1" dirty="0">
              <a:solidFill>
                <a:srgbClr val="FF0000"/>
              </a:solidFill>
              <a:effectLst/>
              <a:latin typeface="Arial" panose="020B0604020202020204" pitchFamily="34" charset="0"/>
              <a:ea typeface="楷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1619672" y="5157192"/>
            <a:ext cx="6192689" cy="747969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/>
          <a:lstStyle/>
          <a:p>
            <a:pPr marR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</a:pPr>
            <a:endParaRPr kumimoji="1" lang="zh-CN" altLang="en-US" sz="24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Tahoma" pitchFamily="34" charset="0"/>
              <a:ea typeface="宋体" pitchFamily="2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39552" y="476672"/>
            <a:ext cx="8208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HENPIC200 </a:t>
            </a:r>
            <a:r>
              <a:rPr lang="en-US" altLang="zh-CN" b="1" i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altLang="zh-CN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zh-CN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High Baryon Density:</a:t>
            </a:r>
          </a:p>
          <a:p>
            <a:r>
              <a:rPr lang="en-US" altLang="zh-CN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 </a:t>
            </a:r>
            <a:r>
              <a:rPr lang="en-US" altLang="zh-CN" sz="2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attention to the jump induced phase transition </a:t>
            </a:r>
            <a:r>
              <a:rPr lang="en-US" altLang="zh-CN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itself !</a:t>
            </a:r>
            <a:endParaRPr lang="zh-CN" altLang="en-US" sz="2000" i="1" dirty="0">
              <a:solidFill>
                <a:srgbClr val="FF0000"/>
              </a:solidFill>
            </a:endParaRPr>
          </a:p>
        </p:txBody>
      </p:sp>
      <p:pic>
        <p:nvPicPr>
          <p:cNvPr id="15" name="图片 9" descr="C:\Users\zhuang\Desktop\p_fp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19672"/>
            <a:ext cx="2520280" cy="1665312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251520" y="6453336"/>
            <a:ext cx="8640960" cy="328464"/>
          </a:xfrm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kumimoji="0" lang="en-US" altLang="zh-CN" sz="1200" i="1" dirty="0" smtClean="0">
                <a:solidFill>
                  <a:srgbClr val="0000CC"/>
                </a:solidFill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</a:rPr>
              <a:t>Pengfei Zhuang, HENPIC200, Zhuhai, 20231215                                                                                                                      3</a:t>
            </a:r>
            <a:endParaRPr kumimoji="0" lang="en-US" altLang="zh-CN" sz="1200" i="1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图片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8184" y="3478214"/>
            <a:ext cx="1442468" cy="1462954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266046"/>
            <a:ext cx="3433175" cy="25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Straight Arrow Connector 12"/>
          <p:cNvCxnSpPr/>
          <p:nvPr/>
        </p:nvCxnSpPr>
        <p:spPr bwMode="auto">
          <a:xfrm flipH="1">
            <a:off x="3491880" y="1196752"/>
            <a:ext cx="792088" cy="2110879"/>
          </a:xfrm>
          <a:prstGeom prst="straightConnector1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Arrow Connector 12"/>
          <p:cNvCxnSpPr/>
          <p:nvPr/>
        </p:nvCxnSpPr>
        <p:spPr bwMode="auto">
          <a:xfrm>
            <a:off x="5076056" y="4005064"/>
            <a:ext cx="0" cy="1152128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1581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Char char="n"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Tahoma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Char char="n"/>
          <a:tabLst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Tahoma" pitchFamily="34" charset="0"/>
            <a:ea typeface="宋体" pitchFamily="2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Office\Templates\Presentation Designs\Blends.pot</Template>
  <TotalTime>24777</TotalTime>
  <Words>205</Words>
  <Application>Microsoft Office PowerPoint</Application>
  <PresentationFormat>On-screen Show (4:3)</PresentationFormat>
  <Paragraphs>21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黑体</vt:lpstr>
      <vt:lpstr>楷体</vt:lpstr>
      <vt:lpstr>宋体</vt:lpstr>
      <vt:lpstr>Arial</vt:lpstr>
      <vt:lpstr>Cambria Math</vt:lpstr>
      <vt:lpstr>Impact</vt:lpstr>
      <vt:lpstr>Tahoma</vt:lpstr>
      <vt:lpstr>Times New Roman</vt:lpstr>
      <vt:lpstr>Wingdings</vt:lpstr>
      <vt:lpstr>Blends</vt:lpstr>
      <vt:lpstr>PowerPoint Presentation</vt:lpstr>
      <vt:lpstr>PowerPoint Presentation</vt:lpstr>
      <vt:lpstr>PowerPoint Presentation</vt:lpstr>
    </vt:vector>
  </TitlesOfParts>
  <Company>tsinghua university  physics dep.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探索新物质形态——      夸克胶子等离子体</dc:title>
  <dc:creator>JonMMx 2000</dc:creator>
  <cp:lastModifiedBy>Windows 用户</cp:lastModifiedBy>
  <cp:revision>1802</cp:revision>
  <cp:lastPrinted>2021-06-07T23:55:46Z</cp:lastPrinted>
  <dcterms:created xsi:type="dcterms:W3CDTF">2001-10-25T05:26:40Z</dcterms:created>
  <dcterms:modified xsi:type="dcterms:W3CDTF">2023-12-15T00:36:02Z</dcterms:modified>
</cp:coreProperties>
</file>