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561" r:id="rId2"/>
    <p:sldId id="562" r:id="rId3"/>
    <p:sldId id="560" r:id="rId4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accent2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accent2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accent2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accent2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accent2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accent2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accent2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accent2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accent2"/>
        </a:solidFill>
        <a:latin typeface="Tahom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990000"/>
    <a:srgbClr val="6600FF"/>
    <a:srgbClr val="FF9900"/>
    <a:srgbClr val="FF3399"/>
    <a:srgbClr val="663300"/>
    <a:srgbClr val="000099"/>
    <a:srgbClr val="660066"/>
    <a:srgbClr val="B7A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24" autoAdjust="0"/>
    <p:restoredTop sz="94424" autoAdjust="0"/>
  </p:normalViewPr>
  <p:slideViewPr>
    <p:cSldViewPr>
      <p:cViewPr varScale="1">
        <p:scale>
          <a:sx n="74" d="100"/>
          <a:sy n="74" d="100"/>
        </p:scale>
        <p:origin x="123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15" y="-5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31BB1F13-AB06-4828-BAD2-6EE67A6569E9}" type="datetimeFigureOut">
              <a:rPr lang="zh-CN" altLang="en-US" smtClean="0"/>
              <a:t>2023/12/15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294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A0295A5B-ED6D-41BC-BFEF-BC8A22ECBC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97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FFB13-4B3E-40D3-B029-8A437BFF0D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923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5A5177B-3257-B1A6-9D35-5F19E67442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90600">
              <a:defRPr kumimoji="1" sz="2400">
                <a:solidFill>
                  <a:schemeClr val="tx1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1pPr>
            <a:lvl2pPr marL="742950" indent="-285750" defTabSz="990600">
              <a:defRPr kumimoji="1" sz="2400">
                <a:solidFill>
                  <a:schemeClr val="tx1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2pPr>
            <a:lvl3pPr marL="1143000" indent="-228600" defTabSz="990600">
              <a:defRPr kumimoji="1" sz="2400">
                <a:solidFill>
                  <a:schemeClr val="tx1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3pPr>
            <a:lvl4pPr marL="1600200" indent="-228600" defTabSz="990600">
              <a:defRPr kumimoji="1" sz="2400">
                <a:solidFill>
                  <a:schemeClr val="tx1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4pPr>
            <a:lvl5pPr marL="2057400" indent="-228600" defTabSz="990600">
              <a:defRPr kumimoji="1" sz="2400">
                <a:solidFill>
                  <a:schemeClr val="tx1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9pPr>
          </a:lstStyle>
          <a:p>
            <a:fld id="{E44DE26D-948F-4007-886E-290A4F433E42}" type="slidenum">
              <a:rPr lang="en-US" altLang="zh-CN" sz="1300" smtClean="0"/>
              <a:pPr/>
              <a:t>1</a:t>
            </a:fld>
            <a:endParaRPr lang="en-US" altLang="zh-CN" sz="13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2AE0084-B2F3-AA43-D01F-63CBD5A3AE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F805AD6-0E71-A510-C4A5-BCDAB6ABB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69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kumimoji="1" sz="2400">
                    <a:solidFill>
                      <a:schemeClr val="accent2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kumimoji="1" sz="2400">
                  <a:solidFill>
                    <a:schemeClr val="accent2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/>
              </a:pPr>
              <a:endParaRPr lang="zh-CN" altLang="en-US" smtClean="0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868D56A-A8CE-46B8-8BBF-2067EEBFD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736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75A84-3FD1-4B77-B0CD-F83439B433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407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8EB8C-3E52-47B9-9672-DA69603B09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1846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11BEB-79C4-4FBB-B5E5-E3318CFA8B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7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84E73-DD63-4F1B-8F3C-C54A8F4BAB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638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043D0-D73F-40AA-BB8B-968E79936C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232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2704-5D82-4D87-8C36-145643A984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471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EA36-17B7-4F62-ABD8-F17378AC31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530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85D0D-65FB-4147-BE8A-FEB195B29E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738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1B9AB-2D15-4CAF-AEE1-D2616D27EB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A88C7-9B08-441B-8EF8-D6D877575A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879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2013-07-11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北京九华山庄</a:t>
            </a: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21248-B9F3-48A2-816E-8F39EB3211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021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箭头连接符 5"/>
          <p:cNvCxnSpPr/>
          <p:nvPr/>
        </p:nvCxnSpPr>
        <p:spPr bwMode="auto">
          <a:xfrm>
            <a:off x="107504" y="283295"/>
            <a:ext cx="914400" cy="914400"/>
          </a:xfrm>
          <a:prstGeom prst="straightConnector1">
            <a:avLst/>
          </a:prstGeom>
          <a:noFill/>
          <a:ln>
            <a:noFill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下箭头 7"/>
          <p:cNvSpPr/>
          <p:nvPr/>
        </p:nvSpPr>
        <p:spPr bwMode="auto">
          <a:xfrm>
            <a:off x="720006" y="836712"/>
            <a:ext cx="484632" cy="978408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24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251520" y="6453336"/>
            <a:ext cx="8640960" cy="328464"/>
          </a:xfrm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US" altLang="zh-CN" sz="1200" i="1" dirty="0" smtClean="0">
                <a:solidFill>
                  <a:srgbClr val="0000CC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Pengfei Zhuang, HENPIC200, Zhuhai, 20231215                                                                                                                      1</a:t>
            </a:r>
            <a:endParaRPr kumimoji="0" lang="en-US" altLang="zh-CN" sz="1200" i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本框 26"/>
              <p:cNvSpPr txBox="1"/>
              <p:nvPr/>
            </p:nvSpPr>
            <p:spPr>
              <a:xfrm>
                <a:off x="1115616" y="427311"/>
                <a:ext cx="432048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HENPIC200</a:t>
                </a:r>
                <a:r>
                  <a:rPr lang="en-US" altLang="zh-CN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1</a:t>
                </a:r>
                <a:r>
                  <a:rPr lang="en-US" altLang="zh-CN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Rotation:</a:t>
                </a:r>
              </a:p>
              <a:p>
                <a:r>
                  <a:rPr lang="en-US" altLang="zh-CN" sz="20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What is the rotation effect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zh-C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altLang="zh-CN" sz="2000" i="1" dirty="0" smtClean="0">
                    <a:solidFill>
                      <a:srgbClr val="FF0000"/>
                    </a:solidFill>
                  </a:rPr>
                  <a:t>? </a:t>
                </a:r>
                <a:endParaRPr lang="zh-CN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文本框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27311"/>
                <a:ext cx="4320480" cy="769441"/>
              </a:xfrm>
              <a:prstGeom prst="rect">
                <a:avLst/>
              </a:prstGeom>
              <a:blipFill>
                <a:blip r:embed="rId3"/>
                <a:stretch>
                  <a:fillRect l="-2116" t="-5556" b="-142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611560" y="4653136"/>
                <a:ext cx="813690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altLang="zh-CN" sz="1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need more lattice simulations (with </a:t>
                </a:r>
                <a14:m>
                  <m:oMath xmlns:m="http://schemas.openxmlformats.org/officeDocument/2006/math">
                    <m:r>
                      <a:rPr lang="zh-CN" alt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altLang="zh-CN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altLang="zh-CN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r>
                  <a:rPr lang="en-US" altLang="zh-CN" sz="1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expansion) and precise model calculations (including fluctuations)!</a:t>
                </a:r>
              </a:p>
              <a:p>
                <a:pPr marL="342900" indent="-342900">
                  <a:buAutoNum type="arabicParenR"/>
                </a:pPr>
                <a:endParaRPr lang="en-US" altLang="zh-CN" sz="18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arenR"/>
                </a:pPr>
                <a:r>
                  <a:rPr lang="en-US" altLang="zh-CN" sz="18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 should consider seriously the boundary condition due to causality condition. </a:t>
                </a:r>
                <a:endParaRPr lang="zh-CN" altLang="en-US" sz="18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653136"/>
                <a:ext cx="8136904" cy="1477328"/>
              </a:xfrm>
              <a:prstGeom prst="rect">
                <a:avLst/>
              </a:prstGeom>
              <a:blipFill>
                <a:blip r:embed="rId4"/>
                <a:stretch>
                  <a:fillRect l="-449" t="-2058" r="-150" b="-53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1412776"/>
            <a:ext cx="2952328" cy="231474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87624" y="378904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Enhancement or suppression? It is still an open question !</a:t>
            </a:r>
            <a:endParaRPr lang="zh-CN" altLang="en-US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79712" y="4221088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on QCD under rotation, Shanghai, 20231111</a:t>
            </a:r>
            <a:endParaRPr lang="zh-CN" altLang="en-US" sz="16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251520" y="6453336"/>
            <a:ext cx="8640960" cy="328464"/>
          </a:xfrm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US" altLang="zh-CN" sz="1200" i="1" dirty="0" smtClean="0">
                <a:solidFill>
                  <a:srgbClr val="0000CC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Pengfei Zhuang, HENPIC200, Zhuhai, 20231215                                                                                                                      2</a:t>
            </a:r>
            <a:endParaRPr kumimoji="0" lang="en-US" altLang="zh-CN" sz="1200" i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683568" y="404664"/>
                <a:ext cx="518457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HENPIC200 </a:t>
                </a:r>
                <a:r>
                  <a:rPr lang="en-US" altLang="zh-CN" b="1" i="1" dirty="0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altLang="zh-CN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altLang="zh-CN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Heavy Flavors:</a:t>
                </a:r>
              </a:p>
              <a:p>
                <a:r>
                  <a:rPr lang="en-US" altLang="zh-CN" sz="20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Searching for the new particle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altLang="zh-C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e>
                      <m:sub>
                        <m:r>
                          <a:rPr lang="en-US" altLang="zh-C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𝒄𝒄𝒄</m:t>
                        </m:r>
                      </m:sub>
                    </m:sSub>
                  </m:oMath>
                </a14:m>
                <a:r>
                  <a:rPr lang="en-US" altLang="zh-CN" sz="2000" i="1" dirty="0" smtClean="0">
                    <a:solidFill>
                      <a:srgbClr val="FF0000"/>
                    </a:solidFill>
                  </a:rPr>
                  <a:t>!  </a:t>
                </a:r>
                <a:endParaRPr lang="zh-CN" alt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4664"/>
                <a:ext cx="5184576" cy="769441"/>
              </a:xfrm>
              <a:prstGeom prst="rect">
                <a:avLst/>
              </a:prstGeom>
              <a:blipFill>
                <a:blip r:embed="rId2"/>
                <a:stretch>
                  <a:fillRect l="-1763" t="-5512" b="-133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781046"/>
            <a:ext cx="5688632" cy="308811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2582" y="1235015"/>
            <a:ext cx="4503914" cy="147390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128" y="4221088"/>
            <a:ext cx="2985806" cy="2054208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940152" y="36978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Coalescence prediction via solving 3-body Schrodinger equation:</a:t>
            </a:r>
            <a:endParaRPr lang="zh-CN" altLang="en-US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11560" y="4987042"/>
            <a:ext cx="48245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 Prediction:  </a:t>
            </a:r>
            <a:endParaRPr lang="en-US" altLang="zh-CN" sz="12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ccc production </a:t>
            </a:r>
            <a:r>
              <a:rPr lang="en-US" altLang="zh-CN" sz="12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high energy nuclear 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collisions,                      </a:t>
            </a:r>
            <a:r>
              <a:rPr lang="en-US" altLang="zh-CN" sz="1200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H.He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200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Y.Liu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PZ</a:t>
            </a:r>
            <a:r>
              <a:rPr lang="en-US" altLang="zh-CN" sz="12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PLB746, 59(2015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Searching for </a:t>
            </a:r>
            <a:r>
              <a:rPr lang="el-GR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Ξ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in </a:t>
            </a:r>
            <a:r>
              <a:rPr lang="en-US" altLang="zh-CN" sz="12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Relativistic Heavy Ion 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Collisions,                 </a:t>
            </a:r>
            <a:r>
              <a:rPr lang="en-US" altLang="zh-CN" sz="1200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J.Zhao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200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H.He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PZ, PLB771, 349(2017</a:t>
            </a:r>
            <a:r>
              <a:rPr lang="en-US" altLang="zh-CN" sz="12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Exotic </a:t>
            </a:r>
            <a:r>
              <a:rPr lang="en-US" altLang="zh-CN" sz="12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Quantum States for Charmed Baryons at Finite 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Temperature, </a:t>
            </a:r>
            <a:endParaRPr lang="en-US" altLang="zh-CN" sz="12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200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J.Zhao</a:t>
            </a:r>
            <a:r>
              <a:rPr lang="en-US" altLang="zh-CN" sz="12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zh-CN" sz="1200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P.Zhuang</a:t>
            </a:r>
            <a:r>
              <a:rPr lang="en-US" altLang="zh-CN" sz="12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PLB775, 84(2017);</a:t>
            </a:r>
            <a:endParaRPr lang="zh-CN" altLang="en-US" sz="1200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572000" y="3933056"/>
            <a:ext cx="576064" cy="14401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755576" y="2708920"/>
            <a:ext cx="936104" cy="14401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986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/>
          <p:nvPr/>
        </p:nvSpPr>
        <p:spPr bwMode="auto">
          <a:xfrm>
            <a:off x="1763688" y="4869160"/>
            <a:ext cx="6192688" cy="9763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eaLnBrk="1" hangingPunct="1">
              <a:defRPr/>
            </a:pPr>
            <a:r>
              <a:rPr lang="en-US" altLang="zh-CN" sz="1800" i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rPr>
              <a:t>Focusing on signatures of the new phase</a:t>
            </a:r>
            <a:r>
              <a:rPr lang="en-US" altLang="zh-CN" sz="1800" i="1" dirty="0" smtClean="0">
                <a:solidFill>
                  <a:srgbClr val="FF0000"/>
                </a:solidFill>
                <a:latin typeface="Arial" panose="020B0604020202020204" pitchFamily="34" charset="0"/>
                <a:ea typeface="黑体" pitchFamily="49" charset="-122"/>
                <a:cs typeface="Arial" panose="020B0604020202020204" pitchFamily="34" charset="0"/>
              </a:rPr>
              <a:t>, like Jet, Heavy flavor, Flow, ……</a:t>
            </a:r>
            <a:endParaRPr lang="en-US" altLang="zh-CN" sz="1800" i="1" dirty="0">
              <a:solidFill>
                <a:srgbClr val="FF0000"/>
              </a:solidFill>
              <a:effectLst/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619672" y="5157192"/>
            <a:ext cx="6192689" cy="747969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/>
          <a:lstStyle/>
          <a:p>
            <a:pPr marR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</a:pP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9552" y="476672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HENPIC200 </a:t>
            </a:r>
            <a:r>
              <a:rPr lang="en-US" altLang="zh-CN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zh-CN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zh-CN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High Baryon Density:</a:t>
            </a:r>
          </a:p>
          <a:p>
            <a:r>
              <a:rPr lang="en-US" altLang="zh-CN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</a:t>
            </a:r>
            <a:r>
              <a:rPr lang="en-US" altLang="zh-CN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attention to the jump induced phase transition </a:t>
            </a:r>
            <a:r>
              <a:rPr lang="en-US" altLang="zh-CN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itself !</a:t>
            </a:r>
            <a:endParaRPr lang="zh-CN" altLang="en-US" sz="2000" i="1" dirty="0">
              <a:solidFill>
                <a:srgbClr val="FF0000"/>
              </a:solidFill>
            </a:endParaRPr>
          </a:p>
        </p:txBody>
      </p:sp>
      <p:pic>
        <p:nvPicPr>
          <p:cNvPr id="15" name="图片 9" descr="C:\Users\zhuang\Desktop\p_f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19672"/>
            <a:ext cx="2520280" cy="166531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251520" y="6453336"/>
            <a:ext cx="8640960" cy="328464"/>
          </a:xfrm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0" lang="en-US" altLang="zh-CN" sz="1200" i="1" dirty="0" smtClean="0">
                <a:solidFill>
                  <a:srgbClr val="0000CC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Pengfei Zhuang, HENPIC200, Zhuhai, 20231215                                                                                                                      3</a:t>
            </a:r>
            <a:endParaRPr kumimoji="0" lang="en-US" altLang="zh-CN" sz="1200" i="1" dirty="0" smtClean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图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3478214"/>
            <a:ext cx="1442468" cy="146295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66046"/>
            <a:ext cx="3433175" cy="25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2"/>
          <p:cNvCxnSpPr/>
          <p:nvPr/>
        </p:nvCxnSpPr>
        <p:spPr bwMode="auto">
          <a:xfrm flipH="1">
            <a:off x="3491880" y="1196752"/>
            <a:ext cx="792088" cy="2110879"/>
          </a:xfrm>
          <a:prstGeom prst="straightConnector1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2"/>
          <p:cNvCxnSpPr/>
          <p:nvPr/>
        </p:nvCxnSpPr>
        <p:spPr bwMode="auto">
          <a:xfrm>
            <a:off x="5076056" y="4005064"/>
            <a:ext cx="0" cy="115212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158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Char char="n"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Char char="n"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Designs\Blends.pot</Template>
  <TotalTime>24777</TotalTime>
  <Words>205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黑体</vt:lpstr>
      <vt:lpstr>楷体</vt:lpstr>
      <vt:lpstr>宋体</vt:lpstr>
      <vt:lpstr>Arial</vt:lpstr>
      <vt:lpstr>Cambria Math</vt:lpstr>
      <vt:lpstr>Impact</vt:lpstr>
      <vt:lpstr>Tahoma</vt:lpstr>
      <vt:lpstr>Times New Roman</vt:lpstr>
      <vt:lpstr>Wingdings</vt:lpstr>
      <vt:lpstr>Blends</vt:lpstr>
      <vt:lpstr>PowerPoint Presentation</vt:lpstr>
      <vt:lpstr>PowerPoint Presentation</vt:lpstr>
      <vt:lpstr>PowerPoint Presentation</vt:lpstr>
    </vt:vector>
  </TitlesOfParts>
  <Company>tsinghua university  physics dep.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探索新物质形态——      夸克胶子等离子体</dc:title>
  <dc:creator>JonMMx 2000</dc:creator>
  <cp:lastModifiedBy>Windows 用户</cp:lastModifiedBy>
  <cp:revision>1802</cp:revision>
  <cp:lastPrinted>2021-06-07T23:55:46Z</cp:lastPrinted>
  <dcterms:created xsi:type="dcterms:W3CDTF">2001-10-25T05:26:40Z</dcterms:created>
  <dcterms:modified xsi:type="dcterms:W3CDTF">2023-12-15T00:36:02Z</dcterms:modified>
</cp:coreProperties>
</file>