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1" r:id="rId4"/>
    <p:sldId id="272" r:id="rId5"/>
    <p:sldId id="273" r:id="rId6"/>
    <p:sldId id="274" r:id="rId7"/>
    <p:sldId id="275" r:id="rId8"/>
    <p:sldId id="269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3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40995-DCD7-473E-9239-9125F3B3374E}" type="datetimeFigureOut">
              <a:rPr lang="zh-CN" altLang="en-US" smtClean="0"/>
              <a:t>2023/6/9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E622-1B19-46F6-8403-6409434A660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3696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40995-DCD7-473E-9239-9125F3B3374E}" type="datetimeFigureOut">
              <a:rPr lang="zh-CN" altLang="en-US" smtClean="0"/>
              <a:t>2023/6/9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E622-1B19-46F6-8403-6409434A660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4679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40995-DCD7-473E-9239-9125F3B3374E}" type="datetimeFigureOut">
              <a:rPr lang="zh-CN" altLang="en-US" smtClean="0"/>
              <a:t>2023/6/9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E622-1B19-46F6-8403-6409434A660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04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40995-DCD7-473E-9239-9125F3B3374E}" type="datetimeFigureOut">
              <a:rPr lang="zh-CN" altLang="en-US" smtClean="0"/>
              <a:t>2023/6/9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E622-1B19-46F6-8403-6409434A660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2059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40995-DCD7-473E-9239-9125F3B3374E}" type="datetimeFigureOut">
              <a:rPr lang="zh-CN" altLang="en-US" smtClean="0"/>
              <a:t>2023/6/9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E622-1B19-46F6-8403-6409434A660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4725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40995-DCD7-473E-9239-9125F3B3374E}" type="datetimeFigureOut">
              <a:rPr lang="zh-CN" altLang="en-US" smtClean="0"/>
              <a:t>2023/6/9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E622-1B19-46F6-8403-6409434A660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2832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40995-DCD7-473E-9239-9125F3B3374E}" type="datetimeFigureOut">
              <a:rPr lang="zh-CN" altLang="en-US" smtClean="0"/>
              <a:t>2023/6/9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E622-1B19-46F6-8403-6409434A660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7948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40995-DCD7-473E-9239-9125F3B3374E}" type="datetimeFigureOut">
              <a:rPr lang="zh-CN" altLang="en-US" smtClean="0"/>
              <a:t>2023/6/9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E622-1B19-46F6-8403-6409434A660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5475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40995-DCD7-473E-9239-9125F3B3374E}" type="datetimeFigureOut">
              <a:rPr lang="zh-CN" altLang="en-US" smtClean="0"/>
              <a:t>2023/6/9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E622-1B19-46F6-8403-6409434A660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7915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40995-DCD7-473E-9239-9125F3B3374E}" type="datetimeFigureOut">
              <a:rPr lang="zh-CN" altLang="en-US" smtClean="0"/>
              <a:t>2023/6/9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E622-1B19-46F6-8403-6409434A660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4976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40995-DCD7-473E-9239-9125F3B3374E}" type="datetimeFigureOut">
              <a:rPr lang="zh-CN" altLang="en-US" smtClean="0"/>
              <a:t>2023/6/9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E622-1B19-46F6-8403-6409434A660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6582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40995-DCD7-473E-9239-9125F3B3374E}" type="datetimeFigureOut">
              <a:rPr lang="zh-CN" altLang="en-US" smtClean="0"/>
              <a:t>2023/6/9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CE622-1B19-46F6-8403-6409434A660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3972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B6E0BCB-4AFF-4407-A06F-B5B46E571B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Dark matter filtering-out effect in </a:t>
            </a:r>
            <a:r>
              <a:rPr lang="en-US" altLang="zh-CN" dirty="0" err="1"/>
              <a:t>FOPT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C2C8611-AF37-46F2-B6E3-A6E03EC4D2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/>
          <a:lstStyle/>
          <a:p>
            <a:r>
              <a:rPr lang="en-US" altLang="zh-CN" dirty="0" err="1"/>
              <a:t>DianWei</a:t>
            </a:r>
            <a:r>
              <a:rPr lang="en-US" altLang="zh-CN" dirty="0"/>
              <a:t> Wang</a:t>
            </a:r>
          </a:p>
          <a:p>
            <a:r>
              <a:rPr lang="en-US" altLang="zh-CN" dirty="0"/>
              <a:t>2023.06.09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15877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84789FA-1328-4856-B190-7A1161AAB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A444694-6ED8-4A14-B162-2E190B1BC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zh-CN" altLang="en-US" sz="2000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4D6E7E97-1577-0D12-272B-293386DD9A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792" y="1266738"/>
            <a:ext cx="6959301" cy="1626632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A6EBB93F-D7D3-8C31-6D80-4B80865CC798}"/>
              </a:ext>
            </a:extLst>
          </p:cNvPr>
          <p:cNvSpPr txBox="1"/>
          <p:nvPr/>
        </p:nvSpPr>
        <p:spPr>
          <a:xfrm>
            <a:off x="5058563" y="1803634"/>
            <a:ext cx="111088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1912.02830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22" name="图片 21">
            <a:extLst>
              <a:ext uri="{FF2B5EF4-FFF2-40B4-BE49-F238E27FC236}">
                <a16:creationId xmlns:a16="http://schemas.microsoft.com/office/drawing/2014/main" id="{5A9272AB-8B9C-052A-F35A-043B767F47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7306" y="2829865"/>
            <a:ext cx="6233020" cy="1870509"/>
          </a:xfrm>
          <a:prstGeom prst="rect">
            <a:avLst/>
          </a:prstGeom>
        </p:spPr>
      </p:pic>
      <p:sp>
        <p:nvSpPr>
          <p:cNvPr id="15" name="文本框 14">
            <a:extLst>
              <a:ext uri="{FF2B5EF4-FFF2-40B4-BE49-F238E27FC236}">
                <a16:creationId xmlns:a16="http://schemas.microsoft.com/office/drawing/2014/main" id="{865CCA5A-EEEC-DF31-8B97-1A11E97CF63A}"/>
              </a:ext>
            </a:extLst>
          </p:cNvPr>
          <p:cNvSpPr txBox="1"/>
          <p:nvPr/>
        </p:nvSpPr>
        <p:spPr>
          <a:xfrm>
            <a:off x="2097250" y="3372376"/>
            <a:ext cx="111088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1912.04238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26" name="图片 25">
            <a:extLst>
              <a:ext uri="{FF2B5EF4-FFF2-40B4-BE49-F238E27FC236}">
                <a16:creationId xmlns:a16="http://schemas.microsoft.com/office/drawing/2014/main" id="{29A27608-2201-FB84-936E-617CFE2479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4558" y="4568647"/>
            <a:ext cx="6988029" cy="2017541"/>
          </a:xfrm>
          <a:prstGeom prst="rect">
            <a:avLst/>
          </a:prstGeom>
        </p:spPr>
      </p:pic>
      <p:sp>
        <p:nvSpPr>
          <p:cNvPr id="20" name="文本框 19">
            <a:extLst>
              <a:ext uri="{FF2B5EF4-FFF2-40B4-BE49-F238E27FC236}">
                <a16:creationId xmlns:a16="http://schemas.microsoft.com/office/drawing/2014/main" id="{C3050C2D-86D6-2450-EFB2-6AD64D764EB3}"/>
              </a:ext>
            </a:extLst>
          </p:cNvPr>
          <p:cNvSpPr txBox="1"/>
          <p:nvPr/>
        </p:nvSpPr>
        <p:spPr>
          <a:xfrm>
            <a:off x="6056855" y="5368955"/>
            <a:ext cx="111088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1904.11503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845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84789FA-1328-4856-B190-7A1161AAB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Filtering-out effect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A444694-6ED8-4A14-B162-2E190B1BC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/>
              <a:t>Schematic picture</a:t>
            </a:r>
            <a:endParaRPr lang="zh-CN" altLang="en-US" sz="2400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97DFE8DF-4FE9-9C99-AF99-51D27C1E24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95104"/>
            <a:ext cx="9144000" cy="3895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573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84789FA-1328-4856-B190-7A1161AAB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Freeze-out mechanism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EA444694-6ED8-4A14-B162-2E190B1BCD8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altLang="zh-CN" sz="2400" dirty="0"/>
                  <a:t>Freeze-out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m:rPr>
                        <m:sty m:val="p"/>
                      </m:rPr>
                      <a:rPr lang="en-US" altLang="zh-CN" sz="2000" b="0" i="0" smtClean="0">
                        <a:latin typeface="Cambria Math" panose="02040503050406030204" pitchFamily="18" charset="0"/>
                      </a:rPr>
                      <m:t>Γ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𝜒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 altLang="zh-CN" sz="2000" b="0" i="0" smtClean="0">
                            <a:latin typeface="Cambria Math" panose="02040503050406030204" pitchFamily="18" charset="0"/>
                          </a:rPr>
                          <m:t>eq</m:t>
                        </m:r>
                      </m:sup>
                    </m:sSubSup>
                    <m:d>
                      <m:dPr>
                        <m:begChr m:val="⟨"/>
                        <m:endChr m:val="⟩"/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𝜒𝜒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⟷</m:t>
                            </m:r>
                            <m:r>
                              <m:rPr>
                                <m:sty m:val="p"/>
                              </m:rPr>
                              <a:rPr lang="en-US" altLang="zh-CN" sz="20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SM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</m:sSub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𝜒</m:t>
                    </m:r>
                  </m:oMath>
                </a14:m>
                <a:r>
                  <a:rPr lang="zh-CN" altLang="en-US" sz="2000" dirty="0"/>
                  <a:t> </a:t>
                </a:r>
                <a:r>
                  <a:rPr lang="en-US" altLang="zh-CN" sz="2000" dirty="0"/>
                  <a:t>in thermal equilibrium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m:rPr>
                        <m:sty m:val="p"/>
                      </m:rPr>
                      <a:rPr lang="en-US" altLang="zh-CN" sz="2000">
                        <a:latin typeface="Cambria Math" panose="02040503050406030204" pitchFamily="18" charset="0"/>
                      </a:rPr>
                      <m:t>Γ</m:t>
                    </m:r>
                    <m:r>
                      <a:rPr lang="en-US" altLang="zh-CN" sz="2000" i="1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𝜒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 altLang="zh-CN" sz="2000">
                            <a:latin typeface="Cambria Math" panose="02040503050406030204" pitchFamily="18" charset="0"/>
                          </a:rPr>
                          <m:t>eq</m:t>
                        </m:r>
                      </m:sup>
                    </m:sSubSup>
                    <m:d>
                      <m:dPr>
                        <m:begChr m:val="⟨"/>
                        <m:endChr m:val="⟩"/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𝜒𝜒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⟷</m:t>
                            </m:r>
                            <m:r>
                              <m:rPr>
                                <m:sty m:val="p"/>
                              </m:rPr>
                              <a:rPr lang="en-US" altLang="zh-CN" sz="20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SM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</m:sSub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𝜒</m:t>
                    </m:r>
                  </m:oMath>
                </a14:m>
                <a:r>
                  <a:rPr lang="en-US" altLang="zh-CN" sz="2000" dirty="0"/>
                  <a:t> freeze out</a:t>
                </a:r>
              </a:p>
              <a:p>
                <a:r>
                  <a:rPr lang="en-US" altLang="zh-CN" sz="2400" dirty="0"/>
                  <a:t>e.g. </a:t>
                </a:r>
              </a:p>
              <a:p>
                <a:pPr lvl="1"/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𝜒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eq</m:t>
                        </m:r>
                      </m:sup>
                    </m:sSubSup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≃</m:t>
                    </m:r>
                    <m:sSub>
                      <m:sSub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𝜒</m:t>
                        </m:r>
                      </m:sub>
                    </m:sSub>
                    <m:sSup>
                      <m:sSup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𝜒</m:t>
                                    </m:r>
                                  </m:sub>
                                </m:sSub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num>
                              <m:den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den>
                            </m:f>
                          </m:e>
                        </m:d>
                      </m:e>
                      <m:sup>
                        <m:f>
                          <m:fPr>
                            <m:type m:val="lin"/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  <m:sSup>
                      <m:sSup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  <m:t>𝜒</m:t>
                                </m:r>
                              </m:sub>
                            </m:sSub>
                          </m:num>
                          <m:den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den>
                        </m:f>
                      </m:sup>
                    </m:sSup>
                  </m:oMath>
                </a14:m>
                <a:endParaRPr lang="en-US" altLang="zh-CN" sz="2000" dirty="0"/>
              </a:p>
              <a:p>
                <a:pPr lvl="1"/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𝜎</m:t>
                        </m:r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≃</m:t>
                    </m:r>
                    <m:f>
                      <m:f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9</m:t>
                        </m:r>
                        <m:sSubSup>
                          <m:sSubSup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𝜒</m:t>
                            </m:r>
                          </m:sub>
                          <m:sup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bSup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𝑇</m:t>
                        </m:r>
                      </m:num>
                      <m:den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64</m:t>
                        </m:r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  <m:sSubSup>
                          <m:sSubSupPr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𝜒</m:t>
                            </m:r>
                          </m:sub>
                          <m:sup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bSup>
                      </m:den>
                    </m:f>
                  </m:oMath>
                </a14:m>
                <a:endParaRPr lang="en-US" altLang="zh-CN" sz="2000" dirty="0"/>
              </a:p>
              <a:p>
                <a:r>
                  <a:rPr lang="en-US" altLang="zh-CN" sz="2400" dirty="0"/>
                  <a:t>G-K bound</a:t>
                </a:r>
              </a:p>
              <a:p>
                <a:pPr lvl="1"/>
                <a:r>
                  <a:rPr lang="en-US" altLang="zh-CN" sz="2000" dirty="0"/>
                  <a:t>unitarity</a:t>
                </a:r>
                <a:endParaRPr lang="zh-CN" altLang="en-US" sz="2000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EA444694-6ED8-4A14-B162-2E190B1BCD8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96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图片 11">
            <a:extLst>
              <a:ext uri="{FF2B5EF4-FFF2-40B4-BE49-F238E27FC236}">
                <a16:creationId xmlns:a16="http://schemas.microsoft.com/office/drawing/2014/main" id="{EDF92BFB-664C-DACE-891E-8D76FBD3926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26593" y="3087149"/>
            <a:ext cx="3397534" cy="335559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43995AC2-2DC4-7306-FAE3-6450267AFD5F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605556" y="3021535"/>
            <a:ext cx="4362275" cy="3836466"/>
          </a:xfrm>
          <a:prstGeom prst="rect">
            <a:avLst/>
          </a:prstGeom>
        </p:spPr>
      </p:pic>
      <p:pic>
        <p:nvPicPr>
          <p:cNvPr id="24" name="图片 23">
            <a:extLst>
              <a:ext uri="{FF2B5EF4-FFF2-40B4-BE49-F238E27FC236}">
                <a16:creationId xmlns:a16="http://schemas.microsoft.com/office/drawing/2014/main" id="{12922877-1C05-D205-3CAD-1C1E15BFFDF4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2885" y="5318620"/>
            <a:ext cx="3774040" cy="77778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5" name="文本框 24">
                <a:extLst>
                  <a:ext uri="{FF2B5EF4-FFF2-40B4-BE49-F238E27FC236}">
                    <a16:creationId xmlns:a16="http://schemas.microsoft.com/office/drawing/2014/main" id="{9E60DD73-6C91-9CAD-FEDF-FEAADC32E296}"/>
                  </a:ext>
                </a:extLst>
              </p:cNvPr>
              <p:cNvSpPr txBox="1"/>
              <p:nvPr/>
            </p:nvSpPr>
            <p:spPr>
              <a:xfrm>
                <a:off x="3489824" y="4236442"/>
                <a:ext cx="1765547" cy="3007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n-US" altLang="zh-CN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Ω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DM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en-US" altLang="zh-CN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obs</m:t>
                          </m:r>
                          <m:r>
                            <a:rPr lang="en-US" altLang="zh-CN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</m:sup>
                      </m:sSubSup>
                      <m:sSup>
                        <m:sSupPr>
                          <m:ctrlP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∼0.12→</m:t>
                      </m:r>
                    </m:oMath>
                  </m:oMathPara>
                </a14:m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文本框 24">
                <a:extLst>
                  <a:ext uri="{FF2B5EF4-FFF2-40B4-BE49-F238E27FC236}">
                    <a16:creationId xmlns:a16="http://schemas.microsoft.com/office/drawing/2014/main" id="{9E60DD73-6C91-9CAD-FEDF-FEAADC32E2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9824" y="4236442"/>
                <a:ext cx="1765547" cy="300788"/>
              </a:xfrm>
              <a:prstGeom prst="rect">
                <a:avLst/>
              </a:prstGeom>
              <a:blipFill>
                <a:blip r:embed="rId6"/>
                <a:stretch>
                  <a:fillRect l="-2414" t="-4082" r="-1379" b="-183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3298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84789FA-1328-4856-B190-7A1161AAB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Boltzmann equation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A444694-6ED8-4A14-B162-2E190B1BC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/>
              <a:t>Distribution function</a:t>
            </a:r>
          </a:p>
          <a:p>
            <a:pPr lvl="1"/>
            <a:endParaRPr lang="en-US" altLang="zh-CN" sz="2000" dirty="0"/>
          </a:p>
          <a:p>
            <a:r>
              <a:rPr lang="en-US" altLang="zh-CN" sz="2400" dirty="0"/>
              <a:t>Liouville operator</a:t>
            </a:r>
          </a:p>
          <a:p>
            <a:pPr lvl="1"/>
            <a:endParaRPr lang="en-US" altLang="zh-CN" sz="2000" dirty="0"/>
          </a:p>
          <a:p>
            <a:pPr lvl="1"/>
            <a:endParaRPr lang="en-US" altLang="zh-CN" sz="2000" dirty="0"/>
          </a:p>
          <a:p>
            <a:r>
              <a:rPr lang="en-US" altLang="zh-CN" sz="2400" dirty="0"/>
              <a:t>Collision integral</a:t>
            </a:r>
            <a:endParaRPr lang="zh-CN" altLang="en-US" sz="2400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EC8311C4-B916-228D-285A-E41EDE45677F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01243" y="2150652"/>
            <a:ext cx="2891541" cy="627342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2BA328DA-6A3D-883D-A48F-A750E79596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1196" y="2230386"/>
            <a:ext cx="2327068" cy="417864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68F363C1-3856-E72A-7937-429D27BD70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84180" y="782064"/>
            <a:ext cx="1838582" cy="495369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1B749EC6-D10E-5689-537B-7376D1AFB326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24791" y="4230068"/>
            <a:ext cx="6929308" cy="1072925"/>
          </a:xfrm>
          <a:prstGeom prst="rect">
            <a:avLst/>
          </a:prstGeom>
        </p:spPr>
      </p:pic>
      <p:pic>
        <p:nvPicPr>
          <p:cNvPr id="18" name="图片 17">
            <a:extLst>
              <a:ext uri="{FF2B5EF4-FFF2-40B4-BE49-F238E27FC236}">
                <a16:creationId xmlns:a16="http://schemas.microsoft.com/office/drawing/2014/main" id="{09191D4E-8404-A39E-458A-D1190D1A8F0C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8694" y="3002467"/>
            <a:ext cx="8655248" cy="690738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DAB8C4AA-9156-4F10-D1D2-35D199A68CE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97727" y="5386164"/>
            <a:ext cx="3018436" cy="486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90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84789FA-1328-4856-B190-7A1161AAB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Boltzmann equation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A444694-6ED8-4A14-B162-2E190B1BC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/>
              <a:t>Boltzmann equation</a:t>
            </a:r>
          </a:p>
          <a:p>
            <a:pPr lvl="1"/>
            <a:endParaRPr lang="en-US" altLang="zh-CN" sz="2000" dirty="0"/>
          </a:p>
          <a:p>
            <a:r>
              <a:rPr lang="en-US" altLang="zh-CN" sz="2400" dirty="0"/>
              <a:t>Characteristic method</a:t>
            </a:r>
          </a:p>
          <a:p>
            <a:pPr lvl="1"/>
            <a:endParaRPr lang="en-US" altLang="zh-CN" sz="2000" dirty="0"/>
          </a:p>
          <a:p>
            <a:pPr lvl="1"/>
            <a:endParaRPr lang="en-US" altLang="zh-CN" sz="2000" dirty="0"/>
          </a:p>
          <a:p>
            <a:pPr lvl="1"/>
            <a:endParaRPr lang="en-US" altLang="zh-CN" sz="2000" dirty="0"/>
          </a:p>
          <a:p>
            <a:pPr lvl="1"/>
            <a:endParaRPr lang="en-US" altLang="zh-CN" sz="2000" dirty="0"/>
          </a:p>
          <a:p>
            <a:pPr lvl="1"/>
            <a:endParaRPr lang="en-US" altLang="zh-CN" sz="2000" dirty="0"/>
          </a:p>
          <a:p>
            <a:pPr lvl="1"/>
            <a:endParaRPr lang="en-US" altLang="zh-CN" sz="2000" dirty="0"/>
          </a:p>
          <a:p>
            <a:pPr lvl="1"/>
            <a:r>
              <a:rPr lang="en-US" altLang="zh-CN" sz="2000" dirty="0"/>
              <a:t>profile ansatz</a:t>
            </a:r>
            <a:endParaRPr lang="zh-CN" altLang="en-US" sz="2000" dirty="0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68F363C1-3856-E72A-7937-429D27BD70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4180" y="782064"/>
            <a:ext cx="1838582" cy="495369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9418DB50-232C-E21B-5CDA-7AF1A3FD64D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13078" y="2080350"/>
            <a:ext cx="4891730" cy="699917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8DAA2A69-5DCB-F7B9-7678-EB3BEE4E3F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83152" y="3265465"/>
            <a:ext cx="3573521" cy="3508646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18381913-A30D-F580-30BB-325F47E3BAEE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7481" y="3372751"/>
            <a:ext cx="5134087" cy="696009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2E87197E-CC79-0C6B-FC49-4EF1F1290EBC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63969" y="4379053"/>
            <a:ext cx="4085094" cy="608870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B919EF0A-DEFA-5A35-4778-CDBD81CD965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18782" y="5417152"/>
            <a:ext cx="3472226" cy="354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780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84789FA-1328-4856-B190-7A1161AAB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Result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A444694-6ED8-4A14-B162-2E190B1BC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zh-CN" altLang="en-US" sz="2400" dirty="0"/>
          </a:p>
        </p:txBody>
      </p:sp>
      <p:pic>
        <p:nvPicPr>
          <p:cNvPr id="17" name="图片 16">
            <a:extLst>
              <a:ext uri="{FF2B5EF4-FFF2-40B4-BE49-F238E27FC236}">
                <a16:creationId xmlns:a16="http://schemas.microsoft.com/office/drawing/2014/main" id="{DC07F42C-AEB6-7AE6-323F-42CD56630E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0845" y="196552"/>
            <a:ext cx="4905918" cy="3170491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DD866FDC-7A9E-9879-A994-08FF5567BF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286" y="2862842"/>
            <a:ext cx="5632150" cy="3798606"/>
          </a:xfrm>
          <a:prstGeom prst="rect">
            <a:avLst/>
          </a:prstGeom>
        </p:spPr>
      </p:pic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E89F8371-8988-147C-C049-30C4DB3C2654}"/>
              </a:ext>
            </a:extLst>
          </p:cNvPr>
          <p:cNvCxnSpPr>
            <a:cxnSpLocks/>
          </p:cNvCxnSpPr>
          <p:nvPr/>
        </p:nvCxnSpPr>
        <p:spPr>
          <a:xfrm>
            <a:off x="2348917" y="3649211"/>
            <a:ext cx="268448" cy="528506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>
            <a:extLst>
              <a:ext uri="{FF2B5EF4-FFF2-40B4-BE49-F238E27FC236}">
                <a16:creationId xmlns:a16="http://schemas.microsoft.com/office/drawing/2014/main" id="{E284687A-8728-C77A-86B6-E6448EC0A15C}"/>
              </a:ext>
            </a:extLst>
          </p:cNvPr>
          <p:cNvSpPr txBox="1"/>
          <p:nvPr/>
        </p:nvSpPr>
        <p:spPr>
          <a:xfrm>
            <a:off x="1786859" y="3288486"/>
            <a:ext cx="131279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G-K forbidden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026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417EB53-9E73-49B6-864E-DD8CFF664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altLang="zh-CN" i="1" dirty="0"/>
              <a:t>Thanks for your listening!</a:t>
            </a:r>
            <a:endParaRPr lang="zh-CN" altLang="en-US" i="1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A9E26AF-1120-421D-9FB1-C42BCBE7C5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anchor="b"/>
          <a:lstStyle/>
          <a:p>
            <a:pPr algn="r"/>
            <a:r>
              <a:rPr lang="en-US" altLang="zh-CN" dirty="0" err="1"/>
              <a:t>DianWei</a:t>
            </a:r>
            <a:r>
              <a:rPr lang="en-US" altLang="zh-CN" dirty="0"/>
              <a:t> Wang</a:t>
            </a:r>
          </a:p>
          <a:p>
            <a:pPr algn="r"/>
            <a:r>
              <a:rPr lang="en-US" altLang="zh-CN" dirty="0"/>
              <a:t>2022.06.09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13391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17407</TotalTime>
  <Words>88</Words>
  <Application>Microsoft Office PowerPoint</Application>
  <PresentationFormat>全屏显示(4:3)</PresentationFormat>
  <Paragraphs>42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Office 主题​​</vt:lpstr>
      <vt:lpstr>Dark matter filtering-out effect in FOPT</vt:lpstr>
      <vt:lpstr>Reference</vt:lpstr>
      <vt:lpstr>Filtering-out effect</vt:lpstr>
      <vt:lpstr>Freeze-out mechanism</vt:lpstr>
      <vt:lpstr>Boltzmann equation</vt:lpstr>
      <vt:lpstr>Boltzmann equation</vt:lpstr>
      <vt:lpstr>Result</vt:lpstr>
      <vt:lpstr>Thanks for your listening!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典为 王</dc:creator>
  <cp:lastModifiedBy>典为 王</cp:lastModifiedBy>
  <cp:revision>230</cp:revision>
  <dcterms:created xsi:type="dcterms:W3CDTF">2022-04-12T17:08:46Z</dcterms:created>
  <dcterms:modified xsi:type="dcterms:W3CDTF">2023-06-09T04:57:45Z</dcterms:modified>
</cp:coreProperties>
</file>