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0" r:id="rId6"/>
    <p:sldId id="261" r:id="rId7"/>
    <p:sldId id="262" r:id="rId8"/>
    <p:sldId id="263" r:id="rId9"/>
    <p:sldId id="268" r:id="rId10"/>
    <p:sldId id="264" r:id="rId11"/>
    <p:sldId id="265" r:id="rId12"/>
    <p:sldId id="266" r:id="rId13"/>
    <p:sldId id="267" r:id="rId14"/>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5" userDrawn="1">
          <p15:clr>
            <a:srgbClr val="A4A3A4"/>
          </p15:clr>
        </p15:guide>
        <p15:guide id="2"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45"/>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gs" Target="tags/tag87.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5.xml"/><Relationship Id="rId3" Type="http://schemas.openxmlformats.org/officeDocument/2006/relationships/image" Target="../media/image12.png"/><Relationship Id="rId2" Type="http://schemas.openxmlformats.org/officeDocument/2006/relationships/tags" Target="../tags/tag84.xml"/><Relationship Id="rId1" Type="http://schemas.openxmlformats.org/officeDocument/2006/relationships/tags" Target="../tags/tag8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7.xml"/><Relationship Id="rId3" Type="http://schemas.openxmlformats.org/officeDocument/2006/relationships/image" Target="../media/image2.png"/><Relationship Id="rId2" Type="http://schemas.openxmlformats.org/officeDocument/2006/relationships/tags" Target="../tags/tag66.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0.xml"/><Relationship Id="rId5" Type="http://schemas.openxmlformats.org/officeDocument/2006/relationships/image" Target="../media/image5.png"/><Relationship Id="rId4" Type="http://schemas.openxmlformats.org/officeDocument/2006/relationships/tags" Target="../tags/tag69.xml"/><Relationship Id="rId3" Type="http://schemas.openxmlformats.org/officeDocument/2006/relationships/image" Target="../media/image4.png"/><Relationship Id="rId2" Type="http://schemas.openxmlformats.org/officeDocument/2006/relationships/tags" Target="../tags/tag68.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tags" Target="../tags/tag72.xml"/><Relationship Id="rId1" Type="http://schemas.openxmlformats.org/officeDocument/2006/relationships/tags" Target="../tags/tag7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p>
            <a:r>
              <a:rPr lang="en-US" altLang="zh-CN"/>
              <a:t>TAICHU3</a:t>
            </a:r>
            <a:br>
              <a:rPr lang="en-US" altLang="zh-CN"/>
            </a:br>
            <a:r>
              <a:rPr lang="en-US" altLang="zh-CN"/>
              <a:t>Irradiation Test</a:t>
            </a:r>
            <a:endParaRPr lang="en-US" altLang="zh-CN"/>
          </a:p>
        </p:txBody>
      </p:sp>
      <p:sp>
        <p:nvSpPr>
          <p:cNvPr id="3" name="副标题 2"/>
          <p:cNvSpPr>
            <a:spLocks noGrp="1"/>
          </p:cNvSpPr>
          <p:nvPr>
            <p:ph type="subTitle" idx="1"/>
            <p:custDataLst>
              <p:tags r:id="rId2"/>
            </p:custDataLst>
          </p:nvPr>
        </p:nvSpPr>
        <p:spPr/>
        <p:txBody>
          <a:bodyPr/>
          <a:p>
            <a:r>
              <a:rPr lang="en-US" altLang="zh-CN"/>
              <a:t>2023/6/15</a:t>
            </a:r>
            <a:endParaRPr lang="en-US" altLang="zh-CN"/>
          </a:p>
          <a:p>
            <a:r>
              <a:rPr lang="en-US" altLang="zh-CN"/>
              <a:t>Yiming Hu </a:t>
            </a:r>
            <a:endParaRPr lang="en-US" altLang="zh-CN"/>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Apply the function to 1st</a:t>
            </a:r>
            <a:r>
              <a:rPr lang="zh-CN" altLang="en-US"/>
              <a:t>，</a:t>
            </a:r>
            <a:r>
              <a:rPr lang="en-US" altLang="zh-CN"/>
              <a:t>2nd </a:t>
            </a:r>
            <a:r>
              <a:rPr lang="en-US" altLang="zh-CN"/>
              <a:t>chip</a:t>
            </a:r>
            <a:endParaRPr lang="en-US" altLang="zh-CN"/>
          </a:p>
        </p:txBody>
      </p:sp>
      <p:graphicFrame>
        <p:nvGraphicFramePr>
          <p:cNvPr id="4" name="内容占位符 3"/>
          <p:cNvGraphicFramePr/>
          <p:nvPr>
            <p:ph idx="1"/>
            <p:custDataLst>
              <p:tags r:id="rId1"/>
            </p:custDataLst>
          </p:nvPr>
        </p:nvGraphicFramePr>
        <p:xfrm>
          <a:off x="608400" y="1490400"/>
          <a:ext cx="10970260" cy="2545080"/>
        </p:xfrm>
        <a:graphic>
          <a:graphicData uri="http://schemas.openxmlformats.org/drawingml/2006/table">
            <a:tbl>
              <a:tblPr firstRow="1" bandRow="1">
                <a:tableStyleId>{5C22544A-7EE6-4342-B048-85BDC9FD1C3A}</a:tableStyleId>
              </a:tblPr>
              <a:tblGrid>
                <a:gridCol w="1828377"/>
                <a:gridCol w="1828377"/>
                <a:gridCol w="1828376"/>
                <a:gridCol w="1828377"/>
              </a:tblGrid>
              <a:tr h="640080">
                <a:tc>
                  <a:txBody>
                    <a:bodyPr/>
                    <a:p>
                      <a:pPr>
                        <a:buNone/>
                      </a:pPr>
                      <a:r>
                        <a:rPr lang="en-US" altLang="zh-CN" sz="1800">
                          <a:sym typeface="+mn-ea"/>
                        </a:rPr>
                        <a:t>Sample\REF chip</a:t>
                      </a:r>
                      <a:endParaRPr lang="zh-CN" altLang="zh-CN"/>
                    </a:p>
                  </a:txBody>
                  <a:tcPr/>
                </a:tc>
                <a:tc>
                  <a:txBody>
                    <a:bodyPr/>
                    <a:p>
                      <a:pPr>
                        <a:buNone/>
                      </a:pPr>
                      <a:r>
                        <a:rPr lang="en-US" altLang="zh-CN"/>
                        <a:t>3</a:t>
                      </a:r>
                      <a:endParaRPr lang="en-US" altLang="zh-CN"/>
                    </a:p>
                  </a:txBody>
                  <a:tcPr/>
                </a:tc>
                <a:tc>
                  <a:txBody>
                    <a:bodyPr/>
                    <a:p>
                      <a:pPr>
                        <a:buNone/>
                      </a:pPr>
                      <a:r>
                        <a:rPr lang="en-US" altLang="zh-CN"/>
                        <a:t>4</a:t>
                      </a:r>
                      <a:endParaRPr lang="en-US" altLang="zh-CN"/>
                    </a:p>
                  </a:txBody>
                  <a:tcPr/>
                </a:tc>
                <a:tc>
                  <a:txBody>
                    <a:bodyPr/>
                    <a:p>
                      <a:pPr>
                        <a:buNone/>
                      </a:pPr>
                      <a:r>
                        <a:rPr lang="en-US" altLang="zh-CN"/>
                        <a:t>5</a:t>
                      </a:r>
                      <a:endParaRPr lang="en-US" altLang="zh-CN"/>
                    </a:p>
                  </a:txBody>
                  <a:tcPr/>
                </a:tc>
              </a:tr>
              <a:tr h="381000">
                <a:tc>
                  <a:txBody>
                    <a:bodyPr/>
                    <a:p>
                      <a:pPr>
                        <a:buNone/>
                      </a:pPr>
                      <a:r>
                        <a:rPr lang="en-US" altLang="zh-CN"/>
                        <a:t>1</a:t>
                      </a:r>
                      <a:endParaRPr lang="en-US" altLang="zh-CN"/>
                    </a:p>
                  </a:txBody>
                  <a:tcPr/>
                </a:tc>
                <a:tc>
                  <a:txBody>
                    <a:bodyPr/>
                    <a:p>
                      <a:pPr indent="0">
                        <a:buNone/>
                      </a:pPr>
                      <a:r>
                        <a:rPr lang="en-US" sz="1100" b="0">
                          <a:solidFill>
                            <a:srgbClr val="000000"/>
                          </a:solidFill>
                          <a:latin typeface="等线" panose="02010600030101010101" charset="-122"/>
                        </a:rPr>
                        <a:t>0.08</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0.08</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0.08</a:t>
                      </a:r>
                      <a:endParaRPr lang="en-US" altLang="en-US" sz="1100" b="0">
                        <a:solidFill>
                          <a:srgbClr val="000000"/>
                        </a:solidFill>
                        <a:latin typeface="等线" panose="02010600030101010101" charset="-122"/>
                      </a:endParaRPr>
                    </a:p>
                  </a:txBody>
                  <a:tcPr marL="12700" marR="12700" marT="12700" vert="horz" anchor="b" anchorCtr="0"/>
                </a:tc>
              </a:tr>
              <a:tr h="381000">
                <a:tc>
                  <a:txBody>
                    <a:bodyPr/>
                    <a:p>
                      <a:pPr>
                        <a:buNone/>
                      </a:pPr>
                      <a:r>
                        <a:rPr lang="en-US" altLang="zh-CN"/>
                        <a:t>2</a:t>
                      </a:r>
                      <a:endParaRPr lang="en-US" altLang="zh-CN"/>
                    </a:p>
                  </a:txBody>
                  <a:tcPr/>
                </a:tc>
                <a:tc>
                  <a:txBody>
                    <a:bodyPr/>
                    <a:p>
                      <a:pPr indent="0">
                        <a:buNone/>
                      </a:pPr>
                      <a:r>
                        <a:rPr lang="en-US" sz="1100" b="0">
                          <a:solidFill>
                            <a:srgbClr val="000000"/>
                          </a:solidFill>
                          <a:latin typeface="等线" panose="02010600030101010101" charset="-122"/>
                        </a:rPr>
                        <a:t>0.94</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0.94</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0.97</a:t>
                      </a:r>
                      <a:endParaRPr lang="en-US" altLang="en-US" sz="1100" b="0">
                        <a:solidFill>
                          <a:srgbClr val="000000"/>
                        </a:solidFill>
                        <a:latin typeface="等线" panose="02010600030101010101" charset="-122"/>
                      </a:endParaRPr>
                    </a:p>
                  </a:txBody>
                  <a:tcPr marL="12700" marR="12700" marT="12700" vert="horz" anchor="b" anchorCtr="0"/>
                </a:tc>
              </a:tr>
              <a:tr h="381000">
                <a:tc>
                  <a:txBody>
                    <a:bodyPr/>
                    <a:p>
                      <a:pPr>
                        <a:buNone/>
                      </a:pPr>
                      <a:r>
                        <a:rPr lang="en-US" altLang="zh-CN"/>
                        <a:t>3</a:t>
                      </a:r>
                      <a:endParaRPr lang="zh-CN" altLang="en-US"/>
                    </a:p>
                  </a:txBody>
                  <a:tcPr/>
                </a:tc>
                <a:tc>
                  <a:txBody>
                    <a:bodyPr/>
                    <a:p>
                      <a:pPr indent="0">
                        <a:buNone/>
                      </a:pPr>
                      <a:r>
                        <a:rPr lang="en-US" sz="1100" b="0">
                          <a:solidFill>
                            <a:srgbClr val="FF0000"/>
                          </a:solidFill>
                          <a:latin typeface="等线" panose="02010600030101010101" charset="-122"/>
                        </a:rPr>
                        <a:t>9.32</a:t>
                      </a:r>
                      <a:endParaRPr lang="en-US" altLang="en-US" sz="1100" b="0">
                        <a:solidFill>
                          <a:srgbClr val="FF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9.27</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9.59</a:t>
                      </a:r>
                      <a:endParaRPr lang="en-US" altLang="en-US" sz="1100" b="0">
                        <a:solidFill>
                          <a:srgbClr val="000000"/>
                        </a:solidFill>
                        <a:latin typeface="等线" panose="02010600030101010101" charset="-122"/>
                      </a:endParaRPr>
                    </a:p>
                  </a:txBody>
                  <a:tcPr marL="12700" marR="12700" marT="12700" vert="horz" anchor="b" anchorCtr="0"/>
                </a:tc>
              </a:tr>
              <a:tr h="381000">
                <a:tc>
                  <a:txBody>
                    <a:bodyPr/>
                    <a:p>
                      <a:pPr>
                        <a:buNone/>
                      </a:pPr>
                      <a:r>
                        <a:rPr lang="en-US" altLang="zh-CN"/>
                        <a:t>4</a:t>
                      </a:r>
                      <a:endParaRPr lang="en-US" altLang="zh-CN"/>
                    </a:p>
                  </a:txBody>
                  <a:tcPr/>
                </a:tc>
                <a:tc>
                  <a:txBody>
                    <a:bodyPr/>
                    <a:p>
                      <a:pPr indent="0">
                        <a:buNone/>
                      </a:pPr>
                      <a:r>
                        <a:rPr lang="en-US" sz="1100" b="0">
                          <a:solidFill>
                            <a:srgbClr val="000000"/>
                          </a:solidFill>
                          <a:latin typeface="等线" panose="02010600030101010101" charset="-122"/>
                        </a:rPr>
                        <a:t>14.33</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FF0000"/>
                          </a:solidFill>
                          <a:latin typeface="等线" panose="02010600030101010101" charset="-122"/>
                        </a:rPr>
                        <a:t>14.26</a:t>
                      </a:r>
                      <a:endParaRPr lang="en-US" altLang="en-US" sz="1100" b="0">
                        <a:solidFill>
                          <a:srgbClr val="FF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14.75</a:t>
                      </a:r>
                      <a:endParaRPr lang="en-US" altLang="en-US" sz="1100" b="0">
                        <a:solidFill>
                          <a:srgbClr val="000000"/>
                        </a:solidFill>
                        <a:latin typeface="等线" panose="02010600030101010101" charset="-122"/>
                      </a:endParaRPr>
                    </a:p>
                  </a:txBody>
                  <a:tcPr marL="12700" marR="12700" marT="12700" vert="horz" anchor="b" anchorCtr="0"/>
                </a:tc>
              </a:tr>
              <a:tr h="381000">
                <a:tc>
                  <a:txBody>
                    <a:bodyPr/>
                    <a:p>
                      <a:pPr>
                        <a:buNone/>
                      </a:pPr>
                      <a:r>
                        <a:rPr lang="en-US" altLang="zh-CN"/>
                        <a:t>5</a:t>
                      </a:r>
                      <a:endParaRPr lang="en-US" altLang="zh-CN"/>
                    </a:p>
                  </a:txBody>
                  <a:tcPr/>
                </a:tc>
                <a:tc>
                  <a:txBody>
                    <a:bodyPr/>
                    <a:p>
                      <a:pPr indent="0">
                        <a:buNone/>
                      </a:pPr>
                      <a:r>
                        <a:rPr lang="en-US" sz="1100" b="0">
                          <a:solidFill>
                            <a:srgbClr val="000000"/>
                          </a:solidFill>
                          <a:latin typeface="等线" panose="02010600030101010101" charset="-122"/>
                        </a:rPr>
                        <a:t>14.27</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14.20</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FF0000"/>
                          </a:solidFill>
                          <a:latin typeface="等线" panose="02010600030101010101" charset="-122"/>
                        </a:rPr>
                        <a:t>14.69</a:t>
                      </a:r>
                      <a:endParaRPr lang="en-US" altLang="en-US" sz="1100" b="0">
                        <a:solidFill>
                          <a:srgbClr val="FF0000"/>
                        </a:solidFill>
                        <a:latin typeface="等线" panose="02010600030101010101" charset="-122"/>
                      </a:endParaRPr>
                    </a:p>
                  </a:txBody>
                  <a:tcPr marL="12700" marR="12700" marT="12700" vert="horz" anchor="b" anchorCtr="0"/>
                </a:tc>
              </a:tr>
            </a:tbl>
          </a:graphicData>
        </a:graphic>
      </p:graphicFrame>
      <p:sp>
        <p:nvSpPr>
          <p:cNvPr id="6" name="文本框 5"/>
          <p:cNvSpPr txBox="1"/>
          <p:nvPr/>
        </p:nvSpPr>
        <p:spPr>
          <a:xfrm>
            <a:off x="694055" y="4243705"/>
            <a:ext cx="7423150" cy="368300"/>
          </a:xfrm>
          <a:prstGeom prst="rect">
            <a:avLst/>
          </a:prstGeom>
          <a:noFill/>
        </p:spPr>
        <p:txBody>
          <a:bodyPr wrap="square" rtlCol="0">
            <a:spAutoFit/>
          </a:bodyPr>
          <a:p>
            <a:endParaRPr lang="zh-CN" altLang="en-US"/>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44900" y="280740"/>
            <a:ext cx="10969200" cy="705600"/>
          </a:xfrm>
        </p:spPr>
        <p:txBody>
          <a:bodyPr/>
          <a:p>
            <a:r>
              <a:rPr lang="en-US" altLang="zh-CN"/>
              <a:t>Real dose comparation</a:t>
            </a:r>
            <a:endParaRPr lang="en-US" altLang="zh-CN"/>
          </a:p>
        </p:txBody>
      </p:sp>
      <mc:AlternateContent xmlns:mc="http://schemas.openxmlformats.org/markup-compatibility/2006" xmlns:a14="http://schemas.microsoft.com/office/drawing/2010/main">
        <mc:Choice Requires="a14">
          <p:graphicFrame>
            <p:nvGraphicFramePr>
              <p:cNvPr id="4" name="内容占位符 3"/>
              <p:cNvGraphicFramePr>
                <a:graphicFrameLocks noGrp="1"/>
              </p:cNvGraphicFramePr>
              <p:nvPr>
                <p:ph idx="1"/>
                <p:custDataLst>
                  <p:tags r:id="rId1"/>
                </p:custDataLst>
              </p:nvPr>
            </p:nvGraphicFramePr>
            <p:xfrm>
              <a:off x="608400" y="986210"/>
              <a:ext cx="11242040" cy="2863850"/>
            </p:xfrm>
            <a:graphic>
              <a:graphicData uri="http://schemas.openxmlformats.org/drawingml/2006/table">
                <a:tbl>
                  <a:tblPr firstRow="1" bandRow="1">
                    <a:tableStyleId>{5C22544A-7EE6-4342-B048-85BDC9FD1C3A}</a:tableStyleId>
                  </a:tblPr>
                  <a:tblGrid>
                    <a:gridCol w="2249805"/>
                    <a:gridCol w="1828800"/>
                    <a:gridCol w="1938655"/>
                    <a:gridCol w="1830705"/>
                    <a:gridCol w="1614805"/>
                    <a:gridCol w="1779270"/>
                  </a:tblGrid>
                  <a:tr h="372110">
                    <a:tc>
                      <a:txBody>
                        <a:bodyPr/>
                        <a:p>
                          <a:pPr>
                            <a:buNone/>
                          </a:pPr>
                          <a:endParaRPr lang="zh-CN" altLang="en-US"/>
                        </a:p>
                      </a:txBody>
                      <a:tcPr/>
                    </a:tc>
                    <a:tc>
                      <a:txBody>
                        <a:bodyPr/>
                        <a:p>
                          <a:pPr>
                            <a:buNone/>
                          </a:pPr>
                          <a:r>
                            <a:rPr lang="en-US" altLang="zh-CN"/>
                            <a:t>1</a:t>
                          </a:r>
                          <a:endParaRPr lang="en-US" altLang="zh-CN"/>
                        </a:p>
                      </a:txBody>
                      <a:tcPr/>
                    </a:tc>
                    <a:tc>
                      <a:txBody>
                        <a:bodyPr/>
                        <a:p>
                          <a:pPr>
                            <a:buNone/>
                          </a:pPr>
                          <a:r>
                            <a:rPr lang="en-US" altLang="zh-CN"/>
                            <a:t>2</a:t>
                          </a:r>
                          <a:endParaRPr lang="en-US" altLang="zh-CN"/>
                        </a:p>
                      </a:txBody>
                      <a:tcPr/>
                    </a:tc>
                    <a:tc>
                      <a:txBody>
                        <a:bodyPr/>
                        <a:p>
                          <a:pPr>
                            <a:buNone/>
                          </a:pPr>
                          <a:r>
                            <a:rPr lang="en-US" altLang="zh-CN"/>
                            <a:t>3</a:t>
                          </a:r>
                          <a:endParaRPr lang="en-US" altLang="zh-CN"/>
                        </a:p>
                      </a:txBody>
                      <a:tcPr/>
                    </a:tc>
                    <a:tc>
                      <a:txBody>
                        <a:bodyPr/>
                        <a:p>
                          <a:pPr>
                            <a:buNone/>
                          </a:pPr>
                          <a:r>
                            <a:rPr lang="en-US" altLang="zh-CN"/>
                            <a:t>4</a:t>
                          </a:r>
                          <a:endParaRPr lang="en-US" altLang="zh-CN"/>
                        </a:p>
                      </a:txBody>
                      <a:tcPr/>
                    </a:tc>
                    <a:tc>
                      <a:txBody>
                        <a:bodyPr/>
                        <a:p>
                          <a:pPr>
                            <a:buNone/>
                          </a:pPr>
                          <a:r>
                            <a:rPr lang="en-US" altLang="zh-CN"/>
                            <a:t>5</a:t>
                          </a:r>
                          <a:r>
                            <a:rPr lang="zh-CN" altLang="en-US"/>
                            <a:t>（测试</a:t>
                          </a:r>
                          <a:r>
                            <a:rPr lang="zh-CN" altLang="en-US"/>
                            <a:t>板）</a:t>
                          </a:r>
                          <a:endParaRPr lang="zh-CN" altLang="en-US"/>
                        </a:p>
                      </a:txBody>
                      <a:tcPr/>
                    </a:tc>
                  </a:tr>
                  <a:tr h="697865">
                    <a:tc>
                      <a:txBody>
                        <a:bodyPr/>
                        <a:p>
                          <a:pPr>
                            <a:buNone/>
                          </a:pPr>
                          <a14:m>
                            <m:oMath xmlns:m="http://schemas.openxmlformats.org/officeDocument/2006/math">
                              <m:sSub>
                                <m:sSubPr>
                                  <m:ctrlPr>
                                    <a:rPr lang="en-US" altLang="zh-CN" sz="1800" i="1">
                                      <a:latin typeface="Cambria Math" panose="02040503050406030204" charset="0"/>
                                      <a:cs typeface="Cambria Math" panose="02040503050406030204" charset="0"/>
                                    </a:rPr>
                                  </m:ctrlPr>
                                </m:sSubPr>
                                <m:e>
                                  <m:r>
                                    <a:rPr lang="en-US" altLang="zh-CN" sz="1800" i="1">
                                      <a:latin typeface="Cambria Math" panose="02040503050406030204" charset="0"/>
                                      <a:cs typeface="Cambria Math" panose="02040503050406030204" charset="0"/>
                                    </a:rPr>
                                    <m:t>𝑁</m:t>
                                  </m:r>
                                </m:e>
                                <m:sub>
                                  <m:r>
                                    <a:rPr lang="en-US" altLang="zh-CN" sz="1800" i="1">
                                      <a:latin typeface="Cambria Math" panose="02040503050406030204" charset="0"/>
                                      <a:cs typeface="Cambria Math" panose="02040503050406030204" charset="0"/>
                                    </a:rPr>
                                    <m:t>𝑖</m:t>
                                  </m:r>
                                </m:sub>
                              </m:sSub>
                            </m:oMath>
                          </a14:m>
                          <a:r>
                            <a:rPr lang="en-US" altLang="zh-CN"/>
                            <a:t> expected dose</a:t>
                          </a:r>
                          <a:endParaRPr lang="en-US" altLang="zh-CN"/>
                        </a:p>
                        <a:p>
                          <a:pPr>
                            <a:buNone/>
                          </a:pPr>
                          <a:r>
                            <a:rPr lang="zh-CN" altLang="en-US"/>
                            <a:t>（</a:t>
                          </a:r>
                          <a14:m>
                            <m:oMath xmlns:m="http://schemas.openxmlformats.org/officeDocument/2006/math">
                              <m:r>
                                <a:rPr lang="en-US" altLang="zh-CN" sz="1800" i="1">
                                  <a:latin typeface="Cambria Math" panose="02040503050406030204" charset="0"/>
                                  <a:cs typeface="Cambria Math" panose="02040503050406030204" charset="0"/>
                                </a:rPr>
                                <m:t>1</m:t>
                              </m:r>
                              <m:r>
                                <a:rPr lang="en-US" altLang="zh-CN" sz="1800" i="1">
                                  <a:latin typeface="Cambria Math" panose="02040503050406030204" charset="0"/>
                                  <a:cs typeface="Cambria Math" panose="02040503050406030204" charset="0"/>
                                </a:rPr>
                                <m:t>𝑀𝑒𝑉</m:t>
                              </m:r>
                              <m:r>
                                <a:rPr lang="en-US" altLang="zh-CN" sz="1800" i="1">
                                  <a:latin typeface="Cambria Math" panose="02040503050406030204" charset="0"/>
                                  <a:cs typeface="Cambria Math" panose="02040503050406030204" charset="0"/>
                                </a:rPr>
                                <m:t> </m:t>
                              </m:r>
                              <m:r>
                                <a:rPr lang="en-US" altLang="zh-CN" sz="1800" i="1">
                                  <a:latin typeface="Cambria Math" panose="02040503050406030204" charset="0"/>
                                  <a:cs typeface="Cambria Math" panose="02040503050406030204" charset="0"/>
                                </a:rPr>
                                <m:t>𝑆𝑖</m:t>
                              </m:r>
                              <m:r>
                                <a:rPr lang="en-US" altLang="zh-CN" sz="1800" i="1">
                                  <a:latin typeface="Cambria Math" panose="02040503050406030204" charset="0"/>
                                  <a:cs typeface="Cambria Math" panose="02040503050406030204" charset="0"/>
                                </a:rPr>
                                <m:t> </m:t>
                              </m:r>
                              <m:sSub>
                                <m:sSubPr>
                                  <m:ctrlPr>
                                    <a:rPr lang="en-US" altLang="zh-CN" sz="1800" i="1">
                                      <a:latin typeface="Cambria Math" panose="02040503050406030204" charset="0"/>
                                      <a:cs typeface="Cambria Math" panose="02040503050406030204" charset="0"/>
                                    </a:rPr>
                                  </m:ctrlPr>
                                </m:sSubPr>
                                <m:e>
                                  <m:r>
                                    <a:rPr lang="en-US" altLang="zh-CN" sz="1800" i="1">
                                      <a:latin typeface="Cambria Math" panose="02040503050406030204" charset="0"/>
                                      <a:cs typeface="Cambria Math" panose="02040503050406030204" charset="0"/>
                                    </a:rPr>
                                    <m:t>𝑛</m:t>
                                  </m:r>
                                </m:e>
                                <m:sub>
                                  <m:r>
                                    <a:rPr lang="en-US" altLang="zh-CN" sz="1800" i="1">
                                      <a:latin typeface="Cambria Math" panose="02040503050406030204" charset="0"/>
                                      <a:cs typeface="Cambria Math" panose="02040503050406030204" charset="0"/>
                                    </a:rPr>
                                    <m:t>𝑒𝑞</m:t>
                                  </m:r>
                                </m:sub>
                              </m:sSub>
                              <m:r>
                                <a:rPr lang="en-US" altLang="zh-CN" sz="1800" i="1">
                                  <a:latin typeface="Cambria Math" panose="02040503050406030204" charset="0"/>
                                  <a:cs typeface="Cambria Math" panose="02040503050406030204" charset="0"/>
                                </a:rPr>
                                <m:t>/</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𝑐𝑚</m:t>
                                  </m:r>
                                </m:e>
                                <m:sup>
                                  <m:r>
                                    <a:rPr lang="en-US" altLang="zh-CN" sz="1800" i="1">
                                      <a:latin typeface="Cambria Math" panose="02040503050406030204" charset="0"/>
                                      <a:cs typeface="Cambria Math" panose="02040503050406030204" charset="0"/>
                                    </a:rPr>
                                    <m:t>2</m:t>
                                  </m:r>
                                </m:sup>
                              </m:sSup>
                            </m:oMath>
                          </a14:m>
                          <a:r>
                            <a:rPr lang="zh-CN" altLang="en-US" sz="1800" b="0">
                              <a:latin typeface="Cambria Math" panose="02040503050406030204" charset="0"/>
                              <a:cs typeface="Cambria Math" panose="02040503050406030204" charset="0"/>
                            </a:rPr>
                            <a:t>）</a:t>
                          </a:r>
                          <a:endParaRPr lang="zh-CN" altLang="en-US" sz="1800" b="0">
                            <a:latin typeface="Cambria Math" panose="02040503050406030204" charset="0"/>
                            <a:cs typeface="Cambria Math" panose="02040503050406030204" charset="0"/>
                          </a:endParaRPr>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11</m:t>
                                    </m:r>
                                  </m:sup>
                                </m:sSup>
                              </m:oMath>
                            </m:oMathPara>
                          </a14:m>
                          <a:endParaRPr lang="zh-CN" altLang="en-US"/>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12</m:t>
                                    </m:r>
                                  </m:sup>
                                </m:sSup>
                              </m:oMath>
                            </m:oMathPara>
                          </a14:m>
                          <a:endParaRPr lang="en-US" altLang="zh-CN"/>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en-US" altLang="zh-CN" sz="1800"/>
                        </a:p>
                        <a:p>
                          <a:pPr>
                            <a:buNone/>
                          </a:pPr>
                          <a:endParaRPr lang="zh-CN" altLang="en-US" sz="1800"/>
                        </a:p>
                        <a:p>
                          <a:pPr>
                            <a:buNone/>
                          </a:pPr>
                          <a:endParaRPr lang="en-US" altLang="zh-CN"/>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7</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zh-CN" altLang="en-US" sz="1800"/>
                        </a:p>
                        <a:p>
                          <a:pPr>
                            <a:buNone/>
                          </a:pPr>
                          <a:endParaRPr lang="zh-CN" altLang="en-US"/>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7</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zh-CN" altLang="en-US" sz="1800"/>
                        </a:p>
                        <a:p>
                          <a:pPr>
                            <a:buNone/>
                          </a:pPr>
                          <a:endParaRPr lang="zh-CN" altLang="en-US" sz="1800"/>
                        </a:p>
                        <a:p>
                          <a:pPr>
                            <a:buNone/>
                          </a:pPr>
                          <a:endParaRPr lang="zh-CN" altLang="en-US"/>
                        </a:p>
                      </a:txBody>
                      <a:tcPr/>
                    </a:tc>
                  </a:tr>
                  <a:tr h="650240">
                    <a:tc>
                      <a:txBody>
                        <a:bodyPr/>
                        <a:p>
                          <a:pPr>
                            <a:buNone/>
                          </a:pPr>
                          <a14:m>
                            <m:oMath xmlns:m="http://schemas.openxmlformats.org/officeDocument/2006/math">
                              <m:sSub>
                                <m:sSubPr>
                                  <m:ctrlPr>
                                    <a:rPr lang="en-US" altLang="zh-CN" sz="1800" i="1">
                                      <a:latin typeface="Cambria Math" panose="02040503050406030204" charset="0"/>
                                      <a:cs typeface="Cambria Math" panose="02040503050406030204" charset="0"/>
                                    </a:rPr>
                                  </m:ctrlPr>
                                </m:sSubPr>
                                <m:e>
                                  <m:r>
                                    <a:rPr lang="en-US" altLang="zh-CN" sz="1800" i="1">
                                      <a:latin typeface="Cambria Math" panose="02040503050406030204" charset="0"/>
                                      <a:cs typeface="Cambria Math" panose="02040503050406030204" charset="0"/>
                                    </a:rPr>
                                    <m:t>𝑁</m:t>
                                  </m:r>
                                </m:e>
                                <m:sub>
                                  <m:r>
                                    <a:rPr lang="en-US" altLang="zh-CN" sz="1800" i="1">
                                      <a:latin typeface="Cambria Math" panose="02040503050406030204" charset="0"/>
                                      <a:cs typeface="Cambria Math" panose="02040503050406030204" charset="0"/>
                                    </a:rPr>
                                    <m:t>𝑖</m:t>
                                  </m:r>
                                </m:sub>
                              </m:sSub>
                            </m:oMath>
                          </a14:m>
                          <a:r>
                            <a:rPr lang="en-US" altLang="zh-CN" sz="1800">
                              <a:sym typeface="+mn-ea"/>
                            </a:rPr>
                            <a:t> real dose(from simulation data</a:t>
                          </a:r>
                          <a:r>
                            <a:rPr lang="en-US" altLang="zh-CN" sz="1800">
                              <a:sym typeface="+mn-ea"/>
                            </a:rPr>
                            <a:t>)</a:t>
                          </a:r>
                          <a:endParaRPr lang="en-US" altLang="zh-CN" sz="1800">
                            <a:sym typeface="+mn-ea"/>
                          </a:endParaRPr>
                        </a:p>
                        <a:p>
                          <a:pPr>
                            <a:buNone/>
                          </a:pPr>
                          <a:endParaRPr lang="zh-CN" altLang="en-US" sz="1800" b="0">
                            <a:latin typeface="Cambria Math" panose="02040503050406030204" charset="0"/>
                            <a:cs typeface="Cambria Math" panose="02040503050406030204" charset="0"/>
                          </a:endParaRPr>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6</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11</m:t>
                                    </m:r>
                                  </m:sup>
                                </m:sSup>
                              </m:oMath>
                            </m:oMathPara>
                          </a14:m>
                          <a:endParaRPr lang="zh-CN" altLang="en-US" sz="1800"/>
                        </a:p>
                        <a:p>
                          <a:pPr>
                            <a:buNone/>
                          </a:pPr>
                          <a:endParaRPr lang="zh-CN" altLang="en-US"/>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6</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12</m:t>
                                    </m:r>
                                  </m:sup>
                                </m:sSup>
                              </m:oMath>
                            </m:oMathPara>
                          </a14:m>
                          <a:endParaRPr lang="en-US" altLang="zh-CN" sz="1800"/>
                        </a:p>
                        <a:p>
                          <a:pPr>
                            <a:buNone/>
                          </a:pPr>
                          <a:endParaRPr lang="en-US" altLang="zh-CN"/>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6</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zh-CN" altLang="en-US" sz="1800"/>
                        </a:p>
                        <a:p>
                          <a:pPr>
                            <a:buNone/>
                          </a:pPr>
                          <a:endParaRPr lang="en-US" altLang="zh-CN"/>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9</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75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zh-CN" altLang="en-US" sz="1800"/>
                        </a:p>
                        <a:p>
                          <a:pPr>
                            <a:buNone/>
                          </a:pPr>
                          <a:endParaRPr lang="zh-CN" altLang="en-US"/>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9</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75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zh-CN" altLang="en-US" sz="1800"/>
                        </a:p>
                        <a:p>
                          <a:pPr>
                            <a:buNone/>
                          </a:pPr>
                          <a:endParaRPr lang="zh-CN" altLang="en-US"/>
                        </a:p>
                      </a:txBody>
                      <a:tcPr/>
                    </a:tc>
                  </a:tr>
                  <a:tr h="496570">
                    <a:tc>
                      <a:txBody>
                        <a:bodyPr/>
                        <a:p>
                          <a:pPr>
                            <a:buNone/>
                          </a:pPr>
                          <a14:m>
                            <m:oMath xmlns:m="http://schemas.openxmlformats.org/officeDocument/2006/math">
                              <m:sSub>
                                <m:sSubPr>
                                  <m:ctrlPr>
                                    <a:rPr lang="en-US" altLang="zh-CN" sz="1800" i="1">
                                      <a:latin typeface="Cambria Math" panose="02040503050406030204" charset="0"/>
                                      <a:cs typeface="Cambria Math" panose="02040503050406030204" charset="0"/>
                                    </a:rPr>
                                  </m:ctrlPr>
                                </m:sSubPr>
                                <m:e>
                                  <m:r>
                                    <a:rPr lang="en-US" altLang="zh-CN" sz="1800" i="1">
                                      <a:latin typeface="Cambria Math" panose="02040503050406030204" charset="0"/>
                                      <a:cs typeface="Cambria Math" panose="02040503050406030204" charset="0"/>
                                    </a:rPr>
                                    <m:t>𝑁</m:t>
                                  </m:r>
                                </m:e>
                                <m:sub>
                                  <m:r>
                                    <a:rPr lang="en-US" altLang="zh-CN" sz="1800" i="1">
                                      <a:latin typeface="Cambria Math" panose="02040503050406030204" charset="0"/>
                                      <a:cs typeface="Cambria Math" panose="02040503050406030204" charset="0"/>
                                    </a:rPr>
                                    <m:t>𝑖</m:t>
                                  </m:r>
                                </m:sub>
                              </m:sSub>
                            </m:oMath>
                          </a14:m>
                          <a:r>
                            <a:rPr lang="en-US" altLang="zh-CN" sz="1800">
                              <a:sym typeface="+mn-ea"/>
                            </a:rPr>
                            <a:t> </a:t>
                          </a:r>
                          <a:r>
                            <a:rPr lang="en-US" altLang="zh-CN" sz="1800">
                              <a:sym typeface="+mn-ea"/>
                            </a:rPr>
                            <a:t>real dose(from measured data)</a:t>
                          </a:r>
                          <a:r>
                            <a:rPr lang="zh-CN" altLang="en-US" sz="1800">
                              <a:sym typeface="+mn-ea"/>
                            </a:rPr>
                            <a:t>）</a:t>
                          </a:r>
                          <a:endParaRPr lang="zh-CN" altLang="en-US" sz="1800">
                            <a:sym typeface="+mn-ea"/>
                          </a:endParaRPr>
                        </a:p>
                      </a:txBody>
                      <a:tcPr/>
                    </a:tc>
                    <a:tc>
                      <a:txBody>
                        <a:bodyPr/>
                        <a:p>
                          <a:pPr algn="l">
                            <a:buClrTx/>
                            <a:buSzTx/>
                            <a:buFontTx/>
                            <a:buNone/>
                          </a:pPr>
                          <a14:m>
                            <m:oMathPara xmlns:m="http://schemas.openxmlformats.org/officeDocument/2006/math">
                              <m:oMathParaPr>
                                <m:jc m:val="left"/>
                              </m:oMathParaPr>
                              <m:oMath xmlns:m="http://schemas.openxmlformats.org/officeDocument/2006/math">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sym typeface="+mn-ea"/>
                                      </a:rPr>
                                      <m:t> </m:t>
                                    </m:r>
                                    <m:r>
                                      <a:rPr lang="en-US" altLang="zh-CN" sz="1800" i="1">
                                        <a:latin typeface="Cambria Math" panose="02040503050406030204" charset="0"/>
                                        <a:cs typeface="Cambria Math" panose="02040503050406030204" charset="0"/>
                                        <a:sym typeface="+mn-ea"/>
                                      </a:rPr>
                                      <m:t>8</m:t>
                                    </m:r>
                                    <m:r>
                                      <a:rPr lang="en-US" altLang="zh-CN" sz="1800" i="1">
                                        <a:latin typeface="Cambria Math" panose="02040503050406030204" charset="0"/>
                                        <a:cs typeface="Cambria Math" panose="02040503050406030204" charset="0"/>
                                        <a:sym typeface="+mn-ea"/>
                                      </a:rPr>
                                      <m:t>.</m:t>
                                    </m:r>
                                    <m:r>
                                      <a:rPr lang="en-US" altLang="zh-CN" sz="1800" i="1">
                                        <a:latin typeface="Cambria Math" panose="02040503050406030204" charset="0"/>
                                        <a:cs typeface="Cambria Math" panose="02040503050406030204" charset="0"/>
                                        <a:sym typeface="+mn-ea"/>
                                      </a:rPr>
                                      <m:t>34</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11</m:t>
                                    </m:r>
                                  </m:sup>
                                </m:sSup>
                              </m:oMath>
                            </m:oMathPara>
                          </a14:m>
                          <a:endParaRPr lang="en-US" altLang="zh-CN" sz="1800" i="1">
                            <a:latin typeface="Cambria Math" panose="02040503050406030204" charset="0"/>
                            <a:cs typeface="Cambria Math" panose="02040503050406030204" charset="0"/>
                          </a:endParaRPr>
                        </a:p>
                        <a:p>
                          <a:pPr algn="l">
                            <a:buClrTx/>
                            <a:buSzTx/>
                            <a:buFontTx/>
                            <a:buNone/>
                          </a:pPr>
                          <a:endParaRPr lang="en-US" altLang="zh-CN" sz="1800" b="0" i="1">
                            <a:latin typeface="Cambria Math" panose="02040503050406030204" charset="0"/>
                            <a:cs typeface="Cambria Math" panose="02040503050406030204" charset="0"/>
                          </a:endParaRPr>
                        </a:p>
                      </a:txBody>
                      <a:tcPr marL="12700" marR="12700" marT="12700" vert="horz" anchor="b" anchorCtr="0"/>
                    </a:tc>
                    <a:tc>
                      <a:txBody>
                        <a:bodyPr/>
                        <a:p>
                          <a:pPr algn="l">
                            <a:buClrTx/>
                            <a:buSzTx/>
                            <a:buFontTx/>
                            <a:buNone/>
                          </a:pPr>
                          <a14:m>
                            <m:oMathPara xmlns:m="http://schemas.openxmlformats.org/officeDocument/2006/math">
                              <m:oMathParaPr>
                                <m:jc m:val="left"/>
                              </m:oMathParaPr>
                              <m:oMath xmlns:m="http://schemas.openxmlformats.org/officeDocument/2006/math">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sym typeface="+mn-ea"/>
                                      </a:rPr>
                                      <m:t> </m:t>
                                    </m:r>
                                    <m:r>
                                      <a:rPr lang="en-US" altLang="zh-CN" sz="1800" i="1">
                                        <a:latin typeface="Cambria Math" panose="02040503050406030204" charset="0"/>
                                        <a:cs typeface="Cambria Math" panose="02040503050406030204" charset="0"/>
                                        <a:sym typeface="+mn-ea"/>
                                      </a:rPr>
                                      <m:t>9</m:t>
                                    </m:r>
                                    <m:r>
                                      <a:rPr lang="en-US" altLang="zh-CN" sz="1800" i="1">
                                        <a:latin typeface="Cambria Math" panose="02040503050406030204" charset="0"/>
                                        <a:cs typeface="Cambria Math" panose="02040503050406030204" charset="0"/>
                                        <a:sym typeface="+mn-ea"/>
                                      </a:rPr>
                                      <m:t>.</m:t>
                                    </m:r>
                                    <m:r>
                                      <a:rPr lang="en-US" altLang="zh-CN" sz="1800" i="1">
                                        <a:latin typeface="Cambria Math" panose="02040503050406030204" charset="0"/>
                                        <a:cs typeface="Cambria Math" panose="02040503050406030204" charset="0"/>
                                        <a:sym typeface="+mn-ea"/>
                                      </a:rPr>
                                      <m:t>53</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12</m:t>
                                    </m:r>
                                  </m:sup>
                                </m:sSup>
                              </m:oMath>
                            </m:oMathPara>
                          </a14:m>
                          <a:endParaRPr lang="en-US" altLang="zh-CN" sz="1800" i="1">
                            <a:latin typeface="Cambria Math" panose="02040503050406030204" charset="0"/>
                            <a:cs typeface="Cambria Math" panose="02040503050406030204" charset="0"/>
                          </a:endParaRPr>
                        </a:p>
                        <a:p>
                          <a:pPr algn="l">
                            <a:buClrTx/>
                            <a:buSzTx/>
                            <a:buFontTx/>
                            <a:buNone/>
                          </a:pPr>
                          <a:endParaRPr lang="en-US" altLang="zh-CN" sz="1800" b="0" i="1">
                            <a:latin typeface="Cambria Math" panose="02040503050406030204" charset="0"/>
                            <a:cs typeface="Cambria Math" panose="02040503050406030204" charset="0"/>
                          </a:endParaRPr>
                        </a:p>
                      </a:txBody>
                      <a:tcPr marL="12700" marR="12700" marT="12700" vert="horz" anchor="b" anchorCtr="0"/>
                    </a:tc>
                    <a:tc>
                      <a:txBody>
                        <a:bodyPr/>
                        <a:p>
                          <a:pPr>
                            <a:buNone/>
                          </a:pPr>
                          <a14:m>
                            <m:oMathPara xmlns:m="http://schemas.openxmlformats.org/officeDocument/2006/math">
                              <m:oMathParaPr>
                                <m:jc m:val="left"/>
                              </m:oMathParaPr>
                              <m:oMath xmlns:m="http://schemas.openxmlformats.org/officeDocument/2006/math">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sym typeface="+mn-ea"/>
                                      </a:rPr>
                                      <m:t>9</m:t>
                                    </m:r>
                                    <m:r>
                                      <a:rPr lang="en-US" altLang="zh-CN" sz="1800" i="1">
                                        <a:latin typeface="Cambria Math" panose="02040503050406030204" charset="0"/>
                                        <a:cs typeface="Cambria Math" panose="02040503050406030204" charset="0"/>
                                        <a:sym typeface="+mn-ea"/>
                                      </a:rPr>
                                      <m:t>.</m:t>
                                    </m:r>
                                    <m:r>
                                      <a:rPr lang="en-US" altLang="zh-CN" sz="1800" i="1">
                                        <a:latin typeface="Cambria Math" panose="02040503050406030204" charset="0"/>
                                        <a:cs typeface="Cambria Math" panose="02040503050406030204" charset="0"/>
                                        <a:sym typeface="+mn-ea"/>
                                      </a:rPr>
                                      <m:t>32</m:t>
                                    </m:r>
                                    <m:r>
                                      <a:rPr lang="en-US" altLang="zh-CN" sz="1800" b="0" i="1">
                                        <a:latin typeface="Cambria Math" panose="02040503050406030204" charset="0"/>
                                        <a:cs typeface="Cambria Math" panose="02040503050406030204" charset="0"/>
                                      </a:rPr>
                                      <m:t> </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en-US" altLang="zh-CN" sz="1800" i="1">
                            <a:latin typeface="Cambria Math" panose="02040503050406030204" charset="0"/>
                            <a:cs typeface="Cambria Math" panose="02040503050406030204" charset="0"/>
                          </a:endParaRPr>
                        </a:p>
                        <a:p>
                          <a:pPr>
                            <a:buNone/>
                          </a:pPr>
                          <a:endParaRPr lang="en-US" altLang="zh-CN" i="1">
                            <a:latin typeface="Cambria Math" panose="02040503050406030204" charset="0"/>
                            <a:cs typeface="Cambria Math" panose="02040503050406030204" charset="0"/>
                          </a:endParaRPr>
                        </a:p>
                      </a:txBody>
                      <a:tcPr/>
                    </a:tc>
                    <a:tc>
                      <a:txBody>
                        <a:bodyPr/>
                        <a:p>
                          <a:pPr>
                            <a:buNone/>
                          </a:pPr>
                          <a14:m>
                            <m:oMathPara xmlns:m="http://schemas.openxmlformats.org/officeDocument/2006/math">
                              <m:oMathParaPr>
                                <m:jc m:val="centerGroup"/>
                              </m:oMathParaPr>
                              <m:oMath xmlns:m="http://schemas.openxmlformats.org/officeDocument/2006/math">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sym typeface="+mn-ea"/>
                                      </a:rPr>
                                      <m:t>14</m:t>
                                    </m:r>
                                    <m:r>
                                      <a:rPr lang="en-US" altLang="zh-CN" sz="1800" i="1">
                                        <a:latin typeface="Cambria Math" panose="02040503050406030204" charset="0"/>
                                        <a:cs typeface="Cambria Math" panose="02040503050406030204" charset="0"/>
                                        <a:sym typeface="+mn-ea"/>
                                      </a:rPr>
                                      <m:t>.</m:t>
                                    </m:r>
                                    <m:r>
                                      <a:rPr lang="en-US" altLang="zh-CN" sz="1800" i="1">
                                        <a:latin typeface="Cambria Math" panose="02040503050406030204" charset="0"/>
                                        <a:cs typeface="Cambria Math" panose="02040503050406030204" charset="0"/>
                                        <a:sym typeface="+mn-ea"/>
                                      </a:rPr>
                                      <m:t>26</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en-US" altLang="zh-CN" sz="1800" b="0" i="1">
                            <a:latin typeface="Cambria Math" panose="02040503050406030204" charset="0"/>
                            <a:cs typeface="Cambria Math" panose="02040503050406030204" charset="0"/>
                          </a:endParaRPr>
                        </a:p>
                        <a:p>
                          <a:pPr>
                            <a:buNone/>
                          </a:pPr>
                          <a:endParaRPr lang="en-US" altLang="zh-CN" i="1">
                            <a:latin typeface="Cambria Math" panose="02040503050406030204" charset="0"/>
                            <a:cs typeface="Cambria Math" panose="02040503050406030204" charset="0"/>
                          </a:endParaRPr>
                        </a:p>
                      </a:txBody>
                      <a:tcPr/>
                    </a:tc>
                    <a:tc>
                      <a:txBody>
                        <a:bodyPr/>
                        <a:p>
                          <a:pPr>
                            <a:buNone/>
                          </a:pPr>
                          <a14:m>
                            <m:oMathPara xmlns:m="http://schemas.openxmlformats.org/officeDocument/2006/math">
                              <m:oMathParaPr>
                                <m:jc m:val="left"/>
                              </m:oMathParaPr>
                              <m:oMath xmlns:m="http://schemas.openxmlformats.org/officeDocument/2006/math">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 </m:t>
                                    </m:r>
                                    <m:r>
                                      <a:rPr lang="en-US" altLang="zh-CN" sz="1800" i="1">
                                        <a:latin typeface="Cambria Math" panose="02040503050406030204" charset="0"/>
                                        <a:cs typeface="Cambria Math" panose="02040503050406030204" charset="0"/>
                                      </a:rPr>
                                      <m:t>14</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69</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en-US" altLang="zh-CN" i="1">
                            <a:latin typeface="Cambria Math" panose="02040503050406030204" charset="0"/>
                            <a:cs typeface="Cambria Math" panose="02040503050406030204" charset="0"/>
                          </a:endParaRPr>
                        </a:p>
                      </a:txBody>
                      <a:tcPr/>
                    </a:tc>
                  </a:tr>
                </a:tbl>
              </a:graphicData>
            </a:graphic>
          </p:graphicFrame>
        </mc:Choice>
        <mc:Fallback xmlns="">
          <p:graphicFrame>
            <p:nvGraphicFramePr>
              <p:cNvPr id="4" name="内容占位符 3"/>
              <p:cNvGraphicFramePr>
                <a:graphicFrameLocks noGrp="1"/>
              </p:cNvGraphicFramePr>
              <p:nvPr>
                <p:ph idx="1"/>
                <p:custDataLst>
                  <p:tags r:id="rId2"/>
                </p:custDataLst>
              </p:nvPr>
            </p:nvGraphicFramePr>
            <p:xfrm>
              <a:off x="608400" y="986210"/>
              <a:ext cx="11242040" cy="2863850"/>
            </p:xfrm>
            <a:graphic>
              <a:graphicData uri="http://schemas.openxmlformats.org/drawingml/2006/table">
                <a:tbl>
                  <a:tblPr firstRow="1" bandRow="1">
                    <a:tableStyleId>{5C22544A-7EE6-4342-B048-85BDC9FD1C3A}</a:tableStyleId>
                  </a:tblPr>
                  <a:tblGrid>
                    <a:gridCol w="2249805"/>
                    <a:gridCol w="1828800"/>
                    <a:gridCol w="1938655"/>
                    <a:gridCol w="1830705"/>
                    <a:gridCol w="1614805"/>
                    <a:gridCol w="1779270"/>
                  </a:tblGrid>
                  <a:tr h="372110">
                    <a:tc>
                      <a:txBody>
                        <a:bodyPr/>
                        <a:p>
                          <a:pPr>
                            <a:buNone/>
                          </a:pPr>
                          <a:endParaRPr lang="zh-CN" altLang="en-US"/>
                        </a:p>
                      </a:txBody>
                      <a:tcPr/>
                    </a:tc>
                    <a:tc>
                      <a:txBody>
                        <a:bodyPr/>
                        <a:p>
                          <a:pPr>
                            <a:buNone/>
                          </a:pPr>
                          <a:r>
                            <a:rPr lang="en-US" altLang="zh-CN"/>
                            <a:t>1</a:t>
                          </a:r>
                          <a:endParaRPr lang="en-US" altLang="zh-CN"/>
                        </a:p>
                      </a:txBody>
                      <a:tcPr/>
                    </a:tc>
                    <a:tc>
                      <a:txBody>
                        <a:bodyPr/>
                        <a:p>
                          <a:pPr>
                            <a:buNone/>
                          </a:pPr>
                          <a:r>
                            <a:rPr lang="en-US" altLang="zh-CN"/>
                            <a:t>2</a:t>
                          </a:r>
                          <a:endParaRPr lang="en-US" altLang="zh-CN"/>
                        </a:p>
                      </a:txBody>
                      <a:tcPr/>
                    </a:tc>
                    <a:tc>
                      <a:txBody>
                        <a:bodyPr/>
                        <a:p>
                          <a:pPr>
                            <a:buNone/>
                          </a:pPr>
                          <a:r>
                            <a:rPr lang="en-US" altLang="zh-CN"/>
                            <a:t>3</a:t>
                          </a:r>
                          <a:endParaRPr lang="en-US" altLang="zh-CN"/>
                        </a:p>
                      </a:txBody>
                      <a:tcPr/>
                    </a:tc>
                    <a:tc>
                      <a:txBody>
                        <a:bodyPr/>
                        <a:p>
                          <a:pPr>
                            <a:buNone/>
                          </a:pPr>
                          <a:r>
                            <a:rPr lang="en-US" altLang="zh-CN"/>
                            <a:t>4</a:t>
                          </a:r>
                          <a:endParaRPr lang="en-US" altLang="zh-CN"/>
                        </a:p>
                      </a:txBody>
                      <a:tcPr/>
                    </a:tc>
                    <a:tc>
                      <a:txBody>
                        <a:bodyPr/>
                        <a:p>
                          <a:pPr>
                            <a:buNone/>
                          </a:pPr>
                          <a:r>
                            <a:rPr lang="en-US" altLang="zh-CN"/>
                            <a:t>5</a:t>
                          </a:r>
                          <a:r>
                            <a:rPr lang="zh-CN" altLang="en-US"/>
                            <a:t>（测试</a:t>
                          </a:r>
                          <a:r>
                            <a:rPr lang="zh-CN" altLang="en-US"/>
                            <a:t>板）</a:t>
                          </a:r>
                          <a:endParaRPr lang="zh-CN" altLang="en-US"/>
                        </a:p>
                      </a:txBody>
                      <a:tcPr/>
                    </a:tc>
                  </a:tr>
                  <a:tr h="925830">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r>
                  <a:tr h="914400">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r>
                  <a:tr h="651510">
                    <a:tc>
                      <a:txBody>
                        <a:bodyPr/>
                        <a:lstStyle/>
                        <a:p>
                          <a:endParaRPr lang="zh-CN"/>
                        </a:p>
                      </a:txBody>
                      <a:tcPr>
                        <a:blipFill>
                          <a:blip r:embed="rId3"/>
                        </a:blipFill>
                      </a:tcPr>
                    </a:tc>
                    <a:tc>
                      <a:txBody>
                        <a:bodyPr/>
                        <a:lstStyle/>
                        <a:p>
                          <a:endParaRPr lang="zh-CN"/>
                        </a:p>
                      </a:txBody>
                      <a:tcPr marL="12700" marR="12700" marT="12700" vert="horz" anchor="b" anchorCtr="0">
                        <a:blipFill>
                          <a:blip r:embed="rId3"/>
                        </a:blipFill>
                      </a:tcPr>
                    </a:tc>
                    <a:tc>
                      <a:txBody>
                        <a:bodyPr/>
                        <a:lstStyle/>
                        <a:p>
                          <a:endParaRPr lang="zh-CN"/>
                        </a:p>
                      </a:txBody>
                      <a:tcPr marL="12700" marR="12700" marT="12700" vert="horz" anchor="b" anchorCtr="0">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r>
                </a:tbl>
              </a:graphicData>
            </a:graphic>
          </p:graphicFrame>
        </mc:Fallback>
      </mc:AlternateContent>
      <p:sp>
        <p:nvSpPr>
          <p:cNvPr id="8" name="文本框 7"/>
          <p:cNvSpPr txBox="1"/>
          <p:nvPr/>
        </p:nvSpPr>
        <p:spPr>
          <a:xfrm>
            <a:off x="608330" y="3940810"/>
            <a:ext cx="10173335" cy="2130425"/>
          </a:xfrm>
          <a:prstGeom prst="rect">
            <a:avLst/>
          </a:prstGeom>
          <a:noFill/>
        </p:spPr>
        <p:txBody>
          <a:bodyPr wrap="square" rtlCol="0">
            <a:noAutofit/>
          </a:bodyPr>
          <a:p>
            <a:r>
              <a:rPr lang="zh-CN" altLang="en-US"/>
              <a:t>The second line: According to the previous measurement of </a:t>
            </a:r>
            <a:r>
              <a:rPr lang="en-US" altLang="zh-CN">
                <a:solidFill>
                  <a:srgbClr val="FF0000"/>
                </a:solidFill>
              </a:rPr>
              <a:t>CT=</a:t>
            </a:r>
            <a:r>
              <a:rPr lang="zh-CN" altLang="en-US">
                <a:solidFill>
                  <a:srgbClr val="FF0000"/>
                </a:solidFill>
              </a:rPr>
              <a:t>10uA</a:t>
            </a:r>
            <a:r>
              <a:rPr lang="en-US" altLang="zh-CN"/>
              <a:t>, </a:t>
            </a:r>
            <a:r>
              <a:rPr lang="en-US" altLang="zh-CN">
                <a:solidFill>
                  <a:srgbClr val="FF0000"/>
                </a:solidFill>
              </a:rPr>
              <a:t>rate =</a:t>
            </a:r>
            <a:r>
              <a:rPr lang="zh-CN" altLang="en-US">
                <a:solidFill>
                  <a:srgbClr val="FF0000"/>
                </a:solidFill>
              </a:rPr>
              <a:t> 7.16×10^8pps</a:t>
            </a:r>
            <a:r>
              <a:rPr lang="en-US" altLang="zh-CN">
                <a:solidFill>
                  <a:schemeClr val="tx2"/>
                </a:solidFill>
              </a:rPr>
              <a:t>, and</a:t>
            </a:r>
            <a:r>
              <a:rPr lang="en-US" altLang="zh-CN">
                <a:solidFill>
                  <a:srgbClr val="FF0000"/>
                </a:solidFill>
              </a:rPr>
              <a:t> </a:t>
            </a:r>
            <a:r>
              <a:rPr lang="zh-CN" altLang="en-US"/>
              <a:t>the average CT value of this experiment is </a:t>
            </a:r>
            <a:r>
              <a:rPr lang="zh-CN" altLang="en-US">
                <a:solidFill>
                  <a:srgbClr val="FF0000"/>
                </a:solidFill>
              </a:rPr>
              <a:t>13uA</a:t>
            </a:r>
            <a:r>
              <a:rPr lang="en-US" altLang="zh-CN"/>
              <a:t>.</a:t>
            </a:r>
            <a:r>
              <a:rPr lang="zh-CN" altLang="en-US"/>
              <a:t> the actual irradiation</a:t>
            </a:r>
            <a:r>
              <a:rPr lang="en-US" altLang="zh-CN"/>
              <a:t> dose should be about </a:t>
            </a:r>
            <a:r>
              <a:rPr lang="zh-CN" altLang="en-US">
                <a:solidFill>
                  <a:srgbClr val="FF0000"/>
                </a:solidFill>
              </a:rPr>
              <a:t>1.3</a:t>
            </a:r>
            <a:r>
              <a:rPr lang="zh-CN" altLang="en-US"/>
              <a:t> times the original expected value</a:t>
            </a:r>
            <a:endParaRPr lang="zh-CN" altLang="en-US"/>
          </a:p>
          <a:p>
            <a:endParaRPr lang="zh-CN" altLang="en-US"/>
          </a:p>
          <a:p>
            <a:r>
              <a:rPr lang="zh-CN" altLang="en-US"/>
              <a:t>The third line: According to the data of this activation f</a:t>
            </a:r>
            <a:r>
              <a:rPr lang="en-US" altLang="zh-CN"/>
              <a:t>oil</a:t>
            </a:r>
            <a:r>
              <a:rPr lang="zh-CN" altLang="en-US"/>
              <a:t>, combined with the CT value integration ratio of different time periods, the results of chip 1 and 2 are estimated. The average is </a:t>
            </a:r>
            <a:r>
              <a:rPr lang="zh-CN" altLang="en-US">
                <a:solidFill>
                  <a:srgbClr val="FF0000"/>
                </a:solidFill>
              </a:rPr>
              <a:t>1.9</a:t>
            </a:r>
            <a:r>
              <a:rPr lang="zh-CN" altLang="en-US"/>
              <a:t> times </a:t>
            </a:r>
            <a:r>
              <a:rPr lang="zh-CN" altLang="en-US">
                <a:sym typeface="+mn-ea"/>
              </a:rPr>
              <a:t> the original expected value</a:t>
            </a:r>
            <a:r>
              <a:rPr lang="en-US" altLang="zh-CN">
                <a:sym typeface="+mn-ea"/>
              </a:rPr>
              <a:t>.</a:t>
            </a:r>
            <a:endParaRPr lang="en-US" altLang="zh-CN">
              <a:sym typeface="+mn-ea"/>
            </a:endParaRPr>
          </a:p>
          <a:p>
            <a:endParaRPr lang="en-US" altLang="zh-CN">
              <a:sym typeface="+mn-ea"/>
            </a:endParaRPr>
          </a:p>
          <a:p>
            <a:r>
              <a:rPr lang="en-US" altLang="zh-CN">
                <a:sym typeface="+mn-ea"/>
              </a:rPr>
              <a:t>1.9/1.3 </a:t>
            </a:r>
            <a:r>
              <a:rPr lang="en-US" altLang="zh-CN">
                <a:latin typeface="Arial" panose="020B0604020202020204" pitchFamily="34" charset="0"/>
                <a:cs typeface="Arial" panose="020B0604020202020204" pitchFamily="34" charset="0"/>
                <a:sym typeface="+mn-ea"/>
              </a:rPr>
              <a:t>≈ 1.4 </a:t>
            </a:r>
            <a:r>
              <a:rPr lang="en-US" altLang="zh-CN">
                <a:sym typeface="+mn-ea"/>
              </a:rPr>
              <a:t>The extra 40% may come from the influence of protons reflected by the target material on the activation foil measurements</a:t>
            </a:r>
            <a:endParaRPr lang="en-US" altLang="zh-CN">
              <a:sym typeface="+mn-ea"/>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Follow-up plans</a:t>
            </a:r>
            <a:endParaRPr lang="zh-CN" altLang="en-US"/>
          </a:p>
        </p:txBody>
      </p:sp>
      <p:sp>
        <p:nvSpPr>
          <p:cNvPr id="3" name="内容占位符 2"/>
          <p:cNvSpPr>
            <a:spLocks noGrp="1"/>
          </p:cNvSpPr>
          <p:nvPr>
            <p:ph idx="1"/>
          </p:nvPr>
        </p:nvSpPr>
        <p:spPr/>
        <p:txBody>
          <a:bodyPr>
            <a:normAutofit lnSpcReduction="20000"/>
          </a:bodyPr>
          <a:p>
            <a:r>
              <a:rPr lang="en-US" altLang="zh-CN"/>
              <a:t>8</a:t>
            </a:r>
            <a:r>
              <a:rPr lang="zh-CN" altLang="en-US"/>
              <a:t> chips have been sent to </a:t>
            </a:r>
            <a:r>
              <a:rPr lang="en-US" altLang="zh-CN"/>
              <a:t>Beijing</a:t>
            </a:r>
            <a:r>
              <a:rPr lang="zh-CN" altLang="en-US"/>
              <a:t>, </a:t>
            </a:r>
            <a:r>
              <a:rPr lang="en-US" altLang="zh-CN"/>
              <a:t>and are </a:t>
            </a:r>
            <a:r>
              <a:rPr lang="zh-CN" altLang="en-US"/>
              <a:t>ready to </a:t>
            </a:r>
            <a:r>
              <a:rPr lang="en-US" altLang="zh-CN"/>
              <a:t>wire bondin</a:t>
            </a:r>
            <a:r>
              <a:rPr lang="zh-CN" altLang="en-US"/>
              <a:t> for further measurements</a:t>
            </a:r>
            <a:endParaRPr lang="zh-CN" altLang="en-US"/>
          </a:p>
          <a:p>
            <a:pPr marL="0" indent="0">
              <a:buNone/>
            </a:pPr>
            <a:endParaRPr lang="zh-CN" altLang="en-US"/>
          </a:p>
          <a:p>
            <a:r>
              <a:rPr lang="zh-CN" altLang="en-US"/>
              <a:t>Prepare to </a:t>
            </a:r>
            <a:r>
              <a:rPr lang="en-US" altLang="zh-CN"/>
              <a:t>do </a:t>
            </a:r>
            <a:r>
              <a:rPr lang="zh-CN" altLang="en-US"/>
              <a:t>wire</a:t>
            </a:r>
            <a:r>
              <a:rPr lang="en-US" altLang="zh-CN"/>
              <a:t> bonding</a:t>
            </a:r>
            <a:r>
              <a:rPr lang="zh-CN" altLang="en-US"/>
              <a:t> on the PCB board,</a:t>
            </a:r>
            <a:r>
              <a:rPr lang="en-US" altLang="zh-CN"/>
              <a:t>and</a:t>
            </a:r>
            <a:r>
              <a:rPr lang="zh-CN" altLang="en-US"/>
              <a:t> solder it for further measurement</a:t>
            </a:r>
            <a:endParaRPr lang="zh-CN" altLang="en-US"/>
          </a:p>
          <a:p>
            <a:endParaRPr lang="zh-CN" altLang="en-US">
              <a:sym typeface="+mn-ea"/>
            </a:endParaRPr>
          </a:p>
          <a:p>
            <a:r>
              <a:rPr>
                <a:sym typeface="+mn-ea"/>
              </a:rPr>
              <a:t>Measure chip resolution, efficiency, cluster size, dark noise, etc</a:t>
            </a:r>
            <a:endParaRPr>
              <a:sym typeface="+mn-ea"/>
            </a:endParaRPr>
          </a:p>
          <a:p>
            <a:endParaRPr>
              <a:sym typeface="+mn-ea"/>
            </a:endParaRPr>
          </a:p>
          <a:p>
            <a:r>
              <a:rPr>
                <a:sym typeface="+mn-ea"/>
              </a:rPr>
              <a:t>Compare and analyze the relevant performance parameters before and after chip irradiation</a:t>
            </a:r>
            <a:endParaRPr>
              <a:sym typeface="+mn-ea"/>
            </a:endParaRPr>
          </a:p>
          <a:p>
            <a:endParaRPr>
              <a:sym typeface="+mn-ea"/>
            </a:endParaRPr>
          </a:p>
          <a:p>
            <a:r>
              <a:rPr>
                <a:sym typeface="+mn-ea"/>
              </a:rPr>
              <a:t>Wait for the irradiated PCB board (5# sample) to reach the safe dose index, and then take back </a:t>
            </a:r>
            <a:r>
              <a:rPr lang="en-US">
                <a:sym typeface="+mn-ea"/>
              </a:rPr>
              <a:t>for later </a:t>
            </a:r>
            <a:r>
              <a:rPr>
                <a:sym typeface="+mn-ea"/>
              </a:rPr>
              <a:t>measurement and analysis</a:t>
            </a:r>
            <a:endParaRPr>
              <a:sym typeface="+mn-ea"/>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Install chips</a:t>
            </a:r>
            <a:endParaRPr lang="en-US" altLang="zh-CN"/>
          </a:p>
        </p:txBody>
      </p:sp>
      <p:sp>
        <p:nvSpPr>
          <p:cNvPr id="5" name="文本框 4"/>
          <p:cNvSpPr txBox="1"/>
          <p:nvPr/>
        </p:nvSpPr>
        <p:spPr>
          <a:xfrm>
            <a:off x="903605" y="5163185"/>
            <a:ext cx="9726295" cy="1753235"/>
          </a:xfrm>
          <a:prstGeom prst="rect">
            <a:avLst/>
          </a:prstGeom>
          <a:noFill/>
        </p:spPr>
        <p:txBody>
          <a:bodyPr wrap="square" rtlCol="0">
            <a:spAutoFit/>
          </a:bodyPr>
          <a:p>
            <a:r>
              <a:rPr lang="en-US" altLang="zh-CN"/>
              <a:t>1st-4th chips are the TAICHU3 chips. </a:t>
            </a:r>
            <a:r>
              <a:t>They are placed in self-priming plastic boxes, and two pieces are placed in each plastic box in the direction of up and down, and the 1-4# sample</a:t>
            </a:r>
            <a:r>
              <a:rPr lang="en-US"/>
              <a:t>s are</a:t>
            </a:r>
            <a:r>
              <a:t> a total of 8 pieces; </a:t>
            </a:r>
          </a:p>
          <a:p>
            <a:r>
              <a:rPr lang="en-US"/>
              <a:t>5# sample is a PCB board that has been measured in the previous period. Each sample is positioned more than 50 cm apart to ensure that these samples are not subjected to additional effects by irradiated samples as much as possible.</a:t>
            </a:r>
            <a:endParaRPr lang="en-US"/>
          </a:p>
        </p:txBody>
      </p:sp>
      <p:pic>
        <p:nvPicPr>
          <p:cNvPr id="7" name="内容占位符 6"/>
          <p:cNvPicPr>
            <a:picLocks noChangeAspect="1"/>
          </p:cNvPicPr>
          <p:nvPr>
            <p:ph idx="1"/>
          </p:nvPr>
        </p:nvPicPr>
        <p:blipFill>
          <a:blip r:embed="rId1"/>
          <a:stretch>
            <a:fillRect/>
          </a:stretch>
        </p:blipFill>
        <p:spPr>
          <a:xfrm>
            <a:off x="801370" y="1490345"/>
            <a:ext cx="6100445" cy="3423920"/>
          </a:xfrm>
          <a:prstGeom prst="rect">
            <a:avLst/>
          </a:prstGeom>
        </p:spPr>
      </p:pic>
      <p:pic>
        <p:nvPicPr>
          <p:cNvPr id="3" name="图片 2"/>
          <p:cNvPicPr>
            <a:picLocks noChangeAspect="1"/>
          </p:cNvPicPr>
          <p:nvPr>
            <p:custDataLst>
              <p:tags r:id="rId2"/>
            </p:custDataLst>
          </p:nvPr>
        </p:nvPicPr>
        <p:blipFill>
          <a:blip r:embed="rId3"/>
          <a:stretch>
            <a:fillRect/>
          </a:stretch>
        </p:blipFill>
        <p:spPr>
          <a:xfrm>
            <a:off x="7105197" y="1526540"/>
            <a:ext cx="4332513" cy="3423920"/>
          </a:xfrm>
          <a:prstGeom prst="rect">
            <a:avLst/>
          </a:prstGeom>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Movement calibration</a:t>
            </a:r>
            <a:endParaRPr lang="en-US" altLang="zh-CN"/>
          </a:p>
        </p:txBody>
      </p:sp>
      <p:pic>
        <p:nvPicPr>
          <p:cNvPr id="6" name="内容占位符 5"/>
          <p:cNvPicPr>
            <a:picLocks noChangeAspect="1"/>
          </p:cNvPicPr>
          <p:nvPr>
            <p:ph idx="1"/>
          </p:nvPr>
        </p:nvPicPr>
        <p:blipFill>
          <a:blip r:embed="rId1"/>
          <a:stretch>
            <a:fillRect/>
          </a:stretch>
        </p:blipFill>
        <p:spPr>
          <a:xfrm>
            <a:off x="608330" y="1390015"/>
            <a:ext cx="5649595" cy="4030980"/>
          </a:xfrm>
          <a:prstGeom prst="rect">
            <a:avLst/>
          </a:prstGeom>
        </p:spPr>
      </p:pic>
      <p:sp>
        <p:nvSpPr>
          <p:cNvPr id="7" name="文本框 6"/>
          <p:cNvSpPr txBox="1"/>
          <p:nvPr/>
        </p:nvSpPr>
        <p:spPr>
          <a:xfrm>
            <a:off x="676275" y="5591175"/>
            <a:ext cx="8096250" cy="368300"/>
          </a:xfrm>
          <a:prstGeom prst="rect">
            <a:avLst/>
          </a:prstGeom>
          <a:noFill/>
        </p:spPr>
        <p:txBody>
          <a:bodyPr wrap="square" rtlCol="0">
            <a:spAutoFit/>
          </a:bodyPr>
          <a:p>
            <a:r>
              <a:rPr lang="en-US" altLang="zh-CN"/>
              <a:t>Ensure the laser spot in the middle of the chip</a:t>
            </a:r>
            <a:endParaRPr lang="en-US" altLang="zh-CN"/>
          </a:p>
        </p:txBody>
      </p:sp>
      <p:pic>
        <p:nvPicPr>
          <p:cNvPr id="4" name="图片 3"/>
          <p:cNvPicPr>
            <a:picLocks noChangeAspect="1"/>
          </p:cNvPicPr>
          <p:nvPr>
            <p:custDataLst>
              <p:tags r:id="rId2"/>
            </p:custDataLst>
          </p:nvPr>
        </p:nvPicPr>
        <p:blipFill>
          <a:blip r:embed="rId3"/>
          <a:stretch>
            <a:fillRect/>
          </a:stretch>
        </p:blipFill>
        <p:spPr>
          <a:xfrm>
            <a:off x="6645728" y="1390016"/>
            <a:ext cx="4735285" cy="403098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608330" y="1390015"/>
            <a:ext cx="5649595" cy="4031615"/>
          </a:xfrm>
          <a:prstGeom prst="rect">
            <a:avLst/>
          </a:prstGeom>
        </p:spPr>
      </p:pic>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Dose arrangement</a:t>
            </a:r>
            <a:endParaRPr lang="en-US" altLang="zh-CN"/>
          </a:p>
        </p:txBody>
      </p:sp>
      <mc:AlternateContent xmlns:mc="http://schemas.openxmlformats.org/markup-compatibility/2006" xmlns:a14="http://schemas.microsoft.com/office/drawing/2010/main">
        <mc:Choice Requires="a14">
          <p:graphicFrame>
            <p:nvGraphicFramePr>
              <p:cNvPr id="4" name="内容占位符 3"/>
              <p:cNvGraphicFramePr>
                <a:graphicFrameLocks noGrp="1"/>
              </p:cNvGraphicFramePr>
              <p:nvPr>
                <p:ph idx="1"/>
                <p:custDataLst>
                  <p:tags r:id="rId1"/>
                </p:custDataLst>
              </p:nvPr>
            </p:nvGraphicFramePr>
            <p:xfrm>
              <a:off x="608400" y="1490400"/>
              <a:ext cx="10968990" cy="1938020"/>
            </p:xfrm>
            <a:graphic>
              <a:graphicData uri="http://schemas.openxmlformats.org/drawingml/2006/table">
                <a:tbl>
                  <a:tblPr firstRow="1" bandRow="1">
                    <a:tableStyleId>{5C22544A-7EE6-4342-B048-85BDC9FD1C3A}</a:tableStyleId>
                  </a:tblPr>
                  <a:tblGrid>
                    <a:gridCol w="2705047"/>
                    <a:gridCol w="1692216"/>
                    <a:gridCol w="1511372"/>
                    <a:gridCol w="1884464"/>
                    <a:gridCol w="1587945"/>
                    <a:gridCol w="1587946"/>
                  </a:tblGrid>
                  <a:tr h="372110">
                    <a:tc>
                      <a:txBody>
                        <a:bodyPr/>
                        <a:p>
                          <a:pPr>
                            <a:buNone/>
                          </a:pPr>
                          <a:endParaRPr lang="zh-CN" altLang="en-US"/>
                        </a:p>
                      </a:txBody>
                      <a:tcPr/>
                    </a:tc>
                    <a:tc>
                      <a:txBody>
                        <a:bodyPr/>
                        <a:p>
                          <a:pPr>
                            <a:buNone/>
                          </a:pPr>
                          <a:r>
                            <a:rPr lang="en-US" altLang="zh-CN"/>
                            <a:t>1</a:t>
                          </a:r>
                          <a:endParaRPr lang="en-US" altLang="zh-CN"/>
                        </a:p>
                      </a:txBody>
                      <a:tcPr/>
                    </a:tc>
                    <a:tc>
                      <a:txBody>
                        <a:bodyPr/>
                        <a:p>
                          <a:pPr>
                            <a:buNone/>
                          </a:pPr>
                          <a:r>
                            <a:rPr lang="en-US" altLang="zh-CN"/>
                            <a:t>2</a:t>
                          </a:r>
                          <a:endParaRPr lang="en-US" altLang="zh-CN"/>
                        </a:p>
                      </a:txBody>
                      <a:tcPr/>
                    </a:tc>
                    <a:tc>
                      <a:txBody>
                        <a:bodyPr/>
                        <a:p>
                          <a:pPr>
                            <a:buNone/>
                          </a:pPr>
                          <a:r>
                            <a:rPr lang="en-US" altLang="zh-CN"/>
                            <a:t>3</a:t>
                          </a:r>
                          <a:endParaRPr lang="en-US" altLang="zh-CN"/>
                        </a:p>
                      </a:txBody>
                      <a:tcPr/>
                    </a:tc>
                    <a:tc>
                      <a:txBody>
                        <a:bodyPr/>
                        <a:p>
                          <a:pPr>
                            <a:buNone/>
                          </a:pPr>
                          <a:r>
                            <a:rPr lang="en-US" altLang="zh-CN"/>
                            <a:t>4</a:t>
                          </a:r>
                          <a:endParaRPr lang="en-US" altLang="zh-CN"/>
                        </a:p>
                      </a:txBody>
                      <a:tcPr/>
                    </a:tc>
                    <a:tc>
                      <a:txBody>
                        <a:bodyPr/>
                        <a:p>
                          <a:pPr>
                            <a:buNone/>
                          </a:pPr>
                          <a:r>
                            <a:rPr lang="en-US" altLang="zh-CN"/>
                            <a:t>5</a:t>
                          </a:r>
                          <a:r>
                            <a:rPr lang="zh-CN" altLang="en-US"/>
                            <a:t>（</a:t>
                          </a:r>
                          <a:r>
                            <a:rPr lang="en-US" altLang="zh-CN"/>
                            <a:t>testboard</a:t>
                          </a:r>
                          <a:r>
                            <a:rPr lang="zh-CN" altLang="en-US"/>
                            <a:t>）</a:t>
                          </a:r>
                          <a:endParaRPr lang="zh-CN" altLang="en-US"/>
                        </a:p>
                      </a:txBody>
                      <a:tcPr/>
                    </a:tc>
                  </a:tr>
                  <a:tr h="925830">
                    <a:tc>
                      <a:txBody>
                        <a:bodyPr/>
                        <a:p>
                          <a:pPr>
                            <a:buNone/>
                          </a:pPr>
                          <a14:m>
                            <m:oMath xmlns:m="http://schemas.openxmlformats.org/officeDocument/2006/math">
                              <m:sSub>
                                <m:sSubPr>
                                  <m:ctrlPr>
                                    <a:rPr lang="en-US" altLang="zh-CN" sz="1800" i="1">
                                      <a:latin typeface="Cambria Math" panose="02040503050406030204" charset="0"/>
                                      <a:cs typeface="Cambria Math" panose="02040503050406030204" charset="0"/>
                                    </a:rPr>
                                  </m:ctrlPr>
                                </m:sSubPr>
                                <m:e>
                                  <m:r>
                                    <a:rPr lang="en-US" altLang="zh-CN" sz="1800" i="1">
                                      <a:latin typeface="Cambria Math" panose="02040503050406030204" charset="0"/>
                                      <a:cs typeface="Cambria Math" panose="02040503050406030204" charset="0"/>
                                    </a:rPr>
                                    <m:t>𝑁</m:t>
                                  </m:r>
                                </m:e>
                                <m:sub>
                                  <m:r>
                                    <a:rPr lang="en-US" altLang="zh-CN" sz="1800" i="1">
                                      <a:latin typeface="Cambria Math" panose="02040503050406030204" charset="0"/>
                                      <a:cs typeface="Cambria Math" panose="02040503050406030204" charset="0"/>
                                    </a:rPr>
                                    <m:t>𝑖</m:t>
                                  </m:r>
                                </m:sub>
                              </m:sSub>
                            </m:oMath>
                          </a14:m>
                          <a:r>
                            <a:rPr lang="en-US" altLang="zh-CN"/>
                            <a:t>  integrated dose</a:t>
                          </a:r>
                          <a:r>
                            <a:rPr lang="zh-CN" altLang="en-US"/>
                            <a:t>（</a:t>
                          </a:r>
                          <a14:m>
                            <m:oMath xmlns:m="http://schemas.openxmlformats.org/officeDocument/2006/math">
                              <m:r>
                                <a:rPr lang="en-US" altLang="zh-CN" sz="1800" i="1">
                                  <a:latin typeface="Cambria Math" panose="02040503050406030204" charset="0"/>
                                  <a:cs typeface="Cambria Math" panose="02040503050406030204" charset="0"/>
                                </a:rPr>
                                <m:t>1</m:t>
                              </m:r>
                              <m:r>
                                <a:rPr lang="en-US" altLang="zh-CN" sz="1800" i="1">
                                  <a:latin typeface="Cambria Math" panose="02040503050406030204" charset="0"/>
                                  <a:cs typeface="Cambria Math" panose="02040503050406030204" charset="0"/>
                                </a:rPr>
                                <m:t>𝑀𝑒𝑉</m:t>
                              </m:r>
                              <m:r>
                                <a:rPr lang="en-US" altLang="zh-CN" sz="1800" i="1">
                                  <a:latin typeface="Cambria Math" panose="02040503050406030204" charset="0"/>
                                  <a:cs typeface="Cambria Math" panose="02040503050406030204" charset="0"/>
                                </a:rPr>
                                <m:t> </m:t>
                              </m:r>
                              <m:r>
                                <a:rPr lang="en-US" altLang="zh-CN" sz="1800" i="1">
                                  <a:latin typeface="Cambria Math" panose="02040503050406030204" charset="0"/>
                                  <a:cs typeface="Cambria Math" panose="02040503050406030204" charset="0"/>
                                </a:rPr>
                                <m:t>𝑆𝑖</m:t>
                              </m:r>
                              <m:r>
                                <a:rPr lang="en-US" altLang="zh-CN" sz="1800" i="1">
                                  <a:latin typeface="Cambria Math" panose="02040503050406030204" charset="0"/>
                                  <a:cs typeface="Cambria Math" panose="02040503050406030204" charset="0"/>
                                </a:rPr>
                                <m:t> </m:t>
                              </m:r>
                              <m:sSub>
                                <m:sSubPr>
                                  <m:ctrlPr>
                                    <a:rPr lang="en-US" altLang="zh-CN" sz="1800" i="1">
                                      <a:latin typeface="Cambria Math" panose="02040503050406030204" charset="0"/>
                                      <a:cs typeface="Cambria Math" panose="02040503050406030204" charset="0"/>
                                    </a:rPr>
                                  </m:ctrlPr>
                                </m:sSubPr>
                                <m:e>
                                  <m:r>
                                    <a:rPr lang="en-US" altLang="zh-CN" sz="1800" i="1">
                                      <a:latin typeface="Cambria Math" panose="02040503050406030204" charset="0"/>
                                      <a:cs typeface="Cambria Math" panose="02040503050406030204" charset="0"/>
                                    </a:rPr>
                                    <m:t>𝑛</m:t>
                                  </m:r>
                                </m:e>
                                <m:sub>
                                  <m:r>
                                    <a:rPr lang="en-US" altLang="zh-CN" sz="1800" i="1">
                                      <a:latin typeface="Cambria Math" panose="02040503050406030204" charset="0"/>
                                      <a:cs typeface="Cambria Math" panose="02040503050406030204" charset="0"/>
                                    </a:rPr>
                                    <m:t>𝑒𝑞</m:t>
                                  </m:r>
                                </m:sub>
                              </m:sSub>
                              <m:r>
                                <a:rPr lang="en-US" altLang="zh-CN" sz="1800" i="1">
                                  <a:latin typeface="Cambria Math" panose="02040503050406030204" charset="0"/>
                                  <a:cs typeface="Cambria Math" panose="02040503050406030204" charset="0"/>
                                </a:rPr>
                                <m:t>/</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𝑐𝑚</m:t>
                                  </m:r>
                                </m:e>
                                <m:sup>
                                  <m:r>
                                    <a:rPr lang="en-US" altLang="zh-CN" sz="1800" i="1">
                                      <a:latin typeface="Cambria Math" panose="02040503050406030204" charset="0"/>
                                      <a:cs typeface="Cambria Math" panose="02040503050406030204" charset="0"/>
                                    </a:rPr>
                                    <m:t>2</m:t>
                                  </m:r>
                                </m:sup>
                              </m:sSup>
                            </m:oMath>
                          </a14:m>
                          <a:r>
                            <a:rPr lang="zh-CN" altLang="en-US" sz="1800" b="0">
                              <a:latin typeface="Cambria Math" panose="02040503050406030204" charset="0"/>
                              <a:cs typeface="Cambria Math" panose="02040503050406030204" charset="0"/>
                            </a:rPr>
                            <a:t>）</a:t>
                          </a:r>
                          <a:endParaRPr lang="zh-CN" altLang="en-US" sz="1800" b="0">
                            <a:latin typeface="Cambria Math" panose="02040503050406030204" charset="0"/>
                            <a:cs typeface="Cambria Math" panose="02040503050406030204" charset="0"/>
                          </a:endParaRPr>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11</m:t>
                                    </m:r>
                                  </m:sup>
                                </m:sSup>
                              </m:oMath>
                            </m:oMathPara>
                          </a14:m>
                          <a:endParaRPr lang="zh-CN" altLang="en-US"/>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12</m:t>
                                    </m:r>
                                  </m:sup>
                                </m:sSup>
                              </m:oMath>
                            </m:oMathPara>
                          </a14:m>
                          <a:endParaRPr lang="en-US" altLang="zh-CN"/>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en-US" altLang="zh-CN" sz="1800"/>
                        </a:p>
                        <a:p>
                          <a:pPr>
                            <a:buNone/>
                          </a:pPr>
                          <a:endParaRPr lang="zh-CN" altLang="en-US" sz="1800"/>
                        </a:p>
                        <a:p>
                          <a:pPr>
                            <a:buNone/>
                          </a:pPr>
                          <a:endParaRPr lang="en-US" altLang="zh-CN"/>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7</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zh-CN" altLang="en-US" sz="1800"/>
                        </a:p>
                        <a:p>
                          <a:pPr>
                            <a:buNone/>
                          </a:pPr>
                          <a:endParaRPr lang="zh-CN" altLang="en-US"/>
                        </a:p>
                      </a:txBody>
                      <a:tcPr/>
                    </a:tc>
                    <a:tc>
                      <a:txBody>
                        <a:bodyPr/>
                        <a:p>
                          <a:pPr>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charset="0"/>
                                    <a:cs typeface="Cambria Math" panose="02040503050406030204" charset="0"/>
                                  </a:rPr>
                                  <m:t>7</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5</m:t>
                                </m:r>
                                <m:sSup>
                                  <m:sSupPr>
                                    <m:ctrlPr>
                                      <a:rPr lang="en-US" altLang="zh-CN" sz="1800" i="1">
                                        <a:latin typeface="Cambria Math" panose="02040503050406030204" charset="0"/>
                                        <a:cs typeface="Cambria Math" panose="02040503050406030204" charset="0"/>
                                      </a:rPr>
                                    </m:ctrlPr>
                                  </m:sSupPr>
                                  <m:e>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10</m:t>
                                    </m:r>
                                  </m:e>
                                  <m:sup>
                                    <m:r>
                                      <a:rPr lang="en-US" altLang="zh-CN" sz="1800" i="1">
                                        <a:latin typeface="Cambria Math" panose="02040503050406030204" charset="0"/>
                                        <a:cs typeface="Cambria Math" panose="02040503050406030204" charset="0"/>
                                      </a:rPr>
                                      <m:t>13</m:t>
                                    </m:r>
                                  </m:sup>
                                </m:sSup>
                              </m:oMath>
                            </m:oMathPara>
                          </a14:m>
                          <a:endParaRPr lang="zh-CN" altLang="en-US" sz="1800"/>
                        </a:p>
                        <a:p>
                          <a:pPr>
                            <a:buNone/>
                          </a:pPr>
                          <a:endParaRPr lang="zh-CN" altLang="en-US" sz="1800"/>
                        </a:p>
                        <a:p>
                          <a:pPr>
                            <a:buNone/>
                          </a:pPr>
                          <a:endParaRPr lang="zh-CN" altLang="en-US"/>
                        </a:p>
                      </a:txBody>
                      <a:tcPr/>
                    </a:tc>
                  </a:tr>
                  <a:tr h="640080">
                    <a:tc>
                      <a:txBody>
                        <a:bodyPr/>
                        <a:p>
                          <a:pPr>
                            <a:buNone/>
                          </a:pPr>
                          <a14:m>
                            <m:oMath xmlns:m="http://schemas.openxmlformats.org/officeDocument/2006/math">
                              <m:r>
                                <a:rPr lang="en-US" altLang="zh-CN" sz="1800" i="1">
                                  <a:latin typeface="Cambria Math" panose="02040503050406030204" charset="0"/>
                                  <a:ea typeface="MS Mincho" charset="0"/>
                                  <a:cs typeface="Cambria Math" panose="02040503050406030204" charset="0"/>
                                </a:rPr>
                                <m:t>𝛥</m:t>
                              </m:r>
                              <m:r>
                                <a:rPr lang="en-US" altLang="zh-CN" sz="1800" i="1">
                                  <a:latin typeface="Cambria Math" panose="02040503050406030204" charset="0"/>
                                  <a:ea typeface="MS Mincho" charset="0"/>
                                  <a:cs typeface="Cambria Math" panose="02040503050406030204" charset="0"/>
                                </a:rPr>
                                <m:t>𝑡</m:t>
                              </m:r>
                            </m:oMath>
                          </a14:m>
                          <a:r>
                            <a:rPr lang="en-US" altLang="zh-CN"/>
                            <a:t> radiation time</a:t>
                          </a:r>
                          <a:r>
                            <a:rPr lang="en-US" altLang="zh-CN" sz="1800">
                              <a:sym typeface="+mn-ea"/>
                            </a:rPr>
                            <a:t>(s)</a:t>
                          </a:r>
                          <a:endParaRPr lang="zh-CN" altLang="en-US"/>
                        </a:p>
                      </a:txBody>
                      <a:tcPr/>
                    </a:tc>
                    <a:tc>
                      <a:txBody>
                        <a:bodyPr/>
                        <a:p>
                          <a:pPr>
                            <a:buNone/>
                          </a:pPr>
                          <a:r>
                            <a:rPr lang="en-US" altLang="zh-CN" sz="1800">
                              <a:sym typeface="+mn-ea"/>
                            </a:rPr>
                            <a:t>450</a:t>
                          </a:r>
                          <a:endParaRPr lang="en-US" altLang="zh-CN" sz="1800">
                            <a:sym typeface="+mn-ea"/>
                          </a:endParaRPr>
                        </a:p>
                      </a:txBody>
                      <a:tcPr/>
                    </a:tc>
                    <a:tc>
                      <a:txBody>
                        <a:bodyPr/>
                        <a:p>
                          <a:pPr>
                            <a:buNone/>
                          </a:pPr>
                          <a:r>
                            <a:rPr lang="en-US" altLang="zh-CN" sz="1800">
                              <a:sym typeface="+mn-ea"/>
                            </a:rPr>
                            <a:t>4502</a:t>
                          </a:r>
                          <a:endParaRPr lang="en-US" altLang="zh-CN" sz="1800">
                            <a:sym typeface="+mn-ea"/>
                          </a:endParaRPr>
                        </a:p>
                      </a:txBody>
                      <a:tcPr/>
                    </a:tc>
                    <a:tc>
                      <a:txBody>
                        <a:bodyPr/>
                        <a:p>
                          <a:pPr>
                            <a:buNone/>
                          </a:pPr>
                          <a:r>
                            <a:rPr lang="en-US" altLang="zh-CN" sz="1800"/>
                            <a:t>45024</a:t>
                          </a:r>
                          <a:endParaRPr lang="en-US" altLang="zh-CN" sz="1800"/>
                        </a:p>
                        <a:p>
                          <a:pPr>
                            <a:buNone/>
                          </a:pPr>
                          <a:endParaRPr lang="en-US" altLang="zh-CN"/>
                        </a:p>
                      </a:txBody>
                      <a:tcPr/>
                    </a:tc>
                    <a:tc>
                      <a:txBody>
                        <a:bodyPr/>
                        <a:p>
                          <a:pPr>
                            <a:buNone/>
                          </a:pPr>
                          <a:r>
                            <a:rPr lang="en-US" altLang="zh-CN"/>
                            <a:t>67536</a:t>
                          </a:r>
                          <a:endParaRPr lang="en-US" altLang="zh-CN"/>
                        </a:p>
                      </a:txBody>
                      <a:tcPr/>
                    </a:tc>
                    <a:tc>
                      <a:txBody>
                        <a:bodyPr/>
                        <a:p>
                          <a:pPr>
                            <a:buNone/>
                          </a:pPr>
                          <a:r>
                            <a:rPr lang="en-US" altLang="zh-CN" sz="1800"/>
                            <a:t>67536</a:t>
                          </a:r>
                          <a:endParaRPr lang="zh-CN" altLang="en-US" sz="1800"/>
                        </a:p>
                        <a:p>
                          <a:pPr>
                            <a:buNone/>
                          </a:pPr>
                          <a:endParaRPr lang="zh-CN" altLang="en-US"/>
                        </a:p>
                      </a:txBody>
                      <a:tcPr/>
                    </a:tc>
                  </a:tr>
                </a:tbl>
              </a:graphicData>
            </a:graphic>
          </p:graphicFrame>
        </mc:Choice>
        <mc:Fallback xmlns="">
          <p:graphicFrame>
            <p:nvGraphicFramePr>
              <p:cNvPr id="4" name="内容占位符 3"/>
              <p:cNvGraphicFramePr>
                <a:graphicFrameLocks noGrp="1"/>
              </p:cNvGraphicFramePr>
              <p:nvPr>
                <p:ph idx="1"/>
                <p:custDataLst>
                  <p:tags r:id="rId2"/>
                </p:custDataLst>
              </p:nvPr>
            </p:nvGraphicFramePr>
            <p:xfrm>
              <a:off x="608400" y="1490400"/>
              <a:ext cx="10968990" cy="1938020"/>
            </p:xfrm>
            <a:graphic>
              <a:graphicData uri="http://schemas.openxmlformats.org/drawingml/2006/table">
                <a:tbl>
                  <a:tblPr firstRow="1" bandRow="1">
                    <a:tableStyleId>{5C22544A-7EE6-4342-B048-85BDC9FD1C3A}</a:tableStyleId>
                  </a:tblPr>
                  <a:tblGrid>
                    <a:gridCol w="2705047"/>
                    <a:gridCol w="1692216"/>
                    <a:gridCol w="1511372"/>
                    <a:gridCol w="1884464"/>
                    <a:gridCol w="1587945"/>
                    <a:gridCol w="1587946"/>
                  </a:tblGrid>
                  <a:tr h="372110">
                    <a:tc>
                      <a:txBody>
                        <a:bodyPr/>
                        <a:p>
                          <a:pPr>
                            <a:buNone/>
                          </a:pPr>
                          <a:endParaRPr lang="zh-CN" altLang="en-US"/>
                        </a:p>
                      </a:txBody>
                      <a:tcPr/>
                    </a:tc>
                    <a:tc>
                      <a:txBody>
                        <a:bodyPr/>
                        <a:p>
                          <a:pPr>
                            <a:buNone/>
                          </a:pPr>
                          <a:r>
                            <a:rPr lang="en-US" altLang="zh-CN"/>
                            <a:t>1</a:t>
                          </a:r>
                          <a:endParaRPr lang="en-US" altLang="zh-CN"/>
                        </a:p>
                      </a:txBody>
                      <a:tcPr/>
                    </a:tc>
                    <a:tc>
                      <a:txBody>
                        <a:bodyPr/>
                        <a:p>
                          <a:pPr>
                            <a:buNone/>
                          </a:pPr>
                          <a:r>
                            <a:rPr lang="en-US" altLang="zh-CN"/>
                            <a:t>2</a:t>
                          </a:r>
                          <a:endParaRPr lang="en-US" altLang="zh-CN"/>
                        </a:p>
                      </a:txBody>
                      <a:tcPr/>
                    </a:tc>
                    <a:tc>
                      <a:txBody>
                        <a:bodyPr/>
                        <a:p>
                          <a:pPr>
                            <a:buNone/>
                          </a:pPr>
                          <a:r>
                            <a:rPr lang="en-US" altLang="zh-CN"/>
                            <a:t>3</a:t>
                          </a:r>
                          <a:endParaRPr lang="en-US" altLang="zh-CN"/>
                        </a:p>
                      </a:txBody>
                      <a:tcPr/>
                    </a:tc>
                    <a:tc>
                      <a:txBody>
                        <a:bodyPr/>
                        <a:p>
                          <a:pPr>
                            <a:buNone/>
                          </a:pPr>
                          <a:r>
                            <a:rPr lang="en-US" altLang="zh-CN"/>
                            <a:t>4</a:t>
                          </a:r>
                          <a:endParaRPr lang="en-US" altLang="zh-CN"/>
                        </a:p>
                      </a:txBody>
                      <a:tcPr/>
                    </a:tc>
                    <a:tc>
                      <a:txBody>
                        <a:bodyPr/>
                        <a:p>
                          <a:pPr>
                            <a:buNone/>
                          </a:pPr>
                          <a:r>
                            <a:rPr lang="en-US" altLang="zh-CN"/>
                            <a:t>5</a:t>
                          </a:r>
                          <a:r>
                            <a:rPr lang="zh-CN" altLang="en-US"/>
                            <a:t>（</a:t>
                          </a:r>
                          <a:r>
                            <a:rPr lang="en-US" altLang="zh-CN"/>
                            <a:t>testboard</a:t>
                          </a:r>
                          <a:r>
                            <a:rPr lang="zh-CN" altLang="en-US"/>
                            <a:t>）</a:t>
                          </a:r>
                          <a:endParaRPr lang="zh-CN" altLang="en-US"/>
                        </a:p>
                      </a:txBody>
                      <a:tcPr/>
                    </a:tc>
                  </a:tr>
                  <a:tr h="925830">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c>
                      <a:txBody>
                        <a:bodyPr/>
                        <a:lstStyle/>
                        <a:p>
                          <a:endParaRPr lang="zh-CN"/>
                        </a:p>
                      </a:txBody>
                      <a:tcPr>
                        <a:blipFill>
                          <a:blip r:embed="rId3"/>
                        </a:blipFill>
                      </a:tcPr>
                    </a:tc>
                  </a:tr>
                  <a:tr h="640080">
                    <a:tc>
                      <a:txBody>
                        <a:bodyPr/>
                        <a:lstStyle/>
                        <a:p>
                          <a:endParaRPr lang="zh-CN"/>
                        </a:p>
                      </a:txBody>
                      <a:tcPr>
                        <a:blipFill>
                          <a:blip r:embed="rId3"/>
                        </a:blipFill>
                      </a:tcPr>
                    </a:tc>
                    <a:tc>
                      <a:txBody>
                        <a:bodyPr/>
                        <a:p>
                          <a:pPr>
                            <a:buNone/>
                          </a:pPr>
                          <a:r>
                            <a:rPr lang="en-US" altLang="zh-CN" sz="1800">
                              <a:sym typeface="+mn-ea"/>
                            </a:rPr>
                            <a:t>450</a:t>
                          </a:r>
                          <a:endParaRPr lang="en-US" altLang="zh-CN" sz="1800">
                            <a:sym typeface="+mn-ea"/>
                          </a:endParaRPr>
                        </a:p>
                      </a:txBody>
                      <a:tcPr/>
                    </a:tc>
                    <a:tc>
                      <a:txBody>
                        <a:bodyPr/>
                        <a:p>
                          <a:pPr>
                            <a:buNone/>
                          </a:pPr>
                          <a:r>
                            <a:rPr lang="en-US" altLang="zh-CN" sz="1800">
                              <a:sym typeface="+mn-ea"/>
                            </a:rPr>
                            <a:t>4502</a:t>
                          </a:r>
                          <a:endParaRPr lang="en-US" altLang="zh-CN" sz="1800">
                            <a:sym typeface="+mn-ea"/>
                          </a:endParaRPr>
                        </a:p>
                      </a:txBody>
                      <a:tcPr/>
                    </a:tc>
                    <a:tc>
                      <a:txBody>
                        <a:bodyPr/>
                        <a:p>
                          <a:pPr>
                            <a:buNone/>
                          </a:pPr>
                          <a:r>
                            <a:rPr lang="en-US" altLang="zh-CN" sz="1800"/>
                            <a:t>45024</a:t>
                          </a:r>
                          <a:endParaRPr lang="en-US" altLang="zh-CN" sz="1800"/>
                        </a:p>
                        <a:p>
                          <a:pPr>
                            <a:buNone/>
                          </a:pPr>
                          <a:endParaRPr lang="en-US" altLang="zh-CN"/>
                        </a:p>
                      </a:txBody>
                      <a:tcPr/>
                    </a:tc>
                    <a:tc>
                      <a:txBody>
                        <a:bodyPr/>
                        <a:p>
                          <a:pPr>
                            <a:buNone/>
                          </a:pPr>
                          <a:r>
                            <a:rPr lang="en-US" altLang="zh-CN"/>
                            <a:t>67536</a:t>
                          </a:r>
                          <a:endParaRPr lang="en-US" altLang="zh-CN"/>
                        </a:p>
                      </a:txBody>
                      <a:tcPr/>
                    </a:tc>
                    <a:tc>
                      <a:txBody>
                        <a:bodyPr/>
                        <a:p>
                          <a:pPr>
                            <a:buNone/>
                          </a:pPr>
                          <a:r>
                            <a:rPr lang="en-US" altLang="zh-CN" sz="1800"/>
                            <a:t>67536</a:t>
                          </a:r>
                          <a:endParaRPr lang="zh-CN" altLang="en-US" sz="1800"/>
                        </a:p>
                        <a:p>
                          <a:pPr>
                            <a:buNone/>
                          </a:pPr>
                          <a:endParaRPr lang="zh-CN" altLang="en-US"/>
                        </a:p>
                      </a:txBody>
                      <a:tcPr/>
                    </a:tc>
                  </a:tr>
                </a:tbl>
              </a:graphicData>
            </a:graphic>
          </p:graphicFrame>
        </mc:Fallback>
      </mc:AlternateContent>
      <mc:AlternateContent xmlns:mc="http://schemas.openxmlformats.org/markup-compatibility/2006">
        <mc:Choice xmlns:a14="http://schemas.microsoft.com/office/drawing/2010/main" Requires="a14">
          <p:sp>
            <p:nvSpPr>
              <p:cNvPr id="5" name="文本框 4"/>
              <p:cNvSpPr txBox="1"/>
              <p:nvPr/>
            </p:nvSpPr>
            <p:spPr>
              <a:xfrm>
                <a:off x="608330" y="3932555"/>
                <a:ext cx="8401685" cy="2466975"/>
              </a:xfrm>
              <a:prstGeom prst="rect">
                <a:avLst/>
              </a:prstGeom>
              <a:noFill/>
            </p:spPr>
            <p:txBody>
              <a:bodyPr wrap="square" rtlCol="0">
                <a:spAutoFit/>
              </a:bodyPr>
              <a:p>
                <a:r>
                  <a:rPr lang="en-US" altLang="zh-CN"/>
                  <a:t>using </a:t>
                </a:r>
                <a14:m>
                  <m:oMath xmlns:m="http://schemas.openxmlformats.org/officeDocument/2006/math">
                    <m:r>
                      <a:rPr lang="en-US" altLang="zh-CN">
                        <a:solidFill>
                          <a:srgbClr val="FF0000"/>
                        </a:solidFill>
                        <a:latin typeface="Cambria Math" panose="02040503050406030204" charset="0"/>
                      </a:rPr>
                      <m:t>7</m:t>
                    </m:r>
                    <m:r>
                      <a:rPr lang="en-US" altLang="zh-CN">
                        <a:solidFill>
                          <a:srgbClr val="FF0000"/>
                        </a:solidFill>
                        <a:latin typeface="Cambria Math" panose="02040503050406030204" charset="0"/>
                      </a:rPr>
                      <m:t>.</m:t>
                    </m:r>
                    <m:r>
                      <a:rPr lang="en-US" altLang="zh-CN">
                        <a:solidFill>
                          <a:srgbClr val="FF0000"/>
                        </a:solidFill>
                        <a:latin typeface="Cambria Math" panose="02040503050406030204" charset="0"/>
                      </a:rPr>
                      <m:t>16</m:t>
                    </m:r>
                    <m:sSup>
                      <m:sSupPr>
                        <m:ctrlPr>
                          <a:rPr lang="en-US" altLang="zh-CN" i="1">
                            <a:solidFill>
                              <a:srgbClr val="FF0000"/>
                            </a:solidFill>
                            <a:latin typeface="Cambria Math" panose="02040503050406030204" charset="0"/>
                            <a:cs typeface="Cambria Math" panose="02040503050406030204" charset="0"/>
                          </a:rPr>
                        </m:ctrlPr>
                      </m:sSupPr>
                      <m:e>
                        <m:r>
                          <a:rPr lang="en-US" altLang="zh-CN" i="1">
                            <a:solidFill>
                              <a:srgbClr val="FF0000"/>
                            </a:solidFill>
                            <a:latin typeface="Cambria Math" panose="02040503050406030204" charset="0"/>
                            <a:cs typeface="Cambria Math" panose="02040503050406030204" charset="0"/>
                          </a:rPr>
                          <m:t>×</m:t>
                        </m:r>
                        <m:r>
                          <a:rPr lang="en-US" altLang="zh-CN" i="1">
                            <a:solidFill>
                              <a:srgbClr val="FF0000"/>
                            </a:solidFill>
                            <a:latin typeface="Cambria Math" panose="02040503050406030204" charset="0"/>
                            <a:cs typeface="Cambria Math" panose="02040503050406030204" charset="0"/>
                          </a:rPr>
                          <m:t>10</m:t>
                        </m:r>
                      </m:e>
                      <m:sup>
                        <m:r>
                          <a:rPr lang="en-US" altLang="zh-CN" i="1">
                            <a:solidFill>
                              <a:srgbClr val="FF0000"/>
                            </a:solidFill>
                            <a:latin typeface="Cambria Math" panose="02040503050406030204" charset="0"/>
                            <a:cs typeface="Cambria Math" panose="02040503050406030204" charset="0"/>
                          </a:rPr>
                          <m:t>8</m:t>
                        </m:r>
                      </m:sup>
                    </m:sSup>
                    <m:r>
                      <a:rPr lang="en-US" altLang="zh-CN" i="1">
                        <a:solidFill>
                          <a:srgbClr val="FF0000"/>
                        </a:solidFill>
                        <a:latin typeface="Cambria Math" panose="02040503050406030204" charset="0"/>
                        <a:cs typeface="Cambria Math" panose="02040503050406030204" charset="0"/>
                      </a:rPr>
                      <m:t>𝑝𝑝𝑠</m:t>
                    </m:r>
                  </m:oMath>
                </a14:m>
                <a:r>
                  <a:rPr lang="en-US" altLang="zh-CN">
                    <a:solidFill>
                      <a:schemeClr val="tx1"/>
                    </a:solidFill>
                    <a:latin typeface="Cambria Math" panose="02040503050406030204" charset="0"/>
                    <a:cs typeface="Cambria Math" panose="02040503050406030204" charset="0"/>
                  </a:rPr>
                  <a:t> as expected rate</a:t>
                </a:r>
                <a:r>
                  <a:rPr lang="zh-CN" altLang="en-US">
                    <a:solidFill>
                      <a:schemeClr val="tx1"/>
                    </a:solidFill>
                    <a:latin typeface="Cambria Math" panose="02040503050406030204" charset="0"/>
                    <a:cs typeface="Cambria Math" panose="02040503050406030204" charset="0"/>
                  </a:rPr>
                  <a:t>，</a:t>
                </a:r>
                <a:r>
                  <a:rPr lang="en-US" altLang="zh-CN">
                    <a:solidFill>
                      <a:schemeClr val="tx1"/>
                    </a:solidFill>
                    <a:latin typeface="Cambria Math" panose="02040503050406030204" charset="0"/>
                    <a:cs typeface="Cambria Math" panose="02040503050406030204" charset="0"/>
                  </a:rPr>
                  <a:t>mutiplied it by </a:t>
                </a:r>
                <a:r>
                  <a:rPr lang="en-US" altLang="zh-CN">
                    <a:solidFill>
                      <a:srgbClr val="FF0000"/>
                    </a:solidFill>
                    <a:latin typeface="Cambria Math" panose="02040503050406030204" charset="0"/>
                    <a:cs typeface="Cambria Math" panose="02040503050406030204" charset="0"/>
                  </a:rPr>
                  <a:t>1.551</a:t>
                </a:r>
                <a:r>
                  <a:rPr lang="en-US" altLang="zh-CN">
                    <a:solidFill>
                      <a:schemeClr val="tx1"/>
                    </a:solidFill>
                    <a:latin typeface="Cambria Math" panose="02040503050406030204" charset="0"/>
                    <a:cs typeface="Cambria Math" panose="02040503050406030204" charset="0"/>
                  </a:rPr>
                  <a:t> which is the equivalent neutron factor, </a:t>
                </a:r>
                <a:r>
                  <a:rPr lang="en-US" altLang="zh-CN">
                    <a:solidFill>
                      <a:schemeClr val="tx1"/>
                    </a:solidFill>
                    <a:latin typeface="Cambria Math" panose="02040503050406030204" charset="0"/>
                    <a:cs typeface="Cambria Math" panose="02040503050406030204" charset="0"/>
                  </a:rPr>
                  <a:t>using </a:t>
                </a:r>
                <a:r>
                  <a:rPr lang="en-US" altLang="zh-CN">
                    <a:solidFill>
                      <a:srgbClr val="FF0000"/>
                    </a:solidFill>
                    <a:latin typeface="Cambria Math" panose="02040503050406030204" charset="0"/>
                    <a:cs typeface="Cambria Math" panose="02040503050406030204" charset="0"/>
                  </a:rPr>
                  <a:t>70MeV, 5*5cm</a:t>
                </a:r>
                <a:r>
                  <a:rPr lang="en-US" altLang="zh-CN">
                    <a:solidFill>
                      <a:schemeClr val="tx1"/>
                    </a:solidFill>
                    <a:latin typeface="Cambria Math" panose="02040503050406030204" charset="0"/>
                    <a:cs typeface="Cambria Math" panose="02040503050406030204" charset="0"/>
                  </a:rPr>
                  <a:t> spot size</a:t>
                </a:r>
                <a:endParaRPr lang="zh-CN" altLang="en-US">
                  <a:solidFill>
                    <a:schemeClr val="tx1"/>
                  </a:solidFill>
                  <a:latin typeface="Cambria Math" panose="02040503050406030204" charset="0"/>
                  <a:cs typeface="Cambria Math" panose="02040503050406030204" charset="0"/>
                </a:endParaRPr>
              </a:p>
              <a:p>
                <a14:m>
                  <m:oMath xmlns:m="http://schemas.openxmlformats.org/officeDocument/2006/math">
                    <m:r>
                      <a:rPr lang="en-US" altLang="zh-CN" i="1">
                        <a:latin typeface="Cambria Math" panose="02040503050406030204" charset="0"/>
                        <a:ea typeface="MS Mincho" charset="0"/>
                        <a:cs typeface="Cambria Math" panose="02040503050406030204" charset="0"/>
                      </a:rPr>
                      <m:t>𝛥</m:t>
                    </m:r>
                    <m:r>
                      <a:rPr lang="en-US" altLang="zh-CN" i="1">
                        <a:latin typeface="Cambria Math" panose="02040503050406030204" charset="0"/>
                        <a:ea typeface="MS Mincho" charset="0"/>
                        <a:cs typeface="Cambria Math" panose="02040503050406030204" charset="0"/>
                      </a:rPr>
                      <m:t>𝑡</m:t>
                    </m:r>
                    <m:r>
                      <a:rPr lang="en-US" altLang="zh-CN" i="1">
                        <a:latin typeface="Cambria Math" panose="02040503050406030204" charset="0"/>
                        <a:ea typeface="MS Mincho" charset="0"/>
                        <a:cs typeface="Cambria Math" panose="02040503050406030204" charset="0"/>
                      </a:rPr>
                      <m:t>=</m:t>
                    </m:r>
                    <m:f>
                      <m:fPr>
                        <m:ctrlPr>
                          <a:rPr lang="en-US" altLang="zh-CN" i="1">
                            <a:latin typeface="Cambria Math" panose="02040503050406030204" charset="0"/>
                            <a:ea typeface="MS Mincho" charset="0"/>
                            <a:cs typeface="Cambria Math" panose="02040503050406030204" charset="0"/>
                          </a:rPr>
                        </m:ctrlPr>
                      </m:fPr>
                      <m:num>
                        <m:r>
                          <a:rPr lang="en-US" altLang="zh-CN" i="1">
                            <a:latin typeface="Cambria Math" panose="02040503050406030204" charset="0"/>
                            <a:ea typeface="MS Mincho" charset="0"/>
                            <a:cs typeface="Cambria Math" panose="02040503050406030204" charset="0"/>
                          </a:rPr>
                          <m:t>𝑁𝑖</m:t>
                        </m:r>
                      </m:num>
                      <m:den>
                        <m:r>
                          <a:rPr lang="en-US" altLang="zh-CN" i="1">
                            <a:latin typeface="Cambria Math" panose="02040503050406030204" charset="0"/>
                            <a:ea typeface="MS Mincho" charset="0"/>
                            <a:cs typeface="Cambria Math" panose="02040503050406030204" charset="0"/>
                          </a:rPr>
                          <m:t>𝑛</m:t>
                        </m:r>
                      </m:den>
                    </m:f>
                    <m:r>
                      <a:rPr lang="en-US" altLang="zh-CN" i="1">
                        <a:latin typeface="Cambria Math" panose="02040503050406030204" charset="0"/>
                        <a:ea typeface="MS Mincho" charset="0"/>
                        <a:cs typeface="Cambria Math" panose="02040503050406030204" charset="0"/>
                      </a:rPr>
                      <m:t>=</m:t>
                    </m:r>
                    <m:f>
                      <m:fPr>
                        <m:ctrlPr>
                          <a:rPr lang="en-US" altLang="zh-CN" i="1">
                            <a:latin typeface="Cambria Math" panose="02040503050406030204" charset="0"/>
                            <a:cs typeface="Cambria Math" panose="02040503050406030204" charset="0"/>
                          </a:rPr>
                        </m:ctrlPr>
                      </m:fPr>
                      <m:num>
                        <m:sSub>
                          <m:sSubPr>
                            <m:ctrlPr>
                              <a:rPr lang="en-US" altLang="zh-CN" i="1">
                                <a:latin typeface="Cambria Math" panose="02040503050406030204" charset="0"/>
                                <a:cs typeface="Cambria Math" panose="02040503050406030204" charset="0"/>
                              </a:rPr>
                            </m:ctrlPr>
                          </m:sSubPr>
                          <m:e>
                            <m:r>
                              <a:rPr lang="en-US" altLang="zh-CN" i="1">
                                <a:latin typeface="Cambria Math" panose="02040503050406030204" charset="0"/>
                                <a:cs typeface="Cambria Math" panose="02040503050406030204" charset="0"/>
                              </a:rPr>
                              <m:t>𝑁</m:t>
                            </m:r>
                          </m:e>
                          <m:sub>
                            <m:r>
                              <a:rPr lang="en-US" altLang="zh-CN" i="1">
                                <a:latin typeface="Cambria Math" panose="02040503050406030204" charset="0"/>
                                <a:cs typeface="Cambria Math" panose="02040503050406030204" charset="0"/>
                              </a:rPr>
                              <m:t>𝑖</m:t>
                            </m:r>
                          </m:sub>
                        </m:sSub>
                      </m:num>
                      <m:den>
                        <m:r>
                          <a:rPr lang="en-US" altLang="zh-CN" i="1">
                            <a:latin typeface="Cambria Math" panose="02040503050406030204" charset="0"/>
                            <a:cs typeface="Cambria Math" panose="02040503050406030204" charset="0"/>
                          </a:rPr>
                          <m:t>𝜙</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𝑆</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𝑘</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𝐸</m:t>
                        </m:r>
                        <m:r>
                          <a:rPr lang="en-US" altLang="zh-CN" i="1">
                            <a:latin typeface="Cambria Math" panose="02040503050406030204" charset="0"/>
                            <a:cs typeface="Cambria Math" panose="02040503050406030204" charset="0"/>
                          </a:rPr>
                          <m:t>)</m:t>
                        </m:r>
                      </m:den>
                    </m:f>
                  </m:oMath>
                </a14:m>
                <a:r>
                  <a:rPr lang="en-US" altLang="zh-CN" i="1">
                    <a:latin typeface="Cambria Math" panose="02040503050406030204" charset="0"/>
                    <a:ea typeface="MS Mincho" charset="0"/>
                    <a:cs typeface="Cambria Math" panose="02040503050406030204" charset="0"/>
                    <a:sym typeface="+mn-ea"/>
                  </a:rPr>
                  <a:t>(s)</a:t>
                </a:r>
                <a:endParaRPr lang="en-US" altLang="zh-CN" i="1">
                  <a:latin typeface="Cambria Math" panose="02040503050406030204" charset="0"/>
                  <a:ea typeface="MS Mincho" charset="0"/>
                  <a:cs typeface="Cambria Math" panose="02040503050406030204" charset="0"/>
                  <a:sym typeface="+mn-ea"/>
                </a:endParaRPr>
              </a:p>
              <a:p>
                <a:endParaRPr lang="en-US" altLang="zh-CN" i="1">
                  <a:solidFill>
                    <a:schemeClr val="tx1">
                      <a:lumMod val="65000"/>
                      <a:lumOff val="35000"/>
                    </a:schemeClr>
                  </a:solidFill>
                  <a:latin typeface="Cambria Math" panose="02040503050406030204" charset="0"/>
                  <a:ea typeface="MS Mincho" charset="0"/>
                  <a:cs typeface="Cambria Math" panose="02040503050406030204" charset="0"/>
                </a:endParaRPr>
              </a:p>
              <a:p>
                <a:r>
                  <a:rPr lang="en-US">
                    <a:solidFill>
                      <a:schemeClr val="tx1"/>
                    </a:solidFill>
                    <a:latin typeface="Cambria Math" panose="02040503050406030204" charset="0"/>
                    <a:cs typeface="Cambria Math" panose="02040503050406030204" charset="0"/>
                  </a:rPr>
                  <a:t>The rate is referred to the CT value = </a:t>
                </a:r>
                <a:r>
                  <a:rPr lang="en-US">
                    <a:solidFill>
                      <a:srgbClr val="FF0000"/>
                    </a:solidFill>
                    <a:latin typeface="Cambria Math" panose="02040503050406030204" charset="0"/>
                    <a:cs typeface="Cambria Math" panose="02040503050406030204" charset="0"/>
                  </a:rPr>
                  <a:t>10 </a:t>
                </a:r>
                <a:r>
                  <a:rPr lang="en-US">
                    <a:solidFill>
                      <a:schemeClr val="tx1"/>
                    </a:solidFill>
                    <a:latin typeface="Cambria Math" panose="02040503050406030204" charset="0"/>
                    <a:cs typeface="Cambria Math" panose="02040503050406030204" charset="0"/>
                  </a:rPr>
                  <a:t>uA’s situation, when we begin irradiation the actual CT value is about </a:t>
                </a:r>
                <a:r>
                  <a:rPr lang="en-US">
                    <a:solidFill>
                      <a:srgbClr val="FF0000"/>
                    </a:solidFill>
                    <a:latin typeface="Cambria Math" panose="02040503050406030204" charset="0"/>
                    <a:cs typeface="Cambria Math" panose="02040503050406030204" charset="0"/>
                  </a:rPr>
                  <a:t>13</a:t>
                </a:r>
                <a:r>
                  <a:rPr lang="en-US">
                    <a:solidFill>
                      <a:schemeClr val="tx1"/>
                    </a:solidFill>
                    <a:latin typeface="Cambria Math" panose="02040503050406030204" charset="0"/>
                    <a:cs typeface="Cambria Math" panose="02040503050406030204" charset="0"/>
                  </a:rPr>
                  <a:t>uA,  it may lead to a bit higher dose than we expected.</a:t>
                </a:r>
                <a:endParaRPr lang="zh-CN" altLang="en-US">
                  <a:solidFill>
                    <a:schemeClr val="tx1"/>
                  </a:solidFill>
                  <a:latin typeface="Cambria Math" panose="02040503050406030204" charset="0"/>
                  <a:cs typeface="Cambria Math" panose="02040503050406030204" charset="0"/>
                </a:endParaRPr>
              </a:p>
              <a:p>
                <a:endParaRPr lang="zh-CN" altLang="en-US">
                  <a:solidFill>
                    <a:schemeClr val="tx1"/>
                  </a:solidFill>
                  <a:latin typeface="Cambria Math" panose="02040503050406030204" charset="0"/>
                  <a:cs typeface="Cambria Math" panose="02040503050406030204" charset="0"/>
                </a:endParaRPr>
              </a:p>
              <a:p>
                <a:endParaRPr lang="en-US" altLang="zh-CN">
                  <a:solidFill>
                    <a:schemeClr val="tx1"/>
                  </a:solidFill>
                  <a:latin typeface="Cambria Math" panose="02040503050406030204" charset="0"/>
                  <a:cs typeface="Cambria Math" panose="02040503050406030204"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608330" y="3932555"/>
                <a:ext cx="8401685" cy="2466975"/>
              </a:xfrm>
              <a:prstGeom prst="rect">
                <a:avLst/>
              </a:prstGeom>
              <a:blipFill rotWithShape="1">
                <a:blip r:embed="rId4"/>
                <a:stretch>
                  <a:fillRect/>
                </a:stretch>
              </a:blipFill>
            </p:spPr>
            <p:txBody>
              <a:bodyPr/>
              <a:lstStyle/>
              <a:p>
                <a:r>
                  <a:rPr lang="zh-CN" altLang="en-US">
                    <a:noFill/>
                  </a:rPr>
                  <a:t> </a:t>
                </a:r>
              </a:p>
            </p:txBody>
          </p:sp>
        </mc:Fallback>
      </mc:AlternateContent>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Bea</a:t>
            </a:r>
            <a:r>
              <a:rPr lang="en-US" altLang="zh-CN"/>
              <a:t>m working status</a:t>
            </a:r>
            <a:endParaRPr lang="en-US" altLang="zh-CN"/>
          </a:p>
        </p:txBody>
      </p:sp>
      <p:sp>
        <p:nvSpPr>
          <p:cNvPr id="3" name="内容占位符 2"/>
          <p:cNvSpPr>
            <a:spLocks noGrp="1"/>
          </p:cNvSpPr>
          <p:nvPr>
            <p:ph idx="1"/>
          </p:nvPr>
        </p:nvSpPr>
        <p:spPr/>
        <p:txBody>
          <a:bodyPr/>
          <a:p>
            <a:endParaRPr lang="zh-CN" altLang="en-US"/>
          </a:p>
        </p:txBody>
      </p:sp>
      <p:pic>
        <p:nvPicPr>
          <p:cNvPr id="4" name="图片 3" descr="cepc-pixel芯片抗辐照测试"/>
          <p:cNvPicPr>
            <a:picLocks noChangeAspect="1"/>
          </p:cNvPicPr>
          <p:nvPr/>
        </p:nvPicPr>
        <p:blipFill>
          <a:blip r:embed="rId1"/>
          <a:stretch>
            <a:fillRect/>
          </a:stretch>
        </p:blipFill>
        <p:spPr>
          <a:xfrm>
            <a:off x="608330" y="1490345"/>
            <a:ext cx="7639050" cy="3792220"/>
          </a:xfrm>
          <a:prstGeom prst="rect">
            <a:avLst/>
          </a:prstGeom>
        </p:spPr>
      </p:pic>
      <p:sp>
        <p:nvSpPr>
          <p:cNvPr id="5" name="文本框 4"/>
          <p:cNvSpPr txBox="1"/>
          <p:nvPr/>
        </p:nvSpPr>
        <p:spPr>
          <a:xfrm>
            <a:off x="730885" y="5254625"/>
            <a:ext cx="7804785" cy="645160"/>
          </a:xfrm>
          <a:prstGeom prst="rect">
            <a:avLst/>
          </a:prstGeom>
          <a:noFill/>
        </p:spPr>
        <p:txBody>
          <a:bodyPr wrap="square" rtlCol="0">
            <a:spAutoFit/>
          </a:bodyPr>
          <a:p>
            <a:r>
              <a:rPr lang="en-US" altLang="zh-CN"/>
              <a:t>CT value maintain 13uA in most time, except one long time shutdown(3h) on 5/24, other shutdowns are less than 10min.  </a:t>
            </a:r>
            <a:endParaRPr lang="en-US" altLang="zh-CN"/>
          </a:p>
        </p:txBody>
      </p:sp>
      <p:sp>
        <p:nvSpPr>
          <p:cNvPr id="6" name="椭圆 5"/>
          <p:cNvSpPr/>
          <p:nvPr/>
        </p:nvSpPr>
        <p:spPr>
          <a:xfrm>
            <a:off x="4556125" y="4124960"/>
            <a:ext cx="1247775" cy="65595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5995035" y="4261485"/>
            <a:ext cx="1338580" cy="645160"/>
          </a:xfrm>
          <a:prstGeom prst="rect">
            <a:avLst/>
          </a:prstGeom>
          <a:noFill/>
        </p:spPr>
        <p:txBody>
          <a:bodyPr wrap="square" rtlCol="0">
            <a:spAutoFit/>
          </a:bodyPr>
          <a:p>
            <a:r>
              <a:rPr lang="en-US" altLang="zh-CN"/>
              <a:t>shutdown 3h09min</a:t>
            </a:r>
            <a:endParaRPr lang="en-US" altLang="zh-CN"/>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Residual radiation</a:t>
            </a:r>
            <a:endParaRPr lang="en-US" altLang="zh-CN"/>
          </a:p>
        </p:txBody>
      </p:sp>
      <p:sp>
        <p:nvSpPr>
          <p:cNvPr id="3" name="内容占位符 2"/>
          <p:cNvSpPr>
            <a:spLocks noGrp="1"/>
          </p:cNvSpPr>
          <p:nvPr>
            <p:ph idx="1"/>
          </p:nvPr>
        </p:nvSpPr>
        <p:spPr/>
        <p:txBody>
          <a:bodyPr/>
          <a:p>
            <a:pPr marL="0" indent="0">
              <a:buFont typeface="Wingdings" panose="05000000000000000000" charset="0"/>
              <a:buNone/>
            </a:pPr>
            <a:r>
              <a:rPr lang="en-US" altLang="zh-CN"/>
              <a:t>testboard</a:t>
            </a:r>
            <a:r>
              <a:rPr lang="zh-CN" altLang="en-US"/>
              <a:t>：</a:t>
            </a:r>
            <a:r>
              <a:rPr lang="en-US" altLang="zh-CN"/>
              <a:t>1.91kcps</a:t>
            </a:r>
            <a:r>
              <a:rPr lang="zh-CN" altLang="en-US"/>
              <a:t>（</a:t>
            </a:r>
            <a:r>
              <a:rPr lang="en-US" altLang="zh-CN"/>
              <a:t>βγ</a:t>
            </a:r>
            <a:r>
              <a:rPr lang="zh-CN" altLang="en-US"/>
              <a:t>）</a:t>
            </a:r>
            <a:r>
              <a:rPr lang="en-US" altLang="zh-CN"/>
              <a:t>		 	  3rd chip</a:t>
            </a:r>
            <a:r>
              <a:rPr lang="zh-CN" altLang="en-US"/>
              <a:t>：</a:t>
            </a:r>
            <a:r>
              <a:rPr lang="en-US" altLang="zh-CN"/>
              <a:t>179.5cps					</a:t>
            </a:r>
            <a:endParaRPr lang="en-US" altLang="zh-CN"/>
          </a:p>
        </p:txBody>
      </p:sp>
      <p:pic>
        <p:nvPicPr>
          <p:cNvPr id="5" name="图片 4"/>
          <p:cNvPicPr>
            <a:picLocks noChangeAspect="1"/>
          </p:cNvPicPr>
          <p:nvPr/>
        </p:nvPicPr>
        <p:blipFill>
          <a:blip r:embed="rId1"/>
          <a:stretch>
            <a:fillRect/>
          </a:stretch>
        </p:blipFill>
        <p:spPr>
          <a:xfrm>
            <a:off x="6343650" y="2084070"/>
            <a:ext cx="4892040" cy="2999105"/>
          </a:xfrm>
          <a:prstGeom prst="rect">
            <a:avLst/>
          </a:prstGeom>
        </p:spPr>
      </p:pic>
      <p:pic>
        <p:nvPicPr>
          <p:cNvPr id="6" name="图片 5"/>
          <p:cNvPicPr>
            <a:picLocks noChangeAspect="1"/>
          </p:cNvPicPr>
          <p:nvPr/>
        </p:nvPicPr>
        <p:blipFill>
          <a:blip r:embed="rId2"/>
          <a:stretch>
            <a:fillRect/>
          </a:stretch>
        </p:blipFill>
        <p:spPr>
          <a:xfrm>
            <a:off x="737870" y="2084070"/>
            <a:ext cx="4924425" cy="2981960"/>
          </a:xfrm>
          <a:prstGeom prst="rect">
            <a:avLst/>
          </a:prstGeom>
        </p:spPr>
      </p:pic>
      <p:sp>
        <p:nvSpPr>
          <p:cNvPr id="7" name="文本框 6"/>
          <p:cNvSpPr txBox="1"/>
          <p:nvPr/>
        </p:nvSpPr>
        <p:spPr>
          <a:xfrm>
            <a:off x="821690" y="5391150"/>
            <a:ext cx="7767955" cy="368300"/>
          </a:xfrm>
          <a:prstGeom prst="rect">
            <a:avLst/>
          </a:prstGeom>
          <a:noFill/>
        </p:spPr>
        <p:txBody>
          <a:bodyPr wrap="square" rtlCol="0">
            <a:spAutoFit/>
          </a:bodyPr>
          <a:p>
            <a:r>
              <a:rPr lang="en-US"/>
              <a:t>Safe index is 115cps</a:t>
            </a:r>
            <a:endParaRPr lang="en-US"/>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Dose check</a:t>
            </a:r>
            <a:endParaRPr lang="en-US" altLang="zh-CN"/>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normAutofit lnSpcReduction="20000"/>
              </a:bodyPr>
              <a:p>
                <a:r>
                  <a:rPr lang="en-US" altLang="zh-CN"/>
                  <a:t>3rd</a:t>
                </a:r>
                <a:r>
                  <a:rPr lang="zh-CN" altLang="en-US"/>
                  <a:t>，</a:t>
                </a:r>
                <a:r>
                  <a:rPr lang="en-US" altLang="zh-CN"/>
                  <a:t>4thchip and testboard were pasted Copper foil. By counting the certain gamma spectrum, we can calculate the average rate during radiation of the related chip</a:t>
                </a:r>
                <a:endParaRPr lang="en-US" altLang="zh-CN"/>
              </a:p>
              <a:p>
                <a14:m>
                  <m:oMath xmlns:m="http://schemas.openxmlformats.org/officeDocument/2006/math">
                    <m:f>
                      <m:fPr>
                        <m:ctrlPr>
                          <a:rPr lang="en-US" altLang="zh-CN" b="1" i="1" smtClean="0">
                            <a:latin typeface="Cambria Math" panose="02040503050406030204" charset="0"/>
                          </a:rPr>
                        </m:ctrlPr>
                      </m:fPr>
                      <m:num>
                        <m:r>
                          <a:rPr lang="en-US" altLang="zh-CN" b="1" i="1" smtClean="0">
                            <a:latin typeface="Cambria Math" panose="02040503050406030204" charset="0"/>
                          </a:rPr>
                          <m:t>𝑵</m:t>
                        </m:r>
                        <m:d>
                          <m:dPr>
                            <m:ctrlPr>
                              <a:rPr lang="en-US" altLang="zh-CN" b="1" i="1" smtClean="0">
                                <a:latin typeface="Cambria Math" panose="02040503050406030204" charset="0"/>
                              </a:rPr>
                            </m:ctrlPr>
                          </m:dPr>
                          <m:e>
                            <m:r>
                              <a:rPr lang="en-US" altLang="zh-CN" b="1" i="1" smtClean="0">
                                <a:latin typeface="Cambria Math" panose="02040503050406030204" charset="0"/>
                              </a:rPr>
                              <m:t>𝒕</m:t>
                            </m:r>
                          </m:e>
                        </m:d>
                      </m:num>
                      <m:den>
                        <m:r>
                          <a:rPr lang="en-US" altLang="zh-CN" b="1" i="0" smtClean="0">
                            <a:latin typeface="Cambria Math" panose="02040503050406030204" charset="0"/>
                          </a:rPr>
                          <m:t>𝛜</m:t>
                        </m:r>
                      </m:den>
                    </m:f>
                    <m:r>
                      <a:rPr lang="en-US" altLang="zh-CN" b="1" i="1" smtClean="0">
                        <a:latin typeface="Cambria Math" panose="02040503050406030204" charset="0"/>
                      </a:rPr>
                      <m:t>=</m:t>
                    </m:r>
                    <m:sSub>
                      <m:sSubPr>
                        <m:ctrlPr>
                          <a:rPr lang="en-US" altLang="zh-CN" b="1" i="1" smtClean="0">
                            <a:latin typeface="Cambria Math" panose="02040503050406030204" charset="0"/>
                          </a:rPr>
                        </m:ctrlPr>
                      </m:sSubPr>
                      <m:e>
                        <m:r>
                          <a:rPr lang="en-US" altLang="zh-CN" b="1" i="1" smtClean="0">
                            <a:latin typeface="Cambria Math" panose="02040503050406030204" charset="0"/>
                          </a:rPr>
                          <m:t>𝑵</m:t>
                        </m:r>
                      </m:e>
                      <m:sub>
                        <m:r>
                          <a:rPr lang="en-US" altLang="zh-CN" b="1" i="0" smtClean="0">
                            <a:latin typeface="Cambria Math" panose="02040503050406030204" charset="0"/>
                          </a:rPr>
                          <m:t>𝐱</m:t>
                        </m:r>
                        <m:r>
                          <a:rPr lang="en-US" altLang="zh-CN" b="1" i="0" smtClean="0">
                            <a:latin typeface="Cambria Math" panose="02040503050406030204" charset="0"/>
                          </a:rPr>
                          <m:t>,</m:t>
                        </m:r>
                        <m:r>
                          <a:rPr lang="en-US" altLang="zh-CN" b="1" i="0" smtClean="0">
                            <a:latin typeface="Cambria Math" panose="02040503050406030204" charset="0"/>
                          </a:rPr>
                          <m:t>𝐂𝐮</m:t>
                        </m:r>
                      </m:sub>
                    </m:sSub>
                    <m:r>
                      <a:rPr lang="en-US" altLang="zh-CN" b="1" i="0" smtClean="0">
                        <a:latin typeface="Cambria Math" panose="02040503050406030204" charset="0"/>
                      </a:rPr>
                      <m:t>∗</m:t>
                    </m:r>
                    <m:sSub>
                      <m:sSubPr>
                        <m:ctrlPr>
                          <a:rPr lang="en-US" altLang="zh-CN" b="1" i="1" smtClean="0">
                            <a:latin typeface="Cambria Math" panose="02040503050406030204" charset="0"/>
                          </a:rPr>
                        </m:ctrlPr>
                      </m:sSubPr>
                      <m:e>
                        <m:r>
                          <a:rPr lang="en-US" altLang="zh-CN" b="1" i="1" smtClean="0">
                            <a:latin typeface="Cambria Math" panose="02040503050406030204" charset="0"/>
                          </a:rPr>
                          <m:t>𝝈</m:t>
                        </m:r>
                      </m:e>
                      <m:sub>
                        <m:r>
                          <a:rPr lang="en-US" altLang="zh-CN" b="1" i="1" smtClean="0">
                            <a:latin typeface="Cambria Math" panose="02040503050406030204" charset="0"/>
                            <a:cs typeface="Cambria Math" panose="02040503050406030204" charset="0"/>
                          </a:rPr>
                          <m:t>𝑪</m:t>
                        </m:r>
                        <m:r>
                          <a:rPr lang="en-US" altLang="zh-CN" b="1" i="1" smtClean="0">
                            <a:latin typeface="Cambria Math" panose="02040503050406030204" charset="0"/>
                            <a:cs typeface="Cambria Math" panose="02040503050406030204" charset="0"/>
                          </a:rPr>
                          <m:t>𝑢</m:t>
                        </m:r>
                      </m:sub>
                    </m:sSub>
                    <m:r>
                      <a:rPr lang="en-US" altLang="zh-CN" b="1" i="0" smtClean="0">
                        <a:latin typeface="Cambria Math" panose="02040503050406030204" charset="0"/>
                      </a:rPr>
                      <m:t>∗</m:t>
                    </m:r>
                    <m:sSub>
                      <m:sSubPr>
                        <m:ctrlPr>
                          <a:rPr lang="en-US" altLang="zh-CN" b="1" i="1" smtClean="0">
                            <a:latin typeface="Cambria Math" panose="02040503050406030204" charset="0"/>
                          </a:rPr>
                        </m:ctrlPr>
                      </m:sSubPr>
                      <m:e>
                        <m:r>
                          <a:rPr lang="en-US" altLang="zh-CN" b="1" i="1" smtClean="0">
                            <a:latin typeface="Cambria Math" panose="02040503050406030204" charset="0"/>
                          </a:rPr>
                          <m:t>𝝓</m:t>
                        </m:r>
                      </m:e>
                      <m:sub>
                        <m:r>
                          <a:rPr lang="en-US" altLang="zh-CN" b="1" i="0" smtClean="0">
                            <a:latin typeface="Cambria Math" panose="02040503050406030204" charset="0"/>
                          </a:rPr>
                          <m:t>𝐩𝐫𝐨𝐭𝐨𝐧</m:t>
                        </m:r>
                      </m:sub>
                    </m:sSub>
                    <m:r>
                      <a:rPr lang="en-US" altLang="zh-CN" b="1" i="0" smtClean="0">
                        <a:latin typeface="Cambria Math" panose="02040503050406030204" charset="0"/>
                      </a:rPr>
                      <m:t>∗</m:t>
                    </m:r>
                    <m:sSub>
                      <m:sSubPr>
                        <m:ctrlPr>
                          <a:rPr lang="en-US" altLang="zh-CN" b="1" i="1" smtClean="0">
                            <a:latin typeface="Cambria Math" panose="02040503050406030204" charset="0"/>
                          </a:rPr>
                        </m:ctrlPr>
                      </m:sSubPr>
                      <m:e>
                        <m:r>
                          <a:rPr lang="en-US" altLang="zh-CN" b="1" i="0" smtClean="0">
                            <a:latin typeface="Cambria Math" panose="02040503050406030204" charset="0"/>
                          </a:rPr>
                          <m:t>𝐒</m:t>
                        </m:r>
                      </m:e>
                      <m:sub>
                        <m:r>
                          <a:rPr lang="en-US" altLang="zh-CN" b="1" i="0" smtClean="0">
                            <a:latin typeface="Cambria Math" panose="02040503050406030204" charset="0"/>
                          </a:rPr>
                          <m:t>𝐈𝐑𝐑</m:t>
                        </m:r>
                      </m:sub>
                    </m:sSub>
                    <m:r>
                      <a:rPr lang="en-US" altLang="zh-CN" b="1" i="0" smtClean="0">
                        <a:latin typeface="Cambria Math" panose="02040503050406030204" charset="0"/>
                      </a:rPr>
                      <m:t>∗</m:t>
                    </m:r>
                    <m:d>
                      <m:dPr>
                        <m:ctrlPr>
                          <a:rPr lang="en-US" altLang="zh-CN" b="1" i="1" smtClean="0">
                            <a:latin typeface="Cambria Math" panose="02040503050406030204" charset="0"/>
                          </a:rPr>
                        </m:ctrlPr>
                      </m:dPr>
                      <m:e>
                        <m:r>
                          <a:rPr lang="en-US" altLang="zh-CN" b="1" i="0" smtClean="0">
                            <a:latin typeface="Cambria Math" panose="02040503050406030204" charset="0"/>
                          </a:rPr>
                          <m:t>𝟏</m:t>
                        </m:r>
                        <m:r>
                          <a:rPr lang="en-US" altLang="zh-CN" b="1" i="0" smtClean="0">
                            <a:latin typeface="Cambria Math" panose="02040503050406030204" charset="0"/>
                          </a:rPr>
                          <m:t>−</m:t>
                        </m:r>
                        <m:sSup>
                          <m:sSupPr>
                            <m:ctrlPr>
                              <a:rPr lang="en-US" altLang="zh-CN" b="1" i="1" smtClean="0">
                                <a:latin typeface="Cambria Math" panose="02040503050406030204" charset="0"/>
                              </a:rPr>
                            </m:ctrlPr>
                          </m:sSupPr>
                          <m:e>
                            <m:r>
                              <a:rPr lang="en-US" altLang="zh-CN" b="1" i="1" smtClean="0">
                                <a:latin typeface="Cambria Math" panose="02040503050406030204" charset="0"/>
                              </a:rPr>
                              <m:t>𝒆</m:t>
                            </m:r>
                          </m:e>
                          <m:sup>
                            <m:r>
                              <a:rPr lang="en-US" altLang="zh-CN" b="1" i="0" smtClean="0">
                                <a:latin typeface="Cambria Math" panose="02040503050406030204" charset="0"/>
                              </a:rPr>
                              <m:t>−</m:t>
                            </m:r>
                            <m:r>
                              <a:rPr lang="en-US" altLang="zh-CN" b="1" i="1" smtClean="0">
                                <a:latin typeface="Cambria Math" panose="02040503050406030204" charset="0"/>
                              </a:rPr>
                              <m:t>𝝀</m:t>
                            </m:r>
                            <m:r>
                              <a:rPr lang="en-US" altLang="zh-CN" b="1" i="1" smtClean="0">
                                <a:latin typeface="Cambria Math" panose="02040503050406030204" charset="0"/>
                              </a:rPr>
                              <m:t>∗</m:t>
                            </m:r>
                            <m:sSub>
                              <m:sSubPr>
                                <m:ctrlPr>
                                  <a:rPr lang="en-US" altLang="zh-CN" b="1" i="1" smtClean="0">
                                    <a:latin typeface="Cambria Math" panose="02040503050406030204" charset="0"/>
                                  </a:rPr>
                                </m:ctrlPr>
                              </m:sSubPr>
                              <m:e>
                                <m:r>
                                  <a:rPr lang="en-US" altLang="zh-CN" b="1" i="1" smtClean="0">
                                    <a:latin typeface="Cambria Math" panose="02040503050406030204" charset="0"/>
                                  </a:rPr>
                                  <m:t>𝒕</m:t>
                                </m:r>
                              </m:e>
                              <m:sub>
                                <m:r>
                                  <a:rPr lang="en-US" altLang="zh-CN" b="1" i="1" smtClean="0">
                                    <a:latin typeface="Cambria Math" panose="02040503050406030204" charset="0"/>
                                  </a:rPr>
                                  <m:t>𝑰𝑹𝑹</m:t>
                                </m:r>
                              </m:sub>
                            </m:sSub>
                          </m:sup>
                        </m:sSup>
                      </m:e>
                    </m:d>
                    <m:r>
                      <a:rPr lang="en-US" altLang="zh-CN" b="1" i="0" smtClean="0">
                        <a:latin typeface="Cambria Math" panose="02040503050406030204" charset="0"/>
                      </a:rPr>
                      <m:t>∗</m:t>
                    </m:r>
                    <m:sSup>
                      <m:sSupPr>
                        <m:ctrlPr>
                          <a:rPr lang="en-US" altLang="zh-CN" b="1" i="1" smtClean="0">
                            <a:latin typeface="Cambria Math" panose="02040503050406030204" charset="0"/>
                          </a:rPr>
                        </m:ctrlPr>
                      </m:sSupPr>
                      <m:e>
                        <m:r>
                          <a:rPr lang="en-US" altLang="zh-CN" b="1" i="1" smtClean="0">
                            <a:latin typeface="Cambria Math" panose="02040503050406030204" charset="0"/>
                          </a:rPr>
                          <m:t>𝒆</m:t>
                        </m:r>
                      </m:e>
                      <m:sup>
                        <m:r>
                          <a:rPr lang="en-US" altLang="zh-CN" b="1" i="0" smtClean="0">
                            <a:latin typeface="Cambria Math" panose="02040503050406030204" charset="0"/>
                          </a:rPr>
                          <m:t>−</m:t>
                        </m:r>
                        <m:r>
                          <a:rPr lang="en-US" altLang="zh-CN" b="1" i="1" smtClean="0">
                            <a:latin typeface="Cambria Math" panose="02040503050406030204" charset="0"/>
                          </a:rPr>
                          <m:t>𝝀</m:t>
                        </m:r>
                        <m:r>
                          <a:rPr lang="en-US" altLang="zh-CN" b="1" i="1" smtClean="0">
                            <a:latin typeface="Cambria Math" panose="02040503050406030204" charset="0"/>
                          </a:rPr>
                          <m:t>∗</m:t>
                        </m:r>
                        <m:sSub>
                          <m:sSubPr>
                            <m:ctrlPr>
                              <a:rPr lang="en-US" altLang="zh-CN" b="1" i="1" smtClean="0">
                                <a:latin typeface="Cambria Math" panose="02040503050406030204" charset="0"/>
                              </a:rPr>
                            </m:ctrlPr>
                          </m:sSubPr>
                          <m:e>
                            <m:r>
                              <a:rPr lang="en-US" altLang="zh-CN" b="1" i="1" smtClean="0">
                                <a:latin typeface="Cambria Math" panose="02040503050406030204" charset="0"/>
                              </a:rPr>
                              <m:t>𝒕</m:t>
                            </m:r>
                          </m:e>
                          <m:sub>
                            <m:r>
                              <a:rPr lang="en-US" altLang="zh-CN" b="1" i="1" smtClean="0">
                                <a:latin typeface="Cambria Math" panose="02040503050406030204" charset="0"/>
                              </a:rPr>
                              <m:t>𝑾𝑨𝑰𝑻</m:t>
                            </m:r>
                          </m:sub>
                        </m:sSub>
                      </m:sup>
                    </m:sSup>
                  </m:oMath>
                </a14:m>
                <a:endParaRPr lang="en-US" altLang="zh-CN" b="1" dirty="0"/>
              </a:p>
              <a:p>
                <a:pPr marL="0" indent="0" algn="l">
                  <a:buNone/>
                </a:pPr>
                <a14:m>
                  <m:oMath xmlns:m="http://schemas.openxmlformats.org/officeDocument/2006/math">
                    <m:sSub>
                      <m:sSubPr>
                        <m:ctrlPr>
                          <a:rPr lang="en-US" altLang="zh-CN" b="1" i="1" smtClean="0">
                            <a:solidFill>
                              <a:srgbClr val="C00000"/>
                            </a:solidFill>
                            <a:latin typeface="Cambria Math" panose="02040503050406030204" charset="0"/>
                          </a:rPr>
                        </m:ctrlPr>
                      </m:sSubPr>
                      <m:e>
                        <m:r>
                          <a:rPr lang="en-US" altLang="zh-CN" b="1" i="1" smtClean="0">
                            <a:solidFill>
                              <a:srgbClr val="C00000"/>
                            </a:solidFill>
                            <a:latin typeface="Cambria Math" panose="02040503050406030204" charset="0"/>
                          </a:rPr>
                          <m:t>𝒕</m:t>
                        </m:r>
                      </m:e>
                      <m:sub>
                        <m:r>
                          <a:rPr lang="en-US" altLang="zh-CN" b="1" i="1" smtClean="0">
                            <a:solidFill>
                              <a:srgbClr val="C00000"/>
                            </a:solidFill>
                            <a:latin typeface="Cambria Math" panose="02040503050406030204" charset="0"/>
                          </a:rPr>
                          <m:t>𝑰𝑹𝑹</m:t>
                        </m:r>
                      </m:sub>
                    </m:sSub>
                  </m:oMath>
                </a14:m>
                <a:r>
                  <a:rPr lang="en-US" altLang="zh-CN" b="1" dirty="0">
                    <a:solidFill>
                      <a:srgbClr val="C00000"/>
                    </a:solidFill>
                    <a:sym typeface="+mn-ea"/>
                  </a:rPr>
                  <a:t>, </a:t>
                </a:r>
                <a14:m>
                  <m:oMath xmlns:m="http://schemas.openxmlformats.org/officeDocument/2006/math">
                    <m:sSub>
                      <m:sSubPr>
                        <m:ctrlPr>
                          <a:rPr lang="en-US" altLang="zh-CN" b="1" i="1">
                            <a:solidFill>
                              <a:srgbClr val="C00000"/>
                            </a:solidFill>
                            <a:latin typeface="Cambria Math" panose="02040503050406030204" charset="0"/>
                          </a:rPr>
                        </m:ctrlPr>
                      </m:sSubPr>
                      <m:e>
                        <m:r>
                          <a:rPr lang="en-US" altLang="zh-CN" b="1" i="1">
                            <a:solidFill>
                              <a:srgbClr val="C00000"/>
                            </a:solidFill>
                            <a:latin typeface="Cambria Math" panose="02040503050406030204" charset="0"/>
                          </a:rPr>
                          <m:t>𝒕</m:t>
                        </m:r>
                      </m:e>
                      <m:sub>
                        <m:r>
                          <a:rPr lang="en-US" altLang="zh-CN" b="1" i="1">
                            <a:solidFill>
                              <a:srgbClr val="C00000"/>
                            </a:solidFill>
                            <a:latin typeface="Cambria Math" panose="02040503050406030204" charset="0"/>
                          </a:rPr>
                          <m:t>𝑾𝑨𝑰𝑻</m:t>
                        </m:r>
                      </m:sub>
                    </m:sSub>
                  </m:oMath>
                </a14:m>
                <a:r>
                  <a:rPr lang="en-US" altLang="zh-CN">
                    <a:sym typeface="+mn-ea"/>
                  </a:rPr>
                  <a:t>:</a:t>
                </a:r>
                <a:r>
                  <a:rPr lang="en-US" altLang="zh-CN">
                    <a:sym typeface="+mn-ea"/>
                  </a:rPr>
                  <a:t>radiation time</a:t>
                </a:r>
                <a:r>
                  <a:rPr lang="zh-CN" altLang="en-US">
                    <a:sym typeface="+mn-ea"/>
                  </a:rPr>
                  <a:t>，</a:t>
                </a:r>
                <a:r>
                  <a:rPr lang="en-US">
                    <a:sym typeface="+mn-ea"/>
                  </a:rPr>
                  <a:t>waiting time</a:t>
                </a:r>
                <a:endParaRPr lang="en-US">
                  <a:sym typeface="+mn-ea"/>
                </a:endParaRPr>
              </a:p>
              <a:p>
                <a:pPr marL="0" indent="0" algn="l">
                  <a:buNone/>
                </a:pPr>
                <a14:m>
                  <m:oMath xmlns:m="http://schemas.openxmlformats.org/officeDocument/2006/math">
                    <m:r>
                      <a:rPr lang="en-US" altLang="zh-CN" b="1" i="1" smtClean="0">
                        <a:solidFill>
                          <a:srgbClr val="C00000"/>
                        </a:solidFill>
                        <a:latin typeface="Cambria Math" panose="02040503050406030204" charset="0"/>
                      </a:rPr>
                      <m:t>𝑵</m:t>
                    </m:r>
                    <m:d>
                      <m:dPr>
                        <m:ctrlPr>
                          <a:rPr lang="en-US" altLang="zh-CN" b="1" i="1" smtClean="0">
                            <a:solidFill>
                              <a:srgbClr val="C00000"/>
                            </a:solidFill>
                            <a:latin typeface="Cambria Math" panose="02040503050406030204" charset="0"/>
                          </a:rPr>
                        </m:ctrlPr>
                      </m:dPr>
                      <m:e>
                        <m:r>
                          <a:rPr lang="en-US" altLang="zh-CN" b="1" i="1" smtClean="0">
                            <a:solidFill>
                              <a:srgbClr val="C00000"/>
                            </a:solidFill>
                            <a:latin typeface="Cambria Math" panose="02040503050406030204" charset="0"/>
                          </a:rPr>
                          <m:t>𝒕</m:t>
                        </m:r>
                      </m:e>
                    </m:d>
                    <m:r>
                      <a:rPr lang="en-US" altLang="zh-CN" b="1" i="1" smtClean="0">
                        <a:solidFill>
                          <a:srgbClr val="C00000"/>
                        </a:solidFill>
                        <a:latin typeface="Cambria Math" panose="02040503050406030204" charset="0"/>
                      </a:rPr>
                      <m:t>:</m:t>
                    </m:r>
                  </m:oMath>
                </a14:m>
                <a:r>
                  <a:rPr lang="en-US" altLang="zh-CN" smtClean="0">
                    <a:solidFill>
                      <a:schemeClr val="tx1"/>
                    </a:solidFill>
                    <a:latin typeface="Cambria Math" panose="02040503050406030204" charset="0"/>
                    <a:sym typeface="+mn-ea"/>
                  </a:rPr>
                  <a:t>gamma count rate</a:t>
                </a:r>
                <a:endParaRPr lang="zh-CN" altLang="en-US">
                  <a:solidFill>
                    <a:schemeClr val="tx1"/>
                  </a:solidFill>
                </a:endParaRPr>
              </a:p>
              <a:p>
                <a:pPr marL="0" indent="0">
                  <a:buNone/>
                </a:pPr>
                <a14:m>
                  <m:oMath xmlns:m="http://schemas.openxmlformats.org/officeDocument/2006/math">
                    <m:r>
                      <a:rPr lang="en-US" altLang="zh-CN" b="1" i="0" smtClean="0">
                        <a:latin typeface="Cambria Math" panose="02040503050406030204" charset="0"/>
                      </a:rPr>
                      <m:t>𝛜</m:t>
                    </m:r>
                  </m:oMath>
                </a14:m>
                <a:r>
                  <a:rPr lang="en-US" altLang="zh-CN"/>
                  <a:t>:count efficiency</a:t>
                </a:r>
                <a:endParaRPr lang="zh-CN" altLang="en-US"/>
              </a:p>
              <a:p>
                <a:pPr marL="0" indent="0">
                  <a:buNone/>
                </a:pPr>
                <a14:m>
                  <m:oMath xmlns:m="http://schemas.openxmlformats.org/officeDocument/2006/math">
                    <m:sSub>
                      <m:sSubPr>
                        <m:ctrlPr>
                          <a:rPr lang="en-US" altLang="zh-CN" b="1" i="1" smtClean="0">
                            <a:latin typeface="Cambria Math" panose="02040503050406030204" charset="0"/>
                          </a:rPr>
                        </m:ctrlPr>
                      </m:sSubPr>
                      <m:e>
                        <m:r>
                          <a:rPr lang="en-US" altLang="zh-CN" b="1" i="1" smtClean="0">
                            <a:latin typeface="Cambria Math" panose="02040503050406030204" charset="0"/>
                          </a:rPr>
                          <m:t>𝑵</m:t>
                        </m:r>
                      </m:e>
                      <m:sub>
                        <m:r>
                          <a:rPr lang="en-US" altLang="zh-CN" b="1" i="0" smtClean="0">
                            <a:latin typeface="Cambria Math" panose="02040503050406030204" charset="0"/>
                          </a:rPr>
                          <m:t>𝐱</m:t>
                        </m:r>
                        <m:r>
                          <a:rPr lang="en-US" altLang="zh-CN" b="1" i="0" smtClean="0">
                            <a:latin typeface="Cambria Math" panose="02040503050406030204" charset="0"/>
                          </a:rPr>
                          <m:t>,</m:t>
                        </m:r>
                        <m:r>
                          <a:rPr lang="en-US" altLang="zh-CN" b="1" i="0" smtClean="0">
                            <a:latin typeface="Cambria Math" panose="02040503050406030204" charset="0"/>
                          </a:rPr>
                          <m:t>𝐂𝐮</m:t>
                        </m:r>
                      </m:sub>
                    </m:sSub>
                  </m:oMath>
                </a14:m>
                <a:r>
                  <a:rPr lang="zh-CN" altLang="en-US" smtClean="0">
                    <a:latin typeface="Cambria Math" panose="02040503050406030204" charset="0"/>
                  </a:rPr>
                  <a:t>：</a:t>
                </a:r>
                <a:r>
                  <a:rPr lang="en-US" altLang="zh-CN">
                    <a:sym typeface="+mn-ea"/>
                  </a:rPr>
                  <a:t>Copper foil areal density (</a:t>
                </a:r>
                <a14:m>
                  <m:oMath xmlns:m="http://schemas.openxmlformats.org/officeDocument/2006/math">
                    <m:sSup>
                      <m:sSupPr>
                        <m:ctrlPr>
                          <a:rPr lang="en-US" altLang="zh-CN" i="1">
                            <a:latin typeface="Cambria Math" panose="02040503050406030204" charset="0"/>
                            <a:cs typeface="Cambria Math" panose="02040503050406030204" charset="0"/>
                            <a:sym typeface="+mn-ea"/>
                          </a:rPr>
                        </m:ctrlPr>
                      </m:sSupPr>
                      <m:e>
                        <m:r>
                          <a:rPr lang="en-US" altLang="zh-CN" i="1">
                            <a:latin typeface="Cambria Math" panose="02040503050406030204" charset="0"/>
                            <a:cs typeface="Cambria Math" panose="02040503050406030204" charset="0"/>
                            <a:sym typeface="+mn-ea"/>
                          </a:rPr>
                          <m:t>𝑐𝑚</m:t>
                        </m:r>
                      </m:e>
                      <m:sup>
                        <m:r>
                          <a:rPr lang="en-US" altLang="zh-CN" i="1">
                            <a:latin typeface="Cambria Math" panose="02040503050406030204" charset="0"/>
                            <a:cs typeface="Cambria Math" panose="02040503050406030204" charset="0"/>
                            <a:sym typeface="+mn-ea"/>
                          </a:rPr>
                          <m:t>−</m:t>
                        </m:r>
                        <m:r>
                          <a:rPr lang="en-US" altLang="zh-CN" i="1">
                            <a:latin typeface="Cambria Math" panose="02040503050406030204" charset="0"/>
                            <a:cs typeface="Cambria Math" panose="02040503050406030204" charset="0"/>
                            <a:sym typeface="+mn-ea"/>
                          </a:rPr>
                          <m:t>2</m:t>
                        </m:r>
                      </m:sup>
                    </m:sSup>
                    <m:r>
                      <a:rPr lang="en-US" altLang="zh-CN" i="1">
                        <a:latin typeface="Cambria Math" panose="02040503050406030204" charset="0"/>
                        <a:cs typeface="Cambria Math" panose="02040503050406030204" charset="0"/>
                        <a:sym typeface="+mn-ea"/>
                      </a:rPr>
                      <m:t>）</m:t>
                    </m:r>
                  </m:oMath>
                </a14:m>
                <a:endParaRPr lang="zh-CN" altLang="en-US" smtClean="0">
                  <a:latin typeface="Cambria Math" panose="02040503050406030204" charset="0"/>
                </a:endParaRPr>
              </a:p>
              <a:p>
                <a:pPr marL="0" indent="0">
                  <a:buNone/>
                </a:pPr>
                <a14:m>
                  <m:oMath xmlns:m="http://schemas.openxmlformats.org/officeDocument/2006/math">
                    <m:sSub>
                      <m:sSubPr>
                        <m:ctrlPr>
                          <a:rPr lang="en-US" altLang="zh-CN" b="1" i="1" smtClean="0">
                            <a:latin typeface="Cambria Math" panose="02040503050406030204" charset="0"/>
                          </a:rPr>
                        </m:ctrlPr>
                      </m:sSubPr>
                      <m:e>
                        <m:r>
                          <a:rPr lang="en-US" altLang="zh-CN" b="1" i="1" smtClean="0">
                            <a:latin typeface="Cambria Math" panose="02040503050406030204" charset="0"/>
                          </a:rPr>
                          <m:t>𝝈</m:t>
                        </m:r>
                      </m:e>
                      <m:sub>
                        <m:r>
                          <a:rPr lang="en-US" altLang="zh-CN" b="1" i="1" smtClean="0">
                            <a:latin typeface="Cambria Math" panose="02040503050406030204" charset="0"/>
                            <a:cs typeface="Cambria Math" panose="02040503050406030204" charset="0"/>
                          </a:rPr>
                          <m:t>𝑪</m:t>
                        </m:r>
                        <m:r>
                          <a:rPr lang="en-US" altLang="zh-CN" b="1" i="1" smtClean="0">
                            <a:latin typeface="Cambria Math" panose="02040503050406030204" charset="0"/>
                            <a:cs typeface="Cambria Math" panose="02040503050406030204" charset="0"/>
                          </a:rPr>
                          <m:t>𝑢</m:t>
                        </m:r>
                      </m:sub>
                    </m:sSub>
                  </m:oMath>
                </a14:m>
                <a:r>
                  <a:rPr lang="zh-CN" altLang="en-US" smtClean="0">
                    <a:latin typeface="Cambria Math" panose="02040503050406030204" charset="0"/>
                    <a:cs typeface="Cambria Math" panose="02040503050406030204" charset="0"/>
                  </a:rPr>
                  <a:t>：</a:t>
                </a:r>
                <a:r>
                  <a:rPr lang="en-US" altLang="zh-CN" smtClean="0">
                    <a:latin typeface="Cambria Math" panose="02040503050406030204" charset="0"/>
                    <a:cs typeface="Cambria Math" panose="02040503050406030204" charset="0"/>
                  </a:rPr>
                  <a:t>cross section</a:t>
                </a:r>
                <a:endParaRPr lang="zh-CN" altLang="en-US" smtClean="0">
                  <a:latin typeface="Cambria Math" panose="02040503050406030204" charset="0"/>
                  <a:cs typeface="Cambria Math" panose="02040503050406030204" charset="0"/>
                </a:endParaRPr>
              </a:p>
              <a:p>
                <a:pPr marL="0" indent="0">
                  <a:buNone/>
                </a:pPr>
                <a14:m>
                  <m:oMath xmlns:m="http://schemas.openxmlformats.org/officeDocument/2006/math">
                    <m:sSub>
                      <m:sSubPr>
                        <m:ctrlPr>
                          <a:rPr lang="en-US" altLang="zh-CN" b="1" i="1" smtClean="0">
                            <a:solidFill>
                              <a:srgbClr val="FF0000"/>
                            </a:solidFill>
                            <a:latin typeface="Cambria Math" panose="02040503050406030204" charset="0"/>
                          </a:rPr>
                        </m:ctrlPr>
                      </m:sSubPr>
                      <m:e>
                        <m:r>
                          <a:rPr lang="en-US" altLang="zh-CN" b="1" i="1" smtClean="0">
                            <a:solidFill>
                              <a:srgbClr val="FF0000"/>
                            </a:solidFill>
                            <a:latin typeface="Cambria Math" panose="02040503050406030204" charset="0"/>
                          </a:rPr>
                          <m:t>𝝓</m:t>
                        </m:r>
                      </m:e>
                      <m:sub>
                        <m:r>
                          <a:rPr lang="en-US" altLang="zh-CN" b="1" i="0" smtClean="0">
                            <a:solidFill>
                              <a:srgbClr val="FF0000"/>
                            </a:solidFill>
                            <a:latin typeface="Cambria Math" panose="02040503050406030204" charset="0"/>
                          </a:rPr>
                          <m:t>𝐩𝐫𝐨𝐭𝐨𝐧</m:t>
                        </m:r>
                      </m:sub>
                    </m:sSub>
                  </m:oMath>
                </a14:m>
                <a:r>
                  <a:rPr lang="zh-CN" altLang="en-US" smtClean="0">
                    <a:latin typeface="Cambria Math" panose="02040503050406030204" charset="0"/>
                  </a:rPr>
                  <a:t>：</a:t>
                </a:r>
                <a:r>
                  <a:rPr lang="en-US" altLang="zh-CN" smtClean="0">
                    <a:latin typeface="Cambria Math" panose="02040503050406030204" charset="0"/>
                  </a:rPr>
                  <a:t>Target protron rate</a:t>
                </a:r>
                <a:endParaRPr lang="zh-CN" altLang="en-US" smtClean="0">
                  <a:latin typeface="Cambria Math" panose="02040503050406030204" charset="0"/>
                </a:endParaRPr>
              </a:p>
              <a:p>
                <a:pPr marL="0" indent="0">
                  <a:buNone/>
                </a:pPr>
                <a14:m>
                  <m:oMath xmlns:m="http://schemas.openxmlformats.org/officeDocument/2006/math">
                    <m:sSub>
                      <m:sSubPr>
                        <m:ctrlPr>
                          <a:rPr lang="en-US" altLang="zh-CN" b="1" i="1" smtClean="0">
                            <a:latin typeface="Cambria Math" panose="02040503050406030204" charset="0"/>
                          </a:rPr>
                        </m:ctrlPr>
                      </m:sSubPr>
                      <m:e>
                        <m:r>
                          <a:rPr lang="en-US" altLang="zh-CN" b="1" i="0" smtClean="0">
                            <a:latin typeface="Cambria Math" panose="02040503050406030204" charset="0"/>
                          </a:rPr>
                          <m:t>𝐒</m:t>
                        </m:r>
                      </m:e>
                      <m:sub>
                        <m:r>
                          <a:rPr lang="en-US" altLang="zh-CN" b="1" i="0" smtClean="0">
                            <a:latin typeface="Cambria Math" panose="02040503050406030204" charset="0"/>
                          </a:rPr>
                          <m:t>𝐈𝐑𝐑</m:t>
                        </m:r>
                      </m:sub>
                    </m:sSub>
                  </m:oMath>
                </a14:m>
                <a:r>
                  <a:rPr lang="zh-CN" altLang="en-US" smtClean="0">
                    <a:latin typeface="Cambria Math" panose="02040503050406030204" charset="0"/>
                  </a:rPr>
                  <a:t>：</a:t>
                </a:r>
                <a:r>
                  <a:rPr lang="en-US" altLang="zh-CN" smtClean="0">
                    <a:latin typeface="Cambria Math" panose="02040503050406030204" charset="0"/>
                  </a:rPr>
                  <a:t>area of copper foil</a:t>
                </a:r>
                <a:endParaRPr lang="zh-CN" altLang="en-US" smtClean="0">
                  <a:latin typeface="Cambria Math" panose="02040503050406030204" charset="0"/>
                </a:endParaRPr>
              </a:p>
              <a:p>
                <a:pPr marL="0" indent="0">
                  <a:buNone/>
                </a:pPr>
                <a14:m>
                  <m:oMath xmlns:m="http://schemas.openxmlformats.org/officeDocument/2006/math">
                    <m:r>
                      <a:rPr lang="en-US" altLang="zh-CN" b="1" i="1" smtClean="0">
                        <a:latin typeface="Cambria Math" panose="02040503050406030204" charset="0"/>
                      </a:rPr>
                      <m:t>𝝀</m:t>
                    </m:r>
                  </m:oMath>
                </a14:m>
                <a:r>
                  <a:rPr lang="zh-CN" altLang="en-US" smtClean="0">
                    <a:latin typeface="Cambria Math" panose="02040503050406030204" charset="0"/>
                  </a:rPr>
                  <a:t>：</a:t>
                </a:r>
                <a:r>
                  <a:rPr lang="en-US" altLang="zh-CN" smtClean="0">
                    <a:latin typeface="Cambria Math" panose="02040503050406030204" charset="0"/>
                  </a:rPr>
                  <a:t>decay constant</a:t>
                </a:r>
                <a:endParaRPr lang="en-US" altLang="zh-CN" smtClean="0">
                  <a:latin typeface="Cambria Math" panose="02040503050406030204" charset="0"/>
                </a:endParaRPr>
              </a:p>
            </p:txBody>
          </p:sp>
        </mc:Choice>
        <mc:Fallback>
          <p:sp>
            <p:nvSpPr>
              <p:cNvPr id="3" name="内容占位符 2"/>
              <p:cNvSpPr>
                <a:spLocks noRot="1" noChangeAspect="1" noMove="1" noResize="1" noEditPoints="1" noAdjustHandles="1" noChangeArrowheads="1" noChangeShapeType="1" noTextEdit="1"/>
              </p:cNvSpPr>
              <p:nvPr>
                <p:ph idx="1"/>
              </p:nvPr>
            </p:nvSpPr>
            <p:spPr>
              <a:blipFill rotWithShape="1">
                <a:blip r:embed="rId1"/>
                <a:stretch>
                  <a:fillRect l="-1" t="-1" r="3" b="12"/>
                </a:stretch>
              </a:blipFill>
            </p:spPr>
            <p:txBody>
              <a:bodyPr/>
              <a:lstStyle/>
              <a:p>
                <a:r>
                  <a:rPr lang="zh-CN" altLang="en-US">
                    <a:noFill/>
                  </a:rPr>
                  <a:t> </a:t>
                </a:r>
              </a:p>
            </p:txBody>
          </p:sp>
        </mc:Fallback>
      </mc:AlternateContent>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Chips’ radiation time</a:t>
            </a:r>
            <a:endParaRPr lang="en-US" altLang="zh-CN"/>
          </a:p>
        </p:txBody>
      </p:sp>
      <p:graphicFrame>
        <p:nvGraphicFramePr>
          <p:cNvPr id="4" name="内容占位符 3"/>
          <p:cNvGraphicFramePr>
            <a:graphicFrameLocks noGrp="1"/>
          </p:cNvGraphicFramePr>
          <p:nvPr>
            <p:ph idx="1"/>
            <p:custDataLst>
              <p:tags r:id="rId1"/>
            </p:custDataLst>
          </p:nvPr>
        </p:nvGraphicFramePr>
        <p:xfrm>
          <a:off x="608400" y="1490400"/>
          <a:ext cx="10969625" cy="2286000"/>
        </p:xfrm>
        <a:graphic>
          <a:graphicData uri="http://schemas.openxmlformats.org/drawingml/2006/table">
            <a:tbl>
              <a:tblPr firstRow="1" bandRow="1">
                <a:tableStyleId>{5C22544A-7EE6-4342-B048-85BDC9FD1C3A}</a:tableStyleId>
              </a:tblPr>
              <a:tblGrid>
                <a:gridCol w="2193925"/>
                <a:gridCol w="2193925"/>
                <a:gridCol w="2193925"/>
                <a:gridCol w="2193925"/>
                <a:gridCol w="2193925"/>
              </a:tblGrid>
              <a:tr h="381000">
                <a:tc>
                  <a:txBody>
                    <a:bodyPr/>
                    <a:lstStyle/>
                    <a:p>
                      <a:pPr>
                        <a:buNone/>
                      </a:pPr>
                      <a:r>
                        <a:rPr lang="en-US" altLang="zh-CN"/>
                        <a:t>ID</a:t>
                      </a:r>
                      <a:endParaRPr lang="en-US" altLang="zh-CN"/>
                    </a:p>
                  </a:txBody>
                  <a:tcPr/>
                </a:tc>
                <a:tc>
                  <a:txBody>
                    <a:bodyPr/>
                    <a:lstStyle/>
                    <a:p>
                      <a:pPr>
                        <a:buNone/>
                      </a:pPr>
                      <a:r>
                        <a:rPr lang="zh-CN" altLang="en-US"/>
                        <a:t>expected</a:t>
                      </a:r>
                      <a:r>
                        <a:rPr lang="en-US" altLang="zh-CN"/>
                        <a:t> radiation time(s)</a:t>
                      </a:r>
                      <a:endParaRPr lang="zh-CN" altLang="en-US"/>
                    </a:p>
                  </a:txBody>
                  <a:tcPr/>
                </a:tc>
                <a:tc>
                  <a:txBody>
                    <a:bodyPr/>
                    <a:lstStyle/>
                    <a:p>
                      <a:pPr>
                        <a:buNone/>
                      </a:pPr>
                      <a:r>
                        <a:rPr lang="en-US" altLang="zh-CN"/>
                        <a:t>Begin time</a:t>
                      </a:r>
                      <a:endParaRPr lang="en-US" altLang="zh-CN"/>
                    </a:p>
                  </a:txBody>
                  <a:tcPr/>
                </a:tc>
                <a:tc>
                  <a:txBody>
                    <a:bodyPr/>
                    <a:lstStyle/>
                    <a:p>
                      <a:pPr>
                        <a:buNone/>
                      </a:pPr>
                      <a:r>
                        <a:rPr lang="en-US" altLang="zh-CN"/>
                        <a:t>End time</a:t>
                      </a:r>
                      <a:endParaRPr lang="en-US" altLang="zh-CN"/>
                    </a:p>
                  </a:txBody>
                  <a:tcPr/>
                </a:tc>
                <a:tc>
                  <a:txBody>
                    <a:bodyPr/>
                    <a:lstStyle/>
                    <a:p>
                      <a:pPr>
                        <a:buNone/>
                      </a:pPr>
                      <a:r>
                        <a:rPr lang="en-US" altLang="zh-CN"/>
                        <a:t>note</a:t>
                      </a:r>
                      <a:endParaRPr lang="en-US" altLang="zh-CN"/>
                    </a:p>
                  </a:txBody>
                  <a:tcPr/>
                </a:tc>
              </a:tr>
              <a:tr h="381000">
                <a:tc>
                  <a:txBody>
                    <a:bodyPr/>
                    <a:lstStyle/>
                    <a:p>
                      <a:pPr>
                        <a:buNone/>
                      </a:pPr>
                      <a:r>
                        <a:rPr lang="zh-CN" altLang="en-US"/>
                        <a:t>1</a:t>
                      </a:r>
                      <a:endParaRPr lang="zh-CN" altLang="en-US"/>
                    </a:p>
                  </a:txBody>
                  <a:tcPr/>
                </a:tc>
                <a:tc>
                  <a:txBody>
                    <a:bodyPr/>
                    <a:lstStyle/>
                    <a:p>
                      <a:pPr>
                        <a:buNone/>
                      </a:pPr>
                      <a:r>
                        <a:rPr lang="zh-CN" altLang="en-US"/>
                        <a:t>450</a:t>
                      </a:r>
                      <a:endParaRPr lang="zh-CN" altLang="en-US"/>
                    </a:p>
                  </a:txBody>
                  <a:tcPr/>
                </a:tc>
                <a:tc>
                  <a:txBody>
                    <a:bodyPr/>
                    <a:lstStyle/>
                    <a:p>
                      <a:pPr>
                        <a:buNone/>
                      </a:pPr>
                      <a:r>
                        <a:rPr lang="zh-CN" altLang="en-US" b="0"/>
                        <a:t>2023/5/23 09:09:30</a:t>
                      </a:r>
                      <a:endParaRPr lang="zh-CN" altLang="en-US" b="0"/>
                    </a:p>
                  </a:txBody>
                  <a:tcPr/>
                </a:tc>
                <a:tc>
                  <a:txBody>
                    <a:bodyPr/>
                    <a:lstStyle/>
                    <a:p>
                      <a:pPr>
                        <a:buNone/>
                      </a:pPr>
                      <a:r>
                        <a:rPr lang="zh-CN" altLang="en-US" b="0"/>
                        <a:t>2023/5/23 09:16:00</a:t>
                      </a:r>
                      <a:endParaRPr lang="zh-CN" altLang="en-US" b="0"/>
                    </a:p>
                  </a:txBody>
                  <a:tcPr/>
                </a:tc>
                <a:tc>
                  <a:txBody>
                    <a:bodyPr/>
                    <a:lstStyle/>
                    <a:p>
                      <a:pPr>
                        <a:buNone/>
                      </a:pPr>
                      <a:endParaRPr lang="zh-CN" altLang="en-US"/>
                    </a:p>
                  </a:txBody>
                  <a:tcPr/>
                </a:tc>
              </a:tr>
              <a:tr h="381000">
                <a:tc>
                  <a:txBody>
                    <a:bodyPr/>
                    <a:lstStyle/>
                    <a:p>
                      <a:pPr>
                        <a:buNone/>
                      </a:pPr>
                      <a:r>
                        <a:rPr lang="zh-CN" altLang="en-US"/>
                        <a:t>2</a:t>
                      </a:r>
                      <a:endParaRPr lang="zh-CN" altLang="en-US"/>
                    </a:p>
                  </a:txBody>
                  <a:tcPr/>
                </a:tc>
                <a:tc>
                  <a:txBody>
                    <a:bodyPr/>
                    <a:lstStyle/>
                    <a:p>
                      <a:pPr>
                        <a:buNone/>
                      </a:pPr>
                      <a:r>
                        <a:rPr lang="zh-CN" altLang="en-US"/>
                        <a:t>4502</a:t>
                      </a:r>
                      <a:endParaRPr lang="zh-CN" altLang="en-US"/>
                    </a:p>
                  </a:txBody>
                  <a:tcPr/>
                </a:tc>
                <a:tc>
                  <a:txBody>
                    <a:bodyPr/>
                    <a:lstStyle/>
                    <a:p>
                      <a:pPr>
                        <a:buNone/>
                      </a:pPr>
                      <a:r>
                        <a:rPr lang="zh-CN" altLang="en-US" b="0"/>
                        <a:t>2023/5/23 09:16:37</a:t>
                      </a:r>
                      <a:endParaRPr lang="zh-CN" altLang="en-US" b="0"/>
                    </a:p>
                  </a:txBody>
                  <a:tcPr/>
                </a:tc>
                <a:tc>
                  <a:txBody>
                    <a:bodyPr/>
                    <a:lstStyle/>
                    <a:p>
                      <a:pPr>
                        <a:buNone/>
                      </a:pPr>
                      <a:r>
                        <a:rPr lang="zh-CN" altLang="en-US" b="0"/>
                        <a:t>2023/5/23 10:31:39</a:t>
                      </a:r>
                      <a:endParaRPr lang="zh-CN" altLang="en-US" b="0"/>
                    </a:p>
                  </a:txBody>
                  <a:tcPr/>
                </a:tc>
                <a:tc>
                  <a:txBody>
                    <a:bodyPr/>
                    <a:lstStyle/>
                    <a:p>
                      <a:pPr>
                        <a:buNone/>
                      </a:pPr>
                      <a:endParaRPr lang="zh-CN" altLang="en-US"/>
                    </a:p>
                  </a:txBody>
                  <a:tcPr/>
                </a:tc>
              </a:tr>
              <a:tr h="381000">
                <a:tc>
                  <a:txBody>
                    <a:bodyPr/>
                    <a:lstStyle/>
                    <a:p>
                      <a:pPr>
                        <a:buNone/>
                      </a:pPr>
                      <a:r>
                        <a:rPr lang="zh-CN" altLang="en-US"/>
                        <a:t>3</a:t>
                      </a:r>
                      <a:endParaRPr lang="zh-CN" altLang="en-US"/>
                    </a:p>
                  </a:txBody>
                  <a:tcPr/>
                </a:tc>
                <a:tc>
                  <a:txBody>
                    <a:bodyPr/>
                    <a:lstStyle/>
                    <a:p>
                      <a:pPr>
                        <a:buNone/>
                      </a:pPr>
                      <a:r>
                        <a:rPr lang="zh-CN" altLang="en-US"/>
                        <a:t>45024</a:t>
                      </a:r>
                      <a:endParaRPr lang="zh-CN" altLang="en-US"/>
                    </a:p>
                  </a:txBody>
                  <a:tcPr/>
                </a:tc>
                <a:tc>
                  <a:txBody>
                    <a:bodyPr/>
                    <a:lstStyle/>
                    <a:p>
                      <a:pPr>
                        <a:buNone/>
                      </a:pPr>
                      <a:r>
                        <a:rPr lang="zh-CN" altLang="en-US"/>
                        <a:t>2023/5/23 10:32:27</a:t>
                      </a:r>
                      <a:endParaRPr lang="zh-CN" altLang="en-US"/>
                    </a:p>
                  </a:txBody>
                  <a:tcPr/>
                </a:tc>
                <a:tc>
                  <a:txBody>
                    <a:bodyPr/>
                    <a:lstStyle/>
                    <a:p>
                      <a:pPr>
                        <a:buNone/>
                      </a:pPr>
                      <a:r>
                        <a:rPr lang="zh-CN" altLang="en-US"/>
                        <a:t>2023/5/23 23:03:51</a:t>
                      </a:r>
                      <a:endParaRPr lang="zh-CN" altLang="en-US"/>
                    </a:p>
                  </a:txBody>
                  <a:tcPr/>
                </a:tc>
                <a:tc>
                  <a:txBody>
                    <a:bodyPr/>
                    <a:lstStyle/>
                    <a:p>
                      <a:pPr>
                        <a:buNone/>
                      </a:pPr>
                      <a:endParaRPr lang="zh-CN" altLang="en-US"/>
                    </a:p>
                  </a:txBody>
                  <a:tcPr/>
                </a:tc>
              </a:tr>
              <a:tr h="381000">
                <a:tc>
                  <a:txBody>
                    <a:bodyPr/>
                    <a:lstStyle/>
                    <a:p>
                      <a:pPr>
                        <a:buNone/>
                      </a:pPr>
                      <a:r>
                        <a:rPr lang="zh-CN" altLang="en-US"/>
                        <a:t>4</a:t>
                      </a:r>
                      <a:endParaRPr lang="zh-CN" altLang="en-US"/>
                    </a:p>
                  </a:txBody>
                  <a:tcPr/>
                </a:tc>
                <a:tc>
                  <a:txBody>
                    <a:bodyPr/>
                    <a:lstStyle/>
                    <a:p>
                      <a:pPr>
                        <a:buNone/>
                      </a:pPr>
                      <a:r>
                        <a:rPr lang="zh-CN" altLang="en-US"/>
                        <a:t>67536</a:t>
                      </a:r>
                      <a:endParaRPr lang="zh-CN" altLang="en-US"/>
                    </a:p>
                  </a:txBody>
                  <a:tcPr/>
                </a:tc>
                <a:tc>
                  <a:txBody>
                    <a:bodyPr/>
                    <a:lstStyle/>
                    <a:p>
                      <a:pPr>
                        <a:buNone/>
                      </a:pPr>
                      <a:r>
                        <a:rPr lang="zh-CN" altLang="en-US"/>
                        <a:t>2023/5/23 23:04:39</a:t>
                      </a:r>
                      <a:endParaRPr lang="zh-CN" altLang="en-US"/>
                    </a:p>
                  </a:txBody>
                  <a:tcPr/>
                </a:tc>
                <a:tc>
                  <a:txBody>
                    <a:bodyPr/>
                    <a:lstStyle/>
                    <a:p>
                      <a:pPr>
                        <a:buNone/>
                      </a:pPr>
                      <a:r>
                        <a:rPr lang="zh-CN" altLang="en-US"/>
                        <a:t>2023/5/24 20:59:15</a:t>
                      </a:r>
                      <a:endParaRPr lang="zh-CN" altLang="en-US"/>
                    </a:p>
                  </a:txBody>
                  <a:tcPr/>
                </a:tc>
                <a:tc>
                  <a:txBody>
                    <a:bodyPr/>
                    <a:lstStyle/>
                    <a:p>
                      <a:pPr>
                        <a:buNone/>
                      </a:pPr>
                      <a:r>
                        <a:rPr lang="en-US"/>
                        <a:t>shutdown 3h9min</a:t>
                      </a:r>
                      <a:endParaRPr lang="en-US"/>
                    </a:p>
                  </a:txBody>
                  <a:tcPr/>
                </a:tc>
              </a:tr>
              <a:tr h="381000">
                <a:tc>
                  <a:txBody>
                    <a:bodyPr/>
                    <a:lstStyle/>
                    <a:p>
                      <a:pPr>
                        <a:buNone/>
                      </a:pPr>
                      <a:r>
                        <a:rPr lang="zh-CN" altLang="en-US"/>
                        <a:t>5</a:t>
                      </a:r>
                      <a:endParaRPr lang="zh-CN" altLang="en-US"/>
                    </a:p>
                  </a:txBody>
                  <a:tcPr/>
                </a:tc>
                <a:tc>
                  <a:txBody>
                    <a:bodyPr/>
                    <a:lstStyle/>
                    <a:p>
                      <a:pPr>
                        <a:buNone/>
                      </a:pPr>
                      <a:r>
                        <a:rPr lang="zh-CN" altLang="en-US"/>
                        <a:t>67536</a:t>
                      </a:r>
                      <a:endParaRPr lang="zh-CN" altLang="en-US"/>
                    </a:p>
                  </a:txBody>
                  <a:tcPr/>
                </a:tc>
                <a:tc>
                  <a:txBody>
                    <a:bodyPr/>
                    <a:lstStyle/>
                    <a:p>
                      <a:pPr>
                        <a:buNone/>
                      </a:pPr>
                      <a:r>
                        <a:rPr lang="zh-CN" altLang="en-US"/>
                        <a:t>2023/5/24 21:00:48</a:t>
                      </a:r>
                      <a:endParaRPr lang="zh-CN" altLang="en-US"/>
                    </a:p>
                  </a:txBody>
                  <a:tcPr/>
                </a:tc>
                <a:tc>
                  <a:txBody>
                    <a:bodyPr/>
                    <a:lstStyle/>
                    <a:p>
                      <a:pPr>
                        <a:buNone/>
                      </a:pPr>
                      <a:r>
                        <a:rPr lang="zh-CN" altLang="en-US"/>
                        <a:t>2023/5/25 15:46:26</a:t>
                      </a:r>
                      <a:endParaRPr lang="zh-CN" altLang="en-US"/>
                    </a:p>
                  </a:txBody>
                  <a:tcPr/>
                </a:tc>
                <a:tc>
                  <a:txBody>
                    <a:bodyPr/>
                    <a:lstStyle/>
                    <a:p>
                      <a:pPr>
                        <a:buNone/>
                      </a:pPr>
                      <a:endParaRPr lang="zh-CN" altLang="en-US" dirty="0"/>
                    </a:p>
                  </a:txBody>
                  <a:tcPr/>
                </a:tc>
              </a:tr>
            </a:tbl>
          </a:graphicData>
        </a:graphic>
      </p:graphicFrame>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Computative chips’ radiation dose</a:t>
            </a:r>
            <a:br>
              <a:rPr lang="en-US" altLang="zh-CN"/>
            </a:br>
            <a:r>
              <a:rPr lang="en-US" altLang="zh-CN"/>
              <a:t>from mearsure value and CT value</a:t>
            </a:r>
            <a:endParaRPr lang="en-US" altLang="zh-CN"/>
          </a:p>
        </p:txBody>
      </p:sp>
      <p:sp>
        <p:nvSpPr>
          <p:cNvPr id="3" name="内容占位符 2"/>
          <p:cNvSpPr>
            <a:spLocks noGrp="1"/>
          </p:cNvSpPr>
          <p:nvPr>
            <p:ph idx="1"/>
          </p:nvPr>
        </p:nvSpPr>
        <p:spPr/>
        <p:txBody>
          <a:bodyPr/>
          <a:p>
            <a:r>
              <a:rPr lang="en-US" altLang="zh-CN"/>
              <a:t>1st </a:t>
            </a:r>
            <a:r>
              <a:rPr lang="en-US" altLang="zh-CN"/>
              <a:t>and 2nd chips don’t paste foil, since their radiation time are too short</a:t>
            </a:r>
            <a:endParaRPr lang="zh-CN" altLang="en-US"/>
          </a:p>
          <a:p>
            <a:r>
              <a:rPr lang="en-US" altLang="zh-CN"/>
              <a:t>we can computative their dose from other chips mearsure value, when we get their integrated CT value</a:t>
            </a:r>
            <a:endParaRPr lang="en-US" altLang="zh-CN"/>
          </a:p>
          <a:p>
            <a:r>
              <a:rPr lang="en-US" altLang="zh-CN"/>
              <a:t>But we should check such function’s accuracy</a:t>
            </a:r>
            <a:endParaRPr lang="en-US" altLang="zh-CN"/>
          </a:p>
        </p:txBody>
      </p:sp>
      <p:graphicFrame>
        <p:nvGraphicFramePr>
          <p:cNvPr id="4" name="表格 3"/>
          <p:cNvGraphicFramePr/>
          <p:nvPr>
            <p:custDataLst>
              <p:tags r:id="rId1"/>
            </p:custDataLst>
          </p:nvPr>
        </p:nvGraphicFramePr>
        <p:xfrm>
          <a:off x="681355" y="3241675"/>
          <a:ext cx="9088120" cy="2042160"/>
        </p:xfrm>
        <a:graphic>
          <a:graphicData uri="http://schemas.openxmlformats.org/drawingml/2006/table">
            <a:tbl>
              <a:tblPr firstRow="1" bandRow="1">
                <a:tableStyleId>{5C22544A-7EE6-4342-B048-85BDC9FD1C3A}</a:tableStyleId>
              </a:tblPr>
              <a:tblGrid>
                <a:gridCol w="2272030"/>
                <a:gridCol w="2272030"/>
                <a:gridCol w="2272030"/>
                <a:gridCol w="2272030"/>
              </a:tblGrid>
              <a:tr h="640080">
                <a:tc>
                  <a:txBody>
                    <a:bodyPr/>
                    <a:p>
                      <a:pPr>
                        <a:buNone/>
                      </a:pPr>
                      <a:r>
                        <a:rPr lang="en-US" altLang="zh-CN"/>
                        <a:t>Sample\REF chip</a:t>
                      </a:r>
                      <a:endParaRPr lang="en-US" altLang="zh-CN"/>
                    </a:p>
                  </a:txBody>
                  <a:tcPr/>
                </a:tc>
                <a:tc>
                  <a:txBody>
                    <a:bodyPr/>
                    <a:p>
                      <a:pPr>
                        <a:buNone/>
                      </a:pPr>
                      <a:r>
                        <a:rPr lang="en-US" altLang="zh-CN"/>
                        <a:t>3</a:t>
                      </a:r>
                      <a:endParaRPr lang="en-US" altLang="zh-CN"/>
                    </a:p>
                  </a:txBody>
                  <a:tcPr/>
                </a:tc>
                <a:tc>
                  <a:txBody>
                    <a:bodyPr/>
                    <a:p>
                      <a:pPr>
                        <a:buNone/>
                      </a:pPr>
                      <a:r>
                        <a:rPr lang="en-US" altLang="zh-CN"/>
                        <a:t>4</a:t>
                      </a:r>
                      <a:endParaRPr lang="en-US" altLang="zh-CN"/>
                    </a:p>
                  </a:txBody>
                  <a:tcPr/>
                </a:tc>
                <a:tc>
                  <a:txBody>
                    <a:bodyPr/>
                    <a:p>
                      <a:pPr>
                        <a:buNone/>
                      </a:pPr>
                      <a:r>
                        <a:rPr lang="en-US" altLang="zh-CN"/>
                        <a:t>5</a:t>
                      </a:r>
                      <a:endParaRPr lang="en-US" altLang="zh-CN"/>
                    </a:p>
                  </a:txBody>
                  <a:tcPr/>
                </a:tc>
              </a:tr>
              <a:tr h="381000">
                <a:tc>
                  <a:txBody>
                    <a:bodyPr/>
                    <a:p>
                      <a:pPr>
                        <a:buNone/>
                      </a:pPr>
                      <a:r>
                        <a:rPr lang="en-US" altLang="zh-CN"/>
                        <a:t>3</a:t>
                      </a:r>
                      <a:endParaRPr lang="zh-CN" altLang="en-US"/>
                    </a:p>
                  </a:txBody>
                  <a:tcPr/>
                </a:tc>
                <a:tc>
                  <a:txBody>
                    <a:bodyPr/>
                    <a:p>
                      <a:pPr indent="0">
                        <a:buNone/>
                      </a:pPr>
                      <a:r>
                        <a:rPr lang="en-US" sz="1100" b="0">
                          <a:solidFill>
                            <a:srgbClr val="FF0000"/>
                          </a:solidFill>
                          <a:latin typeface="等线" panose="02010600030101010101" charset="-122"/>
                        </a:rPr>
                        <a:t>9.32</a:t>
                      </a:r>
                      <a:endParaRPr lang="en-US" altLang="en-US" sz="1100" b="0">
                        <a:solidFill>
                          <a:srgbClr val="FF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9.27</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9.59</a:t>
                      </a:r>
                      <a:endParaRPr lang="en-US" altLang="en-US" sz="1100" b="0">
                        <a:solidFill>
                          <a:srgbClr val="000000"/>
                        </a:solidFill>
                        <a:latin typeface="等线" panose="02010600030101010101" charset="-122"/>
                      </a:endParaRPr>
                    </a:p>
                  </a:txBody>
                  <a:tcPr marL="12700" marR="12700" marT="12700" vert="horz" anchor="b" anchorCtr="0"/>
                </a:tc>
              </a:tr>
              <a:tr h="381000">
                <a:tc>
                  <a:txBody>
                    <a:bodyPr/>
                    <a:p>
                      <a:pPr>
                        <a:buNone/>
                      </a:pPr>
                      <a:r>
                        <a:rPr lang="en-US" altLang="zh-CN"/>
                        <a:t>4</a:t>
                      </a:r>
                      <a:endParaRPr lang="en-US" altLang="zh-CN"/>
                    </a:p>
                  </a:txBody>
                  <a:tcPr/>
                </a:tc>
                <a:tc>
                  <a:txBody>
                    <a:bodyPr/>
                    <a:p>
                      <a:pPr indent="0">
                        <a:buNone/>
                      </a:pPr>
                      <a:r>
                        <a:rPr lang="en-US" sz="1100" b="0">
                          <a:solidFill>
                            <a:srgbClr val="000000"/>
                          </a:solidFill>
                          <a:latin typeface="等线" panose="02010600030101010101" charset="-122"/>
                        </a:rPr>
                        <a:t>14.33</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FF0000"/>
                          </a:solidFill>
                          <a:latin typeface="等线" panose="02010600030101010101" charset="-122"/>
                        </a:rPr>
                        <a:t>14.26</a:t>
                      </a:r>
                      <a:endParaRPr lang="en-US" altLang="en-US" sz="1100" b="0">
                        <a:solidFill>
                          <a:srgbClr val="FF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14.75</a:t>
                      </a:r>
                      <a:endParaRPr lang="en-US" altLang="en-US" sz="1100" b="0">
                        <a:solidFill>
                          <a:srgbClr val="000000"/>
                        </a:solidFill>
                        <a:latin typeface="等线" panose="02010600030101010101" charset="-122"/>
                      </a:endParaRPr>
                    </a:p>
                  </a:txBody>
                  <a:tcPr marL="12700" marR="12700" marT="12700" vert="horz" anchor="b" anchorCtr="0"/>
                </a:tc>
              </a:tr>
              <a:tr h="381000">
                <a:tc>
                  <a:txBody>
                    <a:bodyPr/>
                    <a:p>
                      <a:pPr>
                        <a:buNone/>
                      </a:pPr>
                      <a:r>
                        <a:rPr lang="en-US" altLang="zh-CN"/>
                        <a:t>5</a:t>
                      </a:r>
                      <a:endParaRPr lang="en-US" altLang="zh-CN"/>
                    </a:p>
                  </a:txBody>
                  <a:tcPr/>
                </a:tc>
                <a:tc>
                  <a:txBody>
                    <a:bodyPr/>
                    <a:p>
                      <a:pPr indent="0">
                        <a:buNone/>
                      </a:pPr>
                      <a:r>
                        <a:rPr lang="en-US" sz="1100" b="0">
                          <a:solidFill>
                            <a:srgbClr val="000000"/>
                          </a:solidFill>
                          <a:latin typeface="等线" panose="02010600030101010101" charset="-122"/>
                        </a:rPr>
                        <a:t>14.27</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000000"/>
                          </a:solidFill>
                          <a:latin typeface="等线" panose="02010600030101010101" charset="-122"/>
                        </a:rPr>
                        <a:t>14.20</a:t>
                      </a:r>
                      <a:endParaRPr lang="en-US" altLang="en-US" sz="1100" b="0">
                        <a:solidFill>
                          <a:srgbClr val="000000"/>
                        </a:solidFill>
                        <a:latin typeface="等线" panose="02010600030101010101" charset="-122"/>
                      </a:endParaRPr>
                    </a:p>
                  </a:txBody>
                  <a:tcPr marL="12700" marR="12700" marT="12700" vert="horz" anchor="b" anchorCtr="0"/>
                </a:tc>
                <a:tc>
                  <a:txBody>
                    <a:bodyPr/>
                    <a:p>
                      <a:pPr indent="0">
                        <a:buNone/>
                      </a:pPr>
                      <a:r>
                        <a:rPr lang="en-US" sz="1100" b="0">
                          <a:solidFill>
                            <a:srgbClr val="FF0000"/>
                          </a:solidFill>
                          <a:latin typeface="等线" panose="02010600030101010101" charset="-122"/>
                        </a:rPr>
                        <a:t>14.69</a:t>
                      </a:r>
                      <a:endParaRPr lang="en-US" altLang="en-US" sz="1100" b="0">
                        <a:solidFill>
                          <a:srgbClr val="FF0000"/>
                        </a:solidFill>
                        <a:latin typeface="等线" panose="02010600030101010101" charset="-122"/>
                      </a:endParaRPr>
                    </a:p>
                  </a:txBody>
                  <a:tcPr marL="12700" marR="12700" marT="12700" vert="horz" anchor="b" anchorCtr="0"/>
                </a:tc>
              </a:tr>
            </a:tbl>
          </a:graphicData>
        </a:graphic>
      </p:graphicFrame>
      <p:sp>
        <p:nvSpPr>
          <p:cNvPr id="5" name="文本框 4"/>
          <p:cNvSpPr txBox="1"/>
          <p:nvPr/>
        </p:nvSpPr>
        <p:spPr>
          <a:xfrm>
            <a:off x="535305" y="5618480"/>
            <a:ext cx="8970645" cy="465455"/>
          </a:xfrm>
          <a:prstGeom prst="rect">
            <a:avLst/>
          </a:prstGeom>
          <a:noFill/>
        </p:spPr>
        <p:txBody>
          <a:bodyPr wrap="square" rtlCol="0">
            <a:noAutofit/>
          </a:bodyPr>
          <a:p>
            <a:r>
              <a:rPr lang="en-US" altLang="zh-CN"/>
              <a:t>Red value is the measure value, Black value is the value computatived from measure value and CT value. unit is </a:t>
            </a:r>
            <a:r>
              <a:rPr lang="en-US" altLang="zh-CN">
                <a:solidFill>
                  <a:srgbClr val="FF0000"/>
                </a:solidFill>
                <a:sym typeface="+mn-ea"/>
              </a:rPr>
              <a:t>(</a:t>
            </a:r>
            <a:r>
              <a:rPr lang="en-US" b="1">
                <a:solidFill>
                  <a:srgbClr val="FF0000"/>
                </a:solidFill>
                <a:latin typeface="等线" panose="02010600030101010101" charset="-122"/>
                <a:sym typeface="+mn-ea"/>
              </a:rPr>
              <a:t>E+13 </a:t>
            </a:r>
            <a:r>
              <a:rPr lang="en-US" altLang="zh-CN">
                <a:solidFill>
                  <a:srgbClr val="FF0000"/>
                </a:solidFill>
                <a:sym typeface="+mn-ea"/>
              </a:rPr>
              <a:t>1MeV neq/cm^2)</a:t>
            </a:r>
            <a:endParaRPr lang="zh-CN" altLang="en-US"/>
          </a:p>
          <a:p>
            <a:endParaRPr lang="en-US" altLang="zh-CN" b="1"/>
          </a:p>
          <a:p>
            <a:r>
              <a:rPr lang="en-US" altLang="zh-CN" b="1"/>
              <a:t> </a:t>
            </a:r>
            <a:endParaRPr lang="en-US" altLang="en-US" b="0">
              <a:latin typeface="等线" panose="02010600030101010101" charset="-122"/>
            </a:endParaRPr>
          </a:p>
          <a:p>
            <a:endParaRPr lang="en-US" altLang="en-US" b="0">
              <a:latin typeface="等线" panose="02010600030101010101" charset="-122"/>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UNIT_TABLE_BEAUTIFY" val="smartTable{bb71435e-c9ce-4214-aeda-decfc0869a22}"/>
  <p:tag name="TABLE_ENDDRAG_ORIGIN_RECT" val="882*134"/>
  <p:tag name="TABLE_ENDDRAG_RECT" val="28*117*882*134"/>
  <p:tag name="KSO_WM_BEAUTIFY_FLAG" val=""/>
</p:tagLst>
</file>

<file path=ppt/tags/tag72.xml><?xml version="1.0" encoding="utf-8"?>
<p:tagLst xmlns:p="http://schemas.openxmlformats.org/presentationml/2006/main">
  <p:tag name="KSO_WM_UNIT_TABLE_BEAUTIFY" val="smartTable{bb71435e-c9ce-4214-aeda-decfc0869a22}"/>
  <p:tag name="TABLE_ENDDRAG_ORIGIN_RECT" val="882*134"/>
  <p:tag name="TABLE_ENDDRAG_RECT" val="28*117*882*134"/>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UNIT_TABLE_BEAUTIFY" val="smartTable{e4b8cee5-a099-4ca9-9740-537b72ddea88}"/>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UNIT_TABLE_BEAUTIFY" val="smartTable{365cbb07-0268-481d-b67d-d08f899ae465}"/>
  <p:tag name="TABLE_ENDDRAG_ORIGIN_RECT" val="715*160"/>
  <p:tag name="TABLE_ENDDRAG_RECT" val="15*262*715*16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UNIT_TABLE_BEAUTIFY" val="smartTable{8d4a5b70-2185-46b0-8ac1-b27aa9aa9cb9}"/>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UNIT_TABLE_BEAUTIFY" val="smartTable{45207b27-e6e1-4e89-a6fc-319a293644bd}"/>
</p:tagLst>
</file>

<file path=ppt/tags/tag84.xml><?xml version="1.0" encoding="utf-8"?>
<p:tagLst xmlns:p="http://schemas.openxmlformats.org/presentationml/2006/main">
  <p:tag name="KSO_WM_UNIT_TABLE_BEAUTIFY" val="smartTable{45207b27-e6e1-4e89-a6fc-319a293644bd}"/>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COMMONDATA" val="eyJoZGlkIjoiMDYwZTJjNzUyYmI4MDVlNmU3YzBjOWNiNmZiNzQ4ZjIifQ=="/>
  <p:tag name="KSO_WPP_MARK_KEY" val="4f572a17-1246-4826-a3b9-25c8665b5bda"/>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4154</Words>
  <Application>WPS 演示</Application>
  <PresentationFormat>宽屏</PresentationFormat>
  <Paragraphs>318</Paragraphs>
  <Slides>12</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12</vt:i4>
      </vt:variant>
    </vt:vector>
  </HeadingPairs>
  <TitlesOfParts>
    <vt:vector size="24" baseType="lpstr">
      <vt:lpstr>Arial</vt:lpstr>
      <vt:lpstr>宋体</vt:lpstr>
      <vt:lpstr>Wingdings</vt:lpstr>
      <vt:lpstr>Wingdings</vt:lpstr>
      <vt:lpstr>Cambria Math</vt:lpstr>
      <vt:lpstr>MS Mincho</vt:lpstr>
      <vt:lpstr>Segoe Print</vt:lpstr>
      <vt:lpstr>等线</vt:lpstr>
      <vt:lpstr>微软雅黑</vt:lpstr>
      <vt:lpstr>Arial Unicode MS</vt:lpstr>
      <vt:lpstr>Calibri</vt:lpstr>
      <vt:lpstr>Office 主题​​</vt:lpstr>
      <vt:lpstr>Irradiation Test</vt:lpstr>
      <vt:lpstr>Install chips</vt:lpstr>
      <vt:lpstr>Movement calibration</vt:lpstr>
      <vt:lpstr>Dose arrangement</vt:lpstr>
      <vt:lpstr>Beam working status</vt:lpstr>
      <vt:lpstr>Residual radiation</vt:lpstr>
      <vt:lpstr>Dose check</vt:lpstr>
      <vt:lpstr>芯片实际照射时间</vt:lpstr>
      <vt:lpstr>Computative chips’ radiation dose from mearsure value and CT value</vt:lpstr>
      <vt:lpstr>Apply the function to 1st，2nd chip</vt:lpstr>
      <vt:lpstr>实际接受剂量对比</vt:lpstr>
      <vt:lpstr>后续计划</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Valar</cp:lastModifiedBy>
  <cp:revision>370</cp:revision>
  <dcterms:created xsi:type="dcterms:W3CDTF">2019-06-19T02:08:00Z</dcterms:created>
  <dcterms:modified xsi:type="dcterms:W3CDTF">2023-06-15T07:14:44Z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174D15C49F274C80ABDE9CD90BC81436_13</vt:lpwstr>
  </property>
</Properties>
</file>