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9" d="100"/>
          <a:sy n="139" d="100"/>
        </p:scale>
        <p:origin x="-1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2FACE-1847-401F-8CB3-F729117C04F1}" type="datetimeFigureOut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A7D73-B856-46C0-9CF1-0463C636B43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09992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66193-51FE-4DE6-8824-6FF4C0F18720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D350B-634B-4BCE-835E-C2A4259A1CCD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3E0DA-7CF3-4516-875B-8C0F6A3A5146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FA8F6-A21C-4E05-B3E7-366A60758DBB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55306-2407-464A-A717-8312355FBF15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99F43-5052-43BD-9E27-F95A1B3FE6A7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D691F-F747-4F59-A7FC-56C770B2CD17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C0F7B-0DDE-43E5-8A55-1B27B765FCF8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6C209-9CCE-4841-8C01-0EE0EF5AD0C8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3BF4E-50FA-44E9-9895-5E585EAEE7BD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A31E9-415A-4224-BB5D-99090B968E78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37CC5-E28A-435A-A7F0-3A10F6DB9A9E}" type="datetime1">
              <a:rPr lang="zh-CN" altLang="en-US" smtClean="0"/>
              <a:t>2023/6/20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Recent progress of the 3D </a:t>
            </a:r>
            <a:r>
              <a:rPr lang="en-US" altLang="zh-CN" dirty="0" err="1" smtClean="0"/>
              <a:t>polarimeter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Yuting</a:t>
            </a:r>
            <a:r>
              <a:rPr lang="en-US" altLang="zh-CN" dirty="0" smtClean="0"/>
              <a:t> Wang</a:t>
            </a:r>
          </a:p>
          <a:p>
            <a:r>
              <a:rPr lang="en-US" altLang="zh-CN" dirty="0" smtClean="0"/>
              <a:t>Jun 29, 2023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630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731973" y="2630978"/>
            <a:ext cx="4536504" cy="241226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" name="直接箭头连接符 2"/>
          <p:cNvCxnSpPr>
            <a:stCxn id="2" idx="2"/>
          </p:cNvCxnSpPr>
          <p:nvPr/>
        </p:nvCxnSpPr>
        <p:spPr>
          <a:xfrm>
            <a:off x="731973" y="3837112"/>
            <a:ext cx="532859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V="1">
            <a:off x="3000225" y="1604864"/>
            <a:ext cx="0" cy="22322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55589" y="16048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72533" y="385511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z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15941" y="272795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Observer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300928" y="3648382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/>
                        </a:rPr>
                        <m:t>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0928" y="3648382"/>
                <a:ext cx="399597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850419" y="3652446"/>
                <a:ext cx="3741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419" y="3652446"/>
                <a:ext cx="37414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252253" y="5269490"/>
                <a:ext cx="21602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/>
                      </a:rPr>
                      <m:t>𝜑</m:t>
                    </m:r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azimuthal</a:t>
                </a:r>
              </a:p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elevation</a:t>
                </a:r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253" y="5269490"/>
                <a:ext cx="2160240" cy="646331"/>
              </a:xfrm>
              <a:prstGeom prst="rect">
                <a:avLst/>
              </a:prstGeom>
              <a:blipFill rotWithShape="1">
                <a:blip r:embed="rId4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7212693" y="3463716"/>
                <a:ext cx="15588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i="1" smtClean="0">
                          <a:latin typeface="Cambria Math"/>
                        </a:rPr>
                        <m:t>x</m:t>
                      </m:r>
                      <m:r>
                        <a:rPr lang="en-US" altLang="zh-CN" b="0" i="1" smtClean="0">
                          <a:latin typeface="Cambria Math"/>
                        </a:rPr>
                        <m:t>=</m:t>
                      </m:r>
                      <m:r>
                        <a:rPr lang="en-US" altLang="zh-CN" b="0" i="1" smtClean="0">
                          <a:latin typeface="Cambria Math"/>
                        </a:rPr>
                        <m:t>𝐿</m:t>
                      </m:r>
                      <m:r>
                        <a:rPr lang="zh-CN" altLang="en-US" b="0" i="1" smtClean="0">
                          <a:latin typeface="Cambria Math"/>
                        </a:rPr>
                        <m:t>𝜃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zh-CN" altLang="en-US" b="0" i="1" smtClean="0">
                              <a:latin typeface="Cambria Math"/>
                            </a:rPr>
                            <m:t>𝜑</m:t>
                          </m:r>
                        </m:e>
                      </m:func>
                      <m:r>
                        <a:rPr lang="en-US" altLang="zh-CN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altLang="zh-CN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𝑦</m:t>
                      </m:r>
                      <m:r>
                        <a:rPr lang="en-US" altLang="zh-CN" b="0" i="1" smtClean="0">
                          <a:latin typeface="Cambria Math"/>
                        </a:rPr>
                        <m:t>=</m:t>
                      </m:r>
                      <m:r>
                        <a:rPr lang="en-US" altLang="zh-CN" b="0" i="1" smtClean="0">
                          <a:latin typeface="Cambria Math"/>
                        </a:rPr>
                        <m:t>𝐿</m:t>
                      </m:r>
                      <m:r>
                        <a:rPr lang="zh-CN" altLang="en-US" b="0" i="1" smtClean="0">
                          <a:latin typeface="Cambria Math"/>
                        </a:rPr>
                        <m:t>𝜃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zh-CN" altLang="en-US" b="0" i="1" smtClean="0">
                              <a:latin typeface="Cambria Math"/>
                            </a:rPr>
                            <m:t>𝜑</m:t>
                          </m:r>
                        </m:e>
                      </m:func>
                      <m:r>
                        <a:rPr lang="en-US" altLang="zh-CN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2693" y="3463716"/>
                <a:ext cx="1558888" cy="646331"/>
              </a:xfrm>
              <a:prstGeom prst="rect">
                <a:avLst/>
              </a:prstGeom>
              <a:blipFill rotWithShape="1">
                <a:blip r:embed="rId5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矩形 11"/>
              <p:cNvSpPr/>
              <p:nvPr/>
            </p:nvSpPr>
            <p:spPr>
              <a:xfrm>
                <a:off x="4332373" y="3279050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2373" y="3279050"/>
                <a:ext cx="36574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4037489" y="209105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</a:t>
            </a:r>
            <a:endParaRPr lang="zh-CN" altLang="en-US" dirty="0"/>
          </a:p>
        </p:txBody>
      </p:sp>
      <p:cxnSp>
        <p:nvCxnSpPr>
          <p:cNvPr id="14" name="直接箭头连接符 13"/>
          <p:cNvCxnSpPr/>
          <p:nvPr/>
        </p:nvCxnSpPr>
        <p:spPr>
          <a:xfrm flipH="1" flipV="1">
            <a:off x="5533242" y="2342946"/>
            <a:ext cx="17914" cy="2058065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圆角矩形 14"/>
          <p:cNvSpPr/>
          <p:nvPr/>
        </p:nvSpPr>
        <p:spPr>
          <a:xfrm>
            <a:off x="4718351" y="2815644"/>
            <a:ext cx="1681336" cy="162733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1808177" lon="17378686" rev="174242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爆炸形 1 15"/>
          <p:cNvSpPr/>
          <p:nvPr/>
        </p:nvSpPr>
        <p:spPr>
          <a:xfrm>
            <a:off x="2931913" y="3756103"/>
            <a:ext cx="136624" cy="162018"/>
          </a:xfrm>
          <a:prstGeom prst="irregularSeal1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 flipV="1">
            <a:off x="2998625" y="3556839"/>
            <a:ext cx="2372568" cy="280273"/>
          </a:xfrm>
          <a:prstGeom prst="straightConnector1">
            <a:avLst/>
          </a:prstGeom>
          <a:ln>
            <a:solidFill>
              <a:srgbClr val="00B05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58779" y="229709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y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5371193" y="3556839"/>
            <a:ext cx="41300" cy="592291"/>
          </a:xfrm>
          <a:prstGeom prst="line">
            <a:avLst/>
          </a:prstGeom>
          <a:ln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5371193" y="3279050"/>
            <a:ext cx="179963" cy="277789"/>
          </a:xfrm>
          <a:prstGeom prst="line">
            <a:avLst/>
          </a:prstGeom>
          <a:ln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 flipV="1">
            <a:off x="5391843" y="3556839"/>
            <a:ext cx="167176" cy="28027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V="1">
            <a:off x="3900325" y="3696975"/>
            <a:ext cx="0" cy="140137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 22"/>
          <p:cNvSpPr/>
          <p:nvPr/>
        </p:nvSpPr>
        <p:spPr>
          <a:xfrm>
            <a:off x="5335189" y="3516480"/>
            <a:ext cx="72008" cy="8071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4868415" y="3207055"/>
                <a:ext cx="7807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𝑥</m:t>
                      </m:r>
                      <m:r>
                        <a:rPr lang="en-US" altLang="zh-CN" b="0" i="1" smtClean="0">
                          <a:latin typeface="Cambria Math"/>
                        </a:rPr>
                        <m:t>,</m:t>
                      </m:r>
                      <m:r>
                        <a:rPr lang="en-US" altLang="zh-CN" b="0" i="1" smtClean="0">
                          <a:latin typeface="Cambria Math"/>
                        </a:rPr>
                        <m:t>𝑦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415" y="3207055"/>
                <a:ext cx="78072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6009475" y="3047623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x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flipV="1">
            <a:off x="5268477" y="2956441"/>
            <a:ext cx="792088" cy="1463054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V="1">
            <a:off x="2316149" y="2229046"/>
            <a:ext cx="1642282" cy="273630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23528" y="260648"/>
            <a:ext cx="5904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Model </a:t>
            </a:r>
            <a:r>
              <a:rPr lang="en-US" altLang="zh-CN" dirty="0" smtClean="0"/>
              <a:t>Explanation (W/O bending magnet)</a:t>
            </a:r>
            <a:endParaRPr lang="zh-CN" altLang="en-US" dirty="0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2587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76018"/>
            <a:ext cx="2692092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3528" y="260648"/>
            <a:ext cx="5904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Scattering Photon</a:t>
            </a:r>
            <a:endParaRPr lang="zh-CN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450" y="4365104"/>
            <a:ext cx="2554104" cy="2065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554" y="2034964"/>
            <a:ext cx="2318767" cy="2009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188" y="4452446"/>
            <a:ext cx="2320677" cy="1891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C:\Users\Administrator\Desktop\Figure_1.jpe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64" t="14542" r="13412" b="6673"/>
          <a:stretch/>
        </p:blipFill>
        <p:spPr bwMode="auto">
          <a:xfrm>
            <a:off x="5868144" y="1777865"/>
            <a:ext cx="2730014" cy="239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dministrator\Desktop\Figure_2.jpe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32" t="17157" r="14552" b="8287"/>
          <a:stretch/>
        </p:blipFill>
        <p:spPr bwMode="auto">
          <a:xfrm>
            <a:off x="6026459" y="4491713"/>
            <a:ext cx="2571699" cy="2250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直接连接符 4"/>
          <p:cNvCxnSpPr/>
          <p:nvPr/>
        </p:nvCxnSpPr>
        <p:spPr>
          <a:xfrm>
            <a:off x="5436096" y="980728"/>
            <a:ext cx="0" cy="5877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3" name="Picture 9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16" b="-1"/>
          <a:stretch/>
        </p:blipFill>
        <p:spPr bwMode="auto">
          <a:xfrm>
            <a:off x="1462286" y="1061241"/>
            <a:ext cx="2818636" cy="612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218" y="1061241"/>
            <a:ext cx="1588180" cy="5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280922" y="436264"/>
            <a:ext cx="3476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Ek</a:t>
            </a:r>
            <a:r>
              <a:rPr lang="en-US" altLang="zh-CN" dirty="0" smtClean="0"/>
              <a:t>=120 GeV	L=60 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77505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-108520" y="2019704"/>
            <a:ext cx="4536504" cy="241226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3" name="直接箭头连接符 2"/>
          <p:cNvCxnSpPr>
            <a:stCxn id="2" idx="2"/>
          </p:cNvCxnSpPr>
          <p:nvPr/>
        </p:nvCxnSpPr>
        <p:spPr>
          <a:xfrm>
            <a:off x="-108520" y="3225838"/>
            <a:ext cx="9139315" cy="8100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直接箭头连接符 3"/>
          <p:cNvCxnSpPr/>
          <p:nvPr/>
        </p:nvCxnSpPr>
        <p:spPr>
          <a:xfrm flipV="1">
            <a:off x="2159732" y="993590"/>
            <a:ext cx="0" cy="22322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915096" y="99359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23291" y="3085701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z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984169" y="3774425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Observer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460435" y="3037108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/>
                        </a:rPr>
                        <m:t>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435" y="3037108"/>
                <a:ext cx="399597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009926" y="3041172"/>
                <a:ext cx="3741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926" y="3041172"/>
                <a:ext cx="37414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1769389" y="4756008"/>
                <a:ext cx="21602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/>
                      </a:rPr>
                      <m:t>𝜑</m:t>
                    </m:r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azimuthal</a:t>
                </a:r>
              </a:p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elevation</a:t>
                </a:r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9389" y="4756008"/>
                <a:ext cx="2160240" cy="646331"/>
              </a:xfrm>
              <a:prstGeom prst="rect">
                <a:avLst/>
              </a:prstGeom>
              <a:blipFill rotWithShape="1">
                <a:blip r:embed="rId4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774211" y="5662989"/>
                <a:ext cx="249683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i="1" smtClean="0">
                          <a:latin typeface="Cambria Math"/>
                        </a:rPr>
                        <m:t>x</m:t>
                      </m:r>
                      <m:r>
                        <a:rPr lang="en-US" altLang="zh-CN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zh-CN" altLang="en-US" b="0" i="1" smtClean="0">
                          <a:latin typeface="Cambria Math"/>
                        </a:rPr>
                        <m:t>𝜃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zh-CN" altLang="en-US" b="0" i="1" smtClean="0">
                              <a:latin typeface="Cambria Math"/>
                            </a:rPr>
                            <m:t>𝜑</m:t>
                          </m:r>
                        </m:e>
                      </m:func>
                      <m:r>
                        <a:rPr lang="en-US" altLang="zh-CN" b="0" i="1" smtClean="0">
                          <a:latin typeface="Cambria Math"/>
                        </a:rPr>
                        <m:t>+</m:t>
                      </m:r>
                      <m:r>
                        <a:rPr lang="en-US" altLang="zh-CN" b="0" i="1" smtClean="0">
                          <a:latin typeface="Cambria Math"/>
                        </a:rPr>
                        <m:t>𝑢</m:t>
                      </m:r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CN" altLang="en-US" b="0" i="1" smtClean="0"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zh-CN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altLang="zh-CN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𝑦</m:t>
                      </m:r>
                      <m:r>
                        <a:rPr lang="en-US" altLang="zh-CN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CN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altLang="zh-CN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zh-CN" altLang="en-US" b="0" i="1" smtClean="0">
                          <a:latin typeface="Cambria Math"/>
                        </a:rPr>
                        <m:t>𝜃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zh-CN" altLang="en-US" b="0" i="1" smtClean="0">
                              <a:latin typeface="Cambria Math"/>
                            </a:rPr>
                            <m:t>𝜑</m:t>
                          </m:r>
                        </m:e>
                      </m:func>
                      <m:r>
                        <a:rPr lang="en-US" altLang="zh-CN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4211" y="5662989"/>
                <a:ext cx="2496837" cy="646331"/>
              </a:xfrm>
              <a:prstGeom prst="rect">
                <a:avLst/>
              </a:prstGeom>
              <a:blipFill rotWithShape="1">
                <a:blip r:embed="rId5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矩形 11"/>
              <p:cNvSpPr/>
              <p:nvPr/>
            </p:nvSpPr>
            <p:spPr>
              <a:xfrm>
                <a:off x="3491880" y="2667776"/>
                <a:ext cx="46301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2" name="矩形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1880" y="2667776"/>
                <a:ext cx="463012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196996" y="1568020"/>
            <a:ext cx="224225" cy="376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</a:t>
            </a:r>
            <a:endParaRPr lang="zh-CN" altLang="en-US" dirty="0"/>
          </a:p>
        </p:txBody>
      </p:sp>
      <p:cxnSp>
        <p:nvCxnSpPr>
          <p:cNvPr id="14" name="直接箭头连接符 13"/>
          <p:cNvCxnSpPr/>
          <p:nvPr/>
        </p:nvCxnSpPr>
        <p:spPr>
          <a:xfrm flipH="1" flipV="1">
            <a:off x="7901470" y="3389416"/>
            <a:ext cx="17914" cy="2058065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圆角矩形 14"/>
          <p:cNvSpPr/>
          <p:nvPr/>
        </p:nvSpPr>
        <p:spPr>
          <a:xfrm>
            <a:off x="7086579" y="3862114"/>
            <a:ext cx="1681336" cy="162733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1808177" lon="17378686" rev="174242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爆炸形 1 15"/>
          <p:cNvSpPr/>
          <p:nvPr/>
        </p:nvSpPr>
        <p:spPr>
          <a:xfrm>
            <a:off x="2091420" y="3144829"/>
            <a:ext cx="136624" cy="162018"/>
          </a:xfrm>
          <a:prstGeom prst="irregularSeal1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8380213" y="404911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x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7007" y="334356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y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19" name="直接连接符 18"/>
          <p:cNvCxnSpPr/>
          <p:nvPr/>
        </p:nvCxnSpPr>
        <p:spPr>
          <a:xfrm>
            <a:off x="7739421" y="4603309"/>
            <a:ext cx="41300" cy="592291"/>
          </a:xfrm>
          <a:prstGeom prst="line">
            <a:avLst/>
          </a:prstGeom>
          <a:ln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 flipV="1">
            <a:off x="7756271" y="4345068"/>
            <a:ext cx="179963" cy="277789"/>
          </a:xfrm>
          <a:prstGeom prst="line">
            <a:avLst/>
          </a:prstGeom>
          <a:ln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 flipH="1" flipV="1">
            <a:off x="7760071" y="4603309"/>
            <a:ext cx="167176" cy="280273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 flipV="1">
            <a:off x="3414171" y="3085701"/>
            <a:ext cx="0" cy="140137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椭圆 22"/>
          <p:cNvSpPr/>
          <p:nvPr/>
        </p:nvSpPr>
        <p:spPr>
          <a:xfrm>
            <a:off x="7720267" y="4582498"/>
            <a:ext cx="72008" cy="8071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7236643" y="4253525"/>
                <a:ext cx="78072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(</m:t>
                      </m:r>
                      <m:r>
                        <a:rPr lang="en-US" altLang="zh-CN" b="0" i="1" smtClean="0">
                          <a:latin typeface="Cambria Math"/>
                        </a:rPr>
                        <m:t>𝑥</m:t>
                      </m:r>
                      <m:r>
                        <a:rPr lang="en-US" altLang="zh-CN" b="0" i="1" smtClean="0">
                          <a:latin typeface="Cambria Math"/>
                        </a:rPr>
                        <m:t>,</m:t>
                      </m:r>
                      <m:r>
                        <a:rPr lang="en-US" altLang="zh-CN" b="0" i="1" smtClean="0">
                          <a:latin typeface="Cambria Math"/>
                        </a:rPr>
                        <m:t>𝑦</m:t>
                      </m:r>
                      <m:r>
                        <a:rPr lang="en-US" altLang="zh-CN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6643" y="4253525"/>
                <a:ext cx="780727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斜纹 24"/>
          <p:cNvSpPr/>
          <p:nvPr/>
        </p:nvSpPr>
        <p:spPr>
          <a:xfrm rot="13495294">
            <a:off x="4460644" y="2407823"/>
            <a:ext cx="1158816" cy="1142992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>
          <a:xfrm flipV="1">
            <a:off x="2158132" y="3037108"/>
            <a:ext cx="2773908" cy="188731"/>
          </a:xfrm>
          <a:prstGeom prst="straightConnector1">
            <a:avLst/>
          </a:prstGeom>
          <a:ln>
            <a:solidFill>
              <a:srgbClr val="00B050"/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 flipV="1">
            <a:off x="1483857" y="1630542"/>
            <a:ext cx="1642282" cy="273630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V="1">
            <a:off x="7639215" y="3131473"/>
            <a:ext cx="1247564" cy="2289515"/>
          </a:xfrm>
          <a:prstGeom prst="straightConnector1">
            <a:avLst/>
          </a:prstGeom>
          <a:ln w="19050">
            <a:solidFill>
              <a:srgbClr val="FF0000"/>
            </a:solidFill>
            <a:prstDash val="dash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5574411" y="3273369"/>
            <a:ext cx="3240360" cy="22456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右大括号 29"/>
          <p:cNvSpPr/>
          <p:nvPr/>
        </p:nvSpPr>
        <p:spPr>
          <a:xfrm rot="1998240">
            <a:off x="8436954" y="3344287"/>
            <a:ext cx="433775" cy="1778989"/>
          </a:xfrm>
          <a:prstGeom prst="rightBrac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矩形 30"/>
              <p:cNvSpPr/>
              <p:nvPr/>
            </p:nvSpPr>
            <p:spPr>
              <a:xfrm>
                <a:off x="6366499" y="3343562"/>
                <a:ext cx="4683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1" name="矩形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6499" y="3343562"/>
                <a:ext cx="468333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8380213" y="5489444"/>
            <a:ext cx="34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Z’</a:t>
            </a:r>
            <a:endParaRPr lang="zh-CN" alt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23528" y="260648"/>
            <a:ext cx="5904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Model </a:t>
            </a:r>
            <a:r>
              <a:rPr lang="en-US" altLang="zh-CN" dirty="0" smtClean="0"/>
              <a:t>Explanation (With bending magnet)</a:t>
            </a:r>
            <a:endParaRPr lang="zh-CN" altLang="en-US" dirty="0"/>
          </a:p>
        </p:txBody>
      </p:sp>
      <p:sp>
        <p:nvSpPr>
          <p:cNvPr id="35" name="灯片编号占位符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1760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00" y="1772816"/>
            <a:ext cx="3672408" cy="264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 descr="C:\Users\Administrator\Desktop\Figure_1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62" t="16288" r="13885" b="7055"/>
          <a:stretch/>
        </p:blipFill>
        <p:spPr bwMode="auto">
          <a:xfrm>
            <a:off x="6027897" y="2510344"/>
            <a:ext cx="3116103" cy="2754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45314"/>
            <a:ext cx="2562225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23528" y="260648"/>
            <a:ext cx="59044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Scattering Electron</a:t>
            </a:r>
            <a:endParaRPr lang="zh-CN" altLang="en-US" dirty="0"/>
          </a:p>
        </p:txBody>
      </p:sp>
      <p:cxnSp>
        <p:nvCxnSpPr>
          <p:cNvPr id="10" name="直接连接符 9"/>
          <p:cNvCxnSpPr/>
          <p:nvPr/>
        </p:nvCxnSpPr>
        <p:spPr>
          <a:xfrm>
            <a:off x="6027897" y="980728"/>
            <a:ext cx="0" cy="5877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0" y="98072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9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16" b="-1"/>
          <a:stretch/>
        </p:blipFill>
        <p:spPr bwMode="auto">
          <a:xfrm>
            <a:off x="1462286" y="1061241"/>
            <a:ext cx="2818636" cy="612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218" y="1061241"/>
            <a:ext cx="1588180" cy="547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7" y="4690890"/>
            <a:ext cx="2880119" cy="18344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879" y="4633520"/>
            <a:ext cx="2994273" cy="1861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7737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6</a:t>
            </a:fld>
            <a:endParaRPr lang="zh-CN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627784" y="1124744"/>
                <a:ext cx="3258136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400" i="1" smtClean="0">
                          <a:latin typeface="Cambria Math"/>
                        </a:rPr>
                        <m:t>x</m:t>
                      </m:r>
                      <m:r>
                        <a:rPr lang="en-US" altLang="zh-CN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zh-CN" altLang="en-US" sz="2400" b="0" i="1" smtClean="0">
                          <a:latin typeface="Cambria Math"/>
                        </a:rPr>
                        <m:t>𝜃</m:t>
                      </m:r>
                      <m:func>
                        <m:funcPr>
                          <m:ctrlPr>
                            <a:rPr lang="en-US" altLang="zh-CN" sz="2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zh-CN" altLang="en-US" sz="2400" b="0" i="1" smtClean="0">
                              <a:latin typeface="Cambria Math"/>
                            </a:rPr>
                            <m:t>𝜑</m:t>
                          </m:r>
                        </m:e>
                      </m:func>
                      <m:r>
                        <a:rPr lang="en-US" altLang="zh-CN" sz="2400" b="0" i="1" smtClean="0">
                          <a:latin typeface="Cambria Math"/>
                        </a:rPr>
                        <m:t>+</m:t>
                      </m:r>
                      <m:r>
                        <a:rPr lang="en-US" altLang="zh-CN" sz="2400" b="0" i="1" smtClean="0">
                          <a:latin typeface="Cambria Math"/>
                        </a:rPr>
                        <m:t>𝑢</m:t>
                      </m:r>
                      <m:sSub>
                        <m:sSubPr>
                          <m:ctrlPr>
                            <a:rPr lang="en-US" altLang="zh-CN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zh-CN" altLang="en-US" sz="2400" b="0" i="1" smtClean="0"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sSub>
                        <m:sSubPr>
                          <m:ctrlPr>
                            <a:rPr lang="en-US" altLang="zh-CN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2400" b="0" i="1" smtClean="0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altLang="zh-CN" sz="2400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altLang="zh-CN" sz="2400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/>
                        </a:rPr>
                        <m:t>𝑦</m:t>
                      </m:r>
                      <m:r>
                        <a:rPr lang="en-US" altLang="zh-CN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altLang="zh-CN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zh-CN" sz="2400" i="1">
                              <a:latin typeface="Cambria Math"/>
                            </a:rPr>
                            <m:t>𝐿</m:t>
                          </m:r>
                        </m:e>
                        <m:sub>
                          <m:r>
                            <a:rPr lang="en-US" altLang="zh-CN" sz="2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zh-CN" altLang="en-US" sz="2400" b="0" i="1" smtClean="0">
                          <a:latin typeface="Cambria Math"/>
                        </a:rPr>
                        <m:t>𝜃</m:t>
                      </m:r>
                      <m:func>
                        <m:funcPr>
                          <m:ctrlPr>
                            <a:rPr lang="en-US" altLang="zh-CN" sz="2400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zh-CN" altLang="en-US" sz="2400" b="0" i="1" smtClean="0">
                              <a:latin typeface="Cambria Math"/>
                            </a:rPr>
                            <m:t>𝜑</m:t>
                          </m:r>
                        </m:e>
                      </m:func>
                      <m:r>
                        <a:rPr lang="en-US" altLang="zh-CN" sz="2400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1124744"/>
                <a:ext cx="3258136" cy="830997"/>
              </a:xfrm>
              <a:prstGeom prst="rect">
                <a:avLst/>
              </a:prstGeom>
              <a:blipFill rotWithShape="1">
                <a:blip r:embed="rId2"/>
                <a:stretch>
                  <a:fillRect b="-51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899592" y="2780928"/>
            <a:ext cx="74888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change the coordinate variables into (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plane, it’s necessary to calculate (u,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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in form of (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x,y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According to the relation between two coordinates, one-to-two mapping occurs, which may not physical in fact.</a:t>
            </a:r>
          </a:p>
          <a:p>
            <a:pPr algn="just"/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Possible solution:</a:t>
            </a:r>
          </a:p>
          <a:p>
            <a:pPr marL="285750" indent="-285750" algn="just">
              <a:buFont typeface="Wingdings" panose="05000000000000000000" pitchFamily="2" charset="2"/>
              <a:buChar char="u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Monte Carlo method</a:t>
            </a:r>
          </a:p>
          <a:p>
            <a:pPr marL="285750" indent="-285750" algn="just">
              <a:buFont typeface="Wingdings" panose="05000000000000000000" pitchFamily="2" charset="2"/>
              <a:buChar char="u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the new variables to analytically express coordinate transformation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769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7</a:t>
            </a:fld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99703" y="404664"/>
            <a:ext cx="39678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 flow of the Monte </a:t>
            </a:r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Carlo method</a:t>
            </a:r>
          </a:p>
        </p:txBody>
      </p:sp>
      <p:sp>
        <p:nvSpPr>
          <p:cNvPr id="4" name="圆角矩形 3"/>
          <p:cNvSpPr/>
          <p:nvPr/>
        </p:nvSpPr>
        <p:spPr>
          <a:xfrm>
            <a:off x="323528" y="1124744"/>
            <a:ext cx="36724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PDF: Build the distribution function from the cross section </a:t>
            </a:r>
            <a:endParaRPr lang="zh-CN" altLang="en-US" sz="1600" dirty="0"/>
          </a:p>
        </p:txBody>
      </p:sp>
      <p:sp>
        <p:nvSpPr>
          <p:cNvPr id="5" name="下箭头 4"/>
          <p:cNvSpPr/>
          <p:nvPr/>
        </p:nvSpPr>
        <p:spPr>
          <a:xfrm>
            <a:off x="1943708" y="2060848"/>
            <a:ext cx="25202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圆角矩形 5"/>
          <p:cNvSpPr/>
          <p:nvPr/>
        </p:nvSpPr>
        <p:spPr>
          <a:xfrm>
            <a:off x="283945" y="2636912"/>
            <a:ext cx="36724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(u,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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1600" dirty="0" smtClean="0"/>
              <a:t>Generate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(u,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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according to PDF</a:t>
            </a:r>
            <a:r>
              <a:rPr lang="en-US" altLang="zh-CN" sz="1600" dirty="0" smtClean="0"/>
              <a:t>  </a:t>
            </a:r>
            <a:endParaRPr lang="zh-CN" altLang="en-US" sz="1600" dirty="0"/>
          </a:p>
        </p:txBody>
      </p:sp>
      <p:sp>
        <p:nvSpPr>
          <p:cNvPr id="7" name="圆角矩形 6"/>
          <p:cNvSpPr/>
          <p:nvPr/>
        </p:nvSpPr>
        <p:spPr>
          <a:xfrm>
            <a:off x="270568" y="3861048"/>
            <a:ext cx="36724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(X,Y): Obtain (X,Y)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relation between two coordinates</a:t>
            </a:r>
            <a:r>
              <a:rPr lang="en-US" altLang="zh-CN" sz="1600" dirty="0" smtClean="0"/>
              <a:t> </a:t>
            </a:r>
            <a:endParaRPr lang="zh-CN" altLang="en-US" sz="1600" dirty="0"/>
          </a:p>
        </p:txBody>
      </p:sp>
      <p:sp>
        <p:nvSpPr>
          <p:cNvPr id="8" name="下箭头 7"/>
          <p:cNvSpPr/>
          <p:nvPr/>
        </p:nvSpPr>
        <p:spPr>
          <a:xfrm>
            <a:off x="1970094" y="3284984"/>
            <a:ext cx="25202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下箭头 8"/>
          <p:cNvSpPr/>
          <p:nvPr/>
        </p:nvSpPr>
        <p:spPr>
          <a:xfrm>
            <a:off x="1970094" y="4797152"/>
            <a:ext cx="252028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283945" y="5373216"/>
            <a:ext cx="367240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/>
              <a:t>Substitute (</a:t>
            </a:r>
            <a:r>
              <a:rPr lang="en-US" altLang="zh-CN" sz="1600" dirty="0" err="1" smtClean="0"/>
              <a:t>x,y</a:t>
            </a:r>
            <a:r>
              <a:rPr lang="en-US" altLang="zh-CN" sz="1600" dirty="0" smtClean="0"/>
              <a:t>) into ICS cross section (in form of (</a:t>
            </a:r>
            <a:r>
              <a:rPr lang="en-US" altLang="zh-CN" sz="1600" dirty="0" err="1" smtClean="0"/>
              <a:t>x,y</a:t>
            </a:r>
            <a:r>
              <a:rPr lang="en-US" altLang="zh-CN" sz="1600" dirty="0" smtClean="0"/>
              <a:t>))</a:t>
            </a:r>
            <a:endParaRPr lang="zh-CN" altLang="en-US" sz="1600" dirty="0"/>
          </a:p>
        </p:txBody>
      </p:sp>
      <p:sp>
        <p:nvSpPr>
          <p:cNvPr id="11" name="右箭头 10"/>
          <p:cNvSpPr/>
          <p:nvPr/>
        </p:nvSpPr>
        <p:spPr>
          <a:xfrm>
            <a:off x="4139952" y="5589240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5220072" y="4797152"/>
            <a:ext cx="3024336" cy="18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Analysis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6902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8</a:t>
            </a:fld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419872" y="2975696"/>
            <a:ext cx="1697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Backup</a:t>
            </a:r>
            <a:endParaRPr lang="zh-CN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8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9</a:t>
            </a:fld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1391004" y="2130876"/>
            <a:ext cx="4536504" cy="2412268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4" name="直接箭头连接符 3"/>
          <p:cNvCxnSpPr>
            <a:stCxn id="3" idx="2"/>
          </p:cNvCxnSpPr>
          <p:nvPr/>
        </p:nvCxnSpPr>
        <p:spPr>
          <a:xfrm>
            <a:off x="1391004" y="3337010"/>
            <a:ext cx="5328592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接箭头连接符 4"/>
          <p:cNvCxnSpPr/>
          <p:nvPr/>
        </p:nvCxnSpPr>
        <p:spPr>
          <a:xfrm flipV="1">
            <a:off x="3659256" y="1104762"/>
            <a:ext cx="0" cy="2232248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流程图: 预定义过程 5"/>
          <p:cNvSpPr/>
          <p:nvPr/>
        </p:nvSpPr>
        <p:spPr>
          <a:xfrm>
            <a:off x="4883393" y="1756451"/>
            <a:ext cx="1944216" cy="1840850"/>
          </a:xfrm>
          <a:prstGeom prst="flowChartPredefinedProcess">
            <a:avLst/>
          </a:prstGeom>
          <a:ln>
            <a:noFill/>
          </a:ln>
          <a:effectLst/>
          <a:scene3d>
            <a:camera prst="orthographicFront">
              <a:rot lat="72997" lon="16871183" rev="145987"/>
            </a:camera>
            <a:lightRig rig="chilly" dir="t">
              <a:rot lat="0" lon="0" rev="1020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5855500" y="2562924"/>
            <a:ext cx="1" cy="1086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14620" y="110476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y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31564" y="335501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z</a:t>
            </a:r>
            <a:endParaRPr lang="zh-CN" altLang="en-US" dirty="0"/>
          </a:p>
        </p:txBody>
      </p:sp>
      <p:grpSp>
        <p:nvGrpSpPr>
          <p:cNvPr id="10" name="组合 9"/>
          <p:cNvGrpSpPr/>
          <p:nvPr/>
        </p:nvGrpSpPr>
        <p:grpSpPr>
          <a:xfrm>
            <a:off x="3659256" y="2562924"/>
            <a:ext cx="2196244" cy="1086105"/>
            <a:chOff x="2951820" y="3645024"/>
            <a:chExt cx="2196244" cy="1086105"/>
          </a:xfrm>
        </p:grpSpPr>
        <p:cxnSp>
          <p:nvCxnSpPr>
            <p:cNvPr id="11" name="直接连接符 10"/>
            <p:cNvCxnSpPr/>
            <p:nvPr/>
          </p:nvCxnSpPr>
          <p:spPr>
            <a:xfrm>
              <a:off x="2951820" y="4419111"/>
              <a:ext cx="2196244" cy="312018"/>
            </a:xfrm>
            <a:prstGeom prst="line">
              <a:avLst/>
            </a:prstGeom>
            <a:ln>
              <a:solidFill>
                <a:srgbClr val="FF0000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V="1">
              <a:off x="2951820" y="3645024"/>
              <a:ext cx="2196244" cy="774086"/>
            </a:xfrm>
            <a:prstGeom prst="line">
              <a:avLst/>
            </a:prstGeom>
            <a:ln>
              <a:solidFill>
                <a:schemeClr val="accent2"/>
              </a:solidFill>
              <a:prstDash val="dash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" name="曲线连接符 12"/>
          <p:cNvCxnSpPr/>
          <p:nvPr/>
        </p:nvCxnSpPr>
        <p:spPr>
          <a:xfrm rot="5400000">
            <a:off x="5177157" y="3454694"/>
            <a:ext cx="235367" cy="12700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51444" y="1946210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Observer</a:t>
            </a:r>
            <a:endParaRPr lang="zh-CN" altLang="en-US" dirty="0"/>
          </a:p>
        </p:txBody>
      </p:sp>
      <p:cxnSp>
        <p:nvCxnSpPr>
          <p:cNvPr id="15" name="曲线连接符 14"/>
          <p:cNvCxnSpPr/>
          <p:nvPr/>
        </p:nvCxnSpPr>
        <p:spPr>
          <a:xfrm rot="5400000">
            <a:off x="4177579" y="3260839"/>
            <a:ext cx="394066" cy="6349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5207428" y="3210996"/>
                <a:ext cx="3995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/>
                        </a:rPr>
                        <m:t>𝜑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7428" y="3210996"/>
                <a:ext cx="399597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4330260" y="3069510"/>
                <a:ext cx="3741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/>
                        </a:rPr>
                        <m:t>𝜃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0260" y="3069510"/>
                <a:ext cx="37414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3911284" y="4769388"/>
                <a:ext cx="216024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/>
                      </a:rPr>
                      <m:t>𝜑</m:t>
                    </m:r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azimuthal</a:t>
                </a:r>
              </a:p>
              <a:p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elevation</a:t>
                </a:r>
                <a:endParaRPr lang="zh-CN" alt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284" y="4769388"/>
                <a:ext cx="2160240" cy="646331"/>
              </a:xfrm>
              <a:prstGeom prst="rect">
                <a:avLst/>
              </a:prstGeom>
              <a:blipFill rotWithShape="1">
                <a:blip r:embed="rId4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5855500" y="4118468"/>
                <a:ext cx="155888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i="1" smtClean="0">
                          <a:latin typeface="Cambria Math"/>
                        </a:rPr>
                        <m:t>x</m:t>
                      </m:r>
                      <m:r>
                        <a:rPr lang="en-US" altLang="zh-CN" b="0" i="1" smtClean="0">
                          <a:latin typeface="Cambria Math"/>
                        </a:rPr>
                        <m:t>=</m:t>
                      </m:r>
                      <m:r>
                        <a:rPr lang="en-US" altLang="zh-CN" b="0" i="1" smtClean="0">
                          <a:latin typeface="Cambria Math"/>
                        </a:rPr>
                        <m:t>𝐿</m:t>
                      </m:r>
                      <m:r>
                        <a:rPr lang="zh-CN" altLang="en-US" b="0" i="1" smtClean="0">
                          <a:latin typeface="Cambria Math"/>
                        </a:rPr>
                        <m:t>𝜃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/>
                            </a:rPr>
                            <m:t>cos</m:t>
                          </m:r>
                        </m:fName>
                        <m:e>
                          <m:r>
                            <a:rPr lang="zh-CN" altLang="en-US" b="0" i="1" smtClean="0">
                              <a:latin typeface="Cambria Math"/>
                            </a:rPr>
                            <m:t>𝜑</m:t>
                          </m:r>
                        </m:e>
                      </m:func>
                      <m:r>
                        <a:rPr lang="en-US" altLang="zh-CN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altLang="zh-CN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/>
                        </a:rPr>
                        <m:t>𝑦</m:t>
                      </m:r>
                      <m:r>
                        <a:rPr lang="en-US" altLang="zh-CN" b="0" i="1" smtClean="0">
                          <a:latin typeface="Cambria Math"/>
                        </a:rPr>
                        <m:t>=</m:t>
                      </m:r>
                      <m:r>
                        <a:rPr lang="en-US" altLang="zh-CN" b="0" i="1" smtClean="0">
                          <a:latin typeface="Cambria Math"/>
                        </a:rPr>
                        <m:t>𝐿</m:t>
                      </m:r>
                      <m:r>
                        <a:rPr lang="zh-CN" altLang="en-US" b="0" i="1" smtClean="0">
                          <a:latin typeface="Cambria Math"/>
                        </a:rPr>
                        <m:t>𝜃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/>
                            </a:rPr>
                            <m:t>sin</m:t>
                          </m:r>
                        </m:fName>
                        <m:e>
                          <m:r>
                            <a:rPr lang="zh-CN" altLang="en-US" b="0" i="1" smtClean="0">
                              <a:latin typeface="Cambria Math"/>
                            </a:rPr>
                            <m:t>𝜑</m:t>
                          </m:r>
                        </m:e>
                      </m:func>
                      <m:r>
                        <a:rPr lang="en-US" altLang="zh-CN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5500" y="4118468"/>
                <a:ext cx="1558888" cy="646331"/>
              </a:xfrm>
              <a:prstGeom prst="rect">
                <a:avLst/>
              </a:prstGeom>
              <a:blipFill rotWithShape="1">
                <a:blip r:embed="rId5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矩形 19"/>
              <p:cNvSpPr/>
              <p:nvPr/>
            </p:nvSpPr>
            <p:spPr>
              <a:xfrm>
                <a:off x="4883393" y="2671016"/>
                <a:ext cx="36574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i="1">
                          <a:latin typeface="Cambria Math"/>
                        </a:rPr>
                        <m:t>𝐿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20" name="矩形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393" y="2671016"/>
                <a:ext cx="365741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4696520" y="159095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x</a:t>
            </a:r>
            <a:endParaRPr lang="zh-CN" altLang="en-US" dirty="0"/>
          </a:p>
        </p:txBody>
      </p:sp>
      <p:cxnSp>
        <p:nvCxnSpPr>
          <p:cNvPr id="22" name="直接箭头连接符 21"/>
          <p:cNvCxnSpPr/>
          <p:nvPr/>
        </p:nvCxnSpPr>
        <p:spPr>
          <a:xfrm flipV="1">
            <a:off x="2975180" y="1728944"/>
            <a:ext cx="1642282" cy="273630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877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342</Words>
  <Application>Microsoft Office PowerPoint</Application>
  <PresentationFormat>全屏显示(4:3)</PresentationFormat>
  <Paragraphs>72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Recent progress of the 3D polarimeter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Recent progress of the 3D polarimeter</dc:title>
  <dc:creator>Administrator</dc:creator>
  <cp:lastModifiedBy>Windows User</cp:lastModifiedBy>
  <cp:revision>19</cp:revision>
  <dcterms:created xsi:type="dcterms:W3CDTF">2023-06-20T02:22:50Z</dcterms:created>
  <dcterms:modified xsi:type="dcterms:W3CDTF">2023-06-20T04:57:38Z</dcterms:modified>
</cp:coreProperties>
</file>