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267" r:id="rId9"/>
    <p:sldId id="269" r:id="rId10"/>
    <p:sldId id="270" r:id="rId11"/>
    <p:sldId id="260" r:id="rId12"/>
    <p:sldId id="259" r:id="rId13"/>
    <p:sldId id="262" r:id="rId14"/>
    <p:sldId id="264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DA6A2-B40C-3237-9D48-E625B6D4D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6250B-D03B-16C7-BA82-6C52CBC28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68130-1093-CF3B-D09E-6D18C615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06BE34-7A2B-678B-37AB-9F37F28F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63118-B69E-016A-F74F-DFC62E4F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776FB-26D9-A057-C923-9194C504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717FF8-9441-94FA-7EE1-21EC96A6C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D36BA7-1221-910F-946D-FB8094A3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BF1994-5EFF-9EEB-3CC7-2D90D7B0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73F60-1307-9DB2-BF24-18E50C17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3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60CA3A-A2B9-DDDE-CB4A-2F24D1110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ECD582-64BF-8FF2-4D32-85EAAC385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36C48E-EA26-6C4B-46F8-4D6A83C5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68E53F-AA02-EA1B-D766-49DB9F36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F59101-B73C-CEA4-6F51-11D1FEA0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3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34D1A-C44D-4633-F8B8-DF6FF3EA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64E6B-11DF-236A-2AF8-CFF0B7E0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D3B29-5EF3-D814-41D9-C8F1D742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0EA9F-7890-34D5-08BE-28AE3423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3A9ED-2B99-2444-A006-4CBD86A3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1979E-4772-9B52-0F24-CA3C9A36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66A317-D449-7EA4-2890-802F90F5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0925D-455D-D532-D3E4-F83EFFDE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E1F30-A4E2-6A4D-2B8D-67E86E6F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7277A-F158-EB86-DD41-10D6F088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901C8-CD5E-9009-E3A5-7F9CFFC2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06194C-2A7A-7C0E-69CE-832D03A0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00BCB9-0FA3-E081-1ED8-E45F37040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8E3B-A4B7-571E-4965-38D40F8F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417907-1661-9A5E-D5D5-F422D3AF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75398-9D0D-703C-6ABB-5A65E6C9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3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F111F-AC6A-67AA-E1F2-37C70F82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DE384C-7882-3FEB-5E4B-061FDAA85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2E0714-C03B-2805-C5C0-B3D83819D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CF76CE-4654-86D9-42FE-E3AD4214F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0CD722-68E1-DA0E-27B4-0A4FD5B4A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939D57-6920-BD0D-4083-5515DF9B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9339BC-136D-3DB6-C95B-B046F7F6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527B8B-B66B-286C-A2B3-0FBB09A0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67739-83DD-4CD3-DE5D-67772041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425114-B107-2573-06F2-3F89154C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00E409-098A-D0D4-7ED9-7AC6F9C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F42BE-936A-FCC8-630A-567AC368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3BE022-D967-A9FC-2C8A-3F014D07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92022A-7909-0C65-520C-E7594637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3AE93-359F-7BF2-CF3F-D3A56121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320AC-8B13-E57A-C4BE-A2EE442A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9FF35-0F29-F16A-8ADF-3D85A50E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A310F7-DFFD-AC27-C66B-636D34184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13FEC4-FD42-0816-B13F-B48A338D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445E05-1DD2-2CCE-31F2-816FFC75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0B0538-DB99-0BD1-668E-18AC5585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39214-99E5-BDA0-83B6-B3C771A0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D0FF70-EC59-4830-086F-C21EDC51D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4B55F8-1FF8-9F58-7DC1-C20D7CD11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ACD6A-3285-CFFF-1394-584F6B78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C72905-7CD6-0568-9D48-DFAA3C7B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940959-33E1-FCFF-4920-29F1BB8C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2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E8FF75-5973-FB67-2246-D49B4CD6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13946F-1390-57DF-B33D-37502889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AA806-5CCE-4A8F-74EC-7879127FC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6D43-BD1C-4037-9593-01C037629B20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F419F5-1EF2-900A-DF46-5F71626A7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1169A-413A-7F52-D8A1-8E6FE99C4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89BD-0B9B-4AFC-A9CE-CA1692397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DD56F-E23A-35CC-1CB7-2604BD113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 Summary of </a:t>
            </a:r>
            <a:r>
              <a:rPr lang="en-US" altLang="zh-CN" dirty="0" err="1"/>
              <a:t>Touschek</a:t>
            </a:r>
            <a:r>
              <a:rPr lang="en-US" altLang="zh-CN" dirty="0"/>
              <a:t> lifetime calculation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8C1163-B99F-A26C-53AE-4A500468A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加速器中心物理组</a:t>
            </a:r>
            <a:endParaRPr lang="en-US" altLang="zh-CN" dirty="0"/>
          </a:p>
          <a:p>
            <a:r>
              <a:rPr lang="zh-CN" altLang="en-US" dirty="0"/>
              <a:t>付泓瑾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976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B5A1CE-A70E-B7FB-DA05-0E41B6A0A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4764" y="412376"/>
                <a:ext cx="10515600" cy="6239436"/>
              </a:xfrm>
            </p:spPr>
            <p:txBody>
              <a:bodyPr/>
              <a:lstStyle/>
              <a:p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考虑到还需要保持</a:t>
                </a:r>
                <a:r>
                  <a:rPr lang="en-US" altLang="zh-CN" sz="2400" dirty="0" err="1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Touschek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寿命较小，</a:t>
                </a:r>
                <a:r>
                  <a:rPr lang="en-US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F+C*P*P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又满足如下的关系</a:t>
                </a:r>
                <a:endParaRPr lang="en-US" altLang="zh-CN" sz="24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8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zh-CN" sz="2400" dirty="0"/>
                  <a:t>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/>
                        </m:ctrlPr>
                      </m:fPr>
                      <m:num>
                        <m:r>
                          <a:rPr lang="en-US" altLang="zh-CN" sz="2400" i="1"/>
                          <m:t>1</m:t>
                        </m:r>
                      </m:num>
                      <m:den>
                        <m:r>
                          <a:rPr lang="en-US" altLang="zh-CN" sz="2400" i="1"/>
                          <m:t>𝜏</m:t>
                        </m:r>
                      </m:den>
                    </m:f>
                    <m:r>
                      <a:rPr lang="en-US" altLang="zh-CN" sz="2400" i="1"/>
                      <m:t>=</m:t>
                    </m:r>
                    <m:r>
                      <a:rPr lang="en-US" altLang="zh-CN" sz="2400" i="1"/>
                      <m:t>𝑘</m:t>
                    </m:r>
                    <m:r>
                      <a:rPr lang="en-US" altLang="zh-CN" sz="2400" i="1"/>
                      <m:t>(</m:t>
                    </m:r>
                    <m:r>
                      <a:rPr lang="en-US" altLang="zh-CN" sz="2400" i="1"/>
                      <m:t>𝐹</m:t>
                    </m:r>
                    <m:r>
                      <a:rPr lang="en-US" altLang="zh-CN" sz="2400" i="1"/>
                      <m:t>+</m:t>
                    </m:r>
                    <m:r>
                      <a:rPr lang="en-US" altLang="zh-CN" sz="2400" i="1"/>
                      <m:t>𝐶</m:t>
                    </m:r>
                    <m:r>
                      <a:rPr lang="en-US" altLang="zh-CN" sz="2400" i="1"/>
                      <m:t>∙</m:t>
                    </m:r>
                    <m:sSup>
                      <m:sSupPr>
                        <m:ctrlPr>
                          <a:rPr lang="zh-CN" altLang="zh-CN" sz="2400" i="1"/>
                        </m:ctrlPr>
                      </m:sSupPr>
                      <m:e>
                        <m:r>
                          <a:rPr lang="en-US" altLang="zh-CN" sz="2400" i="1"/>
                          <m:t>𝑃</m:t>
                        </m:r>
                      </m:e>
                      <m:sup>
                        <m:r>
                          <a:rPr lang="en-US" altLang="zh-CN" sz="2400" i="1"/>
                          <m:t>2</m:t>
                        </m:r>
                      </m:sup>
                    </m:sSup>
                    <m:r>
                      <a:rPr lang="en-US" altLang="zh-CN" sz="2400" i="1"/>
                      <m:t>)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/>
                      <m:t>𝑘</m:t>
                    </m:r>
                    <m:r>
                      <a:rPr lang="en-US" altLang="zh-CN" sz="2400" i="1"/>
                      <m:t>=</m:t>
                    </m:r>
                    <m:f>
                      <m:fPr>
                        <m:ctrlPr>
                          <a:rPr lang="zh-CN" altLang="zh-CN" sz="2400" i="1"/>
                        </m:ctrlPr>
                      </m:fPr>
                      <m:num>
                        <m:r>
                          <a:rPr lang="en-US" altLang="zh-CN" sz="2400" i="1"/>
                          <m:t>1</m:t>
                        </m:r>
                      </m:num>
                      <m:den>
                        <m:r>
                          <a:rPr lang="en-US" altLang="zh-CN" sz="2400" i="1"/>
                          <m:t>8</m:t>
                        </m:r>
                        <m:r>
                          <a:rPr lang="en-US" altLang="zh-CN" sz="2400" i="1"/>
                          <m:t>𝜋</m:t>
                        </m:r>
                      </m:den>
                    </m:f>
                    <m:f>
                      <m:fPr>
                        <m:ctrlPr>
                          <a:rPr lang="zh-CN" altLang="zh-CN" sz="2400" i="1"/>
                        </m:ctrlPr>
                      </m:fPr>
                      <m:num>
                        <m:r>
                          <a:rPr lang="en-US" altLang="zh-CN" sz="2400" i="1"/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zh-CN" altLang="zh-CN" sz="2400" i="1"/>
                            </m:ctrlPr>
                          </m:sSupPr>
                          <m:e>
                            <m:r>
                              <a:rPr lang="en-US" altLang="zh-CN" sz="2400" i="1"/>
                              <m:t>𝛾</m:t>
                            </m:r>
                          </m:e>
                          <m:sup>
                            <m:r>
                              <a:rPr lang="en-US" altLang="zh-CN" sz="2400" i="1"/>
                              <m:t>5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zh-CN" altLang="zh-CN" sz="2400" i="1"/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400" i="1"/>
                            </m:ctrlPr>
                          </m:sSubSupPr>
                          <m:e>
                            <m:r>
                              <a:rPr lang="en-US" altLang="zh-CN" sz="2400" i="1"/>
                              <m:t>𝑟</m:t>
                            </m:r>
                          </m:e>
                          <m:sub>
                            <m:r>
                              <a:rPr lang="en-US" altLang="zh-CN" sz="2400" i="1"/>
                              <m:t>𝑒</m:t>
                            </m:r>
                          </m:sub>
                          <m:sup>
                            <m:r>
                              <a:rPr lang="en-US" altLang="zh-CN" sz="2400" i="1"/>
                              <m:t>2</m:t>
                            </m:r>
                          </m:sup>
                        </m:sSubSup>
                        <m:r>
                          <a:rPr lang="en-US" altLang="zh-CN" sz="2400" i="1"/>
                          <m:t>𝑐</m:t>
                        </m:r>
                      </m:num>
                      <m:den>
                        <m:r>
                          <a:rPr lang="en-US" altLang="zh-CN" sz="2400" i="1"/>
                          <m:t>𝑉</m:t>
                        </m:r>
                      </m:den>
                    </m:f>
                    <m:sSup>
                      <m:sSupPr>
                        <m:ctrlPr>
                          <a:rPr lang="zh-CN" altLang="zh-CN" sz="2400" i="1"/>
                        </m:ctrlPr>
                      </m:sSupPr>
                      <m:e>
                        <m:r>
                          <a:rPr lang="en-US" altLang="zh-CN" sz="2400" i="1"/>
                          <m:t>(</m:t>
                        </m:r>
                        <m:f>
                          <m:fPr>
                            <m:ctrlPr>
                              <a:rPr lang="zh-CN" altLang="zh-CN" sz="2400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400" i="1"/>
                                </m:ctrlPr>
                              </m:sSubPr>
                              <m:e>
                                <m:r>
                                  <a:rPr lang="en-US" altLang="zh-CN" sz="2400" i="1"/>
                                  <m:t>𝛽</m:t>
                                </m:r>
                              </m:e>
                              <m:sub>
                                <m:r>
                                  <a:rPr lang="en-US" altLang="zh-CN" sz="2400" i="1"/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400" i="1"/>
                                </m:ctrlPr>
                              </m:sSubPr>
                              <m:e>
                                <m:r>
                                  <a:rPr lang="en-US" altLang="zh-CN" sz="2400" i="1"/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i="1"/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i="1"/>
                          <m:t>)</m:t>
                        </m:r>
                      </m:e>
                      <m:sup>
                        <m:r>
                          <a:rPr lang="en-US" altLang="zh-CN" sz="2400" i="1"/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/>
                  <a:t>,</a:t>
                </a:r>
                <a:endParaRPr lang="zh-CN" altLang="zh-CN" sz="2400" dirty="0"/>
              </a:p>
              <a:p>
                <a:r>
                  <a:rPr lang="zh-CN" altLang="zh-CN" sz="2400" dirty="0"/>
                  <a:t>那么如果只是动量接受度增大引起的</a:t>
                </a:r>
                <a14:m>
                  <m:oMath xmlns:m="http://schemas.openxmlformats.org/officeDocument/2006/math">
                    <m:r>
                      <a:rPr lang="en-US" altLang="zh-CN" sz="2400" i="1"/>
                      <m:t>𝜉</m:t>
                    </m:r>
                  </m:oMath>
                </a14:m>
                <a:r>
                  <a:rPr lang="zh-CN" altLang="zh-CN" sz="2400" dirty="0"/>
                  <a:t>的增加，尽管托歇克寿命的相对寿命也会增大，但是托歇克寿命也会增大；而包络函数和水平尺寸增大引起的</a:t>
                </a:r>
                <a:r>
                  <a:rPr lang="en-US" altLang="zh-CN" sz="2400" dirty="0"/>
                  <a:t>F+C*P*P</a:t>
                </a:r>
                <a:r>
                  <a:rPr lang="zh-CN" altLang="zh-CN" sz="2400" dirty="0"/>
                  <a:t>的减小可以自动通过</a:t>
                </a:r>
                <a:r>
                  <a:rPr lang="en-US" altLang="zh-CN" sz="2400" dirty="0"/>
                  <a:t>k</a:t>
                </a:r>
                <a:r>
                  <a:rPr lang="zh-CN" altLang="zh-CN" sz="2400" dirty="0"/>
                  <a:t>的增大来补偿。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B5A1CE-A70E-B7FB-DA05-0E41B6A0A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764" y="412376"/>
                <a:ext cx="10515600" cy="6239436"/>
              </a:xfrm>
              <a:blipFill>
                <a:blip r:embed="rId2"/>
                <a:stretch>
                  <a:fillRect l="-812" t="-1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A3D638D-89DF-7764-2A63-2AB15FD1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86" y="1094329"/>
            <a:ext cx="4034385" cy="24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7FF60-82FF-9709-DBDF-EC3F5D70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2.DCCT</a:t>
            </a:r>
            <a:r>
              <a:rPr lang="zh-CN" altLang="en-US" dirty="0"/>
              <a:t>流强拟合和读数误差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26CA3C-429F-396A-184C-F70FA33B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1781666"/>
            <a:ext cx="10684497" cy="4553146"/>
          </a:xfrm>
        </p:spPr>
        <p:txBody>
          <a:bodyPr/>
          <a:lstStyle/>
          <a:p>
            <a:r>
              <a:rPr lang="zh-CN" altLang="en-US" dirty="0"/>
              <a:t>对去年的程序做了修改：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去年在每个同步模式运行准周期的衰减段内，对流强取对数后再使用最小二乘法进行线性拟合，只返回了拟合斜率，没有返回拟合截距，导致残差较大。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现在两者均返回。</a:t>
            </a:r>
            <a:endParaRPr lang="en-US" altLang="zh-CN" dirty="0"/>
          </a:p>
          <a:p>
            <a:r>
              <a:rPr lang="en-US" altLang="zh-CN" dirty="0"/>
              <a:t>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99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FC3956-0CA0-9753-20FC-C823E9AD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1" y="417135"/>
            <a:ext cx="11275243" cy="6134493"/>
          </a:xfrm>
        </p:spPr>
        <p:txBody>
          <a:bodyPr/>
          <a:lstStyle/>
          <a:p>
            <a:r>
              <a:rPr lang="zh-CN" altLang="en-US" dirty="0"/>
              <a:t>选取</a:t>
            </a:r>
            <a:r>
              <a:rPr lang="en-US" altLang="zh-CN" dirty="0"/>
              <a:t>2022/07/12</a:t>
            </a:r>
            <a:r>
              <a:rPr lang="zh-CN" altLang="en-US" dirty="0"/>
              <a:t> 的一段时间的</a:t>
            </a:r>
            <a:r>
              <a:rPr lang="en-US" altLang="zh-CN" dirty="0"/>
              <a:t>DCCT</a:t>
            </a:r>
            <a:r>
              <a:rPr lang="zh-CN" altLang="en-US" dirty="0"/>
              <a:t>读数作为数据源。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下面给出拟合结果：拟合流强曲线、拟合寿命、拟合寿命误差等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EB92B1-4FEA-142E-7A89-A37A99C49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0" y="1909449"/>
            <a:ext cx="4053677" cy="30390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16F78A-B6E2-046F-BBA4-B95F6F73E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39" y="2004621"/>
            <a:ext cx="3799786" cy="28487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D1B1EC-E6A6-590B-79AD-FFA9E4A04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25" y="1909449"/>
            <a:ext cx="3799786" cy="28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842D7-1F72-931D-A5E5-E8858065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32" y="414779"/>
            <a:ext cx="11161336" cy="6155703"/>
          </a:xfrm>
        </p:spPr>
        <p:txBody>
          <a:bodyPr/>
          <a:lstStyle/>
          <a:p>
            <a:r>
              <a:rPr lang="zh-CN" altLang="en-US" dirty="0"/>
              <a:t>对于每个准周期，取流强的</a:t>
            </a:r>
            <a:r>
              <a:rPr lang="en-US" altLang="zh-CN" dirty="0"/>
              <a:t>RMS</a:t>
            </a:r>
            <a:r>
              <a:rPr lang="zh-CN" altLang="en-US" dirty="0"/>
              <a:t>残差作为流强拟合误差，统计结果如下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大多数准周期的流强拟合误差在</a:t>
            </a:r>
            <a:r>
              <a:rPr lang="en-US" altLang="zh-CN" dirty="0"/>
              <a:t>(0.0025, 0.0035)</a:t>
            </a:r>
            <a:r>
              <a:rPr lang="zh-CN" altLang="en-US" dirty="0"/>
              <a:t>区间内。</a:t>
            </a:r>
            <a:endParaRPr lang="en-US" altLang="zh-CN" dirty="0"/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45B8C5-EB64-0263-A955-C709B0F82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63" y="2070450"/>
            <a:ext cx="4235582" cy="31766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3764B4-69BB-1332-795A-B5D7446A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33" y="2006848"/>
            <a:ext cx="4235583" cy="31766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600BFD-9DAB-E2EE-4524-6A820B6A9853}"/>
              </a:ext>
            </a:extLst>
          </p:cNvPr>
          <p:cNvSpPr txBox="1"/>
          <p:nvPr/>
        </p:nvSpPr>
        <p:spPr>
          <a:xfrm>
            <a:off x="2195181" y="5333769"/>
            <a:ext cx="256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每个准周期的</a:t>
            </a:r>
            <a:r>
              <a:rPr lang="en-US" altLang="zh-CN" dirty="0"/>
              <a:t>RMS</a:t>
            </a:r>
            <a:r>
              <a:rPr lang="zh-CN" altLang="en-US" dirty="0"/>
              <a:t>残差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80AB15-7538-EC5F-5456-D465FFDE8184}"/>
              </a:ext>
            </a:extLst>
          </p:cNvPr>
          <p:cNvSpPr txBox="1"/>
          <p:nvPr/>
        </p:nvSpPr>
        <p:spPr>
          <a:xfrm>
            <a:off x="7663991" y="5333769"/>
            <a:ext cx="224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RMS</a:t>
            </a:r>
            <a:r>
              <a:rPr lang="zh-CN" altLang="en-US" dirty="0"/>
              <a:t>残差分布统计</a:t>
            </a:r>
          </a:p>
        </p:txBody>
      </p:sp>
    </p:spTree>
    <p:extLst>
      <p:ext uri="{BB962C8B-B14F-4D97-AF65-F5344CB8AC3E}">
        <p14:creationId xmlns:p14="http://schemas.microsoft.com/office/powerpoint/2010/main" val="228080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6E18F-7EB5-88BC-D1C8-80B69F1D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反馈</a:t>
            </a:r>
            <a:r>
              <a:rPr lang="en-US" altLang="zh-CN" dirty="0"/>
              <a:t>kicker</a:t>
            </a:r>
            <a:r>
              <a:rPr lang="zh-CN" altLang="en-US" dirty="0"/>
              <a:t>的踢角</a:t>
            </a:r>
            <a:r>
              <a:rPr lang="en-US" altLang="zh-CN" dirty="0"/>
              <a:t>kick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7288BB-5F45-A0AA-C9FC-B67656B43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14529" cy="4667250"/>
              </a:xfrm>
            </p:spPr>
            <p:txBody>
              <a:bodyPr/>
              <a:lstStyle/>
              <a:p>
                <a:r>
                  <a:rPr lang="zh-CN" altLang="en-US" sz="24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若粒子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横向发射度</a:t>
                </a:r>
                <a:r>
                  <a:rPr lang="zh-CN" altLang="en-US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，设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r1otfb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处，相应物理量记为第一下标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r4obpm08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处，相应物理量记为第一下标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；第一圈没有横向反馈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kicker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作用，以第二下标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第二圈有横向反馈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kicker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作用，以第二下标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记。</a:t>
                </a:r>
              </a:p>
              <a:p>
                <a:pPr indent="0" algn="just">
                  <a:buNone/>
                </a:pPr>
                <a:r>
                  <a:rPr lang="zh-CN" altLang="en-US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对于线性动力学，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第一圈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bpm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处的坐标为：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第二圈在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kicker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出口处的坐标为：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mr>
                    </m:m>
                  </m:oMath>
                </a14:m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bpm</a:t>
                </a:r>
                <a:r>
                  <a:rPr lang="zh-CN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处的坐标为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  <m:sup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en-US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  <m:sup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altLang="zh-CN" sz="24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mr>
                    </m:m>
                  </m:oMath>
                </a14:m>
                <a:r>
                  <a:rPr lang="en-US" altLang="zh-CN" sz="2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CN" sz="24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400" dirty="0">
                    <a:effectLst/>
                    <a:latin typeface="等线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kicker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出口，</a:t>
                </a:r>
                <a:r>
                  <a:rPr lang="en-US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kicker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入口</a:t>
                </a:r>
                <a:endParaRPr lang="zh-CN" altLang="zh-CN" sz="2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7288BB-5F45-A0AA-C9FC-B67656B43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14529" cy="4667250"/>
              </a:xfrm>
              <a:blipFill>
                <a:blip r:embed="rId2"/>
                <a:stretch>
                  <a:fillRect l="-726" t="-1697" r="-2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17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4FFB3A-23AE-BDB1-266F-87B4399840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2353"/>
                <a:ext cx="10515600" cy="5504610"/>
              </a:xfrm>
            </p:spPr>
            <p:txBody>
              <a:bodyPr/>
              <a:lstStyle/>
              <a:p>
                <a:r>
                  <a:rPr lang="en-US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1,1</m:t>
                            </m:r>
                          </m:e>
                        </m:d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1,1</m:t>
                            </m:r>
                          </m:e>
                        </m:d>
                        <m:sSubSup>
                          <m:sSubSup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(1,2)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根据模拟结果算出的</a:t>
                </a:r>
                <a:r>
                  <a:rPr lang="en-US" altLang="zh-CN" sz="2400" dirty="0"/>
                  <a:t>kick</a:t>
                </a:r>
                <a:r>
                  <a:rPr lang="zh-CN" altLang="en-US" sz="2400" dirty="0"/>
                  <a:t>和设置值相差较小。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4FFB3A-23AE-BDB1-266F-87B4399840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2353"/>
                <a:ext cx="10515600" cy="5504610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61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888CC-E369-F084-BE97-AB38944E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" y="0"/>
            <a:ext cx="12278360" cy="1605915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物理孔径</a:t>
            </a:r>
            <a:r>
              <a:rPr lang="en-US" altLang="zh-CN" dirty="0"/>
              <a:t>-</a:t>
            </a:r>
            <a:r>
              <a:rPr lang="zh-CN" altLang="en-US" dirty="0"/>
              <a:t>动量孔径</a:t>
            </a:r>
            <a:r>
              <a:rPr lang="en-US" altLang="zh-CN" dirty="0"/>
              <a:t>-</a:t>
            </a:r>
            <a:r>
              <a:rPr lang="en-US" altLang="zh-CN" dirty="0" err="1"/>
              <a:t>Touschek</a:t>
            </a:r>
            <a:r>
              <a:rPr lang="zh-CN" altLang="en-US" dirty="0"/>
              <a:t>寿命结果变迁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B47AD0-CB50-9169-726D-4F7F41E6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2113280"/>
            <a:ext cx="11430000" cy="4632959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lang="zh-CN" altLang="en-US" dirty="0"/>
              <a:t>围绕</a:t>
            </a:r>
            <a:r>
              <a:rPr lang="en-US" altLang="zh-CN" dirty="0" err="1"/>
              <a:t>Touschek</a:t>
            </a:r>
            <a:r>
              <a:rPr lang="zh-CN" altLang="en-US" dirty="0"/>
              <a:t>寿命计算的工作主要分为一下两个阶段：</a:t>
            </a:r>
            <a:endParaRPr lang="en-US" altLang="zh-CN" dirty="0"/>
          </a:p>
          <a:p>
            <a:r>
              <a:rPr lang="en-US" altLang="zh-CN" dirty="0"/>
              <a:t> 1.</a:t>
            </a:r>
            <a:r>
              <a:rPr lang="zh-CN" altLang="en-US" dirty="0"/>
              <a:t>各元件处的发射度、束长、动量接受度均为常数，这又分为了两个小阶段：</a:t>
            </a:r>
            <a:endParaRPr lang="en-US" altLang="zh-CN" dirty="0"/>
          </a:p>
          <a:p>
            <a:r>
              <a:rPr lang="en-US" altLang="zh-CN" dirty="0"/>
              <a:t>    1.1 </a:t>
            </a:r>
            <a:r>
              <a:rPr lang="zh-CN" altLang="en-US" dirty="0"/>
              <a:t>积分函数采用</a:t>
            </a:r>
            <a:r>
              <a:rPr lang="en-US" altLang="zh-CN" dirty="0" err="1"/>
              <a:t>fgsl</a:t>
            </a:r>
            <a:r>
              <a:rPr lang="zh-CN" altLang="en-US" dirty="0"/>
              <a:t>的有限区间上积分函数</a:t>
            </a:r>
            <a:endParaRPr lang="en-US" altLang="zh-CN" dirty="0"/>
          </a:p>
          <a:p>
            <a:r>
              <a:rPr lang="en-US" altLang="zh-CN" dirty="0"/>
              <a:t>    1.2 </a:t>
            </a:r>
            <a:r>
              <a:rPr lang="zh-CN" altLang="en-US" dirty="0"/>
              <a:t>采用</a:t>
            </a:r>
            <a:r>
              <a:rPr lang="en-US" altLang="zh-CN" dirty="0" err="1"/>
              <a:t>fgsl</a:t>
            </a:r>
            <a:r>
              <a:rPr lang="zh-CN" altLang="en-US" dirty="0"/>
              <a:t>的半无限长区间上的积分函数</a:t>
            </a:r>
            <a:endParaRPr lang="en-US" altLang="zh-CN" dirty="0"/>
          </a:p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51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97666-5488-F8E8-6E23-817DAF9A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60" y="231218"/>
            <a:ext cx="11473416" cy="6395563"/>
          </a:xfrm>
        </p:spPr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根据物理孔径输入</a:t>
            </a:r>
            <a:r>
              <a:rPr lang="en-US" altLang="zh-CN" dirty="0"/>
              <a:t>,</a:t>
            </a:r>
            <a:r>
              <a:rPr lang="zh-CN" altLang="en-US" dirty="0"/>
              <a:t>使用</a:t>
            </a:r>
            <a:r>
              <a:rPr lang="en-US" altLang="zh-CN" dirty="0" err="1"/>
              <a:t>pz_aperture_by_tracking</a:t>
            </a:r>
            <a:r>
              <a:rPr lang="zh-CN" altLang="en-US" dirty="0"/>
              <a:t>的给出的动量孔径来计算</a:t>
            </a:r>
            <a:r>
              <a:rPr lang="en-US" altLang="zh-CN" dirty="0" err="1"/>
              <a:t>Toschek</a:t>
            </a:r>
            <a:r>
              <a:rPr lang="zh-CN" altLang="en-US" dirty="0"/>
              <a:t>寿命</a:t>
            </a:r>
            <a:endParaRPr lang="en-US" altLang="zh-CN" dirty="0"/>
          </a:p>
          <a:p>
            <a:r>
              <a:rPr lang="en-US" altLang="zh-CN" dirty="0"/>
              <a:t> 2.1  R3QO08</a:t>
            </a:r>
            <a:r>
              <a:rPr lang="zh-CN" altLang="en-US" dirty="0"/>
              <a:t>、</a:t>
            </a:r>
            <a:r>
              <a:rPr lang="en-US" altLang="zh-CN" dirty="0"/>
              <a:t>R3OQ09</a:t>
            </a:r>
            <a:r>
              <a:rPr lang="zh-CN" altLang="en-US" dirty="0"/>
              <a:t>、</a:t>
            </a:r>
            <a:r>
              <a:rPr lang="en-US" altLang="zh-CN" dirty="0"/>
              <a:t>4W2</a:t>
            </a:r>
            <a:r>
              <a:rPr lang="zh-CN" altLang="en-US" dirty="0"/>
              <a:t>的物理孔径修正</a:t>
            </a:r>
            <a:r>
              <a:rPr lang="en-US" altLang="zh-CN" dirty="0"/>
              <a:t>,</a:t>
            </a:r>
            <a:r>
              <a:rPr lang="zh-CN" altLang="en-US" dirty="0"/>
              <a:t>旧</a:t>
            </a:r>
            <a:r>
              <a:rPr lang="en-US" altLang="zh-CN" dirty="0" err="1"/>
              <a:t>pz</a:t>
            </a:r>
            <a:r>
              <a:rPr lang="zh-CN" altLang="en-US" dirty="0"/>
              <a:t>计算程序</a:t>
            </a:r>
            <a:endParaRPr lang="en-US" altLang="zh-CN" dirty="0"/>
          </a:p>
          <a:p>
            <a:r>
              <a:rPr lang="en-US" altLang="zh-CN" dirty="0"/>
              <a:t>      2.1.1 </a:t>
            </a:r>
            <a:r>
              <a:rPr lang="zh-CN" altLang="en-US" dirty="0"/>
              <a:t>三处水平和垂直孔径修正</a:t>
            </a:r>
            <a:endParaRPr lang="en-US" altLang="zh-CN" dirty="0"/>
          </a:p>
          <a:p>
            <a:r>
              <a:rPr lang="en-US" altLang="zh-CN" dirty="0"/>
              <a:t>      2.1.2 </a:t>
            </a:r>
            <a:r>
              <a:rPr lang="zh-CN" altLang="en-US" dirty="0"/>
              <a:t>两个四极铁两侧水平孔径，</a:t>
            </a:r>
            <a:r>
              <a:rPr lang="en-US" altLang="zh-CN" dirty="0"/>
              <a:t>4W2</a:t>
            </a:r>
            <a:r>
              <a:rPr lang="zh-CN" altLang="en-US" dirty="0"/>
              <a:t>两侧垂直孔径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      2.1.3 </a:t>
            </a:r>
            <a:r>
              <a:rPr lang="zh-CN" altLang="en-US" dirty="0"/>
              <a:t>两个四极铁仅靠外侧的水平孔径修正，</a:t>
            </a:r>
            <a:r>
              <a:rPr lang="en-US" altLang="zh-CN" dirty="0"/>
              <a:t>4W2</a:t>
            </a:r>
            <a:r>
              <a:rPr lang="zh-CN" altLang="en-US" dirty="0"/>
              <a:t>两侧垂直孔径</a:t>
            </a:r>
            <a:r>
              <a:rPr lang="en-US" altLang="zh-CN" dirty="0"/>
              <a:t>   </a:t>
            </a:r>
          </a:p>
          <a:p>
            <a:endParaRPr lang="en-US" altLang="zh-CN" dirty="0"/>
          </a:p>
          <a:p>
            <a:r>
              <a:rPr lang="en-US" altLang="zh-CN" dirty="0"/>
              <a:t> 2.2 </a:t>
            </a:r>
            <a:r>
              <a:rPr lang="zh-CN" altLang="en-US" dirty="0"/>
              <a:t>理论公式修正</a:t>
            </a:r>
            <a:r>
              <a:rPr lang="en-US" altLang="zh-CN" dirty="0"/>
              <a:t>(</a:t>
            </a:r>
            <a:r>
              <a:rPr lang="en-US" altLang="zh-CN" dirty="0" err="1"/>
              <a:t>lma</a:t>
            </a:r>
            <a:r>
              <a:rPr lang="zh-CN" altLang="en-US" dirty="0"/>
              <a:t>非对称公式，后证明与取平均相等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 2.3  </a:t>
            </a:r>
            <a:r>
              <a:rPr lang="en-US" altLang="zh-CN" dirty="0" err="1"/>
              <a:t>pz</a:t>
            </a:r>
            <a:r>
              <a:rPr lang="zh-CN" altLang="en-US" dirty="0"/>
              <a:t>程序修复后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2.3.1  </a:t>
            </a:r>
            <a:r>
              <a:rPr lang="zh-CN" altLang="en-US" dirty="0"/>
              <a:t>物理孔径未更新</a:t>
            </a:r>
            <a:r>
              <a:rPr lang="en-US" altLang="zh-CN" dirty="0"/>
              <a:t>(2.1.2</a:t>
            </a:r>
            <a:r>
              <a:rPr lang="zh-CN" altLang="en-US" dirty="0"/>
              <a:t>的情形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         2.3.2  </a:t>
            </a:r>
            <a:r>
              <a:rPr lang="zh-CN" altLang="en-US" dirty="0"/>
              <a:t>仅外侧的水平孔径修正     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5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49820-44A1-5477-A111-DB59255A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62560"/>
            <a:ext cx="11318240" cy="6553200"/>
          </a:xfrm>
        </p:spPr>
        <p:txBody>
          <a:bodyPr/>
          <a:lstStyle/>
          <a:p>
            <a:r>
              <a:rPr lang="en-US" altLang="zh-CN" dirty="0"/>
              <a:t>2.1.1 </a:t>
            </a:r>
            <a:r>
              <a:rPr lang="zh-CN" altLang="en-US" dirty="0"/>
              <a:t>三处水平和垂直孔径均修正，旧</a:t>
            </a:r>
            <a:r>
              <a:rPr lang="en-US" altLang="zh-CN" dirty="0" err="1"/>
              <a:t>pz</a:t>
            </a:r>
            <a:r>
              <a:rPr lang="zh-CN" altLang="en-US" dirty="0"/>
              <a:t>计算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75A9E0-07E6-C9FE-81AF-F6342334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5" y="887873"/>
            <a:ext cx="3426790" cy="25662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6C1002-9D00-4679-1204-74884207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3" y="862772"/>
            <a:ext cx="3455105" cy="25913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A1E9D8-B770-940A-05A5-DAFD2166A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805" y="707363"/>
            <a:ext cx="4234715" cy="27216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8C17F6-40A0-B5EC-4361-3DDCD553C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374" y="3393376"/>
            <a:ext cx="3418257" cy="25662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BDD810-2E50-978A-92AB-07C6F5B6E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441" y="3454101"/>
            <a:ext cx="3342292" cy="25055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25C3FA2-05CC-6D48-C3E6-35E2CF283708}"/>
              </a:ext>
            </a:extLst>
          </p:cNvPr>
          <p:cNvSpPr txBox="1"/>
          <p:nvPr/>
        </p:nvSpPr>
        <p:spPr>
          <a:xfrm>
            <a:off x="2954478" y="6082414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P=0, TL=70.297h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3C5DBC-B28B-64D1-7BB2-A606D280078E}"/>
              </a:ext>
            </a:extLst>
          </p:cNvPr>
          <p:cNvSpPr txBox="1"/>
          <p:nvPr/>
        </p:nvSpPr>
        <p:spPr>
          <a:xfrm>
            <a:off x="6495390" y="6020329"/>
            <a:ext cx="341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P=0.7480429, TL=73.103h</a:t>
            </a:r>
          </a:p>
        </p:txBody>
      </p:sp>
    </p:spTree>
    <p:extLst>
      <p:ext uri="{BB962C8B-B14F-4D97-AF65-F5344CB8AC3E}">
        <p14:creationId xmlns:p14="http://schemas.microsoft.com/office/powerpoint/2010/main" val="307497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8FCC3-5DB7-B515-AC0F-67737760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348792"/>
            <a:ext cx="10920167" cy="6193410"/>
          </a:xfrm>
        </p:spPr>
        <p:txBody>
          <a:bodyPr/>
          <a:lstStyle/>
          <a:p>
            <a:r>
              <a:rPr lang="en-US" altLang="zh-CN" dirty="0"/>
              <a:t>2.1.2</a:t>
            </a:r>
            <a:r>
              <a:rPr lang="zh-CN" altLang="en-US" dirty="0"/>
              <a:t>四极铁两侧的水平孔径修正，</a:t>
            </a:r>
            <a:r>
              <a:rPr lang="en-US" altLang="zh-CN" dirty="0"/>
              <a:t>4W2</a:t>
            </a:r>
            <a:r>
              <a:rPr lang="zh-CN" altLang="en-US" dirty="0"/>
              <a:t>两侧垂直孔径修正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3A99FB-24F2-0140-991E-FD816E02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44" y="888342"/>
            <a:ext cx="3368738" cy="25237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842531-D364-9F40-63E5-A4D0D58B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61" y="948625"/>
            <a:ext cx="3305295" cy="24803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1ED63C-1B9B-25F4-7920-7F03083D1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44" y="3783774"/>
            <a:ext cx="3361989" cy="25237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ED51D9-5E6C-2650-FE2E-6A88A79F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261" y="3723723"/>
            <a:ext cx="3305295" cy="25237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0C7F44D-632D-FA34-3259-B73A8D4CDC94}"/>
              </a:ext>
            </a:extLst>
          </p:cNvPr>
          <p:cNvSpPr txBox="1"/>
          <p:nvPr/>
        </p:nvSpPr>
        <p:spPr>
          <a:xfrm>
            <a:off x="3303818" y="6324542"/>
            <a:ext cx="21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P=0,TL=70.296h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D8C077-C6F3-F857-5DD1-5E619374DF32}"/>
              </a:ext>
            </a:extLst>
          </p:cNvPr>
          <p:cNvSpPr txBox="1"/>
          <p:nvPr/>
        </p:nvSpPr>
        <p:spPr>
          <a:xfrm>
            <a:off x="6756532" y="6307530"/>
            <a:ext cx="2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P=0.7480429,TL=73.098h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117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92C09-07A7-32A9-D33B-DFE0A2D3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1" y="273377"/>
            <a:ext cx="11038787" cy="6438508"/>
          </a:xfrm>
        </p:spPr>
        <p:txBody>
          <a:bodyPr/>
          <a:lstStyle/>
          <a:p>
            <a:r>
              <a:rPr lang="en-US" altLang="zh-CN" dirty="0"/>
              <a:t>2.1.3 </a:t>
            </a:r>
            <a:r>
              <a:rPr lang="zh-CN" altLang="en-US" dirty="0"/>
              <a:t>两个四极铁仅靠外侧的水平孔径修正，</a:t>
            </a:r>
            <a:r>
              <a:rPr lang="en-US" altLang="zh-CN" dirty="0"/>
              <a:t>4W2</a:t>
            </a:r>
            <a:r>
              <a:rPr lang="zh-CN" altLang="en-US" dirty="0"/>
              <a:t>两侧垂直孔径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D158A0-B763-B93F-B279-E7FEB829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07" y="1245185"/>
            <a:ext cx="2920293" cy="21838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B6504B-72A3-5000-CC08-E016F7AC9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19" y="1245185"/>
            <a:ext cx="2914141" cy="21825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E73761-507B-D371-47C0-9E0DD33F0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85" y="1245185"/>
            <a:ext cx="2773920" cy="20850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16C2D0-1013-7997-F202-EDCFA60C9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44" y="3548542"/>
            <a:ext cx="3416881" cy="25517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FB4A30-6DC0-9A0C-8AF2-21C44DD66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836" y="3661300"/>
            <a:ext cx="3415865" cy="25517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1C871A-8715-C319-424D-0DB3ED8BFCF0}"/>
              </a:ext>
            </a:extLst>
          </p:cNvPr>
          <p:cNvSpPr txBox="1"/>
          <p:nvPr/>
        </p:nvSpPr>
        <p:spPr>
          <a:xfrm>
            <a:off x="8427563" y="6277823"/>
            <a:ext cx="307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P=0.7480429, 171.112h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13B339-339F-B126-A89B-391768543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165" y="3661300"/>
            <a:ext cx="3248496" cy="24390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10EA009-CAE4-0656-4EBE-06ED6ADB3410}"/>
              </a:ext>
            </a:extLst>
          </p:cNvPr>
          <p:cNvSpPr txBox="1"/>
          <p:nvPr/>
        </p:nvSpPr>
        <p:spPr>
          <a:xfrm>
            <a:off x="4647111" y="6213093"/>
            <a:ext cx="307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P=0.0, 190.448h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453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9324D3-3C5F-8319-C41B-1ADE6F2E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311086"/>
            <a:ext cx="10863606" cy="6372518"/>
          </a:xfrm>
        </p:spPr>
        <p:txBody>
          <a:bodyPr/>
          <a:lstStyle/>
          <a:p>
            <a:r>
              <a:rPr lang="en-US" altLang="zh-CN" dirty="0"/>
              <a:t>2.3.1  </a:t>
            </a:r>
            <a:r>
              <a:rPr lang="en-US" altLang="zh-CN" dirty="0" err="1"/>
              <a:t>pz</a:t>
            </a:r>
            <a:r>
              <a:rPr lang="zh-CN" altLang="en-US" dirty="0"/>
              <a:t>程序修复但物理孔径未更新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422988-72C5-33F3-B447-38F14746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1" y="1709888"/>
            <a:ext cx="3806604" cy="28600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E08A95-6341-20C0-25DB-8C7630AD7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91" y="1989885"/>
            <a:ext cx="3505305" cy="26265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6A054-F76C-E01D-D4D3-DF62EDDC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548" y="1943380"/>
            <a:ext cx="3620800" cy="2713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66CE06-B0DC-0F06-B8BD-79BD96CCCBBD}"/>
                  </a:ext>
                </a:extLst>
              </p:cNvPr>
              <p:cNvSpPr txBox="1"/>
              <p:nvPr/>
            </p:nvSpPr>
            <p:spPr>
              <a:xfrm>
                <a:off x="4311530" y="4711794"/>
                <a:ext cx="2904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P=0.7480,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=54.363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66CE06-B0DC-0F06-B8BD-79BD96CCC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30" y="4711794"/>
                <a:ext cx="2904566" cy="369332"/>
              </a:xfrm>
              <a:prstGeom prst="rect">
                <a:avLst/>
              </a:prstGeom>
              <a:blipFill>
                <a:blip r:embed="rId5"/>
                <a:stretch>
                  <a:fillRect l="-167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22AFEF-5BBB-9B8D-A882-39E3E5E29EA3}"/>
                  </a:ext>
                </a:extLst>
              </p:cNvPr>
              <p:cNvSpPr txBox="1"/>
              <p:nvPr/>
            </p:nvSpPr>
            <p:spPr>
              <a:xfrm>
                <a:off x="8190782" y="4711794"/>
                <a:ext cx="2904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P=0.0000,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=52.291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22AFEF-5BBB-9B8D-A882-39E3E5E29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82" y="4711794"/>
                <a:ext cx="2904566" cy="369332"/>
              </a:xfrm>
              <a:prstGeom prst="rect">
                <a:avLst/>
              </a:prstGeom>
              <a:blipFill>
                <a:blip r:embed="rId6"/>
                <a:stretch>
                  <a:fillRect l="-1891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3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16416-3116-033E-FD4D-413E65E7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938"/>
            <a:ext cx="11353800" cy="5847025"/>
          </a:xfrm>
        </p:spPr>
        <p:txBody>
          <a:bodyPr/>
          <a:lstStyle/>
          <a:p>
            <a:r>
              <a:rPr lang="en-US" altLang="zh-CN" dirty="0"/>
              <a:t>2.3.2  </a:t>
            </a:r>
            <a:r>
              <a:rPr lang="en-US" altLang="zh-CN" dirty="0" err="1"/>
              <a:t>pz</a:t>
            </a:r>
            <a:r>
              <a:rPr lang="zh-CN" altLang="en-US" dirty="0"/>
              <a:t>程序修复后，两个四极铁仅外侧的水平孔径修正，</a:t>
            </a:r>
            <a:r>
              <a:rPr lang="en-US" altLang="zh-CN" dirty="0"/>
              <a:t> 4W2</a:t>
            </a:r>
            <a:r>
              <a:rPr lang="zh-CN" altLang="en-US" dirty="0"/>
              <a:t>两侧垂直孔径修正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440710-F7B1-4630-90F2-32213C9FC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85" y="1980379"/>
            <a:ext cx="3859194" cy="28972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0491C6-A582-A2DA-6EA4-EB68FFD89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95" y="2219535"/>
            <a:ext cx="3548180" cy="26580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68D42D-76BF-96CB-946C-7D8951947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25" y="2219535"/>
            <a:ext cx="3529890" cy="26397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51449D-21CD-23A4-98D0-CD02F8B80E4B}"/>
              </a:ext>
            </a:extLst>
          </p:cNvPr>
          <p:cNvSpPr txBox="1"/>
          <p:nvPr/>
        </p:nvSpPr>
        <p:spPr>
          <a:xfrm>
            <a:off x="5317180" y="4973294"/>
            <a:ext cx="277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P=0.0      TL=48.99h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6A8D5F-2470-9D8F-0C53-1AD2AEAAE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002" y="4908002"/>
            <a:ext cx="318238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366E2-CF82-A0F7-8F3A-A25FF15A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关于局域</a:t>
            </a:r>
            <a:r>
              <a:rPr lang="en-US" altLang="zh-CN" dirty="0" err="1"/>
              <a:t>Touschek</a:t>
            </a:r>
            <a:r>
              <a:rPr lang="zh-CN" altLang="en-US" dirty="0"/>
              <a:t>寿命的简要分析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20A1BA-9F7A-8E7E-B8E3-4D5902414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9688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zh-CN" altLang="en-US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按照</a:t>
                </a:r>
                <a:r>
                  <a:rPr lang="en-US" altLang="zh-CN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Sun</a:t>
                </a:r>
                <a:r>
                  <a:rPr lang="zh-CN" altLang="en-US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使用的</a:t>
                </a:r>
                <a:r>
                  <a:rPr lang="en-US" altLang="zh-CN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le Duff</a:t>
                </a:r>
                <a:r>
                  <a:rPr lang="zh-CN" altLang="en-US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形式的公式，</a:t>
                </a:r>
                <a:endParaRPr lang="en-US" altLang="zh-CN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(0)</m:t>
                        </m:r>
                      </m:num>
                      <m:den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effectLst/>
                    <a:latin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比例</a:t>
                </a:r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系数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zh-CN" altLang="zh-CN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满足如下关系</a:t>
                </a:r>
                <a:r>
                  <a:rPr lang="zh-CN" altLang="en-US" sz="24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dirty="0"/>
                  <a:t>增加</a:t>
                </a:r>
                <a14:m>
                  <m:oMath xmlns:m="http://schemas.openxmlformats.org/officeDocument/2006/math">
                    <m:r>
                      <a:rPr lang="en-US" altLang="zh-CN" sz="2400" i="1"/>
                      <m:t>𝜉</m:t>
                    </m:r>
                  </m:oMath>
                </a14:m>
                <a:r>
                  <a:rPr lang="zh-CN" altLang="zh-CN" sz="2400" dirty="0"/>
                  <a:t>可以增加托歇克寿命的相对改变量，</a:t>
                </a:r>
                <a:endParaRPr lang="en-US" altLang="zh-CN" sz="2400" dirty="0"/>
              </a:p>
              <a:p>
                <a:r>
                  <a:rPr lang="zh-CN" altLang="zh-CN" sz="2400" dirty="0"/>
                  <a:t>而且</a:t>
                </a:r>
                <a14:m>
                  <m:oMath xmlns:m="http://schemas.openxmlformats.org/officeDocument/2006/math">
                    <m:r>
                      <a:rPr lang="en-US" altLang="zh-CN" sz="2400" i="1"/>
                      <m:t>𝜉</m:t>
                    </m:r>
                  </m:oMath>
                </a14:m>
                <a:r>
                  <a:rPr lang="zh-CN" altLang="zh-CN" sz="2400" dirty="0"/>
                  <a:t>又与下面物理量相关</a:t>
                </a:r>
                <a:r>
                  <a:rPr lang="zh-CN" altLang="en-US" sz="2400" dirty="0"/>
                  <a:t>：</a:t>
                </a:r>
                <a:endParaRPr lang="en-US" altLang="zh-CN" sz="2400" dirty="0"/>
              </a:p>
              <a:p>
                <a:r>
                  <a:rPr lang="en-US" altLang="zh-CN" sz="1800" kern="1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den>
                        </m:f>
                        <m:f>
                          <m:f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需要降低洛伦兹因子（能量）和束团水平尺寸，</a:t>
                </a:r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增加动量接受度和水平包络函数。</a:t>
                </a:r>
              </a:p>
              <a:p>
                <a:r>
                  <a:rPr lang="zh-CN" altLang="zh-CN" sz="18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能量</a:t>
                </a:r>
                <a:r>
                  <a:rPr lang="zh-CN" altLang="en-US" sz="18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一般</a:t>
                </a:r>
                <a:r>
                  <a:rPr lang="zh-CN" altLang="zh-CN" sz="18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是固定的，所以可以改变的是局域</a:t>
                </a:r>
                <a:endParaRPr lang="en-US" altLang="zh-CN" sz="18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18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的束团水平尺寸，动量接受度和水平包络函数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20A1BA-9F7A-8E7E-B8E3-4D5902414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9688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C500887-55AE-66F6-F286-856AF56C1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16" y="4008437"/>
            <a:ext cx="4318618" cy="27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857</Words>
  <Application>Microsoft Office PowerPoint</Application>
  <PresentationFormat>宽屏</PresentationFormat>
  <Paragraphs>76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Office 主题​​</vt:lpstr>
      <vt:lpstr>A Summary of Touschek lifetime calculation </vt:lpstr>
      <vt:lpstr>一.物理孔径-动量孔径-Touschek寿命结果变迁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关于局域Touschek寿命的简要分析</vt:lpstr>
      <vt:lpstr>PowerPoint 演示文稿</vt:lpstr>
      <vt:lpstr>2.DCCT流强拟合和读数误差</vt:lpstr>
      <vt:lpstr>PowerPoint 演示文稿</vt:lpstr>
      <vt:lpstr>PowerPoint 演示文稿</vt:lpstr>
      <vt:lpstr>3. 反馈kicker的踢角kick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 Jingda</dc:creator>
  <cp:lastModifiedBy>Wen Jingda</cp:lastModifiedBy>
  <cp:revision>37</cp:revision>
  <dcterms:created xsi:type="dcterms:W3CDTF">2023-06-19T15:47:51Z</dcterms:created>
  <dcterms:modified xsi:type="dcterms:W3CDTF">2023-06-20T05:27:49Z</dcterms:modified>
</cp:coreProperties>
</file>