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37"/>
  </p:notesMasterIdLst>
  <p:sldIdLst>
    <p:sldId id="256" r:id="rId2"/>
    <p:sldId id="258" r:id="rId3"/>
    <p:sldId id="819" r:id="rId4"/>
    <p:sldId id="455" r:id="rId5"/>
    <p:sldId id="424" r:id="rId6"/>
    <p:sldId id="824" r:id="rId7"/>
    <p:sldId id="716" r:id="rId8"/>
    <p:sldId id="718" r:id="rId9"/>
    <p:sldId id="826" r:id="rId10"/>
    <p:sldId id="648" r:id="rId11"/>
    <p:sldId id="2115" r:id="rId12"/>
    <p:sldId id="602" r:id="rId13"/>
    <p:sldId id="421" r:id="rId14"/>
    <p:sldId id="814" r:id="rId15"/>
    <p:sldId id="733" r:id="rId16"/>
    <p:sldId id="734" r:id="rId17"/>
    <p:sldId id="2116" r:id="rId18"/>
    <p:sldId id="528" r:id="rId19"/>
    <p:sldId id="696" r:id="rId20"/>
    <p:sldId id="700" r:id="rId21"/>
    <p:sldId id="2117" r:id="rId22"/>
    <p:sldId id="2118" r:id="rId23"/>
    <p:sldId id="1029" r:id="rId24"/>
    <p:sldId id="2013" r:id="rId25"/>
    <p:sldId id="781" r:id="rId26"/>
    <p:sldId id="1794" r:id="rId27"/>
    <p:sldId id="1848" r:id="rId28"/>
    <p:sldId id="1803" r:id="rId29"/>
    <p:sldId id="2085" r:id="rId30"/>
    <p:sldId id="2036" r:id="rId31"/>
    <p:sldId id="2090" r:id="rId32"/>
    <p:sldId id="2069" r:id="rId33"/>
    <p:sldId id="1827" r:id="rId34"/>
    <p:sldId id="2120" r:id="rId35"/>
    <p:sldId id="2119"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8"/>
  </p:normalViewPr>
  <p:slideViewPr>
    <p:cSldViewPr snapToGrid="0">
      <p:cViewPr varScale="1">
        <p:scale>
          <a:sx n="107" d="100"/>
          <a:sy n="107" d="100"/>
        </p:scale>
        <p:origin x="64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1B71C4E-843F-4027-BD3B-73DD5F2FE99F}" type="doc">
      <dgm:prSet loTypeId="urn:microsoft.com/office/officeart/2005/8/layout/radial4#1" loCatId="relationship" qsTypeId="urn:microsoft.com/office/officeart/2005/8/quickstyle/simple1#2" qsCatId="simple" csTypeId="urn:microsoft.com/office/officeart/2005/8/colors/accent1_2#2" csCatId="accent1" phldr="1"/>
      <dgm:spPr/>
      <dgm:t>
        <a:bodyPr/>
        <a:lstStyle/>
        <a:p>
          <a:endParaRPr lang="zh-CN" altLang="en-US"/>
        </a:p>
      </dgm:t>
    </dgm:pt>
    <dgm:pt modelId="{D4BCEF66-656E-426E-B00C-BF33EBE09F52}">
      <dgm:prSet phldrT="[文本]"/>
      <dgm:spPr/>
      <dgm:t>
        <a:bodyPr/>
        <a:lstStyle/>
        <a:p>
          <a:r>
            <a:rPr lang="zh-CN" altLang="en-US" dirty="0"/>
            <a:t>高能（粒子）天体物理学</a:t>
          </a:r>
        </a:p>
      </dgm:t>
    </dgm:pt>
    <dgm:pt modelId="{84073A9F-EAAF-4D87-BA7F-A6DFD92AADBC}" type="parTrans" cxnId="{D646F046-A65A-4F94-89D8-A7667F22DD76}">
      <dgm:prSet/>
      <dgm:spPr/>
      <dgm:t>
        <a:bodyPr/>
        <a:lstStyle/>
        <a:p>
          <a:endParaRPr lang="zh-CN" altLang="en-US"/>
        </a:p>
      </dgm:t>
    </dgm:pt>
    <dgm:pt modelId="{6EE53D8F-2081-409A-A86F-0D46379F1CA3}" type="sibTrans" cxnId="{D646F046-A65A-4F94-89D8-A7667F22DD76}">
      <dgm:prSet/>
      <dgm:spPr/>
      <dgm:t>
        <a:bodyPr/>
        <a:lstStyle/>
        <a:p>
          <a:endParaRPr lang="zh-CN" altLang="en-US"/>
        </a:p>
      </dgm:t>
    </dgm:pt>
    <dgm:pt modelId="{3199A56D-F834-4BF6-AB00-80B886AD0EC7}">
      <dgm:prSet phldrT="[文本]"/>
      <dgm:spPr/>
      <dgm:t>
        <a:bodyPr/>
        <a:lstStyle/>
        <a:p>
          <a:r>
            <a:rPr lang="zh-CN" altLang="en-US" dirty="0"/>
            <a:t>天体物理学</a:t>
          </a:r>
        </a:p>
      </dgm:t>
    </dgm:pt>
    <dgm:pt modelId="{70428117-0A5E-4F45-A0AD-AB4335E1056C}" type="parTrans" cxnId="{7E7DC878-390B-4A3E-A487-6F4B9DB978C1}">
      <dgm:prSet/>
      <dgm:spPr/>
      <dgm:t>
        <a:bodyPr/>
        <a:lstStyle/>
        <a:p>
          <a:endParaRPr lang="zh-CN" altLang="en-US"/>
        </a:p>
      </dgm:t>
    </dgm:pt>
    <dgm:pt modelId="{B280BBB4-BE10-4169-B0E9-47CB3573457D}" type="sibTrans" cxnId="{7E7DC878-390B-4A3E-A487-6F4B9DB978C1}">
      <dgm:prSet/>
      <dgm:spPr/>
      <dgm:t>
        <a:bodyPr/>
        <a:lstStyle/>
        <a:p>
          <a:endParaRPr lang="zh-CN" altLang="en-US"/>
        </a:p>
      </dgm:t>
    </dgm:pt>
    <dgm:pt modelId="{34FC456A-8790-47B1-AA0F-7CC14C5CF15D}">
      <dgm:prSet phldrT="[文本]"/>
      <dgm:spPr/>
      <dgm:t>
        <a:bodyPr/>
        <a:lstStyle/>
        <a:p>
          <a:r>
            <a:rPr lang="zh-CN" altLang="en-US" dirty="0"/>
            <a:t>天文学</a:t>
          </a:r>
        </a:p>
      </dgm:t>
    </dgm:pt>
    <dgm:pt modelId="{08072D02-F1DB-4B12-92BE-B008BFEC8B1D}" type="parTrans" cxnId="{65F6E6A7-2BDA-4999-8BE4-4E7A9047723A}">
      <dgm:prSet/>
      <dgm:spPr/>
      <dgm:t>
        <a:bodyPr/>
        <a:lstStyle/>
        <a:p>
          <a:endParaRPr lang="zh-CN" altLang="en-US"/>
        </a:p>
      </dgm:t>
    </dgm:pt>
    <dgm:pt modelId="{AD9F8AD5-4FCD-43E9-A656-64A565598CE2}" type="sibTrans" cxnId="{65F6E6A7-2BDA-4999-8BE4-4E7A9047723A}">
      <dgm:prSet/>
      <dgm:spPr/>
      <dgm:t>
        <a:bodyPr/>
        <a:lstStyle/>
        <a:p>
          <a:endParaRPr lang="zh-CN" altLang="en-US"/>
        </a:p>
      </dgm:t>
    </dgm:pt>
    <dgm:pt modelId="{3D3F7A95-B296-467C-8760-A742AFAFE7AE}">
      <dgm:prSet phldrT="[文本]"/>
      <dgm:spPr/>
      <dgm:t>
        <a:bodyPr/>
        <a:lstStyle/>
        <a:p>
          <a:r>
            <a:rPr lang="zh-CN" altLang="en-US" dirty="0"/>
            <a:t>粒子物理学</a:t>
          </a:r>
        </a:p>
      </dgm:t>
    </dgm:pt>
    <dgm:pt modelId="{077CE026-E61D-456A-A828-C3AECDA6AC94}" type="parTrans" cxnId="{2C30E4E5-756B-4865-823C-F1342C989E7B}">
      <dgm:prSet/>
      <dgm:spPr/>
      <dgm:t>
        <a:bodyPr/>
        <a:lstStyle/>
        <a:p>
          <a:endParaRPr lang="zh-CN" altLang="en-US"/>
        </a:p>
      </dgm:t>
    </dgm:pt>
    <dgm:pt modelId="{4F62FBE4-DD08-4FE1-AAF1-FEEB70AE025E}" type="sibTrans" cxnId="{2C30E4E5-756B-4865-823C-F1342C989E7B}">
      <dgm:prSet/>
      <dgm:spPr/>
      <dgm:t>
        <a:bodyPr/>
        <a:lstStyle/>
        <a:p>
          <a:endParaRPr lang="zh-CN" altLang="en-US"/>
        </a:p>
      </dgm:t>
    </dgm:pt>
    <dgm:pt modelId="{BFD6429B-7F82-4CB2-8A2B-1A4D7417B95C}" type="pres">
      <dgm:prSet presAssocID="{A1B71C4E-843F-4027-BD3B-73DD5F2FE99F}" presName="cycle" presStyleCnt="0">
        <dgm:presLayoutVars>
          <dgm:chMax val="1"/>
          <dgm:dir/>
          <dgm:animLvl val="ctr"/>
          <dgm:resizeHandles val="exact"/>
        </dgm:presLayoutVars>
      </dgm:prSet>
      <dgm:spPr/>
    </dgm:pt>
    <dgm:pt modelId="{D43B5930-6D5C-47D6-A518-E91E7FC7516A}" type="pres">
      <dgm:prSet presAssocID="{D4BCEF66-656E-426E-B00C-BF33EBE09F52}" presName="centerShape" presStyleLbl="node0" presStyleIdx="0" presStyleCnt="1" custLinFactNeighborX="724" custLinFactNeighborY="-20695"/>
      <dgm:spPr/>
    </dgm:pt>
    <dgm:pt modelId="{31958C3F-AA2B-4FBD-B42D-202BEB3F8EC5}" type="pres">
      <dgm:prSet presAssocID="{70428117-0A5E-4F45-A0AD-AB4335E1056C}" presName="parTrans" presStyleLbl="bgSibTrans2D1" presStyleIdx="0" presStyleCnt="3" custAng="21348886"/>
      <dgm:spPr/>
    </dgm:pt>
    <dgm:pt modelId="{3EB43983-C947-44A7-9BE5-5CD769755A92}" type="pres">
      <dgm:prSet presAssocID="{3199A56D-F834-4BF6-AB00-80B886AD0EC7}" presName="node" presStyleLbl="node1" presStyleIdx="0" presStyleCnt="3" custScaleX="110327" custScaleY="64026" custRadScaleRad="109217" custRadScaleInc="-13757">
        <dgm:presLayoutVars>
          <dgm:bulletEnabled val="1"/>
        </dgm:presLayoutVars>
      </dgm:prSet>
      <dgm:spPr/>
    </dgm:pt>
    <dgm:pt modelId="{70B82638-9287-49BC-BEBC-08F59FCBE637}" type="pres">
      <dgm:prSet presAssocID="{08072D02-F1DB-4B12-92BE-B008BFEC8B1D}" presName="parTrans" presStyleLbl="bgSibTrans2D1" presStyleIdx="1" presStyleCnt="3" custAng="21445692"/>
      <dgm:spPr/>
    </dgm:pt>
    <dgm:pt modelId="{5E944E17-18A3-4FB1-BED1-41BFBE25AD24}" type="pres">
      <dgm:prSet presAssocID="{34FC456A-8790-47B1-AA0F-7CC14C5CF15D}" presName="node" presStyleLbl="node1" presStyleIdx="1" presStyleCnt="3" custScaleX="100074" custScaleY="63407" custRadScaleRad="104748" custRadScaleInc="1618">
        <dgm:presLayoutVars>
          <dgm:bulletEnabled val="1"/>
        </dgm:presLayoutVars>
      </dgm:prSet>
      <dgm:spPr/>
    </dgm:pt>
    <dgm:pt modelId="{3A3164C8-674C-4E63-9A3C-E0BF8BA09D86}" type="pres">
      <dgm:prSet presAssocID="{077CE026-E61D-456A-A828-C3AECDA6AC94}" presName="parTrans" presStyleLbl="bgSibTrans2D1" presStyleIdx="2" presStyleCnt="3" custAng="323925"/>
      <dgm:spPr/>
    </dgm:pt>
    <dgm:pt modelId="{1A5583AC-7B2F-40E6-B058-AD9379A4DB8B}" type="pres">
      <dgm:prSet presAssocID="{3D3F7A95-B296-467C-8760-A742AFAFE7AE}" presName="node" presStyleLbl="node1" presStyleIdx="2" presStyleCnt="3" custScaleX="114532" custScaleY="58969" custRadScaleRad="114571" custRadScaleInc="16323">
        <dgm:presLayoutVars>
          <dgm:bulletEnabled val="1"/>
        </dgm:presLayoutVars>
      </dgm:prSet>
      <dgm:spPr/>
    </dgm:pt>
  </dgm:ptLst>
  <dgm:cxnLst>
    <dgm:cxn modelId="{AEC31039-7A52-4202-80A9-ADD205524B02}" type="presOf" srcId="{3D3F7A95-B296-467C-8760-A742AFAFE7AE}" destId="{1A5583AC-7B2F-40E6-B058-AD9379A4DB8B}" srcOrd="0" destOrd="0" presId="urn:microsoft.com/office/officeart/2005/8/layout/radial4#1"/>
    <dgm:cxn modelId="{D646F046-A65A-4F94-89D8-A7667F22DD76}" srcId="{A1B71C4E-843F-4027-BD3B-73DD5F2FE99F}" destId="{D4BCEF66-656E-426E-B00C-BF33EBE09F52}" srcOrd="0" destOrd="0" parTransId="{84073A9F-EAAF-4D87-BA7F-A6DFD92AADBC}" sibTransId="{6EE53D8F-2081-409A-A86F-0D46379F1CA3}"/>
    <dgm:cxn modelId="{BF42494C-83F5-4B8D-BD58-2647A1089F27}" type="presOf" srcId="{3199A56D-F834-4BF6-AB00-80B886AD0EC7}" destId="{3EB43983-C947-44A7-9BE5-5CD769755A92}" srcOrd="0" destOrd="0" presId="urn:microsoft.com/office/officeart/2005/8/layout/radial4#1"/>
    <dgm:cxn modelId="{D0E58266-D21F-48FC-8B22-41ADB7FA35A3}" type="presOf" srcId="{077CE026-E61D-456A-A828-C3AECDA6AC94}" destId="{3A3164C8-674C-4E63-9A3C-E0BF8BA09D86}" srcOrd="0" destOrd="0" presId="urn:microsoft.com/office/officeart/2005/8/layout/radial4#1"/>
    <dgm:cxn modelId="{7E7DC878-390B-4A3E-A487-6F4B9DB978C1}" srcId="{D4BCEF66-656E-426E-B00C-BF33EBE09F52}" destId="{3199A56D-F834-4BF6-AB00-80B886AD0EC7}" srcOrd="0" destOrd="0" parTransId="{70428117-0A5E-4F45-A0AD-AB4335E1056C}" sibTransId="{B280BBB4-BE10-4169-B0E9-47CB3573457D}"/>
    <dgm:cxn modelId="{65F6E6A7-2BDA-4999-8BE4-4E7A9047723A}" srcId="{D4BCEF66-656E-426E-B00C-BF33EBE09F52}" destId="{34FC456A-8790-47B1-AA0F-7CC14C5CF15D}" srcOrd="1" destOrd="0" parTransId="{08072D02-F1DB-4B12-92BE-B008BFEC8B1D}" sibTransId="{AD9F8AD5-4FCD-43E9-A656-64A565598CE2}"/>
    <dgm:cxn modelId="{AD38DBAF-9FD6-46F9-910F-9ADD76A0DD30}" type="presOf" srcId="{34FC456A-8790-47B1-AA0F-7CC14C5CF15D}" destId="{5E944E17-18A3-4FB1-BED1-41BFBE25AD24}" srcOrd="0" destOrd="0" presId="urn:microsoft.com/office/officeart/2005/8/layout/radial4#1"/>
    <dgm:cxn modelId="{D167D1B1-C806-4CDD-8446-539A3E7A76A5}" type="presOf" srcId="{A1B71C4E-843F-4027-BD3B-73DD5F2FE99F}" destId="{BFD6429B-7F82-4CB2-8A2B-1A4D7417B95C}" srcOrd="0" destOrd="0" presId="urn:microsoft.com/office/officeart/2005/8/layout/radial4#1"/>
    <dgm:cxn modelId="{8B5D0BB8-3BDB-4DBF-82B8-E41B46E4DAA5}" type="presOf" srcId="{70428117-0A5E-4F45-A0AD-AB4335E1056C}" destId="{31958C3F-AA2B-4FBD-B42D-202BEB3F8EC5}" srcOrd="0" destOrd="0" presId="urn:microsoft.com/office/officeart/2005/8/layout/radial4#1"/>
    <dgm:cxn modelId="{EC61D7C8-638F-47FC-9639-DB174E0F438C}" type="presOf" srcId="{08072D02-F1DB-4B12-92BE-B008BFEC8B1D}" destId="{70B82638-9287-49BC-BEBC-08F59FCBE637}" srcOrd="0" destOrd="0" presId="urn:microsoft.com/office/officeart/2005/8/layout/radial4#1"/>
    <dgm:cxn modelId="{5F1F06D2-19FC-4CA7-B0A0-C82288A568F0}" type="presOf" srcId="{D4BCEF66-656E-426E-B00C-BF33EBE09F52}" destId="{D43B5930-6D5C-47D6-A518-E91E7FC7516A}" srcOrd="0" destOrd="0" presId="urn:microsoft.com/office/officeart/2005/8/layout/radial4#1"/>
    <dgm:cxn modelId="{2C30E4E5-756B-4865-823C-F1342C989E7B}" srcId="{D4BCEF66-656E-426E-B00C-BF33EBE09F52}" destId="{3D3F7A95-B296-467C-8760-A742AFAFE7AE}" srcOrd="2" destOrd="0" parTransId="{077CE026-E61D-456A-A828-C3AECDA6AC94}" sibTransId="{4F62FBE4-DD08-4FE1-AAF1-FEEB70AE025E}"/>
    <dgm:cxn modelId="{69A5A063-11F3-4CFE-8356-2AED427614D5}" type="presParOf" srcId="{BFD6429B-7F82-4CB2-8A2B-1A4D7417B95C}" destId="{D43B5930-6D5C-47D6-A518-E91E7FC7516A}" srcOrd="0" destOrd="0" presId="urn:microsoft.com/office/officeart/2005/8/layout/radial4#1"/>
    <dgm:cxn modelId="{26670C14-D5C7-4BAC-AE20-EE30106E6616}" type="presParOf" srcId="{BFD6429B-7F82-4CB2-8A2B-1A4D7417B95C}" destId="{31958C3F-AA2B-4FBD-B42D-202BEB3F8EC5}" srcOrd="1" destOrd="0" presId="urn:microsoft.com/office/officeart/2005/8/layout/radial4#1"/>
    <dgm:cxn modelId="{17EF401D-818D-4615-B2CE-DDFFCEE48ACA}" type="presParOf" srcId="{BFD6429B-7F82-4CB2-8A2B-1A4D7417B95C}" destId="{3EB43983-C947-44A7-9BE5-5CD769755A92}" srcOrd="2" destOrd="0" presId="urn:microsoft.com/office/officeart/2005/8/layout/radial4#1"/>
    <dgm:cxn modelId="{E83CA731-8501-4BE4-9086-F1F914E18788}" type="presParOf" srcId="{BFD6429B-7F82-4CB2-8A2B-1A4D7417B95C}" destId="{70B82638-9287-49BC-BEBC-08F59FCBE637}" srcOrd="3" destOrd="0" presId="urn:microsoft.com/office/officeart/2005/8/layout/radial4#1"/>
    <dgm:cxn modelId="{80AB0176-048B-440D-9B4B-22CD1DE44165}" type="presParOf" srcId="{BFD6429B-7F82-4CB2-8A2B-1A4D7417B95C}" destId="{5E944E17-18A3-4FB1-BED1-41BFBE25AD24}" srcOrd="4" destOrd="0" presId="urn:microsoft.com/office/officeart/2005/8/layout/radial4#1"/>
    <dgm:cxn modelId="{37832E12-10D9-4806-9891-D296AF56775C}" type="presParOf" srcId="{BFD6429B-7F82-4CB2-8A2B-1A4D7417B95C}" destId="{3A3164C8-674C-4E63-9A3C-E0BF8BA09D86}" srcOrd="5" destOrd="0" presId="urn:microsoft.com/office/officeart/2005/8/layout/radial4#1"/>
    <dgm:cxn modelId="{49E149F7-7CC9-4CE0-9C87-D9DA21EB00E4}" type="presParOf" srcId="{BFD6429B-7F82-4CB2-8A2B-1A4D7417B95C}" destId="{1A5583AC-7B2F-40E6-B058-AD9379A4DB8B}" srcOrd="6" destOrd="0" presId="urn:microsoft.com/office/officeart/2005/8/layout/radial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3B5930-6D5C-47D6-A518-E91E7FC7516A}">
      <dsp:nvSpPr>
        <dsp:cNvPr id="0" name=""/>
        <dsp:cNvSpPr/>
      </dsp:nvSpPr>
      <dsp:spPr>
        <a:xfrm>
          <a:off x="2588811" y="1028299"/>
          <a:ext cx="1773234" cy="1773234"/>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t>高能（粒子）天体物理学</a:t>
          </a:r>
        </a:p>
      </dsp:txBody>
      <dsp:txXfrm>
        <a:off x="2848495" y="1287983"/>
        <a:ext cx="1253866" cy="1253866"/>
      </dsp:txXfrm>
    </dsp:sp>
    <dsp:sp modelId="{31958C3F-AA2B-4FBD-B42D-202BEB3F8EC5}">
      <dsp:nvSpPr>
        <dsp:cNvPr id="0" name=""/>
        <dsp:cNvSpPr/>
      </dsp:nvSpPr>
      <dsp:spPr>
        <a:xfrm rot="10817897">
          <a:off x="1170080" y="1534212"/>
          <a:ext cx="1345436" cy="50537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EB43983-C947-44A7-9BE5-5CD769755A92}">
      <dsp:nvSpPr>
        <dsp:cNvPr id="0" name=""/>
        <dsp:cNvSpPr/>
      </dsp:nvSpPr>
      <dsp:spPr>
        <a:xfrm>
          <a:off x="242869" y="1302884"/>
          <a:ext cx="1858538" cy="86285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zh-CN" altLang="en-US" sz="2600" kern="1200" dirty="0"/>
            <a:t>天体物理学</a:t>
          </a:r>
        </a:p>
      </dsp:txBody>
      <dsp:txXfrm>
        <a:off x="268141" y="1328156"/>
        <a:ext cx="1807994" cy="812307"/>
      </dsp:txXfrm>
    </dsp:sp>
    <dsp:sp modelId="{70B82638-9287-49BC-BEBC-08F59FCBE637}">
      <dsp:nvSpPr>
        <dsp:cNvPr id="0" name=""/>
        <dsp:cNvSpPr/>
      </dsp:nvSpPr>
      <dsp:spPr>
        <a:xfrm rot="16063424">
          <a:off x="3204050" y="465771"/>
          <a:ext cx="555100" cy="50537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E944E17-18A3-4FB1-BED1-41BFBE25AD24}">
      <dsp:nvSpPr>
        <dsp:cNvPr id="0" name=""/>
        <dsp:cNvSpPr/>
      </dsp:nvSpPr>
      <dsp:spPr>
        <a:xfrm>
          <a:off x="2640122" y="13655"/>
          <a:ext cx="1685819" cy="85450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zh-CN" altLang="en-US" sz="2600" kern="1200" dirty="0"/>
            <a:t>天文学</a:t>
          </a:r>
        </a:p>
      </dsp:txBody>
      <dsp:txXfrm>
        <a:off x="2665150" y="38683"/>
        <a:ext cx="1635763" cy="804453"/>
      </dsp:txXfrm>
    </dsp:sp>
    <dsp:sp modelId="{3A3164C8-674C-4E63-9A3C-E0BF8BA09D86}">
      <dsp:nvSpPr>
        <dsp:cNvPr id="0" name=""/>
        <dsp:cNvSpPr/>
      </dsp:nvSpPr>
      <dsp:spPr>
        <a:xfrm rot="75368">
          <a:off x="4440063" y="1541093"/>
          <a:ext cx="1415751" cy="50537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A5583AC-7B2F-40E6-B058-AD9379A4DB8B}">
      <dsp:nvSpPr>
        <dsp:cNvPr id="0" name=""/>
        <dsp:cNvSpPr/>
      </dsp:nvSpPr>
      <dsp:spPr>
        <a:xfrm>
          <a:off x="4889277" y="1345292"/>
          <a:ext cx="1929375" cy="79470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zh-CN" altLang="en-US" sz="2600" kern="1200" dirty="0"/>
            <a:t>粒子物理学</a:t>
          </a:r>
        </a:p>
      </dsp:txBody>
      <dsp:txXfrm>
        <a:off x="4912553" y="1368568"/>
        <a:ext cx="1882823" cy="748148"/>
      </dsp:txXfrm>
    </dsp:sp>
  </dsp:spTree>
</dsp:drawing>
</file>

<file path=ppt/diagrams/layout1.xml><?xml version="1.0" encoding="utf-8"?>
<dgm:layoutDef xmlns:dgm="http://schemas.openxmlformats.org/drawingml/2006/diagram" xmlns:a="http://schemas.openxmlformats.org/drawingml/2006/main" uniqueId="urn:microsoft.com/office/officeart/2005/8/layout/radial4#1">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Sty" val="arr"/>
              <dgm:param type="endSty" val="noArr"/>
              <dgm:param type="begPts" val="auto"/>
              <dgm:param type="endPts" val="ct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9051FD-99CF-4435-8D7F-132A1AB1E11E}" type="datetimeFigureOut">
              <a:rPr lang="zh-CN" altLang="en-US" smtClean="0"/>
              <a:t>2023/8/16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9D04D2-EE1D-4DB8-B515-BA8095C63357}" type="slidenum">
              <a:rPr lang="zh-CN" altLang="en-US" smtClean="0"/>
              <a:t>‹#›</a:t>
            </a:fld>
            <a:endParaRPr lang="zh-CN" altLang="en-US"/>
          </a:p>
        </p:txBody>
      </p:sp>
    </p:spTree>
    <p:extLst>
      <p:ext uri="{BB962C8B-B14F-4D97-AF65-F5344CB8AC3E}">
        <p14:creationId xmlns:p14="http://schemas.microsoft.com/office/powerpoint/2010/main" val="1489455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有不同说法，最终判据是否洛希瓣吸积</a:t>
            </a:r>
          </a:p>
        </p:txBody>
      </p:sp>
      <p:sp>
        <p:nvSpPr>
          <p:cNvPr id="4" name="灯片编号占位符 3"/>
          <p:cNvSpPr>
            <a:spLocks noGrp="1"/>
          </p:cNvSpPr>
          <p:nvPr>
            <p:ph type="sldNum" sz="quarter" idx="10"/>
          </p:nvPr>
        </p:nvSpPr>
        <p:spPr/>
        <p:txBody>
          <a:bodyPr/>
          <a:lstStyle/>
          <a:p>
            <a:fld id="{36E75D78-CC14-4F3C-88CC-105AA2A11EBB}" type="slidenum">
              <a:rPr lang="zh-CN" altLang="en-US" smtClean="0"/>
              <a:t>6</a:t>
            </a:fld>
            <a:endParaRPr lang="zh-CN" altLang="en-US"/>
          </a:p>
        </p:txBody>
      </p:sp>
    </p:spTree>
    <p:extLst>
      <p:ext uri="{BB962C8B-B14F-4D97-AF65-F5344CB8AC3E}">
        <p14:creationId xmlns:p14="http://schemas.microsoft.com/office/powerpoint/2010/main" val="1464161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After we made the short-term or</a:t>
            </a:r>
            <a:r>
              <a:rPr lang="en-US" altLang="zh-CN" baseline="0" dirty="0"/>
              <a:t> </a:t>
            </a:r>
            <a:r>
              <a:rPr lang="en-US" altLang="zh-CN" baseline="0" dirty="0" err="1"/>
              <a:t>ToO</a:t>
            </a:r>
            <a:r>
              <a:rPr lang="en-US" altLang="zh-CN" baseline="0" dirty="0"/>
              <a:t> plan, we will submit it to MOC.</a:t>
            </a:r>
          </a:p>
          <a:p>
            <a:r>
              <a:rPr lang="en-US" altLang="zh-CN" baseline="0" dirty="0"/>
              <a:t>MOC will translate it into the commands and send it to telemetry center.</a:t>
            </a:r>
          </a:p>
          <a:p>
            <a:r>
              <a:rPr lang="en-US" altLang="zh-CN" baseline="0" dirty="0"/>
              <a:t>When HXMT pass by the Telemetry station, the commands will be uplink to the satellite.</a:t>
            </a:r>
          </a:p>
          <a:p>
            <a:endParaRPr lang="en-US" altLang="zh-CN" baseline="0" dirty="0"/>
          </a:p>
          <a:p>
            <a:r>
              <a:rPr lang="en-US" altLang="zh-CN" baseline="0" dirty="0"/>
              <a:t>The telemetry and the obs. data will be downlink and sent to MOC, and MOC will send it to SOC.</a:t>
            </a:r>
          </a:p>
        </p:txBody>
      </p:sp>
    </p:spTree>
    <p:extLst>
      <p:ext uri="{BB962C8B-B14F-4D97-AF65-F5344CB8AC3E}">
        <p14:creationId xmlns:p14="http://schemas.microsoft.com/office/powerpoint/2010/main" val="1360102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9E6FDB6-6D2B-46C1-9FA1-D82906A37C3A}" type="slidenum">
              <a:rPr lang="zh-CN" altLang="en-US" smtClean="0"/>
              <a:t>26</a:t>
            </a:fld>
            <a:endParaRPr lang="zh-CN" altLang="en-US"/>
          </a:p>
        </p:txBody>
      </p:sp>
    </p:spTree>
    <p:extLst>
      <p:ext uri="{BB962C8B-B14F-4D97-AF65-F5344CB8AC3E}">
        <p14:creationId xmlns:p14="http://schemas.microsoft.com/office/powerpoint/2010/main" val="3111307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9EBC002A-B0FF-4AB1-B1B7-F9D4F0861090}" type="slidenum">
              <a:rPr lang="zh-CN" altLang="en-US" smtClean="0"/>
              <a:pPr>
                <a:defRPr/>
              </a:pPr>
              <a:t>28</a:t>
            </a:fld>
            <a:endParaRPr lang="zh-CN" altLang="en-US"/>
          </a:p>
        </p:txBody>
      </p:sp>
    </p:spTree>
    <p:extLst>
      <p:ext uri="{BB962C8B-B14F-4D97-AF65-F5344CB8AC3E}">
        <p14:creationId xmlns:p14="http://schemas.microsoft.com/office/powerpoint/2010/main" val="1265582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107FCA-C6EF-4D80-85D9-AD9C54D5D8E7}" type="slidenum">
              <a:rPr lang="zh-CN" altLang="en-US" smtClean="0"/>
              <a:t>29</a:t>
            </a:fld>
            <a:endParaRPr lang="zh-CN" altLang="en-US"/>
          </a:p>
        </p:txBody>
      </p:sp>
    </p:spTree>
    <p:extLst>
      <p:ext uri="{BB962C8B-B14F-4D97-AF65-F5344CB8AC3E}">
        <p14:creationId xmlns:p14="http://schemas.microsoft.com/office/powerpoint/2010/main" val="1916079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E9E6FDB6-6D2B-46C1-9FA1-D82906A37C3A}" type="slidenum">
              <a:rPr lang="zh-CN" altLang="en-US" smtClean="0"/>
              <a:t>33</a:t>
            </a:fld>
            <a:endParaRPr lang="zh-CN" altLang="en-US"/>
          </a:p>
        </p:txBody>
      </p:sp>
    </p:spTree>
    <p:extLst>
      <p:ext uri="{BB962C8B-B14F-4D97-AF65-F5344CB8AC3E}">
        <p14:creationId xmlns:p14="http://schemas.microsoft.com/office/powerpoint/2010/main" val="1057136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2413994"/>
          </a:xfrm>
        </p:spPr>
        <p:txBody>
          <a:bodyPr anchor="b">
            <a:normAutofit/>
          </a:bodyPr>
          <a:lstStyle>
            <a:lvl1pPr algn="l">
              <a:lnSpc>
                <a:spcPct val="85000"/>
              </a:lnSpc>
              <a:defRPr sz="8000" spc="-50" baseline="0">
                <a:solidFill>
                  <a:schemeClr val="tx1">
                    <a:lumMod val="85000"/>
                    <a:lumOff val="15000"/>
                  </a:schemeClr>
                </a:solidFill>
              </a:defRPr>
            </a:lvl1pPr>
          </a:lstStyle>
          <a:p>
            <a:r>
              <a:rPr lang="zh-CN" altLang="en-US" dirty="0"/>
              <a:t>单击此处编辑母版标题样式</a:t>
            </a:r>
            <a:endParaRPr lang="en-US" dirty="0"/>
          </a:p>
        </p:txBody>
      </p:sp>
      <p:sp>
        <p:nvSpPr>
          <p:cNvPr id="3" name="Subtitle 2"/>
          <p:cNvSpPr>
            <a:spLocks noGrp="1"/>
          </p:cNvSpPr>
          <p:nvPr>
            <p:ph type="subTitle" idx="1"/>
          </p:nvPr>
        </p:nvSpPr>
        <p:spPr>
          <a:xfrm>
            <a:off x="1100051" y="4983526"/>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3CF8D58A-A17B-49F1-9330-2C38BF9BF7CA}" type="datetimeFigureOut">
              <a:rPr lang="zh-CN" altLang="en-US" smtClean="0"/>
              <a:t>2023/8/16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123559A-C917-4258-8675-2BF6F2D44AD1}" type="slidenum">
              <a:rPr lang="zh-CN" altLang="en-US" smtClean="0"/>
              <a:t>‹#›</a:t>
            </a:fld>
            <a:endParaRPr lang="zh-CN" altLang="en-US"/>
          </a:p>
        </p:txBody>
      </p:sp>
      <p:cxnSp>
        <p:nvCxnSpPr>
          <p:cNvPr id="9" name="Straight Connector 8"/>
          <p:cNvCxnSpPr/>
          <p:nvPr/>
        </p:nvCxnSpPr>
        <p:spPr>
          <a:xfrm>
            <a:off x="1207658" y="3165053"/>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6">
            <a:extLst>
              <a:ext uri="{FF2B5EF4-FFF2-40B4-BE49-F238E27FC236}">
                <a16:creationId xmlns:a16="http://schemas.microsoft.com/office/drawing/2014/main" id="{DFFE7328-6061-46A3-A2D9-54CFEFBEAFCD}"/>
              </a:ext>
            </a:extLst>
          </p:cNvPr>
          <p:cNvSpPr/>
          <p:nvPr userDrawn="1"/>
        </p:nvSpPr>
        <p:spPr>
          <a:xfrm>
            <a:off x="1" y="6637394"/>
            <a:ext cx="12192000" cy="239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8">
            <a:extLst>
              <a:ext uri="{FF2B5EF4-FFF2-40B4-BE49-F238E27FC236}">
                <a16:creationId xmlns:a16="http://schemas.microsoft.com/office/drawing/2014/main" id="{FF5B09BE-8DFE-47C5-BAE1-2785A5CB8196}"/>
              </a:ext>
            </a:extLst>
          </p:cNvPr>
          <p:cNvSpPr/>
          <p:nvPr userDrawn="1"/>
        </p:nvSpPr>
        <p:spPr>
          <a:xfrm>
            <a:off x="0" y="662654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20028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1097280" y="248897"/>
            <a:ext cx="10058400" cy="882317"/>
          </a:xfrm>
        </p:spPr>
        <p:txBody>
          <a:bodyPr/>
          <a:lstStyle>
            <a:lvl1pPr marL="0">
              <a:defRPr/>
            </a:lvl1pPr>
          </a:lstStyle>
          <a:p>
            <a:r>
              <a:rPr lang="zh-CN" altLang="en-US" dirty="0"/>
              <a:t>单击此处编辑母版标题样式</a:t>
            </a:r>
            <a:endParaRPr lang="en-US" dirty="0"/>
          </a:p>
        </p:txBody>
      </p:sp>
      <p:sp>
        <p:nvSpPr>
          <p:cNvPr id="3" name="Content Placeholder 2"/>
          <p:cNvSpPr>
            <a:spLocks noGrp="1"/>
          </p:cNvSpPr>
          <p:nvPr>
            <p:ph idx="1"/>
          </p:nvPr>
        </p:nvSpPr>
        <p:spPr>
          <a:xfrm>
            <a:off x="728084" y="1432874"/>
            <a:ext cx="10058400" cy="513852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3CF8D58A-A17B-49F1-9330-2C38BF9BF7CA}" type="datetimeFigureOut">
              <a:rPr lang="zh-CN" altLang="en-US" smtClean="0"/>
              <a:t>2023/8/16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a:xfrm>
            <a:off x="10739444" y="6609103"/>
            <a:ext cx="1312025" cy="215807"/>
          </a:xfrm>
        </p:spPr>
        <p:txBody>
          <a:bodyPr/>
          <a:lstStyle/>
          <a:p>
            <a:fld id="{6123559A-C917-4258-8675-2BF6F2D44AD1}" type="slidenum">
              <a:rPr lang="zh-CN" altLang="en-US" smtClean="0"/>
              <a:t>‹#›</a:t>
            </a:fld>
            <a:endParaRPr lang="zh-CN" altLang="en-US"/>
          </a:p>
        </p:txBody>
      </p:sp>
    </p:spTree>
    <p:extLst>
      <p:ext uri="{BB962C8B-B14F-4D97-AF65-F5344CB8AC3E}">
        <p14:creationId xmlns:p14="http://schemas.microsoft.com/office/powerpoint/2010/main" val="3738450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Title 7"/>
          <p:cNvSpPr>
            <a:spLocks noGrp="1"/>
          </p:cNvSpPr>
          <p:nvPr>
            <p:ph type="title"/>
          </p:nvPr>
        </p:nvSpPr>
        <p:spPr>
          <a:xfrm>
            <a:off x="1097280" y="267751"/>
            <a:ext cx="10058400" cy="788052"/>
          </a:xfrm>
        </p:spPr>
        <p:txBody>
          <a:bodyPr/>
          <a:lstStyle/>
          <a:p>
            <a:r>
              <a:rPr lang="zh-CN" altLang="en-US" dirty="0"/>
              <a:t>单击此处编辑母版标题样式</a:t>
            </a:r>
            <a:endParaRPr lang="en-US" dirty="0"/>
          </a:p>
        </p:txBody>
      </p:sp>
      <p:sp>
        <p:nvSpPr>
          <p:cNvPr id="3" name="Content Placeholder 2"/>
          <p:cNvSpPr>
            <a:spLocks noGrp="1"/>
          </p:cNvSpPr>
          <p:nvPr>
            <p:ph sz="half" idx="1"/>
          </p:nvPr>
        </p:nvSpPr>
        <p:spPr>
          <a:xfrm>
            <a:off x="848412" y="1375411"/>
            <a:ext cx="5186627" cy="451253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217920" y="1375411"/>
            <a:ext cx="5433610" cy="44936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3CF8D58A-A17B-49F1-9330-2C38BF9BF7CA}" type="datetimeFigureOut">
              <a:rPr lang="zh-CN" altLang="en-US" smtClean="0"/>
              <a:t>2023/8/16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123559A-C917-4258-8675-2BF6F2D44AD1}" type="slidenum">
              <a:rPr lang="zh-CN" altLang="en-US" smtClean="0"/>
              <a:t>‹#›</a:t>
            </a:fld>
            <a:endParaRPr lang="zh-CN" altLang="en-US"/>
          </a:p>
        </p:txBody>
      </p:sp>
    </p:spTree>
    <p:extLst>
      <p:ext uri="{BB962C8B-B14F-4D97-AF65-F5344CB8AC3E}">
        <p14:creationId xmlns:p14="http://schemas.microsoft.com/office/powerpoint/2010/main" val="3395681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空白">
    <p:spTree>
      <p:nvGrpSpPr>
        <p:cNvPr id="1" name=""/>
        <p:cNvGrpSpPr/>
        <p:nvPr/>
      </p:nvGrpSpPr>
      <p:grpSpPr>
        <a:xfrm>
          <a:off x="0" y="0"/>
          <a:ext cx="0" cy="0"/>
          <a:chOff x="0" y="0"/>
          <a:chExt cx="0" cy="0"/>
        </a:xfrm>
      </p:grpSpPr>
      <p:cxnSp>
        <p:nvCxnSpPr>
          <p:cNvPr id="13" name="Straight Connector 7">
            <a:extLst>
              <a:ext uri="{FF2B5EF4-FFF2-40B4-BE49-F238E27FC236}">
                <a16:creationId xmlns:a16="http://schemas.microsoft.com/office/drawing/2014/main" id="{CD326E34-5176-48AE-87C1-413ED00390BD}"/>
              </a:ext>
            </a:extLst>
          </p:cNvPr>
          <p:cNvCxnSpPr>
            <a:cxnSpLocks/>
          </p:cNvCxnSpPr>
          <p:nvPr userDrawn="1"/>
        </p:nvCxnSpPr>
        <p:spPr>
          <a:xfrm>
            <a:off x="0" y="1196752"/>
            <a:ext cx="12154293" cy="0"/>
          </a:xfrm>
          <a:prstGeom prst="line">
            <a:avLst/>
          </a:prstGeom>
          <a:ln/>
        </p:spPr>
        <p:style>
          <a:lnRef idx="3">
            <a:schemeClr val="accent2"/>
          </a:lnRef>
          <a:fillRef idx="0">
            <a:schemeClr val="accent2"/>
          </a:fillRef>
          <a:effectRef idx="2">
            <a:schemeClr val="accent2"/>
          </a:effectRef>
          <a:fontRef idx="minor">
            <a:schemeClr val="tx1"/>
          </a:fontRef>
        </p:style>
      </p:cxnSp>
      <p:sp>
        <p:nvSpPr>
          <p:cNvPr id="14" name="Title 1">
            <a:extLst>
              <a:ext uri="{FF2B5EF4-FFF2-40B4-BE49-F238E27FC236}">
                <a16:creationId xmlns:a16="http://schemas.microsoft.com/office/drawing/2014/main" id="{D51CC648-8AC7-4CD0-8588-CACF51727C14}"/>
              </a:ext>
            </a:extLst>
          </p:cNvPr>
          <p:cNvSpPr>
            <a:spLocks noGrp="1"/>
          </p:cNvSpPr>
          <p:nvPr>
            <p:ph type="title"/>
          </p:nvPr>
        </p:nvSpPr>
        <p:spPr>
          <a:xfrm>
            <a:off x="1097280" y="248897"/>
            <a:ext cx="10058400" cy="882317"/>
          </a:xfrm>
        </p:spPr>
        <p:txBody>
          <a:bodyPr/>
          <a:lstStyle>
            <a:lvl1pPr marL="0">
              <a:defRPr/>
            </a:lvl1pPr>
          </a:lstStyle>
          <a:p>
            <a:r>
              <a:rPr lang="zh-CN" altLang="en-US" dirty="0"/>
              <a:t>单击此处编辑母版标题样式</a:t>
            </a:r>
            <a:endParaRPr lang="en-US" dirty="0"/>
          </a:p>
        </p:txBody>
      </p:sp>
      <p:sp>
        <p:nvSpPr>
          <p:cNvPr id="16" name="Rectangle 6">
            <a:extLst>
              <a:ext uri="{FF2B5EF4-FFF2-40B4-BE49-F238E27FC236}">
                <a16:creationId xmlns:a16="http://schemas.microsoft.com/office/drawing/2014/main" id="{27521969-30E6-453B-933C-12F6767C7F29}"/>
              </a:ext>
            </a:extLst>
          </p:cNvPr>
          <p:cNvSpPr/>
          <p:nvPr userDrawn="1"/>
        </p:nvSpPr>
        <p:spPr>
          <a:xfrm>
            <a:off x="1" y="6637394"/>
            <a:ext cx="12192000" cy="239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8">
            <a:extLst>
              <a:ext uri="{FF2B5EF4-FFF2-40B4-BE49-F238E27FC236}">
                <a16:creationId xmlns:a16="http://schemas.microsoft.com/office/drawing/2014/main" id="{84C60FDB-E050-4DEA-B758-F2CD2451BAAD}"/>
              </a:ext>
            </a:extLst>
          </p:cNvPr>
          <p:cNvSpPr/>
          <p:nvPr userDrawn="1"/>
        </p:nvSpPr>
        <p:spPr>
          <a:xfrm>
            <a:off x="0" y="662654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Date Placeholder 3">
            <a:extLst>
              <a:ext uri="{FF2B5EF4-FFF2-40B4-BE49-F238E27FC236}">
                <a16:creationId xmlns:a16="http://schemas.microsoft.com/office/drawing/2014/main" id="{5D4C959B-7922-4792-9108-9F24928D2E97}"/>
              </a:ext>
            </a:extLst>
          </p:cNvPr>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CF8D58A-A17B-49F1-9330-2C38BF9BF7CA}" type="datetimeFigureOut">
              <a:rPr lang="zh-CN" altLang="en-US" smtClean="0"/>
              <a:t>2023/8/16</a:t>
            </a:fld>
            <a:endParaRPr lang="zh-CN" altLang="en-US"/>
          </a:p>
        </p:txBody>
      </p:sp>
      <p:sp>
        <p:nvSpPr>
          <p:cNvPr id="19" name="Footer Placeholder 4">
            <a:extLst>
              <a:ext uri="{FF2B5EF4-FFF2-40B4-BE49-F238E27FC236}">
                <a16:creationId xmlns:a16="http://schemas.microsoft.com/office/drawing/2014/main" id="{4948D326-77CE-4077-A924-A83FB2767636}"/>
              </a:ext>
            </a:extLst>
          </p:cNvPr>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zh-CN" altLang="en-US"/>
          </a:p>
        </p:txBody>
      </p:sp>
      <p:sp>
        <p:nvSpPr>
          <p:cNvPr id="20" name="Slide Number Placeholder 5">
            <a:extLst>
              <a:ext uri="{FF2B5EF4-FFF2-40B4-BE49-F238E27FC236}">
                <a16:creationId xmlns:a16="http://schemas.microsoft.com/office/drawing/2014/main" id="{CE692638-9BBC-427E-80E3-9DD18C865708}"/>
              </a:ext>
            </a:extLst>
          </p:cNvPr>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123559A-C917-4258-8675-2BF6F2D44AD1}" type="slidenum">
              <a:rPr lang="zh-CN" altLang="en-US" smtClean="0"/>
              <a:t>‹#›</a:t>
            </a:fld>
            <a:endParaRPr lang="zh-CN" altLang="en-US"/>
          </a:p>
        </p:txBody>
      </p:sp>
    </p:spTree>
    <p:extLst>
      <p:ext uri="{BB962C8B-B14F-4D97-AF65-F5344CB8AC3E}">
        <p14:creationId xmlns:p14="http://schemas.microsoft.com/office/powerpoint/2010/main" val="4204422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2_空白">
    <p:spTree>
      <p:nvGrpSpPr>
        <p:cNvPr id="1" name=""/>
        <p:cNvGrpSpPr/>
        <p:nvPr/>
      </p:nvGrpSpPr>
      <p:grpSpPr>
        <a:xfrm>
          <a:off x="0" y="0"/>
          <a:ext cx="0" cy="0"/>
          <a:chOff x="0" y="0"/>
          <a:chExt cx="0" cy="0"/>
        </a:xfrm>
      </p:grpSpPr>
      <p:cxnSp>
        <p:nvCxnSpPr>
          <p:cNvPr id="3" name="Straight Connector 7">
            <a:extLst>
              <a:ext uri="{FF2B5EF4-FFF2-40B4-BE49-F238E27FC236}">
                <a16:creationId xmlns:a16="http://schemas.microsoft.com/office/drawing/2014/main" id="{B3860B3F-EBC5-48BC-9AC0-81CE919BCBCB}"/>
              </a:ext>
            </a:extLst>
          </p:cNvPr>
          <p:cNvCxnSpPr>
            <a:cxnSpLocks/>
          </p:cNvCxnSpPr>
          <p:nvPr userDrawn="1"/>
        </p:nvCxnSpPr>
        <p:spPr>
          <a:xfrm>
            <a:off x="0" y="1196752"/>
            <a:ext cx="12154293" cy="0"/>
          </a:xfrm>
          <a:prstGeom prst="line">
            <a:avLst/>
          </a:prstGeom>
          <a:ln/>
        </p:spPr>
        <p:style>
          <a:lnRef idx="3">
            <a:schemeClr val="accent2"/>
          </a:lnRef>
          <a:fillRef idx="0">
            <a:schemeClr val="accent2"/>
          </a:fillRef>
          <a:effectRef idx="2">
            <a:schemeClr val="accent2"/>
          </a:effectRef>
          <a:fontRef idx="minor">
            <a:schemeClr val="tx1"/>
          </a:fontRef>
        </p:style>
      </p:cxnSp>
      <p:sp>
        <p:nvSpPr>
          <p:cNvPr id="4" name="Title 7">
            <a:extLst>
              <a:ext uri="{FF2B5EF4-FFF2-40B4-BE49-F238E27FC236}">
                <a16:creationId xmlns:a16="http://schemas.microsoft.com/office/drawing/2014/main" id="{261F8B93-7522-4444-9F2B-6F4E9CB05146}"/>
              </a:ext>
            </a:extLst>
          </p:cNvPr>
          <p:cNvSpPr>
            <a:spLocks noGrp="1"/>
          </p:cNvSpPr>
          <p:nvPr>
            <p:ph type="title"/>
          </p:nvPr>
        </p:nvSpPr>
        <p:spPr>
          <a:xfrm>
            <a:off x="1097280" y="267751"/>
            <a:ext cx="10058400" cy="788052"/>
          </a:xfrm>
        </p:spPr>
        <p:txBody>
          <a:bodyPr/>
          <a:lstStyle/>
          <a:p>
            <a:r>
              <a:rPr lang="zh-CN" altLang="en-US" dirty="0"/>
              <a:t>单击此处编辑母版标题样式</a:t>
            </a:r>
            <a:endParaRPr lang="en-US" dirty="0"/>
          </a:p>
        </p:txBody>
      </p:sp>
      <p:sp>
        <p:nvSpPr>
          <p:cNvPr id="8" name="Rectangle 6">
            <a:extLst>
              <a:ext uri="{FF2B5EF4-FFF2-40B4-BE49-F238E27FC236}">
                <a16:creationId xmlns:a16="http://schemas.microsoft.com/office/drawing/2014/main" id="{6024BAF1-9847-4142-BA2C-691EC6D37FFC}"/>
              </a:ext>
            </a:extLst>
          </p:cNvPr>
          <p:cNvSpPr/>
          <p:nvPr userDrawn="1"/>
        </p:nvSpPr>
        <p:spPr>
          <a:xfrm>
            <a:off x="1" y="6637394"/>
            <a:ext cx="12192000" cy="239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77E1EF86-13B5-427B-A4C7-837B793E267B}"/>
              </a:ext>
            </a:extLst>
          </p:cNvPr>
          <p:cNvSpPr/>
          <p:nvPr userDrawn="1"/>
        </p:nvSpPr>
        <p:spPr>
          <a:xfrm>
            <a:off x="0" y="662654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Date Placeholder 3">
            <a:extLst>
              <a:ext uri="{FF2B5EF4-FFF2-40B4-BE49-F238E27FC236}">
                <a16:creationId xmlns:a16="http://schemas.microsoft.com/office/drawing/2014/main" id="{12D844E9-A3EC-409B-B977-93C1425F0A78}"/>
              </a:ext>
            </a:extLst>
          </p:cNvPr>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CF8D58A-A17B-49F1-9330-2C38BF9BF7CA}" type="datetimeFigureOut">
              <a:rPr lang="zh-CN" altLang="en-US" smtClean="0"/>
              <a:t>2023/8/16</a:t>
            </a:fld>
            <a:endParaRPr lang="zh-CN" altLang="en-US"/>
          </a:p>
        </p:txBody>
      </p:sp>
      <p:sp>
        <p:nvSpPr>
          <p:cNvPr id="11" name="Footer Placeholder 4">
            <a:extLst>
              <a:ext uri="{FF2B5EF4-FFF2-40B4-BE49-F238E27FC236}">
                <a16:creationId xmlns:a16="http://schemas.microsoft.com/office/drawing/2014/main" id="{9AE75CE3-53F6-421C-99A1-20977B9DEF0F}"/>
              </a:ext>
            </a:extLst>
          </p:cNvPr>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zh-CN" altLang="en-US"/>
          </a:p>
        </p:txBody>
      </p:sp>
      <p:sp>
        <p:nvSpPr>
          <p:cNvPr id="12" name="Slide Number Placeholder 5">
            <a:extLst>
              <a:ext uri="{FF2B5EF4-FFF2-40B4-BE49-F238E27FC236}">
                <a16:creationId xmlns:a16="http://schemas.microsoft.com/office/drawing/2014/main" id="{77A5E04E-096C-4E96-BC4E-2E7B8F2A1AF2}"/>
              </a:ext>
            </a:extLst>
          </p:cNvPr>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123559A-C917-4258-8675-2BF6F2D44AD1}" type="slidenum">
              <a:rPr lang="zh-CN" altLang="en-US" smtClean="0"/>
              <a:t>‹#›</a:t>
            </a:fld>
            <a:endParaRPr lang="zh-CN" altLang="en-US"/>
          </a:p>
        </p:txBody>
      </p:sp>
    </p:spTree>
    <p:extLst>
      <p:ext uri="{BB962C8B-B14F-4D97-AF65-F5344CB8AC3E}">
        <p14:creationId xmlns:p14="http://schemas.microsoft.com/office/powerpoint/2010/main" val="3969139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69924" y="1"/>
            <a:ext cx="10850563" cy="1028699"/>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7896A58-4FC9-4E0A-85B0-AA9797808E05}"/>
              </a:ext>
            </a:extLst>
          </p:cNvPr>
          <p:cNvSpPr>
            <a:spLocks noGrp="1"/>
          </p:cNvSpPr>
          <p:nvPr>
            <p:ph type="dt" sz="half" idx="10"/>
          </p:nvPr>
        </p:nvSpPr>
        <p:spPr>
          <a:xfrm>
            <a:off x="5401732" y="6405563"/>
            <a:ext cx="1388536" cy="206381"/>
          </a:xfrm>
          <a:prstGeom prst="rect">
            <a:avLst/>
          </a:prstGeom>
        </p:spPr>
        <p:txBody>
          <a:bodyPr/>
          <a:lstStyle/>
          <a:p>
            <a:fld id="{6489D9C7-5DC6-4263-87FF-7C99F6FB63C3}" type="datetime1">
              <a:rPr lang="zh-CN" altLang="en-US" smtClean="0"/>
              <a:pPr/>
              <a:t>2023/8/16</a:t>
            </a:fld>
            <a:endParaRPr lang="zh-CN" altLang="en-US"/>
          </a:p>
        </p:txBody>
      </p:sp>
      <p:sp>
        <p:nvSpPr>
          <p:cNvPr id="4" name="页脚占位符 3">
            <a:extLst>
              <a:ext uri="{FF2B5EF4-FFF2-40B4-BE49-F238E27FC236}">
                <a16:creationId xmlns:a16="http://schemas.microsoft.com/office/drawing/2014/main" id="{D55B17A3-DC1C-427B-8BDB-9C416B14DF75}"/>
              </a:ext>
            </a:extLst>
          </p:cNvPr>
          <p:cNvSpPr>
            <a:spLocks noGrp="1"/>
          </p:cNvSpPr>
          <p:nvPr>
            <p:ph type="ftr" sz="quarter" idx="11"/>
          </p:nvPr>
        </p:nvSpPr>
        <p:spPr>
          <a:xfrm>
            <a:off x="669924" y="6405563"/>
            <a:ext cx="4140201" cy="206381"/>
          </a:xfrm>
          <a:prstGeom prst="rect">
            <a:avLst/>
          </a:prstGeom>
        </p:spPr>
        <p:txBody>
          <a:bodyPr/>
          <a:lstStyle/>
          <a:p>
            <a:r>
              <a:rPr lang="en-US" altLang="zh-CN"/>
              <a:t>www.islide.cc</a:t>
            </a:r>
            <a:endParaRPr lang="zh-CN" altLang="en-US" dirty="0"/>
          </a:p>
        </p:txBody>
      </p:sp>
      <p:sp>
        <p:nvSpPr>
          <p:cNvPr id="5" name="灯片编号占位符 4">
            <a:extLst>
              <a:ext uri="{FF2B5EF4-FFF2-40B4-BE49-F238E27FC236}">
                <a16:creationId xmlns:a16="http://schemas.microsoft.com/office/drawing/2014/main" id="{5D47FFF4-57C4-42BE-B0C8-13773E9BB03C}"/>
              </a:ext>
            </a:extLst>
          </p:cNvPr>
          <p:cNvSpPr>
            <a:spLocks noGrp="1"/>
          </p:cNvSpPr>
          <p:nvPr>
            <p:ph type="sldNum" sz="quarter" idx="12"/>
          </p:nvPr>
        </p:nvSpPr>
        <p:spPr/>
        <p:txBody>
          <a:bodyPr/>
          <a:lstStyle/>
          <a:p>
            <a:fld id="{5DD3DB80-B894-403A-B48E-6FDC1A72010E}" type="slidenum">
              <a:rPr lang="zh-CN" altLang="en-US" smtClean="0"/>
              <a:pPr/>
              <a:t>‹#›</a:t>
            </a:fld>
            <a:endParaRPr lang="zh-CN" altLang="en-US"/>
          </a:p>
        </p:txBody>
      </p:sp>
    </p:spTree>
    <p:extLst>
      <p:ext uri="{BB962C8B-B14F-4D97-AF65-F5344CB8AC3E}">
        <p14:creationId xmlns:p14="http://schemas.microsoft.com/office/powerpoint/2010/main" val="26642855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637394"/>
            <a:ext cx="12192000" cy="239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62654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777783"/>
          </a:xfrm>
          <a:prstGeom prst="rect">
            <a:avLst/>
          </a:prstGeom>
        </p:spPr>
        <p:txBody>
          <a:bodyPr vert="horz" lIns="91440" tIns="45720" rIns="91440" bIns="45720" rtlCol="0" anchor="b">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097280" y="1489444"/>
            <a:ext cx="10058400" cy="4379650"/>
          </a:xfrm>
          <a:prstGeom prst="rect">
            <a:avLst/>
          </a:prstGeom>
        </p:spPr>
        <p:txBody>
          <a:bodyPr vert="horz" lIns="0" tIns="45720" rIns="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CF8D58A-A17B-49F1-9330-2C38BF9BF7CA}" type="datetimeFigureOut">
              <a:rPr lang="zh-CN" altLang="en-US" smtClean="0"/>
              <a:t>2023/8/16</a:t>
            </a:fld>
            <a:endParaRPr lang="zh-CN" alt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zh-CN" alt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123559A-C917-4258-8675-2BF6F2D44AD1}" type="slidenum">
              <a:rPr lang="zh-CN" altLang="en-US" smtClean="0"/>
              <a:t>‹#›</a:t>
            </a:fld>
            <a:endParaRPr lang="zh-CN" altLang="en-US"/>
          </a:p>
        </p:txBody>
      </p:sp>
      <p:cxnSp>
        <p:nvCxnSpPr>
          <p:cNvPr id="13" name="Straight Connector 7">
            <a:extLst>
              <a:ext uri="{FF2B5EF4-FFF2-40B4-BE49-F238E27FC236}">
                <a16:creationId xmlns:a16="http://schemas.microsoft.com/office/drawing/2014/main" id="{CA6DE560-9329-48A8-BBD4-0666D51F412C}"/>
              </a:ext>
            </a:extLst>
          </p:cNvPr>
          <p:cNvCxnSpPr>
            <a:cxnSpLocks/>
          </p:cNvCxnSpPr>
          <p:nvPr userDrawn="1"/>
        </p:nvCxnSpPr>
        <p:spPr>
          <a:xfrm>
            <a:off x="0" y="1196752"/>
            <a:ext cx="12154293" cy="0"/>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15775765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9" r:id="rId3"/>
    <p:sldLayoutId id="2147483672" r:id="rId4"/>
    <p:sldLayoutId id="2147483679" r:id="rId5"/>
    <p:sldLayoutId id="2147483680" r:id="rId6"/>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wmf"/><Relationship Id="rId5" Type="http://schemas.openxmlformats.org/officeDocument/2006/relationships/oleObject" Target="../embeddings/oleObject1.bin"/><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CEFA54-D340-4754-9C55-6D55A9C62ECA}"/>
              </a:ext>
            </a:extLst>
          </p:cNvPr>
          <p:cNvSpPr>
            <a:spLocks noGrp="1"/>
          </p:cNvSpPr>
          <p:nvPr>
            <p:ph type="ctrTitle"/>
          </p:nvPr>
        </p:nvSpPr>
        <p:spPr>
          <a:xfrm>
            <a:off x="1097280" y="758952"/>
            <a:ext cx="10058400" cy="1823474"/>
          </a:xfrm>
        </p:spPr>
        <p:txBody>
          <a:bodyPr>
            <a:normAutofit/>
          </a:bodyPr>
          <a:lstStyle/>
          <a:p>
            <a:pPr algn="ctr"/>
            <a:r>
              <a:rPr lang="zh-CN" altLang="en-US" sz="6000" b="1" dirty="0">
                <a:latin typeface="微软雅黑" panose="020B0503020204020204" pitchFamily="34" charset="-122"/>
                <a:ea typeface="微软雅黑" panose="020B0503020204020204" pitchFamily="34" charset="-122"/>
              </a:rPr>
              <a:t>高能天文数据处理</a:t>
            </a:r>
          </a:p>
        </p:txBody>
      </p:sp>
      <p:sp>
        <p:nvSpPr>
          <p:cNvPr id="3" name="副标题 2">
            <a:extLst>
              <a:ext uri="{FF2B5EF4-FFF2-40B4-BE49-F238E27FC236}">
                <a16:creationId xmlns:a16="http://schemas.microsoft.com/office/drawing/2014/main" id="{E3881B3D-B6E5-4E24-AB54-FA30A0F2958E}"/>
              </a:ext>
            </a:extLst>
          </p:cNvPr>
          <p:cNvSpPr>
            <a:spLocks noGrp="1"/>
          </p:cNvSpPr>
          <p:nvPr>
            <p:ph type="subTitle" idx="1"/>
          </p:nvPr>
        </p:nvSpPr>
        <p:spPr>
          <a:xfrm>
            <a:off x="1100051" y="4582754"/>
            <a:ext cx="10058400" cy="1436192"/>
          </a:xfrm>
        </p:spPr>
        <p:txBody>
          <a:bodyPr/>
          <a:lstStyle/>
          <a:p>
            <a:pPr algn="ctr"/>
            <a:r>
              <a:rPr lang="zh-CN" altLang="en-US" b="1" dirty="0">
                <a:latin typeface="微软雅黑" panose="020B0503020204020204" pitchFamily="34" charset="-122"/>
                <a:ea typeface="微软雅黑" panose="020B0503020204020204" pitchFamily="34" charset="-122"/>
              </a:rPr>
              <a:t>高能物理研究所</a:t>
            </a:r>
            <a:endParaRPr lang="en-US" altLang="zh-CN" b="1" dirty="0">
              <a:latin typeface="微软雅黑" panose="020B0503020204020204" pitchFamily="34" charset="-122"/>
              <a:ea typeface="微软雅黑" panose="020B0503020204020204" pitchFamily="34" charset="-122"/>
            </a:endParaRPr>
          </a:p>
          <a:p>
            <a:pPr algn="ctr"/>
            <a:r>
              <a:rPr lang="zh-CN" altLang="en-US" b="1" dirty="0">
                <a:latin typeface="微软雅黑" panose="020B0503020204020204" pitchFamily="34" charset="-122"/>
                <a:ea typeface="微软雅黑" panose="020B0503020204020204" pitchFamily="34" charset="-122"/>
              </a:rPr>
              <a:t>宋黎明</a:t>
            </a:r>
            <a:endParaRPr lang="en-US" altLang="zh-CN" b="1" dirty="0">
              <a:latin typeface="微软雅黑" panose="020B0503020204020204" pitchFamily="34" charset="-122"/>
              <a:ea typeface="微软雅黑" panose="020B0503020204020204" pitchFamily="34" charset="-122"/>
            </a:endParaRPr>
          </a:p>
          <a:p>
            <a:pPr algn="ctr"/>
            <a:r>
              <a:rPr lang="en-US" altLang="zh-CN" b="1" dirty="0">
                <a:latin typeface="微软雅黑" panose="020B0503020204020204" pitchFamily="34" charset="-122"/>
                <a:ea typeface="微软雅黑" panose="020B0503020204020204" pitchFamily="34" charset="-122"/>
              </a:rPr>
              <a:t>2023</a:t>
            </a:r>
            <a:r>
              <a:rPr lang="zh-CN" altLang="en-US" b="1" dirty="0">
                <a:latin typeface="微软雅黑" panose="020B0503020204020204" pitchFamily="34" charset="-122"/>
                <a:ea typeface="微软雅黑" panose="020B0503020204020204" pitchFamily="34" charset="-122"/>
              </a:rPr>
              <a:t>年</a:t>
            </a:r>
            <a:r>
              <a:rPr lang="en-US" altLang="zh-CN" b="1" dirty="0">
                <a:latin typeface="微软雅黑" panose="020B0503020204020204" pitchFamily="34" charset="-122"/>
                <a:ea typeface="微软雅黑" panose="020B0503020204020204" pitchFamily="34" charset="-122"/>
              </a:rPr>
              <a:t>8</a:t>
            </a:r>
            <a:r>
              <a:rPr lang="zh-CN" altLang="en-US" b="1" dirty="0">
                <a:latin typeface="微软雅黑" panose="020B0503020204020204" pitchFamily="34" charset="-122"/>
                <a:ea typeface="微软雅黑" panose="020B0503020204020204" pitchFamily="34" charset="-122"/>
              </a:rPr>
              <a:t>月</a:t>
            </a:r>
            <a:r>
              <a:rPr lang="en-US" altLang="zh-CN" b="1" dirty="0">
                <a:latin typeface="微软雅黑" panose="020B0503020204020204" pitchFamily="34" charset="-122"/>
                <a:ea typeface="微软雅黑" panose="020B0503020204020204" pitchFamily="34" charset="-122"/>
              </a:rPr>
              <a:t>17</a:t>
            </a:r>
            <a:r>
              <a:rPr lang="zh-CN" altLang="en-US" b="1" dirty="0">
                <a:latin typeface="微软雅黑" panose="020B0503020204020204" pitchFamily="34" charset="-122"/>
                <a:ea typeface="微软雅黑" panose="020B0503020204020204" pitchFamily="34" charset="-122"/>
              </a:rPr>
              <a:t>日</a:t>
            </a:r>
          </a:p>
        </p:txBody>
      </p:sp>
    </p:spTree>
    <p:extLst>
      <p:ext uri="{BB962C8B-B14F-4D97-AF65-F5344CB8AC3E}">
        <p14:creationId xmlns:p14="http://schemas.microsoft.com/office/powerpoint/2010/main" val="640711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83288" y="332656"/>
            <a:ext cx="9373152" cy="798016"/>
          </a:xfrm>
        </p:spPr>
        <p:txBody>
          <a:bodyPr>
            <a:noAutofit/>
          </a:bodyPr>
          <a:lstStyle/>
          <a:p>
            <a:r>
              <a:rPr lang="zh-CN" altLang="en-US" b="1" dirty="0">
                <a:solidFill>
                  <a:schemeClr val="tx1"/>
                </a:solidFill>
                <a:latin typeface="微软雅黑" panose="020B0503020204020204" pitchFamily="34" charset="-122"/>
                <a:ea typeface="微软雅黑" panose="020B0503020204020204" pitchFamily="34" charset="-122"/>
              </a:rPr>
              <a:t>天体高能辐射探测</a:t>
            </a:r>
          </a:p>
        </p:txBody>
      </p:sp>
      <p:sp>
        <p:nvSpPr>
          <p:cNvPr id="90115" name="Rectangle 3"/>
          <p:cNvSpPr>
            <a:spLocks noGrp="1" noChangeArrowheads="1"/>
          </p:cNvSpPr>
          <p:nvPr>
            <p:ph idx="1"/>
          </p:nvPr>
        </p:nvSpPr>
        <p:spPr>
          <a:xfrm>
            <a:off x="683287" y="1346479"/>
            <a:ext cx="11107093" cy="5262624"/>
          </a:xfrm>
        </p:spPr>
        <p:txBody>
          <a:bodyPr>
            <a:normAutofit/>
          </a:bodyPr>
          <a:lstStyle/>
          <a:p>
            <a:pPr marL="0" indent="0">
              <a:lnSpc>
                <a:spcPct val="110000"/>
              </a:lnSpc>
              <a:spcAft>
                <a:spcPts val="600"/>
              </a:spcAft>
              <a:buNone/>
            </a:pPr>
            <a:r>
              <a:rPr lang="zh-CN" altLang="en-US" sz="2800" b="1" dirty="0">
                <a:latin typeface="微软雅黑" panose="020B0503020204020204" pitchFamily="34" charset="-122"/>
                <a:ea typeface="微软雅黑" panose="020B0503020204020204" pitchFamily="34" charset="-122"/>
              </a:rPr>
              <a:t>光电吸收截面正比于</a:t>
            </a:r>
            <a:r>
              <a:rPr lang="en-US" altLang="zh-CN" sz="2800" b="1" dirty="0">
                <a:latin typeface="微软雅黑" panose="020B0503020204020204" pitchFamily="34" charset="-122"/>
                <a:ea typeface="微软雅黑" panose="020B0503020204020204" pitchFamily="34" charset="-122"/>
              </a:rPr>
              <a:t>Z</a:t>
            </a:r>
            <a:r>
              <a:rPr lang="en-US" altLang="zh-CN" sz="2800" b="1" baseline="30000" dirty="0">
                <a:latin typeface="微软雅黑" panose="020B0503020204020204" pitchFamily="34" charset="-122"/>
                <a:ea typeface="微软雅黑" panose="020B0503020204020204" pitchFamily="34" charset="-122"/>
              </a:rPr>
              <a:t>5</a:t>
            </a:r>
            <a:r>
              <a:rPr lang="zh-CN" altLang="en-US" sz="2800" b="1" dirty="0">
                <a:latin typeface="微软雅黑" panose="020B0503020204020204" pitchFamily="34" charset="-122"/>
                <a:ea typeface="微软雅黑" panose="020B0503020204020204" pitchFamily="34" charset="-122"/>
              </a:rPr>
              <a:t>，反比于</a:t>
            </a:r>
            <a:r>
              <a:rPr lang="en-US" altLang="zh-CN" sz="2800" b="1" dirty="0">
                <a:latin typeface="微软雅黑" panose="020B0503020204020204" pitchFamily="34" charset="-122"/>
                <a:ea typeface="微软雅黑" panose="020B0503020204020204" pitchFamily="34" charset="-122"/>
              </a:rPr>
              <a:t>E</a:t>
            </a:r>
            <a:r>
              <a:rPr lang="en-US" altLang="zh-CN" sz="2800" b="1" baseline="30000" dirty="0">
                <a:latin typeface="微软雅黑" panose="020B0503020204020204" pitchFamily="34" charset="-122"/>
                <a:ea typeface="微软雅黑" panose="020B0503020204020204" pitchFamily="34" charset="-122"/>
              </a:rPr>
              <a:t>3</a:t>
            </a:r>
            <a:r>
              <a:rPr lang="zh-CN" altLang="en-US" sz="2800" b="1" dirty="0">
                <a:latin typeface="微软雅黑" panose="020B0503020204020204" pitchFamily="34" charset="-122"/>
                <a:ea typeface="微软雅黑" panose="020B0503020204020204" pitchFamily="34" charset="-122"/>
              </a:rPr>
              <a:t>，</a:t>
            </a:r>
            <a:r>
              <a:rPr lang="en-US" altLang="zh-CN" sz="2800" b="1" dirty="0">
                <a:latin typeface="微软雅黑" panose="020B0503020204020204" pitchFamily="34" charset="-122"/>
                <a:ea typeface="微软雅黑" panose="020B0503020204020204" pitchFamily="34" charset="-122"/>
              </a:rPr>
              <a:t>3</a:t>
            </a:r>
            <a:r>
              <a:rPr lang="zh-CN" altLang="en-US" sz="2800" b="1" dirty="0">
                <a:latin typeface="微软雅黑" panose="020B0503020204020204" pitchFamily="34" charset="-122"/>
                <a:ea typeface="微软雅黑" panose="020B0503020204020204" pitchFamily="34" charset="-122"/>
              </a:rPr>
              <a:t>张纸的厚度（或</a:t>
            </a:r>
            <a:r>
              <a:rPr lang="en-US" altLang="zh-CN" sz="2800" b="1" dirty="0">
                <a:latin typeface="微软雅黑" panose="020B0503020204020204" pitchFamily="34" charset="-122"/>
                <a:ea typeface="微软雅黑" panose="020B0503020204020204" pitchFamily="34" charset="-122"/>
              </a:rPr>
              <a:t>1</a:t>
            </a:r>
            <a:r>
              <a:rPr lang="zh-CN" altLang="en-US" sz="2800" b="1" dirty="0">
                <a:latin typeface="微软雅黑" panose="020B0503020204020204" pitchFamily="34" charset="-122"/>
                <a:ea typeface="微软雅黑" panose="020B0503020204020204" pitchFamily="34" charset="-122"/>
              </a:rPr>
              <a:t>大气压下</a:t>
            </a:r>
            <a:r>
              <a:rPr lang="en-US" altLang="zh-CN" sz="2800" b="1" dirty="0">
                <a:latin typeface="微软雅黑" panose="020B0503020204020204" pitchFamily="34" charset="-122"/>
                <a:ea typeface="微软雅黑" panose="020B0503020204020204" pitchFamily="34" charset="-122"/>
              </a:rPr>
              <a:t>10cm</a:t>
            </a:r>
            <a:r>
              <a:rPr lang="zh-CN" altLang="en-US" sz="2800" b="1" dirty="0">
                <a:latin typeface="微软雅黑" panose="020B0503020204020204" pitchFamily="34" charset="-122"/>
                <a:ea typeface="微软雅黑" panose="020B0503020204020204" pitchFamily="34" charset="-122"/>
              </a:rPr>
              <a:t>的空气）可以将</a:t>
            </a:r>
            <a:r>
              <a:rPr lang="en-US" altLang="zh-CN" sz="2800" b="1" dirty="0">
                <a:latin typeface="微软雅黑" panose="020B0503020204020204" pitchFamily="34" charset="-122"/>
                <a:ea typeface="微软雅黑" panose="020B0503020204020204" pitchFamily="34" charset="-122"/>
              </a:rPr>
              <a:t>3keV</a:t>
            </a:r>
            <a:r>
              <a:rPr lang="zh-CN" altLang="en-US" sz="2800" b="1" dirty="0">
                <a:latin typeface="微软雅黑" panose="020B0503020204020204" pitchFamily="34" charset="-122"/>
                <a:ea typeface="微软雅黑" panose="020B0503020204020204" pitchFamily="34" charset="-122"/>
              </a:rPr>
              <a:t>的</a:t>
            </a:r>
            <a:r>
              <a:rPr lang="en-US" altLang="zh-CN" sz="2800" b="1" dirty="0">
                <a:latin typeface="微软雅黑" panose="020B0503020204020204" pitchFamily="34" charset="-122"/>
                <a:ea typeface="微软雅黑" panose="020B0503020204020204" pitchFamily="34" charset="-122"/>
              </a:rPr>
              <a:t>X</a:t>
            </a:r>
            <a:r>
              <a:rPr lang="zh-CN" altLang="en-US" sz="2800" b="1" dirty="0">
                <a:latin typeface="微软雅黑" panose="020B0503020204020204" pitchFamily="34" charset="-122"/>
                <a:ea typeface="微软雅黑" panose="020B0503020204020204" pitchFamily="34" charset="-122"/>
              </a:rPr>
              <a:t>射线吸收</a:t>
            </a:r>
            <a:r>
              <a:rPr lang="en-US" altLang="zh-CN" sz="2800" b="1" dirty="0">
                <a:latin typeface="微软雅黑" panose="020B0503020204020204" pitchFamily="34" charset="-122"/>
                <a:ea typeface="微软雅黑" panose="020B0503020204020204" pitchFamily="34" charset="-122"/>
              </a:rPr>
              <a:t>90</a:t>
            </a:r>
            <a:r>
              <a:rPr lang="zh-CN" altLang="en-US" sz="2800" b="1" dirty="0">
                <a:latin typeface="微软雅黑" panose="020B0503020204020204" pitchFamily="34" charset="-122"/>
                <a:ea typeface="微软雅黑" panose="020B0503020204020204" pitchFamily="34" charset="-122"/>
              </a:rPr>
              <a:t>％。</a:t>
            </a:r>
            <a:endParaRPr lang="en-US" altLang="zh-CN" sz="2800" b="1" dirty="0">
              <a:latin typeface="微软雅黑" panose="020B0503020204020204" pitchFamily="34" charset="-122"/>
              <a:ea typeface="微软雅黑" panose="020B0503020204020204" pitchFamily="34" charset="-122"/>
            </a:endParaRPr>
          </a:p>
          <a:p>
            <a:pPr marL="0" indent="0">
              <a:lnSpc>
                <a:spcPct val="110000"/>
              </a:lnSpc>
              <a:spcAft>
                <a:spcPts val="600"/>
              </a:spcAft>
              <a:buNone/>
            </a:pPr>
            <a:r>
              <a:rPr lang="en-US" altLang="zh-CN" sz="2800" b="1" dirty="0">
                <a:solidFill>
                  <a:srgbClr val="FF0000"/>
                </a:solidFill>
                <a:latin typeface="微软雅黑" panose="020B0503020204020204" pitchFamily="34" charset="-122"/>
                <a:ea typeface="微软雅黑" panose="020B0503020204020204" pitchFamily="34" charset="-122"/>
              </a:rPr>
              <a:t>X</a:t>
            </a:r>
            <a:r>
              <a:rPr lang="zh-CN" altLang="en-US" sz="2800" b="1" dirty="0">
                <a:solidFill>
                  <a:srgbClr val="FF0000"/>
                </a:solidFill>
                <a:latin typeface="微软雅黑" panose="020B0503020204020204" pitchFamily="34" charset="-122"/>
                <a:ea typeface="微软雅黑" panose="020B0503020204020204" pitchFamily="34" charset="-122"/>
              </a:rPr>
              <a:t>射线观测必须在高空进行：</a:t>
            </a:r>
          </a:p>
          <a:p>
            <a:pPr marL="536575" indent="-536575">
              <a:lnSpc>
                <a:spcPct val="110000"/>
              </a:lnSpc>
              <a:spcBef>
                <a:spcPts val="600"/>
              </a:spcBef>
              <a:spcAft>
                <a:spcPts val="600"/>
              </a:spcAft>
              <a:buFont typeface="Wingdings" panose="05000000000000000000" pitchFamily="2" charset="2"/>
              <a:buChar char="Ø"/>
            </a:pPr>
            <a:r>
              <a:rPr lang="zh-CN" altLang="en-US" sz="2800" b="1" dirty="0">
                <a:latin typeface="微软雅黑" panose="020B0503020204020204" pitchFamily="34" charset="-122"/>
                <a:ea typeface="微软雅黑" panose="020B0503020204020204" pitchFamily="34" charset="-122"/>
              </a:rPr>
              <a:t>能量低于</a:t>
            </a:r>
            <a:r>
              <a:rPr lang="en-US" altLang="zh-CN" sz="2800" b="1" dirty="0">
                <a:latin typeface="微软雅黑" panose="020B0503020204020204" pitchFamily="34" charset="-122"/>
                <a:ea typeface="微软雅黑" panose="020B0503020204020204" pitchFamily="34" charset="-122"/>
              </a:rPr>
              <a:t>30keV</a:t>
            </a:r>
            <a:r>
              <a:rPr lang="zh-CN" altLang="en-US" sz="2800" b="1" dirty="0">
                <a:latin typeface="微软雅黑" panose="020B0503020204020204" pitchFamily="34" charset="-122"/>
                <a:ea typeface="微软雅黑" panose="020B0503020204020204" pitchFamily="34" charset="-122"/>
              </a:rPr>
              <a:t>的</a:t>
            </a:r>
            <a:r>
              <a:rPr lang="en-US" altLang="zh-CN" sz="2800" b="1" dirty="0">
                <a:latin typeface="微软雅黑" panose="020B0503020204020204" pitchFamily="34" charset="-122"/>
                <a:ea typeface="微软雅黑" panose="020B0503020204020204" pitchFamily="34" charset="-122"/>
              </a:rPr>
              <a:t>X</a:t>
            </a:r>
            <a:r>
              <a:rPr lang="zh-CN" altLang="en-US" sz="2800" b="1" dirty="0">
                <a:latin typeface="微软雅黑" panose="020B0503020204020204" pitchFamily="34" charset="-122"/>
                <a:ea typeface="微软雅黑" panose="020B0503020204020204" pitchFamily="34" charset="-122"/>
              </a:rPr>
              <a:t>射线，需在约</a:t>
            </a:r>
            <a:r>
              <a:rPr lang="en-US" altLang="zh-CN" sz="2800" b="1" dirty="0">
                <a:latin typeface="微软雅黑" panose="020B0503020204020204" pitchFamily="34" charset="-122"/>
                <a:ea typeface="微软雅黑" panose="020B0503020204020204" pitchFamily="34" charset="-122"/>
              </a:rPr>
              <a:t>35</a:t>
            </a:r>
            <a:r>
              <a:rPr lang="zh-CN" altLang="en-US" sz="2800" b="1" dirty="0">
                <a:latin typeface="微软雅黑" panose="020B0503020204020204" pitchFamily="34" charset="-122"/>
                <a:ea typeface="微软雅黑" panose="020B0503020204020204" pitchFamily="34" charset="-122"/>
              </a:rPr>
              <a:t>公里处进行观测（利用高空气球观测。（中科院高能所的球载硬</a:t>
            </a:r>
            <a:r>
              <a:rPr lang="en-US" altLang="zh-CN" sz="2800" b="1" dirty="0">
                <a:latin typeface="微软雅黑" panose="020B0503020204020204" pitchFamily="34" charset="-122"/>
                <a:ea typeface="微软雅黑" panose="020B0503020204020204" pitchFamily="34" charset="-122"/>
              </a:rPr>
              <a:t>X</a:t>
            </a:r>
            <a:r>
              <a:rPr lang="zh-CN" altLang="en-US" sz="2800" b="1" dirty="0">
                <a:latin typeface="微软雅黑" panose="020B0503020204020204" pitchFamily="34" charset="-122"/>
                <a:ea typeface="微软雅黑" panose="020B0503020204020204" pitchFamily="34" charset="-122"/>
              </a:rPr>
              <a:t>射线观测装置</a:t>
            </a:r>
            <a:r>
              <a:rPr lang="en-US" altLang="zh-CN" sz="2800" b="1" dirty="0">
                <a:latin typeface="微软雅黑" panose="020B0503020204020204" pitchFamily="34" charset="-122"/>
                <a:ea typeface="微软雅黑" panose="020B0503020204020204" pitchFamily="34" charset="-122"/>
              </a:rPr>
              <a:t>HAPI-4</a:t>
            </a:r>
            <a:r>
              <a:rPr lang="zh-CN" altLang="en-US" sz="2800" b="1" dirty="0">
                <a:latin typeface="微软雅黑" panose="020B0503020204020204" pitchFamily="34" charset="-122"/>
                <a:ea typeface="微软雅黑" panose="020B0503020204020204" pitchFamily="34" charset="-122"/>
              </a:rPr>
              <a:t>，其工作能区在</a:t>
            </a:r>
            <a:r>
              <a:rPr lang="en-US" altLang="zh-CN" sz="2800" b="1" dirty="0">
                <a:latin typeface="微软雅黑" panose="020B0503020204020204" pitchFamily="34" charset="-122"/>
                <a:ea typeface="微软雅黑" panose="020B0503020204020204" pitchFamily="34" charset="-122"/>
              </a:rPr>
              <a:t>30</a:t>
            </a:r>
            <a:r>
              <a:rPr lang="zh-CN" altLang="en-US" sz="2800" b="1" dirty="0">
                <a:latin typeface="微软雅黑" panose="020B0503020204020204" pitchFamily="34" charset="-122"/>
                <a:ea typeface="微软雅黑" panose="020B0503020204020204" pitchFamily="34" charset="-122"/>
              </a:rPr>
              <a:t>－</a:t>
            </a:r>
            <a:r>
              <a:rPr lang="en-US" altLang="zh-CN" sz="2800" b="1" dirty="0">
                <a:latin typeface="微软雅黑" panose="020B0503020204020204" pitchFamily="34" charset="-122"/>
                <a:ea typeface="微软雅黑" panose="020B0503020204020204" pitchFamily="34" charset="-122"/>
              </a:rPr>
              <a:t>300keV</a:t>
            </a:r>
            <a:r>
              <a:rPr lang="zh-CN" altLang="en-US" sz="2800" b="1" dirty="0">
                <a:latin typeface="微软雅黑" panose="020B0503020204020204" pitchFamily="34" charset="-122"/>
                <a:ea typeface="微软雅黑" panose="020B0503020204020204" pitchFamily="34" charset="-122"/>
              </a:rPr>
              <a:t>，它的观测一般在</a:t>
            </a:r>
            <a:r>
              <a:rPr lang="en-US" altLang="zh-CN" sz="2800" b="1" dirty="0">
                <a:latin typeface="微软雅黑" panose="020B0503020204020204" pitchFamily="34" charset="-122"/>
                <a:ea typeface="微软雅黑" panose="020B0503020204020204" pitchFamily="34" charset="-122"/>
              </a:rPr>
              <a:t>38</a:t>
            </a:r>
            <a:r>
              <a:rPr lang="zh-CN" altLang="en-US" sz="2800" b="1" dirty="0">
                <a:latin typeface="微软雅黑" panose="020B0503020204020204" pitchFamily="34" charset="-122"/>
                <a:ea typeface="微软雅黑" panose="020B0503020204020204" pitchFamily="34" charset="-122"/>
              </a:rPr>
              <a:t>～</a:t>
            </a:r>
            <a:r>
              <a:rPr lang="en-US" altLang="zh-CN" sz="2800" b="1" dirty="0">
                <a:latin typeface="微软雅黑" panose="020B0503020204020204" pitchFamily="34" charset="-122"/>
                <a:ea typeface="微软雅黑" panose="020B0503020204020204" pitchFamily="34" charset="-122"/>
              </a:rPr>
              <a:t>40</a:t>
            </a:r>
            <a:r>
              <a:rPr lang="zh-CN" altLang="en-US" sz="2800" b="1" dirty="0">
                <a:latin typeface="微软雅黑" panose="020B0503020204020204" pitchFamily="34" charset="-122"/>
                <a:ea typeface="微软雅黑" panose="020B0503020204020204" pitchFamily="34" charset="-122"/>
              </a:rPr>
              <a:t>公里的高空进行）； </a:t>
            </a:r>
          </a:p>
          <a:p>
            <a:pPr marL="536575" indent="-536575">
              <a:lnSpc>
                <a:spcPct val="110000"/>
              </a:lnSpc>
              <a:spcBef>
                <a:spcPts val="600"/>
              </a:spcBef>
              <a:spcAft>
                <a:spcPts val="600"/>
              </a:spcAft>
              <a:buFont typeface="Wingdings" panose="05000000000000000000" pitchFamily="2" charset="2"/>
              <a:buChar char="Ø"/>
            </a:pPr>
            <a:r>
              <a:rPr lang="zh-CN" altLang="en-US" sz="2800" b="1" dirty="0">
                <a:latin typeface="微软雅黑" panose="020B0503020204020204" pitchFamily="34" charset="-122"/>
                <a:ea typeface="微软雅黑" panose="020B0503020204020204" pitchFamily="34" charset="-122"/>
              </a:rPr>
              <a:t>能量低于</a:t>
            </a:r>
            <a:r>
              <a:rPr lang="en-US" altLang="zh-CN" sz="2800" b="1" dirty="0">
                <a:latin typeface="微软雅黑" panose="020B0503020204020204" pitchFamily="34" charset="-122"/>
                <a:ea typeface="微软雅黑" panose="020B0503020204020204" pitchFamily="34" charset="-122"/>
              </a:rPr>
              <a:t>3keV</a:t>
            </a:r>
            <a:r>
              <a:rPr lang="zh-CN" altLang="en-US" sz="2800" b="1" dirty="0">
                <a:latin typeface="微软雅黑" panose="020B0503020204020204" pitchFamily="34" charset="-122"/>
                <a:ea typeface="微软雅黑" panose="020B0503020204020204" pitchFamily="34" charset="-122"/>
              </a:rPr>
              <a:t>的</a:t>
            </a:r>
            <a:r>
              <a:rPr lang="en-US" altLang="zh-CN" sz="2800" b="1" dirty="0">
                <a:latin typeface="微软雅黑" panose="020B0503020204020204" pitchFamily="34" charset="-122"/>
                <a:ea typeface="微软雅黑" panose="020B0503020204020204" pitchFamily="34" charset="-122"/>
              </a:rPr>
              <a:t>X</a:t>
            </a:r>
            <a:r>
              <a:rPr lang="zh-CN" altLang="en-US" sz="2800" b="1" dirty="0">
                <a:latin typeface="微软雅黑" panose="020B0503020204020204" pitchFamily="34" charset="-122"/>
                <a:ea typeface="微软雅黑" panose="020B0503020204020204" pitchFamily="34" charset="-122"/>
              </a:rPr>
              <a:t>射线，需在约</a:t>
            </a:r>
            <a:r>
              <a:rPr lang="en-US" altLang="zh-CN" sz="2800" b="1" dirty="0">
                <a:latin typeface="微软雅黑" panose="020B0503020204020204" pitchFamily="34" charset="-122"/>
                <a:ea typeface="微软雅黑" panose="020B0503020204020204" pitchFamily="34" charset="-122"/>
              </a:rPr>
              <a:t>80</a:t>
            </a:r>
            <a:r>
              <a:rPr lang="zh-CN" altLang="en-US" sz="2800" b="1" dirty="0">
                <a:latin typeface="微软雅黑" panose="020B0503020204020204" pitchFamily="34" charset="-122"/>
                <a:ea typeface="微软雅黑" panose="020B0503020204020204" pitchFamily="34" charset="-122"/>
              </a:rPr>
              <a:t>公里的高空进行观测；</a:t>
            </a:r>
          </a:p>
          <a:p>
            <a:pPr marL="536575" indent="-536575">
              <a:lnSpc>
                <a:spcPct val="110000"/>
              </a:lnSpc>
              <a:spcBef>
                <a:spcPts val="600"/>
              </a:spcBef>
              <a:spcAft>
                <a:spcPts val="600"/>
              </a:spcAft>
              <a:buFont typeface="Wingdings" panose="05000000000000000000" pitchFamily="2" charset="2"/>
              <a:buChar char="Ø"/>
            </a:pPr>
            <a:r>
              <a:rPr lang="zh-CN" altLang="en-US" sz="2800" b="1" dirty="0">
                <a:latin typeface="微软雅黑" panose="020B0503020204020204" pitchFamily="34" charset="-122"/>
                <a:ea typeface="微软雅黑" panose="020B0503020204020204" pitchFamily="34" charset="-122"/>
              </a:rPr>
              <a:t>能量低于</a:t>
            </a:r>
            <a:r>
              <a:rPr lang="en-US" altLang="zh-CN" sz="2800" b="1" dirty="0">
                <a:latin typeface="微软雅黑" panose="020B0503020204020204" pitchFamily="34" charset="-122"/>
                <a:ea typeface="微软雅黑" panose="020B0503020204020204" pitchFamily="34" charset="-122"/>
              </a:rPr>
              <a:t>1keV</a:t>
            </a:r>
            <a:r>
              <a:rPr lang="zh-CN" altLang="en-US" sz="2800" b="1" dirty="0">
                <a:latin typeface="微软雅黑" panose="020B0503020204020204" pitchFamily="34" charset="-122"/>
                <a:ea typeface="微软雅黑" panose="020B0503020204020204" pitchFamily="34" charset="-122"/>
              </a:rPr>
              <a:t>的</a:t>
            </a:r>
            <a:r>
              <a:rPr lang="en-US" altLang="zh-CN" sz="2800" b="1" dirty="0">
                <a:latin typeface="微软雅黑" panose="020B0503020204020204" pitchFamily="34" charset="-122"/>
                <a:ea typeface="微软雅黑" panose="020B0503020204020204" pitchFamily="34" charset="-122"/>
              </a:rPr>
              <a:t>X</a:t>
            </a:r>
            <a:r>
              <a:rPr lang="zh-CN" altLang="en-US" sz="2800" b="1" dirty="0">
                <a:latin typeface="微软雅黑" panose="020B0503020204020204" pitchFamily="34" charset="-122"/>
                <a:ea typeface="微软雅黑" panose="020B0503020204020204" pitchFamily="34" charset="-122"/>
              </a:rPr>
              <a:t>射线，需在约</a:t>
            </a:r>
            <a:r>
              <a:rPr lang="en-US" altLang="zh-CN" sz="2800" b="1" dirty="0">
                <a:latin typeface="微软雅黑" panose="020B0503020204020204" pitchFamily="34" charset="-122"/>
                <a:ea typeface="微软雅黑" panose="020B0503020204020204" pitchFamily="34" charset="-122"/>
              </a:rPr>
              <a:t>100</a:t>
            </a:r>
            <a:r>
              <a:rPr lang="zh-CN" altLang="en-US" sz="2800" b="1" dirty="0">
                <a:latin typeface="微软雅黑" panose="020B0503020204020204" pitchFamily="34" charset="-122"/>
                <a:ea typeface="微软雅黑" panose="020B0503020204020204" pitchFamily="34" charset="-122"/>
              </a:rPr>
              <a:t>公里的空间进行观测（只能利用卫星观测）。</a:t>
            </a:r>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10</a:t>
            </a:fld>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0115">
                                            <p:txEl>
                                              <p:pRg st="2" end="2"/>
                                            </p:txEl>
                                          </p:spTgt>
                                        </p:tgtEl>
                                        <p:attrNameLst>
                                          <p:attrName>style.visibility</p:attrName>
                                        </p:attrNameLst>
                                      </p:cBhvr>
                                      <p:to>
                                        <p:strVal val="visible"/>
                                      </p:to>
                                    </p:set>
                                    <p:anim calcmode="lin" valueType="num">
                                      <p:cBhvr additive="base">
                                        <p:cTn id="7" dur="500" fill="hold"/>
                                        <p:tgtEl>
                                          <p:spTgt spid="9011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0115">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0115">
                                            <p:txEl>
                                              <p:pRg st="3" end="3"/>
                                            </p:txEl>
                                          </p:spTgt>
                                        </p:tgtEl>
                                        <p:attrNameLst>
                                          <p:attrName>style.visibility</p:attrName>
                                        </p:attrNameLst>
                                      </p:cBhvr>
                                      <p:to>
                                        <p:strVal val="visible"/>
                                      </p:to>
                                    </p:set>
                                    <p:anim calcmode="lin" valueType="num">
                                      <p:cBhvr additive="base">
                                        <p:cTn id="11" dur="500" fill="hold"/>
                                        <p:tgtEl>
                                          <p:spTgt spid="90115">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0115">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0115">
                                            <p:txEl>
                                              <p:pRg st="4" end="4"/>
                                            </p:txEl>
                                          </p:spTgt>
                                        </p:tgtEl>
                                        <p:attrNameLst>
                                          <p:attrName>style.visibility</p:attrName>
                                        </p:attrNameLst>
                                      </p:cBhvr>
                                      <p:to>
                                        <p:strVal val="visible"/>
                                      </p:to>
                                    </p:set>
                                    <p:anim calcmode="lin" valueType="num">
                                      <p:cBhvr additive="base">
                                        <p:cTn id="15" dur="500" fill="hold"/>
                                        <p:tgtEl>
                                          <p:spTgt spid="90115">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01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E21DE412-6A46-4AB6-81A4-92C668AF46E2}"/>
              </a:ext>
            </a:extLst>
          </p:cNvPr>
          <p:cNvPicPr>
            <a:picLocks noChangeAspect="1"/>
          </p:cNvPicPr>
          <p:nvPr/>
        </p:nvPicPr>
        <p:blipFill>
          <a:blip r:embed="rId2"/>
          <a:stretch>
            <a:fillRect/>
          </a:stretch>
        </p:blipFill>
        <p:spPr>
          <a:xfrm>
            <a:off x="8981087" y="1485266"/>
            <a:ext cx="2343477" cy="4486901"/>
          </a:xfrm>
          <a:prstGeom prst="rect">
            <a:avLst/>
          </a:prstGeom>
        </p:spPr>
      </p:pic>
      <p:sp>
        <p:nvSpPr>
          <p:cNvPr id="2" name="标题 1"/>
          <p:cNvSpPr>
            <a:spLocks noGrp="1"/>
          </p:cNvSpPr>
          <p:nvPr>
            <p:ph type="title"/>
          </p:nvPr>
        </p:nvSpPr>
        <p:spPr>
          <a:xfrm>
            <a:off x="728084" y="156085"/>
            <a:ext cx="10058400" cy="882317"/>
          </a:xfrm>
        </p:spPr>
        <p:txBody>
          <a:bodyPr/>
          <a:lstStyle/>
          <a:p>
            <a:r>
              <a:rPr lang="zh-CN" altLang="en-US" b="1" dirty="0">
                <a:latin typeface="微软雅黑" panose="020B0503020204020204" pitchFamily="34" charset="-122"/>
                <a:ea typeface="微软雅黑" panose="020B0503020204020204" pitchFamily="34" charset="-122"/>
              </a:rPr>
              <a:t>二、探测数据产品化处理</a:t>
            </a:r>
            <a:endParaRPr kumimoji="1" lang="zh-CN" altLang="en-US" b="1" dirty="0">
              <a:latin typeface="微软雅黑" panose="020B0503020204020204" pitchFamily="34" charset="-122"/>
              <a:ea typeface="微软雅黑" panose="020B0503020204020204" pitchFamily="34" charset="-122"/>
            </a:endParaRPr>
          </a:p>
        </p:txBody>
      </p:sp>
      <p:sp>
        <p:nvSpPr>
          <p:cNvPr id="5" name="灯片编号占位符 4">
            <a:extLst>
              <a:ext uri="{FF2B5EF4-FFF2-40B4-BE49-F238E27FC236}">
                <a16:creationId xmlns:a16="http://schemas.microsoft.com/office/drawing/2014/main" id="{3A22B94D-9728-4F52-B272-69FCB80B8CAF}"/>
              </a:ext>
            </a:extLst>
          </p:cNvPr>
          <p:cNvSpPr>
            <a:spLocks noGrp="1"/>
          </p:cNvSpPr>
          <p:nvPr>
            <p:ph type="sldNum" sz="quarter" idx="12"/>
          </p:nvPr>
        </p:nvSpPr>
        <p:spPr/>
        <p:txBody>
          <a:bodyPr/>
          <a:lstStyle/>
          <a:p>
            <a:fld id="{0C913308-F349-4B6D-A68A-DD1791B4A57B}" type="slidenum">
              <a:rPr lang="zh-CN" altLang="en-US" smtClean="0"/>
              <a:t>11</a:t>
            </a:fld>
            <a:endParaRPr lang="zh-CN" altLang="en-US" dirty="0"/>
          </a:p>
        </p:txBody>
      </p:sp>
      <p:sp>
        <p:nvSpPr>
          <p:cNvPr id="6" name="内容占位符 5">
            <a:extLst>
              <a:ext uri="{FF2B5EF4-FFF2-40B4-BE49-F238E27FC236}">
                <a16:creationId xmlns:a16="http://schemas.microsoft.com/office/drawing/2014/main" id="{DA7347AF-E26F-448D-A922-BE5220FAF60D}"/>
              </a:ext>
            </a:extLst>
          </p:cNvPr>
          <p:cNvSpPr>
            <a:spLocks noGrp="1"/>
          </p:cNvSpPr>
          <p:nvPr>
            <p:ph idx="1"/>
          </p:nvPr>
        </p:nvSpPr>
        <p:spPr>
          <a:xfrm>
            <a:off x="728083" y="6140290"/>
            <a:ext cx="10643529" cy="431106"/>
          </a:xfrm>
        </p:spPr>
        <p:txBody>
          <a:bodyPr>
            <a:normAutofit/>
          </a:bodyPr>
          <a:lstStyle/>
          <a:p>
            <a:r>
              <a:rPr lang="en-US" altLang="zh-CN" b="1" dirty="0">
                <a:solidFill>
                  <a:srgbClr val="FF0000"/>
                </a:solidFill>
                <a:latin typeface="微软雅黑" panose="020B0503020204020204" pitchFamily="34" charset="-122"/>
                <a:ea typeface="微软雅黑" panose="020B0503020204020204" pitchFamily="34" charset="-122"/>
              </a:rPr>
              <a:t>X</a:t>
            </a:r>
            <a:r>
              <a:rPr lang="zh-CN" altLang="en-US" b="1" dirty="0">
                <a:solidFill>
                  <a:srgbClr val="FF0000"/>
                </a:solidFill>
                <a:latin typeface="微软雅黑" panose="020B0503020204020204" pitchFamily="34" charset="-122"/>
                <a:ea typeface="微软雅黑" panose="020B0503020204020204" pitchFamily="34" charset="-122"/>
              </a:rPr>
              <a:t>射线偏振探测是一个新的窗口，影响因素很多，主要区别是需要处理作用过程信息。</a:t>
            </a:r>
          </a:p>
        </p:txBody>
      </p:sp>
      <p:pic>
        <p:nvPicPr>
          <p:cNvPr id="7" name="图片 6">
            <a:extLst>
              <a:ext uri="{FF2B5EF4-FFF2-40B4-BE49-F238E27FC236}">
                <a16:creationId xmlns:a16="http://schemas.microsoft.com/office/drawing/2014/main" id="{7C452591-C148-4343-81A7-6E496D3473D0}"/>
              </a:ext>
            </a:extLst>
          </p:cNvPr>
          <p:cNvPicPr>
            <a:picLocks noChangeAspect="1"/>
          </p:cNvPicPr>
          <p:nvPr/>
        </p:nvPicPr>
        <p:blipFill>
          <a:blip r:embed="rId3"/>
          <a:stretch>
            <a:fillRect/>
          </a:stretch>
        </p:blipFill>
        <p:spPr>
          <a:xfrm>
            <a:off x="643017" y="1338798"/>
            <a:ext cx="6410925" cy="4696175"/>
          </a:xfrm>
          <a:prstGeom prst="rect">
            <a:avLst/>
          </a:prstGeom>
        </p:spPr>
      </p:pic>
      <p:cxnSp>
        <p:nvCxnSpPr>
          <p:cNvPr id="11" name="直接箭头连接符 10">
            <a:extLst>
              <a:ext uri="{FF2B5EF4-FFF2-40B4-BE49-F238E27FC236}">
                <a16:creationId xmlns:a16="http://schemas.microsoft.com/office/drawing/2014/main" id="{11E7C1CB-97B1-4E35-98F7-FDB970CACF92}"/>
              </a:ext>
            </a:extLst>
          </p:cNvPr>
          <p:cNvCxnSpPr>
            <a:cxnSpLocks/>
          </p:cNvCxnSpPr>
          <p:nvPr/>
        </p:nvCxnSpPr>
        <p:spPr>
          <a:xfrm>
            <a:off x="6993654" y="3717892"/>
            <a:ext cx="27130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1" name="文本框 20">
            <a:extLst>
              <a:ext uri="{FF2B5EF4-FFF2-40B4-BE49-F238E27FC236}">
                <a16:creationId xmlns:a16="http://schemas.microsoft.com/office/drawing/2014/main" id="{25258D46-0061-49AB-9654-454703F51D26}"/>
              </a:ext>
            </a:extLst>
          </p:cNvPr>
          <p:cNvSpPr txBox="1"/>
          <p:nvPr/>
        </p:nvSpPr>
        <p:spPr>
          <a:xfrm>
            <a:off x="7318751" y="2713055"/>
            <a:ext cx="422028" cy="2031325"/>
          </a:xfrm>
          <a:prstGeom prst="rect">
            <a:avLst/>
          </a:prstGeom>
          <a:noFill/>
          <a:ln w="19050">
            <a:solidFill>
              <a:schemeClr val="dk1"/>
            </a:solidFill>
          </a:ln>
        </p:spPr>
        <p:txBody>
          <a:bodyPr wrap="square" rtlCol="0">
            <a:spAutoFit/>
          </a:bodyPr>
          <a:lstStyle/>
          <a:p>
            <a:endParaRPr lang="en-US" altLang="zh-CN" dirty="0"/>
          </a:p>
          <a:p>
            <a:r>
              <a:rPr lang="zh-CN" altLang="en-US" b="1" dirty="0">
                <a:latin typeface="+mn-ea"/>
              </a:rPr>
              <a:t>数据下传</a:t>
            </a:r>
            <a:endParaRPr lang="en-US" altLang="zh-CN" b="1" dirty="0">
              <a:latin typeface="+mn-ea"/>
            </a:endParaRPr>
          </a:p>
          <a:p>
            <a:endParaRPr lang="en-US" altLang="zh-CN" b="1" dirty="0">
              <a:latin typeface="+mn-ea"/>
            </a:endParaRPr>
          </a:p>
          <a:p>
            <a:endParaRPr lang="en-US" altLang="zh-CN" dirty="0"/>
          </a:p>
        </p:txBody>
      </p:sp>
      <p:cxnSp>
        <p:nvCxnSpPr>
          <p:cNvPr id="23" name="直接箭头连接符 22">
            <a:extLst>
              <a:ext uri="{FF2B5EF4-FFF2-40B4-BE49-F238E27FC236}">
                <a16:creationId xmlns:a16="http://schemas.microsoft.com/office/drawing/2014/main" id="{ACD25E37-8078-43F1-905E-EF21CFE48243}"/>
              </a:ext>
            </a:extLst>
          </p:cNvPr>
          <p:cNvCxnSpPr>
            <a:stCxn id="21" idx="3"/>
          </p:cNvCxnSpPr>
          <p:nvPr/>
        </p:nvCxnSpPr>
        <p:spPr>
          <a:xfrm flipV="1">
            <a:off x="7740779" y="3717892"/>
            <a:ext cx="316700" cy="1082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4" name="文本框 23">
            <a:extLst>
              <a:ext uri="{FF2B5EF4-FFF2-40B4-BE49-F238E27FC236}">
                <a16:creationId xmlns:a16="http://schemas.microsoft.com/office/drawing/2014/main" id="{8A5A6490-0166-4346-A786-554F51580770}"/>
              </a:ext>
            </a:extLst>
          </p:cNvPr>
          <p:cNvSpPr txBox="1"/>
          <p:nvPr/>
        </p:nvSpPr>
        <p:spPr>
          <a:xfrm>
            <a:off x="8057480" y="2713055"/>
            <a:ext cx="422028" cy="2031325"/>
          </a:xfrm>
          <a:prstGeom prst="rect">
            <a:avLst/>
          </a:prstGeom>
          <a:noFill/>
          <a:ln w="22225">
            <a:solidFill>
              <a:schemeClr val="dk1"/>
            </a:solidFill>
          </a:ln>
        </p:spPr>
        <p:txBody>
          <a:bodyPr wrap="square" rtlCol="0">
            <a:spAutoFit/>
          </a:bodyPr>
          <a:lstStyle/>
          <a:p>
            <a:endParaRPr lang="en-US" altLang="zh-CN" b="1" dirty="0"/>
          </a:p>
          <a:p>
            <a:r>
              <a:rPr lang="zh-CN" altLang="en-US" b="1" dirty="0"/>
              <a:t>数据产品化</a:t>
            </a:r>
            <a:endParaRPr lang="en-US" altLang="zh-CN" b="1" dirty="0"/>
          </a:p>
          <a:p>
            <a:endParaRPr lang="en-US" altLang="zh-CN" b="1" dirty="0"/>
          </a:p>
        </p:txBody>
      </p:sp>
      <p:cxnSp>
        <p:nvCxnSpPr>
          <p:cNvPr id="27" name="直接箭头连接符 26">
            <a:extLst>
              <a:ext uri="{FF2B5EF4-FFF2-40B4-BE49-F238E27FC236}">
                <a16:creationId xmlns:a16="http://schemas.microsoft.com/office/drawing/2014/main" id="{76401E32-FDA7-440B-A431-51F332F0954B}"/>
              </a:ext>
            </a:extLst>
          </p:cNvPr>
          <p:cNvCxnSpPr>
            <a:cxnSpLocks/>
            <a:stCxn id="24" idx="3"/>
          </p:cNvCxnSpPr>
          <p:nvPr/>
        </p:nvCxnSpPr>
        <p:spPr>
          <a:xfrm>
            <a:off x="8479508" y="3728718"/>
            <a:ext cx="316701" cy="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0" name="文本框 29">
            <a:extLst>
              <a:ext uri="{FF2B5EF4-FFF2-40B4-BE49-F238E27FC236}">
                <a16:creationId xmlns:a16="http://schemas.microsoft.com/office/drawing/2014/main" id="{9332EDA7-555D-46D3-9033-B3EB23ED06CA}"/>
              </a:ext>
            </a:extLst>
          </p:cNvPr>
          <p:cNvSpPr txBox="1"/>
          <p:nvPr/>
        </p:nvSpPr>
        <p:spPr>
          <a:xfrm>
            <a:off x="8796210" y="2675348"/>
            <a:ext cx="422028" cy="2031325"/>
          </a:xfrm>
          <a:prstGeom prst="rect">
            <a:avLst/>
          </a:prstGeom>
          <a:noFill/>
          <a:ln w="25400">
            <a:solidFill>
              <a:schemeClr val="dk1"/>
            </a:solidFill>
          </a:ln>
        </p:spPr>
        <p:txBody>
          <a:bodyPr wrap="square" rtlCol="0">
            <a:spAutoFit/>
          </a:bodyPr>
          <a:lstStyle/>
          <a:p>
            <a:endParaRPr lang="en-US" altLang="zh-CN" dirty="0"/>
          </a:p>
          <a:p>
            <a:r>
              <a:rPr lang="zh-CN" altLang="en-US" b="1" dirty="0"/>
              <a:t>数据分析</a:t>
            </a:r>
            <a:endParaRPr lang="en-US" altLang="zh-CN" b="1" dirty="0"/>
          </a:p>
          <a:p>
            <a:endParaRPr lang="en-US" altLang="zh-CN" dirty="0"/>
          </a:p>
          <a:p>
            <a:endParaRPr lang="zh-CN" altLang="en-US" dirty="0"/>
          </a:p>
        </p:txBody>
      </p:sp>
      <p:sp>
        <p:nvSpPr>
          <p:cNvPr id="3" name="文本框 2">
            <a:extLst>
              <a:ext uri="{FF2B5EF4-FFF2-40B4-BE49-F238E27FC236}">
                <a16:creationId xmlns:a16="http://schemas.microsoft.com/office/drawing/2014/main" id="{DD77B84F-C68B-427B-8139-1E5DDAEA8927}"/>
              </a:ext>
            </a:extLst>
          </p:cNvPr>
          <p:cNvSpPr txBox="1"/>
          <p:nvPr/>
        </p:nvSpPr>
        <p:spPr>
          <a:xfrm>
            <a:off x="9736545" y="5355291"/>
            <a:ext cx="1419136" cy="461665"/>
          </a:xfrm>
          <a:prstGeom prst="rect">
            <a:avLst/>
          </a:prstGeom>
          <a:solidFill>
            <a:schemeClr val="bg1"/>
          </a:solidFill>
        </p:spPr>
        <p:txBody>
          <a:bodyPr wrap="square" rtlCol="0">
            <a:spAutoFit/>
          </a:bodyPr>
          <a:lstStyle/>
          <a:p>
            <a:pPr algn="ctr"/>
            <a:r>
              <a:rPr lang="zh-CN" altLang="en-US" sz="2400" b="1" dirty="0">
                <a:solidFill>
                  <a:srgbClr val="FF0000"/>
                </a:solidFill>
                <a:highlight>
                  <a:srgbClr val="FFFF00"/>
                </a:highlight>
              </a:rPr>
              <a:t>偏振分析</a:t>
            </a:r>
          </a:p>
        </p:txBody>
      </p:sp>
    </p:spTree>
    <p:extLst>
      <p:ext uri="{BB962C8B-B14F-4D97-AF65-F5344CB8AC3E}">
        <p14:creationId xmlns:p14="http://schemas.microsoft.com/office/powerpoint/2010/main" val="3974136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10007" y="248897"/>
            <a:ext cx="10520979" cy="882317"/>
          </a:xfrm>
        </p:spPr>
        <p:txBody>
          <a:bodyPr/>
          <a:lstStyle/>
          <a:p>
            <a:r>
              <a:rPr lang="zh-CN" altLang="en-US" b="1" dirty="0">
                <a:latin typeface="微软雅黑" panose="020B0503020204020204" pitchFamily="34" charset="-122"/>
                <a:ea typeface="微软雅黑" panose="020B0503020204020204" pitchFamily="34" charset="-122"/>
              </a:rPr>
              <a:t>空间探测数据产品化</a:t>
            </a:r>
          </a:p>
        </p:txBody>
      </p:sp>
      <p:sp>
        <p:nvSpPr>
          <p:cNvPr id="3" name="内容占位符 2"/>
          <p:cNvSpPr>
            <a:spLocks noGrp="1"/>
          </p:cNvSpPr>
          <p:nvPr>
            <p:ph idx="1"/>
          </p:nvPr>
        </p:nvSpPr>
        <p:spPr>
          <a:xfrm>
            <a:off x="537882" y="1377884"/>
            <a:ext cx="11177196" cy="5189324"/>
          </a:xfrm>
        </p:spPr>
        <p:txBody>
          <a:bodyPr>
            <a:noAutofit/>
          </a:bodyPr>
          <a:lstStyle/>
          <a:p>
            <a:pPr marL="0" indent="0">
              <a:spcBef>
                <a:spcPts val="0"/>
              </a:spcBef>
              <a:buNone/>
            </a:pPr>
            <a:r>
              <a:rPr lang="zh-CN" altLang="en-US" sz="3600" b="1" dirty="0">
                <a:solidFill>
                  <a:srgbClr val="C00000"/>
                </a:solidFill>
                <a:latin typeface="微软雅黑" panose="020B0503020204020204" pitchFamily="34" charset="-122"/>
                <a:ea typeface="微软雅黑" panose="020B0503020204020204" pitchFamily="34" charset="-122"/>
              </a:rPr>
              <a:t>空间探测数据特点：</a:t>
            </a:r>
            <a:endParaRPr lang="en-US" altLang="zh-CN" sz="3600" b="1" dirty="0">
              <a:solidFill>
                <a:srgbClr val="C00000"/>
              </a:solidFill>
              <a:latin typeface="微软雅黑" panose="020B0503020204020204" pitchFamily="34" charset="-122"/>
              <a:ea typeface="微软雅黑" panose="020B0503020204020204" pitchFamily="34" charset="-122"/>
            </a:endParaRPr>
          </a:p>
          <a:p>
            <a:pPr marL="442913" indent="-442913">
              <a:lnSpc>
                <a:spcPct val="125000"/>
              </a:lnSpc>
              <a:spcBef>
                <a:spcPts val="0"/>
              </a:spcBef>
              <a:buNone/>
            </a:pPr>
            <a:r>
              <a:rPr lang="en-US" altLang="zh-CN" sz="2400" b="1" dirty="0">
                <a:latin typeface="微软雅黑" panose="020B0503020204020204" pitchFamily="34" charset="-122"/>
                <a:ea typeface="微软雅黑" panose="020B0503020204020204" pitchFamily="34" charset="-122"/>
              </a:rPr>
              <a:t>1）</a:t>
            </a:r>
            <a:r>
              <a:rPr lang="zh-CN" altLang="en-US" sz="2400" b="1" dirty="0">
                <a:latin typeface="微软雅黑" panose="020B0503020204020204" pitchFamily="34" charset="-122"/>
                <a:ea typeface="微软雅黑" panose="020B0503020204020204" pitchFamily="34" charset="-122"/>
              </a:rPr>
              <a:t>受数据传输条件的限制，采集的数据都进行了高度的编码和压缩，数据处理需要将这些省略、压缩的部分补充完整；</a:t>
            </a:r>
            <a:endParaRPr lang="en-US" altLang="zh-CN" sz="2400" b="1" dirty="0">
              <a:latin typeface="微软雅黑" panose="020B0503020204020204" pitchFamily="34" charset="-122"/>
              <a:ea typeface="微软雅黑" panose="020B0503020204020204" pitchFamily="34" charset="-122"/>
            </a:endParaRPr>
          </a:p>
          <a:p>
            <a:pPr marL="442913" indent="-442913">
              <a:lnSpc>
                <a:spcPct val="125000"/>
              </a:lnSpc>
              <a:spcBef>
                <a:spcPts val="0"/>
              </a:spcBef>
              <a:buNone/>
            </a:pPr>
            <a:r>
              <a:rPr lang="en-US" altLang="zh-CN" sz="2400" b="1" dirty="0">
                <a:latin typeface="微软雅黑" panose="020B0503020204020204" pitchFamily="34" charset="-122"/>
                <a:ea typeface="微软雅黑" panose="020B0503020204020204" pitchFamily="34" charset="-122"/>
              </a:rPr>
              <a:t>2）</a:t>
            </a:r>
            <a:r>
              <a:rPr lang="zh-CN" altLang="en-US" sz="2400" b="1" dirty="0">
                <a:latin typeface="微软雅黑" panose="020B0503020204020204" pitchFamily="34" charset="-122"/>
                <a:ea typeface="微软雅黑" panose="020B0503020204020204" pitchFamily="34" charset="-122"/>
              </a:rPr>
              <a:t>数据的存储和下传一般是由卫星平台来完成。卫星平台对探测数据进行了整理，有自己的编码方式，需要在数据处理中解开卫星的编码方式；</a:t>
            </a:r>
            <a:endParaRPr lang="en-US" altLang="zh-CN" sz="2400" b="1" dirty="0">
              <a:latin typeface="微软雅黑" panose="020B0503020204020204" pitchFamily="34" charset="-122"/>
              <a:ea typeface="微软雅黑" panose="020B0503020204020204" pitchFamily="34" charset="-122"/>
            </a:endParaRPr>
          </a:p>
          <a:p>
            <a:pPr marL="442913" indent="-442913">
              <a:lnSpc>
                <a:spcPct val="125000"/>
              </a:lnSpc>
              <a:spcBef>
                <a:spcPts val="0"/>
              </a:spcBef>
              <a:buNone/>
            </a:pPr>
            <a:r>
              <a:rPr lang="en-US" altLang="zh-CN" sz="2400" b="1" dirty="0">
                <a:latin typeface="微软雅黑" panose="020B0503020204020204" pitchFamily="34" charset="-122"/>
                <a:ea typeface="微软雅黑" panose="020B0503020204020204" pitchFamily="34" charset="-122"/>
              </a:rPr>
              <a:t>3）</a:t>
            </a:r>
            <a:r>
              <a:rPr lang="zh-CN" altLang="en-US" sz="2400" b="1" dirty="0">
                <a:latin typeface="微软雅黑" panose="020B0503020204020204" pitchFamily="34" charset="-122"/>
                <a:ea typeface="微软雅黑" panose="020B0503020204020204" pitchFamily="34" charset="-122"/>
              </a:rPr>
              <a:t>为监测载荷性能的变化，除观测数据外，还需要载荷工作状态、工作环境的工程数据，需要对这些工程数据进行必要的整理和转化；</a:t>
            </a:r>
            <a:endParaRPr lang="en-US" altLang="zh-CN" sz="2400" b="1" dirty="0">
              <a:latin typeface="微软雅黑" panose="020B0503020204020204" pitchFamily="34" charset="-122"/>
              <a:ea typeface="微软雅黑" panose="020B0503020204020204" pitchFamily="34" charset="-122"/>
            </a:endParaRPr>
          </a:p>
          <a:p>
            <a:pPr marL="442913" indent="-442913">
              <a:lnSpc>
                <a:spcPct val="125000"/>
              </a:lnSpc>
              <a:spcBef>
                <a:spcPts val="0"/>
              </a:spcBef>
              <a:buNone/>
            </a:pPr>
            <a:r>
              <a:rPr lang="en-US" altLang="zh-CN" sz="2400" b="1" dirty="0">
                <a:latin typeface="微软雅黑" panose="020B0503020204020204" pitchFamily="34" charset="-122"/>
                <a:ea typeface="微软雅黑" panose="020B0503020204020204" pitchFamily="34" charset="-122"/>
              </a:rPr>
              <a:t>4</a:t>
            </a:r>
            <a:r>
              <a:rPr lang="zh-CN" altLang="en-US" sz="2400" b="1" dirty="0">
                <a:latin typeface="微软雅黑" panose="020B0503020204020204" pitchFamily="34" charset="-122"/>
                <a:ea typeface="微软雅黑" panose="020B0503020204020204" pitchFamily="34" charset="-122"/>
              </a:rPr>
              <a:t>）在数据下传过程中，会出现重复下传或丢失数据的情况，也会出现误码的情况，需要多次下传数据进行拼接去重复；</a:t>
            </a:r>
            <a:endParaRPr lang="en-US" altLang="zh-CN" sz="2400" b="1" dirty="0">
              <a:latin typeface="微软雅黑" panose="020B0503020204020204" pitchFamily="34" charset="-122"/>
              <a:ea typeface="微软雅黑" panose="020B0503020204020204" pitchFamily="34" charset="-122"/>
            </a:endParaRPr>
          </a:p>
          <a:p>
            <a:pPr marL="442913" indent="-442913">
              <a:lnSpc>
                <a:spcPct val="125000"/>
              </a:lnSpc>
              <a:spcBef>
                <a:spcPts val="0"/>
              </a:spcBef>
              <a:buNone/>
            </a:pPr>
            <a:r>
              <a:rPr lang="en-US" altLang="zh-CN" sz="2400" b="1" dirty="0">
                <a:latin typeface="微软雅黑" panose="020B0503020204020204" pitchFamily="34" charset="-122"/>
                <a:ea typeface="微软雅黑" panose="020B0503020204020204" pitchFamily="34" charset="-122"/>
              </a:rPr>
              <a:t>5）</a:t>
            </a:r>
            <a:r>
              <a:rPr lang="zh-CN" altLang="en-US" sz="2400" b="1" dirty="0">
                <a:latin typeface="微软雅黑" panose="020B0503020204020204" pitchFamily="34" charset="-122"/>
                <a:ea typeface="微软雅黑" panose="020B0503020204020204" pitchFamily="34" charset="-122"/>
              </a:rPr>
              <a:t>观测数据的后续处理，除观测数据外，需要对应产生工程数据、辅助数据，对应当时的标定参数，由此产生准确的数据分析结果。</a:t>
            </a:r>
          </a:p>
        </p:txBody>
      </p:sp>
      <p:sp>
        <p:nvSpPr>
          <p:cNvPr id="5" name="灯片编号占位符 4">
            <a:extLst>
              <a:ext uri="{FF2B5EF4-FFF2-40B4-BE49-F238E27FC236}">
                <a16:creationId xmlns:a16="http://schemas.microsoft.com/office/drawing/2014/main" id="{C699680C-D188-4999-AABD-293D6AE1C178}"/>
              </a:ext>
            </a:extLst>
          </p:cNvPr>
          <p:cNvSpPr>
            <a:spLocks noGrp="1"/>
          </p:cNvSpPr>
          <p:nvPr>
            <p:ph type="sldNum" sz="quarter" idx="12"/>
          </p:nvPr>
        </p:nvSpPr>
        <p:spPr/>
        <p:txBody>
          <a:bodyPr/>
          <a:lstStyle/>
          <a:p>
            <a:fld id="{0C913308-F349-4B6D-A68A-DD1791B4A57B}" type="slidenum">
              <a:rPr lang="zh-CN" altLang="en-US" smtClean="0"/>
              <a:t>12</a:t>
            </a:fld>
            <a:endParaRPr lang="zh-CN" altLang="en-US" dirty="0"/>
          </a:p>
        </p:txBody>
      </p:sp>
    </p:spTree>
    <p:extLst>
      <p:ext uri="{BB962C8B-B14F-4D97-AF65-F5344CB8AC3E}">
        <p14:creationId xmlns:p14="http://schemas.microsoft.com/office/powerpoint/2010/main" val="3486173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6DE87D7-0A86-4D3F-A70E-E10D01F7EC51}"/>
              </a:ext>
            </a:extLst>
          </p:cNvPr>
          <p:cNvPicPr>
            <a:picLocks noChangeAspect="1"/>
          </p:cNvPicPr>
          <p:nvPr/>
        </p:nvPicPr>
        <p:blipFill>
          <a:blip r:embed="rId3"/>
          <a:stretch>
            <a:fillRect/>
          </a:stretch>
        </p:blipFill>
        <p:spPr>
          <a:xfrm>
            <a:off x="2139252" y="3376622"/>
            <a:ext cx="1563253" cy="1272269"/>
          </a:xfrm>
          <a:prstGeom prst="rect">
            <a:avLst/>
          </a:prstGeom>
        </p:spPr>
      </p:pic>
      <p:pic>
        <p:nvPicPr>
          <p:cNvPr id="9" name="图片 8">
            <a:extLst>
              <a:ext uri="{FF2B5EF4-FFF2-40B4-BE49-F238E27FC236}">
                <a16:creationId xmlns:a16="http://schemas.microsoft.com/office/drawing/2014/main" id="{BF8A3BF8-2C26-4E21-A4B0-F6089A9A1D11}"/>
              </a:ext>
            </a:extLst>
          </p:cNvPr>
          <p:cNvPicPr>
            <a:picLocks noChangeAspect="1"/>
          </p:cNvPicPr>
          <p:nvPr/>
        </p:nvPicPr>
        <p:blipFill>
          <a:blip r:embed="rId4"/>
          <a:stretch>
            <a:fillRect/>
          </a:stretch>
        </p:blipFill>
        <p:spPr>
          <a:xfrm>
            <a:off x="4941549" y="4658536"/>
            <a:ext cx="1515838" cy="1233680"/>
          </a:xfrm>
          <a:prstGeom prst="rect">
            <a:avLst/>
          </a:prstGeom>
        </p:spPr>
      </p:pic>
      <p:pic>
        <p:nvPicPr>
          <p:cNvPr id="10" name="图片 9">
            <a:extLst>
              <a:ext uri="{FF2B5EF4-FFF2-40B4-BE49-F238E27FC236}">
                <a16:creationId xmlns:a16="http://schemas.microsoft.com/office/drawing/2014/main" id="{E972CD72-A786-44FC-AE5F-19F4F0D13B74}"/>
              </a:ext>
            </a:extLst>
          </p:cNvPr>
          <p:cNvPicPr>
            <a:picLocks noChangeAspect="1"/>
          </p:cNvPicPr>
          <p:nvPr/>
        </p:nvPicPr>
        <p:blipFill>
          <a:blip r:embed="rId5"/>
          <a:stretch>
            <a:fillRect/>
          </a:stretch>
        </p:blipFill>
        <p:spPr>
          <a:xfrm>
            <a:off x="7905268" y="3475160"/>
            <a:ext cx="1680423" cy="1285552"/>
          </a:xfrm>
          <a:prstGeom prst="rect">
            <a:avLst/>
          </a:prstGeom>
        </p:spPr>
      </p:pic>
      <p:pic>
        <p:nvPicPr>
          <p:cNvPr id="11" name="图片 10">
            <a:extLst>
              <a:ext uri="{FF2B5EF4-FFF2-40B4-BE49-F238E27FC236}">
                <a16:creationId xmlns:a16="http://schemas.microsoft.com/office/drawing/2014/main" id="{23A32BF5-2D26-414F-9F1D-8E248EABA3C3}"/>
              </a:ext>
            </a:extLst>
          </p:cNvPr>
          <p:cNvPicPr>
            <a:picLocks noChangeAspect="1"/>
          </p:cNvPicPr>
          <p:nvPr/>
        </p:nvPicPr>
        <p:blipFill>
          <a:blip r:embed="rId6"/>
          <a:stretch>
            <a:fillRect/>
          </a:stretch>
        </p:blipFill>
        <p:spPr>
          <a:xfrm>
            <a:off x="4966377" y="1583792"/>
            <a:ext cx="1477350" cy="1149500"/>
          </a:xfrm>
          <a:prstGeom prst="rect">
            <a:avLst/>
          </a:prstGeom>
        </p:spPr>
      </p:pic>
      <p:cxnSp>
        <p:nvCxnSpPr>
          <p:cNvPr id="18" name="直接连接符 17">
            <a:extLst>
              <a:ext uri="{FF2B5EF4-FFF2-40B4-BE49-F238E27FC236}">
                <a16:creationId xmlns:a16="http://schemas.microsoft.com/office/drawing/2014/main" id="{7DCC072D-8CB3-4010-9797-E031D21F210C}"/>
              </a:ext>
            </a:extLst>
          </p:cNvPr>
          <p:cNvCxnSpPr>
            <a:cxnSpLocks/>
          </p:cNvCxnSpPr>
          <p:nvPr/>
        </p:nvCxnSpPr>
        <p:spPr>
          <a:xfrm flipH="1" flipV="1">
            <a:off x="3323706" y="5375048"/>
            <a:ext cx="1497671" cy="765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9722217C-C0B6-4BF3-97A4-741AC116AA0F}"/>
              </a:ext>
            </a:extLst>
          </p:cNvPr>
          <p:cNvCxnSpPr>
            <a:cxnSpLocks/>
            <a:endCxn id="8" idx="2"/>
          </p:cNvCxnSpPr>
          <p:nvPr/>
        </p:nvCxnSpPr>
        <p:spPr>
          <a:xfrm flipV="1">
            <a:off x="2920878" y="4648891"/>
            <a:ext cx="1" cy="497128"/>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2FBED256-B692-4CAA-B7DA-E5F5E0D0A82D}"/>
              </a:ext>
            </a:extLst>
          </p:cNvPr>
          <p:cNvCxnSpPr>
            <a:cxnSpLocks/>
          </p:cNvCxnSpPr>
          <p:nvPr/>
        </p:nvCxnSpPr>
        <p:spPr>
          <a:xfrm flipV="1">
            <a:off x="3732510" y="3839737"/>
            <a:ext cx="4140368" cy="15304"/>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B86EF5EE-73A4-4952-8754-2F11289FFC12}"/>
              </a:ext>
            </a:extLst>
          </p:cNvPr>
          <p:cNvCxnSpPr>
            <a:cxnSpLocks/>
          </p:cNvCxnSpPr>
          <p:nvPr/>
        </p:nvCxnSpPr>
        <p:spPr>
          <a:xfrm flipV="1">
            <a:off x="8399784" y="2180058"/>
            <a:ext cx="0" cy="1246964"/>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id="{0DD0538F-27D6-43A4-9DAC-A959D252F727}"/>
              </a:ext>
            </a:extLst>
          </p:cNvPr>
          <p:cNvCxnSpPr>
            <a:cxnSpLocks/>
          </p:cNvCxnSpPr>
          <p:nvPr/>
        </p:nvCxnSpPr>
        <p:spPr>
          <a:xfrm flipH="1" flipV="1">
            <a:off x="6486759" y="2180058"/>
            <a:ext cx="1898112" cy="16937"/>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a:extLst>
              <a:ext uri="{FF2B5EF4-FFF2-40B4-BE49-F238E27FC236}">
                <a16:creationId xmlns:a16="http://schemas.microsoft.com/office/drawing/2014/main" id="{A0F5E906-1E7C-48BC-80EE-2141E816620F}"/>
              </a:ext>
            </a:extLst>
          </p:cNvPr>
          <p:cNvCxnSpPr>
            <a:cxnSpLocks/>
          </p:cNvCxnSpPr>
          <p:nvPr/>
        </p:nvCxnSpPr>
        <p:spPr>
          <a:xfrm>
            <a:off x="6519136" y="2352062"/>
            <a:ext cx="1772243" cy="10548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id="{EA2BE508-87E1-4143-A099-70FDAAF03703}"/>
              </a:ext>
            </a:extLst>
          </p:cNvPr>
          <p:cNvCxnSpPr>
            <a:cxnSpLocks/>
          </p:cNvCxnSpPr>
          <p:nvPr/>
        </p:nvCxnSpPr>
        <p:spPr>
          <a:xfrm flipH="1">
            <a:off x="2920878" y="2240221"/>
            <a:ext cx="1909008" cy="10355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a:extLst>
              <a:ext uri="{FF2B5EF4-FFF2-40B4-BE49-F238E27FC236}">
                <a16:creationId xmlns:a16="http://schemas.microsoft.com/office/drawing/2014/main" id="{AB0C385E-EBB0-4229-B14A-86C2933A776F}"/>
              </a:ext>
            </a:extLst>
          </p:cNvPr>
          <p:cNvCxnSpPr>
            <a:cxnSpLocks/>
          </p:cNvCxnSpPr>
          <p:nvPr/>
        </p:nvCxnSpPr>
        <p:spPr>
          <a:xfrm flipH="1" flipV="1">
            <a:off x="3758251" y="4149399"/>
            <a:ext cx="4061310" cy="50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a:extLst>
              <a:ext uri="{FF2B5EF4-FFF2-40B4-BE49-F238E27FC236}">
                <a16:creationId xmlns:a16="http://schemas.microsoft.com/office/drawing/2014/main" id="{8ECBC9E5-4F1F-4CC1-8347-47BFB58B78BF}"/>
              </a:ext>
            </a:extLst>
          </p:cNvPr>
          <p:cNvCxnSpPr>
            <a:cxnSpLocks/>
          </p:cNvCxnSpPr>
          <p:nvPr/>
        </p:nvCxnSpPr>
        <p:spPr>
          <a:xfrm>
            <a:off x="3176642" y="4670980"/>
            <a:ext cx="1707317" cy="52933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矩形 43">
            <a:extLst>
              <a:ext uri="{FF2B5EF4-FFF2-40B4-BE49-F238E27FC236}">
                <a16:creationId xmlns:a16="http://schemas.microsoft.com/office/drawing/2014/main" id="{6FFDD8FB-2BB2-495A-B346-A0DA3C60C731}"/>
              </a:ext>
            </a:extLst>
          </p:cNvPr>
          <p:cNvSpPr/>
          <p:nvPr/>
        </p:nvSpPr>
        <p:spPr>
          <a:xfrm>
            <a:off x="2076810" y="5156893"/>
            <a:ext cx="1279517" cy="369332"/>
          </a:xfrm>
          <a:prstGeom prst="rect">
            <a:avLst/>
          </a:prstGeom>
        </p:spPr>
        <p:txBody>
          <a:bodyPr wrap="square">
            <a:spAutoFit/>
          </a:bodyPr>
          <a:lstStyle/>
          <a:p>
            <a:r>
              <a:rPr lang="en-US" altLang="zh-CN" b="1" dirty="0">
                <a:solidFill>
                  <a:srgbClr val="002060"/>
                </a:solidFill>
                <a:latin typeface="微软雅黑" panose="020B0503020204020204" pitchFamily="34" charset="-122"/>
                <a:ea typeface="微软雅黑" panose="020B0503020204020204" pitchFamily="34" charset="-122"/>
              </a:rPr>
              <a:t>Obs. Plan</a:t>
            </a:r>
            <a:endParaRPr lang="zh-CN" altLang="en-US" dirty="0">
              <a:solidFill>
                <a:srgbClr val="002060"/>
              </a:solidFill>
            </a:endParaRPr>
          </a:p>
        </p:txBody>
      </p:sp>
      <p:sp>
        <p:nvSpPr>
          <p:cNvPr id="45" name="矩形 44">
            <a:extLst>
              <a:ext uri="{FF2B5EF4-FFF2-40B4-BE49-F238E27FC236}">
                <a16:creationId xmlns:a16="http://schemas.microsoft.com/office/drawing/2014/main" id="{9EEF14FD-6F20-4CBF-B66E-28326194ADE3}"/>
              </a:ext>
            </a:extLst>
          </p:cNvPr>
          <p:cNvSpPr/>
          <p:nvPr/>
        </p:nvSpPr>
        <p:spPr>
          <a:xfrm>
            <a:off x="4583225" y="3793646"/>
            <a:ext cx="2066591" cy="369332"/>
          </a:xfrm>
          <a:prstGeom prst="rect">
            <a:avLst/>
          </a:prstGeom>
        </p:spPr>
        <p:txBody>
          <a:bodyPr wrap="square">
            <a:spAutoFit/>
          </a:bodyPr>
          <a:lstStyle/>
          <a:p>
            <a:r>
              <a:rPr lang="en-US" altLang="zh-CN" b="1" dirty="0">
                <a:solidFill>
                  <a:srgbClr val="002060"/>
                </a:solidFill>
                <a:latin typeface="微软雅黑" panose="020B0503020204020204" pitchFamily="34" charset="-122"/>
                <a:ea typeface="微软雅黑" panose="020B0503020204020204" pitchFamily="34" charset="-122"/>
              </a:rPr>
              <a:t>Plan Commands</a:t>
            </a:r>
            <a:endParaRPr lang="zh-CN" altLang="en-US" dirty="0">
              <a:solidFill>
                <a:srgbClr val="002060"/>
              </a:solidFill>
            </a:endParaRPr>
          </a:p>
        </p:txBody>
      </p:sp>
      <p:sp>
        <p:nvSpPr>
          <p:cNvPr id="46" name="矩形 45">
            <a:extLst>
              <a:ext uri="{FF2B5EF4-FFF2-40B4-BE49-F238E27FC236}">
                <a16:creationId xmlns:a16="http://schemas.microsoft.com/office/drawing/2014/main" id="{0552B8EE-4564-4A93-B919-83EB6EC6C2FB}"/>
              </a:ext>
            </a:extLst>
          </p:cNvPr>
          <p:cNvSpPr/>
          <p:nvPr/>
        </p:nvSpPr>
        <p:spPr>
          <a:xfrm>
            <a:off x="6688655" y="1828568"/>
            <a:ext cx="1494320" cy="369332"/>
          </a:xfrm>
          <a:prstGeom prst="rect">
            <a:avLst/>
          </a:prstGeom>
        </p:spPr>
        <p:txBody>
          <a:bodyPr wrap="square">
            <a:spAutoFit/>
          </a:bodyPr>
          <a:lstStyle/>
          <a:p>
            <a:r>
              <a:rPr lang="en-US" altLang="zh-CN" b="1" dirty="0">
                <a:solidFill>
                  <a:srgbClr val="002060"/>
                </a:solidFill>
                <a:latin typeface="微软雅黑" panose="020B0503020204020204" pitchFamily="34" charset="-122"/>
                <a:ea typeface="微软雅黑" panose="020B0503020204020204" pitchFamily="34" charset="-122"/>
              </a:rPr>
              <a:t>Commands</a:t>
            </a:r>
            <a:endParaRPr lang="zh-CN" altLang="en-US" dirty="0">
              <a:solidFill>
                <a:srgbClr val="002060"/>
              </a:solidFill>
            </a:endParaRPr>
          </a:p>
        </p:txBody>
      </p:sp>
      <p:sp>
        <p:nvSpPr>
          <p:cNvPr id="47" name="矩形 46">
            <a:extLst>
              <a:ext uri="{FF2B5EF4-FFF2-40B4-BE49-F238E27FC236}">
                <a16:creationId xmlns:a16="http://schemas.microsoft.com/office/drawing/2014/main" id="{BCA1355A-2018-42C6-B9D9-28134C572953}"/>
              </a:ext>
            </a:extLst>
          </p:cNvPr>
          <p:cNvSpPr/>
          <p:nvPr/>
        </p:nvSpPr>
        <p:spPr>
          <a:xfrm>
            <a:off x="6869185" y="2435383"/>
            <a:ext cx="1133259" cy="523220"/>
          </a:xfrm>
          <a:prstGeom prst="rect">
            <a:avLst/>
          </a:prstGeom>
        </p:spPr>
        <p:txBody>
          <a:bodyPr wrap="square">
            <a:spAutoFit/>
          </a:bodyPr>
          <a:lstStyle/>
          <a:p>
            <a:pPr algn="ctr"/>
            <a:r>
              <a:rPr lang="en-US" altLang="zh-CN" sz="1400" b="1" dirty="0">
                <a:solidFill>
                  <a:srgbClr val="FF0000"/>
                </a:solidFill>
                <a:latin typeface="微软雅黑" panose="020B0503020204020204" pitchFamily="34" charset="-122"/>
                <a:ea typeface="微软雅黑" panose="020B0503020204020204" pitchFamily="34" charset="-122"/>
              </a:rPr>
              <a:t>Telemetry </a:t>
            </a:r>
          </a:p>
          <a:p>
            <a:pPr algn="ctr"/>
            <a:r>
              <a:rPr lang="en-US" altLang="zh-CN" sz="1400" b="1" dirty="0">
                <a:solidFill>
                  <a:srgbClr val="FF0000"/>
                </a:solidFill>
                <a:latin typeface="微软雅黑" panose="020B0503020204020204" pitchFamily="34" charset="-122"/>
                <a:ea typeface="微软雅黑" panose="020B0503020204020204" pitchFamily="34" charset="-122"/>
              </a:rPr>
              <a:t>Data</a:t>
            </a:r>
            <a:endParaRPr lang="zh-CN" altLang="en-US" sz="1400" b="1" dirty="0">
              <a:solidFill>
                <a:srgbClr val="FF0000"/>
              </a:solidFill>
            </a:endParaRPr>
          </a:p>
        </p:txBody>
      </p:sp>
      <p:sp>
        <p:nvSpPr>
          <p:cNvPr id="48" name="矩形 47">
            <a:extLst>
              <a:ext uri="{FF2B5EF4-FFF2-40B4-BE49-F238E27FC236}">
                <a16:creationId xmlns:a16="http://schemas.microsoft.com/office/drawing/2014/main" id="{43AD42AD-0B8C-4912-B16E-9B82F5BEEEFB}"/>
              </a:ext>
            </a:extLst>
          </p:cNvPr>
          <p:cNvSpPr/>
          <p:nvPr/>
        </p:nvSpPr>
        <p:spPr>
          <a:xfrm>
            <a:off x="3035828" y="2710463"/>
            <a:ext cx="1069524" cy="307777"/>
          </a:xfrm>
          <a:prstGeom prst="rect">
            <a:avLst/>
          </a:prstGeom>
        </p:spPr>
        <p:txBody>
          <a:bodyPr wrap="square">
            <a:spAutoFit/>
          </a:bodyPr>
          <a:lstStyle/>
          <a:p>
            <a:r>
              <a:rPr lang="en-US" altLang="zh-CN" sz="1400" b="1" dirty="0">
                <a:solidFill>
                  <a:srgbClr val="FF0000"/>
                </a:solidFill>
                <a:latin typeface="微软雅黑" panose="020B0503020204020204" pitchFamily="34" charset="-122"/>
                <a:ea typeface="微软雅黑" panose="020B0503020204020204" pitchFamily="34" charset="-122"/>
              </a:rPr>
              <a:t>Obs. Data</a:t>
            </a:r>
            <a:endParaRPr lang="zh-CN" altLang="en-US" sz="1400" b="1" dirty="0">
              <a:solidFill>
                <a:srgbClr val="FF0000"/>
              </a:solidFill>
            </a:endParaRPr>
          </a:p>
        </p:txBody>
      </p:sp>
      <p:sp>
        <p:nvSpPr>
          <p:cNvPr id="49" name="矩形 48">
            <a:extLst>
              <a:ext uri="{FF2B5EF4-FFF2-40B4-BE49-F238E27FC236}">
                <a16:creationId xmlns:a16="http://schemas.microsoft.com/office/drawing/2014/main" id="{18C5D4C3-6BD4-4066-94B3-0F55DF125A0C}"/>
              </a:ext>
            </a:extLst>
          </p:cNvPr>
          <p:cNvSpPr/>
          <p:nvPr/>
        </p:nvSpPr>
        <p:spPr>
          <a:xfrm>
            <a:off x="4674829" y="4154583"/>
            <a:ext cx="1558055" cy="307777"/>
          </a:xfrm>
          <a:prstGeom prst="rect">
            <a:avLst/>
          </a:prstGeom>
        </p:spPr>
        <p:txBody>
          <a:bodyPr wrap="square">
            <a:spAutoFit/>
          </a:bodyPr>
          <a:lstStyle/>
          <a:p>
            <a:r>
              <a:rPr lang="en-US" altLang="zh-CN" sz="1400" b="1" dirty="0">
                <a:solidFill>
                  <a:srgbClr val="FF0000"/>
                </a:solidFill>
                <a:latin typeface="微软雅黑" panose="020B0503020204020204" pitchFamily="34" charset="-122"/>
                <a:ea typeface="微软雅黑" panose="020B0503020204020204" pitchFamily="34" charset="-122"/>
              </a:rPr>
              <a:t>Telemetry Data</a:t>
            </a:r>
            <a:endParaRPr lang="zh-CN" altLang="en-US" sz="1400" b="1" dirty="0">
              <a:solidFill>
                <a:srgbClr val="FF0000"/>
              </a:solidFill>
            </a:endParaRPr>
          </a:p>
        </p:txBody>
      </p:sp>
      <p:sp>
        <p:nvSpPr>
          <p:cNvPr id="50" name="矩形 49">
            <a:extLst>
              <a:ext uri="{FF2B5EF4-FFF2-40B4-BE49-F238E27FC236}">
                <a16:creationId xmlns:a16="http://schemas.microsoft.com/office/drawing/2014/main" id="{B21BAB4A-C545-4FF8-A5DE-16C6069B2930}"/>
              </a:ext>
            </a:extLst>
          </p:cNvPr>
          <p:cNvSpPr/>
          <p:nvPr/>
        </p:nvSpPr>
        <p:spPr>
          <a:xfrm>
            <a:off x="3788212" y="4648891"/>
            <a:ext cx="609462" cy="307777"/>
          </a:xfrm>
          <a:prstGeom prst="rect">
            <a:avLst/>
          </a:prstGeom>
        </p:spPr>
        <p:txBody>
          <a:bodyPr wrap="square">
            <a:spAutoFit/>
          </a:bodyPr>
          <a:lstStyle/>
          <a:p>
            <a:r>
              <a:rPr lang="en-US" altLang="zh-CN" sz="1400" b="1" dirty="0">
                <a:solidFill>
                  <a:srgbClr val="FF0000"/>
                </a:solidFill>
                <a:latin typeface="微软雅黑" panose="020B0503020204020204" pitchFamily="34" charset="-122"/>
                <a:ea typeface="微软雅黑" panose="020B0503020204020204" pitchFamily="34" charset="-122"/>
              </a:rPr>
              <a:t>Data</a:t>
            </a:r>
            <a:endParaRPr lang="zh-CN" altLang="en-US" sz="1400" b="1" dirty="0">
              <a:solidFill>
                <a:srgbClr val="FF0000"/>
              </a:solidFill>
            </a:endParaRPr>
          </a:p>
        </p:txBody>
      </p:sp>
      <p:sp>
        <p:nvSpPr>
          <p:cNvPr id="51" name="矩形 50">
            <a:extLst>
              <a:ext uri="{FF2B5EF4-FFF2-40B4-BE49-F238E27FC236}">
                <a16:creationId xmlns:a16="http://schemas.microsoft.com/office/drawing/2014/main" id="{4AFBE379-F71D-4BDB-8802-9ED13BBBECCC}"/>
              </a:ext>
            </a:extLst>
          </p:cNvPr>
          <p:cNvSpPr/>
          <p:nvPr/>
        </p:nvSpPr>
        <p:spPr>
          <a:xfrm>
            <a:off x="6465194" y="5059008"/>
            <a:ext cx="1059906" cy="338554"/>
          </a:xfrm>
          <a:prstGeom prst="rect">
            <a:avLst/>
          </a:prstGeom>
        </p:spPr>
        <p:txBody>
          <a:bodyPr wrap="square">
            <a:spAutoFit/>
          </a:bodyPr>
          <a:lstStyle/>
          <a:p>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高能所</a:t>
            </a:r>
            <a:r>
              <a:rPr lang="en-US" altLang="zh-CN" sz="1600" b="1" dirty="0">
                <a:latin typeface="微软雅黑" panose="020B0503020204020204" pitchFamily="34" charset="-122"/>
                <a:ea typeface="微软雅黑" panose="020B0503020204020204" pitchFamily="34" charset="-122"/>
              </a:rPr>
              <a:t>)</a:t>
            </a:r>
            <a:endParaRPr lang="zh-CN" altLang="en-US" sz="1600" b="1" dirty="0"/>
          </a:p>
        </p:txBody>
      </p:sp>
      <p:sp>
        <p:nvSpPr>
          <p:cNvPr id="52" name="矩形 51">
            <a:extLst>
              <a:ext uri="{FF2B5EF4-FFF2-40B4-BE49-F238E27FC236}">
                <a16:creationId xmlns:a16="http://schemas.microsoft.com/office/drawing/2014/main" id="{5F3C8AFE-C6EC-43BB-A8A7-5AC1F7F48741}"/>
              </a:ext>
            </a:extLst>
          </p:cNvPr>
          <p:cNvSpPr/>
          <p:nvPr/>
        </p:nvSpPr>
        <p:spPr>
          <a:xfrm>
            <a:off x="1342726" y="3834888"/>
            <a:ext cx="826830" cy="338554"/>
          </a:xfrm>
          <a:prstGeom prst="rect">
            <a:avLst/>
          </a:prstGeom>
        </p:spPr>
        <p:txBody>
          <a:bodyPr wrap="square">
            <a:spAutoFit/>
          </a:bodyPr>
          <a:lstStyle/>
          <a:p>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怀柔</a:t>
            </a:r>
            <a:r>
              <a:rPr lang="en-US" altLang="zh-CN" sz="1600" b="1" dirty="0">
                <a:latin typeface="微软雅黑" panose="020B0503020204020204" pitchFamily="34" charset="-122"/>
                <a:ea typeface="微软雅黑" panose="020B0503020204020204" pitchFamily="34" charset="-122"/>
              </a:rPr>
              <a:t>)</a:t>
            </a:r>
            <a:endParaRPr lang="zh-CN" altLang="en-US" sz="1600" b="1" dirty="0"/>
          </a:p>
        </p:txBody>
      </p:sp>
      <p:sp>
        <p:nvSpPr>
          <p:cNvPr id="53" name="矩形 52">
            <a:extLst>
              <a:ext uri="{FF2B5EF4-FFF2-40B4-BE49-F238E27FC236}">
                <a16:creationId xmlns:a16="http://schemas.microsoft.com/office/drawing/2014/main" id="{C92C74C2-0305-4D7F-980C-6AB536D18865}"/>
              </a:ext>
            </a:extLst>
          </p:cNvPr>
          <p:cNvSpPr/>
          <p:nvPr/>
        </p:nvSpPr>
        <p:spPr>
          <a:xfrm>
            <a:off x="9633824" y="3847389"/>
            <a:ext cx="801823" cy="338554"/>
          </a:xfrm>
          <a:prstGeom prst="rect">
            <a:avLst/>
          </a:prstGeom>
        </p:spPr>
        <p:txBody>
          <a:bodyPr wrap="square">
            <a:spAutoFit/>
          </a:bodyPr>
          <a:lstStyle/>
          <a:p>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西安</a:t>
            </a:r>
            <a:r>
              <a:rPr lang="en-US" altLang="zh-CN" sz="1600" b="1" dirty="0">
                <a:latin typeface="微软雅黑" panose="020B0503020204020204" pitchFamily="34" charset="-122"/>
                <a:ea typeface="微软雅黑" panose="020B0503020204020204" pitchFamily="34" charset="-122"/>
              </a:rPr>
              <a:t>)</a:t>
            </a:r>
            <a:endParaRPr lang="zh-CN" altLang="en-US" sz="1600" b="1" dirty="0"/>
          </a:p>
        </p:txBody>
      </p:sp>
      <p:sp>
        <p:nvSpPr>
          <p:cNvPr id="27" name="矩形 26">
            <a:extLst>
              <a:ext uri="{FF2B5EF4-FFF2-40B4-BE49-F238E27FC236}">
                <a16:creationId xmlns:a16="http://schemas.microsoft.com/office/drawing/2014/main" id="{6FFDD8FB-2BB2-495A-B346-A0DA3C60C731}"/>
              </a:ext>
            </a:extLst>
          </p:cNvPr>
          <p:cNvSpPr/>
          <p:nvPr/>
        </p:nvSpPr>
        <p:spPr>
          <a:xfrm>
            <a:off x="758050" y="1653766"/>
            <a:ext cx="2151349" cy="954107"/>
          </a:xfrm>
          <a:prstGeom prst="rect">
            <a:avLst/>
          </a:prstGeom>
        </p:spPr>
        <p:txBody>
          <a:bodyPr wrap="square">
            <a:spAutoFit/>
          </a:bodyPr>
          <a:lstStyle/>
          <a:p>
            <a:r>
              <a:rPr lang="en-US" altLang="zh-CN" sz="2800" b="1" dirty="0">
                <a:solidFill>
                  <a:srgbClr val="002060"/>
                </a:solidFill>
                <a:latin typeface="微软雅黑" panose="020B0503020204020204" pitchFamily="34" charset="-122"/>
                <a:ea typeface="微软雅黑" panose="020B0503020204020204" pitchFamily="34" charset="-122"/>
              </a:rPr>
              <a:t>Blue:  </a:t>
            </a:r>
            <a:r>
              <a:rPr lang="zh-CN" altLang="en-US" sz="2800" b="1" dirty="0">
                <a:solidFill>
                  <a:srgbClr val="002060"/>
                </a:solidFill>
                <a:latin typeface="微软雅黑" panose="020B0503020204020204" pitchFamily="34" charset="-122"/>
                <a:ea typeface="微软雅黑" panose="020B0503020204020204" pitchFamily="34" charset="-122"/>
              </a:rPr>
              <a:t>上行</a:t>
            </a:r>
            <a:endParaRPr lang="en-US" altLang="zh-CN" sz="2800" b="1" dirty="0">
              <a:solidFill>
                <a:srgbClr val="002060"/>
              </a:solidFill>
              <a:latin typeface="微软雅黑" panose="020B0503020204020204" pitchFamily="34" charset="-122"/>
              <a:ea typeface="微软雅黑" panose="020B0503020204020204" pitchFamily="34" charset="-122"/>
            </a:endParaRPr>
          </a:p>
          <a:p>
            <a:r>
              <a:rPr lang="en-US" altLang="zh-CN" sz="2800" b="1" dirty="0">
                <a:solidFill>
                  <a:srgbClr val="FF0000"/>
                </a:solidFill>
                <a:latin typeface="微软雅黑" panose="020B0503020204020204" pitchFamily="34" charset="-122"/>
                <a:ea typeface="微软雅黑" panose="020B0503020204020204" pitchFamily="34" charset="-122"/>
              </a:rPr>
              <a:t>Red :  </a:t>
            </a:r>
            <a:r>
              <a:rPr lang="zh-CN" altLang="en-US" sz="2800" b="1" dirty="0">
                <a:solidFill>
                  <a:srgbClr val="FF0000"/>
                </a:solidFill>
                <a:latin typeface="微软雅黑" panose="020B0503020204020204" pitchFamily="34" charset="-122"/>
                <a:ea typeface="微软雅黑" panose="020B0503020204020204" pitchFamily="34" charset="-122"/>
              </a:rPr>
              <a:t>下行</a:t>
            </a:r>
            <a:endParaRPr lang="zh-CN" altLang="en-US" sz="2800" b="1" dirty="0">
              <a:solidFill>
                <a:srgbClr val="FF0000"/>
              </a:solidFill>
            </a:endParaRPr>
          </a:p>
        </p:txBody>
      </p:sp>
      <p:sp>
        <p:nvSpPr>
          <p:cNvPr id="28" name="内容占位符 2">
            <a:extLst>
              <a:ext uri="{FF2B5EF4-FFF2-40B4-BE49-F238E27FC236}">
                <a16:creationId xmlns:a16="http://schemas.microsoft.com/office/drawing/2014/main" id="{AFAEB38D-92F7-42A6-B336-55D614E2D173}"/>
              </a:ext>
            </a:extLst>
          </p:cNvPr>
          <p:cNvSpPr txBox="1">
            <a:spLocks/>
          </p:cNvSpPr>
          <p:nvPr/>
        </p:nvSpPr>
        <p:spPr>
          <a:xfrm>
            <a:off x="758050" y="270725"/>
            <a:ext cx="10306395" cy="9272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zh-CN" altLang="en-US" sz="4800" b="1" dirty="0">
                <a:latin typeface="微软雅黑" panose="020B0503020204020204" pitchFamily="34" charset="-122"/>
                <a:ea typeface="微软雅黑" panose="020B0503020204020204" pitchFamily="34" charset="-122"/>
              </a:rPr>
              <a:t>空间探测数据产品化</a:t>
            </a:r>
            <a:endParaRPr lang="zh-CN" altLang="en-US" sz="4800" b="1" dirty="0">
              <a:solidFill>
                <a:srgbClr val="C00000"/>
              </a:solidFill>
              <a:latin typeface="微软雅黑" panose="020B0503020204020204" pitchFamily="34" charset="-122"/>
              <a:ea typeface="微软雅黑" panose="020B0503020204020204" pitchFamily="34" charset="-122"/>
              <a:cs typeface="微软雅黑"/>
            </a:endParaRPr>
          </a:p>
        </p:txBody>
      </p:sp>
      <p:sp>
        <p:nvSpPr>
          <p:cNvPr id="30" name="文本框 29"/>
          <p:cNvSpPr txBox="1"/>
          <p:nvPr/>
        </p:nvSpPr>
        <p:spPr>
          <a:xfrm>
            <a:off x="4571581" y="3123413"/>
            <a:ext cx="2508069" cy="646331"/>
          </a:xfrm>
          <a:prstGeom prst="rect">
            <a:avLst/>
          </a:prstGeom>
          <a:noFill/>
        </p:spPr>
        <p:txBody>
          <a:bodyPr wrap="square" rtlCol="0">
            <a:spAutoFit/>
          </a:bodyPr>
          <a:lstStyle/>
          <a:p>
            <a:r>
              <a:rPr lang="zh-CN" altLang="en-US" b="1" dirty="0">
                <a:solidFill>
                  <a:srgbClr val="002060"/>
                </a:solidFill>
                <a:latin typeface="微软雅黑" panose="020B0503020204020204" pitchFamily="34" charset="-122"/>
                <a:ea typeface="微软雅黑" panose="020B0503020204020204" pitchFamily="34" charset="-122"/>
              </a:rPr>
              <a:t>正常计划：    </a:t>
            </a:r>
            <a:r>
              <a:rPr lang="en-US" altLang="zh-CN" b="1" dirty="0">
                <a:solidFill>
                  <a:srgbClr val="002060"/>
                </a:solidFill>
                <a:latin typeface="微软雅黑" panose="020B0503020204020204" pitchFamily="34" charset="-122"/>
                <a:ea typeface="微软雅黑" panose="020B0503020204020204" pitchFamily="34" charset="-122"/>
              </a:rPr>
              <a:t>2 Day</a:t>
            </a:r>
          </a:p>
          <a:p>
            <a:r>
              <a:rPr lang="en-US" altLang="zh-CN" b="1" dirty="0" err="1">
                <a:solidFill>
                  <a:srgbClr val="002060"/>
                </a:solidFill>
                <a:latin typeface="微软雅黑" panose="020B0503020204020204" pitchFamily="34" charset="-122"/>
                <a:ea typeface="微软雅黑" panose="020B0503020204020204" pitchFamily="34" charset="-122"/>
              </a:rPr>
              <a:t>ToO</a:t>
            </a:r>
            <a:r>
              <a:rPr lang="zh-CN" altLang="en-US" b="1" dirty="0">
                <a:solidFill>
                  <a:srgbClr val="002060"/>
                </a:solidFill>
                <a:latin typeface="微软雅黑" panose="020B0503020204020204" pitchFamily="34" charset="-122"/>
                <a:ea typeface="微软雅黑" panose="020B0503020204020204" pitchFamily="34" charset="-122"/>
              </a:rPr>
              <a:t>计划：  </a:t>
            </a:r>
            <a:r>
              <a:rPr lang="en-US" altLang="zh-CN" b="1" dirty="0">
                <a:solidFill>
                  <a:srgbClr val="002060"/>
                </a:solidFill>
                <a:latin typeface="微软雅黑" panose="020B0503020204020204" pitchFamily="34" charset="-122"/>
                <a:ea typeface="微软雅黑" panose="020B0503020204020204" pitchFamily="34" charset="-122"/>
              </a:rPr>
              <a:t>30 Min</a:t>
            </a:r>
            <a:endParaRPr lang="zh-CN" altLang="en-US" b="1" dirty="0">
              <a:solidFill>
                <a:srgbClr val="00206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3297971" y="1894869"/>
            <a:ext cx="1633409" cy="646331"/>
          </a:xfrm>
          <a:prstGeom prst="rect">
            <a:avLst/>
          </a:prstGeom>
          <a:noFill/>
        </p:spPr>
        <p:txBody>
          <a:bodyPr wrap="square" rtlCol="0">
            <a:spAutoFit/>
          </a:bodyPr>
          <a:lstStyle/>
          <a:p>
            <a:r>
              <a:rPr lang="zh-CN" altLang="en-US" b="1" dirty="0">
                <a:solidFill>
                  <a:srgbClr val="002060"/>
                </a:solidFill>
                <a:latin typeface="微软雅黑" panose="020B0503020204020204" pitchFamily="34" charset="-122"/>
                <a:ea typeface="微软雅黑" panose="020B0503020204020204" pitchFamily="34" charset="-122"/>
              </a:rPr>
              <a:t>每天</a:t>
            </a:r>
            <a:r>
              <a:rPr lang="en-US" altLang="zh-CN" b="1" dirty="0">
                <a:solidFill>
                  <a:srgbClr val="002060"/>
                </a:solidFill>
                <a:latin typeface="微软雅黑" panose="020B0503020204020204" pitchFamily="34" charset="-122"/>
                <a:ea typeface="微软雅黑" panose="020B0503020204020204" pitchFamily="34" charset="-122"/>
              </a:rPr>
              <a:t>5</a:t>
            </a:r>
            <a:r>
              <a:rPr lang="zh-CN" altLang="en-US" b="1" dirty="0">
                <a:solidFill>
                  <a:srgbClr val="002060"/>
                </a:solidFill>
                <a:latin typeface="微软雅黑" panose="020B0503020204020204" pitchFamily="34" charset="-122"/>
                <a:ea typeface="微软雅黑" panose="020B0503020204020204" pitchFamily="34" charset="-122"/>
              </a:rPr>
              <a:t>轨下传：</a:t>
            </a:r>
            <a:endParaRPr lang="en-US" altLang="zh-CN" b="1" dirty="0">
              <a:solidFill>
                <a:srgbClr val="002060"/>
              </a:solidFill>
              <a:latin typeface="微软雅黑" panose="020B0503020204020204" pitchFamily="34" charset="-122"/>
              <a:ea typeface="微软雅黑" panose="020B0503020204020204" pitchFamily="34" charset="-122"/>
            </a:endParaRPr>
          </a:p>
          <a:p>
            <a:r>
              <a:rPr lang="en-US" altLang="zh-CN" b="1" dirty="0">
                <a:solidFill>
                  <a:srgbClr val="002060"/>
                </a:solidFill>
                <a:latin typeface="微软雅黑" panose="020B0503020204020204" pitchFamily="34" charset="-122"/>
                <a:ea typeface="微软雅黑" panose="020B0503020204020204" pitchFamily="34" charset="-122"/>
              </a:rPr>
              <a:t>1, 2, 4, 6, 8 </a:t>
            </a:r>
            <a:endParaRPr lang="zh-CN" altLang="en-US" b="1" dirty="0">
              <a:solidFill>
                <a:srgbClr val="002060"/>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8514783" y="2206874"/>
            <a:ext cx="2743200" cy="923330"/>
          </a:xfrm>
          <a:prstGeom prst="rect">
            <a:avLst/>
          </a:prstGeom>
          <a:noFill/>
        </p:spPr>
        <p:txBody>
          <a:bodyPr wrap="square" rtlCol="0">
            <a:spAutoFit/>
          </a:bodyPr>
          <a:lstStyle/>
          <a:p>
            <a:r>
              <a:rPr lang="zh-CN" altLang="en-US" b="1" dirty="0">
                <a:solidFill>
                  <a:srgbClr val="002060"/>
                </a:solidFill>
                <a:latin typeface="微软雅黑" panose="020B0503020204020204" pitchFamily="34" charset="-122"/>
                <a:ea typeface="微软雅黑" panose="020B0503020204020204" pitchFamily="34" charset="-122"/>
              </a:rPr>
              <a:t>指令上传：  </a:t>
            </a:r>
            <a:r>
              <a:rPr lang="en-US" altLang="zh-CN" b="1" dirty="0">
                <a:solidFill>
                  <a:srgbClr val="002060"/>
                </a:solidFill>
                <a:latin typeface="微软雅黑" panose="020B0503020204020204" pitchFamily="34" charset="-122"/>
                <a:ea typeface="微软雅黑" panose="020B0503020204020204" pitchFamily="34" charset="-122"/>
              </a:rPr>
              <a:t>2</a:t>
            </a:r>
            <a:r>
              <a:rPr lang="zh-CN" altLang="en-US" b="1" dirty="0">
                <a:solidFill>
                  <a:srgbClr val="002060"/>
                </a:solidFill>
                <a:latin typeface="微软雅黑" panose="020B0503020204020204" pitchFamily="34" charset="-122"/>
                <a:ea typeface="微软雅黑" panose="020B0503020204020204" pitchFamily="34" charset="-122"/>
              </a:rPr>
              <a:t> </a:t>
            </a:r>
            <a:r>
              <a:rPr lang="en-US" altLang="zh-CN" b="1" dirty="0">
                <a:solidFill>
                  <a:srgbClr val="002060"/>
                </a:solidFill>
                <a:latin typeface="微软雅黑" panose="020B0503020204020204" pitchFamily="34" charset="-122"/>
                <a:ea typeface="微软雅黑" panose="020B0503020204020204" pitchFamily="34" charset="-122"/>
              </a:rPr>
              <a:t>Day</a:t>
            </a:r>
          </a:p>
          <a:p>
            <a:r>
              <a:rPr lang="zh-CN" altLang="en-US" b="1" dirty="0">
                <a:solidFill>
                  <a:srgbClr val="002060"/>
                </a:solidFill>
                <a:latin typeface="微软雅黑" panose="020B0503020204020204" pitchFamily="34" charset="-122"/>
                <a:ea typeface="微软雅黑" panose="020B0503020204020204" pitchFamily="34" charset="-122"/>
              </a:rPr>
              <a:t>紧急情况：  最快</a:t>
            </a:r>
            <a:r>
              <a:rPr lang="en-US" altLang="zh-CN" b="1" dirty="0">
                <a:solidFill>
                  <a:srgbClr val="002060"/>
                </a:solidFill>
                <a:latin typeface="微软雅黑" panose="020B0503020204020204" pitchFamily="34" charset="-122"/>
                <a:ea typeface="微软雅黑" panose="020B0503020204020204" pitchFamily="34" charset="-122"/>
              </a:rPr>
              <a:t>40 Min</a:t>
            </a:r>
          </a:p>
          <a:p>
            <a:r>
              <a:rPr lang="en-US" altLang="zh-CN" b="1" dirty="0" err="1">
                <a:solidFill>
                  <a:srgbClr val="002060"/>
                </a:solidFill>
                <a:latin typeface="微软雅黑" panose="020B0503020204020204" pitchFamily="34" charset="-122"/>
                <a:ea typeface="微软雅黑" panose="020B0503020204020204" pitchFamily="34" charset="-122"/>
              </a:rPr>
              <a:t>ToO</a:t>
            </a:r>
            <a:r>
              <a:rPr lang="zh-CN" altLang="en-US" b="1" dirty="0">
                <a:solidFill>
                  <a:srgbClr val="002060"/>
                </a:solidFill>
                <a:latin typeface="微软雅黑" panose="020B0503020204020204" pitchFamily="34" charset="-122"/>
                <a:ea typeface="微软雅黑" panose="020B0503020204020204" pitchFamily="34" charset="-122"/>
              </a:rPr>
              <a:t>指令：  </a:t>
            </a:r>
            <a:r>
              <a:rPr lang="en-US" altLang="zh-CN" b="1" dirty="0">
                <a:solidFill>
                  <a:srgbClr val="002060"/>
                </a:solidFill>
                <a:latin typeface="微软雅黑" panose="020B0503020204020204" pitchFamily="34" charset="-122"/>
                <a:ea typeface="微软雅黑" panose="020B0503020204020204" pitchFamily="34" charset="-122"/>
              </a:rPr>
              <a:t>3 h</a:t>
            </a:r>
            <a:endParaRPr lang="zh-CN" altLang="en-US" b="1" dirty="0">
              <a:solidFill>
                <a:srgbClr val="002060"/>
              </a:solidFill>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1EAB13E5-7991-42C3-A26E-8990DB999B07}"/>
              </a:ext>
            </a:extLst>
          </p:cNvPr>
          <p:cNvSpPr txBox="1"/>
          <p:nvPr/>
        </p:nvSpPr>
        <p:spPr>
          <a:xfrm>
            <a:off x="2391961" y="6179276"/>
            <a:ext cx="6615014" cy="400110"/>
          </a:xfrm>
          <a:prstGeom prst="rect">
            <a:avLst/>
          </a:prstGeom>
          <a:noFill/>
        </p:spPr>
        <p:txBody>
          <a:bodyPr wrap="square" rtlCol="0">
            <a:spAutoFit/>
          </a:bodyPr>
          <a:lstStyle/>
          <a:p>
            <a:pPr algn="ctr"/>
            <a:r>
              <a:rPr lang="zh-CN" altLang="en-US" sz="2000" b="1" dirty="0"/>
              <a:t>慧眼</a:t>
            </a:r>
            <a:r>
              <a:rPr lang="en-US" altLang="zh-CN" sz="2000" b="1" dirty="0"/>
              <a:t>insight-HXMT</a:t>
            </a:r>
            <a:r>
              <a:rPr lang="zh-CN" altLang="en-US" sz="2000" b="1" dirty="0"/>
              <a:t>卫星运行流程</a:t>
            </a:r>
          </a:p>
        </p:txBody>
      </p:sp>
    </p:spTree>
    <p:extLst>
      <p:ext uri="{BB962C8B-B14F-4D97-AF65-F5344CB8AC3E}">
        <p14:creationId xmlns:p14="http://schemas.microsoft.com/office/powerpoint/2010/main" val="2568056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77A37EA1-61AC-4741-A05E-96C6ACA86ED9}"/>
              </a:ext>
            </a:extLst>
          </p:cNvPr>
          <p:cNvSpPr>
            <a:spLocks noGrp="1"/>
          </p:cNvSpPr>
          <p:nvPr>
            <p:ph type="title"/>
          </p:nvPr>
        </p:nvSpPr>
        <p:spPr>
          <a:xfrm>
            <a:off x="728084" y="248897"/>
            <a:ext cx="10427596" cy="882317"/>
          </a:xfrm>
        </p:spPr>
        <p:txBody>
          <a:bodyPr/>
          <a:lstStyle/>
          <a:p>
            <a:r>
              <a:rPr lang="zh-CN" altLang="en-US" b="1" dirty="0">
                <a:latin typeface="微软雅黑" panose="020B0503020204020204" pitchFamily="34" charset="-122"/>
                <a:ea typeface="微软雅黑" panose="020B0503020204020204" pitchFamily="34" charset="-122"/>
              </a:rPr>
              <a:t>探测数据处理与产品化</a:t>
            </a:r>
          </a:p>
        </p:txBody>
      </p:sp>
      <p:sp>
        <p:nvSpPr>
          <p:cNvPr id="3" name="Content Placeholder 2">
            <a:extLst>
              <a:ext uri="{FF2B5EF4-FFF2-40B4-BE49-F238E27FC236}">
                <a16:creationId xmlns:a16="http://schemas.microsoft.com/office/drawing/2014/main" id="{C6557802-638F-3147-A4C3-9C1D22D4EAED}"/>
              </a:ext>
            </a:extLst>
          </p:cNvPr>
          <p:cNvSpPr>
            <a:spLocks noGrp="1"/>
          </p:cNvSpPr>
          <p:nvPr>
            <p:ph idx="1"/>
          </p:nvPr>
        </p:nvSpPr>
        <p:spPr>
          <a:xfrm>
            <a:off x="494851" y="1432874"/>
            <a:ext cx="11187953" cy="5138522"/>
          </a:xfrm>
        </p:spPr>
        <p:txBody>
          <a:bodyPr>
            <a:normAutofit/>
          </a:bodyPr>
          <a:lstStyle/>
          <a:p>
            <a:pPr marL="0" indent="0">
              <a:lnSpc>
                <a:spcPct val="100000"/>
              </a:lnSpc>
              <a:buNone/>
            </a:pPr>
            <a:r>
              <a:rPr lang="zh-CN" altLang="en-US" sz="2800" b="1" dirty="0">
                <a:solidFill>
                  <a:srgbClr val="C00000"/>
                </a:solidFill>
                <a:latin typeface="微软雅黑" panose="020B0503020204020204" pitchFamily="34" charset="-122"/>
                <a:ea typeface="微软雅黑" panose="020B0503020204020204" pitchFamily="34" charset="-122"/>
              </a:rPr>
              <a:t>原始数据产品：</a:t>
            </a:r>
            <a:r>
              <a:rPr lang="zh-CN" altLang="en-US" sz="2800" b="1" dirty="0">
                <a:latin typeface="微软雅黑" panose="020B0503020204020204" pitchFamily="34" charset="-122"/>
                <a:ea typeface="微软雅黑" panose="020B0503020204020204" pitchFamily="34" charset="-122"/>
              </a:rPr>
              <a:t>经地面站接收、解调、帧同步、解码后生成的由卫星原始数据传输帧组成的数据文件。根据卫星下行信道不同，分为数传原始数据和遥测原始数据两类</a:t>
            </a:r>
            <a:r>
              <a:rPr lang="zh-CN" altLang="en-US" sz="2800" b="1" dirty="0">
                <a:solidFill>
                  <a:srgbClr val="FF0000"/>
                </a:solidFill>
                <a:highlight>
                  <a:srgbClr val="FFFF00"/>
                </a:highlight>
                <a:latin typeface="微软雅黑" panose="020B0503020204020204" pitchFamily="34" charset="-122"/>
                <a:ea typeface="微软雅黑" panose="020B0503020204020204" pitchFamily="34" charset="-122"/>
              </a:rPr>
              <a:t>（测控系统、地面接收系统提供）</a:t>
            </a:r>
            <a:r>
              <a:rPr lang="zh-CN" altLang="en-US" sz="2800" b="1" dirty="0">
                <a:latin typeface="微软雅黑" panose="020B0503020204020204" pitchFamily="34" charset="-122"/>
                <a:ea typeface="微软雅黑" panose="020B0503020204020204" pitchFamily="34" charset="-122"/>
              </a:rPr>
              <a:t>；</a:t>
            </a:r>
            <a:endParaRPr lang="en-CN" sz="2800" b="1" dirty="0">
              <a:latin typeface="微软雅黑" panose="020B0503020204020204" pitchFamily="34" charset="-122"/>
              <a:ea typeface="微软雅黑" panose="020B0503020204020204" pitchFamily="34" charset="-122"/>
            </a:endParaRPr>
          </a:p>
          <a:p>
            <a:pPr marL="0" indent="0">
              <a:lnSpc>
                <a:spcPct val="100000"/>
              </a:lnSpc>
              <a:buNone/>
            </a:pPr>
            <a:r>
              <a:rPr lang="zh-CN" altLang="en-US" sz="2800" b="1" dirty="0">
                <a:solidFill>
                  <a:srgbClr val="C00000"/>
                </a:solidFill>
                <a:latin typeface="微软雅黑" panose="020B0503020204020204" pitchFamily="34" charset="-122"/>
                <a:ea typeface="微软雅黑" panose="020B0503020204020204" pitchFamily="34" charset="-122"/>
              </a:rPr>
              <a:t>编辑级数据产品：</a:t>
            </a:r>
            <a:r>
              <a:rPr lang="zh-CN" altLang="en-US" sz="2800" b="1" dirty="0">
                <a:latin typeface="微软雅黑" panose="020B0503020204020204" pitchFamily="34" charset="-122"/>
                <a:ea typeface="微软雅黑" panose="020B0503020204020204" pitchFamily="34" charset="-122"/>
              </a:rPr>
              <a:t>对卫星下行数据经虚拟信道分离、解源包、验证排序、</a:t>
            </a:r>
            <a:r>
              <a:rPr lang="en-US" sz="2800" b="1" dirty="0">
                <a:latin typeface="微软雅黑" panose="020B0503020204020204" pitchFamily="34" charset="-122"/>
                <a:ea typeface="微软雅黑" panose="020B0503020204020204" pitchFamily="34" charset="-122"/>
              </a:rPr>
              <a:t>APID</a:t>
            </a:r>
            <a:r>
              <a:rPr lang="zh-CN" altLang="en-US" sz="2800" b="1" dirty="0">
                <a:latin typeface="微软雅黑" panose="020B0503020204020204" pitchFamily="34" charset="-122"/>
                <a:ea typeface="微软雅黑" panose="020B0503020204020204" pitchFamily="34" charset="-122"/>
              </a:rPr>
              <a:t>拼接、去重复、去误码、原始记录提取、时间处理、能道处理、物理量转换等处理后，按轨或固定时间间隔组织数据，包含科学数据和工程数据</a:t>
            </a:r>
            <a:r>
              <a:rPr lang="zh-CN" altLang="en-US" sz="2800" b="1" dirty="0">
                <a:solidFill>
                  <a:srgbClr val="FF0000"/>
                </a:solidFill>
                <a:highlight>
                  <a:srgbClr val="FFFF00"/>
                </a:highlight>
                <a:latin typeface="微软雅黑" panose="020B0503020204020204" pitchFamily="34" charset="-122"/>
                <a:ea typeface="微软雅黑" panose="020B0503020204020204" pitchFamily="34" charset="-122"/>
              </a:rPr>
              <a:t>（地面支撑系统提供）</a:t>
            </a:r>
            <a:r>
              <a:rPr lang="zh-CN" altLang="en-US" sz="2800" b="1" dirty="0">
                <a:latin typeface="微软雅黑" panose="020B0503020204020204" pitchFamily="34" charset="-122"/>
                <a:ea typeface="微软雅黑" panose="020B0503020204020204" pitchFamily="34" charset="-122"/>
              </a:rPr>
              <a:t>；</a:t>
            </a:r>
            <a:endParaRPr lang="en-CN" sz="2800" b="1" dirty="0">
              <a:latin typeface="微软雅黑" panose="020B0503020204020204" pitchFamily="34" charset="-122"/>
              <a:ea typeface="微软雅黑" panose="020B0503020204020204" pitchFamily="34" charset="-122"/>
            </a:endParaRPr>
          </a:p>
          <a:p>
            <a:pPr marL="0" indent="0">
              <a:lnSpc>
                <a:spcPct val="100000"/>
              </a:lnSpc>
              <a:buNone/>
            </a:pPr>
            <a:r>
              <a:rPr lang="zh-CN" altLang="en-US" sz="2800" b="1" dirty="0">
                <a:solidFill>
                  <a:srgbClr val="C00000"/>
                </a:solidFill>
                <a:latin typeface="微软雅黑" panose="020B0503020204020204" pitchFamily="34" charset="-122"/>
                <a:ea typeface="微软雅黑" panose="020B0503020204020204" pitchFamily="34" charset="-122"/>
              </a:rPr>
              <a:t>标定级科学数据产品：</a:t>
            </a:r>
            <a:r>
              <a:rPr lang="zh-CN" altLang="en-US" sz="2800" b="1" dirty="0">
                <a:latin typeface="微软雅黑" panose="020B0503020204020204" pitchFamily="34" charset="-122"/>
                <a:ea typeface="微软雅黑" panose="020B0503020204020204" pitchFamily="34" charset="-122"/>
              </a:rPr>
              <a:t>对编辑级数据产品进行坐标定位、去本底、拟合等处理后生成的科学数据产品，不同载荷根据其数据处理程度可分为多个具体级别</a:t>
            </a:r>
            <a:r>
              <a:rPr lang="zh-CN" altLang="en-US" sz="2800" b="1" dirty="0">
                <a:solidFill>
                  <a:srgbClr val="FF0000"/>
                </a:solidFill>
                <a:highlight>
                  <a:srgbClr val="FFFF00"/>
                </a:highlight>
                <a:latin typeface="微软雅黑" panose="020B0503020204020204" pitchFamily="34" charset="-122"/>
                <a:ea typeface="微软雅黑" panose="020B0503020204020204" pitchFamily="34" charset="-122"/>
              </a:rPr>
              <a:t>（科学应用系统提供）</a:t>
            </a:r>
            <a:r>
              <a:rPr lang="zh-CN" altLang="en-US" sz="2800" b="1" dirty="0">
                <a:latin typeface="微软雅黑" panose="020B0503020204020204" pitchFamily="34" charset="-122"/>
                <a:ea typeface="微软雅黑" panose="020B0503020204020204" pitchFamily="34" charset="-122"/>
              </a:rPr>
              <a:t>。</a:t>
            </a:r>
            <a:endParaRPr lang="en-CN" sz="2800" b="1" dirty="0">
              <a:latin typeface="微软雅黑" panose="020B0503020204020204" pitchFamily="34" charset="-122"/>
              <a:ea typeface="微软雅黑" panose="020B0503020204020204" pitchFamily="34" charset="-122"/>
            </a:endParaRPr>
          </a:p>
        </p:txBody>
      </p:sp>
      <p:sp>
        <p:nvSpPr>
          <p:cNvPr id="2" name="灯片编号占位符 1">
            <a:extLst>
              <a:ext uri="{FF2B5EF4-FFF2-40B4-BE49-F238E27FC236}">
                <a16:creationId xmlns:a16="http://schemas.microsoft.com/office/drawing/2014/main" id="{EF7F2332-3DA4-467B-BF28-7B135E6609AA}"/>
              </a:ext>
            </a:extLst>
          </p:cNvPr>
          <p:cNvSpPr>
            <a:spLocks noGrp="1"/>
          </p:cNvSpPr>
          <p:nvPr>
            <p:ph type="sldNum" sz="quarter" idx="12"/>
          </p:nvPr>
        </p:nvSpPr>
        <p:spPr/>
        <p:txBody>
          <a:bodyPr/>
          <a:lstStyle/>
          <a:p>
            <a:fld id="{0C913308-F349-4B6D-A68A-DD1791B4A57B}" type="slidenum">
              <a:rPr lang="zh-CN" altLang="en-US" smtClean="0"/>
              <a:t>14</a:t>
            </a:fld>
            <a:endParaRPr lang="zh-CN" altLang="en-US" dirty="0"/>
          </a:p>
        </p:txBody>
      </p:sp>
    </p:spTree>
    <p:extLst>
      <p:ext uri="{BB962C8B-B14F-4D97-AF65-F5344CB8AC3E}">
        <p14:creationId xmlns:p14="http://schemas.microsoft.com/office/powerpoint/2010/main" val="2421146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31520" y="248897"/>
            <a:ext cx="10424160" cy="882317"/>
          </a:xfrm>
        </p:spPr>
        <p:txBody>
          <a:bodyPr/>
          <a:lstStyle/>
          <a:p>
            <a:r>
              <a:rPr lang="zh-CN" altLang="en-US" b="1" dirty="0">
                <a:latin typeface="微软雅黑" panose="020B0503020204020204" pitchFamily="34" charset="-122"/>
                <a:ea typeface="微软雅黑" panose="020B0503020204020204" pitchFamily="34" charset="-122"/>
              </a:rPr>
              <a:t>数据产品分类</a:t>
            </a:r>
          </a:p>
        </p:txBody>
      </p:sp>
      <p:sp>
        <p:nvSpPr>
          <p:cNvPr id="3" name="内容占位符 2"/>
          <p:cNvSpPr>
            <a:spLocks noGrp="1"/>
          </p:cNvSpPr>
          <p:nvPr>
            <p:ph idx="1"/>
          </p:nvPr>
        </p:nvSpPr>
        <p:spPr>
          <a:xfrm>
            <a:off x="537881" y="1412776"/>
            <a:ext cx="11134165" cy="5117116"/>
          </a:xfrm>
        </p:spPr>
        <p:txBody>
          <a:bodyPr>
            <a:noAutofit/>
          </a:bodyPr>
          <a:lstStyle/>
          <a:p>
            <a:pPr marL="0" indent="0">
              <a:lnSpc>
                <a:spcPct val="100000"/>
              </a:lnSpc>
              <a:buNone/>
            </a:pPr>
            <a:r>
              <a:rPr lang="zh-CN" altLang="en-US" sz="2800" b="1" dirty="0">
                <a:latin typeface="微软雅黑" panose="020B0503020204020204" pitchFamily="34" charset="-122"/>
                <a:ea typeface="微软雅黑" panose="020B0503020204020204" pitchFamily="34" charset="-122"/>
              </a:rPr>
              <a:t>经过长期的探索和合作的需要，空间探测的数据产品格式、数据处理流程形成了一定的流程和规范，也形成了通用、规范、强大的数据分析软件包，集成了常用的工具和物理分析模型，使得</a:t>
            </a:r>
            <a:r>
              <a:rPr lang="zh-CN" altLang="en-US" sz="2800" b="1" dirty="0">
                <a:solidFill>
                  <a:srgbClr val="C00000"/>
                </a:solidFill>
                <a:latin typeface="微软雅黑" panose="020B0503020204020204" pitchFamily="34" charset="-122"/>
                <a:ea typeface="微软雅黑" panose="020B0503020204020204" pitchFamily="34" charset="-122"/>
              </a:rPr>
              <a:t>数据分析结果有明确的评估标准；处理结果具有可重复性</a:t>
            </a:r>
            <a:r>
              <a:rPr lang="zh-CN" altLang="en-US" sz="2800" b="1" dirty="0">
                <a:latin typeface="微软雅黑" panose="020B0503020204020204" pitchFamily="34" charset="-122"/>
                <a:ea typeface="微软雅黑" panose="020B0503020204020204" pitchFamily="34" charset="-122"/>
              </a:rPr>
              <a:t>。</a:t>
            </a:r>
            <a:endParaRPr lang="en-US" altLang="zh-CN" sz="2800" b="1" dirty="0">
              <a:latin typeface="微软雅黑" panose="020B0503020204020204" pitchFamily="34" charset="-122"/>
              <a:ea typeface="微软雅黑" panose="020B0503020204020204" pitchFamily="34" charset="-122"/>
            </a:endParaRPr>
          </a:p>
          <a:p>
            <a:pPr marL="0" indent="0">
              <a:lnSpc>
                <a:spcPct val="100000"/>
              </a:lnSpc>
              <a:buNone/>
            </a:pPr>
            <a:r>
              <a:rPr lang="zh-CN" altLang="en-US" sz="2800" b="1" dirty="0">
                <a:latin typeface="微软雅黑" panose="020B0503020204020204" pitchFamily="34" charset="-122"/>
                <a:ea typeface="微软雅黑" panose="020B0503020204020204" pitchFamily="34" charset="-122"/>
              </a:rPr>
              <a:t>探测数据预处理和数据整理的目标就是设计数据格式的模版，使得数据产品的种类、内容、格式等满足数据分析过程和数据分析软件的要求。特别是要使用通用的标准软件开展数据分析，更需要满足一定的标准化要求。</a:t>
            </a:r>
            <a:endParaRPr lang="en-US" altLang="zh-CN" sz="2800" b="1" dirty="0">
              <a:latin typeface="微软雅黑" panose="020B0503020204020204" pitchFamily="34" charset="-122"/>
              <a:ea typeface="微软雅黑" panose="020B0503020204020204" pitchFamily="34" charset="-122"/>
            </a:endParaRPr>
          </a:p>
          <a:p>
            <a:pPr marL="0" indent="0">
              <a:lnSpc>
                <a:spcPct val="100000"/>
              </a:lnSpc>
              <a:buNone/>
            </a:pPr>
            <a:r>
              <a:rPr lang="zh-CN" altLang="en-US" sz="2800" b="1" dirty="0">
                <a:solidFill>
                  <a:srgbClr val="C00000"/>
                </a:solidFill>
                <a:latin typeface="微软雅黑" panose="020B0503020204020204" pitchFamily="34" charset="-122"/>
                <a:ea typeface="微软雅黑" panose="020B0503020204020204" pitchFamily="34" charset="-122"/>
              </a:rPr>
              <a:t>一般情况下数据产品的种类分为：</a:t>
            </a:r>
            <a:endParaRPr lang="en-US" altLang="zh-CN" sz="2800" b="1" dirty="0">
              <a:solidFill>
                <a:srgbClr val="C00000"/>
              </a:solidFill>
              <a:latin typeface="微软雅黑" panose="020B0503020204020204" pitchFamily="34" charset="-122"/>
              <a:ea typeface="微软雅黑" panose="020B0503020204020204" pitchFamily="34" charset="-122"/>
            </a:endParaRPr>
          </a:p>
          <a:p>
            <a:pPr marL="0" indent="806450">
              <a:lnSpc>
                <a:spcPct val="100000"/>
              </a:lnSpc>
              <a:buNone/>
            </a:pPr>
            <a:r>
              <a:rPr lang="zh-CN" altLang="en-US" sz="2800" b="1" dirty="0">
                <a:solidFill>
                  <a:srgbClr val="C00000"/>
                </a:solidFill>
                <a:latin typeface="微软雅黑" panose="020B0503020204020204" pitchFamily="34" charset="-122"/>
                <a:ea typeface="微软雅黑" panose="020B0503020204020204" pitchFamily="34" charset="-122"/>
              </a:rPr>
              <a:t>探测数据，工程数据，辅助数据，标定数据等。</a:t>
            </a:r>
          </a:p>
        </p:txBody>
      </p:sp>
      <p:sp>
        <p:nvSpPr>
          <p:cNvPr id="4" name="灯片编号占位符 3"/>
          <p:cNvSpPr>
            <a:spLocks noGrp="1"/>
          </p:cNvSpPr>
          <p:nvPr>
            <p:ph type="sldNum" sz="quarter" idx="12"/>
          </p:nvPr>
        </p:nvSpPr>
        <p:spPr/>
        <p:txBody>
          <a:bodyPr/>
          <a:lstStyle/>
          <a:p>
            <a:fld id="{0C913308-F349-4B6D-A68A-DD1791B4A57B}" type="slidenum">
              <a:rPr lang="zh-CN" altLang="en-US" smtClean="0"/>
              <a:t>15</a:t>
            </a:fld>
            <a:endParaRPr lang="zh-CN"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31520" y="248897"/>
            <a:ext cx="10424160" cy="882317"/>
          </a:xfrm>
        </p:spPr>
        <p:txBody>
          <a:bodyPr/>
          <a:lstStyle/>
          <a:p>
            <a:r>
              <a:rPr lang="zh-CN" altLang="en-US" b="1" dirty="0">
                <a:latin typeface="微软雅黑" panose="020B0503020204020204" pitchFamily="34" charset="-122"/>
                <a:ea typeface="微软雅黑" panose="020B0503020204020204" pitchFamily="34" charset="-122"/>
              </a:rPr>
              <a:t>探测数据产品分类</a:t>
            </a:r>
          </a:p>
        </p:txBody>
      </p:sp>
      <p:sp>
        <p:nvSpPr>
          <p:cNvPr id="3" name="内容占位符 2"/>
          <p:cNvSpPr>
            <a:spLocks noGrp="1"/>
          </p:cNvSpPr>
          <p:nvPr>
            <p:ph idx="1"/>
          </p:nvPr>
        </p:nvSpPr>
        <p:spPr>
          <a:xfrm>
            <a:off x="527125" y="1355464"/>
            <a:ext cx="11112649" cy="5174428"/>
          </a:xfrm>
        </p:spPr>
        <p:txBody>
          <a:bodyPr>
            <a:noAutofit/>
          </a:bodyPr>
          <a:lstStyle/>
          <a:p>
            <a:pPr marL="447675" indent="-447675">
              <a:lnSpc>
                <a:spcPct val="125000"/>
              </a:lnSpc>
              <a:spcBef>
                <a:spcPts val="600"/>
              </a:spcBef>
              <a:spcAft>
                <a:spcPts val="0"/>
              </a:spcAft>
              <a:buClr>
                <a:srgbClr val="C00000"/>
              </a:buClr>
              <a:buSzPct val="100000"/>
              <a:buFont typeface="Wingdings" panose="05000000000000000000" pitchFamily="2" charset="2"/>
              <a:buChar char="Ø"/>
            </a:pPr>
            <a:r>
              <a:rPr kumimoji="1" lang="zh-CN" altLang="zh-CN" sz="2400" b="1" dirty="0">
                <a:solidFill>
                  <a:srgbClr val="C00000"/>
                </a:solidFill>
                <a:latin typeface="微软雅黑" panose="020B0503020204020204" pitchFamily="34" charset="-122"/>
                <a:ea typeface="微软雅黑" panose="020B0503020204020204" pitchFamily="34" charset="-122"/>
              </a:rPr>
              <a:t>探测数据：</a:t>
            </a:r>
            <a:r>
              <a:rPr kumimoji="1" lang="zh-CN" altLang="zh-CN" sz="2400" b="1" dirty="0">
                <a:latin typeface="微软雅黑" panose="020B0503020204020204" pitchFamily="34" charset="-122"/>
                <a:ea typeface="微软雅黑" panose="020B0503020204020204" pitchFamily="34" charset="-122"/>
              </a:rPr>
              <a:t>探测器数据采集系统记录</a:t>
            </a:r>
            <a:r>
              <a:rPr kumimoji="1" lang="zh-CN" altLang="en-US" sz="2400" b="1" dirty="0">
                <a:latin typeface="微软雅黑" panose="020B0503020204020204" pitchFamily="34" charset="-122"/>
                <a:ea typeface="微软雅黑" panose="020B0503020204020204" pitchFamily="34" charset="-122"/>
              </a:rPr>
              <a:t>和输出</a:t>
            </a:r>
            <a:r>
              <a:rPr kumimoji="1" lang="zh-CN" altLang="zh-CN" sz="2400" b="1" dirty="0">
                <a:latin typeface="微软雅黑" panose="020B0503020204020204" pitchFamily="34" charset="-122"/>
                <a:ea typeface="微软雅黑" panose="020B0503020204020204" pitchFamily="34" charset="-122"/>
              </a:rPr>
              <a:t>的数据，包括记录下的入射信号的属性以及探测器、电子学的噪声。</a:t>
            </a:r>
            <a:endParaRPr lang="zh-CN" altLang="zh-CN" sz="2400" b="1" dirty="0">
              <a:latin typeface="微软雅黑" panose="020B0503020204020204" pitchFamily="34" charset="-122"/>
              <a:ea typeface="微软雅黑" panose="020B0503020204020204" pitchFamily="34" charset="-122"/>
            </a:endParaRPr>
          </a:p>
          <a:p>
            <a:pPr marL="447675" indent="-447675">
              <a:lnSpc>
                <a:spcPct val="125000"/>
              </a:lnSpc>
              <a:spcBef>
                <a:spcPts val="600"/>
              </a:spcBef>
              <a:spcAft>
                <a:spcPts val="0"/>
              </a:spcAft>
              <a:buClr>
                <a:srgbClr val="C00000"/>
              </a:buClr>
              <a:buFont typeface="Wingdings" panose="05000000000000000000" pitchFamily="2" charset="2"/>
              <a:buChar char="Ø"/>
            </a:pPr>
            <a:r>
              <a:rPr kumimoji="1" lang="zh-CN" altLang="zh-CN" sz="2400" b="1" dirty="0">
                <a:solidFill>
                  <a:srgbClr val="C00000"/>
                </a:solidFill>
                <a:latin typeface="微软雅黑" panose="020B0503020204020204" pitchFamily="34" charset="-122"/>
                <a:ea typeface="微软雅黑" panose="020B0503020204020204" pitchFamily="34" charset="-122"/>
              </a:rPr>
              <a:t>工程数据：</a:t>
            </a:r>
            <a:r>
              <a:rPr kumimoji="1" lang="zh-CN" altLang="zh-CN" sz="2400" b="1" dirty="0">
                <a:latin typeface="微软雅黑" panose="020B0503020204020204" pitchFamily="34" charset="-122"/>
                <a:ea typeface="微软雅黑" panose="020B0503020204020204" pitchFamily="34" charset="-122"/>
              </a:rPr>
              <a:t>记录的探测器、电子学的工作参数和工作环境</a:t>
            </a:r>
            <a:r>
              <a:rPr kumimoji="1" lang="zh-CN" altLang="en-US" sz="2400" b="1" dirty="0">
                <a:latin typeface="微软雅黑" panose="020B0503020204020204" pitchFamily="34" charset="-122"/>
                <a:ea typeface="微软雅黑" panose="020B0503020204020204" pitchFamily="34" charset="-122"/>
              </a:rPr>
              <a:t>等</a:t>
            </a:r>
            <a:r>
              <a:rPr kumimoji="1" lang="zh-CN" altLang="zh-CN" sz="2400" b="1" dirty="0">
                <a:latin typeface="微软雅黑" panose="020B0503020204020204" pitchFamily="34" charset="-122"/>
                <a:ea typeface="微软雅黑" panose="020B0503020204020204" pitchFamily="34" charset="-122"/>
              </a:rPr>
              <a:t>参数，如探测器指向、卫星平台姿态、电压、电流、温度、基线等数据。</a:t>
            </a:r>
            <a:endParaRPr lang="zh-CN" altLang="zh-CN" sz="2400" b="1" dirty="0">
              <a:latin typeface="微软雅黑" panose="020B0503020204020204" pitchFamily="34" charset="-122"/>
              <a:ea typeface="微软雅黑" panose="020B0503020204020204" pitchFamily="34" charset="-122"/>
            </a:endParaRPr>
          </a:p>
          <a:p>
            <a:pPr marL="447675" indent="-447675">
              <a:lnSpc>
                <a:spcPct val="125000"/>
              </a:lnSpc>
              <a:spcBef>
                <a:spcPts val="600"/>
              </a:spcBef>
              <a:spcAft>
                <a:spcPts val="0"/>
              </a:spcAft>
              <a:buClr>
                <a:srgbClr val="C00000"/>
              </a:buClr>
              <a:buSzPct val="100000"/>
              <a:buFont typeface="Wingdings" panose="05000000000000000000" pitchFamily="2" charset="2"/>
              <a:buChar char="Ø"/>
            </a:pPr>
            <a:r>
              <a:rPr kumimoji="1" lang="zh-CN" altLang="zh-CN" sz="2400" b="1" dirty="0">
                <a:solidFill>
                  <a:srgbClr val="C00000"/>
                </a:solidFill>
                <a:latin typeface="微软雅黑" panose="020B0503020204020204" pitchFamily="34" charset="-122"/>
                <a:ea typeface="微软雅黑" panose="020B0503020204020204" pitchFamily="34" charset="-122"/>
              </a:rPr>
              <a:t>辅助数据：</a:t>
            </a:r>
            <a:r>
              <a:rPr kumimoji="1" lang="zh-CN" altLang="zh-CN" sz="2400" b="1" dirty="0">
                <a:latin typeface="微软雅黑" panose="020B0503020204020204" pitchFamily="34" charset="-122"/>
                <a:ea typeface="微软雅黑" panose="020B0503020204020204" pitchFamily="34" charset="-122"/>
              </a:rPr>
              <a:t>不直接和探测过程相关但数据分析过程</a:t>
            </a:r>
            <a:r>
              <a:rPr kumimoji="1" lang="zh-CN" altLang="en-US" sz="2400" b="1" dirty="0">
                <a:latin typeface="微软雅黑" panose="020B0503020204020204" pitchFamily="34" charset="-122"/>
                <a:ea typeface="微软雅黑" panose="020B0503020204020204" pitchFamily="34" charset="-122"/>
              </a:rPr>
              <a:t>需要使用</a:t>
            </a:r>
            <a:r>
              <a:rPr kumimoji="1" lang="zh-CN" altLang="zh-CN" sz="2400" b="1" dirty="0">
                <a:latin typeface="微软雅黑" panose="020B0503020204020204" pitchFamily="34" charset="-122"/>
                <a:ea typeface="微软雅黑" panose="020B0503020204020204" pitchFamily="34" charset="-122"/>
              </a:rPr>
              <a:t>的数据</a:t>
            </a:r>
            <a:r>
              <a:rPr kumimoji="1" lang="zh-CN" altLang="en-US" sz="2400" b="1" dirty="0">
                <a:latin typeface="微软雅黑" panose="020B0503020204020204" pitchFamily="34" charset="-122"/>
                <a:ea typeface="微软雅黑" panose="020B0503020204020204" pitchFamily="34" charset="-122"/>
              </a:rPr>
              <a:t>，</a:t>
            </a:r>
            <a:r>
              <a:rPr kumimoji="1" lang="zh-CN" altLang="zh-CN" sz="2400" b="1" dirty="0">
                <a:latin typeface="微软雅黑" panose="020B0503020204020204" pitchFamily="34" charset="-122"/>
                <a:ea typeface="微软雅黑" panose="020B0503020204020204" pitchFamily="34" charset="-122"/>
              </a:rPr>
              <a:t>如卫星平台的轨道参数、星敏感器工作状态</a:t>
            </a:r>
            <a:r>
              <a:rPr kumimoji="1" lang="zh-CN" altLang="en-US" sz="2400" b="1" dirty="0">
                <a:latin typeface="微软雅黑" panose="020B0503020204020204" pitchFamily="34" charset="-122"/>
                <a:ea typeface="微软雅黑" panose="020B0503020204020204" pitchFamily="34" charset="-122"/>
              </a:rPr>
              <a:t>、星历闰秒</a:t>
            </a:r>
            <a:r>
              <a:rPr kumimoji="1" lang="zh-CN" altLang="zh-CN" sz="2400" b="1" dirty="0">
                <a:latin typeface="微软雅黑" panose="020B0503020204020204" pitchFamily="34" charset="-122"/>
                <a:ea typeface="微软雅黑" panose="020B0503020204020204" pitchFamily="34" charset="-122"/>
              </a:rPr>
              <a:t>等数据</a:t>
            </a:r>
            <a:r>
              <a:rPr kumimoji="1" lang="zh-CN" altLang="en-US" sz="2400" b="1" dirty="0">
                <a:latin typeface="微软雅黑" panose="020B0503020204020204" pitchFamily="34" charset="-122"/>
                <a:ea typeface="微软雅黑" panose="020B0503020204020204" pitchFamily="34" charset="-122"/>
              </a:rPr>
              <a:t>，这些数据在确定</a:t>
            </a:r>
            <a:r>
              <a:rPr kumimoji="1" lang="zh-CN" altLang="en-CN" sz="2400" b="1" dirty="0">
                <a:latin typeface="微软雅黑" panose="020B0503020204020204" pitchFamily="34" charset="-122"/>
                <a:ea typeface="微软雅黑" panose="020B0503020204020204" pitchFamily="34" charset="-122"/>
              </a:rPr>
              <a:t>源</a:t>
            </a:r>
            <a:r>
              <a:rPr kumimoji="1" lang="zh-CN" altLang="en-US" sz="2400" b="1" dirty="0">
                <a:latin typeface="微软雅黑" panose="020B0503020204020204" pitchFamily="34" charset="-122"/>
                <a:ea typeface="微软雅黑" panose="020B0503020204020204" pitchFamily="34" charset="-122"/>
              </a:rPr>
              <a:t>入射方向、时间转换以及时变分析过程中会用到的</a:t>
            </a:r>
            <a:r>
              <a:rPr kumimoji="1" lang="zh-CN" altLang="zh-CN" sz="2400" b="1" dirty="0">
                <a:latin typeface="微软雅黑" panose="020B0503020204020204" pitchFamily="34" charset="-122"/>
                <a:ea typeface="微软雅黑" panose="020B0503020204020204" pitchFamily="34" charset="-122"/>
              </a:rPr>
              <a:t>。</a:t>
            </a:r>
            <a:endParaRPr lang="zh-CN" altLang="zh-CN" sz="2400" b="1" dirty="0">
              <a:latin typeface="微软雅黑" panose="020B0503020204020204" pitchFamily="34" charset="-122"/>
              <a:ea typeface="微软雅黑" panose="020B0503020204020204" pitchFamily="34" charset="-122"/>
            </a:endParaRPr>
          </a:p>
          <a:p>
            <a:pPr marL="447675" indent="-447675">
              <a:lnSpc>
                <a:spcPct val="125000"/>
              </a:lnSpc>
              <a:spcBef>
                <a:spcPts val="600"/>
              </a:spcBef>
              <a:spcAft>
                <a:spcPts val="0"/>
              </a:spcAft>
              <a:buClr>
                <a:srgbClr val="C00000"/>
              </a:buClr>
              <a:buSzPct val="100000"/>
              <a:buFont typeface="Wingdings" panose="05000000000000000000" pitchFamily="2" charset="2"/>
              <a:buChar char="Ø"/>
            </a:pPr>
            <a:r>
              <a:rPr kumimoji="1" lang="zh-CN" altLang="zh-CN" sz="2400" b="1" dirty="0">
                <a:solidFill>
                  <a:srgbClr val="C00000"/>
                </a:solidFill>
                <a:latin typeface="微软雅黑" panose="020B0503020204020204" pitchFamily="34" charset="-122"/>
                <a:ea typeface="微软雅黑" panose="020B0503020204020204" pitchFamily="34" charset="-122"/>
              </a:rPr>
              <a:t>标定数据：</a:t>
            </a:r>
            <a:r>
              <a:rPr kumimoji="1" lang="zh-CN" altLang="zh-CN" sz="2400" b="1" dirty="0">
                <a:latin typeface="微软雅黑" panose="020B0503020204020204" pitchFamily="34" charset="-122"/>
                <a:ea typeface="微软雅黑" panose="020B0503020204020204" pitchFamily="34" charset="-122"/>
              </a:rPr>
              <a:t>描述探测器工作状态继而得到性能参数所必需的数据，</a:t>
            </a:r>
            <a:r>
              <a:rPr kumimoji="1" lang="zh-CN" altLang="en-US" sz="2400" b="1" dirty="0">
                <a:latin typeface="微软雅黑" panose="020B0503020204020204" pitchFamily="34" charset="-122"/>
                <a:ea typeface="微软雅黑" panose="020B0503020204020204" pitchFamily="34" charset="-122"/>
              </a:rPr>
              <a:t>包括地面标定的探测响应模型、工作参数和算法，</a:t>
            </a:r>
            <a:r>
              <a:rPr kumimoji="1" lang="zh-CN" altLang="zh-CN" sz="2400" b="1" dirty="0">
                <a:latin typeface="微软雅黑" panose="020B0503020204020204" pitchFamily="34" charset="-122"/>
                <a:ea typeface="微软雅黑" panose="020B0503020204020204" pitchFamily="34" charset="-122"/>
              </a:rPr>
              <a:t>或者是直接描述探测器在观测时刻所对应的性能参数的数据。</a:t>
            </a:r>
            <a:endParaRPr lang="zh-CN" altLang="zh-CN" sz="2400" b="1"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t>16</a:t>
            </a:fld>
            <a:endParaRPr lang="zh-CN" alt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829D3B-C1AA-4179-BF92-CD6D0FAAD7FD}"/>
              </a:ext>
            </a:extLst>
          </p:cNvPr>
          <p:cNvSpPr>
            <a:spLocks noGrp="1"/>
          </p:cNvSpPr>
          <p:nvPr>
            <p:ph type="title"/>
          </p:nvPr>
        </p:nvSpPr>
        <p:spPr>
          <a:xfrm>
            <a:off x="728084" y="248897"/>
            <a:ext cx="10427596" cy="882317"/>
          </a:xfrm>
        </p:spPr>
        <p:txBody>
          <a:bodyPr/>
          <a:lstStyle/>
          <a:p>
            <a:r>
              <a:rPr lang="zh-CN" altLang="en-US" b="1" dirty="0">
                <a:latin typeface="微软雅黑" panose="020B0503020204020204" pitchFamily="34" charset="-122"/>
                <a:ea typeface="微软雅黑" panose="020B0503020204020204" pitchFamily="34" charset="-122"/>
              </a:rPr>
              <a:t>三、数据分析</a:t>
            </a:r>
          </a:p>
        </p:txBody>
      </p:sp>
      <p:sp>
        <p:nvSpPr>
          <p:cNvPr id="3" name="内容占位符 2">
            <a:extLst>
              <a:ext uri="{FF2B5EF4-FFF2-40B4-BE49-F238E27FC236}">
                <a16:creationId xmlns:a16="http://schemas.microsoft.com/office/drawing/2014/main" id="{98D28631-7365-4CCC-BEA0-FD43C8363775}"/>
              </a:ext>
            </a:extLst>
          </p:cNvPr>
          <p:cNvSpPr>
            <a:spLocks noGrp="1"/>
          </p:cNvSpPr>
          <p:nvPr>
            <p:ph idx="1"/>
          </p:nvPr>
        </p:nvSpPr>
        <p:spPr>
          <a:xfrm>
            <a:off x="532563" y="1376622"/>
            <a:ext cx="11113477" cy="5164852"/>
          </a:xfrm>
        </p:spPr>
        <p:txBody>
          <a:bodyPr>
            <a:normAutofit/>
          </a:bodyPr>
          <a:lstStyle/>
          <a:p>
            <a:pPr marL="0" indent="0">
              <a:buNone/>
            </a:pPr>
            <a:r>
              <a:rPr lang="zh-CN" altLang="en-US" sz="3600" b="1" dirty="0">
                <a:solidFill>
                  <a:srgbClr val="FF0000"/>
                </a:solidFill>
                <a:latin typeface="微软雅黑" panose="020B0503020204020204" pitchFamily="34" charset="-122"/>
                <a:ea typeface="微软雅黑" panose="020B0503020204020204" pitchFamily="34" charset="-122"/>
              </a:rPr>
              <a:t>数据分析</a:t>
            </a:r>
            <a:r>
              <a:rPr lang="en-US" altLang="zh-CN" sz="3600" b="1" dirty="0">
                <a:solidFill>
                  <a:srgbClr val="FF0000"/>
                </a:solidFill>
                <a:latin typeface="微软雅黑" panose="020B0503020204020204" pitchFamily="34" charset="-122"/>
                <a:ea typeface="微软雅黑" panose="020B0503020204020204" pitchFamily="34" charset="-122"/>
              </a:rPr>
              <a:t>--</a:t>
            </a:r>
            <a:r>
              <a:rPr lang="zh-CN" altLang="en-US" sz="3600" b="1" dirty="0">
                <a:solidFill>
                  <a:srgbClr val="FF0000"/>
                </a:solidFill>
                <a:latin typeface="微软雅黑" panose="020B0503020204020204" pitchFamily="34" charset="-122"/>
                <a:ea typeface="微软雅黑" panose="020B0503020204020204" pitchFamily="34" charset="-122"/>
              </a:rPr>
              <a:t>获得入射数据信息：</a:t>
            </a:r>
            <a:endParaRPr lang="en-US" altLang="zh-CN" sz="3600" b="1" dirty="0">
              <a:solidFill>
                <a:srgbClr val="FF0000"/>
              </a:solidFill>
              <a:latin typeface="微软雅黑" panose="020B0503020204020204" pitchFamily="34" charset="-122"/>
              <a:ea typeface="微软雅黑" panose="020B0503020204020204" pitchFamily="34" charset="-122"/>
            </a:endParaRPr>
          </a:p>
          <a:p>
            <a:pPr marL="701675" indent="-342900">
              <a:lnSpc>
                <a:spcPct val="110000"/>
              </a:lnSpc>
              <a:spcBef>
                <a:spcPts val="0"/>
              </a:spcBef>
              <a:spcAft>
                <a:spcPts val="0"/>
              </a:spcAft>
              <a:buFont typeface="Wingdings" panose="05000000000000000000" pitchFamily="2" charset="2"/>
              <a:buChar char="Ø"/>
            </a:pPr>
            <a:r>
              <a:rPr lang="zh-CN" altLang="en-US" sz="2400" b="1" dirty="0">
                <a:latin typeface="微软雅黑" panose="020B0503020204020204" pitchFamily="34" charset="-122"/>
                <a:ea typeface="微软雅黑" panose="020B0503020204020204" pitchFamily="34" charset="-122"/>
              </a:rPr>
              <a:t>数据分析指依据分析目的，用恰当的统计分析办法及工具，对数据进行处理、拟合与分析，获取有价值的信息。</a:t>
            </a:r>
            <a:endParaRPr lang="en-US" altLang="zh-CN" sz="2400" b="1" dirty="0">
              <a:latin typeface="微软雅黑" panose="020B0503020204020204" pitchFamily="34" charset="-122"/>
              <a:ea typeface="微软雅黑" panose="020B0503020204020204" pitchFamily="34" charset="-122"/>
            </a:endParaRPr>
          </a:p>
          <a:p>
            <a:pPr marL="701675" indent="-342900">
              <a:lnSpc>
                <a:spcPct val="110000"/>
              </a:lnSpc>
              <a:spcBef>
                <a:spcPts val="0"/>
              </a:spcBef>
              <a:spcAft>
                <a:spcPts val="0"/>
              </a:spcAft>
              <a:buFont typeface="Wingdings" panose="05000000000000000000" pitchFamily="2" charset="2"/>
              <a:buChar char="Ø"/>
            </a:pPr>
            <a:r>
              <a:rPr lang="zh-CN" altLang="en-US" sz="2400" b="1" dirty="0">
                <a:latin typeface="微软雅黑" panose="020B0503020204020204" pitchFamily="34" charset="-122"/>
                <a:ea typeface="微软雅黑" panose="020B0503020204020204" pitchFamily="34" charset="-122"/>
              </a:rPr>
              <a:t>数据分析的目标明确，先做假设，然后通过数据分析来验证假设是否正确，从而得到相应的结论。如测量量满足高斯分布、满足幂律分布等，可以通过最小二乘拟合等方法求出有关的参数，并得出统计推断。</a:t>
            </a:r>
            <a:endParaRPr lang="en-US" altLang="zh-CN" sz="2400" b="1" dirty="0">
              <a:latin typeface="微软雅黑" panose="020B0503020204020204" pitchFamily="34" charset="-122"/>
              <a:ea typeface="微软雅黑" panose="020B0503020204020204" pitchFamily="34" charset="-122"/>
            </a:endParaRPr>
          </a:p>
          <a:p>
            <a:pPr marL="701675" indent="-342900">
              <a:lnSpc>
                <a:spcPct val="110000"/>
              </a:lnSpc>
              <a:spcBef>
                <a:spcPts val="0"/>
              </a:spcBef>
              <a:spcAft>
                <a:spcPts val="0"/>
              </a:spcAft>
              <a:buFont typeface="Wingdings" panose="05000000000000000000" pitchFamily="2" charset="2"/>
              <a:buChar char="Ø"/>
            </a:pPr>
            <a:r>
              <a:rPr lang="zh-CN" altLang="en-US" sz="2400" b="1" dirty="0">
                <a:latin typeface="微软雅黑" panose="020B0503020204020204" pitchFamily="34" charset="-122"/>
                <a:ea typeface="微软雅黑" panose="020B0503020204020204" pitchFamily="34" charset="-122"/>
              </a:rPr>
              <a:t>获得观测数据的特征后，需要和具体的物理机制进行结合，同时还要考虑这些特征是粒子体系、辐射环境、空间传播和仪器响应的的共同表现，由此才能理解具体的辐射过程。</a:t>
            </a:r>
            <a:endParaRPr lang="en-US" altLang="zh-CN" sz="2400" b="1" dirty="0">
              <a:latin typeface="微软雅黑" panose="020B0503020204020204" pitchFamily="34" charset="-122"/>
              <a:ea typeface="微软雅黑" panose="020B0503020204020204" pitchFamily="34" charset="-122"/>
            </a:endParaRPr>
          </a:p>
          <a:p>
            <a:pPr marL="701675" indent="-342900">
              <a:lnSpc>
                <a:spcPct val="110000"/>
              </a:lnSpc>
              <a:spcBef>
                <a:spcPts val="0"/>
              </a:spcBef>
              <a:spcAft>
                <a:spcPts val="0"/>
              </a:spcAft>
              <a:buFont typeface="Wingdings" panose="05000000000000000000" pitchFamily="2" charset="2"/>
              <a:buChar char="Ø"/>
            </a:pPr>
            <a:r>
              <a:rPr lang="zh-CN" altLang="en-US" sz="2400" b="1" dirty="0">
                <a:latin typeface="微软雅黑" panose="020B0503020204020204" pitchFamily="34" charset="-122"/>
                <a:ea typeface="微软雅黑" panose="020B0503020204020204" pitchFamily="34" charset="-122"/>
              </a:rPr>
              <a:t>粒子天体物理的探测目标是获得加速机制（过程）、辐射机制（过程）、辐射传播（过程）、辐射环境等的信息，对其中包涵的物理学、宇宙学、天体运动和演化等方面的意义进行深入研究。</a:t>
            </a:r>
            <a:endParaRPr lang="en-US" altLang="zh-CN" sz="24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5988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8489" y="248897"/>
            <a:ext cx="10467191" cy="882317"/>
          </a:xfrm>
        </p:spPr>
        <p:txBody>
          <a:bodyPr/>
          <a:lstStyle/>
          <a:p>
            <a:r>
              <a:rPr lang="en-US" altLang="zh-CN" b="1" dirty="0">
                <a:latin typeface="微软雅黑" panose="020B0503020204020204" pitchFamily="34" charset="-122"/>
                <a:ea typeface="微软雅黑" panose="020B0503020204020204" pitchFamily="34" charset="-122"/>
              </a:rPr>
              <a:t>1</a:t>
            </a:r>
            <a:r>
              <a:rPr lang="zh-CN" altLang="en-US" b="1" dirty="0">
                <a:latin typeface="微软雅黑" panose="020B0503020204020204" pitchFamily="34" charset="-122"/>
                <a:ea typeface="微软雅黑" panose="020B0503020204020204" pitchFamily="34" charset="-122"/>
              </a:rPr>
              <a:t>）数据筛选</a:t>
            </a:r>
          </a:p>
        </p:txBody>
      </p:sp>
      <p:sp>
        <p:nvSpPr>
          <p:cNvPr id="3" name="内容占位符 2"/>
          <p:cNvSpPr>
            <a:spLocks noGrp="1"/>
          </p:cNvSpPr>
          <p:nvPr>
            <p:ph idx="1"/>
          </p:nvPr>
        </p:nvSpPr>
        <p:spPr>
          <a:xfrm>
            <a:off x="516367" y="1328981"/>
            <a:ext cx="11177195" cy="5242640"/>
          </a:xfrm>
        </p:spPr>
        <p:txBody>
          <a:bodyPr>
            <a:normAutofit/>
          </a:bodyPr>
          <a:lstStyle/>
          <a:p>
            <a:pPr marL="0" indent="0">
              <a:lnSpc>
                <a:spcPct val="100000"/>
              </a:lnSpc>
              <a:buNone/>
            </a:pPr>
            <a:r>
              <a:rPr lang="zh-CN" altLang="en-US" sz="2800" b="1" dirty="0">
                <a:latin typeface="微软雅黑" panose="020B0503020204020204" pitchFamily="34" charset="-122"/>
                <a:ea typeface="微软雅黑" panose="020B0503020204020204" pitchFamily="34" charset="-122"/>
              </a:rPr>
              <a:t>具体来说，经过数据产品化后，探测</a:t>
            </a:r>
            <a:r>
              <a:rPr lang="ja-JP" altLang="en-US" sz="2800" b="1" dirty="0">
                <a:latin typeface="微软雅黑" panose="020B0503020204020204" pitchFamily="34" charset="-122"/>
                <a:ea typeface="微软雅黑" panose="020B0503020204020204" pitchFamily="34" charset="-122"/>
              </a:rPr>
              <a:t>数据</a:t>
            </a:r>
            <a:r>
              <a:rPr lang="zh-CN" altLang="en-US" sz="2800" b="1" dirty="0">
                <a:latin typeface="微软雅黑" panose="020B0503020204020204" pitchFamily="34" charset="-122"/>
                <a:ea typeface="微软雅黑" panose="020B0503020204020204" pitchFamily="34" charset="-122"/>
              </a:rPr>
              <a:t>、工程数据和探测器的实际工作状态、性能指标完成了对应，得到了完备的数据产品集合。同时，数据产品的种类、内容、格式满足后续数据分析的要求。</a:t>
            </a:r>
            <a:endParaRPr lang="en-US" altLang="zh-CN" sz="2800" b="1" dirty="0">
              <a:latin typeface="微软雅黑" panose="020B0503020204020204" pitchFamily="34" charset="-122"/>
              <a:ea typeface="微软雅黑" panose="020B0503020204020204" pitchFamily="34" charset="-122"/>
            </a:endParaRPr>
          </a:p>
          <a:p>
            <a:pPr marL="0" indent="0">
              <a:lnSpc>
                <a:spcPct val="100000"/>
              </a:lnSpc>
              <a:buNone/>
            </a:pPr>
            <a:r>
              <a:rPr lang="zh-CN" altLang="en-US" sz="2800" b="1" dirty="0">
                <a:solidFill>
                  <a:srgbClr val="FF0000"/>
                </a:solidFill>
                <a:latin typeface="微软雅黑" panose="020B0503020204020204" pitchFamily="34" charset="-122"/>
                <a:ea typeface="微软雅黑" panose="020B0503020204020204" pitchFamily="34" charset="-122"/>
              </a:rPr>
              <a:t>在此基础上，为满足数据分析的基本要求，会首先对数据进行分级和判选，舍掉一些探测器工作不稳定、信噪比不好、本底变化剧烈、事例数据恢复困难等对应的观测数据，以提升数据信噪比，增加分析结果的有效性，这个过程称为数据挑选或数据筛选。</a:t>
            </a:r>
            <a:endParaRPr lang="en-US" altLang="zh-CN" sz="2800" b="1" dirty="0">
              <a:solidFill>
                <a:srgbClr val="FF0000"/>
              </a:solidFill>
              <a:latin typeface="微软雅黑" panose="020B0503020204020204" pitchFamily="34" charset="-122"/>
              <a:ea typeface="微软雅黑" panose="020B0503020204020204" pitchFamily="34" charset="-122"/>
            </a:endParaRPr>
          </a:p>
          <a:p>
            <a:pPr marL="0" indent="0">
              <a:lnSpc>
                <a:spcPct val="100000"/>
              </a:lnSpc>
              <a:buNone/>
            </a:pPr>
            <a:endParaRPr lang="en-US" altLang="zh-CN" sz="1000" b="1" dirty="0">
              <a:solidFill>
                <a:srgbClr val="FF0000"/>
              </a:solidFill>
              <a:latin typeface="微软雅黑" panose="020B0503020204020204" pitchFamily="34" charset="-122"/>
              <a:ea typeface="微软雅黑" panose="020B0503020204020204" pitchFamily="34" charset="-122"/>
            </a:endParaRPr>
          </a:p>
          <a:p>
            <a:pPr marL="811213" indent="-542925">
              <a:lnSpc>
                <a:spcPct val="125000"/>
              </a:lnSpc>
              <a:spcBef>
                <a:spcPts val="0"/>
              </a:spcBef>
              <a:spcAft>
                <a:spcPts val="0"/>
              </a:spcAft>
              <a:buClr>
                <a:srgbClr val="C00000"/>
              </a:buClr>
              <a:buFont typeface="Wingdings" panose="05000000000000000000" pitchFamily="2" charset="2"/>
              <a:buChar char="Ø"/>
            </a:pPr>
            <a:r>
              <a:rPr lang="zh-CN" altLang="en-US" sz="2800" b="1" dirty="0">
                <a:latin typeface="微软雅黑" panose="020B0503020204020204" pitchFamily="34" charset="-122"/>
                <a:ea typeface="微软雅黑" panose="020B0503020204020204" pitchFamily="34" charset="-122"/>
              </a:rPr>
              <a:t>探测器产生不同的等级事例，需要进行挑选；</a:t>
            </a:r>
            <a:endParaRPr lang="en-US" altLang="zh-CN" sz="2800" b="1" dirty="0">
              <a:latin typeface="微软雅黑" panose="020B0503020204020204" pitchFamily="34" charset="-122"/>
              <a:ea typeface="微软雅黑" panose="020B0503020204020204" pitchFamily="34" charset="-122"/>
            </a:endParaRPr>
          </a:p>
          <a:p>
            <a:pPr marL="811213" indent="-542925">
              <a:lnSpc>
                <a:spcPct val="125000"/>
              </a:lnSpc>
              <a:spcBef>
                <a:spcPts val="0"/>
              </a:spcBef>
              <a:spcAft>
                <a:spcPts val="0"/>
              </a:spcAft>
              <a:buClr>
                <a:srgbClr val="C00000"/>
              </a:buClr>
              <a:buFont typeface="Wingdings" panose="05000000000000000000" pitchFamily="2" charset="2"/>
              <a:buChar char="Ø"/>
            </a:pPr>
            <a:r>
              <a:rPr lang="en-US" altLang="zh-CN" sz="2800" b="1" dirty="0">
                <a:latin typeface="微软雅黑" panose="020B0503020204020204" pitchFamily="34" charset="-122"/>
                <a:ea typeface="微软雅黑" panose="020B0503020204020204" pitchFamily="34" charset="-122"/>
              </a:rPr>
              <a:t>SAA</a:t>
            </a:r>
            <a:r>
              <a:rPr lang="zh-CN" altLang="en-US" sz="2800" b="1" dirty="0">
                <a:latin typeface="微软雅黑" panose="020B0503020204020204" pitchFamily="34" charset="-122"/>
                <a:ea typeface="微软雅黑" panose="020B0503020204020204" pitchFamily="34" charset="-122"/>
              </a:rPr>
              <a:t>、高纬区有很强的空间粒子流量，需要去除该区域数据；</a:t>
            </a:r>
            <a:endParaRPr lang="en-US" altLang="zh-CN" sz="2800" b="1" dirty="0">
              <a:latin typeface="微软雅黑" panose="020B0503020204020204" pitchFamily="34" charset="-122"/>
              <a:ea typeface="微软雅黑" panose="020B0503020204020204" pitchFamily="34" charset="-122"/>
            </a:endParaRPr>
          </a:p>
          <a:p>
            <a:pPr marL="811213" indent="-542925">
              <a:lnSpc>
                <a:spcPct val="125000"/>
              </a:lnSpc>
              <a:spcBef>
                <a:spcPts val="0"/>
              </a:spcBef>
              <a:spcAft>
                <a:spcPts val="0"/>
              </a:spcAft>
              <a:buClr>
                <a:srgbClr val="C00000"/>
              </a:buClr>
              <a:buFont typeface="Wingdings" panose="05000000000000000000" pitchFamily="2" charset="2"/>
              <a:buChar char="Ø"/>
            </a:pPr>
            <a:r>
              <a:rPr lang="zh-CN" altLang="en-US" sz="2800" b="1" dirty="0">
                <a:latin typeface="微软雅黑" panose="020B0503020204020204" pitchFamily="34" charset="-122"/>
                <a:ea typeface="微软雅黑" panose="020B0503020204020204" pitchFamily="34" charset="-122"/>
              </a:rPr>
              <a:t>地球遮挡区域会产生无效观测时间，需要选择有效时间段；</a:t>
            </a:r>
            <a:endParaRPr lang="en-US" altLang="zh-CN" sz="2800" b="1" dirty="0">
              <a:latin typeface="微软雅黑" panose="020B0503020204020204" pitchFamily="34" charset="-122"/>
              <a:ea typeface="微软雅黑" panose="020B0503020204020204" pitchFamily="34" charset="-122"/>
            </a:endParaRPr>
          </a:p>
        </p:txBody>
      </p:sp>
      <p:sp>
        <p:nvSpPr>
          <p:cNvPr id="5" name="灯片编号占位符 4">
            <a:extLst>
              <a:ext uri="{FF2B5EF4-FFF2-40B4-BE49-F238E27FC236}">
                <a16:creationId xmlns:a16="http://schemas.microsoft.com/office/drawing/2014/main" id="{9FF5E531-7A47-403B-9B98-656A92521CA7}"/>
              </a:ext>
            </a:extLst>
          </p:cNvPr>
          <p:cNvSpPr>
            <a:spLocks noGrp="1"/>
          </p:cNvSpPr>
          <p:nvPr>
            <p:ph type="sldNum" sz="quarter" idx="12"/>
          </p:nvPr>
        </p:nvSpPr>
        <p:spPr/>
        <p:txBody>
          <a:bodyPr/>
          <a:lstStyle/>
          <a:p>
            <a:fld id="{0C913308-F349-4B6D-A68A-DD1791B4A57B}" type="slidenum">
              <a:rPr lang="zh-CN" altLang="en-US" smtClean="0"/>
              <a:pPr/>
              <a:t>18</a:t>
            </a:fld>
            <a:endParaRPr lang="zh-CN" altLang="en-US" dirty="0"/>
          </a:p>
        </p:txBody>
      </p:sp>
    </p:spTree>
    <p:extLst>
      <p:ext uri="{BB962C8B-B14F-4D97-AF65-F5344CB8AC3E}">
        <p14:creationId xmlns:p14="http://schemas.microsoft.com/office/powerpoint/2010/main" val="4037231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513F6-04B6-8E45-83BA-EAE2A7720366}"/>
              </a:ext>
            </a:extLst>
          </p:cNvPr>
          <p:cNvSpPr>
            <a:spLocks noGrp="1"/>
          </p:cNvSpPr>
          <p:nvPr>
            <p:ph type="title"/>
          </p:nvPr>
        </p:nvSpPr>
        <p:spPr>
          <a:xfrm>
            <a:off x="699247" y="371789"/>
            <a:ext cx="9511553" cy="752953"/>
          </a:xfrm>
        </p:spPr>
        <p:txBody>
          <a:bodyPr>
            <a:noAutofit/>
          </a:bodyPr>
          <a:lstStyle/>
          <a:p>
            <a:r>
              <a:rPr lang="zh-CN" altLang="en-US" b="1" dirty="0">
                <a:latin typeface="微软雅黑" panose="020B0503020204020204" pitchFamily="34" charset="-122"/>
                <a:ea typeface="微软雅黑" panose="020B0503020204020204" pitchFamily="34" charset="-122"/>
              </a:rPr>
              <a:t>数据分析</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数据筛选</a:t>
            </a:r>
            <a:endParaRPr lang="en-CN" b="1" dirty="0">
              <a:latin typeface="微软雅黑" panose="020B0503020204020204" pitchFamily="34" charset="-122"/>
              <a:ea typeface="微软雅黑" panose="020B0503020204020204" pitchFamily="34" charset="-122"/>
            </a:endParaRPr>
          </a:p>
        </p:txBody>
      </p:sp>
      <p:sp>
        <p:nvSpPr>
          <p:cNvPr id="3" name="Content Placeholder 2">
            <a:extLst>
              <a:ext uri="{FF2B5EF4-FFF2-40B4-BE49-F238E27FC236}">
                <a16:creationId xmlns:a16="http://schemas.microsoft.com/office/drawing/2014/main" id="{B736DCA3-9992-6C43-AC2D-358128DEA854}"/>
              </a:ext>
            </a:extLst>
          </p:cNvPr>
          <p:cNvSpPr>
            <a:spLocks noGrp="1"/>
          </p:cNvSpPr>
          <p:nvPr>
            <p:ph idx="1"/>
          </p:nvPr>
        </p:nvSpPr>
        <p:spPr>
          <a:xfrm>
            <a:off x="505609" y="1412776"/>
            <a:ext cx="11187953" cy="4968552"/>
          </a:xfrm>
        </p:spPr>
        <p:txBody>
          <a:bodyPr>
            <a:noAutofit/>
          </a:bodyPr>
          <a:lstStyle/>
          <a:p>
            <a:pPr marL="0" indent="0">
              <a:lnSpc>
                <a:spcPct val="100000"/>
              </a:lnSpc>
              <a:spcBef>
                <a:spcPts val="0"/>
              </a:spcBef>
              <a:spcAft>
                <a:spcPts val="600"/>
              </a:spcAft>
              <a:buNone/>
            </a:pPr>
            <a:r>
              <a:rPr lang="zh-CN" altLang="en-US" sz="2400" b="1" dirty="0">
                <a:latin typeface="微软雅黑" panose="020B0503020204020204" pitchFamily="34" charset="-122"/>
                <a:ea typeface="微软雅黑" panose="020B0503020204020204" pitchFamily="34" charset="-122"/>
              </a:rPr>
              <a:t>数据筛选主要从几个方面进行确定探测器工作的过滤标准和好时间段：</a:t>
            </a:r>
            <a:endParaRPr lang="en-US" altLang="zh-CN" sz="2400" b="1" dirty="0">
              <a:latin typeface="微软雅黑" panose="020B0503020204020204" pitchFamily="34" charset="-122"/>
              <a:ea typeface="微软雅黑" panose="020B0503020204020204" pitchFamily="34" charset="-122"/>
            </a:endParaRPr>
          </a:p>
          <a:p>
            <a:pPr marL="0" indent="538163">
              <a:lnSpc>
                <a:spcPct val="100000"/>
              </a:lnSpc>
              <a:spcBef>
                <a:spcPts val="0"/>
              </a:spcBef>
              <a:spcAft>
                <a:spcPts val="600"/>
              </a:spcAft>
              <a:buNone/>
            </a:pPr>
            <a:r>
              <a:rPr lang="en-US" altLang="zh-CN" sz="2400" b="1" dirty="0">
                <a:latin typeface="微软雅黑" panose="020B0503020204020204" pitchFamily="34" charset="-122"/>
                <a:ea typeface="微软雅黑" panose="020B0503020204020204" pitchFamily="34" charset="-122"/>
              </a:rPr>
              <a:t>1</a:t>
            </a:r>
            <a:r>
              <a:rPr lang="zh-CN" altLang="en-US" sz="2400" b="1" dirty="0">
                <a:latin typeface="微软雅黑" panose="020B0503020204020204" pitchFamily="34" charset="-122"/>
                <a:ea typeface="微软雅黑" panose="020B0503020204020204" pitchFamily="34" charset="-122"/>
              </a:rPr>
              <a:t>）探测事例类别或等级；</a:t>
            </a:r>
            <a:endParaRPr lang="en-US" altLang="zh-CN" sz="2400" b="1" dirty="0">
              <a:latin typeface="微软雅黑" panose="020B0503020204020204" pitchFamily="34" charset="-122"/>
              <a:ea typeface="微软雅黑" panose="020B0503020204020204" pitchFamily="34" charset="-122"/>
            </a:endParaRPr>
          </a:p>
          <a:p>
            <a:pPr marL="0" indent="538163">
              <a:lnSpc>
                <a:spcPct val="100000"/>
              </a:lnSpc>
              <a:spcBef>
                <a:spcPts val="0"/>
              </a:spcBef>
              <a:spcAft>
                <a:spcPts val="600"/>
              </a:spcAft>
              <a:buNone/>
            </a:pPr>
            <a:r>
              <a:rPr lang="en-US" altLang="zh-CN" sz="2400" b="1" dirty="0">
                <a:latin typeface="微软雅黑" panose="020B0503020204020204" pitchFamily="34" charset="-122"/>
                <a:ea typeface="微软雅黑" panose="020B0503020204020204" pitchFamily="34" charset="-122"/>
              </a:rPr>
              <a:t>2</a:t>
            </a:r>
            <a:r>
              <a:rPr lang="zh-CN" altLang="en-US" sz="2400" b="1" dirty="0">
                <a:latin typeface="微软雅黑" panose="020B0503020204020204" pitchFamily="34" charset="-122"/>
                <a:ea typeface="微软雅黑" panose="020B0503020204020204" pitchFamily="34" charset="-122"/>
              </a:rPr>
              <a:t>）空间区域；</a:t>
            </a:r>
            <a:endParaRPr lang="en-US" altLang="zh-CN" sz="2400" b="1" dirty="0">
              <a:latin typeface="微软雅黑" panose="020B0503020204020204" pitchFamily="34" charset="-122"/>
              <a:ea typeface="微软雅黑" panose="020B0503020204020204" pitchFamily="34" charset="-122"/>
            </a:endParaRPr>
          </a:p>
          <a:p>
            <a:pPr marL="0" indent="538163">
              <a:lnSpc>
                <a:spcPct val="100000"/>
              </a:lnSpc>
              <a:spcBef>
                <a:spcPts val="0"/>
              </a:spcBef>
              <a:spcAft>
                <a:spcPts val="600"/>
              </a:spcAft>
              <a:buNone/>
            </a:pPr>
            <a:r>
              <a:rPr lang="en-US" altLang="zh-CN" sz="2400" b="1" dirty="0">
                <a:latin typeface="微软雅黑" panose="020B0503020204020204" pitchFamily="34" charset="-122"/>
                <a:ea typeface="微软雅黑" panose="020B0503020204020204" pitchFamily="34" charset="-122"/>
              </a:rPr>
              <a:t>3</a:t>
            </a:r>
            <a:r>
              <a:rPr lang="zh-CN" altLang="en-US" sz="2400" b="1" dirty="0">
                <a:latin typeface="微软雅黑" panose="020B0503020204020204" pitchFamily="34" charset="-122"/>
                <a:ea typeface="微软雅黑" panose="020B0503020204020204" pitchFamily="34" charset="-122"/>
              </a:rPr>
              <a:t>）观测方向和地球的夹角；</a:t>
            </a:r>
            <a:endParaRPr lang="en-US" altLang="zh-CN" sz="2400" b="1" dirty="0">
              <a:latin typeface="微软雅黑" panose="020B0503020204020204" pitchFamily="34" charset="-122"/>
              <a:ea typeface="微软雅黑" panose="020B0503020204020204" pitchFamily="34" charset="-122"/>
            </a:endParaRPr>
          </a:p>
          <a:p>
            <a:pPr marL="0" indent="538163">
              <a:lnSpc>
                <a:spcPct val="100000"/>
              </a:lnSpc>
              <a:spcBef>
                <a:spcPts val="0"/>
              </a:spcBef>
              <a:spcAft>
                <a:spcPts val="600"/>
              </a:spcAft>
              <a:buNone/>
            </a:pPr>
            <a:r>
              <a:rPr lang="en-US" altLang="zh-CN" sz="2400" b="1" dirty="0">
                <a:latin typeface="微软雅黑" panose="020B0503020204020204" pitchFamily="34" charset="-122"/>
                <a:ea typeface="微软雅黑" panose="020B0503020204020204" pitchFamily="34" charset="-122"/>
              </a:rPr>
              <a:t>4</a:t>
            </a:r>
            <a:r>
              <a:rPr lang="zh-CN" altLang="en-US" sz="2400" b="1" dirty="0">
                <a:latin typeface="微软雅黑" panose="020B0503020204020204" pitchFamily="34" charset="-122"/>
                <a:ea typeface="微软雅黑" panose="020B0503020204020204" pitchFamily="34" charset="-122"/>
              </a:rPr>
              <a:t>）地磁截止刚度；</a:t>
            </a:r>
            <a:endParaRPr lang="en-US" altLang="zh-CN" sz="2400" b="1" dirty="0">
              <a:latin typeface="微软雅黑" panose="020B0503020204020204" pitchFamily="34" charset="-122"/>
              <a:ea typeface="微软雅黑" panose="020B0503020204020204" pitchFamily="34" charset="-122"/>
            </a:endParaRPr>
          </a:p>
          <a:p>
            <a:pPr marL="0" indent="538163">
              <a:lnSpc>
                <a:spcPct val="100000"/>
              </a:lnSpc>
              <a:spcBef>
                <a:spcPts val="0"/>
              </a:spcBef>
              <a:spcAft>
                <a:spcPts val="600"/>
              </a:spcAft>
              <a:buNone/>
            </a:pPr>
            <a:r>
              <a:rPr lang="en-US" altLang="zh-CN" sz="2400" b="1" dirty="0">
                <a:latin typeface="微软雅黑" panose="020B0503020204020204" pitchFamily="34" charset="-122"/>
                <a:ea typeface="微软雅黑" panose="020B0503020204020204" pitchFamily="34" charset="-122"/>
              </a:rPr>
              <a:t>5</a:t>
            </a:r>
            <a:r>
              <a:rPr lang="zh-CN" altLang="en-US" sz="2400" b="1" dirty="0">
                <a:latin typeface="微软雅黑" panose="020B0503020204020204" pitchFamily="34" charset="-122"/>
                <a:ea typeface="微软雅黑" panose="020B0503020204020204" pitchFamily="34" charset="-122"/>
              </a:rPr>
              <a:t>）观测方向和太阳的夹角</a:t>
            </a:r>
            <a:endParaRPr lang="en-US" altLang="zh-CN" sz="2400" b="1" dirty="0">
              <a:latin typeface="微软雅黑" panose="020B0503020204020204" pitchFamily="34" charset="-122"/>
              <a:ea typeface="微软雅黑" panose="020B0503020204020204" pitchFamily="34" charset="-122"/>
            </a:endParaRPr>
          </a:p>
          <a:p>
            <a:pPr marL="0" indent="538163">
              <a:lnSpc>
                <a:spcPct val="100000"/>
              </a:lnSpc>
              <a:spcBef>
                <a:spcPts val="0"/>
              </a:spcBef>
              <a:spcAft>
                <a:spcPts val="600"/>
              </a:spcAft>
              <a:buNone/>
            </a:pPr>
            <a:r>
              <a:rPr lang="en-US" altLang="zh-CN" sz="2400" b="1" dirty="0">
                <a:latin typeface="微软雅黑" panose="020B0503020204020204" pitchFamily="34" charset="-122"/>
                <a:ea typeface="微软雅黑" panose="020B0503020204020204" pitchFamily="34" charset="-122"/>
              </a:rPr>
              <a:t>6</a:t>
            </a:r>
            <a:r>
              <a:rPr lang="zh-CN" altLang="en-US" sz="2400" b="1" dirty="0">
                <a:latin typeface="微软雅黑" panose="020B0503020204020204" pitchFamily="34" charset="-122"/>
                <a:ea typeface="微软雅黑" panose="020B0503020204020204" pitchFamily="34" charset="-122"/>
              </a:rPr>
              <a:t>）指向稳定度和指向偏差；</a:t>
            </a:r>
            <a:endParaRPr lang="en-US" altLang="zh-CN" sz="2400" b="1" dirty="0">
              <a:latin typeface="微软雅黑" panose="020B0503020204020204" pitchFamily="34" charset="-122"/>
              <a:ea typeface="微软雅黑" panose="020B0503020204020204" pitchFamily="34" charset="-122"/>
            </a:endParaRPr>
          </a:p>
          <a:p>
            <a:pPr marL="0" indent="538163">
              <a:lnSpc>
                <a:spcPct val="100000"/>
              </a:lnSpc>
              <a:spcBef>
                <a:spcPts val="0"/>
              </a:spcBef>
              <a:spcAft>
                <a:spcPts val="600"/>
              </a:spcAft>
              <a:buNone/>
            </a:pPr>
            <a:r>
              <a:rPr lang="en-US" altLang="zh-CN" sz="2400" b="1" dirty="0">
                <a:latin typeface="微软雅黑" panose="020B0503020204020204" pitchFamily="34" charset="-122"/>
                <a:ea typeface="微软雅黑" panose="020B0503020204020204" pitchFamily="34" charset="-122"/>
              </a:rPr>
              <a:t>7</a:t>
            </a:r>
            <a:r>
              <a:rPr lang="zh-CN" altLang="en-US" sz="2400" b="1" dirty="0">
                <a:latin typeface="微软雅黑" panose="020B0503020204020204" pitchFamily="34" charset="-122"/>
                <a:ea typeface="微软雅黑" panose="020B0503020204020204" pitchFamily="34" charset="-122"/>
              </a:rPr>
              <a:t>）荷电粒子监测数据；</a:t>
            </a:r>
            <a:endParaRPr lang="en-US" altLang="zh-CN" sz="2400" b="1" dirty="0">
              <a:latin typeface="微软雅黑" panose="020B0503020204020204" pitchFamily="34" charset="-122"/>
              <a:ea typeface="微软雅黑" panose="020B0503020204020204" pitchFamily="34" charset="-122"/>
            </a:endParaRPr>
          </a:p>
          <a:p>
            <a:pPr marL="0" indent="538163">
              <a:lnSpc>
                <a:spcPct val="100000"/>
              </a:lnSpc>
              <a:spcBef>
                <a:spcPts val="0"/>
              </a:spcBef>
              <a:spcAft>
                <a:spcPts val="600"/>
              </a:spcAft>
              <a:buNone/>
            </a:pPr>
            <a:r>
              <a:rPr lang="en-US" altLang="zh-CN" sz="2400" b="1" dirty="0">
                <a:latin typeface="微软雅黑" panose="020B0503020204020204" pitchFamily="34" charset="-122"/>
                <a:ea typeface="微软雅黑" panose="020B0503020204020204" pitchFamily="34" charset="-122"/>
              </a:rPr>
              <a:t>8</a:t>
            </a:r>
            <a:r>
              <a:rPr lang="zh-CN" altLang="en-US" sz="2400" b="1" dirty="0">
                <a:latin typeface="微软雅黑" panose="020B0503020204020204" pitchFamily="34" charset="-122"/>
                <a:ea typeface="微软雅黑" panose="020B0503020204020204" pitchFamily="34" charset="-122"/>
              </a:rPr>
              <a:t>）探测器工作状态。</a:t>
            </a:r>
            <a:endParaRPr lang="en-CN" altLang="zh-CN" sz="2400" b="1" dirty="0">
              <a:latin typeface="微软雅黑" panose="020B0503020204020204" pitchFamily="34" charset="-122"/>
              <a:ea typeface="微软雅黑" panose="020B0503020204020204" pitchFamily="34" charset="-122"/>
            </a:endParaRPr>
          </a:p>
          <a:p>
            <a:pPr marL="0" indent="0">
              <a:lnSpc>
                <a:spcPct val="100000"/>
              </a:lnSpc>
              <a:spcBef>
                <a:spcPts val="0"/>
              </a:spcBef>
              <a:spcAft>
                <a:spcPts val="600"/>
              </a:spcAft>
              <a:buNone/>
            </a:pPr>
            <a:r>
              <a:rPr lang="zh-CN" altLang="en-US" sz="2400" b="1" dirty="0">
                <a:solidFill>
                  <a:srgbClr val="C00000"/>
                </a:solidFill>
                <a:latin typeface="微软雅黑" panose="020B0503020204020204" pitchFamily="34" charset="-122"/>
                <a:ea typeface="微软雅黑" panose="020B0503020204020204" pitchFamily="34" charset="-122"/>
              </a:rPr>
              <a:t>事例类别和分级：根据探测器工作原理，对数据的合理性、真实性、可恢复性等进行分级，以在后续分析中去掉或保留某个级别的数据。</a:t>
            </a:r>
            <a:endParaRPr lang="en-CN" altLang="zh-CN" sz="2400" b="1" dirty="0">
              <a:solidFill>
                <a:srgbClr val="C00000"/>
              </a:solidFill>
              <a:latin typeface="微软雅黑" panose="020B0503020204020204" pitchFamily="34" charset="-122"/>
              <a:ea typeface="微软雅黑" panose="020B0503020204020204" pitchFamily="34" charset="-122"/>
            </a:endParaRPr>
          </a:p>
        </p:txBody>
      </p:sp>
      <p:sp>
        <p:nvSpPr>
          <p:cNvPr id="4" name="灯片编号占位符 3">
            <a:extLst>
              <a:ext uri="{FF2B5EF4-FFF2-40B4-BE49-F238E27FC236}">
                <a16:creationId xmlns:a16="http://schemas.microsoft.com/office/drawing/2014/main" id="{2D8C80DA-18E1-41F0-BC42-8E508D763E64}"/>
              </a:ext>
            </a:extLst>
          </p:cNvPr>
          <p:cNvSpPr>
            <a:spLocks noGrp="1"/>
          </p:cNvSpPr>
          <p:nvPr>
            <p:ph type="sldNum" sz="quarter" idx="12"/>
          </p:nvPr>
        </p:nvSpPr>
        <p:spPr/>
        <p:txBody>
          <a:bodyPr/>
          <a:lstStyle/>
          <a:p>
            <a:fld id="{0C913308-F349-4B6D-A68A-DD1791B4A57B}" type="slidenum">
              <a:rPr lang="zh-CN" altLang="en-US" smtClean="0"/>
              <a:pPr/>
              <a:t>19</a:t>
            </a:fld>
            <a:endParaRPr lang="zh-CN" altLang="en-US" dirty="0"/>
          </a:p>
        </p:txBody>
      </p:sp>
    </p:spTree>
    <p:extLst>
      <p:ext uri="{BB962C8B-B14F-4D97-AF65-F5344CB8AC3E}">
        <p14:creationId xmlns:p14="http://schemas.microsoft.com/office/powerpoint/2010/main" val="1524332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95D110-558E-4FFE-ACA5-FBAD260FA645}"/>
              </a:ext>
            </a:extLst>
          </p:cNvPr>
          <p:cNvSpPr>
            <a:spLocks noGrp="1"/>
          </p:cNvSpPr>
          <p:nvPr>
            <p:ph type="title"/>
          </p:nvPr>
        </p:nvSpPr>
        <p:spPr>
          <a:xfrm>
            <a:off x="728084" y="248897"/>
            <a:ext cx="10427596" cy="882317"/>
          </a:xfrm>
        </p:spPr>
        <p:txBody>
          <a:bodyPr/>
          <a:lstStyle/>
          <a:p>
            <a:r>
              <a:rPr lang="zh-CN" altLang="en-US" b="1" dirty="0">
                <a:latin typeface="微软雅黑" panose="020B0503020204020204" pitchFamily="34" charset="-122"/>
                <a:ea typeface="微软雅黑" panose="020B0503020204020204" pitchFamily="34" charset="-122"/>
              </a:rPr>
              <a:t>内容提要</a:t>
            </a:r>
          </a:p>
        </p:txBody>
      </p:sp>
      <p:sp>
        <p:nvSpPr>
          <p:cNvPr id="3" name="内容占位符 2">
            <a:extLst>
              <a:ext uri="{FF2B5EF4-FFF2-40B4-BE49-F238E27FC236}">
                <a16:creationId xmlns:a16="http://schemas.microsoft.com/office/drawing/2014/main" id="{86E86A31-2A7A-4EF2-AF11-101A5D4B724C}"/>
              </a:ext>
            </a:extLst>
          </p:cNvPr>
          <p:cNvSpPr>
            <a:spLocks noGrp="1"/>
          </p:cNvSpPr>
          <p:nvPr>
            <p:ph idx="1"/>
          </p:nvPr>
        </p:nvSpPr>
        <p:spPr/>
        <p:txBody>
          <a:bodyPr>
            <a:normAutofit/>
          </a:bodyPr>
          <a:lstStyle/>
          <a:p>
            <a:pPr>
              <a:lnSpc>
                <a:spcPct val="100000"/>
              </a:lnSpc>
            </a:pPr>
            <a:r>
              <a:rPr lang="zh-CN" altLang="en-US" sz="3600" b="1" dirty="0">
                <a:latin typeface="微软雅黑" panose="020B0503020204020204" pitchFamily="34" charset="-122"/>
                <a:ea typeface="微软雅黑" panose="020B0503020204020204" pitchFamily="34" charset="-122"/>
              </a:rPr>
              <a:t>一、空间高能天体物理探测</a:t>
            </a:r>
            <a:endParaRPr lang="en-US" altLang="zh-CN" sz="3600" b="1" dirty="0">
              <a:latin typeface="微软雅黑" panose="020B0503020204020204" pitchFamily="34" charset="-122"/>
              <a:ea typeface="微软雅黑" panose="020B0503020204020204" pitchFamily="34" charset="-122"/>
            </a:endParaRPr>
          </a:p>
          <a:p>
            <a:pPr>
              <a:lnSpc>
                <a:spcPct val="100000"/>
              </a:lnSpc>
            </a:pPr>
            <a:r>
              <a:rPr lang="zh-CN" altLang="en-US" sz="3600" b="1" dirty="0">
                <a:latin typeface="微软雅黑" panose="020B0503020204020204" pitchFamily="34" charset="-122"/>
                <a:ea typeface="微软雅黑" panose="020B0503020204020204" pitchFamily="34" charset="-122"/>
              </a:rPr>
              <a:t>二、探测数据产品化处理</a:t>
            </a:r>
            <a:endParaRPr lang="en-US" altLang="zh-CN" sz="3600" b="1" dirty="0">
              <a:latin typeface="微软雅黑" panose="020B0503020204020204" pitchFamily="34" charset="-122"/>
              <a:ea typeface="微软雅黑" panose="020B0503020204020204" pitchFamily="34" charset="-122"/>
            </a:endParaRPr>
          </a:p>
          <a:p>
            <a:pPr>
              <a:lnSpc>
                <a:spcPct val="100000"/>
              </a:lnSpc>
            </a:pPr>
            <a:r>
              <a:rPr lang="zh-CN" altLang="en-US" sz="3600" b="1" dirty="0">
                <a:latin typeface="微软雅黑" panose="020B0503020204020204" pitchFamily="34" charset="-122"/>
                <a:ea typeface="微软雅黑" panose="020B0503020204020204" pitchFamily="34" charset="-122"/>
              </a:rPr>
              <a:t>三、数据分析过程</a:t>
            </a:r>
            <a:endParaRPr lang="en-US" altLang="zh-CN" sz="3600" b="1" dirty="0">
              <a:latin typeface="微软雅黑" panose="020B0503020204020204" pitchFamily="34" charset="-122"/>
              <a:ea typeface="微软雅黑" panose="020B0503020204020204" pitchFamily="34" charset="-122"/>
            </a:endParaRPr>
          </a:p>
          <a:p>
            <a:pPr>
              <a:lnSpc>
                <a:spcPct val="100000"/>
              </a:lnSpc>
            </a:pPr>
            <a:r>
              <a:rPr lang="zh-CN" altLang="en-US" sz="3600" b="1" dirty="0">
                <a:latin typeface="微软雅黑" panose="020B0503020204020204" pitchFamily="34" charset="-122"/>
                <a:ea typeface="微软雅黑" panose="020B0503020204020204" pitchFamily="34" charset="-122"/>
              </a:rPr>
              <a:t>四、慧眼卫星数据概况</a:t>
            </a:r>
            <a:endParaRPr lang="en-US" altLang="zh-CN" sz="3600" b="1" dirty="0">
              <a:latin typeface="微软雅黑" panose="020B0503020204020204" pitchFamily="34" charset="-122"/>
              <a:ea typeface="微软雅黑" panose="020B0503020204020204" pitchFamily="34" charset="-122"/>
            </a:endParaRPr>
          </a:p>
          <a:p>
            <a:pPr>
              <a:lnSpc>
                <a:spcPct val="100000"/>
              </a:lnSpc>
            </a:pPr>
            <a:r>
              <a:rPr lang="zh-CN" altLang="en-US" sz="3600" b="1">
                <a:latin typeface="微软雅黑" panose="020B0503020204020204" pitchFamily="34" charset="-122"/>
                <a:ea typeface="微软雅黑" panose="020B0503020204020204" pitchFamily="34" charset="-122"/>
              </a:rPr>
              <a:t>五、结束语</a:t>
            </a:r>
            <a:endParaRPr lang="zh-CN" altLang="en-US" sz="36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27674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8974A2-D837-4912-A594-11DDA2504E3A}"/>
              </a:ext>
            </a:extLst>
          </p:cNvPr>
          <p:cNvSpPr>
            <a:spLocks noGrp="1"/>
          </p:cNvSpPr>
          <p:nvPr>
            <p:ph type="title"/>
          </p:nvPr>
        </p:nvSpPr>
        <p:spPr>
          <a:xfrm>
            <a:off x="693336" y="332656"/>
            <a:ext cx="9517464" cy="791294"/>
          </a:xfrm>
        </p:spPr>
        <p:txBody>
          <a:bodyPr>
            <a:normAutofit/>
          </a:bodyPr>
          <a:lstStyle/>
          <a:p>
            <a:r>
              <a:rPr lang="zh-CN" altLang="en-US" b="1" dirty="0">
                <a:latin typeface="微软雅黑" panose="020B0503020204020204" pitchFamily="34" charset="-122"/>
                <a:ea typeface="微软雅黑" panose="020B0503020204020204" pitchFamily="34" charset="-122"/>
              </a:rPr>
              <a:t>数据分析</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科学数据提取</a:t>
            </a:r>
            <a:endParaRPr lang="en-CN" b="1" dirty="0">
              <a:latin typeface="微软雅黑" panose="020B0503020204020204" pitchFamily="34" charset="-122"/>
              <a:ea typeface="微软雅黑" panose="020B0503020204020204" pitchFamily="34" charset="-122"/>
            </a:endParaRPr>
          </a:p>
        </p:txBody>
      </p:sp>
      <p:sp>
        <p:nvSpPr>
          <p:cNvPr id="3" name="内容占位符 2">
            <a:extLst>
              <a:ext uri="{FF2B5EF4-FFF2-40B4-BE49-F238E27FC236}">
                <a16:creationId xmlns:a16="http://schemas.microsoft.com/office/drawing/2014/main" id="{FCDE5F8D-DEC4-4AF2-A93D-73846C2E1A80}"/>
              </a:ext>
            </a:extLst>
          </p:cNvPr>
          <p:cNvSpPr>
            <a:spLocks noGrp="1"/>
          </p:cNvSpPr>
          <p:nvPr>
            <p:ph idx="1"/>
          </p:nvPr>
        </p:nvSpPr>
        <p:spPr>
          <a:xfrm>
            <a:off x="542611" y="1312433"/>
            <a:ext cx="11143622" cy="5296670"/>
          </a:xfrm>
        </p:spPr>
        <p:txBody>
          <a:bodyPr>
            <a:normAutofit/>
          </a:bodyPr>
          <a:lstStyle/>
          <a:p>
            <a:pPr marL="0" indent="0">
              <a:buNone/>
            </a:pPr>
            <a:r>
              <a:rPr lang="zh-CN" altLang="en-US" sz="2400" b="1" dirty="0">
                <a:latin typeface="微软雅黑" panose="020B0503020204020204" pitchFamily="34" charset="-122"/>
                <a:ea typeface="微软雅黑" panose="020B0503020204020204" pitchFamily="34" charset="-122"/>
              </a:rPr>
              <a:t>利用确定的事例过滤标准和好时间段，从观测数据中（一般是事例格式的数据）</a:t>
            </a:r>
            <a:endParaRPr lang="en-US" altLang="zh-CN" sz="2400" b="1" dirty="0">
              <a:latin typeface="微软雅黑" panose="020B0503020204020204" pitchFamily="34" charset="-122"/>
              <a:ea typeface="微软雅黑" panose="020B0503020204020204" pitchFamily="34" charset="-122"/>
            </a:endParaRPr>
          </a:p>
          <a:p>
            <a:pPr marL="361950" indent="441325">
              <a:buFont typeface="Wingdings" panose="05000000000000000000" pitchFamily="2" charset="2"/>
              <a:buChar char="Ø"/>
            </a:pPr>
            <a:r>
              <a:rPr lang="zh-CN" altLang="en-US" sz="2400" b="1" dirty="0">
                <a:solidFill>
                  <a:srgbClr val="C00000"/>
                </a:solidFill>
                <a:latin typeface="微软雅黑" panose="020B0503020204020204" pitchFamily="34" charset="-122"/>
                <a:ea typeface="微软雅黑" panose="020B0503020204020204" pitchFamily="34" charset="-122"/>
              </a:rPr>
              <a:t>提取观测能谱、光变曲线、偏振信息</a:t>
            </a:r>
            <a:endParaRPr lang="en-US" altLang="zh-CN" sz="2400" b="1" dirty="0">
              <a:solidFill>
                <a:srgbClr val="C00000"/>
              </a:solidFill>
              <a:latin typeface="微软雅黑" panose="020B0503020204020204" pitchFamily="34" charset="-122"/>
              <a:ea typeface="微软雅黑" panose="020B0503020204020204" pitchFamily="34" charset="-122"/>
            </a:endParaRPr>
          </a:p>
          <a:p>
            <a:pPr marL="361950" indent="441325">
              <a:buFont typeface="Wingdings" panose="05000000000000000000" pitchFamily="2" charset="2"/>
              <a:buChar char="Ø"/>
            </a:pPr>
            <a:r>
              <a:rPr lang="zh-CN" altLang="en-US" sz="2400" b="1" dirty="0">
                <a:solidFill>
                  <a:srgbClr val="C00000"/>
                </a:solidFill>
                <a:latin typeface="微软雅黑" panose="020B0503020204020204" pitchFamily="34" charset="-122"/>
                <a:ea typeface="微软雅黑" panose="020B0503020204020204" pitchFamily="34" charset="-122"/>
              </a:rPr>
              <a:t>产生本底能谱、光变曲线、偏振信息</a:t>
            </a:r>
            <a:endParaRPr lang="en-US" altLang="zh-CN" sz="2400" b="1" dirty="0">
              <a:solidFill>
                <a:srgbClr val="C00000"/>
              </a:solidFill>
              <a:latin typeface="微软雅黑" panose="020B0503020204020204" pitchFamily="34" charset="-122"/>
              <a:ea typeface="微软雅黑" panose="020B0503020204020204" pitchFamily="34" charset="-122"/>
            </a:endParaRPr>
          </a:p>
          <a:p>
            <a:pPr marL="361950" indent="441325">
              <a:buFont typeface="Wingdings" panose="05000000000000000000" pitchFamily="2" charset="2"/>
              <a:buChar char="Ø"/>
            </a:pPr>
            <a:r>
              <a:rPr lang="zh-CN" altLang="en-US" sz="2400" b="1" dirty="0">
                <a:solidFill>
                  <a:srgbClr val="C00000"/>
                </a:solidFill>
                <a:latin typeface="微软雅黑" panose="020B0503020204020204" pitchFamily="34" charset="-122"/>
                <a:ea typeface="微软雅黑" panose="020B0503020204020204" pitchFamily="34" charset="-122"/>
              </a:rPr>
              <a:t>产生对应的能量响应矩阵，需要比对的偏振响应矩阵</a:t>
            </a:r>
            <a:endParaRPr lang="en-US" altLang="zh-CN" sz="2400" b="1" dirty="0">
              <a:latin typeface="微软雅黑" panose="020B0503020204020204" pitchFamily="34" charset="-122"/>
              <a:ea typeface="微软雅黑" panose="020B0503020204020204" pitchFamily="34" charset="-122"/>
            </a:endParaRPr>
          </a:p>
          <a:p>
            <a:pPr marL="0" indent="0">
              <a:buNone/>
            </a:pPr>
            <a:r>
              <a:rPr lang="zh-CN" altLang="en-US" sz="2400" b="1" dirty="0">
                <a:latin typeface="微软雅黑" panose="020B0503020204020204" pitchFamily="34" charset="-122"/>
                <a:ea typeface="微软雅黑" panose="020B0503020204020204" pitchFamily="34" charset="-122"/>
              </a:rPr>
              <a:t>如果是进行时变分析，有可能需要首先对事例文件进行太阳系质心修正，以去除地球运行、卫星运动的调制影响，保证时变分析的有效性。</a:t>
            </a:r>
            <a:endParaRPr lang="en-US" altLang="zh-CN" sz="2400" b="1" dirty="0">
              <a:latin typeface="微软雅黑" panose="020B0503020204020204" pitchFamily="34" charset="-122"/>
              <a:ea typeface="微软雅黑" panose="020B0503020204020204" pitchFamily="34" charset="-122"/>
            </a:endParaRPr>
          </a:p>
          <a:p>
            <a:pPr marL="0" indent="0">
              <a:buNone/>
            </a:pPr>
            <a:r>
              <a:rPr lang="zh-CN" altLang="en-US" sz="2400" b="1" dirty="0">
                <a:solidFill>
                  <a:srgbClr val="FF0000"/>
                </a:solidFill>
                <a:highlight>
                  <a:srgbClr val="FFFF00"/>
                </a:highlight>
                <a:latin typeface="微软雅黑" panose="020B0503020204020204" pitchFamily="34" charset="-122"/>
                <a:ea typeface="微软雅黑" panose="020B0503020204020204" pitchFamily="34" charset="-122"/>
              </a:rPr>
              <a:t>数据分级、筛选和科学数据提取是和卫星载荷、运行相关的功能，处理程序由卫星科学运行系统提供。</a:t>
            </a:r>
            <a:endParaRPr lang="en-US" altLang="zh-CN" sz="2400" b="1" dirty="0">
              <a:solidFill>
                <a:srgbClr val="FF0000"/>
              </a:solidFill>
              <a:highlight>
                <a:srgbClr val="FFFF00"/>
              </a:highlight>
              <a:latin typeface="微软雅黑" panose="020B0503020204020204" pitchFamily="34" charset="-122"/>
              <a:ea typeface="微软雅黑" panose="020B0503020204020204" pitchFamily="34" charset="-122"/>
            </a:endParaRPr>
          </a:p>
          <a:p>
            <a:pPr marL="0" indent="0">
              <a:buNone/>
            </a:pPr>
            <a:r>
              <a:rPr lang="zh-CN" altLang="en-US" sz="2400" b="1" dirty="0">
                <a:latin typeface="微软雅黑" panose="020B0503020204020204" pitchFamily="34" charset="-122"/>
                <a:ea typeface="微软雅黑" panose="020B0503020204020204" pitchFamily="34" charset="-122"/>
              </a:rPr>
              <a:t>后续分析是将上述信息读入到高能天文通用数据分析软件包</a:t>
            </a:r>
            <a:r>
              <a:rPr lang="en-US" altLang="zh-CN" sz="2400" b="1" dirty="0">
                <a:latin typeface="微软雅黑" panose="020B0503020204020204" pitchFamily="34" charset="-122"/>
                <a:ea typeface="微软雅黑" panose="020B0503020204020204" pitchFamily="34" charset="-122"/>
              </a:rPr>
              <a:t>(</a:t>
            </a:r>
            <a:r>
              <a:rPr lang="en-US" altLang="zh-CN" sz="2400" b="1" dirty="0" err="1">
                <a:latin typeface="微软雅黑" panose="020B0503020204020204" pitchFamily="34" charset="-122"/>
                <a:ea typeface="微软雅黑" panose="020B0503020204020204" pitchFamily="34" charset="-122"/>
              </a:rPr>
              <a:t>Heasoft</a:t>
            </a:r>
            <a:r>
              <a:rPr lang="en-US" altLang="zh-CN" sz="2400" b="1" dirty="0">
                <a:latin typeface="微软雅黑" panose="020B0503020204020204" pitchFamily="34" charset="-122"/>
                <a:ea typeface="微软雅黑" panose="020B0503020204020204" pitchFamily="34" charset="-122"/>
              </a:rPr>
              <a:t>/XANADU</a:t>
            </a:r>
            <a:r>
              <a:rPr lang="zh-CN" altLang="en-US" sz="2400" b="1" dirty="0">
                <a:latin typeface="微软雅黑" panose="020B0503020204020204" pitchFamily="34" charset="-122"/>
                <a:ea typeface="微软雅黑" panose="020B0503020204020204" pitchFamily="34" charset="-122"/>
              </a:rPr>
              <a:t>），开展能谱分析（</a:t>
            </a:r>
            <a:r>
              <a:rPr lang="en-US" altLang="zh-CN" sz="2400" b="1" dirty="0">
                <a:latin typeface="微软雅黑" panose="020B0503020204020204" pitchFamily="34" charset="-122"/>
                <a:ea typeface="微软雅黑" panose="020B0503020204020204" pitchFamily="34" charset="-122"/>
              </a:rPr>
              <a:t>XSPEC</a:t>
            </a:r>
            <a:r>
              <a:rPr lang="zh-CN" altLang="en-US" sz="2400" b="1" dirty="0">
                <a:latin typeface="微软雅黑" panose="020B0503020204020204" pitchFamily="34" charset="-122"/>
                <a:ea typeface="微软雅黑" panose="020B0503020204020204" pitchFamily="34" charset="-122"/>
              </a:rPr>
              <a:t>）、时变分析（</a:t>
            </a:r>
            <a:r>
              <a:rPr lang="en-US" altLang="zh-CN" sz="2400" b="1" dirty="0">
                <a:latin typeface="微软雅黑" panose="020B0503020204020204" pitchFamily="34" charset="-122"/>
                <a:ea typeface="微软雅黑" panose="020B0503020204020204" pitchFamily="34" charset="-122"/>
              </a:rPr>
              <a:t>XRONOS</a:t>
            </a:r>
            <a:r>
              <a:rPr lang="zh-CN" altLang="en-US" sz="2400" b="1" dirty="0">
                <a:latin typeface="微软雅黑" panose="020B0503020204020204" pitchFamily="34" charset="-122"/>
                <a:ea typeface="微软雅黑" panose="020B0503020204020204" pitchFamily="34" charset="-122"/>
              </a:rPr>
              <a:t>）和图像分析（</a:t>
            </a:r>
            <a:r>
              <a:rPr lang="en-US" altLang="zh-CN" sz="2400" b="1" dirty="0">
                <a:latin typeface="微软雅黑" panose="020B0503020204020204" pitchFamily="34" charset="-122"/>
                <a:ea typeface="微软雅黑" panose="020B0503020204020204" pitchFamily="34" charset="-122"/>
              </a:rPr>
              <a:t>XIMAGE</a:t>
            </a:r>
            <a:r>
              <a:rPr lang="zh-CN" altLang="en-US" sz="2400" b="1" dirty="0">
                <a:latin typeface="微软雅黑" panose="020B0503020204020204" pitchFamily="34" charset="-122"/>
                <a:ea typeface="微软雅黑" panose="020B0503020204020204" pitchFamily="34" charset="-122"/>
              </a:rPr>
              <a:t>），对辐射机制、强度分布、时变性质等问题进行研究。</a:t>
            </a:r>
            <a:endParaRPr lang="en-US" altLang="zh-CN" sz="2400" b="1" dirty="0">
              <a:latin typeface="微软雅黑" panose="020B0503020204020204" pitchFamily="34" charset="-122"/>
              <a:ea typeface="微软雅黑" panose="020B0503020204020204" pitchFamily="34" charset="-122"/>
            </a:endParaRPr>
          </a:p>
          <a:p>
            <a:pPr marL="0" indent="0">
              <a:buNone/>
            </a:pPr>
            <a:r>
              <a:rPr lang="zh-CN" altLang="en-US" sz="2400" b="1" dirty="0">
                <a:latin typeface="微软雅黑" panose="020B0503020204020204" pitchFamily="34" charset="-122"/>
                <a:ea typeface="微软雅黑" panose="020B0503020204020204" pitchFamily="34" charset="-122"/>
              </a:rPr>
              <a:t>偏振分析软件包可能是一个独立的包，也会集成在通用数据分析软件包。</a:t>
            </a:r>
          </a:p>
        </p:txBody>
      </p:sp>
      <p:sp>
        <p:nvSpPr>
          <p:cNvPr id="2" name="灯片编号占位符 1">
            <a:extLst>
              <a:ext uri="{FF2B5EF4-FFF2-40B4-BE49-F238E27FC236}">
                <a16:creationId xmlns:a16="http://schemas.microsoft.com/office/drawing/2014/main" id="{5E43EE10-4630-4831-B7DC-7502FD76D267}"/>
              </a:ext>
            </a:extLst>
          </p:cNvPr>
          <p:cNvSpPr>
            <a:spLocks noGrp="1"/>
          </p:cNvSpPr>
          <p:nvPr>
            <p:ph type="sldNum" sz="quarter" idx="12"/>
          </p:nvPr>
        </p:nvSpPr>
        <p:spPr/>
        <p:txBody>
          <a:bodyPr/>
          <a:lstStyle/>
          <a:p>
            <a:fld id="{0C913308-F349-4B6D-A68A-DD1791B4A57B}" type="slidenum">
              <a:rPr lang="zh-CN" altLang="en-US" smtClean="0"/>
              <a:pPr/>
              <a:t>20</a:t>
            </a:fld>
            <a:endParaRPr lang="zh-CN" altLang="en-US" dirty="0"/>
          </a:p>
        </p:txBody>
      </p:sp>
    </p:spTree>
    <p:extLst>
      <p:ext uri="{BB962C8B-B14F-4D97-AF65-F5344CB8AC3E}">
        <p14:creationId xmlns:p14="http://schemas.microsoft.com/office/powerpoint/2010/main" val="4349267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8DED03-3A6E-40DA-8619-C7BBCBC414F0}"/>
              </a:ext>
            </a:extLst>
          </p:cNvPr>
          <p:cNvSpPr>
            <a:spLocks noGrp="1"/>
          </p:cNvSpPr>
          <p:nvPr>
            <p:ph type="title"/>
          </p:nvPr>
        </p:nvSpPr>
        <p:spPr>
          <a:xfrm>
            <a:off x="728084" y="248897"/>
            <a:ext cx="10427596" cy="882317"/>
          </a:xfrm>
        </p:spPr>
        <p:txBody>
          <a:bodyPr/>
          <a:lstStyle/>
          <a:p>
            <a:r>
              <a:rPr lang="zh-CN" altLang="en-US" b="1" dirty="0">
                <a:latin typeface="微软雅黑" panose="020B0503020204020204" pitchFamily="34" charset="-122"/>
                <a:ea typeface="微软雅黑" panose="020B0503020204020204" pitchFamily="34" charset="-122"/>
              </a:rPr>
              <a:t>数据分析</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数据分析</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物理分析</a:t>
            </a:r>
          </a:p>
        </p:txBody>
      </p:sp>
      <p:sp>
        <p:nvSpPr>
          <p:cNvPr id="3" name="内容占位符 2">
            <a:extLst>
              <a:ext uri="{FF2B5EF4-FFF2-40B4-BE49-F238E27FC236}">
                <a16:creationId xmlns:a16="http://schemas.microsoft.com/office/drawing/2014/main" id="{1B7BBAF6-DB12-4E98-870C-D4C8858050D9}"/>
              </a:ext>
            </a:extLst>
          </p:cNvPr>
          <p:cNvSpPr>
            <a:spLocks noGrp="1"/>
          </p:cNvSpPr>
          <p:nvPr>
            <p:ph idx="1"/>
          </p:nvPr>
        </p:nvSpPr>
        <p:spPr/>
        <p:txBody>
          <a:bodyPr/>
          <a:lstStyle/>
          <a:p>
            <a:endParaRPr lang="zh-CN" altLang="en-US"/>
          </a:p>
        </p:txBody>
      </p:sp>
      <p:pic>
        <p:nvPicPr>
          <p:cNvPr id="4" name="图片 3">
            <a:extLst>
              <a:ext uri="{FF2B5EF4-FFF2-40B4-BE49-F238E27FC236}">
                <a16:creationId xmlns:a16="http://schemas.microsoft.com/office/drawing/2014/main" id="{511A1D54-1B1D-48EA-91F0-17B048350618}"/>
              </a:ext>
            </a:extLst>
          </p:cNvPr>
          <p:cNvPicPr>
            <a:picLocks noChangeAspect="1"/>
          </p:cNvPicPr>
          <p:nvPr/>
        </p:nvPicPr>
        <p:blipFill>
          <a:blip r:embed="rId2"/>
          <a:stretch>
            <a:fillRect/>
          </a:stretch>
        </p:blipFill>
        <p:spPr>
          <a:xfrm>
            <a:off x="1498979" y="1302357"/>
            <a:ext cx="9194041" cy="5292028"/>
          </a:xfrm>
          <a:prstGeom prst="rect">
            <a:avLst/>
          </a:prstGeom>
        </p:spPr>
      </p:pic>
    </p:spTree>
    <p:extLst>
      <p:ext uri="{BB962C8B-B14F-4D97-AF65-F5344CB8AC3E}">
        <p14:creationId xmlns:p14="http://schemas.microsoft.com/office/powerpoint/2010/main" val="831389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C89F57F1-F962-40D6-B88D-1FB5465BC3F3}"/>
              </a:ext>
            </a:extLst>
          </p:cNvPr>
          <p:cNvPicPr>
            <a:picLocks noChangeAspect="1"/>
          </p:cNvPicPr>
          <p:nvPr/>
        </p:nvPicPr>
        <p:blipFill>
          <a:blip r:embed="rId2"/>
          <a:stretch>
            <a:fillRect/>
          </a:stretch>
        </p:blipFill>
        <p:spPr>
          <a:xfrm>
            <a:off x="9037604" y="1434248"/>
            <a:ext cx="2343477" cy="4486901"/>
          </a:xfrm>
          <a:prstGeom prst="rect">
            <a:avLst/>
          </a:prstGeom>
        </p:spPr>
      </p:pic>
      <p:sp>
        <p:nvSpPr>
          <p:cNvPr id="2" name="标题 1"/>
          <p:cNvSpPr>
            <a:spLocks noGrp="1"/>
          </p:cNvSpPr>
          <p:nvPr>
            <p:ph type="title"/>
          </p:nvPr>
        </p:nvSpPr>
        <p:spPr>
          <a:xfrm>
            <a:off x="728084" y="156085"/>
            <a:ext cx="10058400" cy="882317"/>
          </a:xfrm>
        </p:spPr>
        <p:txBody>
          <a:bodyPr/>
          <a:lstStyle/>
          <a:p>
            <a:r>
              <a:rPr lang="zh-CN" altLang="en-US" b="1" dirty="0">
                <a:latin typeface="微软雅黑" panose="020B0503020204020204" pitchFamily="34" charset="-122"/>
                <a:ea typeface="微软雅黑" panose="020B0503020204020204" pitchFamily="34" charset="-122"/>
              </a:rPr>
              <a:t>探测与数据分析流程</a:t>
            </a:r>
            <a:endParaRPr kumimoji="1" lang="zh-CN" altLang="en-US" b="1" dirty="0">
              <a:latin typeface="微软雅黑" panose="020B0503020204020204" pitchFamily="34" charset="-122"/>
              <a:ea typeface="微软雅黑" panose="020B0503020204020204" pitchFamily="34" charset="-122"/>
            </a:endParaRPr>
          </a:p>
        </p:txBody>
      </p:sp>
      <p:sp>
        <p:nvSpPr>
          <p:cNvPr id="5" name="灯片编号占位符 4">
            <a:extLst>
              <a:ext uri="{FF2B5EF4-FFF2-40B4-BE49-F238E27FC236}">
                <a16:creationId xmlns:a16="http://schemas.microsoft.com/office/drawing/2014/main" id="{3A22B94D-9728-4F52-B272-69FCB80B8CAF}"/>
              </a:ext>
            </a:extLst>
          </p:cNvPr>
          <p:cNvSpPr>
            <a:spLocks noGrp="1"/>
          </p:cNvSpPr>
          <p:nvPr>
            <p:ph type="sldNum" sz="quarter" idx="12"/>
          </p:nvPr>
        </p:nvSpPr>
        <p:spPr/>
        <p:txBody>
          <a:bodyPr/>
          <a:lstStyle/>
          <a:p>
            <a:fld id="{0C913308-F349-4B6D-A68A-DD1791B4A57B}" type="slidenum">
              <a:rPr lang="zh-CN" altLang="en-US" smtClean="0"/>
              <a:t>22</a:t>
            </a:fld>
            <a:endParaRPr lang="zh-CN" altLang="en-US" dirty="0"/>
          </a:p>
        </p:txBody>
      </p:sp>
      <p:sp>
        <p:nvSpPr>
          <p:cNvPr id="6" name="内容占位符 5">
            <a:extLst>
              <a:ext uri="{FF2B5EF4-FFF2-40B4-BE49-F238E27FC236}">
                <a16:creationId xmlns:a16="http://schemas.microsoft.com/office/drawing/2014/main" id="{DA7347AF-E26F-448D-A922-BE5220FAF60D}"/>
              </a:ext>
            </a:extLst>
          </p:cNvPr>
          <p:cNvSpPr>
            <a:spLocks noGrp="1"/>
          </p:cNvSpPr>
          <p:nvPr>
            <p:ph idx="1"/>
          </p:nvPr>
        </p:nvSpPr>
        <p:spPr>
          <a:xfrm>
            <a:off x="728084" y="6059156"/>
            <a:ext cx="10058400" cy="512240"/>
          </a:xfrm>
        </p:spPr>
        <p:txBody>
          <a:bodyPr/>
          <a:lstStyle/>
          <a:p>
            <a:endParaRPr lang="zh-CN" altLang="en-US" dirty="0"/>
          </a:p>
        </p:txBody>
      </p:sp>
      <p:pic>
        <p:nvPicPr>
          <p:cNvPr id="7" name="图片 6">
            <a:extLst>
              <a:ext uri="{FF2B5EF4-FFF2-40B4-BE49-F238E27FC236}">
                <a16:creationId xmlns:a16="http://schemas.microsoft.com/office/drawing/2014/main" id="{7C452591-C148-4343-81A7-6E496D3473D0}"/>
              </a:ext>
            </a:extLst>
          </p:cNvPr>
          <p:cNvPicPr>
            <a:picLocks noChangeAspect="1"/>
          </p:cNvPicPr>
          <p:nvPr/>
        </p:nvPicPr>
        <p:blipFill>
          <a:blip r:embed="rId3"/>
          <a:stretch>
            <a:fillRect/>
          </a:stretch>
        </p:blipFill>
        <p:spPr>
          <a:xfrm>
            <a:off x="622921" y="1329612"/>
            <a:ext cx="6410925" cy="4696175"/>
          </a:xfrm>
          <a:prstGeom prst="rect">
            <a:avLst/>
          </a:prstGeom>
        </p:spPr>
      </p:pic>
      <p:cxnSp>
        <p:nvCxnSpPr>
          <p:cNvPr id="11" name="直接箭头连接符 10">
            <a:extLst>
              <a:ext uri="{FF2B5EF4-FFF2-40B4-BE49-F238E27FC236}">
                <a16:creationId xmlns:a16="http://schemas.microsoft.com/office/drawing/2014/main" id="{11E7C1CB-97B1-4E35-98F7-FDB970CACF92}"/>
              </a:ext>
            </a:extLst>
          </p:cNvPr>
          <p:cNvCxnSpPr>
            <a:cxnSpLocks/>
          </p:cNvCxnSpPr>
          <p:nvPr/>
        </p:nvCxnSpPr>
        <p:spPr>
          <a:xfrm>
            <a:off x="6993654" y="3717892"/>
            <a:ext cx="27130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1" name="文本框 20">
            <a:extLst>
              <a:ext uri="{FF2B5EF4-FFF2-40B4-BE49-F238E27FC236}">
                <a16:creationId xmlns:a16="http://schemas.microsoft.com/office/drawing/2014/main" id="{25258D46-0061-49AB-9654-454703F51D26}"/>
              </a:ext>
            </a:extLst>
          </p:cNvPr>
          <p:cNvSpPr txBox="1"/>
          <p:nvPr/>
        </p:nvSpPr>
        <p:spPr>
          <a:xfrm>
            <a:off x="7318751" y="2713055"/>
            <a:ext cx="422028" cy="2031325"/>
          </a:xfrm>
          <a:prstGeom prst="rect">
            <a:avLst/>
          </a:prstGeom>
          <a:noFill/>
          <a:ln w="19050">
            <a:solidFill>
              <a:schemeClr val="dk1"/>
            </a:solidFill>
          </a:ln>
        </p:spPr>
        <p:txBody>
          <a:bodyPr wrap="square" rtlCol="0">
            <a:spAutoFit/>
          </a:bodyPr>
          <a:lstStyle/>
          <a:p>
            <a:endParaRPr lang="en-US" altLang="zh-CN" dirty="0"/>
          </a:p>
          <a:p>
            <a:r>
              <a:rPr lang="zh-CN" altLang="en-US" b="1" dirty="0">
                <a:latin typeface="+mn-ea"/>
              </a:rPr>
              <a:t>数据下传</a:t>
            </a:r>
            <a:endParaRPr lang="en-US" altLang="zh-CN" b="1" dirty="0">
              <a:latin typeface="+mn-ea"/>
            </a:endParaRPr>
          </a:p>
          <a:p>
            <a:endParaRPr lang="en-US" altLang="zh-CN" b="1" dirty="0">
              <a:latin typeface="+mn-ea"/>
            </a:endParaRPr>
          </a:p>
          <a:p>
            <a:endParaRPr lang="en-US" altLang="zh-CN" dirty="0"/>
          </a:p>
        </p:txBody>
      </p:sp>
      <p:cxnSp>
        <p:nvCxnSpPr>
          <p:cNvPr id="23" name="直接箭头连接符 22">
            <a:extLst>
              <a:ext uri="{FF2B5EF4-FFF2-40B4-BE49-F238E27FC236}">
                <a16:creationId xmlns:a16="http://schemas.microsoft.com/office/drawing/2014/main" id="{ACD25E37-8078-43F1-905E-EF21CFE48243}"/>
              </a:ext>
            </a:extLst>
          </p:cNvPr>
          <p:cNvCxnSpPr>
            <a:stCxn id="21" idx="3"/>
          </p:cNvCxnSpPr>
          <p:nvPr/>
        </p:nvCxnSpPr>
        <p:spPr>
          <a:xfrm flipV="1">
            <a:off x="7740779" y="3717892"/>
            <a:ext cx="316700" cy="1082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4" name="文本框 23">
            <a:extLst>
              <a:ext uri="{FF2B5EF4-FFF2-40B4-BE49-F238E27FC236}">
                <a16:creationId xmlns:a16="http://schemas.microsoft.com/office/drawing/2014/main" id="{8A5A6490-0166-4346-A786-554F51580770}"/>
              </a:ext>
            </a:extLst>
          </p:cNvPr>
          <p:cNvSpPr txBox="1"/>
          <p:nvPr/>
        </p:nvSpPr>
        <p:spPr>
          <a:xfrm>
            <a:off x="8057480" y="2713055"/>
            <a:ext cx="422028" cy="2031325"/>
          </a:xfrm>
          <a:prstGeom prst="rect">
            <a:avLst/>
          </a:prstGeom>
          <a:noFill/>
          <a:ln w="22225">
            <a:solidFill>
              <a:schemeClr val="dk1"/>
            </a:solidFill>
          </a:ln>
        </p:spPr>
        <p:txBody>
          <a:bodyPr wrap="square" rtlCol="0">
            <a:spAutoFit/>
          </a:bodyPr>
          <a:lstStyle/>
          <a:p>
            <a:endParaRPr lang="en-US" altLang="zh-CN" b="1" dirty="0"/>
          </a:p>
          <a:p>
            <a:r>
              <a:rPr lang="zh-CN" altLang="en-US" b="1" dirty="0"/>
              <a:t>数据产品化</a:t>
            </a:r>
            <a:endParaRPr lang="en-US" altLang="zh-CN" b="1" dirty="0"/>
          </a:p>
          <a:p>
            <a:endParaRPr lang="en-US" altLang="zh-CN" b="1" dirty="0"/>
          </a:p>
        </p:txBody>
      </p:sp>
      <p:cxnSp>
        <p:nvCxnSpPr>
          <p:cNvPr id="27" name="直接箭头连接符 26">
            <a:extLst>
              <a:ext uri="{FF2B5EF4-FFF2-40B4-BE49-F238E27FC236}">
                <a16:creationId xmlns:a16="http://schemas.microsoft.com/office/drawing/2014/main" id="{76401E32-FDA7-440B-A431-51F332F0954B}"/>
              </a:ext>
            </a:extLst>
          </p:cNvPr>
          <p:cNvCxnSpPr>
            <a:cxnSpLocks/>
            <a:stCxn id="24" idx="3"/>
          </p:cNvCxnSpPr>
          <p:nvPr/>
        </p:nvCxnSpPr>
        <p:spPr>
          <a:xfrm>
            <a:off x="8479508" y="3728718"/>
            <a:ext cx="316701" cy="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0" name="文本框 29">
            <a:extLst>
              <a:ext uri="{FF2B5EF4-FFF2-40B4-BE49-F238E27FC236}">
                <a16:creationId xmlns:a16="http://schemas.microsoft.com/office/drawing/2014/main" id="{9332EDA7-555D-46D3-9033-B3EB23ED06CA}"/>
              </a:ext>
            </a:extLst>
          </p:cNvPr>
          <p:cNvSpPr txBox="1"/>
          <p:nvPr/>
        </p:nvSpPr>
        <p:spPr>
          <a:xfrm>
            <a:off x="8796210" y="2675348"/>
            <a:ext cx="422028" cy="2031325"/>
          </a:xfrm>
          <a:prstGeom prst="rect">
            <a:avLst/>
          </a:prstGeom>
          <a:noFill/>
          <a:ln w="25400">
            <a:solidFill>
              <a:schemeClr val="dk1"/>
            </a:solidFill>
          </a:ln>
        </p:spPr>
        <p:txBody>
          <a:bodyPr wrap="square" rtlCol="0">
            <a:spAutoFit/>
          </a:bodyPr>
          <a:lstStyle/>
          <a:p>
            <a:endParaRPr lang="en-US" altLang="zh-CN" dirty="0"/>
          </a:p>
          <a:p>
            <a:r>
              <a:rPr lang="zh-CN" altLang="en-US" b="1" dirty="0"/>
              <a:t>数据分析</a:t>
            </a:r>
            <a:endParaRPr lang="en-US" altLang="zh-CN" b="1" dirty="0"/>
          </a:p>
          <a:p>
            <a:endParaRPr lang="en-US" altLang="zh-CN" dirty="0"/>
          </a:p>
          <a:p>
            <a:endParaRPr lang="zh-CN" altLang="en-US" dirty="0"/>
          </a:p>
        </p:txBody>
      </p:sp>
      <p:cxnSp>
        <p:nvCxnSpPr>
          <p:cNvPr id="14" name="直接箭头连接符 13">
            <a:extLst>
              <a:ext uri="{FF2B5EF4-FFF2-40B4-BE49-F238E27FC236}">
                <a16:creationId xmlns:a16="http://schemas.microsoft.com/office/drawing/2014/main" id="{7598B0B2-2889-4300-8746-E57F2A5D0175}"/>
              </a:ext>
            </a:extLst>
          </p:cNvPr>
          <p:cNvCxnSpPr>
            <a:cxnSpLocks/>
          </p:cNvCxnSpPr>
          <p:nvPr/>
        </p:nvCxnSpPr>
        <p:spPr>
          <a:xfrm>
            <a:off x="5909156" y="3379666"/>
            <a:ext cx="316701" cy="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6" name="文本框 15">
            <a:extLst>
              <a:ext uri="{FF2B5EF4-FFF2-40B4-BE49-F238E27FC236}">
                <a16:creationId xmlns:a16="http://schemas.microsoft.com/office/drawing/2014/main" id="{FE537500-36F4-485E-9E11-09348C06F6C5}"/>
              </a:ext>
            </a:extLst>
          </p:cNvPr>
          <p:cNvSpPr txBox="1"/>
          <p:nvPr/>
        </p:nvSpPr>
        <p:spPr>
          <a:xfrm>
            <a:off x="9791059" y="5297655"/>
            <a:ext cx="1419136" cy="461665"/>
          </a:xfrm>
          <a:prstGeom prst="rect">
            <a:avLst/>
          </a:prstGeom>
          <a:solidFill>
            <a:schemeClr val="bg1"/>
          </a:solidFill>
        </p:spPr>
        <p:txBody>
          <a:bodyPr wrap="square" rtlCol="0">
            <a:spAutoFit/>
          </a:bodyPr>
          <a:lstStyle/>
          <a:p>
            <a:pPr algn="ctr"/>
            <a:r>
              <a:rPr lang="zh-CN" altLang="en-US" sz="2400" b="1" dirty="0">
                <a:solidFill>
                  <a:srgbClr val="FF0000"/>
                </a:solidFill>
                <a:highlight>
                  <a:srgbClr val="FFFF00"/>
                </a:highlight>
              </a:rPr>
              <a:t>偏振分析</a:t>
            </a:r>
          </a:p>
        </p:txBody>
      </p:sp>
    </p:spTree>
    <p:extLst>
      <p:ext uri="{BB962C8B-B14F-4D97-AF65-F5344CB8AC3E}">
        <p14:creationId xmlns:p14="http://schemas.microsoft.com/office/powerpoint/2010/main" val="1624491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2">
            <a:extLst>
              <a:ext uri="{FF2B5EF4-FFF2-40B4-BE49-F238E27FC236}">
                <a16:creationId xmlns:a16="http://schemas.microsoft.com/office/drawing/2014/main" id="{1387EBBD-27C6-469F-B37A-42986615476E}"/>
              </a:ext>
            </a:extLst>
          </p:cNvPr>
          <p:cNvSpPr>
            <a:spLocks noGrp="1"/>
          </p:cNvSpPr>
          <p:nvPr>
            <p:ph idx="1"/>
          </p:nvPr>
        </p:nvSpPr>
        <p:spPr>
          <a:xfrm>
            <a:off x="497840" y="1412775"/>
            <a:ext cx="11158248" cy="5173919"/>
          </a:xfrm>
        </p:spPr>
        <p:txBody>
          <a:bodyPr>
            <a:normAutofit/>
          </a:bodyPr>
          <a:lstStyle/>
          <a:p>
            <a:pPr marL="0" indent="0">
              <a:lnSpc>
                <a:spcPct val="100000"/>
              </a:lnSpc>
              <a:spcBef>
                <a:spcPts val="0"/>
              </a:spcBef>
              <a:spcAft>
                <a:spcPts val="0"/>
              </a:spcAft>
              <a:buNone/>
              <a:defRPr/>
            </a:pPr>
            <a:r>
              <a:rPr lang="zh-CN" altLang="en-US" sz="3200" b="1" dirty="0">
                <a:solidFill>
                  <a:srgbClr val="C00000"/>
                </a:solidFill>
                <a:latin typeface="微软雅黑" panose="020B0503020204020204" pitchFamily="34" charset="-122"/>
                <a:ea typeface="微软雅黑" panose="020B0503020204020204" pitchFamily="34" charset="-122"/>
              </a:rPr>
              <a:t>慧眼（</a:t>
            </a:r>
            <a:r>
              <a:rPr lang="en-US" altLang="zh-CN" sz="3200" b="1" dirty="0">
                <a:solidFill>
                  <a:srgbClr val="C00000"/>
                </a:solidFill>
                <a:latin typeface="微软雅黑" panose="020B0503020204020204" pitchFamily="34" charset="-122"/>
                <a:ea typeface="微软雅黑" panose="020B0503020204020204" pitchFamily="34" charset="-122"/>
              </a:rPr>
              <a:t>Insight-HXMT</a:t>
            </a:r>
            <a:r>
              <a:rPr lang="zh-CN" altLang="en-US" sz="3200" b="1" dirty="0">
                <a:solidFill>
                  <a:srgbClr val="C00000"/>
                </a:solidFill>
                <a:latin typeface="微软雅黑" panose="020B0503020204020204" pitchFamily="34" charset="-122"/>
                <a:ea typeface="微软雅黑" panose="020B0503020204020204" pitchFamily="34" charset="-122"/>
              </a:rPr>
              <a:t>）是我国第一颗</a:t>
            </a:r>
            <a:r>
              <a:rPr lang="en-US" altLang="zh-CN" sz="3200" b="1" dirty="0">
                <a:solidFill>
                  <a:srgbClr val="C00000"/>
                </a:solidFill>
                <a:latin typeface="微软雅黑" panose="020B0503020204020204" pitchFamily="34" charset="-122"/>
                <a:ea typeface="微软雅黑" panose="020B0503020204020204" pitchFamily="34" charset="-122"/>
              </a:rPr>
              <a:t>X</a:t>
            </a:r>
            <a:r>
              <a:rPr lang="zh-CN" altLang="en-US" sz="3200" b="1" dirty="0">
                <a:solidFill>
                  <a:srgbClr val="C00000"/>
                </a:solidFill>
                <a:latin typeface="微软雅黑" panose="020B0503020204020204" pitchFamily="34" charset="-122"/>
                <a:ea typeface="微软雅黑" panose="020B0503020204020204" pitchFamily="34" charset="-122"/>
              </a:rPr>
              <a:t>射线天文卫星，</a:t>
            </a:r>
            <a:r>
              <a:rPr lang="en-US" altLang="zh-CN" sz="3200" b="1" dirty="0">
                <a:solidFill>
                  <a:srgbClr val="C00000"/>
                </a:solidFill>
                <a:latin typeface="微软雅黑" panose="020B0503020204020204" pitchFamily="34" charset="-122"/>
                <a:ea typeface="微软雅黑" panose="020B0503020204020204" pitchFamily="34" charset="-122"/>
              </a:rPr>
              <a:t>2017</a:t>
            </a:r>
            <a:r>
              <a:rPr lang="zh-CN" altLang="en-US" sz="3200" b="1" dirty="0">
                <a:solidFill>
                  <a:srgbClr val="C00000"/>
                </a:solidFill>
                <a:latin typeface="微软雅黑" panose="020B0503020204020204" pitchFamily="34" charset="-122"/>
                <a:ea typeface="微软雅黑" panose="020B0503020204020204" pitchFamily="34" charset="-122"/>
              </a:rPr>
              <a:t>年</a:t>
            </a:r>
            <a:r>
              <a:rPr lang="en-US" altLang="zh-CN" sz="3200" b="1" dirty="0">
                <a:solidFill>
                  <a:srgbClr val="C00000"/>
                </a:solidFill>
                <a:latin typeface="微软雅黑" panose="020B0503020204020204" pitchFamily="34" charset="-122"/>
                <a:ea typeface="微软雅黑" panose="020B0503020204020204" pitchFamily="34" charset="-122"/>
              </a:rPr>
              <a:t>6</a:t>
            </a:r>
            <a:r>
              <a:rPr lang="zh-CN" altLang="en-US" sz="3200" b="1" dirty="0">
                <a:solidFill>
                  <a:srgbClr val="C00000"/>
                </a:solidFill>
                <a:latin typeface="微软雅黑" panose="020B0503020204020204" pitchFamily="34" charset="-122"/>
                <a:ea typeface="微软雅黑" panose="020B0503020204020204" pitchFamily="34" charset="-122"/>
              </a:rPr>
              <a:t>月</a:t>
            </a:r>
            <a:r>
              <a:rPr lang="en-US" altLang="zh-CN" sz="3200" b="1" dirty="0">
                <a:solidFill>
                  <a:srgbClr val="C00000"/>
                </a:solidFill>
                <a:latin typeface="微软雅黑" panose="020B0503020204020204" pitchFamily="34" charset="-122"/>
                <a:ea typeface="微软雅黑" panose="020B0503020204020204" pitchFamily="34" charset="-122"/>
              </a:rPr>
              <a:t>15</a:t>
            </a:r>
            <a:r>
              <a:rPr lang="zh-CN" altLang="en-US" sz="3200" b="1" dirty="0">
                <a:solidFill>
                  <a:srgbClr val="C00000"/>
                </a:solidFill>
                <a:latin typeface="微软雅黑" panose="020B0503020204020204" pitchFamily="34" charset="-122"/>
                <a:ea typeface="微软雅黑" panose="020B0503020204020204" pitchFamily="34" charset="-122"/>
              </a:rPr>
              <a:t>日在酒泉发射，目前各项功能正常。</a:t>
            </a:r>
            <a:endParaRPr lang="en-US" altLang="zh-CN" sz="3200" b="1" dirty="0">
              <a:solidFill>
                <a:srgbClr val="C00000"/>
              </a:solidFill>
              <a:latin typeface="微软雅黑" panose="020B0503020204020204" pitchFamily="34" charset="-122"/>
              <a:ea typeface="微软雅黑" panose="020B0503020204020204" pitchFamily="34" charset="-122"/>
            </a:endParaRPr>
          </a:p>
          <a:p>
            <a:pPr marL="0" indent="0">
              <a:lnSpc>
                <a:spcPct val="114000"/>
              </a:lnSpc>
              <a:spcBef>
                <a:spcPts val="0"/>
              </a:spcBef>
              <a:spcAft>
                <a:spcPts val="0"/>
              </a:spcAft>
              <a:buNone/>
              <a:defRPr/>
            </a:pPr>
            <a:r>
              <a:rPr lang="zh-CN" altLang="en-US" sz="3200" b="1" dirty="0">
                <a:solidFill>
                  <a:srgbClr val="C00000"/>
                </a:solidFill>
                <a:latin typeface="微软雅黑" panose="020B0503020204020204" pitchFamily="34" charset="-122"/>
                <a:ea typeface="微软雅黑" panose="020B0503020204020204" pitchFamily="34" charset="-122"/>
              </a:rPr>
              <a:t>卫星的主要优势：</a:t>
            </a:r>
            <a:endParaRPr lang="en-US" altLang="zh-CN" sz="3200" b="1" dirty="0">
              <a:solidFill>
                <a:srgbClr val="C00000"/>
              </a:solidFill>
              <a:latin typeface="微软雅黑" panose="020B0503020204020204" pitchFamily="34" charset="-122"/>
              <a:ea typeface="微软雅黑" panose="020B0503020204020204" pitchFamily="34" charset="-122"/>
            </a:endParaRPr>
          </a:p>
          <a:p>
            <a:pPr marL="1074738" indent="-735013">
              <a:lnSpc>
                <a:spcPct val="114000"/>
              </a:lnSpc>
              <a:spcBef>
                <a:spcPts val="0"/>
              </a:spcBef>
              <a:spcAft>
                <a:spcPts val="0"/>
              </a:spcAft>
              <a:buClr>
                <a:srgbClr val="C00000"/>
              </a:buClr>
              <a:buSzPct val="120000"/>
              <a:buFont typeface="Wingdings" panose="05000000000000000000" pitchFamily="2" charset="2"/>
              <a:buChar char="Ø"/>
              <a:defRPr/>
            </a:pPr>
            <a:r>
              <a:rPr lang="zh-CN" altLang="en-US" sz="2800" b="1" dirty="0">
                <a:latin typeface="微软雅黑" panose="020B0503020204020204" pitchFamily="34" charset="-122"/>
                <a:ea typeface="微软雅黑" panose="020B0503020204020204" pitchFamily="34" charset="-122"/>
              </a:rPr>
              <a:t>具备大面积和窄视场（低本底），巡天灵敏度好于以往的硬 </a:t>
            </a:r>
            <a:r>
              <a:rPr lang="en-US" altLang="zh-CN" sz="2800" b="1" dirty="0">
                <a:latin typeface="微软雅黑" panose="020B0503020204020204" pitchFamily="34" charset="-122"/>
                <a:ea typeface="微软雅黑" panose="020B0503020204020204" pitchFamily="34" charset="-122"/>
              </a:rPr>
              <a:t>X </a:t>
            </a:r>
            <a:r>
              <a:rPr lang="zh-CN" altLang="en-US" sz="2800" b="1" dirty="0">
                <a:latin typeface="微软雅黑" panose="020B0503020204020204" pitchFamily="34" charset="-122"/>
                <a:ea typeface="微软雅黑" panose="020B0503020204020204" pitchFamily="34" charset="-122"/>
              </a:rPr>
              <a:t>射线望远镜，巡天观测效率更高；</a:t>
            </a:r>
            <a:endParaRPr lang="en-US" altLang="zh-CN" sz="2800" b="1" dirty="0">
              <a:latin typeface="微软雅黑" panose="020B0503020204020204" pitchFamily="34" charset="-122"/>
              <a:ea typeface="微软雅黑" panose="020B0503020204020204" pitchFamily="34" charset="-122"/>
            </a:endParaRPr>
          </a:p>
          <a:p>
            <a:pPr marL="1074738" indent="-735013">
              <a:lnSpc>
                <a:spcPct val="114000"/>
              </a:lnSpc>
              <a:spcBef>
                <a:spcPts val="0"/>
              </a:spcBef>
              <a:spcAft>
                <a:spcPts val="0"/>
              </a:spcAft>
              <a:buClr>
                <a:srgbClr val="C00000"/>
              </a:buClr>
              <a:buSzPct val="120000"/>
              <a:buFont typeface="Wingdings" panose="05000000000000000000" pitchFamily="2" charset="2"/>
              <a:buChar char="Ø"/>
              <a:defRPr/>
            </a:pPr>
            <a:r>
              <a:rPr lang="zh-CN" altLang="en-US" sz="2800" b="1" dirty="0">
                <a:latin typeface="微软雅黑" panose="020B0503020204020204" pitchFamily="34" charset="-122"/>
                <a:ea typeface="微软雅黑" panose="020B0503020204020204" pitchFamily="34" charset="-122"/>
              </a:rPr>
              <a:t>具备能道宽（</a:t>
            </a:r>
            <a:r>
              <a:rPr lang="en-US" altLang="zh-CN" sz="2800" b="1" dirty="0">
                <a:latin typeface="微软雅黑" panose="020B0503020204020204" pitchFamily="34" charset="-122"/>
                <a:ea typeface="微软雅黑" panose="020B0503020204020204" pitchFamily="34" charset="-122"/>
              </a:rPr>
              <a:t>1-250keV</a:t>
            </a:r>
            <a:r>
              <a:rPr lang="zh-CN" altLang="en-US" sz="2800" b="1" dirty="0">
                <a:latin typeface="微软雅黑" panose="020B0503020204020204" pitchFamily="34" charset="-122"/>
                <a:ea typeface="微软雅黑" panose="020B0503020204020204" pitchFamily="34" charset="-122"/>
              </a:rPr>
              <a:t>）、时间分辨率高、光子堆积效应小等特点，可以同时覆盖天体现象的软</a:t>
            </a:r>
            <a:r>
              <a:rPr lang="en-US" altLang="zh-CN" sz="2800" b="1" dirty="0">
                <a:latin typeface="微软雅黑" panose="020B0503020204020204" pitchFamily="34" charset="-122"/>
                <a:ea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rPr>
              <a:t>硬辐射成分，适合开展 </a:t>
            </a:r>
            <a:r>
              <a:rPr lang="en-US" altLang="zh-CN" sz="2800" b="1" dirty="0">
                <a:latin typeface="微软雅黑" panose="020B0503020204020204" pitchFamily="34" charset="-122"/>
                <a:ea typeface="微软雅黑" panose="020B0503020204020204" pitchFamily="34" charset="-122"/>
              </a:rPr>
              <a:t>X </a:t>
            </a:r>
            <a:r>
              <a:rPr lang="zh-CN" altLang="en-US" sz="2800" b="1" dirty="0">
                <a:latin typeface="微软雅黑" panose="020B0503020204020204" pitchFamily="34" charset="-122"/>
                <a:ea typeface="微软雅黑" panose="020B0503020204020204" pitchFamily="34" charset="-122"/>
              </a:rPr>
              <a:t>射线双星和其它亮源的时变和能谱研究，并在软 </a:t>
            </a:r>
            <a:r>
              <a:rPr lang="en-US" altLang="zh-CN" sz="2800" b="1" dirty="0">
                <a:latin typeface="微软雅黑" panose="020B0503020204020204" pitchFamily="34" charset="-122"/>
                <a:ea typeface="微软雅黑" panose="020B0503020204020204" pitchFamily="34" charset="-122"/>
              </a:rPr>
              <a:t>X </a:t>
            </a:r>
            <a:r>
              <a:rPr lang="zh-CN" altLang="en-US" sz="2800" b="1" dirty="0">
                <a:latin typeface="微软雅黑" panose="020B0503020204020204" pitchFamily="34" charset="-122"/>
                <a:ea typeface="微软雅黑" panose="020B0503020204020204" pitchFamily="34" charset="-122"/>
              </a:rPr>
              <a:t>射线波段亮源观测以及爆发源高软态观测方面具备优势；</a:t>
            </a:r>
            <a:endParaRPr lang="en-US" altLang="zh-CN" sz="2800" b="1" dirty="0">
              <a:latin typeface="微软雅黑" panose="020B0503020204020204" pitchFamily="34" charset="-122"/>
              <a:ea typeface="微软雅黑" panose="020B0503020204020204" pitchFamily="34" charset="-122"/>
            </a:endParaRPr>
          </a:p>
          <a:p>
            <a:pPr marL="1074738" indent="-735013">
              <a:lnSpc>
                <a:spcPct val="114000"/>
              </a:lnSpc>
              <a:spcBef>
                <a:spcPts val="0"/>
              </a:spcBef>
              <a:spcAft>
                <a:spcPts val="0"/>
              </a:spcAft>
              <a:buClr>
                <a:srgbClr val="C00000"/>
              </a:buClr>
              <a:buSzPct val="120000"/>
              <a:buFont typeface="Wingdings" panose="05000000000000000000" pitchFamily="2" charset="2"/>
              <a:buChar char="Ø"/>
              <a:defRPr/>
            </a:pPr>
            <a:r>
              <a:rPr lang="zh-CN" altLang="en-US" sz="2800" b="1" dirty="0">
                <a:latin typeface="微软雅黑" panose="020B0503020204020204" pitchFamily="34" charset="-122"/>
                <a:ea typeface="微软雅黑" panose="020B0503020204020204" pitchFamily="34" charset="-122"/>
              </a:rPr>
              <a:t>是</a:t>
            </a:r>
            <a:r>
              <a:rPr lang="en-US" altLang="zh-CN" sz="2800" b="1" dirty="0">
                <a:latin typeface="微软雅黑" panose="020B0503020204020204" pitchFamily="34" charset="-122"/>
                <a:ea typeface="微软雅黑" panose="020B0503020204020204" pitchFamily="34" charset="-122"/>
              </a:rPr>
              <a:t>200 keV-3MeV</a:t>
            </a:r>
            <a:r>
              <a:rPr lang="zh-CN" altLang="en-US" sz="2800" b="1" dirty="0">
                <a:latin typeface="微软雅黑" panose="020B0503020204020204" pitchFamily="34" charset="-122"/>
                <a:ea typeface="微软雅黑" panose="020B0503020204020204" pitchFamily="34" charset="-122"/>
              </a:rPr>
              <a:t>能区面积最大的宇宙伽马暴在轨探测器。</a:t>
            </a:r>
            <a:endParaRPr lang="en-US" altLang="zh-CN" sz="2800" b="1" dirty="0">
              <a:latin typeface="微软雅黑" panose="020B0503020204020204" pitchFamily="34" charset="-122"/>
              <a:ea typeface="微软雅黑" panose="020B0503020204020204" pitchFamily="34" charset="-122"/>
            </a:endParaRPr>
          </a:p>
        </p:txBody>
      </p:sp>
      <p:sp>
        <p:nvSpPr>
          <p:cNvPr id="3" name="灯片编号占位符 2">
            <a:extLst>
              <a:ext uri="{FF2B5EF4-FFF2-40B4-BE49-F238E27FC236}">
                <a16:creationId xmlns:a16="http://schemas.microsoft.com/office/drawing/2014/main" id="{F60E08A7-93D6-4B72-975D-73AD712AA546}"/>
              </a:ext>
            </a:extLst>
          </p:cNvPr>
          <p:cNvSpPr>
            <a:spLocks noGrp="1"/>
          </p:cNvSpPr>
          <p:nvPr>
            <p:ph type="sldNum" sz="quarter" idx="12"/>
          </p:nvPr>
        </p:nvSpPr>
        <p:spPr/>
        <p:txBody>
          <a:bodyPr/>
          <a:lstStyle/>
          <a:p>
            <a:fld id="{0C913308-F349-4B6D-A68A-DD1791B4A57B}" type="slidenum">
              <a:rPr lang="zh-CN" altLang="en-US" smtClean="0"/>
              <a:pPr/>
              <a:t>23</a:t>
            </a:fld>
            <a:endParaRPr lang="zh-CN" altLang="en-US" dirty="0"/>
          </a:p>
        </p:txBody>
      </p:sp>
      <p:sp>
        <p:nvSpPr>
          <p:cNvPr id="9" name="标题 1">
            <a:extLst>
              <a:ext uri="{FF2B5EF4-FFF2-40B4-BE49-F238E27FC236}">
                <a16:creationId xmlns:a16="http://schemas.microsoft.com/office/drawing/2014/main" id="{E1971D05-A191-44BB-AA1E-17432C075750}"/>
              </a:ext>
            </a:extLst>
          </p:cNvPr>
          <p:cNvSpPr txBox="1">
            <a:spLocks/>
          </p:cNvSpPr>
          <p:nvPr/>
        </p:nvSpPr>
        <p:spPr>
          <a:xfrm>
            <a:off x="713433" y="271305"/>
            <a:ext cx="8941857" cy="853739"/>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defTabSz="342900">
              <a:lnSpc>
                <a:spcPct val="100000"/>
              </a:lnSpc>
              <a:defRPr/>
            </a:pPr>
            <a:r>
              <a:rPr lang="zh-CN" altLang="en-US" b="1" dirty="0">
                <a:solidFill>
                  <a:schemeClr val="tx1"/>
                </a:solidFill>
                <a:latin typeface="微软雅黑" panose="020B0503020204020204" pitchFamily="34" charset="-122"/>
                <a:ea typeface="微软雅黑" panose="020B0503020204020204" pitchFamily="34" charset="-122"/>
                <a:cs typeface="+mn-cs"/>
              </a:rPr>
              <a:t>四、慧眼卫星数据概况</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57D1DB13-8052-4028-B069-561C1A22C58B}"/>
              </a:ext>
            </a:extLst>
          </p:cNvPr>
          <p:cNvSpPr txBox="1">
            <a:spLocks noGrp="1"/>
          </p:cNvSpPr>
          <p:nvPr>
            <p:ph type="title"/>
          </p:nvPr>
        </p:nvSpPr>
        <p:spPr>
          <a:xfrm>
            <a:off x="720443" y="287255"/>
            <a:ext cx="9039261" cy="809734"/>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defTabSz="342900">
              <a:lnSpc>
                <a:spcPct val="100000"/>
              </a:lnSpc>
              <a:defRPr/>
            </a:pPr>
            <a:r>
              <a:rPr lang="zh-CN" altLang="en-US" b="1" dirty="0">
                <a:solidFill>
                  <a:schemeClr val="tx1"/>
                </a:solidFill>
                <a:latin typeface="微软雅黑" panose="020B0503020204020204" pitchFamily="34" charset="-122"/>
                <a:ea typeface="微软雅黑" panose="020B0503020204020204" pitchFamily="34" charset="-122"/>
                <a:cs typeface="+mn-cs"/>
              </a:rPr>
              <a:t>慧眼</a:t>
            </a:r>
            <a:r>
              <a:rPr lang="en-US" altLang="zh-CN" b="1" dirty="0">
                <a:solidFill>
                  <a:schemeClr val="tx1"/>
                </a:solidFill>
                <a:latin typeface="微软雅黑" panose="020B0503020204020204" pitchFamily="34" charset="-122"/>
                <a:ea typeface="微软雅黑" panose="020B0503020204020204" pitchFamily="34" charset="-122"/>
                <a:cs typeface="+mn-cs"/>
              </a:rPr>
              <a:t>-HXMT</a:t>
            </a:r>
            <a:r>
              <a:rPr lang="zh-CN" altLang="en-US" b="1" dirty="0">
                <a:solidFill>
                  <a:schemeClr val="tx1"/>
                </a:solidFill>
                <a:latin typeface="微软雅黑" panose="020B0503020204020204" pitchFamily="34" charset="-122"/>
                <a:ea typeface="微软雅黑" panose="020B0503020204020204" pitchFamily="34" charset="-122"/>
                <a:cs typeface="+mn-cs"/>
              </a:rPr>
              <a:t>卫星及载荷</a:t>
            </a:r>
          </a:p>
        </p:txBody>
      </p:sp>
      <p:pic>
        <p:nvPicPr>
          <p:cNvPr id="5" name="内容占位符 4">
            <a:extLst>
              <a:ext uri="{FF2B5EF4-FFF2-40B4-BE49-F238E27FC236}">
                <a16:creationId xmlns:a16="http://schemas.microsoft.com/office/drawing/2014/main" id="{501BA0AC-4B14-4609-BC8D-8F1BA8721314}"/>
              </a:ext>
            </a:extLst>
          </p:cNvPr>
          <p:cNvPicPr>
            <a:picLocks noGrp="1" noChangeAspect="1"/>
          </p:cNvPicPr>
          <p:nvPr>
            <p:ph idx="1"/>
          </p:nvPr>
        </p:nvPicPr>
        <p:blipFill rotWithShape="1">
          <a:blip r:embed="rId2"/>
          <a:srcRect b="26901"/>
          <a:stretch/>
        </p:blipFill>
        <p:spPr>
          <a:xfrm>
            <a:off x="5375921" y="1543742"/>
            <a:ext cx="6300264" cy="4866236"/>
          </a:xfrm>
          <a:prstGeom prst="rect">
            <a:avLst/>
          </a:prstGeom>
        </p:spPr>
      </p:pic>
      <p:sp>
        <p:nvSpPr>
          <p:cNvPr id="2" name="灯片编号占位符 1">
            <a:extLst>
              <a:ext uri="{FF2B5EF4-FFF2-40B4-BE49-F238E27FC236}">
                <a16:creationId xmlns:a16="http://schemas.microsoft.com/office/drawing/2014/main" id="{92A7957D-94BB-4BB3-9A64-467C664875E1}"/>
              </a:ext>
            </a:extLst>
          </p:cNvPr>
          <p:cNvSpPr>
            <a:spLocks noGrp="1"/>
          </p:cNvSpPr>
          <p:nvPr>
            <p:ph type="sldNum" sz="quarter" idx="12"/>
          </p:nvPr>
        </p:nvSpPr>
        <p:spPr/>
        <p:txBody>
          <a:bodyPr/>
          <a:lstStyle/>
          <a:p>
            <a:fld id="{0C913308-F349-4B6D-A68A-DD1791B4A57B}" type="slidenum">
              <a:rPr lang="zh-CN" altLang="en-US" smtClean="0"/>
              <a:pPr/>
              <a:t>24</a:t>
            </a:fld>
            <a:endParaRPr lang="zh-CN" altLang="en-US" dirty="0"/>
          </a:p>
        </p:txBody>
      </p:sp>
      <p:sp>
        <p:nvSpPr>
          <p:cNvPr id="7" name="矩形 6">
            <a:extLst>
              <a:ext uri="{FF2B5EF4-FFF2-40B4-BE49-F238E27FC236}">
                <a16:creationId xmlns:a16="http://schemas.microsoft.com/office/drawing/2014/main" id="{2EBD996F-FF58-4CF1-909B-605C65FC7E17}"/>
              </a:ext>
            </a:extLst>
          </p:cNvPr>
          <p:cNvSpPr/>
          <p:nvPr/>
        </p:nvSpPr>
        <p:spPr>
          <a:xfrm>
            <a:off x="720443" y="1437889"/>
            <a:ext cx="4564989" cy="4667753"/>
          </a:xfrm>
          <a:prstGeom prst="rect">
            <a:avLst/>
          </a:prstGeom>
        </p:spPr>
        <p:txBody>
          <a:bodyPr wrap="square">
            <a:spAutoFit/>
          </a:bodyPr>
          <a:lstStyle/>
          <a:p>
            <a:pPr marL="136922" indent="-136922">
              <a:lnSpc>
                <a:spcPts val="3000"/>
              </a:lnSpc>
            </a:pPr>
            <a:r>
              <a:rPr lang="zh-CN" altLang="en-US" sz="2400" b="1" dirty="0">
                <a:solidFill>
                  <a:srgbClr val="C00000"/>
                </a:solidFill>
                <a:latin typeface="微软雅黑" panose="020B0503020204020204" pitchFamily="34" charset="-122"/>
                <a:ea typeface="微软雅黑" panose="020B0503020204020204" pitchFamily="34" charset="-122"/>
              </a:rPr>
              <a:t>低能望远镜</a:t>
            </a:r>
            <a:r>
              <a:rPr lang="en-US" altLang="zh-CN" sz="2400" b="1" dirty="0">
                <a:solidFill>
                  <a:srgbClr val="C00000"/>
                </a:solidFill>
                <a:latin typeface="微软雅黑" panose="020B0503020204020204" pitchFamily="34" charset="-122"/>
                <a:ea typeface="微软雅黑" panose="020B0503020204020204" pitchFamily="34" charset="-122"/>
              </a:rPr>
              <a:t>(LE): </a:t>
            </a:r>
          </a:p>
          <a:p>
            <a:pPr marL="136922" indent="64294">
              <a:lnSpc>
                <a:spcPts val="3000"/>
              </a:lnSpc>
            </a:pPr>
            <a:r>
              <a:rPr lang="en-US" altLang="zh-CN" b="1" dirty="0">
                <a:solidFill>
                  <a:srgbClr val="000000"/>
                </a:solidFill>
                <a:latin typeface="微软雅黑" panose="020B0503020204020204" pitchFamily="34" charset="-122"/>
                <a:ea typeface="微软雅黑" panose="020B0503020204020204" pitchFamily="34" charset="-122"/>
              </a:rPr>
              <a:t>SCD,1-15 keV, 384 cm</a:t>
            </a:r>
            <a:r>
              <a:rPr lang="en-US" altLang="zh-CN" b="1" baseline="30000" dirty="0">
                <a:solidFill>
                  <a:srgbClr val="000000"/>
                </a:solidFill>
                <a:latin typeface="微软雅黑" panose="020B0503020204020204" pitchFamily="34" charset="-122"/>
                <a:ea typeface="微软雅黑" panose="020B0503020204020204" pitchFamily="34" charset="-122"/>
              </a:rPr>
              <a:t>2</a:t>
            </a:r>
            <a:endParaRPr lang="en-US" altLang="zh-CN" b="1" dirty="0">
              <a:solidFill>
                <a:srgbClr val="C00000"/>
              </a:solidFill>
              <a:latin typeface="微软雅黑" panose="020B0503020204020204" pitchFamily="34" charset="-122"/>
              <a:ea typeface="微软雅黑" panose="020B0503020204020204" pitchFamily="34" charset="-122"/>
            </a:endParaRPr>
          </a:p>
          <a:p>
            <a:pPr marL="205979" indent="-205979">
              <a:lnSpc>
                <a:spcPts val="3000"/>
              </a:lnSpc>
            </a:pPr>
            <a:endParaRPr lang="en-US" altLang="zh-CN" sz="2400" b="1" dirty="0">
              <a:solidFill>
                <a:srgbClr val="C00000"/>
              </a:solidFill>
              <a:latin typeface="微软雅黑" panose="020B0503020204020204" pitchFamily="34" charset="-122"/>
              <a:ea typeface="微软雅黑" panose="020B0503020204020204" pitchFamily="34" charset="-122"/>
            </a:endParaRPr>
          </a:p>
          <a:p>
            <a:pPr marL="205979" indent="-205979">
              <a:lnSpc>
                <a:spcPts val="3000"/>
              </a:lnSpc>
            </a:pPr>
            <a:r>
              <a:rPr lang="zh-CN" altLang="en-US" sz="2400" b="1" dirty="0">
                <a:solidFill>
                  <a:srgbClr val="C00000"/>
                </a:solidFill>
                <a:latin typeface="微软雅黑" panose="020B0503020204020204" pitchFamily="34" charset="-122"/>
                <a:ea typeface="微软雅黑" panose="020B0503020204020204" pitchFamily="34" charset="-122"/>
              </a:rPr>
              <a:t>中能望远镜</a:t>
            </a:r>
            <a:r>
              <a:rPr lang="en-US" altLang="zh-CN" sz="2400" b="1" dirty="0">
                <a:solidFill>
                  <a:srgbClr val="C00000"/>
                </a:solidFill>
                <a:latin typeface="微软雅黑" panose="020B0503020204020204" pitchFamily="34" charset="-122"/>
                <a:ea typeface="微软雅黑" panose="020B0503020204020204" pitchFamily="34" charset="-122"/>
              </a:rPr>
              <a:t>(ME): </a:t>
            </a:r>
          </a:p>
          <a:p>
            <a:pPr marL="205979" indent="-4763">
              <a:lnSpc>
                <a:spcPts val="3000"/>
              </a:lnSpc>
            </a:pPr>
            <a:r>
              <a:rPr lang="en-US" altLang="zh-CN" b="1" dirty="0">
                <a:solidFill>
                  <a:srgbClr val="000000"/>
                </a:solidFill>
                <a:latin typeface="微软雅黑" panose="020B0503020204020204" pitchFamily="34" charset="-122"/>
                <a:ea typeface="微软雅黑" panose="020B0503020204020204" pitchFamily="34" charset="-122"/>
              </a:rPr>
              <a:t>Si-PIN,5-30 keV, 952 cm</a:t>
            </a:r>
            <a:r>
              <a:rPr lang="en-US" altLang="zh-CN" b="1" baseline="30000" dirty="0">
                <a:solidFill>
                  <a:srgbClr val="000000"/>
                </a:solidFill>
                <a:latin typeface="微软雅黑" panose="020B0503020204020204" pitchFamily="34" charset="-122"/>
                <a:ea typeface="微软雅黑" panose="020B0503020204020204" pitchFamily="34" charset="-122"/>
              </a:rPr>
              <a:t>2</a:t>
            </a:r>
          </a:p>
          <a:p>
            <a:pPr marL="200025" indent="-200025">
              <a:lnSpc>
                <a:spcPts val="3000"/>
              </a:lnSpc>
            </a:pPr>
            <a:endParaRPr lang="en-US" altLang="zh-CN" b="1" dirty="0">
              <a:solidFill>
                <a:srgbClr val="C00000"/>
              </a:solidFill>
              <a:latin typeface="微软雅黑" panose="020B0503020204020204" pitchFamily="34" charset="-122"/>
              <a:ea typeface="微软雅黑" panose="020B0503020204020204" pitchFamily="34" charset="-122"/>
            </a:endParaRPr>
          </a:p>
          <a:p>
            <a:pPr marL="200025" indent="-200025">
              <a:lnSpc>
                <a:spcPts val="3000"/>
              </a:lnSpc>
            </a:pPr>
            <a:r>
              <a:rPr lang="zh-CN" altLang="en-US" sz="2400" b="1" dirty="0">
                <a:solidFill>
                  <a:srgbClr val="C00000"/>
                </a:solidFill>
                <a:latin typeface="微软雅黑" panose="020B0503020204020204" pitchFamily="34" charset="-122"/>
                <a:ea typeface="微软雅黑" panose="020B0503020204020204" pitchFamily="34" charset="-122"/>
              </a:rPr>
              <a:t>高能望远镜</a:t>
            </a:r>
            <a:r>
              <a:rPr lang="en-US" altLang="zh-CN" sz="2400" b="1" dirty="0">
                <a:solidFill>
                  <a:srgbClr val="C00000"/>
                </a:solidFill>
                <a:latin typeface="微软雅黑" panose="020B0503020204020204" pitchFamily="34" charset="-122"/>
                <a:ea typeface="微软雅黑" panose="020B0503020204020204" pitchFamily="34" charset="-122"/>
              </a:rPr>
              <a:t>(HE</a:t>
            </a:r>
            <a:r>
              <a:rPr lang="zh-CN" altLang="en-US" sz="2400" b="1" dirty="0">
                <a:solidFill>
                  <a:srgbClr val="C00000"/>
                </a:solidFill>
                <a:latin typeface="微软雅黑" panose="020B0503020204020204" pitchFamily="34" charset="-122"/>
                <a:ea typeface="微软雅黑" panose="020B0503020204020204" pitchFamily="34" charset="-122"/>
              </a:rPr>
              <a:t>，正常模式</a:t>
            </a:r>
            <a:r>
              <a:rPr lang="en-US" altLang="zh-CN" sz="2400" b="1" dirty="0">
                <a:solidFill>
                  <a:srgbClr val="C00000"/>
                </a:solidFill>
                <a:latin typeface="微软雅黑" panose="020B0503020204020204" pitchFamily="34" charset="-122"/>
                <a:ea typeface="微软雅黑" panose="020B0503020204020204" pitchFamily="34" charset="-122"/>
              </a:rPr>
              <a:t>):</a:t>
            </a:r>
          </a:p>
          <a:p>
            <a:pPr marL="200025" indent="1191">
              <a:lnSpc>
                <a:spcPts val="3000"/>
              </a:lnSpc>
            </a:pPr>
            <a:r>
              <a:rPr lang="en-US" altLang="zh-CN" b="1" dirty="0" err="1">
                <a:solidFill>
                  <a:srgbClr val="000000"/>
                </a:solidFill>
                <a:latin typeface="微软雅黑" panose="020B0503020204020204" pitchFamily="34" charset="-122"/>
                <a:ea typeface="微软雅黑" panose="020B0503020204020204" pitchFamily="34" charset="-122"/>
              </a:rPr>
              <a:t>NaI</a:t>
            </a:r>
            <a:r>
              <a:rPr lang="en-US" altLang="zh-CN" b="1" dirty="0">
                <a:solidFill>
                  <a:srgbClr val="000000"/>
                </a:solidFill>
                <a:latin typeface="微软雅黑" panose="020B0503020204020204" pitchFamily="34" charset="-122"/>
                <a:ea typeface="微软雅黑" panose="020B0503020204020204" pitchFamily="34" charset="-122"/>
              </a:rPr>
              <a:t>, 20-250 keV,  ~5000 cm</a:t>
            </a:r>
            <a:r>
              <a:rPr lang="en-US" altLang="zh-CN" b="1" baseline="30000" dirty="0">
                <a:solidFill>
                  <a:srgbClr val="000000"/>
                </a:solidFill>
                <a:latin typeface="微软雅黑" panose="020B0503020204020204" pitchFamily="34" charset="-122"/>
                <a:ea typeface="微软雅黑" panose="020B0503020204020204" pitchFamily="34" charset="-122"/>
              </a:rPr>
              <a:t>2</a:t>
            </a:r>
          </a:p>
          <a:p>
            <a:pPr marL="200025" indent="1191">
              <a:lnSpc>
                <a:spcPts val="3000"/>
              </a:lnSpc>
            </a:pPr>
            <a:r>
              <a:rPr lang="en-US" altLang="zh-CN" b="1" dirty="0" err="1">
                <a:solidFill>
                  <a:srgbClr val="000000"/>
                </a:solidFill>
                <a:latin typeface="微软雅黑" panose="020B0503020204020204" pitchFamily="34" charset="-122"/>
                <a:ea typeface="微软雅黑" panose="020B0503020204020204" pitchFamily="34" charset="-122"/>
              </a:rPr>
              <a:t>CsI</a:t>
            </a:r>
            <a:r>
              <a:rPr lang="en-US" altLang="zh-CN" b="1" dirty="0">
                <a:solidFill>
                  <a:srgbClr val="000000"/>
                </a:solidFill>
                <a:latin typeface="微软雅黑" panose="020B0503020204020204" pitchFamily="34" charset="-122"/>
                <a:ea typeface="微软雅黑" panose="020B0503020204020204" pitchFamily="34" charset="-122"/>
              </a:rPr>
              <a:t>, 50-700 keV,  ~5000 cm</a:t>
            </a:r>
            <a:r>
              <a:rPr lang="en-US" altLang="zh-CN" b="1" baseline="30000" dirty="0">
                <a:solidFill>
                  <a:srgbClr val="000000"/>
                </a:solidFill>
                <a:latin typeface="微软雅黑" panose="020B0503020204020204" pitchFamily="34" charset="-122"/>
                <a:ea typeface="微软雅黑" panose="020B0503020204020204" pitchFamily="34" charset="-122"/>
              </a:rPr>
              <a:t>2</a:t>
            </a:r>
            <a:endParaRPr lang="en-US" altLang="zh-CN" b="1" dirty="0">
              <a:solidFill>
                <a:srgbClr val="C00000"/>
              </a:solidFill>
              <a:latin typeface="微软雅黑" panose="020B0503020204020204" pitchFamily="34" charset="-122"/>
              <a:ea typeface="微软雅黑" panose="020B0503020204020204" pitchFamily="34" charset="-122"/>
            </a:endParaRPr>
          </a:p>
          <a:p>
            <a:pPr marL="200025" indent="-200025">
              <a:lnSpc>
                <a:spcPts val="3000"/>
              </a:lnSpc>
            </a:pPr>
            <a:r>
              <a:rPr lang="zh-CN" altLang="en-US" sz="2400" b="1" dirty="0">
                <a:solidFill>
                  <a:srgbClr val="C00000"/>
                </a:solidFill>
                <a:latin typeface="微软雅黑" panose="020B0503020204020204" pitchFamily="34" charset="-122"/>
                <a:ea typeface="微软雅黑" panose="020B0503020204020204" pitchFamily="34" charset="-122"/>
              </a:rPr>
              <a:t>高能望远镜</a:t>
            </a:r>
            <a:r>
              <a:rPr lang="en-US" altLang="zh-CN" sz="2400" b="1" dirty="0">
                <a:solidFill>
                  <a:srgbClr val="C00000"/>
                </a:solidFill>
                <a:latin typeface="微软雅黑" panose="020B0503020204020204" pitchFamily="34" charset="-122"/>
                <a:ea typeface="微软雅黑" panose="020B0503020204020204" pitchFamily="34" charset="-122"/>
              </a:rPr>
              <a:t>(HE</a:t>
            </a:r>
            <a:r>
              <a:rPr lang="zh-CN" altLang="en-US" sz="2400" b="1" dirty="0">
                <a:solidFill>
                  <a:srgbClr val="C00000"/>
                </a:solidFill>
                <a:latin typeface="微软雅黑" panose="020B0503020204020204" pitchFamily="34" charset="-122"/>
                <a:ea typeface="微软雅黑" panose="020B0503020204020204" pitchFamily="34" charset="-122"/>
              </a:rPr>
              <a:t>，伽马暴模式</a:t>
            </a:r>
            <a:r>
              <a:rPr lang="en-US" altLang="zh-CN" sz="2400" b="1" dirty="0">
                <a:solidFill>
                  <a:srgbClr val="C00000"/>
                </a:solidFill>
                <a:latin typeface="微软雅黑" panose="020B0503020204020204" pitchFamily="34" charset="-122"/>
                <a:ea typeface="微软雅黑" panose="020B0503020204020204" pitchFamily="34" charset="-122"/>
              </a:rPr>
              <a:t>):</a:t>
            </a:r>
          </a:p>
          <a:p>
            <a:pPr marL="200025" indent="1191">
              <a:lnSpc>
                <a:spcPts val="3000"/>
              </a:lnSpc>
            </a:pPr>
            <a:r>
              <a:rPr lang="en-US" altLang="zh-CN" b="1" dirty="0" err="1">
                <a:solidFill>
                  <a:srgbClr val="000000"/>
                </a:solidFill>
                <a:latin typeface="微软雅黑" panose="020B0503020204020204" pitchFamily="34" charset="-122"/>
                <a:ea typeface="微软雅黑" panose="020B0503020204020204" pitchFamily="34" charset="-122"/>
              </a:rPr>
              <a:t>NaI</a:t>
            </a:r>
            <a:r>
              <a:rPr lang="en-US" altLang="zh-CN" b="1" dirty="0">
                <a:solidFill>
                  <a:srgbClr val="000000"/>
                </a:solidFill>
                <a:latin typeface="微软雅黑" panose="020B0503020204020204" pitchFamily="34" charset="-122"/>
                <a:ea typeface="微软雅黑" panose="020B0503020204020204" pitchFamily="34" charset="-122"/>
              </a:rPr>
              <a:t>, 100-300 keV,  5000 cm</a:t>
            </a:r>
            <a:r>
              <a:rPr lang="en-US" altLang="zh-CN" b="1" baseline="30000" dirty="0">
                <a:solidFill>
                  <a:srgbClr val="000000"/>
                </a:solidFill>
                <a:latin typeface="微软雅黑" panose="020B0503020204020204" pitchFamily="34" charset="-122"/>
                <a:ea typeface="微软雅黑" panose="020B0503020204020204" pitchFamily="34" charset="-122"/>
              </a:rPr>
              <a:t>2</a:t>
            </a:r>
          </a:p>
          <a:p>
            <a:pPr marL="200025" indent="1191">
              <a:lnSpc>
                <a:spcPts val="3000"/>
              </a:lnSpc>
            </a:pPr>
            <a:r>
              <a:rPr lang="en-US" altLang="zh-CN" b="1" dirty="0" err="1">
                <a:solidFill>
                  <a:srgbClr val="000000"/>
                </a:solidFill>
                <a:latin typeface="微软雅黑" panose="020B0503020204020204" pitchFamily="34" charset="-122"/>
                <a:ea typeface="微软雅黑" panose="020B0503020204020204" pitchFamily="34" charset="-122"/>
              </a:rPr>
              <a:t>CsI</a:t>
            </a:r>
            <a:r>
              <a:rPr lang="en-US" altLang="zh-CN" b="1" dirty="0">
                <a:solidFill>
                  <a:srgbClr val="000000"/>
                </a:solidFill>
                <a:latin typeface="微软雅黑" panose="020B0503020204020204" pitchFamily="34" charset="-122"/>
                <a:ea typeface="微软雅黑" panose="020B0503020204020204" pitchFamily="34" charset="-122"/>
              </a:rPr>
              <a:t>, 250-3000 keV,  5000 cm</a:t>
            </a:r>
            <a:r>
              <a:rPr lang="en-US" altLang="zh-CN" b="1" baseline="30000" dirty="0">
                <a:solidFill>
                  <a:srgbClr val="000000"/>
                </a:solidFill>
                <a:latin typeface="微软雅黑" panose="020B0503020204020204" pitchFamily="34" charset="-122"/>
                <a:ea typeface="微软雅黑" panose="020B0503020204020204" pitchFamily="34" charset="-122"/>
              </a:rPr>
              <a:t>2</a:t>
            </a:r>
          </a:p>
        </p:txBody>
      </p:sp>
    </p:spTree>
    <p:extLst>
      <p:ext uri="{BB962C8B-B14F-4D97-AF65-F5344CB8AC3E}">
        <p14:creationId xmlns:p14="http://schemas.microsoft.com/office/powerpoint/2010/main" val="1298109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673240" y="332657"/>
            <a:ext cx="9815248" cy="733425"/>
          </a:xfrm>
          <a:prstGeom prst="rect">
            <a:avLst/>
          </a:prstGeom>
          <a:noFill/>
          <a:ln w="9525">
            <a:noFill/>
            <a:miter lim="800000"/>
            <a:headEnd/>
            <a:tailEnd/>
          </a:ln>
        </p:spPr>
        <p:txBody>
          <a:bodyPr anchor="ctr"/>
          <a:lstStyle/>
          <a:p>
            <a:pPr>
              <a:spcBef>
                <a:spcPct val="0"/>
              </a:spcBef>
              <a:buClr>
                <a:srgbClr val="FF0000"/>
              </a:buClr>
              <a:buSzPct val="100000"/>
            </a:pPr>
            <a:r>
              <a:rPr lang="zh-CN" altLang="en-US" sz="4800" b="1" spc="-100" dirty="0">
                <a:latin typeface="微软雅黑" panose="020B0503020204020204" pitchFamily="34" charset="-122"/>
                <a:ea typeface="微软雅黑" panose="020B0503020204020204" pitchFamily="34" charset="-122"/>
                <a:cs typeface="+mj-cs"/>
              </a:rPr>
              <a:t>慧眼</a:t>
            </a:r>
            <a:r>
              <a:rPr lang="en-US" altLang="zh-CN" sz="4800" b="1" spc="-100" dirty="0">
                <a:latin typeface="微软雅黑" panose="020B0503020204020204" pitchFamily="34" charset="-122"/>
                <a:ea typeface="微软雅黑" panose="020B0503020204020204" pitchFamily="34" charset="-122"/>
                <a:cs typeface="+mj-cs"/>
              </a:rPr>
              <a:t>-HXMT</a:t>
            </a:r>
            <a:r>
              <a:rPr lang="zh-CN" altLang="en-US" sz="4800" b="1" spc="-100" dirty="0">
                <a:latin typeface="微软雅黑" panose="020B0503020204020204" pitchFamily="34" charset="-122"/>
                <a:ea typeface="微软雅黑" panose="020B0503020204020204" pitchFamily="34" charset="-122"/>
                <a:cs typeface="+mj-cs"/>
              </a:rPr>
              <a:t>卫星有效载荷</a:t>
            </a:r>
          </a:p>
        </p:txBody>
      </p:sp>
      <p:pic>
        <p:nvPicPr>
          <p:cNvPr id="4" name="图片 3">
            <a:extLst>
              <a:ext uri="{FF2B5EF4-FFF2-40B4-BE49-F238E27FC236}">
                <a16:creationId xmlns:a16="http://schemas.microsoft.com/office/drawing/2014/main" id="{016E76A4-A903-45F9-96A9-CC34A1D6D308}"/>
              </a:ext>
            </a:extLst>
          </p:cNvPr>
          <p:cNvPicPr>
            <a:picLocks noChangeAspect="1"/>
          </p:cNvPicPr>
          <p:nvPr/>
        </p:nvPicPr>
        <p:blipFill>
          <a:blip r:embed="rId2"/>
          <a:stretch>
            <a:fillRect/>
          </a:stretch>
        </p:blipFill>
        <p:spPr>
          <a:xfrm>
            <a:off x="2217232" y="1367451"/>
            <a:ext cx="7757535" cy="5157892"/>
          </a:xfrm>
          <a:prstGeom prst="rect">
            <a:avLst/>
          </a:prstGeom>
        </p:spPr>
      </p:pic>
      <p:sp>
        <p:nvSpPr>
          <p:cNvPr id="2" name="灯片编号占位符 1">
            <a:extLst>
              <a:ext uri="{FF2B5EF4-FFF2-40B4-BE49-F238E27FC236}">
                <a16:creationId xmlns:a16="http://schemas.microsoft.com/office/drawing/2014/main" id="{4159F9B9-7939-4116-96CD-6F0707F98AE5}"/>
              </a:ext>
            </a:extLst>
          </p:cNvPr>
          <p:cNvSpPr>
            <a:spLocks noGrp="1"/>
          </p:cNvSpPr>
          <p:nvPr>
            <p:ph type="sldNum" sz="quarter" idx="12"/>
          </p:nvPr>
        </p:nvSpPr>
        <p:spPr/>
        <p:txBody>
          <a:bodyPr/>
          <a:lstStyle/>
          <a:p>
            <a:fld id="{0C913308-F349-4B6D-A68A-DD1791B4A57B}" type="slidenum">
              <a:rPr lang="zh-CN" altLang="en-US" smtClean="0"/>
              <a:pPr/>
              <a:t>25</a:t>
            </a:fld>
            <a:endParaRPr lang="zh-CN" altLang="en-US" dirty="0"/>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íšliḍê">
            <a:extLst>
              <a:ext uri="{FF2B5EF4-FFF2-40B4-BE49-F238E27FC236}">
                <a16:creationId xmlns:a16="http://schemas.microsoft.com/office/drawing/2014/main" id="{81C2D844-1D6F-4272-A24A-C0136F30C33A}"/>
              </a:ext>
            </a:extLst>
          </p:cNvPr>
          <p:cNvSpPr txBox="1"/>
          <p:nvPr/>
        </p:nvSpPr>
        <p:spPr bwMode="auto">
          <a:xfrm>
            <a:off x="743846" y="271241"/>
            <a:ext cx="9405820" cy="838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altLang="zh-CN" sz="4800" b="1" dirty="0">
                <a:latin typeface="微软雅黑" panose="020B0503020204020204" pitchFamily="34" charset="-122"/>
                <a:ea typeface="微软雅黑" panose="020B0503020204020204" pitchFamily="34" charset="-122"/>
              </a:rPr>
              <a:t>2023</a:t>
            </a:r>
            <a:r>
              <a:rPr lang="zh-CN" altLang="en-US" sz="4800" b="1" dirty="0">
                <a:latin typeface="微软雅黑" panose="020B0503020204020204" pitchFamily="34" charset="-122"/>
                <a:ea typeface="微软雅黑" panose="020B0503020204020204" pitchFamily="34" charset="-122"/>
              </a:rPr>
              <a:t>年慧眼科学应用系统工作</a:t>
            </a:r>
            <a:endParaRPr lang="en-US" altLang="zh-CN" sz="4800" b="1" dirty="0">
              <a:latin typeface="微软雅黑" panose="020B0503020204020204" pitchFamily="34" charset="-122"/>
              <a:ea typeface="微软雅黑" panose="020B0503020204020204" pitchFamily="34" charset="-122"/>
            </a:endParaRPr>
          </a:p>
        </p:txBody>
      </p:sp>
      <p:grpSp>
        <p:nvGrpSpPr>
          <p:cNvPr id="22" name="27752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CB468E4E-E1ED-4E45-ADDC-32D3C5F2DE18}"/>
              </a:ext>
            </a:extLst>
          </p:cNvPr>
          <p:cNvGrpSpPr>
            <a:grpSpLocks noChangeAspect="1"/>
          </p:cNvGrpSpPr>
          <p:nvPr/>
        </p:nvGrpSpPr>
        <p:grpSpPr>
          <a:xfrm>
            <a:off x="4846253" y="1442532"/>
            <a:ext cx="6844231" cy="4238598"/>
            <a:chOff x="690034" y="1315541"/>
            <a:chExt cx="5722436" cy="4238598"/>
          </a:xfrm>
        </p:grpSpPr>
        <p:cxnSp>
          <p:nvCxnSpPr>
            <p:cNvPr id="24" name="直接连接符 23">
              <a:extLst>
                <a:ext uri="{FF2B5EF4-FFF2-40B4-BE49-F238E27FC236}">
                  <a16:creationId xmlns:a16="http://schemas.microsoft.com/office/drawing/2014/main" id="{00F8EDFF-1AFD-4EE0-941F-F4A8B00329BB}"/>
                </a:ext>
              </a:extLst>
            </p:cNvPr>
            <p:cNvCxnSpPr/>
            <p:nvPr/>
          </p:nvCxnSpPr>
          <p:spPr>
            <a:xfrm>
              <a:off x="690034" y="2058884"/>
              <a:ext cx="5688698"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60" name="ís1iḋé">
              <a:extLst>
                <a:ext uri="{FF2B5EF4-FFF2-40B4-BE49-F238E27FC236}">
                  <a16:creationId xmlns:a16="http://schemas.microsoft.com/office/drawing/2014/main" id="{B40F5E8D-FBEB-4054-86D5-66BEF7C4392C}"/>
                </a:ext>
              </a:extLst>
            </p:cNvPr>
            <p:cNvSpPr txBox="1"/>
            <p:nvPr/>
          </p:nvSpPr>
          <p:spPr>
            <a:xfrm>
              <a:off x="1308598" y="1315541"/>
              <a:ext cx="4812787" cy="597647"/>
            </a:xfrm>
            <a:prstGeom prst="rect">
              <a:avLst/>
            </a:prstGeom>
            <a:noFill/>
            <a:ln>
              <a:noFill/>
            </a:ln>
          </p:spPr>
          <p:txBody>
            <a:bodyPr wrap="square" lIns="91440" tIns="45720" rIns="91440" bIns="45720" anchor="ctr" anchorCtr="0">
              <a:noAutofit/>
            </a:bodyPr>
            <a:lstStyle>
              <a:defPPr>
                <a:defRPr lang="en-US"/>
              </a:defPPr>
              <a:lvl1pPr marL="0" algn="l" defTabSz="609585" rtl="0" eaLnBrk="1" latinLnBrk="0" hangingPunct="1">
                <a:defRPr sz="2400" kern="1200">
                  <a:solidFill>
                    <a:schemeClr val="tx1"/>
                  </a:solidFill>
                </a:defRPr>
              </a:lvl1pPr>
              <a:lvl2pPr marL="609585" algn="l" defTabSz="609585" rtl="0" eaLnBrk="1" latinLnBrk="0" hangingPunct="1">
                <a:defRPr sz="2400" kern="1200">
                  <a:solidFill>
                    <a:schemeClr val="tx1"/>
                  </a:solidFill>
                </a:defRPr>
              </a:lvl2pPr>
              <a:lvl3pPr marL="1219170" algn="l" defTabSz="609585" rtl="0" eaLnBrk="1" latinLnBrk="0" hangingPunct="1">
                <a:defRPr sz="2400" kern="1200">
                  <a:solidFill>
                    <a:schemeClr val="tx1"/>
                  </a:solidFill>
                </a:defRPr>
              </a:lvl3pPr>
              <a:lvl4pPr marL="1828754" algn="l" defTabSz="609585" rtl="0" eaLnBrk="1" latinLnBrk="0" hangingPunct="1">
                <a:defRPr sz="2400" kern="1200">
                  <a:solidFill>
                    <a:schemeClr val="tx1"/>
                  </a:solidFill>
                </a:defRPr>
              </a:lvl4pPr>
              <a:lvl5pPr marL="2438339" algn="l" defTabSz="609585" rtl="0" eaLnBrk="1" latinLnBrk="0" hangingPunct="1">
                <a:defRPr sz="2400" kern="1200">
                  <a:solidFill>
                    <a:schemeClr val="tx1"/>
                  </a:solidFill>
                </a:defRPr>
              </a:lvl5pPr>
              <a:lvl6pPr marL="3047924" algn="l" defTabSz="609585" rtl="0" eaLnBrk="1" latinLnBrk="0" hangingPunct="1">
                <a:defRPr sz="2400" kern="1200">
                  <a:solidFill>
                    <a:schemeClr val="tx1"/>
                  </a:solidFill>
                </a:defRPr>
              </a:lvl6pPr>
              <a:lvl7pPr marL="3657509" algn="l" defTabSz="609585" rtl="0" eaLnBrk="1" latinLnBrk="0" hangingPunct="1">
                <a:defRPr sz="2400" kern="1200">
                  <a:solidFill>
                    <a:schemeClr val="tx1"/>
                  </a:solidFill>
                </a:defRPr>
              </a:lvl7pPr>
              <a:lvl8pPr marL="4267093" algn="l" defTabSz="609585" rtl="0" eaLnBrk="1" latinLnBrk="0" hangingPunct="1">
                <a:defRPr sz="2400" kern="1200">
                  <a:solidFill>
                    <a:schemeClr val="tx1"/>
                  </a:solidFill>
                </a:defRPr>
              </a:lvl8pPr>
              <a:lvl9pPr marL="4876678" algn="l" defTabSz="609585" rtl="0" eaLnBrk="1" latinLnBrk="0" hangingPunct="1">
                <a:defRPr sz="2400" kern="1200">
                  <a:solidFill>
                    <a:schemeClr val="tx1"/>
                  </a:solidFill>
                </a:defRPr>
              </a:lvl9pPr>
            </a:lstStyle>
            <a:p>
              <a:pPr>
                <a:spcBef>
                  <a:spcPct val="0"/>
                </a:spcBef>
              </a:pPr>
              <a:r>
                <a:rPr lang="zh-CN" altLang="en-US" sz="2200" b="1" dirty="0"/>
                <a:t>征集年度</a:t>
              </a:r>
              <a:r>
                <a:rPr lang="zh-CN" altLang="en-US" sz="2200" b="1" dirty="0">
                  <a:solidFill>
                    <a:srgbClr val="C00000"/>
                  </a:solidFill>
                </a:rPr>
                <a:t>观测提案</a:t>
              </a:r>
              <a:r>
                <a:rPr lang="zh-CN" altLang="en-US" sz="2200" b="1" dirty="0"/>
                <a:t>，组织观测提案技术和科学评估，制定年度观测计划；</a:t>
              </a:r>
              <a:endParaRPr lang="en-US" altLang="zh-CN" sz="2200" b="1" dirty="0"/>
            </a:p>
          </p:txBody>
        </p:sp>
        <p:sp>
          <p:nvSpPr>
            <p:cNvPr id="57" name="ïsḷïḋè">
              <a:extLst>
                <a:ext uri="{FF2B5EF4-FFF2-40B4-BE49-F238E27FC236}">
                  <a16:creationId xmlns:a16="http://schemas.microsoft.com/office/drawing/2014/main" id="{49B9CFD3-1EB3-4B07-8646-FBDCC151453A}"/>
                </a:ext>
              </a:extLst>
            </p:cNvPr>
            <p:cNvSpPr txBox="1"/>
            <p:nvPr/>
          </p:nvSpPr>
          <p:spPr>
            <a:xfrm>
              <a:off x="1308597" y="2201946"/>
              <a:ext cx="4812786" cy="597647"/>
            </a:xfrm>
            <a:prstGeom prst="rect">
              <a:avLst/>
            </a:prstGeom>
            <a:noFill/>
            <a:ln>
              <a:noFill/>
            </a:ln>
          </p:spPr>
          <p:txBody>
            <a:bodyPr wrap="square" lIns="91440" tIns="45720" rIns="91440" bIns="45720" anchor="ctr" anchorCtr="0">
              <a:noAutofit/>
            </a:bodyPr>
            <a:lstStyle>
              <a:defPPr>
                <a:defRPr lang="en-US"/>
              </a:defPPr>
              <a:lvl1pPr marL="0" algn="l" defTabSz="609585" rtl="0" eaLnBrk="1" latinLnBrk="0" hangingPunct="1">
                <a:defRPr sz="2400" kern="1200">
                  <a:solidFill>
                    <a:schemeClr val="tx1"/>
                  </a:solidFill>
                </a:defRPr>
              </a:lvl1pPr>
              <a:lvl2pPr marL="609585" algn="l" defTabSz="609585" rtl="0" eaLnBrk="1" latinLnBrk="0" hangingPunct="1">
                <a:defRPr sz="2400" kern="1200">
                  <a:solidFill>
                    <a:schemeClr val="tx1"/>
                  </a:solidFill>
                </a:defRPr>
              </a:lvl2pPr>
              <a:lvl3pPr marL="1219170" algn="l" defTabSz="609585" rtl="0" eaLnBrk="1" latinLnBrk="0" hangingPunct="1">
                <a:defRPr sz="2400" kern="1200">
                  <a:solidFill>
                    <a:schemeClr val="tx1"/>
                  </a:solidFill>
                </a:defRPr>
              </a:lvl3pPr>
              <a:lvl4pPr marL="1828754" algn="l" defTabSz="609585" rtl="0" eaLnBrk="1" latinLnBrk="0" hangingPunct="1">
                <a:defRPr sz="2400" kern="1200">
                  <a:solidFill>
                    <a:schemeClr val="tx1"/>
                  </a:solidFill>
                </a:defRPr>
              </a:lvl4pPr>
              <a:lvl5pPr marL="2438339" algn="l" defTabSz="609585" rtl="0" eaLnBrk="1" latinLnBrk="0" hangingPunct="1">
                <a:defRPr sz="2400" kern="1200">
                  <a:solidFill>
                    <a:schemeClr val="tx1"/>
                  </a:solidFill>
                </a:defRPr>
              </a:lvl5pPr>
              <a:lvl6pPr marL="3047924" algn="l" defTabSz="609585" rtl="0" eaLnBrk="1" latinLnBrk="0" hangingPunct="1">
                <a:defRPr sz="2400" kern="1200">
                  <a:solidFill>
                    <a:schemeClr val="tx1"/>
                  </a:solidFill>
                </a:defRPr>
              </a:lvl6pPr>
              <a:lvl7pPr marL="3657509" algn="l" defTabSz="609585" rtl="0" eaLnBrk="1" latinLnBrk="0" hangingPunct="1">
                <a:defRPr sz="2400" kern="1200">
                  <a:solidFill>
                    <a:schemeClr val="tx1"/>
                  </a:solidFill>
                </a:defRPr>
              </a:lvl7pPr>
              <a:lvl8pPr marL="4267093" algn="l" defTabSz="609585" rtl="0" eaLnBrk="1" latinLnBrk="0" hangingPunct="1">
                <a:defRPr sz="2400" kern="1200">
                  <a:solidFill>
                    <a:schemeClr val="tx1"/>
                  </a:solidFill>
                </a:defRPr>
              </a:lvl8pPr>
              <a:lvl9pPr marL="4876678" algn="l" defTabSz="609585" rtl="0" eaLnBrk="1" latinLnBrk="0" hangingPunct="1">
                <a:defRPr sz="2400" kern="1200">
                  <a:solidFill>
                    <a:schemeClr val="tx1"/>
                  </a:solidFill>
                </a:defRPr>
              </a:lvl9pPr>
            </a:lstStyle>
            <a:p>
              <a:pPr>
                <a:spcBef>
                  <a:spcPct val="0"/>
                </a:spcBef>
              </a:pPr>
              <a:r>
                <a:rPr lang="zh-CN" altLang="en-US" sz="2200" b="1" dirty="0"/>
                <a:t>开展慧眼卫星的</a:t>
              </a:r>
              <a:r>
                <a:rPr lang="zh-CN" altLang="en-US" sz="2200" b="1" dirty="0">
                  <a:solidFill>
                    <a:srgbClr val="C00000"/>
                  </a:solidFill>
                </a:rPr>
                <a:t>观测计划制定</a:t>
              </a:r>
              <a:r>
                <a:rPr lang="zh-CN" altLang="en-US" sz="2200" b="1" dirty="0"/>
                <a:t>、有效载荷性能及工作状态</a:t>
              </a:r>
              <a:r>
                <a:rPr lang="zh-CN" altLang="en-US" sz="2200" b="1" dirty="0">
                  <a:solidFill>
                    <a:srgbClr val="C00000"/>
                  </a:solidFill>
                </a:rPr>
                <a:t>监测</a:t>
              </a:r>
              <a:r>
                <a:rPr lang="zh-CN" altLang="en-US" sz="2200" b="1" dirty="0"/>
                <a:t>；</a:t>
              </a:r>
              <a:endParaRPr lang="en-US" altLang="zh-CN" sz="2200" b="1" dirty="0"/>
            </a:p>
          </p:txBody>
        </p:sp>
        <p:sp>
          <p:nvSpPr>
            <p:cNvPr id="44" name="îsḷîḓé">
              <a:extLst>
                <a:ext uri="{FF2B5EF4-FFF2-40B4-BE49-F238E27FC236}">
                  <a16:creationId xmlns:a16="http://schemas.microsoft.com/office/drawing/2014/main" id="{B88EC86D-585F-4065-BF36-45FCC24FC333}"/>
                </a:ext>
              </a:extLst>
            </p:cNvPr>
            <p:cNvSpPr txBox="1"/>
            <p:nvPr/>
          </p:nvSpPr>
          <p:spPr>
            <a:xfrm>
              <a:off x="1317337" y="3155739"/>
              <a:ext cx="4812785" cy="597647"/>
            </a:xfrm>
            <a:prstGeom prst="rect">
              <a:avLst/>
            </a:prstGeom>
            <a:noFill/>
            <a:ln>
              <a:noFill/>
            </a:ln>
          </p:spPr>
          <p:txBody>
            <a:bodyPr wrap="square" lIns="91440" tIns="45720" rIns="91440" bIns="45720" anchor="ctr" anchorCtr="0">
              <a:noAutofit/>
            </a:bodyPr>
            <a:lstStyle>
              <a:defPPr>
                <a:defRPr lang="en-US"/>
              </a:defPPr>
              <a:lvl1pPr marL="0" algn="l" defTabSz="609585" rtl="0" eaLnBrk="1" latinLnBrk="0" hangingPunct="1">
                <a:defRPr sz="2400" kern="1200">
                  <a:solidFill>
                    <a:schemeClr val="tx1"/>
                  </a:solidFill>
                </a:defRPr>
              </a:lvl1pPr>
              <a:lvl2pPr marL="609585" algn="l" defTabSz="609585" rtl="0" eaLnBrk="1" latinLnBrk="0" hangingPunct="1">
                <a:defRPr sz="2400" kern="1200">
                  <a:solidFill>
                    <a:schemeClr val="tx1"/>
                  </a:solidFill>
                </a:defRPr>
              </a:lvl2pPr>
              <a:lvl3pPr marL="1219170" algn="l" defTabSz="609585" rtl="0" eaLnBrk="1" latinLnBrk="0" hangingPunct="1">
                <a:defRPr sz="2400" kern="1200">
                  <a:solidFill>
                    <a:schemeClr val="tx1"/>
                  </a:solidFill>
                </a:defRPr>
              </a:lvl3pPr>
              <a:lvl4pPr marL="1828754" algn="l" defTabSz="609585" rtl="0" eaLnBrk="1" latinLnBrk="0" hangingPunct="1">
                <a:defRPr sz="2400" kern="1200">
                  <a:solidFill>
                    <a:schemeClr val="tx1"/>
                  </a:solidFill>
                </a:defRPr>
              </a:lvl4pPr>
              <a:lvl5pPr marL="2438339" algn="l" defTabSz="609585" rtl="0" eaLnBrk="1" latinLnBrk="0" hangingPunct="1">
                <a:defRPr sz="2400" kern="1200">
                  <a:solidFill>
                    <a:schemeClr val="tx1"/>
                  </a:solidFill>
                </a:defRPr>
              </a:lvl5pPr>
              <a:lvl6pPr marL="3047924" algn="l" defTabSz="609585" rtl="0" eaLnBrk="1" latinLnBrk="0" hangingPunct="1">
                <a:defRPr sz="2400" kern="1200">
                  <a:solidFill>
                    <a:schemeClr val="tx1"/>
                  </a:solidFill>
                </a:defRPr>
              </a:lvl6pPr>
              <a:lvl7pPr marL="3657509" algn="l" defTabSz="609585" rtl="0" eaLnBrk="1" latinLnBrk="0" hangingPunct="1">
                <a:defRPr sz="2400" kern="1200">
                  <a:solidFill>
                    <a:schemeClr val="tx1"/>
                  </a:solidFill>
                </a:defRPr>
              </a:lvl7pPr>
              <a:lvl8pPr marL="4267093" algn="l" defTabSz="609585" rtl="0" eaLnBrk="1" latinLnBrk="0" hangingPunct="1">
                <a:defRPr sz="2400" kern="1200">
                  <a:solidFill>
                    <a:schemeClr val="tx1"/>
                  </a:solidFill>
                </a:defRPr>
              </a:lvl8pPr>
              <a:lvl9pPr marL="4876678" algn="l" defTabSz="609585" rtl="0" eaLnBrk="1" latinLnBrk="0" hangingPunct="1">
                <a:defRPr sz="2400" kern="1200">
                  <a:solidFill>
                    <a:schemeClr val="tx1"/>
                  </a:solidFill>
                </a:defRPr>
              </a:lvl9pPr>
            </a:lstStyle>
            <a:p>
              <a:pPr>
                <a:spcBef>
                  <a:spcPct val="0"/>
                </a:spcBef>
              </a:pPr>
              <a:r>
                <a:rPr lang="zh-CN" altLang="en-US" sz="2200" b="1" dirty="0"/>
                <a:t>高级数据产品的</a:t>
              </a:r>
              <a:r>
                <a:rPr lang="zh-CN" altLang="en-US" sz="2200" b="1" dirty="0">
                  <a:solidFill>
                    <a:srgbClr val="C00000"/>
                  </a:solidFill>
                </a:rPr>
                <a:t>生成，归档，并发布</a:t>
              </a:r>
              <a:r>
                <a:rPr lang="zh-CN" altLang="en-US" sz="2200" b="1" dirty="0"/>
                <a:t>已过保护期的科学数据；</a:t>
              </a:r>
              <a:endParaRPr lang="en-US" altLang="zh-CN" sz="2200" b="1" dirty="0"/>
            </a:p>
          </p:txBody>
        </p:sp>
        <p:sp>
          <p:nvSpPr>
            <p:cNvPr id="42" name="iṣḻîḑè">
              <a:extLst>
                <a:ext uri="{FF2B5EF4-FFF2-40B4-BE49-F238E27FC236}">
                  <a16:creationId xmlns:a16="http://schemas.microsoft.com/office/drawing/2014/main" id="{75F8CDB8-F296-4ACE-9D9F-86F8D4DCA84B}"/>
                </a:ext>
              </a:extLst>
            </p:cNvPr>
            <p:cNvSpPr txBox="1"/>
            <p:nvPr/>
          </p:nvSpPr>
          <p:spPr>
            <a:xfrm>
              <a:off x="1308597" y="3969488"/>
              <a:ext cx="4631240" cy="597647"/>
            </a:xfrm>
            <a:prstGeom prst="rect">
              <a:avLst/>
            </a:prstGeom>
            <a:noFill/>
            <a:ln>
              <a:noFill/>
            </a:ln>
          </p:spPr>
          <p:txBody>
            <a:bodyPr wrap="square" lIns="91440" tIns="45720" rIns="91440" bIns="45720" anchor="ctr" anchorCtr="0">
              <a:noAutofit/>
            </a:bodyPr>
            <a:lstStyle>
              <a:defPPr>
                <a:defRPr lang="en-US"/>
              </a:defPPr>
              <a:lvl1pPr marL="0" algn="l" defTabSz="609585" rtl="0" eaLnBrk="1" latinLnBrk="0" hangingPunct="1">
                <a:defRPr sz="2400" kern="1200">
                  <a:solidFill>
                    <a:schemeClr val="tx1"/>
                  </a:solidFill>
                </a:defRPr>
              </a:lvl1pPr>
              <a:lvl2pPr marL="609585" algn="l" defTabSz="609585" rtl="0" eaLnBrk="1" latinLnBrk="0" hangingPunct="1">
                <a:defRPr sz="2400" kern="1200">
                  <a:solidFill>
                    <a:schemeClr val="tx1"/>
                  </a:solidFill>
                </a:defRPr>
              </a:lvl2pPr>
              <a:lvl3pPr marL="1219170" algn="l" defTabSz="609585" rtl="0" eaLnBrk="1" latinLnBrk="0" hangingPunct="1">
                <a:defRPr sz="2400" kern="1200">
                  <a:solidFill>
                    <a:schemeClr val="tx1"/>
                  </a:solidFill>
                </a:defRPr>
              </a:lvl3pPr>
              <a:lvl4pPr marL="1828754" algn="l" defTabSz="609585" rtl="0" eaLnBrk="1" latinLnBrk="0" hangingPunct="1">
                <a:defRPr sz="2400" kern="1200">
                  <a:solidFill>
                    <a:schemeClr val="tx1"/>
                  </a:solidFill>
                </a:defRPr>
              </a:lvl4pPr>
              <a:lvl5pPr marL="2438339" algn="l" defTabSz="609585" rtl="0" eaLnBrk="1" latinLnBrk="0" hangingPunct="1">
                <a:defRPr sz="2400" kern="1200">
                  <a:solidFill>
                    <a:schemeClr val="tx1"/>
                  </a:solidFill>
                </a:defRPr>
              </a:lvl5pPr>
              <a:lvl6pPr marL="3047924" algn="l" defTabSz="609585" rtl="0" eaLnBrk="1" latinLnBrk="0" hangingPunct="1">
                <a:defRPr sz="2400" kern="1200">
                  <a:solidFill>
                    <a:schemeClr val="tx1"/>
                  </a:solidFill>
                </a:defRPr>
              </a:lvl6pPr>
              <a:lvl7pPr marL="3657509" algn="l" defTabSz="609585" rtl="0" eaLnBrk="1" latinLnBrk="0" hangingPunct="1">
                <a:defRPr sz="2400" kern="1200">
                  <a:solidFill>
                    <a:schemeClr val="tx1"/>
                  </a:solidFill>
                </a:defRPr>
              </a:lvl7pPr>
              <a:lvl8pPr marL="4267093" algn="l" defTabSz="609585" rtl="0" eaLnBrk="1" latinLnBrk="0" hangingPunct="1">
                <a:defRPr sz="2400" kern="1200">
                  <a:solidFill>
                    <a:schemeClr val="tx1"/>
                  </a:solidFill>
                </a:defRPr>
              </a:lvl8pPr>
              <a:lvl9pPr marL="4876678" algn="l" defTabSz="609585" rtl="0" eaLnBrk="1" latinLnBrk="0" hangingPunct="1">
                <a:defRPr sz="2400" kern="1200">
                  <a:solidFill>
                    <a:schemeClr val="tx1"/>
                  </a:solidFill>
                </a:defRPr>
              </a:lvl9pPr>
            </a:lstStyle>
            <a:p>
              <a:pPr>
                <a:spcBef>
                  <a:spcPct val="0"/>
                </a:spcBef>
              </a:pPr>
              <a:r>
                <a:rPr lang="zh-CN" altLang="en-US" sz="2200" b="1" dirty="0"/>
                <a:t>用户数据分析软件的</a:t>
              </a:r>
              <a:r>
                <a:rPr lang="zh-CN" altLang="en-US" sz="2200" b="1" dirty="0">
                  <a:solidFill>
                    <a:srgbClr val="C00000"/>
                  </a:solidFill>
                </a:rPr>
                <a:t>升级和维护</a:t>
              </a:r>
              <a:r>
                <a:rPr lang="zh-CN" altLang="en-US" sz="2200" b="1" dirty="0"/>
                <a:t>；</a:t>
              </a:r>
              <a:endParaRPr lang="en-US" altLang="zh-CN" sz="2200" b="1" dirty="0"/>
            </a:p>
          </p:txBody>
        </p:sp>
        <p:sp>
          <p:nvSpPr>
            <p:cNvPr id="40" name="iśľidé">
              <a:extLst>
                <a:ext uri="{FF2B5EF4-FFF2-40B4-BE49-F238E27FC236}">
                  <a16:creationId xmlns:a16="http://schemas.microsoft.com/office/drawing/2014/main" id="{B1B5577B-815B-49AA-9255-3295E1210890}"/>
                </a:ext>
              </a:extLst>
            </p:cNvPr>
            <p:cNvSpPr txBox="1"/>
            <p:nvPr/>
          </p:nvSpPr>
          <p:spPr>
            <a:xfrm>
              <a:off x="1280278" y="4822176"/>
              <a:ext cx="5053201" cy="731963"/>
            </a:xfrm>
            <a:prstGeom prst="rect">
              <a:avLst/>
            </a:prstGeom>
            <a:noFill/>
            <a:ln>
              <a:noFill/>
            </a:ln>
          </p:spPr>
          <p:txBody>
            <a:bodyPr wrap="square" lIns="91440" tIns="45720" rIns="91440" bIns="45720" anchor="ctr" anchorCtr="0">
              <a:noAutofit/>
            </a:bodyPr>
            <a:lstStyle>
              <a:defPPr>
                <a:defRPr lang="en-US"/>
              </a:defPPr>
              <a:lvl1pPr marL="0" algn="l" defTabSz="609585" rtl="0" eaLnBrk="1" latinLnBrk="0" hangingPunct="1">
                <a:defRPr sz="2400" kern="1200">
                  <a:solidFill>
                    <a:schemeClr val="tx1"/>
                  </a:solidFill>
                </a:defRPr>
              </a:lvl1pPr>
              <a:lvl2pPr marL="609585" algn="l" defTabSz="609585" rtl="0" eaLnBrk="1" latinLnBrk="0" hangingPunct="1">
                <a:defRPr sz="2400" kern="1200">
                  <a:solidFill>
                    <a:schemeClr val="tx1"/>
                  </a:solidFill>
                </a:defRPr>
              </a:lvl2pPr>
              <a:lvl3pPr marL="1219170" algn="l" defTabSz="609585" rtl="0" eaLnBrk="1" latinLnBrk="0" hangingPunct="1">
                <a:defRPr sz="2400" kern="1200">
                  <a:solidFill>
                    <a:schemeClr val="tx1"/>
                  </a:solidFill>
                </a:defRPr>
              </a:lvl3pPr>
              <a:lvl4pPr marL="1828754" algn="l" defTabSz="609585" rtl="0" eaLnBrk="1" latinLnBrk="0" hangingPunct="1">
                <a:defRPr sz="2400" kern="1200">
                  <a:solidFill>
                    <a:schemeClr val="tx1"/>
                  </a:solidFill>
                </a:defRPr>
              </a:lvl4pPr>
              <a:lvl5pPr marL="2438339" algn="l" defTabSz="609585" rtl="0" eaLnBrk="1" latinLnBrk="0" hangingPunct="1">
                <a:defRPr sz="2400" kern="1200">
                  <a:solidFill>
                    <a:schemeClr val="tx1"/>
                  </a:solidFill>
                </a:defRPr>
              </a:lvl5pPr>
              <a:lvl6pPr marL="3047924" algn="l" defTabSz="609585" rtl="0" eaLnBrk="1" latinLnBrk="0" hangingPunct="1">
                <a:defRPr sz="2400" kern="1200">
                  <a:solidFill>
                    <a:schemeClr val="tx1"/>
                  </a:solidFill>
                </a:defRPr>
              </a:lvl6pPr>
              <a:lvl7pPr marL="3657509" algn="l" defTabSz="609585" rtl="0" eaLnBrk="1" latinLnBrk="0" hangingPunct="1">
                <a:defRPr sz="2400" kern="1200">
                  <a:solidFill>
                    <a:schemeClr val="tx1"/>
                  </a:solidFill>
                </a:defRPr>
              </a:lvl7pPr>
              <a:lvl8pPr marL="4267093" algn="l" defTabSz="609585" rtl="0" eaLnBrk="1" latinLnBrk="0" hangingPunct="1">
                <a:defRPr sz="2400" kern="1200">
                  <a:solidFill>
                    <a:schemeClr val="tx1"/>
                  </a:solidFill>
                </a:defRPr>
              </a:lvl8pPr>
              <a:lvl9pPr marL="4876678" algn="l" defTabSz="609585" rtl="0" eaLnBrk="1" latinLnBrk="0" hangingPunct="1">
                <a:defRPr sz="2400" kern="1200">
                  <a:solidFill>
                    <a:schemeClr val="tx1"/>
                  </a:solidFill>
                </a:defRPr>
              </a:lvl9pPr>
            </a:lstStyle>
            <a:p>
              <a:pPr>
                <a:spcBef>
                  <a:spcPct val="0"/>
                </a:spcBef>
              </a:pPr>
              <a:r>
                <a:rPr lang="zh-CN" altLang="en-US" sz="2200" b="1" dirty="0"/>
                <a:t>继续开展科学数据</a:t>
              </a:r>
              <a:r>
                <a:rPr lang="zh-CN" altLang="en-US" sz="2200" b="1" dirty="0">
                  <a:solidFill>
                    <a:srgbClr val="C00000"/>
                  </a:solidFill>
                </a:rPr>
                <a:t>标定和本底</a:t>
              </a:r>
              <a:r>
                <a:rPr lang="zh-CN" altLang="en-US" sz="2200" b="1" dirty="0"/>
                <a:t>模型工作，并适时更新标定数据库及相关的标定和本底算法；</a:t>
              </a:r>
              <a:endParaRPr lang="en-US" altLang="zh-CN" sz="2200" b="1" dirty="0"/>
            </a:p>
          </p:txBody>
        </p:sp>
        <p:cxnSp>
          <p:nvCxnSpPr>
            <p:cNvPr id="36" name="直接连接符 35">
              <a:extLst>
                <a:ext uri="{FF2B5EF4-FFF2-40B4-BE49-F238E27FC236}">
                  <a16:creationId xmlns:a16="http://schemas.microsoft.com/office/drawing/2014/main" id="{8A074374-AC57-4C93-A9B2-E486638C689F}"/>
                </a:ext>
              </a:extLst>
            </p:cNvPr>
            <p:cNvCxnSpPr/>
            <p:nvPr/>
          </p:nvCxnSpPr>
          <p:spPr>
            <a:xfrm>
              <a:off x="690034" y="2942655"/>
              <a:ext cx="5688698"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DCFB9445-549E-4B0D-B379-F7BAA2E031CB}"/>
                </a:ext>
              </a:extLst>
            </p:cNvPr>
            <p:cNvCxnSpPr/>
            <p:nvPr/>
          </p:nvCxnSpPr>
          <p:spPr>
            <a:xfrm>
              <a:off x="723772" y="3858912"/>
              <a:ext cx="5688698"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B72897BE-17A1-424F-B84C-9BF5AC4DFC0A}"/>
                </a:ext>
              </a:extLst>
            </p:cNvPr>
            <p:cNvCxnSpPr/>
            <p:nvPr/>
          </p:nvCxnSpPr>
          <p:spPr>
            <a:xfrm>
              <a:off x="697114" y="4650928"/>
              <a:ext cx="5688698"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sp>
        <p:nvSpPr>
          <p:cNvPr id="62" name="iśľidé">
            <a:extLst>
              <a:ext uri="{FF2B5EF4-FFF2-40B4-BE49-F238E27FC236}">
                <a16:creationId xmlns:a16="http://schemas.microsoft.com/office/drawing/2014/main" id="{B1B5577B-815B-49AA-9255-3295E1210890}"/>
              </a:ext>
            </a:extLst>
          </p:cNvPr>
          <p:cNvSpPr txBox="1"/>
          <p:nvPr/>
        </p:nvSpPr>
        <p:spPr>
          <a:xfrm>
            <a:off x="5707840" y="5971055"/>
            <a:ext cx="5732534" cy="597647"/>
          </a:xfrm>
          <a:prstGeom prst="rect">
            <a:avLst/>
          </a:prstGeom>
          <a:noFill/>
          <a:ln>
            <a:noFill/>
          </a:ln>
        </p:spPr>
        <p:txBody>
          <a:bodyPr wrap="square" lIns="91440" tIns="45720" rIns="91440" bIns="45720" anchor="ctr" anchorCtr="0">
            <a:noAutofit/>
          </a:bodyPr>
          <a:lstStyle>
            <a:defPPr>
              <a:defRPr lang="en-US"/>
            </a:defPPr>
            <a:lvl1pPr marL="0" algn="l" defTabSz="609585" rtl="0" eaLnBrk="1" latinLnBrk="0" hangingPunct="1">
              <a:defRPr sz="2400" kern="1200">
                <a:solidFill>
                  <a:schemeClr val="tx1"/>
                </a:solidFill>
              </a:defRPr>
            </a:lvl1pPr>
            <a:lvl2pPr marL="609585" algn="l" defTabSz="609585" rtl="0" eaLnBrk="1" latinLnBrk="0" hangingPunct="1">
              <a:defRPr sz="2400" kern="1200">
                <a:solidFill>
                  <a:schemeClr val="tx1"/>
                </a:solidFill>
              </a:defRPr>
            </a:lvl2pPr>
            <a:lvl3pPr marL="1219170" algn="l" defTabSz="609585" rtl="0" eaLnBrk="1" latinLnBrk="0" hangingPunct="1">
              <a:defRPr sz="2400" kern="1200">
                <a:solidFill>
                  <a:schemeClr val="tx1"/>
                </a:solidFill>
              </a:defRPr>
            </a:lvl3pPr>
            <a:lvl4pPr marL="1828754" algn="l" defTabSz="609585" rtl="0" eaLnBrk="1" latinLnBrk="0" hangingPunct="1">
              <a:defRPr sz="2400" kern="1200">
                <a:solidFill>
                  <a:schemeClr val="tx1"/>
                </a:solidFill>
              </a:defRPr>
            </a:lvl4pPr>
            <a:lvl5pPr marL="2438339" algn="l" defTabSz="609585" rtl="0" eaLnBrk="1" latinLnBrk="0" hangingPunct="1">
              <a:defRPr sz="2400" kern="1200">
                <a:solidFill>
                  <a:schemeClr val="tx1"/>
                </a:solidFill>
              </a:defRPr>
            </a:lvl5pPr>
            <a:lvl6pPr marL="3047924" algn="l" defTabSz="609585" rtl="0" eaLnBrk="1" latinLnBrk="0" hangingPunct="1">
              <a:defRPr sz="2400" kern="1200">
                <a:solidFill>
                  <a:schemeClr val="tx1"/>
                </a:solidFill>
              </a:defRPr>
            </a:lvl6pPr>
            <a:lvl7pPr marL="3657509" algn="l" defTabSz="609585" rtl="0" eaLnBrk="1" latinLnBrk="0" hangingPunct="1">
              <a:defRPr sz="2400" kern="1200">
                <a:solidFill>
                  <a:schemeClr val="tx1"/>
                </a:solidFill>
              </a:defRPr>
            </a:lvl7pPr>
            <a:lvl8pPr marL="4267093" algn="l" defTabSz="609585" rtl="0" eaLnBrk="1" latinLnBrk="0" hangingPunct="1">
              <a:defRPr sz="2400" kern="1200">
                <a:solidFill>
                  <a:schemeClr val="tx1"/>
                </a:solidFill>
              </a:defRPr>
            </a:lvl8pPr>
            <a:lvl9pPr marL="4876678" algn="l" defTabSz="609585" rtl="0" eaLnBrk="1" latinLnBrk="0" hangingPunct="1">
              <a:defRPr sz="2400" kern="1200">
                <a:solidFill>
                  <a:schemeClr val="tx1"/>
                </a:solidFill>
              </a:defRPr>
            </a:lvl9pPr>
          </a:lstStyle>
          <a:p>
            <a:pPr>
              <a:spcBef>
                <a:spcPct val="0"/>
              </a:spcBef>
            </a:pPr>
            <a:r>
              <a:rPr lang="zh-CN" altLang="en-US" sz="2200" b="1" dirty="0"/>
              <a:t>开展科学用户</a:t>
            </a:r>
            <a:r>
              <a:rPr lang="zh-CN" altLang="en-US" sz="2200" b="1" dirty="0">
                <a:solidFill>
                  <a:srgbClr val="C00000"/>
                </a:solidFill>
              </a:rPr>
              <a:t>支持服务</a:t>
            </a:r>
            <a:r>
              <a:rPr lang="zh-CN" altLang="en-US" sz="2200" b="1" dirty="0"/>
              <a:t>，提供数据、软件、提案等方面的用户支持和相关</a:t>
            </a:r>
            <a:r>
              <a:rPr lang="zh-CN" altLang="en-US" sz="2200" b="1" dirty="0">
                <a:solidFill>
                  <a:srgbClr val="C00000"/>
                </a:solidFill>
              </a:rPr>
              <a:t>培训</a:t>
            </a:r>
            <a:r>
              <a:rPr lang="zh-CN" altLang="en-US" sz="2200" b="1" dirty="0"/>
              <a:t>。</a:t>
            </a:r>
            <a:endParaRPr lang="en-US" altLang="zh-CN" sz="2200" b="1" dirty="0"/>
          </a:p>
        </p:txBody>
      </p:sp>
      <p:cxnSp>
        <p:nvCxnSpPr>
          <p:cNvPr id="63" name="直接连接符 62">
            <a:extLst>
              <a:ext uri="{FF2B5EF4-FFF2-40B4-BE49-F238E27FC236}">
                <a16:creationId xmlns:a16="http://schemas.microsoft.com/office/drawing/2014/main" id="{B72897BE-17A1-424F-B84C-9BF5AC4DFC0A}"/>
              </a:ext>
            </a:extLst>
          </p:cNvPr>
          <p:cNvCxnSpPr/>
          <p:nvPr/>
        </p:nvCxnSpPr>
        <p:spPr>
          <a:xfrm>
            <a:off x="4936075" y="5891031"/>
            <a:ext cx="6722525"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65" name="îsḷíḓè">
            <a:extLst>
              <a:ext uri="{FF2B5EF4-FFF2-40B4-BE49-F238E27FC236}">
                <a16:creationId xmlns:a16="http://schemas.microsoft.com/office/drawing/2014/main" id="{5510AE46-8C41-4019-8871-3AEE88E12E27}"/>
              </a:ext>
            </a:extLst>
          </p:cNvPr>
          <p:cNvSpPr/>
          <p:nvPr/>
        </p:nvSpPr>
        <p:spPr bwMode="auto">
          <a:xfrm>
            <a:off x="2876107" y="2793080"/>
            <a:ext cx="1576807" cy="1226771"/>
          </a:xfrm>
          <a:custGeom>
            <a:avLst/>
            <a:gdLst>
              <a:gd name="T0" fmla="*/ 0 w 955"/>
              <a:gd name="T1" fmla="*/ 215 h 743"/>
              <a:gd name="T2" fmla="*/ 215 w 955"/>
              <a:gd name="T3" fmla="*/ 0 h 743"/>
              <a:gd name="T4" fmla="*/ 955 w 955"/>
              <a:gd name="T5" fmla="*/ 743 h 743"/>
              <a:gd name="T6" fmla="*/ 526 w 955"/>
              <a:gd name="T7" fmla="*/ 743 h 743"/>
              <a:gd name="T8" fmla="*/ 0 w 955"/>
              <a:gd name="T9" fmla="*/ 215 h 743"/>
            </a:gdLst>
            <a:ahLst/>
            <a:cxnLst>
              <a:cxn ang="0">
                <a:pos x="T0" y="T1"/>
              </a:cxn>
              <a:cxn ang="0">
                <a:pos x="T2" y="T3"/>
              </a:cxn>
              <a:cxn ang="0">
                <a:pos x="T4" y="T5"/>
              </a:cxn>
              <a:cxn ang="0">
                <a:pos x="T6" y="T7"/>
              </a:cxn>
              <a:cxn ang="0">
                <a:pos x="T8" y="T9"/>
              </a:cxn>
            </a:cxnLst>
            <a:rect l="0" t="0" r="r" b="b"/>
            <a:pathLst>
              <a:path w="955" h="743">
                <a:moveTo>
                  <a:pt x="0" y="215"/>
                </a:moveTo>
                <a:lnTo>
                  <a:pt x="215" y="0"/>
                </a:lnTo>
                <a:lnTo>
                  <a:pt x="955" y="743"/>
                </a:lnTo>
                <a:lnTo>
                  <a:pt x="526" y="743"/>
                </a:lnTo>
                <a:lnTo>
                  <a:pt x="0" y="215"/>
                </a:lnTo>
                <a:close/>
              </a:path>
            </a:pathLst>
          </a:custGeom>
          <a:solidFill>
            <a:schemeClr val="accent1"/>
          </a:solidFill>
          <a:ln>
            <a:noFill/>
          </a:ln>
        </p:spPr>
        <p:txBody>
          <a:bodyPr anchor="ctr"/>
          <a:lstStyle/>
          <a:p>
            <a:pPr algn="ctr"/>
            <a:endParaRPr sz="1600"/>
          </a:p>
        </p:txBody>
      </p:sp>
      <p:sp>
        <p:nvSpPr>
          <p:cNvPr id="66" name="ïṣlíḍé">
            <a:extLst>
              <a:ext uri="{FF2B5EF4-FFF2-40B4-BE49-F238E27FC236}">
                <a16:creationId xmlns:a16="http://schemas.microsoft.com/office/drawing/2014/main" id="{2DFD6861-4F60-4936-B9B8-D6C99F3EBB3A}"/>
              </a:ext>
            </a:extLst>
          </p:cNvPr>
          <p:cNvSpPr/>
          <p:nvPr/>
        </p:nvSpPr>
        <p:spPr bwMode="auto">
          <a:xfrm flipV="1">
            <a:off x="2876107" y="4019851"/>
            <a:ext cx="1576807" cy="1226771"/>
          </a:xfrm>
          <a:custGeom>
            <a:avLst/>
            <a:gdLst>
              <a:gd name="T0" fmla="*/ 0 w 955"/>
              <a:gd name="T1" fmla="*/ 215 h 743"/>
              <a:gd name="T2" fmla="*/ 215 w 955"/>
              <a:gd name="T3" fmla="*/ 0 h 743"/>
              <a:gd name="T4" fmla="*/ 955 w 955"/>
              <a:gd name="T5" fmla="*/ 743 h 743"/>
              <a:gd name="T6" fmla="*/ 526 w 955"/>
              <a:gd name="T7" fmla="*/ 743 h 743"/>
              <a:gd name="T8" fmla="*/ 0 w 955"/>
              <a:gd name="T9" fmla="*/ 215 h 743"/>
            </a:gdLst>
            <a:ahLst/>
            <a:cxnLst>
              <a:cxn ang="0">
                <a:pos x="T0" y="T1"/>
              </a:cxn>
              <a:cxn ang="0">
                <a:pos x="T2" y="T3"/>
              </a:cxn>
              <a:cxn ang="0">
                <a:pos x="T4" y="T5"/>
              </a:cxn>
              <a:cxn ang="0">
                <a:pos x="T6" y="T7"/>
              </a:cxn>
              <a:cxn ang="0">
                <a:pos x="T8" y="T9"/>
              </a:cxn>
            </a:cxnLst>
            <a:rect l="0" t="0" r="r" b="b"/>
            <a:pathLst>
              <a:path w="955" h="743">
                <a:moveTo>
                  <a:pt x="0" y="215"/>
                </a:moveTo>
                <a:lnTo>
                  <a:pt x="215" y="0"/>
                </a:lnTo>
                <a:lnTo>
                  <a:pt x="955" y="743"/>
                </a:lnTo>
                <a:lnTo>
                  <a:pt x="526" y="743"/>
                </a:lnTo>
                <a:lnTo>
                  <a:pt x="0" y="215"/>
                </a:lnTo>
                <a:close/>
              </a:path>
            </a:pathLst>
          </a:custGeom>
          <a:solidFill>
            <a:schemeClr val="tx2">
              <a:lumMod val="60000"/>
              <a:lumOff val="40000"/>
            </a:schemeClr>
          </a:solidFill>
          <a:ln>
            <a:noFill/>
          </a:ln>
        </p:spPr>
        <p:txBody>
          <a:bodyPr anchor="ctr"/>
          <a:lstStyle/>
          <a:p>
            <a:pPr algn="ctr"/>
            <a:endParaRPr sz="1600"/>
          </a:p>
        </p:txBody>
      </p:sp>
      <p:sp>
        <p:nvSpPr>
          <p:cNvPr id="67" name="isḻiḍé">
            <a:extLst>
              <a:ext uri="{FF2B5EF4-FFF2-40B4-BE49-F238E27FC236}">
                <a16:creationId xmlns:a16="http://schemas.microsoft.com/office/drawing/2014/main" id="{AE33BCDE-22B8-4BEF-AA30-85C634A6A984}"/>
              </a:ext>
            </a:extLst>
          </p:cNvPr>
          <p:cNvSpPr/>
          <p:nvPr/>
        </p:nvSpPr>
        <p:spPr>
          <a:xfrm>
            <a:off x="743846" y="2793080"/>
            <a:ext cx="2446113" cy="2453542"/>
          </a:xfrm>
          <a:prstGeom prst="diamond">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b="1" dirty="0">
                <a:solidFill>
                  <a:schemeClr val="tx1"/>
                </a:solidFill>
              </a:rPr>
              <a:t>全面支持多目标、多模式、多约束的观测需求</a:t>
            </a:r>
            <a:endParaRPr b="1" dirty="0">
              <a:solidFill>
                <a:schemeClr val="tx1"/>
              </a:solidFill>
            </a:endParaRPr>
          </a:p>
        </p:txBody>
      </p:sp>
      <p:sp>
        <p:nvSpPr>
          <p:cNvPr id="69" name="iṧľíďê">
            <a:extLst>
              <a:ext uri="{FF2B5EF4-FFF2-40B4-BE49-F238E27FC236}">
                <a16:creationId xmlns:a16="http://schemas.microsoft.com/office/drawing/2014/main" id="{B36C3651-9690-D417-6C6D-9980C88FA2C5}"/>
              </a:ext>
            </a:extLst>
          </p:cNvPr>
          <p:cNvSpPr/>
          <p:nvPr/>
        </p:nvSpPr>
        <p:spPr>
          <a:xfrm>
            <a:off x="330846" y="1325429"/>
            <a:ext cx="4207287" cy="921499"/>
          </a:xfrm>
          <a:prstGeom prst="rect">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endParaRPr>
          </a:p>
        </p:txBody>
      </p:sp>
      <p:cxnSp>
        <p:nvCxnSpPr>
          <p:cNvPr id="6" name="直接连接符 5"/>
          <p:cNvCxnSpPr>
            <a:stCxn id="67" idx="3"/>
            <a:endCxn id="66" idx="3"/>
          </p:cNvCxnSpPr>
          <p:nvPr/>
        </p:nvCxnSpPr>
        <p:spPr>
          <a:xfrm>
            <a:off x="3189959" y="4019851"/>
            <a:ext cx="554630" cy="0"/>
          </a:xfrm>
          <a:prstGeom prst="line">
            <a:avLst/>
          </a:prstGeom>
          <a:ln w="76200">
            <a:solidFill>
              <a:schemeClr val="bg1">
                <a:lumMod val="75000"/>
              </a:schemeClr>
            </a:solidFill>
          </a:ln>
        </p:spPr>
        <p:style>
          <a:lnRef idx="3">
            <a:schemeClr val="dk1"/>
          </a:lnRef>
          <a:fillRef idx="0">
            <a:schemeClr val="dk1"/>
          </a:fillRef>
          <a:effectRef idx="2">
            <a:schemeClr val="dk1"/>
          </a:effectRef>
          <a:fontRef idx="minor">
            <a:schemeClr val="tx1"/>
          </a:fontRef>
        </p:style>
      </p:cxnSp>
      <p:sp>
        <p:nvSpPr>
          <p:cNvPr id="75" name="íṥľïḓé">
            <a:extLst>
              <a:ext uri="{FF2B5EF4-FFF2-40B4-BE49-F238E27FC236}">
                <a16:creationId xmlns:a16="http://schemas.microsoft.com/office/drawing/2014/main" id="{2FE5ABF6-F803-4251-BB77-96E49CC46D41}"/>
              </a:ext>
            </a:extLst>
          </p:cNvPr>
          <p:cNvSpPr/>
          <p:nvPr/>
        </p:nvSpPr>
        <p:spPr>
          <a:xfrm>
            <a:off x="4934597" y="1670869"/>
            <a:ext cx="389394" cy="389394"/>
          </a:xfrm>
          <a:prstGeom prst="ellipse">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chorCtr="1">
            <a:noAutofit/>
          </a:bodyPr>
          <a:lstStyle/>
          <a:p>
            <a:pPr algn="ctr">
              <a:lnSpc>
                <a:spcPct val="120000"/>
              </a:lnSpc>
            </a:pPr>
            <a:r>
              <a:rPr lang="en-US" sz="1600" b="1" dirty="0">
                <a:solidFill>
                  <a:schemeClr val="accent1"/>
                </a:solidFill>
              </a:rPr>
              <a:t>1</a:t>
            </a:r>
          </a:p>
        </p:txBody>
      </p:sp>
      <p:sp>
        <p:nvSpPr>
          <p:cNvPr id="76" name="ïşľîḓé">
            <a:extLst>
              <a:ext uri="{FF2B5EF4-FFF2-40B4-BE49-F238E27FC236}">
                <a16:creationId xmlns:a16="http://schemas.microsoft.com/office/drawing/2014/main" id="{B75AEEB2-3F67-4F2C-B379-46288E07813D}"/>
              </a:ext>
            </a:extLst>
          </p:cNvPr>
          <p:cNvSpPr/>
          <p:nvPr/>
        </p:nvSpPr>
        <p:spPr>
          <a:xfrm>
            <a:off x="5013914" y="3478296"/>
            <a:ext cx="389394" cy="389394"/>
          </a:xfrm>
          <a:prstGeom prst="ellipse">
            <a:avLst/>
          </a:prstGeom>
          <a:solidFill>
            <a:schemeClr val="bg1"/>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chorCtr="1">
            <a:noAutofit/>
          </a:bodyPr>
          <a:lstStyle/>
          <a:p>
            <a:pPr algn="ctr">
              <a:lnSpc>
                <a:spcPct val="120000"/>
              </a:lnSpc>
            </a:pPr>
            <a:r>
              <a:rPr lang="en-US" sz="1600" b="1">
                <a:solidFill>
                  <a:schemeClr val="accent2"/>
                </a:solidFill>
              </a:rPr>
              <a:t>3</a:t>
            </a:r>
            <a:endParaRPr lang="en-US" sz="1600" b="1" dirty="0">
              <a:solidFill>
                <a:schemeClr val="accent2"/>
              </a:solidFill>
            </a:endParaRPr>
          </a:p>
        </p:txBody>
      </p:sp>
      <p:sp>
        <p:nvSpPr>
          <p:cNvPr id="77" name="íṡľídè">
            <a:extLst>
              <a:ext uri="{FF2B5EF4-FFF2-40B4-BE49-F238E27FC236}">
                <a16:creationId xmlns:a16="http://schemas.microsoft.com/office/drawing/2014/main" id="{836FB36A-EC17-4248-9B41-5EF791467F12}"/>
              </a:ext>
            </a:extLst>
          </p:cNvPr>
          <p:cNvSpPr/>
          <p:nvPr/>
        </p:nvSpPr>
        <p:spPr>
          <a:xfrm>
            <a:off x="5013914" y="5234805"/>
            <a:ext cx="389394" cy="389394"/>
          </a:xfrm>
          <a:prstGeom prst="ellipse">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chorCtr="1">
            <a:noAutofit/>
          </a:bodyPr>
          <a:lstStyle/>
          <a:p>
            <a:pPr algn="ctr">
              <a:lnSpc>
                <a:spcPct val="120000"/>
              </a:lnSpc>
            </a:pPr>
            <a:r>
              <a:rPr lang="en-US" sz="1600" b="1" dirty="0">
                <a:solidFill>
                  <a:schemeClr val="accent1"/>
                </a:solidFill>
              </a:rPr>
              <a:t>5</a:t>
            </a:r>
          </a:p>
        </p:txBody>
      </p:sp>
      <p:sp>
        <p:nvSpPr>
          <p:cNvPr id="78" name="ís1îḋê">
            <a:extLst>
              <a:ext uri="{FF2B5EF4-FFF2-40B4-BE49-F238E27FC236}">
                <a16:creationId xmlns:a16="http://schemas.microsoft.com/office/drawing/2014/main" id="{EB24E54C-8246-4FCC-B098-1A1E84C3042A}"/>
              </a:ext>
            </a:extLst>
          </p:cNvPr>
          <p:cNvSpPr/>
          <p:nvPr/>
        </p:nvSpPr>
        <p:spPr>
          <a:xfrm>
            <a:off x="4971579" y="2524503"/>
            <a:ext cx="389394" cy="389394"/>
          </a:xfrm>
          <a:prstGeom prst="ellipse">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chorCtr="1">
            <a:noAutofit/>
          </a:bodyPr>
          <a:lstStyle/>
          <a:p>
            <a:pPr algn="ctr">
              <a:lnSpc>
                <a:spcPct val="120000"/>
              </a:lnSpc>
            </a:pPr>
            <a:r>
              <a:rPr lang="en-US" sz="1600" b="1" dirty="0">
                <a:solidFill>
                  <a:schemeClr val="accent1"/>
                </a:solidFill>
              </a:rPr>
              <a:t>2</a:t>
            </a:r>
          </a:p>
        </p:txBody>
      </p:sp>
      <p:sp>
        <p:nvSpPr>
          <p:cNvPr id="79" name="ïṧlîḓe">
            <a:extLst>
              <a:ext uri="{FF2B5EF4-FFF2-40B4-BE49-F238E27FC236}">
                <a16:creationId xmlns:a16="http://schemas.microsoft.com/office/drawing/2014/main" id="{3436D935-0425-435A-A07A-D86654DD3510}"/>
              </a:ext>
            </a:extLst>
          </p:cNvPr>
          <p:cNvSpPr/>
          <p:nvPr/>
        </p:nvSpPr>
        <p:spPr>
          <a:xfrm>
            <a:off x="5013914" y="4292045"/>
            <a:ext cx="389394" cy="389394"/>
          </a:xfrm>
          <a:prstGeom prst="ellipse">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chorCtr="1">
            <a:noAutofit/>
          </a:bodyPr>
          <a:lstStyle/>
          <a:p>
            <a:pPr algn="ctr">
              <a:lnSpc>
                <a:spcPct val="120000"/>
              </a:lnSpc>
            </a:pPr>
            <a:r>
              <a:rPr lang="en-US" sz="1600" b="1" dirty="0">
                <a:solidFill>
                  <a:schemeClr val="accent1"/>
                </a:solidFill>
              </a:rPr>
              <a:t>4</a:t>
            </a:r>
          </a:p>
        </p:txBody>
      </p:sp>
      <p:sp>
        <p:nvSpPr>
          <p:cNvPr id="80" name="iS1iḑè">
            <a:extLst>
              <a:ext uri="{FF2B5EF4-FFF2-40B4-BE49-F238E27FC236}">
                <a16:creationId xmlns:a16="http://schemas.microsoft.com/office/drawing/2014/main" id="{00BAE653-65D7-493E-B9DF-F8BDA2EE4C76}"/>
              </a:ext>
            </a:extLst>
          </p:cNvPr>
          <p:cNvSpPr/>
          <p:nvPr/>
        </p:nvSpPr>
        <p:spPr>
          <a:xfrm>
            <a:off x="5059155" y="6147250"/>
            <a:ext cx="389394" cy="389394"/>
          </a:xfrm>
          <a:prstGeom prst="ellipse">
            <a:avLst/>
          </a:prstGeom>
          <a:solidFill>
            <a:schemeClr val="bg1"/>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chorCtr="1">
            <a:noAutofit/>
          </a:bodyPr>
          <a:lstStyle/>
          <a:p>
            <a:pPr algn="ctr">
              <a:lnSpc>
                <a:spcPct val="120000"/>
              </a:lnSpc>
            </a:pPr>
            <a:r>
              <a:rPr lang="en-US" sz="1600" b="1" dirty="0">
                <a:solidFill>
                  <a:schemeClr val="accent2"/>
                </a:solidFill>
              </a:rPr>
              <a:t>6</a:t>
            </a:r>
          </a:p>
        </p:txBody>
      </p:sp>
      <p:grpSp>
        <p:nvGrpSpPr>
          <p:cNvPr id="81" name="íşľîḓè">
            <a:extLst>
              <a:ext uri="{FF2B5EF4-FFF2-40B4-BE49-F238E27FC236}">
                <a16:creationId xmlns:a16="http://schemas.microsoft.com/office/drawing/2014/main" id="{ACC4081B-F8A2-1C21-0D22-A1D0A4E459E4}"/>
              </a:ext>
            </a:extLst>
          </p:cNvPr>
          <p:cNvGrpSpPr/>
          <p:nvPr/>
        </p:nvGrpSpPr>
        <p:grpSpPr>
          <a:xfrm>
            <a:off x="637246" y="5696828"/>
            <a:ext cx="3815668" cy="724670"/>
            <a:chOff x="4490132" y="2831949"/>
            <a:chExt cx="3815668" cy="724670"/>
          </a:xfrm>
        </p:grpSpPr>
        <p:sp>
          <p:nvSpPr>
            <p:cNvPr id="82" name="îşľíďe">
              <a:extLst>
                <a:ext uri="{FF2B5EF4-FFF2-40B4-BE49-F238E27FC236}">
                  <a16:creationId xmlns:a16="http://schemas.microsoft.com/office/drawing/2014/main" id="{4A4AB507-5109-E2C4-C514-58004B280918}"/>
                </a:ext>
              </a:extLst>
            </p:cNvPr>
            <p:cNvSpPr/>
            <p:nvPr/>
          </p:nvSpPr>
          <p:spPr>
            <a:xfrm>
              <a:off x="4490132" y="2831949"/>
              <a:ext cx="3815668" cy="724670"/>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ïṣḷïḋe">
              <a:extLst>
                <a:ext uri="{FF2B5EF4-FFF2-40B4-BE49-F238E27FC236}">
                  <a16:creationId xmlns:a16="http://schemas.microsoft.com/office/drawing/2014/main" id="{5604353F-5061-3E51-B229-73933CF4E48B}"/>
                </a:ext>
              </a:extLst>
            </p:cNvPr>
            <p:cNvSpPr txBox="1"/>
            <p:nvPr/>
          </p:nvSpPr>
          <p:spPr>
            <a:xfrm>
              <a:off x="4750354" y="2963448"/>
              <a:ext cx="3133626" cy="461665"/>
            </a:xfrm>
            <a:prstGeom prst="rect">
              <a:avLst/>
            </a:prstGeom>
            <a:noFill/>
            <a:ln>
              <a:noFill/>
            </a:ln>
          </p:spPr>
          <p:txBody>
            <a:bodyPr wrap="square" lIns="91440" tIns="45720" rIns="91440" bIns="45720" anchor="ctr" anchorCtr="0">
              <a:spAutoFit/>
            </a:bodyPr>
            <a:lstStyle/>
            <a:p>
              <a:pPr>
                <a:buSzPct val="25000"/>
              </a:pPr>
              <a:r>
                <a:rPr lang="zh-CN" altLang="en-US" sz="2400" b="1" dirty="0"/>
                <a:t>有力保障科学产出！</a:t>
              </a:r>
              <a:endParaRPr lang="en-US" altLang="zh-CN" sz="2400" b="1" dirty="0"/>
            </a:p>
          </p:txBody>
        </p:sp>
      </p:grpSp>
      <p:sp>
        <p:nvSpPr>
          <p:cNvPr id="86" name="ïṣḷïḋe">
            <a:extLst>
              <a:ext uri="{FF2B5EF4-FFF2-40B4-BE49-F238E27FC236}">
                <a16:creationId xmlns:a16="http://schemas.microsoft.com/office/drawing/2014/main" id="{5604353F-5061-3E51-B229-73933CF4E48B}"/>
              </a:ext>
            </a:extLst>
          </p:cNvPr>
          <p:cNvSpPr txBox="1"/>
          <p:nvPr/>
        </p:nvSpPr>
        <p:spPr>
          <a:xfrm>
            <a:off x="367035" y="1370680"/>
            <a:ext cx="4171098" cy="830997"/>
          </a:xfrm>
          <a:prstGeom prst="rect">
            <a:avLst/>
          </a:prstGeom>
          <a:noFill/>
          <a:ln>
            <a:noFill/>
          </a:ln>
        </p:spPr>
        <p:txBody>
          <a:bodyPr wrap="square" lIns="91440" tIns="45720" rIns="91440" bIns="45720" anchor="ctr" anchorCtr="0">
            <a:spAutoFit/>
          </a:bodyPr>
          <a:lstStyle/>
          <a:p>
            <a:pPr>
              <a:buSzPct val="25000"/>
            </a:pPr>
            <a:r>
              <a:rPr lang="zh-CN" altLang="en-US" sz="2400" b="1" dirty="0"/>
              <a:t>“慧眼”作为一个面向国际天文届的开放观测平台：</a:t>
            </a:r>
          </a:p>
        </p:txBody>
      </p:sp>
      <p:sp>
        <p:nvSpPr>
          <p:cNvPr id="33" name="灯片编号占位符 4">
            <a:extLst>
              <a:ext uri="{FF2B5EF4-FFF2-40B4-BE49-F238E27FC236}">
                <a16:creationId xmlns:a16="http://schemas.microsoft.com/office/drawing/2014/main" id="{5D47FFF4-57C4-42BE-B0C8-13773E9BB03C}"/>
              </a:ext>
            </a:extLst>
          </p:cNvPr>
          <p:cNvSpPr>
            <a:spLocks noGrp="1"/>
          </p:cNvSpPr>
          <p:nvPr>
            <p:ph type="sldNum" sz="quarter" idx="4"/>
          </p:nvPr>
        </p:nvSpPr>
        <p:spPr>
          <a:xfrm>
            <a:off x="8610599" y="6769663"/>
            <a:ext cx="2909888" cy="206381"/>
          </a:xfrm>
        </p:spPr>
        <p:txBody>
          <a:bodyPr/>
          <a:lstStyle/>
          <a:p>
            <a:fld id="{5DD3DB80-B894-403A-B48E-6FDC1A72010E}" type="slidenum">
              <a:rPr lang="zh-CN" altLang="en-US" smtClean="0"/>
              <a:pPr/>
              <a:t>26</a:t>
            </a:fld>
            <a:endParaRPr lang="zh-CN" altLang="en-US"/>
          </a:p>
        </p:txBody>
      </p:sp>
    </p:spTree>
    <p:custDataLst>
      <p:tags r:id="rId1"/>
    </p:custDataLst>
    <p:extLst>
      <p:ext uri="{BB962C8B-B14F-4D97-AF65-F5344CB8AC3E}">
        <p14:creationId xmlns:p14="http://schemas.microsoft.com/office/powerpoint/2010/main" val="3450357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fld id="{5DD3DB80-B894-403A-B48E-6FDC1A72010E}" type="slidenum">
              <a:rPr lang="zh-CN" altLang="en-US" smtClean="0"/>
              <a:pPr/>
              <a:t>27</a:t>
            </a:fld>
            <a:endParaRPr lang="zh-CN" altLang="en-US"/>
          </a:p>
        </p:txBody>
      </p:sp>
      <p:graphicFrame>
        <p:nvGraphicFramePr>
          <p:cNvPr id="6" name="表格 5">
            <a:extLst>
              <a:ext uri="{FF2B5EF4-FFF2-40B4-BE49-F238E27FC236}">
                <a16:creationId xmlns:a16="http://schemas.microsoft.com/office/drawing/2014/main" id="{90D8889B-5619-417B-B4EC-91539B213AEC}"/>
              </a:ext>
            </a:extLst>
          </p:cNvPr>
          <p:cNvGraphicFramePr>
            <a:graphicFrameLocks noGrp="1"/>
          </p:cNvGraphicFramePr>
          <p:nvPr>
            <p:extLst>
              <p:ext uri="{D42A27DB-BD31-4B8C-83A1-F6EECF244321}">
                <p14:modId xmlns:p14="http://schemas.microsoft.com/office/powerpoint/2010/main" val="1895033947"/>
              </p:ext>
            </p:extLst>
          </p:nvPr>
        </p:nvGraphicFramePr>
        <p:xfrm>
          <a:off x="624814" y="1276432"/>
          <a:ext cx="5735346" cy="5527440"/>
        </p:xfrm>
        <a:graphic>
          <a:graphicData uri="http://schemas.openxmlformats.org/drawingml/2006/table">
            <a:tbl>
              <a:tblPr>
                <a:tableStyleId>{16D9F66E-5EB9-4882-86FB-DCBF35E3C3E4}</a:tableStyleId>
              </a:tblPr>
              <a:tblGrid>
                <a:gridCol w="767276">
                  <a:extLst>
                    <a:ext uri="{9D8B030D-6E8A-4147-A177-3AD203B41FA5}">
                      <a16:colId xmlns:a16="http://schemas.microsoft.com/office/drawing/2014/main" val="20000"/>
                    </a:ext>
                  </a:extLst>
                </a:gridCol>
                <a:gridCol w="767276">
                  <a:extLst>
                    <a:ext uri="{9D8B030D-6E8A-4147-A177-3AD203B41FA5}">
                      <a16:colId xmlns:a16="http://schemas.microsoft.com/office/drawing/2014/main" val="20001"/>
                    </a:ext>
                  </a:extLst>
                </a:gridCol>
                <a:gridCol w="2658608">
                  <a:extLst>
                    <a:ext uri="{9D8B030D-6E8A-4147-A177-3AD203B41FA5}">
                      <a16:colId xmlns:a16="http://schemas.microsoft.com/office/drawing/2014/main" val="20002"/>
                    </a:ext>
                  </a:extLst>
                </a:gridCol>
                <a:gridCol w="599194">
                  <a:extLst>
                    <a:ext uri="{9D8B030D-6E8A-4147-A177-3AD203B41FA5}">
                      <a16:colId xmlns:a16="http://schemas.microsoft.com/office/drawing/2014/main" val="20003"/>
                    </a:ext>
                  </a:extLst>
                </a:gridCol>
                <a:gridCol w="942992">
                  <a:extLst>
                    <a:ext uri="{9D8B030D-6E8A-4147-A177-3AD203B41FA5}">
                      <a16:colId xmlns:a16="http://schemas.microsoft.com/office/drawing/2014/main" val="20004"/>
                    </a:ext>
                  </a:extLst>
                </a:gridCol>
              </a:tblGrid>
              <a:tr h="310726">
                <a:tc rowSpan="10">
                  <a:txBody>
                    <a:bodyPr/>
                    <a:lstStyle/>
                    <a:p>
                      <a:pPr algn="ctr" rtl="0" fontAlgn="ctr"/>
                      <a:r>
                        <a:rPr lang="zh-CN" altLang="en-US" sz="1800" u="none" strike="noStrike" dirty="0">
                          <a:effectLst/>
                        </a:rPr>
                        <a:t>国内</a:t>
                      </a:r>
                      <a:endParaRPr lang="zh-CN" altLang="en-US" sz="1800" b="0" i="0" u="none" strike="noStrike" dirty="0">
                        <a:solidFill>
                          <a:srgbClr val="000000"/>
                        </a:solidFill>
                        <a:effectLst/>
                        <a:latin typeface="黑体" panose="02010609060101010101" pitchFamily="49" charset="-122"/>
                        <a:ea typeface="黑体" panose="02010609060101010101" pitchFamily="49" charset="-122"/>
                      </a:endParaRPr>
                    </a:p>
                  </a:txBody>
                  <a:tcPr marL="3848" marR="3848" marT="3848" marB="0" anchor="ctr"/>
                </a:tc>
                <a:tc rowSpan="3">
                  <a:txBody>
                    <a:bodyPr/>
                    <a:lstStyle/>
                    <a:p>
                      <a:pPr algn="ctr" rtl="0" fontAlgn="ctr"/>
                      <a:r>
                        <a:rPr lang="zh-CN" altLang="en-US" sz="1800" u="none" strike="noStrike" dirty="0">
                          <a:effectLst/>
                        </a:rPr>
                        <a:t>中科院</a:t>
                      </a:r>
                      <a:endParaRPr lang="zh-CN" altLang="en-US" sz="1800" b="0" i="0" u="none" strike="noStrike" dirty="0">
                        <a:solidFill>
                          <a:srgbClr val="000000"/>
                        </a:solidFill>
                        <a:effectLst/>
                        <a:latin typeface="黑体" panose="02010609060101010101" pitchFamily="49" charset="-122"/>
                        <a:ea typeface="黑体" panose="02010609060101010101" pitchFamily="49" charset="-122"/>
                      </a:endParaRPr>
                    </a:p>
                  </a:txBody>
                  <a:tcPr marL="3848" marR="3848" marT="3848" marB="0" anchor="ctr"/>
                </a:tc>
                <a:tc>
                  <a:txBody>
                    <a:bodyPr/>
                    <a:lstStyle/>
                    <a:p>
                      <a:pPr algn="ctr" fontAlgn="ctr"/>
                      <a:r>
                        <a:rPr lang="zh-CN" altLang="en-US" sz="1800" u="none" strike="noStrike" dirty="0">
                          <a:effectLst/>
                        </a:rPr>
                        <a:t> 高能所</a:t>
                      </a:r>
                      <a:endParaRPr lang="zh-CN" altLang="en-US" sz="1800" b="0" i="0" u="none" strike="noStrike" dirty="0">
                        <a:solidFill>
                          <a:srgbClr val="000000"/>
                        </a:solidFill>
                        <a:effectLst/>
                        <a:latin typeface="黑体" panose="02010609060101010101" pitchFamily="49" charset="-122"/>
                        <a:ea typeface="黑体" panose="02010609060101010101" pitchFamily="49" charset="-122"/>
                      </a:endParaRPr>
                    </a:p>
                  </a:txBody>
                  <a:tcPr marL="27000" marR="27000" marT="27000" marB="27000" anchor="ctr"/>
                </a:tc>
                <a:tc>
                  <a:txBody>
                    <a:bodyPr/>
                    <a:lstStyle/>
                    <a:p>
                      <a:pPr algn="ctr" fontAlgn="ctr"/>
                      <a:r>
                        <a:rPr lang="en-US" altLang="zh-CN" sz="1800" u="none" strike="noStrike" dirty="0">
                          <a:effectLst/>
                        </a:rPr>
                        <a:t>18</a:t>
                      </a:r>
                      <a:endParaRPr lang="en-US" altLang="zh-CN" sz="1800" b="0" i="0" u="none" strike="noStrike" dirty="0">
                        <a:solidFill>
                          <a:srgbClr val="000000"/>
                        </a:solidFill>
                        <a:effectLst/>
                        <a:latin typeface="黑体" panose="02010609060101010101" pitchFamily="49" charset="-122"/>
                        <a:ea typeface="黑体" panose="02010609060101010101" pitchFamily="49" charset="-122"/>
                      </a:endParaRPr>
                    </a:p>
                  </a:txBody>
                  <a:tcPr marL="27000" marR="27000" marT="27000" marB="27000" anchor="ctr"/>
                </a:tc>
                <a:tc rowSpan="3">
                  <a:txBody>
                    <a:bodyPr/>
                    <a:lstStyle/>
                    <a:p>
                      <a:pPr algn="ctr" rtl="0" fontAlgn="ctr"/>
                      <a:r>
                        <a:rPr lang="en-US" altLang="zh-CN" sz="1800" u="none" strike="noStrike" dirty="0">
                          <a:effectLst/>
                        </a:rPr>
                        <a:t>22</a:t>
                      </a:r>
                    </a:p>
                    <a:p>
                      <a:pPr algn="ctr" rtl="0" fontAlgn="ctr"/>
                      <a:r>
                        <a:rPr lang="zh-CN" altLang="en-US" sz="1800" u="none" strike="noStrike" dirty="0">
                          <a:effectLst/>
                        </a:rPr>
                        <a:t>（</a:t>
                      </a:r>
                      <a:r>
                        <a:rPr lang="en-US" altLang="zh-CN" sz="1800" u="none" strike="noStrike" dirty="0">
                          <a:effectLst/>
                        </a:rPr>
                        <a:t>51.2%</a:t>
                      </a:r>
                      <a:r>
                        <a:rPr lang="zh-CN" altLang="en-US" sz="1800" u="none" strike="noStrike" dirty="0">
                          <a:effectLst/>
                        </a:rPr>
                        <a:t>）</a:t>
                      </a:r>
                      <a:endParaRPr lang="zh-CN" altLang="en-US" sz="1800" b="0" i="0" u="none" strike="noStrike" dirty="0">
                        <a:solidFill>
                          <a:srgbClr val="000000"/>
                        </a:solidFill>
                        <a:effectLst/>
                        <a:latin typeface="黑体" panose="02010609060101010101" pitchFamily="49" charset="-122"/>
                        <a:ea typeface="黑体" panose="02010609060101010101" pitchFamily="49" charset="-122"/>
                      </a:endParaRPr>
                    </a:p>
                  </a:txBody>
                  <a:tcPr marL="3848" marR="3848" marT="3848" marB="0" anchor="ctr"/>
                </a:tc>
                <a:extLst>
                  <a:ext uri="{0D108BD9-81ED-4DB2-BD59-A6C34878D82A}">
                    <a16:rowId xmlns:a16="http://schemas.microsoft.com/office/drawing/2014/main" val="10000"/>
                  </a:ext>
                </a:extLst>
              </a:tr>
              <a:tr h="310726">
                <a:tc vMerge="1">
                  <a:txBody>
                    <a:bodyPr/>
                    <a:lstStyle/>
                    <a:p>
                      <a:endParaRPr lang="zh-CN" altLang="en-US"/>
                    </a:p>
                  </a:txBody>
                  <a:tcPr/>
                </a:tc>
                <a:tc vMerge="1">
                  <a:txBody>
                    <a:bodyPr/>
                    <a:lstStyle/>
                    <a:p>
                      <a:endParaRPr lang="zh-CN" altLang="en-US"/>
                    </a:p>
                  </a:txBody>
                  <a:tcPr/>
                </a:tc>
                <a:tc>
                  <a:txBody>
                    <a:bodyPr/>
                    <a:lstStyle/>
                    <a:p>
                      <a:pPr algn="ctr" rtl="0" fontAlgn="ctr"/>
                      <a:r>
                        <a:rPr lang="zh-CN" altLang="en-US" sz="1800" u="none" strike="noStrike" dirty="0">
                          <a:effectLst/>
                        </a:rPr>
                        <a:t> 云南天文台</a:t>
                      </a:r>
                      <a:endParaRPr lang="zh-CN" altLang="en-US" sz="1800" b="0" i="0" u="none" strike="noStrike" dirty="0">
                        <a:solidFill>
                          <a:srgbClr val="000000"/>
                        </a:solidFill>
                        <a:effectLst/>
                        <a:latin typeface="黑体" panose="02010609060101010101" pitchFamily="49" charset="-122"/>
                        <a:ea typeface="黑体" panose="02010609060101010101" pitchFamily="49" charset="-122"/>
                      </a:endParaRPr>
                    </a:p>
                  </a:txBody>
                  <a:tcPr marL="27000" marR="27000" marT="27000" marB="27000" anchor="ctr"/>
                </a:tc>
                <a:tc>
                  <a:txBody>
                    <a:bodyPr/>
                    <a:lstStyle/>
                    <a:p>
                      <a:pPr algn="ctr" rtl="0" fontAlgn="ctr"/>
                      <a:r>
                        <a:rPr lang="en-US" altLang="zh-CN" sz="1800" u="none" strike="noStrike" dirty="0">
                          <a:effectLst/>
                        </a:rPr>
                        <a:t>3</a:t>
                      </a:r>
                      <a:endParaRPr lang="en-US" altLang="zh-CN" sz="1800" b="0" i="0" u="none" strike="noStrike" dirty="0">
                        <a:solidFill>
                          <a:srgbClr val="000000"/>
                        </a:solidFill>
                        <a:effectLst/>
                        <a:latin typeface="黑体" panose="02010609060101010101" pitchFamily="49" charset="-122"/>
                        <a:ea typeface="黑体" panose="02010609060101010101" pitchFamily="49" charset="-122"/>
                      </a:endParaRPr>
                    </a:p>
                  </a:txBody>
                  <a:tcPr marL="27000" marR="27000" marT="27000" marB="27000" anchor="ctr"/>
                </a:tc>
                <a:tc vMerge="1">
                  <a:txBody>
                    <a:bodyPr/>
                    <a:lstStyle/>
                    <a:p>
                      <a:endParaRPr lang="zh-CN" altLang="en-US"/>
                    </a:p>
                  </a:txBody>
                  <a:tcPr/>
                </a:tc>
                <a:extLst>
                  <a:ext uri="{0D108BD9-81ED-4DB2-BD59-A6C34878D82A}">
                    <a16:rowId xmlns:a16="http://schemas.microsoft.com/office/drawing/2014/main" val="10002"/>
                  </a:ext>
                </a:extLst>
              </a:tr>
              <a:tr h="310726">
                <a:tc vMerge="1">
                  <a:txBody>
                    <a:bodyPr/>
                    <a:lstStyle/>
                    <a:p>
                      <a:endParaRPr lang="zh-CN" altLang="en-US"/>
                    </a:p>
                  </a:txBody>
                  <a:tcPr/>
                </a:tc>
                <a:tc vMerge="1">
                  <a:txBody>
                    <a:bodyPr/>
                    <a:lstStyle/>
                    <a:p>
                      <a:endParaRPr lang="zh-CN" altLang="en-US"/>
                    </a:p>
                  </a:txBody>
                  <a:tcPr/>
                </a:tc>
                <a:tc>
                  <a:txBody>
                    <a:bodyPr/>
                    <a:lstStyle/>
                    <a:p>
                      <a:pPr algn="ctr" rtl="0" fontAlgn="ctr"/>
                      <a:r>
                        <a:rPr lang="zh-CN" altLang="en-US" sz="1800" u="none" strike="noStrike" dirty="0">
                          <a:effectLst/>
                        </a:rPr>
                        <a:t> 新疆天文台</a:t>
                      </a:r>
                      <a:endParaRPr lang="zh-CN" altLang="en-US" sz="1800" b="0" i="0" u="none" strike="noStrike" dirty="0">
                        <a:solidFill>
                          <a:srgbClr val="000000"/>
                        </a:solidFill>
                        <a:effectLst/>
                        <a:latin typeface="黑体" panose="02010609060101010101" pitchFamily="49" charset="-122"/>
                        <a:ea typeface="黑体" panose="02010609060101010101" pitchFamily="49" charset="-122"/>
                      </a:endParaRPr>
                    </a:p>
                  </a:txBody>
                  <a:tcPr marL="27000" marR="27000" marT="27000" marB="27000" anchor="ctr"/>
                </a:tc>
                <a:tc>
                  <a:txBody>
                    <a:bodyPr/>
                    <a:lstStyle/>
                    <a:p>
                      <a:pPr algn="ctr" rtl="0" fontAlgn="ctr"/>
                      <a:r>
                        <a:rPr lang="en-US" altLang="zh-CN" sz="1800" u="none" strike="noStrike" dirty="0">
                          <a:effectLst/>
                        </a:rPr>
                        <a:t>1</a:t>
                      </a:r>
                      <a:endParaRPr lang="en-US" altLang="zh-CN" sz="1800" b="0" i="0" u="none" strike="noStrike" dirty="0">
                        <a:solidFill>
                          <a:srgbClr val="000000"/>
                        </a:solidFill>
                        <a:effectLst/>
                        <a:latin typeface="黑体" panose="02010609060101010101" pitchFamily="49" charset="-122"/>
                        <a:ea typeface="黑体" panose="02010609060101010101" pitchFamily="49" charset="-122"/>
                      </a:endParaRPr>
                    </a:p>
                  </a:txBody>
                  <a:tcPr marL="27000" marR="27000" marT="27000" marB="27000" anchor="ctr"/>
                </a:tc>
                <a:tc vMerge="1">
                  <a:txBody>
                    <a:bodyPr/>
                    <a:lstStyle/>
                    <a:p>
                      <a:endParaRPr lang="zh-CN" altLang="en-US"/>
                    </a:p>
                  </a:txBody>
                  <a:tcPr/>
                </a:tc>
                <a:extLst>
                  <a:ext uri="{0D108BD9-81ED-4DB2-BD59-A6C34878D82A}">
                    <a16:rowId xmlns:a16="http://schemas.microsoft.com/office/drawing/2014/main" val="10003"/>
                  </a:ext>
                </a:extLst>
              </a:tr>
              <a:tr h="310726">
                <a:tc vMerge="1">
                  <a:txBody>
                    <a:bodyPr/>
                    <a:lstStyle/>
                    <a:p>
                      <a:pPr algn="ctr" rtl="0" fontAlgn="ctr"/>
                      <a:endParaRPr lang="zh-CN" altLang="en-US" sz="900" b="0" i="0" u="none" strike="noStrike" dirty="0">
                        <a:solidFill>
                          <a:srgbClr val="000000"/>
                        </a:solidFill>
                        <a:effectLst/>
                        <a:latin typeface="黑体" panose="02010609060101010101" pitchFamily="49" charset="-122"/>
                        <a:ea typeface="黑体" panose="02010609060101010101" pitchFamily="49" charset="-122"/>
                      </a:endParaRPr>
                    </a:p>
                  </a:txBody>
                  <a:tcPr marL="5131" marR="5131" marT="513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EDE7"/>
                    </a:solidFill>
                  </a:tcPr>
                </a:tc>
                <a:tc rowSpan="7">
                  <a:txBody>
                    <a:bodyPr/>
                    <a:lstStyle/>
                    <a:p>
                      <a:pPr marL="0" algn="ctr" defTabSz="914400" rtl="0" eaLnBrk="1" fontAlgn="ctr" latinLnBrk="0" hangingPunct="1"/>
                      <a:r>
                        <a:rPr lang="zh-CN" altLang="en-US" sz="1800" u="none" strike="noStrike" kern="1200" dirty="0">
                          <a:effectLst/>
                        </a:rPr>
                        <a:t>其他高校</a:t>
                      </a:r>
                      <a:r>
                        <a:rPr lang="en-US" altLang="zh-CN" sz="1800" u="none" strike="noStrike" kern="1200" dirty="0">
                          <a:effectLst/>
                        </a:rPr>
                        <a:t>/</a:t>
                      </a:r>
                      <a:r>
                        <a:rPr lang="zh-CN" altLang="en-US" sz="1800" u="none" strike="noStrike" kern="1200" dirty="0">
                          <a:effectLst/>
                        </a:rPr>
                        <a:t>研究所</a:t>
                      </a:r>
                      <a:endParaRPr lang="zh-CN" altLang="en-US" sz="1800" b="0" i="0" u="none" strike="noStrike" kern="1200" dirty="0">
                        <a:solidFill>
                          <a:srgbClr val="000000"/>
                        </a:solidFill>
                        <a:effectLst/>
                        <a:latin typeface="黑体" panose="02010609060101010101" pitchFamily="49" charset="-122"/>
                        <a:ea typeface="黑体" panose="02010609060101010101" pitchFamily="49" charset="-122"/>
                        <a:cs typeface="+mn-cs"/>
                      </a:endParaRPr>
                    </a:p>
                  </a:txBody>
                  <a:tcPr marL="3848" marR="3848" marT="3848" marB="0" anchor="ctr"/>
                </a:tc>
                <a:tc>
                  <a:txBody>
                    <a:bodyPr/>
                    <a:lstStyle/>
                    <a:p>
                      <a:pPr algn="ctr" rtl="0" fontAlgn="ctr"/>
                      <a:r>
                        <a:rPr lang="zh-CN" altLang="en-US" sz="1800" u="none" strike="noStrike" dirty="0">
                          <a:effectLst/>
                        </a:rPr>
                        <a:t> 北京师范大学</a:t>
                      </a:r>
                      <a:endParaRPr lang="zh-CN" altLang="en-US" sz="1800" b="0" i="0" u="none" strike="noStrike" dirty="0">
                        <a:solidFill>
                          <a:srgbClr val="000000"/>
                        </a:solidFill>
                        <a:effectLst/>
                        <a:latin typeface="黑体" panose="02010609060101010101" pitchFamily="49" charset="-122"/>
                        <a:ea typeface="黑体" panose="02010609060101010101" pitchFamily="49" charset="-122"/>
                      </a:endParaRPr>
                    </a:p>
                  </a:txBody>
                  <a:tcPr marL="27000" marR="27000" marT="27000" marB="27000" anchor="ctr"/>
                </a:tc>
                <a:tc>
                  <a:txBody>
                    <a:bodyPr/>
                    <a:lstStyle/>
                    <a:p>
                      <a:pPr algn="ctr" rtl="0" fontAlgn="ctr"/>
                      <a:r>
                        <a:rPr lang="en-US" altLang="zh-CN" sz="1800" u="none" strike="noStrike" dirty="0">
                          <a:effectLst/>
                        </a:rPr>
                        <a:t>1</a:t>
                      </a:r>
                      <a:endParaRPr lang="en-US" altLang="zh-CN" sz="1800" b="0" i="0" u="none" strike="noStrike" dirty="0">
                        <a:solidFill>
                          <a:srgbClr val="000000"/>
                        </a:solidFill>
                        <a:effectLst/>
                        <a:latin typeface="黑体" panose="02010609060101010101" pitchFamily="49" charset="-122"/>
                        <a:ea typeface="黑体" panose="02010609060101010101" pitchFamily="49" charset="-122"/>
                      </a:endParaRPr>
                    </a:p>
                  </a:txBody>
                  <a:tcPr marL="27000" marR="27000" marT="27000" marB="27000" anchor="ctr"/>
                </a:tc>
                <a:tc rowSpan="7">
                  <a:txBody>
                    <a:bodyPr/>
                    <a:lstStyle/>
                    <a:p>
                      <a:pPr marL="0" algn="ctr" defTabSz="914400" rtl="0" eaLnBrk="1" fontAlgn="ctr" latinLnBrk="0" hangingPunct="1"/>
                      <a:r>
                        <a:rPr lang="en-US" altLang="zh-CN" sz="1800" u="none" strike="noStrike" kern="1200" dirty="0">
                          <a:effectLst/>
                        </a:rPr>
                        <a:t>12</a:t>
                      </a:r>
                    </a:p>
                    <a:p>
                      <a:pPr marL="0" algn="ctr" defTabSz="914400" rtl="0" eaLnBrk="1" fontAlgn="ctr" latinLnBrk="0" hangingPunct="1"/>
                      <a:r>
                        <a:rPr lang="zh-CN" altLang="en-US" sz="1800" u="none" strike="noStrike" kern="1200" dirty="0">
                          <a:effectLst/>
                        </a:rPr>
                        <a:t>（</a:t>
                      </a:r>
                      <a:r>
                        <a:rPr lang="en-US" altLang="zh-CN" sz="1800" u="none" strike="noStrike" kern="1200" dirty="0">
                          <a:effectLst/>
                        </a:rPr>
                        <a:t>27.9%</a:t>
                      </a:r>
                      <a:r>
                        <a:rPr lang="zh-CN" altLang="en-US" sz="1800" u="none" strike="noStrike" kern="1200" dirty="0">
                          <a:effectLst/>
                        </a:rPr>
                        <a:t>）</a:t>
                      </a:r>
                      <a:endParaRPr lang="zh-CN" altLang="en-US" sz="1800" b="0" i="0" u="none" strike="noStrike" kern="1200" dirty="0">
                        <a:solidFill>
                          <a:srgbClr val="000000"/>
                        </a:solidFill>
                        <a:effectLst/>
                        <a:latin typeface="黑体" panose="02010609060101010101" pitchFamily="49" charset="-122"/>
                        <a:ea typeface="黑体" panose="02010609060101010101" pitchFamily="49" charset="-122"/>
                        <a:cs typeface="+mn-cs"/>
                      </a:endParaRPr>
                    </a:p>
                  </a:txBody>
                  <a:tcPr marL="3848" marR="3848" marT="3848" marB="0" anchor="ctr"/>
                </a:tc>
                <a:extLst>
                  <a:ext uri="{0D108BD9-81ED-4DB2-BD59-A6C34878D82A}">
                    <a16:rowId xmlns:a16="http://schemas.microsoft.com/office/drawing/2014/main" val="10005"/>
                  </a:ext>
                </a:extLst>
              </a:tr>
              <a:tr h="310726">
                <a:tc vMerge="1">
                  <a:txBody>
                    <a:bodyPr/>
                    <a:lstStyle/>
                    <a:p>
                      <a:endParaRPr lang="zh-CN" altLang="en-US"/>
                    </a:p>
                  </a:txBody>
                  <a:tcPr/>
                </a:tc>
                <a:tc vMerge="1">
                  <a:txBody>
                    <a:bodyPr/>
                    <a:lstStyle/>
                    <a:p>
                      <a:endParaRPr lang="zh-CN" altLang="en-US"/>
                    </a:p>
                  </a:txBody>
                  <a:tcPr/>
                </a:tc>
                <a:tc>
                  <a:txBody>
                    <a:bodyPr/>
                    <a:lstStyle/>
                    <a:p>
                      <a:pPr algn="ctr" rtl="0" fontAlgn="ctr"/>
                      <a:r>
                        <a:rPr lang="zh-CN" altLang="en-US" sz="1800" u="none" strike="noStrike" dirty="0">
                          <a:effectLst/>
                        </a:rPr>
                        <a:t>武汉大学</a:t>
                      </a:r>
                      <a:endParaRPr lang="zh-CN" altLang="en-US" sz="1800" b="0" i="0" u="none" strike="noStrike" dirty="0">
                        <a:solidFill>
                          <a:srgbClr val="000000"/>
                        </a:solidFill>
                        <a:effectLst/>
                        <a:latin typeface="黑体" panose="02010609060101010101" pitchFamily="49" charset="-122"/>
                        <a:ea typeface="黑体" panose="02010609060101010101" pitchFamily="49" charset="-122"/>
                      </a:endParaRPr>
                    </a:p>
                  </a:txBody>
                  <a:tcPr marL="27000" marR="27000" marT="27000" marB="27000" anchor="ctr"/>
                </a:tc>
                <a:tc>
                  <a:txBody>
                    <a:bodyPr/>
                    <a:lstStyle/>
                    <a:p>
                      <a:pPr algn="ctr" rtl="0" fontAlgn="ctr"/>
                      <a:r>
                        <a:rPr lang="en-US" altLang="zh-CN" sz="1800" u="none" strike="noStrike" dirty="0">
                          <a:effectLst/>
                        </a:rPr>
                        <a:t>2</a:t>
                      </a:r>
                      <a:endParaRPr lang="en-US" altLang="zh-CN" sz="1800" b="0" i="0" u="none" strike="noStrike" dirty="0">
                        <a:solidFill>
                          <a:srgbClr val="000000"/>
                        </a:solidFill>
                        <a:effectLst/>
                        <a:latin typeface="黑体" panose="02010609060101010101" pitchFamily="49" charset="-122"/>
                        <a:ea typeface="黑体" panose="02010609060101010101" pitchFamily="49" charset="-122"/>
                      </a:endParaRPr>
                    </a:p>
                  </a:txBody>
                  <a:tcPr marL="27000" marR="27000" marT="27000" marB="27000" anchor="ctr"/>
                </a:tc>
                <a:tc vMerge="1">
                  <a:txBody>
                    <a:bodyPr/>
                    <a:lstStyle/>
                    <a:p>
                      <a:endParaRPr lang="zh-CN" altLang="en-US"/>
                    </a:p>
                  </a:txBody>
                  <a:tcPr/>
                </a:tc>
                <a:extLst>
                  <a:ext uri="{0D108BD9-81ED-4DB2-BD59-A6C34878D82A}">
                    <a16:rowId xmlns:a16="http://schemas.microsoft.com/office/drawing/2014/main" val="10006"/>
                  </a:ext>
                </a:extLst>
              </a:tr>
              <a:tr h="310726">
                <a:tc vMerge="1">
                  <a:txBody>
                    <a:bodyPr/>
                    <a:lstStyle/>
                    <a:p>
                      <a:endParaRPr lang="zh-CN" altLang="en-US"/>
                    </a:p>
                  </a:txBody>
                  <a:tcPr/>
                </a:tc>
                <a:tc vMerge="1">
                  <a:txBody>
                    <a:bodyPr/>
                    <a:lstStyle/>
                    <a:p>
                      <a:endParaRPr lang="zh-CN" altLang="en-US"/>
                    </a:p>
                  </a:txBody>
                  <a:tcPr/>
                </a:tc>
                <a:tc>
                  <a:txBody>
                    <a:bodyPr/>
                    <a:lstStyle/>
                    <a:p>
                      <a:pPr algn="ctr" rtl="0" fontAlgn="ctr"/>
                      <a:r>
                        <a:rPr lang="zh-CN" altLang="en-US" sz="1800" u="none" strike="noStrike" dirty="0">
                          <a:effectLst/>
                        </a:rPr>
                        <a:t> 中山大学</a:t>
                      </a:r>
                      <a:endParaRPr lang="zh-CN" altLang="en-US" sz="1800" b="0" i="0" u="none" strike="noStrike" dirty="0">
                        <a:solidFill>
                          <a:srgbClr val="000000"/>
                        </a:solidFill>
                        <a:effectLst/>
                        <a:latin typeface="黑体" panose="02010609060101010101" pitchFamily="49" charset="-122"/>
                        <a:ea typeface="黑体" panose="02010609060101010101" pitchFamily="49" charset="-122"/>
                      </a:endParaRPr>
                    </a:p>
                  </a:txBody>
                  <a:tcPr marL="27000" marR="27000" marT="27000" marB="27000" anchor="ctr"/>
                </a:tc>
                <a:tc>
                  <a:txBody>
                    <a:bodyPr/>
                    <a:lstStyle/>
                    <a:p>
                      <a:pPr algn="ctr" rtl="0" fontAlgn="ctr"/>
                      <a:r>
                        <a:rPr lang="en-US" altLang="zh-CN" sz="1800" u="none" strike="noStrike" dirty="0">
                          <a:effectLst/>
                        </a:rPr>
                        <a:t>3</a:t>
                      </a:r>
                      <a:endParaRPr lang="en-US" altLang="zh-CN" sz="1800" b="0" i="0" u="none" strike="noStrike" dirty="0">
                        <a:solidFill>
                          <a:srgbClr val="000000"/>
                        </a:solidFill>
                        <a:effectLst/>
                        <a:latin typeface="黑体" panose="02010609060101010101" pitchFamily="49" charset="-122"/>
                        <a:ea typeface="黑体" panose="02010609060101010101" pitchFamily="49" charset="-122"/>
                      </a:endParaRPr>
                    </a:p>
                  </a:txBody>
                  <a:tcPr marL="27000" marR="27000" marT="27000" marB="27000" anchor="ctr"/>
                </a:tc>
                <a:tc vMerge="1">
                  <a:txBody>
                    <a:bodyPr/>
                    <a:lstStyle/>
                    <a:p>
                      <a:endParaRPr lang="zh-CN" altLang="en-US"/>
                    </a:p>
                  </a:txBody>
                  <a:tcPr/>
                </a:tc>
                <a:extLst>
                  <a:ext uri="{0D108BD9-81ED-4DB2-BD59-A6C34878D82A}">
                    <a16:rowId xmlns:a16="http://schemas.microsoft.com/office/drawing/2014/main" val="10007"/>
                  </a:ext>
                </a:extLst>
              </a:tr>
              <a:tr h="310726">
                <a:tc vMerge="1">
                  <a:txBody>
                    <a:bodyPr/>
                    <a:lstStyle/>
                    <a:p>
                      <a:endParaRPr lang="zh-CN" altLang="en-US"/>
                    </a:p>
                  </a:txBody>
                  <a:tcPr/>
                </a:tc>
                <a:tc vMerge="1">
                  <a:txBody>
                    <a:bodyPr/>
                    <a:lstStyle/>
                    <a:p>
                      <a:endParaRPr lang="zh-CN" altLang="en-US"/>
                    </a:p>
                  </a:txBody>
                  <a:tcPr/>
                </a:tc>
                <a:tc>
                  <a:txBody>
                    <a:bodyPr/>
                    <a:lstStyle/>
                    <a:p>
                      <a:pPr algn="ctr" rtl="0" fontAlgn="ctr"/>
                      <a:r>
                        <a:rPr lang="zh-CN" altLang="en-US" sz="1800" u="none" strike="noStrike" dirty="0">
                          <a:effectLst/>
                        </a:rPr>
                        <a:t> 湘潭大学</a:t>
                      </a:r>
                      <a:endParaRPr lang="zh-CN" altLang="en-US" sz="1800" b="0" i="0" u="none" strike="noStrike" dirty="0">
                        <a:solidFill>
                          <a:srgbClr val="000000"/>
                        </a:solidFill>
                        <a:effectLst/>
                        <a:latin typeface="黑体" panose="02010609060101010101" pitchFamily="49" charset="-122"/>
                        <a:ea typeface="黑体" panose="02010609060101010101" pitchFamily="49" charset="-122"/>
                      </a:endParaRPr>
                    </a:p>
                  </a:txBody>
                  <a:tcPr marL="27000" marR="27000" marT="27000" marB="27000" anchor="ctr"/>
                </a:tc>
                <a:tc>
                  <a:txBody>
                    <a:bodyPr/>
                    <a:lstStyle/>
                    <a:p>
                      <a:pPr algn="ctr" rtl="0" fontAlgn="ctr"/>
                      <a:r>
                        <a:rPr lang="en-US" altLang="zh-CN" sz="1800" u="none" strike="noStrike" dirty="0">
                          <a:effectLst/>
                        </a:rPr>
                        <a:t>1</a:t>
                      </a:r>
                      <a:endParaRPr lang="en-US" altLang="zh-CN" sz="1800" b="0" i="0" u="none" strike="noStrike" dirty="0">
                        <a:solidFill>
                          <a:srgbClr val="000000"/>
                        </a:solidFill>
                        <a:effectLst/>
                        <a:latin typeface="黑体" panose="02010609060101010101" pitchFamily="49" charset="-122"/>
                        <a:ea typeface="黑体" panose="02010609060101010101" pitchFamily="49" charset="-122"/>
                      </a:endParaRPr>
                    </a:p>
                  </a:txBody>
                  <a:tcPr marL="27000" marR="27000" marT="27000" marB="27000" anchor="ctr"/>
                </a:tc>
                <a:tc vMerge="1">
                  <a:txBody>
                    <a:bodyPr/>
                    <a:lstStyle/>
                    <a:p>
                      <a:endParaRPr lang="zh-CN" altLang="en-US"/>
                    </a:p>
                  </a:txBody>
                  <a:tcPr/>
                </a:tc>
                <a:extLst>
                  <a:ext uri="{0D108BD9-81ED-4DB2-BD59-A6C34878D82A}">
                    <a16:rowId xmlns:a16="http://schemas.microsoft.com/office/drawing/2014/main" val="10008"/>
                  </a:ext>
                </a:extLst>
              </a:tr>
              <a:tr h="310726">
                <a:tc vMerge="1">
                  <a:txBody>
                    <a:bodyPr/>
                    <a:lstStyle/>
                    <a:p>
                      <a:endParaRPr lang="zh-CN" altLang="en-US"/>
                    </a:p>
                  </a:txBody>
                  <a:tcPr/>
                </a:tc>
                <a:tc vMerge="1">
                  <a:txBody>
                    <a:bodyPr/>
                    <a:lstStyle/>
                    <a:p>
                      <a:endParaRPr lang="zh-CN" altLang="en-US"/>
                    </a:p>
                  </a:txBody>
                  <a:tcPr/>
                </a:tc>
                <a:tc>
                  <a:txBody>
                    <a:bodyPr/>
                    <a:lstStyle/>
                    <a:p>
                      <a:pPr algn="ctr" rtl="0" fontAlgn="ctr"/>
                      <a:r>
                        <a:rPr lang="zh-CN" altLang="en-US" sz="1800" u="none" strike="noStrike" dirty="0">
                          <a:effectLst/>
                        </a:rPr>
                        <a:t>南京师范大学</a:t>
                      </a:r>
                      <a:endParaRPr lang="zh-CN" altLang="en-US" sz="1800" b="0" i="0" u="none" strike="noStrike" dirty="0">
                        <a:solidFill>
                          <a:srgbClr val="000000"/>
                        </a:solidFill>
                        <a:effectLst/>
                        <a:latin typeface="黑体" panose="02010609060101010101" pitchFamily="49" charset="-122"/>
                        <a:ea typeface="黑体" panose="02010609060101010101" pitchFamily="49" charset="-122"/>
                      </a:endParaRPr>
                    </a:p>
                  </a:txBody>
                  <a:tcPr marL="27000" marR="27000" marT="27000" marB="27000" anchor="ctr"/>
                </a:tc>
                <a:tc>
                  <a:txBody>
                    <a:bodyPr/>
                    <a:lstStyle/>
                    <a:p>
                      <a:pPr algn="ctr" rtl="0" fontAlgn="ctr"/>
                      <a:r>
                        <a:rPr lang="en-US" altLang="zh-CN" sz="1800" u="none" strike="noStrike" dirty="0">
                          <a:effectLst/>
                        </a:rPr>
                        <a:t>1</a:t>
                      </a:r>
                      <a:endParaRPr lang="en-US" altLang="zh-CN" sz="1800" b="0" i="0" u="none" strike="noStrike" dirty="0">
                        <a:solidFill>
                          <a:srgbClr val="000000"/>
                        </a:solidFill>
                        <a:effectLst/>
                        <a:latin typeface="黑体" panose="02010609060101010101" pitchFamily="49" charset="-122"/>
                        <a:ea typeface="黑体" panose="02010609060101010101" pitchFamily="49" charset="-122"/>
                      </a:endParaRPr>
                    </a:p>
                  </a:txBody>
                  <a:tcPr marL="27000" marR="27000" marT="27000" marB="27000" anchor="ctr"/>
                </a:tc>
                <a:tc vMerge="1">
                  <a:txBody>
                    <a:bodyPr/>
                    <a:lstStyle/>
                    <a:p>
                      <a:endParaRPr lang="zh-CN" altLang="en-US"/>
                    </a:p>
                  </a:txBody>
                  <a:tcPr/>
                </a:tc>
                <a:extLst>
                  <a:ext uri="{0D108BD9-81ED-4DB2-BD59-A6C34878D82A}">
                    <a16:rowId xmlns:a16="http://schemas.microsoft.com/office/drawing/2014/main" val="2261313995"/>
                  </a:ext>
                </a:extLst>
              </a:tr>
              <a:tr h="310726">
                <a:tc vMerge="1">
                  <a:txBody>
                    <a:bodyPr/>
                    <a:lstStyle/>
                    <a:p>
                      <a:endParaRPr lang="zh-CN" altLang="en-US"/>
                    </a:p>
                  </a:txBody>
                  <a:tcPr/>
                </a:tc>
                <a:tc vMerge="1">
                  <a:txBody>
                    <a:bodyPr/>
                    <a:lstStyle/>
                    <a:p>
                      <a:endParaRPr lang="zh-CN" altLang="en-US"/>
                    </a:p>
                  </a:txBody>
                  <a:tcPr/>
                </a:tc>
                <a:tc>
                  <a:txBody>
                    <a:bodyPr/>
                    <a:lstStyle/>
                    <a:p>
                      <a:pPr algn="ctr" rtl="0" fontAlgn="ctr"/>
                      <a:r>
                        <a:rPr lang="zh-CN" altLang="en-US" sz="1800" u="none" strike="noStrike" dirty="0">
                          <a:effectLst/>
                        </a:rPr>
                        <a:t>复旦大学</a:t>
                      </a:r>
                      <a:endParaRPr lang="zh-CN" altLang="en-US" sz="1800" b="0" i="0" u="none" strike="noStrike" dirty="0">
                        <a:solidFill>
                          <a:srgbClr val="000000"/>
                        </a:solidFill>
                        <a:effectLst/>
                        <a:latin typeface="黑体" panose="02010609060101010101" pitchFamily="49" charset="-122"/>
                        <a:ea typeface="黑体" panose="02010609060101010101" pitchFamily="49" charset="-122"/>
                      </a:endParaRPr>
                    </a:p>
                  </a:txBody>
                  <a:tcPr marL="27000" marR="27000" marT="27000" marB="27000" anchor="ctr"/>
                </a:tc>
                <a:tc>
                  <a:txBody>
                    <a:bodyPr/>
                    <a:lstStyle/>
                    <a:p>
                      <a:pPr algn="ctr" rtl="0" fontAlgn="ctr"/>
                      <a:r>
                        <a:rPr lang="en-US" altLang="zh-CN" sz="1800" u="none" strike="noStrike" dirty="0">
                          <a:effectLst/>
                        </a:rPr>
                        <a:t>3</a:t>
                      </a:r>
                      <a:endParaRPr lang="en-US" altLang="zh-CN" sz="1800" b="0" i="0" u="none" strike="noStrike" dirty="0">
                        <a:solidFill>
                          <a:srgbClr val="000000"/>
                        </a:solidFill>
                        <a:effectLst/>
                        <a:latin typeface="黑体" panose="02010609060101010101" pitchFamily="49" charset="-122"/>
                        <a:ea typeface="黑体" panose="02010609060101010101" pitchFamily="49" charset="-122"/>
                      </a:endParaRPr>
                    </a:p>
                  </a:txBody>
                  <a:tcPr marL="27000" marR="27000" marT="27000" marB="27000" anchor="ctr"/>
                </a:tc>
                <a:tc vMerge="1">
                  <a:txBody>
                    <a:bodyPr/>
                    <a:lstStyle/>
                    <a:p>
                      <a:endParaRPr lang="zh-CN" altLang="en-US"/>
                    </a:p>
                  </a:txBody>
                  <a:tcPr/>
                </a:tc>
                <a:extLst>
                  <a:ext uri="{0D108BD9-81ED-4DB2-BD59-A6C34878D82A}">
                    <a16:rowId xmlns:a16="http://schemas.microsoft.com/office/drawing/2014/main" val="985910584"/>
                  </a:ext>
                </a:extLst>
              </a:tr>
              <a:tr h="310726">
                <a:tc vMerge="1">
                  <a:txBody>
                    <a:bodyPr/>
                    <a:lstStyle/>
                    <a:p>
                      <a:endParaRPr lang="zh-CN" altLang="en-US"/>
                    </a:p>
                  </a:txBody>
                  <a:tcPr/>
                </a:tc>
                <a:tc vMerge="1">
                  <a:txBody>
                    <a:bodyPr/>
                    <a:lstStyle/>
                    <a:p>
                      <a:endParaRPr lang="zh-CN" altLang="en-US"/>
                    </a:p>
                  </a:txBody>
                  <a:tcPr/>
                </a:tc>
                <a:tc>
                  <a:txBody>
                    <a:bodyPr/>
                    <a:lstStyle/>
                    <a:p>
                      <a:pPr algn="ctr" rtl="0" fontAlgn="ctr"/>
                      <a:r>
                        <a:rPr lang="zh-CN" altLang="en-US" sz="1800" u="none" strike="noStrike" dirty="0">
                          <a:effectLst/>
                        </a:rPr>
                        <a:t>贵州师范大学</a:t>
                      </a:r>
                      <a:endParaRPr lang="zh-CN" altLang="en-US" sz="1800" b="0" i="0" u="none" strike="noStrike" dirty="0">
                        <a:solidFill>
                          <a:srgbClr val="000000"/>
                        </a:solidFill>
                        <a:effectLst/>
                        <a:latin typeface="黑体" panose="02010609060101010101" pitchFamily="49" charset="-122"/>
                        <a:ea typeface="黑体" panose="02010609060101010101" pitchFamily="49" charset="-122"/>
                      </a:endParaRPr>
                    </a:p>
                  </a:txBody>
                  <a:tcPr marL="27000" marR="27000" marT="27000" marB="27000" anchor="ctr"/>
                </a:tc>
                <a:tc>
                  <a:txBody>
                    <a:bodyPr/>
                    <a:lstStyle/>
                    <a:p>
                      <a:pPr algn="ctr" rtl="0" fontAlgn="ctr"/>
                      <a:r>
                        <a:rPr lang="en-US" altLang="zh-CN" sz="1800" u="none" strike="noStrike" dirty="0">
                          <a:effectLst/>
                        </a:rPr>
                        <a:t>1</a:t>
                      </a:r>
                      <a:endParaRPr lang="en-US" altLang="zh-CN" sz="1800" b="0" i="0" u="none" strike="noStrike" dirty="0">
                        <a:solidFill>
                          <a:srgbClr val="000000"/>
                        </a:solidFill>
                        <a:effectLst/>
                        <a:latin typeface="黑体" panose="02010609060101010101" pitchFamily="49" charset="-122"/>
                        <a:ea typeface="黑体" panose="02010609060101010101" pitchFamily="49" charset="-122"/>
                      </a:endParaRPr>
                    </a:p>
                  </a:txBody>
                  <a:tcPr marL="27000" marR="27000" marT="27000" marB="27000" anchor="ctr"/>
                </a:tc>
                <a:tc vMerge="1">
                  <a:txBody>
                    <a:bodyPr/>
                    <a:lstStyle/>
                    <a:p>
                      <a:endParaRPr lang="zh-CN" altLang="en-US"/>
                    </a:p>
                  </a:txBody>
                  <a:tcPr/>
                </a:tc>
                <a:extLst>
                  <a:ext uri="{0D108BD9-81ED-4DB2-BD59-A6C34878D82A}">
                    <a16:rowId xmlns:a16="http://schemas.microsoft.com/office/drawing/2014/main" val="48490795"/>
                  </a:ext>
                </a:extLst>
              </a:tr>
              <a:tr h="310726">
                <a:tc rowSpan="6" gridSpan="2">
                  <a:txBody>
                    <a:bodyPr/>
                    <a:lstStyle/>
                    <a:p>
                      <a:pPr algn="ctr" rtl="0" fontAlgn="ctr"/>
                      <a:r>
                        <a:rPr lang="zh-CN" altLang="en-US" sz="1800" u="none" strike="noStrike" dirty="0">
                          <a:effectLst/>
                        </a:rPr>
                        <a:t>国外大学</a:t>
                      </a:r>
                      <a:r>
                        <a:rPr lang="en-US" altLang="zh-CN" sz="1800" u="none" strike="noStrike" dirty="0">
                          <a:effectLst/>
                        </a:rPr>
                        <a:t>/</a:t>
                      </a:r>
                      <a:r>
                        <a:rPr lang="zh-CN" altLang="en-US" sz="1800" u="none" strike="noStrike" dirty="0">
                          <a:effectLst/>
                        </a:rPr>
                        <a:t>研究所</a:t>
                      </a:r>
                      <a:endParaRPr lang="zh-CN" altLang="en-US" sz="1800" b="0" i="0" u="none" strike="noStrike" dirty="0">
                        <a:solidFill>
                          <a:srgbClr val="000000"/>
                        </a:solidFill>
                        <a:effectLst/>
                        <a:latin typeface="黑体" panose="02010609060101010101" pitchFamily="49" charset="-122"/>
                        <a:ea typeface="黑体" panose="02010609060101010101" pitchFamily="49" charset="-122"/>
                      </a:endParaRPr>
                    </a:p>
                  </a:txBody>
                  <a:tcPr marL="3848" marR="3848" marT="3848" marB="0" anchor="ctr"/>
                </a:tc>
                <a:tc rowSpan="6" hMerge="1">
                  <a:txBody>
                    <a:bodyPr/>
                    <a:lstStyle/>
                    <a:p>
                      <a:endParaRPr lang="zh-CN" altLang="en-US"/>
                    </a:p>
                  </a:txBody>
                  <a:tcPr/>
                </a:tc>
                <a:tc>
                  <a:txBody>
                    <a:bodyPr/>
                    <a:lstStyle/>
                    <a:p>
                      <a:pPr algn="ctr" rtl="0" fontAlgn="ctr"/>
                      <a:r>
                        <a:rPr lang="zh-CN" altLang="en-US" sz="1800" u="none" strike="noStrike" kern="1200" dirty="0">
                          <a:effectLst/>
                        </a:rPr>
                        <a:t> 德国图宾根大学</a:t>
                      </a:r>
                      <a:endParaRPr lang="zh-CN" altLang="en-US" sz="1800" u="none" strike="noStrike" kern="1200" dirty="0">
                        <a:solidFill>
                          <a:schemeClr val="dk1"/>
                        </a:solidFill>
                        <a:effectLst/>
                        <a:latin typeface="+mn-lt"/>
                        <a:ea typeface="+mn-ea"/>
                        <a:cs typeface="+mn-cs"/>
                      </a:endParaRPr>
                    </a:p>
                  </a:txBody>
                  <a:tcPr marL="27000" marR="27000" marT="27000" marB="27000" anchor="ctr"/>
                </a:tc>
                <a:tc>
                  <a:txBody>
                    <a:bodyPr/>
                    <a:lstStyle/>
                    <a:p>
                      <a:pPr algn="ctr" rtl="0" fontAlgn="ctr"/>
                      <a:r>
                        <a:rPr lang="en-US" altLang="zh-CN" sz="1800" u="none" strike="noStrike" kern="1200" dirty="0">
                          <a:effectLst/>
                        </a:rPr>
                        <a:t>3</a:t>
                      </a:r>
                      <a:endParaRPr lang="en-US" altLang="zh-CN" sz="1800" u="none" strike="noStrike" kern="1200" dirty="0">
                        <a:solidFill>
                          <a:schemeClr val="dk1"/>
                        </a:solidFill>
                        <a:effectLst/>
                        <a:latin typeface="+mn-lt"/>
                        <a:ea typeface="+mn-ea"/>
                        <a:cs typeface="+mn-cs"/>
                      </a:endParaRPr>
                    </a:p>
                  </a:txBody>
                  <a:tcPr marL="27000" marR="27000" marT="27000" marB="27000" anchor="ctr"/>
                </a:tc>
                <a:tc rowSpan="6">
                  <a:txBody>
                    <a:bodyPr/>
                    <a:lstStyle/>
                    <a:p>
                      <a:pPr algn="ctr" rtl="0" fontAlgn="ctr"/>
                      <a:r>
                        <a:rPr lang="en-US" altLang="zh-CN" sz="1800" u="none" strike="noStrike" dirty="0">
                          <a:effectLst/>
                        </a:rPr>
                        <a:t>9</a:t>
                      </a:r>
                    </a:p>
                    <a:p>
                      <a:pPr algn="ctr" rtl="0" fontAlgn="ctr"/>
                      <a:r>
                        <a:rPr lang="zh-CN" altLang="en-US" sz="1800" u="none" strike="noStrike" dirty="0">
                          <a:effectLst/>
                        </a:rPr>
                        <a:t>（</a:t>
                      </a:r>
                      <a:r>
                        <a:rPr lang="en-US" altLang="zh-CN" sz="1800" u="none" strike="noStrike" dirty="0">
                          <a:effectLst/>
                        </a:rPr>
                        <a:t>20.9%</a:t>
                      </a:r>
                      <a:r>
                        <a:rPr lang="zh-CN" altLang="en-US" sz="1800" u="none" strike="noStrike" dirty="0">
                          <a:effectLst/>
                        </a:rPr>
                        <a:t>）</a:t>
                      </a:r>
                      <a:endParaRPr lang="zh-CN" altLang="en-US" sz="1800" b="0" i="0" u="none" strike="noStrike" dirty="0">
                        <a:solidFill>
                          <a:srgbClr val="000000"/>
                        </a:solidFill>
                        <a:effectLst/>
                        <a:latin typeface="黑体" panose="02010609060101010101" pitchFamily="49" charset="-122"/>
                        <a:ea typeface="黑体" panose="02010609060101010101" pitchFamily="49" charset="-122"/>
                      </a:endParaRPr>
                    </a:p>
                  </a:txBody>
                  <a:tcPr marL="3848" marR="3848" marT="3848" marB="0" anchor="ctr"/>
                </a:tc>
                <a:extLst>
                  <a:ext uri="{0D108BD9-81ED-4DB2-BD59-A6C34878D82A}">
                    <a16:rowId xmlns:a16="http://schemas.microsoft.com/office/drawing/2014/main" val="10010"/>
                  </a:ext>
                </a:extLst>
              </a:tr>
              <a:tr h="570345">
                <a:tc gridSpan="2" vMerge="1">
                  <a:txBody>
                    <a:bodyPr/>
                    <a:lstStyle/>
                    <a:p>
                      <a:endParaRPr lang="zh-CN" altLang="en-US"/>
                    </a:p>
                  </a:txBody>
                  <a:tcPr/>
                </a:tc>
                <a:tc hMerge="1" vMerge="1">
                  <a:txBody>
                    <a:bodyPr/>
                    <a:lstStyle/>
                    <a:p>
                      <a:endParaRPr lang="zh-CN" altLang="en-US"/>
                    </a:p>
                  </a:txBody>
                  <a:tcPr/>
                </a:tc>
                <a:tc>
                  <a:txBody>
                    <a:bodyPr/>
                    <a:lstStyle/>
                    <a:p>
                      <a:pPr algn="ctr"/>
                      <a:r>
                        <a:rPr lang="zh-CN" altLang="en-US" sz="1800" u="none" strike="noStrike" kern="1200" dirty="0">
                          <a:effectLst/>
                        </a:rPr>
                        <a:t>德国天文学和天体物理学研究所</a:t>
                      </a:r>
                      <a:endParaRPr lang="zh-CN" altLang="en-US" sz="1800" u="none" strike="noStrike" kern="1200" dirty="0">
                        <a:solidFill>
                          <a:schemeClr val="dk1"/>
                        </a:solidFill>
                        <a:effectLst/>
                        <a:latin typeface="+mn-lt"/>
                        <a:ea typeface="+mn-ea"/>
                        <a:cs typeface="+mn-cs"/>
                      </a:endParaRPr>
                    </a:p>
                  </a:txBody>
                  <a:tcPr marL="27000" marR="27000" marT="27000" marB="27000" anchor="ctr"/>
                </a:tc>
                <a:tc>
                  <a:txBody>
                    <a:bodyPr/>
                    <a:lstStyle/>
                    <a:p>
                      <a:pPr algn="ctr"/>
                      <a:r>
                        <a:rPr lang="en-US" altLang="zh-CN" sz="1800" u="none" strike="noStrike" kern="1200" dirty="0">
                          <a:effectLst/>
                        </a:rPr>
                        <a:t>1</a:t>
                      </a:r>
                      <a:endParaRPr lang="zh-CN" altLang="en-US" sz="1800" u="none" strike="noStrike" kern="1200" dirty="0">
                        <a:solidFill>
                          <a:schemeClr val="dk1"/>
                        </a:solidFill>
                        <a:effectLst/>
                        <a:latin typeface="+mn-lt"/>
                        <a:ea typeface="+mn-ea"/>
                        <a:cs typeface="+mn-cs"/>
                      </a:endParaRPr>
                    </a:p>
                  </a:txBody>
                  <a:tcPr marL="27000" marR="27000" marT="27000" marB="27000" anchor="ctr"/>
                </a:tc>
                <a:tc vMerge="1">
                  <a:txBody>
                    <a:bodyPr/>
                    <a:lstStyle/>
                    <a:p>
                      <a:endParaRPr lang="zh-CN" altLang="en-US"/>
                    </a:p>
                  </a:txBody>
                  <a:tcPr/>
                </a:tc>
                <a:extLst>
                  <a:ext uri="{0D108BD9-81ED-4DB2-BD59-A6C34878D82A}">
                    <a16:rowId xmlns:a16="http://schemas.microsoft.com/office/drawing/2014/main" val="10011"/>
                  </a:ext>
                </a:extLst>
              </a:tr>
              <a:tr h="310726">
                <a:tc gridSpan="2" vMerge="1">
                  <a:txBody>
                    <a:bodyPr/>
                    <a:lstStyle/>
                    <a:p>
                      <a:endParaRPr lang="zh-CN" altLang="en-US"/>
                    </a:p>
                  </a:txBody>
                  <a:tcPr/>
                </a:tc>
                <a:tc hMerge="1" vMerge="1">
                  <a:txBody>
                    <a:bodyPr/>
                    <a:lstStyle/>
                    <a:p>
                      <a:endParaRPr lang="zh-CN" altLang="en-US"/>
                    </a:p>
                  </a:txBody>
                  <a:tcPr/>
                </a:tc>
                <a:tc>
                  <a:txBody>
                    <a:bodyPr/>
                    <a:lstStyle/>
                    <a:p>
                      <a:pPr algn="ctr"/>
                      <a:r>
                        <a:rPr lang="zh-CN" altLang="en-US" sz="1800" u="none" strike="noStrike" kern="1200" dirty="0">
                          <a:effectLst/>
                        </a:rPr>
                        <a:t>英国剑桥大学</a:t>
                      </a:r>
                      <a:endParaRPr lang="zh-CN" altLang="en-US" sz="1800" u="none" strike="noStrike" kern="1200" dirty="0">
                        <a:solidFill>
                          <a:schemeClr val="dk1"/>
                        </a:solidFill>
                        <a:effectLst/>
                        <a:latin typeface="+mn-lt"/>
                        <a:ea typeface="+mn-ea"/>
                        <a:cs typeface="+mn-cs"/>
                      </a:endParaRPr>
                    </a:p>
                  </a:txBody>
                  <a:tcPr marL="27000" marR="27000" marT="27000" marB="27000" anchor="ctr"/>
                </a:tc>
                <a:tc>
                  <a:txBody>
                    <a:bodyPr/>
                    <a:lstStyle/>
                    <a:p>
                      <a:pPr algn="ctr"/>
                      <a:r>
                        <a:rPr lang="en-US" altLang="zh-CN" sz="1800" u="none" strike="noStrike" kern="1200" dirty="0">
                          <a:effectLst/>
                        </a:rPr>
                        <a:t>1</a:t>
                      </a:r>
                      <a:endParaRPr lang="zh-CN" altLang="en-US" sz="1800" u="none" strike="noStrike" kern="1200" dirty="0">
                        <a:solidFill>
                          <a:schemeClr val="dk1"/>
                        </a:solidFill>
                        <a:effectLst/>
                        <a:latin typeface="+mn-lt"/>
                        <a:ea typeface="+mn-ea"/>
                        <a:cs typeface="+mn-cs"/>
                      </a:endParaRPr>
                    </a:p>
                  </a:txBody>
                  <a:tcPr marL="27000" marR="27000" marT="27000" marB="27000" anchor="ctr"/>
                </a:tc>
                <a:tc vMerge="1">
                  <a:txBody>
                    <a:bodyPr/>
                    <a:lstStyle/>
                    <a:p>
                      <a:endParaRPr lang="zh-CN" altLang="en-US"/>
                    </a:p>
                  </a:txBody>
                  <a:tcPr/>
                </a:tc>
                <a:extLst>
                  <a:ext uri="{0D108BD9-81ED-4DB2-BD59-A6C34878D82A}">
                    <a16:rowId xmlns:a16="http://schemas.microsoft.com/office/drawing/2014/main" val="10012"/>
                  </a:ext>
                </a:extLst>
              </a:tr>
              <a:tr h="310726">
                <a:tc gridSpan="2" vMerge="1">
                  <a:txBody>
                    <a:bodyPr/>
                    <a:lstStyle/>
                    <a:p>
                      <a:endParaRPr lang="zh-CN" altLang="en-US"/>
                    </a:p>
                  </a:txBody>
                  <a:tcPr/>
                </a:tc>
                <a:tc hMerge="1" vMerge="1">
                  <a:txBody>
                    <a:bodyPr/>
                    <a:lstStyle/>
                    <a:p>
                      <a:endParaRPr lang="zh-CN" altLang="en-US"/>
                    </a:p>
                  </a:txBody>
                  <a:tcPr/>
                </a:tc>
                <a:tc>
                  <a:txBody>
                    <a:bodyPr/>
                    <a:lstStyle/>
                    <a:p>
                      <a:pPr algn="ctr" rtl="0" fontAlgn="ctr"/>
                      <a:r>
                        <a:rPr lang="zh-CN" altLang="en-US" sz="1800" u="none" strike="noStrike" kern="1200" dirty="0">
                          <a:effectLst/>
                        </a:rPr>
                        <a:t>荷兰格罗宁根大学</a:t>
                      </a:r>
                      <a:endParaRPr lang="zh-CN" altLang="en-US" sz="1800" u="none" strike="noStrike" kern="1200" dirty="0">
                        <a:solidFill>
                          <a:schemeClr val="dk1"/>
                        </a:solidFill>
                        <a:effectLst/>
                        <a:latin typeface="+mn-lt"/>
                        <a:ea typeface="+mn-ea"/>
                        <a:cs typeface="+mn-cs"/>
                      </a:endParaRPr>
                    </a:p>
                  </a:txBody>
                  <a:tcPr marL="27000" marR="27000" marT="27000" marB="27000" anchor="ctr"/>
                </a:tc>
                <a:tc>
                  <a:txBody>
                    <a:bodyPr/>
                    <a:lstStyle/>
                    <a:p>
                      <a:pPr algn="ctr" rtl="0" fontAlgn="ctr"/>
                      <a:r>
                        <a:rPr lang="en-US" altLang="zh-CN" sz="1800" u="none" strike="noStrike" kern="1200" dirty="0">
                          <a:effectLst/>
                        </a:rPr>
                        <a:t>1</a:t>
                      </a:r>
                      <a:endParaRPr lang="en-US" altLang="zh-CN" sz="1800" u="none" strike="noStrike" kern="1200" dirty="0">
                        <a:solidFill>
                          <a:schemeClr val="dk1"/>
                        </a:solidFill>
                        <a:effectLst/>
                        <a:latin typeface="+mn-lt"/>
                        <a:ea typeface="+mn-ea"/>
                        <a:cs typeface="+mn-cs"/>
                      </a:endParaRPr>
                    </a:p>
                  </a:txBody>
                  <a:tcPr marL="27000" marR="27000" marT="27000" marB="27000" anchor="ctr"/>
                </a:tc>
                <a:tc vMerge="1">
                  <a:txBody>
                    <a:bodyPr/>
                    <a:lstStyle/>
                    <a:p>
                      <a:endParaRPr lang="zh-CN" altLang="en-US"/>
                    </a:p>
                  </a:txBody>
                  <a:tcPr/>
                </a:tc>
                <a:extLst>
                  <a:ext uri="{0D108BD9-81ED-4DB2-BD59-A6C34878D82A}">
                    <a16:rowId xmlns:a16="http://schemas.microsoft.com/office/drawing/2014/main" val="10013"/>
                  </a:ext>
                </a:extLst>
              </a:tr>
              <a:tr h="310726">
                <a:tc gridSpan="2" vMerge="1">
                  <a:txBody>
                    <a:bodyPr/>
                    <a:lstStyle/>
                    <a:p>
                      <a:endParaRPr lang="zh-CN" altLang="en-US"/>
                    </a:p>
                  </a:txBody>
                  <a:tcPr/>
                </a:tc>
                <a:tc hMerge="1" vMerge="1">
                  <a:txBody>
                    <a:bodyPr/>
                    <a:lstStyle/>
                    <a:p>
                      <a:endParaRPr lang="zh-CN" altLang="en-US"/>
                    </a:p>
                  </a:txBody>
                  <a:tcPr/>
                </a:tc>
                <a:tc>
                  <a:txBody>
                    <a:bodyPr/>
                    <a:lstStyle/>
                    <a:p>
                      <a:pPr algn="ctr" rtl="0" fontAlgn="ctr"/>
                      <a:r>
                        <a:rPr lang="zh-CN" altLang="en-US" sz="1800" u="none" strike="noStrike" kern="1200" dirty="0">
                          <a:effectLst/>
                        </a:rPr>
                        <a:t> 意大利费拉拉大学</a:t>
                      </a:r>
                      <a:endParaRPr lang="zh-CN" altLang="en-US" sz="1800" u="none" strike="noStrike" kern="1200" dirty="0">
                        <a:solidFill>
                          <a:schemeClr val="dk1"/>
                        </a:solidFill>
                        <a:effectLst/>
                        <a:latin typeface="+mn-lt"/>
                        <a:ea typeface="+mn-ea"/>
                        <a:cs typeface="+mn-cs"/>
                      </a:endParaRPr>
                    </a:p>
                  </a:txBody>
                  <a:tcPr marL="27000" marR="27000" marT="27000" marB="27000" anchor="ctr"/>
                </a:tc>
                <a:tc>
                  <a:txBody>
                    <a:bodyPr/>
                    <a:lstStyle/>
                    <a:p>
                      <a:pPr algn="ctr" rtl="0" fontAlgn="ctr"/>
                      <a:r>
                        <a:rPr lang="en-US" altLang="zh-CN" sz="1800" u="none" strike="noStrike" kern="1200" dirty="0">
                          <a:effectLst/>
                        </a:rPr>
                        <a:t>2</a:t>
                      </a:r>
                      <a:endParaRPr lang="en-US" altLang="zh-CN" sz="1800" u="none" strike="noStrike" kern="1200" dirty="0">
                        <a:solidFill>
                          <a:schemeClr val="dk1"/>
                        </a:solidFill>
                        <a:effectLst/>
                        <a:latin typeface="+mn-lt"/>
                        <a:ea typeface="+mn-ea"/>
                        <a:cs typeface="+mn-cs"/>
                      </a:endParaRPr>
                    </a:p>
                  </a:txBody>
                  <a:tcPr marL="27000" marR="27000" marT="27000" marB="27000" anchor="ctr"/>
                </a:tc>
                <a:tc vMerge="1">
                  <a:txBody>
                    <a:bodyPr/>
                    <a:lstStyle/>
                    <a:p>
                      <a:endParaRPr lang="zh-CN" altLang="en-US"/>
                    </a:p>
                  </a:txBody>
                  <a:tcPr/>
                </a:tc>
                <a:extLst>
                  <a:ext uri="{0D108BD9-81ED-4DB2-BD59-A6C34878D82A}">
                    <a16:rowId xmlns:a16="http://schemas.microsoft.com/office/drawing/2014/main" val="10014"/>
                  </a:ext>
                </a:extLst>
              </a:tr>
              <a:tr h="310726">
                <a:tc gridSpan="2" vMerge="1">
                  <a:txBody>
                    <a:bodyPr/>
                    <a:lstStyle/>
                    <a:p>
                      <a:endParaRPr lang="zh-CN" altLang="en-US"/>
                    </a:p>
                  </a:txBody>
                  <a:tcPr/>
                </a:tc>
                <a:tc hMerge="1" vMerge="1">
                  <a:txBody>
                    <a:bodyPr/>
                    <a:lstStyle/>
                    <a:p>
                      <a:endParaRPr lang="zh-CN" altLang="en-US"/>
                    </a:p>
                  </a:txBody>
                  <a:tcPr/>
                </a:tc>
                <a:tc>
                  <a:txBody>
                    <a:bodyPr/>
                    <a:lstStyle/>
                    <a:p>
                      <a:pPr algn="ctr" rtl="0" fontAlgn="ctr"/>
                      <a:r>
                        <a:rPr lang="zh-CN" altLang="en-US" sz="1800" u="none" strike="noStrike" kern="1200" dirty="0">
                          <a:effectLst/>
                        </a:rPr>
                        <a:t> 希腊天体物理研究所</a:t>
                      </a:r>
                      <a:endParaRPr lang="zh-CN" altLang="en-US" sz="1800" u="none" strike="noStrike" kern="1200" dirty="0">
                        <a:solidFill>
                          <a:schemeClr val="dk1"/>
                        </a:solidFill>
                        <a:effectLst/>
                        <a:latin typeface="+mn-lt"/>
                        <a:ea typeface="+mn-ea"/>
                        <a:cs typeface="+mn-cs"/>
                      </a:endParaRPr>
                    </a:p>
                  </a:txBody>
                  <a:tcPr marL="27000" marR="27000" marT="27000" marB="27000" anchor="ctr"/>
                </a:tc>
                <a:tc>
                  <a:txBody>
                    <a:bodyPr/>
                    <a:lstStyle/>
                    <a:p>
                      <a:pPr algn="ctr" rtl="0" fontAlgn="ctr"/>
                      <a:r>
                        <a:rPr lang="en-US" altLang="zh-CN" sz="1800" u="none" strike="noStrike" kern="1200" dirty="0">
                          <a:effectLst/>
                        </a:rPr>
                        <a:t>1</a:t>
                      </a:r>
                      <a:endParaRPr lang="en-US" altLang="zh-CN" sz="1800" u="none" strike="noStrike" kern="1200" dirty="0">
                        <a:solidFill>
                          <a:schemeClr val="dk1"/>
                        </a:solidFill>
                        <a:effectLst/>
                        <a:latin typeface="+mn-lt"/>
                        <a:ea typeface="+mn-ea"/>
                        <a:cs typeface="+mn-cs"/>
                      </a:endParaRPr>
                    </a:p>
                  </a:txBody>
                  <a:tcPr marL="27000" marR="27000" marT="27000" marB="27000" anchor="ctr"/>
                </a:tc>
                <a:tc vMerge="1">
                  <a:txBody>
                    <a:bodyPr/>
                    <a:lstStyle/>
                    <a:p>
                      <a:endParaRPr lang="zh-CN" altLang="en-US"/>
                    </a:p>
                  </a:txBody>
                  <a:tcPr/>
                </a:tc>
                <a:extLst>
                  <a:ext uri="{0D108BD9-81ED-4DB2-BD59-A6C34878D82A}">
                    <a16:rowId xmlns:a16="http://schemas.microsoft.com/office/drawing/2014/main" val="10015"/>
                  </a:ext>
                </a:extLst>
              </a:tr>
            </a:tbl>
          </a:graphicData>
        </a:graphic>
      </p:graphicFrame>
      <p:pic>
        <p:nvPicPr>
          <p:cNvPr id="7" name="图片 6">
            <a:extLst>
              <a:ext uri="{FF2B5EF4-FFF2-40B4-BE49-F238E27FC236}">
                <a16:creationId xmlns:a16="http://schemas.microsoft.com/office/drawing/2014/main" id="{398FA7D8-4A4C-42A1-B0DA-D85577BF7C0B}"/>
              </a:ext>
            </a:extLst>
          </p:cNvPr>
          <p:cNvPicPr>
            <a:picLocks noChangeAspect="1"/>
          </p:cNvPicPr>
          <p:nvPr/>
        </p:nvPicPr>
        <p:blipFill>
          <a:blip r:embed="rId2"/>
          <a:stretch>
            <a:fillRect/>
          </a:stretch>
        </p:blipFill>
        <p:spPr>
          <a:xfrm>
            <a:off x="6891250" y="1318135"/>
            <a:ext cx="4764134" cy="2988051"/>
          </a:xfrm>
          <a:prstGeom prst="rect">
            <a:avLst/>
          </a:prstGeom>
        </p:spPr>
      </p:pic>
      <p:sp>
        <p:nvSpPr>
          <p:cNvPr id="8" name="圆角矩形 17">
            <a:extLst>
              <a:ext uri="{FF2B5EF4-FFF2-40B4-BE49-F238E27FC236}">
                <a16:creationId xmlns:a16="http://schemas.microsoft.com/office/drawing/2014/main" id="{07A42CC7-1A36-4880-91C5-2AF4315648DE}"/>
              </a:ext>
            </a:extLst>
          </p:cNvPr>
          <p:cNvSpPr/>
          <p:nvPr/>
        </p:nvSpPr>
        <p:spPr>
          <a:xfrm>
            <a:off x="6975772" y="4523068"/>
            <a:ext cx="4764134" cy="1984593"/>
          </a:xfrm>
          <a:prstGeom prst="roundRect">
            <a:avLst>
              <a:gd name="adj" fmla="val 10000"/>
            </a:avLst>
          </a:prstGeom>
        </p:spPr>
        <p:style>
          <a:lnRef idx="2">
            <a:schemeClr val="accent5">
              <a:hueOff val="-5675477"/>
              <a:satOff val="8616"/>
              <a:lumOff val="-1509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l"/>
            <a:r>
              <a:rPr lang="zh-CN" altLang="en-US" sz="2800" b="1" dirty="0">
                <a:solidFill>
                  <a:srgbClr val="C00000"/>
                </a:solidFill>
                <a:latin typeface="微软雅黑" panose="020B0503020204020204" pitchFamily="34" charset="-122"/>
                <a:ea typeface="微软雅黑" panose="020B0503020204020204" pitchFamily="34" charset="-122"/>
              </a:rPr>
              <a:t>特点：</a:t>
            </a:r>
            <a:endParaRPr lang="en-US" altLang="zh-CN" sz="2800" b="1" dirty="0">
              <a:solidFill>
                <a:srgbClr val="C00000"/>
              </a:solidFill>
              <a:latin typeface="微软雅黑" panose="020B0503020204020204" pitchFamily="34" charset="-122"/>
              <a:ea typeface="微软雅黑" panose="020B0503020204020204" pitchFamily="34" charset="-122"/>
            </a:endParaRPr>
          </a:p>
          <a:p>
            <a:pPr marL="285750" indent="-285750" algn="l">
              <a:spcBef>
                <a:spcPts val="600"/>
              </a:spcBef>
              <a:buFont typeface="Arial" panose="020B0604020202020204" pitchFamily="34" charset="0"/>
              <a:buChar char="•"/>
            </a:pPr>
            <a:r>
              <a:rPr lang="zh-CN" altLang="en-US" sz="2400" b="1" dirty="0">
                <a:solidFill>
                  <a:srgbClr val="002060"/>
                </a:solidFill>
                <a:latin typeface="微软雅黑" panose="020B0503020204020204" pitchFamily="34" charset="-122"/>
                <a:ea typeface="微软雅黑" panose="020B0503020204020204" pitchFamily="34" charset="-122"/>
              </a:rPr>
              <a:t>客座提案数量和时间占比逐年增加</a:t>
            </a:r>
            <a:endParaRPr lang="en-US" altLang="zh-CN" sz="2400" b="1" dirty="0">
              <a:solidFill>
                <a:srgbClr val="002060"/>
              </a:solidFill>
              <a:latin typeface="微软雅黑" panose="020B0503020204020204" pitchFamily="34" charset="-122"/>
              <a:ea typeface="微软雅黑" panose="020B0503020204020204" pitchFamily="34" charset="-122"/>
            </a:endParaRPr>
          </a:p>
          <a:p>
            <a:pPr marL="285750" indent="-285750" algn="l">
              <a:spcBef>
                <a:spcPts val="600"/>
              </a:spcBef>
              <a:buFont typeface="Arial" panose="020B0604020202020204" pitchFamily="34" charset="0"/>
              <a:buChar char="•"/>
            </a:pPr>
            <a:r>
              <a:rPr lang="zh-CN" altLang="en-US" sz="2400" b="1" dirty="0">
                <a:solidFill>
                  <a:srgbClr val="002060"/>
                </a:solidFill>
                <a:latin typeface="微软雅黑" panose="020B0503020204020204" pitchFamily="34" charset="-122"/>
                <a:ea typeface="微软雅黑" panose="020B0503020204020204" pitchFamily="34" charset="-122"/>
              </a:rPr>
              <a:t>国外提案占相当比例</a:t>
            </a:r>
            <a:endParaRPr lang="en-US" altLang="zh-CN" sz="2400" b="1" dirty="0">
              <a:solidFill>
                <a:srgbClr val="002060"/>
              </a:solidFill>
              <a:latin typeface="微软雅黑" panose="020B0503020204020204" pitchFamily="34" charset="-122"/>
              <a:ea typeface="微软雅黑" panose="020B0503020204020204" pitchFamily="34" charset="-122"/>
            </a:endParaRPr>
          </a:p>
          <a:p>
            <a:pPr marL="285750" indent="-285750">
              <a:spcBef>
                <a:spcPts val="600"/>
              </a:spcBef>
              <a:buFont typeface="Arial" panose="020B0604020202020204" pitchFamily="34" charset="0"/>
              <a:buChar char="•"/>
            </a:pPr>
            <a:endParaRPr lang="en-US" altLang="zh-CN" sz="3600" b="1" dirty="0">
              <a:solidFill>
                <a:srgbClr val="002060"/>
              </a:solidFill>
              <a:latin typeface="微软雅黑" panose="020B0503020204020204" pitchFamily="34" charset="-122"/>
              <a:ea typeface="微软雅黑" panose="020B0503020204020204" pitchFamily="34" charset="-122"/>
            </a:endParaRPr>
          </a:p>
        </p:txBody>
      </p:sp>
      <p:sp>
        <p:nvSpPr>
          <p:cNvPr id="9" name="íšliḍê">
            <a:extLst>
              <a:ext uri="{FF2B5EF4-FFF2-40B4-BE49-F238E27FC236}">
                <a16:creationId xmlns:a16="http://schemas.microsoft.com/office/drawing/2014/main" id="{81C2D844-1D6F-4272-A24A-C0136F30C33A}"/>
              </a:ext>
            </a:extLst>
          </p:cNvPr>
          <p:cNvSpPr txBox="1"/>
          <p:nvPr/>
        </p:nvSpPr>
        <p:spPr bwMode="auto">
          <a:xfrm>
            <a:off x="690879" y="125742"/>
            <a:ext cx="8898635" cy="101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zh-CN" altLang="en-US" sz="4800" b="1" dirty="0">
                <a:latin typeface="微软雅黑" panose="020B0503020204020204" pitchFamily="34" charset="-122"/>
                <a:ea typeface="微软雅黑" panose="020B0503020204020204" pitchFamily="34" charset="-122"/>
              </a:rPr>
              <a:t>观测提案征集</a:t>
            </a:r>
            <a:endParaRPr lang="en-US" altLang="zh-CN" sz="4800" b="1" dirty="0">
              <a:latin typeface="微软雅黑" panose="020B0503020204020204" pitchFamily="34" charset="-122"/>
              <a:ea typeface="微软雅黑" panose="020B0503020204020204" pitchFamily="34" charset="-122"/>
            </a:endParaRPr>
          </a:p>
        </p:txBody>
      </p:sp>
      <p:sp>
        <p:nvSpPr>
          <p:cNvPr id="10" name="灯片编号占位符 4">
            <a:extLst>
              <a:ext uri="{FF2B5EF4-FFF2-40B4-BE49-F238E27FC236}">
                <a16:creationId xmlns:a16="http://schemas.microsoft.com/office/drawing/2014/main" id="{5D47FFF4-57C4-42BE-B0C8-13773E9BB03C}"/>
              </a:ext>
            </a:extLst>
          </p:cNvPr>
          <p:cNvSpPr txBox="1">
            <a:spLocks/>
          </p:cNvSpPr>
          <p:nvPr/>
        </p:nvSpPr>
        <p:spPr>
          <a:xfrm>
            <a:off x="8762999" y="6557963"/>
            <a:ext cx="2909888" cy="206381"/>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DD3DB80-B894-403A-B48E-6FDC1A72010E}" type="slidenum">
              <a:rPr lang="zh-CN" altLang="en-US" smtClean="0"/>
              <a:pPr/>
              <a:t>27</a:t>
            </a:fld>
            <a:endParaRPr lang="zh-CN" altLang="en-US"/>
          </a:p>
        </p:txBody>
      </p:sp>
    </p:spTree>
    <p:extLst>
      <p:ext uri="{BB962C8B-B14F-4D97-AF65-F5344CB8AC3E}">
        <p14:creationId xmlns:p14="http://schemas.microsoft.com/office/powerpoint/2010/main" val="15536729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01040" y="228603"/>
            <a:ext cx="9267366" cy="865584"/>
          </a:xfrm>
        </p:spPr>
        <p:txBody>
          <a:bodyPr lIns="121917" tIns="60958" rIns="121917" bIns="60958">
            <a:normAutofit/>
          </a:bodyPr>
          <a:lstStyle/>
          <a:p>
            <a:r>
              <a:rPr lang="zh-CN" altLang="en-US" b="1" dirty="0">
                <a:latin typeface="微软雅黑" panose="020B0503020204020204" pitchFamily="34" charset="-122"/>
                <a:ea typeface="微软雅黑" panose="020B0503020204020204" pitchFamily="34" charset="-122"/>
              </a:rPr>
              <a:t>观测源统计</a:t>
            </a:r>
          </a:p>
        </p:txBody>
      </p:sp>
      <p:sp>
        <p:nvSpPr>
          <p:cNvPr id="4" name="矩形 3">
            <a:extLst>
              <a:ext uri="{FF2B5EF4-FFF2-40B4-BE49-F238E27FC236}">
                <a16:creationId xmlns:a16="http://schemas.microsoft.com/office/drawing/2014/main" id="{BC95FA7F-B975-4C56-B8E4-D5CAC2977B47}"/>
              </a:ext>
            </a:extLst>
          </p:cNvPr>
          <p:cNvSpPr/>
          <p:nvPr/>
        </p:nvSpPr>
        <p:spPr>
          <a:xfrm>
            <a:off x="623391" y="1240533"/>
            <a:ext cx="11244693" cy="615553"/>
          </a:xfrm>
          <a:prstGeom prst="rect">
            <a:avLst/>
          </a:prstGeom>
        </p:spPr>
        <p:txBody>
          <a:bodyPr wrap="square" lIns="121917" tIns="60958" rIns="121917" bIns="60958">
            <a:spAutoFit/>
          </a:bodyPr>
          <a:lstStyle>
            <a:defPPr>
              <a:defRPr lang="en-US"/>
            </a:defPPr>
            <a:lvl1pPr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1pPr>
            <a:lvl2pPr marL="457200"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2pPr>
            <a:lvl3pPr marL="914400"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3pPr>
            <a:lvl4pPr marL="1371600"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4pPr>
            <a:lvl5pPr marL="1828800"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5pPr>
            <a:lvl6pPr marL="2286000" algn="l" defTabSz="914400" rtl="0" eaLnBrk="1" latinLnBrk="0" hangingPunct="1">
              <a:defRPr sz="3600" b="1" kern="1200">
                <a:solidFill>
                  <a:schemeClr val="bg1"/>
                </a:solidFill>
                <a:latin typeface="Times New Roman" pitchFamily="18" charset="0"/>
                <a:ea typeface="华文中宋" pitchFamily="2" charset="-122"/>
                <a:cs typeface="+mn-cs"/>
              </a:defRPr>
            </a:lvl6pPr>
            <a:lvl7pPr marL="2743200" algn="l" defTabSz="914400" rtl="0" eaLnBrk="1" latinLnBrk="0" hangingPunct="1">
              <a:defRPr sz="3600" b="1" kern="1200">
                <a:solidFill>
                  <a:schemeClr val="bg1"/>
                </a:solidFill>
                <a:latin typeface="Times New Roman" pitchFamily="18" charset="0"/>
                <a:ea typeface="华文中宋" pitchFamily="2" charset="-122"/>
                <a:cs typeface="+mn-cs"/>
              </a:defRPr>
            </a:lvl7pPr>
            <a:lvl8pPr marL="3200400" algn="l" defTabSz="914400" rtl="0" eaLnBrk="1" latinLnBrk="0" hangingPunct="1">
              <a:defRPr sz="3600" b="1" kern="1200">
                <a:solidFill>
                  <a:schemeClr val="bg1"/>
                </a:solidFill>
                <a:latin typeface="Times New Roman" pitchFamily="18" charset="0"/>
                <a:ea typeface="华文中宋" pitchFamily="2" charset="-122"/>
                <a:cs typeface="+mn-cs"/>
              </a:defRPr>
            </a:lvl8pPr>
            <a:lvl9pPr marL="3657600" algn="l" defTabSz="914400" rtl="0" eaLnBrk="1" latinLnBrk="0" hangingPunct="1">
              <a:defRPr sz="3600" b="1" kern="1200">
                <a:solidFill>
                  <a:schemeClr val="bg1"/>
                </a:solidFill>
                <a:latin typeface="Times New Roman" pitchFamily="18" charset="0"/>
                <a:ea typeface="华文中宋" pitchFamily="2" charset="-122"/>
                <a:cs typeface="+mn-cs"/>
              </a:defRPr>
            </a:lvl9pPr>
          </a:lstStyle>
          <a:p>
            <a:r>
              <a:rPr lang="zh-CN" altLang="en-US" sz="3200" dirty="0">
                <a:solidFill>
                  <a:srgbClr val="0070C0"/>
                </a:solidFill>
                <a:latin typeface="黑体" panose="02010609060101010101" pitchFamily="49" charset="-122"/>
                <a:ea typeface="黑体" panose="02010609060101010101" pitchFamily="49" charset="-122"/>
              </a:rPr>
              <a:t>截至</a:t>
            </a:r>
            <a:r>
              <a:rPr lang="en-US" altLang="zh-CN" sz="3200" dirty="0">
                <a:solidFill>
                  <a:srgbClr val="0070C0"/>
                </a:solidFill>
                <a:latin typeface="黑体" panose="02010609060101010101" pitchFamily="49" charset="-122"/>
                <a:ea typeface="黑体" panose="02010609060101010101" pitchFamily="49" charset="-122"/>
              </a:rPr>
              <a:t>2022</a:t>
            </a:r>
            <a:r>
              <a:rPr lang="zh-CN" altLang="en-US" sz="3200" dirty="0">
                <a:solidFill>
                  <a:srgbClr val="0070C0"/>
                </a:solidFill>
                <a:latin typeface="黑体" panose="02010609060101010101" pitchFamily="49" charset="-122"/>
                <a:ea typeface="黑体" panose="02010609060101010101" pitchFamily="49" charset="-122"/>
              </a:rPr>
              <a:t>年</a:t>
            </a:r>
            <a:r>
              <a:rPr lang="en-US" altLang="zh-CN" sz="3200" dirty="0">
                <a:solidFill>
                  <a:srgbClr val="0070C0"/>
                </a:solidFill>
                <a:latin typeface="黑体" panose="02010609060101010101" pitchFamily="49" charset="-122"/>
                <a:ea typeface="黑体" panose="02010609060101010101" pitchFamily="49" charset="-122"/>
              </a:rPr>
              <a:t>6</a:t>
            </a:r>
            <a:r>
              <a:rPr lang="zh-CN" altLang="en-US" sz="3200" dirty="0">
                <a:solidFill>
                  <a:srgbClr val="0070C0"/>
                </a:solidFill>
                <a:latin typeface="黑体" panose="02010609060101010101" pitchFamily="49" charset="-122"/>
                <a:ea typeface="黑体" panose="02010609060101010101" pitchFamily="49" charset="-122"/>
              </a:rPr>
              <a:t>月</a:t>
            </a:r>
            <a:r>
              <a:rPr lang="en-US" altLang="zh-CN" sz="3200" dirty="0">
                <a:solidFill>
                  <a:srgbClr val="0070C0"/>
                </a:solidFill>
                <a:latin typeface="黑体" panose="02010609060101010101" pitchFamily="49" charset="-122"/>
                <a:ea typeface="黑体" panose="02010609060101010101" pitchFamily="49" charset="-122"/>
              </a:rPr>
              <a:t>30</a:t>
            </a:r>
            <a:r>
              <a:rPr lang="zh-CN" altLang="en-US" sz="3200" dirty="0">
                <a:solidFill>
                  <a:srgbClr val="0070C0"/>
                </a:solidFill>
                <a:latin typeface="黑体" panose="02010609060101010101" pitchFamily="49" charset="-122"/>
                <a:ea typeface="黑体" panose="02010609060101010101" pitchFamily="49" charset="-122"/>
              </a:rPr>
              <a:t>日已观测源统计</a:t>
            </a:r>
            <a:endParaRPr lang="zh-CN" altLang="en-US" sz="3200" dirty="0">
              <a:solidFill>
                <a:srgbClr val="0070C0"/>
              </a:solidFill>
            </a:endParaRPr>
          </a:p>
        </p:txBody>
      </p:sp>
      <p:graphicFrame>
        <p:nvGraphicFramePr>
          <p:cNvPr id="5" name="表格 4"/>
          <p:cNvGraphicFramePr>
            <a:graphicFrameLocks noGrp="1"/>
          </p:cNvGraphicFramePr>
          <p:nvPr>
            <p:extLst>
              <p:ext uri="{D42A27DB-BD31-4B8C-83A1-F6EECF244321}">
                <p14:modId xmlns:p14="http://schemas.microsoft.com/office/powerpoint/2010/main" val="1782564921"/>
              </p:ext>
            </p:extLst>
          </p:nvPr>
        </p:nvGraphicFramePr>
        <p:xfrm>
          <a:off x="955856" y="1828603"/>
          <a:ext cx="10280287" cy="4723779"/>
        </p:xfrm>
        <a:graphic>
          <a:graphicData uri="http://schemas.openxmlformats.org/drawingml/2006/table">
            <a:tbl>
              <a:tblPr firstRow="1" firstCol="1" bandRow="1">
                <a:tableStyleId>{5C22544A-7EE6-4342-B048-85BDC9FD1C3A}</a:tableStyleId>
              </a:tblPr>
              <a:tblGrid>
                <a:gridCol w="1790228">
                  <a:extLst>
                    <a:ext uri="{9D8B030D-6E8A-4147-A177-3AD203B41FA5}">
                      <a16:colId xmlns:a16="http://schemas.microsoft.com/office/drawing/2014/main" val="20000"/>
                    </a:ext>
                  </a:extLst>
                </a:gridCol>
                <a:gridCol w="2462115">
                  <a:extLst>
                    <a:ext uri="{9D8B030D-6E8A-4147-A177-3AD203B41FA5}">
                      <a16:colId xmlns:a16="http://schemas.microsoft.com/office/drawing/2014/main" val="20001"/>
                    </a:ext>
                  </a:extLst>
                </a:gridCol>
                <a:gridCol w="1769332">
                  <a:extLst>
                    <a:ext uri="{9D8B030D-6E8A-4147-A177-3AD203B41FA5}">
                      <a16:colId xmlns:a16="http://schemas.microsoft.com/office/drawing/2014/main" val="20002"/>
                    </a:ext>
                  </a:extLst>
                </a:gridCol>
                <a:gridCol w="1948647">
                  <a:extLst>
                    <a:ext uri="{9D8B030D-6E8A-4147-A177-3AD203B41FA5}">
                      <a16:colId xmlns:a16="http://schemas.microsoft.com/office/drawing/2014/main" val="20003"/>
                    </a:ext>
                  </a:extLst>
                </a:gridCol>
                <a:gridCol w="2309965">
                  <a:extLst>
                    <a:ext uri="{9D8B030D-6E8A-4147-A177-3AD203B41FA5}">
                      <a16:colId xmlns:a16="http://schemas.microsoft.com/office/drawing/2014/main" val="20004"/>
                    </a:ext>
                  </a:extLst>
                </a:gridCol>
              </a:tblGrid>
              <a:tr h="414716">
                <a:tc>
                  <a:txBody>
                    <a:bodyPr/>
                    <a:lstStyle/>
                    <a:p>
                      <a:pPr indent="266700" algn="ctr" latinLnBrk="0" hangingPunct="0">
                        <a:lnSpc>
                          <a:spcPct val="150000"/>
                        </a:lnSpc>
                      </a:pPr>
                      <a:r>
                        <a:rPr lang="zh-CN" sz="1600" kern="0" dirty="0">
                          <a:effectLst/>
                        </a:rPr>
                        <a:t>观测类型</a:t>
                      </a:r>
                      <a:endParaRPr lang="zh-CN" sz="1600" kern="100" dirty="0">
                        <a:effectLst/>
                        <a:latin typeface="Times New Roman" panose="02020603050405020304" pitchFamily="18" charset="0"/>
                        <a:ea typeface="宋体" panose="02010600030101010101" pitchFamily="2" charset="-122"/>
                      </a:endParaRPr>
                    </a:p>
                  </a:txBody>
                  <a:tcPr marT="0" marB="0">
                    <a:solidFill>
                      <a:srgbClr val="0070C0"/>
                    </a:solidFill>
                  </a:tcPr>
                </a:tc>
                <a:tc>
                  <a:txBody>
                    <a:bodyPr/>
                    <a:lstStyle/>
                    <a:p>
                      <a:pPr indent="266700" algn="ctr" latinLnBrk="0" hangingPunct="0">
                        <a:lnSpc>
                          <a:spcPct val="150000"/>
                        </a:lnSpc>
                      </a:pPr>
                      <a:r>
                        <a:rPr lang="zh-CN" sz="1600" kern="0" dirty="0">
                          <a:effectLst/>
                        </a:rPr>
                        <a:t>源类型</a:t>
                      </a:r>
                      <a:endParaRPr lang="zh-CN" sz="1600" kern="100" dirty="0">
                        <a:effectLst/>
                        <a:latin typeface="Times New Roman" panose="02020603050405020304" pitchFamily="18" charset="0"/>
                        <a:ea typeface="宋体" panose="02010600030101010101" pitchFamily="2" charset="-122"/>
                      </a:endParaRPr>
                    </a:p>
                  </a:txBody>
                  <a:tcPr marT="0" marB="0">
                    <a:solidFill>
                      <a:srgbClr val="0070C0"/>
                    </a:solidFill>
                  </a:tcPr>
                </a:tc>
                <a:tc>
                  <a:txBody>
                    <a:bodyPr/>
                    <a:lstStyle/>
                    <a:p>
                      <a:pPr indent="266700" algn="ctr" latinLnBrk="0" hangingPunct="0">
                        <a:lnSpc>
                          <a:spcPct val="150000"/>
                        </a:lnSpc>
                      </a:pPr>
                      <a:r>
                        <a:rPr lang="zh-CN" sz="1600" kern="0" dirty="0">
                          <a:effectLst/>
                        </a:rPr>
                        <a:t>源数目</a:t>
                      </a:r>
                      <a:endParaRPr lang="zh-CN" sz="1600" kern="100" dirty="0">
                        <a:effectLst/>
                        <a:latin typeface="Times New Roman" panose="02020603050405020304" pitchFamily="18" charset="0"/>
                        <a:ea typeface="宋体" panose="02010600030101010101" pitchFamily="2" charset="-122"/>
                      </a:endParaRPr>
                    </a:p>
                  </a:txBody>
                  <a:tcPr marT="0" marB="0">
                    <a:solidFill>
                      <a:srgbClr val="0070C0"/>
                    </a:solidFill>
                  </a:tcPr>
                </a:tc>
                <a:tc>
                  <a:txBody>
                    <a:bodyPr/>
                    <a:lstStyle/>
                    <a:p>
                      <a:pPr indent="266700" algn="ctr" latinLnBrk="0" hangingPunct="0">
                        <a:lnSpc>
                          <a:spcPct val="150000"/>
                        </a:lnSpc>
                      </a:pPr>
                      <a:r>
                        <a:rPr lang="zh-CN" sz="1600" kern="0" dirty="0">
                          <a:effectLst/>
                        </a:rPr>
                        <a:t>观测次数</a:t>
                      </a:r>
                      <a:endParaRPr lang="zh-CN" sz="1600" kern="100" dirty="0">
                        <a:effectLst/>
                        <a:latin typeface="Times New Roman" panose="02020603050405020304" pitchFamily="18" charset="0"/>
                        <a:ea typeface="宋体" panose="02010600030101010101" pitchFamily="2" charset="-122"/>
                      </a:endParaRPr>
                    </a:p>
                  </a:txBody>
                  <a:tcPr marT="0" marB="0">
                    <a:solidFill>
                      <a:srgbClr val="0070C0"/>
                    </a:solidFill>
                  </a:tcPr>
                </a:tc>
                <a:tc>
                  <a:txBody>
                    <a:bodyPr/>
                    <a:lstStyle/>
                    <a:p>
                      <a:pPr indent="266700" algn="ctr" latinLnBrk="0" hangingPunct="0">
                        <a:lnSpc>
                          <a:spcPct val="150000"/>
                        </a:lnSpc>
                      </a:pPr>
                      <a:r>
                        <a:rPr lang="zh-CN" sz="1600" kern="0" dirty="0">
                          <a:effectLst/>
                        </a:rPr>
                        <a:t>曝光时间（</a:t>
                      </a:r>
                      <a:r>
                        <a:rPr lang="en-US" sz="1600" kern="0" dirty="0" err="1">
                          <a:effectLst/>
                        </a:rPr>
                        <a:t>ks</a:t>
                      </a:r>
                      <a:r>
                        <a:rPr lang="zh-CN" sz="1600" kern="0" dirty="0">
                          <a:effectLst/>
                        </a:rPr>
                        <a:t>）</a:t>
                      </a:r>
                      <a:endParaRPr lang="zh-CN" sz="1600" kern="100" dirty="0">
                        <a:effectLst/>
                        <a:latin typeface="Times New Roman" panose="02020603050405020304" pitchFamily="18" charset="0"/>
                        <a:ea typeface="宋体" panose="02010600030101010101" pitchFamily="2" charset="-122"/>
                      </a:endParaRPr>
                    </a:p>
                  </a:txBody>
                  <a:tcPr marT="0" marB="0">
                    <a:solidFill>
                      <a:srgbClr val="0070C0"/>
                    </a:solidFill>
                  </a:tcPr>
                </a:tc>
                <a:extLst>
                  <a:ext uri="{0D108BD9-81ED-4DB2-BD59-A6C34878D82A}">
                    <a16:rowId xmlns:a16="http://schemas.microsoft.com/office/drawing/2014/main" val="10000"/>
                  </a:ext>
                </a:extLst>
              </a:tr>
              <a:tr h="391733">
                <a:tc rowSpan="7">
                  <a:txBody>
                    <a:bodyPr/>
                    <a:lstStyle/>
                    <a:p>
                      <a:pPr indent="266700" algn="just" latinLnBrk="1" hangingPunct="0">
                        <a:lnSpc>
                          <a:spcPct val="150000"/>
                        </a:lnSpc>
                      </a:pPr>
                      <a:endParaRPr lang="en-US" altLang="zh-CN" sz="1600" kern="0" dirty="0">
                        <a:effectLst/>
                      </a:endParaRPr>
                    </a:p>
                    <a:p>
                      <a:pPr indent="266700" algn="just" latinLnBrk="1" hangingPunct="0">
                        <a:lnSpc>
                          <a:spcPct val="150000"/>
                        </a:lnSpc>
                      </a:pPr>
                      <a:endParaRPr lang="en-US" altLang="zh-CN" sz="1600" kern="0" dirty="0">
                        <a:effectLst/>
                      </a:endParaRPr>
                    </a:p>
                    <a:p>
                      <a:pPr indent="266700" algn="just" latinLnBrk="1" hangingPunct="0">
                        <a:lnSpc>
                          <a:spcPct val="150000"/>
                        </a:lnSpc>
                      </a:pPr>
                      <a:endParaRPr lang="en-US" altLang="zh-CN" sz="1600" kern="0" dirty="0">
                        <a:effectLst/>
                      </a:endParaRPr>
                    </a:p>
                    <a:p>
                      <a:pPr indent="266700" algn="just" latinLnBrk="1" hangingPunct="0">
                        <a:lnSpc>
                          <a:spcPct val="150000"/>
                        </a:lnSpc>
                      </a:pPr>
                      <a:r>
                        <a:rPr lang="zh-CN" sz="1600" kern="0" dirty="0">
                          <a:effectLst/>
                        </a:rPr>
                        <a:t>定点观测</a:t>
                      </a:r>
                      <a:endParaRPr lang="zh-CN" sz="1600" kern="100" dirty="0">
                        <a:effectLst/>
                        <a:latin typeface="Times New Roman" panose="02020603050405020304" pitchFamily="18" charset="0"/>
                        <a:ea typeface="宋体" panose="02010600030101010101" pitchFamily="2" charset="-122"/>
                      </a:endParaRPr>
                    </a:p>
                  </a:txBody>
                  <a:tcPr marT="0" marB="0">
                    <a:solidFill>
                      <a:srgbClr val="0070C0"/>
                    </a:solidFill>
                  </a:tcPr>
                </a:tc>
                <a:tc>
                  <a:txBody>
                    <a:bodyPr/>
                    <a:lstStyle/>
                    <a:p>
                      <a:pPr indent="266700" algn="just" latinLnBrk="1" hangingPunct="0">
                        <a:lnSpc>
                          <a:spcPct val="150000"/>
                        </a:lnSpc>
                      </a:pPr>
                      <a:r>
                        <a:rPr lang="zh-CN" sz="1600" kern="0" dirty="0">
                          <a:effectLst/>
                        </a:rPr>
                        <a:t>超新星遗迹</a:t>
                      </a:r>
                      <a:endParaRPr lang="zh-CN" sz="1600" kern="100" dirty="0">
                        <a:effectLst/>
                        <a:latin typeface="Times New Roman" panose="02020603050405020304" pitchFamily="18" charset="0"/>
                        <a:ea typeface="宋体" panose="02010600030101010101" pitchFamily="2" charset="-122"/>
                      </a:endParaRPr>
                    </a:p>
                  </a:txBody>
                  <a:tcPr marT="0" marB="0" anchor="ctr"/>
                </a:tc>
                <a:tc>
                  <a:txBody>
                    <a:bodyPr/>
                    <a:lstStyle/>
                    <a:p>
                      <a:pPr indent="266700" algn="ctr" latinLnBrk="0" hangingPunct="0">
                        <a:lnSpc>
                          <a:spcPct val="150000"/>
                        </a:lnSpc>
                      </a:pPr>
                      <a:r>
                        <a:rPr lang="en-US" sz="1600" kern="0" dirty="0">
                          <a:effectLst/>
                        </a:rPr>
                        <a:t>2</a:t>
                      </a:r>
                      <a:endParaRPr lang="zh-CN" sz="1600" kern="100" dirty="0">
                        <a:effectLst/>
                        <a:latin typeface="Times New Roman" panose="02020603050405020304" pitchFamily="18" charset="0"/>
                        <a:ea typeface="宋体" panose="02010600030101010101" pitchFamily="2" charset="-122"/>
                      </a:endParaRPr>
                    </a:p>
                  </a:txBody>
                  <a:tcPr marT="0" marB="0" anchor="ctr"/>
                </a:tc>
                <a:tc>
                  <a:txBody>
                    <a:bodyPr/>
                    <a:lstStyle/>
                    <a:p>
                      <a:pPr indent="266700" algn="ctr" latinLnBrk="0" hangingPunct="0">
                        <a:lnSpc>
                          <a:spcPct val="150000"/>
                        </a:lnSpc>
                      </a:pPr>
                      <a:r>
                        <a:rPr lang="en-US" altLang="zh-CN" sz="1600" kern="0" dirty="0">
                          <a:effectLst/>
                          <a:latin typeface="+mn-lt"/>
                          <a:ea typeface="+mn-ea"/>
                        </a:rPr>
                        <a:t>57</a:t>
                      </a:r>
                      <a:endParaRPr lang="zh-CN" sz="1600" kern="100" dirty="0">
                        <a:effectLst/>
                        <a:latin typeface="Times New Roman" panose="02020603050405020304" pitchFamily="18" charset="0"/>
                        <a:ea typeface="宋体" panose="02010600030101010101" pitchFamily="2" charset="-122"/>
                      </a:endParaRPr>
                    </a:p>
                  </a:txBody>
                  <a:tcPr marT="0" marB="0" anchor="ctr"/>
                </a:tc>
                <a:tc>
                  <a:txBody>
                    <a:bodyPr/>
                    <a:lstStyle/>
                    <a:p>
                      <a:pPr indent="266700" algn="ctr" latinLnBrk="0" hangingPunct="0">
                        <a:lnSpc>
                          <a:spcPct val="150000"/>
                        </a:lnSpc>
                      </a:pPr>
                      <a:r>
                        <a:rPr lang="en-US" sz="1600" kern="0" dirty="0">
                          <a:effectLst/>
                        </a:rPr>
                        <a:t>4</a:t>
                      </a:r>
                      <a:r>
                        <a:rPr lang="en-US" altLang="zh-CN" sz="1600" kern="0" dirty="0">
                          <a:effectLst/>
                        </a:rPr>
                        <a:t>4</a:t>
                      </a:r>
                      <a:r>
                        <a:rPr lang="en-US" sz="1600" kern="0" dirty="0">
                          <a:effectLst/>
                        </a:rPr>
                        <a:t>00</a:t>
                      </a:r>
                      <a:endParaRPr lang="zh-CN" sz="1600" kern="100" dirty="0">
                        <a:effectLst/>
                        <a:latin typeface="Times New Roman" panose="02020603050405020304" pitchFamily="18" charset="0"/>
                        <a:ea typeface="宋体" panose="02010600030101010101" pitchFamily="2" charset="-122"/>
                      </a:endParaRPr>
                    </a:p>
                  </a:txBody>
                  <a:tcPr marT="0" marB="0" anchor="ctr"/>
                </a:tc>
                <a:extLst>
                  <a:ext uri="{0D108BD9-81ED-4DB2-BD59-A6C34878D82A}">
                    <a16:rowId xmlns:a16="http://schemas.microsoft.com/office/drawing/2014/main" val="10001"/>
                  </a:ext>
                </a:extLst>
              </a:tr>
              <a:tr h="391733">
                <a:tc vMerge="1">
                  <a:txBody>
                    <a:bodyPr/>
                    <a:lstStyle/>
                    <a:p>
                      <a:endParaRPr lang="zh-CN" altLang="en-US"/>
                    </a:p>
                  </a:txBody>
                  <a:tcPr/>
                </a:tc>
                <a:tc>
                  <a:txBody>
                    <a:bodyPr/>
                    <a:lstStyle/>
                    <a:p>
                      <a:pPr indent="266700" algn="just" latinLnBrk="1" hangingPunct="0">
                        <a:lnSpc>
                          <a:spcPct val="150000"/>
                        </a:lnSpc>
                      </a:pPr>
                      <a:r>
                        <a:rPr lang="zh-CN" sz="1600" kern="0" dirty="0">
                          <a:effectLst/>
                        </a:rPr>
                        <a:t>孤立脉冲星</a:t>
                      </a:r>
                      <a:endParaRPr lang="zh-CN" sz="1600" kern="100" dirty="0">
                        <a:effectLst/>
                        <a:latin typeface="Times New Roman" panose="02020603050405020304" pitchFamily="18" charset="0"/>
                        <a:ea typeface="宋体" panose="02010600030101010101" pitchFamily="2" charset="-122"/>
                      </a:endParaRPr>
                    </a:p>
                  </a:txBody>
                  <a:tcPr marT="0" marB="0" anchor="ctr"/>
                </a:tc>
                <a:tc>
                  <a:txBody>
                    <a:bodyPr/>
                    <a:lstStyle/>
                    <a:p>
                      <a:pPr indent="266700" algn="ctr" latinLnBrk="0" hangingPunct="0">
                        <a:lnSpc>
                          <a:spcPct val="150000"/>
                        </a:lnSpc>
                      </a:pPr>
                      <a:r>
                        <a:rPr lang="en-US" sz="1600" kern="0" dirty="0">
                          <a:effectLst/>
                        </a:rPr>
                        <a:t>4</a:t>
                      </a:r>
                      <a:endParaRPr lang="zh-CN" sz="1600" kern="100" dirty="0">
                        <a:effectLst/>
                        <a:latin typeface="Times New Roman" panose="02020603050405020304" pitchFamily="18" charset="0"/>
                        <a:ea typeface="宋体" panose="02010600030101010101" pitchFamily="2" charset="-122"/>
                      </a:endParaRPr>
                    </a:p>
                  </a:txBody>
                  <a:tcPr marT="0" marB="0" anchor="ctr"/>
                </a:tc>
                <a:tc>
                  <a:txBody>
                    <a:bodyPr/>
                    <a:lstStyle/>
                    <a:p>
                      <a:pPr indent="266700" algn="ctr" latinLnBrk="0" hangingPunct="0">
                        <a:lnSpc>
                          <a:spcPct val="150000"/>
                        </a:lnSpc>
                      </a:pPr>
                      <a:r>
                        <a:rPr lang="en-US" sz="1600" kern="0" dirty="0">
                          <a:effectLst/>
                        </a:rPr>
                        <a:t>16</a:t>
                      </a:r>
                      <a:r>
                        <a:rPr lang="en-US" altLang="zh-CN" sz="1600" kern="0" dirty="0">
                          <a:effectLst/>
                        </a:rPr>
                        <a:t>5</a:t>
                      </a:r>
                      <a:endParaRPr lang="zh-CN" sz="1600" kern="100" dirty="0">
                        <a:effectLst/>
                        <a:latin typeface="Times New Roman" panose="02020603050405020304" pitchFamily="18" charset="0"/>
                        <a:ea typeface="宋体" panose="02010600030101010101" pitchFamily="2" charset="-122"/>
                      </a:endParaRPr>
                    </a:p>
                  </a:txBody>
                  <a:tcPr marT="0" marB="0" anchor="ctr"/>
                </a:tc>
                <a:tc>
                  <a:txBody>
                    <a:bodyPr/>
                    <a:lstStyle/>
                    <a:p>
                      <a:pPr indent="266700" algn="ctr" latinLnBrk="0" hangingPunct="0">
                        <a:lnSpc>
                          <a:spcPct val="150000"/>
                        </a:lnSpc>
                      </a:pPr>
                      <a:r>
                        <a:rPr lang="en-US" sz="1600" kern="0" dirty="0">
                          <a:effectLst/>
                        </a:rPr>
                        <a:t>4</a:t>
                      </a:r>
                      <a:r>
                        <a:rPr lang="en-US" altLang="zh-CN" sz="1600" kern="0" dirty="0">
                          <a:effectLst/>
                        </a:rPr>
                        <a:t>64</a:t>
                      </a:r>
                      <a:r>
                        <a:rPr lang="en-US" sz="1600" kern="0" dirty="0">
                          <a:effectLst/>
                        </a:rPr>
                        <a:t>0</a:t>
                      </a:r>
                      <a:endParaRPr lang="zh-CN" sz="1600" kern="100" dirty="0">
                        <a:effectLst/>
                        <a:latin typeface="Times New Roman" panose="02020603050405020304" pitchFamily="18" charset="0"/>
                        <a:ea typeface="宋体" panose="02010600030101010101" pitchFamily="2" charset="-122"/>
                      </a:endParaRPr>
                    </a:p>
                  </a:txBody>
                  <a:tcPr marT="0" marB="0" anchor="ctr"/>
                </a:tc>
                <a:extLst>
                  <a:ext uri="{0D108BD9-81ED-4DB2-BD59-A6C34878D82A}">
                    <a16:rowId xmlns:a16="http://schemas.microsoft.com/office/drawing/2014/main" val="10002"/>
                  </a:ext>
                </a:extLst>
              </a:tr>
              <a:tr h="391733">
                <a:tc vMerge="1">
                  <a:txBody>
                    <a:bodyPr/>
                    <a:lstStyle/>
                    <a:p>
                      <a:endParaRPr lang="zh-CN" altLang="en-US"/>
                    </a:p>
                  </a:txBody>
                  <a:tcPr/>
                </a:tc>
                <a:tc>
                  <a:txBody>
                    <a:bodyPr/>
                    <a:lstStyle/>
                    <a:p>
                      <a:pPr indent="266700" algn="just" latinLnBrk="1" hangingPunct="0">
                        <a:lnSpc>
                          <a:spcPct val="150000"/>
                        </a:lnSpc>
                      </a:pPr>
                      <a:r>
                        <a:rPr lang="zh-CN" sz="1600" kern="0">
                          <a:effectLst/>
                        </a:rPr>
                        <a:t>黑洞</a:t>
                      </a:r>
                      <a:r>
                        <a:rPr lang="en-US" sz="1600" kern="0">
                          <a:effectLst/>
                        </a:rPr>
                        <a:t>X</a:t>
                      </a:r>
                      <a:r>
                        <a:rPr lang="zh-CN" sz="1600" kern="0">
                          <a:effectLst/>
                        </a:rPr>
                        <a:t>射线双星</a:t>
                      </a:r>
                      <a:endParaRPr lang="zh-CN" sz="1600" kern="100">
                        <a:effectLst/>
                        <a:latin typeface="Times New Roman" panose="02020603050405020304" pitchFamily="18" charset="0"/>
                        <a:ea typeface="宋体" panose="02010600030101010101" pitchFamily="2" charset="-122"/>
                      </a:endParaRPr>
                    </a:p>
                  </a:txBody>
                  <a:tcPr marT="0" marB="0" anchor="ctr"/>
                </a:tc>
                <a:tc>
                  <a:txBody>
                    <a:bodyPr/>
                    <a:lstStyle/>
                    <a:p>
                      <a:pPr indent="266700" algn="ctr" latinLnBrk="0" hangingPunct="0">
                        <a:lnSpc>
                          <a:spcPct val="150000"/>
                        </a:lnSpc>
                      </a:pPr>
                      <a:r>
                        <a:rPr lang="en-US" sz="1600" kern="0" dirty="0">
                          <a:effectLst/>
                        </a:rPr>
                        <a:t>1</a:t>
                      </a:r>
                      <a:r>
                        <a:rPr lang="en-US" altLang="zh-CN" sz="1600" kern="0" dirty="0">
                          <a:effectLst/>
                        </a:rPr>
                        <a:t>6</a:t>
                      </a:r>
                      <a:endParaRPr lang="zh-CN" sz="1600" kern="100" dirty="0">
                        <a:effectLst/>
                        <a:latin typeface="Times New Roman" panose="02020603050405020304" pitchFamily="18" charset="0"/>
                        <a:ea typeface="宋体" panose="02010600030101010101" pitchFamily="2" charset="-122"/>
                      </a:endParaRPr>
                    </a:p>
                  </a:txBody>
                  <a:tcPr marT="0" marB="0" anchor="ctr"/>
                </a:tc>
                <a:tc>
                  <a:txBody>
                    <a:bodyPr/>
                    <a:lstStyle/>
                    <a:p>
                      <a:pPr indent="266700" algn="ctr" latinLnBrk="0" hangingPunct="0">
                        <a:lnSpc>
                          <a:spcPct val="150000"/>
                        </a:lnSpc>
                      </a:pPr>
                      <a:r>
                        <a:rPr lang="en-US" altLang="zh-CN" sz="1600" kern="0" dirty="0">
                          <a:effectLst/>
                        </a:rPr>
                        <a:t>1002</a:t>
                      </a:r>
                      <a:endParaRPr lang="zh-CN" sz="1600" kern="100" dirty="0">
                        <a:effectLst/>
                        <a:latin typeface="Times New Roman" panose="02020603050405020304" pitchFamily="18" charset="0"/>
                        <a:ea typeface="宋体" panose="02010600030101010101" pitchFamily="2" charset="-122"/>
                      </a:endParaRPr>
                    </a:p>
                  </a:txBody>
                  <a:tcPr marT="0" marB="0" anchor="ctr"/>
                </a:tc>
                <a:tc>
                  <a:txBody>
                    <a:bodyPr/>
                    <a:lstStyle/>
                    <a:p>
                      <a:pPr indent="266700" algn="ctr" latinLnBrk="0" hangingPunct="0">
                        <a:lnSpc>
                          <a:spcPct val="150000"/>
                        </a:lnSpc>
                      </a:pPr>
                      <a:r>
                        <a:rPr lang="en-US" sz="1600" kern="0" dirty="0">
                          <a:effectLst/>
                        </a:rPr>
                        <a:t>16</a:t>
                      </a:r>
                      <a:r>
                        <a:rPr lang="en-US" altLang="zh-CN" sz="1600" kern="0" dirty="0">
                          <a:effectLst/>
                        </a:rPr>
                        <a:t>91</a:t>
                      </a:r>
                      <a:r>
                        <a:rPr lang="en-US" sz="1600" kern="0" dirty="0">
                          <a:effectLst/>
                        </a:rPr>
                        <a:t>0</a:t>
                      </a:r>
                      <a:endParaRPr lang="zh-CN" sz="1600" kern="100" dirty="0">
                        <a:effectLst/>
                        <a:latin typeface="Times New Roman" panose="02020603050405020304" pitchFamily="18" charset="0"/>
                        <a:ea typeface="宋体" panose="02010600030101010101" pitchFamily="2" charset="-122"/>
                      </a:endParaRPr>
                    </a:p>
                  </a:txBody>
                  <a:tcPr marT="0" marB="0" anchor="ctr"/>
                </a:tc>
                <a:extLst>
                  <a:ext uri="{0D108BD9-81ED-4DB2-BD59-A6C34878D82A}">
                    <a16:rowId xmlns:a16="http://schemas.microsoft.com/office/drawing/2014/main" val="10003"/>
                  </a:ext>
                </a:extLst>
              </a:tr>
              <a:tr h="391733">
                <a:tc vMerge="1">
                  <a:txBody>
                    <a:bodyPr/>
                    <a:lstStyle/>
                    <a:p>
                      <a:endParaRPr lang="zh-CN" altLang="en-US"/>
                    </a:p>
                  </a:txBody>
                  <a:tcPr/>
                </a:tc>
                <a:tc>
                  <a:txBody>
                    <a:bodyPr/>
                    <a:lstStyle/>
                    <a:p>
                      <a:pPr indent="266700" algn="just" latinLnBrk="1" hangingPunct="0">
                        <a:lnSpc>
                          <a:spcPct val="150000"/>
                        </a:lnSpc>
                      </a:pPr>
                      <a:r>
                        <a:rPr lang="zh-CN" sz="1600" kern="0">
                          <a:effectLst/>
                        </a:rPr>
                        <a:t>中子星</a:t>
                      </a:r>
                      <a:r>
                        <a:rPr lang="en-US" sz="1600" kern="0">
                          <a:effectLst/>
                        </a:rPr>
                        <a:t>X</a:t>
                      </a:r>
                      <a:r>
                        <a:rPr lang="zh-CN" sz="1600" kern="0">
                          <a:effectLst/>
                        </a:rPr>
                        <a:t>射线双星</a:t>
                      </a:r>
                      <a:endParaRPr lang="zh-CN" sz="1600" kern="100">
                        <a:effectLst/>
                        <a:latin typeface="Times New Roman" panose="02020603050405020304" pitchFamily="18" charset="0"/>
                        <a:ea typeface="宋体" panose="02010600030101010101" pitchFamily="2" charset="-122"/>
                      </a:endParaRPr>
                    </a:p>
                  </a:txBody>
                  <a:tcPr marT="0" marB="0" anchor="ctr"/>
                </a:tc>
                <a:tc>
                  <a:txBody>
                    <a:bodyPr/>
                    <a:lstStyle/>
                    <a:p>
                      <a:pPr indent="266700" algn="ctr" latinLnBrk="0" hangingPunct="0">
                        <a:lnSpc>
                          <a:spcPct val="150000"/>
                        </a:lnSpc>
                      </a:pPr>
                      <a:r>
                        <a:rPr lang="en-US" altLang="zh-CN" sz="1600" kern="0" dirty="0">
                          <a:effectLst/>
                        </a:rPr>
                        <a:t>50</a:t>
                      </a:r>
                      <a:endParaRPr lang="zh-CN" sz="1600" kern="100" dirty="0">
                        <a:effectLst/>
                        <a:latin typeface="Times New Roman" panose="02020603050405020304" pitchFamily="18" charset="0"/>
                        <a:ea typeface="宋体" panose="02010600030101010101" pitchFamily="2" charset="-122"/>
                      </a:endParaRPr>
                    </a:p>
                  </a:txBody>
                  <a:tcPr marT="0" marB="0" anchor="ctr"/>
                </a:tc>
                <a:tc>
                  <a:txBody>
                    <a:bodyPr/>
                    <a:lstStyle/>
                    <a:p>
                      <a:pPr indent="266700" algn="ctr" latinLnBrk="0" hangingPunct="0">
                        <a:lnSpc>
                          <a:spcPct val="150000"/>
                        </a:lnSpc>
                      </a:pPr>
                      <a:r>
                        <a:rPr lang="en-US" sz="1600" kern="0" dirty="0">
                          <a:effectLst/>
                        </a:rPr>
                        <a:t>1</a:t>
                      </a:r>
                      <a:r>
                        <a:rPr lang="en-US" altLang="zh-CN" sz="1600" kern="0" dirty="0">
                          <a:effectLst/>
                        </a:rPr>
                        <a:t>308</a:t>
                      </a:r>
                      <a:endParaRPr lang="zh-CN" sz="1600" kern="100" dirty="0">
                        <a:effectLst/>
                        <a:latin typeface="Times New Roman" panose="02020603050405020304" pitchFamily="18" charset="0"/>
                        <a:ea typeface="宋体" panose="02010600030101010101" pitchFamily="2" charset="-122"/>
                      </a:endParaRPr>
                    </a:p>
                  </a:txBody>
                  <a:tcPr marT="0" marB="0" anchor="ctr"/>
                </a:tc>
                <a:tc>
                  <a:txBody>
                    <a:bodyPr/>
                    <a:lstStyle/>
                    <a:p>
                      <a:pPr indent="266700" algn="ctr" latinLnBrk="0" hangingPunct="0">
                        <a:lnSpc>
                          <a:spcPct val="150000"/>
                        </a:lnSpc>
                      </a:pPr>
                      <a:r>
                        <a:rPr lang="en-US" sz="1600" kern="0" dirty="0">
                          <a:effectLst/>
                        </a:rPr>
                        <a:t>2</a:t>
                      </a:r>
                      <a:r>
                        <a:rPr lang="en-US" altLang="zh-CN" sz="1600" kern="0" dirty="0">
                          <a:effectLst/>
                        </a:rPr>
                        <a:t>71</a:t>
                      </a:r>
                      <a:r>
                        <a:rPr lang="en-US" sz="1600" kern="0" dirty="0">
                          <a:effectLst/>
                        </a:rPr>
                        <a:t>80</a:t>
                      </a:r>
                      <a:endParaRPr lang="zh-CN" sz="1600" kern="100" dirty="0">
                        <a:effectLst/>
                        <a:latin typeface="Times New Roman" panose="02020603050405020304" pitchFamily="18" charset="0"/>
                        <a:ea typeface="宋体" panose="02010600030101010101" pitchFamily="2" charset="-122"/>
                      </a:endParaRPr>
                    </a:p>
                  </a:txBody>
                  <a:tcPr marT="0" marB="0" anchor="ctr"/>
                </a:tc>
                <a:extLst>
                  <a:ext uri="{0D108BD9-81ED-4DB2-BD59-A6C34878D82A}">
                    <a16:rowId xmlns:a16="http://schemas.microsoft.com/office/drawing/2014/main" val="10004"/>
                  </a:ext>
                </a:extLst>
              </a:tr>
              <a:tr h="391733">
                <a:tc vMerge="1">
                  <a:txBody>
                    <a:bodyPr/>
                    <a:lstStyle/>
                    <a:p>
                      <a:endParaRPr lang="zh-CN" altLang="en-US"/>
                    </a:p>
                  </a:txBody>
                  <a:tcPr/>
                </a:tc>
                <a:tc>
                  <a:txBody>
                    <a:bodyPr/>
                    <a:lstStyle/>
                    <a:p>
                      <a:pPr indent="266700" algn="just" latinLnBrk="1" hangingPunct="0">
                        <a:lnSpc>
                          <a:spcPct val="150000"/>
                        </a:lnSpc>
                      </a:pPr>
                      <a:r>
                        <a:rPr lang="zh-CN" sz="1600" kern="0" dirty="0">
                          <a:effectLst/>
                        </a:rPr>
                        <a:t>河外天体</a:t>
                      </a:r>
                      <a:endParaRPr lang="zh-CN" sz="1600" kern="100" dirty="0">
                        <a:effectLst/>
                        <a:latin typeface="Times New Roman" panose="02020603050405020304" pitchFamily="18" charset="0"/>
                        <a:ea typeface="宋体" panose="02010600030101010101" pitchFamily="2" charset="-122"/>
                      </a:endParaRPr>
                    </a:p>
                  </a:txBody>
                  <a:tcPr marT="0" marB="0" anchor="ctr"/>
                </a:tc>
                <a:tc>
                  <a:txBody>
                    <a:bodyPr/>
                    <a:lstStyle/>
                    <a:p>
                      <a:pPr indent="266700" algn="ctr" latinLnBrk="0" hangingPunct="0">
                        <a:lnSpc>
                          <a:spcPct val="150000"/>
                        </a:lnSpc>
                      </a:pPr>
                      <a:r>
                        <a:rPr lang="en-US" sz="1600" kern="0" dirty="0">
                          <a:effectLst/>
                        </a:rPr>
                        <a:t>19</a:t>
                      </a:r>
                      <a:endParaRPr lang="zh-CN" sz="1600" kern="100" dirty="0">
                        <a:effectLst/>
                        <a:latin typeface="Times New Roman" panose="02020603050405020304" pitchFamily="18" charset="0"/>
                        <a:ea typeface="宋体" panose="02010600030101010101" pitchFamily="2" charset="-122"/>
                      </a:endParaRPr>
                    </a:p>
                  </a:txBody>
                  <a:tcPr marT="0" marB="0" anchor="ctr"/>
                </a:tc>
                <a:tc>
                  <a:txBody>
                    <a:bodyPr/>
                    <a:lstStyle/>
                    <a:p>
                      <a:pPr indent="266700" algn="ctr" latinLnBrk="0" hangingPunct="0">
                        <a:lnSpc>
                          <a:spcPct val="150000"/>
                        </a:lnSpc>
                      </a:pPr>
                      <a:r>
                        <a:rPr lang="en-US" sz="1600" kern="0" dirty="0">
                          <a:effectLst/>
                        </a:rPr>
                        <a:t>123</a:t>
                      </a:r>
                      <a:endParaRPr lang="zh-CN" sz="1600" kern="100" dirty="0">
                        <a:effectLst/>
                        <a:latin typeface="Times New Roman" panose="02020603050405020304" pitchFamily="18" charset="0"/>
                        <a:ea typeface="宋体" panose="02010600030101010101" pitchFamily="2" charset="-122"/>
                      </a:endParaRPr>
                    </a:p>
                  </a:txBody>
                  <a:tcPr marT="0" marB="0" anchor="ctr"/>
                </a:tc>
                <a:tc>
                  <a:txBody>
                    <a:bodyPr/>
                    <a:lstStyle/>
                    <a:p>
                      <a:pPr indent="266700" algn="ctr" latinLnBrk="0" hangingPunct="0">
                        <a:lnSpc>
                          <a:spcPct val="150000"/>
                        </a:lnSpc>
                      </a:pPr>
                      <a:r>
                        <a:rPr lang="en-US" sz="1600" kern="0">
                          <a:effectLst/>
                        </a:rPr>
                        <a:t>1680</a:t>
                      </a:r>
                      <a:endParaRPr lang="zh-CN" sz="1600" kern="100">
                        <a:effectLst/>
                        <a:latin typeface="Times New Roman" panose="02020603050405020304" pitchFamily="18" charset="0"/>
                        <a:ea typeface="宋体" panose="02010600030101010101" pitchFamily="2" charset="-122"/>
                      </a:endParaRPr>
                    </a:p>
                  </a:txBody>
                  <a:tcPr marT="0" marB="0" anchor="ctr"/>
                </a:tc>
                <a:extLst>
                  <a:ext uri="{0D108BD9-81ED-4DB2-BD59-A6C34878D82A}">
                    <a16:rowId xmlns:a16="http://schemas.microsoft.com/office/drawing/2014/main" val="10005"/>
                  </a:ext>
                </a:extLst>
              </a:tr>
              <a:tr h="391733">
                <a:tc vMerge="1">
                  <a:txBody>
                    <a:bodyPr/>
                    <a:lstStyle/>
                    <a:p>
                      <a:endParaRPr lang="zh-CN" altLang="en-US"/>
                    </a:p>
                  </a:txBody>
                  <a:tcPr/>
                </a:tc>
                <a:tc>
                  <a:txBody>
                    <a:bodyPr/>
                    <a:lstStyle/>
                    <a:p>
                      <a:pPr indent="266700" algn="just" latinLnBrk="1" hangingPunct="0">
                        <a:lnSpc>
                          <a:spcPct val="150000"/>
                        </a:lnSpc>
                      </a:pPr>
                      <a:r>
                        <a:rPr lang="zh-CN" sz="1600" kern="0">
                          <a:effectLst/>
                        </a:rPr>
                        <a:t>空天区</a:t>
                      </a:r>
                      <a:endParaRPr lang="zh-CN" sz="1600" kern="100">
                        <a:effectLst/>
                        <a:latin typeface="Times New Roman" panose="02020603050405020304" pitchFamily="18" charset="0"/>
                        <a:ea typeface="宋体" panose="02010600030101010101" pitchFamily="2" charset="-122"/>
                      </a:endParaRPr>
                    </a:p>
                  </a:txBody>
                  <a:tcPr marT="0" marB="0" anchor="ctr"/>
                </a:tc>
                <a:tc>
                  <a:txBody>
                    <a:bodyPr/>
                    <a:lstStyle/>
                    <a:p>
                      <a:pPr marL="0" indent="266700" algn="ctr" defTabSz="914400" rtl="0" eaLnBrk="1" latinLnBrk="0" hangingPunct="0">
                        <a:lnSpc>
                          <a:spcPct val="150000"/>
                        </a:lnSpc>
                        <a:spcAft>
                          <a:spcPts val="0"/>
                        </a:spcAft>
                      </a:pPr>
                      <a:r>
                        <a:rPr lang="en-US" sz="1600" kern="0" dirty="0">
                          <a:solidFill>
                            <a:schemeClr val="dk1"/>
                          </a:solidFill>
                          <a:effectLst/>
                          <a:latin typeface="+mn-lt"/>
                          <a:ea typeface="+mn-ea"/>
                          <a:cs typeface="+mn-cs"/>
                        </a:rPr>
                        <a:t>21</a:t>
                      </a:r>
                      <a:endParaRPr lang="zh-CN" sz="1600" kern="0" dirty="0">
                        <a:solidFill>
                          <a:schemeClr val="dk1"/>
                        </a:solidFill>
                        <a:effectLst/>
                        <a:latin typeface="+mn-lt"/>
                        <a:ea typeface="+mn-ea"/>
                        <a:cs typeface="+mn-cs"/>
                      </a:endParaRPr>
                    </a:p>
                  </a:txBody>
                  <a:tcPr marT="0" marB="0" anchor="ctr"/>
                </a:tc>
                <a:tc>
                  <a:txBody>
                    <a:bodyPr/>
                    <a:lstStyle/>
                    <a:p>
                      <a:pPr marL="0" indent="266700" algn="ctr" defTabSz="914400" rtl="0" eaLnBrk="1" latinLnBrk="0" hangingPunct="0">
                        <a:lnSpc>
                          <a:spcPct val="150000"/>
                        </a:lnSpc>
                        <a:spcAft>
                          <a:spcPts val="0"/>
                        </a:spcAft>
                      </a:pPr>
                      <a:r>
                        <a:rPr lang="en-US" altLang="zh-CN" sz="1600" kern="0" dirty="0">
                          <a:solidFill>
                            <a:schemeClr val="dk1"/>
                          </a:solidFill>
                          <a:effectLst/>
                          <a:latin typeface="+mn-lt"/>
                          <a:ea typeface="+mn-ea"/>
                          <a:cs typeface="+mn-cs"/>
                        </a:rPr>
                        <a:t>528</a:t>
                      </a:r>
                      <a:endParaRPr lang="zh-CN" sz="1600" kern="0" dirty="0">
                        <a:solidFill>
                          <a:schemeClr val="dk1"/>
                        </a:solidFill>
                        <a:effectLst/>
                        <a:latin typeface="+mn-lt"/>
                        <a:ea typeface="+mn-ea"/>
                        <a:cs typeface="+mn-cs"/>
                      </a:endParaRPr>
                    </a:p>
                  </a:txBody>
                  <a:tcPr marT="0" marB="0" anchor="ctr"/>
                </a:tc>
                <a:tc>
                  <a:txBody>
                    <a:bodyPr/>
                    <a:lstStyle/>
                    <a:p>
                      <a:pPr marL="0" indent="266700" algn="ctr" defTabSz="914400" rtl="0" eaLnBrk="1" latinLnBrk="0" hangingPunct="0">
                        <a:lnSpc>
                          <a:spcPct val="150000"/>
                        </a:lnSpc>
                        <a:spcAft>
                          <a:spcPts val="0"/>
                        </a:spcAft>
                      </a:pPr>
                      <a:r>
                        <a:rPr lang="en-US" sz="1600" kern="0" dirty="0">
                          <a:solidFill>
                            <a:schemeClr val="dk1"/>
                          </a:solidFill>
                          <a:effectLst/>
                          <a:latin typeface="+mn-lt"/>
                          <a:ea typeface="+mn-ea"/>
                          <a:cs typeface="+mn-cs"/>
                        </a:rPr>
                        <a:t>5</a:t>
                      </a:r>
                      <a:r>
                        <a:rPr lang="en-US" altLang="zh-CN" sz="1600" kern="0" dirty="0">
                          <a:solidFill>
                            <a:schemeClr val="dk1"/>
                          </a:solidFill>
                          <a:effectLst/>
                          <a:latin typeface="+mn-lt"/>
                          <a:ea typeface="+mn-ea"/>
                          <a:cs typeface="+mn-cs"/>
                        </a:rPr>
                        <a:t>55</a:t>
                      </a:r>
                      <a:r>
                        <a:rPr lang="en-US" sz="1600" kern="0" dirty="0">
                          <a:solidFill>
                            <a:schemeClr val="dk1"/>
                          </a:solidFill>
                          <a:effectLst/>
                          <a:latin typeface="+mn-lt"/>
                          <a:ea typeface="+mn-ea"/>
                          <a:cs typeface="+mn-cs"/>
                        </a:rPr>
                        <a:t>0</a:t>
                      </a:r>
                      <a:endParaRPr lang="zh-CN" sz="1600" kern="0" dirty="0">
                        <a:solidFill>
                          <a:schemeClr val="dk1"/>
                        </a:solidFill>
                        <a:effectLst/>
                        <a:latin typeface="+mn-lt"/>
                        <a:ea typeface="+mn-ea"/>
                        <a:cs typeface="+mn-cs"/>
                      </a:endParaRPr>
                    </a:p>
                  </a:txBody>
                  <a:tcPr marT="0" marB="0" anchor="ctr"/>
                </a:tc>
                <a:extLst>
                  <a:ext uri="{0D108BD9-81ED-4DB2-BD59-A6C34878D82A}">
                    <a16:rowId xmlns:a16="http://schemas.microsoft.com/office/drawing/2014/main" val="10006"/>
                  </a:ext>
                </a:extLst>
              </a:tr>
              <a:tr h="391733">
                <a:tc vMerge="1">
                  <a:txBody>
                    <a:bodyPr/>
                    <a:lstStyle/>
                    <a:p>
                      <a:endParaRPr lang="zh-CN" altLang="en-US"/>
                    </a:p>
                  </a:txBody>
                  <a:tcPr/>
                </a:tc>
                <a:tc>
                  <a:txBody>
                    <a:bodyPr/>
                    <a:lstStyle/>
                    <a:p>
                      <a:pPr indent="266700" algn="just" latinLnBrk="1" hangingPunct="0">
                        <a:lnSpc>
                          <a:spcPct val="150000"/>
                        </a:lnSpc>
                      </a:pPr>
                      <a:r>
                        <a:rPr lang="zh-CN" sz="1600" kern="0">
                          <a:effectLst/>
                        </a:rPr>
                        <a:t>其他</a:t>
                      </a:r>
                      <a:endParaRPr lang="zh-CN" sz="1600" kern="100">
                        <a:effectLst/>
                        <a:latin typeface="Times New Roman" panose="02020603050405020304" pitchFamily="18" charset="0"/>
                        <a:ea typeface="宋体" panose="02010600030101010101" pitchFamily="2" charset="-122"/>
                      </a:endParaRPr>
                    </a:p>
                  </a:txBody>
                  <a:tcPr marT="0" marB="0" anchor="ctr"/>
                </a:tc>
                <a:tc>
                  <a:txBody>
                    <a:bodyPr/>
                    <a:lstStyle/>
                    <a:p>
                      <a:pPr marL="0" indent="266700" algn="ctr" defTabSz="914400" rtl="0" eaLnBrk="1" latinLnBrk="0" hangingPunct="0">
                        <a:lnSpc>
                          <a:spcPct val="150000"/>
                        </a:lnSpc>
                        <a:spcAft>
                          <a:spcPts val="0"/>
                        </a:spcAft>
                      </a:pPr>
                      <a:r>
                        <a:rPr lang="en-US" altLang="zh-CN" sz="1600" kern="0" dirty="0">
                          <a:solidFill>
                            <a:schemeClr val="dk1"/>
                          </a:solidFill>
                          <a:effectLst/>
                          <a:latin typeface="+mn-lt"/>
                          <a:ea typeface="+mn-ea"/>
                          <a:cs typeface="+mn-cs"/>
                        </a:rPr>
                        <a:t>24</a:t>
                      </a:r>
                      <a:endParaRPr lang="zh-CN" sz="1600" kern="0" dirty="0">
                        <a:solidFill>
                          <a:schemeClr val="dk1"/>
                        </a:solidFill>
                        <a:effectLst/>
                        <a:latin typeface="+mn-lt"/>
                        <a:ea typeface="+mn-ea"/>
                        <a:cs typeface="+mn-cs"/>
                      </a:endParaRPr>
                    </a:p>
                  </a:txBody>
                  <a:tcPr marT="0" marB="0" anchor="ctr"/>
                </a:tc>
                <a:tc>
                  <a:txBody>
                    <a:bodyPr/>
                    <a:lstStyle/>
                    <a:p>
                      <a:pPr marL="0" indent="266700" algn="ctr" defTabSz="914400" rtl="0" eaLnBrk="1" latinLnBrk="0" hangingPunct="0">
                        <a:lnSpc>
                          <a:spcPct val="150000"/>
                        </a:lnSpc>
                        <a:spcAft>
                          <a:spcPts val="0"/>
                        </a:spcAft>
                      </a:pPr>
                      <a:r>
                        <a:rPr lang="en-US" altLang="zh-CN" sz="1600" kern="0" dirty="0">
                          <a:solidFill>
                            <a:schemeClr val="dk1"/>
                          </a:solidFill>
                          <a:effectLst/>
                          <a:latin typeface="+mn-lt"/>
                          <a:ea typeface="+mn-ea"/>
                          <a:cs typeface="+mn-cs"/>
                        </a:rPr>
                        <a:t>206</a:t>
                      </a:r>
                      <a:endParaRPr lang="zh-CN" sz="1600" kern="0" dirty="0">
                        <a:solidFill>
                          <a:schemeClr val="dk1"/>
                        </a:solidFill>
                        <a:effectLst/>
                        <a:latin typeface="+mn-lt"/>
                        <a:ea typeface="+mn-ea"/>
                        <a:cs typeface="+mn-cs"/>
                      </a:endParaRPr>
                    </a:p>
                  </a:txBody>
                  <a:tcPr marT="0" marB="0" anchor="ctr"/>
                </a:tc>
                <a:tc>
                  <a:txBody>
                    <a:bodyPr/>
                    <a:lstStyle/>
                    <a:p>
                      <a:pPr marL="0" indent="266700" algn="ctr" defTabSz="914400" rtl="0" eaLnBrk="1" latinLnBrk="0" hangingPunct="0">
                        <a:lnSpc>
                          <a:spcPct val="150000"/>
                        </a:lnSpc>
                        <a:spcAft>
                          <a:spcPts val="0"/>
                        </a:spcAft>
                      </a:pPr>
                      <a:r>
                        <a:rPr lang="en-US" altLang="zh-CN" sz="1600" kern="0" dirty="0">
                          <a:solidFill>
                            <a:schemeClr val="dk1"/>
                          </a:solidFill>
                          <a:effectLst/>
                          <a:latin typeface="+mn-lt"/>
                          <a:ea typeface="+mn-ea"/>
                          <a:cs typeface="+mn-cs"/>
                        </a:rPr>
                        <a:t>559</a:t>
                      </a:r>
                      <a:r>
                        <a:rPr lang="en-US" sz="1600" kern="0" dirty="0">
                          <a:solidFill>
                            <a:schemeClr val="dk1"/>
                          </a:solidFill>
                          <a:effectLst/>
                          <a:latin typeface="+mn-lt"/>
                          <a:ea typeface="+mn-ea"/>
                          <a:cs typeface="+mn-cs"/>
                        </a:rPr>
                        <a:t>0</a:t>
                      </a:r>
                      <a:endParaRPr lang="zh-CN" sz="1600" kern="0" dirty="0">
                        <a:solidFill>
                          <a:schemeClr val="dk1"/>
                        </a:solidFill>
                        <a:effectLst/>
                        <a:latin typeface="+mn-lt"/>
                        <a:ea typeface="+mn-ea"/>
                        <a:cs typeface="+mn-cs"/>
                      </a:endParaRPr>
                    </a:p>
                  </a:txBody>
                  <a:tcPr marT="0" marB="0" anchor="ctr"/>
                </a:tc>
                <a:extLst>
                  <a:ext uri="{0D108BD9-81ED-4DB2-BD59-A6C34878D82A}">
                    <a16:rowId xmlns:a16="http://schemas.microsoft.com/office/drawing/2014/main" val="10007"/>
                  </a:ext>
                </a:extLst>
              </a:tr>
              <a:tr h="391733">
                <a:tc rowSpan="4">
                  <a:txBody>
                    <a:bodyPr/>
                    <a:lstStyle/>
                    <a:p>
                      <a:pPr indent="266700" algn="just" latinLnBrk="1" hangingPunct="0">
                        <a:lnSpc>
                          <a:spcPct val="150000"/>
                        </a:lnSpc>
                      </a:pPr>
                      <a:endParaRPr lang="en-US" altLang="zh-CN" sz="1600" kern="0" dirty="0">
                        <a:effectLst/>
                      </a:endParaRPr>
                    </a:p>
                    <a:p>
                      <a:pPr indent="266700" algn="just" latinLnBrk="1" hangingPunct="0">
                        <a:lnSpc>
                          <a:spcPct val="150000"/>
                        </a:lnSpc>
                      </a:pPr>
                      <a:r>
                        <a:rPr lang="zh-CN" sz="1600" kern="0" dirty="0">
                          <a:effectLst/>
                        </a:rPr>
                        <a:t>小天区扫描</a:t>
                      </a:r>
                      <a:endParaRPr lang="zh-CN" sz="1600" kern="100" dirty="0">
                        <a:effectLst/>
                        <a:latin typeface="Times New Roman" panose="02020603050405020304" pitchFamily="18" charset="0"/>
                        <a:ea typeface="宋体" panose="02010600030101010101" pitchFamily="2" charset="-122"/>
                      </a:endParaRPr>
                    </a:p>
                  </a:txBody>
                  <a:tcPr marT="0" marB="0">
                    <a:solidFill>
                      <a:srgbClr val="0070C0"/>
                    </a:solidFill>
                  </a:tcPr>
                </a:tc>
                <a:tc>
                  <a:txBody>
                    <a:bodyPr/>
                    <a:lstStyle/>
                    <a:p>
                      <a:pPr indent="266700" algn="just" latinLnBrk="1" hangingPunct="0">
                        <a:lnSpc>
                          <a:spcPct val="150000"/>
                        </a:lnSpc>
                      </a:pPr>
                      <a:r>
                        <a:rPr lang="en-US" sz="1600" kern="0">
                          <a:effectLst/>
                        </a:rPr>
                        <a:t>Crab</a:t>
                      </a:r>
                      <a:r>
                        <a:rPr lang="zh-CN" sz="1600" kern="0">
                          <a:effectLst/>
                        </a:rPr>
                        <a:t>天区</a:t>
                      </a:r>
                      <a:endParaRPr lang="zh-CN" sz="1600" kern="100">
                        <a:effectLst/>
                        <a:latin typeface="Times New Roman" panose="02020603050405020304" pitchFamily="18" charset="0"/>
                        <a:ea typeface="宋体" panose="02010600030101010101" pitchFamily="2" charset="-122"/>
                      </a:endParaRPr>
                    </a:p>
                  </a:txBody>
                  <a:tcPr marT="0" marB="0" anchor="ctr"/>
                </a:tc>
                <a:tc>
                  <a:txBody>
                    <a:bodyPr/>
                    <a:lstStyle/>
                    <a:p>
                      <a:pPr marL="0" indent="266700" algn="ctr" defTabSz="914400" rtl="0" eaLnBrk="1" latinLnBrk="0" hangingPunct="0">
                        <a:lnSpc>
                          <a:spcPct val="150000"/>
                        </a:lnSpc>
                        <a:spcAft>
                          <a:spcPts val="0"/>
                        </a:spcAft>
                      </a:pPr>
                      <a:r>
                        <a:rPr lang="en-US" sz="1600" kern="0">
                          <a:solidFill>
                            <a:schemeClr val="dk1"/>
                          </a:solidFill>
                          <a:effectLst/>
                          <a:latin typeface="+mn-lt"/>
                          <a:ea typeface="+mn-ea"/>
                          <a:cs typeface="+mn-cs"/>
                        </a:rPr>
                        <a:t>1</a:t>
                      </a:r>
                      <a:endParaRPr lang="zh-CN" sz="1600" kern="0">
                        <a:solidFill>
                          <a:schemeClr val="dk1"/>
                        </a:solidFill>
                        <a:effectLst/>
                        <a:latin typeface="+mn-lt"/>
                        <a:ea typeface="+mn-ea"/>
                        <a:cs typeface="+mn-cs"/>
                      </a:endParaRPr>
                    </a:p>
                  </a:txBody>
                  <a:tcPr marT="0" marB="0"/>
                </a:tc>
                <a:tc>
                  <a:txBody>
                    <a:bodyPr/>
                    <a:lstStyle/>
                    <a:p>
                      <a:pPr marL="0" indent="266700" algn="ctr" defTabSz="914400" rtl="0" eaLnBrk="1" latinLnBrk="0" hangingPunct="0">
                        <a:lnSpc>
                          <a:spcPct val="150000"/>
                        </a:lnSpc>
                        <a:spcAft>
                          <a:spcPts val="0"/>
                        </a:spcAft>
                      </a:pPr>
                      <a:r>
                        <a:rPr lang="en-US" sz="1600" kern="0" dirty="0">
                          <a:solidFill>
                            <a:schemeClr val="dk1"/>
                          </a:solidFill>
                          <a:effectLst/>
                          <a:latin typeface="+mn-lt"/>
                          <a:ea typeface="+mn-ea"/>
                          <a:cs typeface="+mn-cs"/>
                        </a:rPr>
                        <a:t>1</a:t>
                      </a:r>
                      <a:r>
                        <a:rPr lang="en-US" altLang="zh-CN" sz="1600" kern="0" dirty="0">
                          <a:solidFill>
                            <a:schemeClr val="dk1"/>
                          </a:solidFill>
                          <a:effectLst/>
                          <a:latin typeface="+mn-lt"/>
                          <a:ea typeface="+mn-ea"/>
                          <a:cs typeface="+mn-cs"/>
                        </a:rPr>
                        <a:t>13</a:t>
                      </a:r>
                      <a:endParaRPr lang="zh-CN" sz="1600" kern="0" dirty="0">
                        <a:solidFill>
                          <a:schemeClr val="dk1"/>
                        </a:solidFill>
                        <a:effectLst/>
                        <a:latin typeface="+mn-lt"/>
                        <a:ea typeface="+mn-ea"/>
                        <a:cs typeface="+mn-cs"/>
                      </a:endParaRPr>
                    </a:p>
                  </a:txBody>
                  <a:tcPr marT="0" marB="0"/>
                </a:tc>
                <a:tc>
                  <a:txBody>
                    <a:bodyPr/>
                    <a:lstStyle/>
                    <a:p>
                      <a:pPr marL="0" indent="266700" algn="ctr" defTabSz="914400" rtl="0" eaLnBrk="1" latinLnBrk="0" hangingPunct="0">
                        <a:lnSpc>
                          <a:spcPct val="150000"/>
                        </a:lnSpc>
                        <a:spcAft>
                          <a:spcPts val="0"/>
                        </a:spcAft>
                      </a:pPr>
                      <a:r>
                        <a:rPr lang="en-US" altLang="zh-CN" sz="1600" kern="0" dirty="0">
                          <a:solidFill>
                            <a:schemeClr val="dk1"/>
                          </a:solidFill>
                          <a:effectLst/>
                          <a:latin typeface="+mn-lt"/>
                          <a:ea typeface="+mn-ea"/>
                          <a:cs typeface="+mn-cs"/>
                        </a:rPr>
                        <a:t>5520</a:t>
                      </a:r>
                      <a:endParaRPr lang="zh-CN" sz="1600" kern="0" dirty="0">
                        <a:solidFill>
                          <a:schemeClr val="dk1"/>
                        </a:solidFill>
                        <a:effectLst/>
                        <a:latin typeface="+mn-lt"/>
                        <a:ea typeface="+mn-ea"/>
                        <a:cs typeface="+mn-cs"/>
                      </a:endParaRPr>
                    </a:p>
                  </a:txBody>
                  <a:tcPr marT="0" marB="0"/>
                </a:tc>
                <a:extLst>
                  <a:ext uri="{0D108BD9-81ED-4DB2-BD59-A6C34878D82A}">
                    <a16:rowId xmlns:a16="http://schemas.microsoft.com/office/drawing/2014/main" val="10008"/>
                  </a:ext>
                </a:extLst>
              </a:tr>
              <a:tr h="391733">
                <a:tc vMerge="1">
                  <a:txBody>
                    <a:bodyPr/>
                    <a:lstStyle/>
                    <a:p>
                      <a:endParaRPr lang="zh-CN" altLang="en-US"/>
                    </a:p>
                  </a:txBody>
                  <a:tcPr/>
                </a:tc>
                <a:tc>
                  <a:txBody>
                    <a:bodyPr/>
                    <a:lstStyle/>
                    <a:p>
                      <a:pPr indent="266700" algn="just" latinLnBrk="1" hangingPunct="0">
                        <a:lnSpc>
                          <a:spcPct val="150000"/>
                        </a:lnSpc>
                      </a:pPr>
                      <a:r>
                        <a:rPr lang="en-US" sz="1600" kern="0">
                          <a:effectLst/>
                        </a:rPr>
                        <a:t>Vela</a:t>
                      </a:r>
                      <a:r>
                        <a:rPr lang="zh-CN" sz="1600" kern="0">
                          <a:effectLst/>
                        </a:rPr>
                        <a:t>天区</a:t>
                      </a:r>
                      <a:endParaRPr lang="zh-CN" sz="1600" kern="100">
                        <a:effectLst/>
                        <a:latin typeface="Times New Roman" panose="02020603050405020304" pitchFamily="18" charset="0"/>
                        <a:ea typeface="宋体" panose="02010600030101010101" pitchFamily="2" charset="-122"/>
                      </a:endParaRPr>
                    </a:p>
                  </a:txBody>
                  <a:tcPr marT="0" marB="0" anchor="ctr"/>
                </a:tc>
                <a:tc>
                  <a:txBody>
                    <a:bodyPr/>
                    <a:lstStyle/>
                    <a:p>
                      <a:pPr marL="0" indent="266700" algn="ctr" defTabSz="914400" rtl="0" eaLnBrk="1" latinLnBrk="0" hangingPunct="0">
                        <a:lnSpc>
                          <a:spcPct val="150000"/>
                        </a:lnSpc>
                        <a:spcAft>
                          <a:spcPts val="0"/>
                        </a:spcAft>
                      </a:pPr>
                      <a:r>
                        <a:rPr lang="en-US" sz="1600" kern="0">
                          <a:solidFill>
                            <a:schemeClr val="dk1"/>
                          </a:solidFill>
                          <a:effectLst/>
                          <a:latin typeface="+mn-lt"/>
                          <a:ea typeface="+mn-ea"/>
                          <a:cs typeface="+mn-cs"/>
                        </a:rPr>
                        <a:t>1</a:t>
                      </a:r>
                      <a:endParaRPr lang="zh-CN" sz="1600" kern="0">
                        <a:solidFill>
                          <a:schemeClr val="dk1"/>
                        </a:solidFill>
                        <a:effectLst/>
                        <a:latin typeface="+mn-lt"/>
                        <a:ea typeface="+mn-ea"/>
                        <a:cs typeface="+mn-cs"/>
                      </a:endParaRPr>
                    </a:p>
                  </a:txBody>
                  <a:tcPr marT="0" marB="0"/>
                </a:tc>
                <a:tc>
                  <a:txBody>
                    <a:bodyPr/>
                    <a:lstStyle/>
                    <a:p>
                      <a:pPr marL="0" indent="266700" algn="ctr" defTabSz="914400" rtl="0" eaLnBrk="1" latinLnBrk="0" hangingPunct="0">
                        <a:lnSpc>
                          <a:spcPct val="150000"/>
                        </a:lnSpc>
                        <a:spcAft>
                          <a:spcPts val="0"/>
                        </a:spcAft>
                      </a:pPr>
                      <a:r>
                        <a:rPr lang="en-US" sz="1600" kern="0" dirty="0">
                          <a:solidFill>
                            <a:schemeClr val="dk1"/>
                          </a:solidFill>
                          <a:effectLst/>
                          <a:latin typeface="+mn-lt"/>
                          <a:ea typeface="+mn-ea"/>
                          <a:cs typeface="+mn-cs"/>
                        </a:rPr>
                        <a:t>3</a:t>
                      </a:r>
                      <a:endParaRPr lang="zh-CN" sz="1600" kern="0" dirty="0">
                        <a:solidFill>
                          <a:schemeClr val="dk1"/>
                        </a:solidFill>
                        <a:effectLst/>
                        <a:latin typeface="+mn-lt"/>
                        <a:ea typeface="+mn-ea"/>
                        <a:cs typeface="+mn-cs"/>
                      </a:endParaRPr>
                    </a:p>
                  </a:txBody>
                  <a:tcPr marT="0" marB="0"/>
                </a:tc>
                <a:tc>
                  <a:txBody>
                    <a:bodyPr/>
                    <a:lstStyle/>
                    <a:p>
                      <a:pPr marL="0" indent="266700" algn="ctr" defTabSz="914400" rtl="0" eaLnBrk="1" latinLnBrk="0" hangingPunct="0">
                        <a:lnSpc>
                          <a:spcPct val="150000"/>
                        </a:lnSpc>
                        <a:spcAft>
                          <a:spcPts val="0"/>
                        </a:spcAft>
                      </a:pPr>
                      <a:r>
                        <a:rPr lang="en-US" sz="1600" kern="0">
                          <a:solidFill>
                            <a:schemeClr val="dk1"/>
                          </a:solidFill>
                          <a:effectLst/>
                          <a:latin typeface="+mn-lt"/>
                          <a:ea typeface="+mn-ea"/>
                          <a:cs typeface="+mn-cs"/>
                        </a:rPr>
                        <a:t>130</a:t>
                      </a:r>
                      <a:endParaRPr lang="zh-CN" sz="1600" kern="0">
                        <a:solidFill>
                          <a:schemeClr val="dk1"/>
                        </a:solidFill>
                        <a:effectLst/>
                        <a:latin typeface="+mn-lt"/>
                        <a:ea typeface="+mn-ea"/>
                        <a:cs typeface="+mn-cs"/>
                      </a:endParaRPr>
                    </a:p>
                  </a:txBody>
                  <a:tcPr marT="0" marB="0"/>
                </a:tc>
                <a:extLst>
                  <a:ext uri="{0D108BD9-81ED-4DB2-BD59-A6C34878D82A}">
                    <a16:rowId xmlns:a16="http://schemas.microsoft.com/office/drawing/2014/main" val="10009"/>
                  </a:ext>
                </a:extLst>
              </a:tr>
              <a:tr h="391733">
                <a:tc vMerge="1">
                  <a:txBody>
                    <a:bodyPr/>
                    <a:lstStyle/>
                    <a:p>
                      <a:endParaRPr lang="zh-CN" altLang="en-US"/>
                    </a:p>
                  </a:txBody>
                  <a:tcPr/>
                </a:tc>
                <a:tc>
                  <a:txBody>
                    <a:bodyPr/>
                    <a:lstStyle/>
                    <a:p>
                      <a:pPr indent="266700" algn="just" latinLnBrk="1" hangingPunct="0">
                        <a:lnSpc>
                          <a:spcPct val="150000"/>
                        </a:lnSpc>
                      </a:pPr>
                      <a:r>
                        <a:rPr lang="en-US" sz="1600" kern="0">
                          <a:effectLst/>
                        </a:rPr>
                        <a:t>Cygnus</a:t>
                      </a:r>
                      <a:r>
                        <a:rPr lang="zh-CN" sz="1600" kern="0">
                          <a:effectLst/>
                        </a:rPr>
                        <a:t>天区</a:t>
                      </a:r>
                      <a:endParaRPr lang="zh-CN" sz="1600" kern="100">
                        <a:effectLst/>
                        <a:latin typeface="Times New Roman" panose="02020603050405020304" pitchFamily="18" charset="0"/>
                        <a:ea typeface="宋体" panose="02010600030101010101" pitchFamily="2" charset="-122"/>
                      </a:endParaRPr>
                    </a:p>
                  </a:txBody>
                  <a:tcPr marT="0" marB="0" anchor="ctr"/>
                </a:tc>
                <a:tc>
                  <a:txBody>
                    <a:bodyPr/>
                    <a:lstStyle/>
                    <a:p>
                      <a:pPr marL="0" indent="266700" algn="ctr" defTabSz="914400" rtl="0" eaLnBrk="1" latinLnBrk="0" hangingPunct="0">
                        <a:lnSpc>
                          <a:spcPct val="150000"/>
                        </a:lnSpc>
                        <a:spcAft>
                          <a:spcPts val="0"/>
                        </a:spcAft>
                      </a:pPr>
                      <a:r>
                        <a:rPr lang="en-US" sz="1600" kern="0">
                          <a:solidFill>
                            <a:schemeClr val="dk1"/>
                          </a:solidFill>
                          <a:effectLst/>
                          <a:latin typeface="+mn-lt"/>
                          <a:ea typeface="+mn-ea"/>
                          <a:cs typeface="+mn-cs"/>
                        </a:rPr>
                        <a:t>1</a:t>
                      </a:r>
                      <a:endParaRPr lang="zh-CN" sz="1600" kern="0">
                        <a:solidFill>
                          <a:schemeClr val="dk1"/>
                        </a:solidFill>
                        <a:effectLst/>
                        <a:latin typeface="+mn-lt"/>
                        <a:ea typeface="+mn-ea"/>
                        <a:cs typeface="+mn-cs"/>
                      </a:endParaRPr>
                    </a:p>
                  </a:txBody>
                  <a:tcPr marT="0" marB="0"/>
                </a:tc>
                <a:tc>
                  <a:txBody>
                    <a:bodyPr/>
                    <a:lstStyle/>
                    <a:p>
                      <a:pPr marL="0" indent="266700" algn="ctr" defTabSz="914400" rtl="0" eaLnBrk="1" latinLnBrk="0" hangingPunct="0">
                        <a:lnSpc>
                          <a:spcPct val="150000"/>
                        </a:lnSpc>
                        <a:spcAft>
                          <a:spcPts val="0"/>
                        </a:spcAft>
                      </a:pPr>
                      <a:r>
                        <a:rPr lang="en-US" sz="1600" kern="0">
                          <a:solidFill>
                            <a:schemeClr val="dk1"/>
                          </a:solidFill>
                          <a:effectLst/>
                          <a:latin typeface="+mn-lt"/>
                          <a:ea typeface="+mn-ea"/>
                          <a:cs typeface="+mn-cs"/>
                        </a:rPr>
                        <a:t>2</a:t>
                      </a:r>
                      <a:endParaRPr lang="zh-CN" sz="1600" kern="0">
                        <a:solidFill>
                          <a:schemeClr val="dk1"/>
                        </a:solidFill>
                        <a:effectLst/>
                        <a:latin typeface="+mn-lt"/>
                        <a:ea typeface="+mn-ea"/>
                        <a:cs typeface="+mn-cs"/>
                      </a:endParaRPr>
                    </a:p>
                  </a:txBody>
                  <a:tcPr marT="0" marB="0"/>
                </a:tc>
                <a:tc>
                  <a:txBody>
                    <a:bodyPr/>
                    <a:lstStyle/>
                    <a:p>
                      <a:pPr marL="0" indent="266700" algn="ctr" defTabSz="914400" rtl="0" eaLnBrk="1" latinLnBrk="0" hangingPunct="0">
                        <a:lnSpc>
                          <a:spcPct val="150000"/>
                        </a:lnSpc>
                        <a:spcAft>
                          <a:spcPts val="0"/>
                        </a:spcAft>
                      </a:pPr>
                      <a:r>
                        <a:rPr lang="en-US" sz="1600" kern="0" dirty="0">
                          <a:solidFill>
                            <a:schemeClr val="dk1"/>
                          </a:solidFill>
                          <a:effectLst/>
                          <a:latin typeface="+mn-lt"/>
                          <a:ea typeface="+mn-ea"/>
                          <a:cs typeface="+mn-cs"/>
                        </a:rPr>
                        <a:t>90</a:t>
                      </a:r>
                      <a:endParaRPr lang="zh-CN" sz="1600" kern="0" dirty="0">
                        <a:solidFill>
                          <a:schemeClr val="dk1"/>
                        </a:solidFill>
                        <a:effectLst/>
                        <a:latin typeface="+mn-lt"/>
                        <a:ea typeface="+mn-ea"/>
                        <a:cs typeface="+mn-cs"/>
                      </a:endParaRPr>
                    </a:p>
                  </a:txBody>
                  <a:tcPr marT="0" marB="0"/>
                </a:tc>
                <a:extLst>
                  <a:ext uri="{0D108BD9-81ED-4DB2-BD59-A6C34878D82A}">
                    <a16:rowId xmlns:a16="http://schemas.microsoft.com/office/drawing/2014/main" val="10010"/>
                  </a:ext>
                </a:extLst>
              </a:tr>
              <a:tr h="391733">
                <a:tc vMerge="1">
                  <a:txBody>
                    <a:bodyPr/>
                    <a:lstStyle/>
                    <a:p>
                      <a:endParaRPr lang="zh-CN" altLang="en-US"/>
                    </a:p>
                  </a:txBody>
                  <a:tcPr/>
                </a:tc>
                <a:tc>
                  <a:txBody>
                    <a:bodyPr/>
                    <a:lstStyle/>
                    <a:p>
                      <a:pPr indent="266700" algn="just" latinLnBrk="1" hangingPunct="0">
                        <a:lnSpc>
                          <a:spcPct val="150000"/>
                        </a:lnSpc>
                      </a:pPr>
                      <a:r>
                        <a:rPr lang="zh-CN" sz="1600" kern="0">
                          <a:effectLst/>
                        </a:rPr>
                        <a:t>银道面扫描</a:t>
                      </a:r>
                      <a:endParaRPr lang="zh-CN" sz="1600" kern="100">
                        <a:effectLst/>
                        <a:latin typeface="Times New Roman" panose="02020603050405020304" pitchFamily="18" charset="0"/>
                        <a:ea typeface="宋体" panose="02010600030101010101" pitchFamily="2" charset="-122"/>
                      </a:endParaRPr>
                    </a:p>
                  </a:txBody>
                  <a:tcPr marT="0" marB="0" anchor="ctr"/>
                </a:tc>
                <a:tc>
                  <a:txBody>
                    <a:bodyPr/>
                    <a:lstStyle/>
                    <a:p>
                      <a:pPr marL="0" indent="266700" algn="ctr" defTabSz="914400" rtl="0" eaLnBrk="1" latinLnBrk="0" hangingPunct="0">
                        <a:lnSpc>
                          <a:spcPct val="150000"/>
                        </a:lnSpc>
                        <a:spcAft>
                          <a:spcPts val="0"/>
                        </a:spcAft>
                      </a:pPr>
                      <a:r>
                        <a:rPr lang="en-US" sz="1600" kern="0">
                          <a:solidFill>
                            <a:schemeClr val="dk1"/>
                          </a:solidFill>
                          <a:effectLst/>
                          <a:latin typeface="+mn-lt"/>
                          <a:ea typeface="+mn-ea"/>
                          <a:cs typeface="+mn-cs"/>
                        </a:rPr>
                        <a:t>89</a:t>
                      </a:r>
                      <a:endParaRPr lang="zh-CN" sz="1600" kern="0">
                        <a:solidFill>
                          <a:schemeClr val="dk1"/>
                        </a:solidFill>
                        <a:effectLst/>
                        <a:latin typeface="+mn-lt"/>
                        <a:ea typeface="+mn-ea"/>
                        <a:cs typeface="+mn-cs"/>
                      </a:endParaRPr>
                    </a:p>
                  </a:txBody>
                  <a:tcPr marT="0" marB="0"/>
                </a:tc>
                <a:tc>
                  <a:txBody>
                    <a:bodyPr/>
                    <a:lstStyle/>
                    <a:p>
                      <a:pPr marL="0" indent="266700" algn="ctr" defTabSz="914400" rtl="0" eaLnBrk="1" latinLnBrk="0" hangingPunct="0">
                        <a:lnSpc>
                          <a:spcPct val="150000"/>
                        </a:lnSpc>
                        <a:spcAft>
                          <a:spcPts val="0"/>
                        </a:spcAft>
                      </a:pPr>
                      <a:r>
                        <a:rPr lang="en-US" altLang="zh-CN" sz="1600" kern="0" dirty="0">
                          <a:solidFill>
                            <a:schemeClr val="dk1"/>
                          </a:solidFill>
                          <a:effectLst/>
                          <a:latin typeface="+mn-lt"/>
                          <a:ea typeface="+mn-ea"/>
                          <a:cs typeface="+mn-cs"/>
                        </a:rPr>
                        <a:t>3452</a:t>
                      </a:r>
                      <a:endParaRPr lang="zh-CN" sz="1600" kern="0" dirty="0">
                        <a:solidFill>
                          <a:schemeClr val="dk1"/>
                        </a:solidFill>
                        <a:effectLst/>
                        <a:latin typeface="+mn-lt"/>
                        <a:ea typeface="+mn-ea"/>
                        <a:cs typeface="+mn-cs"/>
                      </a:endParaRPr>
                    </a:p>
                  </a:txBody>
                  <a:tcPr marT="0" marB="0"/>
                </a:tc>
                <a:tc>
                  <a:txBody>
                    <a:bodyPr/>
                    <a:lstStyle/>
                    <a:p>
                      <a:pPr marL="0" indent="266700" algn="ctr" defTabSz="914400" rtl="0" eaLnBrk="1" latinLnBrk="0" hangingPunct="0">
                        <a:lnSpc>
                          <a:spcPct val="150000"/>
                        </a:lnSpc>
                        <a:spcAft>
                          <a:spcPts val="0"/>
                        </a:spcAft>
                      </a:pPr>
                      <a:r>
                        <a:rPr lang="en-US" altLang="zh-CN" sz="1600" kern="0" dirty="0">
                          <a:solidFill>
                            <a:schemeClr val="dk1"/>
                          </a:solidFill>
                          <a:effectLst/>
                          <a:latin typeface="+mn-lt"/>
                          <a:ea typeface="+mn-ea"/>
                          <a:cs typeface="+mn-cs"/>
                        </a:rPr>
                        <a:t>38370</a:t>
                      </a:r>
                      <a:endParaRPr lang="zh-CN" sz="1600" kern="0" dirty="0">
                        <a:solidFill>
                          <a:schemeClr val="dk1"/>
                        </a:solidFill>
                        <a:effectLst/>
                        <a:latin typeface="+mn-lt"/>
                        <a:ea typeface="+mn-ea"/>
                        <a:cs typeface="+mn-cs"/>
                      </a:endParaRPr>
                    </a:p>
                  </a:txBody>
                  <a:tcPr marT="0" marB="0"/>
                </a:tc>
                <a:extLst>
                  <a:ext uri="{0D108BD9-81ED-4DB2-BD59-A6C34878D82A}">
                    <a16:rowId xmlns:a16="http://schemas.microsoft.com/office/drawing/2014/main" val="10011"/>
                  </a:ext>
                </a:extLst>
              </a:tr>
            </a:tbl>
          </a:graphicData>
        </a:graphic>
      </p:graphicFrame>
      <p:sp>
        <p:nvSpPr>
          <p:cNvPr id="6" name="灯片编号占位符 4">
            <a:extLst>
              <a:ext uri="{FF2B5EF4-FFF2-40B4-BE49-F238E27FC236}">
                <a16:creationId xmlns:a16="http://schemas.microsoft.com/office/drawing/2014/main" id="{5D47FFF4-57C4-42BE-B0C8-13773E9BB03C}"/>
              </a:ext>
            </a:extLst>
          </p:cNvPr>
          <p:cNvSpPr>
            <a:spLocks noGrp="1"/>
          </p:cNvSpPr>
          <p:nvPr>
            <p:ph type="sldNum" sz="quarter" idx="12"/>
          </p:nvPr>
        </p:nvSpPr>
        <p:spPr>
          <a:xfrm>
            <a:off x="8610599" y="6410228"/>
            <a:ext cx="2909888" cy="206381"/>
          </a:xfrm>
        </p:spPr>
        <p:txBody>
          <a:bodyPr/>
          <a:lstStyle/>
          <a:p>
            <a:fld id="{5DD3DB80-B894-403A-B48E-6FDC1A72010E}" type="slidenum">
              <a:rPr lang="zh-CN" altLang="en-US" smtClean="0"/>
              <a:pPr/>
              <a:t>28</a:t>
            </a:fld>
            <a:endParaRPr lang="zh-CN" altLang="en-US"/>
          </a:p>
        </p:txBody>
      </p:sp>
    </p:spTree>
    <p:extLst>
      <p:ext uri="{BB962C8B-B14F-4D97-AF65-F5344CB8AC3E}">
        <p14:creationId xmlns:p14="http://schemas.microsoft.com/office/powerpoint/2010/main" val="1382182504"/>
      </p:ext>
    </p:extLst>
  </p:cSld>
  <p:clrMapOvr>
    <a:masterClrMapping/>
  </p:clrMapOvr>
  <mc:AlternateContent xmlns:mc="http://schemas.openxmlformats.org/markup-compatibility/2006" xmlns:p14="http://schemas.microsoft.com/office/powerpoint/2010/main">
    <mc:Choice Requires="p14">
      <p:transition spd="slow" p14:dur="2000" advTm="13148"/>
    </mc:Choice>
    <mc:Fallback xmlns="">
      <p:transition spd="slow" advTm="13148"/>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23AAC599-DE67-406B-9B34-7DA10FE1F11A}"/>
              </a:ext>
            </a:extLst>
          </p:cNvPr>
          <p:cNvPicPr>
            <a:picLocks noChangeAspect="1"/>
          </p:cNvPicPr>
          <p:nvPr/>
        </p:nvPicPr>
        <p:blipFill>
          <a:blip r:embed="rId3"/>
          <a:stretch>
            <a:fillRect/>
          </a:stretch>
        </p:blipFill>
        <p:spPr>
          <a:xfrm>
            <a:off x="364042" y="4251345"/>
            <a:ext cx="4788869" cy="2434830"/>
          </a:xfrm>
          <a:prstGeom prst="rect">
            <a:avLst/>
          </a:prstGeom>
        </p:spPr>
      </p:pic>
      <p:pic>
        <p:nvPicPr>
          <p:cNvPr id="10" name="图片 9">
            <a:extLst>
              <a:ext uri="{FF2B5EF4-FFF2-40B4-BE49-F238E27FC236}">
                <a16:creationId xmlns:a16="http://schemas.microsoft.com/office/drawing/2014/main" id="{C3861E6C-42AD-4E8B-B460-779BBB017C0E}"/>
              </a:ext>
            </a:extLst>
          </p:cNvPr>
          <p:cNvPicPr>
            <a:picLocks noChangeAspect="1"/>
          </p:cNvPicPr>
          <p:nvPr/>
        </p:nvPicPr>
        <p:blipFill>
          <a:blip r:embed="rId4"/>
          <a:stretch>
            <a:fillRect/>
          </a:stretch>
        </p:blipFill>
        <p:spPr>
          <a:xfrm>
            <a:off x="7414935" y="4016877"/>
            <a:ext cx="4334993" cy="2699098"/>
          </a:xfrm>
          <a:prstGeom prst="rect">
            <a:avLst/>
          </a:prstGeom>
        </p:spPr>
      </p:pic>
      <p:sp>
        <p:nvSpPr>
          <p:cNvPr id="20" name="标题 1"/>
          <p:cNvSpPr>
            <a:spLocks noGrp="1"/>
          </p:cNvSpPr>
          <p:nvPr>
            <p:ph type="title"/>
          </p:nvPr>
        </p:nvSpPr>
        <p:spPr>
          <a:xfrm>
            <a:off x="230959" y="349803"/>
            <a:ext cx="7626048" cy="699968"/>
          </a:xfrm>
        </p:spPr>
        <p:txBody>
          <a:bodyPr lIns="121917" tIns="60958" rIns="121917" bIns="60958">
            <a:normAutofit/>
          </a:bodyPr>
          <a:lstStyle/>
          <a:p>
            <a:r>
              <a:rPr lang="zh-CN" altLang="en-US" sz="4000" b="1" dirty="0">
                <a:latin typeface="微软雅黑" panose="020B0503020204020204" pitchFamily="34" charset="-122"/>
                <a:ea typeface="微软雅黑" panose="020B0503020204020204" pitchFamily="34" charset="-122"/>
              </a:rPr>
              <a:t>数据产品与公开发布</a:t>
            </a:r>
          </a:p>
        </p:txBody>
      </p:sp>
      <p:graphicFrame>
        <p:nvGraphicFramePr>
          <p:cNvPr id="36" name="表格 35">
            <a:extLst>
              <a:ext uri="{FF2B5EF4-FFF2-40B4-BE49-F238E27FC236}">
                <a16:creationId xmlns:a16="http://schemas.microsoft.com/office/drawing/2014/main" id="{B205CBC4-A968-48F3-B4A6-F94DD21F8436}"/>
              </a:ext>
            </a:extLst>
          </p:cNvPr>
          <p:cNvGraphicFramePr>
            <a:graphicFrameLocks noGrp="1"/>
          </p:cNvGraphicFramePr>
          <p:nvPr>
            <p:extLst>
              <p:ext uri="{D42A27DB-BD31-4B8C-83A1-F6EECF244321}">
                <p14:modId xmlns:p14="http://schemas.microsoft.com/office/powerpoint/2010/main" val="4123872863"/>
              </p:ext>
            </p:extLst>
          </p:nvPr>
        </p:nvGraphicFramePr>
        <p:xfrm>
          <a:off x="442072" y="1400133"/>
          <a:ext cx="6605116" cy="2714312"/>
        </p:xfrm>
        <a:graphic>
          <a:graphicData uri="http://schemas.openxmlformats.org/drawingml/2006/table">
            <a:tbl>
              <a:tblPr firstRow="1" bandRow="1">
                <a:tableStyleId>{E8B1032C-EA38-4F05-BA0D-38AFFFC7BED3}</a:tableStyleId>
              </a:tblPr>
              <a:tblGrid>
                <a:gridCol w="699767">
                  <a:extLst>
                    <a:ext uri="{9D8B030D-6E8A-4147-A177-3AD203B41FA5}">
                      <a16:colId xmlns:a16="http://schemas.microsoft.com/office/drawing/2014/main" val="1594251991"/>
                    </a:ext>
                  </a:extLst>
                </a:gridCol>
                <a:gridCol w="1302542">
                  <a:extLst>
                    <a:ext uri="{9D8B030D-6E8A-4147-A177-3AD203B41FA5}">
                      <a16:colId xmlns:a16="http://schemas.microsoft.com/office/drawing/2014/main" val="20000"/>
                    </a:ext>
                  </a:extLst>
                </a:gridCol>
                <a:gridCol w="1258638">
                  <a:extLst>
                    <a:ext uri="{9D8B030D-6E8A-4147-A177-3AD203B41FA5}">
                      <a16:colId xmlns:a16="http://schemas.microsoft.com/office/drawing/2014/main" val="20001"/>
                    </a:ext>
                  </a:extLst>
                </a:gridCol>
                <a:gridCol w="1543371">
                  <a:extLst>
                    <a:ext uri="{9D8B030D-6E8A-4147-A177-3AD203B41FA5}">
                      <a16:colId xmlns:a16="http://schemas.microsoft.com/office/drawing/2014/main" val="20002"/>
                    </a:ext>
                  </a:extLst>
                </a:gridCol>
                <a:gridCol w="1800798">
                  <a:extLst>
                    <a:ext uri="{9D8B030D-6E8A-4147-A177-3AD203B41FA5}">
                      <a16:colId xmlns:a16="http://schemas.microsoft.com/office/drawing/2014/main" val="250710915"/>
                    </a:ext>
                  </a:extLst>
                </a:gridCol>
              </a:tblGrid>
              <a:tr h="489272">
                <a:tc>
                  <a:txBody>
                    <a:bodyPr/>
                    <a:lstStyle/>
                    <a:p>
                      <a:pPr algn="ctr"/>
                      <a:r>
                        <a:rPr lang="zh-CN" altLang="en-US" sz="1800" dirty="0"/>
                        <a:t>批次</a:t>
                      </a:r>
                    </a:p>
                  </a:txBody>
                  <a:tcPr/>
                </a:tc>
                <a:tc>
                  <a:txBody>
                    <a:bodyPr/>
                    <a:lstStyle/>
                    <a:p>
                      <a:pPr algn="ctr"/>
                      <a:r>
                        <a:rPr lang="zh-CN" altLang="en-US" sz="1800" dirty="0"/>
                        <a:t>开放时间</a:t>
                      </a:r>
                    </a:p>
                  </a:txBody>
                  <a:tcPr/>
                </a:tc>
                <a:tc>
                  <a:txBody>
                    <a:bodyPr/>
                    <a:lstStyle/>
                    <a:p>
                      <a:pPr algn="ctr"/>
                      <a:r>
                        <a:rPr lang="zh-CN" altLang="en-US" sz="1800" dirty="0"/>
                        <a:t>观测号数量</a:t>
                      </a:r>
                    </a:p>
                  </a:txBody>
                  <a:tcPr/>
                </a:tc>
                <a:tc>
                  <a:txBody>
                    <a:bodyPr/>
                    <a:lstStyle/>
                    <a:p>
                      <a:pPr algn="ctr"/>
                      <a:r>
                        <a:rPr lang="zh-CN" altLang="en-US" sz="1800" dirty="0"/>
                        <a:t>文件大小</a:t>
                      </a:r>
                      <a:r>
                        <a:rPr lang="en-US" altLang="zh-CN" sz="1800" dirty="0"/>
                        <a:t>(TB)</a:t>
                      </a:r>
                      <a:endParaRPr lang="zh-CN" altLang="en-US" sz="1800" dirty="0"/>
                    </a:p>
                  </a:txBody>
                  <a:tcPr/>
                </a:tc>
                <a:tc>
                  <a:txBody>
                    <a:bodyPr/>
                    <a:lstStyle/>
                    <a:p>
                      <a:pPr algn="ctr"/>
                      <a:r>
                        <a:rPr lang="zh-CN" altLang="en-US" sz="1800" dirty="0"/>
                        <a:t>保护期</a:t>
                      </a:r>
                    </a:p>
                  </a:txBody>
                  <a:tcPr/>
                </a:tc>
                <a:extLst>
                  <a:ext uri="{0D108BD9-81ED-4DB2-BD59-A6C34878D82A}">
                    <a16:rowId xmlns:a16="http://schemas.microsoft.com/office/drawing/2014/main" val="10000"/>
                  </a:ext>
                </a:extLst>
              </a:tr>
              <a:tr h="302882">
                <a:tc>
                  <a:txBody>
                    <a:bodyPr/>
                    <a:lstStyle/>
                    <a:p>
                      <a:pPr algn="ctr"/>
                      <a:r>
                        <a:rPr lang="en-US" altLang="zh-CN" sz="2000" b="1" dirty="0"/>
                        <a:t>6</a:t>
                      </a:r>
                      <a:endParaRPr lang="zh-CN" altLang="en-US" sz="2000" b="1" dirty="0"/>
                    </a:p>
                  </a:txBody>
                  <a:tcPr/>
                </a:tc>
                <a:tc>
                  <a:txBody>
                    <a:bodyPr/>
                    <a:lstStyle/>
                    <a:p>
                      <a:pPr algn="ctr"/>
                      <a:r>
                        <a:rPr lang="en-US" altLang="zh-CN" sz="1800" dirty="0"/>
                        <a:t>2021.04.20</a:t>
                      </a:r>
                      <a:endParaRPr lang="zh-CN" altLang="en-US" sz="1800" dirty="0"/>
                    </a:p>
                  </a:txBody>
                  <a:tcPr/>
                </a:tc>
                <a:tc>
                  <a:txBody>
                    <a:bodyPr/>
                    <a:lstStyle/>
                    <a:p>
                      <a:pPr algn="ctr"/>
                      <a:r>
                        <a:rPr lang="en-US" altLang="zh-CN" sz="1800" dirty="0"/>
                        <a:t>115</a:t>
                      </a:r>
                      <a:endParaRPr lang="zh-CN" altLang="en-US" sz="1800" dirty="0"/>
                    </a:p>
                  </a:txBody>
                  <a:tcPr/>
                </a:tc>
                <a:tc>
                  <a:txBody>
                    <a:bodyPr/>
                    <a:lstStyle/>
                    <a:p>
                      <a:pPr algn="ctr"/>
                      <a:r>
                        <a:rPr lang="en-US" altLang="zh-CN" sz="1800" dirty="0"/>
                        <a:t>1.5</a:t>
                      </a:r>
                      <a:endParaRPr lang="zh-CN" altLang="en-US" sz="1800" dirty="0"/>
                    </a:p>
                  </a:txBody>
                  <a:tcPr/>
                </a:tc>
                <a:tc>
                  <a:txBody>
                    <a:bodyPr/>
                    <a:lstStyle/>
                    <a:p>
                      <a:pPr algn="ctr"/>
                      <a:r>
                        <a:rPr lang="en-US" altLang="zh-CN" sz="1800" dirty="0"/>
                        <a:t>2021</a:t>
                      </a:r>
                      <a:r>
                        <a:rPr lang="zh-CN" altLang="en-US" sz="1800" dirty="0"/>
                        <a:t>年</a:t>
                      </a:r>
                      <a:r>
                        <a:rPr lang="en-US" altLang="zh-CN" sz="1800" dirty="0"/>
                        <a:t>3</a:t>
                      </a:r>
                      <a:r>
                        <a:rPr lang="zh-CN" altLang="en-US" sz="1800" dirty="0"/>
                        <a:t>月</a:t>
                      </a:r>
                      <a:r>
                        <a:rPr lang="en-US" altLang="zh-CN" sz="1800" dirty="0"/>
                        <a:t>31</a:t>
                      </a:r>
                      <a:r>
                        <a:rPr lang="zh-CN" altLang="en-US" sz="1800" dirty="0"/>
                        <a:t>日</a:t>
                      </a:r>
                    </a:p>
                  </a:txBody>
                  <a:tcPr/>
                </a:tc>
                <a:extLst>
                  <a:ext uri="{0D108BD9-81ED-4DB2-BD59-A6C34878D82A}">
                    <a16:rowId xmlns:a16="http://schemas.microsoft.com/office/drawing/2014/main" val="10001"/>
                  </a:ext>
                </a:extLst>
              </a:tr>
              <a:tr h="302882">
                <a:tc>
                  <a:txBody>
                    <a:bodyPr/>
                    <a:lstStyle/>
                    <a:p>
                      <a:pPr algn="ctr"/>
                      <a:r>
                        <a:rPr lang="en-US" altLang="zh-CN" sz="2000" b="1" dirty="0"/>
                        <a:t>7</a:t>
                      </a:r>
                      <a:endParaRPr lang="zh-CN" altLang="en-US" sz="2000" b="1" dirty="0"/>
                    </a:p>
                  </a:txBody>
                  <a:tcPr/>
                </a:tc>
                <a:tc>
                  <a:txBody>
                    <a:bodyPr/>
                    <a:lstStyle/>
                    <a:p>
                      <a:pPr algn="ctr"/>
                      <a:r>
                        <a:rPr lang="en-US" altLang="zh-CN" sz="1800" dirty="0"/>
                        <a:t>2021.08.09</a:t>
                      </a:r>
                      <a:endParaRPr lang="zh-CN" altLang="en-US" sz="1800" dirty="0"/>
                    </a:p>
                  </a:txBody>
                  <a:tcPr/>
                </a:tc>
                <a:tc>
                  <a:txBody>
                    <a:bodyPr/>
                    <a:lstStyle/>
                    <a:p>
                      <a:pPr algn="ctr"/>
                      <a:r>
                        <a:rPr lang="en-US" altLang="zh-CN" sz="1800" dirty="0"/>
                        <a:t>208</a:t>
                      </a:r>
                      <a:endParaRPr lang="zh-CN" altLang="en-US" sz="1800" dirty="0"/>
                    </a:p>
                  </a:txBody>
                  <a:tcPr/>
                </a:tc>
                <a:tc>
                  <a:txBody>
                    <a:bodyPr/>
                    <a:lstStyle/>
                    <a:p>
                      <a:pPr algn="ctr"/>
                      <a:r>
                        <a:rPr lang="en-US" altLang="zh-CN" sz="1800" dirty="0"/>
                        <a:t>1.1</a:t>
                      </a:r>
                      <a:endParaRPr lang="zh-CN" altLang="en-US" sz="1800" dirty="0"/>
                    </a:p>
                  </a:txBody>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altLang="zh-CN" sz="1800" dirty="0"/>
                        <a:t>2021</a:t>
                      </a:r>
                      <a:r>
                        <a:rPr lang="zh-CN" altLang="en-US" sz="1800" dirty="0"/>
                        <a:t>年</a:t>
                      </a:r>
                      <a:r>
                        <a:rPr lang="en-US" altLang="zh-CN" sz="1800" dirty="0"/>
                        <a:t>6</a:t>
                      </a:r>
                      <a:r>
                        <a:rPr lang="zh-CN" altLang="en-US" sz="1800" dirty="0"/>
                        <a:t>月</a:t>
                      </a:r>
                      <a:r>
                        <a:rPr lang="en-US" altLang="zh-CN" sz="1800" dirty="0"/>
                        <a:t>30</a:t>
                      </a:r>
                      <a:r>
                        <a:rPr lang="zh-CN" altLang="en-US" sz="1800" dirty="0"/>
                        <a:t>日</a:t>
                      </a:r>
                    </a:p>
                  </a:txBody>
                  <a:tcPr/>
                </a:tc>
                <a:extLst>
                  <a:ext uri="{0D108BD9-81ED-4DB2-BD59-A6C34878D82A}">
                    <a16:rowId xmlns:a16="http://schemas.microsoft.com/office/drawing/2014/main" val="10002"/>
                  </a:ext>
                </a:extLst>
              </a:tr>
              <a:tr h="302882">
                <a:tc>
                  <a:txBody>
                    <a:bodyPr/>
                    <a:lstStyle/>
                    <a:p>
                      <a:pPr algn="ctr"/>
                      <a:r>
                        <a:rPr lang="en-US" altLang="zh-CN" sz="2000" b="1" dirty="0"/>
                        <a:t>8</a:t>
                      </a:r>
                      <a:endParaRPr lang="zh-CN" altLang="en-US" sz="2000" b="1" dirty="0"/>
                    </a:p>
                  </a:txBody>
                  <a:tcPr/>
                </a:tc>
                <a:tc>
                  <a:txBody>
                    <a:bodyPr/>
                    <a:lstStyle/>
                    <a:p>
                      <a:pPr algn="ctr"/>
                      <a:r>
                        <a:rPr lang="en-US" altLang="zh-CN" sz="1800" dirty="0"/>
                        <a:t>2022.01.09</a:t>
                      </a:r>
                      <a:endParaRPr lang="zh-CN" altLang="en-US" sz="1800" dirty="0"/>
                    </a:p>
                  </a:txBody>
                  <a:tcPr/>
                </a:tc>
                <a:tc>
                  <a:txBody>
                    <a:bodyPr/>
                    <a:lstStyle/>
                    <a:p>
                      <a:pPr algn="ctr"/>
                      <a:r>
                        <a:rPr lang="en-US" altLang="zh-CN" sz="1800" dirty="0"/>
                        <a:t>177</a:t>
                      </a:r>
                      <a:endParaRPr lang="zh-CN" altLang="en-US" sz="1800" dirty="0"/>
                    </a:p>
                  </a:txBody>
                  <a:tcPr/>
                </a:tc>
                <a:tc>
                  <a:txBody>
                    <a:bodyPr/>
                    <a:lstStyle/>
                    <a:p>
                      <a:pPr algn="ctr"/>
                      <a:r>
                        <a:rPr lang="en-US" altLang="zh-CN" sz="1800" dirty="0"/>
                        <a:t>1.1</a:t>
                      </a:r>
                      <a:endParaRPr lang="zh-CN" altLang="en-US" sz="1800" dirty="0"/>
                    </a:p>
                  </a:txBody>
                  <a:tcPr/>
                </a:tc>
                <a:tc>
                  <a:txBody>
                    <a:bodyPr/>
                    <a:lstStyle/>
                    <a:p>
                      <a:pPr algn="ctr"/>
                      <a:r>
                        <a:rPr lang="en-US" altLang="zh-CN" sz="1800" dirty="0"/>
                        <a:t>2021</a:t>
                      </a:r>
                      <a:r>
                        <a:rPr lang="zh-CN" altLang="en-US" sz="1800" dirty="0"/>
                        <a:t>年</a:t>
                      </a:r>
                      <a:r>
                        <a:rPr lang="en-US" altLang="zh-CN" sz="1800" dirty="0"/>
                        <a:t>9</a:t>
                      </a:r>
                      <a:r>
                        <a:rPr lang="zh-CN" altLang="en-US" sz="1800" dirty="0"/>
                        <a:t>月</a:t>
                      </a:r>
                      <a:r>
                        <a:rPr lang="en-US" altLang="zh-CN" sz="1800" dirty="0"/>
                        <a:t>30</a:t>
                      </a:r>
                      <a:r>
                        <a:rPr lang="zh-CN" altLang="en-US" sz="1800" dirty="0"/>
                        <a:t>日</a:t>
                      </a:r>
                    </a:p>
                  </a:txBody>
                  <a:tcPr/>
                </a:tc>
                <a:extLst>
                  <a:ext uri="{0D108BD9-81ED-4DB2-BD59-A6C34878D82A}">
                    <a16:rowId xmlns:a16="http://schemas.microsoft.com/office/drawing/2014/main" val="10003"/>
                  </a:ext>
                </a:extLst>
              </a:tr>
              <a:tr h="302882">
                <a:tc>
                  <a:txBody>
                    <a:bodyPr/>
                    <a:lstStyle/>
                    <a:p>
                      <a:pPr algn="ctr"/>
                      <a:r>
                        <a:rPr lang="en-US" altLang="zh-CN" sz="2000" b="1" dirty="0"/>
                        <a:t>9</a:t>
                      </a:r>
                      <a:endParaRPr lang="zh-CN" altLang="en-US" sz="2000" b="1" dirty="0"/>
                    </a:p>
                  </a:txBody>
                  <a:tcPr/>
                </a:tc>
                <a:tc>
                  <a:txBody>
                    <a:bodyPr/>
                    <a:lstStyle/>
                    <a:p>
                      <a:pPr algn="ctr"/>
                      <a:r>
                        <a:rPr lang="en-US" altLang="zh-CN" sz="1800" dirty="0"/>
                        <a:t>2022.07.01</a:t>
                      </a:r>
                      <a:endParaRPr lang="zh-CN" altLang="en-US" sz="1800" dirty="0"/>
                    </a:p>
                  </a:txBody>
                  <a:tcPr/>
                </a:tc>
                <a:tc>
                  <a:txBody>
                    <a:bodyPr/>
                    <a:lstStyle/>
                    <a:p>
                      <a:pPr algn="ctr"/>
                      <a:r>
                        <a:rPr lang="en-US" altLang="zh-CN" sz="1800" dirty="0"/>
                        <a:t>1134</a:t>
                      </a:r>
                      <a:endParaRPr lang="zh-CN" altLang="en-US" sz="1800" dirty="0"/>
                    </a:p>
                  </a:txBody>
                  <a:tcPr/>
                </a:tc>
                <a:tc>
                  <a:txBody>
                    <a:bodyPr/>
                    <a:lstStyle/>
                    <a:p>
                      <a:pPr algn="ctr"/>
                      <a:r>
                        <a:rPr lang="en-US" altLang="zh-CN" sz="1800" dirty="0"/>
                        <a:t>7.0</a:t>
                      </a:r>
                      <a:endParaRPr lang="zh-CN" altLang="en-US" sz="1800" dirty="0"/>
                    </a:p>
                  </a:txBody>
                  <a:tcPr/>
                </a:tc>
                <a:tc>
                  <a:txBody>
                    <a:bodyPr/>
                    <a:lstStyle/>
                    <a:p>
                      <a:pPr algn="ctr"/>
                      <a:r>
                        <a:rPr lang="en-US" altLang="zh-CN" sz="1800" dirty="0"/>
                        <a:t>2022</a:t>
                      </a:r>
                      <a:r>
                        <a:rPr lang="zh-CN" altLang="en-US" sz="1800" dirty="0"/>
                        <a:t>年</a:t>
                      </a:r>
                      <a:r>
                        <a:rPr lang="en-US" altLang="zh-CN" sz="1800" dirty="0"/>
                        <a:t>5</a:t>
                      </a:r>
                      <a:r>
                        <a:rPr lang="zh-CN" altLang="en-US" sz="1800" dirty="0"/>
                        <a:t>月</a:t>
                      </a:r>
                      <a:r>
                        <a:rPr lang="en-US" altLang="zh-CN" sz="1800" dirty="0"/>
                        <a:t>31</a:t>
                      </a:r>
                      <a:r>
                        <a:rPr lang="zh-CN" altLang="en-US" sz="1800" dirty="0"/>
                        <a:t>日</a:t>
                      </a:r>
                    </a:p>
                  </a:txBody>
                  <a:tcPr/>
                </a:tc>
                <a:extLst>
                  <a:ext uri="{0D108BD9-81ED-4DB2-BD59-A6C34878D82A}">
                    <a16:rowId xmlns:a16="http://schemas.microsoft.com/office/drawing/2014/main" val="2567008411"/>
                  </a:ext>
                </a:extLst>
              </a:tr>
              <a:tr h="489272">
                <a:tc>
                  <a:txBody>
                    <a:bodyPr/>
                    <a:lstStyle/>
                    <a:p>
                      <a:pPr algn="ctr"/>
                      <a:r>
                        <a:rPr lang="en-US" altLang="zh-CN" sz="2000" b="1" dirty="0">
                          <a:solidFill>
                            <a:srgbClr val="F39C12"/>
                          </a:solidFill>
                        </a:rPr>
                        <a:t>10</a:t>
                      </a:r>
                      <a:endParaRPr lang="zh-CN" altLang="en-US" sz="2000" b="1" dirty="0">
                        <a:solidFill>
                          <a:srgbClr val="F39C12"/>
                        </a:solidFill>
                      </a:endParaRPr>
                    </a:p>
                  </a:txBody>
                  <a:tcPr/>
                </a:tc>
                <a:tc>
                  <a:txBody>
                    <a:bodyPr/>
                    <a:lstStyle/>
                    <a:p>
                      <a:pPr algn="ctr"/>
                      <a:r>
                        <a:rPr lang="en-US" altLang="zh-CN" sz="1800" b="1" dirty="0">
                          <a:solidFill>
                            <a:srgbClr val="F39C12"/>
                          </a:solidFill>
                        </a:rPr>
                        <a:t>2023.04.07</a:t>
                      </a:r>
                      <a:endParaRPr lang="zh-CN" altLang="en-US" sz="1800" b="1" dirty="0">
                        <a:solidFill>
                          <a:srgbClr val="F39C12"/>
                        </a:solidFill>
                      </a:endParaRPr>
                    </a:p>
                  </a:txBody>
                  <a:tcPr/>
                </a:tc>
                <a:tc>
                  <a:txBody>
                    <a:bodyPr/>
                    <a:lstStyle/>
                    <a:p>
                      <a:pPr algn="ctr"/>
                      <a:r>
                        <a:rPr lang="en-US" altLang="zh-CN" sz="1800" b="1" dirty="0">
                          <a:solidFill>
                            <a:srgbClr val="F39C12"/>
                          </a:solidFill>
                        </a:rPr>
                        <a:t>237</a:t>
                      </a:r>
                      <a:endParaRPr lang="zh-CN" altLang="en-US" sz="1800" b="1" dirty="0">
                        <a:solidFill>
                          <a:srgbClr val="F39C12"/>
                        </a:solidFill>
                      </a:endParaRPr>
                    </a:p>
                  </a:txBody>
                  <a:tcPr/>
                </a:tc>
                <a:tc>
                  <a:txBody>
                    <a:bodyPr/>
                    <a:lstStyle/>
                    <a:p>
                      <a:pPr algn="ctr"/>
                      <a:r>
                        <a:rPr lang="en-US" altLang="zh-CN" sz="1800" b="1" dirty="0">
                          <a:solidFill>
                            <a:srgbClr val="F39C12"/>
                          </a:solidFill>
                        </a:rPr>
                        <a:t>1.4</a:t>
                      </a:r>
                      <a:endParaRPr lang="zh-CN" altLang="en-US" sz="1800" b="1" dirty="0">
                        <a:solidFill>
                          <a:srgbClr val="F39C12"/>
                        </a:solidFill>
                      </a:endParaRPr>
                    </a:p>
                  </a:txBody>
                  <a:tcPr/>
                </a:tc>
                <a:tc>
                  <a:txBody>
                    <a:bodyPr/>
                    <a:lstStyle/>
                    <a:p>
                      <a:pPr algn="ctr"/>
                      <a:r>
                        <a:rPr lang="en-US" altLang="zh-CN" sz="1800" b="1" dirty="0">
                          <a:solidFill>
                            <a:srgbClr val="F39C12"/>
                          </a:solidFill>
                        </a:rPr>
                        <a:t>2022</a:t>
                      </a:r>
                      <a:r>
                        <a:rPr lang="zh-CN" altLang="en-US" sz="1800" b="1" dirty="0">
                          <a:solidFill>
                            <a:srgbClr val="F39C12"/>
                          </a:solidFill>
                        </a:rPr>
                        <a:t>年</a:t>
                      </a:r>
                      <a:r>
                        <a:rPr lang="en-US" altLang="zh-CN" sz="1800" b="1" dirty="0">
                          <a:solidFill>
                            <a:srgbClr val="F39C12"/>
                          </a:solidFill>
                        </a:rPr>
                        <a:t>12</a:t>
                      </a:r>
                      <a:r>
                        <a:rPr lang="zh-CN" altLang="en-US" sz="1800" b="1" dirty="0">
                          <a:solidFill>
                            <a:srgbClr val="F39C12"/>
                          </a:solidFill>
                        </a:rPr>
                        <a:t>月</a:t>
                      </a:r>
                      <a:r>
                        <a:rPr lang="en-US" altLang="zh-CN" sz="1800" b="1" dirty="0">
                          <a:solidFill>
                            <a:srgbClr val="F39C12"/>
                          </a:solidFill>
                        </a:rPr>
                        <a:t>31</a:t>
                      </a:r>
                      <a:r>
                        <a:rPr lang="zh-CN" altLang="en-US" sz="1800" b="1" dirty="0">
                          <a:solidFill>
                            <a:srgbClr val="F39C12"/>
                          </a:solidFill>
                        </a:rPr>
                        <a:t>日</a:t>
                      </a:r>
                    </a:p>
                  </a:txBody>
                  <a:tcPr/>
                </a:tc>
                <a:extLst>
                  <a:ext uri="{0D108BD9-81ED-4DB2-BD59-A6C34878D82A}">
                    <a16:rowId xmlns:a16="http://schemas.microsoft.com/office/drawing/2014/main" val="1709680858"/>
                  </a:ext>
                </a:extLst>
              </a:tr>
            </a:tbl>
          </a:graphicData>
        </a:graphic>
      </p:graphicFrame>
      <p:pic>
        <p:nvPicPr>
          <p:cNvPr id="8" name="图片 7">
            <a:extLst>
              <a:ext uri="{FF2B5EF4-FFF2-40B4-BE49-F238E27FC236}">
                <a16:creationId xmlns:a16="http://schemas.microsoft.com/office/drawing/2014/main" id="{47A4D7C2-52B4-4A84-BCBE-392F9AA11B6B}"/>
              </a:ext>
            </a:extLst>
          </p:cNvPr>
          <p:cNvPicPr>
            <a:picLocks noChangeAspect="1"/>
          </p:cNvPicPr>
          <p:nvPr/>
        </p:nvPicPr>
        <p:blipFill>
          <a:blip r:embed="rId5"/>
          <a:stretch>
            <a:fillRect/>
          </a:stretch>
        </p:blipFill>
        <p:spPr>
          <a:xfrm>
            <a:off x="7669763" y="1592693"/>
            <a:ext cx="4080165" cy="2498060"/>
          </a:xfrm>
          <a:prstGeom prst="rect">
            <a:avLst/>
          </a:prstGeom>
        </p:spPr>
      </p:pic>
      <p:sp>
        <p:nvSpPr>
          <p:cNvPr id="15" name="文本框 14">
            <a:extLst>
              <a:ext uri="{FF2B5EF4-FFF2-40B4-BE49-F238E27FC236}">
                <a16:creationId xmlns:a16="http://schemas.microsoft.com/office/drawing/2014/main" id="{3F9699BE-4BD7-4CF4-A9D0-525EC7BF1306}"/>
              </a:ext>
            </a:extLst>
          </p:cNvPr>
          <p:cNvSpPr txBox="1"/>
          <p:nvPr/>
        </p:nvSpPr>
        <p:spPr>
          <a:xfrm>
            <a:off x="7857007" y="1191826"/>
            <a:ext cx="3892921" cy="400110"/>
          </a:xfrm>
          <a:prstGeom prst="rect">
            <a:avLst/>
          </a:prstGeom>
          <a:noFill/>
        </p:spPr>
        <p:txBody>
          <a:bodyPr wrap="square">
            <a:spAutoFit/>
          </a:bodyPr>
          <a:lstStyle/>
          <a:p>
            <a:pPr algn="ctr"/>
            <a:r>
              <a:rPr lang="en-US" altLang="zh-CN" sz="2000" b="1" dirty="0">
                <a:solidFill>
                  <a:srgbClr val="002060"/>
                </a:solidFill>
                <a:latin typeface="微软雅黑" panose="020B0503020204020204" pitchFamily="34" charset="-122"/>
                <a:ea typeface="微软雅黑" panose="020B0503020204020204" pitchFamily="34" charset="-122"/>
              </a:rPr>
              <a:t>GRB</a:t>
            </a:r>
            <a:r>
              <a:rPr lang="zh-CN" altLang="en-US" sz="2000" b="1" dirty="0">
                <a:solidFill>
                  <a:srgbClr val="002060"/>
                </a:solidFill>
                <a:latin typeface="微软雅黑" panose="020B0503020204020204" pitchFamily="34" charset="-122"/>
                <a:ea typeface="微软雅黑" panose="020B0503020204020204" pitchFamily="34" charset="-122"/>
              </a:rPr>
              <a:t>产品发布情况：</a:t>
            </a:r>
            <a:endParaRPr lang="en-US" altLang="zh-CN" b="1" dirty="0"/>
          </a:p>
        </p:txBody>
      </p:sp>
      <p:sp>
        <p:nvSpPr>
          <p:cNvPr id="2" name="灯片编号占位符 1">
            <a:extLst>
              <a:ext uri="{FF2B5EF4-FFF2-40B4-BE49-F238E27FC236}">
                <a16:creationId xmlns:a16="http://schemas.microsoft.com/office/drawing/2014/main" id="{A0DEF6ED-F5A3-4A77-AA0A-BC4B3703FC12}"/>
              </a:ext>
            </a:extLst>
          </p:cNvPr>
          <p:cNvSpPr>
            <a:spLocks noGrp="1"/>
          </p:cNvSpPr>
          <p:nvPr>
            <p:ph type="sldNum" sz="quarter" idx="12"/>
          </p:nvPr>
        </p:nvSpPr>
        <p:spPr/>
        <p:txBody>
          <a:bodyPr/>
          <a:lstStyle/>
          <a:p>
            <a:fld id="{5DD3DB80-B894-403A-B48E-6FDC1A72010E}" type="slidenum">
              <a:rPr lang="zh-CN" altLang="en-US" smtClean="0"/>
              <a:pPr/>
              <a:t>29</a:t>
            </a:fld>
            <a:endParaRPr lang="zh-CN" altLang="en-US"/>
          </a:p>
        </p:txBody>
      </p:sp>
      <p:sp>
        <p:nvSpPr>
          <p:cNvPr id="3" name="矩形 2">
            <a:extLst>
              <a:ext uri="{FF2B5EF4-FFF2-40B4-BE49-F238E27FC236}">
                <a16:creationId xmlns:a16="http://schemas.microsoft.com/office/drawing/2014/main" id="{2F343864-0356-4A9B-AF50-BD3E2F553571}"/>
              </a:ext>
            </a:extLst>
          </p:cNvPr>
          <p:cNvSpPr/>
          <p:nvPr/>
        </p:nvSpPr>
        <p:spPr>
          <a:xfrm>
            <a:off x="9873326" y="4251345"/>
            <a:ext cx="2124355" cy="369332"/>
          </a:xfrm>
          <a:prstGeom prst="rect">
            <a:avLst/>
          </a:prstGeom>
        </p:spPr>
        <p:txBody>
          <a:bodyPr wrap="square">
            <a:spAutoFit/>
          </a:bodyPr>
          <a:lstStyle/>
          <a:p>
            <a:r>
              <a:rPr lang="zh-CN" altLang="en-US" b="1" dirty="0">
                <a:latin typeface="微软雅黑" panose="020B0503020204020204" pitchFamily="34" charset="-122"/>
                <a:ea typeface="微软雅黑" panose="020B0503020204020204" pitchFamily="34" charset="-122"/>
              </a:rPr>
              <a:t>数据公开率：</a:t>
            </a:r>
            <a:r>
              <a:rPr lang="en-US" altLang="zh-CN" b="1" dirty="0">
                <a:latin typeface="微软雅黑" panose="020B0503020204020204" pitchFamily="34" charset="-122"/>
                <a:ea typeface="微软雅黑" panose="020B0503020204020204" pitchFamily="34" charset="-122"/>
              </a:rPr>
              <a:t>92%</a:t>
            </a:r>
            <a:endParaRPr lang="zh-CN" altLang="en-US" b="1" dirty="0">
              <a:latin typeface="微软雅黑" panose="020B0503020204020204" pitchFamily="34" charset="-122"/>
              <a:ea typeface="微软雅黑" panose="020B0503020204020204" pitchFamily="34" charset="-122"/>
            </a:endParaRPr>
          </a:p>
        </p:txBody>
      </p:sp>
      <p:sp>
        <p:nvSpPr>
          <p:cNvPr id="14" name="圆角矩形 6">
            <a:extLst>
              <a:ext uri="{FF2B5EF4-FFF2-40B4-BE49-F238E27FC236}">
                <a16:creationId xmlns:a16="http://schemas.microsoft.com/office/drawing/2014/main" id="{6F0D7898-4BA4-4ADF-9384-F5AAB6E7F031}"/>
              </a:ext>
            </a:extLst>
          </p:cNvPr>
          <p:cNvSpPr/>
          <p:nvPr/>
        </p:nvSpPr>
        <p:spPr>
          <a:xfrm>
            <a:off x="4399878" y="5265307"/>
            <a:ext cx="3269885" cy="1403559"/>
          </a:xfrm>
          <a:prstGeom prst="roundRect">
            <a:avLst>
              <a:gd name="adj" fmla="val 10000"/>
            </a:avLst>
          </a:prstGeom>
        </p:spPr>
        <p:style>
          <a:lnRef idx="2">
            <a:schemeClr val="accent5">
              <a:hueOff val="-5675477"/>
              <a:satOff val="8616"/>
              <a:lumOff val="-1509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91438" tIns="45719" rIns="91438" bIns="45719"/>
          <a:lstStyle/>
          <a:p>
            <a:pPr marL="285744" indent="-285744">
              <a:lnSpc>
                <a:spcPct val="120000"/>
              </a:lnSpc>
              <a:spcBef>
                <a:spcPts val="600"/>
              </a:spcBef>
              <a:buFont typeface="Arial" panose="020B0604020202020204" pitchFamily="34" charset="0"/>
              <a:buChar char="•"/>
            </a:pPr>
            <a:r>
              <a:rPr lang="zh-CN" altLang="en-US" b="1" dirty="0">
                <a:solidFill>
                  <a:srgbClr val="002060"/>
                </a:solidFill>
                <a:latin typeface="微软雅黑" panose="020B0503020204020204" pitchFamily="34" charset="-122"/>
                <a:ea typeface="微软雅黑" panose="020B0503020204020204" pitchFamily="34" charset="-122"/>
              </a:rPr>
              <a:t>数据下载网址：</a:t>
            </a:r>
            <a:r>
              <a:rPr lang="en-US" altLang="zh-CN" sz="1600" b="1" dirty="0">
                <a:solidFill>
                  <a:srgbClr val="002060"/>
                </a:solidFill>
                <a:latin typeface="微软雅黑" panose="020B0503020204020204" pitchFamily="34" charset="-122"/>
                <a:ea typeface="微软雅黑" panose="020B0503020204020204" pitchFamily="34" charset="-122"/>
              </a:rPr>
              <a:t>http://archive.hxmt.cn/proposal             </a:t>
            </a:r>
            <a:br>
              <a:rPr lang="en-US" altLang="zh-CN" sz="1600" b="1" dirty="0">
                <a:solidFill>
                  <a:srgbClr val="002060"/>
                </a:solidFill>
                <a:latin typeface="微软雅黑" panose="020B0503020204020204" pitchFamily="34" charset="-122"/>
                <a:ea typeface="微软雅黑" panose="020B0503020204020204" pitchFamily="34" charset="-122"/>
              </a:rPr>
            </a:br>
            <a:r>
              <a:rPr lang="en-US" altLang="zh-CN" sz="1600" b="1" dirty="0">
                <a:solidFill>
                  <a:srgbClr val="002060"/>
                </a:solidFill>
                <a:latin typeface="微软雅黑" panose="020B0503020204020204" pitchFamily="34" charset="-122"/>
                <a:ea typeface="微软雅黑" panose="020B0503020204020204" pitchFamily="34" charset="-122"/>
              </a:rPr>
              <a:t>http://hxmt.nssdc.ac.cn</a:t>
            </a:r>
          </a:p>
        </p:txBody>
      </p:sp>
    </p:spTree>
    <p:extLst>
      <p:ext uri="{BB962C8B-B14F-4D97-AF65-F5344CB8AC3E}">
        <p14:creationId xmlns:p14="http://schemas.microsoft.com/office/powerpoint/2010/main" val="1397456739"/>
      </p:ext>
    </p:extLst>
  </p:cSld>
  <p:clrMapOvr>
    <a:masterClrMapping/>
  </p:clrMapOvr>
  <mc:AlternateContent xmlns:mc="http://schemas.openxmlformats.org/markup-compatibility/2006" xmlns:p14="http://schemas.microsoft.com/office/powerpoint/2010/main">
    <mc:Choice Requires="p14">
      <p:transition spd="slow" p14:dur="2000" advTm="63410"/>
    </mc:Choice>
    <mc:Fallback xmlns="">
      <p:transition spd="slow" advTm="6341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3623" y="280740"/>
            <a:ext cx="7498080" cy="864096"/>
          </a:xfrm>
        </p:spPr>
        <p:txBody>
          <a:bodyPr>
            <a:normAutofit/>
          </a:bodyPr>
          <a:lstStyle/>
          <a:p>
            <a:r>
              <a:rPr lang="zh-CN" altLang="en-US" b="1" dirty="0">
                <a:latin typeface="微软雅黑" panose="020B0503020204020204" pitchFamily="34" charset="-122"/>
                <a:ea typeface="微软雅黑" panose="020B0503020204020204" pitchFamily="34" charset="-122"/>
              </a:rPr>
              <a:t>一、空间高能天体物理探测</a:t>
            </a:r>
          </a:p>
        </p:txBody>
      </p:sp>
      <p:sp>
        <p:nvSpPr>
          <p:cNvPr id="3" name="内容占位符 2"/>
          <p:cNvSpPr>
            <a:spLocks noGrp="1"/>
          </p:cNvSpPr>
          <p:nvPr>
            <p:ph idx="1"/>
          </p:nvPr>
        </p:nvSpPr>
        <p:spPr>
          <a:xfrm>
            <a:off x="663191" y="1362536"/>
            <a:ext cx="10912510" cy="5184576"/>
          </a:xfrm>
        </p:spPr>
        <p:txBody>
          <a:bodyPr>
            <a:noAutofit/>
          </a:bodyPr>
          <a:lstStyle/>
          <a:p>
            <a:pPr marL="534988" indent="-534988">
              <a:lnSpc>
                <a:spcPct val="110000"/>
              </a:lnSpc>
              <a:spcBef>
                <a:spcPts val="0"/>
              </a:spcBef>
              <a:spcAft>
                <a:spcPts val="0"/>
              </a:spcAft>
              <a:buFont typeface="Wingdings" panose="05000000000000000000" pitchFamily="2" charset="2"/>
              <a:buChar char="p"/>
            </a:pPr>
            <a:r>
              <a:rPr lang="zh-CN" altLang="en-US" sz="2800" b="1" dirty="0">
                <a:latin typeface="微软雅黑" panose="020B0503020204020204" pitchFamily="34" charset="-122"/>
                <a:ea typeface="微软雅黑" panose="020B0503020204020204" pitchFamily="34" charset="-122"/>
              </a:rPr>
              <a:t>高能（粒子）物理学是研究比原子核更深层次的微观世界中物质的结构、性质，以及在很高能量下这些物质相互转化及其原因和规律的物理学分支，又称高能物理学。</a:t>
            </a:r>
            <a:endParaRPr lang="en-US" altLang="zh-CN" sz="2800" b="1" dirty="0">
              <a:latin typeface="微软雅黑" panose="020B0503020204020204" pitchFamily="34" charset="-122"/>
              <a:ea typeface="微软雅黑" panose="020B0503020204020204" pitchFamily="34" charset="-122"/>
            </a:endParaRPr>
          </a:p>
          <a:p>
            <a:pPr marL="534988" indent="-534988">
              <a:lnSpc>
                <a:spcPct val="110000"/>
              </a:lnSpc>
              <a:spcBef>
                <a:spcPts val="0"/>
              </a:spcBef>
              <a:spcAft>
                <a:spcPts val="0"/>
              </a:spcAft>
              <a:buFont typeface="Wingdings" panose="05000000000000000000" pitchFamily="2" charset="2"/>
              <a:buChar char="p"/>
            </a:pPr>
            <a:r>
              <a:rPr lang="zh-CN" altLang="en-US" sz="2800" b="1" dirty="0">
                <a:latin typeface="微软雅黑" panose="020B0503020204020204" pitchFamily="34" charset="-122"/>
                <a:ea typeface="微软雅黑" panose="020B0503020204020204" pitchFamily="34" charset="-122"/>
              </a:rPr>
              <a:t>在高能辐射能段，光子的波长短到接近或小于一个原子的尺度，其表现象粒子一样深入到物质深层，而反射、折射等波动特性表现不明显。</a:t>
            </a:r>
            <a:endParaRPr lang="en-US" altLang="zh-CN" sz="2800" b="1" dirty="0">
              <a:latin typeface="微软雅黑" panose="020B0503020204020204" pitchFamily="34" charset="-122"/>
              <a:ea typeface="微软雅黑" panose="020B0503020204020204" pitchFamily="34" charset="-122"/>
            </a:endParaRPr>
          </a:p>
          <a:p>
            <a:pPr marL="534988" indent="-534988">
              <a:lnSpc>
                <a:spcPct val="110000"/>
              </a:lnSpc>
              <a:spcBef>
                <a:spcPts val="0"/>
              </a:spcBef>
              <a:spcAft>
                <a:spcPts val="0"/>
              </a:spcAft>
              <a:buFont typeface="Wingdings" panose="05000000000000000000" pitchFamily="2" charset="2"/>
              <a:buChar char="p"/>
            </a:pPr>
            <a:r>
              <a:rPr lang="zh-CN" altLang="en-US" sz="2800" b="1" dirty="0">
                <a:solidFill>
                  <a:srgbClr val="FF0000"/>
                </a:solidFill>
                <a:latin typeface="微软雅黑" panose="020B0503020204020204" pitchFamily="34" charset="-122"/>
                <a:ea typeface="微软雅黑" panose="020B0503020204020204" pitchFamily="34" charset="-122"/>
              </a:rPr>
              <a:t>高能天体物理是利用粒子物理的规律通过直接和多信使探测信息研究宇宙间的高能过程和现象，包括粒子的产生、湮灭和相互作用等过程及其对宇宙结构与演化的影响。</a:t>
            </a:r>
            <a:endParaRPr lang="en-US" altLang="zh-CN" sz="2800" b="1" dirty="0">
              <a:solidFill>
                <a:srgbClr val="FF0000"/>
              </a:solidFill>
              <a:latin typeface="微软雅黑" panose="020B0503020204020204" pitchFamily="34" charset="-122"/>
              <a:ea typeface="微软雅黑" panose="020B0503020204020204" pitchFamily="34" charset="-122"/>
            </a:endParaRPr>
          </a:p>
          <a:p>
            <a:pPr marL="542925" indent="0">
              <a:lnSpc>
                <a:spcPct val="110000"/>
              </a:lnSpc>
              <a:spcBef>
                <a:spcPts val="0"/>
              </a:spcBef>
              <a:spcAft>
                <a:spcPts val="0"/>
              </a:spcAft>
              <a:buNone/>
            </a:pPr>
            <a:r>
              <a:rPr lang="zh-CN" altLang="en-US" sz="2800" b="1" dirty="0">
                <a:solidFill>
                  <a:srgbClr val="C00000"/>
                </a:solidFill>
                <a:highlight>
                  <a:srgbClr val="FFFF00"/>
                </a:highlight>
                <a:latin typeface="微软雅黑" panose="020B0503020204020204" pitchFamily="34" charset="-122"/>
                <a:ea typeface="微软雅黑" panose="020B0503020204020204" pitchFamily="34" charset="-122"/>
              </a:rPr>
              <a:t>高能天体物理将天文学与粒子物理在研究对象、内容以及实验方法等方面结合起来。</a:t>
            </a:r>
            <a:endParaRPr lang="en-US" altLang="zh-CN" sz="2800" b="1" dirty="0">
              <a:solidFill>
                <a:srgbClr val="C00000"/>
              </a:solidFill>
              <a:highlight>
                <a:srgbClr val="FFFF00"/>
              </a:highlight>
              <a:latin typeface="微软雅黑" panose="020B0503020204020204" pitchFamily="34" charset="-122"/>
              <a:ea typeface="微软雅黑" panose="020B0503020204020204" pitchFamily="34" charset="-122"/>
            </a:endParaRPr>
          </a:p>
        </p:txBody>
      </p:sp>
      <p:sp>
        <p:nvSpPr>
          <p:cNvPr id="8" name="灯片编号占位符 7"/>
          <p:cNvSpPr>
            <a:spLocks noGrp="1"/>
          </p:cNvSpPr>
          <p:nvPr>
            <p:ph type="sldNum" sz="quarter" idx="12"/>
          </p:nvPr>
        </p:nvSpPr>
        <p:spPr/>
        <p:txBody>
          <a:bodyPr/>
          <a:lstStyle/>
          <a:p>
            <a:fld id="{0C913308-F349-4B6D-A68A-DD1791B4A57B}" type="slidenum">
              <a:rPr lang="zh-CN" altLang="en-US" smtClean="0"/>
              <a:pPr/>
              <a:t>3</a:t>
            </a:fld>
            <a:endParaRPr lang="zh-CN" altLang="en-US" dirty="0"/>
          </a:p>
        </p:txBody>
      </p:sp>
    </p:spTree>
    <p:extLst>
      <p:ext uri="{BB962C8B-B14F-4D97-AF65-F5344CB8AC3E}">
        <p14:creationId xmlns:p14="http://schemas.microsoft.com/office/powerpoint/2010/main" val="42434246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0632BFBD-46B2-4791-84B0-50134AC2EC26}"/>
              </a:ext>
            </a:extLst>
          </p:cNvPr>
          <p:cNvSpPr>
            <a:spLocks noGrp="1"/>
          </p:cNvSpPr>
          <p:nvPr>
            <p:ph type="title"/>
          </p:nvPr>
        </p:nvSpPr>
        <p:spPr>
          <a:xfrm>
            <a:off x="673240" y="260350"/>
            <a:ext cx="9537560" cy="863600"/>
          </a:xfrm>
        </p:spPr>
        <p:txBody>
          <a:bodyPr/>
          <a:lstStyle/>
          <a:p>
            <a:r>
              <a:rPr lang="zh-CN" altLang="en-US" b="1" dirty="0">
                <a:latin typeface="微软雅黑" panose="020B0503020204020204" pitchFamily="34" charset="-122"/>
                <a:ea typeface="微软雅黑" panose="020B0503020204020204" pitchFamily="34" charset="-122"/>
              </a:rPr>
              <a:t>通用数据分析软件包</a:t>
            </a:r>
            <a:r>
              <a:rPr lang="en-US" altLang="zh-CN" b="1" dirty="0">
                <a:latin typeface="微软雅黑" panose="020B0503020204020204" pitchFamily="34" charset="-122"/>
                <a:ea typeface="微软雅黑" panose="020B0503020204020204" pitchFamily="34" charset="-122"/>
              </a:rPr>
              <a:t>--</a:t>
            </a:r>
            <a:r>
              <a:rPr lang="en-US" altLang="zh-CN" b="1" dirty="0" err="1">
                <a:latin typeface="微软雅黑" panose="020B0503020204020204" pitchFamily="34" charset="-122"/>
                <a:ea typeface="微软雅黑" panose="020B0503020204020204" pitchFamily="34" charset="-122"/>
              </a:rPr>
              <a:t>HEAsoft</a:t>
            </a:r>
            <a:endParaRPr lang="zh-CN" altLang="en-US" b="1" dirty="0">
              <a:latin typeface="微软雅黑" panose="020B0503020204020204" pitchFamily="34" charset="-122"/>
              <a:ea typeface="微软雅黑" panose="020B0503020204020204" pitchFamily="34" charset="-122"/>
            </a:endParaRPr>
          </a:p>
        </p:txBody>
      </p:sp>
      <p:sp>
        <p:nvSpPr>
          <p:cNvPr id="3" name="内容占位符 2">
            <a:extLst>
              <a:ext uri="{FF2B5EF4-FFF2-40B4-BE49-F238E27FC236}">
                <a16:creationId xmlns:a16="http://schemas.microsoft.com/office/drawing/2014/main" id="{F1648E62-957B-45A9-89CC-2BED503F20A6}"/>
              </a:ext>
            </a:extLst>
          </p:cNvPr>
          <p:cNvSpPr>
            <a:spLocks noGrp="1"/>
          </p:cNvSpPr>
          <p:nvPr>
            <p:ph idx="1"/>
          </p:nvPr>
        </p:nvSpPr>
        <p:spPr>
          <a:xfrm>
            <a:off x="492369" y="1376624"/>
            <a:ext cx="11203912" cy="5148720"/>
          </a:xfrm>
        </p:spPr>
        <p:txBody>
          <a:bodyPr>
            <a:normAutofit lnSpcReduction="10000"/>
          </a:bodyPr>
          <a:lstStyle/>
          <a:p>
            <a:pPr marL="0" indent="0">
              <a:lnSpc>
                <a:spcPct val="110000"/>
              </a:lnSpc>
              <a:buNone/>
            </a:pPr>
            <a:r>
              <a:rPr lang="en-US" altLang="zh-CN" sz="3200" b="1" dirty="0" err="1">
                <a:solidFill>
                  <a:srgbClr val="C00000"/>
                </a:solidFill>
                <a:latin typeface="微软雅黑" panose="020B0503020204020204" pitchFamily="34" charset="-122"/>
                <a:ea typeface="微软雅黑" panose="020B0503020204020204" pitchFamily="34" charset="-122"/>
              </a:rPr>
              <a:t>HEAsoft</a:t>
            </a:r>
            <a:r>
              <a:rPr lang="zh-CN" altLang="en-US" sz="3200" b="1" dirty="0">
                <a:solidFill>
                  <a:srgbClr val="C00000"/>
                </a:solidFill>
                <a:latin typeface="微软雅黑" panose="020B0503020204020204" pitchFamily="34" charset="-122"/>
                <a:ea typeface="微软雅黑" panose="020B0503020204020204" pitchFamily="34" charset="-122"/>
              </a:rPr>
              <a:t>卫星数据处理软件包：</a:t>
            </a:r>
          </a:p>
          <a:p>
            <a:pPr marL="0" indent="542925">
              <a:lnSpc>
                <a:spcPct val="110000"/>
              </a:lnSpc>
              <a:spcAft>
                <a:spcPts val="0"/>
              </a:spcAft>
              <a:buNone/>
            </a:pPr>
            <a:r>
              <a:rPr lang="en-US" altLang="zh-CN" sz="2800" b="1" dirty="0" err="1">
                <a:latin typeface="微软雅黑" panose="020B0503020204020204" pitchFamily="34" charset="-122"/>
                <a:ea typeface="微软雅黑" panose="020B0503020204020204" pitchFamily="34" charset="-122"/>
              </a:rPr>
              <a:t>HEASoft</a:t>
            </a:r>
            <a:r>
              <a:rPr lang="zh-CN" altLang="en-US" sz="2800" b="1" dirty="0">
                <a:latin typeface="微软雅黑" panose="020B0503020204020204" pitchFamily="34" charset="-122"/>
                <a:ea typeface="微软雅黑" panose="020B0503020204020204" pitchFamily="34" charset="-122"/>
              </a:rPr>
              <a:t>软件包是</a:t>
            </a:r>
            <a:r>
              <a:rPr lang="en-US" altLang="zh-CN" sz="2800" b="1" dirty="0">
                <a:latin typeface="微软雅黑" panose="020B0503020204020204" pitchFamily="34" charset="-122"/>
                <a:ea typeface="微软雅黑" panose="020B0503020204020204" pitchFamily="34" charset="-122"/>
              </a:rPr>
              <a:t>HEASARC-</a:t>
            </a:r>
            <a:r>
              <a:rPr lang="zh-CN" altLang="en-US" sz="2800" b="1" dirty="0">
                <a:latin typeface="微软雅黑" panose="020B0503020204020204" pitchFamily="34" charset="-122"/>
                <a:ea typeface="微软雅黑" panose="020B0503020204020204" pitchFamily="34" charset="-122"/>
              </a:rPr>
              <a:t>美国高能天体物理科学档案研究中心开发维护、目前比较通用的高能天体物理数据分析软件包。该软件包处理目前大部分在轨卫星的数据分析工作，包括</a:t>
            </a:r>
            <a:r>
              <a:rPr lang="en-US" altLang="zh-CN" sz="2800" b="1" dirty="0">
                <a:latin typeface="微软雅黑" panose="020B0503020204020204" pitchFamily="34" charset="-122"/>
                <a:ea typeface="微软雅黑" panose="020B0503020204020204" pitchFamily="34" charset="-122"/>
              </a:rPr>
              <a:t>XANADU</a:t>
            </a:r>
            <a:r>
              <a:rPr lang="zh-CN" altLang="en-US" sz="2800" b="1" dirty="0">
                <a:latin typeface="微软雅黑" panose="020B0503020204020204" pitchFamily="34" charset="-122"/>
                <a:ea typeface="微软雅黑" panose="020B0503020204020204" pitchFamily="34" charset="-122"/>
              </a:rPr>
              <a:t>包（时变、能谱、图像分析软件）、</a:t>
            </a:r>
            <a:r>
              <a:rPr lang="en-US" altLang="zh-CN" sz="2800" b="1" dirty="0">
                <a:latin typeface="微软雅黑" panose="020B0503020204020204" pitchFamily="34" charset="-122"/>
                <a:ea typeface="微软雅黑" panose="020B0503020204020204" pitchFamily="34" charset="-122"/>
              </a:rPr>
              <a:t>FTOOLS</a:t>
            </a:r>
            <a:r>
              <a:rPr lang="zh-CN" altLang="en-US" sz="2800" b="1" dirty="0">
                <a:latin typeface="微软雅黑" panose="020B0503020204020204" pitchFamily="34" charset="-122"/>
                <a:ea typeface="微软雅黑" panose="020B0503020204020204" pitchFamily="34" charset="-122"/>
              </a:rPr>
              <a:t>包（针对通用和特定卫星</a:t>
            </a:r>
            <a:r>
              <a:rPr lang="en-US" altLang="zh-CN" sz="2800" b="1" dirty="0">
                <a:latin typeface="微软雅黑" panose="020B0503020204020204" pitchFamily="34" charset="-122"/>
                <a:ea typeface="微软雅黑" panose="020B0503020204020204" pitchFamily="34" charset="-122"/>
              </a:rPr>
              <a:t>FITS</a:t>
            </a:r>
            <a:r>
              <a:rPr lang="zh-CN" altLang="en-US" sz="2800" b="1" dirty="0">
                <a:latin typeface="微软雅黑" panose="020B0503020204020204" pitchFamily="34" charset="-122"/>
                <a:ea typeface="微软雅黑" panose="020B0503020204020204" pitchFamily="34" charset="-122"/>
              </a:rPr>
              <a:t>文件的工具集成）以及</a:t>
            </a:r>
            <a:r>
              <a:rPr lang="en-US" altLang="zh-CN" sz="2800" b="1" dirty="0">
                <a:latin typeface="微软雅黑" panose="020B0503020204020204" pitchFamily="34" charset="-122"/>
                <a:ea typeface="微软雅黑" panose="020B0503020204020204" pitchFamily="34" charset="-122"/>
              </a:rPr>
              <a:t>FITSIO</a:t>
            </a:r>
            <a:r>
              <a:rPr lang="zh-CN" altLang="en-US" sz="2800" b="1" dirty="0">
                <a:latin typeface="微软雅黑" panose="020B0503020204020204" pitchFamily="34" charset="-122"/>
                <a:ea typeface="微软雅黑" panose="020B0503020204020204" pitchFamily="34" charset="-122"/>
              </a:rPr>
              <a:t>包（标准的</a:t>
            </a:r>
            <a:r>
              <a:rPr lang="en-US" altLang="zh-CN" sz="2800" b="1" dirty="0">
                <a:latin typeface="微软雅黑" panose="020B0503020204020204" pitchFamily="34" charset="-122"/>
                <a:ea typeface="微软雅黑" panose="020B0503020204020204" pitchFamily="34" charset="-122"/>
              </a:rPr>
              <a:t>FITS</a:t>
            </a:r>
            <a:r>
              <a:rPr lang="zh-CN" altLang="en-US" sz="2800" b="1" dirty="0">
                <a:latin typeface="微软雅黑" panose="020B0503020204020204" pitchFamily="34" charset="-122"/>
                <a:ea typeface="微软雅黑" panose="020B0503020204020204" pitchFamily="34" charset="-122"/>
              </a:rPr>
              <a:t>文件读写程序库）等部分。</a:t>
            </a:r>
            <a:endParaRPr lang="en-US" altLang="zh-CN" sz="2800" b="1" dirty="0">
              <a:latin typeface="微软雅黑" panose="020B0503020204020204" pitchFamily="34" charset="-122"/>
              <a:ea typeface="微软雅黑" panose="020B0503020204020204" pitchFamily="34" charset="-122"/>
            </a:endParaRPr>
          </a:p>
          <a:p>
            <a:pPr marL="0" indent="542925">
              <a:lnSpc>
                <a:spcPct val="110000"/>
              </a:lnSpc>
              <a:spcAft>
                <a:spcPts val="0"/>
              </a:spcAft>
              <a:buNone/>
            </a:pPr>
            <a:r>
              <a:rPr lang="en-US" altLang="zh-CN" sz="2800" b="1" dirty="0" err="1">
                <a:latin typeface="微软雅黑" panose="020B0503020204020204" pitchFamily="34" charset="-122"/>
                <a:ea typeface="微软雅黑" panose="020B0503020204020204" pitchFamily="34" charset="-122"/>
              </a:rPr>
              <a:t>HEASoft</a:t>
            </a:r>
            <a:r>
              <a:rPr lang="zh-CN" altLang="en-US" sz="2800" b="1" dirty="0">
                <a:latin typeface="微软雅黑" panose="020B0503020204020204" pitchFamily="34" charset="-122"/>
                <a:ea typeface="微软雅黑" panose="020B0503020204020204" pitchFamily="34" charset="-122"/>
              </a:rPr>
              <a:t>集成了大量的辐射模型和数据分析工具，可以对数据进行拟合和处理。如果要利用</a:t>
            </a:r>
            <a:r>
              <a:rPr lang="en-US" altLang="zh-CN" sz="2800" b="1" dirty="0" err="1">
                <a:latin typeface="微软雅黑" panose="020B0503020204020204" pitchFamily="34" charset="-122"/>
                <a:ea typeface="微软雅黑" panose="020B0503020204020204" pitchFamily="34" charset="-122"/>
              </a:rPr>
              <a:t>HEASoft</a:t>
            </a:r>
            <a:r>
              <a:rPr lang="zh-CN" altLang="en-US" sz="2800" b="1" dirty="0">
                <a:latin typeface="微软雅黑" panose="020B0503020204020204" pitchFamily="34" charset="-122"/>
                <a:ea typeface="微软雅黑" panose="020B0503020204020204" pitchFamily="34" charset="-122"/>
              </a:rPr>
              <a:t>软件包进行数据分析，需要将数据产品按照标准格式进行整理，并将卫星工作状态、性能相关的信息组织成标准的文件集，形成标准的标定数据库读入到软件包中。</a:t>
            </a:r>
            <a:endParaRPr lang="en-US" altLang="zh-CN" sz="2800" b="1" dirty="0">
              <a:latin typeface="微软雅黑" panose="020B0503020204020204" pitchFamily="34" charset="-122"/>
              <a:ea typeface="微软雅黑" panose="020B0503020204020204" pitchFamily="34" charset="-122"/>
            </a:endParaRPr>
          </a:p>
        </p:txBody>
      </p:sp>
      <p:sp>
        <p:nvSpPr>
          <p:cNvPr id="2" name="灯片编号占位符 1">
            <a:extLst>
              <a:ext uri="{FF2B5EF4-FFF2-40B4-BE49-F238E27FC236}">
                <a16:creationId xmlns:a16="http://schemas.microsoft.com/office/drawing/2014/main" id="{E5152AA2-6C3C-448E-B610-EC283E79FC07}"/>
              </a:ext>
            </a:extLst>
          </p:cNvPr>
          <p:cNvSpPr>
            <a:spLocks noGrp="1"/>
          </p:cNvSpPr>
          <p:nvPr>
            <p:ph type="sldNum" sz="quarter" idx="12"/>
          </p:nvPr>
        </p:nvSpPr>
        <p:spPr/>
        <p:txBody>
          <a:bodyPr/>
          <a:lstStyle/>
          <a:p>
            <a:fld id="{0C913308-F349-4B6D-A68A-DD1791B4A57B}" type="slidenum">
              <a:rPr lang="zh-CN" altLang="en-US" smtClean="0"/>
              <a:pPr/>
              <a:t>30</a:t>
            </a:fld>
            <a:endParaRPr lang="zh-CN" altLang="en-US" dirty="0"/>
          </a:p>
        </p:txBody>
      </p:sp>
    </p:spTree>
    <p:extLst>
      <p:ext uri="{BB962C8B-B14F-4D97-AF65-F5344CB8AC3E}">
        <p14:creationId xmlns:p14="http://schemas.microsoft.com/office/powerpoint/2010/main" val="40931022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0453C845-47B0-469A-8467-4CF4032C870E}"/>
              </a:ext>
            </a:extLst>
          </p:cNvPr>
          <p:cNvSpPr>
            <a:spLocks noGrp="1"/>
          </p:cNvSpPr>
          <p:nvPr>
            <p:ph type="title"/>
          </p:nvPr>
        </p:nvSpPr>
        <p:spPr>
          <a:xfrm>
            <a:off x="733530" y="332656"/>
            <a:ext cx="10120936" cy="791294"/>
          </a:xfrm>
        </p:spPr>
        <p:txBody>
          <a:bodyPr>
            <a:normAutofit/>
          </a:bodyPr>
          <a:lstStyle/>
          <a:p>
            <a:r>
              <a:rPr lang="zh-CN" altLang="en-US" b="1" dirty="0">
                <a:latin typeface="微软雅黑" panose="020B0503020204020204" pitchFamily="34" charset="-122"/>
                <a:ea typeface="微软雅黑" panose="020B0503020204020204" pitchFamily="34" charset="-122"/>
              </a:rPr>
              <a:t>专用数据分析软件包</a:t>
            </a:r>
            <a:r>
              <a:rPr lang="en-US" altLang="zh-CN" b="1" dirty="0">
                <a:latin typeface="微软雅黑" panose="020B0503020204020204" pitchFamily="34" charset="-122"/>
                <a:ea typeface="微软雅黑" panose="020B0503020204020204" pitchFamily="34" charset="-122"/>
              </a:rPr>
              <a:t>-HXMTDAS</a:t>
            </a:r>
            <a:endParaRPr lang="zh-CN" altLang="en-US" b="1" dirty="0">
              <a:latin typeface="微软雅黑" panose="020B0503020204020204" pitchFamily="34" charset="-122"/>
              <a:ea typeface="微软雅黑" panose="020B0503020204020204" pitchFamily="34" charset="-122"/>
            </a:endParaRPr>
          </a:p>
        </p:txBody>
      </p:sp>
      <p:sp>
        <p:nvSpPr>
          <p:cNvPr id="3" name="内容占位符 2">
            <a:extLst>
              <a:ext uri="{FF2B5EF4-FFF2-40B4-BE49-F238E27FC236}">
                <a16:creationId xmlns:a16="http://schemas.microsoft.com/office/drawing/2014/main" id="{0E157273-9AB6-4D84-920F-096E5B0C6F79}"/>
              </a:ext>
            </a:extLst>
          </p:cNvPr>
          <p:cNvSpPr>
            <a:spLocks noGrp="1"/>
          </p:cNvSpPr>
          <p:nvPr>
            <p:ph idx="1"/>
          </p:nvPr>
        </p:nvSpPr>
        <p:spPr>
          <a:xfrm>
            <a:off x="492369" y="1412776"/>
            <a:ext cx="11173767" cy="5112568"/>
          </a:xfrm>
        </p:spPr>
        <p:txBody>
          <a:bodyPr>
            <a:normAutofit fontScale="92500" lnSpcReduction="10000"/>
          </a:bodyPr>
          <a:lstStyle/>
          <a:p>
            <a:pPr marL="0" indent="0">
              <a:lnSpc>
                <a:spcPct val="110000"/>
              </a:lnSpc>
              <a:buNone/>
            </a:pPr>
            <a:r>
              <a:rPr lang="en-US" altLang="zh-CN" sz="3000" b="1" dirty="0">
                <a:latin typeface="微软雅黑" panose="020B0503020204020204" pitchFamily="34" charset="-122"/>
                <a:ea typeface="微软雅黑" panose="020B0503020204020204" pitchFamily="34" charset="-122"/>
              </a:rPr>
              <a:t>HXMTDAS</a:t>
            </a:r>
            <a:r>
              <a:rPr lang="zh-CN" altLang="en-US" sz="3000" b="1" dirty="0">
                <a:latin typeface="微软雅黑" panose="020B0503020204020204" pitchFamily="34" charset="-122"/>
                <a:ea typeface="微软雅黑" panose="020B0503020204020204" pitchFamily="34" charset="-122"/>
              </a:rPr>
              <a:t>（</a:t>
            </a:r>
            <a:r>
              <a:rPr lang="en-US" altLang="zh-CN" sz="3000" b="1" dirty="0">
                <a:latin typeface="微软雅黑" panose="020B0503020204020204" pitchFamily="34" charset="-122"/>
                <a:ea typeface="微软雅黑" panose="020B0503020204020204" pitchFamily="34" charset="-122"/>
              </a:rPr>
              <a:t>HXMT Data Analysis Software package</a:t>
            </a:r>
            <a:r>
              <a:rPr lang="zh-CN" altLang="en-US" sz="3000" b="1" dirty="0">
                <a:latin typeface="微软雅黑" panose="020B0503020204020204" pitchFamily="34" charset="-122"/>
                <a:ea typeface="微软雅黑" panose="020B0503020204020204" pitchFamily="34" charset="-122"/>
              </a:rPr>
              <a:t>）</a:t>
            </a:r>
            <a:r>
              <a:rPr lang="en-US" altLang="zh-CN" sz="3000" b="1" dirty="0">
                <a:latin typeface="微软雅黑" panose="020B0503020204020204" pitchFamily="34" charset="-122"/>
                <a:ea typeface="微软雅黑" panose="020B0503020204020204" pitchFamily="34" charset="-122"/>
              </a:rPr>
              <a:t> </a:t>
            </a:r>
            <a:r>
              <a:rPr lang="zh-CN" altLang="en-US" sz="3000" b="1" dirty="0">
                <a:latin typeface="微软雅黑" panose="020B0503020204020204" pitchFamily="34" charset="-122"/>
                <a:ea typeface="微软雅黑" panose="020B0503020204020204" pitchFamily="34" charset="-122"/>
              </a:rPr>
              <a:t>是“慧眼</a:t>
            </a:r>
            <a:r>
              <a:rPr lang="en-US" altLang="zh-CN" sz="3000" b="1" dirty="0">
                <a:latin typeface="微软雅黑" panose="020B0503020204020204" pitchFamily="34" charset="-122"/>
                <a:ea typeface="微软雅黑" panose="020B0503020204020204" pitchFamily="34" charset="-122"/>
              </a:rPr>
              <a:t>-HXMT</a:t>
            </a:r>
            <a:r>
              <a:rPr lang="zh-CN" altLang="en-US" sz="3000" b="1" dirty="0">
                <a:latin typeface="微软雅黑" panose="020B0503020204020204" pitchFamily="34" charset="-122"/>
                <a:ea typeface="微软雅黑" panose="020B0503020204020204" pitchFamily="34" charset="-122"/>
              </a:rPr>
              <a:t>”卫星的数据处理软件包，按照美国 </a:t>
            </a:r>
            <a:r>
              <a:rPr lang="en-US" altLang="zh-CN" sz="3000" b="1" dirty="0" err="1">
                <a:latin typeface="微软雅黑" panose="020B0503020204020204" pitchFamily="34" charset="-122"/>
                <a:ea typeface="微软雅黑" panose="020B0503020204020204" pitchFamily="34" charset="-122"/>
              </a:rPr>
              <a:t>HEASoft</a:t>
            </a:r>
            <a:r>
              <a:rPr lang="en-US" altLang="zh-CN" sz="3000" b="1" dirty="0">
                <a:latin typeface="微软雅黑" panose="020B0503020204020204" pitchFamily="34" charset="-122"/>
                <a:ea typeface="微软雅黑" panose="020B0503020204020204" pitchFamily="34" charset="-122"/>
              </a:rPr>
              <a:t> </a:t>
            </a:r>
            <a:r>
              <a:rPr lang="zh-CN" altLang="en-US" sz="3000" b="1" dirty="0">
                <a:latin typeface="微软雅黑" panose="020B0503020204020204" pitchFamily="34" charset="-122"/>
                <a:ea typeface="微软雅黑" panose="020B0503020204020204" pitchFamily="34" charset="-122"/>
              </a:rPr>
              <a:t>软件包框架编写，保持兼容。</a:t>
            </a:r>
            <a:endParaRPr lang="en-US" altLang="zh-CN" sz="3000" b="1" dirty="0">
              <a:latin typeface="微软雅黑" panose="020B0503020204020204" pitchFamily="34" charset="-122"/>
              <a:ea typeface="微软雅黑" panose="020B0503020204020204" pitchFamily="34" charset="-122"/>
            </a:endParaRPr>
          </a:p>
          <a:p>
            <a:pPr marL="0" indent="0">
              <a:lnSpc>
                <a:spcPct val="110000"/>
              </a:lnSpc>
              <a:buNone/>
            </a:pPr>
            <a:r>
              <a:rPr lang="zh-CN" altLang="en-US" sz="3000" b="1" dirty="0">
                <a:latin typeface="微软雅黑" panose="020B0503020204020204" pitchFamily="34" charset="-122"/>
                <a:ea typeface="微软雅黑" panose="020B0503020204020204" pitchFamily="34" charset="-122"/>
              </a:rPr>
              <a:t>功能包括对数据进行预处理，产生标准格式的能谱、光变曲线等文件，并产生和卫星运行、探测器性能相对应的本底文件和响应文件等，在此基础上利用</a:t>
            </a:r>
            <a:r>
              <a:rPr lang="en-US" altLang="zh-CN" sz="3000" b="1" dirty="0" err="1">
                <a:latin typeface="微软雅黑" panose="020B0503020204020204" pitchFamily="34" charset="-122"/>
                <a:ea typeface="微软雅黑" panose="020B0503020204020204" pitchFamily="34" charset="-122"/>
              </a:rPr>
              <a:t>HEASoft</a:t>
            </a:r>
            <a:r>
              <a:rPr lang="zh-CN" altLang="en-US" sz="3000" b="1" dirty="0">
                <a:latin typeface="微软雅黑" panose="020B0503020204020204" pitchFamily="34" charset="-122"/>
                <a:ea typeface="微软雅黑" panose="020B0503020204020204" pitchFamily="34" charset="-122"/>
              </a:rPr>
              <a:t>软件包进行后续的数据分析和模型研究。</a:t>
            </a:r>
            <a:endParaRPr lang="en-US" altLang="zh-CN" sz="3000" b="1" dirty="0">
              <a:latin typeface="微软雅黑" panose="020B0503020204020204" pitchFamily="34" charset="-122"/>
              <a:ea typeface="微软雅黑" panose="020B0503020204020204" pitchFamily="34" charset="-122"/>
            </a:endParaRPr>
          </a:p>
          <a:p>
            <a:pPr marL="0" indent="0">
              <a:lnSpc>
                <a:spcPct val="110000"/>
              </a:lnSpc>
              <a:buNone/>
            </a:pPr>
            <a:r>
              <a:rPr lang="zh-CN" altLang="en-US" sz="3000" b="1" dirty="0">
                <a:latin typeface="微软雅黑" panose="020B0503020204020204" pitchFamily="34" charset="-122"/>
                <a:ea typeface="微软雅黑" panose="020B0503020204020204" pitchFamily="34" charset="-122"/>
              </a:rPr>
              <a:t>由于高、中、低能 </a:t>
            </a:r>
            <a:r>
              <a:rPr lang="en-US" altLang="zh-CN" sz="3000" b="1" dirty="0">
                <a:latin typeface="微软雅黑" panose="020B0503020204020204" pitchFamily="34" charset="-122"/>
                <a:ea typeface="微软雅黑" panose="020B0503020204020204" pitchFamily="34" charset="-122"/>
              </a:rPr>
              <a:t>X </a:t>
            </a:r>
            <a:r>
              <a:rPr lang="zh-CN" altLang="en-US" sz="3000" b="1" dirty="0">
                <a:latin typeface="微软雅黑" panose="020B0503020204020204" pitchFamily="34" charset="-122"/>
                <a:ea typeface="微软雅黑" panose="020B0503020204020204" pitchFamily="34" charset="-122"/>
              </a:rPr>
              <a:t>射线望远镜的数据是相互独立的，所以其数据处理流程也是独立的。</a:t>
            </a:r>
            <a:endParaRPr lang="en-US" altLang="zh-CN" sz="3000" b="1" dirty="0">
              <a:latin typeface="微软雅黑" panose="020B0503020204020204" pitchFamily="34" charset="-122"/>
              <a:ea typeface="微软雅黑" panose="020B0503020204020204" pitchFamily="34" charset="-122"/>
            </a:endParaRPr>
          </a:p>
          <a:p>
            <a:pPr marL="0" indent="0">
              <a:lnSpc>
                <a:spcPct val="110000"/>
              </a:lnSpc>
              <a:buNone/>
            </a:pPr>
            <a:r>
              <a:rPr lang="zh-CN" altLang="en-US" sz="3000" b="1" dirty="0">
                <a:latin typeface="微软雅黑" panose="020B0503020204020204" pitchFamily="34" charset="-122"/>
                <a:ea typeface="微软雅黑" panose="020B0503020204020204" pitchFamily="34" charset="-122"/>
              </a:rPr>
              <a:t>数据处理流程可主要分为三个阶段：</a:t>
            </a:r>
            <a:r>
              <a:rPr lang="zh-CN" altLang="en-US" sz="3000" b="1" dirty="0">
                <a:solidFill>
                  <a:srgbClr val="C00000"/>
                </a:solidFill>
                <a:latin typeface="微软雅黑" panose="020B0503020204020204" pitchFamily="34" charset="-122"/>
                <a:ea typeface="微软雅黑" panose="020B0503020204020204" pitchFamily="34" charset="-122"/>
              </a:rPr>
              <a:t>数据标定分级、数据筛选、科学数据提取。</a:t>
            </a:r>
          </a:p>
          <a:p>
            <a:pPr marL="0" indent="0">
              <a:buNone/>
            </a:pPr>
            <a:endParaRPr lang="zh-CN" altLang="en-US" dirty="0"/>
          </a:p>
        </p:txBody>
      </p:sp>
      <p:sp>
        <p:nvSpPr>
          <p:cNvPr id="2" name="灯片编号占位符 1">
            <a:extLst>
              <a:ext uri="{FF2B5EF4-FFF2-40B4-BE49-F238E27FC236}">
                <a16:creationId xmlns:a16="http://schemas.microsoft.com/office/drawing/2014/main" id="{8213D5E3-C312-4068-930F-E2F15044BA65}"/>
              </a:ext>
            </a:extLst>
          </p:cNvPr>
          <p:cNvSpPr>
            <a:spLocks noGrp="1"/>
          </p:cNvSpPr>
          <p:nvPr>
            <p:ph type="sldNum" sz="quarter" idx="12"/>
          </p:nvPr>
        </p:nvSpPr>
        <p:spPr/>
        <p:txBody>
          <a:bodyPr/>
          <a:lstStyle/>
          <a:p>
            <a:fld id="{0C913308-F349-4B6D-A68A-DD1791B4A57B}" type="slidenum">
              <a:rPr lang="zh-CN" altLang="en-US" smtClean="0"/>
              <a:pPr/>
              <a:t>31</a:t>
            </a:fld>
            <a:endParaRPr lang="zh-CN" altLang="en-US" dirty="0"/>
          </a:p>
        </p:txBody>
      </p:sp>
    </p:spTree>
    <p:extLst>
      <p:ext uri="{BB962C8B-B14F-4D97-AF65-F5344CB8AC3E}">
        <p14:creationId xmlns:p14="http://schemas.microsoft.com/office/powerpoint/2010/main" val="1309166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ED296BB4-FB11-4016-B23B-6BF4135FA062}"/>
              </a:ext>
            </a:extLst>
          </p:cNvPr>
          <p:cNvSpPr>
            <a:spLocks noGrp="1"/>
          </p:cNvSpPr>
          <p:nvPr>
            <p:ph type="title"/>
          </p:nvPr>
        </p:nvSpPr>
        <p:spPr>
          <a:xfrm>
            <a:off x="731520" y="260350"/>
            <a:ext cx="9479280" cy="863600"/>
          </a:xfrm>
        </p:spPr>
        <p:txBody>
          <a:bodyPr>
            <a:normAutofit/>
          </a:bodyPr>
          <a:lstStyle/>
          <a:p>
            <a:r>
              <a:rPr lang="en-US" altLang="zh-CN" b="1" dirty="0">
                <a:latin typeface="微软雅黑" panose="020B0503020204020204" pitchFamily="34" charset="-122"/>
                <a:ea typeface="微软雅黑" panose="020B0503020204020204" pitchFamily="34" charset="-122"/>
              </a:rPr>
              <a:t>HXMT</a:t>
            </a:r>
            <a:r>
              <a:rPr lang="zh-CN" altLang="en-US" b="1" dirty="0">
                <a:latin typeface="微软雅黑" panose="020B0503020204020204" pitchFamily="34" charset="-122"/>
                <a:ea typeface="微软雅黑" panose="020B0503020204020204" pitchFamily="34" charset="-122"/>
              </a:rPr>
              <a:t>数据分析软件包</a:t>
            </a:r>
          </a:p>
        </p:txBody>
      </p:sp>
      <p:sp>
        <p:nvSpPr>
          <p:cNvPr id="3" name="内容占位符 2">
            <a:extLst>
              <a:ext uri="{FF2B5EF4-FFF2-40B4-BE49-F238E27FC236}">
                <a16:creationId xmlns:a16="http://schemas.microsoft.com/office/drawing/2014/main" id="{7ADE8C63-508B-437F-83BB-AE32EE4FE746}"/>
              </a:ext>
            </a:extLst>
          </p:cNvPr>
          <p:cNvSpPr>
            <a:spLocks noGrp="1"/>
          </p:cNvSpPr>
          <p:nvPr>
            <p:ph idx="1"/>
          </p:nvPr>
        </p:nvSpPr>
        <p:spPr>
          <a:xfrm>
            <a:off x="365760" y="1584959"/>
            <a:ext cx="5730240" cy="4714091"/>
          </a:xfrm>
        </p:spPr>
        <p:txBody>
          <a:bodyPr/>
          <a:lstStyle/>
          <a:p>
            <a:pPr marL="0" indent="0">
              <a:buNone/>
            </a:pPr>
            <a:r>
              <a:rPr lang="zh-CN" altLang="en-US" sz="2800" b="1" dirty="0">
                <a:latin typeface="微软雅黑" panose="020B0503020204020204" pitchFamily="34" charset="-122"/>
                <a:ea typeface="微软雅黑" panose="020B0503020204020204" pitchFamily="34" charset="-122"/>
              </a:rPr>
              <a:t>图中给出了</a:t>
            </a:r>
            <a:r>
              <a:rPr lang="en-US" altLang="zh-CN" sz="2800" b="1" dirty="0">
                <a:latin typeface="微软雅黑" panose="020B0503020204020204" pitchFamily="34" charset="-122"/>
                <a:ea typeface="微软雅黑" panose="020B0503020204020204" pitchFamily="34" charset="-122"/>
              </a:rPr>
              <a:t>HXMTDAS v2.05 </a:t>
            </a:r>
            <a:r>
              <a:rPr lang="zh-CN" altLang="en-US" sz="2800" b="1" dirty="0">
                <a:latin typeface="微软雅黑" panose="020B0503020204020204" pitchFamily="34" charset="-122"/>
                <a:ea typeface="微软雅黑" panose="020B0503020204020204" pitchFamily="34" charset="-122"/>
              </a:rPr>
              <a:t>主要数据处理的命令：</a:t>
            </a:r>
            <a:endParaRPr lang="en-US" altLang="zh-CN" sz="2800" b="1" dirty="0">
              <a:latin typeface="微软雅黑" panose="020B0503020204020204" pitchFamily="34" charset="-122"/>
              <a:ea typeface="微软雅黑" panose="020B0503020204020204" pitchFamily="34" charset="-122"/>
            </a:endParaRPr>
          </a:p>
          <a:p>
            <a:pPr marL="0" indent="0">
              <a:buNone/>
            </a:pPr>
            <a:r>
              <a:rPr lang="zh-CN" altLang="en-US" sz="2800" b="1" dirty="0">
                <a:latin typeface="微软雅黑" panose="020B0503020204020204" pitchFamily="34" charset="-122"/>
                <a:ea typeface="微软雅黑" panose="020B0503020204020204" pitchFamily="34" charset="-122"/>
              </a:rPr>
              <a:t>从 </a:t>
            </a:r>
            <a:r>
              <a:rPr lang="en-US" altLang="zh-CN" sz="2800" b="1" dirty="0" err="1">
                <a:latin typeface="微软雅黑" panose="020B0503020204020204" pitchFamily="34" charset="-122"/>
                <a:ea typeface="微软雅黑" panose="020B0503020204020204" pitchFamily="34" charset="-122"/>
              </a:rPr>
              <a:t>Evt</a:t>
            </a:r>
            <a:r>
              <a:rPr lang="en-US" altLang="zh-CN" sz="2800" b="1" dirty="0">
                <a:latin typeface="微软雅黑" panose="020B0503020204020204" pitchFamily="34" charset="-122"/>
                <a:ea typeface="微软雅黑" panose="020B0503020204020204" pitchFamily="34" charset="-122"/>
              </a:rPr>
              <a:t> </a:t>
            </a:r>
            <a:r>
              <a:rPr lang="zh-CN" altLang="en-US" sz="2800" b="1" dirty="0">
                <a:latin typeface="微软雅黑" panose="020B0503020204020204" pitchFamily="34" charset="-122"/>
                <a:ea typeface="微软雅黑" panose="020B0503020204020204" pitchFamily="34" charset="-122"/>
              </a:rPr>
              <a:t>事例文件出发，到最后的光变曲线、能谱文件、响应文件和背景等数据产品。</a:t>
            </a:r>
            <a:endParaRPr lang="en-US" altLang="zh-CN" sz="2800" b="1" dirty="0">
              <a:latin typeface="微软雅黑" panose="020B0503020204020204" pitchFamily="34" charset="-122"/>
              <a:ea typeface="微软雅黑" panose="020B0503020204020204" pitchFamily="34" charset="-122"/>
            </a:endParaRPr>
          </a:p>
          <a:p>
            <a:pPr marL="0" indent="0">
              <a:buNone/>
            </a:pPr>
            <a:r>
              <a:rPr lang="zh-CN" altLang="en-US" sz="2800" b="1" dirty="0">
                <a:latin typeface="微软雅黑" panose="020B0503020204020204" pitchFamily="34" charset="-122"/>
                <a:ea typeface="微软雅黑" panose="020B0503020204020204" pitchFamily="34" charset="-122"/>
              </a:rPr>
              <a:t>在网站上也有</a:t>
            </a:r>
            <a:r>
              <a:rPr lang="en-US" altLang="zh-CN" sz="2800" b="1" dirty="0">
                <a:latin typeface="微软雅黑" panose="020B0503020204020204" pitchFamily="34" charset="-122"/>
                <a:ea typeface="微软雅黑" panose="020B0503020204020204" pitchFamily="34" charset="-122"/>
              </a:rPr>
              <a:t>pipeline</a:t>
            </a:r>
            <a:r>
              <a:rPr lang="zh-CN" altLang="en-US" sz="2800" b="1" dirty="0">
                <a:latin typeface="微软雅黑" panose="020B0503020204020204" pitchFamily="34" charset="-122"/>
                <a:ea typeface="微软雅黑" panose="020B0503020204020204" pitchFamily="34" charset="-122"/>
              </a:rPr>
              <a:t>文件，安装好软件包后，可以很方便地完成整个处理过程。</a:t>
            </a:r>
            <a:endParaRPr lang="en-US" altLang="zh-CN" sz="2800" b="1" dirty="0">
              <a:latin typeface="微软雅黑" panose="020B0503020204020204" pitchFamily="34" charset="-122"/>
              <a:ea typeface="微软雅黑" panose="020B0503020204020204" pitchFamily="34" charset="-122"/>
            </a:endParaRPr>
          </a:p>
          <a:p>
            <a:pPr marL="0" indent="0">
              <a:buNone/>
            </a:pPr>
            <a:r>
              <a:rPr lang="zh-CN" altLang="en-US" sz="2800" b="1" dirty="0">
                <a:latin typeface="微软雅黑" panose="020B0503020204020204" pitchFamily="34" charset="-122"/>
                <a:ea typeface="微软雅黑" panose="020B0503020204020204" pitchFamily="34" charset="-122"/>
              </a:rPr>
              <a:t>也有网页版的分析环境，可以按照说明完成数据处理过程。</a:t>
            </a:r>
          </a:p>
          <a:p>
            <a:pPr marL="0" indent="0">
              <a:buNone/>
            </a:pPr>
            <a:endParaRPr lang="zh-CN" altLang="en-US" dirty="0"/>
          </a:p>
        </p:txBody>
      </p:sp>
      <p:sp>
        <p:nvSpPr>
          <p:cNvPr id="2" name="灯片编号占位符 1">
            <a:extLst>
              <a:ext uri="{FF2B5EF4-FFF2-40B4-BE49-F238E27FC236}">
                <a16:creationId xmlns:a16="http://schemas.microsoft.com/office/drawing/2014/main" id="{12803CEA-40AF-4C9C-8C4C-6C14E9D4C9B3}"/>
              </a:ext>
            </a:extLst>
          </p:cNvPr>
          <p:cNvSpPr>
            <a:spLocks noGrp="1"/>
          </p:cNvSpPr>
          <p:nvPr>
            <p:ph type="sldNum" sz="quarter" idx="12"/>
          </p:nvPr>
        </p:nvSpPr>
        <p:spPr/>
        <p:txBody>
          <a:bodyPr/>
          <a:lstStyle/>
          <a:p>
            <a:fld id="{0C913308-F349-4B6D-A68A-DD1791B4A57B}" type="slidenum">
              <a:rPr lang="zh-CN" altLang="en-US" smtClean="0"/>
              <a:pPr/>
              <a:t>32</a:t>
            </a:fld>
            <a:endParaRPr lang="zh-CN" altLang="en-US" dirty="0"/>
          </a:p>
        </p:txBody>
      </p:sp>
      <p:pic>
        <p:nvPicPr>
          <p:cNvPr id="5" name="图片 4">
            <a:extLst>
              <a:ext uri="{FF2B5EF4-FFF2-40B4-BE49-F238E27FC236}">
                <a16:creationId xmlns:a16="http://schemas.microsoft.com/office/drawing/2014/main" id="{986F9BC2-725E-4CE9-92D8-281B735F547B}"/>
              </a:ext>
            </a:extLst>
          </p:cNvPr>
          <p:cNvPicPr>
            <a:picLocks noChangeAspect="1"/>
          </p:cNvPicPr>
          <p:nvPr/>
        </p:nvPicPr>
        <p:blipFill>
          <a:blip r:embed="rId2"/>
          <a:stretch>
            <a:fillRect/>
          </a:stretch>
        </p:blipFill>
        <p:spPr>
          <a:xfrm>
            <a:off x="6733728" y="153220"/>
            <a:ext cx="3826768" cy="6444133"/>
          </a:xfrm>
          <a:prstGeom prst="rect">
            <a:avLst/>
          </a:prstGeom>
        </p:spPr>
      </p:pic>
    </p:spTree>
    <p:extLst>
      <p:ext uri="{BB962C8B-B14F-4D97-AF65-F5344CB8AC3E}">
        <p14:creationId xmlns:p14="http://schemas.microsoft.com/office/powerpoint/2010/main" val="19367978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72749" y="114296"/>
            <a:ext cx="9946958" cy="978234"/>
          </a:xfrm>
        </p:spPr>
        <p:txBody>
          <a:bodyPr lIns="121917" tIns="60958" rIns="121917" bIns="60958">
            <a:normAutofit/>
          </a:bodyPr>
          <a:lstStyle/>
          <a:p>
            <a:r>
              <a:rPr lang="en-US" altLang="zh-CN" b="1" dirty="0">
                <a:latin typeface="微软雅黑" panose="020B0503020204020204" pitchFamily="34" charset="-122"/>
                <a:ea typeface="微软雅黑" panose="020B0503020204020204" pitchFamily="34" charset="-122"/>
              </a:rPr>
              <a:t>HXMT</a:t>
            </a:r>
            <a:r>
              <a:rPr lang="zh-CN" altLang="en-US" b="1" dirty="0">
                <a:latin typeface="微软雅黑" panose="020B0503020204020204" pitchFamily="34" charset="-122"/>
                <a:ea typeface="微软雅黑" panose="020B0503020204020204" pitchFamily="34" charset="-122"/>
              </a:rPr>
              <a:t>数据分析环境</a:t>
            </a:r>
            <a:r>
              <a:rPr lang="en-US" altLang="zh-CN" b="1" dirty="0">
                <a:latin typeface="微软雅黑" panose="020B0503020204020204" pitchFamily="34" charset="-122"/>
                <a:ea typeface="微软雅黑" panose="020B0503020204020204" pitchFamily="34" charset="-122"/>
              </a:rPr>
              <a:t>-web</a:t>
            </a:r>
            <a:r>
              <a:rPr lang="zh-CN" altLang="en-US" b="1" dirty="0">
                <a:latin typeface="微软雅黑" panose="020B0503020204020204" pitchFamily="34" charset="-122"/>
                <a:ea typeface="微软雅黑" panose="020B0503020204020204" pitchFamily="34" charset="-122"/>
              </a:rPr>
              <a:t>版</a:t>
            </a:r>
            <a:endParaRPr lang="zh-CN" altLang="en-US" dirty="0"/>
          </a:p>
        </p:txBody>
      </p:sp>
      <p:pic>
        <p:nvPicPr>
          <p:cNvPr id="6" name="图片 5">
            <a:extLst>
              <a:ext uri="{FF2B5EF4-FFF2-40B4-BE49-F238E27FC236}">
                <a16:creationId xmlns:a16="http://schemas.microsoft.com/office/drawing/2014/main" id="{05BD7CBD-B396-4DCA-93DB-BC417BDB3D9A}"/>
              </a:ext>
            </a:extLst>
          </p:cNvPr>
          <p:cNvPicPr>
            <a:picLocks noChangeAspect="1"/>
          </p:cNvPicPr>
          <p:nvPr/>
        </p:nvPicPr>
        <p:blipFill rotWithShape="1">
          <a:blip r:embed="rId3"/>
          <a:srcRect l="466" r="592"/>
          <a:stretch/>
        </p:blipFill>
        <p:spPr>
          <a:xfrm>
            <a:off x="1351311" y="3751732"/>
            <a:ext cx="4059426" cy="2769474"/>
          </a:xfrm>
          <a:prstGeom prst="rect">
            <a:avLst/>
          </a:prstGeom>
          <a:ln>
            <a:solidFill>
              <a:schemeClr val="bg2"/>
            </a:solidFill>
          </a:ln>
        </p:spPr>
      </p:pic>
      <p:sp>
        <p:nvSpPr>
          <p:cNvPr id="8" name="圆角矩形 7"/>
          <p:cNvSpPr/>
          <p:nvPr/>
        </p:nvSpPr>
        <p:spPr>
          <a:xfrm>
            <a:off x="772749" y="1363776"/>
            <a:ext cx="10897829" cy="2222572"/>
          </a:xfrm>
          <a:prstGeom prst="roundRect">
            <a:avLst>
              <a:gd name="adj" fmla="val 10000"/>
            </a:avLst>
          </a:prstGeom>
        </p:spPr>
        <p:style>
          <a:lnRef idx="2">
            <a:schemeClr val="accent5">
              <a:hueOff val="-5675477"/>
              <a:satOff val="8616"/>
              <a:lumOff val="-1509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91438" tIns="45719" rIns="91438" bIns="45719"/>
          <a:lstStyle/>
          <a:p>
            <a:pPr>
              <a:spcAft>
                <a:spcPts val="600"/>
              </a:spcAft>
            </a:pPr>
            <a:r>
              <a:rPr lang="zh-CN" altLang="en-US" sz="2400" b="1" dirty="0">
                <a:solidFill>
                  <a:srgbClr val="C00000"/>
                </a:solidFill>
                <a:latin typeface="微软雅黑" panose="020B0503020204020204" pitchFamily="34" charset="-122"/>
                <a:ea typeface="微软雅黑" panose="020B0503020204020204" pitchFamily="34" charset="-122"/>
              </a:rPr>
              <a:t>       </a:t>
            </a:r>
            <a:r>
              <a:rPr lang="en-US" altLang="zh-CN" sz="2400" b="1" dirty="0">
                <a:solidFill>
                  <a:srgbClr val="C00000"/>
                </a:solidFill>
                <a:latin typeface="微软雅黑" panose="020B0503020204020204" pitchFamily="34" charset="-122"/>
                <a:ea typeface="微软雅黑" panose="020B0503020204020204" pitchFamily="34" charset="-122"/>
              </a:rPr>
              <a:t>https://sdccompute.ihep.ac.cn/ </a:t>
            </a:r>
            <a:endParaRPr lang="en-US" altLang="zh-CN" sz="2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p>
            <a:pPr marL="597150" lvl="1" indent="-342900" algn="just">
              <a:spcBef>
                <a:spcPts val="600"/>
              </a:spcBef>
              <a:buFont typeface="Wingdings" panose="05000000000000000000" pitchFamily="2" charset="2"/>
              <a:buChar char="ü"/>
            </a:pPr>
            <a:r>
              <a:rPr lang="zh-CN" altLang="en-US" sz="2000" b="1" dirty="0">
                <a:solidFill>
                  <a:srgbClr val="002060"/>
                </a:solidFill>
                <a:latin typeface="微软雅黑" panose="020B0503020204020204" pitchFamily="34" charset="-122"/>
                <a:ea typeface="微软雅黑" panose="020B0503020204020204" pitchFamily="34" charset="-122"/>
              </a:rPr>
              <a:t>用户不用下载安装软件，配置计算环境，随时随地可通过浏览器访问服务；</a:t>
            </a:r>
            <a:endParaRPr lang="en-US" altLang="zh-CN" sz="2000" b="1" dirty="0">
              <a:solidFill>
                <a:srgbClr val="002060"/>
              </a:solidFill>
              <a:latin typeface="微软雅黑" panose="020B0503020204020204" pitchFamily="34" charset="-122"/>
              <a:ea typeface="微软雅黑" panose="020B0503020204020204" pitchFamily="34" charset="-122"/>
            </a:endParaRPr>
          </a:p>
          <a:p>
            <a:pPr marL="597150" lvl="1" indent="-342900" algn="just">
              <a:spcBef>
                <a:spcPts val="600"/>
              </a:spcBef>
              <a:buFont typeface="Wingdings" panose="05000000000000000000" pitchFamily="2" charset="2"/>
              <a:buChar char="ü"/>
            </a:pPr>
            <a:r>
              <a:rPr lang="zh-CN" altLang="en-US" sz="2000" b="1" dirty="0">
                <a:solidFill>
                  <a:srgbClr val="002060"/>
                </a:solidFill>
                <a:latin typeface="微软雅黑" panose="020B0503020204020204" pitchFamily="34" charset="-122"/>
                <a:ea typeface="微软雅黑" panose="020B0503020204020204" pitchFamily="34" charset="-122"/>
              </a:rPr>
              <a:t>服务保持最新版本，用户不用更新服务；</a:t>
            </a:r>
            <a:endParaRPr lang="en-US" altLang="zh-CN" sz="2000" b="1" dirty="0">
              <a:solidFill>
                <a:srgbClr val="002060"/>
              </a:solidFill>
              <a:latin typeface="微软雅黑" panose="020B0503020204020204" pitchFamily="34" charset="-122"/>
              <a:ea typeface="微软雅黑" panose="020B0503020204020204" pitchFamily="34" charset="-122"/>
            </a:endParaRPr>
          </a:p>
          <a:p>
            <a:pPr marL="597150" lvl="1" indent="-342900" algn="just">
              <a:spcBef>
                <a:spcPts val="600"/>
              </a:spcBef>
              <a:buFont typeface="Wingdings" panose="05000000000000000000" pitchFamily="2" charset="2"/>
              <a:buChar char="ü"/>
            </a:pPr>
            <a:r>
              <a:rPr lang="zh-CN" altLang="en-US" sz="2000" b="1" dirty="0">
                <a:solidFill>
                  <a:srgbClr val="002060"/>
                </a:solidFill>
                <a:latin typeface="微软雅黑" panose="020B0503020204020204" pitchFamily="34" charset="-122"/>
                <a:ea typeface="微软雅黑" panose="020B0503020204020204" pitchFamily="34" charset="-122"/>
              </a:rPr>
              <a:t>用户界面友好，适合不同专业程度的用户；</a:t>
            </a:r>
            <a:endParaRPr lang="en-US" altLang="zh-CN" sz="2000" b="1" dirty="0">
              <a:solidFill>
                <a:srgbClr val="002060"/>
              </a:solidFill>
              <a:latin typeface="微软雅黑" panose="020B0503020204020204" pitchFamily="34" charset="-122"/>
              <a:ea typeface="微软雅黑" panose="020B0503020204020204" pitchFamily="34" charset="-122"/>
            </a:endParaRPr>
          </a:p>
          <a:p>
            <a:pPr marL="597150" lvl="1" indent="-342900" algn="just">
              <a:spcBef>
                <a:spcPts val="600"/>
              </a:spcBef>
              <a:buFont typeface="Wingdings" panose="05000000000000000000" pitchFamily="2" charset="2"/>
              <a:buChar char="ü"/>
            </a:pPr>
            <a:r>
              <a:rPr lang="zh-CN" altLang="en-US" sz="2000" b="1" dirty="0">
                <a:solidFill>
                  <a:srgbClr val="002060"/>
                </a:solidFill>
                <a:latin typeface="微软雅黑" panose="020B0503020204020204" pitchFamily="34" charset="-122"/>
                <a:ea typeface="微软雅黑" panose="020B0503020204020204" pitchFamily="34" charset="-122"/>
              </a:rPr>
              <a:t>用户不受操作系统限制。</a:t>
            </a:r>
            <a:endParaRPr lang="zh-CN" altLang="zh-CN" sz="2000" b="1" dirty="0">
              <a:solidFill>
                <a:srgbClr val="002060"/>
              </a:solidFill>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F54E35A5-AE84-DF19-27DC-C6428562C128}"/>
              </a:ext>
            </a:extLst>
          </p:cNvPr>
          <p:cNvPicPr>
            <a:picLocks noChangeAspect="1"/>
          </p:cNvPicPr>
          <p:nvPr/>
        </p:nvPicPr>
        <p:blipFill>
          <a:blip r:embed="rId4"/>
          <a:stretch>
            <a:fillRect/>
          </a:stretch>
        </p:blipFill>
        <p:spPr>
          <a:xfrm>
            <a:off x="7203201" y="3751732"/>
            <a:ext cx="4124324" cy="2769474"/>
          </a:xfrm>
          <a:prstGeom prst="rect">
            <a:avLst/>
          </a:prstGeom>
        </p:spPr>
      </p:pic>
      <p:sp>
        <p:nvSpPr>
          <p:cNvPr id="3" name="灯片编号占位符 2">
            <a:extLst>
              <a:ext uri="{FF2B5EF4-FFF2-40B4-BE49-F238E27FC236}">
                <a16:creationId xmlns:a16="http://schemas.microsoft.com/office/drawing/2014/main" id="{5C837DFC-5C48-45CA-89A9-4C53E3F958C2}"/>
              </a:ext>
            </a:extLst>
          </p:cNvPr>
          <p:cNvSpPr>
            <a:spLocks noGrp="1"/>
          </p:cNvSpPr>
          <p:nvPr>
            <p:ph type="sldNum" sz="quarter" idx="12"/>
          </p:nvPr>
        </p:nvSpPr>
        <p:spPr>
          <a:xfrm>
            <a:off x="9168991" y="6565077"/>
            <a:ext cx="2909888" cy="206381"/>
          </a:xfrm>
        </p:spPr>
        <p:txBody>
          <a:bodyPr/>
          <a:lstStyle/>
          <a:p>
            <a:fld id="{5DD3DB80-B894-403A-B48E-6FDC1A72010E}" type="slidenum">
              <a:rPr lang="zh-CN" altLang="en-US" smtClean="0"/>
              <a:pPr/>
              <a:t>33</a:t>
            </a:fld>
            <a:endParaRPr lang="zh-CN" altLang="en-US"/>
          </a:p>
        </p:txBody>
      </p:sp>
      <p:sp>
        <p:nvSpPr>
          <p:cNvPr id="9" name="文本框 8">
            <a:extLst>
              <a:ext uri="{FF2B5EF4-FFF2-40B4-BE49-F238E27FC236}">
                <a16:creationId xmlns:a16="http://schemas.microsoft.com/office/drawing/2014/main" id="{43B19A3B-8CC7-4F87-8BEF-211CEBEA8369}"/>
              </a:ext>
            </a:extLst>
          </p:cNvPr>
          <p:cNvSpPr txBox="1"/>
          <p:nvPr/>
        </p:nvSpPr>
        <p:spPr>
          <a:xfrm>
            <a:off x="6601812" y="2543934"/>
            <a:ext cx="4725713" cy="646331"/>
          </a:xfrm>
          <a:prstGeom prst="rect">
            <a:avLst/>
          </a:prstGeom>
          <a:noFill/>
        </p:spPr>
        <p:txBody>
          <a:bodyPr wrap="square">
            <a:spAutoFit/>
          </a:bodyPr>
          <a:lstStyle/>
          <a:p>
            <a:r>
              <a:rPr lang="zh-CN" altLang="en-US" b="1" dirty="0">
                <a:solidFill>
                  <a:srgbClr val="FF0000"/>
                </a:solidFill>
              </a:rPr>
              <a:t>所外用户可通过外网访问：</a:t>
            </a:r>
            <a:endParaRPr lang="en-US" altLang="zh-CN" b="1" dirty="0">
              <a:solidFill>
                <a:srgbClr val="FF0000"/>
              </a:solidFill>
            </a:endParaRPr>
          </a:p>
          <a:p>
            <a:r>
              <a:rPr lang="zh-CN" altLang="en-US" b="1" dirty="0">
                <a:solidFill>
                  <a:srgbClr val="FF0000"/>
                </a:solidFill>
              </a:rPr>
              <a:t>用户申请统一认证账号</a:t>
            </a:r>
            <a:r>
              <a:rPr lang="en-US" altLang="zh-CN" b="1" dirty="0">
                <a:solidFill>
                  <a:srgbClr val="FF0000"/>
                </a:solidFill>
              </a:rPr>
              <a:t>+</a:t>
            </a:r>
            <a:r>
              <a:rPr lang="zh-CN" altLang="en-US" b="1" dirty="0">
                <a:solidFill>
                  <a:srgbClr val="FF0000"/>
                </a:solidFill>
              </a:rPr>
              <a:t>注册</a:t>
            </a:r>
            <a:r>
              <a:rPr lang="en-US" altLang="zh-CN" b="1" dirty="0">
                <a:solidFill>
                  <a:srgbClr val="FF0000"/>
                </a:solidFill>
              </a:rPr>
              <a:t>SDC</a:t>
            </a:r>
            <a:r>
              <a:rPr lang="zh-CN" altLang="en-US" b="1" dirty="0">
                <a:solidFill>
                  <a:srgbClr val="FF0000"/>
                </a:solidFill>
              </a:rPr>
              <a:t>的集群账号</a:t>
            </a:r>
          </a:p>
        </p:txBody>
      </p:sp>
    </p:spTree>
    <p:extLst>
      <p:ext uri="{BB962C8B-B14F-4D97-AF65-F5344CB8AC3E}">
        <p14:creationId xmlns:p14="http://schemas.microsoft.com/office/powerpoint/2010/main" val="36315118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E2B0FF2C-B012-4C61-B84E-B44213C09156}"/>
              </a:ext>
            </a:extLst>
          </p:cNvPr>
          <p:cNvGrpSpPr/>
          <p:nvPr/>
        </p:nvGrpSpPr>
        <p:grpSpPr>
          <a:xfrm>
            <a:off x="7422990" y="1401306"/>
            <a:ext cx="4486266" cy="2122900"/>
            <a:chOff x="575556" y="1171435"/>
            <a:chExt cx="7992888" cy="1260000"/>
          </a:xfrm>
        </p:grpSpPr>
        <p:sp>
          <p:nvSpPr>
            <p:cNvPr id="17" name="矩形 16">
              <a:extLst>
                <a:ext uri="{FF2B5EF4-FFF2-40B4-BE49-F238E27FC236}">
                  <a16:creationId xmlns:a16="http://schemas.microsoft.com/office/drawing/2014/main" id="{84CBA768-755B-4FA6-9981-DB0D8F64255C}"/>
                </a:ext>
              </a:extLst>
            </p:cNvPr>
            <p:cNvSpPr/>
            <p:nvPr/>
          </p:nvSpPr>
          <p:spPr>
            <a:xfrm>
              <a:off x="575556" y="1171435"/>
              <a:ext cx="7992888" cy="1260000"/>
            </a:xfrm>
            <a:prstGeom prst="rect">
              <a:avLst/>
            </a:prstGeom>
            <a:solidFill>
              <a:schemeClr val="bg1"/>
            </a:solidFill>
            <a:ln>
              <a:gradFill>
                <a:gsLst>
                  <a:gs pos="0">
                    <a:schemeClr val="accent1">
                      <a:lumMod val="40000"/>
                      <a:lumOff val="60000"/>
                      <a:alpha val="0"/>
                    </a:schemeClr>
                  </a:gs>
                  <a:gs pos="100000">
                    <a:schemeClr val="accent1">
                      <a:lumMod val="60000"/>
                      <a:lumOff val="40000"/>
                    </a:schemeClr>
                  </a:gs>
                </a:gsLst>
                <a:lin ang="5400000" scaled="1"/>
              </a:gradFill>
            </a:ln>
            <a:effectLst>
              <a:outerShdw blurRad="762000" dist="406400" dir="5400000" sx="92000" sy="92000" algn="t" rotWithShape="0">
                <a:srgbClr val="003F76">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cxnSp>
          <p:nvCxnSpPr>
            <p:cNvPr id="18" name="直接连接符 17">
              <a:extLst>
                <a:ext uri="{FF2B5EF4-FFF2-40B4-BE49-F238E27FC236}">
                  <a16:creationId xmlns:a16="http://schemas.microsoft.com/office/drawing/2014/main" id="{1FFD0DB8-913B-478D-9E1A-877AABC43A1E}"/>
                </a:ext>
              </a:extLst>
            </p:cNvPr>
            <p:cNvCxnSpPr>
              <a:cxnSpLocks/>
            </p:cNvCxnSpPr>
            <p:nvPr/>
          </p:nvCxnSpPr>
          <p:spPr>
            <a:xfrm>
              <a:off x="575556" y="1179084"/>
              <a:ext cx="7992888" cy="0"/>
            </a:xfrm>
            <a:prstGeom prst="line">
              <a:avLst/>
            </a:prstGeom>
            <a:ln w="4445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3" name="标题 1"/>
          <p:cNvSpPr>
            <a:spLocks noGrp="1"/>
          </p:cNvSpPr>
          <p:nvPr>
            <p:ph type="title"/>
          </p:nvPr>
        </p:nvSpPr>
        <p:spPr>
          <a:xfrm>
            <a:off x="888319" y="108859"/>
            <a:ext cx="8990280" cy="1039573"/>
          </a:xfrm>
        </p:spPr>
        <p:txBody>
          <a:bodyPr lIns="121917" tIns="60958" rIns="121917" bIns="60958">
            <a:normAutofit/>
          </a:bodyPr>
          <a:lstStyle/>
          <a:p>
            <a:r>
              <a:rPr lang="zh-CN" altLang="en-US" b="1" dirty="0">
                <a:latin typeface="微软雅黑" panose="020B0503020204020204" pitchFamily="34" charset="-122"/>
                <a:ea typeface="微软雅黑" panose="020B0503020204020204" pitchFamily="34" charset="-122"/>
              </a:rPr>
              <a:t>科学产出</a:t>
            </a:r>
            <a:endParaRPr lang="zh-CN" altLang="en-US" dirty="0"/>
          </a:p>
        </p:txBody>
      </p:sp>
      <p:sp>
        <p:nvSpPr>
          <p:cNvPr id="54" name="圆角矩形 53"/>
          <p:cNvSpPr/>
          <p:nvPr/>
        </p:nvSpPr>
        <p:spPr>
          <a:xfrm>
            <a:off x="888319" y="1360076"/>
            <a:ext cx="5889000" cy="2672848"/>
          </a:xfrm>
          <a:prstGeom prst="roundRect">
            <a:avLst>
              <a:gd name="adj" fmla="val 10000"/>
            </a:avLst>
          </a:prstGeom>
        </p:spPr>
        <p:style>
          <a:lnRef idx="2">
            <a:schemeClr val="accent5">
              <a:hueOff val="-5675477"/>
              <a:satOff val="8616"/>
              <a:lumOff val="-1509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91438" tIns="45719" rIns="91438" bIns="45719"/>
          <a:lstStyle/>
          <a:p>
            <a:pPr algn="just">
              <a:spcAft>
                <a:spcPts val="600"/>
              </a:spcAft>
            </a:pPr>
            <a:r>
              <a:rPr lang="en-US" altLang="zh-CN" sz="2400" b="1" kern="100" dirty="0">
                <a:latin typeface="微软雅黑" panose="020B0503020204020204" pitchFamily="34" charset="-122"/>
                <a:ea typeface="微软雅黑" panose="020B0503020204020204" pitchFamily="34" charset="-122"/>
                <a:cs typeface="Times New Roman" panose="02020603050405020304" pitchFamily="18" charset="0"/>
              </a:rPr>
              <a:t>2023</a:t>
            </a:r>
            <a:r>
              <a:rPr lang="zh-CN" altLang="en-US" sz="2400" b="1" kern="100" dirty="0">
                <a:latin typeface="微软雅黑" panose="020B0503020204020204" pitchFamily="34" charset="-122"/>
                <a:ea typeface="微软雅黑" panose="020B0503020204020204" pitchFamily="34" charset="-122"/>
                <a:cs typeface="Times New Roman" panose="02020603050405020304" pitchFamily="18" charset="0"/>
              </a:rPr>
              <a:t>年上半年发表论文</a:t>
            </a:r>
            <a:r>
              <a:rPr lang="en-US" altLang="zh-CN" sz="2400" b="1" kern="100" dirty="0">
                <a:latin typeface="微软雅黑" panose="020B0503020204020204" pitchFamily="34" charset="-122"/>
                <a:ea typeface="微软雅黑" panose="020B0503020204020204" pitchFamily="34" charset="-122"/>
                <a:cs typeface="Times New Roman" panose="02020603050405020304" pitchFamily="18" charset="0"/>
              </a:rPr>
              <a:t>40</a:t>
            </a:r>
            <a:r>
              <a:rPr lang="zh-CN" altLang="en-US" sz="2400" b="1" kern="100" dirty="0">
                <a:latin typeface="微软雅黑" panose="020B0503020204020204" pitchFamily="34" charset="-122"/>
                <a:ea typeface="微软雅黑" panose="020B0503020204020204" pitchFamily="34" charset="-122"/>
                <a:cs typeface="Times New Roman" panose="02020603050405020304" pitchFamily="18" charset="0"/>
              </a:rPr>
              <a:t>篇：</a:t>
            </a:r>
            <a:r>
              <a:rPr lang="en-US" altLang="zh-CN" sz="2400" b="1" dirty="0">
                <a:solidFill>
                  <a:srgbClr val="C00000"/>
                </a:solidFill>
                <a:latin typeface="微软雅黑" panose="020B0503020204020204" pitchFamily="34" charset="-122"/>
                <a:ea typeface="微软雅黑" panose="020B0503020204020204" pitchFamily="34" charset="-122"/>
              </a:rPr>
              <a:t> </a:t>
            </a:r>
            <a:endParaRPr lang="en-US" altLang="zh-CN" sz="2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p>
            <a:pPr marL="540000" lvl="1" indent="-285750" algn="just">
              <a:spcBef>
                <a:spcPts val="600"/>
              </a:spcBef>
              <a:buFont typeface="Arial" panose="020B0604020202020204" pitchFamily="34" charset="0"/>
              <a:buChar char="•"/>
            </a:pPr>
            <a:r>
              <a:rPr lang="zh-CN" altLang="en-US" sz="2200" b="1" dirty="0">
                <a:solidFill>
                  <a:srgbClr val="002060"/>
                </a:solidFill>
                <a:latin typeface="微软雅黑" panose="020B0503020204020204" pitchFamily="34" charset="-122"/>
                <a:ea typeface="微软雅黑" panose="020B0503020204020204" pitchFamily="34" charset="-122"/>
              </a:rPr>
              <a:t>黑洞</a:t>
            </a:r>
            <a:r>
              <a:rPr lang="en-US" altLang="zh-CN" sz="2200" b="1" dirty="0">
                <a:solidFill>
                  <a:srgbClr val="002060"/>
                </a:solidFill>
                <a:latin typeface="微软雅黑" panose="020B0503020204020204" pitchFamily="34" charset="-122"/>
                <a:ea typeface="微软雅黑" panose="020B0503020204020204" pitchFamily="34" charset="-122"/>
              </a:rPr>
              <a:t>X</a:t>
            </a:r>
            <a:r>
              <a:rPr lang="zh-CN" altLang="en-US" sz="2200" b="1" dirty="0">
                <a:solidFill>
                  <a:srgbClr val="002060"/>
                </a:solidFill>
                <a:latin typeface="微软雅黑" panose="020B0503020204020204" pitchFamily="34" charset="-122"/>
                <a:ea typeface="微软雅黑" panose="020B0503020204020204" pitchFamily="34" charset="-122"/>
              </a:rPr>
              <a:t>射线双星：</a:t>
            </a:r>
            <a:r>
              <a:rPr lang="en-US" altLang="zh-CN" sz="2200" b="1" dirty="0">
                <a:solidFill>
                  <a:srgbClr val="002060"/>
                </a:solidFill>
                <a:latin typeface="微软雅黑" panose="020B0503020204020204" pitchFamily="34" charset="-122"/>
                <a:ea typeface="微软雅黑" panose="020B0503020204020204" pitchFamily="34" charset="-122"/>
              </a:rPr>
              <a:t>17</a:t>
            </a:r>
            <a:r>
              <a:rPr lang="zh-CN" altLang="en-US" sz="2200" b="1" dirty="0">
                <a:solidFill>
                  <a:srgbClr val="002060"/>
                </a:solidFill>
                <a:latin typeface="微软雅黑" panose="020B0503020204020204" pitchFamily="34" charset="-122"/>
                <a:ea typeface="微软雅黑" panose="020B0503020204020204" pitchFamily="34" charset="-122"/>
              </a:rPr>
              <a:t>；</a:t>
            </a:r>
            <a:endParaRPr lang="en-US" altLang="zh-CN" sz="2200" b="1" dirty="0">
              <a:solidFill>
                <a:srgbClr val="002060"/>
              </a:solidFill>
              <a:latin typeface="微软雅黑" panose="020B0503020204020204" pitchFamily="34" charset="-122"/>
              <a:ea typeface="微软雅黑" panose="020B0503020204020204" pitchFamily="34" charset="-122"/>
            </a:endParaRPr>
          </a:p>
          <a:p>
            <a:pPr marL="540000" lvl="1" indent="-285750" algn="just">
              <a:spcBef>
                <a:spcPts val="600"/>
              </a:spcBef>
              <a:buFont typeface="Arial" panose="020B0604020202020204" pitchFamily="34" charset="0"/>
              <a:buChar char="•"/>
            </a:pPr>
            <a:r>
              <a:rPr lang="zh-CN" altLang="en-US" sz="2200" b="1" dirty="0">
                <a:solidFill>
                  <a:srgbClr val="002060"/>
                </a:solidFill>
                <a:latin typeface="微软雅黑" panose="020B0503020204020204" pitchFamily="34" charset="-122"/>
                <a:ea typeface="微软雅黑" panose="020B0503020204020204" pitchFamily="34" charset="-122"/>
              </a:rPr>
              <a:t>中子星</a:t>
            </a:r>
            <a:r>
              <a:rPr lang="en-US" altLang="zh-CN" sz="2200" b="1" dirty="0">
                <a:solidFill>
                  <a:srgbClr val="002060"/>
                </a:solidFill>
                <a:latin typeface="微软雅黑" panose="020B0503020204020204" pitchFamily="34" charset="-122"/>
                <a:ea typeface="微软雅黑" panose="020B0503020204020204" pitchFamily="34" charset="-122"/>
              </a:rPr>
              <a:t>X</a:t>
            </a:r>
            <a:r>
              <a:rPr lang="zh-CN" altLang="en-US" sz="2200" b="1" dirty="0">
                <a:solidFill>
                  <a:srgbClr val="002060"/>
                </a:solidFill>
                <a:latin typeface="微软雅黑" panose="020B0503020204020204" pitchFamily="34" charset="-122"/>
                <a:ea typeface="微软雅黑" panose="020B0503020204020204" pitchFamily="34" charset="-122"/>
              </a:rPr>
              <a:t>射线双星和孤立中子星：</a:t>
            </a:r>
            <a:r>
              <a:rPr lang="en-US" altLang="zh-CN" sz="2200" b="1" dirty="0">
                <a:solidFill>
                  <a:srgbClr val="002060"/>
                </a:solidFill>
                <a:latin typeface="微软雅黑" panose="020B0503020204020204" pitchFamily="34" charset="-122"/>
                <a:ea typeface="微软雅黑" panose="020B0503020204020204" pitchFamily="34" charset="-122"/>
              </a:rPr>
              <a:t>8</a:t>
            </a:r>
            <a:r>
              <a:rPr lang="zh-CN" altLang="en-US" sz="2200" b="1" dirty="0">
                <a:solidFill>
                  <a:srgbClr val="002060"/>
                </a:solidFill>
                <a:latin typeface="微软雅黑" panose="020B0503020204020204" pitchFamily="34" charset="-122"/>
                <a:ea typeface="微软雅黑" panose="020B0503020204020204" pitchFamily="34" charset="-122"/>
              </a:rPr>
              <a:t>；</a:t>
            </a:r>
            <a:endParaRPr lang="en-US" altLang="zh-CN" sz="2200" b="1" dirty="0">
              <a:solidFill>
                <a:srgbClr val="002060"/>
              </a:solidFill>
              <a:latin typeface="微软雅黑" panose="020B0503020204020204" pitchFamily="34" charset="-122"/>
              <a:ea typeface="微软雅黑" panose="020B0503020204020204" pitchFamily="34" charset="-122"/>
            </a:endParaRPr>
          </a:p>
          <a:p>
            <a:pPr marL="540000" lvl="1" indent="-285750" algn="just">
              <a:spcBef>
                <a:spcPts val="600"/>
              </a:spcBef>
              <a:buFont typeface="Arial" panose="020B0604020202020204" pitchFamily="34" charset="0"/>
              <a:buChar char="•"/>
            </a:pPr>
            <a:r>
              <a:rPr lang="zh-CN" altLang="en-US" sz="2200" b="1" dirty="0">
                <a:solidFill>
                  <a:srgbClr val="002060"/>
                </a:solidFill>
                <a:latin typeface="微软雅黑" panose="020B0503020204020204" pitchFamily="34" charset="-122"/>
                <a:ea typeface="微软雅黑" panose="020B0503020204020204" pitchFamily="34" charset="-122"/>
              </a:rPr>
              <a:t>高能爆发：</a:t>
            </a:r>
            <a:r>
              <a:rPr lang="en-US" altLang="zh-CN" sz="2200" b="1" dirty="0">
                <a:solidFill>
                  <a:srgbClr val="002060"/>
                </a:solidFill>
                <a:latin typeface="微软雅黑" panose="020B0503020204020204" pitchFamily="34" charset="-122"/>
                <a:ea typeface="微软雅黑" panose="020B0503020204020204" pitchFamily="34" charset="-122"/>
              </a:rPr>
              <a:t>8</a:t>
            </a:r>
            <a:r>
              <a:rPr lang="zh-CN" altLang="en-US" sz="2200" b="1" dirty="0">
                <a:solidFill>
                  <a:srgbClr val="002060"/>
                </a:solidFill>
                <a:latin typeface="微软雅黑" panose="020B0503020204020204" pitchFamily="34" charset="-122"/>
                <a:ea typeface="微软雅黑" panose="020B0503020204020204" pitchFamily="34" charset="-122"/>
              </a:rPr>
              <a:t>；</a:t>
            </a:r>
            <a:endParaRPr lang="en-US" altLang="zh-CN" sz="2200" b="1" dirty="0">
              <a:solidFill>
                <a:srgbClr val="002060"/>
              </a:solidFill>
              <a:latin typeface="微软雅黑" panose="020B0503020204020204" pitchFamily="34" charset="-122"/>
              <a:ea typeface="微软雅黑" panose="020B0503020204020204" pitchFamily="34" charset="-122"/>
            </a:endParaRPr>
          </a:p>
          <a:p>
            <a:pPr marL="540000" lvl="1" indent="-285750" algn="just">
              <a:spcBef>
                <a:spcPts val="600"/>
              </a:spcBef>
              <a:buFont typeface="Arial" panose="020B0604020202020204" pitchFamily="34" charset="0"/>
              <a:buChar char="•"/>
            </a:pPr>
            <a:r>
              <a:rPr lang="zh-CN" altLang="en-US" sz="2200" b="1" dirty="0">
                <a:solidFill>
                  <a:srgbClr val="002060"/>
                </a:solidFill>
                <a:latin typeface="微软雅黑" panose="020B0503020204020204" pitchFamily="34" charset="-122"/>
                <a:ea typeface="微软雅黑" panose="020B0503020204020204" pitchFamily="34" charset="-122"/>
              </a:rPr>
              <a:t>标定本底：</a:t>
            </a:r>
            <a:r>
              <a:rPr lang="en-US" altLang="zh-CN" sz="2200" b="1" dirty="0">
                <a:solidFill>
                  <a:srgbClr val="002060"/>
                </a:solidFill>
                <a:latin typeface="微软雅黑" panose="020B0503020204020204" pitchFamily="34" charset="-122"/>
                <a:ea typeface="微软雅黑" panose="020B0503020204020204" pitchFamily="34" charset="-122"/>
              </a:rPr>
              <a:t>6</a:t>
            </a:r>
            <a:r>
              <a:rPr lang="zh-CN" altLang="en-US" sz="2200" b="1" dirty="0">
                <a:solidFill>
                  <a:srgbClr val="002060"/>
                </a:solidFill>
                <a:latin typeface="微软雅黑" panose="020B0503020204020204" pitchFamily="34" charset="-122"/>
                <a:ea typeface="微软雅黑" panose="020B0503020204020204" pitchFamily="34" charset="-122"/>
              </a:rPr>
              <a:t>；</a:t>
            </a:r>
            <a:endParaRPr lang="en-US" altLang="zh-CN" sz="2200" b="1" dirty="0">
              <a:solidFill>
                <a:srgbClr val="002060"/>
              </a:solidFill>
              <a:latin typeface="微软雅黑" panose="020B0503020204020204" pitchFamily="34" charset="-122"/>
              <a:ea typeface="微软雅黑" panose="020B0503020204020204" pitchFamily="34" charset="-122"/>
            </a:endParaRPr>
          </a:p>
          <a:p>
            <a:pPr marL="540000" lvl="1" indent="-285750" algn="just">
              <a:spcBef>
                <a:spcPts val="600"/>
              </a:spcBef>
              <a:buFont typeface="Arial" panose="020B0604020202020204" pitchFamily="34" charset="0"/>
              <a:buChar char="•"/>
            </a:pPr>
            <a:r>
              <a:rPr lang="zh-CN" altLang="en-US" sz="2200" b="1" dirty="0">
                <a:solidFill>
                  <a:srgbClr val="002060"/>
                </a:solidFill>
                <a:latin typeface="微软雅黑" panose="020B0503020204020204" pitchFamily="34" charset="-122"/>
                <a:ea typeface="微软雅黑" panose="020B0503020204020204" pitchFamily="34" charset="-122"/>
              </a:rPr>
              <a:t>交叉学科：</a:t>
            </a:r>
            <a:r>
              <a:rPr lang="en-US" altLang="zh-CN" sz="2200" b="1" dirty="0">
                <a:solidFill>
                  <a:srgbClr val="002060"/>
                </a:solidFill>
                <a:latin typeface="微软雅黑" panose="020B0503020204020204" pitchFamily="34" charset="-122"/>
                <a:ea typeface="微软雅黑" panose="020B0503020204020204" pitchFamily="34" charset="-122"/>
              </a:rPr>
              <a:t>1</a:t>
            </a:r>
            <a:r>
              <a:rPr lang="zh-CN" altLang="en-US" sz="2200" b="1" dirty="0">
                <a:solidFill>
                  <a:srgbClr val="002060"/>
                </a:solidFill>
                <a:latin typeface="微软雅黑" panose="020B0503020204020204" pitchFamily="34" charset="-122"/>
                <a:ea typeface="微软雅黑" panose="020B0503020204020204" pitchFamily="34" charset="-122"/>
              </a:rPr>
              <a:t>；</a:t>
            </a:r>
            <a:endParaRPr lang="zh-CN" altLang="zh-CN" sz="2200" b="1" dirty="0">
              <a:solidFill>
                <a:srgbClr val="002060"/>
              </a:solidFill>
              <a:latin typeface="微软雅黑" panose="020B0503020204020204" pitchFamily="34" charset="-122"/>
              <a:ea typeface="微软雅黑" panose="020B0503020204020204" pitchFamily="34" charset="-122"/>
            </a:endParaRPr>
          </a:p>
        </p:txBody>
      </p:sp>
      <p:sp>
        <p:nvSpPr>
          <p:cNvPr id="11" name="文本框 13">
            <a:extLst>
              <a:ext uri="{FF2B5EF4-FFF2-40B4-BE49-F238E27FC236}">
                <a16:creationId xmlns:a16="http://schemas.microsoft.com/office/drawing/2014/main" id="{63107BB0-CFA7-43C7-95F1-3C17FB97FE25}"/>
              </a:ext>
            </a:extLst>
          </p:cNvPr>
          <p:cNvSpPr txBox="1"/>
          <p:nvPr/>
        </p:nvSpPr>
        <p:spPr>
          <a:xfrm>
            <a:off x="7466530" y="1481310"/>
            <a:ext cx="4324033" cy="1966051"/>
          </a:xfrm>
          <a:prstGeom prst="rect">
            <a:avLst/>
          </a:prstGeom>
          <a:noFill/>
        </p:spPr>
        <p:txBody>
          <a:bodyPr wrap="square" rtlCol="0">
            <a:spAutoFit/>
          </a:bodyPr>
          <a:lstStyle/>
          <a:p>
            <a:pPr algn="ctr">
              <a:lnSpc>
                <a:spcPct val="130000"/>
              </a:lnSpc>
            </a:pPr>
            <a:r>
              <a:rPr lang="zh-CN" altLang="en-US" sz="2400" b="1" dirty="0">
                <a:solidFill>
                  <a:srgbClr val="002060"/>
                </a:solidFill>
                <a:latin typeface="微软雅黑" panose="020B0503020204020204" pitchFamily="34" charset="-122"/>
                <a:ea typeface="微软雅黑" panose="020B0503020204020204" pitchFamily="34" charset="-122"/>
              </a:rPr>
              <a:t>使用慧眼卫星数据或结果</a:t>
            </a:r>
            <a:r>
              <a:rPr lang="zh-CN" altLang="en-US" sz="2400" b="1" i="1" dirty="0">
                <a:solidFill>
                  <a:srgbClr val="C00000"/>
                </a:solidFill>
                <a:latin typeface="微软雅黑" panose="020B0503020204020204" pitchFamily="34" charset="-122"/>
                <a:ea typeface="微软雅黑" panose="020B0503020204020204" pitchFamily="34" charset="-122"/>
              </a:rPr>
              <a:t>发表</a:t>
            </a:r>
            <a:r>
              <a:rPr lang="zh-CN" altLang="en-US" sz="2400" b="1" dirty="0">
                <a:solidFill>
                  <a:srgbClr val="002060"/>
                </a:solidFill>
                <a:latin typeface="微软雅黑" panose="020B0503020204020204" pitchFamily="34" charset="-122"/>
                <a:ea typeface="微软雅黑" panose="020B0503020204020204" pitchFamily="34" charset="-122"/>
              </a:rPr>
              <a:t>的论文和</a:t>
            </a:r>
            <a:r>
              <a:rPr lang="zh-CN" altLang="en-US" sz="2400" b="1" i="1" dirty="0">
                <a:solidFill>
                  <a:srgbClr val="C00000"/>
                </a:solidFill>
                <a:latin typeface="微软雅黑" panose="020B0503020204020204" pitchFamily="34" charset="-122"/>
                <a:ea typeface="微软雅黑" panose="020B0503020204020204" pitchFamily="34" charset="-122"/>
              </a:rPr>
              <a:t>引用</a:t>
            </a:r>
            <a:r>
              <a:rPr lang="zh-CN" altLang="en-US" sz="2400" b="1" i="1" dirty="0">
                <a:solidFill>
                  <a:srgbClr val="0070C0"/>
                </a:solidFill>
                <a:latin typeface="微软雅黑" panose="020B0503020204020204" pitchFamily="34" charset="-122"/>
                <a:ea typeface="微软雅黑" panose="020B0503020204020204" pitchFamily="34" charset="-122"/>
              </a:rPr>
              <a:t> </a:t>
            </a:r>
            <a:r>
              <a:rPr lang="zh-CN" altLang="en-US" sz="2400" b="1" dirty="0">
                <a:solidFill>
                  <a:srgbClr val="002060"/>
                </a:solidFill>
                <a:latin typeface="微软雅黑" panose="020B0503020204020204" pitchFamily="34" charset="-122"/>
                <a:ea typeface="微软雅黑" panose="020B0503020204020204" pitchFamily="34" charset="-122"/>
              </a:rPr>
              <a:t>都在不断增加</a:t>
            </a:r>
            <a:endParaRPr lang="en-US" altLang="zh-CN" sz="2400" b="1" dirty="0">
              <a:solidFill>
                <a:srgbClr val="002060"/>
              </a:solidFill>
              <a:latin typeface="微软雅黑" panose="020B0503020204020204" pitchFamily="34" charset="-122"/>
              <a:ea typeface="微软雅黑" panose="020B0503020204020204" pitchFamily="34" charset="-122"/>
            </a:endParaRPr>
          </a:p>
          <a:p>
            <a:pPr algn="ctr">
              <a:lnSpc>
                <a:spcPct val="130000"/>
              </a:lnSpc>
            </a:pPr>
            <a:r>
              <a:rPr lang="zh-CN" altLang="en-US" sz="2400" b="1" dirty="0">
                <a:solidFill>
                  <a:srgbClr val="002060"/>
                </a:solidFill>
                <a:latin typeface="微软雅黑" panose="020B0503020204020204" pitchFamily="34" charset="-122"/>
                <a:ea typeface="微软雅黑" panose="020B0503020204020204" pitchFamily="34" charset="-122"/>
              </a:rPr>
              <a:t>（数据来自美国</a:t>
            </a:r>
            <a:r>
              <a:rPr lang="en-US" altLang="zh-CN" sz="2400" b="1" dirty="0">
                <a:solidFill>
                  <a:srgbClr val="002060"/>
                </a:solidFill>
                <a:latin typeface="微软雅黑" panose="020B0503020204020204" pitchFamily="34" charset="-122"/>
                <a:ea typeface="微软雅黑" panose="020B0503020204020204" pitchFamily="34" charset="-122"/>
              </a:rPr>
              <a:t>NASA ADS</a:t>
            </a:r>
            <a:r>
              <a:rPr lang="zh-CN" altLang="en-US" sz="2400" b="1" dirty="0">
                <a:solidFill>
                  <a:srgbClr val="002060"/>
                </a:solidFill>
                <a:latin typeface="微软雅黑" panose="020B0503020204020204" pitchFamily="34" charset="-122"/>
                <a:ea typeface="微软雅黑" panose="020B0503020204020204" pitchFamily="34" charset="-122"/>
              </a:rPr>
              <a:t>网站：截止</a:t>
            </a:r>
            <a:r>
              <a:rPr lang="en-US" altLang="zh-CN" sz="2400" b="1" dirty="0">
                <a:solidFill>
                  <a:srgbClr val="002060"/>
                </a:solidFill>
                <a:latin typeface="微软雅黑" panose="020B0503020204020204" pitchFamily="34" charset="-122"/>
                <a:ea typeface="微软雅黑" panose="020B0503020204020204" pitchFamily="34" charset="-122"/>
              </a:rPr>
              <a:t>2023.7.10</a:t>
            </a:r>
            <a:r>
              <a:rPr lang="zh-CN" altLang="en-US" sz="2400" b="1" dirty="0">
                <a:solidFill>
                  <a:srgbClr val="002060"/>
                </a:solidFill>
                <a:latin typeface="微软雅黑" panose="020B0503020204020204" pitchFamily="34" charset="-122"/>
                <a:ea typeface="微软雅黑" panose="020B0503020204020204" pitchFamily="34" charset="-122"/>
              </a:rPr>
              <a:t>）</a:t>
            </a:r>
          </a:p>
        </p:txBody>
      </p:sp>
      <p:sp>
        <p:nvSpPr>
          <p:cNvPr id="4" name="矩形 3"/>
          <p:cNvSpPr/>
          <p:nvPr/>
        </p:nvSpPr>
        <p:spPr>
          <a:xfrm>
            <a:off x="9517845" y="4337084"/>
            <a:ext cx="1678665" cy="777457"/>
          </a:xfrm>
          <a:prstGeom prst="rect">
            <a:avLst/>
          </a:prstGeom>
        </p:spPr>
        <p:txBody>
          <a:bodyPr wrap="none">
            <a:spAutoFit/>
          </a:bodyPr>
          <a:lstStyle/>
          <a:p>
            <a:pPr algn="ctr">
              <a:lnSpc>
                <a:spcPct val="130000"/>
              </a:lnSpc>
            </a:pPr>
            <a:r>
              <a:rPr lang="zh-CN" altLang="en-US" b="1" dirty="0">
                <a:solidFill>
                  <a:srgbClr val="C00000"/>
                </a:solidFill>
                <a:latin typeface="微软雅黑" panose="020B0503020204020204" pitchFamily="34" charset="-122"/>
                <a:ea typeface="微软雅黑" panose="020B0503020204020204" pitchFamily="34" charset="-122"/>
              </a:rPr>
              <a:t>总文章：</a:t>
            </a:r>
            <a:r>
              <a:rPr lang="en-US" altLang="zh-CN" b="1" dirty="0">
                <a:solidFill>
                  <a:srgbClr val="C00000"/>
                </a:solidFill>
                <a:latin typeface="微软雅黑" panose="020B0503020204020204" pitchFamily="34" charset="-122"/>
                <a:ea typeface="微软雅黑" panose="020B0503020204020204" pitchFamily="34" charset="-122"/>
              </a:rPr>
              <a:t>184</a:t>
            </a:r>
          </a:p>
          <a:p>
            <a:pPr algn="ctr">
              <a:lnSpc>
                <a:spcPct val="130000"/>
              </a:lnSpc>
            </a:pPr>
            <a:r>
              <a:rPr lang="zh-CN" altLang="en-US" b="1" dirty="0">
                <a:solidFill>
                  <a:srgbClr val="C00000"/>
                </a:solidFill>
                <a:latin typeface="微软雅黑" panose="020B0503020204020204" pitchFamily="34" charset="-122"/>
                <a:ea typeface="微软雅黑" panose="020B0503020204020204" pitchFamily="34" charset="-122"/>
              </a:rPr>
              <a:t>总引用：</a:t>
            </a:r>
            <a:r>
              <a:rPr lang="en-US" altLang="zh-CN" b="1" dirty="0">
                <a:solidFill>
                  <a:srgbClr val="C00000"/>
                </a:solidFill>
                <a:latin typeface="微软雅黑" panose="020B0503020204020204" pitchFamily="34" charset="-122"/>
                <a:ea typeface="微软雅黑" panose="020B0503020204020204" pitchFamily="34" charset="-122"/>
              </a:rPr>
              <a:t>5171</a:t>
            </a:r>
            <a:endParaRPr lang="zh-CN" altLang="en-US" b="1" dirty="0">
              <a:solidFill>
                <a:srgbClr val="C00000"/>
              </a:solidFill>
              <a:latin typeface="微软雅黑" panose="020B0503020204020204" pitchFamily="34" charset="-122"/>
              <a:ea typeface="微软雅黑" panose="020B0503020204020204" pitchFamily="34" charset="-122"/>
            </a:endParaRPr>
          </a:p>
        </p:txBody>
      </p:sp>
      <p:sp>
        <p:nvSpPr>
          <p:cNvPr id="2" name="灯片编号占位符 1">
            <a:extLst>
              <a:ext uri="{FF2B5EF4-FFF2-40B4-BE49-F238E27FC236}">
                <a16:creationId xmlns:a16="http://schemas.microsoft.com/office/drawing/2014/main" id="{8CE54D38-315A-4A59-991D-439211873473}"/>
              </a:ext>
            </a:extLst>
          </p:cNvPr>
          <p:cNvSpPr>
            <a:spLocks noGrp="1"/>
          </p:cNvSpPr>
          <p:nvPr>
            <p:ph type="sldNum" sz="quarter" idx="12"/>
          </p:nvPr>
        </p:nvSpPr>
        <p:spPr/>
        <p:txBody>
          <a:bodyPr/>
          <a:lstStyle/>
          <a:p>
            <a:fld id="{5DD3DB80-B894-403A-B48E-6FDC1A72010E}" type="slidenum">
              <a:rPr lang="zh-CN" altLang="en-US" smtClean="0"/>
              <a:pPr/>
              <a:t>34</a:t>
            </a:fld>
            <a:endParaRPr lang="zh-CN" altLang="en-US"/>
          </a:p>
        </p:txBody>
      </p:sp>
      <p:pic>
        <p:nvPicPr>
          <p:cNvPr id="7" name="图片 6">
            <a:extLst>
              <a:ext uri="{FF2B5EF4-FFF2-40B4-BE49-F238E27FC236}">
                <a16:creationId xmlns:a16="http://schemas.microsoft.com/office/drawing/2014/main" id="{6D886C07-F03B-4881-8F98-09AB7C146278}"/>
              </a:ext>
            </a:extLst>
          </p:cNvPr>
          <p:cNvPicPr>
            <a:picLocks noChangeAspect="1"/>
          </p:cNvPicPr>
          <p:nvPr/>
        </p:nvPicPr>
        <p:blipFill>
          <a:blip r:embed="rId2"/>
          <a:stretch>
            <a:fillRect/>
          </a:stretch>
        </p:blipFill>
        <p:spPr>
          <a:xfrm>
            <a:off x="744257" y="4032924"/>
            <a:ext cx="4037305" cy="2710659"/>
          </a:xfrm>
          <a:prstGeom prst="rect">
            <a:avLst/>
          </a:prstGeom>
        </p:spPr>
      </p:pic>
      <p:pic>
        <p:nvPicPr>
          <p:cNvPr id="9" name="图片 8">
            <a:extLst>
              <a:ext uri="{FF2B5EF4-FFF2-40B4-BE49-F238E27FC236}">
                <a16:creationId xmlns:a16="http://schemas.microsoft.com/office/drawing/2014/main" id="{5B7B6A36-80FF-46A3-84DF-A7C9A15E516C}"/>
              </a:ext>
            </a:extLst>
          </p:cNvPr>
          <p:cNvPicPr>
            <a:picLocks noChangeAspect="1"/>
          </p:cNvPicPr>
          <p:nvPr/>
        </p:nvPicPr>
        <p:blipFill>
          <a:blip r:embed="rId3"/>
          <a:stretch>
            <a:fillRect/>
          </a:stretch>
        </p:blipFill>
        <p:spPr>
          <a:xfrm>
            <a:off x="5110654" y="4032924"/>
            <a:ext cx="3764742" cy="2523468"/>
          </a:xfrm>
          <a:prstGeom prst="rect">
            <a:avLst/>
          </a:prstGeom>
        </p:spPr>
      </p:pic>
      <p:pic>
        <p:nvPicPr>
          <p:cNvPr id="10" name="图片 9">
            <a:extLst>
              <a:ext uri="{FF2B5EF4-FFF2-40B4-BE49-F238E27FC236}">
                <a16:creationId xmlns:a16="http://schemas.microsoft.com/office/drawing/2014/main" id="{37BDA833-E0B6-4E17-ADCC-9E9DFB4210C7}"/>
              </a:ext>
            </a:extLst>
          </p:cNvPr>
          <p:cNvPicPr>
            <a:picLocks noChangeAspect="1"/>
          </p:cNvPicPr>
          <p:nvPr/>
        </p:nvPicPr>
        <p:blipFill>
          <a:blip r:embed="rId4"/>
          <a:stretch>
            <a:fillRect/>
          </a:stretch>
        </p:blipFill>
        <p:spPr>
          <a:xfrm>
            <a:off x="9293388" y="5294658"/>
            <a:ext cx="2560437" cy="953496"/>
          </a:xfrm>
          <a:prstGeom prst="rect">
            <a:avLst/>
          </a:prstGeom>
        </p:spPr>
      </p:pic>
    </p:spTree>
    <p:extLst>
      <p:ext uri="{BB962C8B-B14F-4D97-AF65-F5344CB8AC3E}">
        <p14:creationId xmlns:p14="http://schemas.microsoft.com/office/powerpoint/2010/main" val="41639441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E3AE12-FF46-49D1-A593-CAF16D4CD833}"/>
              </a:ext>
            </a:extLst>
          </p:cNvPr>
          <p:cNvSpPr>
            <a:spLocks noGrp="1"/>
          </p:cNvSpPr>
          <p:nvPr>
            <p:ph type="title"/>
          </p:nvPr>
        </p:nvSpPr>
        <p:spPr>
          <a:xfrm>
            <a:off x="701040" y="101601"/>
            <a:ext cx="10819447" cy="1028699"/>
          </a:xfrm>
        </p:spPr>
        <p:txBody>
          <a:bodyPr/>
          <a:lstStyle/>
          <a:p>
            <a:r>
              <a:rPr lang="zh-CN" altLang="en-US" b="1" dirty="0">
                <a:latin typeface="微软雅黑" panose="020B0503020204020204" pitchFamily="34" charset="-122"/>
                <a:ea typeface="微软雅黑" panose="020B0503020204020204" pitchFamily="34" charset="-122"/>
              </a:rPr>
              <a:t>结束语</a:t>
            </a:r>
          </a:p>
        </p:txBody>
      </p:sp>
      <p:sp>
        <p:nvSpPr>
          <p:cNvPr id="4" name="文本框 3">
            <a:extLst>
              <a:ext uri="{FF2B5EF4-FFF2-40B4-BE49-F238E27FC236}">
                <a16:creationId xmlns:a16="http://schemas.microsoft.com/office/drawing/2014/main" id="{9B57F8A1-D352-42DC-8926-662B5079CF7B}"/>
              </a:ext>
            </a:extLst>
          </p:cNvPr>
          <p:cNvSpPr txBox="1"/>
          <p:nvPr/>
        </p:nvSpPr>
        <p:spPr>
          <a:xfrm>
            <a:off x="508953" y="1432560"/>
            <a:ext cx="11154727" cy="4932119"/>
          </a:xfrm>
          <a:prstGeom prst="rect">
            <a:avLst/>
          </a:prstGeom>
          <a:noFill/>
        </p:spPr>
        <p:txBody>
          <a:bodyPr wrap="square" rtlCol="0">
            <a:spAutoFit/>
          </a:bodyPr>
          <a:lstStyle/>
          <a:p>
            <a:pPr indent="803275">
              <a:lnSpc>
                <a:spcPct val="125000"/>
              </a:lnSpc>
            </a:pPr>
            <a:r>
              <a:rPr lang="zh-CN" altLang="en-US" sz="3200" b="1" dirty="0">
                <a:latin typeface="微软雅黑" panose="020B0503020204020204" pitchFamily="34" charset="-122"/>
                <a:ea typeface="微软雅黑" panose="020B0503020204020204" pitchFamily="34" charset="-122"/>
              </a:rPr>
              <a:t>随着我国空间实力的提升，空间天文特别是空间高能天文领域面临一个非常重要的发展机遇，在近期将有多个空间高能天文卫星发射升空，迫切需要大量研究人员的加入。</a:t>
            </a:r>
            <a:endParaRPr lang="en-US" altLang="zh-CN" sz="3200" b="1" dirty="0">
              <a:latin typeface="微软雅黑" panose="020B0503020204020204" pitchFamily="34" charset="-122"/>
              <a:ea typeface="微软雅黑" panose="020B0503020204020204" pitchFamily="34" charset="-122"/>
            </a:endParaRPr>
          </a:p>
          <a:p>
            <a:pPr indent="803275">
              <a:lnSpc>
                <a:spcPct val="125000"/>
              </a:lnSpc>
            </a:pPr>
            <a:r>
              <a:rPr lang="zh-CN" altLang="en-US" sz="3200" b="1" dirty="0">
                <a:latin typeface="微软雅黑" panose="020B0503020204020204" pitchFamily="34" charset="-122"/>
                <a:ea typeface="微软雅黑" panose="020B0503020204020204" pitchFamily="34" charset="-122"/>
              </a:rPr>
              <a:t>空间天文的数据处理比较复杂，影响因素较多，但流程相对固定，所以数据处理工具和分析软件都比较完善，比较容易上手和开展研究。</a:t>
            </a:r>
            <a:endParaRPr lang="en-US" altLang="zh-CN" sz="3200" b="1" dirty="0">
              <a:latin typeface="微软雅黑" panose="020B0503020204020204" pitchFamily="34" charset="-122"/>
              <a:ea typeface="微软雅黑" panose="020B0503020204020204" pitchFamily="34" charset="-122"/>
            </a:endParaRPr>
          </a:p>
          <a:p>
            <a:pPr indent="803275">
              <a:lnSpc>
                <a:spcPct val="125000"/>
              </a:lnSpc>
            </a:pPr>
            <a:r>
              <a:rPr lang="zh-CN" altLang="en-US" sz="3200" b="1" dirty="0">
                <a:latin typeface="微软雅黑" panose="020B0503020204020204" pitchFamily="34" charset="-122"/>
                <a:ea typeface="微软雅黑" panose="020B0503020204020204" pitchFamily="34" charset="-122"/>
              </a:rPr>
              <a:t>希望大家有机会多加练习，多积累数据分析经验，便于以后投入研究工作。</a:t>
            </a:r>
            <a:endParaRPr lang="en-US" altLang="zh-CN" sz="3200" b="1" dirty="0">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D8602F76-4566-4600-96BC-31E5B98CC205}"/>
              </a:ext>
            </a:extLst>
          </p:cNvPr>
          <p:cNvSpPr txBox="1"/>
          <p:nvPr/>
        </p:nvSpPr>
        <p:spPr>
          <a:xfrm>
            <a:off x="9611360" y="5720080"/>
            <a:ext cx="1909127" cy="830997"/>
          </a:xfrm>
          <a:prstGeom prst="rect">
            <a:avLst/>
          </a:prstGeom>
          <a:noFill/>
        </p:spPr>
        <p:txBody>
          <a:bodyPr wrap="square" rtlCol="0">
            <a:spAutoFit/>
          </a:bodyPr>
          <a:lstStyle/>
          <a:p>
            <a:r>
              <a:rPr lang="zh-CN" altLang="en-US" sz="4800" b="1" dirty="0">
                <a:solidFill>
                  <a:srgbClr val="FF0000"/>
                </a:solidFill>
              </a:rPr>
              <a:t>谢谢！</a:t>
            </a:r>
          </a:p>
        </p:txBody>
      </p:sp>
    </p:spTree>
    <p:extLst>
      <p:ext uri="{BB962C8B-B14F-4D97-AF65-F5344CB8AC3E}">
        <p14:creationId xmlns:p14="http://schemas.microsoft.com/office/powerpoint/2010/main" val="140853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a:extLst>
              <a:ext uri="{FF2B5EF4-FFF2-40B4-BE49-F238E27FC236}">
                <a16:creationId xmlns:a16="http://schemas.microsoft.com/office/drawing/2014/main" id="{4F90FA4F-0457-4B3F-B97C-525682C3CFB3}"/>
              </a:ext>
            </a:extLst>
          </p:cNvPr>
          <p:cNvSpPr>
            <a:spLocks noGrp="1"/>
          </p:cNvSpPr>
          <p:nvPr>
            <p:ph type="title"/>
          </p:nvPr>
        </p:nvSpPr>
        <p:spPr>
          <a:xfrm>
            <a:off x="936480" y="250600"/>
            <a:ext cx="7498080" cy="864096"/>
          </a:xfrm>
        </p:spPr>
        <p:txBody>
          <a:bodyPr>
            <a:normAutofit/>
          </a:bodyPr>
          <a:lstStyle/>
          <a:p>
            <a:r>
              <a:rPr lang="zh-CN" altLang="en-US" b="1" dirty="0">
                <a:latin typeface="微软雅黑" panose="020B0503020204020204" pitchFamily="34" charset="-122"/>
                <a:ea typeface="微软雅黑" panose="020B0503020204020204" pitchFamily="34" charset="-122"/>
              </a:rPr>
              <a:t>空间高能天体物理学</a:t>
            </a:r>
          </a:p>
        </p:txBody>
      </p:sp>
      <p:graphicFrame>
        <p:nvGraphicFramePr>
          <p:cNvPr id="5" name="内容占位符 4"/>
          <p:cNvGraphicFramePr>
            <a:graphicFrameLocks noGrp="1"/>
          </p:cNvGraphicFramePr>
          <p:nvPr>
            <p:ph idx="1"/>
            <p:extLst>
              <p:ext uri="{D42A27DB-BD31-4B8C-83A1-F6EECF244321}">
                <p14:modId xmlns:p14="http://schemas.microsoft.com/office/powerpoint/2010/main" val="1827389191"/>
              </p:ext>
            </p:extLst>
          </p:nvPr>
        </p:nvGraphicFramePr>
        <p:xfrm>
          <a:off x="2619809" y="1484759"/>
          <a:ext cx="6918886" cy="3888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灯片编号占位符 8"/>
          <p:cNvSpPr>
            <a:spLocks noGrp="1"/>
          </p:cNvSpPr>
          <p:nvPr>
            <p:ph type="sldNum" sz="quarter" idx="12"/>
          </p:nvPr>
        </p:nvSpPr>
        <p:spPr/>
        <p:txBody>
          <a:bodyPr/>
          <a:lstStyle/>
          <a:p>
            <a:fld id="{0C913308-F349-4B6D-A68A-DD1791B4A57B}" type="slidenum">
              <a:rPr lang="zh-CN" altLang="en-US" smtClean="0"/>
              <a:pPr/>
              <a:t>4</a:t>
            </a:fld>
            <a:endParaRPr lang="zh-CN" altLang="en-US" dirty="0"/>
          </a:p>
        </p:txBody>
      </p:sp>
      <p:sp>
        <p:nvSpPr>
          <p:cNvPr id="6" name="TextBox 5"/>
          <p:cNvSpPr txBox="1"/>
          <p:nvPr/>
        </p:nvSpPr>
        <p:spPr>
          <a:xfrm>
            <a:off x="673240" y="4582056"/>
            <a:ext cx="10812025" cy="1938992"/>
          </a:xfrm>
          <a:prstGeom prst="rect">
            <a:avLst/>
          </a:prstGeom>
          <a:noFill/>
        </p:spPr>
        <p:txBody>
          <a:bodyPr wrap="square" rtlCol="0">
            <a:spAutoFit/>
          </a:bodyPr>
          <a:lstStyle/>
          <a:p>
            <a:pPr>
              <a:buFont typeface="Arial" panose="020B0604020202020204" pitchFamily="34" charset="0"/>
              <a:buNone/>
            </a:pPr>
            <a:r>
              <a:rPr lang="zh-CN" altLang="en-US" sz="2400" b="1" dirty="0">
                <a:latin typeface="微软雅黑" panose="020B0503020204020204" pitchFamily="34" charset="-122"/>
                <a:ea typeface="微软雅黑" panose="020B0503020204020204" pitchFamily="34" charset="-122"/>
              </a:rPr>
              <a:t>高能（粒子）天体物理学（</a:t>
            </a:r>
            <a:r>
              <a:rPr lang="en-US" altLang="zh-CN" sz="2400" b="1" dirty="0">
                <a:latin typeface="微软雅黑" panose="020B0503020204020204" pitchFamily="34" charset="-122"/>
                <a:ea typeface="微软雅黑" panose="020B0503020204020204" pitchFamily="34" charset="-122"/>
              </a:rPr>
              <a:t>Particle Astrophysics </a:t>
            </a:r>
            <a:r>
              <a:rPr lang="zh-CN" altLang="en-US" sz="2400" b="1" dirty="0">
                <a:latin typeface="微软雅黑" panose="020B0503020204020204" pitchFamily="34" charset="-122"/>
                <a:ea typeface="微软雅黑" panose="020B0503020204020204" pitchFamily="34" charset="-122"/>
              </a:rPr>
              <a:t>）是天体物理和粒子物理融合后产生的前沿交叉学科。研究内容包括：</a:t>
            </a:r>
            <a:endParaRPr lang="en-US" altLang="zh-CN" sz="2400" b="1" dirty="0">
              <a:latin typeface="微软雅黑" panose="020B0503020204020204" pitchFamily="34" charset="-122"/>
              <a:ea typeface="微软雅黑" panose="020B0503020204020204" pitchFamily="34" charset="-122"/>
            </a:endParaRPr>
          </a:p>
          <a:p>
            <a:pPr marL="447675" indent="-447675"/>
            <a:r>
              <a:rPr lang="en-US" altLang="zh-CN" sz="2400" b="1" dirty="0">
                <a:solidFill>
                  <a:srgbClr val="C00000"/>
                </a:solidFill>
                <a:latin typeface="微软雅黑" panose="020B0503020204020204" pitchFamily="34" charset="-122"/>
                <a:ea typeface="微软雅黑" panose="020B0503020204020204" pitchFamily="34" charset="-122"/>
              </a:rPr>
              <a:t>1</a:t>
            </a:r>
            <a:r>
              <a:rPr lang="zh-CN" altLang="en-US" sz="2400" b="1" dirty="0">
                <a:solidFill>
                  <a:srgbClr val="C00000"/>
                </a:solidFill>
                <a:latin typeface="微软雅黑" panose="020B0503020204020204" pitchFamily="34" charset="-122"/>
                <a:ea typeface="微软雅黑" panose="020B0503020204020204" pitchFamily="34" charset="-122"/>
              </a:rPr>
              <a:t>）利用粒子物理的知识研究宇宙中粒子的起源、湮灭和相互作用等过程；</a:t>
            </a:r>
            <a:endParaRPr lang="en-US" altLang="zh-CN" sz="2400" b="1" dirty="0">
              <a:solidFill>
                <a:srgbClr val="C00000"/>
              </a:solidFill>
              <a:latin typeface="微软雅黑" panose="020B0503020204020204" pitchFamily="34" charset="-122"/>
              <a:ea typeface="微软雅黑" panose="020B0503020204020204" pitchFamily="34" charset="-122"/>
            </a:endParaRPr>
          </a:p>
          <a:p>
            <a:pPr marL="403225" indent="-403225"/>
            <a:r>
              <a:rPr lang="en-US" altLang="zh-CN" sz="2400" b="1" dirty="0">
                <a:solidFill>
                  <a:srgbClr val="C00000"/>
                </a:solidFill>
                <a:latin typeface="微软雅黑" panose="020B0503020204020204" pitchFamily="34" charset="-122"/>
                <a:ea typeface="微软雅黑" panose="020B0503020204020204" pitchFamily="34" charset="-122"/>
              </a:rPr>
              <a:t>2</a:t>
            </a:r>
            <a:r>
              <a:rPr lang="zh-CN" altLang="en-US" sz="2400" b="1" dirty="0">
                <a:solidFill>
                  <a:srgbClr val="C00000"/>
                </a:solidFill>
                <a:latin typeface="微软雅黑" panose="020B0503020204020204" pitchFamily="34" charset="-122"/>
                <a:ea typeface="微软雅黑" panose="020B0503020204020204" pitchFamily="34" charset="-122"/>
              </a:rPr>
              <a:t>）宇宙的起源、演化和成分等；</a:t>
            </a:r>
            <a:endParaRPr lang="en-US" altLang="zh-CN" sz="2400" b="1" dirty="0">
              <a:solidFill>
                <a:srgbClr val="C00000"/>
              </a:solidFill>
              <a:latin typeface="微软雅黑" panose="020B0503020204020204" pitchFamily="34" charset="-122"/>
              <a:ea typeface="微软雅黑" panose="020B0503020204020204" pitchFamily="34" charset="-122"/>
            </a:endParaRPr>
          </a:p>
          <a:p>
            <a:pPr marL="403225" indent="-403225"/>
            <a:r>
              <a:rPr lang="en-US" altLang="zh-CN" sz="2400" b="1" dirty="0">
                <a:solidFill>
                  <a:srgbClr val="C00000"/>
                </a:solidFill>
                <a:latin typeface="微软雅黑" panose="020B0503020204020204" pitchFamily="34" charset="-122"/>
                <a:ea typeface="微软雅黑" panose="020B0503020204020204" pitchFamily="34" charset="-122"/>
              </a:rPr>
              <a:t>3</a:t>
            </a:r>
            <a:r>
              <a:rPr lang="zh-CN" altLang="en-US" sz="2400" b="1" dirty="0">
                <a:solidFill>
                  <a:srgbClr val="C00000"/>
                </a:solidFill>
                <a:latin typeface="微软雅黑" panose="020B0503020204020204" pitchFamily="34" charset="-122"/>
                <a:ea typeface="微软雅黑" panose="020B0503020204020204" pitchFamily="34" charset="-122"/>
              </a:rPr>
              <a:t>）利用天体和宇宙学研究粒子物理的问题。</a:t>
            </a:r>
            <a:endParaRPr lang="en-US" altLang="zh-CN" sz="2400" b="1"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94303" y="248897"/>
            <a:ext cx="10261377" cy="882317"/>
          </a:xfrm>
        </p:spPr>
        <p:txBody>
          <a:bodyPr/>
          <a:lstStyle/>
          <a:p>
            <a:r>
              <a:rPr lang="zh-CN" altLang="en-US" b="1" dirty="0">
                <a:latin typeface="微软雅黑" panose="020B0503020204020204" pitchFamily="34" charset="-122"/>
                <a:ea typeface="微软雅黑" panose="020B0503020204020204" pitchFamily="34" charset="-122"/>
              </a:rPr>
              <a:t>示例：</a:t>
            </a:r>
            <a:r>
              <a:rPr lang="en-US" altLang="zh-CN" b="1" dirty="0">
                <a:latin typeface="微软雅黑" panose="020B0503020204020204" pitchFamily="34" charset="-122"/>
                <a:ea typeface="微软雅黑" panose="020B0503020204020204" pitchFamily="34" charset="-122"/>
              </a:rPr>
              <a:t>X</a:t>
            </a:r>
            <a:r>
              <a:rPr lang="zh-CN" altLang="en-US" b="1" dirty="0">
                <a:latin typeface="微软雅黑" panose="020B0503020204020204" pitchFamily="34" charset="-122"/>
                <a:ea typeface="微软雅黑" panose="020B0503020204020204" pitchFamily="34" charset="-122"/>
              </a:rPr>
              <a:t>射线双星</a:t>
            </a:r>
          </a:p>
        </p:txBody>
      </p:sp>
      <p:sp>
        <p:nvSpPr>
          <p:cNvPr id="3" name="内容占位符 2"/>
          <p:cNvSpPr>
            <a:spLocks noGrp="1"/>
          </p:cNvSpPr>
          <p:nvPr>
            <p:ph idx="1"/>
          </p:nvPr>
        </p:nvSpPr>
        <p:spPr>
          <a:xfrm>
            <a:off x="795829" y="1919235"/>
            <a:ext cx="10661301" cy="4537669"/>
          </a:xfrm>
        </p:spPr>
        <p:txBody>
          <a:bodyPr>
            <a:normAutofit lnSpcReduction="10000"/>
          </a:bodyPr>
          <a:lstStyle/>
          <a:p>
            <a:endParaRPr lang="en-US" altLang="zh-CN" b="0" dirty="0"/>
          </a:p>
          <a:p>
            <a:pPr marL="0" indent="0">
              <a:buNone/>
            </a:pPr>
            <a:endParaRPr lang="en-US" altLang="zh-CN" b="0" dirty="0"/>
          </a:p>
          <a:p>
            <a:endParaRPr lang="en-US" altLang="zh-CN" b="0" dirty="0"/>
          </a:p>
          <a:p>
            <a:endParaRPr lang="en-US" altLang="zh-CN" b="0" dirty="0"/>
          </a:p>
          <a:p>
            <a:endParaRPr lang="en-US" altLang="zh-CN" b="0" dirty="0"/>
          </a:p>
          <a:p>
            <a:endParaRPr lang="en-US" altLang="zh-CN" b="0" dirty="0"/>
          </a:p>
          <a:p>
            <a:endParaRPr lang="en-US" altLang="zh-CN" b="0" dirty="0"/>
          </a:p>
          <a:p>
            <a:pPr marL="0" indent="0" algn="ctr">
              <a:buNone/>
            </a:pPr>
            <a:r>
              <a:rPr lang="en-US" altLang="zh-CN" dirty="0">
                <a:latin typeface="微软雅黑" panose="020B0503020204020204" pitchFamily="34" charset="-122"/>
                <a:ea typeface="微软雅黑" panose="020B0503020204020204" pitchFamily="34" charset="-122"/>
              </a:rPr>
              <a:t>X</a:t>
            </a:r>
            <a:r>
              <a:rPr lang="zh-CN" altLang="zh-CN" dirty="0">
                <a:latin typeface="微软雅黑" panose="020B0503020204020204" pitchFamily="34" charset="-122"/>
                <a:ea typeface="微软雅黑" panose="020B0503020204020204" pitchFamily="34" charset="-122"/>
              </a:rPr>
              <a:t>射线双星的吸积图像</a:t>
            </a:r>
            <a:endParaRPr lang="en-US" altLang="zh-CN" dirty="0">
              <a:latin typeface="微软雅黑" panose="020B0503020204020204" pitchFamily="34" charset="-122"/>
              <a:ea typeface="微软雅黑" panose="020B0503020204020204" pitchFamily="34" charset="-122"/>
            </a:endParaRPr>
          </a:p>
          <a:p>
            <a:pPr marL="0" indent="0">
              <a:buNone/>
            </a:pPr>
            <a:r>
              <a:rPr lang="zh-CN" altLang="zh-CN" sz="2800" b="1" dirty="0">
                <a:latin typeface="微软雅黑" panose="020B0503020204020204" pitchFamily="34" charset="-122"/>
                <a:ea typeface="微软雅黑" panose="020B0503020204020204" pitchFamily="34" charset="-122"/>
              </a:rPr>
              <a:t>图右方为正常恒星，左方为致密星，致密星吸积来自正常恒星的物质。在吸积过程中，释放的引力能是非常巨大的，使得致密星周围区域成为</a:t>
            </a:r>
            <a:r>
              <a:rPr lang="en-US" altLang="zh-CN" sz="2800" b="1" dirty="0">
                <a:latin typeface="微软雅黑" panose="020B0503020204020204" pitchFamily="34" charset="-122"/>
                <a:ea typeface="微软雅黑" panose="020B0503020204020204" pitchFamily="34" charset="-122"/>
              </a:rPr>
              <a:t>X</a:t>
            </a:r>
            <a:r>
              <a:rPr lang="zh-CN" altLang="zh-CN" sz="2800" b="1" dirty="0">
                <a:latin typeface="微软雅黑" panose="020B0503020204020204" pitchFamily="34" charset="-122"/>
                <a:ea typeface="微软雅黑" panose="020B0503020204020204" pitchFamily="34" charset="-122"/>
              </a:rPr>
              <a:t>射线辐射区</a:t>
            </a:r>
            <a:r>
              <a:rPr lang="zh-CN" altLang="en-US" sz="2800" b="1" dirty="0">
                <a:latin typeface="微软雅黑" panose="020B0503020204020204" pitchFamily="34" charset="-122"/>
                <a:ea typeface="微软雅黑" panose="020B0503020204020204" pitchFamily="34" charset="-122"/>
              </a:rPr>
              <a:t>。</a:t>
            </a:r>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5</a:t>
            </a:fld>
            <a:endParaRPr lang="zh-CN" altLang="en-US" dirty="0"/>
          </a:p>
        </p:txBody>
      </p:sp>
      <p:pic>
        <p:nvPicPr>
          <p:cNvPr id="3074" name="Picture 2" descr="phypub4high-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9412" y="1467296"/>
            <a:ext cx="6853176" cy="288032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14400" y="188640"/>
            <a:ext cx="8782000" cy="922114"/>
          </a:xfrm>
        </p:spPr>
        <p:txBody>
          <a:bodyPr/>
          <a:lstStyle/>
          <a:p>
            <a:r>
              <a:rPr lang="en-US" altLang="zh-CN" b="1" dirty="0">
                <a:latin typeface="微软雅黑" panose="020B0503020204020204" pitchFamily="34" charset="-122"/>
                <a:ea typeface="微软雅黑" panose="020B0503020204020204" pitchFamily="34" charset="-122"/>
              </a:rPr>
              <a:t>X</a:t>
            </a:r>
            <a:r>
              <a:rPr lang="zh-CN" altLang="en-US" b="1" dirty="0">
                <a:latin typeface="微软雅黑" panose="020B0503020204020204" pitchFamily="34" charset="-122"/>
                <a:ea typeface="微软雅黑" panose="020B0503020204020204" pitchFamily="34" charset="-122"/>
              </a:rPr>
              <a:t>射线双星的分类</a:t>
            </a:r>
          </a:p>
        </p:txBody>
      </p:sp>
      <p:sp>
        <p:nvSpPr>
          <p:cNvPr id="3" name="内容占位符 2"/>
          <p:cNvSpPr>
            <a:spLocks noGrp="1"/>
          </p:cNvSpPr>
          <p:nvPr>
            <p:ph sz="half" idx="1"/>
          </p:nvPr>
        </p:nvSpPr>
        <p:spPr>
          <a:xfrm>
            <a:off x="713433" y="1412776"/>
            <a:ext cx="5598591" cy="5109944"/>
          </a:xfrm>
        </p:spPr>
        <p:txBody>
          <a:bodyPr>
            <a:noAutofit/>
          </a:bodyPr>
          <a:lstStyle/>
          <a:p>
            <a:pPr>
              <a:lnSpc>
                <a:spcPct val="100000"/>
              </a:lnSpc>
            </a:pPr>
            <a:r>
              <a:rPr lang="zh-CN" altLang="en-US" b="1" dirty="0">
                <a:solidFill>
                  <a:schemeClr val="tx2"/>
                </a:solidFill>
                <a:latin typeface="微软雅黑" panose="020B0503020204020204" pitchFamily="34" charset="-122"/>
                <a:ea typeface="微软雅黑" panose="020B0503020204020204" pitchFamily="34" charset="-122"/>
              </a:rPr>
              <a:t>小质量</a:t>
            </a:r>
            <a:r>
              <a:rPr lang="en-US" altLang="zh-CN" b="1" dirty="0">
                <a:solidFill>
                  <a:schemeClr val="tx2"/>
                </a:solidFill>
                <a:latin typeface="微软雅黑" panose="020B0503020204020204" pitchFamily="34" charset="-122"/>
                <a:ea typeface="微软雅黑" panose="020B0503020204020204" pitchFamily="34" charset="-122"/>
              </a:rPr>
              <a:t>X</a:t>
            </a:r>
            <a:r>
              <a:rPr lang="zh-CN" altLang="en-US" b="1" dirty="0">
                <a:solidFill>
                  <a:schemeClr val="tx2"/>
                </a:solidFill>
                <a:latin typeface="微软雅黑" panose="020B0503020204020204" pitchFamily="34" charset="-122"/>
                <a:ea typeface="微软雅黑" panose="020B0503020204020204" pitchFamily="34" charset="-122"/>
              </a:rPr>
              <a:t>射线双星（</a:t>
            </a:r>
            <a:r>
              <a:rPr lang="en-US" altLang="zh-CN" b="1" dirty="0">
                <a:solidFill>
                  <a:schemeClr val="tx2"/>
                </a:solidFill>
                <a:latin typeface="微软雅黑" panose="020B0503020204020204" pitchFamily="34" charset="-122"/>
                <a:ea typeface="微软雅黑" panose="020B0503020204020204" pitchFamily="34" charset="-122"/>
              </a:rPr>
              <a:t>LMXB</a:t>
            </a:r>
            <a:r>
              <a:rPr lang="zh-CN" altLang="en-US" b="1" dirty="0">
                <a:solidFill>
                  <a:schemeClr val="tx2"/>
                </a:solidFill>
                <a:latin typeface="微软雅黑" panose="020B0503020204020204" pitchFamily="34" charset="-122"/>
                <a:ea typeface="微软雅黑" panose="020B0503020204020204" pitchFamily="34" charset="-122"/>
              </a:rPr>
              <a:t>）</a:t>
            </a:r>
            <a:endParaRPr lang="en-US" altLang="zh-CN" b="1" dirty="0">
              <a:solidFill>
                <a:schemeClr val="tx2"/>
              </a:solidFill>
              <a:latin typeface="微软雅黑" panose="020B0503020204020204" pitchFamily="34" charset="-122"/>
              <a:ea typeface="微软雅黑" panose="020B0503020204020204" pitchFamily="34" charset="-122"/>
            </a:endParaRPr>
          </a:p>
          <a:p>
            <a:pPr marL="1255713" lvl="1" indent="-452438">
              <a:lnSpc>
                <a:spcPct val="100000"/>
              </a:lnSpc>
              <a:buFont typeface="Wingdings" panose="05000000000000000000" pitchFamily="2" charset="2"/>
              <a:buChar char="u"/>
            </a:pPr>
            <a:r>
              <a:rPr lang="zh-CN" altLang="en-US" sz="2000" b="1" dirty="0">
                <a:latin typeface="微软雅黑" panose="020B0503020204020204" pitchFamily="34" charset="-122"/>
                <a:ea typeface="微软雅黑" panose="020B0503020204020204" pitchFamily="34" charset="-122"/>
              </a:rPr>
              <a:t>洛希瓣吸积</a:t>
            </a:r>
            <a:endParaRPr lang="en-US" altLang="zh-CN" sz="2000" b="1" dirty="0">
              <a:latin typeface="微软雅黑" panose="020B0503020204020204" pitchFamily="34" charset="-122"/>
              <a:ea typeface="微软雅黑" panose="020B0503020204020204" pitchFamily="34" charset="-122"/>
            </a:endParaRPr>
          </a:p>
          <a:p>
            <a:pPr marL="1255713" lvl="1" indent="-452438">
              <a:lnSpc>
                <a:spcPct val="100000"/>
              </a:lnSpc>
              <a:buFont typeface="Wingdings" panose="05000000000000000000" pitchFamily="2" charset="2"/>
              <a:buChar char="u"/>
            </a:pPr>
            <a:r>
              <a:rPr lang="zh-CN" altLang="en-US" sz="2000" b="1" dirty="0">
                <a:latin typeface="微软雅黑" panose="020B0503020204020204" pitchFamily="34" charset="-122"/>
                <a:ea typeface="微软雅黑" panose="020B0503020204020204" pitchFamily="34" charset="-122"/>
              </a:rPr>
              <a:t>伴星质量</a:t>
            </a:r>
            <a:r>
              <a:rPr lang="en-US" altLang="zh-CN" sz="2000" b="1" dirty="0">
                <a:latin typeface="微软雅黑" panose="020B0503020204020204" pitchFamily="34" charset="-122"/>
                <a:ea typeface="微软雅黑" panose="020B0503020204020204" pitchFamily="34" charset="-122"/>
              </a:rPr>
              <a:t>&lt;1~2</a:t>
            </a:r>
            <a:r>
              <a:rPr lang="zh-CN" altLang="en-US" sz="2000" b="1" dirty="0">
                <a:latin typeface="微软雅黑" panose="020B0503020204020204" pitchFamily="34" charset="-122"/>
                <a:ea typeface="微软雅黑" panose="020B0503020204020204" pitchFamily="34" charset="-122"/>
              </a:rPr>
              <a:t>太阳质量</a:t>
            </a:r>
            <a:endParaRPr lang="en-US" altLang="zh-CN" sz="2000" b="1" dirty="0">
              <a:latin typeface="微软雅黑" panose="020B0503020204020204" pitchFamily="34" charset="-122"/>
              <a:ea typeface="微软雅黑" panose="020B0503020204020204" pitchFamily="34" charset="-122"/>
            </a:endParaRPr>
          </a:p>
          <a:p>
            <a:pPr marL="182880" lvl="1">
              <a:lnSpc>
                <a:spcPct val="100000"/>
              </a:lnSpc>
            </a:pPr>
            <a:r>
              <a:rPr lang="zh-CN" altLang="en-US" sz="2000" b="1" dirty="0">
                <a:solidFill>
                  <a:schemeClr val="tx2"/>
                </a:solidFill>
                <a:latin typeface="微软雅黑" panose="020B0503020204020204" pitchFamily="34" charset="-122"/>
                <a:ea typeface="微软雅黑" panose="020B0503020204020204" pitchFamily="34" charset="-122"/>
              </a:rPr>
              <a:t>高质量</a:t>
            </a:r>
            <a:r>
              <a:rPr lang="en-US" altLang="zh-CN" sz="2000" b="1" dirty="0">
                <a:solidFill>
                  <a:schemeClr val="tx2"/>
                </a:solidFill>
                <a:latin typeface="微软雅黑" panose="020B0503020204020204" pitchFamily="34" charset="-122"/>
                <a:ea typeface="微软雅黑" panose="020B0503020204020204" pitchFamily="34" charset="-122"/>
              </a:rPr>
              <a:t>X</a:t>
            </a:r>
            <a:r>
              <a:rPr lang="zh-CN" altLang="en-US" sz="2000" b="1" dirty="0">
                <a:solidFill>
                  <a:schemeClr val="tx2"/>
                </a:solidFill>
                <a:latin typeface="微软雅黑" panose="020B0503020204020204" pitchFamily="34" charset="-122"/>
                <a:ea typeface="微软雅黑" panose="020B0503020204020204" pitchFamily="34" charset="-122"/>
              </a:rPr>
              <a:t>射线双星（</a:t>
            </a:r>
            <a:r>
              <a:rPr lang="en-US" altLang="zh-CN" sz="2000" b="1" dirty="0">
                <a:solidFill>
                  <a:schemeClr val="tx2"/>
                </a:solidFill>
                <a:latin typeface="微软雅黑" panose="020B0503020204020204" pitchFamily="34" charset="-122"/>
                <a:ea typeface="微软雅黑" panose="020B0503020204020204" pitchFamily="34" charset="-122"/>
              </a:rPr>
              <a:t>HMXB</a:t>
            </a:r>
            <a:r>
              <a:rPr lang="zh-CN" altLang="en-US" sz="2000" b="1" dirty="0">
                <a:latin typeface="微软雅黑" panose="020B0503020204020204" pitchFamily="34" charset="-122"/>
                <a:ea typeface="微软雅黑" panose="020B0503020204020204" pitchFamily="34" charset="-122"/>
              </a:rPr>
              <a:t>）</a:t>
            </a:r>
            <a:endParaRPr lang="en-US" altLang="zh-CN" sz="2000" b="1" dirty="0">
              <a:latin typeface="微软雅黑" panose="020B0503020204020204" pitchFamily="34" charset="-122"/>
              <a:ea typeface="微软雅黑" panose="020B0503020204020204" pitchFamily="34" charset="-122"/>
            </a:endParaRPr>
          </a:p>
          <a:p>
            <a:pPr marL="1255713" lvl="1" indent="-452438">
              <a:lnSpc>
                <a:spcPct val="100000"/>
              </a:lnSpc>
              <a:buFont typeface="Wingdings" panose="05000000000000000000" pitchFamily="2" charset="2"/>
              <a:buChar char="u"/>
            </a:pPr>
            <a:r>
              <a:rPr lang="zh-CN" altLang="en-US" sz="2000" b="1" dirty="0">
                <a:latin typeface="微软雅黑" panose="020B0503020204020204" pitchFamily="34" charset="-122"/>
                <a:ea typeface="微软雅黑" panose="020B0503020204020204" pitchFamily="34" charset="-122"/>
              </a:rPr>
              <a:t>星风吸积</a:t>
            </a:r>
            <a:endParaRPr lang="en-US" altLang="zh-CN" sz="2000" b="1" dirty="0">
              <a:latin typeface="微软雅黑" panose="020B0503020204020204" pitchFamily="34" charset="-122"/>
              <a:ea typeface="微软雅黑" panose="020B0503020204020204" pitchFamily="34" charset="-122"/>
            </a:endParaRPr>
          </a:p>
          <a:p>
            <a:pPr marL="1255713" lvl="1" indent="-452438">
              <a:lnSpc>
                <a:spcPct val="100000"/>
              </a:lnSpc>
              <a:buFont typeface="Wingdings" panose="05000000000000000000" pitchFamily="2" charset="2"/>
              <a:buChar char="u"/>
            </a:pPr>
            <a:r>
              <a:rPr lang="zh-CN" altLang="en-US" sz="2000" b="1" dirty="0">
                <a:latin typeface="微软雅黑" panose="020B0503020204020204" pitchFamily="34" charset="-122"/>
                <a:ea typeface="微软雅黑" panose="020B0503020204020204" pitchFamily="34" charset="-122"/>
              </a:rPr>
              <a:t>伴星质量</a:t>
            </a:r>
            <a:r>
              <a:rPr lang="en-US" altLang="zh-CN" sz="2000" b="1" dirty="0">
                <a:latin typeface="微软雅黑" panose="020B0503020204020204" pitchFamily="34" charset="-122"/>
                <a:ea typeface="微软雅黑" panose="020B0503020204020204" pitchFamily="34" charset="-122"/>
              </a:rPr>
              <a:t>&gt;10</a:t>
            </a:r>
            <a:r>
              <a:rPr lang="zh-CN" altLang="en-US" sz="2000" b="1" dirty="0">
                <a:latin typeface="微软雅黑" panose="020B0503020204020204" pitchFamily="34" charset="-122"/>
                <a:ea typeface="微软雅黑" panose="020B0503020204020204" pitchFamily="34" charset="-122"/>
              </a:rPr>
              <a:t>太阳质量</a:t>
            </a:r>
            <a:endParaRPr lang="en-US" altLang="zh-CN" sz="2000" b="1" dirty="0">
              <a:latin typeface="微软雅黑" panose="020B0503020204020204" pitchFamily="34" charset="-122"/>
              <a:ea typeface="微软雅黑" panose="020B0503020204020204" pitchFamily="34" charset="-122"/>
            </a:endParaRPr>
          </a:p>
          <a:p>
            <a:pPr>
              <a:lnSpc>
                <a:spcPct val="100000"/>
              </a:lnSpc>
            </a:pPr>
            <a:r>
              <a:rPr lang="zh-CN" altLang="en-US" b="1" dirty="0">
                <a:solidFill>
                  <a:srgbClr val="0070C0"/>
                </a:solidFill>
                <a:latin typeface="微软雅黑" panose="020B0503020204020204" pitchFamily="34" charset="-122"/>
                <a:ea typeface="微软雅黑" panose="020B0503020204020204" pitchFamily="34" charset="-122"/>
              </a:rPr>
              <a:t>黑洞</a:t>
            </a:r>
            <a:r>
              <a:rPr lang="en-US" altLang="zh-CN" b="1" dirty="0">
                <a:solidFill>
                  <a:srgbClr val="0070C0"/>
                </a:solidFill>
                <a:latin typeface="微软雅黑" panose="020B0503020204020204" pitchFamily="34" charset="-122"/>
                <a:ea typeface="微软雅黑" panose="020B0503020204020204" pitchFamily="34" charset="-122"/>
              </a:rPr>
              <a:t>LMXB</a:t>
            </a:r>
          </a:p>
          <a:p>
            <a:pPr marL="1254125" lvl="1" indent="-442913">
              <a:lnSpc>
                <a:spcPct val="100000"/>
              </a:lnSpc>
              <a:buFont typeface="Wingdings" panose="05000000000000000000" pitchFamily="2" charset="2"/>
              <a:buChar char="Ø"/>
            </a:pPr>
            <a:r>
              <a:rPr lang="zh-CN" altLang="en-US" sz="2000" b="1" dirty="0">
                <a:latin typeface="微软雅黑" panose="020B0503020204020204" pitchFamily="34" charset="-122"/>
                <a:ea typeface="微软雅黑" panose="020B0503020204020204" pitchFamily="34" charset="-122"/>
              </a:rPr>
              <a:t>谱比较硬</a:t>
            </a:r>
            <a:endParaRPr lang="en-US" altLang="zh-CN" sz="2000" b="1" dirty="0">
              <a:latin typeface="微软雅黑" panose="020B0503020204020204" pitchFamily="34" charset="-122"/>
              <a:ea typeface="微软雅黑" panose="020B0503020204020204" pitchFamily="34" charset="-122"/>
            </a:endParaRPr>
          </a:p>
          <a:p>
            <a:pPr marL="1254125" lvl="1" indent="-442913">
              <a:lnSpc>
                <a:spcPct val="100000"/>
              </a:lnSpc>
              <a:buFont typeface="Wingdings" panose="05000000000000000000" pitchFamily="2" charset="2"/>
              <a:buChar char="Ø"/>
            </a:pPr>
            <a:r>
              <a:rPr lang="zh-CN" altLang="en-US" sz="2000" b="1" dirty="0">
                <a:latin typeface="微软雅黑" panose="020B0503020204020204" pitchFamily="34" charset="-122"/>
                <a:ea typeface="微软雅黑" panose="020B0503020204020204" pitchFamily="34" charset="-122"/>
              </a:rPr>
              <a:t>质量大于</a:t>
            </a:r>
            <a:r>
              <a:rPr lang="en-US" altLang="zh-CN" sz="2000" b="1" dirty="0">
                <a:latin typeface="微软雅黑" panose="020B0503020204020204" pitchFamily="34" charset="-122"/>
                <a:ea typeface="微软雅黑" panose="020B0503020204020204" pitchFamily="34" charset="-122"/>
              </a:rPr>
              <a:t>3</a:t>
            </a:r>
            <a:r>
              <a:rPr lang="zh-CN" altLang="en-US" sz="2000" b="1" dirty="0">
                <a:latin typeface="微软雅黑" panose="020B0503020204020204" pitchFamily="34" charset="-122"/>
                <a:ea typeface="微软雅黑" panose="020B0503020204020204" pitchFamily="34" charset="-122"/>
              </a:rPr>
              <a:t>太阳质量</a:t>
            </a:r>
            <a:endParaRPr lang="en-US" altLang="zh-CN" sz="2000" b="1" dirty="0">
              <a:latin typeface="微软雅黑" panose="020B0503020204020204" pitchFamily="34" charset="-122"/>
              <a:ea typeface="微软雅黑" panose="020B0503020204020204" pitchFamily="34" charset="-122"/>
            </a:endParaRPr>
          </a:p>
          <a:p>
            <a:pPr>
              <a:lnSpc>
                <a:spcPct val="100000"/>
              </a:lnSpc>
            </a:pPr>
            <a:r>
              <a:rPr lang="zh-CN" altLang="en-US" b="1" dirty="0">
                <a:solidFill>
                  <a:srgbClr val="0070C0"/>
                </a:solidFill>
                <a:latin typeface="微软雅黑" panose="020B0503020204020204" pitchFamily="34" charset="-122"/>
                <a:ea typeface="微软雅黑" panose="020B0503020204020204" pitchFamily="34" charset="-122"/>
              </a:rPr>
              <a:t>中子星</a:t>
            </a:r>
            <a:r>
              <a:rPr lang="en-US" altLang="zh-CN" b="1" dirty="0">
                <a:solidFill>
                  <a:srgbClr val="0070C0"/>
                </a:solidFill>
                <a:latin typeface="微软雅黑" panose="020B0503020204020204" pitchFamily="34" charset="-122"/>
                <a:ea typeface="微软雅黑" panose="020B0503020204020204" pitchFamily="34" charset="-122"/>
              </a:rPr>
              <a:t>LMXB</a:t>
            </a:r>
          </a:p>
          <a:p>
            <a:pPr marL="1254125" lvl="1" indent="-442913">
              <a:lnSpc>
                <a:spcPct val="100000"/>
              </a:lnSpc>
              <a:buFont typeface="Wingdings" panose="05000000000000000000" pitchFamily="2" charset="2"/>
              <a:buChar char="Ø"/>
            </a:pPr>
            <a:r>
              <a:rPr lang="zh-CN" altLang="en-US" sz="2000" b="1" dirty="0">
                <a:latin typeface="微软雅黑" panose="020B0503020204020204" pitchFamily="34" charset="-122"/>
                <a:ea typeface="微软雅黑" panose="020B0503020204020204" pitchFamily="34" charset="-122"/>
              </a:rPr>
              <a:t>软谱</a:t>
            </a:r>
            <a:endParaRPr lang="en-US" altLang="zh-CN" sz="2000" b="1" dirty="0">
              <a:latin typeface="微软雅黑" panose="020B0503020204020204" pitchFamily="34" charset="-122"/>
              <a:ea typeface="微软雅黑" panose="020B0503020204020204" pitchFamily="34" charset="-122"/>
            </a:endParaRPr>
          </a:p>
          <a:p>
            <a:pPr marL="1254125" lvl="1" indent="-442913">
              <a:lnSpc>
                <a:spcPct val="100000"/>
              </a:lnSpc>
              <a:buFont typeface="Wingdings" panose="05000000000000000000" pitchFamily="2" charset="2"/>
              <a:buChar char="Ø"/>
            </a:pPr>
            <a:r>
              <a:rPr lang="zh-CN" altLang="en-US" sz="2000" b="1" dirty="0">
                <a:latin typeface="微软雅黑" panose="020B0503020204020204" pitchFamily="34" charset="-122"/>
                <a:ea typeface="微软雅黑" panose="020B0503020204020204" pitchFamily="34" charset="-122"/>
              </a:rPr>
              <a:t>质量</a:t>
            </a:r>
            <a:r>
              <a:rPr lang="en-US" altLang="zh-CN" sz="2000" b="1" dirty="0">
                <a:latin typeface="微软雅黑" panose="020B0503020204020204" pitchFamily="34" charset="-122"/>
                <a:ea typeface="微软雅黑" panose="020B0503020204020204" pitchFamily="34" charset="-122"/>
              </a:rPr>
              <a:t>&lt;3M</a:t>
            </a:r>
          </a:p>
          <a:p>
            <a:pPr marL="1254125" lvl="1" indent="-442913">
              <a:lnSpc>
                <a:spcPct val="100000"/>
              </a:lnSpc>
              <a:buFont typeface="Wingdings" panose="05000000000000000000" pitchFamily="2" charset="2"/>
              <a:buChar char="Ø"/>
            </a:pPr>
            <a:r>
              <a:rPr lang="zh-CN" altLang="en-US" sz="2000" b="1" dirty="0">
                <a:latin typeface="微软雅黑" panose="020B0503020204020204" pitchFamily="34" charset="-122"/>
                <a:ea typeface="微软雅黑" panose="020B0503020204020204" pitchFamily="34" charset="-122"/>
              </a:rPr>
              <a:t>一型</a:t>
            </a:r>
            <a:r>
              <a:rPr lang="en-US" altLang="zh-CN" sz="2000" b="1" dirty="0">
                <a:latin typeface="微软雅黑" panose="020B0503020204020204" pitchFamily="34" charset="-122"/>
                <a:ea typeface="微软雅黑" panose="020B0503020204020204" pitchFamily="34" charset="-122"/>
              </a:rPr>
              <a:t>X</a:t>
            </a:r>
            <a:r>
              <a:rPr lang="zh-CN" altLang="en-US" sz="2000" b="1" dirty="0">
                <a:latin typeface="微软雅黑" panose="020B0503020204020204" pitchFamily="34" charset="-122"/>
                <a:ea typeface="微软雅黑" panose="020B0503020204020204" pitchFamily="34" charset="-122"/>
              </a:rPr>
              <a:t>射线暴</a:t>
            </a:r>
            <a:endParaRPr lang="en-US" altLang="zh-CN" sz="2000" b="1" dirty="0">
              <a:latin typeface="微软雅黑" panose="020B0503020204020204" pitchFamily="34" charset="-122"/>
              <a:ea typeface="微软雅黑" panose="020B0503020204020204" pitchFamily="34" charset="-122"/>
            </a:endParaRPr>
          </a:p>
        </p:txBody>
      </p:sp>
      <p:pic>
        <p:nvPicPr>
          <p:cNvPr id="1126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562850" y="1382633"/>
            <a:ext cx="3686175" cy="27146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灯片编号占位符 7"/>
          <p:cNvSpPr>
            <a:spLocks noGrp="1"/>
          </p:cNvSpPr>
          <p:nvPr>
            <p:ph type="sldNum" sz="quarter" idx="12"/>
          </p:nvPr>
        </p:nvSpPr>
        <p:spPr/>
        <p:txBody>
          <a:bodyPr/>
          <a:lstStyle/>
          <a:p>
            <a:fld id="{0C913308-F349-4B6D-A68A-DD1791B4A57B}" type="slidenum">
              <a:rPr lang="zh-CN" altLang="en-US" smtClean="0"/>
              <a:pPr/>
              <a:t>6</a:t>
            </a:fld>
            <a:endParaRPr lang="zh-CN" altLang="en-US" dirty="0"/>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0025" y="4160026"/>
            <a:ext cx="3695328" cy="2402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577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 calcmode="lin" valueType="num">
                                      <p:cBhvr additive="base">
                                        <p:cTn id="1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 calcmode="lin" valueType="num">
                                      <p:cBhvr additive="base">
                                        <p:cTn id="1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anim calcmode="lin" valueType="num">
                                      <p:cBhvr additive="base">
                                        <p:cTn id="2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anim calcmode="lin" valueType="num">
                                      <p:cBhvr additive="base">
                                        <p:cTn id="2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anim calcmode="lin" valueType="num">
                                      <p:cBhvr additive="base">
                                        <p:cTn id="3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214334" y="1631445"/>
            <a:ext cx="9907347" cy="4144070"/>
          </a:xfrm>
          <a:prstGeom prst="rect">
            <a:avLst/>
          </a:prstGeom>
        </p:spPr>
      </p:pic>
      <p:sp>
        <p:nvSpPr>
          <p:cNvPr id="6" name="文本框 5"/>
          <p:cNvSpPr txBox="1"/>
          <p:nvPr/>
        </p:nvSpPr>
        <p:spPr>
          <a:xfrm>
            <a:off x="4367808" y="5912570"/>
            <a:ext cx="1476164"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磁层半径</a:t>
            </a:r>
            <a:r>
              <a:rPr lang="en-US" altLang="zh-CN" sz="2000" b="1" dirty="0" err="1">
                <a:latin typeface="微软雅黑" panose="020B0503020204020204" pitchFamily="34" charset="-122"/>
                <a:ea typeface="微软雅黑" panose="020B0503020204020204" pitchFamily="34" charset="-122"/>
              </a:rPr>
              <a:t>r</a:t>
            </a:r>
            <a:r>
              <a:rPr lang="en-US" altLang="zh-CN" sz="2000" b="1" baseline="-25000" dirty="0" err="1">
                <a:latin typeface="微软雅黑" panose="020B0503020204020204" pitchFamily="34" charset="-122"/>
                <a:ea typeface="微软雅黑" panose="020B0503020204020204" pitchFamily="34" charset="-122"/>
              </a:rPr>
              <a:t>m</a:t>
            </a:r>
            <a:endParaRPr lang="zh-CN" altLang="en-US" sz="2000" b="1" baseline="-25000" dirty="0">
              <a:latin typeface="微软雅黑" panose="020B0503020204020204" pitchFamily="34" charset="-122"/>
              <a:ea typeface="微软雅黑" panose="020B0503020204020204" pitchFamily="34" charset="-122"/>
            </a:endParaRPr>
          </a:p>
        </p:txBody>
      </p:sp>
      <p:sp>
        <p:nvSpPr>
          <p:cNvPr id="8" name="右箭头 7"/>
          <p:cNvSpPr/>
          <p:nvPr/>
        </p:nvSpPr>
        <p:spPr>
          <a:xfrm>
            <a:off x="5807967" y="6066907"/>
            <a:ext cx="460501"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左箭头 9"/>
          <p:cNvSpPr/>
          <p:nvPr/>
        </p:nvSpPr>
        <p:spPr>
          <a:xfrm>
            <a:off x="3572351" y="6066907"/>
            <a:ext cx="651441" cy="457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p:cNvCxnSpPr/>
          <p:nvPr/>
        </p:nvCxnSpPr>
        <p:spPr>
          <a:xfrm>
            <a:off x="3572352" y="5912570"/>
            <a:ext cx="0" cy="400110"/>
          </a:xfrm>
          <a:prstGeom prst="line">
            <a:avLst/>
          </a:prstGeom>
          <a:ln w="25400">
            <a:solidFill>
              <a:srgbClr val="FF0000"/>
            </a:solidFill>
          </a:ln>
        </p:spPr>
        <p:style>
          <a:lnRef idx="1">
            <a:schemeClr val="dk1"/>
          </a:lnRef>
          <a:fillRef idx="0">
            <a:schemeClr val="dk1"/>
          </a:fillRef>
          <a:effectRef idx="0">
            <a:schemeClr val="dk1"/>
          </a:effectRef>
          <a:fontRef idx="minor">
            <a:schemeClr val="tx1"/>
          </a:fontRef>
        </p:style>
      </p:cxnSp>
      <p:cxnSp>
        <p:nvCxnSpPr>
          <p:cNvPr id="14" name="直接连接符 13"/>
          <p:cNvCxnSpPr/>
          <p:nvPr/>
        </p:nvCxnSpPr>
        <p:spPr>
          <a:xfrm>
            <a:off x="6268488" y="5912570"/>
            <a:ext cx="0" cy="400110"/>
          </a:xfrm>
          <a:prstGeom prst="line">
            <a:avLst/>
          </a:prstGeom>
          <a:ln w="25400">
            <a:solidFill>
              <a:srgbClr val="FF0000"/>
            </a:solidFill>
          </a:ln>
        </p:spPr>
        <p:style>
          <a:lnRef idx="1">
            <a:schemeClr val="dk1"/>
          </a:lnRef>
          <a:fillRef idx="0">
            <a:schemeClr val="dk1"/>
          </a:fillRef>
          <a:effectRef idx="0">
            <a:schemeClr val="dk1"/>
          </a:effectRef>
          <a:fontRef idx="minor">
            <a:schemeClr val="tx1"/>
          </a:fontRef>
        </p:style>
      </p:cxnSp>
      <p:sp>
        <p:nvSpPr>
          <p:cNvPr id="11" name="标题 1">
            <a:extLst>
              <a:ext uri="{FF2B5EF4-FFF2-40B4-BE49-F238E27FC236}">
                <a16:creationId xmlns:a16="http://schemas.microsoft.com/office/drawing/2014/main" id="{C24C7C85-F706-48D3-B491-610B98ADBB43}"/>
              </a:ext>
            </a:extLst>
          </p:cNvPr>
          <p:cNvSpPr>
            <a:spLocks noGrp="1"/>
          </p:cNvSpPr>
          <p:nvPr>
            <p:ph type="title"/>
          </p:nvPr>
        </p:nvSpPr>
        <p:spPr>
          <a:xfrm>
            <a:off x="904352" y="260350"/>
            <a:ext cx="9306448" cy="808038"/>
          </a:xfrm>
        </p:spPr>
        <p:txBody>
          <a:bodyPr/>
          <a:lstStyle/>
          <a:p>
            <a:r>
              <a:rPr lang="zh-CN" altLang="en-US" b="1" dirty="0">
                <a:latin typeface="微软雅黑" panose="020B0503020204020204" pitchFamily="34" charset="-122"/>
                <a:ea typeface="微软雅黑" panose="020B0503020204020204" pitchFamily="34" charset="-122"/>
              </a:rPr>
              <a:t>中子星</a:t>
            </a:r>
            <a:r>
              <a:rPr lang="en-US" altLang="zh-CN" b="1" dirty="0">
                <a:latin typeface="微软雅黑" panose="020B0503020204020204" pitchFamily="34" charset="-122"/>
                <a:ea typeface="微软雅黑" panose="020B0503020204020204" pitchFamily="34" charset="-122"/>
              </a:rPr>
              <a:t>X</a:t>
            </a:r>
            <a:r>
              <a:rPr lang="zh-CN" altLang="en-US" b="1" dirty="0">
                <a:latin typeface="微软雅黑" panose="020B0503020204020204" pitchFamily="34" charset="-122"/>
                <a:ea typeface="微软雅黑" panose="020B0503020204020204" pitchFamily="34" charset="-122"/>
              </a:rPr>
              <a:t>射线双星</a:t>
            </a:r>
          </a:p>
        </p:txBody>
      </p:sp>
      <p:sp>
        <p:nvSpPr>
          <p:cNvPr id="13" name="灯片编号占位符 12"/>
          <p:cNvSpPr>
            <a:spLocks noGrp="1"/>
          </p:cNvSpPr>
          <p:nvPr>
            <p:ph type="sldNum" sz="quarter" idx="12"/>
          </p:nvPr>
        </p:nvSpPr>
        <p:spPr/>
        <p:txBody>
          <a:bodyPr/>
          <a:lstStyle/>
          <a:p>
            <a:fld id="{0C913308-F349-4B6D-A68A-DD1791B4A57B}" type="slidenum">
              <a:rPr lang="zh-CN" altLang="en-US" smtClean="0"/>
              <a:pPr/>
              <a:t>7</a:t>
            </a:fld>
            <a:endParaRPr lang="zh-CN"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874207" y="188640"/>
            <a:ext cx="9254531" cy="990600"/>
          </a:xfrm>
        </p:spPr>
        <p:txBody>
          <a:bodyPr>
            <a:noAutofit/>
          </a:bodyPr>
          <a:lstStyle/>
          <a:p>
            <a:r>
              <a:rPr lang="zh-CN" altLang="en-US" b="1" dirty="0">
                <a:latin typeface="微软雅黑" panose="020B0503020204020204" pitchFamily="34" charset="-122"/>
                <a:ea typeface="微软雅黑" panose="020B0503020204020204" pitchFamily="34" charset="-122"/>
              </a:rPr>
              <a:t>强磁场的硬</a:t>
            </a:r>
            <a:r>
              <a:rPr lang="en-US" altLang="zh-CN" b="1" dirty="0">
                <a:latin typeface="微软雅黑" panose="020B0503020204020204" pitchFamily="34" charset="-122"/>
                <a:ea typeface="微软雅黑" panose="020B0503020204020204" pitchFamily="34" charset="-122"/>
              </a:rPr>
              <a:t>X</a:t>
            </a:r>
            <a:r>
              <a:rPr lang="zh-CN" altLang="en-US" b="1" dirty="0">
                <a:latin typeface="微软雅黑" panose="020B0503020204020204" pitchFamily="34" charset="-122"/>
                <a:ea typeface="微软雅黑" panose="020B0503020204020204" pitchFamily="34" charset="-122"/>
              </a:rPr>
              <a:t>射线回旋吸收线观测</a:t>
            </a:r>
          </a:p>
        </p:txBody>
      </p:sp>
      <p:sp>
        <p:nvSpPr>
          <p:cNvPr id="13" name="灯片编号占位符 12"/>
          <p:cNvSpPr>
            <a:spLocks noGrp="1"/>
          </p:cNvSpPr>
          <p:nvPr>
            <p:ph type="sldNum" sz="quarter" idx="12"/>
          </p:nvPr>
        </p:nvSpPr>
        <p:spPr/>
        <p:txBody>
          <a:bodyPr/>
          <a:lstStyle/>
          <a:p>
            <a:fld id="{0C913308-F349-4B6D-A68A-DD1791B4A57B}" type="slidenum">
              <a:rPr lang="zh-CN" altLang="en-US" smtClean="0"/>
              <a:pPr/>
              <a:t>8</a:t>
            </a:fld>
            <a:endParaRPr lang="zh-CN" altLang="en-US" dirty="0"/>
          </a:p>
        </p:txBody>
      </p:sp>
      <p:pic>
        <p:nvPicPr>
          <p:cNvPr id="46083" name="Picture 3"/>
          <p:cNvPicPr>
            <a:picLocks noChangeAspect="1" noChangeArrowheads="1"/>
          </p:cNvPicPr>
          <p:nvPr/>
        </p:nvPicPr>
        <p:blipFill>
          <a:blip r:embed="rId2" cstate="print"/>
          <a:srcRect/>
          <a:stretch>
            <a:fillRect/>
          </a:stretch>
        </p:blipFill>
        <p:spPr bwMode="auto">
          <a:xfrm>
            <a:off x="7126516" y="1448023"/>
            <a:ext cx="3698759" cy="3755224"/>
          </a:xfrm>
          <a:prstGeom prst="rect">
            <a:avLst/>
          </a:prstGeom>
          <a:noFill/>
          <a:ln w="9525">
            <a:noFill/>
            <a:miter lim="800000"/>
            <a:headEnd/>
            <a:tailEnd/>
          </a:ln>
        </p:spPr>
      </p:pic>
      <p:sp>
        <p:nvSpPr>
          <p:cNvPr id="6" name="矩形 5"/>
          <p:cNvSpPr/>
          <p:nvPr/>
        </p:nvSpPr>
        <p:spPr>
          <a:xfrm>
            <a:off x="8146024" y="1907537"/>
            <a:ext cx="1098378" cy="300082"/>
          </a:xfrm>
          <a:prstGeom prst="rect">
            <a:avLst/>
          </a:prstGeom>
        </p:spPr>
        <p:txBody>
          <a:bodyPr wrap="none">
            <a:spAutoFit/>
          </a:bodyPr>
          <a:lstStyle/>
          <a:p>
            <a:r>
              <a:rPr lang="en-US" altLang="zh-CN" sz="1350" dirty="0" err="1">
                <a:solidFill>
                  <a:srgbClr val="000000"/>
                </a:solidFill>
              </a:rPr>
              <a:t>Maitra</a:t>
            </a:r>
            <a:r>
              <a:rPr lang="en-US" altLang="zh-CN" sz="1350" dirty="0">
                <a:solidFill>
                  <a:srgbClr val="000000"/>
                </a:solidFill>
              </a:rPr>
              <a:t> 2016</a:t>
            </a:r>
            <a:endParaRPr lang="zh-CN" altLang="en-US" sz="1350" dirty="0">
              <a:solidFill>
                <a:srgbClr val="000000"/>
              </a:solidFill>
            </a:endParaRPr>
          </a:p>
        </p:txBody>
      </p:sp>
      <p:pic>
        <p:nvPicPr>
          <p:cNvPr id="46084" name="Picture 4"/>
          <p:cNvPicPr>
            <a:picLocks noChangeAspect="1" noChangeArrowheads="1"/>
          </p:cNvPicPr>
          <p:nvPr/>
        </p:nvPicPr>
        <p:blipFill>
          <a:blip r:embed="rId3" cstate="print"/>
          <a:srcRect/>
          <a:stretch>
            <a:fillRect/>
          </a:stretch>
        </p:blipFill>
        <p:spPr bwMode="auto">
          <a:xfrm>
            <a:off x="858338" y="2532187"/>
            <a:ext cx="5468886" cy="1087816"/>
          </a:xfrm>
          <a:prstGeom prst="rect">
            <a:avLst/>
          </a:prstGeom>
          <a:noFill/>
          <a:ln w="9525">
            <a:noFill/>
            <a:miter lim="800000"/>
            <a:headEnd/>
            <a:tailEnd/>
          </a:ln>
        </p:spPr>
      </p:pic>
      <p:sp>
        <p:nvSpPr>
          <p:cNvPr id="8" name="文本框 7"/>
          <p:cNvSpPr txBox="1"/>
          <p:nvPr/>
        </p:nvSpPr>
        <p:spPr>
          <a:xfrm>
            <a:off x="693336" y="1412777"/>
            <a:ext cx="5600686" cy="830997"/>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朗道根据量子电动力学预测的</a:t>
            </a:r>
            <a:r>
              <a:rPr lang="en-US" altLang="zh-CN" sz="2400" b="1" dirty="0">
                <a:latin typeface="微软雅黑" panose="020B0503020204020204" pitchFamily="34" charset="-122"/>
                <a:ea typeface="微软雅黑" panose="020B0503020204020204" pitchFamily="34" charset="-122"/>
              </a:rPr>
              <a:t>X</a:t>
            </a:r>
            <a:r>
              <a:rPr lang="zh-CN" altLang="en-US" sz="2400" b="1" dirty="0">
                <a:latin typeface="微软雅黑" panose="020B0503020204020204" pitchFamily="34" charset="-122"/>
                <a:ea typeface="微软雅黑" panose="020B0503020204020204" pitchFamily="34" charset="-122"/>
              </a:rPr>
              <a:t>射线吸收线能量和中子星磁场的关系：</a:t>
            </a:r>
          </a:p>
        </p:txBody>
      </p:sp>
      <p:pic>
        <p:nvPicPr>
          <p:cNvPr id="4" name="图片 3"/>
          <p:cNvPicPr>
            <a:picLocks noChangeAspect="1"/>
          </p:cNvPicPr>
          <p:nvPr/>
        </p:nvPicPr>
        <p:blipFill>
          <a:blip r:embed="rId4"/>
          <a:stretch>
            <a:fillRect/>
          </a:stretch>
        </p:blipFill>
        <p:spPr>
          <a:xfrm>
            <a:off x="894303" y="3658122"/>
            <a:ext cx="5060609" cy="2928777"/>
          </a:xfrm>
          <a:prstGeom prst="rect">
            <a:avLst/>
          </a:prstGeom>
        </p:spPr>
      </p:pic>
      <p:graphicFrame>
        <p:nvGraphicFramePr>
          <p:cNvPr id="11" name="对象 10"/>
          <p:cNvGraphicFramePr>
            <a:graphicFrameLocks noChangeAspect="1"/>
          </p:cNvGraphicFramePr>
          <p:nvPr>
            <p:extLst>
              <p:ext uri="{D42A27DB-BD31-4B8C-83A1-F6EECF244321}">
                <p14:modId xmlns:p14="http://schemas.microsoft.com/office/powerpoint/2010/main" val="1670819543"/>
              </p:ext>
            </p:extLst>
          </p:nvPr>
        </p:nvGraphicFramePr>
        <p:xfrm>
          <a:off x="7136570" y="5271073"/>
          <a:ext cx="3624680" cy="435879"/>
        </p:xfrm>
        <a:graphic>
          <a:graphicData uri="http://schemas.openxmlformats.org/presentationml/2006/ole">
            <mc:AlternateContent xmlns:mc="http://schemas.openxmlformats.org/markup-compatibility/2006">
              <mc:Choice xmlns:v="urn:schemas-microsoft-com:vml" Requires="v">
                <p:oleObj name="公式" r:id="rId5" imgW="2006600" imgH="241300" progId="Equation.3">
                  <p:embed/>
                </p:oleObj>
              </mc:Choice>
              <mc:Fallback>
                <p:oleObj name="公式" r:id="rId5" imgW="2006600" imgH="241300" progId="Equation.3">
                  <p:embed/>
                  <p:pic>
                    <p:nvPicPr>
                      <p:cNvPr id="11" name="对象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6570" y="5271073"/>
                        <a:ext cx="3624680" cy="435879"/>
                      </a:xfrm>
                      <a:prstGeom prst="rect">
                        <a:avLst/>
                      </a:prstGeom>
                      <a:solidFill>
                        <a:srgbClr val="F0FEB4"/>
                      </a:solidFill>
                    </p:spPr>
                  </p:pic>
                </p:oleObj>
              </mc:Fallback>
            </mc:AlternateContent>
          </a:graphicData>
        </a:graphic>
      </p:graphicFrame>
      <p:sp>
        <p:nvSpPr>
          <p:cNvPr id="7" name="矩形 6"/>
          <p:cNvSpPr/>
          <p:nvPr/>
        </p:nvSpPr>
        <p:spPr>
          <a:xfrm>
            <a:off x="6866773" y="5879013"/>
            <a:ext cx="4184691" cy="707886"/>
          </a:xfrm>
          <a:prstGeom prst="rect">
            <a:avLst/>
          </a:prstGeom>
        </p:spPr>
        <p:txBody>
          <a:bodyPr wrap="square">
            <a:spAutoFit/>
          </a:bodyPr>
          <a:lstStyle/>
          <a:p>
            <a:r>
              <a:rPr lang="en-US" altLang="zh-CN" sz="2000" b="1" dirty="0">
                <a:latin typeface="微软雅黑" panose="020B0503020204020204" pitchFamily="34" charset="-122"/>
                <a:ea typeface="微软雅黑" panose="020B0503020204020204" pitchFamily="34" charset="-122"/>
                <a:cs typeface="Arial" panose="020B0604020202020204" pitchFamily="34" charset="0"/>
              </a:rPr>
              <a:t>GRO J1008-57</a:t>
            </a:r>
            <a:r>
              <a:rPr lang="zh-CN" altLang="en-US" sz="2000" b="1" dirty="0">
                <a:latin typeface="微软雅黑" panose="020B0503020204020204" pitchFamily="34" charset="-122"/>
                <a:ea typeface="微软雅黑" panose="020B0503020204020204" pitchFamily="34" charset="-122"/>
                <a:cs typeface="Arial" panose="020B0604020202020204" pitchFamily="34" charset="0"/>
              </a:rPr>
              <a:t>：</a:t>
            </a:r>
            <a:r>
              <a:rPr lang="en-US" altLang="zh-CN" sz="2000" b="1" dirty="0">
                <a:latin typeface="微软雅黑" panose="020B0503020204020204" pitchFamily="34" charset="-122"/>
                <a:ea typeface="微软雅黑" panose="020B0503020204020204" pitchFamily="34" charset="-122"/>
                <a:cs typeface="Arial" panose="020B0604020202020204" pitchFamily="34" charset="0"/>
              </a:rPr>
              <a:t>80 </a:t>
            </a:r>
            <a:r>
              <a:rPr lang="en-US" altLang="zh-CN" sz="2000" b="1" dirty="0" err="1">
                <a:latin typeface="微软雅黑" panose="020B0503020204020204" pitchFamily="34" charset="-122"/>
                <a:ea typeface="微软雅黑" panose="020B0503020204020204" pitchFamily="34" charset="-122"/>
                <a:cs typeface="Arial" panose="020B0604020202020204" pitchFamily="34" charset="0"/>
              </a:rPr>
              <a:t>keV</a:t>
            </a:r>
            <a:r>
              <a:rPr lang="zh-CN" altLang="en-US" sz="2000" b="1" dirty="0">
                <a:latin typeface="微软雅黑" panose="020B0503020204020204" pitchFamily="34" charset="-122"/>
                <a:ea typeface="微软雅黑" panose="020B0503020204020204" pitchFamily="34" charset="-122"/>
                <a:cs typeface="Arial" panose="020B0604020202020204" pitchFamily="34" charset="0"/>
              </a:rPr>
              <a:t>附近的回旋吸收线对应的磁场</a:t>
            </a:r>
            <a:r>
              <a:rPr lang="en-US" altLang="zh-CN" sz="2000" b="1" dirty="0">
                <a:latin typeface="微软雅黑" panose="020B0503020204020204" pitchFamily="34" charset="-122"/>
                <a:ea typeface="微软雅黑" panose="020B0503020204020204" pitchFamily="34" charset="-122"/>
                <a:cs typeface="Arial" panose="020B0604020202020204" pitchFamily="34" charset="0"/>
              </a:rPr>
              <a:t>~10</a:t>
            </a:r>
            <a:r>
              <a:rPr lang="en-US" altLang="zh-CN" sz="2000" b="1" baseline="30000" dirty="0">
                <a:latin typeface="微软雅黑" panose="020B0503020204020204" pitchFamily="34" charset="-122"/>
                <a:ea typeface="微软雅黑" panose="020B0503020204020204" pitchFamily="34" charset="-122"/>
                <a:cs typeface="Arial" panose="020B0604020202020204" pitchFamily="34" charset="0"/>
              </a:rPr>
              <a:t>13</a:t>
            </a:r>
            <a:r>
              <a:rPr lang="en-US" altLang="zh-CN" sz="2000" b="1" dirty="0">
                <a:latin typeface="微软雅黑" panose="020B0503020204020204" pitchFamily="34" charset="-122"/>
                <a:ea typeface="微软雅黑" panose="020B0503020204020204" pitchFamily="34" charset="-122"/>
                <a:cs typeface="Arial" panose="020B0604020202020204" pitchFamily="34" charset="0"/>
              </a:rPr>
              <a:t>Gauss</a:t>
            </a:r>
            <a:r>
              <a:rPr lang="zh-CN" altLang="en-US" sz="2000" b="1" dirty="0">
                <a:latin typeface="微软雅黑" panose="020B0503020204020204" pitchFamily="34" charset="-122"/>
                <a:ea typeface="微软雅黑" panose="020B0503020204020204" pitchFamily="34" charset="-122"/>
                <a:cs typeface="Arial" panose="020B0604020202020204" pitchFamily="34" charset="0"/>
              </a:rPr>
              <a:t>。</a:t>
            </a:r>
            <a:endParaRPr lang="zh-CN" altLang="en-US" sz="2000" b="1" dirty="0">
              <a:latin typeface="微软雅黑" panose="020B0503020204020204" pitchFamily="34" charset="-122"/>
              <a:ea typeface="微软雅黑" panose="020B0503020204020204" pitchFamily="3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0" name="Picture 4" descr="absorption_l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6826" y="1299185"/>
            <a:ext cx="6116216" cy="498103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灯片编号占位符 5"/>
          <p:cNvSpPr>
            <a:spLocks noGrp="1"/>
          </p:cNvSpPr>
          <p:nvPr>
            <p:ph type="sldNum" sz="quarter" idx="4"/>
          </p:nvPr>
        </p:nvSpPr>
        <p:spPr>
          <a:xfrm>
            <a:off x="9900458" y="6459785"/>
            <a:ext cx="1312025" cy="365125"/>
          </a:xfrm>
        </p:spPr>
        <p:txBody>
          <a:bodyPr/>
          <a:lstStyle/>
          <a:p>
            <a:fld id="{0C913308-F349-4B6D-A68A-DD1791B4A57B}" type="slidenum">
              <a:rPr lang="zh-CN" altLang="en-US" smtClean="0"/>
              <a:pPr/>
              <a:t>9</a:t>
            </a:fld>
            <a:endParaRPr lang="zh-CN" altLang="en-US" dirty="0"/>
          </a:p>
        </p:txBody>
      </p:sp>
      <p:sp>
        <p:nvSpPr>
          <p:cNvPr id="4" name="Rectangle 2">
            <a:extLst>
              <a:ext uri="{FF2B5EF4-FFF2-40B4-BE49-F238E27FC236}">
                <a16:creationId xmlns:a16="http://schemas.microsoft.com/office/drawing/2014/main" id="{A8C0979F-2138-47B7-B126-EE1BB55CCD6E}"/>
              </a:ext>
            </a:extLst>
          </p:cNvPr>
          <p:cNvSpPr txBox="1">
            <a:spLocks noChangeArrowheads="1"/>
          </p:cNvSpPr>
          <p:nvPr/>
        </p:nvSpPr>
        <p:spPr>
          <a:xfrm>
            <a:off x="713433" y="272368"/>
            <a:ext cx="9415015" cy="864096"/>
          </a:xfrm>
          <a:prstGeom prst="rect">
            <a:avLst/>
          </a:prstGeom>
        </p:spPr>
        <p:txBody>
          <a:bodyPr>
            <a:noAutofit/>
          </a:bodyPr>
          <a:lstStyle>
            <a:lvl1pPr algn="l" defTabSz="914400" rtl="0" eaLnBrk="1" latinLnBrk="0" hangingPunct="1">
              <a:spcBef>
                <a:spcPct val="0"/>
              </a:spcBef>
              <a:buNone/>
              <a:defRPr sz="4000" b="1" kern="1200" spc="-100" baseline="0">
                <a:solidFill>
                  <a:schemeClr val="tx2"/>
                </a:solidFill>
                <a:latin typeface="微软雅黑" panose="020B0503020204020204" pitchFamily="34" charset="-122"/>
                <a:ea typeface="微软雅黑" panose="020B0503020204020204" pitchFamily="34" charset="-122"/>
                <a:cs typeface="+mj-cs"/>
              </a:defRPr>
            </a:lvl1pPr>
          </a:lstStyle>
          <a:p>
            <a:r>
              <a:rPr lang="zh-CN" altLang="en-US" sz="4800" dirty="0">
                <a:solidFill>
                  <a:schemeClr val="tx1"/>
                </a:solidFill>
              </a:rPr>
              <a:t>天体高能辐射探测</a:t>
            </a:r>
            <a:endParaRPr lang="zh-CN" altLang="en-US" sz="4800" dirty="0">
              <a:solidFill>
                <a:srgbClr val="C00000"/>
              </a:solidFill>
            </a:endParaRPr>
          </a:p>
        </p:txBody>
      </p:sp>
    </p:spTree>
    <p:extLst>
      <p:ext uri="{BB962C8B-B14F-4D97-AF65-F5344CB8AC3E}">
        <p14:creationId xmlns:p14="http://schemas.microsoft.com/office/powerpoint/2010/main" val="1511539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heme/theme1.xml><?xml version="1.0" encoding="utf-8"?>
<a:theme xmlns:a="http://schemas.openxmlformats.org/drawingml/2006/main" name="回顾">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905</TotalTime>
  <Words>3620</Words>
  <Application>Microsoft Macintosh PowerPoint</Application>
  <PresentationFormat>Widescreen</PresentationFormat>
  <Paragraphs>407</Paragraphs>
  <Slides>35</Slides>
  <Notes>6</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6" baseType="lpstr">
      <vt:lpstr>等线</vt:lpstr>
      <vt:lpstr>微软雅黑</vt:lpstr>
      <vt:lpstr>黑体</vt:lpstr>
      <vt:lpstr>宋体</vt:lpstr>
      <vt:lpstr>Arial</vt:lpstr>
      <vt:lpstr>Calibri</vt:lpstr>
      <vt:lpstr>Calibri Light</vt:lpstr>
      <vt:lpstr>Times New Roman</vt:lpstr>
      <vt:lpstr>Wingdings</vt:lpstr>
      <vt:lpstr>回顾</vt:lpstr>
      <vt:lpstr>公式</vt:lpstr>
      <vt:lpstr>高能天文数据处理</vt:lpstr>
      <vt:lpstr>内容提要</vt:lpstr>
      <vt:lpstr>一、空间高能天体物理探测</vt:lpstr>
      <vt:lpstr>空间高能天体物理学</vt:lpstr>
      <vt:lpstr>示例：X射线双星</vt:lpstr>
      <vt:lpstr>X射线双星的分类</vt:lpstr>
      <vt:lpstr>中子星X射线双星</vt:lpstr>
      <vt:lpstr>强磁场的硬X射线回旋吸收线观测</vt:lpstr>
      <vt:lpstr>PowerPoint Presentation</vt:lpstr>
      <vt:lpstr>天体高能辐射探测</vt:lpstr>
      <vt:lpstr>二、探测数据产品化处理</vt:lpstr>
      <vt:lpstr>空间探测数据产品化</vt:lpstr>
      <vt:lpstr>PowerPoint Presentation</vt:lpstr>
      <vt:lpstr>探测数据处理与产品化</vt:lpstr>
      <vt:lpstr>数据产品分类</vt:lpstr>
      <vt:lpstr>探测数据产品分类</vt:lpstr>
      <vt:lpstr>三、数据分析</vt:lpstr>
      <vt:lpstr>1）数据筛选</vt:lpstr>
      <vt:lpstr>数据分析--数据筛选</vt:lpstr>
      <vt:lpstr>数据分析--科学数据提取</vt:lpstr>
      <vt:lpstr>数据分析--数据分析+物理分析</vt:lpstr>
      <vt:lpstr>探测与数据分析流程</vt:lpstr>
      <vt:lpstr>PowerPoint Presentation</vt:lpstr>
      <vt:lpstr>慧眼-HXMT卫星及载荷</vt:lpstr>
      <vt:lpstr>PowerPoint Presentation</vt:lpstr>
      <vt:lpstr>PowerPoint Presentation</vt:lpstr>
      <vt:lpstr>PowerPoint Presentation</vt:lpstr>
      <vt:lpstr>观测源统计</vt:lpstr>
      <vt:lpstr>数据产品与公开发布</vt:lpstr>
      <vt:lpstr>通用数据分析软件包--HEAsoft</vt:lpstr>
      <vt:lpstr>专用数据分析软件包-HXMTDAS</vt:lpstr>
      <vt:lpstr>HXMT数据分析软件包</vt:lpstr>
      <vt:lpstr>HXMT数据分析环境-web版</vt:lpstr>
      <vt:lpstr>科学产出</vt:lpstr>
      <vt:lpstr>结束语</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空间天文数据处理</dc:title>
  <dc:creator>songlm</dc:creator>
  <cp:lastModifiedBy>Liming Song</cp:lastModifiedBy>
  <cp:revision>91</cp:revision>
  <dcterms:created xsi:type="dcterms:W3CDTF">2022-08-03T10:52:05Z</dcterms:created>
  <dcterms:modified xsi:type="dcterms:W3CDTF">2023-08-16T10:09:23Z</dcterms:modified>
</cp:coreProperties>
</file>