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5"/>
  </p:notesMasterIdLst>
  <p:sldIdLst>
    <p:sldId id="2452" r:id="rId2"/>
    <p:sldId id="323" r:id="rId3"/>
    <p:sldId id="379" r:id="rId4"/>
    <p:sldId id="2499" r:id="rId5"/>
    <p:sldId id="422" r:id="rId6"/>
    <p:sldId id="1034" r:id="rId7"/>
    <p:sldId id="327" r:id="rId8"/>
    <p:sldId id="1177" r:id="rId9"/>
    <p:sldId id="2451" r:id="rId10"/>
    <p:sldId id="654" r:id="rId11"/>
    <p:sldId id="598" r:id="rId12"/>
    <p:sldId id="2385" r:id="rId13"/>
    <p:sldId id="765" r:id="rId14"/>
    <p:sldId id="2402" r:id="rId15"/>
    <p:sldId id="341" r:id="rId16"/>
    <p:sldId id="2415" r:id="rId17"/>
    <p:sldId id="2413" r:id="rId18"/>
    <p:sldId id="2456" r:id="rId19"/>
    <p:sldId id="1900" r:id="rId20"/>
    <p:sldId id="627" r:id="rId21"/>
    <p:sldId id="2429" r:id="rId22"/>
    <p:sldId id="2437" r:id="rId23"/>
    <p:sldId id="2494" r:id="rId24"/>
    <p:sldId id="2495" r:id="rId25"/>
    <p:sldId id="2489" r:id="rId26"/>
    <p:sldId id="2491" r:id="rId27"/>
    <p:sldId id="360" r:id="rId28"/>
    <p:sldId id="2496" r:id="rId29"/>
    <p:sldId id="2136" r:id="rId30"/>
    <p:sldId id="361" r:id="rId31"/>
    <p:sldId id="2484" r:id="rId32"/>
    <p:sldId id="2482" r:id="rId33"/>
    <p:sldId id="2139" r:id="rId34"/>
    <p:sldId id="1972" r:id="rId35"/>
    <p:sldId id="2492" r:id="rId36"/>
    <p:sldId id="2497" r:id="rId37"/>
    <p:sldId id="2500" r:id="rId38"/>
    <p:sldId id="274" r:id="rId39"/>
    <p:sldId id="1041" r:id="rId40"/>
    <p:sldId id="2478" r:id="rId41"/>
    <p:sldId id="704" r:id="rId42"/>
    <p:sldId id="2493" r:id="rId43"/>
    <p:sldId id="428" r:id="rId44"/>
  </p:sldIdLst>
  <p:sldSz cx="9144000" cy="6858000" type="screen4x3"/>
  <p:notesSz cx="6858000" cy="9144000"/>
  <p:defaultTextStyle>
    <a:defPPr>
      <a:defRPr lang="zh-CN"/>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Zha Min" initials="ZM" lastIdx="4" clrIdx="0">
    <p:extLst>
      <p:ext uri="{19B8F6BF-5375-455C-9EA6-DF929625EA0E}">
        <p15:presenceInfo xmlns:p15="http://schemas.microsoft.com/office/powerpoint/2012/main" userId="645356e63cecf99e"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096"/>
    <p:restoredTop sz="92953"/>
  </p:normalViewPr>
  <p:slideViewPr>
    <p:cSldViewPr snapToGrid="0" snapToObjects="1">
      <p:cViewPr varScale="1">
        <p:scale>
          <a:sx n="60" d="100"/>
          <a:sy n="60" d="100"/>
        </p:scale>
        <p:origin x="1248" y="36"/>
      </p:cViewPr>
      <p:guideLst>
        <p:guide orient="horz" pos="2160"/>
        <p:guide pos="2880"/>
      </p:guideLst>
    </p:cSldViewPr>
  </p:slideViewPr>
  <p:outlineViewPr>
    <p:cViewPr>
      <p:scale>
        <a:sx n="33" d="100"/>
        <a:sy n="33" d="100"/>
      </p:scale>
      <p:origin x="0" y="-33648"/>
    </p:cViewPr>
  </p:outlineViewPr>
  <p:notesTextViewPr>
    <p:cViewPr>
      <p:scale>
        <a:sx n="100" d="100"/>
        <a:sy n="100" d="100"/>
      </p:scale>
      <p:origin x="0" y="0"/>
    </p:cViewPr>
  </p:notesTextViewPr>
  <p:sorterViewPr>
    <p:cViewPr varScale="1">
      <p:scale>
        <a:sx n="88" d="100"/>
        <a:sy n="88" d="100"/>
      </p:scale>
      <p:origin x="0" y="-2427"/>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commentAuthors" Target="commentAuthor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77D385C-8961-A14E-9924-95C0B27A50F0}" type="datetimeFigureOut">
              <a:rPr kumimoji="1" lang="zh-CN" altLang="en-US" smtClean="0"/>
              <a:t>2023/8/17</a:t>
            </a:fld>
            <a:endParaRPr kumimoji="1" lang="zh-CN" altLang="en-US"/>
          </a:p>
        </p:txBody>
      </p:sp>
      <p:sp>
        <p:nvSpPr>
          <p:cNvPr id="4" name="幻灯片图像占位符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r>
              <a:rPr kumimoji="1" lang="zh-CN" altLang="en-US"/>
              <a:t>编辑母版文本样式
第二级
第三级
第四级
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E13CDFB-F373-FC49-B7B6-42F714A0133B}" type="slidenum">
              <a:rPr kumimoji="1" lang="zh-CN" altLang="en-US" smtClean="0"/>
              <a:t>‹#›</a:t>
            </a:fld>
            <a:endParaRPr kumimoji="1" lang="zh-CN" altLang="en-US"/>
          </a:p>
        </p:txBody>
      </p:sp>
    </p:spTree>
    <p:extLst>
      <p:ext uri="{BB962C8B-B14F-4D97-AF65-F5344CB8AC3E}">
        <p14:creationId xmlns:p14="http://schemas.microsoft.com/office/powerpoint/2010/main" val="41387489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N"/>
          </a:p>
        </p:txBody>
      </p:sp>
      <p:sp>
        <p:nvSpPr>
          <p:cNvPr id="4" name="Slide Number Placeholder 3"/>
          <p:cNvSpPr>
            <a:spLocks noGrp="1"/>
          </p:cNvSpPr>
          <p:nvPr>
            <p:ph type="sldNum" sz="quarter" idx="5"/>
          </p:nvPr>
        </p:nvSpPr>
        <p:spPr/>
        <p:txBody>
          <a:bodyPr/>
          <a:lstStyle/>
          <a:p>
            <a:fld id="{EE13CDFB-F373-FC49-B7B6-42F714A0133B}" type="slidenum">
              <a:rPr kumimoji="1" lang="zh-CN" altLang="en-US" smtClean="0"/>
              <a:t>1</a:t>
            </a:fld>
            <a:endParaRPr kumimoji="1" lang="zh-CN" altLang="en-US"/>
          </a:p>
        </p:txBody>
      </p:sp>
    </p:spTree>
    <p:extLst>
      <p:ext uri="{BB962C8B-B14F-4D97-AF65-F5344CB8AC3E}">
        <p14:creationId xmlns:p14="http://schemas.microsoft.com/office/powerpoint/2010/main" val="4870626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N" dirty="0"/>
          </a:p>
        </p:txBody>
      </p:sp>
      <p:sp>
        <p:nvSpPr>
          <p:cNvPr id="4" name="Slide Number Placeholder 3"/>
          <p:cNvSpPr>
            <a:spLocks noGrp="1"/>
          </p:cNvSpPr>
          <p:nvPr>
            <p:ph type="sldNum" sz="quarter" idx="5"/>
          </p:nvPr>
        </p:nvSpPr>
        <p:spPr/>
        <p:txBody>
          <a:bodyPr/>
          <a:lstStyle/>
          <a:p>
            <a:fld id="{EE13CDFB-F373-FC49-B7B6-42F714A0133B}" type="slidenum">
              <a:rPr kumimoji="1" lang="zh-CN" altLang="en-US" smtClean="0"/>
              <a:t>14</a:t>
            </a:fld>
            <a:endParaRPr kumimoji="1" lang="zh-CN" altLang="en-US"/>
          </a:p>
        </p:txBody>
      </p:sp>
    </p:spTree>
    <p:extLst>
      <p:ext uri="{BB962C8B-B14F-4D97-AF65-F5344CB8AC3E}">
        <p14:creationId xmlns:p14="http://schemas.microsoft.com/office/powerpoint/2010/main" val="15867318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N"/>
          </a:p>
        </p:txBody>
      </p:sp>
      <p:sp>
        <p:nvSpPr>
          <p:cNvPr id="4" name="Slide Number Placeholder 3"/>
          <p:cNvSpPr>
            <a:spLocks noGrp="1"/>
          </p:cNvSpPr>
          <p:nvPr>
            <p:ph type="sldNum" sz="quarter" idx="5"/>
          </p:nvPr>
        </p:nvSpPr>
        <p:spPr/>
        <p:txBody>
          <a:bodyPr/>
          <a:lstStyle/>
          <a:p>
            <a:fld id="{EE13CDFB-F373-FC49-B7B6-42F714A0133B}" type="slidenum">
              <a:rPr kumimoji="1" lang="zh-CN" altLang="en-US" smtClean="0"/>
              <a:t>15</a:t>
            </a:fld>
            <a:endParaRPr kumimoji="1" lang="zh-CN" altLang="en-US"/>
          </a:p>
        </p:txBody>
      </p:sp>
    </p:spTree>
    <p:extLst>
      <p:ext uri="{BB962C8B-B14F-4D97-AF65-F5344CB8AC3E}">
        <p14:creationId xmlns:p14="http://schemas.microsoft.com/office/powerpoint/2010/main" val="37554397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N" dirty="0"/>
          </a:p>
        </p:txBody>
      </p:sp>
      <p:sp>
        <p:nvSpPr>
          <p:cNvPr id="4" name="Slide Number Placeholder 3"/>
          <p:cNvSpPr>
            <a:spLocks noGrp="1"/>
          </p:cNvSpPr>
          <p:nvPr>
            <p:ph type="sldNum" sz="quarter" idx="5"/>
          </p:nvPr>
        </p:nvSpPr>
        <p:spPr/>
        <p:txBody>
          <a:bodyPr/>
          <a:lstStyle/>
          <a:p>
            <a:fld id="{EE13CDFB-F373-FC49-B7B6-42F714A0133B}" type="slidenum">
              <a:rPr kumimoji="1" lang="zh-CN" altLang="en-US" smtClean="0"/>
              <a:t>17</a:t>
            </a:fld>
            <a:endParaRPr kumimoji="1" lang="zh-CN" altLang="en-US"/>
          </a:p>
        </p:txBody>
      </p:sp>
    </p:spTree>
    <p:extLst>
      <p:ext uri="{BB962C8B-B14F-4D97-AF65-F5344CB8AC3E}">
        <p14:creationId xmlns:p14="http://schemas.microsoft.com/office/powerpoint/2010/main" val="25119330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N" dirty="0"/>
          </a:p>
        </p:txBody>
      </p:sp>
      <p:sp>
        <p:nvSpPr>
          <p:cNvPr id="4" name="Slide Number Placeholder 3"/>
          <p:cNvSpPr>
            <a:spLocks noGrp="1"/>
          </p:cNvSpPr>
          <p:nvPr>
            <p:ph type="sldNum" sz="quarter" idx="5"/>
          </p:nvPr>
        </p:nvSpPr>
        <p:spPr/>
        <p:txBody>
          <a:bodyPr/>
          <a:lstStyle/>
          <a:p>
            <a:fld id="{EE13CDFB-F373-FC49-B7B6-42F714A0133B}" type="slidenum">
              <a:rPr kumimoji="1" lang="zh-CN" altLang="en-US" smtClean="0"/>
              <a:t>19</a:t>
            </a:fld>
            <a:endParaRPr kumimoji="1" lang="zh-CN" altLang="en-US"/>
          </a:p>
        </p:txBody>
      </p:sp>
    </p:spTree>
    <p:extLst>
      <p:ext uri="{BB962C8B-B14F-4D97-AF65-F5344CB8AC3E}">
        <p14:creationId xmlns:p14="http://schemas.microsoft.com/office/powerpoint/2010/main" val="41591929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43000" y="685800"/>
            <a:ext cx="4572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03A1DF17-A28C-4D46-829F-D8D110C09314}" type="slidenum">
              <a:rPr lang="zh-CN" altLang="en-US" smtClean="0"/>
              <a:pPr/>
              <a:t>28</a:t>
            </a:fld>
            <a:endParaRPr lang="zh-CN" altLang="en-US"/>
          </a:p>
        </p:txBody>
      </p:sp>
    </p:spTree>
    <p:extLst>
      <p:ext uri="{BB962C8B-B14F-4D97-AF65-F5344CB8AC3E}">
        <p14:creationId xmlns:p14="http://schemas.microsoft.com/office/powerpoint/2010/main" val="36960771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N" dirty="0"/>
          </a:p>
        </p:txBody>
      </p:sp>
      <p:sp>
        <p:nvSpPr>
          <p:cNvPr id="4" name="Slide Number Placeholder 3"/>
          <p:cNvSpPr>
            <a:spLocks noGrp="1"/>
          </p:cNvSpPr>
          <p:nvPr>
            <p:ph type="sldNum" sz="quarter" idx="5"/>
          </p:nvPr>
        </p:nvSpPr>
        <p:spPr/>
        <p:txBody>
          <a:bodyPr/>
          <a:lstStyle/>
          <a:p>
            <a:fld id="{EE13CDFB-F373-FC49-B7B6-42F714A0133B}" type="slidenum">
              <a:rPr kumimoji="1" lang="zh-CN" altLang="en-US" smtClean="0"/>
              <a:t>34</a:t>
            </a:fld>
            <a:endParaRPr kumimoji="1" lang="zh-CN" altLang="en-US"/>
          </a:p>
        </p:txBody>
      </p:sp>
    </p:spTree>
    <p:extLst>
      <p:ext uri="{BB962C8B-B14F-4D97-AF65-F5344CB8AC3E}">
        <p14:creationId xmlns:p14="http://schemas.microsoft.com/office/powerpoint/2010/main" val="9548885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幻灯片图像占位符 1"/>
          <p:cNvSpPr>
            <a:spLocks noGrp="1" noRot="1" noChangeAspect="1" noTextEdit="1"/>
          </p:cNvSpPr>
          <p:nvPr>
            <p:ph type="sldImg"/>
          </p:nvPr>
        </p:nvSpPr>
        <p:spPr bwMode="auto">
          <a:xfrm>
            <a:off x="1371600" y="1143000"/>
            <a:ext cx="41148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7"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zh-CN" altLang="en-US" dirty="0"/>
              <a:t>模板来自于 </a:t>
            </a:r>
            <a:r>
              <a:rPr lang="en-US" altLang="zh-CN" dirty="0"/>
              <a:t>http://www.ypppt.com</a:t>
            </a:r>
            <a:endParaRPr lang="zh-CN" altLang="en-US" dirty="0"/>
          </a:p>
        </p:txBody>
      </p:sp>
      <p:sp>
        <p:nvSpPr>
          <p:cNvPr id="6148"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Narrow" panose="020B0606020202030204" pitchFamily="34" charset="0"/>
                <a:ea typeface="微软雅黑" panose="020B0503020204020204" pitchFamily="34" charset="-122"/>
              </a:defRPr>
            </a:lvl1pPr>
            <a:lvl2pPr marL="742950" indent="-285750">
              <a:defRPr>
                <a:solidFill>
                  <a:schemeClr val="tx1"/>
                </a:solidFill>
                <a:latin typeface="Arial Narrow" panose="020B0606020202030204" pitchFamily="34" charset="0"/>
                <a:ea typeface="微软雅黑" panose="020B0503020204020204" pitchFamily="34" charset="-122"/>
              </a:defRPr>
            </a:lvl2pPr>
            <a:lvl3pPr marL="1143000" indent="-228600">
              <a:defRPr>
                <a:solidFill>
                  <a:schemeClr val="tx1"/>
                </a:solidFill>
                <a:latin typeface="Arial Narrow" panose="020B0606020202030204" pitchFamily="34" charset="0"/>
                <a:ea typeface="微软雅黑" panose="020B0503020204020204" pitchFamily="34" charset="-122"/>
              </a:defRPr>
            </a:lvl3pPr>
            <a:lvl4pPr marL="1600200" indent="-228600">
              <a:defRPr>
                <a:solidFill>
                  <a:schemeClr val="tx1"/>
                </a:solidFill>
                <a:latin typeface="Arial Narrow" panose="020B0606020202030204" pitchFamily="34" charset="0"/>
                <a:ea typeface="微软雅黑" panose="020B0503020204020204" pitchFamily="34" charset="-122"/>
              </a:defRPr>
            </a:lvl4pPr>
            <a:lvl5pPr marL="2057400" indent="-228600">
              <a:defRPr>
                <a:solidFill>
                  <a:schemeClr val="tx1"/>
                </a:solidFill>
                <a:latin typeface="Arial Narrow" panose="020B0606020202030204" pitchFamily="34" charset="0"/>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Arial Narrow" panose="020B0606020202030204" pitchFamily="34" charset="0"/>
                <a:ea typeface="微软雅黑" panose="020B0503020204020204" pitchFamily="34" charset="-122"/>
              </a:defRPr>
            </a:lvl9pPr>
          </a:lstStyle>
          <a:p>
            <a:pPr fontAlgn="base">
              <a:spcBef>
                <a:spcPct val="0"/>
              </a:spcBef>
              <a:spcAft>
                <a:spcPct val="0"/>
              </a:spcAft>
            </a:pPr>
            <a:fld id="{E5ED1824-6DB2-4029-B0DF-1D3CDCF11CDA}" type="slidenum">
              <a:rPr lang="zh-CN" altLang="en-US" smtClean="0">
                <a:solidFill>
                  <a:prstClr val="black"/>
                </a:solidFill>
                <a:latin typeface="Calibri" panose="020F0502020204030204" pitchFamily="34" charset="0"/>
                <a:ea typeface="宋体" panose="02010600030101010101" pitchFamily="2" charset="-122"/>
              </a:rPr>
              <a:pPr fontAlgn="base">
                <a:spcBef>
                  <a:spcPct val="0"/>
                </a:spcBef>
                <a:spcAft>
                  <a:spcPct val="0"/>
                </a:spcAft>
              </a:pPr>
              <a:t>38</a:t>
            </a:fld>
            <a:endParaRPr lang="zh-CN" altLang="en-US">
              <a:solidFill>
                <a:prstClr val="black"/>
              </a:solidFill>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5637247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kumimoji="1" lang="zh-CN" altLang="en-US"/>
              <a:t>单击此处编辑母版标题样式</a:t>
            </a:r>
          </a:p>
        </p:txBody>
      </p:sp>
      <p:sp>
        <p:nvSpPr>
          <p:cNvPr id="3" name="副标题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zh-CN" altLang="en-US"/>
              <a:t>单击此处编辑母版副标题样式</a:t>
            </a:r>
          </a:p>
        </p:txBody>
      </p:sp>
      <p:sp>
        <p:nvSpPr>
          <p:cNvPr id="4" name="日期占位符 3"/>
          <p:cNvSpPr>
            <a:spLocks noGrp="1"/>
          </p:cNvSpPr>
          <p:nvPr>
            <p:ph type="dt" sz="half" idx="10"/>
          </p:nvPr>
        </p:nvSpPr>
        <p:spPr/>
        <p:txBody>
          <a:bodyPr/>
          <a:lstStyle/>
          <a:p>
            <a:fld id="{C812E0C6-4783-674B-B33A-A74741108C2F}" type="datetimeFigureOut">
              <a:rPr kumimoji="1" lang="zh-CN" altLang="en-US" smtClean="0"/>
              <a:t>2023/8/17</a:t>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幻灯片编号占位符 5"/>
          <p:cNvSpPr>
            <a:spLocks noGrp="1"/>
          </p:cNvSpPr>
          <p:nvPr>
            <p:ph type="sldNum" sz="quarter" idx="12"/>
          </p:nvPr>
        </p:nvSpPr>
        <p:spPr/>
        <p:txBody>
          <a:bodyPr/>
          <a:lstStyle/>
          <a:p>
            <a:fld id="{79C98B7E-2322-B44B-A307-410BA577B895}" type="slidenum">
              <a:rPr kumimoji="1" lang="zh-CN" altLang="en-US" smtClean="0"/>
              <a:t>‹#›</a:t>
            </a:fld>
            <a:endParaRPr kumimoji="1" lang="zh-CN" altLang="en-US"/>
          </a:p>
        </p:txBody>
      </p:sp>
    </p:spTree>
    <p:extLst>
      <p:ext uri="{BB962C8B-B14F-4D97-AF65-F5344CB8AC3E}">
        <p14:creationId xmlns:p14="http://schemas.microsoft.com/office/powerpoint/2010/main" val="34944654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本">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a:t>单击此处编辑母版标题样式</a:t>
            </a:r>
          </a:p>
        </p:txBody>
      </p:sp>
      <p:sp>
        <p:nvSpPr>
          <p:cNvPr id="3" name="竖排文本占位符 2"/>
          <p:cNvSpPr>
            <a:spLocks noGrp="1"/>
          </p:cNvSpPr>
          <p:nvPr>
            <p:ph type="body" orient="vert" idx="1"/>
          </p:nvPr>
        </p:nvSpPr>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p:cNvSpPr>
            <a:spLocks noGrp="1"/>
          </p:cNvSpPr>
          <p:nvPr>
            <p:ph type="dt" sz="half" idx="10"/>
          </p:nvPr>
        </p:nvSpPr>
        <p:spPr/>
        <p:txBody>
          <a:bodyPr/>
          <a:lstStyle/>
          <a:p>
            <a:fld id="{C812E0C6-4783-674B-B33A-A74741108C2F}" type="datetimeFigureOut">
              <a:rPr kumimoji="1" lang="zh-CN" altLang="en-US" smtClean="0"/>
              <a:t>2023/8/17</a:t>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幻灯片编号占位符 5"/>
          <p:cNvSpPr>
            <a:spLocks noGrp="1"/>
          </p:cNvSpPr>
          <p:nvPr>
            <p:ph type="sldNum" sz="quarter" idx="12"/>
          </p:nvPr>
        </p:nvSpPr>
        <p:spPr/>
        <p:txBody>
          <a:bodyPr/>
          <a:lstStyle/>
          <a:p>
            <a:fld id="{79C98B7E-2322-B44B-A307-410BA577B895}" type="slidenum">
              <a:rPr kumimoji="1" lang="zh-CN" altLang="en-US" smtClean="0"/>
              <a:t>‹#›</a:t>
            </a:fld>
            <a:endParaRPr kumimoji="1" lang="zh-CN" altLang="en-US"/>
          </a:p>
        </p:txBody>
      </p:sp>
    </p:spTree>
    <p:extLst>
      <p:ext uri="{BB962C8B-B14F-4D97-AF65-F5344CB8AC3E}">
        <p14:creationId xmlns:p14="http://schemas.microsoft.com/office/powerpoint/2010/main" val="20041199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和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kumimoji="1" lang="zh-CN" altLang="en-US"/>
              <a:t>单击此处编辑母版标题样式</a:t>
            </a:r>
          </a:p>
        </p:txBody>
      </p:sp>
      <p:sp>
        <p:nvSpPr>
          <p:cNvPr id="3" name="竖排文本占位符 2"/>
          <p:cNvSpPr>
            <a:spLocks noGrp="1"/>
          </p:cNvSpPr>
          <p:nvPr>
            <p:ph type="body" orient="vert" idx="1"/>
          </p:nvPr>
        </p:nvSpPr>
        <p:spPr>
          <a:xfrm>
            <a:off x="457200" y="274638"/>
            <a:ext cx="6019800" cy="5851525"/>
          </a:xfrm>
        </p:spPr>
        <p:txBody>
          <a:bodyPr vert="eaVert"/>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p:cNvSpPr>
            <a:spLocks noGrp="1"/>
          </p:cNvSpPr>
          <p:nvPr>
            <p:ph type="dt" sz="half" idx="10"/>
          </p:nvPr>
        </p:nvSpPr>
        <p:spPr/>
        <p:txBody>
          <a:bodyPr/>
          <a:lstStyle/>
          <a:p>
            <a:fld id="{C812E0C6-4783-674B-B33A-A74741108C2F}" type="datetimeFigureOut">
              <a:rPr kumimoji="1" lang="zh-CN" altLang="en-US" smtClean="0"/>
              <a:t>2023/8/17</a:t>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幻灯片编号占位符 5"/>
          <p:cNvSpPr>
            <a:spLocks noGrp="1"/>
          </p:cNvSpPr>
          <p:nvPr>
            <p:ph type="sldNum" sz="quarter" idx="12"/>
          </p:nvPr>
        </p:nvSpPr>
        <p:spPr/>
        <p:txBody>
          <a:bodyPr/>
          <a:lstStyle/>
          <a:p>
            <a:fld id="{79C98B7E-2322-B44B-A307-410BA577B895}" type="slidenum">
              <a:rPr kumimoji="1" lang="zh-CN" altLang="en-US" smtClean="0"/>
              <a:t>‹#›</a:t>
            </a:fld>
            <a:endParaRPr kumimoji="1" lang="zh-CN" altLang="en-US"/>
          </a:p>
        </p:txBody>
      </p:sp>
    </p:spTree>
    <p:extLst>
      <p:ext uri="{BB962C8B-B14F-4D97-AF65-F5344CB8AC3E}">
        <p14:creationId xmlns:p14="http://schemas.microsoft.com/office/powerpoint/2010/main" val="41798935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正文01">
    <p:spTree>
      <p:nvGrpSpPr>
        <p:cNvPr id="1" name=""/>
        <p:cNvGrpSpPr/>
        <p:nvPr/>
      </p:nvGrpSpPr>
      <p:grpSpPr>
        <a:xfrm>
          <a:off x="0" y="0"/>
          <a:ext cx="0" cy="0"/>
          <a:chOff x="0" y="0"/>
          <a:chExt cx="0" cy="0"/>
        </a:xfrm>
      </p:grpSpPr>
      <p:sp>
        <p:nvSpPr>
          <p:cNvPr id="2" name="标题 1"/>
          <p:cNvSpPr>
            <a:spLocks noGrp="1"/>
          </p:cNvSpPr>
          <p:nvPr>
            <p:ph type="title"/>
          </p:nvPr>
        </p:nvSpPr>
        <p:spPr>
          <a:xfrm>
            <a:off x="861198" y="67292"/>
            <a:ext cx="7886700" cy="634239"/>
          </a:xfrm>
        </p:spPr>
        <p:txBody>
          <a:bodyPr>
            <a:noAutofit/>
          </a:bodyPr>
          <a:lstStyle>
            <a:lvl1pPr algn="l">
              <a:defRPr sz="2400" b="1">
                <a:latin typeface="微软雅黑" panose="020B0503020204020204" pitchFamily="34" charset="-122"/>
                <a:ea typeface="微软雅黑" panose="020B0503020204020204" pitchFamily="34" charset="-122"/>
              </a:defRPr>
            </a:lvl1pPr>
          </a:lstStyle>
          <a:p>
            <a:r>
              <a:rPr lang="zh-CN" altLang="en-US" dirty="0"/>
              <a:t>单击此处编辑母版标题样式</a:t>
            </a:r>
          </a:p>
        </p:txBody>
      </p:sp>
      <p:cxnSp>
        <p:nvCxnSpPr>
          <p:cNvPr id="19" name="直接连接符 18"/>
          <p:cNvCxnSpPr/>
          <p:nvPr userDrawn="1"/>
        </p:nvCxnSpPr>
        <p:spPr>
          <a:xfrm>
            <a:off x="844548" y="777875"/>
            <a:ext cx="7920000" cy="0"/>
          </a:xfrm>
          <a:prstGeom prst="line">
            <a:avLst/>
          </a:prstGeom>
          <a:ln w="57150">
            <a:solidFill>
              <a:srgbClr val="0070C0"/>
            </a:solidFill>
          </a:ln>
          <a:effectLst>
            <a:reflection blurRad="6350" stA="50000" endA="300" endPos="55000" dir="5400000" sy="-100000" algn="bl" rotWithShape="0"/>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21" name="矩形 20"/>
          <p:cNvSpPr/>
          <p:nvPr userDrawn="1"/>
        </p:nvSpPr>
        <p:spPr>
          <a:xfrm>
            <a:off x="9525" y="-1588"/>
            <a:ext cx="647700" cy="615951"/>
          </a:xfrm>
          <a:prstGeom prst="rect">
            <a:avLst/>
          </a:prstGeom>
          <a:solidFill>
            <a:schemeClr val="accent5">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350"/>
          </a:p>
        </p:txBody>
      </p:sp>
      <p:sp>
        <p:nvSpPr>
          <p:cNvPr id="22" name="矩形 21"/>
          <p:cNvSpPr/>
          <p:nvPr userDrawn="1"/>
        </p:nvSpPr>
        <p:spPr>
          <a:xfrm>
            <a:off x="333376" y="314325"/>
            <a:ext cx="468313" cy="463550"/>
          </a:xfrm>
          <a:prstGeom prst="rect">
            <a:avLst/>
          </a:prstGeom>
          <a:solidFill>
            <a:schemeClr val="accent5">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350"/>
          </a:p>
        </p:txBody>
      </p:sp>
      <p:sp>
        <p:nvSpPr>
          <p:cNvPr id="24" name="内容占位符 2"/>
          <p:cNvSpPr>
            <a:spLocks noGrp="1"/>
          </p:cNvSpPr>
          <p:nvPr>
            <p:ph idx="1"/>
          </p:nvPr>
        </p:nvSpPr>
        <p:spPr>
          <a:xfrm>
            <a:off x="452046" y="1017444"/>
            <a:ext cx="8312503" cy="4525963"/>
          </a:xfrm>
        </p:spPr>
        <p:txBody>
          <a:bodyPr/>
          <a:lstStyle>
            <a:lvl1pPr marL="257175" indent="-257175">
              <a:lnSpc>
                <a:spcPct val="150000"/>
              </a:lnSpc>
              <a:buClr>
                <a:schemeClr val="tx1">
                  <a:lumMod val="75000"/>
                  <a:lumOff val="25000"/>
                </a:schemeClr>
              </a:buClr>
              <a:buSzPct val="90000"/>
              <a:buFont typeface="Wingdings" panose="05000000000000000000" pitchFamily="2" charset="2"/>
              <a:buChar char="l"/>
              <a:defRPr sz="1800" b="0">
                <a:latin typeface="微软雅黑" panose="020B0503020204020204" pitchFamily="34" charset="-122"/>
                <a:ea typeface="微软雅黑" panose="020B0503020204020204" pitchFamily="34" charset="-122"/>
              </a:defRPr>
            </a:lvl1pPr>
            <a:lvl2pPr marL="557213" indent="-214313">
              <a:lnSpc>
                <a:spcPct val="150000"/>
              </a:lnSpc>
              <a:buSzPct val="75000"/>
              <a:buFont typeface="Arial" panose="020B0604020202020204" pitchFamily="34" charset="0"/>
              <a:buChar char="•"/>
              <a:defRPr sz="1500" b="0">
                <a:latin typeface="微软雅黑" panose="020B0503020204020204" pitchFamily="34" charset="-122"/>
                <a:ea typeface="微软雅黑" panose="020B0503020204020204" pitchFamily="34" charset="-122"/>
              </a:defRPr>
            </a:lvl2pPr>
            <a:lvl3pPr marL="857250" indent="-171450">
              <a:lnSpc>
                <a:spcPct val="150000"/>
              </a:lnSpc>
              <a:buSzPct val="75000"/>
              <a:buFont typeface="Wingdings" panose="05000000000000000000" pitchFamily="2" charset="2"/>
              <a:buChar char="p"/>
              <a:defRPr sz="1500">
                <a:latin typeface="微软雅黑" panose="020B0503020204020204" pitchFamily="34" charset="-122"/>
                <a:ea typeface="微软雅黑" panose="020B0503020204020204" pitchFamily="34" charset="-122"/>
              </a:defRPr>
            </a:lvl3pPr>
            <a:lvl4pPr marL="1243013" indent="-214313">
              <a:lnSpc>
                <a:spcPct val="100000"/>
              </a:lnSpc>
              <a:buFont typeface="微软雅黑" panose="020B0503020204020204" pitchFamily="34" charset="-122"/>
              <a:buChar char="-"/>
              <a:defRPr sz="1350">
                <a:latin typeface="微软雅黑" panose="020B0503020204020204" pitchFamily="34" charset="-122"/>
                <a:ea typeface="微软雅黑" panose="020B0503020204020204" pitchFamily="34" charset="-122"/>
              </a:defRPr>
            </a:lvl4pPr>
            <a:lvl5pPr>
              <a:lnSpc>
                <a:spcPct val="100000"/>
              </a:lnSpc>
              <a:defRPr>
                <a:latin typeface="微软雅黑" panose="020B0503020204020204" pitchFamily="34" charset="-122"/>
                <a:ea typeface="微软雅黑" panose="020B0503020204020204" pitchFamily="34"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26" name="灯片编号占位符 5"/>
          <p:cNvSpPr txBox="1">
            <a:spLocks/>
          </p:cNvSpPr>
          <p:nvPr userDrawn="1"/>
        </p:nvSpPr>
        <p:spPr>
          <a:xfrm>
            <a:off x="6553200" y="6356352"/>
            <a:ext cx="2133600" cy="365125"/>
          </a:xfrm>
          <a:prstGeom prst="rect">
            <a:avLst/>
          </a:prstGeom>
        </p:spPr>
        <p:txBody>
          <a:bodyPr vert="horz" lIns="68580" tIns="34290" rIns="68580" bIns="34290" rtlCol="0" anchor="ctr"/>
          <a:lstStyle>
            <a:defPPr>
              <a:defRPr lang="zh-CN"/>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9178BC8A-00A7-488C-B94C-B516AB74C86A}" type="slidenum">
              <a:rPr lang="zh-CN" altLang="en-US" sz="900" smtClean="0"/>
              <a:pPr>
                <a:defRPr/>
              </a:pPr>
              <a:t>‹#›</a:t>
            </a:fld>
            <a:endParaRPr lang="zh-CN" altLang="en-US" sz="900"/>
          </a:p>
        </p:txBody>
      </p:sp>
      <p:sp>
        <p:nvSpPr>
          <p:cNvPr id="11" name="矩形 10"/>
          <p:cNvSpPr/>
          <p:nvPr userDrawn="1"/>
        </p:nvSpPr>
        <p:spPr>
          <a:xfrm>
            <a:off x="-1" y="6721476"/>
            <a:ext cx="7200000" cy="136524"/>
          </a:xfrm>
          <a:prstGeom prst="rect">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Tree>
    <p:extLst>
      <p:ext uri="{BB962C8B-B14F-4D97-AF65-F5344CB8AC3E}">
        <p14:creationId xmlns:p14="http://schemas.microsoft.com/office/powerpoint/2010/main" val="5781053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a:t>单击此处编辑母版标题样式</a:t>
            </a:r>
          </a:p>
        </p:txBody>
      </p:sp>
      <p:sp>
        <p:nvSpPr>
          <p:cNvPr id="3" name="内容占位符 2"/>
          <p:cNvSpPr>
            <a:spLocks noGrp="1"/>
          </p:cNvSpPr>
          <p:nvPr>
            <p:ph idx="1"/>
          </p:nvPr>
        </p:nvSpPr>
        <p:spPr/>
        <p:txBody>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p:cNvSpPr>
            <a:spLocks noGrp="1"/>
          </p:cNvSpPr>
          <p:nvPr>
            <p:ph type="dt" sz="half" idx="10"/>
          </p:nvPr>
        </p:nvSpPr>
        <p:spPr/>
        <p:txBody>
          <a:bodyPr/>
          <a:lstStyle/>
          <a:p>
            <a:fld id="{C812E0C6-4783-674B-B33A-A74741108C2F}" type="datetimeFigureOut">
              <a:rPr kumimoji="1" lang="zh-CN" altLang="en-US" smtClean="0"/>
              <a:t>2023/8/17</a:t>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幻灯片编号占位符 5"/>
          <p:cNvSpPr>
            <a:spLocks noGrp="1"/>
          </p:cNvSpPr>
          <p:nvPr>
            <p:ph type="sldNum" sz="quarter" idx="12"/>
          </p:nvPr>
        </p:nvSpPr>
        <p:spPr/>
        <p:txBody>
          <a:bodyPr/>
          <a:lstStyle/>
          <a:p>
            <a:fld id="{79C98B7E-2322-B44B-A307-410BA577B895}" type="slidenum">
              <a:rPr kumimoji="1" lang="zh-CN" altLang="en-US" smtClean="0"/>
              <a:t>‹#›</a:t>
            </a:fld>
            <a:endParaRPr kumimoji="1" lang="zh-CN" altLang="en-US"/>
          </a:p>
        </p:txBody>
      </p:sp>
    </p:spTree>
    <p:extLst>
      <p:ext uri="{BB962C8B-B14F-4D97-AF65-F5344CB8AC3E}">
        <p14:creationId xmlns:p14="http://schemas.microsoft.com/office/powerpoint/2010/main" val="1655234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kumimoji="1" lang="zh-CN" altLang="en-US"/>
              <a:t>单击此处编辑母版标题样式</a:t>
            </a:r>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zh-CN" altLang="en-US"/>
              <a:t>单击此处编辑母版文本样式</a:t>
            </a:r>
          </a:p>
        </p:txBody>
      </p:sp>
      <p:sp>
        <p:nvSpPr>
          <p:cNvPr id="4" name="日期占位符 3"/>
          <p:cNvSpPr>
            <a:spLocks noGrp="1"/>
          </p:cNvSpPr>
          <p:nvPr>
            <p:ph type="dt" sz="half" idx="10"/>
          </p:nvPr>
        </p:nvSpPr>
        <p:spPr/>
        <p:txBody>
          <a:bodyPr/>
          <a:lstStyle/>
          <a:p>
            <a:fld id="{C812E0C6-4783-674B-B33A-A74741108C2F}" type="datetimeFigureOut">
              <a:rPr kumimoji="1" lang="zh-CN" altLang="en-US" smtClean="0"/>
              <a:t>2023/8/17</a:t>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幻灯片编号占位符 5"/>
          <p:cNvSpPr>
            <a:spLocks noGrp="1"/>
          </p:cNvSpPr>
          <p:nvPr>
            <p:ph type="sldNum" sz="quarter" idx="12"/>
          </p:nvPr>
        </p:nvSpPr>
        <p:spPr/>
        <p:txBody>
          <a:bodyPr/>
          <a:lstStyle/>
          <a:p>
            <a:fld id="{79C98B7E-2322-B44B-A307-410BA577B895}" type="slidenum">
              <a:rPr kumimoji="1" lang="zh-CN" altLang="en-US" smtClean="0"/>
              <a:t>‹#›</a:t>
            </a:fld>
            <a:endParaRPr kumimoji="1" lang="zh-CN" altLang="en-US"/>
          </a:p>
        </p:txBody>
      </p:sp>
    </p:spTree>
    <p:extLst>
      <p:ext uri="{BB962C8B-B14F-4D97-AF65-F5344CB8AC3E}">
        <p14:creationId xmlns:p14="http://schemas.microsoft.com/office/powerpoint/2010/main" val="41936860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项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a:t>单击此处编辑母版标题样式</a:t>
            </a:r>
          </a:p>
        </p:txBody>
      </p:sp>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5" name="日期占位符 4"/>
          <p:cNvSpPr>
            <a:spLocks noGrp="1"/>
          </p:cNvSpPr>
          <p:nvPr>
            <p:ph type="dt" sz="half" idx="10"/>
          </p:nvPr>
        </p:nvSpPr>
        <p:spPr/>
        <p:txBody>
          <a:bodyPr/>
          <a:lstStyle/>
          <a:p>
            <a:fld id="{C812E0C6-4783-674B-B33A-A74741108C2F}" type="datetimeFigureOut">
              <a:rPr kumimoji="1" lang="zh-CN" altLang="en-US" smtClean="0"/>
              <a:t>2023/8/17</a:t>
            </a:fld>
            <a:endParaRPr kumimoji="1" lang="zh-CN" altLang="en-US"/>
          </a:p>
        </p:txBody>
      </p:sp>
      <p:sp>
        <p:nvSpPr>
          <p:cNvPr id="6" name="页脚占位符 5"/>
          <p:cNvSpPr>
            <a:spLocks noGrp="1"/>
          </p:cNvSpPr>
          <p:nvPr>
            <p:ph type="ftr" sz="quarter" idx="11"/>
          </p:nvPr>
        </p:nvSpPr>
        <p:spPr/>
        <p:txBody>
          <a:bodyPr/>
          <a:lstStyle/>
          <a:p>
            <a:endParaRPr kumimoji="1" lang="zh-CN" altLang="en-US"/>
          </a:p>
        </p:txBody>
      </p:sp>
      <p:sp>
        <p:nvSpPr>
          <p:cNvPr id="7" name="幻灯片编号占位符 6"/>
          <p:cNvSpPr>
            <a:spLocks noGrp="1"/>
          </p:cNvSpPr>
          <p:nvPr>
            <p:ph type="sldNum" sz="quarter" idx="12"/>
          </p:nvPr>
        </p:nvSpPr>
        <p:spPr/>
        <p:txBody>
          <a:bodyPr/>
          <a:lstStyle/>
          <a:p>
            <a:fld id="{79C98B7E-2322-B44B-A307-410BA577B895}" type="slidenum">
              <a:rPr kumimoji="1" lang="zh-CN" altLang="en-US" smtClean="0"/>
              <a:t>‹#›</a:t>
            </a:fld>
            <a:endParaRPr kumimoji="1" lang="zh-CN" altLang="en-US"/>
          </a:p>
        </p:txBody>
      </p:sp>
    </p:spTree>
    <p:extLst>
      <p:ext uri="{BB962C8B-B14F-4D97-AF65-F5344CB8AC3E}">
        <p14:creationId xmlns:p14="http://schemas.microsoft.com/office/powerpoint/2010/main" val="3700525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kumimoji="1" lang="zh-CN" altLang="en-US"/>
              <a:t>单击此处编辑母版标题样式</a:t>
            </a:r>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7" name="日期占位符 6"/>
          <p:cNvSpPr>
            <a:spLocks noGrp="1"/>
          </p:cNvSpPr>
          <p:nvPr>
            <p:ph type="dt" sz="half" idx="10"/>
          </p:nvPr>
        </p:nvSpPr>
        <p:spPr/>
        <p:txBody>
          <a:bodyPr/>
          <a:lstStyle/>
          <a:p>
            <a:fld id="{C812E0C6-4783-674B-B33A-A74741108C2F}" type="datetimeFigureOut">
              <a:rPr kumimoji="1" lang="zh-CN" altLang="en-US" smtClean="0"/>
              <a:t>2023/8/17</a:t>
            </a:fld>
            <a:endParaRPr kumimoji="1" lang="zh-CN" altLang="en-US"/>
          </a:p>
        </p:txBody>
      </p:sp>
      <p:sp>
        <p:nvSpPr>
          <p:cNvPr id="8" name="页脚占位符 7"/>
          <p:cNvSpPr>
            <a:spLocks noGrp="1"/>
          </p:cNvSpPr>
          <p:nvPr>
            <p:ph type="ftr" sz="quarter" idx="11"/>
          </p:nvPr>
        </p:nvSpPr>
        <p:spPr/>
        <p:txBody>
          <a:bodyPr/>
          <a:lstStyle/>
          <a:p>
            <a:endParaRPr kumimoji="1" lang="zh-CN" altLang="en-US"/>
          </a:p>
        </p:txBody>
      </p:sp>
      <p:sp>
        <p:nvSpPr>
          <p:cNvPr id="9" name="幻灯片编号占位符 8"/>
          <p:cNvSpPr>
            <a:spLocks noGrp="1"/>
          </p:cNvSpPr>
          <p:nvPr>
            <p:ph type="sldNum" sz="quarter" idx="12"/>
          </p:nvPr>
        </p:nvSpPr>
        <p:spPr/>
        <p:txBody>
          <a:bodyPr/>
          <a:lstStyle/>
          <a:p>
            <a:fld id="{79C98B7E-2322-B44B-A307-410BA577B895}" type="slidenum">
              <a:rPr kumimoji="1" lang="zh-CN" altLang="en-US" smtClean="0"/>
              <a:t>‹#›</a:t>
            </a:fld>
            <a:endParaRPr kumimoji="1" lang="zh-CN" altLang="en-US"/>
          </a:p>
        </p:txBody>
      </p:sp>
    </p:spTree>
    <p:extLst>
      <p:ext uri="{BB962C8B-B14F-4D97-AF65-F5344CB8AC3E}">
        <p14:creationId xmlns:p14="http://schemas.microsoft.com/office/powerpoint/2010/main" val="5382597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a:t>单击此处编辑母版标题样式</a:t>
            </a:r>
          </a:p>
        </p:txBody>
      </p:sp>
      <p:sp>
        <p:nvSpPr>
          <p:cNvPr id="3" name="日期占位符 2"/>
          <p:cNvSpPr>
            <a:spLocks noGrp="1"/>
          </p:cNvSpPr>
          <p:nvPr>
            <p:ph type="dt" sz="half" idx="10"/>
          </p:nvPr>
        </p:nvSpPr>
        <p:spPr/>
        <p:txBody>
          <a:bodyPr/>
          <a:lstStyle/>
          <a:p>
            <a:fld id="{C812E0C6-4783-674B-B33A-A74741108C2F}" type="datetimeFigureOut">
              <a:rPr kumimoji="1" lang="zh-CN" altLang="en-US" smtClean="0"/>
              <a:t>2023/8/17</a:t>
            </a:fld>
            <a:endParaRPr kumimoji="1" lang="zh-CN" altLang="en-US"/>
          </a:p>
        </p:txBody>
      </p:sp>
      <p:sp>
        <p:nvSpPr>
          <p:cNvPr id="4" name="页脚占位符 3"/>
          <p:cNvSpPr>
            <a:spLocks noGrp="1"/>
          </p:cNvSpPr>
          <p:nvPr>
            <p:ph type="ftr" sz="quarter" idx="11"/>
          </p:nvPr>
        </p:nvSpPr>
        <p:spPr/>
        <p:txBody>
          <a:bodyPr/>
          <a:lstStyle/>
          <a:p>
            <a:endParaRPr kumimoji="1" lang="zh-CN" altLang="en-US"/>
          </a:p>
        </p:txBody>
      </p:sp>
      <p:sp>
        <p:nvSpPr>
          <p:cNvPr id="5" name="幻灯片编号占位符 4"/>
          <p:cNvSpPr>
            <a:spLocks noGrp="1"/>
          </p:cNvSpPr>
          <p:nvPr>
            <p:ph type="sldNum" sz="quarter" idx="12"/>
          </p:nvPr>
        </p:nvSpPr>
        <p:spPr/>
        <p:txBody>
          <a:bodyPr/>
          <a:lstStyle/>
          <a:p>
            <a:fld id="{79C98B7E-2322-B44B-A307-410BA577B895}" type="slidenum">
              <a:rPr kumimoji="1" lang="zh-CN" altLang="en-US" smtClean="0"/>
              <a:t>‹#›</a:t>
            </a:fld>
            <a:endParaRPr kumimoji="1" lang="zh-CN" altLang="en-US"/>
          </a:p>
        </p:txBody>
      </p:sp>
    </p:spTree>
    <p:extLst>
      <p:ext uri="{BB962C8B-B14F-4D97-AF65-F5344CB8AC3E}">
        <p14:creationId xmlns:p14="http://schemas.microsoft.com/office/powerpoint/2010/main" val="37269112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C812E0C6-4783-674B-B33A-A74741108C2F}" type="datetimeFigureOut">
              <a:rPr kumimoji="1" lang="zh-CN" altLang="en-US" smtClean="0"/>
              <a:t>2023/8/17</a:t>
            </a:fld>
            <a:endParaRPr kumimoji="1" lang="zh-CN" altLang="en-US"/>
          </a:p>
        </p:txBody>
      </p:sp>
      <p:sp>
        <p:nvSpPr>
          <p:cNvPr id="3" name="页脚占位符 2"/>
          <p:cNvSpPr>
            <a:spLocks noGrp="1"/>
          </p:cNvSpPr>
          <p:nvPr>
            <p:ph type="ftr" sz="quarter" idx="11"/>
          </p:nvPr>
        </p:nvSpPr>
        <p:spPr/>
        <p:txBody>
          <a:bodyPr/>
          <a:lstStyle/>
          <a:p>
            <a:endParaRPr kumimoji="1" lang="zh-CN" altLang="en-US"/>
          </a:p>
        </p:txBody>
      </p:sp>
      <p:sp>
        <p:nvSpPr>
          <p:cNvPr id="4" name="幻灯片编号占位符 3"/>
          <p:cNvSpPr>
            <a:spLocks noGrp="1"/>
          </p:cNvSpPr>
          <p:nvPr>
            <p:ph type="sldNum" sz="quarter" idx="12"/>
          </p:nvPr>
        </p:nvSpPr>
        <p:spPr/>
        <p:txBody>
          <a:bodyPr/>
          <a:lstStyle/>
          <a:p>
            <a:fld id="{79C98B7E-2322-B44B-A307-410BA577B895}" type="slidenum">
              <a:rPr kumimoji="1" lang="zh-CN" altLang="en-US" smtClean="0"/>
              <a:t>‹#›</a:t>
            </a:fld>
            <a:endParaRPr kumimoji="1" lang="zh-CN" altLang="en-US"/>
          </a:p>
        </p:txBody>
      </p:sp>
    </p:spTree>
    <p:extLst>
      <p:ext uri="{BB962C8B-B14F-4D97-AF65-F5344CB8AC3E}">
        <p14:creationId xmlns:p14="http://schemas.microsoft.com/office/powerpoint/2010/main" val="38555483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kumimoji="1" lang="zh-CN" altLang="en-US"/>
              <a:t>单击此处编辑母版标题样式</a:t>
            </a:r>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zh-CN" altLang="en-US"/>
              <a:t>单击此处编辑母版文本样式</a:t>
            </a:r>
          </a:p>
        </p:txBody>
      </p:sp>
      <p:sp>
        <p:nvSpPr>
          <p:cNvPr id="5" name="日期占位符 4"/>
          <p:cNvSpPr>
            <a:spLocks noGrp="1"/>
          </p:cNvSpPr>
          <p:nvPr>
            <p:ph type="dt" sz="half" idx="10"/>
          </p:nvPr>
        </p:nvSpPr>
        <p:spPr/>
        <p:txBody>
          <a:bodyPr/>
          <a:lstStyle/>
          <a:p>
            <a:fld id="{C812E0C6-4783-674B-B33A-A74741108C2F}" type="datetimeFigureOut">
              <a:rPr kumimoji="1" lang="zh-CN" altLang="en-US" smtClean="0"/>
              <a:t>2023/8/17</a:t>
            </a:fld>
            <a:endParaRPr kumimoji="1" lang="zh-CN" altLang="en-US"/>
          </a:p>
        </p:txBody>
      </p:sp>
      <p:sp>
        <p:nvSpPr>
          <p:cNvPr id="6" name="页脚占位符 5"/>
          <p:cNvSpPr>
            <a:spLocks noGrp="1"/>
          </p:cNvSpPr>
          <p:nvPr>
            <p:ph type="ftr" sz="quarter" idx="11"/>
          </p:nvPr>
        </p:nvSpPr>
        <p:spPr/>
        <p:txBody>
          <a:bodyPr/>
          <a:lstStyle/>
          <a:p>
            <a:endParaRPr kumimoji="1" lang="zh-CN" altLang="en-US"/>
          </a:p>
        </p:txBody>
      </p:sp>
      <p:sp>
        <p:nvSpPr>
          <p:cNvPr id="7" name="幻灯片编号占位符 6"/>
          <p:cNvSpPr>
            <a:spLocks noGrp="1"/>
          </p:cNvSpPr>
          <p:nvPr>
            <p:ph type="sldNum" sz="quarter" idx="12"/>
          </p:nvPr>
        </p:nvSpPr>
        <p:spPr/>
        <p:txBody>
          <a:bodyPr/>
          <a:lstStyle/>
          <a:p>
            <a:fld id="{79C98B7E-2322-B44B-A307-410BA577B895}" type="slidenum">
              <a:rPr kumimoji="1" lang="zh-CN" altLang="en-US" smtClean="0"/>
              <a:t>‹#›</a:t>
            </a:fld>
            <a:endParaRPr kumimoji="1" lang="zh-CN" altLang="en-US"/>
          </a:p>
        </p:txBody>
      </p:sp>
    </p:spTree>
    <p:extLst>
      <p:ext uri="{BB962C8B-B14F-4D97-AF65-F5344CB8AC3E}">
        <p14:creationId xmlns:p14="http://schemas.microsoft.com/office/powerpoint/2010/main" val="18178218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kumimoji="1" lang="zh-CN" altLang="en-US"/>
              <a:t>单击此处编辑母版标题样式</a:t>
            </a:r>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zh-CN" altLang="en-US"/>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zh-CN" altLang="en-US"/>
              <a:t>单击此处编辑母版文本样式</a:t>
            </a:r>
          </a:p>
        </p:txBody>
      </p:sp>
      <p:sp>
        <p:nvSpPr>
          <p:cNvPr id="5" name="日期占位符 4"/>
          <p:cNvSpPr>
            <a:spLocks noGrp="1"/>
          </p:cNvSpPr>
          <p:nvPr>
            <p:ph type="dt" sz="half" idx="10"/>
          </p:nvPr>
        </p:nvSpPr>
        <p:spPr/>
        <p:txBody>
          <a:bodyPr/>
          <a:lstStyle/>
          <a:p>
            <a:fld id="{C812E0C6-4783-674B-B33A-A74741108C2F}" type="datetimeFigureOut">
              <a:rPr kumimoji="1" lang="zh-CN" altLang="en-US" smtClean="0"/>
              <a:t>2023/8/17</a:t>
            </a:fld>
            <a:endParaRPr kumimoji="1" lang="zh-CN" altLang="en-US"/>
          </a:p>
        </p:txBody>
      </p:sp>
      <p:sp>
        <p:nvSpPr>
          <p:cNvPr id="6" name="页脚占位符 5"/>
          <p:cNvSpPr>
            <a:spLocks noGrp="1"/>
          </p:cNvSpPr>
          <p:nvPr>
            <p:ph type="ftr" sz="quarter" idx="11"/>
          </p:nvPr>
        </p:nvSpPr>
        <p:spPr/>
        <p:txBody>
          <a:bodyPr/>
          <a:lstStyle/>
          <a:p>
            <a:endParaRPr kumimoji="1" lang="zh-CN" altLang="en-US"/>
          </a:p>
        </p:txBody>
      </p:sp>
      <p:sp>
        <p:nvSpPr>
          <p:cNvPr id="7" name="幻灯片编号占位符 6"/>
          <p:cNvSpPr>
            <a:spLocks noGrp="1"/>
          </p:cNvSpPr>
          <p:nvPr>
            <p:ph type="sldNum" sz="quarter" idx="12"/>
          </p:nvPr>
        </p:nvSpPr>
        <p:spPr/>
        <p:txBody>
          <a:bodyPr/>
          <a:lstStyle/>
          <a:p>
            <a:fld id="{79C98B7E-2322-B44B-A307-410BA577B895}" type="slidenum">
              <a:rPr kumimoji="1" lang="zh-CN" altLang="en-US" smtClean="0"/>
              <a:t>‹#›</a:t>
            </a:fld>
            <a:endParaRPr kumimoji="1" lang="zh-CN" altLang="en-US"/>
          </a:p>
        </p:txBody>
      </p:sp>
    </p:spTree>
    <p:extLst>
      <p:ext uri="{BB962C8B-B14F-4D97-AF65-F5344CB8AC3E}">
        <p14:creationId xmlns:p14="http://schemas.microsoft.com/office/powerpoint/2010/main" val="17499003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zh-CN" altLang="en-US"/>
              <a:t>单击此处编辑母版标题样式</a:t>
            </a:r>
          </a:p>
        </p:txBody>
      </p:sp>
      <p:sp>
        <p:nvSpPr>
          <p:cNvPr id="3" name="文本占位符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4" name="日期占位符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812E0C6-4783-674B-B33A-A74741108C2F}" type="datetimeFigureOut">
              <a:rPr kumimoji="1" lang="zh-CN" altLang="en-US" smtClean="0"/>
              <a:t>2023/8/17</a:t>
            </a:fld>
            <a:endParaRPr kumimoji="1" lang="zh-CN" altLang="en-US"/>
          </a:p>
        </p:txBody>
      </p:sp>
      <p:sp>
        <p:nvSpPr>
          <p:cNvPr id="5" name="页脚占位符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zh-CN" altLang="en-US"/>
          </a:p>
        </p:txBody>
      </p:sp>
      <p:sp>
        <p:nvSpPr>
          <p:cNvPr id="6" name="幻灯片编号占位符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9C98B7E-2322-B44B-A307-410BA577B895}" type="slidenum">
              <a:rPr kumimoji="1" lang="zh-CN" altLang="en-US" smtClean="0"/>
              <a:t>‹#›</a:t>
            </a:fld>
            <a:endParaRPr kumimoji="1" lang="zh-CN" altLang="en-US"/>
          </a:p>
        </p:txBody>
      </p:sp>
    </p:spTree>
    <p:extLst>
      <p:ext uri="{BB962C8B-B14F-4D97-AF65-F5344CB8AC3E}">
        <p14:creationId xmlns:p14="http://schemas.microsoft.com/office/powerpoint/2010/main" val="9595706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2"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zh-CN"/>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jpeg"/><Relationship Id="rId7" Type="http://schemas.openxmlformats.org/officeDocument/2006/relationships/image" Target="../media/image26.png"/><Relationship Id="rId2" Type="http://schemas.openxmlformats.org/officeDocument/2006/relationships/image" Target="../media/image21.jpeg"/><Relationship Id="rId1" Type="http://schemas.openxmlformats.org/officeDocument/2006/relationships/slideLayout" Target="../slideLayouts/slideLayout2.xml"/><Relationship Id="rId6" Type="http://schemas.openxmlformats.org/officeDocument/2006/relationships/image" Target="../media/image25.jpeg"/><Relationship Id="rId11" Type="http://schemas.openxmlformats.org/officeDocument/2006/relationships/image" Target="../media/image30.png"/><Relationship Id="rId5" Type="http://schemas.openxmlformats.org/officeDocument/2006/relationships/image" Target="../media/image24.png"/><Relationship Id="rId10" Type="http://schemas.openxmlformats.org/officeDocument/2006/relationships/image" Target="../media/image29.jpeg"/><Relationship Id="rId4" Type="http://schemas.openxmlformats.org/officeDocument/2006/relationships/image" Target="../media/image23.png"/><Relationship Id="rId9" Type="http://schemas.openxmlformats.org/officeDocument/2006/relationships/image" Target="../media/image28.jpeg"/></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3" Type="http://schemas.openxmlformats.org/officeDocument/2006/relationships/image" Target="../media/image35.jpeg"/><Relationship Id="rId7" Type="http://schemas.openxmlformats.org/officeDocument/2006/relationships/image" Target="../media/image39.png"/><Relationship Id="rId2"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1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1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1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jpeg"/></Relationships>
</file>

<file path=ppt/slides/_rels/slide1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 Id="rId5" Type="http://schemas.openxmlformats.org/officeDocument/2006/relationships/image" Target="../media/image58.png"/><Relationship Id="rId4" Type="http://schemas.openxmlformats.org/officeDocument/2006/relationships/image" Target="../media/image57.png"/></Relationships>
</file>

<file path=ppt/slides/_rels/slide1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2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0.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71.png"/></Relationships>
</file>

<file path=ppt/slides/_rels/slide25.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72.jpeg"/><Relationship Id="rId7" Type="http://schemas.openxmlformats.org/officeDocument/2006/relationships/image" Target="../media/image76.png"/><Relationship Id="rId2" Type="http://schemas.openxmlformats.org/officeDocument/2006/relationships/image" Target="../media/image590.png"/><Relationship Id="rId1" Type="http://schemas.openxmlformats.org/officeDocument/2006/relationships/slideLayout" Target="../slideLayouts/slideLayout2.xml"/><Relationship Id="rId6" Type="http://schemas.openxmlformats.org/officeDocument/2006/relationships/image" Target="../media/image75.jpg"/><Relationship Id="rId5" Type="http://schemas.openxmlformats.org/officeDocument/2006/relationships/image" Target="../media/image74.gif"/><Relationship Id="rId4" Type="http://schemas.openxmlformats.org/officeDocument/2006/relationships/image" Target="../media/image73.jpeg"/></Relationships>
</file>

<file path=ppt/slides/_rels/slide2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2.xml"/><Relationship Id="rId5" Type="http://schemas.openxmlformats.org/officeDocument/2006/relationships/image" Target="../media/image81.png"/><Relationship Id="rId4" Type="http://schemas.openxmlformats.org/officeDocument/2006/relationships/image" Target="../media/image80.png"/></Relationships>
</file>

<file path=ppt/slides/_rels/slide27.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2.xml"/><Relationship Id="rId4" Type="http://schemas.openxmlformats.org/officeDocument/2006/relationships/image" Target="../media/image85.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6.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s>
</file>

<file path=ppt/slides/_rels/slide31.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6.xml"/><Relationship Id="rId5" Type="http://schemas.openxmlformats.org/officeDocument/2006/relationships/image" Target="../media/image94.png"/><Relationship Id="rId4" Type="http://schemas.openxmlformats.org/officeDocument/2006/relationships/image" Target="../media/image93.png"/></Relationships>
</file>

<file path=ppt/slides/_rels/slide32.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png"/><Relationship Id="rId1" Type="http://schemas.openxmlformats.org/officeDocument/2006/relationships/slideLayout" Target="../slideLayouts/slideLayout2.xml"/><Relationship Id="rId5" Type="http://schemas.openxmlformats.org/officeDocument/2006/relationships/image" Target="../media/image98.png"/><Relationship Id="rId4" Type="http://schemas.openxmlformats.org/officeDocument/2006/relationships/image" Target="../media/image97.png"/></Relationships>
</file>

<file path=ppt/slides/_rels/slide33.xml.rels><?xml version="1.0" encoding="UTF-8" standalone="yes"?>
<Relationships xmlns="http://schemas.openxmlformats.org/package/2006/relationships"><Relationship Id="rId3" Type="http://schemas.openxmlformats.org/officeDocument/2006/relationships/image" Target="../media/image100.png"/><Relationship Id="rId7" Type="http://schemas.openxmlformats.org/officeDocument/2006/relationships/image" Target="../media/image104.png"/><Relationship Id="rId2" Type="http://schemas.openxmlformats.org/officeDocument/2006/relationships/image" Target="../media/image99.png"/><Relationship Id="rId1" Type="http://schemas.openxmlformats.org/officeDocument/2006/relationships/slideLayout" Target="../slideLayouts/slideLayout2.xml"/><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image" Target="../media/image101.png"/></Relationships>
</file>

<file path=ppt/slides/_rels/slide34.xml.rels><?xml version="1.0" encoding="UTF-8" standalone="yes"?>
<Relationships xmlns="http://schemas.openxmlformats.org/package/2006/relationships"><Relationship Id="rId3" Type="http://schemas.openxmlformats.org/officeDocument/2006/relationships/image" Target="../media/image105.jpeg"/><Relationship Id="rId7" Type="http://schemas.openxmlformats.org/officeDocument/2006/relationships/image" Target="../media/image109.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108.png"/><Relationship Id="rId5" Type="http://schemas.openxmlformats.org/officeDocument/2006/relationships/image" Target="../media/image107.png"/><Relationship Id="rId4" Type="http://schemas.openxmlformats.org/officeDocument/2006/relationships/image" Target="../media/image106.png"/></Relationships>
</file>

<file path=ppt/slides/_rels/slide35.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8" Type="http://schemas.openxmlformats.org/officeDocument/2006/relationships/image" Target="../media/image118.png"/><Relationship Id="rId3" Type="http://schemas.openxmlformats.org/officeDocument/2006/relationships/image" Target="../media/image113.png"/><Relationship Id="rId7" Type="http://schemas.openxmlformats.org/officeDocument/2006/relationships/image" Target="../media/image117.png"/><Relationship Id="rId2" Type="http://schemas.openxmlformats.org/officeDocument/2006/relationships/image" Target="../media/image112.png"/><Relationship Id="rId1" Type="http://schemas.openxmlformats.org/officeDocument/2006/relationships/slideLayout" Target="../slideLayouts/slideLayout2.xml"/><Relationship Id="rId6" Type="http://schemas.openxmlformats.org/officeDocument/2006/relationships/image" Target="../media/image116.png"/><Relationship Id="rId5" Type="http://schemas.openxmlformats.org/officeDocument/2006/relationships/image" Target="../media/image115.png"/><Relationship Id="rId4" Type="http://schemas.openxmlformats.org/officeDocument/2006/relationships/image" Target="../media/image114.png"/></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2.xml"/><Relationship Id="rId5" Type="http://schemas.openxmlformats.org/officeDocument/2006/relationships/image" Target="../media/image122.png"/><Relationship Id="rId4" Type="http://schemas.openxmlformats.org/officeDocument/2006/relationships/image" Target="../media/image121.png"/></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png"/><Relationship Id="rId1" Type="http://schemas.openxmlformats.org/officeDocument/2006/relationships/slideLayout" Target="../slideLayouts/slideLayout2.xml"/><Relationship Id="rId6" Type="http://schemas.openxmlformats.org/officeDocument/2006/relationships/image" Target="../media/image127.jpeg"/><Relationship Id="rId5" Type="http://schemas.openxmlformats.org/officeDocument/2006/relationships/image" Target="../media/image126.gif"/><Relationship Id="rId4" Type="http://schemas.openxmlformats.org/officeDocument/2006/relationships/image" Target="../media/image125.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8" Type="http://schemas.openxmlformats.org/officeDocument/2006/relationships/image" Target="../media/image134.png"/><Relationship Id="rId3" Type="http://schemas.openxmlformats.org/officeDocument/2006/relationships/image" Target="../media/image129.jpeg"/><Relationship Id="rId7" Type="http://schemas.openxmlformats.org/officeDocument/2006/relationships/image" Target="../media/image133.png"/><Relationship Id="rId12" Type="http://schemas.openxmlformats.org/officeDocument/2006/relationships/image" Target="../media/image138.png"/><Relationship Id="rId2" Type="http://schemas.openxmlformats.org/officeDocument/2006/relationships/image" Target="../media/image128.jpeg"/><Relationship Id="rId1" Type="http://schemas.openxmlformats.org/officeDocument/2006/relationships/slideLayout" Target="../slideLayouts/slideLayout2.xml"/><Relationship Id="rId6" Type="http://schemas.openxmlformats.org/officeDocument/2006/relationships/image" Target="../media/image132.png"/><Relationship Id="rId11" Type="http://schemas.openxmlformats.org/officeDocument/2006/relationships/image" Target="../media/image137.png"/><Relationship Id="rId5" Type="http://schemas.openxmlformats.org/officeDocument/2006/relationships/image" Target="../media/image131.png"/><Relationship Id="rId10" Type="http://schemas.openxmlformats.org/officeDocument/2006/relationships/image" Target="../media/image136.jpeg"/><Relationship Id="rId4" Type="http://schemas.openxmlformats.org/officeDocument/2006/relationships/image" Target="../media/image130.png"/><Relationship Id="rId9" Type="http://schemas.openxmlformats.org/officeDocument/2006/relationships/image" Target="../media/image135.jpeg"/></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jpe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g"/><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CCCB6CA1-8083-4F49-A873-2330C22F44C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0" y="-45842"/>
            <a:ext cx="9144000" cy="5944062"/>
          </a:xfrm>
          <a:prstGeom prst="rect">
            <a:avLst/>
          </a:prstGeom>
        </p:spPr>
      </p:pic>
      <p:sp>
        <p:nvSpPr>
          <p:cNvPr id="2" name="标题 1"/>
          <p:cNvSpPr>
            <a:spLocks noGrp="1"/>
          </p:cNvSpPr>
          <p:nvPr>
            <p:ph type="ctrTitle"/>
          </p:nvPr>
        </p:nvSpPr>
        <p:spPr>
          <a:xfrm>
            <a:off x="-86497" y="2926189"/>
            <a:ext cx="9230497" cy="1861221"/>
          </a:xfrm>
        </p:spPr>
        <p:txBody>
          <a:bodyPr>
            <a:normAutofit/>
          </a:bodyPr>
          <a:lstStyle/>
          <a:p>
            <a:r>
              <a:rPr kumimoji="1" lang="en-US" altLang="zh-CN" sz="3600" dirty="0">
                <a:solidFill>
                  <a:schemeClr val="bg1"/>
                </a:solidFill>
                <a:latin typeface="Comic Sans MS" panose="030F0902030302020204" pitchFamily="66" charset="0"/>
              </a:rPr>
              <a:t>LHAASO</a:t>
            </a:r>
            <a:r>
              <a:rPr kumimoji="1" lang="zh-CN" altLang="en-US" sz="3600" dirty="0">
                <a:solidFill>
                  <a:schemeClr val="bg1"/>
                </a:solidFill>
                <a:latin typeface="Comic Sans MS" panose="030F0902030302020204" pitchFamily="66" charset="0"/>
              </a:rPr>
              <a:t>数据处理</a:t>
            </a:r>
            <a:br>
              <a:rPr kumimoji="1" lang="en-US" altLang="zh-CN" sz="3600" dirty="0">
                <a:solidFill>
                  <a:schemeClr val="bg1"/>
                </a:solidFill>
                <a:latin typeface="Comic Sans MS" panose="030F0902030302020204" pitchFamily="66" charset="0"/>
              </a:rPr>
            </a:br>
            <a:r>
              <a:rPr kumimoji="1" lang="en-US" altLang="zh-CN" sz="2400" dirty="0">
                <a:solidFill>
                  <a:schemeClr val="bg1"/>
                </a:solidFill>
                <a:latin typeface="Comic Sans MS" panose="030F0902030302020204" pitchFamily="66" charset="0"/>
              </a:rPr>
              <a:t>--</a:t>
            </a:r>
            <a:r>
              <a:rPr lang="zh-CN" altLang="en-US" sz="2400" b="1" dirty="0">
                <a:solidFill>
                  <a:schemeClr val="bg1"/>
                </a:solidFill>
                <a:latin typeface="Comic Sans MS"/>
                <a:cs typeface="Comic Sans MS"/>
              </a:rPr>
              <a:t>于高山之巅仰望星空</a:t>
            </a:r>
            <a:br>
              <a:rPr kumimoji="1" lang="en-US" altLang="zh-CN" sz="3600" dirty="0">
                <a:latin typeface="Comic Sans MS" panose="030F0902030302020204" pitchFamily="66" charset="0"/>
              </a:rPr>
            </a:br>
            <a:endParaRPr kumimoji="1" lang="zh-CN" altLang="en-US" sz="3600" dirty="0">
              <a:latin typeface="Comic Sans MS" panose="030F0902030302020204" pitchFamily="66" charset="0"/>
            </a:endParaRPr>
          </a:p>
        </p:txBody>
      </p:sp>
      <p:sp>
        <p:nvSpPr>
          <p:cNvPr id="5" name="副标题 5">
            <a:extLst>
              <a:ext uri="{FF2B5EF4-FFF2-40B4-BE49-F238E27FC236}">
                <a16:creationId xmlns:a16="http://schemas.microsoft.com/office/drawing/2014/main" id="{5C505F71-0094-BB0F-3E51-87914BE0516F}"/>
              </a:ext>
            </a:extLst>
          </p:cNvPr>
          <p:cNvSpPr txBox="1">
            <a:spLocks/>
          </p:cNvSpPr>
          <p:nvPr/>
        </p:nvSpPr>
        <p:spPr>
          <a:xfrm>
            <a:off x="-43249" y="6068291"/>
            <a:ext cx="9230497" cy="775626"/>
          </a:xfrm>
          <a:prstGeom prst="rect">
            <a:avLst/>
          </a:prstGeom>
        </p:spPr>
        <p:txBody>
          <a:bodyPr vert="horz" lIns="91440" tIns="45720" rIns="91440" bIns="45720" rtlCol="0">
            <a:normAutofit/>
          </a:bodyPr>
          <a:lstStyle>
            <a:lvl1pPr marL="0" indent="0" algn="ctr" defTabSz="457200" rtl="0" eaLnBrk="1" latinLnBrk="0" hangingPunct="1">
              <a:spcBef>
                <a:spcPct val="20000"/>
              </a:spcBef>
              <a:buFont typeface="Arial"/>
              <a:buNone/>
              <a:defRPr sz="3200" kern="1200">
                <a:solidFill>
                  <a:schemeClr val="tx1">
                    <a:tint val="75000"/>
                  </a:schemeClr>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altLang="zh-CN" sz="2000" b="1" dirty="0">
                <a:solidFill>
                  <a:schemeClr val="tx2"/>
                </a:solidFill>
                <a:latin typeface="Comic Sans MS" panose="030F0902030302020204" pitchFamily="66" charset="0"/>
              </a:rPr>
              <a:t>Institute of High Energy Physics, CAS, China</a:t>
            </a:r>
          </a:p>
          <a:p>
            <a:r>
              <a:rPr lang="en-US" altLang="zh-CN" sz="2000" b="1" dirty="0">
                <a:solidFill>
                  <a:schemeClr val="tx2"/>
                </a:solidFill>
                <a:latin typeface="Comic Sans MS" panose="030F0902030302020204" pitchFamily="66" charset="0"/>
              </a:rPr>
              <a:t>August 16 – 18, 2023  @ IHEP School of  Computing</a:t>
            </a:r>
          </a:p>
        </p:txBody>
      </p:sp>
      <p:sp>
        <p:nvSpPr>
          <p:cNvPr id="8" name="Subtitle 7">
            <a:extLst>
              <a:ext uri="{FF2B5EF4-FFF2-40B4-BE49-F238E27FC236}">
                <a16:creationId xmlns:a16="http://schemas.microsoft.com/office/drawing/2014/main" id="{D751E62F-2558-AB8F-D957-0ACF4A2A0925}"/>
              </a:ext>
            </a:extLst>
          </p:cNvPr>
          <p:cNvSpPr>
            <a:spLocks noGrp="1"/>
          </p:cNvSpPr>
          <p:nvPr>
            <p:ph type="subTitle" idx="1"/>
          </p:nvPr>
        </p:nvSpPr>
        <p:spPr>
          <a:xfrm>
            <a:off x="1233053" y="4561749"/>
            <a:ext cx="6677891" cy="791464"/>
          </a:xfrm>
        </p:spPr>
        <p:txBody>
          <a:bodyPr>
            <a:normAutofit fontScale="77500" lnSpcReduction="20000"/>
          </a:bodyPr>
          <a:lstStyle/>
          <a:p>
            <a:r>
              <a:rPr lang="en-US" dirty="0" err="1">
                <a:solidFill>
                  <a:schemeClr val="bg1"/>
                </a:solidFill>
                <a:latin typeface="Comic Sans MS" panose="030F0902030302020204" pitchFamily="66" charset="0"/>
              </a:rPr>
              <a:t>查敏</a:t>
            </a:r>
            <a:endParaRPr lang="en-US" dirty="0">
              <a:solidFill>
                <a:schemeClr val="bg1"/>
              </a:solidFill>
              <a:latin typeface="Comic Sans MS" panose="030F0902030302020204" pitchFamily="66" charset="0"/>
            </a:endParaRPr>
          </a:p>
          <a:p>
            <a:r>
              <a:rPr lang="en-CN" dirty="0">
                <a:solidFill>
                  <a:schemeClr val="bg1"/>
                </a:solidFill>
                <a:latin typeface="Comic Sans MS" panose="030F0902030302020204" pitchFamily="66" charset="0"/>
              </a:rPr>
              <a:t>zham@ihep.ac.cn</a:t>
            </a:r>
          </a:p>
        </p:txBody>
      </p:sp>
    </p:spTree>
    <p:extLst>
      <p:ext uri="{BB962C8B-B14F-4D97-AF65-F5344CB8AC3E}">
        <p14:creationId xmlns:p14="http://schemas.microsoft.com/office/powerpoint/2010/main" val="11093105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sz="quarter" idx="1"/>
          </p:nvPr>
        </p:nvSpPr>
        <p:spPr>
          <a:xfrm>
            <a:off x="71394" y="1068779"/>
            <a:ext cx="7622764" cy="5145187"/>
          </a:xfrm>
        </p:spPr>
        <p:txBody>
          <a:bodyPr>
            <a:normAutofit fontScale="85000" lnSpcReduction="20000"/>
          </a:bodyPr>
          <a:lstStyle/>
          <a:p>
            <a:r>
              <a:rPr lang="en-US" altLang="zh-CN" dirty="0">
                <a:solidFill>
                  <a:schemeClr val="tx2"/>
                </a:solidFill>
                <a:latin typeface="Comic Sans MS" panose="030F0902030302020204" pitchFamily="66" charset="0"/>
              </a:rPr>
              <a:t>V/UHE gamma sky survey</a:t>
            </a:r>
            <a:r>
              <a:rPr lang="zh-CN" altLang="en-US" dirty="0">
                <a:solidFill>
                  <a:schemeClr val="tx2"/>
                </a:solidFill>
                <a:latin typeface="Comic Sans MS" panose="030F0902030302020204" pitchFamily="66" charset="0"/>
              </a:rPr>
              <a:t> </a:t>
            </a:r>
            <a:r>
              <a:rPr lang="en-US" altLang="zh-CN" dirty="0">
                <a:solidFill>
                  <a:schemeClr val="tx2"/>
                </a:solidFill>
                <a:latin typeface="Comic Sans MS" panose="030F0902030302020204" pitchFamily="66" charset="0"/>
              </a:rPr>
              <a:t>(100 GeV-1 </a:t>
            </a:r>
            <a:r>
              <a:rPr lang="en-US" altLang="zh-CN" dirty="0" err="1">
                <a:solidFill>
                  <a:schemeClr val="tx2"/>
                </a:solidFill>
                <a:latin typeface="Comic Sans MS" panose="030F0902030302020204" pitchFamily="66" charset="0"/>
              </a:rPr>
              <a:t>PeV</a:t>
            </a:r>
            <a:r>
              <a:rPr lang="en-US" altLang="zh-CN" dirty="0">
                <a:solidFill>
                  <a:schemeClr val="tx2"/>
                </a:solidFill>
                <a:latin typeface="Comic Sans MS" panose="030F0902030302020204" pitchFamily="66" charset="0"/>
              </a:rPr>
              <a:t>)</a:t>
            </a:r>
          </a:p>
          <a:p>
            <a:pPr lvl="1"/>
            <a:r>
              <a:rPr lang="en-US" altLang="zh-CN" sz="2300" dirty="0">
                <a:solidFill>
                  <a:schemeClr val="tx2"/>
                </a:solidFill>
                <a:latin typeface="Comic Sans MS" panose="030F0902030302020204" pitchFamily="66" charset="0"/>
              </a:rPr>
              <a:t>Galactic sources;</a:t>
            </a:r>
            <a:r>
              <a:rPr lang="zh-CN" altLang="en-US" sz="2300" dirty="0">
                <a:solidFill>
                  <a:schemeClr val="tx2"/>
                </a:solidFill>
                <a:latin typeface="Comic Sans MS" panose="030F0902030302020204" pitchFamily="66" charset="0"/>
              </a:rPr>
              <a:t> </a:t>
            </a:r>
            <a:endParaRPr lang="en-US" altLang="zh-CN" sz="2300" dirty="0">
              <a:solidFill>
                <a:schemeClr val="tx2"/>
              </a:solidFill>
              <a:latin typeface="Comic Sans MS" panose="030F0902030302020204" pitchFamily="66" charset="0"/>
            </a:endParaRPr>
          </a:p>
          <a:p>
            <a:pPr lvl="1"/>
            <a:r>
              <a:rPr lang="en-US" altLang="zh-CN" sz="2300" dirty="0">
                <a:solidFill>
                  <a:schemeClr val="tx2"/>
                </a:solidFill>
                <a:latin typeface="Comic Sans MS" panose="030F0902030302020204" pitchFamily="66" charset="0"/>
              </a:rPr>
              <a:t>Extragalactic sources &amp; flares; </a:t>
            </a:r>
          </a:p>
          <a:p>
            <a:pPr lvl="1"/>
            <a:r>
              <a:rPr lang="en-US" altLang="zh-CN" sz="2300" dirty="0">
                <a:solidFill>
                  <a:schemeClr val="tx2"/>
                </a:solidFill>
                <a:latin typeface="Comic Sans MS" panose="030F0902030302020204" pitchFamily="66" charset="0"/>
              </a:rPr>
              <a:t>VHE emission from Gamma Ray Bursts;</a:t>
            </a:r>
          </a:p>
          <a:p>
            <a:pPr lvl="1"/>
            <a:r>
              <a:rPr lang="en-US" altLang="zh-CN" sz="2300" dirty="0">
                <a:solidFill>
                  <a:schemeClr val="tx2"/>
                </a:solidFill>
                <a:latin typeface="Comic Sans MS" panose="030F0902030302020204" pitchFamily="66" charset="0"/>
              </a:rPr>
              <a:t>Diffused Gamma rays.</a:t>
            </a:r>
            <a:r>
              <a:rPr lang="zh-CN" altLang="en-US" sz="2300" dirty="0">
                <a:solidFill>
                  <a:schemeClr val="tx2"/>
                </a:solidFill>
                <a:latin typeface="Comic Sans MS" panose="030F0902030302020204" pitchFamily="66" charset="0"/>
              </a:rPr>
              <a:t> </a:t>
            </a:r>
            <a:endParaRPr lang="en-US" altLang="zh-CN" sz="2300" dirty="0">
              <a:solidFill>
                <a:schemeClr val="tx2"/>
              </a:solidFill>
              <a:latin typeface="Comic Sans MS" panose="030F0902030302020204" pitchFamily="66" charset="0"/>
            </a:endParaRPr>
          </a:p>
          <a:p>
            <a:r>
              <a:rPr lang="en-US" altLang="zh-CN" dirty="0">
                <a:solidFill>
                  <a:schemeClr val="tx2"/>
                </a:solidFill>
                <a:latin typeface="Comic Sans MS" panose="030F0902030302020204" pitchFamily="66" charset="0"/>
              </a:rPr>
              <a:t>Gamma ray Spectrum measurement at the high end:</a:t>
            </a:r>
          </a:p>
          <a:p>
            <a:pPr lvl="1"/>
            <a:r>
              <a:rPr lang="en-US" altLang="zh-CN" sz="2300" dirty="0">
                <a:solidFill>
                  <a:schemeClr val="tx2"/>
                </a:solidFill>
                <a:latin typeface="Comic Sans MS" panose="030F0902030302020204" pitchFamily="66" charset="0"/>
              </a:rPr>
              <a:t>Nature of the acceleration: </a:t>
            </a:r>
            <a:r>
              <a:rPr lang="en-US" altLang="zh-CN" sz="2300" dirty="0" err="1">
                <a:solidFill>
                  <a:schemeClr val="tx2"/>
                </a:solidFill>
                <a:latin typeface="Comic Sans MS" panose="030F0902030302020204" pitchFamily="66" charset="0"/>
              </a:rPr>
              <a:t>leptonic</a:t>
            </a:r>
            <a:r>
              <a:rPr lang="en-US" altLang="zh-CN" sz="2300" dirty="0">
                <a:solidFill>
                  <a:schemeClr val="tx2"/>
                </a:solidFill>
                <a:latin typeface="Comic Sans MS" panose="030F0902030302020204" pitchFamily="66" charset="0"/>
              </a:rPr>
              <a:t> or </a:t>
            </a:r>
            <a:r>
              <a:rPr lang="en-US" altLang="zh-CN" sz="2300" dirty="0" err="1">
                <a:solidFill>
                  <a:schemeClr val="tx2"/>
                </a:solidFill>
                <a:latin typeface="Comic Sans MS" panose="030F0902030302020204" pitchFamily="66" charset="0"/>
              </a:rPr>
              <a:t>hadronic</a:t>
            </a:r>
            <a:r>
              <a:rPr lang="en-US" altLang="zh-CN" sz="2300" dirty="0">
                <a:solidFill>
                  <a:schemeClr val="tx2"/>
                </a:solidFill>
                <a:latin typeface="Comic Sans MS" panose="030F0902030302020204" pitchFamily="66" charset="0"/>
              </a:rPr>
              <a:t>;</a:t>
            </a:r>
          </a:p>
          <a:p>
            <a:pPr lvl="1"/>
            <a:r>
              <a:rPr lang="en-US" altLang="zh-CN" sz="2300" dirty="0">
                <a:solidFill>
                  <a:schemeClr val="tx2"/>
                </a:solidFill>
                <a:latin typeface="Comic Sans MS" panose="030F0902030302020204" pitchFamily="66" charset="0"/>
              </a:rPr>
              <a:t>Origin of cosmic rays – 100 years’ mystery.</a:t>
            </a:r>
          </a:p>
          <a:p>
            <a:r>
              <a:rPr lang="en-US" altLang="zh-CN" dirty="0">
                <a:solidFill>
                  <a:schemeClr val="tx2"/>
                </a:solidFill>
                <a:latin typeface="Comic Sans MS" panose="030F0902030302020204" pitchFamily="66" charset="0"/>
              </a:rPr>
              <a:t>Cosmic rays</a:t>
            </a:r>
          </a:p>
          <a:p>
            <a:pPr lvl="1"/>
            <a:r>
              <a:rPr lang="en-US" altLang="zh-CN" sz="2100" dirty="0">
                <a:solidFill>
                  <a:schemeClr val="tx2"/>
                </a:solidFill>
                <a:latin typeface="Comic Sans MS" panose="030F0902030302020204" pitchFamily="66" charset="0"/>
              </a:rPr>
              <a:t>Anisotropy of VHE cosmic rays;</a:t>
            </a:r>
          </a:p>
          <a:p>
            <a:pPr lvl="1"/>
            <a:r>
              <a:rPr lang="en-US" altLang="zh-CN" sz="2100" dirty="0">
                <a:solidFill>
                  <a:schemeClr val="tx2"/>
                </a:solidFill>
                <a:latin typeface="Comic Sans MS" panose="030F0902030302020204" pitchFamily="66" charset="0"/>
              </a:rPr>
              <a:t>Cosmic electrons / positrons;</a:t>
            </a:r>
          </a:p>
          <a:p>
            <a:r>
              <a:rPr lang="en-US" altLang="zh-CN" dirty="0">
                <a:solidFill>
                  <a:schemeClr val="tx2"/>
                </a:solidFill>
                <a:latin typeface="Comic Sans MS" panose="030F0902030302020204" pitchFamily="66" charset="0"/>
              </a:rPr>
              <a:t>Miscellaneous:</a:t>
            </a:r>
          </a:p>
          <a:p>
            <a:pPr lvl="1"/>
            <a:r>
              <a:rPr lang="en-US" altLang="zh-CN" sz="2100" dirty="0">
                <a:solidFill>
                  <a:schemeClr val="tx2"/>
                </a:solidFill>
                <a:latin typeface="Comic Sans MS" panose="030F0902030302020204" pitchFamily="66" charset="0"/>
              </a:rPr>
              <a:t>Gamma rays from dark matter;</a:t>
            </a:r>
          </a:p>
          <a:p>
            <a:pPr lvl="1"/>
            <a:r>
              <a:rPr lang="en-US" altLang="zh-CN" sz="2100" dirty="0">
                <a:solidFill>
                  <a:schemeClr val="tx2"/>
                </a:solidFill>
                <a:latin typeface="Comic Sans MS" panose="030F0902030302020204" pitchFamily="66" charset="0"/>
              </a:rPr>
              <a:t>Sun storm &amp; IMF.</a:t>
            </a:r>
            <a:endParaRPr lang="zh-CN" altLang="en-US" sz="2100" dirty="0">
              <a:solidFill>
                <a:schemeClr val="tx2"/>
              </a:solidFill>
              <a:latin typeface="Comic Sans MS" panose="030F0902030302020204" pitchFamily="66" charset="0"/>
            </a:endParaRPr>
          </a:p>
        </p:txBody>
      </p:sp>
      <p:pic>
        <p:nvPicPr>
          <p:cNvPr id="4" name="Picture 6" descr="File:Crab Nebula.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13588" y="2127220"/>
            <a:ext cx="1094442" cy="109444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8" descr="File:Gb1508 illustration.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85962" y="1175066"/>
            <a:ext cx="1101856" cy="850878"/>
          </a:xfrm>
          <a:prstGeom prst="rect">
            <a:avLst/>
          </a:prstGeom>
          <a:noFill/>
          <a:extLst>
            <a:ext uri="{909E8E84-426E-40DD-AFC4-6F175D3DCCD1}">
              <a14:hiddenFill xmlns:a14="http://schemas.microsoft.com/office/drawing/2010/main">
                <a:solidFill>
                  <a:srgbClr val="FFFFFF"/>
                </a:solidFill>
              </a14:hiddenFill>
            </a:ext>
          </a:extLst>
        </p:spPr>
      </p:pic>
      <p:pic>
        <p:nvPicPr>
          <p:cNvPr id="6" name="图片 5" descr="图片1.pn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49012" y="3461170"/>
            <a:ext cx="1223594" cy="721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3" descr="D:\Users\yaozg\Desktop\fig3.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68343" y="4057044"/>
            <a:ext cx="1029453" cy="99213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7" descr="File:Magnetosphere rendition.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609015" y="5915816"/>
            <a:ext cx="1329312" cy="72613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2" descr="D:\Users\yaozg\Desktop\cosmic-rays_spec.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715063" y="4223478"/>
            <a:ext cx="1216090" cy="93371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5" descr="D:\Users\yaozg\Downloads\1205.4578v2\pt_average.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016157" y="4410300"/>
            <a:ext cx="1020339" cy="98972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9" descr="Grb"/>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694158" y="184958"/>
            <a:ext cx="1159025" cy="6623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31" descr="Gamma-ray-bubbles"/>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703912" y="1733421"/>
            <a:ext cx="1045703" cy="84672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34" descr="D:\Users\yaozg\Desktop\mywork\darkm_skymap.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032807" y="5545823"/>
            <a:ext cx="1442588" cy="739986"/>
          </a:xfrm>
          <a:prstGeom prst="rect">
            <a:avLst/>
          </a:prstGeom>
          <a:noFill/>
          <a:extLst>
            <a:ext uri="{909E8E84-426E-40DD-AFC4-6F175D3DCCD1}">
              <a14:hiddenFill xmlns:a14="http://schemas.microsoft.com/office/drawing/2010/main">
                <a:solidFill>
                  <a:srgbClr val="FFFFFF"/>
                </a:solidFill>
              </a14:hiddenFill>
            </a:ext>
          </a:extLst>
        </p:spPr>
      </p:pic>
      <p:sp>
        <p:nvSpPr>
          <p:cNvPr id="14" name="标题 1">
            <a:extLst>
              <a:ext uri="{FF2B5EF4-FFF2-40B4-BE49-F238E27FC236}">
                <a16:creationId xmlns:a16="http://schemas.microsoft.com/office/drawing/2014/main" id="{9BBFE0FC-B472-8E1E-5D57-44C6488E8F65}"/>
              </a:ext>
            </a:extLst>
          </p:cNvPr>
          <p:cNvSpPr txBox="1">
            <a:spLocks/>
          </p:cNvSpPr>
          <p:nvPr/>
        </p:nvSpPr>
        <p:spPr>
          <a:xfrm>
            <a:off x="758953" y="81059"/>
            <a:ext cx="6172200" cy="742950"/>
          </a:xfrm>
          <a:prstGeom prst="rect">
            <a:avLst/>
          </a:prstGeom>
        </p:spPr>
        <p:txBody>
          <a:bodyPr vert="horz" lIns="91440" tIns="45720" rIns="91440" bIns="45720" rtlCol="0" anchor="ctr">
            <a:normAutofit fontScale="97500"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altLang="zh-CN" dirty="0">
                <a:solidFill>
                  <a:schemeClr val="tx2"/>
                </a:solidFill>
                <a:latin typeface="Comic Sans MS" panose="030F0902030302020204" pitchFamily="66" charset="0"/>
              </a:rPr>
              <a:t>Scientific targets</a:t>
            </a:r>
            <a:endParaRPr lang="zh-CN" altLang="en-US" dirty="0">
              <a:solidFill>
                <a:schemeClr val="tx2"/>
              </a:solidFill>
              <a:latin typeface="Comic Sans MS" panose="030F0902030302020204" pitchFamily="66" charset="0"/>
            </a:endParaRPr>
          </a:p>
        </p:txBody>
      </p:sp>
    </p:spTree>
    <p:extLst>
      <p:ext uri="{BB962C8B-B14F-4D97-AF65-F5344CB8AC3E}">
        <p14:creationId xmlns:p14="http://schemas.microsoft.com/office/powerpoint/2010/main" val="40140637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91" name="Rectangle 7"/>
          <p:cNvSpPr>
            <a:spLocks noChangeArrowheads="1"/>
          </p:cNvSpPr>
          <p:nvPr/>
        </p:nvSpPr>
        <p:spPr bwMode="auto">
          <a:xfrm>
            <a:off x="740352" y="-35239"/>
            <a:ext cx="7886700" cy="1075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spcBef>
                <a:spcPct val="20000"/>
              </a:spcBef>
              <a:buClr>
                <a:schemeClr val="tx1"/>
              </a:buClr>
              <a:buFont typeface="Wingdings" panose="05000000000000000000" pitchFamily="2" charset="2"/>
              <a:defRPr sz="2000">
                <a:solidFill>
                  <a:schemeClr val="tx1"/>
                </a:solidFill>
                <a:latin typeface="Verdana" panose="020B0604030504040204" pitchFamily="34" charset="0"/>
              </a:defRPr>
            </a:lvl1pPr>
            <a:lvl2pPr algn="ctr">
              <a:spcBef>
                <a:spcPct val="20000"/>
              </a:spcBef>
              <a:buClr>
                <a:schemeClr val="tx2"/>
              </a:buClr>
              <a:buSzPct val="60000"/>
              <a:buFont typeface="Wingdings" panose="05000000000000000000" pitchFamily="2" charset="2"/>
              <a:defRPr sz="2400">
                <a:solidFill>
                  <a:schemeClr val="tx1"/>
                </a:solidFill>
                <a:latin typeface="Verdana" panose="020B0604030504040204" pitchFamily="34" charset="0"/>
              </a:defRPr>
            </a:lvl2pPr>
            <a:lvl3pPr algn="ctr">
              <a:spcBef>
                <a:spcPct val="20000"/>
              </a:spcBef>
              <a:buClr>
                <a:schemeClr val="folHlink"/>
              </a:buClr>
              <a:buSzPct val="60000"/>
              <a:buFont typeface="Wingdings" panose="05000000000000000000" pitchFamily="2" charset="2"/>
              <a:defRPr sz="2400">
                <a:solidFill>
                  <a:schemeClr val="tx1"/>
                </a:solidFill>
                <a:latin typeface="Verdana" panose="020B0604030504040204" pitchFamily="34" charset="0"/>
              </a:defRPr>
            </a:lvl3pPr>
            <a:lvl4pPr algn="ctr">
              <a:spcBef>
                <a:spcPct val="20000"/>
              </a:spcBef>
              <a:buClr>
                <a:schemeClr val="tx1"/>
              </a:buClr>
              <a:buSzPct val="60000"/>
              <a:buFont typeface="Wingdings" panose="05000000000000000000" pitchFamily="2" charset="2"/>
              <a:defRPr sz="2000">
                <a:solidFill>
                  <a:schemeClr val="tx1"/>
                </a:solidFill>
                <a:latin typeface="Verdana" panose="020B0604030504040204" pitchFamily="34" charset="0"/>
              </a:defRPr>
            </a:lvl4pPr>
            <a:lvl5pPr algn="ctr">
              <a:spcBef>
                <a:spcPct val="20000"/>
              </a:spcBef>
              <a:buClr>
                <a:schemeClr val="hlink"/>
              </a:buClr>
              <a:buSzPct val="60000"/>
              <a:buFont typeface="Wingdings" panose="05000000000000000000" pitchFamily="2" charset="2"/>
              <a:defRPr sz="2000">
                <a:solidFill>
                  <a:schemeClr val="tx1"/>
                </a:solidFill>
                <a:latin typeface="Verdana" panose="020B0604030504040204" pitchFamily="34" charset="0"/>
              </a:defRPr>
            </a:lvl5pPr>
            <a:lvl6pPr algn="ctr" fontAlgn="base">
              <a:spcBef>
                <a:spcPct val="20000"/>
              </a:spcBef>
              <a:spcAft>
                <a:spcPct val="0"/>
              </a:spcAft>
              <a:buClr>
                <a:schemeClr val="hlink"/>
              </a:buClr>
              <a:buSzPct val="60000"/>
              <a:buFont typeface="Wingdings" panose="05000000000000000000" pitchFamily="2" charset="2"/>
              <a:defRPr sz="2000">
                <a:solidFill>
                  <a:schemeClr val="tx1"/>
                </a:solidFill>
                <a:latin typeface="Verdana" panose="020B0604030504040204" pitchFamily="34" charset="0"/>
              </a:defRPr>
            </a:lvl6pPr>
            <a:lvl7pPr algn="ctr" fontAlgn="base">
              <a:spcBef>
                <a:spcPct val="20000"/>
              </a:spcBef>
              <a:spcAft>
                <a:spcPct val="0"/>
              </a:spcAft>
              <a:buClr>
                <a:schemeClr val="hlink"/>
              </a:buClr>
              <a:buSzPct val="60000"/>
              <a:buFont typeface="Wingdings" panose="05000000000000000000" pitchFamily="2" charset="2"/>
              <a:defRPr sz="2000">
                <a:solidFill>
                  <a:schemeClr val="tx1"/>
                </a:solidFill>
                <a:latin typeface="Verdana" panose="020B0604030504040204" pitchFamily="34" charset="0"/>
              </a:defRPr>
            </a:lvl7pPr>
            <a:lvl8pPr algn="ctr" fontAlgn="base">
              <a:spcBef>
                <a:spcPct val="20000"/>
              </a:spcBef>
              <a:spcAft>
                <a:spcPct val="0"/>
              </a:spcAft>
              <a:buClr>
                <a:schemeClr val="hlink"/>
              </a:buClr>
              <a:buSzPct val="60000"/>
              <a:buFont typeface="Wingdings" panose="05000000000000000000" pitchFamily="2" charset="2"/>
              <a:defRPr sz="2000">
                <a:solidFill>
                  <a:schemeClr val="tx1"/>
                </a:solidFill>
                <a:latin typeface="Verdana" panose="020B0604030504040204" pitchFamily="34" charset="0"/>
              </a:defRPr>
            </a:lvl8pPr>
            <a:lvl9pPr algn="ctr" fontAlgn="base">
              <a:spcBef>
                <a:spcPct val="20000"/>
              </a:spcBef>
              <a:spcAft>
                <a:spcPct val="0"/>
              </a:spcAft>
              <a:buClr>
                <a:schemeClr val="hlink"/>
              </a:buClr>
              <a:buSzPct val="60000"/>
              <a:buFont typeface="Wingdings" panose="05000000000000000000" pitchFamily="2" charset="2"/>
              <a:defRPr sz="2000">
                <a:solidFill>
                  <a:schemeClr val="tx1"/>
                </a:solidFill>
                <a:latin typeface="Verdana" panose="020B0604030504040204" pitchFamily="34" charset="0"/>
              </a:defRPr>
            </a:lvl9pPr>
          </a:lstStyle>
          <a:p>
            <a:pPr eaLnBrk="1" hangingPunct="1"/>
            <a:r>
              <a:rPr lang="en-US" altLang="ko-KR" sz="3600" b="1" dirty="0">
                <a:solidFill>
                  <a:schemeClr val="tx2"/>
                </a:solidFill>
                <a:latin typeface="Comic Sans MS" panose="030F0902030302020204" pitchFamily="66" charset="0"/>
                <a:ea typeface="Gulim" panose="020B0600000101010101" pitchFamily="34" charset="-127"/>
              </a:rPr>
              <a:t>LHAASO collaboration</a:t>
            </a:r>
          </a:p>
        </p:txBody>
      </p:sp>
      <p:sp>
        <p:nvSpPr>
          <p:cNvPr id="10" name="Rectangle 5"/>
          <p:cNvSpPr txBox="1">
            <a:spLocks noChangeArrowheads="1"/>
          </p:cNvSpPr>
          <p:nvPr/>
        </p:nvSpPr>
        <p:spPr bwMode="auto">
          <a:xfrm>
            <a:off x="618692" y="1131888"/>
            <a:ext cx="7657234" cy="725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t" anchorCtr="0" compatLnSpc="1"/>
          <a:lstStyle>
            <a:lvl1pPr marL="342900" indent="-342900" algn="l" rtl="0" eaLnBrk="1" fontAlgn="base" hangingPunct="1">
              <a:spcBef>
                <a:spcPct val="20000"/>
              </a:spcBef>
              <a:spcAft>
                <a:spcPct val="0"/>
              </a:spcAft>
              <a:buClr>
                <a:schemeClr val="tx1"/>
              </a:buClr>
              <a:buFont typeface="Wingdings" panose="05000000000000000000" pitchFamily="2" charset="2"/>
              <a:buChar char="v"/>
              <a:defRPr sz="2800" b="1" kern="1200">
                <a:solidFill>
                  <a:schemeClr val="accent1"/>
                </a:solidFill>
                <a:latin typeface="+mn-lt"/>
                <a:ea typeface="+mn-ea"/>
                <a:cs typeface="+mn-cs"/>
              </a:defRPr>
            </a:lvl1pPr>
            <a:lvl2pPr marL="742950" indent="-285750" algn="l" rtl="0" eaLnBrk="1" fontAlgn="base" hangingPunct="1">
              <a:spcBef>
                <a:spcPct val="20000"/>
              </a:spcBef>
              <a:spcAft>
                <a:spcPct val="0"/>
              </a:spcAft>
              <a:buClr>
                <a:schemeClr val="tx2"/>
              </a:buClr>
              <a:buSzPct val="60000"/>
              <a:buFont typeface="Wingdings" panose="05000000000000000000" pitchFamily="2" charset="2"/>
              <a:buChar char="n"/>
              <a:defRPr sz="2400" kern="1200">
                <a:solidFill>
                  <a:schemeClr val="tx1"/>
                </a:solidFill>
                <a:latin typeface="+mn-lt"/>
                <a:ea typeface="+mn-ea"/>
                <a:cs typeface="+mn-cs"/>
              </a:defRPr>
            </a:lvl2pPr>
            <a:lvl3pPr marL="1143000" indent="-228600" algn="l" rtl="0" eaLnBrk="1" fontAlgn="base" hangingPunct="1">
              <a:spcBef>
                <a:spcPct val="20000"/>
              </a:spcBef>
              <a:spcAft>
                <a:spcPct val="0"/>
              </a:spcAft>
              <a:buClr>
                <a:schemeClr val="folHlink"/>
              </a:buClr>
              <a:buSzPct val="60000"/>
              <a:buFont typeface="Wingdings" panose="05000000000000000000" pitchFamily="2" charset="2"/>
              <a:buChar char="n"/>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Clr>
                <a:schemeClr val="tx1"/>
              </a:buClr>
              <a:buSzPct val="60000"/>
              <a:buFont typeface="Wingdings" panose="05000000000000000000" pitchFamily="2" charset="2"/>
              <a:buChar char="n"/>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Clr>
                <a:schemeClr val="hlink"/>
              </a:buClr>
              <a:buSzPct val="60000"/>
              <a:buFont typeface="Wingdings" panose="05000000000000000000" pitchFamily="2" charset="2"/>
              <a:buChar char="n"/>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chemeClr val="bg2"/>
              </a:buClr>
              <a:buNone/>
            </a:pPr>
            <a:r>
              <a:rPr lang="en-US" altLang="ko-KR" sz="2400" b="0" dirty="0">
                <a:solidFill>
                  <a:schemeClr val="tx2"/>
                </a:solidFill>
                <a:latin typeface="Comic Sans MS" panose="030F0902030302020204" pitchFamily="66" charset="0"/>
                <a:ea typeface="Gulim" panose="020B0600000101010101" pitchFamily="34" charset="-127"/>
              </a:rPr>
              <a:t>280 </a:t>
            </a:r>
            <a:r>
              <a:rPr lang="en-US" altLang="ko-KR" sz="2400" dirty="0">
                <a:solidFill>
                  <a:schemeClr val="tx2"/>
                </a:solidFill>
                <a:latin typeface="Comic Sans MS" panose="030F0902030302020204" pitchFamily="66" charset="0"/>
                <a:ea typeface="Gulim" panose="020B0600000101010101" pitchFamily="34" charset="-127"/>
              </a:rPr>
              <a:t>Scientists    </a:t>
            </a:r>
            <a:r>
              <a:rPr lang="en-US" altLang="ko-KR" sz="2400" b="0" dirty="0">
                <a:solidFill>
                  <a:schemeClr val="tx2"/>
                </a:solidFill>
                <a:latin typeface="Comic Sans MS" panose="030F0902030302020204" pitchFamily="66" charset="0"/>
                <a:ea typeface="Gulim" panose="020B0600000101010101" pitchFamily="34" charset="-127"/>
              </a:rPr>
              <a:t>32 Institutions   from 6 countries</a:t>
            </a:r>
          </a:p>
        </p:txBody>
      </p:sp>
      <p:pic>
        <p:nvPicPr>
          <p:cNvPr id="3" name="图片 2"/>
          <p:cNvPicPr>
            <a:picLocks noChangeAspect="1"/>
          </p:cNvPicPr>
          <p:nvPr/>
        </p:nvPicPr>
        <p:blipFill>
          <a:blip r:embed="rId2"/>
          <a:stretch>
            <a:fillRect/>
          </a:stretch>
        </p:blipFill>
        <p:spPr>
          <a:xfrm>
            <a:off x="167244" y="2310686"/>
            <a:ext cx="4709680" cy="3596547"/>
          </a:xfrm>
          <a:prstGeom prst="rect">
            <a:avLst/>
          </a:prstGeom>
        </p:spPr>
      </p:pic>
      <p:pic>
        <p:nvPicPr>
          <p:cNvPr id="5" name="图片 4"/>
          <p:cNvPicPr>
            <a:picLocks noChangeAspect="1"/>
          </p:cNvPicPr>
          <p:nvPr/>
        </p:nvPicPr>
        <p:blipFill>
          <a:blip r:embed="rId3"/>
          <a:stretch>
            <a:fillRect/>
          </a:stretch>
        </p:blipFill>
        <p:spPr>
          <a:xfrm>
            <a:off x="4938280" y="2540578"/>
            <a:ext cx="3688772" cy="1991045"/>
          </a:xfrm>
          <a:prstGeom prst="rect">
            <a:avLst/>
          </a:prstGeom>
        </p:spPr>
      </p:pic>
      <p:pic>
        <p:nvPicPr>
          <p:cNvPr id="6" name="图片 5"/>
          <p:cNvPicPr>
            <a:picLocks noChangeAspect="1"/>
          </p:cNvPicPr>
          <p:nvPr/>
        </p:nvPicPr>
        <p:blipFill>
          <a:blip r:embed="rId4"/>
          <a:stretch>
            <a:fillRect/>
          </a:stretch>
        </p:blipFill>
        <p:spPr>
          <a:xfrm>
            <a:off x="4938281" y="4531623"/>
            <a:ext cx="3750128" cy="1270288"/>
          </a:xfrm>
          <a:prstGeom prst="rect">
            <a:avLst/>
          </a:prstGeom>
        </p:spPr>
      </p:pic>
    </p:spTree>
    <p:extLst>
      <p:ext uri="{BB962C8B-B14F-4D97-AF65-F5344CB8AC3E}">
        <p14:creationId xmlns:p14="http://schemas.microsoft.com/office/powerpoint/2010/main" val="38258969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3">
            <a:extLst>
              <a:ext uri="{FF2B5EF4-FFF2-40B4-BE49-F238E27FC236}">
                <a16:creationId xmlns:a16="http://schemas.microsoft.com/office/drawing/2014/main" id="{B58E1F8B-2C56-07D5-5152-2D066B617EF9}"/>
              </a:ext>
            </a:extLst>
          </p:cNvPr>
          <p:cNvPicPr>
            <a:picLocks noChangeAspect="1"/>
          </p:cNvPicPr>
          <p:nvPr/>
        </p:nvPicPr>
        <p:blipFill rotWithShape="1">
          <a:blip r:embed="rId2"/>
          <a:srcRect t="31163" b="7446"/>
          <a:stretch/>
        </p:blipFill>
        <p:spPr>
          <a:xfrm>
            <a:off x="2642945" y="2466473"/>
            <a:ext cx="3674964" cy="2003526"/>
          </a:xfrm>
          <a:prstGeom prst="rect">
            <a:avLst/>
          </a:prstGeom>
          <a:ln>
            <a:noFill/>
          </a:ln>
          <a:effectLst>
            <a:softEdge rad="112500"/>
          </a:effectLst>
        </p:spPr>
      </p:pic>
      <p:sp>
        <p:nvSpPr>
          <p:cNvPr id="11" name="文本框 10"/>
          <p:cNvSpPr txBox="1"/>
          <p:nvPr/>
        </p:nvSpPr>
        <p:spPr>
          <a:xfrm>
            <a:off x="278923" y="2512195"/>
            <a:ext cx="2318875" cy="892552"/>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sz="1200" dirty="0">
                <a:solidFill>
                  <a:srgbClr val="00B0F0"/>
                </a:solidFill>
                <a:latin typeface="微软雅黑" panose="020B0503020204020204" pitchFamily="34" charset="-122"/>
                <a:ea typeface="微软雅黑" panose="020B0503020204020204" pitchFamily="34" charset="-122"/>
                <a:cs typeface="Arial" panose="020B0604020202020204" pitchFamily="34" charset="0"/>
              </a:rPr>
              <a:t>KM2A:</a:t>
            </a:r>
          </a:p>
          <a:p>
            <a:r>
              <a:rPr lang="en-US" altLang="zh-CN" sz="1000" dirty="0">
                <a:latin typeface="Comic Sans MS" panose="030F0902030302020204" pitchFamily="66" charset="0"/>
                <a:ea typeface="微软雅黑" panose="020B0503020204020204" pitchFamily="34" charset="-122"/>
                <a:cs typeface="Arial" panose="020B0604020202020204" pitchFamily="34" charset="0"/>
              </a:rPr>
              <a:t>5216 ED/1m</a:t>
            </a:r>
            <a:r>
              <a:rPr lang="en-US" altLang="zh-CN" sz="1000" baseline="30000" dirty="0">
                <a:latin typeface="Comic Sans MS" panose="030F0902030302020204" pitchFamily="66" charset="0"/>
                <a:ea typeface="微软雅黑" panose="020B0503020204020204" pitchFamily="34" charset="-122"/>
                <a:cs typeface="Arial" panose="020B0604020202020204" pitchFamily="34" charset="0"/>
              </a:rPr>
              <a:t>2</a:t>
            </a:r>
            <a:r>
              <a:rPr lang="zh-CN" altLang="en-US" sz="1000" dirty="0">
                <a:latin typeface="Comic Sans MS" panose="030F0902030302020204" pitchFamily="66" charset="0"/>
                <a:ea typeface="微软雅黑" panose="020B0503020204020204" pitchFamily="34" charset="-122"/>
                <a:cs typeface="Arial" panose="020B0604020202020204" pitchFamily="34" charset="0"/>
              </a:rPr>
              <a:t> </a:t>
            </a:r>
            <a:r>
              <a:rPr lang="en-US" altLang="zh-CN" sz="1000" dirty="0">
                <a:latin typeface="Comic Sans MS" panose="030F0902030302020204" pitchFamily="66" charset="0"/>
                <a:ea typeface="微软雅黑" panose="020B0503020204020204" pitchFamily="34" charset="-122"/>
                <a:cs typeface="Arial" panose="020B0604020202020204" pitchFamily="34" charset="0"/>
              </a:rPr>
              <a:t>+ 1188 MD/36m</a:t>
            </a:r>
            <a:r>
              <a:rPr lang="en-US" altLang="zh-CN" sz="1000" baseline="30000" dirty="0">
                <a:latin typeface="Comic Sans MS" panose="030F0902030302020204" pitchFamily="66" charset="0"/>
                <a:ea typeface="微软雅黑" panose="020B0503020204020204" pitchFamily="34" charset="-122"/>
                <a:cs typeface="Arial" panose="020B0604020202020204" pitchFamily="34" charset="0"/>
              </a:rPr>
              <a:t>2</a:t>
            </a:r>
          </a:p>
          <a:p>
            <a:r>
              <a:rPr lang="en-US" sz="1000" dirty="0">
                <a:latin typeface="Comic Sans MS" panose="030F0902030302020204" pitchFamily="66" charset="0"/>
                <a:ea typeface="微软雅黑" panose="020B0503020204020204" pitchFamily="34" charset="-122"/>
                <a:cs typeface="Arial" panose="020B0604020202020204" pitchFamily="34" charset="0"/>
              </a:rPr>
              <a:t>Area: 1.3 km</a:t>
            </a:r>
            <a:r>
              <a:rPr lang="en-US" sz="1000" baseline="30000" dirty="0">
                <a:latin typeface="Comic Sans MS" panose="030F0902030302020204" pitchFamily="66" charset="0"/>
                <a:ea typeface="微软雅黑" panose="020B0503020204020204" pitchFamily="34" charset="-122"/>
                <a:cs typeface="Arial" panose="020B0604020202020204" pitchFamily="34" charset="0"/>
              </a:rPr>
              <a:t>2</a:t>
            </a:r>
          </a:p>
          <a:p>
            <a:endParaRPr lang="en-US" sz="1000" dirty="0">
              <a:latin typeface="Comic Sans MS" panose="030F0902030302020204" pitchFamily="66" charset="0"/>
              <a:ea typeface="微软雅黑" panose="020B0503020204020204" pitchFamily="34" charset="-122"/>
              <a:cs typeface="Arial" panose="020B0604020202020204" pitchFamily="34" charset="0"/>
            </a:endParaRPr>
          </a:p>
          <a:p>
            <a:r>
              <a:rPr lang="en-US" sz="1000" dirty="0">
                <a:latin typeface="Comic Sans MS" panose="030F0902030302020204" pitchFamily="66" charset="0"/>
                <a:ea typeface="微软雅黑" panose="020B0503020204020204" pitchFamily="34" charset="-122"/>
                <a:cs typeface="Arial" panose="020B0604020202020204" pitchFamily="34" charset="0"/>
              </a:rPr>
              <a:t>UHE gamma ray astronomy</a:t>
            </a:r>
          </a:p>
        </p:txBody>
      </p:sp>
      <p:sp>
        <p:nvSpPr>
          <p:cNvPr id="12" name="文本框 11"/>
          <p:cNvSpPr txBox="1"/>
          <p:nvPr/>
        </p:nvSpPr>
        <p:spPr>
          <a:xfrm>
            <a:off x="284205" y="3541758"/>
            <a:ext cx="2318875" cy="1015663"/>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sz="1200" dirty="0">
                <a:solidFill>
                  <a:srgbClr val="00B0F0"/>
                </a:solidFill>
                <a:latin typeface="微软雅黑" panose="020B0503020204020204" pitchFamily="34" charset="-122"/>
                <a:ea typeface="微软雅黑" panose="020B0503020204020204" pitchFamily="34" charset="-122"/>
                <a:cs typeface="Arial" panose="020B0604020202020204" pitchFamily="34" charset="0"/>
              </a:rPr>
              <a:t>WFCTA:</a:t>
            </a:r>
          </a:p>
          <a:p>
            <a:r>
              <a:rPr lang="en-US" sz="1200" dirty="0">
                <a:latin typeface="微软雅黑" panose="020B0503020204020204" pitchFamily="34" charset="-122"/>
                <a:ea typeface="微软雅黑" panose="020B0503020204020204" pitchFamily="34" charset="-122"/>
                <a:cs typeface="Arial" panose="020B0604020202020204" pitchFamily="34" charset="0"/>
              </a:rPr>
              <a:t>18 telescopes</a:t>
            </a:r>
          </a:p>
          <a:p>
            <a:endParaRPr lang="en-US" altLang="zh-CN" sz="1200" dirty="0">
              <a:latin typeface="微软雅黑" panose="020B0503020204020204" pitchFamily="34" charset="-122"/>
              <a:ea typeface="微软雅黑" panose="020B0503020204020204" pitchFamily="34" charset="-122"/>
              <a:cs typeface="Arial" panose="020B0604020202020204" pitchFamily="34" charset="0"/>
            </a:endParaRPr>
          </a:p>
          <a:p>
            <a:r>
              <a:rPr lang="en-US" altLang="zh-CN" sz="1200" dirty="0">
                <a:latin typeface="微软雅黑" panose="020B0503020204020204" pitchFamily="34" charset="-122"/>
                <a:ea typeface="微软雅黑" panose="020B0503020204020204" pitchFamily="34" charset="-122"/>
                <a:cs typeface="Arial" panose="020B0604020202020204" pitchFamily="34" charset="0"/>
              </a:rPr>
              <a:t>CR individual spectrum…</a:t>
            </a:r>
          </a:p>
          <a:p>
            <a:endParaRPr lang="en-US" altLang="zh-CN" sz="1200" dirty="0">
              <a:latin typeface="微软雅黑" panose="020B0503020204020204" pitchFamily="34" charset="-122"/>
              <a:ea typeface="微软雅黑" panose="020B0503020204020204" pitchFamily="34" charset="-122"/>
              <a:cs typeface="Arial" panose="020B0604020202020204" pitchFamily="34" charset="0"/>
            </a:endParaRPr>
          </a:p>
        </p:txBody>
      </p:sp>
      <p:sp>
        <p:nvSpPr>
          <p:cNvPr id="13" name="文本框 12"/>
          <p:cNvSpPr txBox="1"/>
          <p:nvPr/>
        </p:nvSpPr>
        <p:spPr>
          <a:xfrm>
            <a:off x="6408204" y="2512195"/>
            <a:ext cx="2116756" cy="892552"/>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sz="1200" dirty="0">
                <a:solidFill>
                  <a:srgbClr val="00B0F0"/>
                </a:solidFill>
                <a:latin typeface="微软雅黑" panose="020B0503020204020204" pitchFamily="34" charset="-122"/>
                <a:ea typeface="微软雅黑" panose="020B0503020204020204" pitchFamily="34" charset="-122"/>
                <a:cs typeface="Arial" panose="020B0604020202020204" pitchFamily="34" charset="0"/>
              </a:rPr>
              <a:t>WCDA:</a:t>
            </a:r>
            <a:r>
              <a:rPr lang="en-US" sz="1200" dirty="0">
                <a:solidFill>
                  <a:srgbClr val="C00000"/>
                </a:solidFill>
                <a:latin typeface="微软雅黑" panose="020B0503020204020204" pitchFamily="34" charset="-122"/>
                <a:ea typeface="微软雅黑" panose="020B0503020204020204" pitchFamily="34" charset="-122"/>
                <a:cs typeface="Arial" panose="020B0604020202020204" pitchFamily="34" charset="0"/>
              </a:rPr>
              <a:t> </a:t>
            </a:r>
          </a:p>
          <a:p>
            <a:r>
              <a:rPr lang="en-US" sz="1000" dirty="0">
                <a:latin typeface="Comic Sans MS" panose="030F0902030302020204" pitchFamily="66" charset="0"/>
                <a:ea typeface="微软雅黑" panose="020B0503020204020204" pitchFamily="34" charset="-122"/>
                <a:cs typeface="Arial" panose="020B0604020202020204" pitchFamily="34" charset="0"/>
              </a:rPr>
              <a:t>3 pools</a:t>
            </a:r>
            <a:r>
              <a:rPr lang="zh-CN" altLang="en-US" sz="1000" dirty="0">
                <a:latin typeface="Comic Sans MS" panose="030F0902030302020204" pitchFamily="66" charset="0"/>
                <a:ea typeface="微软雅黑" panose="020B0503020204020204" pitchFamily="34" charset="-122"/>
                <a:cs typeface="Arial" panose="020B0604020202020204" pitchFamily="34" charset="0"/>
              </a:rPr>
              <a:t>，</a:t>
            </a:r>
            <a:r>
              <a:rPr lang="en-US" sz="1000" dirty="0">
                <a:latin typeface="Comic Sans MS" panose="030F0902030302020204" pitchFamily="66" charset="0"/>
                <a:ea typeface="微软雅黑" panose="020B0503020204020204" pitchFamily="34" charset="-122"/>
                <a:cs typeface="Arial" panose="020B0604020202020204" pitchFamily="34" charset="0"/>
              </a:rPr>
              <a:t>3120 cells/25m</a:t>
            </a:r>
            <a:r>
              <a:rPr lang="en-US" sz="1000" baseline="30000" dirty="0">
                <a:latin typeface="Comic Sans MS" panose="030F0902030302020204" pitchFamily="66" charset="0"/>
                <a:ea typeface="微软雅黑" panose="020B0503020204020204" pitchFamily="34" charset="-122"/>
                <a:cs typeface="Arial" panose="020B0604020202020204" pitchFamily="34" charset="0"/>
              </a:rPr>
              <a:t>2</a:t>
            </a:r>
          </a:p>
          <a:p>
            <a:r>
              <a:rPr lang="en-US" sz="1000" dirty="0">
                <a:latin typeface="Comic Sans MS" panose="030F0902030302020204" pitchFamily="66" charset="0"/>
                <a:ea typeface="微软雅黑" panose="020B0503020204020204" pitchFamily="34" charset="-122"/>
                <a:cs typeface="Arial" panose="020B0604020202020204" pitchFamily="34" charset="0"/>
              </a:rPr>
              <a:t> area: 78,000 m</a:t>
            </a:r>
            <a:r>
              <a:rPr lang="en-US" sz="1000" baseline="30000" dirty="0">
                <a:latin typeface="Comic Sans MS" panose="030F0902030302020204" pitchFamily="66" charset="0"/>
                <a:ea typeface="微软雅黑" panose="020B0503020204020204" pitchFamily="34" charset="-122"/>
                <a:cs typeface="Arial" panose="020B0604020202020204" pitchFamily="34" charset="0"/>
              </a:rPr>
              <a:t>2</a:t>
            </a:r>
          </a:p>
          <a:p>
            <a:endParaRPr lang="en-US" sz="1000" dirty="0">
              <a:latin typeface="Comic Sans MS" panose="030F0902030302020204" pitchFamily="66" charset="0"/>
              <a:ea typeface="微软雅黑" panose="020B0503020204020204" pitchFamily="34" charset="-122"/>
              <a:cs typeface="Arial" panose="020B0604020202020204" pitchFamily="34" charset="0"/>
            </a:endParaRPr>
          </a:p>
          <a:p>
            <a:r>
              <a:rPr lang="en-US" sz="1000" dirty="0">
                <a:latin typeface="Comic Sans MS" panose="030F0902030302020204" pitchFamily="66" charset="0"/>
                <a:ea typeface="微软雅黑" panose="020B0503020204020204" pitchFamily="34" charset="-122"/>
                <a:cs typeface="Arial" panose="020B0604020202020204" pitchFamily="34" charset="0"/>
              </a:rPr>
              <a:t>VHE gamma ray astronomy</a:t>
            </a:r>
          </a:p>
        </p:txBody>
      </p:sp>
      <p:sp>
        <p:nvSpPr>
          <p:cNvPr id="2" name="文本框 1"/>
          <p:cNvSpPr txBox="1"/>
          <p:nvPr/>
        </p:nvSpPr>
        <p:spPr>
          <a:xfrm>
            <a:off x="3539344" y="1754815"/>
            <a:ext cx="1836204" cy="507831"/>
          </a:xfrm>
          <a:prstGeom prst="rect">
            <a:avLst/>
          </a:prstGeom>
          <a:noFill/>
          <a:effectLst>
            <a:glow rad="228600">
              <a:schemeClr val="accent2">
                <a:satMod val="175000"/>
                <a:alpha val="40000"/>
              </a:schemeClr>
            </a:glow>
            <a:softEdge rad="12700"/>
          </a:effectLst>
        </p:spPr>
        <p:txBody>
          <a:bodyPr wrap="square" rtlCol="0">
            <a:spAutoFit/>
          </a:bodyPr>
          <a:lstStyle/>
          <a:p>
            <a:pPr algn="ctr"/>
            <a:r>
              <a:rPr lang="en-US" sz="2700" dirty="0">
                <a:solidFill>
                  <a:srgbClr val="C00000"/>
                </a:solidFill>
                <a:latin typeface="Cooper Std Black" panose="0208090304030B020404" pitchFamily="18" charset="0"/>
                <a:ea typeface="华文琥珀" panose="02010800040101010101" pitchFamily="2" charset="-122"/>
              </a:rPr>
              <a:t>LHAASO</a:t>
            </a:r>
          </a:p>
        </p:txBody>
      </p:sp>
      <p:sp>
        <p:nvSpPr>
          <p:cNvPr id="4" name="矩形标注 3"/>
          <p:cNvSpPr>
            <a:spLocks/>
          </p:cNvSpPr>
          <p:nvPr/>
        </p:nvSpPr>
        <p:spPr>
          <a:xfrm>
            <a:off x="5598114" y="931574"/>
            <a:ext cx="2677206" cy="1323000"/>
          </a:xfrm>
          <a:prstGeom prst="wedgeRectCallout">
            <a:avLst>
              <a:gd name="adj1" fmla="val -86255"/>
              <a:gd name="adj2" fmla="val 138244"/>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sz="1350"/>
          </a:p>
        </p:txBody>
      </p:sp>
      <p:sp>
        <p:nvSpPr>
          <p:cNvPr id="18" name="矩形标注 17"/>
          <p:cNvSpPr/>
          <p:nvPr/>
        </p:nvSpPr>
        <p:spPr>
          <a:xfrm>
            <a:off x="673331" y="948200"/>
            <a:ext cx="2643447" cy="1323000"/>
          </a:xfrm>
          <a:prstGeom prst="wedgeRectCallout">
            <a:avLst>
              <a:gd name="adj1" fmla="val 67706"/>
              <a:gd name="adj2" fmla="val 116901"/>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sz="1350"/>
          </a:p>
        </p:txBody>
      </p:sp>
      <p:sp>
        <p:nvSpPr>
          <p:cNvPr id="23" name="矩形标注 22"/>
          <p:cNvSpPr/>
          <p:nvPr/>
        </p:nvSpPr>
        <p:spPr>
          <a:xfrm>
            <a:off x="5598114" y="4634739"/>
            <a:ext cx="2677207" cy="1332544"/>
          </a:xfrm>
          <a:prstGeom prst="wedgeRectCallout">
            <a:avLst>
              <a:gd name="adj1" fmla="val -109413"/>
              <a:gd name="adj2" fmla="val -140940"/>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sz="1500" i="1" dirty="0">
              <a:latin typeface="+mj-lt"/>
            </a:endParaRPr>
          </a:p>
          <a:p>
            <a:pPr algn="ctr"/>
            <a:endParaRPr lang="en-US" sz="1500" i="1" dirty="0">
              <a:latin typeface="+mj-lt"/>
            </a:endParaRPr>
          </a:p>
          <a:p>
            <a:pPr algn="ctr"/>
            <a:r>
              <a:rPr lang="en-US" sz="1500" i="1" dirty="0">
                <a:latin typeface="+mj-lt"/>
              </a:rPr>
              <a:t>                ……</a:t>
            </a:r>
          </a:p>
        </p:txBody>
      </p:sp>
      <p:sp>
        <p:nvSpPr>
          <p:cNvPr id="21" name="矩形标注 20"/>
          <p:cNvSpPr/>
          <p:nvPr/>
        </p:nvSpPr>
        <p:spPr>
          <a:xfrm>
            <a:off x="673332" y="4552895"/>
            <a:ext cx="2775109" cy="1323000"/>
          </a:xfrm>
          <a:prstGeom prst="wedgeRectCallout">
            <a:avLst>
              <a:gd name="adj1" fmla="val 76607"/>
              <a:gd name="adj2" fmla="val -130713"/>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sz="1350"/>
          </a:p>
        </p:txBody>
      </p:sp>
      <p:sp>
        <p:nvSpPr>
          <p:cNvPr id="14" name="文本框 13"/>
          <p:cNvSpPr txBox="1"/>
          <p:nvPr/>
        </p:nvSpPr>
        <p:spPr>
          <a:xfrm>
            <a:off x="6397640" y="3570046"/>
            <a:ext cx="1867115" cy="646331"/>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en-US" sz="1200" i="1" dirty="0">
                <a:solidFill>
                  <a:srgbClr val="00B0F0"/>
                </a:solidFill>
                <a:latin typeface="微软雅黑" panose="020B0503020204020204" pitchFamily="34" charset="-122"/>
                <a:ea typeface="微软雅黑" panose="020B0503020204020204" pitchFamily="34" charset="-122"/>
                <a:cs typeface="Arial" panose="020B0604020202020204" pitchFamily="34" charset="0"/>
              </a:rPr>
              <a:t>Planed neutron  detectors + IACT</a:t>
            </a:r>
          </a:p>
          <a:p>
            <a:r>
              <a:rPr lang="en-US" sz="1200" i="1" dirty="0">
                <a:solidFill>
                  <a:srgbClr val="C00000"/>
                </a:solidFill>
                <a:latin typeface="微软雅黑" panose="020B0503020204020204" pitchFamily="34" charset="-122"/>
                <a:ea typeface="微软雅黑" panose="020B0503020204020204" pitchFamily="34" charset="-122"/>
                <a:cs typeface="Arial" panose="020B0604020202020204" pitchFamily="34" charset="0"/>
              </a:rPr>
              <a:t>…</a:t>
            </a:r>
          </a:p>
        </p:txBody>
      </p:sp>
      <p:pic>
        <p:nvPicPr>
          <p:cNvPr id="19" name="图片 1">
            <a:extLst>
              <a:ext uri="{FF2B5EF4-FFF2-40B4-BE49-F238E27FC236}">
                <a16:creationId xmlns:a16="http://schemas.microsoft.com/office/drawing/2014/main" id="{208F5BC8-F47B-4189-B762-EA72263D8F8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t="12536" b="15372"/>
          <a:stretch/>
        </p:blipFill>
        <p:spPr>
          <a:xfrm>
            <a:off x="5598113" y="4613225"/>
            <a:ext cx="1064657" cy="575654"/>
          </a:xfrm>
          <a:prstGeom prst="rect">
            <a:avLst/>
          </a:prstGeom>
          <a:ln>
            <a:noFill/>
          </a:ln>
          <a:effectLst>
            <a:softEdge rad="112500"/>
          </a:effectLst>
        </p:spPr>
      </p:pic>
      <p:pic>
        <p:nvPicPr>
          <p:cNvPr id="15" name="图片 13">
            <a:extLst>
              <a:ext uri="{FF2B5EF4-FFF2-40B4-BE49-F238E27FC236}">
                <a16:creationId xmlns:a16="http://schemas.microsoft.com/office/drawing/2014/main" id="{01853CB3-32B1-3B46-BE60-549D8487406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0573" y="4507643"/>
            <a:ext cx="2775109" cy="1341009"/>
          </a:xfrm>
          <a:prstGeom prst="rect">
            <a:avLst/>
          </a:prstGeom>
          <a:ln>
            <a:noFill/>
          </a:ln>
          <a:effectLst>
            <a:softEdge rad="112500"/>
          </a:effectLst>
        </p:spPr>
      </p:pic>
      <p:pic>
        <p:nvPicPr>
          <p:cNvPr id="22" name="Picture 21" descr="A picture containing sky, outdoor, cloudy, outdoor object&#10;&#10;Description automatically generated">
            <a:extLst>
              <a:ext uri="{FF2B5EF4-FFF2-40B4-BE49-F238E27FC236}">
                <a16:creationId xmlns:a16="http://schemas.microsoft.com/office/drawing/2014/main" id="{D428526A-2542-5D66-9C79-C59548BF5CC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35520" y="5236055"/>
            <a:ext cx="564777" cy="752742"/>
          </a:xfrm>
          <a:prstGeom prst="rect">
            <a:avLst/>
          </a:prstGeom>
          <a:ln>
            <a:noFill/>
          </a:ln>
          <a:effectLst>
            <a:softEdge rad="112500"/>
          </a:effectLst>
        </p:spPr>
      </p:pic>
      <p:pic>
        <p:nvPicPr>
          <p:cNvPr id="8" name="图片 36">
            <a:extLst>
              <a:ext uri="{FF2B5EF4-FFF2-40B4-BE49-F238E27FC236}">
                <a16:creationId xmlns:a16="http://schemas.microsoft.com/office/drawing/2014/main" id="{E6719A35-D2BF-F2F4-750C-05B8903F839F}"/>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1575" t="26594" r="7868"/>
          <a:stretch/>
        </p:blipFill>
        <p:spPr>
          <a:xfrm>
            <a:off x="5397338" y="799512"/>
            <a:ext cx="3073331" cy="1538150"/>
          </a:xfrm>
          <a:prstGeom prst="rect">
            <a:avLst/>
          </a:prstGeom>
          <a:ln>
            <a:noFill/>
          </a:ln>
          <a:effectLst>
            <a:softEdge rad="112500"/>
          </a:effectLst>
        </p:spPr>
      </p:pic>
      <p:pic>
        <p:nvPicPr>
          <p:cNvPr id="9" name="图片 2">
            <a:extLst>
              <a:ext uri="{FF2B5EF4-FFF2-40B4-BE49-F238E27FC236}">
                <a16:creationId xmlns:a16="http://schemas.microsoft.com/office/drawing/2014/main" id="{4EC1CFC5-5855-7B93-0589-ECEDD17E5C0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6441" y="887085"/>
            <a:ext cx="2848890" cy="1445230"/>
          </a:xfrm>
          <a:prstGeom prst="rect">
            <a:avLst/>
          </a:prstGeom>
          <a:ln>
            <a:noFill/>
          </a:ln>
          <a:effectLst>
            <a:softEdge rad="112500"/>
          </a:effectLst>
        </p:spPr>
      </p:pic>
    </p:spTree>
    <p:extLst>
      <p:ext uri="{BB962C8B-B14F-4D97-AF65-F5344CB8AC3E}">
        <p14:creationId xmlns:p14="http://schemas.microsoft.com/office/powerpoint/2010/main" val="19473675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5159" y="100940"/>
            <a:ext cx="8229600" cy="568510"/>
          </a:xfrm>
        </p:spPr>
        <p:txBody>
          <a:bodyPr>
            <a:normAutofit fontScale="90000"/>
          </a:bodyPr>
          <a:lstStyle/>
          <a:p>
            <a:r>
              <a:rPr lang="en-US" dirty="0">
                <a:solidFill>
                  <a:schemeClr val="tx2"/>
                </a:solidFill>
                <a:latin typeface="Comic Sans MS" panose="030F0902030302020204" pitchFamily="66" charset="0"/>
              </a:rPr>
              <a:t>Trigger</a:t>
            </a:r>
          </a:p>
        </p:txBody>
      </p:sp>
      <p:pic>
        <p:nvPicPr>
          <p:cNvPr id="4" name="图片 57" descr="C:\Users\yaozg\Desktop\trigger_merge.png"/>
          <p:cNvPicPr>
            <a:picLocks noGrp="1" noChangeAspect="1"/>
          </p:cNvPicPr>
          <p:nvPr>
            <p:ph sz="quarter" idx="1"/>
          </p:nvPr>
        </p:nvPicPr>
        <p:blipFill>
          <a:blip r:embed="rId2" cstate="print">
            <a:extLst>
              <a:ext uri="{28A0092B-C50C-407E-A947-70E740481C1C}">
                <a14:useLocalDpi xmlns:a14="http://schemas.microsoft.com/office/drawing/2010/main" val="0"/>
              </a:ext>
            </a:extLst>
          </a:blip>
          <a:srcRect/>
          <a:stretch>
            <a:fillRect/>
          </a:stretch>
        </p:blipFill>
        <p:spPr bwMode="auto">
          <a:xfrm>
            <a:off x="5743114" y="1078910"/>
            <a:ext cx="2970330" cy="2027487"/>
          </a:xfrm>
          <a:prstGeom prst="rect">
            <a:avLst/>
          </a:prstGeom>
          <a:noFill/>
          <a:ln>
            <a:noFill/>
          </a:ln>
        </p:spPr>
      </p:pic>
      <p:sp>
        <p:nvSpPr>
          <p:cNvPr id="5" name="内容占位符 2"/>
          <p:cNvSpPr txBox="1">
            <a:spLocks/>
          </p:cNvSpPr>
          <p:nvPr/>
        </p:nvSpPr>
        <p:spPr>
          <a:xfrm>
            <a:off x="242797" y="888905"/>
            <a:ext cx="5429046" cy="5678150"/>
          </a:xfrm>
          <a:prstGeom prst="rect">
            <a:avLst/>
          </a:prstGeom>
        </p:spPr>
        <p:txBody>
          <a:bodyPr vert="horz">
            <a:normAutofit fontScale="55000" lnSpcReduction="20000"/>
          </a:bodyPr>
          <a:lstStyle>
            <a:lvl1pPr marL="274320" indent="-274320" algn="l" rtl="0" eaLnBrk="1" latinLnBrk="0" hangingPunct="1">
              <a:spcBef>
                <a:spcPts val="600"/>
              </a:spcBef>
              <a:spcAft>
                <a:spcPts val="200"/>
              </a:spcAft>
              <a:buClr>
                <a:schemeClr val="accent1"/>
              </a:buClr>
              <a:buSzPct val="76000"/>
              <a:buFont typeface="Wingdings" pitchFamily="2" charset="2"/>
              <a:buChar char="u"/>
              <a:defRPr kumimoji="0" sz="2600" kern="1200">
                <a:solidFill>
                  <a:schemeClr val="tx1"/>
                </a:solidFill>
                <a:latin typeface="Comic Sans MS" pitchFamily="66" charset="0"/>
                <a:ea typeface="+mj-ea"/>
                <a:cs typeface="Tahoma" pitchFamily="34" charset="0"/>
              </a:defRPr>
            </a:lvl1pPr>
            <a:lvl2pPr marL="548640" indent="-274320" algn="l" rtl="0" eaLnBrk="1" latinLnBrk="0" hangingPunct="1">
              <a:spcBef>
                <a:spcPts val="500"/>
              </a:spcBef>
              <a:spcAft>
                <a:spcPts val="200"/>
              </a:spcAft>
              <a:buClr>
                <a:schemeClr val="accent2"/>
              </a:buClr>
              <a:buSzPct val="76000"/>
              <a:buFont typeface="Wingdings" pitchFamily="2" charset="2"/>
              <a:buChar char="n"/>
              <a:defRPr kumimoji="0" sz="2300" kern="1200">
                <a:solidFill>
                  <a:schemeClr val="tx2"/>
                </a:solidFill>
                <a:latin typeface="Comic Sans MS" pitchFamily="66" charset="0"/>
                <a:ea typeface="+mj-ea"/>
                <a:cs typeface="+mn-cs"/>
              </a:defRPr>
            </a:lvl2pPr>
            <a:lvl3pPr marL="822960" indent="-228600" algn="l" rtl="0" eaLnBrk="1" latinLnBrk="0" hangingPunct="1">
              <a:spcBef>
                <a:spcPts val="500"/>
              </a:spcBef>
              <a:spcAft>
                <a:spcPts val="200"/>
              </a:spcAft>
              <a:buClr>
                <a:schemeClr val="bg1">
                  <a:shade val="50000"/>
                </a:schemeClr>
              </a:buClr>
              <a:buSzPct val="76000"/>
              <a:buFont typeface="Wingdings 3" pitchFamily="18" charset="2"/>
              <a:buChar char="}"/>
              <a:defRPr kumimoji="0" sz="2000" kern="1200">
                <a:solidFill>
                  <a:schemeClr val="tx1"/>
                </a:solidFill>
                <a:latin typeface="Comic Sans MS" pitchFamily="66" charset="0"/>
                <a:ea typeface="+mj-ea"/>
                <a:cs typeface="+mn-cs"/>
              </a:defRPr>
            </a:lvl3pPr>
            <a:lvl4pPr marL="1097280" indent="-228600" algn="l" rtl="0" eaLnBrk="1" latinLnBrk="0" hangingPunct="1">
              <a:spcBef>
                <a:spcPts val="400"/>
              </a:spcBef>
              <a:spcAft>
                <a:spcPts val="200"/>
              </a:spcAft>
              <a:buClr>
                <a:schemeClr val="accent2">
                  <a:shade val="75000"/>
                </a:schemeClr>
              </a:buClr>
              <a:buSzPct val="70000"/>
              <a:buFont typeface="Wingdings"/>
              <a:buChar char=""/>
              <a:defRPr kumimoji="0" sz="1800" kern="1200">
                <a:solidFill>
                  <a:schemeClr val="tx1"/>
                </a:solidFill>
                <a:latin typeface="Comic Sans MS" pitchFamily="66" charset="0"/>
                <a:ea typeface="+mj-ea"/>
                <a:cs typeface="+mn-cs"/>
              </a:defRPr>
            </a:lvl4pPr>
            <a:lvl5pPr marL="1371600" indent="-228600" algn="l" rtl="0" eaLnBrk="1" latinLnBrk="0" hangingPunct="1">
              <a:spcBef>
                <a:spcPts val="300"/>
              </a:spcBef>
              <a:spcAft>
                <a:spcPts val="200"/>
              </a:spcAft>
              <a:buClr>
                <a:schemeClr val="accent2"/>
              </a:buClr>
              <a:buSzPct val="70000"/>
              <a:buFont typeface="Wingdings"/>
              <a:buChar char=""/>
              <a:defRPr kumimoji="0" sz="1600" kern="1200">
                <a:solidFill>
                  <a:schemeClr val="tx1"/>
                </a:solidFill>
                <a:latin typeface="Comic Sans MS" pitchFamily="66" charset="0"/>
                <a:ea typeface="+mj-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a:lstStyle>
          <a:p>
            <a:pPr>
              <a:lnSpc>
                <a:spcPct val="120000"/>
              </a:lnSpc>
            </a:pPr>
            <a:r>
              <a:rPr lang="en-US" altLang="zh-CN" sz="1950" dirty="0">
                <a:solidFill>
                  <a:srgbClr val="0070C0"/>
                </a:solidFill>
                <a:latin typeface="Verdana" panose="020B0604030504040204" pitchFamily="34" charset="0"/>
                <a:ea typeface="Verdana" panose="020B0604030504040204" pitchFamily="34" charset="0"/>
                <a:sym typeface="Symbol" panose="05050102010706020507" pitchFamily="18" charset="2"/>
              </a:rPr>
              <a:t>I</a:t>
            </a:r>
            <a:r>
              <a:rPr lang="en-US" altLang="zh-CN" sz="2900" dirty="0">
                <a:solidFill>
                  <a:srgbClr val="0070C0"/>
                </a:solidFill>
                <a:latin typeface="Verdana" panose="020B0604030504040204" pitchFamily="34" charset="0"/>
                <a:ea typeface="Verdana" panose="020B0604030504040204" pitchFamily="34" charset="0"/>
                <a:sym typeface="Symbol" panose="05050102010706020507" pitchFamily="18" charset="2"/>
              </a:rPr>
              <a:t>mplemented on a computing cluster:</a:t>
            </a:r>
          </a:p>
          <a:p>
            <a:pPr lvl="1">
              <a:lnSpc>
                <a:spcPct val="120000"/>
              </a:lnSpc>
            </a:pPr>
            <a:r>
              <a:rPr lang="en-US" altLang="zh-CN" sz="2900" dirty="0">
                <a:solidFill>
                  <a:srgbClr val="0070C0"/>
                </a:solidFill>
                <a:latin typeface="Verdana" panose="020B0604030504040204" pitchFamily="34" charset="0"/>
                <a:ea typeface="Verdana" panose="020B0604030504040204" pitchFamily="34" charset="0"/>
                <a:sym typeface="Symbol" panose="05050102010706020507" pitchFamily="18" charset="2"/>
              </a:rPr>
              <a:t>Soft trigger.</a:t>
            </a:r>
          </a:p>
          <a:p>
            <a:pPr>
              <a:lnSpc>
                <a:spcPct val="120000"/>
              </a:lnSpc>
            </a:pPr>
            <a:r>
              <a:rPr lang="en-US" altLang="zh-CN" sz="2900" dirty="0">
                <a:solidFill>
                  <a:schemeClr val="accent5">
                    <a:lumMod val="50000"/>
                  </a:schemeClr>
                </a:solidFill>
                <a:latin typeface="Verdana" panose="020B0604030504040204" pitchFamily="34" charset="0"/>
                <a:ea typeface="Verdana" panose="020B0604030504040204" pitchFamily="34" charset="0"/>
                <a:sym typeface="Symbol" panose="05050102010706020507" pitchFamily="18" charset="2"/>
              </a:rPr>
              <a:t>Basic triggers: </a:t>
            </a:r>
          </a:p>
          <a:p>
            <a:pPr lvl="1">
              <a:lnSpc>
                <a:spcPct val="120000"/>
              </a:lnSpc>
            </a:pPr>
            <a:r>
              <a:rPr lang="en-US" altLang="zh-CN" sz="2900" dirty="0">
                <a:solidFill>
                  <a:schemeClr val="accent5">
                    <a:lumMod val="50000"/>
                  </a:schemeClr>
                </a:solidFill>
                <a:latin typeface="Verdana" panose="020B0604030504040204" pitchFamily="34" charset="0"/>
                <a:ea typeface="Verdana" panose="020B0604030504040204" pitchFamily="34" charset="0"/>
                <a:sym typeface="Symbol" panose="05050102010706020507" pitchFamily="18" charset="2"/>
              </a:rPr>
              <a:t>KM2A (EDA + MDA), WCDA and WFCTA, independently;</a:t>
            </a:r>
          </a:p>
          <a:p>
            <a:pPr lvl="1">
              <a:lnSpc>
                <a:spcPct val="120000"/>
              </a:lnSpc>
            </a:pPr>
            <a:r>
              <a:rPr lang="en-US" sz="2900" dirty="0">
                <a:solidFill>
                  <a:schemeClr val="accent5">
                    <a:lumMod val="50000"/>
                  </a:schemeClr>
                </a:solidFill>
                <a:latin typeface="Verdana" panose="020B0604030504040204" pitchFamily="34" charset="0"/>
                <a:ea typeface="Verdana" panose="020B0604030504040204" pitchFamily="34" charset="0"/>
              </a:rPr>
              <a:t>3 parallel data streams;</a:t>
            </a:r>
          </a:p>
          <a:p>
            <a:pPr lvl="1">
              <a:lnSpc>
                <a:spcPct val="120000"/>
              </a:lnSpc>
            </a:pPr>
            <a:r>
              <a:rPr lang="en-US" sz="2900" dirty="0">
                <a:solidFill>
                  <a:schemeClr val="accent5">
                    <a:lumMod val="50000"/>
                  </a:schemeClr>
                </a:solidFill>
                <a:latin typeface="Verdana" panose="020B0604030504040204" pitchFamily="34" charset="0"/>
                <a:ea typeface="Verdana" panose="020B0604030504040204" pitchFamily="34" charset="0"/>
              </a:rPr>
              <a:t>for every stream, other detector hits in a time window are collected and stored.</a:t>
            </a:r>
          </a:p>
          <a:p>
            <a:pPr>
              <a:lnSpc>
                <a:spcPct val="120000"/>
              </a:lnSpc>
            </a:pPr>
            <a:r>
              <a:rPr lang="en-US" sz="2900" dirty="0">
                <a:solidFill>
                  <a:srgbClr val="0070C0"/>
                </a:solidFill>
                <a:latin typeface="Verdana" panose="020B0604030504040204" pitchFamily="34" charset="0"/>
                <a:ea typeface="Verdana" panose="020B0604030504040204" pitchFamily="34" charset="0"/>
              </a:rPr>
              <a:t>Special triggers:</a:t>
            </a:r>
          </a:p>
          <a:p>
            <a:pPr lvl="1">
              <a:lnSpc>
                <a:spcPct val="120000"/>
              </a:lnSpc>
            </a:pPr>
            <a:r>
              <a:rPr lang="en-US" sz="2900" dirty="0">
                <a:solidFill>
                  <a:srgbClr val="0070C0"/>
                </a:solidFill>
                <a:latin typeface="Verdana" panose="020B0604030504040204" pitchFamily="34" charset="0"/>
                <a:ea typeface="Verdana" panose="020B0604030504040204" pitchFamily="34" charset="0"/>
              </a:rPr>
              <a:t>Calibration;</a:t>
            </a:r>
          </a:p>
          <a:p>
            <a:pPr lvl="1">
              <a:lnSpc>
                <a:spcPct val="120000"/>
              </a:lnSpc>
            </a:pPr>
            <a:r>
              <a:rPr lang="en-US" sz="2900" dirty="0">
                <a:solidFill>
                  <a:srgbClr val="0070C0"/>
                </a:solidFill>
                <a:latin typeface="Verdana" panose="020B0604030504040204" pitchFamily="34" charset="0"/>
                <a:ea typeface="Verdana" panose="020B0604030504040204" pitchFamily="34" charset="0"/>
              </a:rPr>
              <a:t>For some special physics goals.</a:t>
            </a:r>
          </a:p>
          <a:p>
            <a:pPr>
              <a:lnSpc>
                <a:spcPct val="120000"/>
              </a:lnSpc>
            </a:pPr>
            <a:r>
              <a:rPr lang="en-US" sz="2900" dirty="0" err="1">
                <a:solidFill>
                  <a:schemeClr val="accent5">
                    <a:lumMod val="50000"/>
                  </a:schemeClr>
                </a:solidFill>
                <a:latin typeface="Verdana" panose="020B0604030504040204" pitchFamily="34" charset="0"/>
                <a:ea typeface="Verdana" panose="020B0604030504040204" pitchFamily="34" charset="0"/>
              </a:rPr>
              <a:t>Triggerless</a:t>
            </a:r>
            <a:r>
              <a:rPr lang="en-US" sz="2900" dirty="0">
                <a:solidFill>
                  <a:schemeClr val="accent5">
                    <a:lumMod val="50000"/>
                  </a:schemeClr>
                </a:solidFill>
                <a:latin typeface="Verdana" panose="020B0604030504040204" pitchFamily="34" charset="0"/>
                <a:ea typeface="Verdana" panose="020B0604030504040204" pitchFamily="34" charset="0"/>
              </a:rPr>
              <a:t> data:</a:t>
            </a:r>
          </a:p>
          <a:p>
            <a:pPr lvl="1">
              <a:lnSpc>
                <a:spcPct val="120000"/>
              </a:lnSpc>
            </a:pPr>
            <a:r>
              <a:rPr lang="en-US" sz="2900" dirty="0">
                <a:solidFill>
                  <a:schemeClr val="accent5">
                    <a:lumMod val="50000"/>
                  </a:schemeClr>
                </a:solidFill>
                <a:latin typeface="Verdana" panose="020B0604030504040204" pitchFamily="34" charset="0"/>
                <a:ea typeface="Verdana" panose="020B0604030504040204" pitchFamily="34" charset="0"/>
              </a:rPr>
              <a:t>Compact single counting signals (with precision lost) are cached;</a:t>
            </a:r>
          </a:p>
          <a:p>
            <a:pPr lvl="1">
              <a:lnSpc>
                <a:spcPct val="120000"/>
              </a:lnSpc>
            </a:pPr>
            <a:r>
              <a:rPr lang="en-US" sz="2900" dirty="0">
                <a:solidFill>
                  <a:schemeClr val="accent5">
                    <a:lumMod val="50000"/>
                  </a:schemeClr>
                </a:solidFill>
                <a:latin typeface="Verdana" panose="020B0604030504040204" pitchFamily="34" charset="0"/>
                <a:ea typeface="Verdana" panose="020B0604030504040204" pitchFamily="34" charset="0"/>
              </a:rPr>
              <a:t>Stored for up to 2 weeks;</a:t>
            </a:r>
          </a:p>
          <a:p>
            <a:pPr lvl="1">
              <a:lnSpc>
                <a:spcPct val="120000"/>
              </a:lnSpc>
            </a:pPr>
            <a:r>
              <a:rPr lang="en-US" sz="2900" dirty="0">
                <a:solidFill>
                  <a:schemeClr val="accent5">
                    <a:lumMod val="50000"/>
                  </a:schemeClr>
                </a:solidFill>
                <a:latin typeface="Verdana" panose="020B0604030504040204" pitchFamily="34" charset="0"/>
                <a:ea typeface="Verdana" panose="020B0604030504040204" pitchFamily="34" charset="0"/>
              </a:rPr>
              <a:t>For follow-up observations at very low energy threshold, on GRBs, Blazers, FRBs, neutrino counterparts, GW counterparts, etc.</a:t>
            </a:r>
            <a:endParaRPr lang="en-US" sz="2900" dirty="0">
              <a:latin typeface="Verdana" panose="020B0604030504040204" pitchFamily="34" charset="0"/>
              <a:ea typeface="Verdana" panose="020B0604030504040204" pitchFamily="34" charset="0"/>
            </a:endParaRPr>
          </a:p>
          <a:p>
            <a:pPr lvl="1">
              <a:lnSpc>
                <a:spcPct val="120000"/>
              </a:lnSpc>
            </a:pPr>
            <a:endParaRPr lang="en-US" sz="1725" dirty="0">
              <a:latin typeface="Verdana" panose="020B0604030504040204" pitchFamily="34" charset="0"/>
              <a:ea typeface="Verdana" panose="020B0604030504040204" pitchFamily="34" charset="0"/>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86681" y="4131078"/>
            <a:ext cx="2327757" cy="1458162"/>
          </a:xfrm>
          <a:prstGeom prst="rect">
            <a:avLst/>
          </a:prstGeom>
        </p:spPr>
      </p:pic>
      <p:sp>
        <p:nvSpPr>
          <p:cNvPr id="7" name="TextBox 6"/>
          <p:cNvSpPr txBox="1"/>
          <p:nvPr/>
        </p:nvSpPr>
        <p:spPr>
          <a:xfrm>
            <a:off x="6516216" y="5643246"/>
            <a:ext cx="1916832" cy="276999"/>
          </a:xfrm>
          <a:prstGeom prst="rect">
            <a:avLst/>
          </a:prstGeom>
          <a:noFill/>
        </p:spPr>
        <p:txBody>
          <a:bodyPr wrap="square" rtlCol="0">
            <a:spAutoFit/>
          </a:bodyPr>
          <a:lstStyle/>
          <a:p>
            <a:r>
              <a:rPr lang="en-US" sz="1200" dirty="0">
                <a:latin typeface="Verdana" panose="020B0604030504040204" pitchFamily="34" charset="0"/>
                <a:ea typeface="Verdana" panose="020B0604030504040204" pitchFamily="34" charset="0"/>
                <a:cs typeface="Calibri" panose="020F0502020204030204" pitchFamily="34" charset="0"/>
              </a:rPr>
              <a:t>Trigger logic of WCDA</a:t>
            </a:r>
          </a:p>
        </p:txBody>
      </p:sp>
      <p:pic>
        <p:nvPicPr>
          <p:cNvPr id="8" name="内容占位符 2"/>
          <p:cNvPicPr>
            <a:picLocks noGrp="1" noChangeAspect="1"/>
          </p:cNvPicPr>
          <p:nvPr/>
        </p:nvPicPr>
        <p:blipFill>
          <a:blip r:embed="rId4" cstate="print">
            <a:extLst>
              <a:ext uri="{28A0092B-C50C-407E-A947-70E740481C1C}">
                <a14:useLocalDpi xmlns:a14="http://schemas.microsoft.com/office/drawing/2010/main" val="0"/>
              </a:ext>
            </a:extLst>
          </a:blip>
          <a:stretch>
            <a:fillRect/>
          </a:stretch>
        </p:blipFill>
        <p:spPr bwMode="auto">
          <a:xfrm>
            <a:off x="5956186" y="3140670"/>
            <a:ext cx="2828282" cy="921865"/>
          </a:xfrm>
          <a:prstGeom prst="rect">
            <a:avLst/>
          </a:prstGeom>
          <a:noFill/>
          <a:ln w="9525">
            <a:noFill/>
            <a:miter lim="800000"/>
            <a:headEnd/>
            <a:tailEnd/>
          </a:ln>
        </p:spPr>
      </p:pic>
    </p:spTree>
    <p:extLst>
      <p:ext uri="{BB962C8B-B14F-4D97-AF65-F5344CB8AC3E}">
        <p14:creationId xmlns:p14="http://schemas.microsoft.com/office/powerpoint/2010/main" val="20879400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FDB2FB-181F-19EF-10D3-406777C9E2CB}"/>
              </a:ext>
            </a:extLst>
          </p:cNvPr>
          <p:cNvSpPr>
            <a:spLocks noGrp="1"/>
          </p:cNvSpPr>
          <p:nvPr>
            <p:ph type="title"/>
          </p:nvPr>
        </p:nvSpPr>
        <p:spPr>
          <a:xfrm>
            <a:off x="905518" y="233626"/>
            <a:ext cx="7332963" cy="589862"/>
          </a:xfrm>
        </p:spPr>
        <p:txBody>
          <a:bodyPr>
            <a:noAutofit/>
          </a:bodyPr>
          <a:lstStyle/>
          <a:p>
            <a:r>
              <a:rPr lang="en-US" altLang="zh-CN" sz="3600" dirty="0">
                <a:solidFill>
                  <a:schemeClr val="tx2"/>
                </a:solidFill>
                <a:latin typeface="Comic Sans MS" panose="030F0902030302020204" pitchFamily="66" charset="0"/>
              </a:rPr>
              <a:t>LHAASO</a:t>
            </a:r>
            <a:r>
              <a:rPr lang="zh-CN" altLang="en-US" sz="3600" dirty="0">
                <a:solidFill>
                  <a:schemeClr val="tx2"/>
                </a:solidFill>
                <a:latin typeface="Comic Sans MS" panose="030F0902030302020204" pitchFamily="66" charset="0"/>
              </a:rPr>
              <a:t>数据量：</a:t>
            </a:r>
            <a:r>
              <a:rPr lang="en-US" altLang="zh-CN" sz="3600" dirty="0">
                <a:solidFill>
                  <a:schemeClr val="tx2"/>
                </a:solidFill>
                <a:latin typeface="Comic Sans MS" panose="030F0902030302020204" pitchFamily="66" charset="0"/>
              </a:rPr>
              <a:t>~12 PB/</a:t>
            </a:r>
            <a:r>
              <a:rPr lang="en-US" altLang="zh-CN" sz="3600" dirty="0" err="1">
                <a:solidFill>
                  <a:schemeClr val="tx2"/>
                </a:solidFill>
                <a:latin typeface="Comic Sans MS" panose="030F0902030302020204" pitchFamily="66" charset="0"/>
              </a:rPr>
              <a:t>yr</a:t>
            </a:r>
            <a:endParaRPr lang="zh-CN" altLang="en-US" sz="3600" dirty="0">
              <a:solidFill>
                <a:schemeClr val="tx2"/>
              </a:solidFill>
              <a:latin typeface="Comic Sans MS" panose="030F0902030302020204" pitchFamily="66" charset="0"/>
            </a:endParaRPr>
          </a:p>
        </p:txBody>
      </p:sp>
      <p:sp>
        <p:nvSpPr>
          <p:cNvPr id="3" name="Slide Number Placeholder 2">
            <a:extLst>
              <a:ext uri="{FF2B5EF4-FFF2-40B4-BE49-F238E27FC236}">
                <a16:creationId xmlns:a16="http://schemas.microsoft.com/office/drawing/2014/main" id="{B69899E8-4740-15C1-BBF7-BFE384B82C16}"/>
              </a:ext>
            </a:extLst>
          </p:cNvPr>
          <p:cNvSpPr>
            <a:spLocks noGrp="1"/>
          </p:cNvSpPr>
          <p:nvPr>
            <p:ph type="sldNum" sz="quarter" idx="12"/>
          </p:nvPr>
        </p:nvSpPr>
        <p:spPr/>
        <p:txBody>
          <a:bodyPr/>
          <a:lstStyle/>
          <a:p>
            <a:fld id="{EA7C8D44-3667-46F6-9772-CC52308E2A7F}" type="slidenum">
              <a:rPr lang="en-US" smtClean="0"/>
              <a:pPr/>
              <a:t>14</a:t>
            </a:fld>
            <a:endParaRPr lang="en-US" dirty="0"/>
          </a:p>
        </p:txBody>
      </p:sp>
      <p:sp>
        <p:nvSpPr>
          <p:cNvPr id="4" name="Content Placeholder 3">
            <a:extLst>
              <a:ext uri="{FF2B5EF4-FFF2-40B4-BE49-F238E27FC236}">
                <a16:creationId xmlns:a16="http://schemas.microsoft.com/office/drawing/2014/main" id="{5060612E-1649-7B47-22A2-FB1FCF2E596B}"/>
              </a:ext>
            </a:extLst>
          </p:cNvPr>
          <p:cNvSpPr>
            <a:spLocks noGrp="1"/>
          </p:cNvSpPr>
          <p:nvPr>
            <p:ph sz="quarter" idx="1"/>
          </p:nvPr>
        </p:nvSpPr>
        <p:spPr>
          <a:xfrm>
            <a:off x="251520" y="1754814"/>
            <a:ext cx="8229600" cy="5103186"/>
          </a:xfrm>
        </p:spPr>
        <p:txBody>
          <a:bodyPr>
            <a:normAutofit/>
          </a:bodyPr>
          <a:lstStyle/>
          <a:p>
            <a:r>
              <a:rPr lang="en-US" altLang="zh-CN" sz="1800" dirty="0">
                <a:solidFill>
                  <a:schemeClr val="tx2"/>
                </a:solidFill>
                <a:latin typeface="Comic Sans MS" panose="030F0902030302020204" pitchFamily="66" charset="0"/>
              </a:rPr>
              <a:t>KM2A</a:t>
            </a:r>
            <a:r>
              <a:rPr lang="zh-CN" altLang="en-US" sz="1800" dirty="0">
                <a:solidFill>
                  <a:schemeClr val="tx2"/>
                </a:solidFill>
                <a:latin typeface="Comic Sans MS" panose="030F0902030302020204" pitchFamily="66" charset="0"/>
              </a:rPr>
              <a:t>原始数据：</a:t>
            </a:r>
            <a:endParaRPr lang="en-US" altLang="zh-CN" sz="1800" dirty="0">
              <a:solidFill>
                <a:schemeClr val="tx2"/>
              </a:solidFill>
              <a:latin typeface="Comic Sans MS" panose="030F0902030302020204" pitchFamily="66" charset="0"/>
            </a:endParaRPr>
          </a:p>
          <a:p>
            <a:pPr lvl="1"/>
            <a:r>
              <a:rPr lang="zh-CN" altLang="en-US" sz="1800" dirty="0">
                <a:solidFill>
                  <a:schemeClr val="tx2"/>
                </a:solidFill>
                <a:latin typeface="Comic Sans MS" panose="030F0902030302020204" pitchFamily="66" charset="0"/>
              </a:rPr>
              <a:t>触发率：</a:t>
            </a:r>
            <a:r>
              <a:rPr lang="en-US" altLang="zh-CN" sz="1800" dirty="0">
                <a:solidFill>
                  <a:schemeClr val="tx2"/>
                </a:solidFill>
                <a:latin typeface="Comic Sans MS" panose="030F0902030302020204" pitchFamily="66" charset="0"/>
              </a:rPr>
              <a:t>2.6 kHz</a:t>
            </a:r>
          </a:p>
          <a:p>
            <a:pPr lvl="1"/>
            <a:r>
              <a:rPr lang="zh-CN" altLang="en-US" sz="1800" dirty="0">
                <a:solidFill>
                  <a:schemeClr val="tx2"/>
                </a:solidFill>
                <a:latin typeface="Comic Sans MS" panose="030F0902030302020204" pitchFamily="66" charset="0"/>
              </a:rPr>
              <a:t>数据量：</a:t>
            </a:r>
            <a:r>
              <a:rPr lang="en-US" altLang="zh-CN" sz="1800" dirty="0">
                <a:solidFill>
                  <a:schemeClr val="tx2"/>
                </a:solidFill>
                <a:latin typeface="Comic Sans MS" panose="030F0902030302020204" pitchFamily="66" charset="0"/>
              </a:rPr>
              <a:t>0.20 Gbps</a:t>
            </a:r>
            <a:r>
              <a:rPr lang="zh-CN" altLang="en-US" sz="1800" dirty="0">
                <a:solidFill>
                  <a:schemeClr val="tx2"/>
                </a:solidFill>
                <a:latin typeface="Comic Sans MS" panose="030F0902030302020204" pitchFamily="66" charset="0"/>
              </a:rPr>
              <a:t> </a:t>
            </a:r>
            <a:r>
              <a:rPr lang="en-US" altLang="zh-CN" sz="1800" dirty="0">
                <a:solidFill>
                  <a:schemeClr val="tx2"/>
                </a:solidFill>
                <a:latin typeface="Comic Sans MS" panose="030F0902030302020204" pitchFamily="66" charset="0"/>
                <a:sym typeface="Wingdings" panose="05000000000000000000" pitchFamily="2" charset="2"/>
              </a:rPr>
              <a:t>=</a:t>
            </a:r>
            <a:r>
              <a:rPr lang="zh-CN" altLang="en-US" sz="1800" dirty="0">
                <a:solidFill>
                  <a:schemeClr val="tx2"/>
                </a:solidFill>
                <a:latin typeface="Comic Sans MS" panose="030F0902030302020204" pitchFamily="66" charset="0"/>
                <a:sym typeface="Wingdings" panose="05000000000000000000" pitchFamily="2" charset="2"/>
              </a:rPr>
              <a:t> </a:t>
            </a:r>
            <a:r>
              <a:rPr lang="en-US" altLang="zh-CN" sz="1800" dirty="0">
                <a:solidFill>
                  <a:schemeClr val="tx2"/>
                </a:solidFill>
                <a:latin typeface="Comic Sans MS" panose="030F0902030302020204" pitchFamily="66" charset="0"/>
                <a:sym typeface="Wingdings" panose="05000000000000000000" pitchFamily="2" charset="2"/>
              </a:rPr>
              <a:t>2.2 TB/day = 760</a:t>
            </a:r>
            <a:r>
              <a:rPr lang="zh-CN" altLang="en-US" sz="1800" dirty="0">
                <a:solidFill>
                  <a:schemeClr val="tx2"/>
                </a:solidFill>
                <a:latin typeface="Comic Sans MS" panose="030F0902030302020204" pitchFamily="66" charset="0"/>
                <a:sym typeface="Wingdings" panose="05000000000000000000" pitchFamily="2" charset="2"/>
              </a:rPr>
              <a:t> </a:t>
            </a:r>
            <a:r>
              <a:rPr lang="en-US" altLang="zh-CN" sz="1800" dirty="0">
                <a:solidFill>
                  <a:schemeClr val="tx2"/>
                </a:solidFill>
                <a:latin typeface="Comic Sans MS" panose="030F0902030302020204" pitchFamily="66" charset="0"/>
                <a:sym typeface="Wingdings" panose="05000000000000000000" pitchFamily="2" charset="2"/>
              </a:rPr>
              <a:t>TB/</a:t>
            </a:r>
            <a:r>
              <a:rPr lang="en-US" altLang="zh-CN" sz="1800" dirty="0" err="1">
                <a:solidFill>
                  <a:schemeClr val="tx2"/>
                </a:solidFill>
                <a:latin typeface="Comic Sans MS" panose="030F0902030302020204" pitchFamily="66" charset="0"/>
                <a:sym typeface="Wingdings" panose="05000000000000000000" pitchFamily="2" charset="2"/>
              </a:rPr>
              <a:t>yr</a:t>
            </a:r>
            <a:endParaRPr lang="en-US" altLang="zh-CN" sz="1800" dirty="0">
              <a:solidFill>
                <a:schemeClr val="tx2"/>
              </a:solidFill>
              <a:latin typeface="Comic Sans MS" panose="030F0902030302020204" pitchFamily="66" charset="0"/>
              <a:sym typeface="Wingdings" panose="05000000000000000000" pitchFamily="2" charset="2"/>
            </a:endParaRPr>
          </a:p>
          <a:p>
            <a:r>
              <a:rPr lang="en-US" altLang="zh-CN" sz="1800" dirty="0">
                <a:solidFill>
                  <a:schemeClr val="tx2"/>
                </a:solidFill>
                <a:latin typeface="Comic Sans MS" panose="030F0902030302020204" pitchFamily="66" charset="0"/>
                <a:sym typeface="Wingdings" panose="05000000000000000000" pitchFamily="2" charset="2"/>
              </a:rPr>
              <a:t>WFCTA</a:t>
            </a:r>
            <a:r>
              <a:rPr lang="zh-CN" altLang="en-US" sz="1800" dirty="0">
                <a:solidFill>
                  <a:schemeClr val="tx2"/>
                </a:solidFill>
                <a:latin typeface="Comic Sans MS" panose="030F0902030302020204" pitchFamily="66" charset="0"/>
                <a:sym typeface="Wingdings" panose="05000000000000000000" pitchFamily="2" charset="2"/>
              </a:rPr>
              <a:t>原始数据：</a:t>
            </a:r>
            <a:endParaRPr lang="en-US" altLang="zh-CN" sz="1800" dirty="0">
              <a:solidFill>
                <a:schemeClr val="tx2"/>
              </a:solidFill>
              <a:latin typeface="Comic Sans MS" panose="030F0902030302020204" pitchFamily="66" charset="0"/>
              <a:sym typeface="Wingdings" panose="05000000000000000000" pitchFamily="2" charset="2"/>
            </a:endParaRPr>
          </a:p>
          <a:p>
            <a:pPr lvl="1"/>
            <a:r>
              <a:rPr lang="zh-CN" altLang="en-US" sz="1800" dirty="0">
                <a:solidFill>
                  <a:schemeClr val="tx2"/>
                </a:solidFill>
                <a:latin typeface="Comic Sans MS" panose="030F0902030302020204" pitchFamily="66" charset="0"/>
                <a:sym typeface="Wingdings" panose="05000000000000000000" pitchFamily="2" charset="2"/>
              </a:rPr>
              <a:t>触发率：</a:t>
            </a:r>
            <a:r>
              <a:rPr lang="en-US" altLang="zh-CN" sz="1800" dirty="0">
                <a:solidFill>
                  <a:schemeClr val="tx2"/>
                </a:solidFill>
                <a:latin typeface="Comic Sans MS" panose="030F0902030302020204" pitchFamily="66" charset="0"/>
                <a:sym typeface="Wingdings" panose="05000000000000000000" pitchFamily="2" charset="2"/>
              </a:rPr>
              <a:t>1.1 Hz/telescope * 18 = 20 Hz</a:t>
            </a:r>
          </a:p>
          <a:p>
            <a:pPr lvl="1"/>
            <a:r>
              <a:rPr lang="zh-CN" altLang="en-US" sz="1800" dirty="0">
                <a:solidFill>
                  <a:schemeClr val="tx2"/>
                </a:solidFill>
                <a:latin typeface="Comic Sans MS" panose="030F0902030302020204" pitchFamily="66" charset="0"/>
                <a:sym typeface="Wingdings" panose="05000000000000000000" pitchFamily="2" charset="2"/>
              </a:rPr>
              <a:t>数据量：</a:t>
            </a:r>
            <a:r>
              <a:rPr lang="en-US" altLang="zh-CN" sz="1800" dirty="0">
                <a:solidFill>
                  <a:schemeClr val="tx2"/>
                </a:solidFill>
                <a:latin typeface="Comic Sans MS" panose="030F0902030302020204" pitchFamily="66" charset="0"/>
                <a:sym typeface="Wingdings" panose="05000000000000000000" pitchFamily="2" charset="2"/>
              </a:rPr>
              <a:t>100 TB/</a:t>
            </a:r>
            <a:r>
              <a:rPr lang="en-US" altLang="zh-CN" sz="1800" dirty="0" err="1">
                <a:solidFill>
                  <a:schemeClr val="tx2"/>
                </a:solidFill>
                <a:latin typeface="Comic Sans MS" panose="030F0902030302020204" pitchFamily="66" charset="0"/>
                <a:sym typeface="Wingdings" panose="05000000000000000000" pitchFamily="2" charset="2"/>
              </a:rPr>
              <a:t>yr</a:t>
            </a:r>
            <a:r>
              <a:rPr lang="en-US" altLang="zh-CN" sz="1800" dirty="0">
                <a:solidFill>
                  <a:schemeClr val="tx2"/>
                </a:solidFill>
                <a:latin typeface="Comic Sans MS" panose="030F0902030302020204" pitchFamily="66" charset="0"/>
                <a:sym typeface="Wingdings" panose="05000000000000000000" pitchFamily="2" charset="2"/>
              </a:rPr>
              <a:t> </a:t>
            </a:r>
            <a:r>
              <a:rPr lang="zh-CN" altLang="en-US" sz="1800" dirty="0">
                <a:solidFill>
                  <a:schemeClr val="tx2"/>
                </a:solidFill>
                <a:latin typeface="Comic Sans MS" panose="030F0902030302020204" pitchFamily="66" charset="0"/>
                <a:sym typeface="Wingdings" panose="05000000000000000000" pitchFamily="2" charset="2"/>
              </a:rPr>
              <a:t>（注意：</a:t>
            </a:r>
            <a:r>
              <a:rPr lang="en-US" altLang="zh-CN" sz="1800" dirty="0">
                <a:solidFill>
                  <a:schemeClr val="tx2"/>
                </a:solidFill>
                <a:latin typeface="Comic Sans MS" panose="030F0902030302020204" pitchFamily="66" charset="0"/>
                <a:sym typeface="Wingdings" panose="05000000000000000000" pitchFamily="2" charset="2"/>
              </a:rPr>
              <a:t>1400 hour/</a:t>
            </a:r>
            <a:r>
              <a:rPr lang="en-US" altLang="zh-CN" sz="1800" dirty="0" err="1">
                <a:solidFill>
                  <a:schemeClr val="tx2"/>
                </a:solidFill>
                <a:latin typeface="Comic Sans MS" panose="030F0902030302020204" pitchFamily="66" charset="0"/>
                <a:sym typeface="Wingdings" panose="05000000000000000000" pitchFamily="2" charset="2"/>
              </a:rPr>
              <a:t>yr</a:t>
            </a:r>
            <a:r>
              <a:rPr lang="zh-CN" altLang="en-US" sz="1800" dirty="0">
                <a:solidFill>
                  <a:schemeClr val="tx2"/>
                </a:solidFill>
                <a:latin typeface="Comic Sans MS" panose="030F0902030302020204" pitchFamily="66" charset="0"/>
                <a:sym typeface="Wingdings" panose="05000000000000000000" pitchFamily="2" charset="2"/>
              </a:rPr>
              <a:t>）</a:t>
            </a:r>
            <a:endParaRPr lang="en-US" altLang="zh-CN" sz="1800" dirty="0">
              <a:solidFill>
                <a:schemeClr val="tx2"/>
              </a:solidFill>
              <a:latin typeface="Comic Sans MS" panose="030F0902030302020204" pitchFamily="66" charset="0"/>
              <a:sym typeface="Wingdings" panose="05000000000000000000" pitchFamily="2" charset="2"/>
            </a:endParaRPr>
          </a:p>
          <a:p>
            <a:r>
              <a:rPr lang="en-US" altLang="zh-CN" sz="1800" dirty="0">
                <a:solidFill>
                  <a:schemeClr val="tx2"/>
                </a:solidFill>
                <a:latin typeface="Comic Sans MS" panose="030F0902030302020204" pitchFamily="66" charset="0"/>
                <a:sym typeface="Wingdings" panose="05000000000000000000" pitchFamily="2" charset="2"/>
              </a:rPr>
              <a:t>WCDA</a:t>
            </a:r>
            <a:r>
              <a:rPr lang="zh-CN" altLang="en-US" sz="1800" dirty="0">
                <a:solidFill>
                  <a:schemeClr val="tx2"/>
                </a:solidFill>
                <a:latin typeface="Comic Sans MS" panose="030F0902030302020204" pitchFamily="66" charset="0"/>
                <a:sym typeface="Wingdings" panose="05000000000000000000" pitchFamily="2" charset="2"/>
              </a:rPr>
              <a:t>原始数据：</a:t>
            </a:r>
            <a:endParaRPr lang="en-US" altLang="zh-CN" sz="1800" dirty="0">
              <a:solidFill>
                <a:schemeClr val="tx2"/>
              </a:solidFill>
              <a:latin typeface="Comic Sans MS" panose="030F0902030302020204" pitchFamily="66" charset="0"/>
              <a:sym typeface="Wingdings" panose="05000000000000000000" pitchFamily="2" charset="2"/>
            </a:endParaRPr>
          </a:p>
          <a:p>
            <a:pPr lvl="1"/>
            <a:r>
              <a:rPr lang="zh-CN" altLang="en-US" sz="1800" dirty="0">
                <a:solidFill>
                  <a:schemeClr val="tx2"/>
                </a:solidFill>
                <a:latin typeface="Comic Sans MS" panose="030F0902030302020204" pitchFamily="66" charset="0"/>
                <a:sym typeface="Wingdings" panose="05000000000000000000" pitchFamily="2" charset="2"/>
              </a:rPr>
              <a:t>触发率：</a:t>
            </a:r>
            <a:r>
              <a:rPr lang="en-US" altLang="zh-CN" sz="1800" dirty="0">
                <a:solidFill>
                  <a:schemeClr val="tx2"/>
                </a:solidFill>
                <a:latin typeface="Comic Sans MS" panose="030F0902030302020204" pitchFamily="66" charset="0"/>
                <a:sym typeface="Wingdings" panose="05000000000000000000" pitchFamily="2" charset="2"/>
              </a:rPr>
              <a:t>34 kHz</a:t>
            </a:r>
            <a:r>
              <a:rPr lang="zh-CN" altLang="en-US" sz="1800" dirty="0">
                <a:solidFill>
                  <a:schemeClr val="tx2"/>
                </a:solidFill>
                <a:latin typeface="Comic Sans MS" panose="030F0902030302020204" pitchFamily="66" charset="0"/>
                <a:sym typeface="Wingdings" panose="05000000000000000000" pitchFamily="2" charset="2"/>
              </a:rPr>
              <a:t> </a:t>
            </a:r>
            <a:r>
              <a:rPr lang="en-US" altLang="zh-CN" sz="1800" dirty="0">
                <a:solidFill>
                  <a:schemeClr val="tx2"/>
                </a:solidFill>
                <a:latin typeface="Comic Sans MS" panose="030F0902030302020204" pitchFamily="66" charset="0"/>
                <a:sym typeface="Wingdings" panose="05000000000000000000" pitchFamily="2" charset="2"/>
              </a:rPr>
              <a:t> 160 kHz</a:t>
            </a:r>
            <a:r>
              <a:rPr lang="zh-CN" altLang="en-US" sz="1800" dirty="0">
                <a:solidFill>
                  <a:schemeClr val="tx2"/>
                </a:solidFill>
                <a:latin typeface="Comic Sans MS" panose="030F0902030302020204" pitchFamily="66" charset="0"/>
                <a:sym typeface="Wingdings" panose="05000000000000000000" pitchFamily="2" charset="2"/>
              </a:rPr>
              <a:t>（降低单道阈值及触发多重度阈值）</a:t>
            </a:r>
            <a:endParaRPr lang="en-US" altLang="zh-CN" sz="1800" dirty="0">
              <a:solidFill>
                <a:schemeClr val="tx2"/>
              </a:solidFill>
              <a:latin typeface="Comic Sans MS" panose="030F0902030302020204" pitchFamily="66" charset="0"/>
              <a:sym typeface="Wingdings" panose="05000000000000000000" pitchFamily="2" charset="2"/>
            </a:endParaRPr>
          </a:p>
          <a:p>
            <a:pPr lvl="1"/>
            <a:r>
              <a:rPr lang="zh-CN" altLang="en-US" sz="1800" dirty="0">
                <a:solidFill>
                  <a:schemeClr val="tx2"/>
                </a:solidFill>
                <a:latin typeface="Comic Sans MS" panose="030F0902030302020204" pitchFamily="66" charset="0"/>
                <a:sym typeface="Wingdings" panose="05000000000000000000" pitchFamily="2" charset="2"/>
              </a:rPr>
              <a:t>数据量（噪声过滤前）：</a:t>
            </a:r>
            <a:r>
              <a:rPr lang="en-US" altLang="zh-CN" sz="1800" dirty="0">
                <a:solidFill>
                  <a:schemeClr val="tx2"/>
                </a:solidFill>
                <a:latin typeface="Comic Sans MS" panose="030F0902030302020204" pitchFamily="66" charset="0"/>
                <a:sym typeface="Wingdings" panose="05000000000000000000" pitchFamily="2" charset="2"/>
              </a:rPr>
              <a:t>1.1 Gbps = 12 TB/day = 4.4 PB/</a:t>
            </a:r>
            <a:r>
              <a:rPr lang="en-US" altLang="zh-CN" sz="1800" dirty="0" err="1">
                <a:solidFill>
                  <a:schemeClr val="tx2"/>
                </a:solidFill>
                <a:latin typeface="Comic Sans MS" panose="030F0902030302020204" pitchFamily="66" charset="0"/>
                <a:sym typeface="Wingdings" panose="05000000000000000000" pitchFamily="2" charset="2"/>
              </a:rPr>
              <a:t>yr</a:t>
            </a:r>
            <a:r>
              <a:rPr lang="en-US" altLang="zh-CN" sz="1800" dirty="0">
                <a:solidFill>
                  <a:schemeClr val="tx2"/>
                </a:solidFill>
                <a:latin typeface="Comic Sans MS" panose="030F0902030302020204" pitchFamily="66" charset="0"/>
                <a:sym typeface="Wingdings" panose="05000000000000000000" pitchFamily="2" charset="2"/>
              </a:rPr>
              <a:t>  3.9 Gbps = 42 TB/day = 15 PB/</a:t>
            </a:r>
            <a:r>
              <a:rPr lang="en-US" altLang="zh-CN" sz="1800" dirty="0" err="1">
                <a:solidFill>
                  <a:schemeClr val="tx2"/>
                </a:solidFill>
                <a:latin typeface="Comic Sans MS" panose="030F0902030302020204" pitchFamily="66" charset="0"/>
                <a:sym typeface="Wingdings" panose="05000000000000000000" pitchFamily="2" charset="2"/>
              </a:rPr>
              <a:t>yr</a:t>
            </a:r>
            <a:endParaRPr lang="en-US" altLang="zh-CN" sz="1800" dirty="0">
              <a:solidFill>
                <a:schemeClr val="tx2"/>
              </a:solidFill>
              <a:latin typeface="Comic Sans MS" panose="030F0902030302020204" pitchFamily="66" charset="0"/>
              <a:sym typeface="Wingdings" panose="05000000000000000000" pitchFamily="2" charset="2"/>
            </a:endParaRPr>
          </a:p>
          <a:p>
            <a:pPr lvl="1"/>
            <a:r>
              <a:rPr lang="zh-CN" altLang="en-US" sz="1800" dirty="0">
                <a:solidFill>
                  <a:schemeClr val="tx2"/>
                </a:solidFill>
                <a:latin typeface="Comic Sans MS" panose="030F0902030302020204" pitchFamily="66" charset="0"/>
                <a:sym typeface="Wingdings" panose="05000000000000000000" pitchFamily="2" charset="2"/>
              </a:rPr>
              <a:t>数据量（噪声过滤后）：</a:t>
            </a:r>
            <a:r>
              <a:rPr lang="en-US" altLang="zh-CN" sz="1800" dirty="0">
                <a:solidFill>
                  <a:schemeClr val="tx2"/>
                </a:solidFill>
                <a:latin typeface="Comic Sans MS" panose="030F0902030302020204" pitchFamily="66" charset="0"/>
                <a:sym typeface="Wingdings" panose="05000000000000000000" pitchFamily="2" charset="2"/>
              </a:rPr>
              <a:t>0.42 Gbps = 4.5 TB/day = 1.6 PB/</a:t>
            </a:r>
            <a:r>
              <a:rPr lang="en-US" altLang="zh-CN" sz="1800" dirty="0" err="1">
                <a:solidFill>
                  <a:schemeClr val="tx2"/>
                </a:solidFill>
                <a:latin typeface="Comic Sans MS" panose="030F0902030302020204" pitchFamily="66" charset="0"/>
                <a:sym typeface="Wingdings" panose="05000000000000000000" pitchFamily="2" charset="2"/>
              </a:rPr>
              <a:t>yr</a:t>
            </a:r>
            <a:r>
              <a:rPr lang="en-US" altLang="zh-CN" sz="1800" dirty="0">
                <a:solidFill>
                  <a:schemeClr val="tx2"/>
                </a:solidFill>
                <a:latin typeface="Comic Sans MS" panose="030F0902030302020204" pitchFamily="66" charset="0"/>
                <a:sym typeface="Wingdings" panose="05000000000000000000" pitchFamily="2" charset="2"/>
              </a:rPr>
              <a:t>  1.2 Gbps = 12 TB/day = 4.3 PB/</a:t>
            </a:r>
            <a:r>
              <a:rPr lang="en-US" altLang="zh-CN" sz="1800" dirty="0" err="1">
                <a:solidFill>
                  <a:schemeClr val="tx2"/>
                </a:solidFill>
                <a:latin typeface="Comic Sans MS" panose="030F0902030302020204" pitchFamily="66" charset="0"/>
                <a:sym typeface="Wingdings" panose="05000000000000000000" pitchFamily="2" charset="2"/>
              </a:rPr>
              <a:t>yr</a:t>
            </a:r>
            <a:endParaRPr lang="en-US" altLang="zh-CN" sz="1800" dirty="0">
              <a:solidFill>
                <a:schemeClr val="tx2"/>
              </a:solidFill>
              <a:latin typeface="Comic Sans MS" panose="030F0902030302020204" pitchFamily="66" charset="0"/>
              <a:sym typeface="Wingdings" panose="05000000000000000000" pitchFamily="2" charset="2"/>
            </a:endParaRPr>
          </a:p>
          <a:p>
            <a:pPr lvl="1"/>
            <a:r>
              <a:rPr lang="en-US" altLang="zh-CN" sz="1800" dirty="0">
                <a:solidFill>
                  <a:schemeClr val="tx2"/>
                </a:solidFill>
                <a:latin typeface="Comic Sans MS" panose="030F0902030302020204" pitchFamily="66" charset="0"/>
                <a:sym typeface="Wingdings" panose="05000000000000000000" pitchFamily="2" charset="2"/>
              </a:rPr>
              <a:t>GRB</a:t>
            </a:r>
            <a:r>
              <a:rPr lang="zh-CN" altLang="en-US" sz="1800" dirty="0">
                <a:solidFill>
                  <a:schemeClr val="tx2"/>
                </a:solidFill>
                <a:latin typeface="Comic Sans MS" panose="030F0902030302020204" pitchFamily="66" charset="0"/>
                <a:sym typeface="Wingdings" panose="05000000000000000000" pitchFamily="2" charset="2"/>
              </a:rPr>
              <a:t>数据（</a:t>
            </a:r>
            <a:r>
              <a:rPr lang="en-US" altLang="zh-CN" sz="1800" dirty="0">
                <a:solidFill>
                  <a:schemeClr val="tx2"/>
                </a:solidFill>
                <a:latin typeface="Comic Sans MS" panose="030F0902030302020204" pitchFamily="66" charset="0"/>
                <a:sym typeface="Wingdings" panose="05000000000000000000" pitchFamily="2" charset="2"/>
              </a:rPr>
              <a:t>~3 triggers/week</a:t>
            </a:r>
            <a:r>
              <a:rPr lang="zh-CN" altLang="en-US" sz="1800" dirty="0">
                <a:solidFill>
                  <a:schemeClr val="tx2"/>
                </a:solidFill>
                <a:latin typeface="Comic Sans MS" panose="030F0902030302020204" pitchFamily="66" charset="0"/>
                <a:sym typeface="Wingdings" panose="05000000000000000000" pitchFamily="2" charset="2"/>
              </a:rPr>
              <a:t>，</a:t>
            </a:r>
            <a:r>
              <a:rPr lang="en-US" altLang="zh-CN" sz="1800" dirty="0">
                <a:solidFill>
                  <a:schemeClr val="tx2"/>
                </a:solidFill>
                <a:latin typeface="Comic Sans MS" panose="030F0902030302020204" pitchFamily="66" charset="0"/>
                <a:sym typeface="Wingdings" panose="05000000000000000000" pitchFamily="2" charset="2"/>
              </a:rPr>
              <a:t>LAT GCN only</a:t>
            </a:r>
            <a:r>
              <a:rPr lang="zh-CN" altLang="en-US" sz="1800" dirty="0">
                <a:solidFill>
                  <a:schemeClr val="tx2"/>
                </a:solidFill>
                <a:latin typeface="Comic Sans MS" panose="030F0902030302020204" pitchFamily="66" charset="0"/>
                <a:sym typeface="Wingdings" panose="05000000000000000000" pitchFamily="2" charset="2"/>
              </a:rPr>
              <a:t>）：</a:t>
            </a:r>
            <a:r>
              <a:rPr lang="en-US" altLang="zh-CN" sz="1800" dirty="0">
                <a:solidFill>
                  <a:schemeClr val="tx2"/>
                </a:solidFill>
                <a:latin typeface="Comic Sans MS" panose="030F0902030302020204" pitchFamily="66" charset="0"/>
                <a:sym typeface="Wingdings" panose="05000000000000000000" pitchFamily="2" charset="2"/>
              </a:rPr>
              <a:t>8.7 TB/burst = 1.3 PB/</a:t>
            </a:r>
            <a:r>
              <a:rPr lang="en-US" altLang="zh-CN" sz="1800" dirty="0" err="1">
                <a:solidFill>
                  <a:schemeClr val="tx2"/>
                </a:solidFill>
                <a:latin typeface="Comic Sans MS" panose="030F0902030302020204" pitchFamily="66" charset="0"/>
                <a:sym typeface="Wingdings" panose="05000000000000000000" pitchFamily="2" charset="2"/>
              </a:rPr>
              <a:t>yr</a:t>
            </a:r>
            <a:r>
              <a:rPr lang="en-US" altLang="zh-CN" sz="1800" dirty="0">
                <a:solidFill>
                  <a:schemeClr val="tx2"/>
                </a:solidFill>
                <a:latin typeface="Comic Sans MS" panose="030F0902030302020204" pitchFamily="66" charset="0"/>
                <a:sym typeface="Wingdings" panose="05000000000000000000" pitchFamily="2" charset="2"/>
              </a:rPr>
              <a:t>  30 TB/burst = 4.6 PB/</a:t>
            </a:r>
            <a:r>
              <a:rPr lang="en-US" altLang="zh-CN" sz="1800" dirty="0" err="1">
                <a:solidFill>
                  <a:schemeClr val="tx2"/>
                </a:solidFill>
                <a:latin typeface="Comic Sans MS" panose="030F0902030302020204" pitchFamily="66" charset="0"/>
                <a:sym typeface="Wingdings" panose="05000000000000000000" pitchFamily="2" charset="2"/>
              </a:rPr>
              <a:t>yr</a:t>
            </a:r>
            <a:endParaRPr lang="en-US" altLang="zh-CN" sz="1800" dirty="0">
              <a:solidFill>
                <a:schemeClr val="tx2"/>
              </a:solidFill>
              <a:latin typeface="Comic Sans MS" panose="030F0902030302020204" pitchFamily="66" charset="0"/>
              <a:sym typeface="Wingdings" panose="05000000000000000000" pitchFamily="2" charset="2"/>
            </a:endParaRPr>
          </a:p>
        </p:txBody>
      </p:sp>
      <p:pic>
        <p:nvPicPr>
          <p:cNvPr id="1026" name="Picture 2" descr="Detector &#10;signals &#10;Reduced &#10;data &#10;20 Gbps &#10;1.2 Gbps &#10;Trigger &#10;Online &#10;noise filter &#10;9 Gbps &#10;Time slice &#10;compression(zlib) &#10;Gbps &#10;5 Gbps &#10;Rawdata ">
            <a:extLst>
              <a:ext uri="{FF2B5EF4-FFF2-40B4-BE49-F238E27FC236}">
                <a16:creationId xmlns:a16="http://schemas.microsoft.com/office/drawing/2014/main" id="{9EAF3CE9-8C32-A664-5450-98590555886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66320" y="960013"/>
            <a:ext cx="4861862" cy="1589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76790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screenshot of a graph&#10;&#10;Description automatically generated">
            <a:extLst>
              <a:ext uri="{FF2B5EF4-FFF2-40B4-BE49-F238E27FC236}">
                <a16:creationId xmlns:a16="http://schemas.microsoft.com/office/drawing/2014/main" id="{C6C6BD35-1FEB-7CA5-C212-4BC57714406E}"/>
              </a:ext>
            </a:extLst>
          </p:cNvPr>
          <p:cNvPicPr>
            <a:picLocks noChangeAspect="1"/>
          </p:cNvPicPr>
          <p:nvPr/>
        </p:nvPicPr>
        <p:blipFill>
          <a:blip r:embed="rId3"/>
          <a:stretch>
            <a:fillRect/>
          </a:stretch>
        </p:blipFill>
        <p:spPr>
          <a:xfrm>
            <a:off x="511819" y="3237065"/>
            <a:ext cx="7694271" cy="3660577"/>
          </a:xfrm>
          <a:prstGeom prst="rect">
            <a:avLst/>
          </a:prstGeom>
        </p:spPr>
      </p:pic>
      <p:sp>
        <p:nvSpPr>
          <p:cNvPr id="2" name="Title 1">
            <a:extLst>
              <a:ext uri="{FF2B5EF4-FFF2-40B4-BE49-F238E27FC236}">
                <a16:creationId xmlns:a16="http://schemas.microsoft.com/office/drawing/2014/main" id="{F7B48248-64DB-DA4D-AF08-2C12A50A9092}"/>
              </a:ext>
            </a:extLst>
          </p:cNvPr>
          <p:cNvSpPr>
            <a:spLocks noGrp="1"/>
          </p:cNvSpPr>
          <p:nvPr>
            <p:ph type="title"/>
          </p:nvPr>
        </p:nvSpPr>
        <p:spPr>
          <a:xfrm>
            <a:off x="1725507" y="193291"/>
            <a:ext cx="5624196" cy="307777"/>
          </a:xfrm>
        </p:spPr>
        <p:txBody>
          <a:bodyPr>
            <a:normAutofit fontScale="90000"/>
          </a:bodyPr>
          <a:lstStyle/>
          <a:p>
            <a:r>
              <a:rPr lang="en-US" sz="3600" dirty="0">
                <a:solidFill>
                  <a:schemeClr val="accent1"/>
                </a:solidFill>
                <a:latin typeface="Comic Sans MS" panose="030F0902030302020204" pitchFamily="66" charset="0"/>
              </a:rPr>
              <a:t>T</a:t>
            </a:r>
            <a:r>
              <a:rPr lang="en-CN" sz="3600" dirty="0">
                <a:solidFill>
                  <a:schemeClr val="accent1"/>
                </a:solidFill>
                <a:latin typeface="Comic Sans MS" panose="030F0902030302020204" pitchFamily="66" charset="0"/>
              </a:rPr>
              <a:t>imeline of LHAASO</a:t>
            </a:r>
          </a:p>
        </p:txBody>
      </p:sp>
      <p:pic>
        <p:nvPicPr>
          <p:cNvPr id="8" name="Picture 7">
            <a:extLst>
              <a:ext uri="{FF2B5EF4-FFF2-40B4-BE49-F238E27FC236}">
                <a16:creationId xmlns:a16="http://schemas.microsoft.com/office/drawing/2014/main" id="{5AE2335B-33C1-0342-9B1F-50A9CE790A7D}"/>
              </a:ext>
            </a:extLst>
          </p:cNvPr>
          <p:cNvPicPr>
            <a:picLocks noChangeAspect="1"/>
          </p:cNvPicPr>
          <p:nvPr/>
        </p:nvPicPr>
        <p:blipFill>
          <a:blip r:embed="rId4"/>
          <a:stretch>
            <a:fillRect/>
          </a:stretch>
        </p:blipFill>
        <p:spPr>
          <a:xfrm>
            <a:off x="3074439" y="996952"/>
            <a:ext cx="3077423" cy="2429036"/>
          </a:xfrm>
          <a:prstGeom prst="rect">
            <a:avLst/>
          </a:prstGeom>
        </p:spPr>
      </p:pic>
      <p:pic>
        <p:nvPicPr>
          <p:cNvPr id="11" name="Picture 10" descr="Graphical user interface, chart&#10;&#10;Description automatically generated">
            <a:extLst>
              <a:ext uri="{FF2B5EF4-FFF2-40B4-BE49-F238E27FC236}">
                <a16:creationId xmlns:a16="http://schemas.microsoft.com/office/drawing/2014/main" id="{E3390509-43AE-4E4C-AE98-58094A42EDFB}"/>
              </a:ext>
            </a:extLst>
          </p:cNvPr>
          <p:cNvPicPr>
            <a:picLocks noChangeAspect="1"/>
          </p:cNvPicPr>
          <p:nvPr/>
        </p:nvPicPr>
        <p:blipFill>
          <a:blip r:embed="rId5"/>
          <a:stretch>
            <a:fillRect/>
          </a:stretch>
        </p:blipFill>
        <p:spPr>
          <a:xfrm>
            <a:off x="6151862" y="1245456"/>
            <a:ext cx="2798386" cy="2241014"/>
          </a:xfrm>
          <a:prstGeom prst="rect">
            <a:avLst/>
          </a:prstGeom>
        </p:spPr>
      </p:pic>
      <p:pic>
        <p:nvPicPr>
          <p:cNvPr id="4" name="Picture 3" descr="Chart, radar chart&#10;&#10;Description automatically generated">
            <a:extLst>
              <a:ext uri="{FF2B5EF4-FFF2-40B4-BE49-F238E27FC236}">
                <a16:creationId xmlns:a16="http://schemas.microsoft.com/office/drawing/2014/main" id="{1992A0BB-6FE4-F74B-A852-DB36FCBDBBF9}"/>
              </a:ext>
            </a:extLst>
          </p:cNvPr>
          <p:cNvPicPr>
            <a:picLocks noChangeAspect="1"/>
          </p:cNvPicPr>
          <p:nvPr/>
        </p:nvPicPr>
        <p:blipFill>
          <a:blip r:embed="rId6"/>
          <a:stretch>
            <a:fillRect/>
          </a:stretch>
        </p:blipFill>
        <p:spPr>
          <a:xfrm>
            <a:off x="217951" y="996051"/>
            <a:ext cx="2844905" cy="2241014"/>
          </a:xfrm>
          <a:prstGeom prst="rect">
            <a:avLst/>
          </a:prstGeom>
        </p:spPr>
      </p:pic>
      <p:sp>
        <p:nvSpPr>
          <p:cNvPr id="3" name="TextBox 2">
            <a:extLst>
              <a:ext uri="{FF2B5EF4-FFF2-40B4-BE49-F238E27FC236}">
                <a16:creationId xmlns:a16="http://schemas.microsoft.com/office/drawing/2014/main" id="{170547B1-9EC8-EBCA-1538-6C93203EC554}"/>
              </a:ext>
            </a:extLst>
          </p:cNvPr>
          <p:cNvSpPr txBox="1"/>
          <p:nvPr/>
        </p:nvSpPr>
        <p:spPr>
          <a:xfrm>
            <a:off x="511820" y="488727"/>
            <a:ext cx="1837841" cy="523220"/>
          </a:xfrm>
          <a:prstGeom prst="rect">
            <a:avLst/>
          </a:prstGeom>
          <a:noFill/>
        </p:spPr>
        <p:txBody>
          <a:bodyPr wrap="square" rtlCol="0">
            <a:spAutoFit/>
          </a:bodyPr>
          <a:lstStyle/>
          <a:p>
            <a:r>
              <a:rPr lang="en-US" sz="1400" dirty="0">
                <a:solidFill>
                  <a:schemeClr val="accent1"/>
                </a:solidFill>
                <a:latin typeface="Comic Sans MS" panose="030F0902030302020204" pitchFamily="66" charset="0"/>
              </a:rPr>
              <a:t>V</a:t>
            </a:r>
            <a:r>
              <a:rPr lang="en-CN" sz="1400" dirty="0">
                <a:solidFill>
                  <a:schemeClr val="accent1"/>
                </a:solidFill>
                <a:latin typeface="Comic Sans MS" panose="030F0902030302020204" pitchFamily="66" charset="0"/>
              </a:rPr>
              <a:t>alentine event @ WCDA-1 20190214</a:t>
            </a:r>
          </a:p>
        </p:txBody>
      </p:sp>
      <p:sp>
        <p:nvSpPr>
          <p:cNvPr id="5" name="TextBox 4">
            <a:extLst>
              <a:ext uri="{FF2B5EF4-FFF2-40B4-BE49-F238E27FC236}">
                <a16:creationId xmlns:a16="http://schemas.microsoft.com/office/drawing/2014/main" id="{0A8F8EF3-3275-AB9E-B0B5-5E9B3F53CBC2}"/>
              </a:ext>
            </a:extLst>
          </p:cNvPr>
          <p:cNvSpPr txBox="1"/>
          <p:nvPr/>
        </p:nvSpPr>
        <p:spPr>
          <a:xfrm>
            <a:off x="3346170" y="579612"/>
            <a:ext cx="2025570" cy="307777"/>
          </a:xfrm>
          <a:prstGeom prst="rect">
            <a:avLst/>
          </a:prstGeom>
          <a:noFill/>
        </p:spPr>
        <p:txBody>
          <a:bodyPr wrap="square" rtlCol="0">
            <a:spAutoFit/>
          </a:bodyPr>
          <a:lstStyle/>
          <a:p>
            <a:r>
              <a:rPr lang="en-CN" sz="1400" dirty="0">
                <a:solidFill>
                  <a:schemeClr val="accent1"/>
                </a:solidFill>
                <a:latin typeface="Comic Sans MS" panose="030F0902030302020204" pitchFamily="66" charset="0"/>
              </a:rPr>
              <a:t>WCDA-U @ 202010</a:t>
            </a:r>
          </a:p>
        </p:txBody>
      </p:sp>
      <p:sp>
        <p:nvSpPr>
          <p:cNvPr id="7" name="TextBox 6">
            <a:extLst>
              <a:ext uri="{FF2B5EF4-FFF2-40B4-BE49-F238E27FC236}">
                <a16:creationId xmlns:a16="http://schemas.microsoft.com/office/drawing/2014/main" id="{AEDFE3F9-5F95-8575-54BC-07119B77B084}"/>
              </a:ext>
            </a:extLst>
          </p:cNvPr>
          <p:cNvSpPr txBox="1"/>
          <p:nvPr/>
        </p:nvSpPr>
        <p:spPr>
          <a:xfrm>
            <a:off x="5896178" y="750337"/>
            <a:ext cx="2907050" cy="307777"/>
          </a:xfrm>
          <a:prstGeom prst="rect">
            <a:avLst/>
          </a:prstGeom>
          <a:noFill/>
        </p:spPr>
        <p:txBody>
          <a:bodyPr wrap="square" rtlCol="0">
            <a:spAutoFit/>
          </a:bodyPr>
          <a:lstStyle/>
          <a:p>
            <a:r>
              <a:rPr lang="en-CN" sz="1400" dirty="0">
                <a:solidFill>
                  <a:schemeClr val="accent1"/>
                </a:solidFill>
                <a:latin typeface="Comic Sans MS" panose="030F0902030302020204" pitchFamily="66" charset="0"/>
              </a:rPr>
              <a:t>WCDA full array from 202103</a:t>
            </a:r>
          </a:p>
        </p:txBody>
      </p:sp>
    </p:spTree>
    <p:extLst>
      <p:ext uri="{BB962C8B-B14F-4D97-AF65-F5344CB8AC3E}">
        <p14:creationId xmlns:p14="http://schemas.microsoft.com/office/powerpoint/2010/main" val="39045754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4" name="Content Placeholder 2053">
            <a:extLst>
              <a:ext uri="{FF2B5EF4-FFF2-40B4-BE49-F238E27FC236}">
                <a16:creationId xmlns:a16="http://schemas.microsoft.com/office/drawing/2014/main" id="{2DB39291-0DB3-46DF-A9B3-51AD2F2B4338}"/>
              </a:ext>
            </a:extLst>
          </p:cNvPr>
          <p:cNvSpPr>
            <a:spLocks noGrp="1"/>
          </p:cNvSpPr>
          <p:nvPr>
            <p:ph sz="quarter" idx="1"/>
          </p:nvPr>
        </p:nvSpPr>
        <p:spPr>
          <a:xfrm>
            <a:off x="4974241" y="3755908"/>
            <a:ext cx="3888431" cy="1941344"/>
          </a:xfrm>
        </p:spPr>
        <p:txBody>
          <a:bodyPr>
            <a:normAutofit/>
          </a:bodyPr>
          <a:lstStyle/>
          <a:p>
            <a:pPr marL="0" indent="0">
              <a:buNone/>
            </a:pPr>
            <a:r>
              <a:rPr lang="en-US" sz="1800" dirty="0">
                <a:solidFill>
                  <a:schemeClr val="tx2"/>
                </a:solidFill>
                <a:latin typeface="Comic Sans MS" panose="030F0902030302020204" pitchFamily="66" charset="0"/>
              </a:rPr>
              <a:t>WCDA</a:t>
            </a:r>
          </a:p>
          <a:p>
            <a:r>
              <a:rPr lang="en-US" sz="1800" dirty="0">
                <a:solidFill>
                  <a:schemeClr val="tx2"/>
                </a:solidFill>
                <a:latin typeface="Comic Sans MS" panose="030F0902030302020204" pitchFamily="66" charset="0"/>
              </a:rPr>
              <a:t>Time resolution of a cell: ~2 ns;</a:t>
            </a:r>
          </a:p>
          <a:p>
            <a:r>
              <a:rPr lang="en-US" sz="1800" dirty="0">
                <a:solidFill>
                  <a:schemeClr val="tx2"/>
                </a:solidFill>
                <a:latin typeface="Comic Sans MS" panose="030F0902030302020204" pitchFamily="66" charset="0"/>
              </a:rPr>
              <a:t>Dynamic range: 1 – 50000 PEs;</a:t>
            </a:r>
          </a:p>
          <a:p>
            <a:r>
              <a:rPr lang="en-US" sz="1800" dirty="0">
                <a:solidFill>
                  <a:schemeClr val="tx2"/>
                </a:solidFill>
                <a:latin typeface="Comic Sans MS" panose="030F0902030302020204" pitchFamily="66" charset="0"/>
              </a:rPr>
              <a:t>Charge resolution: &lt;50% (@ 1 PE), &lt;10% (&gt;2000 PE)</a:t>
            </a:r>
          </a:p>
        </p:txBody>
      </p:sp>
      <p:pic>
        <p:nvPicPr>
          <p:cNvPr id="5" name="图片 4">
            <a:extLst>
              <a:ext uri="{FF2B5EF4-FFF2-40B4-BE49-F238E27FC236}">
                <a16:creationId xmlns:a16="http://schemas.microsoft.com/office/drawing/2014/main" id="{816D8BDD-762E-4A72-ACCD-1E1D120220A3}"/>
              </a:ext>
            </a:extLst>
          </p:cNvPr>
          <p:cNvPicPr>
            <a:picLocks noChangeAspect="1"/>
          </p:cNvPicPr>
          <p:nvPr/>
        </p:nvPicPr>
        <p:blipFill rotWithShape="1">
          <a:blip r:embed="rId2"/>
          <a:srcRect l="5213" r="-3" b="-3"/>
          <a:stretch/>
        </p:blipFill>
        <p:spPr>
          <a:xfrm>
            <a:off x="5214463" y="529051"/>
            <a:ext cx="3407986" cy="2238146"/>
          </a:xfrm>
          <a:prstGeom prst="rect">
            <a:avLst/>
          </a:prstGeom>
        </p:spPr>
      </p:pic>
      <p:pic>
        <p:nvPicPr>
          <p:cNvPr id="4" name="Picture 3">
            <a:extLst>
              <a:ext uri="{FF2B5EF4-FFF2-40B4-BE49-F238E27FC236}">
                <a16:creationId xmlns:a16="http://schemas.microsoft.com/office/drawing/2014/main" id="{0C1A12F4-BC75-B059-5BAC-37D9235569D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1555" y="482575"/>
            <a:ext cx="4506418" cy="2284622"/>
          </a:xfrm>
          <a:prstGeom prst="rect">
            <a:avLst/>
          </a:prstGeom>
        </p:spPr>
      </p:pic>
      <p:pic>
        <p:nvPicPr>
          <p:cNvPr id="2" name="Picture 2" descr="Graphical user interface&#10;&#10;Description automatically generated">
            <a:extLst>
              <a:ext uri="{FF2B5EF4-FFF2-40B4-BE49-F238E27FC236}">
                <a16:creationId xmlns:a16="http://schemas.microsoft.com/office/drawing/2014/main" id="{02DD5CAC-6B69-C23E-2CE7-C7C026CF661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a:off x="361555" y="3301160"/>
            <a:ext cx="3982307" cy="31659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62876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text&#10;&#10;Description automatically generated">
            <a:extLst>
              <a:ext uri="{FF2B5EF4-FFF2-40B4-BE49-F238E27FC236}">
                <a16:creationId xmlns:a16="http://schemas.microsoft.com/office/drawing/2014/main" id="{787451C3-B9DF-48C7-91B9-2D0DAFF5A8B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306976" y="904292"/>
            <a:ext cx="2693802" cy="2329029"/>
          </a:xfrm>
          <a:prstGeom prst="rect">
            <a:avLst/>
          </a:prstGeom>
        </p:spPr>
      </p:pic>
      <p:pic>
        <p:nvPicPr>
          <p:cNvPr id="2" name="Picture 1">
            <a:extLst>
              <a:ext uri="{FF2B5EF4-FFF2-40B4-BE49-F238E27FC236}">
                <a16:creationId xmlns:a16="http://schemas.microsoft.com/office/drawing/2014/main" id="{CE8E9E85-CC57-A9DA-ECFC-3639165B746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02259" y="4179084"/>
            <a:ext cx="2798518" cy="2098889"/>
          </a:xfrm>
          <a:prstGeom prst="rect">
            <a:avLst/>
          </a:prstGeom>
          <a:ln>
            <a:noFill/>
          </a:ln>
          <a:effectLst>
            <a:softEdge rad="112500"/>
          </a:effectLst>
        </p:spPr>
      </p:pic>
      <p:pic>
        <p:nvPicPr>
          <p:cNvPr id="7" name="Picture 2" descr="WO 98 WO 98 &#10;PMT &#10;WO 98 WO 98 &#10;100 cm ">
            <a:extLst>
              <a:ext uri="{FF2B5EF4-FFF2-40B4-BE49-F238E27FC236}">
                <a16:creationId xmlns:a16="http://schemas.microsoft.com/office/drawing/2014/main" id="{D0BB6A02-1840-3636-5DA5-404469888985}"/>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tretch/>
        </p:blipFill>
        <p:spPr bwMode="auto">
          <a:xfrm>
            <a:off x="3636079" y="904291"/>
            <a:ext cx="5012890" cy="2432923"/>
          </a:xfrm>
          <a:prstGeom prst="rect">
            <a:avLst/>
          </a:prstGeom>
          <a:extLst>
            <a:ext uri="{909E8E84-426E-40DD-AFC4-6F175D3DCCD1}">
              <a14:hiddenFill xmlns:a14="http://schemas.microsoft.com/office/drawing/2010/main">
                <a:solidFill>
                  <a:srgbClr val="FFFFFF"/>
                </a:solidFill>
              </a14:hiddenFill>
            </a:ext>
          </a:extLst>
        </p:spPr>
      </p:pic>
      <p:pic>
        <p:nvPicPr>
          <p:cNvPr id="8" name="Content Placeholder 3">
            <a:extLst>
              <a:ext uri="{FF2B5EF4-FFF2-40B4-BE49-F238E27FC236}">
                <a16:creationId xmlns:a16="http://schemas.microsoft.com/office/drawing/2014/main" id="{4B481B0B-0CF3-D095-852A-FDFEF3EEE9E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84113" y="4288499"/>
            <a:ext cx="5756856" cy="1989474"/>
          </a:xfrm>
          <a:prstGeom prst="rect">
            <a:avLst/>
          </a:prstGeom>
        </p:spPr>
      </p:pic>
      <p:sp>
        <p:nvSpPr>
          <p:cNvPr id="10" name="TextBox 9">
            <a:extLst>
              <a:ext uri="{FF2B5EF4-FFF2-40B4-BE49-F238E27FC236}">
                <a16:creationId xmlns:a16="http://schemas.microsoft.com/office/drawing/2014/main" id="{2754BF9B-1BBC-1AC7-7B32-3F0CB8F4C0D5}"/>
              </a:ext>
            </a:extLst>
          </p:cNvPr>
          <p:cNvSpPr txBox="1"/>
          <p:nvPr/>
        </p:nvSpPr>
        <p:spPr>
          <a:xfrm>
            <a:off x="2292439" y="231820"/>
            <a:ext cx="4752305" cy="461665"/>
          </a:xfrm>
          <a:prstGeom prst="rect">
            <a:avLst/>
          </a:prstGeom>
          <a:noFill/>
        </p:spPr>
        <p:txBody>
          <a:bodyPr wrap="square" rtlCol="0">
            <a:spAutoFit/>
          </a:bodyPr>
          <a:lstStyle/>
          <a:p>
            <a:r>
              <a:rPr lang="en-CN" sz="2400" dirty="0">
                <a:solidFill>
                  <a:schemeClr val="tx2"/>
                </a:solidFill>
                <a:latin typeface="Comic Sans MS" panose="030F0902030302020204" pitchFamily="66" charset="0"/>
              </a:rPr>
              <a:t>Electromagnetic Detector (ED)</a:t>
            </a:r>
          </a:p>
        </p:txBody>
      </p:sp>
      <p:sp>
        <p:nvSpPr>
          <p:cNvPr id="11" name="TextBox 10">
            <a:extLst>
              <a:ext uri="{FF2B5EF4-FFF2-40B4-BE49-F238E27FC236}">
                <a16:creationId xmlns:a16="http://schemas.microsoft.com/office/drawing/2014/main" id="{41E7BF01-4D4F-A2A8-BCEA-0394969A6942}"/>
              </a:ext>
            </a:extLst>
          </p:cNvPr>
          <p:cNvSpPr txBox="1"/>
          <p:nvPr/>
        </p:nvSpPr>
        <p:spPr>
          <a:xfrm>
            <a:off x="2343955" y="3579263"/>
            <a:ext cx="4752305" cy="461665"/>
          </a:xfrm>
          <a:prstGeom prst="rect">
            <a:avLst/>
          </a:prstGeom>
          <a:noFill/>
        </p:spPr>
        <p:txBody>
          <a:bodyPr wrap="square" rtlCol="0">
            <a:spAutoFit/>
          </a:bodyPr>
          <a:lstStyle/>
          <a:p>
            <a:r>
              <a:rPr lang="en-CN" sz="2400" dirty="0">
                <a:solidFill>
                  <a:schemeClr val="tx2"/>
                </a:solidFill>
                <a:latin typeface="Comic Sans MS" panose="030F0902030302020204" pitchFamily="66" charset="0"/>
              </a:rPr>
              <a:t>Muon Detector (MD)</a:t>
            </a:r>
          </a:p>
        </p:txBody>
      </p:sp>
    </p:spTree>
    <p:extLst>
      <p:ext uri="{BB962C8B-B14F-4D97-AF65-F5344CB8AC3E}">
        <p14:creationId xmlns:p14="http://schemas.microsoft.com/office/powerpoint/2010/main" val="1366431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717515D1-5219-D6F0-051F-87C0001F3372}"/>
              </a:ext>
            </a:extLst>
          </p:cNvPr>
          <p:cNvGrpSpPr/>
          <p:nvPr/>
        </p:nvGrpSpPr>
        <p:grpSpPr>
          <a:xfrm>
            <a:off x="4472355" y="3731625"/>
            <a:ext cx="3231011" cy="2479401"/>
            <a:chOff x="5496486" y="3160487"/>
            <a:chExt cx="4631962" cy="3406260"/>
          </a:xfrm>
        </p:grpSpPr>
        <p:pic>
          <p:nvPicPr>
            <p:cNvPr id="4" name="图片 3">
              <a:extLst>
                <a:ext uri="{FF2B5EF4-FFF2-40B4-BE49-F238E27FC236}">
                  <a16:creationId xmlns:a16="http://schemas.microsoft.com/office/drawing/2014/main" id="{CA820A30-D9EC-4CCA-A9DC-30B67260B56F}"/>
                </a:ext>
              </a:extLst>
            </p:cNvPr>
            <p:cNvPicPr>
              <a:picLocks noChangeAspect="1"/>
            </p:cNvPicPr>
            <p:nvPr/>
          </p:nvPicPr>
          <p:blipFill>
            <a:blip r:embed="rId2"/>
            <a:stretch>
              <a:fillRect/>
            </a:stretch>
          </p:blipFill>
          <p:spPr>
            <a:xfrm>
              <a:off x="5496486" y="3160487"/>
              <a:ext cx="4631962" cy="3406260"/>
            </a:xfrm>
            <a:prstGeom prst="rect">
              <a:avLst/>
            </a:prstGeom>
          </p:spPr>
        </p:pic>
        <p:grpSp>
          <p:nvGrpSpPr>
            <p:cNvPr id="12" name="组合 11">
              <a:extLst>
                <a:ext uri="{FF2B5EF4-FFF2-40B4-BE49-F238E27FC236}">
                  <a16:creationId xmlns:a16="http://schemas.microsoft.com/office/drawing/2014/main" id="{22E5314A-99F6-489B-B39E-835C36CA1E66}"/>
                </a:ext>
              </a:extLst>
            </p:cNvPr>
            <p:cNvGrpSpPr/>
            <p:nvPr/>
          </p:nvGrpSpPr>
          <p:grpSpPr>
            <a:xfrm>
              <a:off x="7512913" y="4075691"/>
              <a:ext cx="2312258" cy="1541162"/>
              <a:chOff x="8101430" y="4041160"/>
              <a:chExt cx="1943286" cy="1303611"/>
            </a:xfrm>
          </p:grpSpPr>
          <p:grpSp>
            <p:nvGrpSpPr>
              <p:cNvPr id="6" name="组合 5">
                <a:extLst>
                  <a:ext uri="{FF2B5EF4-FFF2-40B4-BE49-F238E27FC236}">
                    <a16:creationId xmlns:a16="http://schemas.microsoft.com/office/drawing/2014/main" id="{1098A3AB-414B-4C5F-AE98-4C735DE164E4}"/>
                  </a:ext>
                </a:extLst>
              </p:cNvPr>
              <p:cNvGrpSpPr/>
              <p:nvPr/>
            </p:nvGrpSpPr>
            <p:grpSpPr>
              <a:xfrm>
                <a:off x="9180620" y="4304820"/>
                <a:ext cx="864096" cy="1039951"/>
                <a:chOff x="6444208" y="4999359"/>
                <a:chExt cx="864096" cy="1039951"/>
              </a:xfrm>
            </p:grpSpPr>
            <p:sp>
              <p:nvSpPr>
                <p:cNvPr id="7" name="箭头: 右 6">
                  <a:extLst>
                    <a:ext uri="{FF2B5EF4-FFF2-40B4-BE49-F238E27FC236}">
                      <a16:creationId xmlns:a16="http://schemas.microsoft.com/office/drawing/2014/main" id="{FD0AD812-4698-48A6-8614-05EC9F4C4218}"/>
                    </a:ext>
                  </a:extLst>
                </p:cNvPr>
                <p:cNvSpPr/>
                <p:nvPr/>
              </p:nvSpPr>
              <p:spPr>
                <a:xfrm rot="5400000">
                  <a:off x="6032244" y="5411323"/>
                  <a:ext cx="1039951" cy="216024"/>
                </a:xfrm>
                <a:prstGeom prst="rightArrow">
                  <a:avLst>
                    <a:gd name="adj1" fmla="val 50000"/>
                    <a:gd name="adj2" fmla="val 195094"/>
                  </a:avLst>
                </a:prstGeom>
                <a:solidFill>
                  <a:srgbClr val="FF0000">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p>
              </p:txBody>
            </p:sp>
            <p:sp>
              <p:nvSpPr>
                <p:cNvPr id="8" name="文本框 7">
                  <a:extLst>
                    <a:ext uri="{FF2B5EF4-FFF2-40B4-BE49-F238E27FC236}">
                      <a16:creationId xmlns:a16="http://schemas.microsoft.com/office/drawing/2014/main" id="{104453D7-5414-4969-A9C3-DE8F6A4FD148}"/>
                    </a:ext>
                  </a:extLst>
                </p:cNvPr>
                <p:cNvSpPr txBox="1"/>
                <p:nvPr/>
              </p:nvSpPr>
              <p:spPr>
                <a:xfrm>
                  <a:off x="6516216" y="5255488"/>
                  <a:ext cx="792088" cy="338437"/>
                </a:xfrm>
                <a:prstGeom prst="rect">
                  <a:avLst/>
                </a:prstGeom>
                <a:noFill/>
              </p:spPr>
              <p:txBody>
                <a:bodyPr wrap="square" rtlCol="0">
                  <a:spAutoFit/>
                </a:bodyPr>
                <a:lstStyle/>
                <a:p>
                  <a:r>
                    <a:rPr lang="en-US" altLang="zh-CN" sz="1350" b="1" dirty="0">
                      <a:solidFill>
                        <a:srgbClr val="FF7C80"/>
                      </a:solidFill>
                      <a:latin typeface="黑体" panose="02010609060101010101" pitchFamily="49" charset="-122"/>
                      <a:ea typeface="黑体" panose="02010609060101010101" pitchFamily="49" charset="-122"/>
                    </a:rPr>
                    <a:t>10</a:t>
                  </a:r>
                  <a:r>
                    <a:rPr lang="en-US" altLang="zh-CN" sz="1350" b="1" baseline="30000" dirty="0">
                      <a:solidFill>
                        <a:srgbClr val="FF7C80"/>
                      </a:solidFill>
                      <a:latin typeface="黑体" panose="02010609060101010101" pitchFamily="49" charset="-122"/>
                      <a:ea typeface="黑体" panose="02010609060101010101" pitchFamily="49" charset="-122"/>
                    </a:rPr>
                    <a:t>-5</a:t>
                  </a:r>
                  <a:endParaRPr lang="zh-CN" altLang="en-US" sz="1350" b="1" baseline="30000" dirty="0">
                    <a:solidFill>
                      <a:srgbClr val="FF7C80"/>
                    </a:solidFill>
                    <a:latin typeface="黑体" panose="02010609060101010101" pitchFamily="49" charset="-122"/>
                    <a:ea typeface="黑体" panose="02010609060101010101" pitchFamily="49" charset="-122"/>
                  </a:endParaRPr>
                </a:p>
              </p:txBody>
            </p:sp>
          </p:grpSp>
          <p:grpSp>
            <p:nvGrpSpPr>
              <p:cNvPr id="9" name="组合 8">
                <a:extLst>
                  <a:ext uri="{FF2B5EF4-FFF2-40B4-BE49-F238E27FC236}">
                    <a16:creationId xmlns:a16="http://schemas.microsoft.com/office/drawing/2014/main" id="{4F111B03-B5B0-4215-8501-D35A8A9F1A8A}"/>
                  </a:ext>
                </a:extLst>
              </p:cNvPr>
              <p:cNvGrpSpPr/>
              <p:nvPr/>
            </p:nvGrpSpPr>
            <p:grpSpPr>
              <a:xfrm>
                <a:off x="8101430" y="4041160"/>
                <a:ext cx="833010" cy="828000"/>
                <a:chOff x="6518582" y="4999361"/>
                <a:chExt cx="833010" cy="828000"/>
              </a:xfrm>
            </p:grpSpPr>
            <p:sp>
              <p:nvSpPr>
                <p:cNvPr id="10" name="箭头: 右 9">
                  <a:extLst>
                    <a:ext uri="{FF2B5EF4-FFF2-40B4-BE49-F238E27FC236}">
                      <a16:creationId xmlns:a16="http://schemas.microsoft.com/office/drawing/2014/main" id="{EAC01228-6013-4F8A-AB24-B14503AE6B7D}"/>
                    </a:ext>
                  </a:extLst>
                </p:cNvPr>
                <p:cNvSpPr/>
                <p:nvPr/>
              </p:nvSpPr>
              <p:spPr>
                <a:xfrm rot="5400000">
                  <a:off x="6199982" y="5317961"/>
                  <a:ext cx="828000" cy="190800"/>
                </a:xfrm>
                <a:prstGeom prst="rightArrow">
                  <a:avLst>
                    <a:gd name="adj1" fmla="val 50000"/>
                    <a:gd name="adj2" fmla="val 195094"/>
                  </a:avLst>
                </a:prstGeom>
                <a:solidFill>
                  <a:srgbClr val="FF0000">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1" name="文本框 10">
                  <a:extLst>
                    <a:ext uri="{FF2B5EF4-FFF2-40B4-BE49-F238E27FC236}">
                      <a16:creationId xmlns:a16="http://schemas.microsoft.com/office/drawing/2014/main" id="{3B9C7DF8-6183-4A1C-A289-D62AEF542BC3}"/>
                    </a:ext>
                  </a:extLst>
                </p:cNvPr>
                <p:cNvSpPr txBox="1"/>
                <p:nvPr/>
              </p:nvSpPr>
              <p:spPr>
                <a:xfrm>
                  <a:off x="6559504" y="5044029"/>
                  <a:ext cx="792088" cy="338437"/>
                </a:xfrm>
                <a:prstGeom prst="rect">
                  <a:avLst/>
                </a:prstGeom>
                <a:noFill/>
              </p:spPr>
              <p:txBody>
                <a:bodyPr wrap="square" rtlCol="0">
                  <a:spAutoFit/>
                </a:bodyPr>
                <a:lstStyle/>
                <a:p>
                  <a:r>
                    <a:rPr lang="en-US" altLang="zh-CN" sz="1350" b="1" dirty="0">
                      <a:solidFill>
                        <a:srgbClr val="FF7C80"/>
                      </a:solidFill>
                      <a:latin typeface="黑体" panose="02010609060101010101" pitchFamily="49" charset="-122"/>
                      <a:ea typeface="黑体" panose="02010609060101010101" pitchFamily="49" charset="-122"/>
                    </a:rPr>
                    <a:t>10</a:t>
                  </a:r>
                  <a:r>
                    <a:rPr lang="en-US" altLang="zh-CN" sz="1350" b="1" baseline="30000" dirty="0">
                      <a:solidFill>
                        <a:srgbClr val="FF7C80"/>
                      </a:solidFill>
                      <a:latin typeface="黑体" panose="02010609060101010101" pitchFamily="49" charset="-122"/>
                      <a:ea typeface="黑体" panose="02010609060101010101" pitchFamily="49" charset="-122"/>
                    </a:rPr>
                    <a:t>-4</a:t>
                  </a:r>
                  <a:endParaRPr lang="zh-CN" altLang="en-US" sz="1350" b="1" baseline="30000" dirty="0">
                    <a:solidFill>
                      <a:srgbClr val="FF7C80"/>
                    </a:solidFill>
                    <a:latin typeface="黑体" panose="02010609060101010101" pitchFamily="49" charset="-122"/>
                    <a:ea typeface="黑体" panose="02010609060101010101" pitchFamily="49" charset="-122"/>
                  </a:endParaRPr>
                </a:p>
              </p:txBody>
            </p:sp>
          </p:grpSp>
        </p:grpSp>
      </p:grpSp>
      <p:grpSp>
        <p:nvGrpSpPr>
          <p:cNvPr id="20" name="Group 19">
            <a:extLst>
              <a:ext uri="{FF2B5EF4-FFF2-40B4-BE49-F238E27FC236}">
                <a16:creationId xmlns:a16="http://schemas.microsoft.com/office/drawing/2014/main" id="{A82044DF-4817-2C63-B0B4-3AAEA9CFF3E1}"/>
              </a:ext>
            </a:extLst>
          </p:cNvPr>
          <p:cNvGrpSpPr/>
          <p:nvPr/>
        </p:nvGrpSpPr>
        <p:grpSpPr>
          <a:xfrm>
            <a:off x="1104844" y="3705796"/>
            <a:ext cx="3137244" cy="2379522"/>
            <a:chOff x="642764" y="3147038"/>
            <a:chExt cx="4895299" cy="3522954"/>
          </a:xfrm>
        </p:grpSpPr>
        <p:pic>
          <p:nvPicPr>
            <p:cNvPr id="14" name="Picture 2" descr="KM2A">
              <a:extLst>
                <a:ext uri="{FF2B5EF4-FFF2-40B4-BE49-F238E27FC236}">
                  <a16:creationId xmlns:a16="http://schemas.microsoft.com/office/drawing/2014/main" id="{AAC483A9-3EFE-06FD-0D6D-4AACD470B34A}"/>
                </a:ext>
              </a:extLst>
            </p:cNvPr>
            <p:cNvPicPr>
              <a:picLocks noChangeAspect="1" noChangeArrowheads="1"/>
            </p:cNvPicPr>
            <p:nvPr/>
          </p:nvPicPr>
          <p:blipFill>
            <a:blip r:embed="rId3"/>
            <a:srcRect/>
            <a:stretch>
              <a:fillRect/>
            </a:stretch>
          </p:blipFill>
          <p:spPr bwMode="auto">
            <a:xfrm>
              <a:off x="642764" y="3147038"/>
              <a:ext cx="4895299" cy="35229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5" name="直接连接符 10">
              <a:extLst>
                <a:ext uri="{FF2B5EF4-FFF2-40B4-BE49-F238E27FC236}">
                  <a16:creationId xmlns:a16="http://schemas.microsoft.com/office/drawing/2014/main" id="{6A03AA62-2456-3577-EE2B-466A62D65EFF}"/>
                </a:ext>
              </a:extLst>
            </p:cNvPr>
            <p:cNvCxnSpPr>
              <a:cxnSpLocks/>
            </p:cNvCxnSpPr>
            <p:nvPr/>
          </p:nvCxnSpPr>
          <p:spPr>
            <a:xfrm flipV="1">
              <a:off x="1847528" y="3501008"/>
              <a:ext cx="3312368" cy="2736304"/>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grpSp>
      <p:sp>
        <p:nvSpPr>
          <p:cNvPr id="2" name="标题 1">
            <a:extLst>
              <a:ext uri="{FF2B5EF4-FFF2-40B4-BE49-F238E27FC236}">
                <a16:creationId xmlns:a16="http://schemas.microsoft.com/office/drawing/2014/main" id="{438E0C3D-73C7-4382-8B96-A6C5CA89B5C1}"/>
              </a:ext>
            </a:extLst>
          </p:cNvPr>
          <p:cNvSpPr>
            <a:spLocks noGrp="1"/>
          </p:cNvSpPr>
          <p:nvPr>
            <p:ph type="title"/>
          </p:nvPr>
        </p:nvSpPr>
        <p:spPr>
          <a:xfrm>
            <a:off x="249686" y="0"/>
            <a:ext cx="8644628" cy="580932"/>
          </a:xfrm>
        </p:spPr>
        <p:txBody>
          <a:bodyPr>
            <a:noAutofit/>
          </a:bodyPr>
          <a:lstStyle/>
          <a:p>
            <a:r>
              <a:rPr lang="en-US" altLang="zh-CN" sz="3200" dirty="0">
                <a:solidFill>
                  <a:schemeClr val="tx2"/>
                </a:solidFill>
                <a:latin typeface="Comic Sans MS" panose="030F0902030302020204" pitchFamily="66" charset="0"/>
              </a:rPr>
              <a:t>CR Background Rejection Power @ LHAASO</a:t>
            </a:r>
            <a:endParaRPr lang="zh-CN" altLang="en-US" sz="3200" dirty="0">
              <a:solidFill>
                <a:schemeClr val="tx2"/>
              </a:solidFill>
              <a:latin typeface="Comic Sans MS" panose="030F0902030302020204" pitchFamily="66" charset="0"/>
            </a:endParaRPr>
          </a:p>
        </p:txBody>
      </p:sp>
      <p:grpSp>
        <p:nvGrpSpPr>
          <p:cNvPr id="3" name="Group 2">
            <a:extLst>
              <a:ext uri="{FF2B5EF4-FFF2-40B4-BE49-F238E27FC236}">
                <a16:creationId xmlns:a16="http://schemas.microsoft.com/office/drawing/2014/main" id="{742AE6AA-FFAF-63D3-F35E-CF953D013733}"/>
              </a:ext>
            </a:extLst>
          </p:cNvPr>
          <p:cNvGrpSpPr/>
          <p:nvPr/>
        </p:nvGrpSpPr>
        <p:grpSpPr>
          <a:xfrm>
            <a:off x="1058401" y="735717"/>
            <a:ext cx="6827907" cy="2342674"/>
            <a:chOff x="1127448" y="3632296"/>
            <a:chExt cx="9305335" cy="2924332"/>
          </a:xfrm>
        </p:grpSpPr>
        <p:pic>
          <p:nvPicPr>
            <p:cNvPr id="5" name="Picture 4" descr="Chart, line chart&#10;&#10;Description automatically generated">
              <a:extLst>
                <a:ext uri="{FF2B5EF4-FFF2-40B4-BE49-F238E27FC236}">
                  <a16:creationId xmlns:a16="http://schemas.microsoft.com/office/drawing/2014/main" id="{7F549149-DE92-6902-92C6-4D3FEA0B8509}"/>
                </a:ext>
              </a:extLst>
            </p:cNvPr>
            <p:cNvPicPr>
              <a:picLocks noChangeAspect="1"/>
            </p:cNvPicPr>
            <p:nvPr/>
          </p:nvPicPr>
          <p:blipFill>
            <a:blip r:embed="rId4"/>
            <a:stretch>
              <a:fillRect/>
            </a:stretch>
          </p:blipFill>
          <p:spPr>
            <a:xfrm>
              <a:off x="6393225" y="3702759"/>
              <a:ext cx="4039558" cy="2853869"/>
            </a:xfrm>
            <a:prstGeom prst="rect">
              <a:avLst/>
            </a:prstGeom>
          </p:spPr>
        </p:pic>
        <p:pic>
          <p:nvPicPr>
            <p:cNvPr id="16" name="Picture 15" descr="Chart&#10;&#10;Description automatically generated">
              <a:extLst>
                <a:ext uri="{FF2B5EF4-FFF2-40B4-BE49-F238E27FC236}">
                  <a16:creationId xmlns:a16="http://schemas.microsoft.com/office/drawing/2014/main" id="{103CCE3C-5B0A-8B5B-B4A4-F6708E65BB70}"/>
                </a:ext>
              </a:extLst>
            </p:cNvPr>
            <p:cNvPicPr>
              <a:picLocks noChangeAspect="1"/>
            </p:cNvPicPr>
            <p:nvPr/>
          </p:nvPicPr>
          <p:blipFill rotWithShape="1">
            <a:blip r:embed="rId5"/>
            <a:srcRect t="13039" b="3701"/>
            <a:stretch/>
          </p:blipFill>
          <p:spPr>
            <a:xfrm>
              <a:off x="1127448" y="3632296"/>
              <a:ext cx="4671329" cy="2924332"/>
            </a:xfrm>
            <a:prstGeom prst="rect">
              <a:avLst/>
            </a:prstGeom>
          </p:spPr>
        </p:pic>
        <p:sp>
          <p:nvSpPr>
            <p:cNvPr id="18" name="箭头: 右 6">
              <a:extLst>
                <a:ext uri="{FF2B5EF4-FFF2-40B4-BE49-F238E27FC236}">
                  <a16:creationId xmlns:a16="http://schemas.microsoft.com/office/drawing/2014/main" id="{8CCC65AE-04BF-02D9-1AD6-E4BCC81AE470}"/>
                </a:ext>
              </a:extLst>
            </p:cNvPr>
            <p:cNvSpPr/>
            <p:nvPr/>
          </p:nvSpPr>
          <p:spPr>
            <a:xfrm rot="5400000">
              <a:off x="7984952" y="5000448"/>
              <a:ext cx="1872208" cy="288032"/>
            </a:xfrm>
            <a:prstGeom prst="rightArrow">
              <a:avLst>
                <a:gd name="adj1" fmla="val 50000"/>
                <a:gd name="adj2" fmla="val 142183"/>
              </a:avLst>
            </a:prstGeom>
            <a:solidFill>
              <a:srgbClr val="FF0000">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p>
          </p:txBody>
        </p:sp>
        <p:sp>
          <p:nvSpPr>
            <p:cNvPr id="19" name="文本框 7">
              <a:extLst>
                <a:ext uri="{FF2B5EF4-FFF2-40B4-BE49-F238E27FC236}">
                  <a16:creationId xmlns:a16="http://schemas.microsoft.com/office/drawing/2014/main" id="{BB326A58-C9E1-B616-04F5-15FD9A4031C6}"/>
                </a:ext>
              </a:extLst>
            </p:cNvPr>
            <p:cNvSpPr txBox="1"/>
            <p:nvPr/>
          </p:nvSpPr>
          <p:spPr>
            <a:xfrm>
              <a:off x="8182592" y="4909795"/>
              <a:ext cx="721397" cy="374589"/>
            </a:xfrm>
            <a:prstGeom prst="rect">
              <a:avLst/>
            </a:prstGeom>
            <a:noFill/>
          </p:spPr>
          <p:txBody>
            <a:bodyPr wrap="square" rtlCol="0">
              <a:spAutoFit/>
            </a:bodyPr>
            <a:lstStyle/>
            <a:p>
              <a:r>
                <a:rPr lang="en-US" altLang="zh-CN" sz="1350" b="1" dirty="0">
                  <a:solidFill>
                    <a:srgbClr val="FF7C80"/>
                  </a:solidFill>
                  <a:latin typeface="黑体" panose="02010609060101010101" pitchFamily="49" charset="-122"/>
                  <a:ea typeface="黑体" panose="02010609060101010101" pitchFamily="49" charset="-122"/>
                </a:rPr>
                <a:t>10</a:t>
              </a:r>
              <a:r>
                <a:rPr lang="en-US" altLang="zh-CN" sz="1350" b="1" baseline="30000" dirty="0">
                  <a:solidFill>
                    <a:srgbClr val="FF7C80"/>
                  </a:solidFill>
                  <a:latin typeface="黑体" panose="02010609060101010101" pitchFamily="49" charset="-122"/>
                  <a:ea typeface="黑体" panose="02010609060101010101" pitchFamily="49" charset="-122"/>
                </a:rPr>
                <a:t>-3</a:t>
              </a:r>
              <a:endParaRPr lang="zh-CN" altLang="en-US" sz="1350" b="1" baseline="30000" dirty="0">
                <a:solidFill>
                  <a:srgbClr val="FF7C80"/>
                </a:solidFill>
                <a:latin typeface="黑体" panose="02010609060101010101" pitchFamily="49" charset="-122"/>
                <a:ea typeface="黑体" panose="02010609060101010101" pitchFamily="49" charset="-122"/>
              </a:endParaRPr>
            </a:p>
          </p:txBody>
        </p:sp>
      </p:grpSp>
      <p:sp>
        <p:nvSpPr>
          <p:cNvPr id="21" name="TextBox 20">
            <a:extLst>
              <a:ext uri="{FF2B5EF4-FFF2-40B4-BE49-F238E27FC236}">
                <a16:creationId xmlns:a16="http://schemas.microsoft.com/office/drawing/2014/main" id="{88CB3E80-E219-E7A2-07F5-135789665FA2}"/>
              </a:ext>
            </a:extLst>
          </p:cNvPr>
          <p:cNvSpPr txBox="1"/>
          <p:nvPr/>
        </p:nvSpPr>
        <p:spPr>
          <a:xfrm>
            <a:off x="2002385" y="3006301"/>
            <a:ext cx="5839691" cy="646331"/>
          </a:xfrm>
          <a:prstGeom prst="rect">
            <a:avLst/>
          </a:prstGeom>
          <a:noFill/>
        </p:spPr>
        <p:txBody>
          <a:bodyPr wrap="square">
            <a:spAutoFit/>
          </a:bodyPr>
          <a:lstStyle/>
          <a:p>
            <a:r>
              <a:rPr lang="zh-CN" altLang="en-US" sz="1800" dirty="0">
                <a:solidFill>
                  <a:schemeClr val="tx2"/>
                </a:solidFill>
                <a:latin typeface="+mn-ea"/>
                <a:ea typeface="+mn-ea"/>
              </a:rPr>
              <a:t>实现了对宇宙线背景事例的高排除率， 部分能区达到了</a:t>
            </a:r>
            <a:r>
              <a:rPr lang="en-US" altLang="zh-CN" sz="1800" dirty="0">
                <a:solidFill>
                  <a:schemeClr val="tx2"/>
                </a:solidFill>
                <a:latin typeface="+mn-ea"/>
                <a:ea typeface="+mn-ea"/>
              </a:rPr>
              <a:t>6</a:t>
            </a:r>
            <a:r>
              <a:rPr lang="en-US" sz="1800" dirty="0">
                <a:solidFill>
                  <a:schemeClr val="tx2"/>
                </a:solidFill>
                <a:latin typeface="+mn-ea"/>
                <a:ea typeface="+mn-ea"/>
              </a:rPr>
              <a:t>e-4</a:t>
            </a:r>
            <a:r>
              <a:rPr lang="zh-CN" altLang="en-US" sz="1800" dirty="0">
                <a:solidFill>
                  <a:schemeClr val="tx2"/>
                </a:solidFill>
                <a:latin typeface="+mn-ea"/>
                <a:ea typeface="+mn-ea"/>
              </a:rPr>
              <a:t>，</a:t>
            </a:r>
            <a:r>
              <a:rPr lang="en-CN" sz="1800" b="1" dirty="0">
                <a:solidFill>
                  <a:srgbClr val="C00000"/>
                </a:solidFill>
                <a:latin typeface="+mn-ea"/>
                <a:ea typeface="+mn-ea"/>
              </a:rPr>
              <a:t>达到了国际上同类实验的最高水平</a:t>
            </a:r>
            <a:endParaRPr lang="en-CN" dirty="0"/>
          </a:p>
        </p:txBody>
      </p:sp>
      <p:sp>
        <p:nvSpPr>
          <p:cNvPr id="17" name="Rectangle 16">
            <a:extLst>
              <a:ext uri="{FF2B5EF4-FFF2-40B4-BE49-F238E27FC236}">
                <a16:creationId xmlns:a16="http://schemas.microsoft.com/office/drawing/2014/main" id="{11D9C5D8-16F2-829C-58AB-524F800FA9F7}"/>
              </a:ext>
            </a:extLst>
          </p:cNvPr>
          <p:cNvSpPr>
            <a:spLocks noChangeArrowheads="1"/>
          </p:cNvSpPr>
          <p:nvPr/>
        </p:nvSpPr>
        <p:spPr bwMode="auto">
          <a:xfrm>
            <a:off x="1104844" y="6013479"/>
            <a:ext cx="7738710" cy="83096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lIns="91400" tIns="45702" rIns="91400" bIns="45702">
            <a:spAutoFit/>
          </a:bodyPr>
          <a:lstStyle/>
          <a:p>
            <a:pPr algn="ctr" defTabSz="685800"/>
            <a:r>
              <a:rPr lang="en-US" altLang="zh-CN" sz="2400" dirty="0">
                <a:solidFill>
                  <a:schemeClr val="tx2"/>
                </a:solidFill>
                <a:latin typeface="Comic Sans MS" panose="030F0902030302020204" pitchFamily="66" charset="0"/>
                <a:ea typeface="微软雅黑" panose="020B0503020204020204" pitchFamily="34" charset="-122"/>
              </a:rPr>
              <a:t>LHAASO is a good facility to do sky survey at  VHE + UHE  and monitor transient  </a:t>
            </a:r>
          </a:p>
        </p:txBody>
      </p:sp>
    </p:spTree>
    <p:extLst>
      <p:ext uri="{BB962C8B-B14F-4D97-AF65-F5344CB8AC3E}">
        <p14:creationId xmlns:p14="http://schemas.microsoft.com/office/powerpoint/2010/main" val="33248197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C567FA9-8FF6-4911-9087-5A79E49E1B96}"/>
              </a:ext>
            </a:extLst>
          </p:cNvPr>
          <p:cNvSpPr>
            <a:spLocks noGrp="1"/>
          </p:cNvSpPr>
          <p:nvPr>
            <p:ph type="title"/>
          </p:nvPr>
        </p:nvSpPr>
        <p:spPr>
          <a:xfrm>
            <a:off x="213941" y="64100"/>
            <a:ext cx="8229600" cy="949929"/>
          </a:xfrm>
        </p:spPr>
        <p:txBody>
          <a:bodyPr>
            <a:normAutofit fontScale="90000"/>
          </a:bodyPr>
          <a:lstStyle/>
          <a:p>
            <a:pPr algn="r"/>
            <a:r>
              <a:rPr lang="en-US" altLang="zh-CN" sz="3600" dirty="0">
                <a:solidFill>
                  <a:schemeClr val="tx2"/>
                </a:solidFill>
                <a:latin typeface="Comic Sans MS" panose="030F0902030302020204" pitchFamily="66" charset="0"/>
              </a:rPr>
              <a:t>SED of the Crab: Extreme E-accelerator</a:t>
            </a:r>
            <a:br>
              <a:rPr lang="en-US" altLang="zh-CN" dirty="0"/>
            </a:br>
            <a:r>
              <a:rPr lang="fr-FR" altLang="zh-CN" sz="1600" b="1" i="1" dirty="0">
                <a:solidFill>
                  <a:srgbClr val="FF0000"/>
                </a:solidFill>
              </a:rPr>
              <a:t>LHAASO, Science</a:t>
            </a:r>
            <a:r>
              <a:rPr lang="zh-CN" altLang="en-US" sz="1600" b="1" i="1" dirty="0">
                <a:solidFill>
                  <a:srgbClr val="FF0000"/>
                </a:solidFill>
              </a:rPr>
              <a:t> </a:t>
            </a:r>
            <a:r>
              <a:rPr lang="en-US" altLang="zh-CN" sz="1600" b="1" i="1" dirty="0">
                <a:solidFill>
                  <a:srgbClr val="FF0000"/>
                </a:solidFill>
              </a:rPr>
              <a:t>373:</a:t>
            </a:r>
            <a:r>
              <a:rPr lang="zh-CN" altLang="en-US" sz="1600" b="1" i="1" dirty="0">
                <a:solidFill>
                  <a:srgbClr val="FF0000"/>
                </a:solidFill>
              </a:rPr>
              <a:t> </a:t>
            </a:r>
            <a:r>
              <a:rPr lang="en-US" altLang="zh-CN" sz="1600" b="1" i="1" dirty="0">
                <a:solidFill>
                  <a:srgbClr val="FF0000"/>
                </a:solidFill>
              </a:rPr>
              <a:t>425-430</a:t>
            </a:r>
            <a:r>
              <a:rPr lang="fr-FR" altLang="zh-CN" sz="1600" b="1" i="1" dirty="0">
                <a:solidFill>
                  <a:srgbClr val="FF0000"/>
                </a:solidFill>
              </a:rPr>
              <a:t>, 2021</a:t>
            </a:r>
            <a:endParaRPr lang="zh-CN" altLang="en-US" sz="1600" b="1" dirty="0">
              <a:solidFill>
                <a:srgbClr val="FF0000"/>
              </a:solidFill>
            </a:endParaRPr>
          </a:p>
        </p:txBody>
      </p:sp>
      <p:sp>
        <p:nvSpPr>
          <p:cNvPr id="17" name="Content Placeholder 16">
            <a:extLst>
              <a:ext uri="{FF2B5EF4-FFF2-40B4-BE49-F238E27FC236}">
                <a16:creationId xmlns:a16="http://schemas.microsoft.com/office/drawing/2014/main" id="{799282BB-EE1D-0FE2-B846-3555B2E95A09}"/>
              </a:ext>
            </a:extLst>
          </p:cNvPr>
          <p:cNvSpPr>
            <a:spLocks noGrp="1"/>
          </p:cNvSpPr>
          <p:nvPr>
            <p:ph idx="1"/>
          </p:nvPr>
        </p:nvSpPr>
        <p:spPr>
          <a:xfrm>
            <a:off x="118050" y="1177007"/>
            <a:ext cx="4709108" cy="4937043"/>
          </a:xfrm>
        </p:spPr>
        <p:txBody>
          <a:bodyPr>
            <a:normAutofit/>
          </a:bodyPr>
          <a:lstStyle/>
          <a:p>
            <a:r>
              <a:rPr lang="en-US" sz="1800" dirty="0">
                <a:solidFill>
                  <a:schemeClr val="tx2"/>
                </a:solidFill>
                <a:latin typeface="Comic Sans MS" panose="030F0902030302020204" pitchFamily="66" charset="0"/>
              </a:rPr>
              <a:t>Observation</a:t>
            </a:r>
          </a:p>
          <a:p>
            <a:pPr lvl="1"/>
            <a:r>
              <a:rPr lang="en-US" sz="1600" dirty="0">
                <a:solidFill>
                  <a:schemeClr val="tx2"/>
                </a:solidFill>
                <a:latin typeface="Comic Sans MS" panose="030F0902030302020204" pitchFamily="66" charset="0"/>
              </a:rPr>
              <a:t>For the first time c</a:t>
            </a:r>
            <a:r>
              <a:rPr lang="en-CN" sz="1600" dirty="0">
                <a:solidFill>
                  <a:schemeClr val="tx2"/>
                </a:solidFill>
                <a:latin typeface="Comic Sans MS" panose="030F0902030302020204" pitchFamily="66" charset="0"/>
              </a:rPr>
              <a:t>overing 3.5 decdades of energy (300 GeV – 1.1 PeV)</a:t>
            </a:r>
          </a:p>
          <a:p>
            <a:pPr lvl="1"/>
            <a:r>
              <a:rPr lang="en-US" sz="1600" dirty="0">
                <a:solidFill>
                  <a:schemeClr val="tx2"/>
                </a:solidFill>
                <a:latin typeface="Comic Sans MS" panose="030F0902030302020204" pitchFamily="66" charset="0"/>
              </a:rPr>
              <a:t>Consistent with others &lt; 100 </a:t>
            </a:r>
            <a:r>
              <a:rPr lang="en-US" sz="1600" dirty="0" err="1">
                <a:solidFill>
                  <a:schemeClr val="tx2"/>
                </a:solidFill>
                <a:latin typeface="Comic Sans MS" panose="030F0902030302020204" pitchFamily="66" charset="0"/>
              </a:rPr>
              <a:t>TeV</a:t>
            </a:r>
            <a:endParaRPr lang="en-US" sz="1600" dirty="0">
              <a:solidFill>
                <a:schemeClr val="tx2"/>
              </a:solidFill>
              <a:latin typeface="Comic Sans MS" panose="030F0902030302020204" pitchFamily="66" charset="0"/>
            </a:endParaRPr>
          </a:p>
          <a:p>
            <a:pPr lvl="1"/>
            <a:r>
              <a:rPr lang="en-US" sz="1600" dirty="0">
                <a:solidFill>
                  <a:schemeClr val="tx2"/>
                </a:solidFill>
                <a:latin typeface="Comic Sans MS" panose="030F0902030302020204" pitchFamily="66" charset="0"/>
              </a:rPr>
              <a:t>Self cross-check between WCDA and KM2A; KM2A and WFCTA</a:t>
            </a:r>
          </a:p>
          <a:p>
            <a:endParaRPr lang="en-US" sz="1800" dirty="0">
              <a:solidFill>
                <a:schemeClr val="tx2"/>
              </a:solidFill>
              <a:latin typeface="Comic Sans MS" panose="030F0902030302020204" pitchFamily="66" charset="0"/>
            </a:endParaRPr>
          </a:p>
          <a:p>
            <a:r>
              <a:rPr lang="en-US" sz="1800" dirty="0">
                <a:solidFill>
                  <a:schemeClr val="tx2"/>
                </a:solidFill>
                <a:latin typeface="Comic Sans MS" panose="030F0902030302020204" pitchFamily="66" charset="0"/>
              </a:rPr>
              <a:t>Interpretation</a:t>
            </a:r>
          </a:p>
          <a:p>
            <a:pPr lvl="1"/>
            <a:r>
              <a:rPr lang="en-US" altLang="zh-CN" sz="1600" dirty="0">
                <a:solidFill>
                  <a:schemeClr val="tx2"/>
                </a:solidFill>
                <a:latin typeface="Comic Sans MS" panose="030F0902030302020204" pitchFamily="66" charset="0"/>
              </a:rPr>
              <a:t>Perfect interpretation of one-zone electronic origin up to 50TeV</a:t>
            </a:r>
          </a:p>
          <a:p>
            <a:pPr lvl="1"/>
            <a:r>
              <a:rPr lang="pt-BR" altLang="zh-CN" sz="1600" dirty="0" err="1">
                <a:solidFill>
                  <a:schemeClr val="tx2"/>
                </a:solidFill>
                <a:latin typeface="Comic Sans MS" panose="030F0902030302020204" pitchFamily="66" charset="0"/>
              </a:rPr>
              <a:t>Maximum</a:t>
            </a:r>
            <a:r>
              <a:rPr lang="pt-BR" altLang="zh-CN" sz="1600" dirty="0">
                <a:solidFill>
                  <a:schemeClr val="tx2"/>
                </a:solidFill>
                <a:latin typeface="Comic Sans MS" panose="030F0902030302020204" pitchFamily="66" charset="0"/>
              </a:rPr>
              <a:t> </a:t>
            </a:r>
            <a:r>
              <a:rPr lang="pt-BR" altLang="zh-CN" sz="1600" dirty="0" err="1">
                <a:solidFill>
                  <a:schemeClr val="tx2"/>
                </a:solidFill>
                <a:latin typeface="Comic Sans MS" panose="030F0902030302020204" pitchFamily="66" charset="0"/>
              </a:rPr>
              <a:t>photon</a:t>
            </a:r>
            <a:r>
              <a:rPr lang="pt-BR" altLang="zh-CN" sz="1600" dirty="0">
                <a:solidFill>
                  <a:schemeClr val="tx2"/>
                </a:solidFill>
                <a:latin typeface="Comic Sans MS" panose="030F0902030302020204" pitchFamily="66" charset="0"/>
              </a:rPr>
              <a:t> </a:t>
            </a:r>
            <a:r>
              <a:rPr lang="pt-BR" altLang="zh-CN" sz="1600" dirty="0" err="1">
                <a:solidFill>
                  <a:schemeClr val="tx2"/>
                </a:solidFill>
                <a:latin typeface="Comic Sans MS" panose="030F0902030302020204" pitchFamily="66" charset="0"/>
              </a:rPr>
              <a:t>energy</a:t>
            </a:r>
            <a:r>
              <a:rPr lang="pt-BR" altLang="zh-CN" sz="1600" dirty="0">
                <a:solidFill>
                  <a:schemeClr val="tx2"/>
                </a:solidFill>
                <a:latin typeface="Comic Sans MS" panose="030F0902030302020204" pitchFamily="66" charset="0"/>
              </a:rPr>
              <a:t> 1.12</a:t>
            </a:r>
            <a:r>
              <a:rPr lang="pt-BR" altLang="zh-CN" sz="1600" dirty="0">
                <a:solidFill>
                  <a:schemeClr val="tx2"/>
                </a:solidFill>
                <a:latin typeface="Comic Sans MS" panose="030F0902030302020204" pitchFamily="66" charset="0"/>
                <a:cs typeface="Times New Roman" panose="02020603050405020304" pitchFamily="18" charset="0"/>
              </a:rPr>
              <a:t>±0.09 </a:t>
            </a:r>
            <a:r>
              <a:rPr lang="pt-BR" altLang="zh-CN" sz="1600" dirty="0" err="1">
                <a:solidFill>
                  <a:schemeClr val="tx2"/>
                </a:solidFill>
                <a:latin typeface="Comic Sans MS" panose="030F0902030302020204" pitchFamily="66" charset="0"/>
                <a:cs typeface="Times New Roman" panose="02020603050405020304" pitchFamily="18" charset="0"/>
              </a:rPr>
              <a:t>PeV</a:t>
            </a:r>
            <a:r>
              <a:rPr lang="pt-BR" altLang="zh-CN" sz="1600" dirty="0">
                <a:solidFill>
                  <a:schemeClr val="tx2"/>
                </a:solidFill>
                <a:latin typeface="Comic Sans MS" panose="030F0902030302020204" pitchFamily="66" charset="0"/>
                <a:cs typeface="Times New Roman" panose="02020603050405020304" pitchFamily="18" charset="0"/>
                <a:sym typeface="Wingdings" panose="05000000000000000000" pitchFamily="2" charset="2"/>
              </a:rPr>
              <a:t> </a:t>
            </a:r>
            <a:r>
              <a:rPr lang="pt-BR" altLang="zh-CN" sz="1600" dirty="0" err="1">
                <a:solidFill>
                  <a:srgbClr val="FF0000"/>
                </a:solidFill>
                <a:latin typeface="Comic Sans MS" panose="030F0902030302020204" pitchFamily="66" charset="0"/>
                <a:cs typeface="Times New Roman" panose="02020603050405020304" pitchFamily="18" charset="0"/>
                <a:sym typeface="Wingdings" panose="05000000000000000000" pitchFamily="2" charset="2"/>
              </a:rPr>
              <a:t>primary</a:t>
            </a:r>
            <a:r>
              <a:rPr lang="pt-BR" altLang="zh-CN" sz="1600" dirty="0">
                <a:solidFill>
                  <a:srgbClr val="FF0000"/>
                </a:solidFill>
                <a:latin typeface="Comic Sans MS" panose="030F0902030302020204" pitchFamily="66" charset="0"/>
                <a:cs typeface="Times New Roman" panose="02020603050405020304" pitchFamily="18" charset="0"/>
                <a:sym typeface="Wingdings" panose="05000000000000000000" pitchFamily="2" charset="2"/>
              </a:rPr>
              <a:t> </a:t>
            </a:r>
            <a:r>
              <a:rPr lang="pt-BR" altLang="zh-CN" sz="1600" dirty="0" err="1">
                <a:solidFill>
                  <a:srgbClr val="FF0000"/>
                </a:solidFill>
                <a:latin typeface="Comic Sans MS" panose="030F0902030302020204" pitchFamily="66" charset="0"/>
                <a:cs typeface="Times New Roman" panose="02020603050405020304" pitchFamily="18" charset="0"/>
                <a:sym typeface="Wingdings" panose="05000000000000000000" pitchFamily="2" charset="2"/>
              </a:rPr>
              <a:t>electron</a:t>
            </a:r>
            <a:r>
              <a:rPr lang="pt-BR" altLang="zh-CN" sz="1600" dirty="0">
                <a:solidFill>
                  <a:srgbClr val="FF0000"/>
                </a:solidFill>
                <a:latin typeface="Comic Sans MS" panose="030F0902030302020204" pitchFamily="66" charset="0"/>
                <a:cs typeface="Times New Roman" panose="02020603050405020304" pitchFamily="18" charset="0"/>
                <a:sym typeface="Wingdings" panose="05000000000000000000" pitchFamily="2" charset="2"/>
              </a:rPr>
              <a:t> </a:t>
            </a:r>
            <a:r>
              <a:rPr lang="pt-BR" altLang="zh-CN" sz="1600" dirty="0" err="1">
                <a:solidFill>
                  <a:srgbClr val="FF0000"/>
                </a:solidFill>
                <a:latin typeface="Comic Sans MS" panose="030F0902030302020204" pitchFamily="66" charset="0"/>
                <a:cs typeface="Times New Roman" panose="02020603050405020304" pitchFamily="18" charset="0"/>
                <a:sym typeface="Wingdings" panose="05000000000000000000" pitchFamily="2" charset="2"/>
              </a:rPr>
              <a:t>energy</a:t>
            </a:r>
            <a:r>
              <a:rPr lang="pt-BR" altLang="zh-CN" sz="1600" dirty="0">
                <a:solidFill>
                  <a:srgbClr val="FF0000"/>
                </a:solidFill>
                <a:latin typeface="Comic Sans MS" panose="030F0902030302020204" pitchFamily="66" charset="0"/>
                <a:cs typeface="Times New Roman" panose="02020603050405020304" pitchFamily="18" charset="0"/>
                <a:sym typeface="Wingdings" panose="05000000000000000000" pitchFamily="2" charset="2"/>
              </a:rPr>
              <a:t> 2.3 </a:t>
            </a:r>
            <a:r>
              <a:rPr lang="pt-BR" altLang="zh-CN" sz="1600" dirty="0" err="1">
                <a:solidFill>
                  <a:srgbClr val="FF0000"/>
                </a:solidFill>
                <a:latin typeface="Comic Sans MS" panose="030F0902030302020204" pitchFamily="66" charset="0"/>
                <a:cs typeface="Times New Roman" panose="02020603050405020304" pitchFamily="18" charset="0"/>
                <a:sym typeface="Wingdings" panose="05000000000000000000" pitchFamily="2" charset="2"/>
              </a:rPr>
              <a:t>PeV</a:t>
            </a:r>
            <a:endParaRPr lang="pt-BR" sz="1600" dirty="0">
              <a:solidFill>
                <a:srgbClr val="FF0000"/>
              </a:solidFill>
              <a:latin typeface="Comic Sans MS" panose="030F0902030302020204" pitchFamily="66" charset="0"/>
              <a:sym typeface="+mn-ea"/>
            </a:endParaRPr>
          </a:p>
          <a:p>
            <a:pPr lvl="1"/>
            <a:r>
              <a:rPr lang="en-US" altLang="zh-CN" sz="1600" dirty="0">
                <a:solidFill>
                  <a:schemeClr val="tx2"/>
                </a:solidFill>
                <a:latin typeface="Comic Sans MS" panose="030F0902030302020204" pitchFamily="66" charset="0"/>
                <a:sym typeface="+mn-ea"/>
              </a:rPr>
              <a:t>Acceleration rate </a:t>
            </a:r>
            <a:r>
              <a:rPr lang="el-GR" altLang="zh-CN" sz="1600" dirty="0">
                <a:solidFill>
                  <a:schemeClr val="tx2"/>
                </a:solidFill>
                <a:latin typeface="+mn-ea"/>
                <a:cs typeface="Times New Roman" panose="02020603050405020304" pitchFamily="18" charset="0"/>
                <a:sym typeface="+mn-ea"/>
              </a:rPr>
              <a:t>η</a:t>
            </a:r>
            <a:r>
              <a:rPr lang="en-US" altLang="zh-CN" sz="1600" dirty="0">
                <a:solidFill>
                  <a:schemeClr val="tx2"/>
                </a:solidFill>
                <a:latin typeface="Comic Sans MS" panose="030F0902030302020204" pitchFamily="66" charset="0"/>
                <a:cs typeface="Times New Roman" panose="02020603050405020304" pitchFamily="18" charset="0"/>
                <a:sym typeface="+mn-ea"/>
              </a:rPr>
              <a:t>≈0.16</a:t>
            </a:r>
            <a:r>
              <a:rPr lang="zh-CN" altLang="en-US" sz="1600" dirty="0">
                <a:solidFill>
                  <a:schemeClr val="tx2"/>
                </a:solidFill>
                <a:latin typeface="Comic Sans MS" panose="030F0902030302020204" pitchFamily="66" charset="0"/>
                <a:cs typeface="Times New Roman" panose="02020603050405020304" pitchFamily="18" charset="0"/>
                <a:sym typeface="+mn-ea"/>
              </a:rPr>
              <a:t> </a:t>
            </a:r>
            <a:r>
              <a:rPr lang="en-US" altLang="zh-CN" sz="1600" dirty="0">
                <a:solidFill>
                  <a:schemeClr val="tx2"/>
                </a:solidFill>
                <a:latin typeface="Comic Sans MS" panose="030F0902030302020204" pitchFamily="66" charset="0"/>
                <a:cs typeface="Times New Roman" panose="02020603050405020304" pitchFamily="18" charset="0"/>
                <a:sym typeface="+mn-ea"/>
              </a:rPr>
              <a:t>to balance </a:t>
            </a:r>
            <a:r>
              <a:rPr lang="en-US" altLang="zh-CN" sz="1600" dirty="0">
                <a:solidFill>
                  <a:schemeClr val="tx2"/>
                </a:solidFill>
                <a:latin typeface="Comic Sans MS" panose="030F0902030302020204" pitchFamily="66" charset="0"/>
                <a:sym typeface="+mn-ea"/>
              </a:rPr>
              <a:t>the synchrotron losses rate for maximum energy.</a:t>
            </a:r>
          </a:p>
          <a:p>
            <a:endParaRPr lang="en-US" altLang="zh-CN" sz="2000" dirty="0">
              <a:solidFill>
                <a:schemeClr val="tx2"/>
              </a:solidFill>
              <a:latin typeface="Comic Sans MS" panose="030F0902030302020204" pitchFamily="66" charset="0"/>
            </a:endParaRPr>
          </a:p>
        </p:txBody>
      </p:sp>
      <p:sp>
        <p:nvSpPr>
          <p:cNvPr id="4" name="灯片编号占位符 3">
            <a:extLst>
              <a:ext uri="{FF2B5EF4-FFF2-40B4-BE49-F238E27FC236}">
                <a16:creationId xmlns:a16="http://schemas.microsoft.com/office/drawing/2014/main" id="{F843403B-233E-481A-8599-ED271C8484E2}"/>
              </a:ext>
            </a:extLst>
          </p:cNvPr>
          <p:cNvSpPr>
            <a:spLocks noGrp="1"/>
          </p:cNvSpPr>
          <p:nvPr>
            <p:ph type="sldNum" sz="quarter" idx="12"/>
          </p:nvPr>
        </p:nvSpPr>
        <p:spPr/>
        <p:txBody>
          <a:bodyPr/>
          <a:lstStyle/>
          <a:p>
            <a:fld id="{57B7A88C-2608-48AA-AC46-4CFAB3029A3B}" type="slidenum">
              <a:rPr lang="zh-CN" altLang="en-US" smtClean="0"/>
              <a:pPr/>
              <a:t>19</a:t>
            </a:fld>
            <a:endParaRPr lang="zh-CN" altLang="en-US" dirty="0"/>
          </a:p>
        </p:txBody>
      </p:sp>
      <p:pic>
        <p:nvPicPr>
          <p:cNvPr id="6" name="图片 5">
            <a:extLst>
              <a:ext uri="{FF2B5EF4-FFF2-40B4-BE49-F238E27FC236}">
                <a16:creationId xmlns:a16="http://schemas.microsoft.com/office/drawing/2014/main" id="{9D2337DE-7AD0-4D14-B51E-32F29B78E277}"/>
              </a:ext>
            </a:extLst>
          </p:cNvPr>
          <p:cNvPicPr>
            <a:picLocks noChangeAspect="1"/>
          </p:cNvPicPr>
          <p:nvPr/>
        </p:nvPicPr>
        <p:blipFill>
          <a:blip r:embed="rId3"/>
          <a:stretch>
            <a:fillRect/>
          </a:stretch>
        </p:blipFill>
        <p:spPr>
          <a:xfrm>
            <a:off x="4952368" y="4203733"/>
            <a:ext cx="3616383" cy="2418929"/>
          </a:xfrm>
          <a:prstGeom prst="rect">
            <a:avLst/>
          </a:prstGeom>
        </p:spPr>
      </p:pic>
      <p:pic>
        <p:nvPicPr>
          <p:cNvPr id="7" name="图片 4">
            <a:extLst>
              <a:ext uri="{FF2B5EF4-FFF2-40B4-BE49-F238E27FC236}">
                <a16:creationId xmlns:a16="http://schemas.microsoft.com/office/drawing/2014/main" id="{3B5E970C-9243-146C-2B73-2F3F4B1F246F}"/>
              </a:ext>
            </a:extLst>
          </p:cNvPr>
          <p:cNvPicPr>
            <a:picLocks noChangeAspect="1"/>
          </p:cNvPicPr>
          <p:nvPr/>
        </p:nvPicPr>
        <p:blipFill>
          <a:blip r:embed="rId4"/>
          <a:stretch>
            <a:fillRect/>
          </a:stretch>
        </p:blipFill>
        <p:spPr>
          <a:xfrm>
            <a:off x="4827158" y="1177007"/>
            <a:ext cx="3741593" cy="2863748"/>
          </a:xfrm>
          <a:prstGeom prst="rect">
            <a:avLst/>
          </a:prstGeom>
        </p:spPr>
      </p:pic>
    </p:spTree>
    <p:extLst>
      <p:ext uri="{BB962C8B-B14F-4D97-AF65-F5344CB8AC3E}">
        <p14:creationId xmlns:p14="http://schemas.microsoft.com/office/powerpoint/2010/main" val="18110963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704249-46E7-034F-BD2E-45A10A55CB9F}"/>
              </a:ext>
            </a:extLst>
          </p:cNvPr>
          <p:cNvSpPr>
            <a:spLocks noGrp="1"/>
          </p:cNvSpPr>
          <p:nvPr>
            <p:ph type="title"/>
          </p:nvPr>
        </p:nvSpPr>
        <p:spPr>
          <a:xfrm>
            <a:off x="457200" y="232597"/>
            <a:ext cx="8229600" cy="629252"/>
          </a:xfrm>
        </p:spPr>
        <p:txBody>
          <a:bodyPr>
            <a:noAutofit/>
          </a:bodyPr>
          <a:lstStyle/>
          <a:p>
            <a:r>
              <a:rPr lang="en-CN" sz="3600" dirty="0">
                <a:solidFill>
                  <a:schemeClr val="tx2"/>
                </a:solidFill>
                <a:latin typeface="Comic Sans MS" panose="030F0902030302020204" pitchFamily="66" charset="0"/>
              </a:rPr>
              <a:t>outline</a:t>
            </a:r>
          </a:p>
        </p:txBody>
      </p:sp>
      <p:sp>
        <p:nvSpPr>
          <p:cNvPr id="3" name="Content Placeholder 2">
            <a:extLst>
              <a:ext uri="{FF2B5EF4-FFF2-40B4-BE49-F238E27FC236}">
                <a16:creationId xmlns:a16="http://schemas.microsoft.com/office/drawing/2014/main" id="{E068B1FE-D8AC-1B40-8355-03AF30F2FC45}"/>
              </a:ext>
            </a:extLst>
          </p:cNvPr>
          <p:cNvSpPr>
            <a:spLocks noGrp="1"/>
          </p:cNvSpPr>
          <p:nvPr>
            <p:ph idx="1"/>
          </p:nvPr>
        </p:nvSpPr>
        <p:spPr>
          <a:xfrm>
            <a:off x="457200" y="861850"/>
            <a:ext cx="8229600" cy="5264314"/>
          </a:xfrm>
        </p:spPr>
        <p:txBody>
          <a:bodyPr>
            <a:normAutofit/>
          </a:bodyPr>
          <a:lstStyle/>
          <a:p>
            <a:endParaRPr lang="en-US" sz="2200" dirty="0">
              <a:solidFill>
                <a:schemeClr val="accent1"/>
              </a:solidFill>
              <a:latin typeface="Comic Sans MS" panose="030F0902030302020204" pitchFamily="66" charset="0"/>
            </a:endParaRPr>
          </a:p>
          <a:p>
            <a:endParaRPr lang="en-US" sz="2200" dirty="0">
              <a:solidFill>
                <a:schemeClr val="accent1"/>
              </a:solidFill>
              <a:latin typeface="Comic Sans MS" panose="030F0902030302020204" pitchFamily="66" charset="0"/>
            </a:endParaRPr>
          </a:p>
          <a:p>
            <a:r>
              <a:rPr lang="en-US" sz="2800" dirty="0">
                <a:solidFill>
                  <a:schemeClr val="tx2"/>
                </a:solidFill>
                <a:latin typeface="Comic Sans MS" panose="030F0902030302020204" pitchFamily="66" charset="0"/>
              </a:rPr>
              <a:t>LHAASO experiment </a:t>
            </a:r>
          </a:p>
          <a:p>
            <a:endParaRPr lang="en-US" sz="2800" dirty="0">
              <a:solidFill>
                <a:schemeClr val="tx2"/>
              </a:solidFill>
              <a:latin typeface="Comic Sans MS" panose="030F0902030302020204" pitchFamily="66" charset="0"/>
            </a:endParaRPr>
          </a:p>
          <a:p>
            <a:r>
              <a:rPr lang="en-US" sz="2800" dirty="0">
                <a:solidFill>
                  <a:schemeClr val="tx2"/>
                </a:solidFill>
                <a:latin typeface="Comic Sans MS" panose="030F0902030302020204" pitchFamily="66" charset="0"/>
              </a:rPr>
              <a:t>Data Analysis status</a:t>
            </a:r>
          </a:p>
          <a:p>
            <a:endParaRPr lang="en-US" sz="2800" dirty="0">
              <a:solidFill>
                <a:schemeClr val="tx2"/>
              </a:solidFill>
              <a:latin typeface="Comic Sans MS" panose="030F0902030302020204" pitchFamily="66" charset="0"/>
            </a:endParaRPr>
          </a:p>
          <a:p>
            <a:r>
              <a:rPr lang="en-CN" sz="2400" dirty="0">
                <a:solidFill>
                  <a:schemeClr val="tx2"/>
                </a:solidFill>
                <a:latin typeface="Comic Sans MS" panose="030F0902030302020204" pitchFamily="66" charset="0"/>
              </a:rPr>
              <a:t>Summary and prospects</a:t>
            </a:r>
          </a:p>
          <a:p>
            <a:pPr marL="0" indent="0">
              <a:buNone/>
            </a:pPr>
            <a:endParaRPr lang="en-US" sz="2200" dirty="0">
              <a:solidFill>
                <a:schemeClr val="accent1"/>
              </a:solidFill>
              <a:latin typeface="Comic Sans MS" panose="030F0902030302020204" pitchFamily="66" charset="0"/>
            </a:endParaRPr>
          </a:p>
          <a:p>
            <a:endParaRPr lang="en-US" sz="2200" dirty="0">
              <a:solidFill>
                <a:schemeClr val="accent1"/>
              </a:solidFill>
              <a:latin typeface="Comic Sans MS" panose="030F0902030302020204" pitchFamily="66" charset="0"/>
            </a:endParaRPr>
          </a:p>
          <a:p>
            <a:pPr marL="457200" lvl="1" indent="0">
              <a:buNone/>
            </a:pPr>
            <a:endParaRPr lang="en-CN" dirty="0"/>
          </a:p>
        </p:txBody>
      </p:sp>
      <p:pic>
        <p:nvPicPr>
          <p:cNvPr id="4" name="Picture 2">
            <a:extLst>
              <a:ext uri="{FF2B5EF4-FFF2-40B4-BE49-F238E27FC236}">
                <a16:creationId xmlns:a16="http://schemas.microsoft.com/office/drawing/2014/main" id="{65971F9F-35FB-B936-5935-843E1F8AF3E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31948" y="30576"/>
            <a:ext cx="2012052" cy="12949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153782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标题 1">
            <a:extLst>
              <a:ext uri="{FF2B5EF4-FFF2-40B4-BE49-F238E27FC236}">
                <a16:creationId xmlns:a16="http://schemas.microsoft.com/office/drawing/2014/main" id="{5E802D39-6FFF-43B2-A087-14BDD62271A8}"/>
              </a:ext>
            </a:extLst>
          </p:cNvPr>
          <p:cNvSpPr>
            <a:spLocks noGrp="1"/>
          </p:cNvSpPr>
          <p:nvPr>
            <p:ph type="title"/>
          </p:nvPr>
        </p:nvSpPr>
        <p:spPr>
          <a:xfrm>
            <a:off x="0" y="12194"/>
            <a:ext cx="9300384" cy="827106"/>
          </a:xfrm>
        </p:spPr>
        <p:txBody>
          <a:bodyPr>
            <a:normAutofit/>
          </a:bodyPr>
          <a:lstStyle/>
          <a:p>
            <a:r>
              <a:rPr lang="en-US" altLang="zh-CN" sz="3200" dirty="0">
                <a:solidFill>
                  <a:schemeClr val="tx2"/>
                </a:solidFill>
                <a:latin typeface="Comic Sans MS" panose="030F0902030302020204" pitchFamily="66" charset="0"/>
              </a:rPr>
              <a:t>Open UHE gamma-ray astronomy window </a:t>
            </a:r>
            <a:endParaRPr lang="zh-CN" altLang="en-US" sz="3200" dirty="0">
              <a:solidFill>
                <a:schemeClr val="tx2"/>
              </a:solidFill>
              <a:latin typeface="Comic Sans MS" panose="030F0902030302020204" pitchFamily="66" charset="0"/>
            </a:endParaRPr>
          </a:p>
        </p:txBody>
      </p:sp>
      <p:sp>
        <p:nvSpPr>
          <p:cNvPr id="6" name="文本框 5">
            <a:extLst>
              <a:ext uri="{FF2B5EF4-FFF2-40B4-BE49-F238E27FC236}">
                <a16:creationId xmlns:a16="http://schemas.microsoft.com/office/drawing/2014/main" id="{8A5FCF4C-7E1B-4B47-B146-5B2609077FBF}"/>
              </a:ext>
            </a:extLst>
          </p:cNvPr>
          <p:cNvSpPr txBox="1"/>
          <p:nvPr/>
        </p:nvSpPr>
        <p:spPr>
          <a:xfrm>
            <a:off x="4767368" y="5282848"/>
            <a:ext cx="4180953" cy="1292854"/>
          </a:xfrm>
          <a:prstGeom prst="rect">
            <a:avLst/>
          </a:prstGeom>
          <a:noFill/>
        </p:spPr>
        <p:txBody>
          <a:bodyPr wrap="none" rtlCol="0">
            <a:spAutoFit/>
          </a:bodyPr>
          <a:lstStyle/>
          <a:p>
            <a:pPr marL="214313" indent="-214313">
              <a:lnSpc>
                <a:spcPct val="150000"/>
              </a:lnSpc>
              <a:buFont typeface="Wingdings" panose="05000000000000000000" pitchFamily="2" charset="2"/>
              <a:buChar char="u"/>
            </a:pPr>
            <a:r>
              <a:rPr lang="en-US" altLang="zh-CN" dirty="0">
                <a:solidFill>
                  <a:schemeClr val="tx2"/>
                </a:solidFill>
                <a:latin typeface="Comic Sans MS" panose="030F0902030302020204" pitchFamily="66" charset="0"/>
              </a:rPr>
              <a:t>High Standard</a:t>
            </a:r>
            <a:r>
              <a:rPr lang="zh-CN" altLang="en-US" dirty="0">
                <a:solidFill>
                  <a:schemeClr val="tx2"/>
                </a:solidFill>
                <a:latin typeface="Comic Sans MS" panose="030F0902030302020204" pitchFamily="66" charset="0"/>
              </a:rPr>
              <a:t>：</a:t>
            </a:r>
            <a:r>
              <a:rPr lang="en-US" altLang="zh-CN" dirty="0">
                <a:solidFill>
                  <a:schemeClr val="tx2"/>
                </a:solidFill>
                <a:latin typeface="Comic Sans MS" panose="030F0902030302020204" pitchFamily="66" charset="0"/>
              </a:rPr>
              <a:t>significance</a:t>
            </a:r>
            <a:r>
              <a:rPr lang="zh-CN" altLang="en-US" dirty="0">
                <a:solidFill>
                  <a:schemeClr val="tx2"/>
                </a:solidFill>
                <a:latin typeface="Comic Sans MS" panose="030F0902030302020204" pitchFamily="66" charset="0"/>
              </a:rPr>
              <a:t> </a:t>
            </a:r>
            <a:r>
              <a:rPr lang="en-US" altLang="zh-CN" dirty="0">
                <a:solidFill>
                  <a:schemeClr val="tx2"/>
                </a:solidFill>
                <a:latin typeface="Comic Sans MS" panose="030F0902030302020204" pitchFamily="66" charset="0"/>
              </a:rPr>
              <a:t>&gt;7</a:t>
            </a:r>
            <a:r>
              <a:rPr lang="el-GR" altLang="zh-CN" dirty="0">
                <a:solidFill>
                  <a:schemeClr val="tx2"/>
                </a:solidFill>
              </a:rPr>
              <a:t>σ</a:t>
            </a:r>
            <a:endParaRPr lang="en-US" altLang="zh-CN" dirty="0">
              <a:solidFill>
                <a:schemeClr val="tx2"/>
              </a:solidFill>
              <a:latin typeface="Comic Sans MS" panose="030F0902030302020204" pitchFamily="66" charset="0"/>
            </a:endParaRPr>
          </a:p>
          <a:p>
            <a:pPr marL="214313" indent="-214313">
              <a:lnSpc>
                <a:spcPct val="150000"/>
              </a:lnSpc>
              <a:buFont typeface="Wingdings" panose="05000000000000000000" pitchFamily="2" charset="2"/>
              <a:buChar char="u"/>
            </a:pPr>
            <a:r>
              <a:rPr lang="en-US" altLang="zh-CN" dirty="0">
                <a:solidFill>
                  <a:schemeClr val="tx2"/>
                </a:solidFill>
                <a:latin typeface="Comic Sans MS" panose="030F0902030302020204" pitchFamily="66" charset="0"/>
              </a:rPr>
              <a:t>High Statistics</a:t>
            </a:r>
            <a:r>
              <a:rPr lang="zh-CN" altLang="en-US" dirty="0">
                <a:solidFill>
                  <a:schemeClr val="tx2"/>
                </a:solidFill>
                <a:latin typeface="Comic Sans MS" panose="030F0902030302020204" pitchFamily="66" charset="0"/>
              </a:rPr>
              <a:t>：</a:t>
            </a:r>
            <a:r>
              <a:rPr lang="en-US" altLang="zh-CN" dirty="0">
                <a:solidFill>
                  <a:schemeClr val="tx2"/>
                </a:solidFill>
                <a:latin typeface="Comic Sans MS" panose="030F0902030302020204" pitchFamily="66" charset="0"/>
              </a:rPr>
              <a:t>530 UHE photons</a:t>
            </a:r>
          </a:p>
          <a:p>
            <a:pPr marL="214313" indent="-214313">
              <a:lnSpc>
                <a:spcPct val="150000"/>
              </a:lnSpc>
              <a:buFont typeface="Wingdings" panose="05000000000000000000" pitchFamily="2" charset="2"/>
              <a:buChar char="u"/>
            </a:pPr>
            <a:r>
              <a:rPr lang="en-US" altLang="zh-CN" dirty="0">
                <a:solidFill>
                  <a:schemeClr val="tx2"/>
                </a:solidFill>
                <a:latin typeface="Comic Sans MS" panose="030F0902030302020204" pitchFamily="66" charset="0"/>
              </a:rPr>
              <a:t>Multiple Type of Sources</a:t>
            </a:r>
            <a:endParaRPr lang="zh-CN" altLang="en-US" sz="1350" dirty="0">
              <a:solidFill>
                <a:schemeClr val="tx2"/>
              </a:solidFill>
              <a:latin typeface="Comic Sans MS" panose="030F0902030302020204" pitchFamily="66" charset="0"/>
            </a:endParaRPr>
          </a:p>
        </p:txBody>
      </p:sp>
      <p:grpSp>
        <p:nvGrpSpPr>
          <p:cNvPr id="3" name="组合 2">
            <a:extLst>
              <a:ext uri="{FF2B5EF4-FFF2-40B4-BE49-F238E27FC236}">
                <a16:creationId xmlns:a16="http://schemas.microsoft.com/office/drawing/2014/main" id="{2C463CBB-5B37-422B-9A0B-65D3E5AC23F5}"/>
              </a:ext>
            </a:extLst>
          </p:cNvPr>
          <p:cNvGrpSpPr/>
          <p:nvPr/>
        </p:nvGrpSpPr>
        <p:grpSpPr>
          <a:xfrm>
            <a:off x="212705" y="1130956"/>
            <a:ext cx="4213087" cy="3466650"/>
            <a:chOff x="15871" y="1715264"/>
            <a:chExt cx="6724528" cy="5045962"/>
          </a:xfrm>
        </p:grpSpPr>
        <p:pic>
          <p:nvPicPr>
            <p:cNvPr id="5" name="图片 4">
              <a:extLst>
                <a:ext uri="{FF2B5EF4-FFF2-40B4-BE49-F238E27FC236}">
                  <a16:creationId xmlns:a16="http://schemas.microsoft.com/office/drawing/2014/main" id="{B1312ED2-37B7-43C0-9D21-06B42B52180D}"/>
                </a:ext>
              </a:extLst>
            </p:cNvPr>
            <p:cNvPicPr>
              <a:picLocks noChangeAspect="1"/>
            </p:cNvPicPr>
            <p:nvPr/>
          </p:nvPicPr>
          <p:blipFill>
            <a:blip r:embed="rId2"/>
            <a:stretch>
              <a:fillRect/>
            </a:stretch>
          </p:blipFill>
          <p:spPr>
            <a:xfrm>
              <a:off x="15871" y="1715264"/>
              <a:ext cx="6724528" cy="5045962"/>
            </a:xfrm>
            <a:prstGeom prst="rect">
              <a:avLst/>
            </a:prstGeom>
          </p:spPr>
        </p:pic>
        <p:sp>
          <p:nvSpPr>
            <p:cNvPr id="8" name="文本框 7">
              <a:extLst>
                <a:ext uri="{FF2B5EF4-FFF2-40B4-BE49-F238E27FC236}">
                  <a16:creationId xmlns:a16="http://schemas.microsoft.com/office/drawing/2014/main" id="{D78089EB-0EBF-4042-AF31-BC19AFAA8A94}"/>
                </a:ext>
              </a:extLst>
            </p:cNvPr>
            <p:cNvSpPr txBox="1"/>
            <p:nvPr/>
          </p:nvSpPr>
          <p:spPr>
            <a:xfrm>
              <a:off x="5570054" y="2390689"/>
              <a:ext cx="1002839" cy="230832"/>
            </a:xfrm>
            <a:prstGeom prst="rect">
              <a:avLst/>
            </a:prstGeom>
            <a:noFill/>
          </p:spPr>
          <p:txBody>
            <a:bodyPr wrap="none" rtlCol="0">
              <a:spAutoFit/>
            </a:bodyPr>
            <a:lstStyle/>
            <a:p>
              <a:r>
                <a:rPr lang="en-US" altLang="zh-CN" sz="525" b="1" dirty="0">
                  <a:solidFill>
                    <a:schemeClr val="accent3"/>
                  </a:solidFill>
                </a:rPr>
                <a:t>LHAASO J0534+2202</a:t>
              </a:r>
              <a:endParaRPr lang="zh-CN" altLang="en-US" sz="375" b="1" dirty="0">
                <a:solidFill>
                  <a:schemeClr val="accent3"/>
                </a:solidFill>
              </a:endParaRPr>
            </a:p>
          </p:txBody>
        </p:sp>
      </p:grpSp>
      <p:sp>
        <p:nvSpPr>
          <p:cNvPr id="4" name="矩形 3">
            <a:extLst>
              <a:ext uri="{FF2B5EF4-FFF2-40B4-BE49-F238E27FC236}">
                <a16:creationId xmlns:a16="http://schemas.microsoft.com/office/drawing/2014/main" id="{68AC3645-EA47-4253-A7D7-44B1D1AEE42A}"/>
              </a:ext>
            </a:extLst>
          </p:cNvPr>
          <p:cNvSpPr/>
          <p:nvPr/>
        </p:nvSpPr>
        <p:spPr>
          <a:xfrm>
            <a:off x="136939" y="1314498"/>
            <a:ext cx="2765565" cy="300082"/>
          </a:xfrm>
          <a:prstGeom prst="rect">
            <a:avLst/>
          </a:prstGeom>
        </p:spPr>
        <p:txBody>
          <a:bodyPr wrap="none">
            <a:spAutoFit/>
          </a:bodyPr>
          <a:lstStyle/>
          <a:p>
            <a:r>
              <a:rPr lang="en-US" altLang="zh-CN" sz="1350" dirty="0">
                <a:solidFill>
                  <a:srgbClr val="FFFF00"/>
                </a:solidFill>
              </a:rPr>
              <a:t>LHAASO,</a:t>
            </a:r>
            <a:r>
              <a:rPr lang="zh-CN" altLang="en-US" sz="1350" dirty="0">
                <a:solidFill>
                  <a:srgbClr val="FFFF00"/>
                </a:solidFill>
              </a:rPr>
              <a:t> </a:t>
            </a:r>
            <a:r>
              <a:rPr lang="en-US" altLang="zh-CN" sz="1350" dirty="0">
                <a:solidFill>
                  <a:srgbClr val="FFFF00"/>
                </a:solidFill>
              </a:rPr>
              <a:t>Nature, 594,  p.33-36, 2021</a:t>
            </a:r>
            <a:endParaRPr lang="zh-CN" altLang="en-US" sz="1350" dirty="0">
              <a:solidFill>
                <a:srgbClr val="FFFF00"/>
              </a:solidFill>
            </a:endParaRPr>
          </a:p>
        </p:txBody>
      </p:sp>
      <p:pic>
        <p:nvPicPr>
          <p:cNvPr id="15" name="Picture 14" descr="A picture containing diagram, text, screenshot, plot&#10;&#10;Description automatically generated">
            <a:extLst>
              <a:ext uri="{FF2B5EF4-FFF2-40B4-BE49-F238E27FC236}">
                <a16:creationId xmlns:a16="http://schemas.microsoft.com/office/drawing/2014/main" id="{C65FE6BB-7ECE-B02B-A0AE-55DE8C0EB333}"/>
              </a:ext>
            </a:extLst>
          </p:cNvPr>
          <p:cNvPicPr>
            <a:picLocks noChangeAspect="1"/>
          </p:cNvPicPr>
          <p:nvPr/>
        </p:nvPicPr>
        <p:blipFill>
          <a:blip r:embed="rId3"/>
          <a:stretch>
            <a:fillRect/>
          </a:stretch>
        </p:blipFill>
        <p:spPr>
          <a:xfrm>
            <a:off x="4550489" y="928725"/>
            <a:ext cx="4180953" cy="4190837"/>
          </a:xfrm>
          <a:prstGeom prst="rect">
            <a:avLst/>
          </a:prstGeom>
        </p:spPr>
      </p:pic>
      <p:sp>
        <p:nvSpPr>
          <p:cNvPr id="16" name="TextBox 15">
            <a:extLst>
              <a:ext uri="{FF2B5EF4-FFF2-40B4-BE49-F238E27FC236}">
                <a16:creationId xmlns:a16="http://schemas.microsoft.com/office/drawing/2014/main" id="{9FC0F617-95AE-13D7-65F3-0F8D5CF635B5}"/>
              </a:ext>
            </a:extLst>
          </p:cNvPr>
          <p:cNvSpPr txBox="1"/>
          <p:nvPr/>
        </p:nvSpPr>
        <p:spPr>
          <a:xfrm>
            <a:off x="212705" y="6353871"/>
            <a:ext cx="4554663" cy="400110"/>
          </a:xfrm>
          <a:prstGeom prst="rect">
            <a:avLst/>
          </a:prstGeom>
          <a:noFill/>
        </p:spPr>
        <p:txBody>
          <a:bodyPr wrap="square">
            <a:spAutoFit/>
          </a:bodyPr>
          <a:lstStyle/>
          <a:p>
            <a:r>
              <a:rPr lang="en-US" altLang="zh-CN" sz="2000" dirty="0">
                <a:solidFill>
                  <a:srgbClr val="FF0000"/>
                </a:solidFill>
                <a:latin typeface="Comic Sans MS" panose="030F0902030302020204" pitchFamily="66" charset="0"/>
              </a:rPr>
              <a:t>No clear cutoff of SED up to 1 </a:t>
            </a:r>
            <a:r>
              <a:rPr lang="en-US" altLang="zh-CN" sz="2000" dirty="0" err="1">
                <a:solidFill>
                  <a:srgbClr val="FF0000"/>
                </a:solidFill>
                <a:latin typeface="Comic Sans MS" panose="030F0902030302020204" pitchFamily="66" charset="0"/>
              </a:rPr>
              <a:t>PeV</a:t>
            </a:r>
            <a:endParaRPr lang="zh-CN" altLang="en-US" sz="2000" dirty="0">
              <a:solidFill>
                <a:srgbClr val="FF0000"/>
              </a:solidFill>
              <a:latin typeface="Comic Sans MS" panose="030F0902030302020204" pitchFamily="66" charset="0"/>
            </a:endParaRPr>
          </a:p>
        </p:txBody>
      </p:sp>
      <p:sp>
        <p:nvSpPr>
          <p:cNvPr id="2" name="内容占位符 2">
            <a:extLst>
              <a:ext uri="{FF2B5EF4-FFF2-40B4-BE49-F238E27FC236}">
                <a16:creationId xmlns:a16="http://schemas.microsoft.com/office/drawing/2014/main" id="{AD84A27C-0B1C-5FD9-6E3F-822B248D0A17}"/>
              </a:ext>
            </a:extLst>
          </p:cNvPr>
          <p:cNvSpPr>
            <a:spLocks noGrp="1"/>
          </p:cNvSpPr>
          <p:nvPr>
            <p:ph idx="1"/>
          </p:nvPr>
        </p:nvSpPr>
        <p:spPr>
          <a:xfrm>
            <a:off x="136940" y="4748356"/>
            <a:ext cx="4278366" cy="1500044"/>
          </a:xfrm>
        </p:spPr>
        <p:txBody>
          <a:bodyPr>
            <a:noAutofit/>
          </a:bodyPr>
          <a:lstStyle/>
          <a:p>
            <a:pPr>
              <a:lnSpc>
                <a:spcPct val="120000"/>
              </a:lnSpc>
              <a:buFont typeface="Wingdings" panose="05000000000000000000" pitchFamily="2" charset="2"/>
              <a:buChar char="p"/>
            </a:pPr>
            <a:r>
              <a:rPr lang="zh-CN" altLang="en-US" sz="1600" dirty="0">
                <a:solidFill>
                  <a:srgbClr val="FF0000"/>
                </a:solidFill>
                <a:cs typeface="微软雅黑" panose="020B0503020204020204" charset="-122"/>
              </a:rPr>
              <a:t>发现首批</a:t>
            </a:r>
            <a:r>
              <a:rPr lang="en-US" altLang="zh-CN" sz="1600" dirty="0">
                <a:solidFill>
                  <a:srgbClr val="FF0000"/>
                </a:solidFill>
                <a:cs typeface="微软雅黑" panose="020B0503020204020204" charset="-122"/>
              </a:rPr>
              <a:t>12</a:t>
            </a:r>
            <a:r>
              <a:rPr lang="zh-CN" altLang="en-US" sz="1600" dirty="0">
                <a:solidFill>
                  <a:srgbClr val="FF0000"/>
                </a:solidFill>
                <a:cs typeface="微软雅黑" panose="020B0503020204020204" charset="-122"/>
              </a:rPr>
              <a:t>个拍电子伏加速器；</a:t>
            </a:r>
            <a:endParaRPr lang="en-US" altLang="zh-CN" sz="1600" dirty="0">
              <a:solidFill>
                <a:srgbClr val="FF0000"/>
              </a:solidFill>
              <a:cs typeface="微软雅黑" panose="020B0503020204020204" charset="-122"/>
            </a:endParaRPr>
          </a:p>
          <a:p>
            <a:pPr>
              <a:lnSpc>
                <a:spcPct val="120000"/>
              </a:lnSpc>
              <a:buFont typeface="Wingdings" panose="05000000000000000000" pitchFamily="2" charset="2"/>
              <a:buChar char="p"/>
            </a:pPr>
            <a:r>
              <a:rPr lang="en-US" altLang="zh-CN" sz="1600" dirty="0">
                <a:solidFill>
                  <a:srgbClr val="0070C0"/>
                </a:solidFill>
                <a:cs typeface="微软雅黑" panose="020B0503020204020204" charset="-122"/>
              </a:rPr>
              <a:t>1.4PeV</a:t>
            </a:r>
            <a:r>
              <a:rPr lang="zh-CN" altLang="en-US" sz="1600" dirty="0">
                <a:solidFill>
                  <a:srgbClr val="0070C0"/>
                </a:solidFill>
                <a:cs typeface="微软雅黑" panose="020B0503020204020204" charset="-122"/>
              </a:rPr>
              <a:t>最高能量光子，预示超级拍电子伏加速器；</a:t>
            </a:r>
            <a:endParaRPr lang="en-US" altLang="zh-CN" sz="1600" dirty="0">
              <a:solidFill>
                <a:srgbClr val="0070C0"/>
              </a:solidFill>
              <a:cs typeface="微软雅黑" panose="020B0503020204020204" charset="-122"/>
            </a:endParaRPr>
          </a:p>
          <a:p>
            <a:pPr>
              <a:lnSpc>
                <a:spcPct val="120000"/>
              </a:lnSpc>
              <a:buFont typeface="Wingdings" panose="05000000000000000000" pitchFamily="2" charset="2"/>
              <a:buChar char="p"/>
            </a:pPr>
            <a:r>
              <a:rPr lang="zh-CN" altLang="en-US" sz="1600" dirty="0">
                <a:solidFill>
                  <a:srgbClr val="FF0000"/>
                </a:solidFill>
                <a:cs typeface="微软雅黑" panose="020B0503020204020204" charset="-122"/>
              </a:rPr>
              <a:t>开启“超高能伽马天文学”观测时代！</a:t>
            </a:r>
            <a:endParaRPr lang="en-US" altLang="zh-CN" sz="1600" dirty="0">
              <a:solidFill>
                <a:srgbClr val="FF0000"/>
              </a:solidFill>
              <a:cs typeface="微软雅黑" panose="020B0503020204020204" charset="-122"/>
            </a:endParaRPr>
          </a:p>
          <a:p>
            <a:pPr>
              <a:lnSpc>
                <a:spcPct val="120000"/>
              </a:lnSpc>
            </a:pPr>
            <a:endParaRPr lang="zh-CN" altLang="en-US" sz="1800" dirty="0"/>
          </a:p>
        </p:txBody>
      </p:sp>
    </p:spTree>
    <p:extLst>
      <p:ext uri="{BB962C8B-B14F-4D97-AF65-F5344CB8AC3E}">
        <p14:creationId xmlns:p14="http://schemas.microsoft.com/office/powerpoint/2010/main" val="28400890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03D48CC-A8BB-B7AD-DCB9-B8F8837C32FB}"/>
              </a:ext>
            </a:extLst>
          </p:cNvPr>
          <p:cNvSpPr>
            <a:spLocks noGrp="1"/>
          </p:cNvSpPr>
          <p:nvPr>
            <p:ph type="title"/>
          </p:nvPr>
        </p:nvSpPr>
        <p:spPr>
          <a:xfrm>
            <a:off x="457200" y="61772"/>
            <a:ext cx="8229600" cy="1143000"/>
          </a:xfrm>
        </p:spPr>
        <p:txBody>
          <a:bodyPr>
            <a:normAutofit fontScale="90000"/>
          </a:bodyPr>
          <a:lstStyle/>
          <a:p>
            <a:r>
              <a:rPr lang="en-US" altLang="zh-CN" sz="3600" dirty="0">
                <a:solidFill>
                  <a:schemeClr val="tx2"/>
                </a:solidFill>
                <a:latin typeface="Comic Sans MS" panose="030F0902030302020204" pitchFamily="66" charset="0"/>
                <a:cs typeface="Arial Unicode MS" panose="020B0604020202020204" pitchFamily="34" charset="-122"/>
              </a:rPr>
              <a:t>First LHAASO catalog: 90 sources </a:t>
            </a:r>
            <a:br>
              <a:rPr lang="en-US" altLang="zh-CN" sz="4400" dirty="0">
                <a:solidFill>
                  <a:schemeClr val="tx2"/>
                </a:solidFill>
                <a:latin typeface="Comic Sans MS" panose="030F0902030302020204" pitchFamily="66" charset="0"/>
                <a:cs typeface="Arial Unicode MS" panose="020B0604020202020204" pitchFamily="34" charset="-122"/>
              </a:rPr>
            </a:br>
            <a:endParaRPr lang="en-CN" dirty="0"/>
          </a:p>
        </p:txBody>
      </p:sp>
      <p:pic>
        <p:nvPicPr>
          <p:cNvPr id="8" name="Picture 7" descr="A picture containing text, screenshot, circle, font&#10;&#10;Description automatically generated">
            <a:extLst>
              <a:ext uri="{FF2B5EF4-FFF2-40B4-BE49-F238E27FC236}">
                <a16:creationId xmlns:a16="http://schemas.microsoft.com/office/drawing/2014/main" id="{19BEBF20-1C3B-F79D-AE79-67E638BEB91D}"/>
              </a:ext>
            </a:extLst>
          </p:cNvPr>
          <p:cNvPicPr>
            <a:picLocks noChangeAspect="1"/>
          </p:cNvPicPr>
          <p:nvPr/>
        </p:nvPicPr>
        <p:blipFill>
          <a:blip r:embed="rId2"/>
          <a:stretch>
            <a:fillRect/>
          </a:stretch>
        </p:blipFill>
        <p:spPr>
          <a:xfrm>
            <a:off x="5041484" y="665385"/>
            <a:ext cx="2659073" cy="1990372"/>
          </a:xfrm>
          <a:prstGeom prst="rect">
            <a:avLst/>
          </a:prstGeom>
        </p:spPr>
      </p:pic>
      <p:pic>
        <p:nvPicPr>
          <p:cNvPr id="9" name="Content Placeholder 5" descr="A picture containing text, screenshot, circle, font&#10;&#10;Description automatically generated">
            <a:extLst>
              <a:ext uri="{FF2B5EF4-FFF2-40B4-BE49-F238E27FC236}">
                <a16:creationId xmlns:a16="http://schemas.microsoft.com/office/drawing/2014/main" id="{FE589DAE-51EE-C61F-9D09-E51C8366EAB5}"/>
              </a:ext>
            </a:extLst>
          </p:cNvPr>
          <p:cNvPicPr>
            <a:picLocks noChangeAspect="1"/>
          </p:cNvPicPr>
          <p:nvPr/>
        </p:nvPicPr>
        <p:blipFill>
          <a:blip r:embed="rId3"/>
          <a:stretch>
            <a:fillRect/>
          </a:stretch>
        </p:blipFill>
        <p:spPr>
          <a:xfrm>
            <a:off x="5041484" y="2809394"/>
            <a:ext cx="2553960" cy="1932726"/>
          </a:xfrm>
          <a:prstGeom prst="rect">
            <a:avLst/>
          </a:prstGeom>
        </p:spPr>
      </p:pic>
      <p:pic>
        <p:nvPicPr>
          <p:cNvPr id="6" name="图片 9">
            <a:extLst>
              <a:ext uri="{FF2B5EF4-FFF2-40B4-BE49-F238E27FC236}">
                <a16:creationId xmlns:a16="http://schemas.microsoft.com/office/drawing/2014/main" id="{91030146-2A27-5609-DA7F-A301EDBDABB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0631" y="922689"/>
            <a:ext cx="3804611" cy="1613538"/>
          </a:xfrm>
          <a:prstGeom prst="rect">
            <a:avLst/>
          </a:prstGeom>
        </p:spPr>
      </p:pic>
      <p:pic>
        <p:nvPicPr>
          <p:cNvPr id="7" name="图片 11">
            <a:extLst>
              <a:ext uri="{FF2B5EF4-FFF2-40B4-BE49-F238E27FC236}">
                <a16:creationId xmlns:a16="http://schemas.microsoft.com/office/drawing/2014/main" id="{B4F7C15C-F21B-7DEC-69DA-341B5F41D50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0631" y="2809394"/>
            <a:ext cx="3804611" cy="1832808"/>
          </a:xfrm>
          <a:prstGeom prst="rect">
            <a:avLst/>
          </a:prstGeom>
        </p:spPr>
      </p:pic>
      <p:pic>
        <p:nvPicPr>
          <p:cNvPr id="10" name="图片 13">
            <a:extLst>
              <a:ext uri="{FF2B5EF4-FFF2-40B4-BE49-F238E27FC236}">
                <a16:creationId xmlns:a16="http://schemas.microsoft.com/office/drawing/2014/main" id="{EBE8FD5B-EECE-DB11-DCD3-5FF81002CEE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4301" y="4794774"/>
            <a:ext cx="3660941" cy="1661210"/>
          </a:xfrm>
          <a:prstGeom prst="rect">
            <a:avLst/>
          </a:prstGeom>
        </p:spPr>
      </p:pic>
      <p:sp>
        <p:nvSpPr>
          <p:cNvPr id="11" name="文本框 14">
            <a:extLst>
              <a:ext uri="{FF2B5EF4-FFF2-40B4-BE49-F238E27FC236}">
                <a16:creationId xmlns:a16="http://schemas.microsoft.com/office/drawing/2014/main" id="{00C37F88-03FC-039B-9EDA-25EB316D19DF}"/>
              </a:ext>
            </a:extLst>
          </p:cNvPr>
          <p:cNvSpPr txBox="1"/>
          <p:nvPr/>
        </p:nvSpPr>
        <p:spPr>
          <a:xfrm>
            <a:off x="2152936" y="1685283"/>
            <a:ext cx="578037" cy="523220"/>
          </a:xfrm>
          <a:prstGeom prst="rect">
            <a:avLst/>
          </a:prstGeom>
          <a:noFill/>
        </p:spPr>
        <p:txBody>
          <a:bodyPr wrap="square" rtlCol="0">
            <a:spAutoFit/>
          </a:bodyPr>
          <a:lstStyle/>
          <a:p>
            <a:r>
              <a:rPr lang="en-US" altLang="zh-CN" sz="2800" b="1" dirty="0">
                <a:solidFill>
                  <a:srgbClr val="FF0000"/>
                </a:solidFill>
              </a:rPr>
              <a:t>69</a:t>
            </a:r>
            <a:endParaRPr lang="zh-CN" altLang="en-US" sz="2800" b="1" dirty="0">
              <a:solidFill>
                <a:srgbClr val="FF0000"/>
              </a:solidFill>
            </a:endParaRPr>
          </a:p>
        </p:txBody>
      </p:sp>
      <p:sp>
        <p:nvSpPr>
          <p:cNvPr id="12" name="文本框 14">
            <a:extLst>
              <a:ext uri="{FF2B5EF4-FFF2-40B4-BE49-F238E27FC236}">
                <a16:creationId xmlns:a16="http://schemas.microsoft.com/office/drawing/2014/main" id="{BA3308D4-405D-88A1-99E8-573037D236E2}"/>
              </a:ext>
            </a:extLst>
          </p:cNvPr>
          <p:cNvSpPr txBox="1"/>
          <p:nvPr/>
        </p:nvSpPr>
        <p:spPr>
          <a:xfrm>
            <a:off x="2224771" y="3725798"/>
            <a:ext cx="578037" cy="523220"/>
          </a:xfrm>
          <a:prstGeom prst="rect">
            <a:avLst/>
          </a:prstGeom>
          <a:noFill/>
        </p:spPr>
        <p:txBody>
          <a:bodyPr wrap="square" rtlCol="0">
            <a:spAutoFit/>
          </a:bodyPr>
          <a:lstStyle/>
          <a:p>
            <a:r>
              <a:rPr lang="en-US" altLang="zh-CN" sz="2800" b="1" dirty="0">
                <a:solidFill>
                  <a:srgbClr val="FF0000"/>
                </a:solidFill>
              </a:rPr>
              <a:t>75</a:t>
            </a:r>
            <a:endParaRPr lang="zh-CN" altLang="en-US" sz="2800" b="1" dirty="0">
              <a:solidFill>
                <a:srgbClr val="FF0000"/>
              </a:solidFill>
            </a:endParaRPr>
          </a:p>
        </p:txBody>
      </p:sp>
      <p:sp>
        <p:nvSpPr>
          <p:cNvPr id="13" name="文本框 14">
            <a:extLst>
              <a:ext uri="{FF2B5EF4-FFF2-40B4-BE49-F238E27FC236}">
                <a16:creationId xmlns:a16="http://schemas.microsoft.com/office/drawing/2014/main" id="{7573061B-6C70-C744-DF5D-F4B8E4E54CDA}"/>
              </a:ext>
            </a:extLst>
          </p:cNvPr>
          <p:cNvSpPr txBox="1"/>
          <p:nvPr/>
        </p:nvSpPr>
        <p:spPr>
          <a:xfrm>
            <a:off x="2249521" y="5673701"/>
            <a:ext cx="578037" cy="523220"/>
          </a:xfrm>
          <a:prstGeom prst="rect">
            <a:avLst/>
          </a:prstGeom>
          <a:noFill/>
        </p:spPr>
        <p:txBody>
          <a:bodyPr wrap="square" rtlCol="0">
            <a:spAutoFit/>
          </a:bodyPr>
          <a:lstStyle/>
          <a:p>
            <a:r>
              <a:rPr lang="en-US" altLang="zh-CN" sz="2800" b="1" dirty="0">
                <a:solidFill>
                  <a:srgbClr val="FF0000"/>
                </a:solidFill>
              </a:rPr>
              <a:t>43</a:t>
            </a:r>
            <a:endParaRPr lang="zh-CN" altLang="en-US" sz="2800" b="1" dirty="0">
              <a:solidFill>
                <a:srgbClr val="FF0000"/>
              </a:solidFill>
            </a:endParaRPr>
          </a:p>
        </p:txBody>
      </p:sp>
      <p:sp>
        <p:nvSpPr>
          <p:cNvPr id="14" name="TextBox 13">
            <a:extLst>
              <a:ext uri="{FF2B5EF4-FFF2-40B4-BE49-F238E27FC236}">
                <a16:creationId xmlns:a16="http://schemas.microsoft.com/office/drawing/2014/main" id="{D80E7DF5-166F-D870-D515-A0586201ECEC}"/>
              </a:ext>
            </a:extLst>
          </p:cNvPr>
          <p:cNvSpPr txBox="1"/>
          <p:nvPr/>
        </p:nvSpPr>
        <p:spPr>
          <a:xfrm>
            <a:off x="118401" y="6455984"/>
            <a:ext cx="5225143" cy="369332"/>
          </a:xfrm>
          <a:prstGeom prst="rect">
            <a:avLst/>
          </a:prstGeom>
          <a:noFill/>
        </p:spPr>
        <p:txBody>
          <a:bodyPr wrap="square" rtlCol="0">
            <a:spAutoFit/>
          </a:bodyPr>
          <a:lstStyle/>
          <a:p>
            <a:pPr algn="ctr"/>
            <a:r>
              <a:rPr lang="en-US" dirty="0">
                <a:solidFill>
                  <a:srgbClr val="FF0000"/>
                </a:solidFill>
                <a:latin typeface="Comic Sans MS" panose="030F0902030302020204" pitchFamily="66" charset="0"/>
              </a:rPr>
              <a:t>Submitted in APJS &amp;&amp; arXiv:2305.17030</a:t>
            </a:r>
            <a:endParaRPr lang="en-CN" dirty="0">
              <a:solidFill>
                <a:srgbClr val="FF0000"/>
              </a:solidFill>
              <a:latin typeface="Comic Sans MS" panose="030F0902030302020204" pitchFamily="66" charset="0"/>
            </a:endParaRPr>
          </a:p>
        </p:txBody>
      </p:sp>
      <p:sp>
        <p:nvSpPr>
          <p:cNvPr id="15" name="TextBox 14">
            <a:extLst>
              <a:ext uri="{FF2B5EF4-FFF2-40B4-BE49-F238E27FC236}">
                <a16:creationId xmlns:a16="http://schemas.microsoft.com/office/drawing/2014/main" id="{D44F788D-738F-29D1-EDF9-CC31895BEBA3}"/>
              </a:ext>
            </a:extLst>
          </p:cNvPr>
          <p:cNvSpPr txBox="1"/>
          <p:nvPr/>
        </p:nvSpPr>
        <p:spPr bwMode="auto">
          <a:xfrm>
            <a:off x="4800940" y="4895757"/>
            <a:ext cx="3831830" cy="17620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rtlCol="0">
            <a:spAutoFit/>
          </a:bodyPr>
          <a:lstStyle/>
          <a:p>
            <a:pPr marL="342900" indent="-342900" fontAlgn="base">
              <a:spcBef>
                <a:spcPct val="0"/>
              </a:spcBef>
              <a:spcAft>
                <a:spcPts val="300"/>
              </a:spcAft>
              <a:buFont typeface="Wingdings" panose="05000000000000000000" pitchFamily="2" charset="2"/>
              <a:buChar char="n"/>
            </a:pPr>
            <a:r>
              <a:rPr lang="zh-CN" altLang="en-US" sz="1600" dirty="0">
                <a:solidFill>
                  <a:schemeClr val="accent6">
                    <a:lumMod val="50000"/>
                  </a:schemeClr>
                </a:solidFill>
                <a:latin typeface="Comic Sans MS" panose="030F0902030302020204" pitchFamily="66" charset="0"/>
                <a:ea typeface="微软雅黑" panose="020B0503020204020204" pitchFamily="34" charset="-122"/>
              </a:rPr>
              <a:t>观测到约</a:t>
            </a:r>
            <a:r>
              <a:rPr lang="en-US" altLang="zh-CN" sz="1600" dirty="0">
                <a:solidFill>
                  <a:schemeClr val="accent6">
                    <a:lumMod val="50000"/>
                  </a:schemeClr>
                </a:solidFill>
                <a:latin typeface="Comic Sans MS" panose="030F0902030302020204" pitchFamily="66" charset="0"/>
                <a:ea typeface="微软雅黑" panose="020B0503020204020204" pitchFamily="34" charset="-122"/>
              </a:rPr>
              <a:t>90</a:t>
            </a:r>
            <a:r>
              <a:rPr lang="zh-CN" altLang="en-US" sz="1600" dirty="0">
                <a:solidFill>
                  <a:schemeClr val="accent6">
                    <a:lumMod val="50000"/>
                  </a:schemeClr>
                </a:solidFill>
                <a:latin typeface="Comic Sans MS" panose="030F0902030302020204" pitchFamily="66" charset="0"/>
                <a:ea typeface="微软雅黑" panose="020B0503020204020204" pitchFamily="34" charset="-122"/>
              </a:rPr>
              <a:t>个天体源</a:t>
            </a:r>
            <a:endParaRPr lang="en-US" altLang="zh-CN" sz="1600" dirty="0">
              <a:solidFill>
                <a:schemeClr val="accent6">
                  <a:lumMod val="50000"/>
                </a:schemeClr>
              </a:solidFill>
              <a:latin typeface="Comic Sans MS" panose="030F0902030302020204" pitchFamily="66" charset="0"/>
              <a:ea typeface="微软雅黑" panose="020B0503020204020204" pitchFamily="34" charset="-122"/>
            </a:endParaRPr>
          </a:p>
          <a:p>
            <a:pPr marL="800100" lvl="1" indent="-342900" fontAlgn="base">
              <a:spcBef>
                <a:spcPct val="0"/>
              </a:spcBef>
              <a:spcAft>
                <a:spcPts val="300"/>
              </a:spcAft>
              <a:buFont typeface="Wingdings" panose="05000000000000000000" pitchFamily="2" charset="2"/>
              <a:buChar char="u"/>
            </a:pPr>
            <a:r>
              <a:rPr lang="zh-CN" altLang="en-US" sz="1600" dirty="0">
                <a:solidFill>
                  <a:schemeClr val="accent6">
                    <a:lumMod val="50000"/>
                  </a:schemeClr>
                </a:solidFill>
                <a:latin typeface="Comic Sans MS" panose="030F0902030302020204" pitchFamily="66" charset="0"/>
                <a:ea typeface="微软雅黑" panose="020B0503020204020204" pitchFamily="34" charset="-122"/>
              </a:rPr>
              <a:t>约</a:t>
            </a:r>
            <a:r>
              <a:rPr lang="en-US" altLang="zh-CN" sz="1600" dirty="0">
                <a:solidFill>
                  <a:schemeClr val="accent6">
                    <a:lumMod val="50000"/>
                  </a:schemeClr>
                </a:solidFill>
                <a:latin typeface="Comic Sans MS" panose="030F0902030302020204" pitchFamily="66" charset="0"/>
                <a:ea typeface="微软雅黑" panose="020B0503020204020204" pitchFamily="34" charset="-122"/>
              </a:rPr>
              <a:t>32</a:t>
            </a:r>
            <a:r>
              <a:rPr lang="zh-CN" altLang="en-US" sz="1600" dirty="0">
                <a:solidFill>
                  <a:schemeClr val="accent6">
                    <a:lumMod val="50000"/>
                  </a:schemeClr>
                </a:solidFill>
                <a:latin typeface="Comic Sans MS" panose="030F0902030302020204" pitchFamily="66" charset="0"/>
                <a:ea typeface="微软雅黑" panose="020B0503020204020204" pitchFamily="34" charset="-122"/>
              </a:rPr>
              <a:t>个新源</a:t>
            </a:r>
            <a:endParaRPr lang="en-US" altLang="zh-CN" sz="1600" dirty="0">
              <a:solidFill>
                <a:schemeClr val="accent6">
                  <a:lumMod val="50000"/>
                </a:schemeClr>
              </a:solidFill>
              <a:latin typeface="Comic Sans MS" panose="030F0902030302020204" pitchFamily="66" charset="0"/>
              <a:ea typeface="微软雅黑" panose="020B0503020204020204" pitchFamily="34" charset="-122"/>
            </a:endParaRPr>
          </a:p>
          <a:p>
            <a:pPr marL="800100" lvl="1" indent="-342900" fontAlgn="base">
              <a:spcBef>
                <a:spcPct val="0"/>
              </a:spcBef>
              <a:spcAft>
                <a:spcPts val="300"/>
              </a:spcAft>
              <a:buFont typeface="Wingdings" panose="05000000000000000000" pitchFamily="2" charset="2"/>
              <a:buChar char="u"/>
            </a:pPr>
            <a:r>
              <a:rPr lang="zh-CN" altLang="en-US" sz="1600" dirty="0">
                <a:solidFill>
                  <a:schemeClr val="accent6">
                    <a:lumMod val="50000"/>
                  </a:schemeClr>
                </a:solidFill>
                <a:latin typeface="Comic Sans MS" panose="030F0902030302020204" pitchFamily="66" charset="0"/>
                <a:ea typeface="微软雅黑" panose="020B0503020204020204" pitchFamily="34" charset="-122"/>
              </a:rPr>
              <a:t>约</a:t>
            </a:r>
            <a:r>
              <a:rPr lang="en-US" altLang="zh-CN" sz="1600" dirty="0">
                <a:solidFill>
                  <a:schemeClr val="accent6">
                    <a:lumMod val="50000"/>
                  </a:schemeClr>
                </a:solidFill>
                <a:latin typeface="Comic Sans MS" panose="030F0902030302020204" pitchFamily="66" charset="0"/>
                <a:ea typeface="微软雅黑" panose="020B0503020204020204" pitchFamily="34" charset="-122"/>
              </a:rPr>
              <a:t>8</a:t>
            </a:r>
            <a:r>
              <a:rPr lang="zh-CN" altLang="en-US" sz="1600" dirty="0">
                <a:solidFill>
                  <a:schemeClr val="accent6">
                    <a:lumMod val="50000"/>
                  </a:schemeClr>
                </a:solidFill>
                <a:latin typeface="Comic Sans MS" panose="030F0902030302020204" pitchFamily="66" charset="0"/>
                <a:ea typeface="微软雅黑" panose="020B0503020204020204" pitchFamily="34" charset="-122"/>
              </a:rPr>
              <a:t>个没有对应体</a:t>
            </a:r>
            <a:endParaRPr lang="en-US" altLang="zh-CN" sz="1600" dirty="0">
              <a:solidFill>
                <a:schemeClr val="accent6">
                  <a:lumMod val="50000"/>
                </a:schemeClr>
              </a:solidFill>
              <a:latin typeface="Comic Sans MS" panose="030F0902030302020204" pitchFamily="66" charset="0"/>
              <a:ea typeface="微软雅黑" panose="020B0503020204020204" pitchFamily="34" charset="-122"/>
            </a:endParaRPr>
          </a:p>
          <a:p>
            <a:pPr marL="800100" lvl="1" indent="-342900" fontAlgn="base">
              <a:spcBef>
                <a:spcPct val="0"/>
              </a:spcBef>
              <a:spcAft>
                <a:spcPts val="300"/>
              </a:spcAft>
              <a:buFont typeface="Wingdings" panose="05000000000000000000" pitchFamily="2" charset="2"/>
              <a:buChar char="u"/>
            </a:pPr>
            <a:r>
              <a:rPr lang="zh-CN" altLang="en-US" sz="1600" dirty="0">
                <a:solidFill>
                  <a:schemeClr val="accent6">
                    <a:lumMod val="50000"/>
                  </a:schemeClr>
                </a:solidFill>
                <a:latin typeface="Comic Sans MS" panose="030F0902030302020204" pitchFamily="66" charset="0"/>
                <a:ea typeface="微软雅黑" panose="020B0503020204020204" pitchFamily="34" charset="-122"/>
              </a:rPr>
              <a:t>约</a:t>
            </a:r>
            <a:r>
              <a:rPr lang="en-US" altLang="zh-CN" sz="1600" dirty="0">
                <a:solidFill>
                  <a:schemeClr val="accent6">
                    <a:lumMod val="50000"/>
                  </a:schemeClr>
                </a:solidFill>
                <a:latin typeface="Comic Sans MS" panose="030F0902030302020204" pitchFamily="66" charset="0"/>
                <a:ea typeface="微软雅黑" panose="020B0503020204020204" pitchFamily="34" charset="-122"/>
              </a:rPr>
              <a:t>65</a:t>
            </a:r>
            <a:r>
              <a:rPr lang="zh-CN" altLang="en-US" sz="1600" dirty="0">
                <a:solidFill>
                  <a:schemeClr val="accent6">
                    <a:lumMod val="50000"/>
                  </a:schemeClr>
                </a:solidFill>
                <a:latin typeface="Comic Sans MS" panose="030F0902030302020204" pitchFamily="66" charset="0"/>
                <a:ea typeface="微软雅黑" panose="020B0503020204020204" pitchFamily="34" charset="-122"/>
              </a:rPr>
              <a:t>个存在扩展性</a:t>
            </a:r>
            <a:endParaRPr lang="en-US" altLang="zh-CN" sz="1600" dirty="0">
              <a:solidFill>
                <a:schemeClr val="accent6">
                  <a:lumMod val="50000"/>
                </a:schemeClr>
              </a:solidFill>
              <a:latin typeface="Comic Sans MS" panose="030F0902030302020204" pitchFamily="66" charset="0"/>
              <a:ea typeface="微软雅黑" panose="020B0503020204020204" pitchFamily="34" charset="-122"/>
            </a:endParaRPr>
          </a:p>
          <a:p>
            <a:pPr marL="800100" lvl="1" indent="-342900" fontAlgn="base">
              <a:spcBef>
                <a:spcPct val="0"/>
              </a:spcBef>
              <a:spcAft>
                <a:spcPts val="300"/>
              </a:spcAft>
              <a:buFont typeface="Wingdings" panose="05000000000000000000" pitchFamily="2" charset="2"/>
              <a:buChar char="u"/>
            </a:pPr>
            <a:r>
              <a:rPr lang="zh-CN" altLang="en-US" sz="1600" dirty="0">
                <a:solidFill>
                  <a:schemeClr val="accent6">
                    <a:lumMod val="50000"/>
                  </a:schemeClr>
                </a:solidFill>
                <a:latin typeface="Comic Sans MS" panose="030F0902030302020204" pitchFamily="66" charset="0"/>
                <a:ea typeface="微软雅黑" panose="020B0503020204020204" pitchFamily="34" charset="-122"/>
              </a:rPr>
              <a:t>约</a:t>
            </a:r>
            <a:r>
              <a:rPr lang="en-US" altLang="zh-CN" sz="1600" dirty="0">
                <a:solidFill>
                  <a:schemeClr val="accent6">
                    <a:lumMod val="50000"/>
                  </a:schemeClr>
                </a:solidFill>
                <a:latin typeface="Comic Sans MS" panose="030F0902030302020204" pitchFamily="66" charset="0"/>
                <a:ea typeface="微软雅黑" panose="020B0503020204020204" pitchFamily="34" charset="-122"/>
              </a:rPr>
              <a:t>43</a:t>
            </a:r>
            <a:r>
              <a:rPr lang="zh-CN" altLang="en-US" sz="1600" dirty="0">
                <a:solidFill>
                  <a:schemeClr val="accent6">
                    <a:lumMod val="50000"/>
                  </a:schemeClr>
                </a:solidFill>
                <a:latin typeface="Comic Sans MS" panose="030F0902030302020204" pitchFamily="66" charset="0"/>
                <a:ea typeface="微软雅黑" panose="020B0503020204020204" pitchFamily="34" charset="-122"/>
              </a:rPr>
              <a:t>个显著延申至百</a:t>
            </a:r>
            <a:r>
              <a:rPr lang="en-US" altLang="zh-CN" sz="1600" dirty="0" err="1">
                <a:solidFill>
                  <a:schemeClr val="accent6">
                    <a:lumMod val="50000"/>
                  </a:schemeClr>
                </a:solidFill>
                <a:latin typeface="Comic Sans MS" panose="030F0902030302020204" pitchFamily="66" charset="0"/>
                <a:ea typeface="微软雅黑" panose="020B0503020204020204" pitchFamily="34" charset="-122"/>
              </a:rPr>
              <a:t>TeV</a:t>
            </a:r>
            <a:r>
              <a:rPr lang="zh-CN" altLang="en-US" sz="1600" dirty="0">
                <a:solidFill>
                  <a:schemeClr val="accent6">
                    <a:lumMod val="50000"/>
                  </a:schemeClr>
                </a:solidFill>
                <a:latin typeface="Comic Sans MS" panose="030F0902030302020204" pitchFamily="66" charset="0"/>
                <a:ea typeface="微软雅黑" panose="020B0503020204020204" pitchFamily="34" charset="-122"/>
              </a:rPr>
              <a:t>以上</a:t>
            </a:r>
            <a:endParaRPr lang="en-US" altLang="zh-CN" sz="1600" dirty="0">
              <a:solidFill>
                <a:schemeClr val="accent6">
                  <a:lumMod val="50000"/>
                </a:schemeClr>
              </a:solidFill>
              <a:latin typeface="Comic Sans MS" panose="030F0902030302020204" pitchFamily="66" charset="0"/>
              <a:ea typeface="微软雅黑" panose="020B0503020204020204" pitchFamily="34" charset="-122"/>
            </a:endParaRPr>
          </a:p>
          <a:p>
            <a:pPr marL="800100" lvl="1" indent="-342900" fontAlgn="base">
              <a:spcBef>
                <a:spcPct val="0"/>
              </a:spcBef>
              <a:spcAft>
                <a:spcPts val="300"/>
              </a:spcAft>
              <a:buFont typeface="Wingdings" panose="05000000000000000000" pitchFamily="2" charset="2"/>
              <a:buChar char="u"/>
            </a:pPr>
            <a:r>
              <a:rPr lang="en-US" altLang="zh-CN" sz="1600" dirty="0">
                <a:solidFill>
                  <a:schemeClr val="accent6">
                    <a:lumMod val="50000"/>
                  </a:schemeClr>
                </a:solidFill>
                <a:latin typeface="Comic Sans MS" panose="030F0902030302020204" pitchFamily="66" charset="0"/>
                <a:ea typeface="微软雅黑" panose="020B0503020204020204" pitchFamily="34" charset="-122"/>
              </a:rPr>
              <a:t>…</a:t>
            </a:r>
          </a:p>
        </p:txBody>
      </p:sp>
    </p:spTree>
    <p:extLst>
      <p:ext uri="{BB962C8B-B14F-4D97-AF65-F5344CB8AC3E}">
        <p14:creationId xmlns:p14="http://schemas.microsoft.com/office/powerpoint/2010/main" val="24251256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A76F13-35AF-A1BD-7788-32FC2C98BB85}"/>
              </a:ext>
            </a:extLst>
          </p:cNvPr>
          <p:cNvSpPr>
            <a:spLocks noGrp="1"/>
          </p:cNvSpPr>
          <p:nvPr>
            <p:ph type="title"/>
          </p:nvPr>
        </p:nvSpPr>
        <p:spPr>
          <a:xfrm>
            <a:off x="0" y="163703"/>
            <a:ext cx="9092602" cy="699761"/>
          </a:xfrm>
        </p:spPr>
        <p:txBody>
          <a:bodyPr>
            <a:normAutofit/>
          </a:bodyPr>
          <a:lstStyle/>
          <a:p>
            <a:r>
              <a:rPr lang="en-CN" sz="2800" dirty="0">
                <a:solidFill>
                  <a:srgbClr val="FF0000"/>
                </a:solidFill>
                <a:latin typeface="Comic Sans MS" panose="030F0902030302020204" pitchFamily="66" charset="0"/>
              </a:rPr>
              <a:t>The BOAT GRB</a:t>
            </a:r>
            <a:r>
              <a:rPr lang="en-CN" sz="2800" dirty="0">
                <a:solidFill>
                  <a:schemeClr val="tx2"/>
                </a:solidFill>
                <a:latin typeface="Comic Sans MS" panose="030F0902030302020204" pitchFamily="66" charset="0"/>
              </a:rPr>
              <a:t>:     GRB221009A @ LHAASO-WCDA</a:t>
            </a:r>
          </a:p>
        </p:txBody>
      </p:sp>
      <p:sp>
        <p:nvSpPr>
          <p:cNvPr id="3" name="Content Placeholder 2">
            <a:extLst>
              <a:ext uri="{FF2B5EF4-FFF2-40B4-BE49-F238E27FC236}">
                <a16:creationId xmlns:a16="http://schemas.microsoft.com/office/drawing/2014/main" id="{CA785877-1436-19FA-0DC6-1E98DC20BE69}"/>
              </a:ext>
            </a:extLst>
          </p:cNvPr>
          <p:cNvSpPr>
            <a:spLocks noGrp="1"/>
          </p:cNvSpPr>
          <p:nvPr>
            <p:ph idx="1"/>
          </p:nvPr>
        </p:nvSpPr>
        <p:spPr>
          <a:xfrm>
            <a:off x="88923" y="944107"/>
            <a:ext cx="4483077" cy="3703579"/>
          </a:xfrm>
        </p:spPr>
        <p:txBody>
          <a:bodyPr>
            <a:noAutofit/>
          </a:bodyPr>
          <a:lstStyle/>
          <a:p>
            <a:r>
              <a:rPr lang="en-CN" sz="1400" dirty="0">
                <a:solidFill>
                  <a:srgbClr val="FF0000"/>
                </a:solidFill>
                <a:latin typeface="Comic Sans MS" panose="030F0902030302020204" pitchFamily="66" charset="0"/>
              </a:rPr>
              <a:t>The brightest of all time</a:t>
            </a:r>
          </a:p>
          <a:p>
            <a:r>
              <a:rPr lang="en-CN" sz="1400" dirty="0">
                <a:solidFill>
                  <a:srgbClr val="FF0000"/>
                </a:solidFill>
                <a:latin typeface="Comic Sans MS" panose="030F0902030302020204" pitchFamily="66" charset="0"/>
              </a:rPr>
              <a:t>Highest fluence/ Peak flux </a:t>
            </a:r>
          </a:p>
          <a:p>
            <a:pPr marL="0" indent="0">
              <a:buNone/>
            </a:pPr>
            <a:r>
              <a:rPr lang="en-CN" sz="1400" dirty="0">
                <a:solidFill>
                  <a:srgbClr val="FF0000"/>
                </a:solidFill>
                <a:latin typeface="Comic Sans MS" panose="030F0902030302020204" pitchFamily="66" charset="0"/>
              </a:rPr>
              <a:t>       (An et al. 2023)</a:t>
            </a:r>
          </a:p>
          <a:p>
            <a:r>
              <a:rPr lang="en-CN" sz="1400" dirty="0">
                <a:solidFill>
                  <a:srgbClr val="FF0000"/>
                </a:solidFill>
                <a:latin typeface="Comic Sans MS" panose="030F0902030302020204" pitchFamily="66" charset="0"/>
              </a:rPr>
              <a:t>Nearby</a:t>
            </a:r>
          </a:p>
          <a:p>
            <a:r>
              <a:rPr lang="en-CN" sz="1400" dirty="0">
                <a:solidFill>
                  <a:srgbClr val="FF0000"/>
                </a:solidFill>
                <a:latin typeface="Comic Sans MS" panose="030F0902030302020204" pitchFamily="66" charset="0"/>
              </a:rPr>
              <a:t>Highest energy / peak luminosity </a:t>
            </a:r>
          </a:p>
          <a:p>
            <a:pPr marL="0" indent="0">
              <a:buNone/>
            </a:pPr>
            <a:r>
              <a:rPr lang="en-CN" sz="1400" dirty="0">
                <a:solidFill>
                  <a:srgbClr val="FF0000"/>
                </a:solidFill>
                <a:latin typeface="Comic Sans MS" panose="030F0902030302020204" pitchFamily="66" charset="0"/>
              </a:rPr>
              <a:t>        (An etal. 2023)</a:t>
            </a:r>
          </a:p>
          <a:p>
            <a:r>
              <a:rPr lang="en-CN" sz="1400" dirty="0">
                <a:solidFill>
                  <a:srgbClr val="FF0000"/>
                </a:solidFill>
                <a:latin typeface="Comic Sans MS" panose="030F0902030302020204" pitchFamily="66" charset="0"/>
              </a:rPr>
              <a:t>Once a 1,000/10,000 year event</a:t>
            </a:r>
          </a:p>
          <a:p>
            <a:pPr marL="0" indent="0">
              <a:buNone/>
            </a:pPr>
            <a:r>
              <a:rPr lang="en-CN" sz="1400" dirty="0">
                <a:solidFill>
                  <a:srgbClr val="FF0000"/>
                </a:solidFill>
                <a:latin typeface="Comic Sans MS" panose="030F0902030302020204" pitchFamily="66" charset="0"/>
              </a:rPr>
              <a:t>        (Burns et al. 2023)</a:t>
            </a:r>
          </a:p>
          <a:p>
            <a:pPr marL="0" indent="0">
              <a:buNone/>
            </a:pPr>
            <a:endParaRPr lang="en-CN" sz="1400" dirty="0">
              <a:solidFill>
                <a:schemeClr val="tx2"/>
              </a:solidFill>
              <a:latin typeface="Comic Sans MS" panose="030F0902030302020204" pitchFamily="66" charset="0"/>
            </a:endParaRPr>
          </a:p>
          <a:p>
            <a:r>
              <a:rPr lang="en-CN" sz="1400" dirty="0">
                <a:solidFill>
                  <a:schemeClr val="tx2"/>
                </a:solidFill>
                <a:latin typeface="Comic Sans MS" panose="030F0902030302020204" pitchFamily="66" charset="0"/>
              </a:rPr>
              <a:t>First GRB observed by extensive air shower detector;</a:t>
            </a:r>
          </a:p>
          <a:p>
            <a:r>
              <a:rPr lang="en-CN" sz="1400" dirty="0">
                <a:solidFill>
                  <a:schemeClr val="tx2"/>
                </a:solidFill>
                <a:latin typeface="Comic Sans MS" panose="030F0902030302020204" pitchFamily="66" charset="0"/>
              </a:rPr>
              <a:t>High statistics: &gt; 60,000 photons above 0.2 TeV </a:t>
            </a:r>
          </a:p>
          <a:p>
            <a:r>
              <a:rPr lang="en-US" sz="1400" dirty="0">
                <a:solidFill>
                  <a:schemeClr val="tx2"/>
                </a:solidFill>
                <a:latin typeface="Comic Sans MS" panose="030F0902030302020204" pitchFamily="66" charset="0"/>
              </a:rPr>
              <a:t>Precisely measured the entire LC from a GRB afterglow</a:t>
            </a:r>
          </a:p>
          <a:p>
            <a:r>
              <a:rPr lang="en-US" sz="1400" dirty="0">
                <a:solidFill>
                  <a:schemeClr val="tx2"/>
                </a:solidFill>
                <a:latin typeface="Comic Sans MS" panose="030F0902030302020204" pitchFamily="66" charset="0"/>
              </a:rPr>
              <a:t>First time detection of the </a:t>
            </a:r>
            <a:r>
              <a:rPr lang="en-US" sz="1400" dirty="0" err="1">
                <a:solidFill>
                  <a:schemeClr val="tx2"/>
                </a:solidFill>
                <a:latin typeface="Comic Sans MS" panose="030F0902030302020204" pitchFamily="66" charset="0"/>
              </a:rPr>
              <a:t>TeV</a:t>
            </a:r>
            <a:r>
              <a:rPr lang="en-US" sz="1400" dirty="0">
                <a:solidFill>
                  <a:schemeClr val="tx2"/>
                </a:solidFill>
                <a:latin typeface="Comic Sans MS" panose="030F0902030302020204" pitchFamily="66" charset="0"/>
              </a:rPr>
              <a:t> afterglow onset</a:t>
            </a:r>
          </a:p>
          <a:p>
            <a:r>
              <a:rPr lang="en-US" sz="1400" dirty="0">
                <a:solidFill>
                  <a:schemeClr val="tx2"/>
                </a:solidFill>
                <a:latin typeface="Comic Sans MS" panose="030F0902030302020204" pitchFamily="66" charset="0"/>
              </a:rPr>
              <a:t>Finding an unusually fast rise phase</a:t>
            </a:r>
          </a:p>
          <a:p>
            <a:r>
              <a:rPr lang="en-US" sz="1400" dirty="0">
                <a:solidFill>
                  <a:schemeClr val="tx2"/>
                </a:solidFill>
                <a:latin typeface="Comic Sans MS" panose="030F0902030302020204" pitchFamily="66" charset="0"/>
              </a:rPr>
              <a:t>A rapid enhancement process</a:t>
            </a:r>
          </a:p>
          <a:p>
            <a:r>
              <a:rPr lang="en-US" sz="1400" dirty="0">
                <a:solidFill>
                  <a:schemeClr val="tx2"/>
                </a:solidFill>
                <a:latin typeface="Comic Sans MS" panose="030F0902030302020204" pitchFamily="66" charset="0"/>
              </a:rPr>
              <a:t>Finding a jet break in the </a:t>
            </a:r>
            <a:r>
              <a:rPr lang="en-US" sz="1400" dirty="0" err="1">
                <a:solidFill>
                  <a:schemeClr val="tx2"/>
                </a:solidFill>
                <a:latin typeface="Comic Sans MS" panose="030F0902030302020204" pitchFamily="66" charset="0"/>
              </a:rPr>
              <a:t>TeV</a:t>
            </a:r>
            <a:r>
              <a:rPr lang="en-US" sz="1400" dirty="0">
                <a:solidFill>
                  <a:schemeClr val="tx2"/>
                </a:solidFill>
                <a:latin typeface="Comic Sans MS" panose="030F0902030302020204" pitchFamily="66" charset="0"/>
              </a:rPr>
              <a:t> light curve in its decay phase;</a:t>
            </a:r>
          </a:p>
          <a:p>
            <a:pPr lvl="1"/>
            <a:r>
              <a:rPr lang="en-US" sz="1400" dirty="0">
                <a:solidFill>
                  <a:schemeClr val="tx2"/>
                </a:solidFill>
                <a:latin typeface="Comic Sans MS" panose="030F0902030302020204" pitchFamily="66" charset="0"/>
              </a:rPr>
              <a:t>The narrowest jet of 0.8 deg;</a:t>
            </a:r>
          </a:p>
        </p:txBody>
      </p:sp>
      <p:grpSp>
        <p:nvGrpSpPr>
          <p:cNvPr id="7" name="Group 6">
            <a:extLst>
              <a:ext uri="{FF2B5EF4-FFF2-40B4-BE49-F238E27FC236}">
                <a16:creationId xmlns:a16="http://schemas.microsoft.com/office/drawing/2014/main" id="{0D608EB3-2D41-5531-D3AC-3813D0807E4C}"/>
              </a:ext>
            </a:extLst>
          </p:cNvPr>
          <p:cNvGrpSpPr/>
          <p:nvPr/>
        </p:nvGrpSpPr>
        <p:grpSpPr>
          <a:xfrm>
            <a:off x="4971819" y="944107"/>
            <a:ext cx="3690153" cy="1779037"/>
            <a:chOff x="5568458" y="116632"/>
            <a:chExt cx="5226979" cy="2887465"/>
          </a:xfrm>
        </p:grpSpPr>
        <p:pic>
          <p:nvPicPr>
            <p:cNvPr id="8" name="Picture 7" descr="Chart&#10;&#10;Description automatically generated">
              <a:extLst>
                <a:ext uri="{FF2B5EF4-FFF2-40B4-BE49-F238E27FC236}">
                  <a16:creationId xmlns:a16="http://schemas.microsoft.com/office/drawing/2014/main" id="{D1302713-428E-6EE5-6B1C-9D3668A1774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3508" r="3" b="3"/>
            <a:stretch/>
          </p:blipFill>
          <p:spPr>
            <a:xfrm>
              <a:off x="5568458" y="116632"/>
              <a:ext cx="5226979" cy="2887465"/>
            </a:xfrm>
            <a:prstGeom prst="rect">
              <a:avLst/>
            </a:prstGeom>
          </p:spPr>
        </p:pic>
        <p:sp>
          <p:nvSpPr>
            <p:cNvPr id="9" name="TextBox 8">
              <a:extLst>
                <a:ext uri="{FF2B5EF4-FFF2-40B4-BE49-F238E27FC236}">
                  <a16:creationId xmlns:a16="http://schemas.microsoft.com/office/drawing/2014/main" id="{90A3B39A-409D-A1F7-BE89-88A3EDEF6AE2}"/>
                </a:ext>
              </a:extLst>
            </p:cNvPr>
            <p:cNvSpPr txBox="1"/>
            <p:nvPr/>
          </p:nvSpPr>
          <p:spPr bwMode="auto">
            <a:xfrm>
              <a:off x="8850467" y="1839494"/>
              <a:ext cx="1103728" cy="6818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rtlCol="0">
              <a:spAutoFit/>
            </a:bodyPr>
            <a:lstStyle/>
            <a:p>
              <a:pPr fontAlgn="base">
                <a:spcBef>
                  <a:spcPct val="0"/>
                </a:spcBef>
                <a:spcAft>
                  <a:spcPts val="300"/>
                </a:spcAft>
              </a:pPr>
              <a:r>
                <a:rPr lang="en-US" altLang="zh-CN" sz="1600" dirty="0">
                  <a:solidFill>
                    <a:schemeClr val="bg1"/>
                  </a:solidFill>
                  <a:ea typeface="微软雅黑" panose="020B0503020204020204" pitchFamily="34" charset="-122"/>
                </a:rPr>
                <a:t>FOV</a:t>
              </a:r>
              <a:endParaRPr lang="zh-CN" altLang="en-US" sz="1600" dirty="0">
                <a:solidFill>
                  <a:schemeClr val="bg1"/>
                </a:solidFill>
                <a:latin typeface="+mn-lt"/>
                <a:ea typeface="微软雅黑" panose="020B0503020204020204" pitchFamily="34" charset="-122"/>
              </a:endParaRPr>
            </a:p>
          </p:txBody>
        </p:sp>
      </p:grpSp>
      <p:sp>
        <p:nvSpPr>
          <p:cNvPr id="4" name="TextBox 3">
            <a:extLst>
              <a:ext uri="{FF2B5EF4-FFF2-40B4-BE49-F238E27FC236}">
                <a16:creationId xmlns:a16="http://schemas.microsoft.com/office/drawing/2014/main" id="{7B769132-A33D-C47A-5492-3A35E1F18C5B}"/>
              </a:ext>
            </a:extLst>
          </p:cNvPr>
          <p:cNvSpPr txBox="1"/>
          <p:nvPr/>
        </p:nvSpPr>
        <p:spPr>
          <a:xfrm>
            <a:off x="4821382" y="6382821"/>
            <a:ext cx="3991029" cy="461665"/>
          </a:xfrm>
          <a:prstGeom prst="rect">
            <a:avLst/>
          </a:prstGeom>
          <a:noFill/>
        </p:spPr>
        <p:txBody>
          <a:bodyPr wrap="square">
            <a:spAutoFit/>
          </a:bodyPr>
          <a:lstStyle/>
          <a:p>
            <a:pPr algn="ctr"/>
            <a:r>
              <a:rPr lang="fr-FR" altLang="zh-CN" sz="1200" dirty="0">
                <a:solidFill>
                  <a:srgbClr val="FF0000"/>
                </a:solidFill>
                <a:latin typeface="Comic Sans MS" panose="030F0902030302020204" pitchFamily="66" charset="0"/>
              </a:rPr>
              <a:t>LHAASO, Science, </a:t>
            </a:r>
            <a:r>
              <a:rPr lang="en-CN" sz="1200" dirty="0">
                <a:solidFill>
                  <a:srgbClr val="FF0000"/>
                </a:solidFill>
                <a:latin typeface="Comic Sans MS" panose="030F0902030302020204" pitchFamily="66" charset="0"/>
              </a:rPr>
              <a:t>DOI: 10.1126/science.adg932</a:t>
            </a:r>
          </a:p>
          <a:p>
            <a:pPr algn="ctr"/>
            <a:r>
              <a:rPr lang="zh-CN" altLang="en-US" sz="1200" dirty="0">
                <a:solidFill>
                  <a:srgbClr val="FF0000"/>
                </a:solidFill>
                <a:latin typeface="Comic Sans MS" panose="030F0902030302020204" pitchFamily="66" charset="0"/>
              </a:rPr>
              <a:t> </a:t>
            </a:r>
            <a:r>
              <a:rPr lang="en-CN" sz="1200" dirty="0">
                <a:solidFill>
                  <a:srgbClr val="FF0000"/>
                </a:solidFill>
                <a:latin typeface="Comic Sans MS" panose="030F0902030302020204" pitchFamily="66" charset="0"/>
              </a:rPr>
              <a:t>arXiv.2306.0632</a:t>
            </a:r>
          </a:p>
        </p:txBody>
      </p:sp>
      <p:pic>
        <p:nvPicPr>
          <p:cNvPr id="5" name="Picture 4">
            <a:extLst>
              <a:ext uri="{FF2B5EF4-FFF2-40B4-BE49-F238E27FC236}">
                <a16:creationId xmlns:a16="http://schemas.microsoft.com/office/drawing/2014/main" id="{7E6E7EB6-5D84-1B13-7C62-D08613C0BD76}"/>
              </a:ext>
            </a:extLst>
          </p:cNvPr>
          <p:cNvPicPr>
            <a:picLocks noChangeAspect="1"/>
          </p:cNvPicPr>
          <p:nvPr/>
        </p:nvPicPr>
        <p:blipFill>
          <a:blip r:embed="rId3"/>
          <a:stretch>
            <a:fillRect/>
          </a:stretch>
        </p:blipFill>
        <p:spPr>
          <a:xfrm>
            <a:off x="4891876" y="2961060"/>
            <a:ext cx="3474661" cy="3182056"/>
          </a:xfrm>
          <a:prstGeom prst="rect">
            <a:avLst/>
          </a:prstGeom>
        </p:spPr>
      </p:pic>
    </p:spTree>
    <p:extLst>
      <p:ext uri="{BB962C8B-B14F-4D97-AF65-F5344CB8AC3E}">
        <p14:creationId xmlns:p14="http://schemas.microsoft.com/office/powerpoint/2010/main" val="10069490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1686447133135175">
            <a:hlinkClick r:id="" action="ppaction://media"/>
            <a:extLst>
              <a:ext uri="{FF2B5EF4-FFF2-40B4-BE49-F238E27FC236}">
                <a16:creationId xmlns:a16="http://schemas.microsoft.com/office/drawing/2014/main" id="{086889D4-722C-5314-438C-FE3DA9DA0543}"/>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351324" y="979246"/>
            <a:ext cx="6682396" cy="5321651"/>
          </a:xfrm>
        </p:spPr>
      </p:pic>
      <p:sp>
        <p:nvSpPr>
          <p:cNvPr id="6" name="Title 1">
            <a:extLst>
              <a:ext uri="{FF2B5EF4-FFF2-40B4-BE49-F238E27FC236}">
                <a16:creationId xmlns:a16="http://schemas.microsoft.com/office/drawing/2014/main" id="{64BBD27F-20A7-B162-DD20-EBEF16DDA313}"/>
              </a:ext>
            </a:extLst>
          </p:cNvPr>
          <p:cNvSpPr txBox="1">
            <a:spLocks/>
          </p:cNvSpPr>
          <p:nvPr/>
        </p:nvSpPr>
        <p:spPr>
          <a:xfrm>
            <a:off x="214132" y="-163754"/>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CN" sz="3600" dirty="0">
                <a:solidFill>
                  <a:srgbClr val="FF0000"/>
                </a:solidFill>
                <a:latin typeface="Comic Sans MS" panose="030F0902030302020204" pitchFamily="66" charset="0"/>
              </a:rPr>
              <a:t>BOAT</a:t>
            </a:r>
            <a:r>
              <a:rPr lang="zh-CN" altLang="en-US" sz="3600" dirty="0">
                <a:solidFill>
                  <a:srgbClr val="FF0000"/>
                </a:solidFill>
                <a:latin typeface="Comic Sans MS" panose="030F0902030302020204" pitchFamily="66" charset="0"/>
              </a:rPr>
              <a:t>：</a:t>
            </a:r>
            <a:r>
              <a:rPr lang="en-CN" sz="3600" dirty="0">
                <a:solidFill>
                  <a:schemeClr val="tx2"/>
                </a:solidFill>
                <a:latin typeface="Comic Sans MS" panose="030F0902030302020204" pitchFamily="66" charset="0"/>
              </a:rPr>
              <a:t>GRB22</a:t>
            </a:r>
            <a:r>
              <a:rPr lang="en-US" altLang="zh-CN" sz="3600" dirty="0">
                <a:solidFill>
                  <a:schemeClr val="tx2"/>
                </a:solidFill>
                <a:latin typeface="Comic Sans MS" panose="030F0902030302020204" pitchFamily="66" charset="0"/>
              </a:rPr>
              <a:t>1009A</a:t>
            </a:r>
            <a:endParaRPr lang="en-CN" sz="3600" dirty="0">
              <a:solidFill>
                <a:schemeClr val="tx2"/>
              </a:solidFill>
              <a:latin typeface="Comic Sans MS" panose="030F0902030302020204" pitchFamily="66" charset="0"/>
            </a:endParaRPr>
          </a:p>
        </p:txBody>
      </p:sp>
    </p:spTree>
    <p:extLst>
      <p:ext uri="{BB962C8B-B14F-4D97-AF65-F5344CB8AC3E}">
        <p14:creationId xmlns:p14="http://schemas.microsoft.com/office/powerpoint/2010/main" val="4869036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277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FEE35B-CBC5-1E05-8C6E-7B3F0382D58A}"/>
              </a:ext>
            </a:extLst>
          </p:cNvPr>
          <p:cNvSpPr>
            <a:spLocks noGrp="1"/>
          </p:cNvSpPr>
          <p:nvPr>
            <p:ph type="title"/>
          </p:nvPr>
        </p:nvSpPr>
        <p:spPr>
          <a:xfrm>
            <a:off x="329878" y="158891"/>
            <a:ext cx="8229600" cy="522437"/>
          </a:xfrm>
        </p:spPr>
        <p:txBody>
          <a:bodyPr>
            <a:normAutofit fontScale="90000"/>
          </a:bodyPr>
          <a:lstStyle/>
          <a:p>
            <a:r>
              <a:rPr lang="en-CN" sz="3600" dirty="0">
                <a:solidFill>
                  <a:srgbClr val="FF0000"/>
                </a:solidFill>
                <a:latin typeface="Comic Sans MS" panose="030F0902030302020204" pitchFamily="66" charset="0"/>
              </a:rPr>
              <a:t>BOAT</a:t>
            </a:r>
            <a:r>
              <a:rPr lang="zh-CN" altLang="en-US" sz="3600" dirty="0">
                <a:solidFill>
                  <a:srgbClr val="FF0000"/>
                </a:solidFill>
                <a:latin typeface="Comic Sans MS" panose="030F0902030302020204" pitchFamily="66" charset="0"/>
              </a:rPr>
              <a:t>：</a:t>
            </a:r>
            <a:r>
              <a:rPr lang="en-CN" sz="3600" dirty="0">
                <a:solidFill>
                  <a:schemeClr val="tx2"/>
                </a:solidFill>
                <a:latin typeface="Comic Sans MS" panose="030F0902030302020204" pitchFamily="66" charset="0"/>
              </a:rPr>
              <a:t>GRB22</a:t>
            </a:r>
            <a:r>
              <a:rPr lang="en-US" altLang="zh-CN" sz="3600" dirty="0">
                <a:solidFill>
                  <a:schemeClr val="tx2"/>
                </a:solidFill>
                <a:latin typeface="Comic Sans MS" panose="030F0902030302020204" pitchFamily="66" charset="0"/>
              </a:rPr>
              <a:t>1009A</a:t>
            </a:r>
            <a:endParaRPr lang="en-CN" sz="3600" dirty="0">
              <a:solidFill>
                <a:schemeClr val="tx2"/>
              </a:solidFill>
              <a:latin typeface="Comic Sans MS" panose="030F0902030302020204" pitchFamily="66" charset="0"/>
            </a:endParaRPr>
          </a:p>
        </p:txBody>
      </p:sp>
      <p:pic>
        <p:nvPicPr>
          <p:cNvPr id="4" name="1686447125893386">
            <a:hlinkClick r:id="" action="ppaction://media"/>
            <a:extLst>
              <a:ext uri="{FF2B5EF4-FFF2-40B4-BE49-F238E27FC236}">
                <a16:creationId xmlns:a16="http://schemas.microsoft.com/office/drawing/2014/main" id="{56E9E311-D4B5-BEDF-C32C-A51232391E4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504708" y="681328"/>
            <a:ext cx="6528122" cy="5627917"/>
          </a:xfrm>
          <a:prstGeom prst="rect">
            <a:avLst/>
          </a:prstGeom>
        </p:spPr>
      </p:pic>
    </p:spTree>
    <p:extLst>
      <p:ext uri="{BB962C8B-B14F-4D97-AF65-F5344CB8AC3E}">
        <p14:creationId xmlns:p14="http://schemas.microsoft.com/office/powerpoint/2010/main" val="2733394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03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BAFDB0-3E02-57BC-3915-E6E002AF8892}"/>
              </a:ext>
            </a:extLst>
          </p:cNvPr>
          <p:cNvSpPr>
            <a:spLocks noGrp="1"/>
          </p:cNvSpPr>
          <p:nvPr>
            <p:ph type="title"/>
          </p:nvPr>
        </p:nvSpPr>
        <p:spPr>
          <a:xfrm>
            <a:off x="-1537" y="0"/>
            <a:ext cx="8968654" cy="870643"/>
          </a:xfrm>
        </p:spPr>
        <p:txBody>
          <a:bodyPr>
            <a:noAutofit/>
          </a:bodyPr>
          <a:lstStyle/>
          <a:p>
            <a:pPr algn="l"/>
            <a:r>
              <a:rPr lang="en-CN" sz="3200" dirty="0">
                <a:solidFill>
                  <a:schemeClr val="tx2"/>
                </a:solidFill>
                <a:latin typeface="Comic Sans MS" panose="030F0902030302020204" pitchFamily="66" charset="0"/>
              </a:rPr>
              <a:t>Wide Field of View Cherekov Telescope Array</a:t>
            </a:r>
            <a:br>
              <a:rPr lang="en-CN" sz="2800" dirty="0">
                <a:solidFill>
                  <a:schemeClr val="tx2"/>
                </a:solidFill>
                <a:latin typeface="Comic Sans MS" panose="030F0902030302020204" pitchFamily="66" charset="0"/>
              </a:rPr>
            </a:br>
            <a:r>
              <a:rPr lang="en-CN" sz="3200" dirty="0">
                <a:solidFill>
                  <a:schemeClr val="tx2"/>
                </a:solidFill>
                <a:latin typeface="Comic Sans MS" panose="030F0902030302020204" pitchFamily="66" charset="0"/>
              </a:rPr>
              <a:t> (WFCTA)</a:t>
            </a:r>
          </a:p>
        </p:txBody>
      </p:sp>
      <mc:AlternateContent xmlns:mc="http://schemas.openxmlformats.org/markup-compatibility/2006" xmlns:a14="http://schemas.microsoft.com/office/drawing/2010/main">
        <mc:Choice Requires="a14">
          <p:sp>
            <p:nvSpPr>
              <p:cNvPr id="3080" name="Content Placeholder 3079">
                <a:extLst>
                  <a:ext uri="{FF2B5EF4-FFF2-40B4-BE49-F238E27FC236}">
                    <a16:creationId xmlns:a16="http://schemas.microsoft.com/office/drawing/2014/main" id="{0BAF83AF-617A-45F1-B53B-5163B9542702}"/>
                  </a:ext>
                </a:extLst>
              </p:cNvPr>
              <p:cNvSpPr>
                <a:spLocks noGrp="1"/>
              </p:cNvSpPr>
              <p:nvPr>
                <p:ph idx="1"/>
              </p:nvPr>
            </p:nvSpPr>
            <p:spPr>
              <a:xfrm>
                <a:off x="4359585" y="494162"/>
                <a:ext cx="4257533" cy="870643"/>
              </a:xfrm>
            </p:spPr>
            <p:txBody>
              <a:bodyPr anchor="ctr">
                <a:noAutofit/>
              </a:bodyPr>
              <a:lstStyle/>
              <a:p>
                <a:r>
                  <a:rPr lang="en-US" sz="1200" dirty="0">
                    <a:solidFill>
                      <a:schemeClr val="tx2"/>
                    </a:solidFill>
                    <a:latin typeface="Comic Sans MS" panose="030F0902030302020204" pitchFamily="66" charset="0"/>
                  </a:rPr>
                  <a:t>Mirror: 5 m</a:t>
                </a:r>
                <a:r>
                  <a:rPr lang="en-US" sz="1200" baseline="30000" dirty="0">
                    <a:solidFill>
                      <a:schemeClr val="tx2"/>
                    </a:solidFill>
                    <a:latin typeface="Comic Sans MS" panose="030F0902030302020204" pitchFamily="66" charset="0"/>
                  </a:rPr>
                  <a:t>2 </a:t>
                </a:r>
                <a:r>
                  <a:rPr lang="en-US" sz="1200" dirty="0">
                    <a:solidFill>
                      <a:schemeClr val="tx2"/>
                    </a:solidFill>
                    <a:latin typeface="Comic Sans MS" panose="030F0902030302020204" pitchFamily="66" charset="0"/>
                  </a:rPr>
                  <a:t>spherical mirror</a:t>
                </a:r>
              </a:p>
              <a:p>
                <a:r>
                  <a:rPr lang="en-US" sz="1200" dirty="0">
                    <a:solidFill>
                      <a:schemeClr val="tx2"/>
                    </a:solidFill>
                    <a:latin typeface="Comic Sans MS" panose="030F0902030302020204" pitchFamily="66" charset="0"/>
                  </a:rPr>
                  <a:t>FOV: </a:t>
                </a:r>
                <a14:m>
                  <m:oMath xmlns:m="http://schemas.openxmlformats.org/officeDocument/2006/math">
                    <m:r>
                      <a:rPr lang="en-US" sz="1200">
                        <a:solidFill>
                          <a:schemeClr val="tx2"/>
                        </a:solidFill>
                        <a:latin typeface="Cambria Math" panose="02040503050406030204" pitchFamily="18" charset="0"/>
                      </a:rPr>
                      <m:t>1</m:t>
                    </m:r>
                    <m:r>
                      <a:rPr lang="en-US" sz="1200" b="0" i="1" smtClean="0">
                        <a:solidFill>
                          <a:schemeClr val="tx2"/>
                        </a:solidFill>
                        <a:latin typeface="Cambria Math" panose="02040503050406030204" pitchFamily="18" charset="0"/>
                      </a:rPr>
                      <m:t>6</m:t>
                    </m:r>
                    <m:r>
                      <a:rPr lang="en-US" sz="1200" i="1">
                        <a:solidFill>
                          <a:schemeClr val="tx2"/>
                        </a:solidFill>
                        <a:latin typeface="Cambria Math" panose="02040503050406030204" pitchFamily="18" charset="0"/>
                      </a:rPr>
                      <m:t>°×16°</m:t>
                    </m:r>
                  </m:oMath>
                </a14:m>
                <a:r>
                  <a:rPr lang="en-US" sz="1200" dirty="0">
                    <a:solidFill>
                      <a:schemeClr val="tx2"/>
                    </a:solidFill>
                    <a:latin typeface="Comic Sans MS" panose="030F0902030302020204" pitchFamily="66" charset="0"/>
                  </a:rPr>
                  <a:t> / telescope</a:t>
                </a:r>
              </a:p>
              <a:p>
                <a:r>
                  <a:rPr lang="en-US" sz="1200" dirty="0">
                    <a:solidFill>
                      <a:schemeClr val="tx2"/>
                    </a:solidFill>
                    <a:latin typeface="Comic Sans MS" panose="030F0902030302020204" pitchFamily="66" charset="0"/>
                  </a:rPr>
                  <a:t>Camera: 32x32 =1024 pixels / telescope, </a:t>
                </a:r>
                <a14:m>
                  <m:oMath xmlns:m="http://schemas.openxmlformats.org/officeDocument/2006/math">
                    <m:r>
                      <a:rPr lang="en-US" sz="1200" i="1">
                        <a:solidFill>
                          <a:schemeClr val="tx2"/>
                        </a:solidFill>
                        <a:latin typeface="Cambria Math" panose="02040503050406030204" pitchFamily="18" charset="0"/>
                      </a:rPr>
                      <m:t>0.5°</m:t>
                    </m:r>
                    <m:r>
                      <a:rPr lang="en-US" sz="1200" b="0" i="1" smtClean="0">
                        <a:solidFill>
                          <a:schemeClr val="tx2"/>
                        </a:solidFill>
                        <a:latin typeface="Cambria Math" panose="02040503050406030204" pitchFamily="18" charset="0"/>
                      </a:rPr>
                      <m:t>/</m:t>
                    </m:r>
                    <m:r>
                      <a:rPr lang="en-US" sz="1200" b="0" i="1" smtClean="0">
                        <a:solidFill>
                          <a:schemeClr val="tx2"/>
                        </a:solidFill>
                        <a:latin typeface="Cambria Math" panose="02040503050406030204" pitchFamily="18" charset="0"/>
                      </a:rPr>
                      <m:t>𝑒𝑎𝑐h</m:t>
                    </m:r>
                  </m:oMath>
                </a14:m>
                <a:endParaRPr lang="en-US" sz="1200" dirty="0">
                  <a:solidFill>
                    <a:schemeClr val="tx2"/>
                  </a:solidFill>
                  <a:latin typeface="Comic Sans MS" panose="030F0902030302020204" pitchFamily="66" charset="0"/>
                </a:endParaRPr>
              </a:p>
              <a:p>
                <a:r>
                  <a:rPr lang="it-IT" sz="1200" dirty="0">
                    <a:solidFill>
                      <a:schemeClr val="tx2"/>
                    </a:solidFill>
                    <a:latin typeface="Comic Sans MS" panose="030F0902030302020204" pitchFamily="66" charset="0"/>
                  </a:rPr>
                  <a:t>Charge resolution: &lt;50%@10 PE, &lt;5%@&gt;1000 </a:t>
                </a:r>
                <a:r>
                  <a:rPr lang="it-IT" sz="1200" dirty="0"/>
                  <a:t>PE</a:t>
                </a:r>
              </a:p>
            </p:txBody>
          </p:sp>
        </mc:Choice>
        <mc:Fallback xmlns="">
          <p:sp>
            <p:nvSpPr>
              <p:cNvPr id="3080" name="Content Placeholder 3079">
                <a:extLst>
                  <a:ext uri="{FF2B5EF4-FFF2-40B4-BE49-F238E27FC236}">
                    <a16:creationId xmlns:a16="http://schemas.microsoft.com/office/drawing/2014/main" id="{0BAF83AF-617A-45F1-B53B-5163B9542702}"/>
                  </a:ext>
                </a:extLst>
              </p:cNvPr>
              <p:cNvSpPr>
                <a:spLocks noGrp="1" noRot="1" noChangeAspect="1" noMove="1" noResize="1" noEditPoints="1" noAdjustHandles="1" noChangeArrowheads="1" noChangeShapeType="1" noTextEdit="1"/>
              </p:cNvSpPr>
              <p:nvPr>
                <p:ph idx="1"/>
              </p:nvPr>
            </p:nvSpPr>
            <p:spPr>
              <a:xfrm>
                <a:off x="4359585" y="494162"/>
                <a:ext cx="4257533" cy="870643"/>
              </a:xfrm>
              <a:blipFill>
                <a:blip r:embed="rId2"/>
                <a:stretch>
                  <a:fillRect t="-2857" b="-8571"/>
                </a:stretch>
              </a:blipFill>
            </p:spPr>
            <p:txBody>
              <a:bodyPr/>
              <a:lstStyle/>
              <a:p>
                <a:r>
                  <a:rPr lang="en-CN">
                    <a:noFill/>
                  </a:rPr>
                  <a:t> </a:t>
                </a:r>
              </a:p>
            </p:txBody>
          </p:sp>
        </mc:Fallback>
      </mc:AlternateContent>
      <p:pic>
        <p:nvPicPr>
          <p:cNvPr id="10" name="图片 42">
            <a:extLst>
              <a:ext uri="{FF2B5EF4-FFF2-40B4-BE49-F238E27FC236}">
                <a16:creationId xmlns:a16="http://schemas.microsoft.com/office/drawing/2014/main" id="{BAA4666D-E02A-4F84-A7A3-6ACA152AAA3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4342" t="6080" r="22157"/>
          <a:stretch/>
        </p:blipFill>
        <p:spPr>
          <a:xfrm>
            <a:off x="314467" y="1117533"/>
            <a:ext cx="1274894" cy="1258900"/>
          </a:xfrm>
          <a:prstGeom prst="rect">
            <a:avLst/>
          </a:prstGeom>
        </p:spPr>
      </p:pic>
      <p:pic>
        <p:nvPicPr>
          <p:cNvPr id="11" name="图片 43">
            <a:extLst>
              <a:ext uri="{FF2B5EF4-FFF2-40B4-BE49-F238E27FC236}">
                <a16:creationId xmlns:a16="http://schemas.microsoft.com/office/drawing/2014/main" id="{A4FB38C5-DA1A-4760-835C-9165D6CC6C5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8961" t="4667" r="14054" b="29295"/>
          <a:stretch/>
        </p:blipFill>
        <p:spPr>
          <a:xfrm>
            <a:off x="2107889" y="1250090"/>
            <a:ext cx="1274895" cy="1108085"/>
          </a:xfrm>
          <a:prstGeom prst="rect">
            <a:avLst/>
          </a:prstGeom>
        </p:spPr>
      </p:pic>
      <p:pic>
        <p:nvPicPr>
          <p:cNvPr id="3" name="Picture 2" descr="Slideshow image">
            <a:extLst>
              <a:ext uri="{FF2B5EF4-FFF2-40B4-BE49-F238E27FC236}">
                <a16:creationId xmlns:a16="http://schemas.microsoft.com/office/drawing/2014/main" id="{CCC92C59-0C50-4223-FCDF-F9F2FD23D51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tretch>
            <a:fillRect/>
          </a:stretch>
        </p:blipFill>
        <p:spPr bwMode="auto">
          <a:xfrm>
            <a:off x="0" y="2549174"/>
            <a:ext cx="3784922" cy="1851389"/>
          </a:xfrm>
          <a:prstGeom prst="rect">
            <a:avLst/>
          </a:prstGeom>
          <a:noFill/>
          <a:extLst>
            <a:ext uri="{909E8E84-426E-40DD-AFC4-6F175D3DCCD1}">
              <a14:hiddenFill xmlns:a14="http://schemas.microsoft.com/office/drawing/2010/main">
                <a:solidFill>
                  <a:srgbClr val="FFFFFF"/>
                </a:solidFill>
              </a14:hiddenFill>
            </a:ext>
          </a:extLst>
        </p:spPr>
      </p:pic>
      <p:pic>
        <p:nvPicPr>
          <p:cNvPr id="5" name="图片 4" descr="图片包含 餐桌, 室内&#10;&#10;描述已自动生成">
            <a:extLst>
              <a:ext uri="{FF2B5EF4-FFF2-40B4-BE49-F238E27FC236}">
                <a16:creationId xmlns:a16="http://schemas.microsoft.com/office/drawing/2014/main" id="{3EAB1AAE-E5B0-AC4B-2F1D-B8688343B3B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8477" y="4565189"/>
            <a:ext cx="3199384" cy="1797707"/>
          </a:xfrm>
          <a:prstGeom prst="rect">
            <a:avLst/>
          </a:prstGeom>
        </p:spPr>
      </p:pic>
      <p:grpSp>
        <p:nvGrpSpPr>
          <p:cNvPr id="6" name="组合 3">
            <a:extLst>
              <a:ext uri="{FF2B5EF4-FFF2-40B4-BE49-F238E27FC236}">
                <a16:creationId xmlns:a16="http://schemas.microsoft.com/office/drawing/2014/main" id="{2DAFA9AC-38E3-1EA5-2D7F-443048056316}"/>
              </a:ext>
            </a:extLst>
          </p:cNvPr>
          <p:cNvGrpSpPr/>
          <p:nvPr/>
        </p:nvGrpSpPr>
        <p:grpSpPr>
          <a:xfrm>
            <a:off x="4304953" y="1494171"/>
            <a:ext cx="4136465" cy="2496616"/>
            <a:chOff x="3491880" y="1484786"/>
            <a:chExt cx="5518342" cy="3552825"/>
          </a:xfrm>
        </p:grpSpPr>
        <p:grpSp>
          <p:nvGrpSpPr>
            <p:cNvPr id="7" name="组合 4">
              <a:extLst>
                <a:ext uri="{FF2B5EF4-FFF2-40B4-BE49-F238E27FC236}">
                  <a16:creationId xmlns:a16="http://schemas.microsoft.com/office/drawing/2014/main" id="{54502A35-2938-EE3B-4956-FD15677014EA}"/>
                </a:ext>
              </a:extLst>
            </p:cNvPr>
            <p:cNvGrpSpPr/>
            <p:nvPr/>
          </p:nvGrpSpPr>
          <p:grpSpPr>
            <a:xfrm>
              <a:off x="3491880" y="1484786"/>
              <a:ext cx="5518342" cy="3552825"/>
              <a:chOff x="4737354" y="1469710"/>
              <a:chExt cx="7143750" cy="3552825"/>
            </a:xfrm>
          </p:grpSpPr>
          <p:pic>
            <p:nvPicPr>
              <p:cNvPr id="9" name="Picture 2">
                <a:extLst>
                  <a:ext uri="{FF2B5EF4-FFF2-40B4-BE49-F238E27FC236}">
                    <a16:creationId xmlns:a16="http://schemas.microsoft.com/office/drawing/2014/main" id="{AF662737-2D99-82F2-408B-96B8A5FAB899}"/>
                  </a:ext>
                </a:extLst>
              </p:cNvPr>
              <p:cNvPicPr>
                <a:picLocks noChangeAspect="1" noChangeArrowheads="1"/>
              </p:cNvPicPr>
              <p:nvPr/>
            </p:nvPicPr>
            <p:blipFill>
              <a:blip r:embed="rId7" cstate="print"/>
              <a:srcRect/>
              <a:stretch>
                <a:fillRect/>
              </a:stretch>
            </p:blipFill>
            <p:spPr bwMode="auto">
              <a:xfrm>
                <a:off x="4737354" y="1469710"/>
                <a:ext cx="7143750" cy="3552825"/>
              </a:xfrm>
              <a:prstGeom prst="rect">
                <a:avLst/>
              </a:prstGeom>
              <a:noFill/>
              <a:ln w="9525">
                <a:noFill/>
                <a:miter lim="800000"/>
                <a:headEnd/>
                <a:tailEnd/>
              </a:ln>
            </p:spPr>
          </p:pic>
          <p:sp>
            <p:nvSpPr>
              <p:cNvPr id="12" name="矩形 7">
                <a:extLst>
                  <a:ext uri="{FF2B5EF4-FFF2-40B4-BE49-F238E27FC236}">
                    <a16:creationId xmlns:a16="http://schemas.microsoft.com/office/drawing/2014/main" id="{E7FA2FCA-8E55-F65D-712C-41C710B65F6A}"/>
                  </a:ext>
                </a:extLst>
              </p:cNvPr>
              <p:cNvSpPr/>
              <p:nvPr/>
            </p:nvSpPr>
            <p:spPr>
              <a:xfrm>
                <a:off x="6872591" y="1543189"/>
                <a:ext cx="1457371" cy="2999232"/>
              </a:xfrm>
              <a:prstGeom prst="rect">
                <a:avLst/>
              </a:prstGeom>
              <a:solidFill>
                <a:schemeClr val="accent1">
                  <a:alpha val="24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zh-CN" altLang="en-US" sz="1350" dirty="0">
                  <a:solidFill>
                    <a:prstClr val="white"/>
                  </a:solidFill>
                </a:endParaRPr>
              </a:p>
            </p:txBody>
          </p:sp>
          <p:sp>
            <p:nvSpPr>
              <p:cNvPr id="13" name="矩形 8">
                <a:extLst>
                  <a:ext uri="{FF2B5EF4-FFF2-40B4-BE49-F238E27FC236}">
                    <a16:creationId xmlns:a16="http://schemas.microsoft.com/office/drawing/2014/main" id="{D3CE3131-278C-2DAE-966F-5AC0C06ED4A5}"/>
                  </a:ext>
                </a:extLst>
              </p:cNvPr>
              <p:cNvSpPr/>
              <p:nvPr/>
            </p:nvSpPr>
            <p:spPr>
              <a:xfrm>
                <a:off x="8329658" y="1495902"/>
                <a:ext cx="922111" cy="2999232"/>
              </a:xfrm>
              <a:prstGeom prst="rect">
                <a:avLst/>
              </a:prstGeom>
              <a:solidFill>
                <a:schemeClr val="accent2">
                  <a:alpha val="24000"/>
                </a:scheme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zh-CN" altLang="en-US" sz="1350" dirty="0">
                  <a:solidFill>
                    <a:srgbClr val="FFC000"/>
                  </a:solidFill>
                </a:endParaRPr>
              </a:p>
            </p:txBody>
          </p:sp>
          <p:sp>
            <p:nvSpPr>
              <p:cNvPr id="14" name="矩形 9">
                <a:extLst>
                  <a:ext uri="{FF2B5EF4-FFF2-40B4-BE49-F238E27FC236}">
                    <a16:creationId xmlns:a16="http://schemas.microsoft.com/office/drawing/2014/main" id="{E2DFD2A2-A845-236C-F9FC-7D3354A7F1E1}"/>
                  </a:ext>
                </a:extLst>
              </p:cNvPr>
              <p:cNvSpPr/>
              <p:nvPr/>
            </p:nvSpPr>
            <p:spPr>
              <a:xfrm>
                <a:off x="9229176" y="1514490"/>
                <a:ext cx="818074" cy="2999232"/>
              </a:xfrm>
              <a:prstGeom prst="rect">
                <a:avLst/>
              </a:prstGeom>
              <a:solidFill>
                <a:srgbClr val="FF0000">
                  <a:alpha val="10000"/>
                </a:srgbClr>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zh-CN" altLang="en-US" sz="1350" dirty="0">
                  <a:solidFill>
                    <a:srgbClr val="FFC000"/>
                  </a:solidFill>
                </a:endParaRPr>
              </a:p>
            </p:txBody>
          </p:sp>
          <p:cxnSp>
            <p:nvCxnSpPr>
              <p:cNvPr id="15" name="直接连接符 10">
                <a:extLst>
                  <a:ext uri="{FF2B5EF4-FFF2-40B4-BE49-F238E27FC236}">
                    <a16:creationId xmlns:a16="http://schemas.microsoft.com/office/drawing/2014/main" id="{840F1A07-BEBD-7522-96D0-F4FBE2503D69}"/>
                  </a:ext>
                </a:extLst>
              </p:cNvPr>
              <p:cNvCxnSpPr/>
              <p:nvPr/>
            </p:nvCxnSpPr>
            <p:spPr>
              <a:xfrm flipH="1" flipV="1">
                <a:off x="7434151" y="2817546"/>
                <a:ext cx="1932874" cy="371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直接连接符 11">
                <a:extLst>
                  <a:ext uri="{FF2B5EF4-FFF2-40B4-BE49-F238E27FC236}">
                    <a16:creationId xmlns:a16="http://schemas.microsoft.com/office/drawing/2014/main" id="{1F0F36F6-D99D-A5E4-9F4B-A5D6FAC1A9E9}"/>
                  </a:ext>
                </a:extLst>
              </p:cNvPr>
              <p:cNvCxnSpPr>
                <a:stCxn id="14" idx="3"/>
              </p:cNvCxnSpPr>
              <p:nvPr/>
            </p:nvCxnSpPr>
            <p:spPr>
              <a:xfrm flipH="1" flipV="1">
                <a:off x="9400481" y="2832411"/>
                <a:ext cx="646769" cy="18169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直接连接符 12">
                <a:extLst>
                  <a:ext uri="{FF2B5EF4-FFF2-40B4-BE49-F238E27FC236}">
                    <a16:creationId xmlns:a16="http://schemas.microsoft.com/office/drawing/2014/main" id="{2935574B-C09E-1B34-19D6-A915C4F1941E}"/>
                  </a:ext>
                </a:extLst>
              </p:cNvPr>
              <p:cNvCxnSpPr/>
              <p:nvPr/>
            </p:nvCxnSpPr>
            <p:spPr>
              <a:xfrm flipV="1">
                <a:off x="6118118" y="2832413"/>
                <a:ext cx="1308595" cy="77777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8" name="矩形 5">
              <a:extLst>
                <a:ext uri="{FF2B5EF4-FFF2-40B4-BE49-F238E27FC236}">
                  <a16:creationId xmlns:a16="http://schemas.microsoft.com/office/drawing/2014/main" id="{ACEC0AC3-F47F-4B22-C861-9FF772157E47}"/>
                </a:ext>
              </a:extLst>
            </p:cNvPr>
            <p:cNvSpPr/>
            <p:nvPr/>
          </p:nvSpPr>
          <p:spPr>
            <a:xfrm>
              <a:off x="4536610" y="1534455"/>
              <a:ext cx="611454" cy="2995518"/>
            </a:xfrm>
            <a:prstGeom prst="rect">
              <a:avLst/>
            </a:prstGeom>
            <a:solidFill>
              <a:schemeClr val="tx2">
                <a:lumMod val="40000"/>
                <a:lumOff val="60000"/>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18" name="内容占位符 2">
            <a:extLst>
              <a:ext uri="{FF2B5EF4-FFF2-40B4-BE49-F238E27FC236}">
                <a16:creationId xmlns:a16="http://schemas.microsoft.com/office/drawing/2014/main" id="{8D1D564A-24FD-EA65-112D-461DC43FBB16}"/>
              </a:ext>
            </a:extLst>
          </p:cNvPr>
          <p:cNvSpPr txBox="1">
            <a:spLocks/>
          </p:cNvSpPr>
          <p:nvPr/>
        </p:nvSpPr>
        <p:spPr>
          <a:xfrm>
            <a:off x="3638896" y="4043611"/>
            <a:ext cx="5328221" cy="342444"/>
          </a:xfrm>
          <a:prstGeom prst="rect">
            <a:avLst/>
          </a:prstGeom>
        </p:spPr>
        <p:txBody>
          <a:bodyPr vert="horz">
            <a:noAutofit/>
          </a:bodyPr>
          <a:lst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a:lstStyle>
          <a:p>
            <a:pPr marL="385763" lvl="1" indent="-385763">
              <a:spcBef>
                <a:spcPts val="750"/>
              </a:spcBef>
              <a:buFont typeface="Wingdings" panose="05000000000000000000" pitchFamily="2" charset="2"/>
              <a:buChar char="Ø"/>
            </a:pPr>
            <a:r>
              <a:rPr lang="en-US" altLang="zh-CN" sz="1200" b="1" dirty="0">
                <a:solidFill>
                  <a:srgbClr val="FF0000"/>
                </a:solidFill>
                <a:latin typeface="Comic Sans MS" panose="030F0902030302020204" pitchFamily="66" charset="0"/>
                <a:ea typeface="ＭＳ Ｐゴシック" pitchFamily="34" charset="-128"/>
              </a:rPr>
              <a:t>10TeV-200TeV/ 100TeV-10PeV / 10PeV-100PeV/ 100PeV-2EeV</a:t>
            </a:r>
          </a:p>
        </p:txBody>
      </p:sp>
      <p:pic>
        <p:nvPicPr>
          <p:cNvPr id="19" name="Picture 18" descr="Diagram&#10;&#10;Description automatically generated">
            <a:extLst>
              <a:ext uri="{FF2B5EF4-FFF2-40B4-BE49-F238E27FC236}">
                <a16:creationId xmlns:a16="http://schemas.microsoft.com/office/drawing/2014/main" id="{77F837FB-7A4C-4EAE-9506-5A253AF05B29}"/>
              </a:ext>
            </a:extLst>
          </p:cNvPr>
          <p:cNvPicPr>
            <a:picLocks noChangeAspect="1"/>
          </p:cNvPicPr>
          <p:nvPr/>
        </p:nvPicPr>
        <p:blipFill>
          <a:blip r:embed="rId8"/>
          <a:stretch>
            <a:fillRect/>
          </a:stretch>
        </p:blipFill>
        <p:spPr>
          <a:xfrm>
            <a:off x="4639194" y="4386055"/>
            <a:ext cx="3327623" cy="2390988"/>
          </a:xfrm>
          <a:prstGeom prst="rect">
            <a:avLst/>
          </a:prstGeom>
        </p:spPr>
      </p:pic>
    </p:spTree>
    <p:extLst>
      <p:ext uri="{BB962C8B-B14F-4D97-AF65-F5344CB8AC3E}">
        <p14:creationId xmlns:p14="http://schemas.microsoft.com/office/powerpoint/2010/main" val="198704367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12BBF37-B6E3-4658-BDC2-605269603E49}"/>
              </a:ext>
            </a:extLst>
          </p:cNvPr>
          <p:cNvSpPr>
            <a:spLocks noGrp="1"/>
          </p:cNvSpPr>
          <p:nvPr>
            <p:ph type="title"/>
          </p:nvPr>
        </p:nvSpPr>
        <p:spPr>
          <a:xfrm>
            <a:off x="0" y="348204"/>
            <a:ext cx="8926830" cy="994172"/>
          </a:xfrm>
        </p:spPr>
        <p:txBody>
          <a:bodyPr>
            <a:noAutofit/>
          </a:bodyPr>
          <a:lstStyle/>
          <a:p>
            <a:r>
              <a:rPr lang="en-US" altLang="zh-CN" sz="2800" b="1" dirty="0">
                <a:solidFill>
                  <a:srgbClr val="002060"/>
                </a:solidFill>
                <a:latin typeface="Comic Sans MS" panose="030F0902030302020204" pitchFamily="66" charset="0"/>
              </a:rPr>
              <a:t>Energies of the commonly triggered events derived by WFCTA and by </a:t>
            </a:r>
            <a:r>
              <a:rPr lang="en-US" altLang="zh-CN" sz="2800" dirty="0">
                <a:solidFill>
                  <a:srgbClr val="002060"/>
                </a:solidFill>
                <a:latin typeface="Comic Sans MS" panose="030F0902030302020204" pitchFamily="66" charset="0"/>
              </a:rPr>
              <a:t>the</a:t>
            </a:r>
            <a:r>
              <a:rPr lang="en-US" altLang="zh-CN" sz="2800" b="1" dirty="0">
                <a:solidFill>
                  <a:srgbClr val="002060"/>
                </a:solidFill>
                <a:latin typeface="Comic Sans MS" panose="030F0902030302020204" pitchFamily="66" charset="0"/>
              </a:rPr>
              <a:t> formula of the absolute energy scale </a:t>
            </a:r>
            <a:endParaRPr lang="zh-CN" altLang="en-US" sz="2800" b="1" dirty="0">
              <a:solidFill>
                <a:srgbClr val="002060"/>
              </a:solidFill>
              <a:latin typeface="Comic Sans MS" panose="030F0902030302020204" pitchFamily="66" charset="0"/>
            </a:endParaRPr>
          </a:p>
        </p:txBody>
      </p:sp>
      <p:pic>
        <p:nvPicPr>
          <p:cNvPr id="7" name="图片 6">
            <a:extLst>
              <a:ext uri="{FF2B5EF4-FFF2-40B4-BE49-F238E27FC236}">
                <a16:creationId xmlns:a16="http://schemas.microsoft.com/office/drawing/2014/main" id="{FC36D194-0810-42F7-9153-99079B1430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9307" y="3333092"/>
            <a:ext cx="3200063" cy="1958811"/>
          </a:xfrm>
          <a:prstGeom prst="rect">
            <a:avLst/>
          </a:prstGeom>
        </p:spPr>
      </p:pic>
      <p:sp>
        <p:nvSpPr>
          <p:cNvPr id="10" name="文本框 9">
            <a:extLst>
              <a:ext uri="{FF2B5EF4-FFF2-40B4-BE49-F238E27FC236}">
                <a16:creationId xmlns:a16="http://schemas.microsoft.com/office/drawing/2014/main" id="{406A2CAA-D7B5-450D-9522-0BEC2293E332}"/>
              </a:ext>
            </a:extLst>
          </p:cNvPr>
          <p:cNvSpPr txBox="1"/>
          <p:nvPr/>
        </p:nvSpPr>
        <p:spPr>
          <a:xfrm>
            <a:off x="5667863" y="3738195"/>
            <a:ext cx="2486609" cy="300082"/>
          </a:xfrm>
          <a:prstGeom prst="rect">
            <a:avLst/>
          </a:prstGeom>
          <a:noFill/>
        </p:spPr>
        <p:txBody>
          <a:bodyPr wrap="square" rtlCol="0">
            <a:spAutoFit/>
          </a:bodyPr>
          <a:lstStyle/>
          <a:p>
            <a:r>
              <a:rPr lang="en-US" altLang="zh-CN" sz="1350" b="1" dirty="0">
                <a:solidFill>
                  <a:srgbClr val="002060"/>
                </a:solidFill>
              </a:rPr>
              <a:t>Energy response  of WFCTA</a:t>
            </a:r>
            <a:endParaRPr lang="zh-CN" altLang="en-US" sz="1350" b="1" dirty="0">
              <a:solidFill>
                <a:srgbClr val="002060"/>
              </a:solidFill>
            </a:endParaRPr>
          </a:p>
        </p:txBody>
      </p:sp>
      <p:pic>
        <p:nvPicPr>
          <p:cNvPr id="3" name="Picture 4" descr="moon_cartoon">
            <a:extLst>
              <a:ext uri="{FF2B5EF4-FFF2-40B4-BE49-F238E27FC236}">
                <a16:creationId xmlns:a16="http://schemas.microsoft.com/office/drawing/2014/main" id="{384E960E-5C87-3398-A9ED-54996041E7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4871" y="1566097"/>
            <a:ext cx="2251075" cy="17922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5" name="TextBox 14">
            <a:extLst>
              <a:ext uri="{FF2B5EF4-FFF2-40B4-BE49-F238E27FC236}">
                <a16:creationId xmlns:a16="http://schemas.microsoft.com/office/drawing/2014/main" id="{67A44F29-8E35-9764-131B-B0531DED34AE}"/>
              </a:ext>
            </a:extLst>
          </p:cNvPr>
          <p:cNvSpPr txBox="1"/>
          <p:nvPr/>
        </p:nvSpPr>
        <p:spPr>
          <a:xfrm>
            <a:off x="4343625" y="5115870"/>
            <a:ext cx="4051228" cy="1477328"/>
          </a:xfrm>
          <a:prstGeom prst="rect">
            <a:avLst/>
          </a:prstGeom>
          <a:noFill/>
        </p:spPr>
        <p:txBody>
          <a:bodyPr wrap="square">
            <a:spAutoFit/>
          </a:bodyPr>
          <a:lstStyle/>
          <a:p>
            <a:pPr marL="285750" indent="-285750">
              <a:buFont typeface="Arial" panose="020B0604020202020204" pitchFamily="34" charset="0"/>
              <a:buChar char="•"/>
            </a:pPr>
            <a:r>
              <a:rPr lang="zh-CN" altLang="en-US" dirty="0">
                <a:solidFill>
                  <a:schemeClr val="tx2"/>
                </a:solidFill>
                <a:effectLst/>
                <a:latin typeface="Helvetica" pitchFamily="2" charset="0"/>
              </a:rPr>
              <a:t>得到 </a:t>
            </a:r>
            <a:r>
              <a:rPr lang="en-US" dirty="0">
                <a:solidFill>
                  <a:schemeClr val="tx2"/>
                </a:solidFill>
                <a:effectLst/>
                <a:latin typeface="Helvetica" pitchFamily="2" charset="0"/>
              </a:rPr>
              <a:t>WCDA-1 </a:t>
            </a:r>
            <a:r>
              <a:rPr lang="zh-CN" altLang="en-US" dirty="0">
                <a:solidFill>
                  <a:schemeClr val="tx2"/>
                </a:solidFill>
                <a:effectLst/>
                <a:latin typeface="Helvetica" pitchFamily="2" charset="0"/>
              </a:rPr>
              <a:t>的能标在 </a:t>
            </a:r>
            <a:r>
              <a:rPr lang="en-US" altLang="zh-CN" dirty="0">
                <a:solidFill>
                  <a:schemeClr val="tx2"/>
                </a:solidFill>
                <a:effectLst/>
                <a:latin typeface="Helvetica" pitchFamily="2" charset="0"/>
              </a:rPr>
              <a:t>6.6 </a:t>
            </a:r>
            <a:r>
              <a:rPr lang="en-US" dirty="0" err="1">
                <a:solidFill>
                  <a:schemeClr val="tx2"/>
                </a:solidFill>
                <a:effectLst/>
                <a:latin typeface="Helvetica" pitchFamily="2" charset="0"/>
              </a:rPr>
              <a:t>TeV</a:t>
            </a:r>
            <a:r>
              <a:rPr lang="en-US" dirty="0">
                <a:solidFill>
                  <a:schemeClr val="tx2"/>
                </a:solidFill>
                <a:effectLst/>
                <a:latin typeface="Helvetica" pitchFamily="2" charset="0"/>
              </a:rPr>
              <a:t> </a:t>
            </a:r>
            <a:r>
              <a:rPr lang="zh-CN" altLang="en-US" dirty="0">
                <a:solidFill>
                  <a:schemeClr val="tx2"/>
                </a:solidFill>
                <a:effectLst/>
                <a:latin typeface="Helvetica" pitchFamily="2" charset="0"/>
              </a:rPr>
              <a:t>的不确定度为 </a:t>
            </a:r>
            <a:r>
              <a:rPr lang="en-US" altLang="zh-CN" dirty="0">
                <a:solidFill>
                  <a:schemeClr val="tx2"/>
                </a:solidFill>
                <a:effectLst/>
                <a:latin typeface="Helvetica" pitchFamily="2" charset="0"/>
              </a:rPr>
              <a:t>12%</a:t>
            </a:r>
            <a:r>
              <a:rPr lang="zh-CN" altLang="en-US" dirty="0">
                <a:solidFill>
                  <a:schemeClr val="tx2"/>
                </a:solidFill>
                <a:effectLst/>
                <a:latin typeface="Helvetica" pitchFamily="2" charset="0"/>
              </a:rPr>
              <a:t>， 经过 </a:t>
            </a:r>
            <a:r>
              <a:rPr lang="en-US" altLang="zh-CN" dirty="0">
                <a:solidFill>
                  <a:schemeClr val="tx2"/>
                </a:solidFill>
                <a:effectLst/>
                <a:latin typeface="Helvetica" pitchFamily="2" charset="0"/>
              </a:rPr>
              <a:t>4 </a:t>
            </a:r>
            <a:r>
              <a:rPr lang="zh-CN" altLang="en-US" dirty="0">
                <a:solidFill>
                  <a:schemeClr val="tx2"/>
                </a:solidFill>
                <a:effectLst/>
                <a:latin typeface="Helvetica" pitchFamily="2" charset="0"/>
              </a:rPr>
              <a:t>年年的统计量量的累计，统计误差将会分别减⼩小到 </a:t>
            </a:r>
            <a:r>
              <a:rPr lang="en-US" altLang="zh-CN" dirty="0">
                <a:solidFill>
                  <a:schemeClr val="tx2"/>
                </a:solidFill>
                <a:effectLst/>
                <a:latin typeface="Helvetica" pitchFamily="2" charset="0"/>
              </a:rPr>
              <a:t>3%</a:t>
            </a:r>
            <a:r>
              <a:rPr lang="zh-CN" altLang="en-US" dirty="0">
                <a:solidFill>
                  <a:schemeClr val="tx2"/>
                </a:solidFill>
                <a:effectLst/>
                <a:latin typeface="Helvetica" pitchFamily="2" charset="0"/>
              </a:rPr>
              <a:t>。</a:t>
            </a:r>
            <a:endParaRPr lang="en-US" altLang="zh-CN" dirty="0">
              <a:solidFill>
                <a:schemeClr val="tx2"/>
              </a:solidFill>
              <a:effectLst/>
              <a:latin typeface="Helvetica" pitchFamily="2" charset="0"/>
            </a:endParaRPr>
          </a:p>
          <a:p>
            <a:pPr marL="285750" indent="-285750">
              <a:buFont typeface="Arial" panose="020B0604020202020204" pitchFamily="34" charset="0"/>
              <a:buChar char="•"/>
            </a:pPr>
            <a:endParaRPr lang="en-US" altLang="zh-CN" dirty="0">
              <a:effectLst/>
              <a:latin typeface="Helvetica" pitchFamily="2" charset="0"/>
            </a:endParaRPr>
          </a:p>
        </p:txBody>
      </p:sp>
      <p:pic>
        <p:nvPicPr>
          <p:cNvPr id="17" name="Picture 16" descr="A close up of a sign&#10;&#10;Description automatically generated">
            <a:extLst>
              <a:ext uri="{FF2B5EF4-FFF2-40B4-BE49-F238E27FC236}">
                <a16:creationId xmlns:a16="http://schemas.microsoft.com/office/drawing/2014/main" id="{CCC49C31-5C76-251B-EC3B-EE08F04C0E32}"/>
              </a:ext>
            </a:extLst>
          </p:cNvPr>
          <p:cNvPicPr>
            <a:picLocks noChangeAspect="1"/>
          </p:cNvPicPr>
          <p:nvPr/>
        </p:nvPicPr>
        <p:blipFill>
          <a:blip r:embed="rId4"/>
          <a:stretch>
            <a:fillRect/>
          </a:stretch>
        </p:blipFill>
        <p:spPr>
          <a:xfrm>
            <a:off x="418641" y="5337555"/>
            <a:ext cx="2963537" cy="1292916"/>
          </a:xfrm>
          <a:prstGeom prst="rect">
            <a:avLst/>
          </a:prstGeom>
        </p:spPr>
      </p:pic>
      <p:pic>
        <p:nvPicPr>
          <p:cNvPr id="20" name="Picture 19" descr="A group of colored circles&#10;&#10;Description automatically generated">
            <a:extLst>
              <a:ext uri="{FF2B5EF4-FFF2-40B4-BE49-F238E27FC236}">
                <a16:creationId xmlns:a16="http://schemas.microsoft.com/office/drawing/2014/main" id="{A208B25C-9748-245F-9E6A-8E863AAA7735}"/>
              </a:ext>
            </a:extLst>
          </p:cNvPr>
          <p:cNvPicPr>
            <a:picLocks noChangeAspect="1"/>
          </p:cNvPicPr>
          <p:nvPr/>
        </p:nvPicPr>
        <p:blipFill>
          <a:blip r:embed="rId5"/>
          <a:stretch>
            <a:fillRect/>
          </a:stretch>
        </p:blipFill>
        <p:spPr>
          <a:xfrm>
            <a:off x="3609540" y="1495153"/>
            <a:ext cx="5519397" cy="3467940"/>
          </a:xfrm>
          <a:prstGeom prst="rect">
            <a:avLst/>
          </a:prstGeom>
        </p:spPr>
      </p:pic>
    </p:spTree>
    <p:extLst>
      <p:ext uri="{BB962C8B-B14F-4D97-AF65-F5344CB8AC3E}">
        <p14:creationId xmlns:p14="http://schemas.microsoft.com/office/powerpoint/2010/main" val="10981222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a:stretch>
            <a:fillRect/>
          </a:stretch>
        </p:blipFill>
        <p:spPr>
          <a:xfrm>
            <a:off x="0" y="781260"/>
            <a:ext cx="4797631" cy="5580439"/>
          </a:xfrm>
          <a:prstGeom prst="rect">
            <a:avLst/>
          </a:prstGeom>
        </p:spPr>
      </p:pic>
      <p:sp>
        <p:nvSpPr>
          <p:cNvPr id="7" name="标题 1"/>
          <p:cNvSpPr txBox="1">
            <a:spLocks/>
          </p:cNvSpPr>
          <p:nvPr/>
        </p:nvSpPr>
        <p:spPr>
          <a:xfrm>
            <a:off x="71399" y="50055"/>
            <a:ext cx="4797631" cy="70609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altLang="zh-CN" sz="2400" dirty="0">
                <a:solidFill>
                  <a:schemeClr val="tx2"/>
                </a:solidFill>
                <a:latin typeface="Comic Sans MS"/>
                <a:cs typeface="Comic Sans MS"/>
              </a:rPr>
              <a:t>Ground-based Air Shower Array</a:t>
            </a:r>
            <a:endParaRPr lang="zh-CN" altLang="en-US" sz="2400" dirty="0">
              <a:solidFill>
                <a:schemeClr val="tx2"/>
              </a:solidFill>
              <a:latin typeface="Comic Sans MS"/>
              <a:cs typeface="Comic Sans MS"/>
            </a:endParaRPr>
          </a:p>
        </p:txBody>
      </p:sp>
      <p:sp>
        <p:nvSpPr>
          <p:cNvPr id="3" name="TextBox 2">
            <a:extLst>
              <a:ext uri="{FF2B5EF4-FFF2-40B4-BE49-F238E27FC236}">
                <a16:creationId xmlns:a16="http://schemas.microsoft.com/office/drawing/2014/main" id="{AC4D8B30-0AAF-99F9-B461-1E59A365CC9D}"/>
              </a:ext>
            </a:extLst>
          </p:cNvPr>
          <p:cNvSpPr txBox="1"/>
          <p:nvPr/>
        </p:nvSpPr>
        <p:spPr>
          <a:xfrm>
            <a:off x="5128162" y="1198264"/>
            <a:ext cx="3892782" cy="1692771"/>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altLang="zh-CN" dirty="0">
                <a:solidFill>
                  <a:schemeClr val="accent4">
                    <a:lumMod val="50000"/>
                  </a:schemeClr>
                </a:solidFill>
                <a:latin typeface="Comic Sans MS" pitchFamily="66" charset="0"/>
                <a:ea typeface="+mj-ea"/>
                <a:cs typeface="Arial" pitchFamily="34" charset="0"/>
              </a:rPr>
              <a:t>Air shower simulation: CORSIKA</a:t>
            </a:r>
          </a:p>
          <a:p>
            <a:r>
              <a:rPr lang="en-US" altLang="zh-CN" dirty="0">
                <a:solidFill>
                  <a:schemeClr val="accent4">
                    <a:lumMod val="50000"/>
                  </a:schemeClr>
                </a:solidFill>
                <a:latin typeface="Comic Sans MS" pitchFamily="66" charset="0"/>
                <a:ea typeface="+mj-ea"/>
                <a:cs typeface="Arial" pitchFamily="34" charset="0"/>
              </a:rPr>
              <a:t>Output: </a:t>
            </a:r>
          </a:p>
          <a:p>
            <a:r>
              <a:rPr lang="en-US" altLang="zh-CN" dirty="0">
                <a:solidFill>
                  <a:schemeClr val="accent4">
                    <a:lumMod val="50000"/>
                  </a:schemeClr>
                </a:solidFill>
                <a:latin typeface="Comic Sans MS" pitchFamily="66" charset="0"/>
                <a:ea typeface="+mj-ea"/>
                <a:cs typeface="Arial" pitchFamily="34" charset="0"/>
              </a:rPr>
              <a:t>KM2A   :</a:t>
            </a:r>
            <a:r>
              <a:rPr lang="en-US" altLang="zh-CN" sz="1400" dirty="0">
                <a:solidFill>
                  <a:schemeClr val="accent4">
                    <a:lumMod val="50000"/>
                  </a:schemeClr>
                </a:solidFill>
                <a:latin typeface="Comic Sans MS" pitchFamily="66" charset="0"/>
                <a:ea typeface="+mj-ea"/>
                <a:cs typeface="Arial" pitchFamily="34" charset="0"/>
              </a:rPr>
              <a:t>shower secondary particles</a:t>
            </a:r>
          </a:p>
          <a:p>
            <a:r>
              <a:rPr lang="en-US" altLang="zh-CN" dirty="0">
                <a:solidFill>
                  <a:schemeClr val="accent4">
                    <a:lumMod val="50000"/>
                  </a:schemeClr>
                </a:solidFill>
                <a:latin typeface="Comic Sans MS" pitchFamily="66" charset="0"/>
                <a:ea typeface="+mj-ea"/>
                <a:cs typeface="Arial" pitchFamily="34" charset="0"/>
              </a:rPr>
              <a:t>WCDA  </a:t>
            </a:r>
            <a:r>
              <a:rPr lang="en-US" altLang="zh-CN" sz="1400" dirty="0">
                <a:solidFill>
                  <a:schemeClr val="accent4">
                    <a:lumMod val="50000"/>
                  </a:schemeClr>
                </a:solidFill>
                <a:latin typeface="Comic Sans MS" pitchFamily="66" charset="0"/>
                <a:ea typeface="+mj-ea"/>
                <a:cs typeface="Arial" pitchFamily="34" charset="0"/>
              </a:rPr>
              <a:t>: shower secondary particles</a:t>
            </a:r>
          </a:p>
          <a:p>
            <a:r>
              <a:rPr lang="en-US" altLang="zh-CN" dirty="0">
                <a:solidFill>
                  <a:schemeClr val="accent4">
                    <a:lumMod val="50000"/>
                  </a:schemeClr>
                </a:solidFill>
                <a:latin typeface="Comic Sans MS" pitchFamily="66" charset="0"/>
                <a:ea typeface="+mj-ea"/>
                <a:cs typeface="Arial" pitchFamily="34" charset="0"/>
              </a:rPr>
              <a:t>WFCTA</a:t>
            </a:r>
            <a:r>
              <a:rPr lang="en-US" altLang="zh-CN" sz="1400" dirty="0">
                <a:solidFill>
                  <a:schemeClr val="accent4">
                    <a:lumMod val="50000"/>
                  </a:schemeClr>
                </a:solidFill>
                <a:latin typeface="Comic Sans MS" pitchFamily="66" charset="0"/>
                <a:ea typeface="+mj-ea"/>
                <a:cs typeface="Arial" pitchFamily="34" charset="0"/>
              </a:rPr>
              <a:t>: shower secondary particles </a:t>
            </a:r>
          </a:p>
          <a:p>
            <a:r>
              <a:rPr lang="en-US" altLang="zh-CN" sz="1400" dirty="0">
                <a:solidFill>
                  <a:schemeClr val="accent4">
                    <a:lumMod val="50000"/>
                  </a:schemeClr>
                </a:solidFill>
                <a:latin typeface="Comic Sans MS" pitchFamily="66" charset="0"/>
                <a:ea typeface="+mj-ea"/>
                <a:cs typeface="Arial" pitchFamily="34" charset="0"/>
              </a:rPr>
              <a:t>                  Cherenkov light</a:t>
            </a:r>
            <a:endParaRPr lang="zh-CN" altLang="en-US" sz="1400" dirty="0">
              <a:solidFill>
                <a:schemeClr val="accent4">
                  <a:lumMod val="50000"/>
                </a:schemeClr>
              </a:solidFill>
              <a:latin typeface="Comic Sans MS" pitchFamily="66" charset="0"/>
              <a:ea typeface="+mj-ea"/>
              <a:cs typeface="Arial" pitchFamily="34" charset="0"/>
            </a:endParaRPr>
          </a:p>
        </p:txBody>
      </p:sp>
      <p:sp>
        <p:nvSpPr>
          <p:cNvPr id="5" name="TextBox 4">
            <a:extLst>
              <a:ext uri="{FF2B5EF4-FFF2-40B4-BE49-F238E27FC236}">
                <a16:creationId xmlns:a16="http://schemas.microsoft.com/office/drawing/2014/main" id="{911371B3-D4B1-D67F-AD1E-6D439F14E7AF}"/>
              </a:ext>
            </a:extLst>
          </p:cNvPr>
          <p:cNvSpPr txBox="1"/>
          <p:nvPr/>
        </p:nvSpPr>
        <p:spPr>
          <a:xfrm>
            <a:off x="5094514" y="3147728"/>
            <a:ext cx="3929170" cy="1477328"/>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altLang="zh-CN" dirty="0">
                <a:solidFill>
                  <a:schemeClr val="accent4">
                    <a:lumMod val="50000"/>
                  </a:schemeClr>
                </a:solidFill>
                <a:latin typeface="Comic Sans MS" pitchFamily="66" charset="0"/>
                <a:ea typeface="+mj-ea"/>
                <a:cs typeface="Arial" pitchFamily="34" charset="0"/>
                <a:sym typeface="Symbol"/>
              </a:rPr>
              <a:t>Geant4 based detectors simulation package</a:t>
            </a:r>
          </a:p>
          <a:p>
            <a:r>
              <a:rPr lang="en-US" altLang="zh-CN" dirty="0">
                <a:solidFill>
                  <a:schemeClr val="accent4">
                    <a:lumMod val="50000"/>
                  </a:schemeClr>
                </a:solidFill>
                <a:latin typeface="Comic Sans MS" pitchFamily="66" charset="0"/>
                <a:ea typeface="+mj-ea"/>
                <a:cs typeface="Arial" pitchFamily="34" charset="0"/>
                <a:sym typeface="Symbol"/>
              </a:rPr>
              <a:t>G4KM2A:  </a:t>
            </a:r>
          </a:p>
          <a:p>
            <a:r>
              <a:rPr lang="en-US" altLang="zh-CN" dirty="0">
                <a:solidFill>
                  <a:schemeClr val="accent4">
                    <a:lumMod val="50000"/>
                  </a:schemeClr>
                </a:solidFill>
                <a:latin typeface="Comic Sans MS" pitchFamily="66" charset="0"/>
                <a:ea typeface="+mj-ea"/>
                <a:cs typeface="Arial" pitchFamily="34" charset="0"/>
                <a:sym typeface="Symbol"/>
              </a:rPr>
              <a:t>G4WCDA: two steps processing</a:t>
            </a:r>
          </a:p>
          <a:p>
            <a:r>
              <a:rPr lang="en-US" altLang="zh-CN" dirty="0">
                <a:solidFill>
                  <a:schemeClr val="accent4">
                    <a:lumMod val="50000"/>
                  </a:schemeClr>
                </a:solidFill>
                <a:latin typeface="Comic Sans MS" pitchFamily="66" charset="0"/>
                <a:ea typeface="+mj-ea"/>
                <a:cs typeface="Arial" pitchFamily="34" charset="0"/>
                <a:sym typeface="Symbol"/>
              </a:rPr>
              <a:t>WFCTA: </a:t>
            </a:r>
            <a:r>
              <a:rPr lang="en-US" altLang="zh-CN" dirty="0" err="1">
                <a:solidFill>
                  <a:schemeClr val="accent4">
                    <a:lumMod val="50000"/>
                  </a:schemeClr>
                </a:solidFill>
                <a:latin typeface="Comic Sans MS" pitchFamily="66" charset="0"/>
                <a:ea typeface="+mj-ea"/>
                <a:cs typeface="Arial" pitchFamily="34" charset="0"/>
                <a:sym typeface="Symbol"/>
              </a:rPr>
              <a:t>c++</a:t>
            </a:r>
            <a:r>
              <a:rPr lang="en-US" altLang="zh-CN" dirty="0">
                <a:solidFill>
                  <a:schemeClr val="accent4">
                    <a:lumMod val="50000"/>
                  </a:schemeClr>
                </a:solidFill>
                <a:latin typeface="Comic Sans MS" pitchFamily="66" charset="0"/>
                <a:ea typeface="+mj-ea"/>
                <a:cs typeface="Arial" pitchFamily="34" charset="0"/>
                <a:sym typeface="Symbol"/>
              </a:rPr>
              <a:t> based ray tracing</a:t>
            </a:r>
            <a:endParaRPr lang="zh-CN" altLang="en-US" dirty="0">
              <a:solidFill>
                <a:schemeClr val="accent4">
                  <a:lumMod val="50000"/>
                </a:schemeClr>
              </a:solidFill>
              <a:latin typeface="Comic Sans MS" pitchFamily="66" charset="0"/>
              <a:ea typeface="+mj-ea"/>
              <a:cs typeface="Arial" pitchFamily="34" charset="0"/>
            </a:endParaRPr>
          </a:p>
        </p:txBody>
      </p:sp>
      <p:sp>
        <p:nvSpPr>
          <p:cNvPr id="6" name="TextBox 5">
            <a:extLst>
              <a:ext uri="{FF2B5EF4-FFF2-40B4-BE49-F238E27FC236}">
                <a16:creationId xmlns:a16="http://schemas.microsoft.com/office/drawing/2014/main" id="{1C74340F-A62F-2E52-1A78-711F5D5ED626}"/>
              </a:ext>
            </a:extLst>
          </p:cNvPr>
          <p:cNvSpPr txBox="1"/>
          <p:nvPr/>
        </p:nvSpPr>
        <p:spPr>
          <a:xfrm>
            <a:off x="5094514" y="5124739"/>
            <a:ext cx="3910976" cy="1569660"/>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altLang="zh-CN" dirty="0">
                <a:solidFill>
                  <a:schemeClr val="accent4">
                    <a:lumMod val="50000"/>
                  </a:schemeClr>
                </a:solidFill>
                <a:latin typeface="Comic Sans MS" pitchFamily="66" charset="0"/>
                <a:ea typeface="+mj-ea"/>
                <a:cs typeface="Arial" pitchFamily="34" charset="0"/>
              </a:rPr>
              <a:t>Physics Data production</a:t>
            </a:r>
          </a:p>
          <a:p>
            <a:r>
              <a:rPr lang="en-US" altLang="zh-CN" dirty="0">
                <a:solidFill>
                  <a:schemeClr val="accent4">
                    <a:lumMod val="50000"/>
                  </a:schemeClr>
                </a:solidFill>
                <a:latin typeface="Comic Sans MS" pitchFamily="66" charset="0"/>
                <a:ea typeface="+mj-ea"/>
                <a:cs typeface="Arial" pitchFamily="34" charset="0"/>
              </a:rPr>
              <a:t>Level 1: </a:t>
            </a:r>
          </a:p>
          <a:p>
            <a:r>
              <a:rPr lang="zh-CN" altLang="en-US" sz="1400" dirty="0">
                <a:solidFill>
                  <a:schemeClr val="accent4">
                    <a:lumMod val="50000"/>
                  </a:schemeClr>
                </a:solidFill>
                <a:latin typeface="Comic Sans MS" pitchFamily="66" charset="0"/>
                <a:ea typeface="+mj-ea"/>
                <a:cs typeface="Arial" pitchFamily="34" charset="0"/>
              </a:rPr>
              <a:t>               </a:t>
            </a:r>
            <a:r>
              <a:rPr lang="en-US" altLang="zh-CN" sz="1400" dirty="0">
                <a:solidFill>
                  <a:schemeClr val="accent4">
                    <a:lumMod val="50000"/>
                  </a:schemeClr>
                </a:solidFill>
                <a:latin typeface="Comic Sans MS" pitchFamily="66" charset="0"/>
                <a:ea typeface="+mj-ea"/>
                <a:cs typeface="Arial" pitchFamily="34" charset="0"/>
              </a:rPr>
              <a:t>code + algorithm developer</a:t>
            </a:r>
            <a:endParaRPr lang="en-US" altLang="zh-CN" dirty="0">
              <a:solidFill>
                <a:schemeClr val="accent4">
                  <a:lumMod val="50000"/>
                </a:schemeClr>
              </a:solidFill>
              <a:latin typeface="Comic Sans MS" pitchFamily="66" charset="0"/>
              <a:ea typeface="+mj-ea"/>
              <a:cs typeface="Arial" pitchFamily="34" charset="0"/>
            </a:endParaRPr>
          </a:p>
          <a:p>
            <a:r>
              <a:rPr lang="en-US" altLang="zh-CN" dirty="0">
                <a:solidFill>
                  <a:schemeClr val="accent4">
                    <a:lumMod val="50000"/>
                  </a:schemeClr>
                </a:solidFill>
                <a:latin typeface="Comic Sans MS" pitchFamily="66" charset="0"/>
                <a:ea typeface="+mj-ea"/>
                <a:cs typeface="Arial" pitchFamily="34" charset="0"/>
              </a:rPr>
              <a:t>Level 2: </a:t>
            </a:r>
          </a:p>
          <a:p>
            <a:r>
              <a:rPr lang="en-US" altLang="zh-CN" sz="1400" dirty="0">
                <a:solidFill>
                  <a:schemeClr val="accent4">
                    <a:lumMod val="50000"/>
                  </a:schemeClr>
                </a:solidFill>
                <a:latin typeface="Comic Sans MS" pitchFamily="66" charset="0"/>
                <a:ea typeface="+mj-ea"/>
                <a:cs typeface="Arial" pitchFamily="34" charset="0"/>
              </a:rPr>
              <a:t>	</a:t>
            </a:r>
            <a:r>
              <a:rPr lang="zh-CN" altLang="en-US" sz="1400" dirty="0">
                <a:solidFill>
                  <a:schemeClr val="accent4">
                    <a:lumMod val="50000"/>
                  </a:schemeClr>
                </a:solidFill>
                <a:latin typeface="Comic Sans MS" pitchFamily="66" charset="0"/>
                <a:ea typeface="+mj-ea"/>
                <a:cs typeface="Arial" pitchFamily="34" charset="0"/>
              </a:rPr>
              <a:t>      </a:t>
            </a:r>
            <a:r>
              <a:rPr lang="en-US" altLang="zh-CN" sz="1400" dirty="0">
                <a:solidFill>
                  <a:schemeClr val="accent4">
                    <a:lumMod val="50000"/>
                  </a:schemeClr>
                </a:solidFill>
                <a:latin typeface="Comic Sans MS" pitchFamily="66" charset="0"/>
                <a:ea typeface="+mj-ea"/>
                <a:cs typeface="Arial" pitchFamily="34" charset="0"/>
              </a:rPr>
              <a:t>user I/O to physics result</a:t>
            </a:r>
          </a:p>
          <a:p>
            <a:r>
              <a:rPr lang="zh-CN" altLang="en-US" sz="1400" dirty="0">
                <a:solidFill>
                  <a:schemeClr val="accent4">
                    <a:lumMod val="50000"/>
                  </a:schemeClr>
                </a:solidFill>
                <a:latin typeface="Comic Sans MS" pitchFamily="66" charset="0"/>
                <a:ea typeface="+mj-ea"/>
                <a:cs typeface="Arial" pitchFamily="34" charset="0"/>
              </a:rPr>
              <a:t>                 </a:t>
            </a:r>
            <a:endParaRPr lang="en-US" altLang="zh-CN" sz="1400" dirty="0">
              <a:solidFill>
                <a:schemeClr val="accent4">
                  <a:lumMod val="50000"/>
                </a:schemeClr>
              </a:solidFill>
              <a:latin typeface="Comic Sans MS" pitchFamily="66" charset="0"/>
              <a:ea typeface="+mj-ea"/>
              <a:cs typeface="Arial" pitchFamily="34" charset="0"/>
            </a:endParaRPr>
          </a:p>
        </p:txBody>
      </p:sp>
      <p:sp>
        <p:nvSpPr>
          <p:cNvPr id="8" name="TextBox 7">
            <a:extLst>
              <a:ext uri="{FF2B5EF4-FFF2-40B4-BE49-F238E27FC236}">
                <a16:creationId xmlns:a16="http://schemas.microsoft.com/office/drawing/2014/main" id="{1345E20F-05EB-38A9-84B7-5FD7433F3B82}"/>
              </a:ext>
            </a:extLst>
          </p:cNvPr>
          <p:cNvSpPr txBox="1"/>
          <p:nvPr/>
        </p:nvSpPr>
        <p:spPr>
          <a:xfrm>
            <a:off x="5117256" y="329249"/>
            <a:ext cx="3883686" cy="369332"/>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altLang="zh-CN" dirty="0">
                <a:solidFill>
                  <a:schemeClr val="accent4">
                    <a:lumMod val="50000"/>
                  </a:schemeClr>
                </a:solidFill>
                <a:latin typeface="Comic Sans MS" pitchFamily="66" charset="0"/>
                <a:ea typeface="+mj-ea"/>
                <a:cs typeface="Arial" pitchFamily="34" charset="0"/>
              </a:rPr>
              <a:t>Data</a:t>
            </a:r>
            <a:r>
              <a:rPr lang="zh-CN" altLang="en-US" dirty="0">
                <a:solidFill>
                  <a:schemeClr val="accent4">
                    <a:lumMod val="50000"/>
                  </a:schemeClr>
                </a:solidFill>
                <a:latin typeface="Comic Sans MS" pitchFamily="66" charset="0"/>
                <a:ea typeface="+mj-ea"/>
                <a:cs typeface="Arial" pitchFamily="34" charset="0"/>
              </a:rPr>
              <a:t> </a:t>
            </a:r>
            <a:r>
              <a:rPr lang="en-US" altLang="zh-CN" dirty="0">
                <a:solidFill>
                  <a:schemeClr val="accent4">
                    <a:lumMod val="50000"/>
                  </a:schemeClr>
                </a:solidFill>
                <a:latin typeface="Comic Sans MS" pitchFamily="66" charset="0"/>
                <a:ea typeface="+mj-ea"/>
                <a:cs typeface="Arial" pitchFamily="34" charset="0"/>
              </a:rPr>
              <a:t>production Board</a:t>
            </a:r>
          </a:p>
        </p:txBody>
      </p:sp>
      <p:sp>
        <p:nvSpPr>
          <p:cNvPr id="9" name="Right Arrow 8">
            <a:extLst>
              <a:ext uri="{FF2B5EF4-FFF2-40B4-BE49-F238E27FC236}">
                <a16:creationId xmlns:a16="http://schemas.microsoft.com/office/drawing/2014/main" id="{B426C9F3-AFC7-8AD6-330B-878A687627EC}"/>
              </a:ext>
            </a:extLst>
          </p:cNvPr>
          <p:cNvSpPr/>
          <p:nvPr/>
        </p:nvSpPr>
        <p:spPr>
          <a:xfrm>
            <a:off x="4572000" y="2090057"/>
            <a:ext cx="522514" cy="391886"/>
          </a:xfrm>
          <a:prstGeom prst="rightArrow">
            <a:avLst/>
          </a:prstGeom>
          <a:gradFill>
            <a:gsLst>
              <a:gs pos="0">
                <a:schemeClr val="accent1">
                  <a:tint val="100000"/>
                  <a:shade val="100000"/>
                  <a:satMod val="130000"/>
                  <a:lumMod val="88000"/>
                  <a:lumOff val="12000"/>
                </a:schemeClr>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N" dirty="0"/>
          </a:p>
        </p:txBody>
      </p:sp>
      <p:sp>
        <p:nvSpPr>
          <p:cNvPr id="10" name="Right Arrow 9">
            <a:extLst>
              <a:ext uri="{FF2B5EF4-FFF2-40B4-BE49-F238E27FC236}">
                <a16:creationId xmlns:a16="http://schemas.microsoft.com/office/drawing/2014/main" id="{F3BE14C6-3512-5EDD-682E-DECBA1FA7105}"/>
              </a:ext>
            </a:extLst>
          </p:cNvPr>
          <p:cNvSpPr/>
          <p:nvPr/>
        </p:nvSpPr>
        <p:spPr>
          <a:xfrm>
            <a:off x="4572000" y="3547806"/>
            <a:ext cx="522514" cy="391886"/>
          </a:xfrm>
          <a:prstGeom prst="rightArrow">
            <a:avLst/>
          </a:prstGeom>
          <a:gradFill>
            <a:gsLst>
              <a:gs pos="0">
                <a:schemeClr val="accent1">
                  <a:tint val="100000"/>
                  <a:shade val="100000"/>
                  <a:satMod val="130000"/>
                  <a:lumMod val="88000"/>
                  <a:lumOff val="12000"/>
                </a:schemeClr>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N" dirty="0"/>
          </a:p>
        </p:txBody>
      </p:sp>
      <p:sp>
        <p:nvSpPr>
          <p:cNvPr id="11" name="Right Arrow 10">
            <a:extLst>
              <a:ext uri="{FF2B5EF4-FFF2-40B4-BE49-F238E27FC236}">
                <a16:creationId xmlns:a16="http://schemas.microsoft.com/office/drawing/2014/main" id="{91219036-0B70-2E39-9FDD-DB01B2C21378}"/>
              </a:ext>
            </a:extLst>
          </p:cNvPr>
          <p:cNvSpPr/>
          <p:nvPr/>
        </p:nvSpPr>
        <p:spPr>
          <a:xfrm>
            <a:off x="4536374" y="5282540"/>
            <a:ext cx="522514" cy="391886"/>
          </a:xfrm>
          <a:prstGeom prst="rightArrow">
            <a:avLst/>
          </a:prstGeom>
          <a:gradFill>
            <a:gsLst>
              <a:gs pos="0">
                <a:schemeClr val="accent1">
                  <a:tint val="100000"/>
                  <a:shade val="100000"/>
                  <a:satMod val="130000"/>
                  <a:lumMod val="88000"/>
                  <a:lumOff val="12000"/>
                </a:schemeClr>
              </a:gs>
              <a:gs pos="100000">
                <a:schemeClr val="accent1">
                  <a:tint val="50000"/>
                  <a:shade val="100000"/>
                  <a:satMod val="350000"/>
                </a:schemeClr>
              </a:gs>
            </a:gsLs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CN" dirty="0"/>
          </a:p>
        </p:txBody>
      </p:sp>
    </p:spTree>
    <p:extLst>
      <p:ext uri="{BB962C8B-B14F-4D97-AF65-F5344CB8AC3E}">
        <p14:creationId xmlns:p14="http://schemas.microsoft.com/office/powerpoint/2010/main" val="365082272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a:extLst>
              <a:ext uri="{FF2B5EF4-FFF2-40B4-BE49-F238E27FC236}">
                <a16:creationId xmlns:a16="http://schemas.microsoft.com/office/drawing/2014/main" id="{BCD223B6-E33A-4FD7-9118-82A261568A98}"/>
              </a:ext>
            </a:extLst>
          </p:cNvPr>
          <p:cNvSpPr txBox="1"/>
          <p:nvPr/>
        </p:nvSpPr>
        <p:spPr>
          <a:xfrm>
            <a:off x="6786245" y="3512285"/>
            <a:ext cx="1937134" cy="2600712"/>
          </a:xfrm>
          <a:prstGeom prst="rect">
            <a:avLst/>
          </a:prstGeom>
          <a:noFill/>
        </p:spPr>
        <p:txBody>
          <a:bodyPr wrap="square" rtlCol="0">
            <a:spAutoFit/>
          </a:bodyPr>
          <a:lstStyle/>
          <a:p>
            <a:r>
              <a:rPr lang="zh-CN" altLang="en-US" sz="1100" b="1" dirty="0"/>
              <a:t>数据发表委员会</a:t>
            </a:r>
            <a:endParaRPr lang="en-US" altLang="zh-CN" sz="1100" b="1" dirty="0"/>
          </a:p>
          <a:p>
            <a:endParaRPr lang="en-US" altLang="zh-CN" sz="1100" b="1" dirty="0"/>
          </a:p>
          <a:p>
            <a:r>
              <a:rPr lang="zh-CN" altLang="en-US" sz="1100" b="1" dirty="0"/>
              <a:t>数据质量的检查</a:t>
            </a:r>
            <a:endParaRPr lang="en-US" altLang="zh-CN" sz="1100" b="1" dirty="0"/>
          </a:p>
          <a:p>
            <a:endParaRPr lang="en-US" altLang="zh-CN" sz="1100" b="1" dirty="0"/>
          </a:p>
          <a:p>
            <a:r>
              <a:rPr lang="zh-CN" altLang="en-US" sz="1100" b="1" dirty="0"/>
              <a:t>重建数据</a:t>
            </a:r>
            <a:r>
              <a:rPr lang="en-US" altLang="zh-CN" sz="1100" b="1" dirty="0"/>
              <a:t>/</a:t>
            </a:r>
            <a:r>
              <a:rPr lang="zh-CN" altLang="en-US" sz="1100" b="1" dirty="0"/>
              <a:t>程序的发表</a:t>
            </a:r>
            <a:endParaRPr lang="en-US" altLang="zh-CN" sz="1100" b="1" dirty="0"/>
          </a:p>
          <a:p>
            <a:endParaRPr lang="en-US" altLang="zh-CN" sz="1100" b="1" dirty="0"/>
          </a:p>
          <a:p>
            <a:r>
              <a:rPr lang="zh-CN" altLang="en-US" sz="1100" b="1" dirty="0"/>
              <a:t>模拟程序</a:t>
            </a:r>
            <a:r>
              <a:rPr lang="en-US" altLang="zh-CN" sz="1100" b="1" dirty="0"/>
              <a:t>/</a:t>
            </a:r>
            <a:r>
              <a:rPr lang="zh-CN" altLang="en-US" sz="1100" b="1" dirty="0"/>
              <a:t>模拟数据的发表</a:t>
            </a:r>
            <a:endParaRPr lang="en-US" altLang="zh-CN" sz="1100" b="1" dirty="0"/>
          </a:p>
          <a:p>
            <a:endParaRPr lang="en-US" altLang="zh-CN" sz="1100" b="1" dirty="0"/>
          </a:p>
          <a:p>
            <a:r>
              <a:rPr lang="zh-CN" altLang="en-US" sz="1100" b="1" dirty="0"/>
              <a:t>科学数据的发表</a:t>
            </a:r>
            <a:endParaRPr lang="en-US" altLang="zh-CN" sz="1100" b="1" dirty="0"/>
          </a:p>
          <a:p>
            <a:endParaRPr lang="en-US" altLang="zh-CN" sz="1100" b="1" dirty="0"/>
          </a:p>
          <a:p>
            <a:r>
              <a:rPr lang="zh-CN" altLang="en-US" sz="1100" b="1" dirty="0"/>
              <a:t>分析工具的发表</a:t>
            </a:r>
            <a:endParaRPr lang="en-US" altLang="zh-CN" sz="1100" b="1" dirty="0"/>
          </a:p>
          <a:p>
            <a:endParaRPr lang="en-US" altLang="zh-CN" sz="1050" b="1" dirty="0"/>
          </a:p>
          <a:p>
            <a:r>
              <a:rPr lang="en-US" altLang="zh-CN" sz="1050" b="1" dirty="0"/>
              <a:t>……</a:t>
            </a:r>
          </a:p>
          <a:p>
            <a:endParaRPr lang="en-US" altLang="zh-CN" sz="1050" b="1" dirty="0"/>
          </a:p>
          <a:p>
            <a:r>
              <a:rPr lang="en-US" altLang="zh-CN" sz="1050" b="1" dirty="0"/>
              <a:t>……</a:t>
            </a:r>
          </a:p>
        </p:txBody>
      </p:sp>
      <p:sp>
        <p:nvSpPr>
          <p:cNvPr id="9" name="文本框 8">
            <a:extLst>
              <a:ext uri="{FF2B5EF4-FFF2-40B4-BE49-F238E27FC236}">
                <a16:creationId xmlns:a16="http://schemas.microsoft.com/office/drawing/2014/main" id="{EF67465C-69B4-472E-9EBF-77DFA15C1B2E}"/>
              </a:ext>
            </a:extLst>
          </p:cNvPr>
          <p:cNvSpPr txBox="1"/>
          <p:nvPr/>
        </p:nvSpPr>
        <p:spPr>
          <a:xfrm>
            <a:off x="4211999" y="3537012"/>
            <a:ext cx="1858039" cy="2192908"/>
          </a:xfrm>
          <a:prstGeom prst="rect">
            <a:avLst/>
          </a:prstGeom>
          <a:noFill/>
        </p:spPr>
        <p:txBody>
          <a:bodyPr wrap="square" rtlCol="0">
            <a:spAutoFit/>
          </a:bodyPr>
          <a:lstStyle/>
          <a:p>
            <a:r>
              <a:rPr lang="zh-CN" altLang="en-US" sz="1200" b="1" dirty="0">
                <a:latin typeface="+mn-ea"/>
              </a:rPr>
              <a:t>重建精度的优化</a:t>
            </a:r>
            <a:endParaRPr lang="en-US" altLang="zh-CN" sz="1200" b="1" dirty="0">
              <a:latin typeface="+mn-ea"/>
            </a:endParaRPr>
          </a:p>
          <a:p>
            <a:endParaRPr lang="en-US" altLang="zh-CN" sz="1200" b="1" dirty="0">
              <a:latin typeface="+mn-ea"/>
            </a:endParaRPr>
          </a:p>
          <a:p>
            <a:r>
              <a:rPr lang="zh-CN" altLang="en-US" sz="1200" b="1" dirty="0">
                <a:latin typeface="+mn-ea"/>
              </a:rPr>
              <a:t>粒子鉴别能力的优化</a:t>
            </a:r>
            <a:endParaRPr lang="en-US" altLang="zh-CN" sz="1200" b="1" dirty="0">
              <a:latin typeface="+mn-ea"/>
            </a:endParaRPr>
          </a:p>
          <a:p>
            <a:r>
              <a:rPr lang="en-US" altLang="zh-CN" sz="1200" b="1" dirty="0">
                <a:latin typeface="+mn-ea"/>
              </a:rPr>
              <a:t> </a:t>
            </a:r>
            <a:r>
              <a:rPr lang="zh-CN" altLang="en-US" sz="1200" b="1" dirty="0">
                <a:latin typeface="+mn-ea"/>
              </a:rPr>
              <a:t>敏感参数</a:t>
            </a:r>
            <a:endParaRPr lang="en-US" altLang="zh-CN" sz="1200" b="1" dirty="0">
              <a:latin typeface="+mn-ea"/>
            </a:endParaRPr>
          </a:p>
          <a:p>
            <a:r>
              <a:rPr lang="zh-CN" altLang="en-US" sz="1200" b="1" dirty="0">
                <a:latin typeface="+mn-ea"/>
              </a:rPr>
              <a:t> 算法的改进</a:t>
            </a:r>
            <a:endParaRPr lang="en-US" altLang="zh-CN" sz="1200" b="1" dirty="0">
              <a:latin typeface="+mn-ea"/>
            </a:endParaRPr>
          </a:p>
          <a:p>
            <a:endParaRPr lang="en-US" altLang="zh-CN" sz="1200" b="1" dirty="0">
              <a:latin typeface="+mn-ea"/>
            </a:endParaRPr>
          </a:p>
          <a:p>
            <a:r>
              <a:rPr lang="zh-CN" altLang="en-US" sz="1200" b="1" dirty="0">
                <a:latin typeface="+mn-ea"/>
              </a:rPr>
              <a:t>探测器模拟的进一步真实化</a:t>
            </a:r>
            <a:endParaRPr lang="en-US" altLang="zh-CN" sz="1200" b="1" dirty="0">
              <a:latin typeface="+mn-ea"/>
            </a:endParaRPr>
          </a:p>
          <a:p>
            <a:endParaRPr lang="en-US" altLang="zh-CN" sz="1350" b="1" dirty="0"/>
          </a:p>
          <a:p>
            <a:r>
              <a:rPr lang="en-US" altLang="zh-CN" sz="1350" b="1" dirty="0"/>
              <a:t>……</a:t>
            </a:r>
          </a:p>
          <a:p>
            <a:r>
              <a:rPr lang="en-US" altLang="zh-CN" sz="1350" b="1" dirty="0"/>
              <a:t>……</a:t>
            </a:r>
          </a:p>
        </p:txBody>
      </p:sp>
      <p:sp>
        <p:nvSpPr>
          <p:cNvPr id="8" name="矩形 7">
            <a:extLst>
              <a:ext uri="{FF2B5EF4-FFF2-40B4-BE49-F238E27FC236}">
                <a16:creationId xmlns:a16="http://schemas.microsoft.com/office/drawing/2014/main" id="{5B055985-4B0C-44B9-9C4C-7A57A17606D7}"/>
              </a:ext>
            </a:extLst>
          </p:cNvPr>
          <p:cNvSpPr/>
          <p:nvPr/>
        </p:nvSpPr>
        <p:spPr>
          <a:xfrm>
            <a:off x="1817694" y="3670921"/>
            <a:ext cx="1775203" cy="2400657"/>
          </a:xfrm>
          <a:prstGeom prst="rect">
            <a:avLst/>
          </a:prstGeom>
        </p:spPr>
        <p:txBody>
          <a:bodyPr wrap="square">
            <a:spAutoFit/>
          </a:bodyPr>
          <a:lstStyle/>
          <a:p>
            <a:r>
              <a:rPr lang="en-US" altLang="zh-CN" sz="1350" b="1" dirty="0">
                <a:latin typeface="Comic Sans MS" panose="030F0902030302020204" pitchFamily="66" charset="0"/>
              </a:rPr>
              <a:t>Hardware calibration</a:t>
            </a:r>
            <a:endParaRPr lang="en-US" altLang="zh-CN" sz="1350" dirty="0">
              <a:latin typeface="Comic Sans MS" panose="030F0902030302020204" pitchFamily="66" charset="0"/>
            </a:endParaRPr>
          </a:p>
          <a:p>
            <a:endParaRPr lang="en-US" altLang="zh-CN" sz="1200" b="1" dirty="0">
              <a:latin typeface="Comic Sans MS" panose="030F0902030302020204" pitchFamily="66" charset="0"/>
            </a:endParaRPr>
          </a:p>
          <a:p>
            <a:r>
              <a:rPr lang="en-US" altLang="zh-CN" sz="1350" b="1" dirty="0">
                <a:latin typeface="Comic Sans MS" panose="030F0902030302020204" pitchFamily="66" charset="0"/>
              </a:rPr>
              <a:t>Software calibration</a:t>
            </a:r>
            <a:endParaRPr lang="en-US" altLang="zh-CN" sz="1350" dirty="0">
              <a:latin typeface="Comic Sans MS" panose="030F0902030302020204" pitchFamily="66" charset="0"/>
            </a:endParaRPr>
          </a:p>
          <a:p>
            <a:endParaRPr lang="en-US" altLang="zh-CN" sz="1200" b="1" dirty="0">
              <a:latin typeface="Comic Sans MS" panose="030F0902030302020204" pitchFamily="66" charset="0"/>
            </a:endParaRPr>
          </a:p>
          <a:p>
            <a:r>
              <a:rPr lang="en-US" altLang="zh-CN" sz="1200" b="1" dirty="0">
                <a:latin typeface="Comic Sans MS" panose="030F0902030302020204" pitchFamily="66" charset="0"/>
              </a:rPr>
              <a:t>real-time monitoring system</a:t>
            </a:r>
          </a:p>
          <a:p>
            <a:endParaRPr lang="en-US" altLang="zh-CN" sz="1200" b="1" dirty="0">
              <a:latin typeface="Comic Sans MS" panose="030F0902030302020204" pitchFamily="66" charset="0"/>
            </a:endParaRPr>
          </a:p>
          <a:p>
            <a:r>
              <a:rPr lang="en-US" altLang="zh-CN" sz="1200" b="1" dirty="0">
                <a:latin typeface="Comic Sans MS" panose="030F0902030302020204" pitchFamily="66" charset="0"/>
              </a:rPr>
              <a:t>……</a:t>
            </a:r>
          </a:p>
          <a:p>
            <a:endParaRPr lang="en-US" altLang="zh-CN" sz="1200" b="1" dirty="0">
              <a:latin typeface="Comic Sans MS" panose="030F0902030302020204" pitchFamily="66" charset="0"/>
            </a:endParaRPr>
          </a:p>
          <a:p>
            <a:r>
              <a:rPr lang="en-US" altLang="zh-CN" sz="1200" b="1" dirty="0">
                <a:latin typeface="Comic Sans MS" panose="030F0902030302020204" pitchFamily="66" charset="0"/>
              </a:rPr>
              <a:t>……</a:t>
            </a:r>
          </a:p>
        </p:txBody>
      </p:sp>
      <p:grpSp>
        <p:nvGrpSpPr>
          <p:cNvPr id="13" name="组合 12">
            <a:extLst>
              <a:ext uri="{FF2B5EF4-FFF2-40B4-BE49-F238E27FC236}">
                <a16:creationId xmlns:a16="http://schemas.microsoft.com/office/drawing/2014/main" id="{39A157E2-EE63-4578-A430-27F78414A8E4}"/>
              </a:ext>
            </a:extLst>
          </p:cNvPr>
          <p:cNvGrpSpPr/>
          <p:nvPr/>
        </p:nvGrpSpPr>
        <p:grpSpPr>
          <a:xfrm>
            <a:off x="197508" y="3131832"/>
            <a:ext cx="8694972" cy="604988"/>
            <a:chOff x="441871" y="3189324"/>
            <a:chExt cx="11113140" cy="806650"/>
          </a:xfrm>
          <a:solidFill>
            <a:srgbClr val="0070C0"/>
          </a:solidFill>
        </p:grpSpPr>
        <p:sp>
          <p:nvSpPr>
            <p:cNvPr id="14" name="Freeform 5">
              <a:extLst>
                <a:ext uri="{FF2B5EF4-FFF2-40B4-BE49-F238E27FC236}">
                  <a16:creationId xmlns:a16="http://schemas.microsoft.com/office/drawing/2014/main" id="{87D691CF-5A38-4F39-A7B8-8D10F793E923}"/>
                </a:ext>
              </a:extLst>
            </p:cNvPr>
            <p:cNvSpPr>
              <a:spLocks/>
            </p:cNvSpPr>
            <p:nvPr/>
          </p:nvSpPr>
          <p:spPr bwMode="auto">
            <a:xfrm>
              <a:off x="441871" y="3189324"/>
              <a:ext cx="1222375" cy="373063"/>
            </a:xfrm>
            <a:custGeom>
              <a:avLst/>
              <a:gdLst>
                <a:gd name="T0" fmla="*/ 2452 w 3360"/>
                <a:gd name="T1" fmla="*/ 0 h 1014"/>
                <a:gd name="T2" fmla="*/ 2226 w 3360"/>
                <a:gd name="T3" fmla="*/ 30 h 1014"/>
                <a:gd name="T4" fmla="*/ 2420 w 3360"/>
                <a:gd name="T5" fmla="*/ 496 h 1014"/>
                <a:gd name="T6" fmla="*/ 2050 w 3360"/>
                <a:gd name="T7" fmla="*/ 72 h 1014"/>
                <a:gd name="T8" fmla="*/ 1698 w 3360"/>
                <a:gd name="T9" fmla="*/ 180 h 1014"/>
                <a:gd name="T10" fmla="*/ 1889 w 3360"/>
                <a:gd name="T11" fmla="*/ 640 h 1014"/>
                <a:gd name="T12" fmla="*/ 1538 w 3360"/>
                <a:gd name="T13" fmla="*/ 237 h 1014"/>
                <a:gd name="T14" fmla="*/ 1114 w 3360"/>
                <a:gd name="T15" fmla="*/ 407 h 1014"/>
                <a:gd name="T16" fmla="*/ 1275 w 3360"/>
                <a:gd name="T17" fmla="*/ 793 h 1014"/>
                <a:gd name="T18" fmla="*/ 988 w 3360"/>
                <a:gd name="T19" fmla="*/ 463 h 1014"/>
                <a:gd name="T20" fmla="*/ 656 w 3360"/>
                <a:gd name="T21" fmla="*/ 624 h 1014"/>
                <a:gd name="T22" fmla="*/ 771 w 3360"/>
                <a:gd name="T23" fmla="*/ 897 h 1014"/>
                <a:gd name="T24" fmla="*/ 572 w 3360"/>
                <a:gd name="T25" fmla="*/ 669 h 1014"/>
                <a:gd name="T26" fmla="*/ 0 w 3360"/>
                <a:gd name="T27" fmla="*/ 1014 h 1014"/>
                <a:gd name="T28" fmla="*/ 3360 w 3360"/>
                <a:gd name="T29" fmla="*/ 1014 h 1014"/>
                <a:gd name="T30" fmla="*/ 2452 w 3360"/>
                <a:gd name="T31" fmla="*/ 0 h 10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360" h="1014">
                  <a:moveTo>
                    <a:pt x="2452" y="0"/>
                  </a:moveTo>
                  <a:cubicBezTo>
                    <a:pt x="2398" y="0"/>
                    <a:pt x="2321" y="10"/>
                    <a:pt x="2226" y="30"/>
                  </a:cubicBezTo>
                  <a:cubicBezTo>
                    <a:pt x="2319" y="261"/>
                    <a:pt x="2420" y="496"/>
                    <a:pt x="2420" y="496"/>
                  </a:cubicBezTo>
                  <a:lnTo>
                    <a:pt x="2050" y="72"/>
                  </a:lnTo>
                  <a:cubicBezTo>
                    <a:pt x="1945" y="101"/>
                    <a:pt x="1826" y="137"/>
                    <a:pt x="1698" y="180"/>
                  </a:cubicBezTo>
                  <a:cubicBezTo>
                    <a:pt x="1790" y="409"/>
                    <a:pt x="1889" y="640"/>
                    <a:pt x="1889" y="640"/>
                  </a:cubicBezTo>
                  <a:lnTo>
                    <a:pt x="1538" y="237"/>
                  </a:lnTo>
                  <a:cubicBezTo>
                    <a:pt x="1403" y="287"/>
                    <a:pt x="1260" y="344"/>
                    <a:pt x="1114" y="407"/>
                  </a:cubicBezTo>
                  <a:cubicBezTo>
                    <a:pt x="1196" y="610"/>
                    <a:pt x="1275" y="793"/>
                    <a:pt x="1275" y="793"/>
                  </a:cubicBezTo>
                  <a:lnTo>
                    <a:pt x="988" y="463"/>
                  </a:lnTo>
                  <a:cubicBezTo>
                    <a:pt x="878" y="514"/>
                    <a:pt x="767" y="567"/>
                    <a:pt x="656" y="624"/>
                  </a:cubicBezTo>
                  <a:cubicBezTo>
                    <a:pt x="719" y="777"/>
                    <a:pt x="771" y="897"/>
                    <a:pt x="771" y="897"/>
                  </a:cubicBezTo>
                  <a:lnTo>
                    <a:pt x="572" y="669"/>
                  </a:lnTo>
                  <a:cubicBezTo>
                    <a:pt x="375" y="774"/>
                    <a:pt x="181" y="889"/>
                    <a:pt x="0" y="1014"/>
                  </a:cubicBezTo>
                  <a:lnTo>
                    <a:pt x="3360" y="1014"/>
                  </a:lnTo>
                  <a:cubicBezTo>
                    <a:pt x="3360" y="1014"/>
                    <a:pt x="2786" y="0"/>
                    <a:pt x="2452" y="0"/>
                  </a:cubicBezTo>
                  <a:close/>
                </a:path>
              </a:pathLst>
            </a:custGeom>
            <a:grpFill/>
            <a:ln w="19050">
              <a:gradFill flip="none" rotWithShape="1">
                <a:gsLst>
                  <a:gs pos="0">
                    <a:schemeClr val="bg1">
                      <a:lumMod val="75000"/>
                    </a:schemeClr>
                  </a:gs>
                  <a:gs pos="100000">
                    <a:schemeClr val="bg1"/>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ea typeface="微软雅黑" panose="020B0503020204020204" pitchFamily="34" charset="-122"/>
              </a:endParaRPr>
            </a:p>
          </p:txBody>
        </p:sp>
        <p:sp>
          <p:nvSpPr>
            <p:cNvPr id="15" name="Freeform 6">
              <a:extLst>
                <a:ext uri="{FF2B5EF4-FFF2-40B4-BE49-F238E27FC236}">
                  <a16:creationId xmlns:a16="http://schemas.microsoft.com/office/drawing/2014/main" id="{C19CC5D9-132B-4C3F-9908-EC79DB3FFC35}"/>
                </a:ext>
              </a:extLst>
            </p:cNvPr>
            <p:cNvSpPr>
              <a:spLocks/>
            </p:cNvSpPr>
            <p:nvPr/>
          </p:nvSpPr>
          <p:spPr bwMode="auto">
            <a:xfrm>
              <a:off x="441871" y="3621324"/>
              <a:ext cx="1222375" cy="374650"/>
            </a:xfrm>
            <a:custGeom>
              <a:avLst/>
              <a:gdLst>
                <a:gd name="T0" fmla="*/ 2452 w 3360"/>
                <a:gd name="T1" fmla="*/ 1014 h 1014"/>
                <a:gd name="T2" fmla="*/ 2226 w 3360"/>
                <a:gd name="T3" fmla="*/ 983 h 1014"/>
                <a:gd name="T4" fmla="*/ 2420 w 3360"/>
                <a:gd name="T5" fmla="*/ 517 h 1014"/>
                <a:gd name="T6" fmla="*/ 2050 w 3360"/>
                <a:gd name="T7" fmla="*/ 941 h 1014"/>
                <a:gd name="T8" fmla="*/ 1698 w 3360"/>
                <a:gd name="T9" fmla="*/ 833 h 1014"/>
                <a:gd name="T10" fmla="*/ 1889 w 3360"/>
                <a:gd name="T11" fmla="*/ 373 h 1014"/>
                <a:gd name="T12" fmla="*/ 1538 w 3360"/>
                <a:gd name="T13" fmla="*/ 776 h 1014"/>
                <a:gd name="T14" fmla="*/ 1114 w 3360"/>
                <a:gd name="T15" fmla="*/ 606 h 1014"/>
                <a:gd name="T16" fmla="*/ 1275 w 3360"/>
                <a:gd name="T17" fmla="*/ 220 h 1014"/>
                <a:gd name="T18" fmla="*/ 988 w 3360"/>
                <a:gd name="T19" fmla="*/ 550 h 1014"/>
                <a:gd name="T20" fmla="*/ 656 w 3360"/>
                <a:gd name="T21" fmla="*/ 389 h 1014"/>
                <a:gd name="T22" fmla="*/ 771 w 3360"/>
                <a:gd name="T23" fmla="*/ 116 h 1014"/>
                <a:gd name="T24" fmla="*/ 572 w 3360"/>
                <a:gd name="T25" fmla="*/ 345 h 1014"/>
                <a:gd name="T26" fmla="*/ 0 w 3360"/>
                <a:gd name="T27" fmla="*/ 0 h 1014"/>
                <a:gd name="T28" fmla="*/ 3360 w 3360"/>
                <a:gd name="T29" fmla="*/ 0 h 1014"/>
                <a:gd name="T30" fmla="*/ 2452 w 3360"/>
                <a:gd name="T31" fmla="*/ 1014 h 10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360" h="1014">
                  <a:moveTo>
                    <a:pt x="2452" y="1014"/>
                  </a:moveTo>
                  <a:cubicBezTo>
                    <a:pt x="2398" y="1014"/>
                    <a:pt x="2321" y="1003"/>
                    <a:pt x="2226" y="983"/>
                  </a:cubicBezTo>
                  <a:cubicBezTo>
                    <a:pt x="2319" y="752"/>
                    <a:pt x="2420" y="517"/>
                    <a:pt x="2420" y="517"/>
                  </a:cubicBezTo>
                  <a:lnTo>
                    <a:pt x="2050" y="941"/>
                  </a:lnTo>
                  <a:cubicBezTo>
                    <a:pt x="1945" y="913"/>
                    <a:pt x="1826" y="877"/>
                    <a:pt x="1698" y="833"/>
                  </a:cubicBezTo>
                  <a:cubicBezTo>
                    <a:pt x="1790" y="604"/>
                    <a:pt x="1889" y="373"/>
                    <a:pt x="1889" y="373"/>
                  </a:cubicBezTo>
                  <a:lnTo>
                    <a:pt x="1538" y="776"/>
                  </a:lnTo>
                  <a:cubicBezTo>
                    <a:pt x="1403" y="727"/>
                    <a:pt x="1260" y="670"/>
                    <a:pt x="1114" y="606"/>
                  </a:cubicBezTo>
                  <a:cubicBezTo>
                    <a:pt x="1196" y="404"/>
                    <a:pt x="1275" y="220"/>
                    <a:pt x="1275" y="220"/>
                  </a:cubicBezTo>
                  <a:lnTo>
                    <a:pt x="988" y="550"/>
                  </a:lnTo>
                  <a:cubicBezTo>
                    <a:pt x="878" y="500"/>
                    <a:pt x="767" y="446"/>
                    <a:pt x="656" y="389"/>
                  </a:cubicBezTo>
                  <a:cubicBezTo>
                    <a:pt x="719" y="236"/>
                    <a:pt x="771" y="116"/>
                    <a:pt x="771" y="116"/>
                  </a:cubicBezTo>
                  <a:lnTo>
                    <a:pt x="572" y="345"/>
                  </a:lnTo>
                  <a:cubicBezTo>
                    <a:pt x="375" y="240"/>
                    <a:pt x="181" y="124"/>
                    <a:pt x="0" y="0"/>
                  </a:cubicBezTo>
                  <a:lnTo>
                    <a:pt x="3360" y="0"/>
                  </a:lnTo>
                  <a:cubicBezTo>
                    <a:pt x="3360" y="0"/>
                    <a:pt x="2786" y="1014"/>
                    <a:pt x="2452" y="1014"/>
                  </a:cubicBezTo>
                  <a:close/>
                </a:path>
              </a:pathLst>
            </a:custGeom>
            <a:grp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ea typeface="微软雅黑" panose="020B0503020204020204" pitchFamily="34" charset="-122"/>
              </a:endParaRPr>
            </a:p>
          </p:txBody>
        </p:sp>
        <p:sp>
          <p:nvSpPr>
            <p:cNvPr id="16" name="Freeform 7">
              <a:extLst>
                <a:ext uri="{FF2B5EF4-FFF2-40B4-BE49-F238E27FC236}">
                  <a16:creationId xmlns:a16="http://schemas.microsoft.com/office/drawing/2014/main" id="{554AF889-F4D1-403D-9020-5189AE7FE67C}"/>
                </a:ext>
              </a:extLst>
            </p:cNvPr>
            <p:cNvSpPr>
              <a:spLocks/>
            </p:cNvSpPr>
            <p:nvPr/>
          </p:nvSpPr>
          <p:spPr bwMode="auto">
            <a:xfrm>
              <a:off x="444098" y="3549324"/>
              <a:ext cx="10968038" cy="58738"/>
            </a:xfrm>
            <a:custGeom>
              <a:avLst/>
              <a:gdLst>
                <a:gd name="T0" fmla="*/ 80 w 30160"/>
                <a:gd name="T1" fmla="*/ 160 h 160"/>
                <a:gd name="T2" fmla="*/ 0 w 30160"/>
                <a:gd name="T3" fmla="*/ 80 h 160"/>
                <a:gd name="T4" fmla="*/ 80 w 30160"/>
                <a:gd name="T5" fmla="*/ 0 h 160"/>
                <a:gd name="T6" fmla="*/ 30080 w 30160"/>
                <a:gd name="T7" fmla="*/ 0 h 160"/>
                <a:gd name="T8" fmla="*/ 30160 w 30160"/>
                <a:gd name="T9" fmla="*/ 80 h 160"/>
                <a:gd name="T10" fmla="*/ 30080 w 30160"/>
                <a:gd name="T11" fmla="*/ 160 h 160"/>
                <a:gd name="T12" fmla="*/ 80 w 30160"/>
                <a:gd name="T13" fmla="*/ 160 h 160"/>
              </a:gdLst>
              <a:ahLst/>
              <a:cxnLst>
                <a:cxn ang="0">
                  <a:pos x="T0" y="T1"/>
                </a:cxn>
                <a:cxn ang="0">
                  <a:pos x="T2" y="T3"/>
                </a:cxn>
                <a:cxn ang="0">
                  <a:pos x="T4" y="T5"/>
                </a:cxn>
                <a:cxn ang="0">
                  <a:pos x="T6" y="T7"/>
                </a:cxn>
                <a:cxn ang="0">
                  <a:pos x="T8" y="T9"/>
                </a:cxn>
                <a:cxn ang="0">
                  <a:pos x="T10" y="T11"/>
                </a:cxn>
                <a:cxn ang="0">
                  <a:pos x="T12" y="T13"/>
                </a:cxn>
              </a:cxnLst>
              <a:rect l="0" t="0" r="r" b="b"/>
              <a:pathLst>
                <a:path w="30160" h="160">
                  <a:moveTo>
                    <a:pt x="80" y="160"/>
                  </a:moveTo>
                  <a:cubicBezTo>
                    <a:pt x="36" y="160"/>
                    <a:pt x="0" y="124"/>
                    <a:pt x="0" y="80"/>
                  </a:cubicBezTo>
                  <a:cubicBezTo>
                    <a:pt x="0" y="36"/>
                    <a:pt x="36" y="0"/>
                    <a:pt x="80" y="0"/>
                  </a:cubicBezTo>
                  <a:lnTo>
                    <a:pt x="30080" y="0"/>
                  </a:lnTo>
                  <a:cubicBezTo>
                    <a:pt x="30124" y="0"/>
                    <a:pt x="30160" y="36"/>
                    <a:pt x="30160" y="80"/>
                  </a:cubicBezTo>
                  <a:cubicBezTo>
                    <a:pt x="30160" y="124"/>
                    <a:pt x="30124" y="160"/>
                    <a:pt x="30080" y="160"/>
                  </a:cubicBezTo>
                  <a:lnTo>
                    <a:pt x="80" y="160"/>
                  </a:lnTo>
                  <a:close/>
                </a:path>
              </a:pathLst>
            </a:custGeom>
            <a:grpFill/>
            <a:ln w="1905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ea typeface="微软雅黑" panose="020B0503020204020204" pitchFamily="34" charset="-122"/>
              </a:endParaRPr>
            </a:p>
          </p:txBody>
        </p:sp>
        <p:sp>
          <p:nvSpPr>
            <p:cNvPr id="17" name="Freeform 8">
              <a:extLst>
                <a:ext uri="{FF2B5EF4-FFF2-40B4-BE49-F238E27FC236}">
                  <a16:creationId xmlns:a16="http://schemas.microsoft.com/office/drawing/2014/main" id="{3885FCB4-0DC3-4C8D-A1DC-5232F699E395}"/>
                </a:ext>
              </a:extLst>
            </p:cNvPr>
            <p:cNvSpPr>
              <a:spLocks/>
            </p:cNvSpPr>
            <p:nvPr/>
          </p:nvSpPr>
          <p:spPr bwMode="auto">
            <a:xfrm>
              <a:off x="11270848" y="3438525"/>
              <a:ext cx="284163" cy="252413"/>
            </a:xfrm>
            <a:custGeom>
              <a:avLst/>
              <a:gdLst>
                <a:gd name="T0" fmla="*/ 784 w 784"/>
                <a:gd name="T1" fmla="*/ 343 h 686"/>
                <a:gd name="T2" fmla="*/ 0 w 784"/>
                <a:gd name="T3" fmla="*/ 686 h 686"/>
                <a:gd name="T4" fmla="*/ 248 w 784"/>
                <a:gd name="T5" fmla="*/ 343 h 686"/>
                <a:gd name="T6" fmla="*/ 0 w 784"/>
                <a:gd name="T7" fmla="*/ 0 h 686"/>
                <a:gd name="T8" fmla="*/ 784 w 784"/>
                <a:gd name="T9" fmla="*/ 343 h 686"/>
              </a:gdLst>
              <a:ahLst/>
              <a:cxnLst>
                <a:cxn ang="0">
                  <a:pos x="T0" y="T1"/>
                </a:cxn>
                <a:cxn ang="0">
                  <a:pos x="T2" y="T3"/>
                </a:cxn>
                <a:cxn ang="0">
                  <a:pos x="T4" y="T5"/>
                </a:cxn>
                <a:cxn ang="0">
                  <a:pos x="T6" y="T7"/>
                </a:cxn>
                <a:cxn ang="0">
                  <a:pos x="T8" y="T9"/>
                </a:cxn>
              </a:cxnLst>
              <a:rect l="0" t="0" r="r" b="b"/>
              <a:pathLst>
                <a:path w="784" h="686">
                  <a:moveTo>
                    <a:pt x="784" y="343"/>
                  </a:moveTo>
                  <a:lnTo>
                    <a:pt x="0" y="686"/>
                  </a:lnTo>
                  <a:lnTo>
                    <a:pt x="248" y="343"/>
                  </a:lnTo>
                  <a:lnTo>
                    <a:pt x="0" y="0"/>
                  </a:lnTo>
                  <a:lnTo>
                    <a:pt x="784" y="343"/>
                  </a:lnTo>
                  <a:close/>
                </a:path>
              </a:pathLst>
            </a:custGeom>
            <a:grpFill/>
            <a:ln w="19050">
              <a:noFill/>
            </a:ln>
            <a:effectLst>
              <a:innerShdw blurRad="63500" dist="381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ea typeface="微软雅黑" panose="020B0503020204020204" pitchFamily="34" charset="-122"/>
              </a:endParaRPr>
            </a:p>
          </p:txBody>
        </p:sp>
      </p:grpSp>
      <p:grpSp>
        <p:nvGrpSpPr>
          <p:cNvPr id="4" name="组合 3">
            <a:extLst>
              <a:ext uri="{FF2B5EF4-FFF2-40B4-BE49-F238E27FC236}">
                <a16:creationId xmlns:a16="http://schemas.microsoft.com/office/drawing/2014/main" id="{CDF39F28-9BAA-4561-B1F4-5A0E8B130D86}"/>
              </a:ext>
            </a:extLst>
          </p:cNvPr>
          <p:cNvGrpSpPr/>
          <p:nvPr/>
        </p:nvGrpSpPr>
        <p:grpSpPr>
          <a:xfrm>
            <a:off x="1763689" y="2024832"/>
            <a:ext cx="1593272" cy="1215000"/>
            <a:chOff x="2447680" y="1556776"/>
            <a:chExt cx="2124362" cy="1620000"/>
          </a:xfrm>
        </p:grpSpPr>
        <p:sp>
          <p:nvSpPr>
            <p:cNvPr id="23" name="矩形: 圆角 22">
              <a:extLst>
                <a:ext uri="{FF2B5EF4-FFF2-40B4-BE49-F238E27FC236}">
                  <a16:creationId xmlns:a16="http://schemas.microsoft.com/office/drawing/2014/main" id="{FBEC21AE-0AA4-413B-ACC4-C41AE424EBF8}"/>
                </a:ext>
              </a:extLst>
            </p:cNvPr>
            <p:cNvSpPr/>
            <p:nvPr/>
          </p:nvSpPr>
          <p:spPr>
            <a:xfrm>
              <a:off x="2447680" y="1556776"/>
              <a:ext cx="2124360" cy="1620000"/>
            </a:xfrm>
            <a:prstGeom prst="roundRect">
              <a:avLst/>
            </a:prstGeom>
            <a:solidFill>
              <a:schemeClr val="tx2">
                <a:lumMod val="20000"/>
                <a:lumOff val="8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0" name="文本框 9">
              <a:extLst>
                <a:ext uri="{FF2B5EF4-FFF2-40B4-BE49-F238E27FC236}">
                  <a16:creationId xmlns:a16="http://schemas.microsoft.com/office/drawing/2014/main" id="{C95BF23B-6F19-4B33-847F-856CB5BF63B0}"/>
                </a:ext>
              </a:extLst>
            </p:cNvPr>
            <p:cNvSpPr txBox="1"/>
            <p:nvPr/>
          </p:nvSpPr>
          <p:spPr>
            <a:xfrm>
              <a:off x="2506815" y="1691992"/>
              <a:ext cx="2065227" cy="1046440"/>
            </a:xfrm>
            <a:prstGeom prst="rect">
              <a:avLst/>
            </a:prstGeom>
            <a:noFill/>
            <a:ln>
              <a:noFill/>
            </a:ln>
          </p:spPr>
          <p:txBody>
            <a:bodyPr wrap="square" rtlCol="0">
              <a:spAutoFit/>
            </a:bodyPr>
            <a:lstStyle/>
            <a:p>
              <a:pPr marL="214313" indent="-214313">
                <a:buSzPct val="100000"/>
                <a:buFont typeface="Calibri" panose="020F0502020204030204" pitchFamily="34" charset="0"/>
                <a:buChar char="•"/>
              </a:pPr>
              <a:r>
                <a:rPr lang="zh-CN" altLang="en-US" sz="1500" b="1" dirty="0"/>
                <a:t>时间标定</a:t>
              </a:r>
              <a:endParaRPr lang="en-US" altLang="zh-CN" sz="1500" b="1" dirty="0"/>
            </a:p>
            <a:p>
              <a:pPr marL="214313" indent="-214313">
                <a:buSzPct val="100000"/>
                <a:buFont typeface="Calibri" panose="020F0502020204030204" pitchFamily="34" charset="0"/>
                <a:buChar char="•"/>
              </a:pPr>
              <a:r>
                <a:rPr lang="zh-CN" altLang="en-US" sz="1500" b="1" dirty="0"/>
                <a:t>电荷标定</a:t>
              </a:r>
              <a:endParaRPr lang="en-US" altLang="zh-CN" sz="1500" b="1" dirty="0"/>
            </a:p>
            <a:p>
              <a:pPr marL="214313" indent="-214313">
                <a:buSzPct val="100000"/>
                <a:buFont typeface="Calibri" panose="020F0502020204030204" pitchFamily="34" charset="0"/>
                <a:buChar char="•"/>
              </a:pPr>
              <a:r>
                <a:rPr lang="zh-CN" altLang="en-US" sz="1500" b="1" dirty="0"/>
                <a:t>效率标定</a:t>
              </a:r>
              <a:endParaRPr lang="en-US" altLang="zh-CN" sz="1500" b="1" dirty="0"/>
            </a:p>
          </p:txBody>
        </p:sp>
      </p:grpSp>
      <p:grpSp>
        <p:nvGrpSpPr>
          <p:cNvPr id="6" name="组合 5">
            <a:extLst>
              <a:ext uri="{FF2B5EF4-FFF2-40B4-BE49-F238E27FC236}">
                <a16:creationId xmlns:a16="http://schemas.microsoft.com/office/drawing/2014/main" id="{08EF2F5D-866C-4858-99C2-4B29086CADDF}"/>
              </a:ext>
            </a:extLst>
          </p:cNvPr>
          <p:cNvGrpSpPr/>
          <p:nvPr/>
        </p:nvGrpSpPr>
        <p:grpSpPr>
          <a:xfrm>
            <a:off x="6732240" y="2027284"/>
            <a:ext cx="2075639" cy="1215000"/>
            <a:chOff x="8820827" y="1560045"/>
            <a:chExt cx="2484518" cy="1620000"/>
          </a:xfrm>
        </p:grpSpPr>
        <p:sp>
          <p:nvSpPr>
            <p:cNvPr id="31" name="矩形: 圆角 30">
              <a:extLst>
                <a:ext uri="{FF2B5EF4-FFF2-40B4-BE49-F238E27FC236}">
                  <a16:creationId xmlns:a16="http://schemas.microsoft.com/office/drawing/2014/main" id="{CB13660A-CC0B-4119-A1F7-3B1954148537}"/>
                </a:ext>
              </a:extLst>
            </p:cNvPr>
            <p:cNvSpPr/>
            <p:nvPr/>
          </p:nvSpPr>
          <p:spPr>
            <a:xfrm>
              <a:off x="8820827" y="1560045"/>
              <a:ext cx="2484518" cy="1620000"/>
            </a:xfrm>
            <a:prstGeom prst="roundRect">
              <a:avLst/>
            </a:prstGeom>
            <a:solidFill>
              <a:schemeClr val="tx2">
                <a:lumMod val="20000"/>
                <a:lumOff val="8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9" name="矩形 28">
              <a:extLst>
                <a:ext uri="{FF2B5EF4-FFF2-40B4-BE49-F238E27FC236}">
                  <a16:creationId xmlns:a16="http://schemas.microsoft.com/office/drawing/2014/main" id="{45A318E6-1934-44C2-A052-2ED28B169829}"/>
                </a:ext>
              </a:extLst>
            </p:cNvPr>
            <p:cNvSpPr/>
            <p:nvPr/>
          </p:nvSpPr>
          <p:spPr>
            <a:xfrm>
              <a:off x="8856824" y="1776046"/>
              <a:ext cx="2448521" cy="1354217"/>
            </a:xfrm>
            <a:prstGeom prst="rect">
              <a:avLst/>
            </a:prstGeom>
          </p:spPr>
          <p:txBody>
            <a:bodyPr wrap="square">
              <a:spAutoFit/>
            </a:bodyPr>
            <a:lstStyle/>
            <a:p>
              <a:pPr marL="214313" indent="-214313">
                <a:buSzPct val="100000"/>
                <a:buFont typeface="Calibri" panose="020F0502020204030204" pitchFamily="34" charset="0"/>
                <a:buChar char="•"/>
              </a:pPr>
              <a:r>
                <a:rPr lang="zh-CN" altLang="en-US" sz="1500" b="1" dirty="0"/>
                <a:t>重建数据发表</a:t>
              </a:r>
              <a:endParaRPr lang="en-US" altLang="zh-CN" sz="1500" b="1" dirty="0"/>
            </a:p>
            <a:p>
              <a:pPr marL="214313" indent="-214313">
                <a:buSzPct val="100000"/>
                <a:buFont typeface="Calibri" panose="020F0502020204030204" pitchFamily="34" charset="0"/>
                <a:buChar char="•"/>
              </a:pPr>
              <a:r>
                <a:rPr lang="zh-CN" altLang="en-US" sz="1500" b="1" dirty="0"/>
                <a:t>科学数据发表；</a:t>
              </a:r>
              <a:endParaRPr lang="en-US" altLang="zh-CN" sz="1500" b="1" dirty="0"/>
            </a:p>
            <a:p>
              <a:pPr marL="214313" indent="-214313">
                <a:buSzPct val="100000"/>
                <a:buFont typeface="Calibri" panose="020F0502020204030204" pitchFamily="34" charset="0"/>
                <a:buChar char="•"/>
              </a:pPr>
              <a:r>
                <a:rPr lang="zh-CN" altLang="en-US" sz="1500" b="1" dirty="0"/>
                <a:t>模拟数据发表</a:t>
              </a:r>
            </a:p>
            <a:p>
              <a:pPr marL="214313" indent="-214313">
                <a:buSzPct val="100000"/>
                <a:buFont typeface="Calibri" panose="020F0502020204030204" pitchFamily="34" charset="0"/>
                <a:buChar char="•"/>
              </a:pPr>
              <a:endParaRPr lang="en-US" altLang="zh-CN" sz="1500" b="1" dirty="0"/>
            </a:p>
          </p:txBody>
        </p:sp>
      </p:grpSp>
      <p:grpSp>
        <p:nvGrpSpPr>
          <p:cNvPr id="12" name="组合 11">
            <a:extLst>
              <a:ext uri="{FF2B5EF4-FFF2-40B4-BE49-F238E27FC236}">
                <a16:creationId xmlns:a16="http://schemas.microsoft.com/office/drawing/2014/main" id="{1ED43F22-8DED-472D-A5B2-A8A91314AF45}"/>
              </a:ext>
            </a:extLst>
          </p:cNvPr>
          <p:cNvGrpSpPr/>
          <p:nvPr/>
        </p:nvGrpSpPr>
        <p:grpSpPr>
          <a:xfrm>
            <a:off x="4139952" y="2024832"/>
            <a:ext cx="1805157" cy="1215000"/>
            <a:chOff x="5772144" y="1556776"/>
            <a:chExt cx="2406876" cy="1620000"/>
          </a:xfrm>
        </p:grpSpPr>
        <p:sp>
          <p:nvSpPr>
            <p:cNvPr id="30" name="矩形: 圆角 29">
              <a:extLst>
                <a:ext uri="{FF2B5EF4-FFF2-40B4-BE49-F238E27FC236}">
                  <a16:creationId xmlns:a16="http://schemas.microsoft.com/office/drawing/2014/main" id="{56E1B05E-AA3C-4E6B-B60D-1E1FC99BF87B}"/>
                </a:ext>
              </a:extLst>
            </p:cNvPr>
            <p:cNvSpPr/>
            <p:nvPr/>
          </p:nvSpPr>
          <p:spPr>
            <a:xfrm>
              <a:off x="5807992" y="1556776"/>
              <a:ext cx="2309102" cy="1620000"/>
            </a:xfrm>
            <a:prstGeom prst="roundRect">
              <a:avLst/>
            </a:prstGeom>
            <a:solidFill>
              <a:schemeClr val="tx2">
                <a:lumMod val="20000"/>
                <a:lumOff val="8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33" name="文本框 32">
              <a:extLst>
                <a:ext uri="{FF2B5EF4-FFF2-40B4-BE49-F238E27FC236}">
                  <a16:creationId xmlns:a16="http://schemas.microsoft.com/office/drawing/2014/main" id="{413392D6-4B6D-4ADA-A5AD-ABCB7D832A28}"/>
                </a:ext>
              </a:extLst>
            </p:cNvPr>
            <p:cNvSpPr txBox="1"/>
            <p:nvPr/>
          </p:nvSpPr>
          <p:spPr>
            <a:xfrm>
              <a:off x="5772144" y="1796624"/>
              <a:ext cx="2406876" cy="1046440"/>
            </a:xfrm>
            <a:prstGeom prst="rect">
              <a:avLst/>
            </a:prstGeom>
            <a:noFill/>
            <a:ln>
              <a:noFill/>
            </a:ln>
          </p:spPr>
          <p:txBody>
            <a:bodyPr wrap="square" rtlCol="0">
              <a:spAutoFit/>
            </a:bodyPr>
            <a:lstStyle/>
            <a:p>
              <a:pPr marL="214313" indent="-214313">
                <a:buSzPct val="100000"/>
                <a:buFont typeface="Calibri" panose="020F0502020204030204" pitchFamily="34" charset="0"/>
                <a:buChar char="•"/>
              </a:pPr>
              <a:r>
                <a:rPr lang="zh-CN" altLang="en-US" sz="1500" b="1" dirty="0"/>
                <a:t>方向</a:t>
              </a:r>
              <a:endParaRPr lang="en-US" altLang="zh-CN" sz="1500" b="1" dirty="0"/>
            </a:p>
            <a:p>
              <a:pPr marL="214313" indent="-214313">
                <a:buSzPct val="100000"/>
                <a:buFont typeface="Calibri" panose="020F0502020204030204" pitchFamily="34" charset="0"/>
                <a:buChar char="•"/>
              </a:pPr>
              <a:r>
                <a:rPr lang="zh-CN" altLang="en-US" sz="1500" b="1" dirty="0"/>
                <a:t>能量</a:t>
              </a:r>
              <a:endParaRPr lang="en-US" altLang="zh-CN" sz="1500" b="1" dirty="0"/>
            </a:p>
            <a:p>
              <a:pPr marL="214313" indent="-214313">
                <a:buSzPct val="100000"/>
                <a:buFont typeface="Calibri" panose="020F0502020204030204" pitchFamily="34" charset="0"/>
                <a:buChar char="•"/>
              </a:pPr>
              <a:r>
                <a:rPr lang="zh-CN" altLang="en-US" sz="1500" b="1" dirty="0"/>
                <a:t>粒子种类</a:t>
              </a:r>
              <a:endParaRPr lang="en-US" altLang="zh-CN" sz="1500" b="1" dirty="0"/>
            </a:p>
          </p:txBody>
        </p:sp>
      </p:grpSp>
      <p:grpSp>
        <p:nvGrpSpPr>
          <p:cNvPr id="18" name="组合 17">
            <a:extLst>
              <a:ext uri="{FF2B5EF4-FFF2-40B4-BE49-F238E27FC236}">
                <a16:creationId xmlns:a16="http://schemas.microsoft.com/office/drawing/2014/main" id="{320A5673-78B5-4256-A36F-6C2954F4243F}"/>
              </a:ext>
            </a:extLst>
          </p:cNvPr>
          <p:cNvGrpSpPr/>
          <p:nvPr/>
        </p:nvGrpSpPr>
        <p:grpSpPr>
          <a:xfrm>
            <a:off x="6150765" y="1748250"/>
            <a:ext cx="635481" cy="3434407"/>
            <a:chOff x="8136000" y="1188000"/>
            <a:chExt cx="847308" cy="4579209"/>
          </a:xfrm>
        </p:grpSpPr>
        <p:sp>
          <p:nvSpPr>
            <p:cNvPr id="27" name="椭圆 26">
              <a:extLst>
                <a:ext uri="{FF2B5EF4-FFF2-40B4-BE49-F238E27FC236}">
                  <a16:creationId xmlns:a16="http://schemas.microsoft.com/office/drawing/2014/main" id="{F763527F-8771-4575-A5CD-A493877F60C2}"/>
                </a:ext>
              </a:extLst>
            </p:cNvPr>
            <p:cNvSpPr/>
            <p:nvPr/>
          </p:nvSpPr>
          <p:spPr>
            <a:xfrm>
              <a:off x="8352827" y="3277285"/>
              <a:ext cx="298185" cy="298185"/>
            </a:xfrm>
            <a:prstGeom prst="ellipse">
              <a:avLst/>
            </a:prstGeom>
            <a:solidFill>
              <a:srgbClr val="0070C0"/>
            </a:solidFill>
            <a:ln w="19050">
              <a:gradFill flip="none" rotWithShape="1">
                <a:gsLst>
                  <a:gs pos="0">
                    <a:schemeClr val="bg1">
                      <a:lumMod val="75000"/>
                    </a:schemeClr>
                  </a:gs>
                  <a:gs pos="100000">
                    <a:schemeClr val="bg1"/>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ea typeface="微软雅黑" panose="020B0503020204020204" pitchFamily="34" charset="-122"/>
              </a:endParaRPr>
            </a:p>
          </p:txBody>
        </p:sp>
        <p:sp>
          <p:nvSpPr>
            <p:cNvPr id="28" name="Freeform 116">
              <a:extLst>
                <a:ext uri="{FF2B5EF4-FFF2-40B4-BE49-F238E27FC236}">
                  <a16:creationId xmlns:a16="http://schemas.microsoft.com/office/drawing/2014/main" id="{E1E683D6-BEC0-40E6-8783-52A34A65164E}"/>
                </a:ext>
              </a:extLst>
            </p:cNvPr>
            <p:cNvSpPr>
              <a:spLocks/>
            </p:cNvSpPr>
            <p:nvPr/>
          </p:nvSpPr>
          <p:spPr bwMode="auto">
            <a:xfrm>
              <a:off x="8136000" y="1188000"/>
              <a:ext cx="720000" cy="2088000"/>
            </a:xfrm>
            <a:custGeom>
              <a:avLst/>
              <a:gdLst>
                <a:gd name="T0" fmla="*/ 1504 w 3008"/>
                <a:gd name="T1" fmla="*/ 5619 h 5619"/>
                <a:gd name="T2" fmla="*/ 0 w 3008"/>
                <a:gd name="T3" fmla="*/ 1504 h 5619"/>
                <a:gd name="T4" fmla="*/ 1504 w 3008"/>
                <a:gd name="T5" fmla="*/ 0 h 5619"/>
                <a:gd name="T6" fmla="*/ 3008 w 3008"/>
                <a:gd name="T7" fmla="*/ 1504 h 5619"/>
                <a:gd name="T8" fmla="*/ 1504 w 3008"/>
                <a:gd name="T9" fmla="*/ 5619 h 5619"/>
              </a:gdLst>
              <a:ahLst/>
              <a:cxnLst>
                <a:cxn ang="0">
                  <a:pos x="T0" y="T1"/>
                </a:cxn>
                <a:cxn ang="0">
                  <a:pos x="T2" y="T3"/>
                </a:cxn>
                <a:cxn ang="0">
                  <a:pos x="T4" y="T5"/>
                </a:cxn>
                <a:cxn ang="0">
                  <a:pos x="T6" y="T7"/>
                </a:cxn>
                <a:cxn ang="0">
                  <a:pos x="T8" y="T9"/>
                </a:cxn>
              </a:cxnLst>
              <a:rect l="0" t="0" r="r" b="b"/>
              <a:pathLst>
                <a:path w="3008" h="5619">
                  <a:moveTo>
                    <a:pt x="1504" y="5619"/>
                  </a:moveTo>
                  <a:cubicBezTo>
                    <a:pt x="1101" y="4550"/>
                    <a:pt x="0" y="2701"/>
                    <a:pt x="0" y="1504"/>
                  </a:cubicBezTo>
                  <a:cubicBezTo>
                    <a:pt x="0" y="673"/>
                    <a:pt x="674" y="0"/>
                    <a:pt x="1504" y="0"/>
                  </a:cubicBezTo>
                  <a:cubicBezTo>
                    <a:pt x="2335" y="0"/>
                    <a:pt x="3008" y="673"/>
                    <a:pt x="3008" y="1504"/>
                  </a:cubicBezTo>
                  <a:cubicBezTo>
                    <a:pt x="3008" y="2702"/>
                    <a:pt x="1907" y="4550"/>
                    <a:pt x="1504" y="5619"/>
                  </a:cubicBezTo>
                  <a:close/>
                </a:path>
              </a:pathLst>
            </a:custGeom>
            <a:solidFill>
              <a:srgbClr val="0070C0"/>
            </a:solidFill>
            <a:ln w="31750">
              <a:gradFill flip="none" rotWithShape="1">
                <a:gsLst>
                  <a:gs pos="0">
                    <a:schemeClr val="bg1"/>
                  </a:gs>
                  <a:gs pos="100000">
                    <a:schemeClr val="bg1">
                      <a:lumMod val="75000"/>
                    </a:schemeClr>
                  </a:gs>
                </a:gsLst>
                <a:lin ang="5400000" scaled="0"/>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1500" b="1" dirty="0">
                <a:effectLst>
                  <a:outerShdw blurRad="38100" dist="38100" dir="2700000" algn="tl">
                    <a:srgbClr val="000000">
                      <a:alpha val="43137"/>
                    </a:srgbClr>
                  </a:outerShdw>
                </a:effectLst>
              </a:endParaRPr>
            </a:p>
          </p:txBody>
        </p:sp>
        <p:grpSp>
          <p:nvGrpSpPr>
            <p:cNvPr id="80" name="组合 79">
              <a:extLst>
                <a:ext uri="{FF2B5EF4-FFF2-40B4-BE49-F238E27FC236}">
                  <a16:creationId xmlns:a16="http://schemas.microsoft.com/office/drawing/2014/main" id="{C3CA5F6B-44CF-42F8-8448-BE3F5B7A1E63}"/>
                </a:ext>
              </a:extLst>
            </p:cNvPr>
            <p:cNvGrpSpPr/>
            <p:nvPr/>
          </p:nvGrpSpPr>
          <p:grpSpPr>
            <a:xfrm>
              <a:off x="8496000" y="3513076"/>
              <a:ext cx="487308" cy="2254133"/>
              <a:chOff x="6364177" y="3509808"/>
              <a:chExt cx="361409" cy="2140558"/>
            </a:xfrm>
          </p:grpSpPr>
          <p:cxnSp>
            <p:nvCxnSpPr>
              <p:cNvPr id="40" name="直接连接符 39">
                <a:extLst>
                  <a:ext uri="{FF2B5EF4-FFF2-40B4-BE49-F238E27FC236}">
                    <a16:creationId xmlns:a16="http://schemas.microsoft.com/office/drawing/2014/main" id="{13728C27-32BF-4A72-9819-6AE1C7686EBE}"/>
                  </a:ext>
                </a:extLst>
              </p:cNvPr>
              <p:cNvCxnSpPr>
                <a:cxnSpLocks/>
              </p:cNvCxnSpPr>
              <p:nvPr/>
            </p:nvCxnSpPr>
            <p:spPr>
              <a:xfrm>
                <a:off x="6364177" y="3562366"/>
                <a:ext cx="12907" cy="2088000"/>
              </a:xfrm>
              <a:prstGeom prst="line">
                <a:avLst/>
              </a:prstGeom>
              <a:ln w="25400">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nvGrpSpPr>
              <p:cNvPr id="64" name="组合 63">
                <a:extLst>
                  <a:ext uri="{FF2B5EF4-FFF2-40B4-BE49-F238E27FC236}">
                    <a16:creationId xmlns:a16="http://schemas.microsoft.com/office/drawing/2014/main" id="{4B46F9D8-B808-42A0-A524-4DFF4749E5A3}"/>
                  </a:ext>
                </a:extLst>
              </p:cNvPr>
              <p:cNvGrpSpPr/>
              <p:nvPr/>
            </p:nvGrpSpPr>
            <p:grpSpPr>
              <a:xfrm>
                <a:off x="6371992" y="3509808"/>
                <a:ext cx="353594" cy="289745"/>
                <a:chOff x="1441197" y="3877165"/>
                <a:chExt cx="353594" cy="289745"/>
              </a:xfrm>
            </p:grpSpPr>
            <p:sp>
              <p:nvSpPr>
                <p:cNvPr id="65" name="弧形 64">
                  <a:extLst>
                    <a:ext uri="{FF2B5EF4-FFF2-40B4-BE49-F238E27FC236}">
                      <a16:creationId xmlns:a16="http://schemas.microsoft.com/office/drawing/2014/main" id="{3830B565-D565-437A-8111-7D070D53B4BE}"/>
                    </a:ext>
                  </a:extLst>
                </p:cNvPr>
                <p:cNvSpPr/>
                <p:nvPr/>
              </p:nvSpPr>
              <p:spPr>
                <a:xfrm rot="9526534">
                  <a:off x="1441197" y="3877165"/>
                  <a:ext cx="353594" cy="289745"/>
                </a:xfrm>
                <a:prstGeom prst="arc">
                  <a:avLst/>
                </a:prstGeom>
                <a:ln w="25400">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1350"/>
                </a:p>
              </p:txBody>
            </p:sp>
            <p:sp>
              <p:nvSpPr>
                <p:cNvPr id="66" name="椭圆 65">
                  <a:extLst>
                    <a:ext uri="{FF2B5EF4-FFF2-40B4-BE49-F238E27FC236}">
                      <a16:creationId xmlns:a16="http://schemas.microsoft.com/office/drawing/2014/main" id="{BA32D5C1-86AF-4FF2-8BDE-61EB109ADD4C}"/>
                    </a:ext>
                  </a:extLst>
                </p:cNvPr>
                <p:cNvSpPr/>
                <p:nvPr/>
              </p:nvSpPr>
              <p:spPr>
                <a:xfrm>
                  <a:off x="1692000" y="4082919"/>
                  <a:ext cx="72000" cy="72000"/>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grpSp>
            <p:nvGrpSpPr>
              <p:cNvPr id="67" name="组合 66">
                <a:extLst>
                  <a:ext uri="{FF2B5EF4-FFF2-40B4-BE49-F238E27FC236}">
                    <a16:creationId xmlns:a16="http://schemas.microsoft.com/office/drawing/2014/main" id="{8D9C64D7-835B-4D24-9793-BA8D0480DC5B}"/>
                  </a:ext>
                </a:extLst>
              </p:cNvPr>
              <p:cNvGrpSpPr/>
              <p:nvPr/>
            </p:nvGrpSpPr>
            <p:grpSpPr>
              <a:xfrm>
                <a:off x="6371992" y="3968768"/>
                <a:ext cx="353594" cy="289745"/>
                <a:chOff x="1441197" y="3877165"/>
                <a:chExt cx="353594" cy="289745"/>
              </a:xfrm>
            </p:grpSpPr>
            <p:sp>
              <p:nvSpPr>
                <p:cNvPr id="68" name="弧形 67">
                  <a:extLst>
                    <a:ext uri="{FF2B5EF4-FFF2-40B4-BE49-F238E27FC236}">
                      <a16:creationId xmlns:a16="http://schemas.microsoft.com/office/drawing/2014/main" id="{22F9D4AD-B6C1-4018-BAF5-5F4782593DC5}"/>
                    </a:ext>
                  </a:extLst>
                </p:cNvPr>
                <p:cNvSpPr/>
                <p:nvPr/>
              </p:nvSpPr>
              <p:spPr>
                <a:xfrm rot="9526534">
                  <a:off x="1441197" y="3877165"/>
                  <a:ext cx="353594" cy="289745"/>
                </a:xfrm>
                <a:prstGeom prst="arc">
                  <a:avLst/>
                </a:prstGeom>
                <a:ln w="25400">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1350"/>
                </a:p>
              </p:txBody>
            </p:sp>
            <p:sp>
              <p:nvSpPr>
                <p:cNvPr id="69" name="椭圆 68">
                  <a:extLst>
                    <a:ext uri="{FF2B5EF4-FFF2-40B4-BE49-F238E27FC236}">
                      <a16:creationId xmlns:a16="http://schemas.microsoft.com/office/drawing/2014/main" id="{3E8F0AB0-04D4-484B-AE41-18634258AD23}"/>
                    </a:ext>
                  </a:extLst>
                </p:cNvPr>
                <p:cNvSpPr/>
                <p:nvPr/>
              </p:nvSpPr>
              <p:spPr>
                <a:xfrm>
                  <a:off x="1692000" y="4082919"/>
                  <a:ext cx="72000" cy="72000"/>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grpSp>
            <p:nvGrpSpPr>
              <p:cNvPr id="70" name="组合 69">
                <a:extLst>
                  <a:ext uri="{FF2B5EF4-FFF2-40B4-BE49-F238E27FC236}">
                    <a16:creationId xmlns:a16="http://schemas.microsoft.com/office/drawing/2014/main" id="{F5F51F28-BB75-4B0F-9F4E-DF02AF0DFDA7}"/>
                  </a:ext>
                </a:extLst>
              </p:cNvPr>
              <p:cNvGrpSpPr/>
              <p:nvPr/>
            </p:nvGrpSpPr>
            <p:grpSpPr>
              <a:xfrm>
                <a:off x="6371992" y="4400768"/>
                <a:ext cx="353594" cy="289745"/>
                <a:chOff x="1441197" y="3877165"/>
                <a:chExt cx="353594" cy="289745"/>
              </a:xfrm>
            </p:grpSpPr>
            <p:sp>
              <p:nvSpPr>
                <p:cNvPr id="71" name="弧形 70">
                  <a:extLst>
                    <a:ext uri="{FF2B5EF4-FFF2-40B4-BE49-F238E27FC236}">
                      <a16:creationId xmlns:a16="http://schemas.microsoft.com/office/drawing/2014/main" id="{15ED2734-7731-45B8-B0AB-A249073CBA04}"/>
                    </a:ext>
                  </a:extLst>
                </p:cNvPr>
                <p:cNvSpPr/>
                <p:nvPr/>
              </p:nvSpPr>
              <p:spPr>
                <a:xfrm rot="9526534">
                  <a:off x="1441197" y="3877165"/>
                  <a:ext cx="353594" cy="289745"/>
                </a:xfrm>
                <a:prstGeom prst="arc">
                  <a:avLst/>
                </a:prstGeom>
                <a:ln w="25400">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1350"/>
                </a:p>
              </p:txBody>
            </p:sp>
            <p:sp>
              <p:nvSpPr>
                <p:cNvPr id="72" name="椭圆 71">
                  <a:extLst>
                    <a:ext uri="{FF2B5EF4-FFF2-40B4-BE49-F238E27FC236}">
                      <a16:creationId xmlns:a16="http://schemas.microsoft.com/office/drawing/2014/main" id="{2E5EF926-EB95-4796-8E24-B7081E937277}"/>
                    </a:ext>
                  </a:extLst>
                </p:cNvPr>
                <p:cNvSpPr/>
                <p:nvPr/>
              </p:nvSpPr>
              <p:spPr>
                <a:xfrm>
                  <a:off x="1692000" y="4082919"/>
                  <a:ext cx="72000" cy="72000"/>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grpSp>
            <p:nvGrpSpPr>
              <p:cNvPr id="73" name="组合 72">
                <a:extLst>
                  <a:ext uri="{FF2B5EF4-FFF2-40B4-BE49-F238E27FC236}">
                    <a16:creationId xmlns:a16="http://schemas.microsoft.com/office/drawing/2014/main" id="{EE12E948-02E1-44DF-A12E-4FAF0D096EF6}"/>
                  </a:ext>
                </a:extLst>
              </p:cNvPr>
              <p:cNvGrpSpPr/>
              <p:nvPr/>
            </p:nvGrpSpPr>
            <p:grpSpPr>
              <a:xfrm>
                <a:off x="6371992" y="5048776"/>
                <a:ext cx="353594" cy="289745"/>
                <a:chOff x="1441197" y="3877165"/>
                <a:chExt cx="353594" cy="289745"/>
              </a:xfrm>
            </p:grpSpPr>
            <p:sp>
              <p:nvSpPr>
                <p:cNvPr id="74" name="弧形 73">
                  <a:extLst>
                    <a:ext uri="{FF2B5EF4-FFF2-40B4-BE49-F238E27FC236}">
                      <a16:creationId xmlns:a16="http://schemas.microsoft.com/office/drawing/2014/main" id="{08AFCC3B-0640-42BD-B89D-0BDB024AF03E}"/>
                    </a:ext>
                  </a:extLst>
                </p:cNvPr>
                <p:cNvSpPr/>
                <p:nvPr/>
              </p:nvSpPr>
              <p:spPr>
                <a:xfrm rot="9526534">
                  <a:off x="1441197" y="3877165"/>
                  <a:ext cx="353594" cy="289745"/>
                </a:xfrm>
                <a:prstGeom prst="arc">
                  <a:avLst/>
                </a:prstGeom>
                <a:ln w="25400">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1350"/>
                </a:p>
              </p:txBody>
            </p:sp>
            <p:sp>
              <p:nvSpPr>
                <p:cNvPr id="75" name="椭圆 74">
                  <a:extLst>
                    <a:ext uri="{FF2B5EF4-FFF2-40B4-BE49-F238E27FC236}">
                      <a16:creationId xmlns:a16="http://schemas.microsoft.com/office/drawing/2014/main" id="{ED1CADA3-74F4-4861-B1AA-2B64EF644B05}"/>
                    </a:ext>
                  </a:extLst>
                </p:cNvPr>
                <p:cNvSpPr/>
                <p:nvPr/>
              </p:nvSpPr>
              <p:spPr>
                <a:xfrm>
                  <a:off x="1692000" y="4082919"/>
                  <a:ext cx="72000" cy="72000"/>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grpSp>
        <p:sp>
          <p:nvSpPr>
            <p:cNvPr id="79" name="文本框 78">
              <a:extLst>
                <a:ext uri="{FF2B5EF4-FFF2-40B4-BE49-F238E27FC236}">
                  <a16:creationId xmlns:a16="http://schemas.microsoft.com/office/drawing/2014/main" id="{C66FCA62-8D8D-49BD-9342-10BE9B6AD971}"/>
                </a:ext>
              </a:extLst>
            </p:cNvPr>
            <p:cNvSpPr txBox="1"/>
            <p:nvPr/>
          </p:nvSpPr>
          <p:spPr>
            <a:xfrm>
              <a:off x="8280000" y="1296000"/>
              <a:ext cx="476772" cy="1477328"/>
            </a:xfrm>
            <a:prstGeom prst="rect">
              <a:avLst/>
            </a:prstGeom>
            <a:noFill/>
          </p:spPr>
          <p:txBody>
            <a:bodyPr wrap="square" rtlCol="0">
              <a:spAutoFit/>
            </a:bodyPr>
            <a:lstStyle/>
            <a:p>
              <a:r>
                <a:rPr lang="zh-CN" altLang="en-US" sz="1650" b="1" dirty="0">
                  <a:solidFill>
                    <a:srgbClr val="FFFF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数据发表</a:t>
              </a:r>
            </a:p>
          </p:txBody>
        </p:sp>
      </p:grpSp>
      <p:sp>
        <p:nvSpPr>
          <p:cNvPr id="25" name="椭圆 24">
            <a:extLst>
              <a:ext uri="{FF2B5EF4-FFF2-40B4-BE49-F238E27FC236}">
                <a16:creationId xmlns:a16="http://schemas.microsoft.com/office/drawing/2014/main" id="{529396E5-9D54-4020-A219-2A6D8D557437}"/>
              </a:ext>
            </a:extLst>
          </p:cNvPr>
          <p:cNvSpPr/>
          <p:nvPr/>
        </p:nvSpPr>
        <p:spPr>
          <a:xfrm>
            <a:off x="3742375" y="3325019"/>
            <a:ext cx="223639" cy="223639"/>
          </a:xfrm>
          <a:prstGeom prst="ellipse">
            <a:avLst/>
          </a:prstGeom>
          <a:solidFill>
            <a:srgbClr val="0070C0"/>
          </a:solidFill>
          <a:ln w="19050">
            <a:gradFill flip="none" rotWithShape="1">
              <a:gsLst>
                <a:gs pos="0">
                  <a:schemeClr val="bg1">
                    <a:lumMod val="75000"/>
                  </a:schemeClr>
                </a:gs>
                <a:gs pos="100000">
                  <a:schemeClr val="bg1"/>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ea typeface="微软雅黑" panose="020B0503020204020204" pitchFamily="34" charset="-122"/>
            </a:endParaRPr>
          </a:p>
        </p:txBody>
      </p:sp>
      <p:sp>
        <p:nvSpPr>
          <p:cNvPr id="26" name="Freeform 116">
            <a:extLst>
              <a:ext uri="{FF2B5EF4-FFF2-40B4-BE49-F238E27FC236}">
                <a16:creationId xmlns:a16="http://schemas.microsoft.com/office/drawing/2014/main" id="{1C9B042F-6672-425A-A34E-58C1513FD803}"/>
              </a:ext>
            </a:extLst>
          </p:cNvPr>
          <p:cNvSpPr>
            <a:spLocks/>
          </p:cNvSpPr>
          <p:nvPr/>
        </p:nvSpPr>
        <p:spPr bwMode="auto">
          <a:xfrm>
            <a:off x="3571380" y="1752436"/>
            <a:ext cx="540000" cy="1566000"/>
          </a:xfrm>
          <a:custGeom>
            <a:avLst/>
            <a:gdLst>
              <a:gd name="T0" fmla="*/ 1504 w 3008"/>
              <a:gd name="T1" fmla="*/ 5619 h 5619"/>
              <a:gd name="T2" fmla="*/ 0 w 3008"/>
              <a:gd name="T3" fmla="*/ 1504 h 5619"/>
              <a:gd name="T4" fmla="*/ 1504 w 3008"/>
              <a:gd name="T5" fmla="*/ 0 h 5619"/>
              <a:gd name="T6" fmla="*/ 3008 w 3008"/>
              <a:gd name="T7" fmla="*/ 1504 h 5619"/>
              <a:gd name="T8" fmla="*/ 1504 w 3008"/>
              <a:gd name="T9" fmla="*/ 5619 h 5619"/>
            </a:gdLst>
            <a:ahLst/>
            <a:cxnLst>
              <a:cxn ang="0">
                <a:pos x="T0" y="T1"/>
              </a:cxn>
              <a:cxn ang="0">
                <a:pos x="T2" y="T3"/>
              </a:cxn>
              <a:cxn ang="0">
                <a:pos x="T4" y="T5"/>
              </a:cxn>
              <a:cxn ang="0">
                <a:pos x="T6" y="T7"/>
              </a:cxn>
              <a:cxn ang="0">
                <a:pos x="T8" y="T9"/>
              </a:cxn>
            </a:cxnLst>
            <a:rect l="0" t="0" r="r" b="b"/>
            <a:pathLst>
              <a:path w="3008" h="5619">
                <a:moveTo>
                  <a:pt x="1504" y="5619"/>
                </a:moveTo>
                <a:cubicBezTo>
                  <a:pt x="1101" y="4550"/>
                  <a:pt x="0" y="2701"/>
                  <a:pt x="0" y="1504"/>
                </a:cubicBezTo>
                <a:cubicBezTo>
                  <a:pt x="0" y="673"/>
                  <a:pt x="674" y="0"/>
                  <a:pt x="1504" y="0"/>
                </a:cubicBezTo>
                <a:cubicBezTo>
                  <a:pt x="2335" y="0"/>
                  <a:pt x="3008" y="673"/>
                  <a:pt x="3008" y="1504"/>
                </a:cubicBezTo>
                <a:cubicBezTo>
                  <a:pt x="3008" y="2702"/>
                  <a:pt x="1907" y="4550"/>
                  <a:pt x="1504" y="5619"/>
                </a:cubicBezTo>
                <a:close/>
              </a:path>
            </a:pathLst>
          </a:custGeom>
          <a:solidFill>
            <a:srgbClr val="0070C0"/>
          </a:solidFill>
          <a:ln w="31750">
            <a:gradFill flip="none" rotWithShape="1">
              <a:gsLst>
                <a:gs pos="0">
                  <a:schemeClr val="bg1"/>
                </a:gs>
                <a:gs pos="100000">
                  <a:schemeClr val="bg1">
                    <a:lumMod val="75000"/>
                  </a:schemeClr>
                </a:gs>
              </a:gsLst>
              <a:lin ang="5400000" scaled="0"/>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1500" b="1" dirty="0">
              <a:effectLst>
                <a:outerShdw blurRad="38100" dist="38100" dir="2700000" algn="tl">
                  <a:srgbClr val="000000">
                    <a:alpha val="43137"/>
                  </a:srgbClr>
                </a:outerShdw>
              </a:effectLst>
            </a:endParaRPr>
          </a:p>
        </p:txBody>
      </p:sp>
      <p:grpSp>
        <p:nvGrpSpPr>
          <p:cNvPr id="83" name="组合 82">
            <a:extLst>
              <a:ext uri="{FF2B5EF4-FFF2-40B4-BE49-F238E27FC236}">
                <a16:creationId xmlns:a16="http://schemas.microsoft.com/office/drawing/2014/main" id="{E2ECD84B-6BA4-492A-96A4-1DC2FE0F52B4}"/>
              </a:ext>
            </a:extLst>
          </p:cNvPr>
          <p:cNvGrpSpPr/>
          <p:nvPr/>
        </p:nvGrpSpPr>
        <p:grpSpPr>
          <a:xfrm>
            <a:off x="3850326" y="3547799"/>
            <a:ext cx="346615" cy="1634680"/>
            <a:chOff x="3923928" y="3581816"/>
            <a:chExt cx="353594" cy="2089145"/>
          </a:xfrm>
        </p:grpSpPr>
        <p:cxnSp>
          <p:nvCxnSpPr>
            <p:cNvPr id="37" name="直接连接符 36">
              <a:extLst>
                <a:ext uri="{FF2B5EF4-FFF2-40B4-BE49-F238E27FC236}">
                  <a16:creationId xmlns:a16="http://schemas.microsoft.com/office/drawing/2014/main" id="{D4DB4DB9-4BF1-4E05-AA02-0B85CC9F4DC5}"/>
                </a:ext>
              </a:extLst>
            </p:cNvPr>
            <p:cNvCxnSpPr>
              <a:cxnSpLocks/>
              <a:stCxn id="25" idx="4"/>
            </p:cNvCxnSpPr>
            <p:nvPr/>
          </p:nvCxnSpPr>
          <p:spPr>
            <a:xfrm>
              <a:off x="3929085" y="3582961"/>
              <a:ext cx="12907" cy="2088000"/>
            </a:xfrm>
            <a:prstGeom prst="line">
              <a:avLst/>
            </a:prstGeom>
            <a:ln w="25400">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nvGrpSpPr>
            <p:cNvPr id="52" name="组合 51">
              <a:extLst>
                <a:ext uri="{FF2B5EF4-FFF2-40B4-BE49-F238E27FC236}">
                  <a16:creationId xmlns:a16="http://schemas.microsoft.com/office/drawing/2014/main" id="{2A2F5462-4045-4ADA-A031-1191E87BE4A6}"/>
                </a:ext>
              </a:extLst>
            </p:cNvPr>
            <p:cNvGrpSpPr/>
            <p:nvPr/>
          </p:nvGrpSpPr>
          <p:grpSpPr>
            <a:xfrm>
              <a:off x="3923928" y="3581816"/>
              <a:ext cx="353594" cy="289745"/>
              <a:chOff x="1441197" y="3877165"/>
              <a:chExt cx="353594" cy="289745"/>
            </a:xfrm>
          </p:grpSpPr>
          <p:sp>
            <p:nvSpPr>
              <p:cNvPr id="53" name="弧形 52">
                <a:extLst>
                  <a:ext uri="{FF2B5EF4-FFF2-40B4-BE49-F238E27FC236}">
                    <a16:creationId xmlns:a16="http://schemas.microsoft.com/office/drawing/2014/main" id="{F8D4874A-141A-4D80-BA72-65AC7E4D8C70}"/>
                  </a:ext>
                </a:extLst>
              </p:cNvPr>
              <p:cNvSpPr/>
              <p:nvPr/>
            </p:nvSpPr>
            <p:spPr>
              <a:xfrm rot="9526534">
                <a:off x="1441197" y="3877165"/>
                <a:ext cx="353594" cy="289745"/>
              </a:xfrm>
              <a:prstGeom prst="arc">
                <a:avLst/>
              </a:prstGeom>
              <a:ln w="25400">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1350"/>
              </a:p>
            </p:txBody>
          </p:sp>
          <p:sp>
            <p:nvSpPr>
              <p:cNvPr id="54" name="椭圆 53">
                <a:extLst>
                  <a:ext uri="{FF2B5EF4-FFF2-40B4-BE49-F238E27FC236}">
                    <a16:creationId xmlns:a16="http://schemas.microsoft.com/office/drawing/2014/main" id="{A36FD988-01D5-4631-8BD6-AF2908E57F87}"/>
                  </a:ext>
                </a:extLst>
              </p:cNvPr>
              <p:cNvSpPr/>
              <p:nvPr/>
            </p:nvSpPr>
            <p:spPr>
              <a:xfrm>
                <a:off x="1692000" y="4082919"/>
                <a:ext cx="72000" cy="72000"/>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grpSp>
          <p:nvGrpSpPr>
            <p:cNvPr id="55" name="组合 54">
              <a:extLst>
                <a:ext uri="{FF2B5EF4-FFF2-40B4-BE49-F238E27FC236}">
                  <a16:creationId xmlns:a16="http://schemas.microsoft.com/office/drawing/2014/main" id="{2B37DCFB-504A-45E2-B815-24F7D805C77B}"/>
                </a:ext>
              </a:extLst>
            </p:cNvPr>
            <p:cNvGrpSpPr/>
            <p:nvPr/>
          </p:nvGrpSpPr>
          <p:grpSpPr>
            <a:xfrm>
              <a:off x="3923928" y="4040776"/>
              <a:ext cx="353594" cy="289745"/>
              <a:chOff x="1441197" y="3877165"/>
              <a:chExt cx="353594" cy="289745"/>
            </a:xfrm>
          </p:grpSpPr>
          <p:sp>
            <p:nvSpPr>
              <p:cNvPr id="56" name="弧形 55">
                <a:extLst>
                  <a:ext uri="{FF2B5EF4-FFF2-40B4-BE49-F238E27FC236}">
                    <a16:creationId xmlns:a16="http://schemas.microsoft.com/office/drawing/2014/main" id="{C54E01AF-A5A6-43B0-878A-ACC1194547D7}"/>
                  </a:ext>
                </a:extLst>
              </p:cNvPr>
              <p:cNvSpPr/>
              <p:nvPr/>
            </p:nvSpPr>
            <p:spPr>
              <a:xfrm rot="9526534">
                <a:off x="1441197" y="3877165"/>
                <a:ext cx="353594" cy="289745"/>
              </a:xfrm>
              <a:prstGeom prst="arc">
                <a:avLst/>
              </a:prstGeom>
              <a:ln w="25400">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1350"/>
              </a:p>
            </p:txBody>
          </p:sp>
          <p:sp>
            <p:nvSpPr>
              <p:cNvPr id="57" name="椭圆 56">
                <a:extLst>
                  <a:ext uri="{FF2B5EF4-FFF2-40B4-BE49-F238E27FC236}">
                    <a16:creationId xmlns:a16="http://schemas.microsoft.com/office/drawing/2014/main" id="{EC8722EE-5E2C-4C27-868C-BFF971E54B6B}"/>
                  </a:ext>
                </a:extLst>
              </p:cNvPr>
              <p:cNvSpPr/>
              <p:nvPr/>
            </p:nvSpPr>
            <p:spPr>
              <a:xfrm>
                <a:off x="1692000" y="4082919"/>
                <a:ext cx="72000" cy="72000"/>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grpSp>
          <p:nvGrpSpPr>
            <p:cNvPr id="58" name="组合 57">
              <a:extLst>
                <a:ext uri="{FF2B5EF4-FFF2-40B4-BE49-F238E27FC236}">
                  <a16:creationId xmlns:a16="http://schemas.microsoft.com/office/drawing/2014/main" id="{64A95395-59AD-4CEE-BCD7-E541EDABEEDF}"/>
                </a:ext>
              </a:extLst>
            </p:cNvPr>
            <p:cNvGrpSpPr/>
            <p:nvPr/>
          </p:nvGrpSpPr>
          <p:grpSpPr>
            <a:xfrm>
              <a:off x="3923928" y="4472776"/>
              <a:ext cx="353594" cy="289745"/>
              <a:chOff x="1441197" y="3877165"/>
              <a:chExt cx="353594" cy="289745"/>
            </a:xfrm>
          </p:grpSpPr>
          <p:sp>
            <p:nvSpPr>
              <p:cNvPr id="59" name="弧形 58">
                <a:extLst>
                  <a:ext uri="{FF2B5EF4-FFF2-40B4-BE49-F238E27FC236}">
                    <a16:creationId xmlns:a16="http://schemas.microsoft.com/office/drawing/2014/main" id="{ADC56F80-DDA1-4BBF-BDE6-86E2DF636457}"/>
                  </a:ext>
                </a:extLst>
              </p:cNvPr>
              <p:cNvSpPr/>
              <p:nvPr/>
            </p:nvSpPr>
            <p:spPr>
              <a:xfrm rot="9526534">
                <a:off x="1441197" y="3877165"/>
                <a:ext cx="353594" cy="289745"/>
              </a:xfrm>
              <a:prstGeom prst="arc">
                <a:avLst/>
              </a:prstGeom>
              <a:ln w="25400">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1350"/>
              </a:p>
            </p:txBody>
          </p:sp>
          <p:sp>
            <p:nvSpPr>
              <p:cNvPr id="60" name="椭圆 59">
                <a:extLst>
                  <a:ext uri="{FF2B5EF4-FFF2-40B4-BE49-F238E27FC236}">
                    <a16:creationId xmlns:a16="http://schemas.microsoft.com/office/drawing/2014/main" id="{6A154ECD-6B2B-4F4C-8F18-12775ABD2DA6}"/>
                  </a:ext>
                </a:extLst>
              </p:cNvPr>
              <p:cNvSpPr/>
              <p:nvPr/>
            </p:nvSpPr>
            <p:spPr>
              <a:xfrm>
                <a:off x="1692000" y="4082919"/>
                <a:ext cx="72000" cy="72000"/>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grpSp>
          <p:nvGrpSpPr>
            <p:cNvPr id="61" name="组合 60">
              <a:extLst>
                <a:ext uri="{FF2B5EF4-FFF2-40B4-BE49-F238E27FC236}">
                  <a16:creationId xmlns:a16="http://schemas.microsoft.com/office/drawing/2014/main" id="{9A07152C-DCBA-4923-8BA9-3C38B01B9574}"/>
                </a:ext>
              </a:extLst>
            </p:cNvPr>
            <p:cNvGrpSpPr/>
            <p:nvPr/>
          </p:nvGrpSpPr>
          <p:grpSpPr>
            <a:xfrm>
              <a:off x="3923928" y="4948255"/>
              <a:ext cx="353594" cy="289745"/>
              <a:chOff x="1441197" y="3877165"/>
              <a:chExt cx="353594" cy="289745"/>
            </a:xfrm>
          </p:grpSpPr>
          <p:sp>
            <p:nvSpPr>
              <p:cNvPr id="62" name="弧形 61">
                <a:extLst>
                  <a:ext uri="{FF2B5EF4-FFF2-40B4-BE49-F238E27FC236}">
                    <a16:creationId xmlns:a16="http://schemas.microsoft.com/office/drawing/2014/main" id="{95DF3AC1-3DC5-45FF-BC60-3789BCE54909}"/>
                  </a:ext>
                </a:extLst>
              </p:cNvPr>
              <p:cNvSpPr/>
              <p:nvPr/>
            </p:nvSpPr>
            <p:spPr>
              <a:xfrm rot="9526534">
                <a:off x="1441197" y="3877165"/>
                <a:ext cx="353594" cy="289745"/>
              </a:xfrm>
              <a:prstGeom prst="arc">
                <a:avLst/>
              </a:prstGeom>
              <a:ln w="25400">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1350"/>
              </a:p>
            </p:txBody>
          </p:sp>
          <p:sp>
            <p:nvSpPr>
              <p:cNvPr id="63" name="椭圆 62">
                <a:extLst>
                  <a:ext uri="{FF2B5EF4-FFF2-40B4-BE49-F238E27FC236}">
                    <a16:creationId xmlns:a16="http://schemas.microsoft.com/office/drawing/2014/main" id="{279D7269-6CAD-4526-98DE-56CD6466DA64}"/>
                  </a:ext>
                </a:extLst>
              </p:cNvPr>
              <p:cNvSpPr/>
              <p:nvPr/>
            </p:nvSpPr>
            <p:spPr>
              <a:xfrm>
                <a:off x="1692000" y="4082919"/>
                <a:ext cx="72000" cy="72000"/>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grpSp>
      <p:sp>
        <p:nvSpPr>
          <p:cNvPr id="81" name="文本框 80">
            <a:extLst>
              <a:ext uri="{FF2B5EF4-FFF2-40B4-BE49-F238E27FC236}">
                <a16:creationId xmlns:a16="http://schemas.microsoft.com/office/drawing/2014/main" id="{9AD0858D-A23E-40CB-BB79-EC6A586EF7CD}"/>
              </a:ext>
            </a:extLst>
          </p:cNvPr>
          <p:cNvSpPr txBox="1"/>
          <p:nvPr/>
        </p:nvSpPr>
        <p:spPr>
          <a:xfrm>
            <a:off x="3679380" y="1829250"/>
            <a:ext cx="357579" cy="1107996"/>
          </a:xfrm>
          <a:prstGeom prst="rect">
            <a:avLst/>
          </a:prstGeom>
          <a:noFill/>
        </p:spPr>
        <p:txBody>
          <a:bodyPr wrap="square" rtlCol="0">
            <a:spAutoFit/>
          </a:bodyPr>
          <a:lstStyle/>
          <a:p>
            <a:r>
              <a:rPr lang="zh-CN" altLang="en-US" sz="1650" b="1" dirty="0">
                <a:solidFill>
                  <a:srgbClr val="FFFF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数据重建</a:t>
            </a:r>
          </a:p>
        </p:txBody>
      </p:sp>
      <p:sp>
        <p:nvSpPr>
          <p:cNvPr id="20" name="椭圆 19">
            <a:extLst>
              <a:ext uri="{FF2B5EF4-FFF2-40B4-BE49-F238E27FC236}">
                <a16:creationId xmlns:a16="http://schemas.microsoft.com/office/drawing/2014/main" id="{E8FE6303-C1DD-4829-A968-E62E6FC53BE1}"/>
              </a:ext>
            </a:extLst>
          </p:cNvPr>
          <p:cNvSpPr/>
          <p:nvPr/>
        </p:nvSpPr>
        <p:spPr>
          <a:xfrm>
            <a:off x="1352130" y="3302286"/>
            <a:ext cx="223639" cy="223639"/>
          </a:xfrm>
          <a:prstGeom prst="ellipse">
            <a:avLst/>
          </a:prstGeom>
          <a:solidFill>
            <a:srgbClr val="0070C0"/>
          </a:solidFill>
          <a:ln w="19050">
            <a:gradFill flip="none" rotWithShape="1">
              <a:gsLst>
                <a:gs pos="0">
                  <a:schemeClr val="bg1">
                    <a:lumMod val="75000"/>
                  </a:schemeClr>
                </a:gs>
                <a:gs pos="100000">
                  <a:schemeClr val="bg1"/>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dirty="0">
              <a:ea typeface="微软雅黑" panose="020B0503020204020204" pitchFamily="34" charset="-122"/>
            </a:endParaRPr>
          </a:p>
        </p:txBody>
      </p:sp>
      <p:sp>
        <p:nvSpPr>
          <p:cNvPr id="24" name="Freeform 116">
            <a:extLst>
              <a:ext uri="{FF2B5EF4-FFF2-40B4-BE49-F238E27FC236}">
                <a16:creationId xmlns:a16="http://schemas.microsoft.com/office/drawing/2014/main" id="{22340986-1325-49F8-AB82-38799BCDC066}"/>
              </a:ext>
            </a:extLst>
          </p:cNvPr>
          <p:cNvSpPr>
            <a:spLocks/>
          </p:cNvSpPr>
          <p:nvPr/>
        </p:nvSpPr>
        <p:spPr bwMode="auto">
          <a:xfrm>
            <a:off x="1188000" y="1721250"/>
            <a:ext cx="540000" cy="1566000"/>
          </a:xfrm>
          <a:custGeom>
            <a:avLst/>
            <a:gdLst>
              <a:gd name="T0" fmla="*/ 1504 w 3008"/>
              <a:gd name="T1" fmla="*/ 5619 h 5619"/>
              <a:gd name="T2" fmla="*/ 0 w 3008"/>
              <a:gd name="T3" fmla="*/ 1504 h 5619"/>
              <a:gd name="T4" fmla="*/ 1504 w 3008"/>
              <a:gd name="T5" fmla="*/ 0 h 5619"/>
              <a:gd name="T6" fmla="*/ 3008 w 3008"/>
              <a:gd name="T7" fmla="*/ 1504 h 5619"/>
              <a:gd name="T8" fmla="*/ 1504 w 3008"/>
              <a:gd name="T9" fmla="*/ 5619 h 5619"/>
            </a:gdLst>
            <a:ahLst/>
            <a:cxnLst>
              <a:cxn ang="0">
                <a:pos x="T0" y="T1"/>
              </a:cxn>
              <a:cxn ang="0">
                <a:pos x="T2" y="T3"/>
              </a:cxn>
              <a:cxn ang="0">
                <a:pos x="T4" y="T5"/>
              </a:cxn>
              <a:cxn ang="0">
                <a:pos x="T6" y="T7"/>
              </a:cxn>
              <a:cxn ang="0">
                <a:pos x="T8" y="T9"/>
              </a:cxn>
            </a:cxnLst>
            <a:rect l="0" t="0" r="r" b="b"/>
            <a:pathLst>
              <a:path w="3008" h="5619">
                <a:moveTo>
                  <a:pt x="1504" y="5619"/>
                </a:moveTo>
                <a:cubicBezTo>
                  <a:pt x="1101" y="4550"/>
                  <a:pt x="0" y="2701"/>
                  <a:pt x="0" y="1504"/>
                </a:cubicBezTo>
                <a:cubicBezTo>
                  <a:pt x="0" y="673"/>
                  <a:pt x="674" y="0"/>
                  <a:pt x="1504" y="0"/>
                </a:cubicBezTo>
                <a:cubicBezTo>
                  <a:pt x="2335" y="0"/>
                  <a:pt x="3008" y="673"/>
                  <a:pt x="3008" y="1504"/>
                </a:cubicBezTo>
                <a:cubicBezTo>
                  <a:pt x="3008" y="2702"/>
                  <a:pt x="1907" y="4550"/>
                  <a:pt x="1504" y="5619"/>
                </a:cubicBezTo>
                <a:close/>
              </a:path>
            </a:pathLst>
          </a:custGeom>
          <a:solidFill>
            <a:srgbClr val="0070C0"/>
          </a:solidFill>
          <a:ln w="31750">
            <a:gradFill flip="none" rotWithShape="1">
              <a:gsLst>
                <a:gs pos="0">
                  <a:schemeClr val="bg1"/>
                </a:gs>
                <a:gs pos="100000">
                  <a:schemeClr val="bg1">
                    <a:lumMod val="75000"/>
                  </a:schemeClr>
                </a:gs>
              </a:gsLst>
              <a:lin ang="5400000" scaled="0"/>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zh-CN" sz="1500" b="1" dirty="0">
              <a:effectLst>
                <a:outerShdw blurRad="38100" dist="38100" dir="2700000" algn="tl">
                  <a:srgbClr val="000000">
                    <a:alpha val="43137"/>
                  </a:srgbClr>
                </a:outerShdw>
              </a:effectLst>
            </a:endParaRPr>
          </a:p>
        </p:txBody>
      </p:sp>
      <p:grpSp>
        <p:nvGrpSpPr>
          <p:cNvPr id="84" name="组合 83">
            <a:extLst>
              <a:ext uri="{FF2B5EF4-FFF2-40B4-BE49-F238E27FC236}">
                <a16:creationId xmlns:a16="http://schemas.microsoft.com/office/drawing/2014/main" id="{76707F4E-CB1A-474B-B5F7-02C48928660C}"/>
              </a:ext>
            </a:extLst>
          </p:cNvPr>
          <p:cNvGrpSpPr/>
          <p:nvPr/>
        </p:nvGrpSpPr>
        <p:grpSpPr>
          <a:xfrm>
            <a:off x="1463052" y="3525923"/>
            <a:ext cx="372709" cy="1679288"/>
            <a:chOff x="1367992" y="3561960"/>
            <a:chExt cx="354791" cy="2088000"/>
          </a:xfrm>
        </p:grpSpPr>
        <p:cxnSp>
          <p:nvCxnSpPr>
            <p:cNvPr id="34" name="直接连接符 33">
              <a:extLst>
                <a:ext uri="{FF2B5EF4-FFF2-40B4-BE49-F238E27FC236}">
                  <a16:creationId xmlns:a16="http://schemas.microsoft.com/office/drawing/2014/main" id="{8246ACAA-5579-433A-BB8E-2AD4620255D3}"/>
                </a:ext>
              </a:extLst>
            </p:cNvPr>
            <p:cNvCxnSpPr>
              <a:stCxn id="20" idx="4"/>
            </p:cNvCxnSpPr>
            <p:nvPr/>
          </p:nvCxnSpPr>
          <p:spPr>
            <a:xfrm flipH="1">
              <a:off x="1369189" y="3561960"/>
              <a:ext cx="1" cy="2088000"/>
            </a:xfrm>
            <a:prstGeom prst="line">
              <a:avLst/>
            </a:prstGeom>
            <a:ln w="25400">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cxnSp>
        <p:grpSp>
          <p:nvGrpSpPr>
            <p:cNvPr id="44" name="组合 43">
              <a:extLst>
                <a:ext uri="{FF2B5EF4-FFF2-40B4-BE49-F238E27FC236}">
                  <a16:creationId xmlns:a16="http://schemas.microsoft.com/office/drawing/2014/main" id="{A49AA824-8724-4EEF-83AD-CC951216E3CC}"/>
                </a:ext>
              </a:extLst>
            </p:cNvPr>
            <p:cNvGrpSpPr/>
            <p:nvPr/>
          </p:nvGrpSpPr>
          <p:grpSpPr>
            <a:xfrm>
              <a:off x="1369189" y="3669941"/>
              <a:ext cx="353594" cy="289745"/>
              <a:chOff x="1441197" y="3877165"/>
              <a:chExt cx="353594" cy="289745"/>
            </a:xfrm>
          </p:grpSpPr>
          <p:sp>
            <p:nvSpPr>
              <p:cNvPr id="42" name="弧形 41">
                <a:extLst>
                  <a:ext uri="{FF2B5EF4-FFF2-40B4-BE49-F238E27FC236}">
                    <a16:creationId xmlns:a16="http://schemas.microsoft.com/office/drawing/2014/main" id="{35F8B0BE-9BD7-4191-8AEF-EEC2E29BACBE}"/>
                  </a:ext>
                </a:extLst>
              </p:cNvPr>
              <p:cNvSpPr/>
              <p:nvPr/>
            </p:nvSpPr>
            <p:spPr>
              <a:xfrm rot="9526534">
                <a:off x="1441197" y="3877165"/>
                <a:ext cx="353594" cy="289745"/>
              </a:xfrm>
              <a:prstGeom prst="arc">
                <a:avLst/>
              </a:prstGeom>
              <a:ln w="25400">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1350"/>
              </a:p>
            </p:txBody>
          </p:sp>
          <p:sp>
            <p:nvSpPr>
              <p:cNvPr id="43" name="椭圆 42">
                <a:extLst>
                  <a:ext uri="{FF2B5EF4-FFF2-40B4-BE49-F238E27FC236}">
                    <a16:creationId xmlns:a16="http://schemas.microsoft.com/office/drawing/2014/main" id="{3F5F5723-83B5-48A3-B7B8-04CF60B036C2}"/>
                  </a:ext>
                </a:extLst>
              </p:cNvPr>
              <p:cNvSpPr/>
              <p:nvPr/>
            </p:nvSpPr>
            <p:spPr>
              <a:xfrm>
                <a:off x="1692000" y="4082919"/>
                <a:ext cx="72000" cy="72000"/>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grpSp>
          <p:nvGrpSpPr>
            <p:cNvPr id="46" name="组合 45">
              <a:extLst>
                <a:ext uri="{FF2B5EF4-FFF2-40B4-BE49-F238E27FC236}">
                  <a16:creationId xmlns:a16="http://schemas.microsoft.com/office/drawing/2014/main" id="{698072C4-5C1C-46A0-90B8-1CA008535FBD}"/>
                </a:ext>
              </a:extLst>
            </p:cNvPr>
            <p:cNvGrpSpPr/>
            <p:nvPr/>
          </p:nvGrpSpPr>
          <p:grpSpPr>
            <a:xfrm>
              <a:off x="1367992" y="4228175"/>
              <a:ext cx="353594" cy="289745"/>
              <a:chOff x="1441197" y="3877165"/>
              <a:chExt cx="353594" cy="289745"/>
            </a:xfrm>
          </p:grpSpPr>
          <p:sp>
            <p:nvSpPr>
              <p:cNvPr id="47" name="弧形 46">
                <a:extLst>
                  <a:ext uri="{FF2B5EF4-FFF2-40B4-BE49-F238E27FC236}">
                    <a16:creationId xmlns:a16="http://schemas.microsoft.com/office/drawing/2014/main" id="{7C546020-7CF0-4F7E-829B-295750EA962B}"/>
                  </a:ext>
                </a:extLst>
              </p:cNvPr>
              <p:cNvSpPr/>
              <p:nvPr/>
            </p:nvSpPr>
            <p:spPr>
              <a:xfrm rot="9526534">
                <a:off x="1441197" y="3877165"/>
                <a:ext cx="353594" cy="289745"/>
              </a:xfrm>
              <a:prstGeom prst="arc">
                <a:avLst/>
              </a:prstGeom>
              <a:ln w="25400">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1350"/>
              </a:p>
            </p:txBody>
          </p:sp>
          <p:sp>
            <p:nvSpPr>
              <p:cNvPr id="48" name="椭圆 47">
                <a:extLst>
                  <a:ext uri="{FF2B5EF4-FFF2-40B4-BE49-F238E27FC236}">
                    <a16:creationId xmlns:a16="http://schemas.microsoft.com/office/drawing/2014/main" id="{FD075D74-6CFC-4FC3-A01E-BFB6E7975ADC}"/>
                  </a:ext>
                </a:extLst>
              </p:cNvPr>
              <p:cNvSpPr/>
              <p:nvPr/>
            </p:nvSpPr>
            <p:spPr>
              <a:xfrm>
                <a:off x="1692000" y="4082919"/>
                <a:ext cx="72000" cy="72000"/>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grpSp>
          <p:nvGrpSpPr>
            <p:cNvPr id="49" name="组合 48">
              <a:extLst>
                <a:ext uri="{FF2B5EF4-FFF2-40B4-BE49-F238E27FC236}">
                  <a16:creationId xmlns:a16="http://schemas.microsoft.com/office/drawing/2014/main" id="{3BDAF887-CBEB-4769-9459-0391B3DD5226}"/>
                </a:ext>
              </a:extLst>
            </p:cNvPr>
            <p:cNvGrpSpPr/>
            <p:nvPr/>
          </p:nvGrpSpPr>
          <p:grpSpPr>
            <a:xfrm>
              <a:off x="1367992" y="4732231"/>
              <a:ext cx="353594" cy="289745"/>
              <a:chOff x="1441197" y="3877165"/>
              <a:chExt cx="353594" cy="289745"/>
            </a:xfrm>
          </p:grpSpPr>
          <p:sp>
            <p:nvSpPr>
              <p:cNvPr id="50" name="弧形 49">
                <a:extLst>
                  <a:ext uri="{FF2B5EF4-FFF2-40B4-BE49-F238E27FC236}">
                    <a16:creationId xmlns:a16="http://schemas.microsoft.com/office/drawing/2014/main" id="{2646501E-6B58-4E8D-B538-485F75CAF556}"/>
                  </a:ext>
                </a:extLst>
              </p:cNvPr>
              <p:cNvSpPr/>
              <p:nvPr/>
            </p:nvSpPr>
            <p:spPr>
              <a:xfrm rot="9526534">
                <a:off x="1441197" y="3877165"/>
                <a:ext cx="353594" cy="289745"/>
              </a:xfrm>
              <a:prstGeom prst="arc">
                <a:avLst/>
              </a:prstGeom>
              <a:ln w="25400">
                <a:solidFill>
                  <a:schemeClr val="tx2">
                    <a:lumMod val="20000"/>
                    <a:lumOff val="8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1350"/>
              </a:p>
            </p:txBody>
          </p:sp>
          <p:sp>
            <p:nvSpPr>
              <p:cNvPr id="51" name="椭圆 50">
                <a:extLst>
                  <a:ext uri="{FF2B5EF4-FFF2-40B4-BE49-F238E27FC236}">
                    <a16:creationId xmlns:a16="http://schemas.microsoft.com/office/drawing/2014/main" id="{D7C858C7-EC9A-4925-9CF5-BD0E580695E2}"/>
                  </a:ext>
                </a:extLst>
              </p:cNvPr>
              <p:cNvSpPr/>
              <p:nvPr/>
            </p:nvSpPr>
            <p:spPr>
              <a:xfrm>
                <a:off x="1692000" y="4082919"/>
                <a:ext cx="72000" cy="72000"/>
              </a:xfrm>
              <a:prstGeom prst="ellipse">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grpSp>
      <p:sp>
        <p:nvSpPr>
          <p:cNvPr id="82" name="文本框 81">
            <a:extLst>
              <a:ext uri="{FF2B5EF4-FFF2-40B4-BE49-F238E27FC236}">
                <a16:creationId xmlns:a16="http://schemas.microsoft.com/office/drawing/2014/main" id="{6ED2D0D2-4D8C-4732-8101-6C90FDBBB888}"/>
              </a:ext>
            </a:extLst>
          </p:cNvPr>
          <p:cNvSpPr txBox="1"/>
          <p:nvPr/>
        </p:nvSpPr>
        <p:spPr>
          <a:xfrm>
            <a:off x="1277634" y="1829250"/>
            <a:ext cx="357579" cy="1107996"/>
          </a:xfrm>
          <a:prstGeom prst="rect">
            <a:avLst/>
          </a:prstGeom>
          <a:noFill/>
        </p:spPr>
        <p:txBody>
          <a:bodyPr wrap="square" rtlCol="0">
            <a:spAutoFit/>
          </a:bodyPr>
          <a:lstStyle/>
          <a:p>
            <a:r>
              <a:rPr lang="zh-CN" altLang="en-US" sz="1650" b="1" dirty="0">
                <a:solidFill>
                  <a:srgbClr val="FFFF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数据标定</a:t>
            </a:r>
          </a:p>
        </p:txBody>
      </p:sp>
      <p:sp>
        <p:nvSpPr>
          <p:cNvPr id="2" name="灯片编号占位符 1">
            <a:extLst>
              <a:ext uri="{FF2B5EF4-FFF2-40B4-BE49-F238E27FC236}">
                <a16:creationId xmlns:a16="http://schemas.microsoft.com/office/drawing/2014/main" id="{2157E9D1-32EA-4047-94DA-45A50E8C5B04}"/>
              </a:ext>
            </a:extLst>
          </p:cNvPr>
          <p:cNvSpPr>
            <a:spLocks noGrp="1"/>
          </p:cNvSpPr>
          <p:nvPr>
            <p:ph type="sldNum" sz="quarter" idx="12"/>
          </p:nvPr>
        </p:nvSpPr>
        <p:spPr/>
        <p:txBody>
          <a:bodyPr/>
          <a:lstStyle/>
          <a:p>
            <a:pPr>
              <a:defRPr/>
            </a:pPr>
            <a:fld id="{F6C2C634-287A-4A18-97D8-4716869DD48C}" type="slidenum">
              <a:rPr lang="zh-CN" altLang="en-US" smtClean="0"/>
              <a:pPr>
                <a:defRPr/>
              </a:pPr>
              <a:t>28</a:t>
            </a:fld>
            <a:endParaRPr lang="zh-CN" altLang="en-US"/>
          </a:p>
        </p:txBody>
      </p:sp>
      <p:sp>
        <p:nvSpPr>
          <p:cNvPr id="3" name="Title 1">
            <a:extLst>
              <a:ext uri="{FF2B5EF4-FFF2-40B4-BE49-F238E27FC236}">
                <a16:creationId xmlns:a16="http://schemas.microsoft.com/office/drawing/2014/main" id="{E0487924-F868-778D-304A-E488E0D8C879}"/>
              </a:ext>
            </a:extLst>
          </p:cNvPr>
          <p:cNvSpPr txBox="1">
            <a:spLocks/>
          </p:cNvSpPr>
          <p:nvPr/>
        </p:nvSpPr>
        <p:spPr>
          <a:xfrm>
            <a:off x="667350" y="332082"/>
            <a:ext cx="7809300" cy="719734"/>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dirty="0">
                <a:solidFill>
                  <a:schemeClr val="tx2"/>
                </a:solidFill>
                <a:latin typeface="Comic Sans MS" panose="030F0902030302020204" pitchFamily="66" charset="0"/>
                <a:ea typeface="Microsoft YaHei UI" panose="020B0503020204020204" pitchFamily="34" charset="-122"/>
              </a:rPr>
              <a:t>P</a:t>
            </a:r>
            <a:r>
              <a:rPr lang="en-CN" sz="3600" dirty="0">
                <a:solidFill>
                  <a:schemeClr val="tx2"/>
                </a:solidFill>
                <a:latin typeface="Comic Sans MS" panose="030F0902030302020204" pitchFamily="66" charset="0"/>
                <a:ea typeface="Microsoft YaHei UI" panose="020B0503020204020204" pitchFamily="34" charset="-122"/>
              </a:rPr>
              <a:t>ipeline of data analysis</a:t>
            </a:r>
          </a:p>
        </p:txBody>
      </p:sp>
    </p:spTree>
    <p:extLst>
      <p:ext uri="{BB962C8B-B14F-4D97-AF65-F5344CB8AC3E}">
        <p14:creationId xmlns:p14="http://schemas.microsoft.com/office/powerpoint/2010/main" val="290625496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EBBED5B-06E6-FE19-F9D8-7726795FE6F0}"/>
              </a:ext>
            </a:extLst>
          </p:cNvPr>
          <p:cNvSpPr>
            <a:spLocks noGrp="1"/>
          </p:cNvSpPr>
          <p:nvPr>
            <p:ph idx="1"/>
          </p:nvPr>
        </p:nvSpPr>
        <p:spPr>
          <a:xfrm>
            <a:off x="257807" y="968507"/>
            <a:ext cx="8229600" cy="2890202"/>
          </a:xfrm>
        </p:spPr>
        <p:txBody>
          <a:bodyPr/>
          <a:lstStyle/>
          <a:p>
            <a:r>
              <a:rPr lang="zh-CN" sz="1800" kern="100" dirty="0">
                <a:solidFill>
                  <a:schemeClr val="tx2"/>
                </a:solidFill>
                <a:effectLst/>
                <a:latin typeface="Microsoft YaHei UI" panose="020B0503020204020204" pitchFamily="34" charset="-122"/>
                <a:ea typeface="Microsoft YaHei UI" panose="020B0503020204020204" pitchFamily="34" charset="-122"/>
                <a:cs typeface="SimHei" panose="02010609060101010101" pitchFamily="49" charset="-122"/>
              </a:rPr>
              <a:t>对目前投入运行的三个水池的</a:t>
            </a:r>
            <a:r>
              <a:rPr lang="en-US" sz="1800" kern="100" dirty="0">
                <a:solidFill>
                  <a:schemeClr val="tx2"/>
                </a:solidFill>
                <a:effectLst/>
                <a:latin typeface="Microsoft YaHei UI" panose="020B0503020204020204" pitchFamily="34" charset="-122"/>
                <a:ea typeface="Microsoft YaHei UI" panose="020B0503020204020204" pitchFamily="34" charset="-122"/>
                <a:cs typeface="SimHei" panose="02010609060101010101" pitchFamily="49" charset="-122"/>
              </a:rPr>
              <a:t>4</a:t>
            </a:r>
            <a:r>
              <a:rPr lang="zh-CN" sz="1800" kern="100" dirty="0">
                <a:solidFill>
                  <a:schemeClr val="tx2"/>
                </a:solidFill>
                <a:effectLst/>
                <a:latin typeface="Microsoft YaHei UI" panose="020B0503020204020204" pitchFamily="34" charset="-122"/>
                <a:ea typeface="Microsoft YaHei UI" panose="020B0503020204020204" pitchFamily="34" charset="-122"/>
                <a:cs typeface="SimHei" panose="02010609060101010101" pitchFamily="49" charset="-122"/>
              </a:rPr>
              <a:t>类</a:t>
            </a:r>
            <a:r>
              <a:rPr lang="en-US" sz="1800" kern="100" dirty="0">
                <a:solidFill>
                  <a:schemeClr val="tx2"/>
                </a:solidFill>
                <a:effectLst/>
                <a:latin typeface="Microsoft YaHei UI" panose="020B0503020204020204" pitchFamily="34" charset="-122"/>
                <a:ea typeface="Microsoft YaHei UI" panose="020B0503020204020204" pitchFamily="34" charset="-122"/>
                <a:cs typeface="SimHei" panose="02010609060101010101" pitchFamily="49" charset="-122"/>
              </a:rPr>
              <a:t>8</a:t>
            </a:r>
            <a:r>
              <a:rPr lang="zh-CN" sz="1800" kern="100" dirty="0">
                <a:solidFill>
                  <a:schemeClr val="tx2"/>
                </a:solidFill>
                <a:effectLst/>
                <a:latin typeface="Microsoft YaHei UI" panose="020B0503020204020204" pitchFamily="34" charset="-122"/>
                <a:ea typeface="Microsoft YaHei UI" panose="020B0503020204020204" pitchFamily="34" charset="-122"/>
                <a:cs typeface="SimHei" panose="02010609060101010101" pitchFamily="49" charset="-122"/>
              </a:rPr>
              <a:t>个量程的共</a:t>
            </a:r>
            <a:r>
              <a:rPr lang="en-US" sz="1800" kern="100" dirty="0">
                <a:solidFill>
                  <a:schemeClr val="tx2"/>
                </a:solidFill>
                <a:effectLst/>
                <a:latin typeface="Microsoft YaHei UI" panose="020B0503020204020204" pitchFamily="34" charset="-122"/>
                <a:ea typeface="Microsoft YaHei UI" panose="020B0503020204020204" pitchFamily="34" charset="-122"/>
                <a:cs typeface="SimHei" panose="02010609060101010101" pitchFamily="49" charset="-122"/>
              </a:rPr>
              <a:t>6240</a:t>
            </a:r>
            <a:r>
              <a:rPr lang="zh-CN" sz="1800" kern="100" dirty="0">
                <a:solidFill>
                  <a:schemeClr val="tx2"/>
                </a:solidFill>
                <a:effectLst/>
                <a:latin typeface="Microsoft YaHei UI" panose="020B0503020204020204" pitchFamily="34" charset="-122"/>
                <a:ea typeface="Microsoft YaHei UI" panose="020B0503020204020204" pitchFamily="34" charset="-122"/>
                <a:cs typeface="SimHei" panose="02010609060101010101" pitchFamily="49" charset="-122"/>
              </a:rPr>
              <a:t>支</a:t>
            </a:r>
            <a:r>
              <a:rPr lang="en-US" sz="1800" kern="100" dirty="0">
                <a:solidFill>
                  <a:schemeClr val="tx2"/>
                </a:solidFill>
                <a:effectLst/>
                <a:latin typeface="Microsoft YaHei UI" panose="020B0503020204020204" pitchFamily="34" charset="-122"/>
                <a:ea typeface="Microsoft YaHei UI" panose="020B0503020204020204" pitchFamily="34" charset="-122"/>
                <a:cs typeface="SimHei" panose="02010609060101010101" pitchFamily="49" charset="-122"/>
              </a:rPr>
              <a:t>PMT</a:t>
            </a:r>
            <a:r>
              <a:rPr lang="zh-CN" sz="1800" kern="100" dirty="0">
                <a:solidFill>
                  <a:schemeClr val="tx2"/>
                </a:solidFill>
                <a:effectLst/>
                <a:latin typeface="Microsoft YaHei UI" panose="020B0503020204020204" pitchFamily="34" charset="-122"/>
                <a:ea typeface="Microsoft YaHei UI" panose="020B0503020204020204" pitchFamily="34" charset="-122"/>
                <a:cs typeface="SimHei" panose="02010609060101010101" pitchFamily="49" charset="-122"/>
              </a:rPr>
              <a:t>实现了定期（</a:t>
            </a:r>
            <a:r>
              <a:rPr lang="zh-CN" altLang="en-US" sz="1800" kern="100" dirty="0">
                <a:solidFill>
                  <a:schemeClr val="tx2"/>
                </a:solidFill>
                <a:latin typeface="Microsoft YaHei UI" panose="020B0503020204020204" pitchFamily="34" charset="-122"/>
                <a:ea typeface="Microsoft YaHei UI" panose="020B0503020204020204" pitchFamily="34" charset="-122"/>
                <a:cs typeface="SimHei" panose="02010609060101010101" pitchFamily="49" charset="-122"/>
              </a:rPr>
              <a:t>约</a:t>
            </a:r>
            <a:r>
              <a:rPr lang="en-US" sz="1800" kern="100" dirty="0">
                <a:solidFill>
                  <a:schemeClr val="tx2"/>
                </a:solidFill>
                <a:effectLst/>
                <a:latin typeface="Microsoft YaHei UI" panose="020B0503020204020204" pitchFamily="34" charset="-122"/>
                <a:ea typeface="Microsoft YaHei UI" panose="020B0503020204020204" pitchFamily="34" charset="-122"/>
                <a:cs typeface="SimHei" panose="02010609060101010101" pitchFamily="49" charset="-122"/>
              </a:rPr>
              <a:t>5</a:t>
            </a:r>
            <a:r>
              <a:rPr lang="zh-CN" sz="1800" kern="100" dirty="0">
                <a:solidFill>
                  <a:schemeClr val="tx2"/>
                </a:solidFill>
                <a:effectLst/>
                <a:latin typeface="Microsoft YaHei UI" panose="020B0503020204020204" pitchFamily="34" charset="-122"/>
                <a:ea typeface="Microsoft YaHei UI" panose="020B0503020204020204" pitchFamily="34" charset="-122"/>
                <a:cs typeface="SimHei" panose="02010609060101010101" pitchFamily="49" charset="-122"/>
              </a:rPr>
              <a:t>天）的电荷刻度，并实现了利用计算集群的自动处理；</a:t>
            </a:r>
            <a:endParaRPr lang="en-US" altLang="zh-CN" sz="1800" kern="100" dirty="0">
              <a:solidFill>
                <a:schemeClr val="tx2"/>
              </a:solidFill>
              <a:effectLst/>
              <a:latin typeface="Microsoft YaHei UI" panose="020B0503020204020204" pitchFamily="34" charset="-122"/>
              <a:ea typeface="Microsoft YaHei UI" panose="020B0503020204020204" pitchFamily="34" charset="-122"/>
              <a:cs typeface="SimHei" panose="02010609060101010101" pitchFamily="49" charset="-122"/>
            </a:endParaRPr>
          </a:p>
          <a:p>
            <a:r>
              <a:rPr lang="zh-CN" sz="1800" kern="100" dirty="0">
                <a:solidFill>
                  <a:schemeClr val="tx2"/>
                </a:solidFill>
                <a:effectLst/>
                <a:latin typeface="Microsoft YaHei UI" panose="020B0503020204020204" pitchFamily="34" charset="-122"/>
                <a:ea typeface="Microsoft YaHei UI" panose="020B0503020204020204" pitchFamily="34" charset="-122"/>
                <a:cs typeface="SimHei" panose="02010609060101010101" pitchFamily="49" charset="-122"/>
              </a:rPr>
              <a:t>已经通过硬件、簇射事例两种方法实现了三个水池</a:t>
            </a:r>
            <a:r>
              <a:rPr lang="en-US" sz="1800" kern="100" dirty="0">
                <a:solidFill>
                  <a:schemeClr val="tx2"/>
                </a:solidFill>
                <a:effectLst/>
                <a:latin typeface="Microsoft YaHei UI" panose="020B0503020204020204" pitchFamily="34" charset="-122"/>
                <a:ea typeface="Microsoft YaHei UI" panose="020B0503020204020204" pitchFamily="34" charset="-122"/>
                <a:cs typeface="SimHei" panose="02010609060101010101" pitchFamily="49" charset="-122"/>
              </a:rPr>
              <a:t>3120</a:t>
            </a:r>
            <a:r>
              <a:rPr lang="zh-CN" sz="1800" kern="100" dirty="0">
                <a:solidFill>
                  <a:schemeClr val="tx2"/>
                </a:solidFill>
                <a:effectLst/>
                <a:latin typeface="Microsoft YaHei UI" panose="020B0503020204020204" pitchFamily="34" charset="-122"/>
                <a:ea typeface="Microsoft YaHei UI" panose="020B0503020204020204" pitchFamily="34" charset="-122"/>
                <a:cs typeface="SimHei" panose="02010609060101010101" pitchFamily="49" charset="-122"/>
              </a:rPr>
              <a:t>支用于时间测量的</a:t>
            </a:r>
            <a:r>
              <a:rPr lang="en-US" sz="1800" kern="100" dirty="0">
                <a:solidFill>
                  <a:schemeClr val="tx2"/>
                </a:solidFill>
                <a:effectLst/>
                <a:latin typeface="Microsoft YaHei UI" panose="020B0503020204020204" pitchFamily="34" charset="-122"/>
                <a:ea typeface="Microsoft YaHei UI" panose="020B0503020204020204" pitchFamily="34" charset="-122"/>
                <a:cs typeface="SimHei" panose="02010609060101010101" pitchFamily="49" charset="-122"/>
              </a:rPr>
              <a:t>PMT</a:t>
            </a:r>
            <a:r>
              <a:rPr lang="zh-CN" sz="1800" kern="100" dirty="0">
                <a:solidFill>
                  <a:schemeClr val="tx2"/>
                </a:solidFill>
                <a:effectLst/>
                <a:latin typeface="Microsoft YaHei UI" panose="020B0503020204020204" pitchFamily="34" charset="-122"/>
                <a:ea typeface="Microsoft YaHei UI" panose="020B0503020204020204" pitchFamily="34" charset="-122"/>
                <a:cs typeface="SimHei" panose="02010609060101010101" pitchFamily="49" charset="-122"/>
              </a:rPr>
              <a:t>的时间刻度和每支</a:t>
            </a:r>
            <a:r>
              <a:rPr lang="en-US" sz="1800" kern="100" dirty="0">
                <a:solidFill>
                  <a:schemeClr val="tx2"/>
                </a:solidFill>
                <a:effectLst/>
                <a:latin typeface="Microsoft YaHei UI" panose="020B0503020204020204" pitchFamily="34" charset="-122"/>
                <a:ea typeface="Microsoft YaHei UI" panose="020B0503020204020204" pitchFamily="34" charset="-122"/>
                <a:cs typeface="SimHei" panose="02010609060101010101" pitchFamily="49" charset="-122"/>
              </a:rPr>
              <a:t>PMT</a:t>
            </a:r>
            <a:r>
              <a:rPr lang="zh-CN" sz="1800" kern="100" dirty="0">
                <a:solidFill>
                  <a:schemeClr val="tx2"/>
                </a:solidFill>
                <a:effectLst/>
                <a:latin typeface="Microsoft YaHei UI" panose="020B0503020204020204" pitchFamily="34" charset="-122"/>
                <a:ea typeface="Microsoft YaHei UI" panose="020B0503020204020204" pitchFamily="34" charset="-122"/>
                <a:cs typeface="SimHei" panose="02010609060101010101" pitchFamily="49" charset="-122"/>
              </a:rPr>
              <a:t>的高精度的电荷</a:t>
            </a:r>
            <a:r>
              <a:rPr lang="en-US" sz="1800" kern="100" dirty="0">
                <a:solidFill>
                  <a:schemeClr val="tx2"/>
                </a:solidFill>
                <a:effectLst/>
                <a:latin typeface="Microsoft YaHei UI" panose="020B0503020204020204" pitchFamily="34" charset="-122"/>
                <a:ea typeface="Microsoft YaHei UI" panose="020B0503020204020204" pitchFamily="34" charset="-122"/>
                <a:cs typeface="SimHei" panose="02010609060101010101" pitchFamily="49" charset="-122"/>
              </a:rPr>
              <a:t>-</a:t>
            </a:r>
            <a:r>
              <a:rPr lang="zh-CN" sz="1800" kern="100" dirty="0">
                <a:solidFill>
                  <a:schemeClr val="tx2"/>
                </a:solidFill>
                <a:effectLst/>
                <a:latin typeface="Microsoft YaHei UI" panose="020B0503020204020204" pitchFamily="34" charset="-122"/>
                <a:ea typeface="Microsoft YaHei UI" panose="020B0503020204020204" pitchFamily="34" charset="-122"/>
                <a:cs typeface="SimHei" panose="02010609060101010101" pitchFamily="49" charset="-122"/>
              </a:rPr>
              <a:t>时间依赖关系测量，也实现了计算集群的自动处理；</a:t>
            </a:r>
            <a:endParaRPr lang="en-US" altLang="zh-CN" sz="1800" kern="100" dirty="0">
              <a:solidFill>
                <a:schemeClr val="tx2"/>
              </a:solidFill>
              <a:effectLst/>
              <a:latin typeface="Microsoft YaHei UI" panose="020B0503020204020204" pitchFamily="34" charset="-122"/>
              <a:ea typeface="Microsoft YaHei UI" panose="020B0503020204020204" pitchFamily="34" charset="-122"/>
              <a:cs typeface="SimHei" panose="02010609060101010101" pitchFamily="49" charset="-122"/>
            </a:endParaRPr>
          </a:p>
          <a:p>
            <a:r>
              <a:rPr lang="zh-CN" sz="1800" kern="100" dirty="0">
                <a:solidFill>
                  <a:schemeClr val="tx2"/>
                </a:solidFill>
                <a:effectLst/>
                <a:latin typeface="Microsoft YaHei UI" panose="020B0503020204020204" pitchFamily="34" charset="-122"/>
                <a:ea typeface="Microsoft YaHei UI" panose="020B0503020204020204" pitchFamily="34" charset="-122"/>
                <a:cs typeface="SimHei" panose="02010609060101010101" pitchFamily="49" charset="-122"/>
              </a:rPr>
              <a:t>采用电荷谱和计数率两种方法实现了不同</a:t>
            </a:r>
            <a:r>
              <a:rPr lang="en-US" sz="1800" kern="100" dirty="0">
                <a:solidFill>
                  <a:schemeClr val="tx2"/>
                </a:solidFill>
                <a:effectLst/>
                <a:latin typeface="Microsoft YaHei UI" panose="020B0503020204020204" pitchFamily="34" charset="-122"/>
                <a:ea typeface="Microsoft YaHei UI" panose="020B0503020204020204" pitchFamily="34" charset="-122"/>
                <a:cs typeface="SimHei" panose="02010609060101010101" pitchFamily="49" charset="-122"/>
              </a:rPr>
              <a:t>PMT</a:t>
            </a:r>
            <a:r>
              <a:rPr lang="zh-CN" sz="1800" kern="100" dirty="0">
                <a:solidFill>
                  <a:schemeClr val="tx2"/>
                </a:solidFill>
                <a:effectLst/>
                <a:latin typeface="Microsoft YaHei UI" panose="020B0503020204020204" pitchFamily="34" charset="-122"/>
                <a:ea typeface="Microsoft YaHei UI" panose="020B0503020204020204" pitchFamily="34" charset="-122"/>
                <a:cs typeface="SimHei" panose="02010609060101010101" pitchFamily="49" charset="-122"/>
              </a:rPr>
              <a:t>之间的效率修正；</a:t>
            </a:r>
            <a:endParaRPr lang="en-US" altLang="zh-CN" sz="1800" kern="100" dirty="0">
              <a:solidFill>
                <a:schemeClr val="tx2"/>
              </a:solidFill>
              <a:effectLst/>
              <a:latin typeface="Microsoft YaHei UI" panose="020B0503020204020204" pitchFamily="34" charset="-122"/>
              <a:ea typeface="Microsoft YaHei UI" panose="020B0503020204020204" pitchFamily="34" charset="-122"/>
              <a:cs typeface="SimHei" panose="02010609060101010101" pitchFamily="49" charset="-122"/>
            </a:endParaRPr>
          </a:p>
          <a:p>
            <a:r>
              <a:rPr lang="zh-CN" sz="1800" kern="100" dirty="0">
                <a:solidFill>
                  <a:schemeClr val="tx2"/>
                </a:solidFill>
                <a:effectLst/>
                <a:latin typeface="Microsoft YaHei UI" panose="020B0503020204020204" pitchFamily="34" charset="-122"/>
                <a:ea typeface="Microsoft YaHei UI" panose="020B0503020204020204" pitchFamily="34" charset="-122"/>
                <a:cs typeface="SimHei" panose="02010609060101010101" pitchFamily="49" charset="-122"/>
              </a:rPr>
              <a:t>采用跨越两个水池的簇射事例实现了三个水池间的电荷和时间的每天的自动实时标定；</a:t>
            </a:r>
            <a:endParaRPr lang="en-US" altLang="zh-CN" sz="1800" kern="100" dirty="0">
              <a:solidFill>
                <a:schemeClr val="tx2"/>
              </a:solidFill>
              <a:effectLst/>
              <a:latin typeface="Microsoft YaHei UI" panose="020B0503020204020204" pitchFamily="34" charset="-122"/>
              <a:ea typeface="Microsoft YaHei UI" panose="020B0503020204020204" pitchFamily="34" charset="-122"/>
              <a:cs typeface="SimHei" panose="02010609060101010101" pitchFamily="49" charset="-122"/>
            </a:endParaRPr>
          </a:p>
          <a:p>
            <a:r>
              <a:rPr lang="zh-CN" sz="1800" kern="100" dirty="0">
                <a:solidFill>
                  <a:schemeClr val="tx2"/>
                </a:solidFill>
                <a:effectLst/>
                <a:latin typeface="Microsoft YaHei UI" panose="020B0503020204020204" pitchFamily="34" charset="-122"/>
                <a:ea typeface="Microsoft YaHei UI" panose="020B0503020204020204" pitchFamily="34" charset="-122"/>
                <a:cs typeface="SimHei" panose="02010609060101010101" pitchFamily="49" charset="-122"/>
              </a:rPr>
              <a:t>另外，实现了对水池水位和表征水质透明度的光衰减长度的实时测量</a:t>
            </a:r>
            <a:r>
              <a:rPr lang="zh-CN" sz="2000" kern="100" dirty="0">
                <a:solidFill>
                  <a:schemeClr val="tx2"/>
                </a:solidFill>
                <a:effectLst/>
                <a:latin typeface="Microsoft YaHei UI" panose="020B0503020204020204" pitchFamily="34" charset="-122"/>
                <a:ea typeface="Microsoft YaHei UI" panose="020B0503020204020204" pitchFamily="34" charset="-122"/>
                <a:cs typeface="SimHei" panose="02010609060101010101" pitchFamily="49" charset="-122"/>
              </a:rPr>
              <a:t>。</a:t>
            </a:r>
            <a:endParaRPr lang="en-CN" sz="2000" kern="100" dirty="0">
              <a:solidFill>
                <a:schemeClr val="tx2"/>
              </a:solidFill>
              <a:effectLst/>
              <a:latin typeface="Microsoft YaHei UI" panose="020B0503020204020204" pitchFamily="34" charset="-122"/>
              <a:ea typeface="Microsoft YaHei UI" panose="020B0503020204020204" pitchFamily="34" charset="-122"/>
              <a:cs typeface="SimHei" panose="02010609060101010101" pitchFamily="49" charset="-122"/>
            </a:endParaRPr>
          </a:p>
          <a:p>
            <a:endParaRPr lang="en-CN" dirty="0"/>
          </a:p>
        </p:txBody>
      </p:sp>
      <p:sp>
        <p:nvSpPr>
          <p:cNvPr id="5" name="Title 1">
            <a:extLst>
              <a:ext uri="{FF2B5EF4-FFF2-40B4-BE49-F238E27FC236}">
                <a16:creationId xmlns:a16="http://schemas.microsoft.com/office/drawing/2014/main" id="{04E39BBE-C945-A41B-7B4B-59FAD01C1B75}"/>
              </a:ext>
            </a:extLst>
          </p:cNvPr>
          <p:cNvSpPr txBox="1">
            <a:spLocks/>
          </p:cNvSpPr>
          <p:nvPr/>
        </p:nvSpPr>
        <p:spPr>
          <a:xfrm>
            <a:off x="678107" y="68152"/>
            <a:ext cx="7809300" cy="719734"/>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600" dirty="0">
                <a:solidFill>
                  <a:schemeClr val="tx2"/>
                </a:solidFill>
                <a:latin typeface="Comic Sans MS" panose="030F0902030302020204" pitchFamily="66" charset="0"/>
                <a:ea typeface="Microsoft YaHei UI" panose="020B0503020204020204" pitchFamily="34" charset="-122"/>
              </a:rPr>
              <a:t>LHAASO</a:t>
            </a:r>
            <a:r>
              <a:rPr lang="en-US" altLang="zh-CN" sz="3600" dirty="0">
                <a:solidFill>
                  <a:schemeClr val="tx2"/>
                </a:solidFill>
                <a:latin typeface="Comic Sans MS" panose="030F0902030302020204" pitchFamily="66" charset="0"/>
                <a:ea typeface="Microsoft YaHei UI" panose="020B0503020204020204" pitchFamily="34" charset="-122"/>
              </a:rPr>
              <a:t>-</a:t>
            </a:r>
            <a:r>
              <a:rPr lang="en-US" sz="3600" dirty="0">
                <a:solidFill>
                  <a:schemeClr val="tx2"/>
                </a:solidFill>
                <a:latin typeface="Comic Sans MS" panose="030F0902030302020204" pitchFamily="66" charset="0"/>
                <a:ea typeface="Microsoft YaHei UI" panose="020B0503020204020204" pitchFamily="34" charset="-122"/>
              </a:rPr>
              <a:t>WCDA </a:t>
            </a:r>
            <a:r>
              <a:rPr lang="en-US" sz="3600" dirty="0" err="1">
                <a:solidFill>
                  <a:schemeClr val="tx2"/>
                </a:solidFill>
                <a:latin typeface="Comic Sans MS" panose="030F0902030302020204" pitchFamily="66" charset="0"/>
                <a:ea typeface="Microsoft YaHei UI" panose="020B0503020204020204" pitchFamily="34" charset="-122"/>
              </a:rPr>
              <a:t>标定</a:t>
            </a:r>
            <a:endParaRPr lang="en-CN" sz="3600" dirty="0">
              <a:solidFill>
                <a:schemeClr val="tx2"/>
              </a:solidFill>
              <a:latin typeface="Comic Sans MS" panose="030F0902030302020204" pitchFamily="66" charset="0"/>
              <a:ea typeface="Microsoft YaHei UI" panose="020B0503020204020204" pitchFamily="34" charset="-122"/>
            </a:endParaRPr>
          </a:p>
        </p:txBody>
      </p:sp>
      <p:pic>
        <p:nvPicPr>
          <p:cNvPr id="7" name="Picture 6">
            <a:extLst>
              <a:ext uri="{FF2B5EF4-FFF2-40B4-BE49-F238E27FC236}">
                <a16:creationId xmlns:a16="http://schemas.microsoft.com/office/drawing/2014/main" id="{A9AAA599-CD25-46C3-E78C-8F6D15A2475D}"/>
              </a:ext>
            </a:extLst>
          </p:cNvPr>
          <p:cNvPicPr>
            <a:picLocks noChangeAspect="1"/>
          </p:cNvPicPr>
          <p:nvPr/>
        </p:nvPicPr>
        <p:blipFill>
          <a:blip r:embed="rId2"/>
          <a:stretch>
            <a:fillRect/>
          </a:stretch>
        </p:blipFill>
        <p:spPr>
          <a:xfrm>
            <a:off x="103008" y="4756019"/>
            <a:ext cx="3201656" cy="1589581"/>
          </a:xfrm>
          <a:prstGeom prst="rect">
            <a:avLst/>
          </a:prstGeom>
        </p:spPr>
      </p:pic>
      <p:pic>
        <p:nvPicPr>
          <p:cNvPr id="2" name="图片 5">
            <a:extLst>
              <a:ext uri="{FF2B5EF4-FFF2-40B4-BE49-F238E27FC236}">
                <a16:creationId xmlns:a16="http://schemas.microsoft.com/office/drawing/2014/main" id="{D6396C9D-DE05-6E41-317E-C9F1A784E8E8}"/>
              </a:ext>
            </a:extLst>
          </p:cNvPr>
          <p:cNvPicPr>
            <a:picLocks noChangeAspect="1"/>
          </p:cNvPicPr>
          <p:nvPr/>
        </p:nvPicPr>
        <p:blipFill>
          <a:blip r:embed="rId3"/>
          <a:stretch>
            <a:fillRect/>
          </a:stretch>
        </p:blipFill>
        <p:spPr>
          <a:xfrm flipV="1">
            <a:off x="3395326" y="4692530"/>
            <a:ext cx="2444011" cy="1653070"/>
          </a:xfrm>
          <a:prstGeom prst="rect">
            <a:avLst/>
          </a:prstGeom>
        </p:spPr>
      </p:pic>
      <p:pic>
        <p:nvPicPr>
          <p:cNvPr id="6" name="Picture 5">
            <a:extLst>
              <a:ext uri="{FF2B5EF4-FFF2-40B4-BE49-F238E27FC236}">
                <a16:creationId xmlns:a16="http://schemas.microsoft.com/office/drawing/2014/main" id="{E35C9ED4-C361-9490-3179-BC4EA3DF5C3D}"/>
              </a:ext>
            </a:extLst>
          </p:cNvPr>
          <p:cNvPicPr>
            <a:picLocks noChangeAspect="1"/>
          </p:cNvPicPr>
          <p:nvPr/>
        </p:nvPicPr>
        <p:blipFill>
          <a:blip r:embed="rId4"/>
          <a:stretch>
            <a:fillRect/>
          </a:stretch>
        </p:blipFill>
        <p:spPr>
          <a:xfrm>
            <a:off x="5839337" y="4658019"/>
            <a:ext cx="3304663" cy="1687581"/>
          </a:xfrm>
          <a:prstGeom prst="rect">
            <a:avLst/>
          </a:prstGeom>
        </p:spPr>
      </p:pic>
    </p:spTree>
    <p:extLst>
      <p:ext uri="{BB962C8B-B14F-4D97-AF65-F5344CB8AC3E}">
        <p14:creationId xmlns:p14="http://schemas.microsoft.com/office/powerpoint/2010/main" val="14947704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30798" y="837945"/>
            <a:ext cx="4120450" cy="25910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Box 8">
            <a:extLst>
              <a:ext uri="{FF2B5EF4-FFF2-40B4-BE49-F238E27FC236}">
                <a16:creationId xmlns:a16="http://schemas.microsoft.com/office/drawing/2014/main" id="{3CCFA690-616F-0843-86BF-6E5F2145BB1A}"/>
              </a:ext>
            </a:extLst>
          </p:cNvPr>
          <p:cNvSpPr txBox="1"/>
          <p:nvPr/>
        </p:nvSpPr>
        <p:spPr>
          <a:xfrm>
            <a:off x="1003299" y="157833"/>
            <a:ext cx="6224781" cy="507831"/>
          </a:xfrm>
          <a:prstGeom prst="rect">
            <a:avLst/>
          </a:prstGeom>
          <a:noFill/>
        </p:spPr>
        <p:txBody>
          <a:bodyPr wrap="none" rtlCol="0">
            <a:spAutoFit/>
          </a:bodyPr>
          <a:lstStyle/>
          <a:p>
            <a:r>
              <a:rPr lang="en-US" sz="2700" dirty="0">
                <a:solidFill>
                  <a:schemeClr val="accent1"/>
                </a:solidFill>
                <a:latin typeface="Comic Sans MS"/>
                <a:cs typeface="Comic Sans MS"/>
              </a:rPr>
              <a:t>The Energy Spectrum for Cosmic Ray</a:t>
            </a:r>
          </a:p>
        </p:txBody>
      </p:sp>
      <p:pic>
        <p:nvPicPr>
          <p:cNvPr id="2" name="内容占位符 5">
            <a:extLst>
              <a:ext uri="{FF2B5EF4-FFF2-40B4-BE49-F238E27FC236}">
                <a16:creationId xmlns:a16="http://schemas.microsoft.com/office/drawing/2014/main" id="{A827902F-0447-ED4C-5BF6-832544F4D028}"/>
              </a:ext>
            </a:extLst>
          </p:cNvPr>
          <p:cNvPicPr>
            <a:picLocks noGrp="1" noChangeAspect="1"/>
          </p:cNvPicPr>
          <p:nvPr>
            <p:ph sz="quarter" idx="1"/>
          </p:nvPr>
        </p:nvPicPr>
        <p:blipFill>
          <a:blip r:embed="rId3">
            <a:extLst>
              <a:ext uri="{28A0092B-C50C-407E-A947-70E740481C1C}">
                <a14:useLocalDpi xmlns:a14="http://schemas.microsoft.com/office/drawing/2010/main" val="0"/>
              </a:ext>
            </a:extLst>
          </a:blip>
          <a:stretch>
            <a:fillRect/>
          </a:stretch>
        </p:blipFill>
        <p:spPr>
          <a:xfrm>
            <a:off x="212349" y="1010668"/>
            <a:ext cx="3537848" cy="4245418"/>
          </a:xfrm>
        </p:spPr>
      </p:pic>
      <p:sp>
        <p:nvSpPr>
          <p:cNvPr id="9" name="文本框 4">
            <a:extLst>
              <a:ext uri="{FF2B5EF4-FFF2-40B4-BE49-F238E27FC236}">
                <a16:creationId xmlns:a16="http://schemas.microsoft.com/office/drawing/2014/main" id="{B73813CD-AC85-BF69-92DF-49BE4258459D}"/>
              </a:ext>
            </a:extLst>
          </p:cNvPr>
          <p:cNvSpPr txBox="1">
            <a:spLocks noChangeArrowheads="1"/>
          </p:cNvSpPr>
          <p:nvPr/>
        </p:nvSpPr>
        <p:spPr bwMode="auto">
          <a:xfrm>
            <a:off x="4865123" y="3601281"/>
            <a:ext cx="3286125" cy="2628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spcBef>
                <a:spcPts val="800"/>
              </a:spcBef>
              <a:buSzPct val="100000"/>
              <a:buFont typeface="Times New Roman" panose="02020603050405020304" pitchFamily="18" charset="0"/>
              <a:defRPr sz="3200">
                <a:solidFill>
                  <a:srgbClr val="000000"/>
                </a:solidFill>
                <a:latin typeface="Times New Roman" panose="02020603050405020304" pitchFamily="18" charset="0"/>
                <a:ea typeface="宋体" panose="02010600030101010101" pitchFamily="2" charset="-122"/>
              </a:defRPr>
            </a:lvl1pPr>
            <a:lvl2pPr marL="457200">
              <a:spcBef>
                <a:spcPts val="700"/>
              </a:spcBef>
              <a:buSzPct val="100000"/>
              <a:buFont typeface="Times New Roman" panose="02020603050405020304" pitchFamily="18" charset="0"/>
              <a:defRPr sz="2800">
                <a:solidFill>
                  <a:srgbClr val="000000"/>
                </a:solidFill>
                <a:latin typeface="Times New Roman" panose="02020603050405020304" pitchFamily="18" charset="0"/>
                <a:ea typeface="宋体" panose="02010600030101010101" pitchFamily="2" charset="-122"/>
              </a:defRPr>
            </a:lvl2pPr>
            <a:lvl3pPr>
              <a:spcBef>
                <a:spcPts val="600"/>
              </a:spcBef>
              <a:buSzPct val="100000"/>
              <a:buFont typeface="Times New Roman" panose="02020603050405020304" pitchFamily="18" charset="0"/>
              <a:defRPr sz="2400">
                <a:solidFill>
                  <a:srgbClr val="000000"/>
                </a:solidFill>
                <a:latin typeface="Times New Roman" panose="02020603050405020304" pitchFamily="18" charset="0"/>
                <a:ea typeface="宋体" panose="02010600030101010101" pitchFamily="2" charset="-122"/>
              </a:defRPr>
            </a:lvl3pPr>
            <a:lvl4pPr>
              <a:spcBef>
                <a:spcPts val="500"/>
              </a:spcBef>
              <a:buSzPct val="100000"/>
              <a:buFont typeface="Times New Roman" panose="02020603050405020304" pitchFamily="18" charset="0"/>
              <a:defRPr sz="2000">
                <a:solidFill>
                  <a:srgbClr val="000000"/>
                </a:solidFill>
                <a:latin typeface="Times New Roman" panose="02020603050405020304" pitchFamily="18" charset="0"/>
                <a:ea typeface="宋体" panose="02010600030101010101" pitchFamily="2" charset="-122"/>
              </a:defRPr>
            </a:lvl4pPr>
            <a:lvl5pPr>
              <a:spcBef>
                <a:spcPts val="500"/>
              </a:spcBef>
              <a:buSzPct val="100000"/>
              <a:buFont typeface="Times New Roman" panose="02020603050405020304" pitchFamily="18" charset="0"/>
              <a:defRPr sz="2000">
                <a:solidFill>
                  <a:srgbClr val="000000"/>
                </a:solidFill>
                <a:latin typeface="Times New Roman" panose="02020603050405020304" pitchFamily="18" charset="0"/>
                <a:ea typeface="宋体" panose="02010600030101010101" pitchFamily="2" charset="-122"/>
              </a:defRPr>
            </a:lvl5pPr>
            <a:lvl6pPr marL="2514600" indent="-228600" defTabSz="449263" eaLnBrk="0" fontAlgn="base" hangingPunct="0">
              <a:spcBef>
                <a:spcPts val="500"/>
              </a:spcBef>
              <a:spcAft>
                <a:spcPct val="0"/>
              </a:spcAft>
              <a:buSzPct val="100000"/>
              <a:buFont typeface="Times New Roman" panose="02020603050405020304" pitchFamily="18" charset="0"/>
              <a:defRPr sz="2000">
                <a:solidFill>
                  <a:srgbClr val="000000"/>
                </a:solidFill>
                <a:latin typeface="Times New Roman" panose="02020603050405020304" pitchFamily="18" charset="0"/>
                <a:ea typeface="宋体" panose="02010600030101010101" pitchFamily="2" charset="-122"/>
              </a:defRPr>
            </a:lvl6pPr>
            <a:lvl7pPr marL="2971800" indent="-228600" defTabSz="449263" eaLnBrk="0" fontAlgn="base" hangingPunct="0">
              <a:spcBef>
                <a:spcPts val="500"/>
              </a:spcBef>
              <a:spcAft>
                <a:spcPct val="0"/>
              </a:spcAft>
              <a:buSzPct val="100000"/>
              <a:buFont typeface="Times New Roman" panose="02020603050405020304" pitchFamily="18" charset="0"/>
              <a:defRPr sz="2000">
                <a:solidFill>
                  <a:srgbClr val="000000"/>
                </a:solidFill>
                <a:latin typeface="Times New Roman" panose="02020603050405020304" pitchFamily="18" charset="0"/>
                <a:ea typeface="宋体" panose="02010600030101010101" pitchFamily="2" charset="-122"/>
              </a:defRPr>
            </a:lvl7pPr>
            <a:lvl8pPr marL="3429000" indent="-228600" defTabSz="449263" eaLnBrk="0" fontAlgn="base" hangingPunct="0">
              <a:spcBef>
                <a:spcPts val="500"/>
              </a:spcBef>
              <a:spcAft>
                <a:spcPct val="0"/>
              </a:spcAft>
              <a:buSzPct val="100000"/>
              <a:buFont typeface="Times New Roman" panose="02020603050405020304" pitchFamily="18" charset="0"/>
              <a:defRPr sz="2000">
                <a:solidFill>
                  <a:srgbClr val="000000"/>
                </a:solidFill>
                <a:latin typeface="Times New Roman" panose="02020603050405020304" pitchFamily="18" charset="0"/>
                <a:ea typeface="宋体" panose="02010600030101010101" pitchFamily="2" charset="-122"/>
              </a:defRPr>
            </a:lvl8pPr>
            <a:lvl9pPr marL="3886200" indent="-228600" defTabSz="449263" eaLnBrk="0" fontAlgn="base" hangingPunct="0">
              <a:spcBef>
                <a:spcPts val="500"/>
              </a:spcBef>
              <a:spcAft>
                <a:spcPct val="0"/>
              </a:spcAft>
              <a:buSzPct val="100000"/>
              <a:buFont typeface="Times New Roman" panose="02020603050405020304" pitchFamily="18" charset="0"/>
              <a:defRPr sz="2000">
                <a:solidFill>
                  <a:srgbClr val="000000"/>
                </a:solidFill>
                <a:latin typeface="Times New Roman" panose="02020603050405020304" pitchFamily="18" charset="0"/>
                <a:ea typeface="宋体" panose="02010600030101010101" pitchFamily="2" charset="-122"/>
              </a:defRPr>
            </a:lvl9pPr>
          </a:lstStyle>
          <a:p>
            <a:pPr>
              <a:spcBef>
                <a:spcPct val="0"/>
              </a:spcBef>
              <a:buSzTx/>
              <a:buFontTx/>
              <a:buChar char="•"/>
            </a:pPr>
            <a:r>
              <a:rPr lang="zh-CN" altLang="en-US" sz="1600" b="1" dirty="0">
                <a:solidFill>
                  <a:srgbClr val="FF33CC"/>
                </a:solidFill>
                <a:latin typeface="+mn-ea"/>
                <a:ea typeface="+mn-ea"/>
              </a:rPr>
              <a:t>能量</a:t>
            </a:r>
            <a:r>
              <a:rPr lang="en-US" altLang="zh-CN" sz="1600" b="1" dirty="0">
                <a:solidFill>
                  <a:srgbClr val="FF33CC"/>
                </a:solidFill>
                <a:latin typeface="+mn-ea"/>
                <a:ea typeface="+mn-ea"/>
              </a:rPr>
              <a:t>:</a:t>
            </a:r>
            <a:endParaRPr lang="zh-CN" altLang="en-US" sz="1600" b="1" dirty="0">
              <a:solidFill>
                <a:srgbClr val="FF33CC"/>
              </a:solidFill>
              <a:latin typeface="+mn-ea"/>
              <a:ea typeface="+mn-ea"/>
            </a:endParaRPr>
          </a:p>
          <a:p>
            <a:pPr lvl="1">
              <a:spcBef>
                <a:spcPct val="0"/>
              </a:spcBef>
              <a:buSzTx/>
              <a:buFont typeface="Arial" panose="020B0604020202020204" pitchFamily="34" charset="0"/>
              <a:buChar char="•"/>
            </a:pPr>
            <a:r>
              <a:rPr lang="zh-CN" altLang="en-US" sz="1600" b="1" dirty="0">
                <a:latin typeface="+mn-ea"/>
                <a:ea typeface="+mn-ea"/>
              </a:rPr>
              <a:t>范围</a:t>
            </a:r>
            <a:r>
              <a:rPr lang="en-US" altLang="zh-CN" sz="1600" b="1" dirty="0">
                <a:latin typeface="+mn-ea"/>
                <a:ea typeface="+mn-ea"/>
              </a:rPr>
              <a:t>:10</a:t>
            </a:r>
            <a:r>
              <a:rPr lang="en-US" altLang="zh-CN" sz="1600" b="1" baseline="30000" dirty="0">
                <a:latin typeface="+mn-ea"/>
                <a:ea typeface="+mn-ea"/>
              </a:rPr>
              <a:t>9 </a:t>
            </a:r>
            <a:r>
              <a:rPr lang="en-US" altLang="zh-CN" sz="1600" b="1" dirty="0">
                <a:latin typeface="+mn-ea"/>
                <a:ea typeface="+mn-ea"/>
              </a:rPr>
              <a:t>– 10</a:t>
            </a:r>
            <a:r>
              <a:rPr lang="en-US" altLang="zh-CN" sz="1600" b="1" baseline="30000" dirty="0">
                <a:latin typeface="+mn-ea"/>
                <a:ea typeface="+mn-ea"/>
              </a:rPr>
              <a:t>20</a:t>
            </a:r>
            <a:r>
              <a:rPr lang="en-US" altLang="zh-CN" sz="1600" b="1" dirty="0">
                <a:latin typeface="+mn-ea"/>
                <a:ea typeface="+mn-ea"/>
              </a:rPr>
              <a:t> eV</a:t>
            </a:r>
            <a:endParaRPr lang="zh-CN" altLang="en-US" sz="1600" b="1" dirty="0">
              <a:latin typeface="+mn-ea"/>
              <a:ea typeface="+mn-ea"/>
            </a:endParaRPr>
          </a:p>
          <a:p>
            <a:pPr lvl="1">
              <a:spcBef>
                <a:spcPct val="0"/>
              </a:spcBef>
              <a:buSzTx/>
              <a:buFont typeface="Arial" panose="020B0604020202020204" pitchFamily="34" charset="0"/>
              <a:buChar char="•"/>
            </a:pPr>
            <a:r>
              <a:rPr lang="zh-CN" altLang="en-US" sz="1600" b="1" dirty="0">
                <a:latin typeface="+mn-ea"/>
                <a:ea typeface="+mn-ea"/>
              </a:rPr>
              <a:t>最高能量</a:t>
            </a:r>
            <a:r>
              <a:rPr lang="en-US" altLang="zh-CN" sz="1600" b="1" dirty="0">
                <a:latin typeface="+mn-ea"/>
                <a:ea typeface="+mn-ea"/>
              </a:rPr>
              <a:t>: 3×10</a:t>
            </a:r>
            <a:r>
              <a:rPr lang="en-US" altLang="zh-CN" sz="1600" b="1" baseline="30000" dirty="0">
                <a:latin typeface="+mn-ea"/>
                <a:ea typeface="+mn-ea"/>
              </a:rPr>
              <a:t>20</a:t>
            </a:r>
            <a:r>
              <a:rPr lang="en-US" altLang="zh-CN" sz="1600" b="1" dirty="0">
                <a:latin typeface="+mn-ea"/>
                <a:ea typeface="+mn-ea"/>
              </a:rPr>
              <a:t>eV</a:t>
            </a:r>
            <a:endParaRPr lang="zh-CN" altLang="en-US" sz="1600" b="1" dirty="0">
              <a:latin typeface="+mn-ea"/>
              <a:ea typeface="+mn-ea"/>
            </a:endParaRPr>
          </a:p>
          <a:p>
            <a:pPr>
              <a:spcBef>
                <a:spcPct val="0"/>
              </a:spcBef>
              <a:buSzTx/>
              <a:buFontTx/>
              <a:buChar char="•"/>
            </a:pPr>
            <a:r>
              <a:rPr lang="zh-CN" altLang="en-US" sz="1600" b="1" dirty="0">
                <a:solidFill>
                  <a:srgbClr val="0000CC"/>
                </a:solidFill>
                <a:latin typeface="+mn-ea"/>
                <a:ea typeface="+mn-ea"/>
              </a:rPr>
              <a:t>能谱</a:t>
            </a:r>
            <a:r>
              <a:rPr lang="en-US" altLang="zh-CN" sz="1600" b="1" dirty="0">
                <a:solidFill>
                  <a:srgbClr val="0000CC"/>
                </a:solidFill>
                <a:latin typeface="+mn-ea"/>
                <a:ea typeface="+mn-ea"/>
              </a:rPr>
              <a:t>: </a:t>
            </a:r>
            <a:r>
              <a:rPr lang="zh-CN" altLang="en-US" sz="1600" b="1" dirty="0">
                <a:solidFill>
                  <a:srgbClr val="0000CC"/>
                </a:solidFill>
                <a:latin typeface="+mn-ea"/>
                <a:ea typeface="+mn-ea"/>
              </a:rPr>
              <a:t>近似幂率</a:t>
            </a:r>
            <a:endParaRPr lang="en-US" altLang="zh-CN" sz="1600" b="1" dirty="0">
              <a:solidFill>
                <a:srgbClr val="0000CC"/>
              </a:solidFill>
              <a:latin typeface="+mn-ea"/>
              <a:ea typeface="+mn-ea"/>
            </a:endParaRPr>
          </a:p>
          <a:p>
            <a:pPr>
              <a:lnSpc>
                <a:spcPct val="80000"/>
              </a:lnSpc>
              <a:spcBef>
                <a:spcPct val="0"/>
              </a:spcBef>
              <a:buSzTx/>
              <a:buFontTx/>
              <a:buChar char="•"/>
            </a:pPr>
            <a:endParaRPr lang="en-US" altLang="zh-CN" sz="1800" b="1" dirty="0">
              <a:effectLst>
                <a:outerShdw blurRad="38100" dist="38100" dir="2700000" algn="tl">
                  <a:srgbClr val="C0C0C0"/>
                </a:outerShdw>
              </a:effectLst>
              <a:latin typeface="宋体" panose="02010600030101010101" pitchFamily="2" charset="-122"/>
            </a:endParaRPr>
          </a:p>
          <a:p>
            <a:pPr>
              <a:lnSpc>
                <a:spcPct val="80000"/>
              </a:lnSpc>
              <a:spcBef>
                <a:spcPct val="0"/>
              </a:spcBef>
              <a:buSzTx/>
              <a:buFontTx/>
              <a:buChar char="•"/>
            </a:pPr>
            <a:r>
              <a:rPr lang="zh-CN" altLang="en-US" sz="1800" b="1" dirty="0">
                <a:effectLst>
                  <a:outerShdw blurRad="38100" dist="38100" dir="2700000" algn="tl">
                    <a:srgbClr val="C0C0C0"/>
                  </a:outerShdw>
                </a:effectLst>
                <a:latin typeface="宋体" panose="02010600030101010101" pitchFamily="2" charset="-122"/>
              </a:rPr>
              <a:t>能谱结构：</a:t>
            </a:r>
            <a:endParaRPr lang="en-US" altLang="zh-CN" sz="1800" b="1" dirty="0">
              <a:effectLst>
                <a:outerShdw blurRad="38100" dist="38100" dir="2700000" algn="tl">
                  <a:srgbClr val="C0C0C0"/>
                </a:outerShdw>
              </a:effectLst>
              <a:latin typeface="宋体" panose="02010600030101010101" pitchFamily="2" charset="-122"/>
            </a:endParaRPr>
          </a:p>
          <a:p>
            <a:pPr>
              <a:lnSpc>
                <a:spcPct val="80000"/>
              </a:lnSpc>
              <a:spcBef>
                <a:spcPct val="0"/>
              </a:spcBef>
              <a:buSzTx/>
              <a:buFontTx/>
              <a:buNone/>
            </a:pPr>
            <a:r>
              <a:rPr lang="en-US" altLang="zh-CN" sz="1800" b="1" dirty="0">
                <a:effectLst>
                  <a:outerShdw blurRad="38100" dist="38100" dir="2700000" algn="tl">
                    <a:srgbClr val="C0C0C0"/>
                  </a:outerShdw>
                </a:effectLst>
                <a:latin typeface="宋体" panose="02010600030101010101" pitchFamily="2" charset="-122"/>
              </a:rPr>
              <a:t>    0. ~200 GeV: </a:t>
            </a:r>
            <a:r>
              <a:rPr lang="zh-CN" altLang="en-US" sz="1800" b="1" dirty="0">
                <a:effectLst>
                  <a:outerShdw blurRad="38100" dist="38100" dir="2700000" algn="tl">
                    <a:srgbClr val="C0C0C0"/>
                  </a:outerShdw>
                </a:effectLst>
                <a:latin typeface="宋体" panose="02010600030101010101" pitchFamily="2" charset="-122"/>
              </a:rPr>
              <a:t>能谱变</a:t>
            </a:r>
            <a:endParaRPr lang="en-US" altLang="zh-CN" sz="1800" b="1" dirty="0">
              <a:effectLst>
                <a:outerShdw blurRad="38100" dist="38100" dir="2700000" algn="tl">
                  <a:srgbClr val="C0C0C0"/>
                </a:outerShdw>
              </a:effectLst>
              <a:latin typeface="宋体" panose="02010600030101010101" pitchFamily="2" charset="-122"/>
            </a:endParaRPr>
          </a:p>
          <a:p>
            <a:pPr>
              <a:lnSpc>
                <a:spcPct val="80000"/>
              </a:lnSpc>
              <a:spcBef>
                <a:spcPct val="0"/>
              </a:spcBef>
              <a:buSzTx/>
              <a:buFontTx/>
              <a:buNone/>
            </a:pPr>
            <a:r>
              <a:rPr lang="en-US" altLang="zh-CN" sz="1800" b="1" dirty="0">
                <a:effectLst>
                  <a:outerShdw blurRad="38100" dist="38100" dir="2700000" algn="tl">
                    <a:srgbClr val="C0C0C0"/>
                  </a:outerShdw>
                </a:effectLst>
                <a:latin typeface="宋体" panose="02010600030101010101" pitchFamily="2" charset="-122"/>
              </a:rPr>
              <a:t>    1. ~4 </a:t>
            </a:r>
            <a:r>
              <a:rPr lang="en-US" altLang="zh-CN" sz="1800" b="1" dirty="0" err="1">
                <a:effectLst>
                  <a:outerShdw blurRad="38100" dist="38100" dir="2700000" algn="tl">
                    <a:srgbClr val="C0C0C0"/>
                  </a:outerShdw>
                </a:effectLst>
                <a:latin typeface="宋体" panose="02010600030101010101" pitchFamily="2" charset="-122"/>
              </a:rPr>
              <a:t>PeV</a:t>
            </a:r>
            <a:r>
              <a:rPr lang="en-US" altLang="zh-CN" sz="1800" b="1" dirty="0">
                <a:effectLst>
                  <a:outerShdw blurRad="38100" dist="38100" dir="2700000" algn="tl">
                    <a:srgbClr val="C0C0C0"/>
                  </a:outerShdw>
                </a:effectLst>
                <a:latin typeface="宋体" panose="02010600030101010101" pitchFamily="2" charset="-122"/>
              </a:rPr>
              <a:t>:</a:t>
            </a:r>
            <a:r>
              <a:rPr lang="zh-CN" altLang="en-US" sz="1800" b="1" dirty="0">
                <a:effectLst>
                  <a:outerShdw blurRad="38100" dist="38100" dir="2700000" algn="tl">
                    <a:srgbClr val="C0C0C0"/>
                  </a:outerShdw>
                </a:effectLst>
                <a:latin typeface="宋体" panose="02010600030101010101" pitchFamily="2" charset="-122"/>
              </a:rPr>
              <a:t>“膝”</a:t>
            </a:r>
            <a:endParaRPr lang="en-US" altLang="zh-CN" sz="1800" b="1" dirty="0">
              <a:effectLst>
                <a:outerShdw blurRad="38100" dist="38100" dir="2700000" algn="tl">
                  <a:srgbClr val="C0C0C0"/>
                </a:outerShdw>
              </a:effectLst>
              <a:latin typeface="宋体" panose="02010600030101010101" pitchFamily="2" charset="-122"/>
            </a:endParaRPr>
          </a:p>
          <a:p>
            <a:pPr lvl="1" indent="0">
              <a:lnSpc>
                <a:spcPct val="80000"/>
              </a:lnSpc>
              <a:spcBef>
                <a:spcPct val="0"/>
              </a:spcBef>
              <a:buSzTx/>
              <a:buFontTx/>
              <a:buNone/>
            </a:pPr>
            <a:r>
              <a:rPr lang="en-US" altLang="zh-CN" sz="1800" b="1" dirty="0">
                <a:effectLst>
                  <a:outerShdw blurRad="38100" dist="38100" dir="2700000" algn="tl">
                    <a:srgbClr val="C0C0C0"/>
                  </a:outerShdw>
                </a:effectLst>
                <a:latin typeface="宋体" panose="02010600030101010101" pitchFamily="2" charset="-122"/>
              </a:rPr>
              <a:t>2. ~30PeV:</a:t>
            </a:r>
            <a:r>
              <a:rPr lang="zh-CN" altLang="en-US" sz="1800" b="1" dirty="0">
                <a:effectLst>
                  <a:outerShdw blurRad="38100" dist="38100" dir="2700000" algn="tl">
                    <a:srgbClr val="C0C0C0"/>
                  </a:outerShdw>
                </a:effectLst>
                <a:latin typeface="宋体" panose="02010600030101010101" pitchFamily="2" charset="-122"/>
              </a:rPr>
              <a:t>“第二膝”</a:t>
            </a:r>
            <a:endParaRPr lang="en-US" altLang="zh-CN" sz="1800" b="1" dirty="0">
              <a:effectLst>
                <a:outerShdw blurRad="38100" dist="38100" dir="2700000" algn="tl">
                  <a:srgbClr val="C0C0C0"/>
                </a:outerShdw>
              </a:effectLst>
              <a:latin typeface="宋体" panose="02010600030101010101" pitchFamily="2" charset="-122"/>
            </a:endParaRPr>
          </a:p>
          <a:p>
            <a:pPr lvl="1" indent="0">
              <a:lnSpc>
                <a:spcPct val="80000"/>
              </a:lnSpc>
              <a:spcBef>
                <a:spcPct val="0"/>
              </a:spcBef>
              <a:buSzTx/>
              <a:buFontTx/>
              <a:buNone/>
            </a:pPr>
            <a:r>
              <a:rPr lang="en-US" altLang="zh-CN" sz="1800" b="1" dirty="0">
                <a:effectLst>
                  <a:outerShdw blurRad="38100" dist="38100" dir="2700000" algn="tl">
                    <a:srgbClr val="C0C0C0"/>
                  </a:outerShdw>
                </a:effectLst>
                <a:latin typeface="宋体" panose="02010600030101010101" pitchFamily="2" charset="-122"/>
              </a:rPr>
              <a:t>3. ~4 </a:t>
            </a:r>
            <a:r>
              <a:rPr lang="en-US" altLang="zh-CN" sz="1800" b="1" dirty="0" err="1">
                <a:effectLst>
                  <a:outerShdw blurRad="38100" dist="38100" dir="2700000" algn="tl">
                    <a:srgbClr val="C0C0C0"/>
                  </a:outerShdw>
                </a:effectLst>
                <a:latin typeface="宋体" panose="02010600030101010101" pitchFamily="2" charset="-122"/>
              </a:rPr>
              <a:t>EeV</a:t>
            </a:r>
            <a:r>
              <a:rPr lang="en-US" altLang="zh-CN" sz="1800" b="1" dirty="0">
                <a:effectLst>
                  <a:outerShdw blurRad="38100" dist="38100" dir="2700000" algn="tl">
                    <a:srgbClr val="C0C0C0"/>
                  </a:outerShdw>
                </a:effectLst>
                <a:latin typeface="宋体" panose="02010600030101010101" pitchFamily="2" charset="-122"/>
              </a:rPr>
              <a:t>: </a:t>
            </a:r>
            <a:r>
              <a:rPr lang="zh-CN" altLang="en-US" sz="1800" b="1" dirty="0">
                <a:effectLst>
                  <a:outerShdw blurRad="38100" dist="38100" dir="2700000" algn="tl">
                    <a:srgbClr val="C0C0C0"/>
                  </a:outerShdw>
                </a:effectLst>
                <a:latin typeface="宋体" panose="02010600030101010101" pitchFamily="2" charset="-122"/>
              </a:rPr>
              <a:t>“踝”</a:t>
            </a:r>
            <a:endParaRPr lang="en-US" altLang="zh-CN" sz="1800" b="1" dirty="0">
              <a:effectLst>
                <a:outerShdw blurRad="38100" dist="38100" dir="2700000" algn="tl">
                  <a:srgbClr val="C0C0C0"/>
                </a:outerShdw>
              </a:effectLst>
              <a:latin typeface="宋体" panose="02010600030101010101" pitchFamily="2" charset="-122"/>
            </a:endParaRPr>
          </a:p>
          <a:p>
            <a:pPr lvl="1" indent="0">
              <a:lnSpc>
                <a:spcPct val="80000"/>
              </a:lnSpc>
              <a:spcBef>
                <a:spcPct val="0"/>
              </a:spcBef>
              <a:buSzTx/>
              <a:buFontTx/>
              <a:buNone/>
            </a:pPr>
            <a:r>
              <a:rPr lang="en-US" altLang="zh-CN" sz="1800" b="1" dirty="0">
                <a:effectLst>
                  <a:outerShdw blurRad="38100" dist="38100" dir="2700000" algn="tl">
                    <a:srgbClr val="C0C0C0"/>
                  </a:outerShdw>
                </a:effectLst>
                <a:latin typeface="宋体" panose="02010600030101010101" pitchFamily="2" charset="-122"/>
              </a:rPr>
              <a:t>4. ~40EeV: GZK </a:t>
            </a:r>
            <a:r>
              <a:rPr lang="zh-CN" altLang="en-US" sz="1800" b="1" dirty="0">
                <a:effectLst>
                  <a:outerShdw blurRad="38100" dist="38100" dir="2700000" algn="tl">
                    <a:srgbClr val="C0C0C0"/>
                  </a:outerShdw>
                </a:effectLst>
                <a:latin typeface="宋体" panose="02010600030101010101" pitchFamily="2" charset="-122"/>
              </a:rPr>
              <a:t>截断</a:t>
            </a:r>
            <a:r>
              <a:rPr lang="en-US" altLang="zh-CN" sz="1800" b="1" dirty="0">
                <a:latin typeface="宋体" panose="02010600030101010101" pitchFamily="2" charset="-122"/>
              </a:rPr>
              <a:t>    </a:t>
            </a:r>
          </a:p>
        </p:txBody>
      </p:sp>
      <p:sp>
        <p:nvSpPr>
          <p:cNvPr id="11" name="TextBox 10">
            <a:extLst>
              <a:ext uri="{FF2B5EF4-FFF2-40B4-BE49-F238E27FC236}">
                <a16:creationId xmlns:a16="http://schemas.microsoft.com/office/drawing/2014/main" id="{25710526-26A7-C134-F2D3-47CDC98E58F1}"/>
              </a:ext>
            </a:extLst>
          </p:cNvPr>
          <p:cNvSpPr txBox="1"/>
          <p:nvPr/>
        </p:nvSpPr>
        <p:spPr>
          <a:xfrm>
            <a:off x="619246" y="5460251"/>
            <a:ext cx="4120450" cy="1200329"/>
          </a:xfrm>
          <a:prstGeom prst="rect">
            <a:avLst/>
          </a:prstGeom>
          <a:noFill/>
        </p:spPr>
        <p:txBody>
          <a:bodyPr wrap="square">
            <a:spAutoFit/>
          </a:bodyPr>
          <a:lstStyle/>
          <a:p>
            <a:pPr eaLnBrk="1" hangingPunct="1">
              <a:buSzPct val="100000"/>
              <a:buFont typeface="Times New Roman" panose="02020603050405020304" pitchFamily="18" charset="0"/>
              <a:buNone/>
            </a:pPr>
            <a:r>
              <a:rPr lang="zh-CN" altLang="en-US" b="1" dirty="0">
                <a:solidFill>
                  <a:schemeClr val="tx1"/>
                </a:solidFill>
                <a:effectLst>
                  <a:outerShdw blurRad="38100" dist="38100" dir="2700000" algn="tl">
                    <a:srgbClr val="C0C0C0"/>
                  </a:outerShdw>
                </a:effectLst>
              </a:rPr>
              <a:t>研究三个基本问题</a:t>
            </a:r>
            <a:r>
              <a:rPr lang="en-US" altLang="zh-CN" b="1" dirty="0">
                <a:solidFill>
                  <a:schemeClr val="tx1"/>
                </a:solidFill>
                <a:effectLst>
                  <a:outerShdw blurRad="38100" dist="38100" dir="2700000" algn="tl">
                    <a:srgbClr val="C0C0C0"/>
                  </a:outerShdw>
                </a:effectLst>
              </a:rPr>
              <a:t>:</a:t>
            </a:r>
          </a:p>
          <a:p>
            <a:pPr eaLnBrk="1" hangingPunct="1">
              <a:buSzPct val="100000"/>
              <a:buFont typeface="Times New Roman" panose="02020603050405020304" pitchFamily="18" charset="0"/>
              <a:buNone/>
            </a:pPr>
            <a:r>
              <a:rPr lang="en-US" altLang="zh-CN" b="1" dirty="0">
                <a:effectLst>
                  <a:outerShdw blurRad="38100" dist="38100" dir="2700000" algn="tl">
                    <a:srgbClr val="C0C0C0"/>
                  </a:outerShdw>
                </a:effectLst>
              </a:rPr>
              <a:t> </a:t>
            </a:r>
            <a:r>
              <a:rPr lang="en-US" altLang="zh-CN" sz="1800" b="1" dirty="0">
                <a:effectLst>
                  <a:outerShdw blurRad="38100" dist="38100" dir="2700000" algn="tl">
                    <a:srgbClr val="C0C0C0"/>
                  </a:outerShdw>
                </a:effectLst>
              </a:rPr>
              <a:t>1. </a:t>
            </a:r>
            <a:r>
              <a:rPr lang="zh-CN" altLang="en-US" sz="1800" b="1" dirty="0">
                <a:effectLst>
                  <a:outerShdw blurRad="38100" dist="38100" dir="2700000" algn="tl">
                    <a:srgbClr val="C0C0C0"/>
                  </a:outerShdw>
                </a:effectLst>
              </a:rPr>
              <a:t>宇宙线来自于哪里</a:t>
            </a:r>
            <a:r>
              <a:rPr lang="en-US" altLang="zh-CN" sz="1800" b="1" dirty="0">
                <a:effectLst>
                  <a:outerShdw blurRad="38100" dist="38100" dir="2700000" algn="tl">
                    <a:srgbClr val="C0C0C0"/>
                  </a:outerShdw>
                </a:effectLst>
              </a:rPr>
              <a:t>?  </a:t>
            </a:r>
            <a:r>
              <a:rPr lang="en-US" altLang="zh-CN" sz="1800" b="1" dirty="0">
                <a:effectLst>
                  <a:outerShdw blurRad="38100" dist="38100" dir="2700000" algn="tl">
                    <a:srgbClr val="C0C0C0"/>
                  </a:outerShdw>
                </a:effectLst>
                <a:sym typeface="Wingdings" pitchFamily="2" charset="2"/>
              </a:rPr>
              <a:t> </a:t>
            </a:r>
            <a:r>
              <a:rPr lang="zh-CN" altLang="en-US" sz="1800" b="1" dirty="0">
                <a:effectLst>
                  <a:outerShdw blurRad="38100" dist="38100" dir="2700000" algn="tl">
                    <a:srgbClr val="C0C0C0"/>
                  </a:outerShdw>
                </a:effectLst>
                <a:sym typeface="Wingdings" pitchFamily="2" charset="2"/>
              </a:rPr>
              <a:t>起源问题</a:t>
            </a:r>
            <a:endParaRPr lang="en-US" altLang="zh-CN" sz="1800" b="1" dirty="0">
              <a:effectLst>
                <a:outerShdw blurRad="38100" dist="38100" dir="2700000" algn="tl">
                  <a:srgbClr val="C0C0C0"/>
                </a:outerShdw>
              </a:effectLst>
            </a:endParaRPr>
          </a:p>
          <a:p>
            <a:pPr eaLnBrk="1" hangingPunct="1">
              <a:buSzPct val="100000"/>
              <a:buFont typeface="Times New Roman" panose="02020603050405020304" pitchFamily="18" charset="0"/>
              <a:buNone/>
            </a:pPr>
            <a:r>
              <a:rPr lang="en-US" altLang="zh-CN" sz="1800" b="1" dirty="0">
                <a:effectLst>
                  <a:outerShdw blurRad="38100" dist="38100" dir="2700000" algn="tl">
                    <a:srgbClr val="C0C0C0"/>
                  </a:outerShdw>
                </a:effectLst>
              </a:rPr>
              <a:t> 2. </a:t>
            </a:r>
            <a:r>
              <a:rPr lang="zh-CN" altLang="en-US" sz="1800" b="1" dirty="0">
                <a:effectLst>
                  <a:outerShdw blurRad="38100" dist="38100" dir="2700000" algn="tl">
                    <a:srgbClr val="C0C0C0"/>
                  </a:outerShdw>
                </a:effectLst>
              </a:rPr>
              <a:t>怎么样获得能量</a:t>
            </a:r>
            <a:r>
              <a:rPr lang="en-US" altLang="zh-CN" sz="1800" b="1" dirty="0">
                <a:effectLst>
                  <a:outerShdw blurRad="38100" dist="38100" dir="2700000" algn="tl">
                    <a:srgbClr val="C0C0C0"/>
                  </a:outerShdw>
                </a:effectLst>
              </a:rPr>
              <a:t>? </a:t>
            </a:r>
            <a:r>
              <a:rPr lang="en-US" altLang="zh-CN" sz="1800" b="1" dirty="0">
                <a:effectLst>
                  <a:outerShdw blurRad="38100" dist="38100" dir="2700000" algn="tl">
                    <a:srgbClr val="C0C0C0"/>
                  </a:outerShdw>
                </a:effectLst>
                <a:sym typeface="Wingdings" pitchFamily="2" charset="2"/>
              </a:rPr>
              <a:t> </a:t>
            </a:r>
            <a:r>
              <a:rPr lang="zh-CN" altLang="en-US" sz="1800" b="1" dirty="0">
                <a:effectLst>
                  <a:outerShdw blurRad="38100" dist="38100" dir="2700000" algn="tl">
                    <a:srgbClr val="C0C0C0"/>
                  </a:outerShdw>
                </a:effectLst>
                <a:sym typeface="Wingdings" pitchFamily="2" charset="2"/>
              </a:rPr>
              <a:t>加速问题</a:t>
            </a:r>
            <a:endParaRPr lang="en-US" altLang="zh-CN" sz="1800" b="1" dirty="0">
              <a:effectLst>
                <a:outerShdw blurRad="38100" dist="38100" dir="2700000" algn="tl">
                  <a:srgbClr val="C0C0C0"/>
                </a:outerShdw>
              </a:effectLst>
              <a:sym typeface="Wingdings" pitchFamily="2" charset="2"/>
            </a:endParaRPr>
          </a:p>
          <a:p>
            <a:pPr eaLnBrk="1" hangingPunct="1">
              <a:buSzPct val="100000"/>
              <a:buFont typeface="Times New Roman" panose="02020603050405020304" pitchFamily="18" charset="0"/>
              <a:buNone/>
            </a:pPr>
            <a:r>
              <a:rPr lang="en-US" altLang="zh-CN" sz="1800" b="1" dirty="0">
                <a:effectLst>
                  <a:outerShdw blurRad="38100" dist="38100" dir="2700000" algn="tl">
                    <a:srgbClr val="C0C0C0"/>
                  </a:outerShdw>
                </a:effectLst>
              </a:rPr>
              <a:t> 3. </a:t>
            </a:r>
            <a:r>
              <a:rPr lang="zh-CN" altLang="en-US" sz="1800" b="1" dirty="0">
                <a:effectLst>
                  <a:outerShdw blurRad="38100" dist="38100" dir="2700000" algn="tl">
                    <a:srgbClr val="C0C0C0"/>
                  </a:outerShdw>
                </a:effectLst>
              </a:rPr>
              <a:t>怎么样到达地球</a:t>
            </a:r>
            <a:r>
              <a:rPr lang="en-US" altLang="zh-CN" sz="1800" b="1" dirty="0">
                <a:effectLst>
                  <a:outerShdw blurRad="38100" dist="38100" dir="2700000" algn="tl">
                    <a:srgbClr val="C0C0C0"/>
                  </a:outerShdw>
                </a:effectLst>
              </a:rPr>
              <a:t>?</a:t>
            </a:r>
            <a:r>
              <a:rPr lang="zh-CN" altLang="en-US" sz="1800" b="1" dirty="0">
                <a:effectLst>
                  <a:outerShdw blurRad="38100" dist="38100" dir="2700000" algn="tl">
                    <a:srgbClr val="C0C0C0"/>
                  </a:outerShdw>
                </a:effectLst>
              </a:rPr>
              <a:t> </a:t>
            </a:r>
            <a:r>
              <a:rPr lang="en-US" altLang="zh-CN" sz="1800" b="1" dirty="0">
                <a:effectLst>
                  <a:outerShdw blurRad="38100" dist="38100" dir="2700000" algn="tl">
                    <a:srgbClr val="C0C0C0"/>
                  </a:outerShdw>
                </a:effectLst>
                <a:sym typeface="Wingdings" pitchFamily="2" charset="2"/>
              </a:rPr>
              <a:t> </a:t>
            </a:r>
            <a:r>
              <a:rPr lang="zh-CN" altLang="en-US" sz="1800" b="1" dirty="0">
                <a:effectLst>
                  <a:outerShdw blurRad="38100" dist="38100" dir="2700000" algn="tl">
                    <a:srgbClr val="C0C0C0"/>
                  </a:outerShdw>
                </a:effectLst>
                <a:sym typeface="Wingdings" pitchFamily="2" charset="2"/>
              </a:rPr>
              <a:t>传播问题</a:t>
            </a:r>
            <a:endParaRPr lang="en-US" altLang="zh-CN" sz="1800" b="1" dirty="0">
              <a:effectLst>
                <a:outerShdw blurRad="38100" dist="38100" dir="2700000" algn="tl">
                  <a:srgbClr val="C0C0C0"/>
                </a:outerShdw>
              </a:effectLst>
            </a:endParaRPr>
          </a:p>
        </p:txBody>
      </p:sp>
    </p:spTree>
    <p:extLst>
      <p:ext uri="{BB962C8B-B14F-4D97-AF65-F5344CB8AC3E}">
        <p14:creationId xmlns:p14="http://schemas.microsoft.com/office/powerpoint/2010/main" val="260162151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0" y="-41461"/>
            <a:ext cx="8229600" cy="642080"/>
          </a:xfrm>
        </p:spPr>
        <p:txBody>
          <a:bodyPr>
            <a:normAutofit fontScale="90000"/>
          </a:bodyPr>
          <a:lstStyle/>
          <a:p>
            <a:r>
              <a:rPr kumimoji="1" lang="en-US" altLang="zh-CN" sz="3600" dirty="0">
                <a:solidFill>
                  <a:schemeClr val="tx2"/>
                </a:solidFill>
                <a:latin typeface="Comic Sans MS" panose="030F0902030302020204" pitchFamily="66" charset="0"/>
                <a:cs typeface="Comic Sans MS"/>
              </a:rPr>
              <a:t>Classic</a:t>
            </a:r>
            <a:r>
              <a:rPr kumimoji="1" lang="zh-CN" altLang="en-US" sz="3600" dirty="0">
                <a:solidFill>
                  <a:schemeClr val="tx2"/>
                </a:solidFill>
                <a:latin typeface="Comic Sans MS" panose="030F0902030302020204" pitchFamily="66" charset="0"/>
                <a:cs typeface="Comic Sans MS"/>
              </a:rPr>
              <a:t> </a:t>
            </a:r>
            <a:r>
              <a:rPr kumimoji="1" lang="en-US" altLang="zh-CN" sz="3600" dirty="0">
                <a:solidFill>
                  <a:schemeClr val="tx2"/>
                </a:solidFill>
                <a:latin typeface="Comic Sans MS" panose="030F0902030302020204" pitchFamily="66" charset="0"/>
                <a:cs typeface="Comic Sans MS"/>
              </a:rPr>
              <a:t>way</a:t>
            </a:r>
            <a:r>
              <a:rPr kumimoji="1" lang="zh-CN" altLang="en-US" sz="3600" dirty="0">
                <a:solidFill>
                  <a:schemeClr val="tx2"/>
                </a:solidFill>
                <a:latin typeface="Comic Sans MS" panose="030F0902030302020204" pitchFamily="66" charset="0"/>
                <a:cs typeface="Comic Sans MS"/>
              </a:rPr>
              <a:t> </a:t>
            </a:r>
            <a:r>
              <a:rPr kumimoji="1" lang="en-US" altLang="zh-CN" sz="3600" dirty="0">
                <a:solidFill>
                  <a:schemeClr val="tx2"/>
                </a:solidFill>
                <a:latin typeface="Comic Sans MS" panose="030F0902030302020204" pitchFamily="66" charset="0"/>
                <a:cs typeface="Comic Sans MS"/>
              </a:rPr>
              <a:t>to</a:t>
            </a:r>
            <a:r>
              <a:rPr kumimoji="1" lang="zh-CN" altLang="en-US" sz="3600" dirty="0">
                <a:solidFill>
                  <a:schemeClr val="tx2"/>
                </a:solidFill>
                <a:latin typeface="Comic Sans MS" panose="030F0902030302020204" pitchFamily="66" charset="0"/>
                <a:cs typeface="Comic Sans MS"/>
              </a:rPr>
              <a:t> </a:t>
            </a:r>
            <a:r>
              <a:rPr kumimoji="1" lang="en-US" altLang="zh-CN" sz="3600" dirty="0">
                <a:solidFill>
                  <a:schemeClr val="tx2"/>
                </a:solidFill>
                <a:latin typeface="Comic Sans MS" panose="030F0902030302020204" pitchFamily="66" charset="0"/>
                <a:cs typeface="Comic Sans MS"/>
              </a:rPr>
              <a:t>reconstruct</a:t>
            </a:r>
            <a:r>
              <a:rPr kumimoji="1" lang="zh-CN" altLang="en-US" sz="3600" dirty="0">
                <a:solidFill>
                  <a:schemeClr val="tx2"/>
                </a:solidFill>
                <a:latin typeface="Comic Sans MS" panose="030F0902030302020204" pitchFamily="66" charset="0"/>
                <a:cs typeface="Comic Sans MS"/>
              </a:rPr>
              <a:t> </a:t>
            </a:r>
            <a:r>
              <a:rPr kumimoji="1" lang="en-US" altLang="zh-CN" sz="3600" dirty="0">
                <a:solidFill>
                  <a:schemeClr val="tx2"/>
                </a:solidFill>
                <a:latin typeface="Comic Sans MS" panose="030F0902030302020204" pitchFamily="66" charset="0"/>
                <a:cs typeface="Comic Sans MS"/>
              </a:rPr>
              <a:t>the</a:t>
            </a:r>
            <a:r>
              <a:rPr kumimoji="1" lang="zh-CN" altLang="en-US" sz="3600" dirty="0">
                <a:solidFill>
                  <a:schemeClr val="tx2"/>
                </a:solidFill>
                <a:latin typeface="Comic Sans MS" panose="030F0902030302020204" pitchFamily="66" charset="0"/>
                <a:cs typeface="Comic Sans MS"/>
              </a:rPr>
              <a:t> </a:t>
            </a:r>
            <a:r>
              <a:rPr kumimoji="1" lang="en-US" altLang="zh-CN" sz="3600" dirty="0">
                <a:solidFill>
                  <a:schemeClr val="tx2"/>
                </a:solidFill>
                <a:latin typeface="Comic Sans MS" panose="030F0902030302020204" pitchFamily="66" charset="0"/>
                <a:cs typeface="Comic Sans MS"/>
              </a:rPr>
              <a:t>direction</a:t>
            </a:r>
            <a:r>
              <a:rPr kumimoji="1" lang="zh-CN" altLang="en-US" sz="3600" dirty="0">
                <a:solidFill>
                  <a:schemeClr val="tx2"/>
                </a:solidFill>
                <a:latin typeface="Comic Sans MS" panose="030F0902030302020204" pitchFamily="66" charset="0"/>
                <a:cs typeface="Comic Sans MS"/>
              </a:rPr>
              <a:t> </a:t>
            </a:r>
          </a:p>
        </p:txBody>
      </p:sp>
      <p:pic>
        <p:nvPicPr>
          <p:cNvPr id="9" name="图片 8"/>
          <p:cNvPicPr/>
          <p:nvPr/>
        </p:nvPicPr>
        <p:blipFill>
          <a:blip r:embed="rId2">
            <a:extLst>
              <a:ext uri="{28A0092B-C50C-407E-A947-70E740481C1C}">
                <a14:useLocalDpi xmlns:a14="http://schemas.microsoft.com/office/drawing/2010/main" val="0"/>
              </a:ext>
            </a:extLst>
          </a:blip>
          <a:srcRect/>
          <a:stretch>
            <a:fillRect/>
          </a:stretch>
        </p:blipFill>
        <p:spPr bwMode="auto">
          <a:xfrm>
            <a:off x="5845216" y="957293"/>
            <a:ext cx="2986268" cy="1726228"/>
          </a:xfrm>
          <a:prstGeom prst="rect">
            <a:avLst/>
          </a:prstGeom>
          <a:noFill/>
          <a:ln>
            <a:noFill/>
          </a:ln>
        </p:spPr>
      </p:pic>
      <p:pic>
        <p:nvPicPr>
          <p:cNvPr id="8" name="Picture 7" descr="A math equations and formulas&#10;&#10;Description automatically generated with medium confidence">
            <a:extLst>
              <a:ext uri="{FF2B5EF4-FFF2-40B4-BE49-F238E27FC236}">
                <a16:creationId xmlns:a16="http://schemas.microsoft.com/office/drawing/2014/main" id="{9B69B8CB-F233-2AC0-17D0-8945C7FFFCF0}"/>
              </a:ext>
            </a:extLst>
          </p:cNvPr>
          <p:cNvPicPr>
            <a:picLocks noChangeAspect="1"/>
          </p:cNvPicPr>
          <p:nvPr/>
        </p:nvPicPr>
        <p:blipFill>
          <a:blip r:embed="rId3"/>
          <a:stretch>
            <a:fillRect/>
          </a:stretch>
        </p:blipFill>
        <p:spPr>
          <a:xfrm>
            <a:off x="2743971" y="877033"/>
            <a:ext cx="3457440" cy="1886747"/>
          </a:xfrm>
          <a:prstGeom prst="rect">
            <a:avLst/>
          </a:prstGeom>
        </p:spPr>
      </p:pic>
      <p:pic>
        <p:nvPicPr>
          <p:cNvPr id="14" name="Picture 13">
            <a:extLst>
              <a:ext uri="{FF2B5EF4-FFF2-40B4-BE49-F238E27FC236}">
                <a16:creationId xmlns:a16="http://schemas.microsoft.com/office/drawing/2014/main" id="{E0243339-4DDF-95AD-7131-19197F00E346}"/>
              </a:ext>
            </a:extLst>
          </p:cNvPr>
          <p:cNvPicPr>
            <a:picLocks noChangeAspect="1"/>
          </p:cNvPicPr>
          <p:nvPr/>
        </p:nvPicPr>
        <p:blipFill>
          <a:blip r:embed="rId4"/>
          <a:stretch>
            <a:fillRect/>
          </a:stretch>
        </p:blipFill>
        <p:spPr>
          <a:xfrm>
            <a:off x="161623" y="699923"/>
            <a:ext cx="2582348" cy="2080450"/>
          </a:xfrm>
          <a:prstGeom prst="rect">
            <a:avLst/>
          </a:prstGeom>
        </p:spPr>
      </p:pic>
      <p:pic>
        <p:nvPicPr>
          <p:cNvPr id="15" name="图片 13">
            <a:extLst>
              <a:ext uri="{FF2B5EF4-FFF2-40B4-BE49-F238E27FC236}">
                <a16:creationId xmlns:a16="http://schemas.microsoft.com/office/drawing/2014/main" id="{EE564042-49BF-E2A4-6BEE-D1D212AD0895}"/>
              </a:ext>
            </a:extLst>
          </p:cNvPr>
          <p:cNvPicPr>
            <a:picLocks noChangeAspect="1"/>
          </p:cNvPicPr>
          <p:nvPr/>
        </p:nvPicPr>
        <p:blipFill>
          <a:blip r:embed="rId5"/>
          <a:stretch>
            <a:fillRect/>
          </a:stretch>
        </p:blipFill>
        <p:spPr>
          <a:xfrm>
            <a:off x="161622" y="3050506"/>
            <a:ext cx="3457439" cy="2204505"/>
          </a:xfrm>
          <a:prstGeom prst="rect">
            <a:avLst/>
          </a:prstGeom>
        </p:spPr>
      </p:pic>
      <p:graphicFrame>
        <p:nvGraphicFramePr>
          <p:cNvPr id="16" name="表格 11">
            <a:extLst>
              <a:ext uri="{FF2B5EF4-FFF2-40B4-BE49-F238E27FC236}">
                <a16:creationId xmlns:a16="http://schemas.microsoft.com/office/drawing/2014/main" id="{E0D9C8D6-55E2-A985-0C90-52159D1F0B1C}"/>
              </a:ext>
            </a:extLst>
          </p:cNvPr>
          <p:cNvGraphicFramePr>
            <a:graphicFrameLocks noGrp="1"/>
          </p:cNvGraphicFramePr>
          <p:nvPr>
            <p:extLst>
              <p:ext uri="{D42A27DB-BD31-4B8C-83A1-F6EECF244321}">
                <p14:modId xmlns:p14="http://schemas.microsoft.com/office/powerpoint/2010/main" val="2941269456"/>
              </p:ext>
            </p:extLst>
          </p:nvPr>
        </p:nvGraphicFramePr>
        <p:xfrm>
          <a:off x="4708276" y="3103298"/>
          <a:ext cx="2986269" cy="1981845"/>
        </p:xfrm>
        <a:graphic>
          <a:graphicData uri="http://schemas.openxmlformats.org/drawingml/2006/table">
            <a:tbl>
              <a:tblPr firstRow="1" bandRow="1">
                <a:tableStyleId>{5940675A-B579-460E-94D1-54222C63F5DA}</a:tableStyleId>
              </a:tblPr>
              <a:tblGrid>
                <a:gridCol w="1464402">
                  <a:extLst>
                    <a:ext uri="{9D8B030D-6E8A-4147-A177-3AD203B41FA5}">
                      <a16:colId xmlns:a16="http://schemas.microsoft.com/office/drawing/2014/main" val="426982695"/>
                    </a:ext>
                  </a:extLst>
                </a:gridCol>
                <a:gridCol w="788110">
                  <a:extLst>
                    <a:ext uri="{9D8B030D-6E8A-4147-A177-3AD203B41FA5}">
                      <a16:colId xmlns:a16="http://schemas.microsoft.com/office/drawing/2014/main" val="3688725787"/>
                    </a:ext>
                  </a:extLst>
                </a:gridCol>
                <a:gridCol w="733757">
                  <a:extLst>
                    <a:ext uri="{9D8B030D-6E8A-4147-A177-3AD203B41FA5}">
                      <a16:colId xmlns:a16="http://schemas.microsoft.com/office/drawing/2014/main" val="3145165602"/>
                    </a:ext>
                  </a:extLst>
                </a:gridCol>
              </a:tblGrid>
              <a:tr h="258470">
                <a:tc>
                  <a:txBody>
                    <a:bodyPr/>
                    <a:lstStyle/>
                    <a:p>
                      <a:r>
                        <a:rPr lang="en-US" altLang="zh-CN" sz="1200" b="1" dirty="0">
                          <a:solidFill>
                            <a:srgbClr val="C00000"/>
                          </a:solidFill>
                          <a:latin typeface="Times New Roman" panose="02020603050405020304" pitchFamily="18" charset="0"/>
                          <a:cs typeface="Times New Roman" panose="02020603050405020304" pitchFamily="18" charset="0"/>
                        </a:rPr>
                        <a:t>production version</a:t>
                      </a:r>
                      <a:endParaRPr lang="zh-CN" altLang="en-US" sz="1200" b="1" dirty="0">
                        <a:solidFill>
                          <a:srgbClr val="C00000"/>
                        </a:solidFill>
                        <a:latin typeface="Times New Roman" panose="02020603050405020304" pitchFamily="18" charset="0"/>
                        <a:cs typeface="Times New Roman" panose="02020603050405020304" pitchFamily="18" charset="0"/>
                      </a:endParaRPr>
                    </a:p>
                  </a:txBody>
                  <a:tcPr/>
                </a:tc>
                <a:tc>
                  <a:txBody>
                    <a:bodyPr/>
                    <a:lstStyle/>
                    <a:p>
                      <a:r>
                        <a:rPr lang="en-US" altLang="zh-CN" sz="1200" b="1" dirty="0">
                          <a:solidFill>
                            <a:srgbClr val="C00000"/>
                          </a:solidFill>
                          <a:latin typeface="Times New Roman" panose="02020603050405020304" pitchFamily="18" charset="0"/>
                          <a:cs typeface="Times New Roman" panose="02020603050405020304" pitchFamily="18" charset="0"/>
                        </a:rPr>
                        <a:t>Mk</a:t>
                      </a:r>
                      <a:endParaRPr lang="zh-CN" altLang="en-US" sz="1200" b="1" dirty="0">
                        <a:solidFill>
                          <a:srgbClr val="C00000"/>
                        </a:solidFill>
                        <a:latin typeface="Times New Roman" panose="02020603050405020304" pitchFamily="18" charset="0"/>
                        <a:cs typeface="Times New Roman" panose="02020603050405020304" pitchFamily="18" charset="0"/>
                      </a:endParaRPr>
                    </a:p>
                  </a:txBody>
                  <a:tcPr/>
                </a:tc>
                <a:tc>
                  <a:txBody>
                    <a:bodyPr/>
                    <a:lstStyle/>
                    <a:p>
                      <a:r>
                        <a:rPr lang="en-US" altLang="zh-CN" sz="1200" b="1" dirty="0">
                          <a:solidFill>
                            <a:srgbClr val="C00000"/>
                          </a:solidFill>
                          <a:latin typeface="Times New Roman" panose="02020603050405020304" pitchFamily="18" charset="0"/>
                          <a:cs typeface="Times New Roman" panose="02020603050405020304" pitchFamily="18" charset="0"/>
                        </a:rPr>
                        <a:t>Feb</a:t>
                      </a:r>
                      <a:endParaRPr lang="zh-CN" altLang="en-US" sz="1200" b="1" dirty="0">
                        <a:solidFill>
                          <a:srgbClr val="C00000"/>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4195069123"/>
                  </a:ext>
                </a:extLst>
              </a:tr>
              <a:tr h="335925">
                <a:tc>
                  <a:txBody>
                    <a:bodyPr/>
                    <a:lstStyle/>
                    <a:p>
                      <a:r>
                        <a:rPr lang="en-US" altLang="zh-CN" sz="1200" b="1" dirty="0">
                          <a:solidFill>
                            <a:srgbClr val="C00000"/>
                          </a:solidFill>
                          <a:latin typeface="Times New Roman" panose="02020603050405020304" pitchFamily="18" charset="0"/>
                          <a:cs typeface="Times New Roman" panose="02020603050405020304" pitchFamily="18" charset="0"/>
                        </a:rPr>
                        <a:t>[60,100)</a:t>
                      </a:r>
                      <a:endParaRPr lang="zh-CN" altLang="en-US" sz="1200" b="1" dirty="0">
                        <a:solidFill>
                          <a:srgbClr val="C00000"/>
                        </a:solidFill>
                        <a:latin typeface="Times New Roman" panose="02020603050405020304" pitchFamily="18" charset="0"/>
                        <a:cs typeface="Times New Roman" panose="02020603050405020304" pitchFamily="18" charset="0"/>
                      </a:endParaRPr>
                    </a:p>
                  </a:txBody>
                  <a:tcPr/>
                </a:tc>
                <a:tc>
                  <a:txBody>
                    <a:bodyPr/>
                    <a:lstStyle/>
                    <a:p>
                      <a:r>
                        <a:rPr lang="en-US" altLang="zh-CN" sz="1200" b="1" dirty="0">
                          <a:solidFill>
                            <a:srgbClr val="C00000"/>
                          </a:solidFill>
                          <a:latin typeface="Times New Roman" panose="02020603050405020304" pitchFamily="18" charset="0"/>
                          <a:cs typeface="Times New Roman" panose="02020603050405020304" pitchFamily="18" charset="0"/>
                        </a:rPr>
                        <a:t>1.28</a:t>
                      </a:r>
                      <a:endParaRPr lang="zh-CN" altLang="en-US" sz="1200" b="1" dirty="0">
                        <a:solidFill>
                          <a:srgbClr val="C00000"/>
                        </a:solidFill>
                        <a:latin typeface="Times New Roman" panose="02020603050405020304" pitchFamily="18" charset="0"/>
                        <a:cs typeface="Times New Roman" panose="02020603050405020304" pitchFamily="18" charset="0"/>
                      </a:endParaRPr>
                    </a:p>
                  </a:txBody>
                  <a:tcPr/>
                </a:tc>
                <a:tc>
                  <a:txBody>
                    <a:bodyPr/>
                    <a:lstStyle/>
                    <a:p>
                      <a:r>
                        <a:rPr lang="en-US" altLang="zh-CN" sz="1200" b="1" dirty="0">
                          <a:solidFill>
                            <a:srgbClr val="C00000"/>
                          </a:solidFill>
                          <a:latin typeface="Times New Roman" panose="02020603050405020304" pitchFamily="18" charset="0"/>
                          <a:cs typeface="Times New Roman" panose="02020603050405020304" pitchFamily="18" charset="0"/>
                        </a:rPr>
                        <a:t>0.60</a:t>
                      </a:r>
                      <a:endParaRPr lang="zh-CN" altLang="en-US" sz="1200" b="1" dirty="0">
                        <a:solidFill>
                          <a:srgbClr val="C00000"/>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4208924562"/>
                  </a:ext>
                </a:extLst>
              </a:tr>
              <a:tr h="258470">
                <a:tc>
                  <a:txBody>
                    <a:bodyPr/>
                    <a:lstStyle/>
                    <a:p>
                      <a:r>
                        <a:rPr lang="en-US" altLang="zh-CN" sz="1200" b="1" dirty="0">
                          <a:solidFill>
                            <a:srgbClr val="C00000"/>
                          </a:solidFill>
                          <a:latin typeface="Times New Roman" panose="02020603050405020304" pitchFamily="18" charset="0"/>
                          <a:cs typeface="Times New Roman" panose="02020603050405020304" pitchFamily="18" charset="0"/>
                        </a:rPr>
                        <a:t>[100,200)</a:t>
                      </a:r>
                      <a:endParaRPr lang="zh-CN" altLang="en-US" sz="1200" b="1" dirty="0">
                        <a:solidFill>
                          <a:srgbClr val="C00000"/>
                        </a:solidFill>
                        <a:latin typeface="Times New Roman" panose="02020603050405020304" pitchFamily="18" charset="0"/>
                        <a:cs typeface="Times New Roman" panose="02020603050405020304" pitchFamily="18" charset="0"/>
                      </a:endParaRPr>
                    </a:p>
                  </a:txBody>
                  <a:tcPr/>
                </a:tc>
                <a:tc>
                  <a:txBody>
                    <a:bodyPr/>
                    <a:lstStyle/>
                    <a:p>
                      <a:r>
                        <a:rPr lang="en-US" altLang="zh-CN" sz="1200" b="1" dirty="0">
                          <a:solidFill>
                            <a:srgbClr val="C00000"/>
                          </a:solidFill>
                          <a:latin typeface="Times New Roman" panose="02020603050405020304" pitchFamily="18" charset="0"/>
                          <a:cs typeface="Times New Roman" panose="02020603050405020304" pitchFamily="18" charset="0"/>
                        </a:rPr>
                        <a:t>0.74</a:t>
                      </a:r>
                      <a:endParaRPr lang="zh-CN" altLang="en-US" sz="1200" b="1" dirty="0">
                        <a:solidFill>
                          <a:srgbClr val="C00000"/>
                        </a:solidFill>
                        <a:latin typeface="Times New Roman" panose="02020603050405020304" pitchFamily="18" charset="0"/>
                        <a:cs typeface="Times New Roman" panose="02020603050405020304" pitchFamily="18" charset="0"/>
                      </a:endParaRPr>
                    </a:p>
                  </a:txBody>
                  <a:tcPr/>
                </a:tc>
                <a:tc>
                  <a:txBody>
                    <a:bodyPr/>
                    <a:lstStyle/>
                    <a:p>
                      <a:r>
                        <a:rPr lang="en-US" altLang="zh-CN" sz="1200" b="1" dirty="0">
                          <a:solidFill>
                            <a:srgbClr val="C00000"/>
                          </a:solidFill>
                          <a:latin typeface="Times New Roman" panose="02020603050405020304" pitchFamily="18" charset="0"/>
                          <a:cs typeface="Times New Roman" panose="02020603050405020304" pitchFamily="18" charset="0"/>
                        </a:rPr>
                        <a:t>0.42</a:t>
                      </a:r>
                      <a:endParaRPr lang="zh-CN" altLang="en-US" sz="1200" b="1" dirty="0">
                        <a:solidFill>
                          <a:srgbClr val="C00000"/>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075446213"/>
                  </a:ext>
                </a:extLst>
              </a:tr>
              <a:tr h="258470">
                <a:tc>
                  <a:txBody>
                    <a:bodyPr/>
                    <a:lstStyle/>
                    <a:p>
                      <a:r>
                        <a:rPr lang="en-US" altLang="zh-CN" sz="1200" dirty="0">
                          <a:latin typeface="Times New Roman" panose="02020603050405020304" pitchFamily="18" charset="0"/>
                          <a:cs typeface="Times New Roman" panose="02020603050405020304" pitchFamily="18" charset="0"/>
                        </a:rPr>
                        <a:t>[200,300)</a:t>
                      </a:r>
                    </a:p>
                  </a:txBody>
                  <a:tcPr/>
                </a:tc>
                <a:tc>
                  <a:txBody>
                    <a:bodyPr/>
                    <a:lstStyle/>
                    <a:p>
                      <a:r>
                        <a:rPr lang="en-US" altLang="zh-CN" sz="1200" dirty="0">
                          <a:latin typeface="Times New Roman" panose="02020603050405020304" pitchFamily="18" charset="0"/>
                          <a:cs typeface="Times New Roman" panose="02020603050405020304" pitchFamily="18" charset="0"/>
                        </a:rPr>
                        <a:t>0.45</a:t>
                      </a:r>
                      <a:endParaRPr lang="zh-CN" altLang="en-US" sz="1200" dirty="0">
                        <a:latin typeface="Times New Roman" panose="02020603050405020304" pitchFamily="18" charset="0"/>
                        <a:cs typeface="Times New Roman" panose="02020603050405020304" pitchFamily="18" charset="0"/>
                      </a:endParaRPr>
                    </a:p>
                  </a:txBody>
                  <a:tcPr/>
                </a:tc>
                <a:tc>
                  <a:txBody>
                    <a:bodyPr/>
                    <a:lstStyle/>
                    <a:p>
                      <a:r>
                        <a:rPr lang="en-US" altLang="zh-CN" sz="1200" dirty="0">
                          <a:latin typeface="Times New Roman" panose="02020603050405020304" pitchFamily="18" charset="0"/>
                          <a:cs typeface="Times New Roman" panose="02020603050405020304" pitchFamily="18" charset="0"/>
                        </a:rPr>
                        <a:t>0.40</a:t>
                      </a:r>
                      <a:endParaRPr lang="zh-CN" altLang="en-US" sz="12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850025806"/>
                  </a:ext>
                </a:extLst>
              </a:tr>
              <a:tr h="258470">
                <a:tc>
                  <a:txBody>
                    <a:bodyPr/>
                    <a:lstStyle/>
                    <a:p>
                      <a:r>
                        <a:rPr lang="en-US" altLang="zh-CN" sz="1200" dirty="0">
                          <a:latin typeface="Times New Roman" panose="02020603050405020304" pitchFamily="18" charset="0"/>
                          <a:cs typeface="Times New Roman" panose="02020603050405020304" pitchFamily="18" charset="0"/>
                        </a:rPr>
                        <a:t>[300,500)</a:t>
                      </a:r>
                    </a:p>
                  </a:txBody>
                  <a:tcPr/>
                </a:tc>
                <a:tc>
                  <a:txBody>
                    <a:bodyPr/>
                    <a:lstStyle/>
                    <a:p>
                      <a:r>
                        <a:rPr lang="en-US" altLang="zh-CN" sz="1200" dirty="0">
                          <a:latin typeface="Times New Roman" panose="02020603050405020304" pitchFamily="18" charset="0"/>
                          <a:cs typeface="Times New Roman" panose="02020603050405020304" pitchFamily="18" charset="0"/>
                        </a:rPr>
                        <a:t>0.38</a:t>
                      </a:r>
                      <a:endParaRPr lang="zh-CN" altLang="en-US" sz="1200" dirty="0">
                        <a:latin typeface="Times New Roman" panose="02020603050405020304" pitchFamily="18" charset="0"/>
                        <a:cs typeface="Times New Roman" panose="02020603050405020304" pitchFamily="18" charset="0"/>
                      </a:endParaRPr>
                    </a:p>
                  </a:txBody>
                  <a:tcPr/>
                </a:tc>
                <a:tc>
                  <a:txBody>
                    <a:bodyPr/>
                    <a:lstStyle/>
                    <a:p>
                      <a:r>
                        <a:rPr lang="en-US" altLang="zh-CN" sz="1200" dirty="0">
                          <a:latin typeface="Times New Roman" panose="02020603050405020304" pitchFamily="18" charset="0"/>
                          <a:cs typeface="Times New Roman" panose="02020603050405020304" pitchFamily="18" charset="0"/>
                        </a:rPr>
                        <a:t>0.28</a:t>
                      </a:r>
                      <a:endParaRPr lang="zh-CN" altLang="en-US" sz="12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4005740608"/>
                  </a:ext>
                </a:extLst>
              </a:tr>
              <a:tr h="258470">
                <a:tc>
                  <a:txBody>
                    <a:bodyPr/>
                    <a:lstStyle/>
                    <a:p>
                      <a:r>
                        <a:rPr lang="en-US" altLang="zh-CN" sz="1200" dirty="0">
                          <a:latin typeface="Times New Roman" panose="02020603050405020304" pitchFamily="18" charset="0"/>
                          <a:cs typeface="Times New Roman" panose="02020603050405020304" pitchFamily="18" charset="0"/>
                        </a:rPr>
                        <a:t>[500,800)</a:t>
                      </a:r>
                      <a:endParaRPr lang="zh-CN" altLang="en-US" sz="1200" dirty="0">
                        <a:latin typeface="Times New Roman" panose="02020603050405020304" pitchFamily="18" charset="0"/>
                        <a:cs typeface="Times New Roman" panose="02020603050405020304" pitchFamily="18" charset="0"/>
                      </a:endParaRPr>
                    </a:p>
                  </a:txBody>
                  <a:tcPr/>
                </a:tc>
                <a:tc>
                  <a:txBody>
                    <a:bodyPr/>
                    <a:lstStyle/>
                    <a:p>
                      <a:r>
                        <a:rPr lang="en-US" altLang="zh-CN" sz="1200" dirty="0">
                          <a:latin typeface="Times New Roman" panose="02020603050405020304" pitchFamily="18" charset="0"/>
                          <a:cs typeface="Times New Roman" panose="02020603050405020304" pitchFamily="18" charset="0"/>
                        </a:rPr>
                        <a:t>0.29</a:t>
                      </a:r>
                      <a:endParaRPr lang="zh-CN" altLang="en-US" sz="1200" dirty="0">
                        <a:latin typeface="Times New Roman" panose="02020603050405020304" pitchFamily="18" charset="0"/>
                        <a:cs typeface="Times New Roman" panose="02020603050405020304" pitchFamily="18" charset="0"/>
                      </a:endParaRPr>
                    </a:p>
                  </a:txBody>
                  <a:tcPr/>
                </a:tc>
                <a:tc>
                  <a:txBody>
                    <a:bodyPr/>
                    <a:lstStyle/>
                    <a:p>
                      <a:r>
                        <a:rPr lang="en-US" altLang="zh-CN" sz="1200" dirty="0">
                          <a:latin typeface="Times New Roman" panose="02020603050405020304" pitchFamily="18" charset="0"/>
                          <a:cs typeface="Times New Roman" panose="02020603050405020304" pitchFamily="18" charset="0"/>
                        </a:rPr>
                        <a:t>0.24</a:t>
                      </a:r>
                      <a:endParaRPr lang="zh-CN" altLang="en-US" sz="12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5688852"/>
                  </a:ext>
                </a:extLst>
              </a:tr>
              <a:tr h="258470">
                <a:tc>
                  <a:txBody>
                    <a:bodyPr/>
                    <a:lstStyle/>
                    <a:p>
                      <a:r>
                        <a:rPr lang="en-US" altLang="zh-CN" sz="1200" dirty="0">
                          <a:latin typeface="Times New Roman" panose="02020603050405020304" pitchFamily="18" charset="0"/>
                          <a:cs typeface="Times New Roman" panose="02020603050405020304" pitchFamily="18" charset="0"/>
                        </a:rPr>
                        <a:t>[800,2000)</a:t>
                      </a:r>
                      <a:endParaRPr lang="zh-CN" altLang="en-US" sz="1200" dirty="0">
                        <a:latin typeface="Times New Roman" panose="02020603050405020304" pitchFamily="18" charset="0"/>
                        <a:cs typeface="Times New Roman" panose="02020603050405020304" pitchFamily="18" charset="0"/>
                      </a:endParaRPr>
                    </a:p>
                  </a:txBody>
                  <a:tcPr/>
                </a:tc>
                <a:tc>
                  <a:txBody>
                    <a:bodyPr/>
                    <a:lstStyle/>
                    <a:p>
                      <a:r>
                        <a:rPr lang="en-US" altLang="zh-CN" sz="1200" dirty="0">
                          <a:latin typeface="Times New Roman" panose="02020603050405020304" pitchFamily="18" charset="0"/>
                          <a:cs typeface="Times New Roman" panose="02020603050405020304" pitchFamily="18" charset="0"/>
                        </a:rPr>
                        <a:t>0.25</a:t>
                      </a:r>
                      <a:endParaRPr lang="zh-CN" altLang="en-US" sz="1200" dirty="0">
                        <a:latin typeface="Times New Roman" panose="02020603050405020304" pitchFamily="18" charset="0"/>
                        <a:cs typeface="Times New Roman" panose="02020603050405020304" pitchFamily="18" charset="0"/>
                      </a:endParaRPr>
                    </a:p>
                  </a:txBody>
                  <a:tcPr/>
                </a:tc>
                <a:tc>
                  <a:txBody>
                    <a:bodyPr/>
                    <a:lstStyle/>
                    <a:p>
                      <a:r>
                        <a:rPr lang="en-US" altLang="zh-CN" sz="1200" dirty="0">
                          <a:latin typeface="Times New Roman" panose="02020603050405020304" pitchFamily="18" charset="0"/>
                          <a:cs typeface="Times New Roman" panose="02020603050405020304" pitchFamily="18" charset="0"/>
                        </a:rPr>
                        <a:t>0.20</a:t>
                      </a:r>
                      <a:endParaRPr lang="zh-CN" altLang="en-US" sz="12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471141700"/>
                  </a:ext>
                </a:extLst>
              </a:tr>
            </a:tbl>
          </a:graphicData>
        </a:graphic>
      </p:graphicFrame>
      <p:pic>
        <p:nvPicPr>
          <p:cNvPr id="20" name="Picture 19" descr="A close-up of words&#10;&#10;Description automatically generated">
            <a:extLst>
              <a:ext uri="{FF2B5EF4-FFF2-40B4-BE49-F238E27FC236}">
                <a16:creationId xmlns:a16="http://schemas.microsoft.com/office/drawing/2014/main" id="{CC076968-588C-7AF3-F046-1AC058F2DBFF}"/>
              </a:ext>
            </a:extLst>
          </p:cNvPr>
          <p:cNvPicPr>
            <a:picLocks noChangeAspect="1"/>
          </p:cNvPicPr>
          <p:nvPr/>
        </p:nvPicPr>
        <p:blipFill>
          <a:blip r:embed="rId6"/>
          <a:stretch>
            <a:fillRect/>
          </a:stretch>
        </p:blipFill>
        <p:spPr>
          <a:xfrm>
            <a:off x="1352130" y="5287262"/>
            <a:ext cx="6798857" cy="1550173"/>
          </a:xfrm>
          <a:prstGeom prst="rect">
            <a:avLst/>
          </a:prstGeom>
        </p:spPr>
      </p:pic>
    </p:spTree>
    <p:extLst>
      <p:ext uri="{BB962C8B-B14F-4D97-AF65-F5344CB8AC3E}">
        <p14:creationId xmlns:p14="http://schemas.microsoft.com/office/powerpoint/2010/main" val="347068754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E486F3-2D3A-FFBF-F8EC-007F7E52C452}"/>
              </a:ext>
            </a:extLst>
          </p:cNvPr>
          <p:cNvSpPr>
            <a:spLocks noGrp="1"/>
          </p:cNvSpPr>
          <p:nvPr>
            <p:ph type="title"/>
          </p:nvPr>
        </p:nvSpPr>
        <p:spPr>
          <a:xfrm>
            <a:off x="457200" y="274638"/>
            <a:ext cx="8229600" cy="687263"/>
          </a:xfrm>
        </p:spPr>
        <p:txBody>
          <a:bodyPr>
            <a:normAutofit/>
          </a:bodyPr>
          <a:lstStyle/>
          <a:p>
            <a:r>
              <a:rPr lang="en-US" sz="3600" dirty="0">
                <a:solidFill>
                  <a:schemeClr val="tx2"/>
                </a:solidFill>
                <a:latin typeface="Comic Sans MS" panose="030F0902030302020204" pitchFamily="66" charset="0"/>
              </a:rPr>
              <a:t>Shower reconstruction resolution</a:t>
            </a:r>
            <a:endParaRPr lang="en-CN" sz="3600" dirty="0">
              <a:solidFill>
                <a:schemeClr val="tx2"/>
              </a:solidFill>
              <a:latin typeface="Comic Sans MS" panose="030F0902030302020204" pitchFamily="66" charset="0"/>
            </a:endParaRPr>
          </a:p>
        </p:txBody>
      </p:sp>
      <p:pic>
        <p:nvPicPr>
          <p:cNvPr id="5" name="Picture 4" descr="A graph of energy and energy&#10;&#10;Description automatically generated">
            <a:extLst>
              <a:ext uri="{FF2B5EF4-FFF2-40B4-BE49-F238E27FC236}">
                <a16:creationId xmlns:a16="http://schemas.microsoft.com/office/drawing/2014/main" id="{8765720E-FB93-AD59-5C1E-07BFDFEF956B}"/>
              </a:ext>
            </a:extLst>
          </p:cNvPr>
          <p:cNvPicPr>
            <a:picLocks noChangeAspect="1"/>
          </p:cNvPicPr>
          <p:nvPr/>
        </p:nvPicPr>
        <p:blipFill>
          <a:blip r:embed="rId2"/>
          <a:stretch>
            <a:fillRect/>
          </a:stretch>
        </p:blipFill>
        <p:spPr>
          <a:xfrm>
            <a:off x="4139082" y="1074480"/>
            <a:ext cx="4464589" cy="3083973"/>
          </a:xfrm>
          <a:prstGeom prst="rect">
            <a:avLst/>
          </a:prstGeom>
        </p:spPr>
      </p:pic>
      <p:pic>
        <p:nvPicPr>
          <p:cNvPr id="6" name="Picture 5">
            <a:extLst>
              <a:ext uri="{FF2B5EF4-FFF2-40B4-BE49-F238E27FC236}">
                <a16:creationId xmlns:a16="http://schemas.microsoft.com/office/drawing/2014/main" id="{8EF1BD3F-B348-F71E-5B63-20A2D8107EF7}"/>
              </a:ext>
            </a:extLst>
          </p:cNvPr>
          <p:cNvPicPr>
            <a:picLocks noChangeAspect="1"/>
          </p:cNvPicPr>
          <p:nvPr/>
        </p:nvPicPr>
        <p:blipFill>
          <a:blip r:embed="rId3"/>
          <a:stretch>
            <a:fillRect/>
          </a:stretch>
        </p:blipFill>
        <p:spPr>
          <a:xfrm>
            <a:off x="268431" y="1246059"/>
            <a:ext cx="3781055" cy="2533900"/>
          </a:xfrm>
          <a:prstGeom prst="rect">
            <a:avLst/>
          </a:prstGeom>
        </p:spPr>
      </p:pic>
      <p:pic>
        <p:nvPicPr>
          <p:cNvPr id="7" name="图片 2">
            <a:extLst>
              <a:ext uri="{FF2B5EF4-FFF2-40B4-BE49-F238E27FC236}">
                <a16:creationId xmlns:a16="http://schemas.microsoft.com/office/drawing/2014/main" id="{915EA6A7-3D08-B8BC-BA42-1EEB7EEE8783}"/>
              </a:ext>
            </a:extLst>
          </p:cNvPr>
          <p:cNvPicPr>
            <a:picLocks noChangeAspect="1"/>
          </p:cNvPicPr>
          <p:nvPr/>
        </p:nvPicPr>
        <p:blipFill>
          <a:blip r:embed="rId4"/>
          <a:stretch>
            <a:fillRect/>
          </a:stretch>
        </p:blipFill>
        <p:spPr>
          <a:xfrm>
            <a:off x="178835" y="3833982"/>
            <a:ext cx="3960247" cy="2749380"/>
          </a:xfrm>
          <a:prstGeom prst="rect">
            <a:avLst/>
          </a:prstGeom>
        </p:spPr>
      </p:pic>
      <p:pic>
        <p:nvPicPr>
          <p:cNvPr id="9" name="Picture 8" descr="A graph of a graph&#10;&#10;Description automatically generated">
            <a:extLst>
              <a:ext uri="{FF2B5EF4-FFF2-40B4-BE49-F238E27FC236}">
                <a16:creationId xmlns:a16="http://schemas.microsoft.com/office/drawing/2014/main" id="{4ACB1400-69F0-3687-B003-84F68ED7DB32}"/>
              </a:ext>
            </a:extLst>
          </p:cNvPr>
          <p:cNvPicPr>
            <a:picLocks noChangeAspect="1"/>
          </p:cNvPicPr>
          <p:nvPr/>
        </p:nvPicPr>
        <p:blipFill>
          <a:blip r:embed="rId5"/>
          <a:stretch>
            <a:fillRect/>
          </a:stretch>
        </p:blipFill>
        <p:spPr>
          <a:xfrm>
            <a:off x="4329296" y="3897708"/>
            <a:ext cx="4274375" cy="2946400"/>
          </a:xfrm>
          <a:prstGeom prst="rect">
            <a:avLst/>
          </a:prstGeom>
        </p:spPr>
      </p:pic>
    </p:spTree>
    <p:extLst>
      <p:ext uri="{BB962C8B-B14F-4D97-AF65-F5344CB8AC3E}">
        <p14:creationId xmlns:p14="http://schemas.microsoft.com/office/powerpoint/2010/main" val="172567723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stretch>
            <a:fillRect/>
          </a:stretch>
        </p:blipFill>
        <p:spPr>
          <a:xfrm>
            <a:off x="4041458" y="1817371"/>
            <a:ext cx="5016341" cy="3884771"/>
          </a:xfrm>
          <a:prstGeom prst="rect">
            <a:avLst/>
          </a:prstGeom>
        </p:spPr>
      </p:pic>
      <p:sp>
        <p:nvSpPr>
          <p:cNvPr id="6" name="灯片编号占位符 5"/>
          <p:cNvSpPr>
            <a:spLocks noGrp="1"/>
          </p:cNvSpPr>
          <p:nvPr>
            <p:ph type="sldNum" sz="quarter" idx="12"/>
          </p:nvPr>
        </p:nvSpPr>
        <p:spPr/>
        <p:txBody>
          <a:bodyPr/>
          <a:lstStyle/>
          <a:p>
            <a:fld id="{056BCD09-4327-4F97-8FD7-1554D8F5D37D}" type="slidenum">
              <a:rPr lang="zh-CN" altLang="en-US" smtClean="0"/>
              <a:t>32</a:t>
            </a:fld>
            <a:endParaRPr lang="zh-CN" altLang="en-US"/>
          </a:p>
        </p:txBody>
      </p:sp>
      <p:pic>
        <p:nvPicPr>
          <p:cNvPr id="7" name="图片 6"/>
          <p:cNvPicPr>
            <a:picLocks noChangeAspect="1"/>
          </p:cNvPicPr>
          <p:nvPr/>
        </p:nvPicPr>
        <p:blipFill rotWithShape="1">
          <a:blip r:embed="rId3" cstate="print">
            <a:extLst>
              <a:ext uri="{28A0092B-C50C-407E-A947-70E740481C1C}">
                <a14:useLocalDpi xmlns:a14="http://schemas.microsoft.com/office/drawing/2010/main" val="0"/>
              </a:ext>
            </a:extLst>
          </a:blip>
          <a:srcRect l="10502" t="21263" r="8559" b="38561"/>
          <a:stretch>
            <a:fillRect/>
          </a:stretch>
        </p:blipFill>
        <p:spPr>
          <a:xfrm>
            <a:off x="343467" y="1124110"/>
            <a:ext cx="1202507" cy="795863"/>
          </a:xfrm>
          <a:prstGeom prst="rect">
            <a:avLst/>
          </a:prstGeom>
        </p:spPr>
      </p:pic>
      <p:cxnSp>
        <p:nvCxnSpPr>
          <p:cNvPr id="8" name="直接连接符 7"/>
          <p:cNvCxnSpPr/>
          <p:nvPr/>
        </p:nvCxnSpPr>
        <p:spPr>
          <a:xfrm flipV="1">
            <a:off x="1826879" y="1770092"/>
            <a:ext cx="6272100" cy="14463"/>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flipV="1">
            <a:off x="1826879" y="1723028"/>
            <a:ext cx="6272100" cy="14463"/>
          </a:xfrm>
          <a:prstGeom prst="line">
            <a:avLst/>
          </a:prstGeom>
          <a:ln w="57150">
            <a:solidFill>
              <a:srgbClr val="002060"/>
            </a:solidFill>
          </a:ln>
        </p:spPr>
        <p:style>
          <a:lnRef idx="1">
            <a:schemeClr val="accent1"/>
          </a:lnRef>
          <a:fillRef idx="0">
            <a:schemeClr val="accent1"/>
          </a:fillRef>
          <a:effectRef idx="0">
            <a:schemeClr val="accent1"/>
          </a:effectRef>
          <a:fontRef idx="minor">
            <a:schemeClr val="tx1"/>
          </a:fontRef>
        </p:style>
      </p:cxnSp>
      <p:sp>
        <p:nvSpPr>
          <p:cNvPr id="10" name="文本框 9"/>
          <p:cNvSpPr txBox="1"/>
          <p:nvPr/>
        </p:nvSpPr>
        <p:spPr>
          <a:xfrm>
            <a:off x="1687974" y="531995"/>
            <a:ext cx="4425827" cy="553998"/>
          </a:xfrm>
          <a:prstGeom prst="rect">
            <a:avLst/>
          </a:prstGeom>
          <a:noFill/>
        </p:spPr>
        <p:txBody>
          <a:bodyPr wrap="none" rtlCol="0">
            <a:spAutoFit/>
          </a:bodyPr>
          <a:lstStyle/>
          <a:p>
            <a:r>
              <a:rPr lang="en-US" altLang="zh-CN" sz="3000" dirty="0">
                <a:solidFill>
                  <a:srgbClr val="002060"/>
                </a:solidFill>
                <a:latin typeface="Times New Roman" panose="02020603050405020304" pitchFamily="18" charset="0"/>
                <a:cs typeface="Times New Roman" panose="02020603050405020304" pitchFamily="18" charset="0"/>
              </a:rPr>
              <a:t>KM2A </a:t>
            </a:r>
            <a:r>
              <a:rPr lang="zh-CN" altLang="en-US" sz="3000" dirty="0">
                <a:solidFill>
                  <a:srgbClr val="002060"/>
                </a:solidFill>
                <a:latin typeface="Times New Roman" panose="02020603050405020304" pitchFamily="18" charset="0"/>
                <a:cs typeface="Times New Roman" panose="02020603050405020304" pitchFamily="18" charset="0"/>
              </a:rPr>
              <a:t>重建数据质量监测</a:t>
            </a:r>
          </a:p>
        </p:txBody>
      </p:sp>
      <p:sp>
        <p:nvSpPr>
          <p:cNvPr id="11" name="文本框 10"/>
          <p:cNvSpPr txBox="1"/>
          <p:nvPr/>
        </p:nvSpPr>
        <p:spPr>
          <a:xfrm>
            <a:off x="154305" y="1879156"/>
            <a:ext cx="4091941" cy="2723823"/>
          </a:xfrm>
          <a:prstGeom prst="rect">
            <a:avLst/>
          </a:prstGeom>
          <a:noFill/>
        </p:spPr>
        <p:txBody>
          <a:bodyPr wrap="square" rtlCol="0">
            <a:spAutoFit/>
          </a:bodyPr>
          <a:lstStyle/>
          <a:p>
            <a:pPr marL="214313" indent="-214313">
              <a:buFont typeface="Wingdings" panose="05000000000000000000" pitchFamily="2" charset="2"/>
              <a:buChar char="n"/>
            </a:pPr>
            <a:r>
              <a:rPr lang="zh-CN" altLang="en-US" dirty="0">
                <a:latin typeface="Times New Roman" panose="02020603050405020304" pitchFamily="18" charset="0"/>
                <a:ea typeface="黑体" panose="02010609060101010101" pitchFamily="49" charset="-122"/>
                <a:cs typeface="Times New Roman" panose="02020603050405020304" pitchFamily="18" charset="0"/>
              </a:rPr>
              <a:t> 重建文件情况：</a:t>
            </a:r>
          </a:p>
          <a:p>
            <a:pPr marL="257175" indent="-257175">
              <a:buFont typeface="Arial" panose="020B0604020202020204" pitchFamily="34" charset="0"/>
              <a:buChar char="•"/>
            </a:pPr>
            <a:r>
              <a:rPr lang="zh-CN" altLang="en-US" sz="1500" dirty="0">
                <a:latin typeface="宋体" panose="02010600030101010101" pitchFamily="2" charset="-122"/>
                <a:ea typeface="宋体" panose="02010600030101010101" pitchFamily="2" charset="-122"/>
                <a:cs typeface="Times New Roman" panose="02020603050405020304" pitchFamily="18" charset="0"/>
              </a:rPr>
              <a:t>二分之一阵列：2019年</a:t>
            </a:r>
            <a:r>
              <a:rPr lang="en-US" altLang="zh-CN" sz="1500" dirty="0">
                <a:latin typeface="宋体" panose="02010600030101010101" pitchFamily="2" charset="-122"/>
                <a:ea typeface="宋体" panose="02010600030101010101" pitchFamily="2" charset="-122"/>
                <a:cs typeface="Times New Roman" panose="02020603050405020304" pitchFamily="18" charset="0"/>
              </a:rPr>
              <a:t>12</a:t>
            </a:r>
            <a:r>
              <a:rPr lang="zh-CN" altLang="en-US" sz="1500" dirty="0">
                <a:latin typeface="宋体" panose="02010600030101010101" pitchFamily="2" charset="-122"/>
                <a:ea typeface="宋体" panose="02010600030101010101" pitchFamily="2" charset="-122"/>
                <a:cs typeface="Times New Roman" panose="02020603050405020304" pitchFamily="18" charset="0"/>
              </a:rPr>
              <a:t>月</a:t>
            </a:r>
            <a:r>
              <a:rPr lang="en-US" altLang="zh-CN" sz="1500" dirty="0">
                <a:latin typeface="宋体" panose="02010600030101010101" pitchFamily="2" charset="-122"/>
                <a:ea typeface="宋体" panose="02010600030101010101" pitchFamily="2" charset="-122"/>
                <a:cs typeface="Times New Roman" panose="02020603050405020304" pitchFamily="18" charset="0"/>
              </a:rPr>
              <a:t>27</a:t>
            </a:r>
            <a:r>
              <a:rPr lang="zh-CN" altLang="en-US" sz="1500" dirty="0">
                <a:latin typeface="宋体" panose="02010600030101010101" pitchFamily="2" charset="-122"/>
                <a:ea typeface="宋体" panose="02010600030101010101" pitchFamily="2" charset="-122"/>
                <a:cs typeface="Times New Roman" panose="02020603050405020304" pitchFamily="18" charset="0"/>
              </a:rPr>
              <a:t>日至</a:t>
            </a:r>
            <a:r>
              <a:rPr lang="en-US" altLang="zh-CN" sz="1500" dirty="0">
                <a:latin typeface="宋体" panose="02010600030101010101" pitchFamily="2" charset="-122"/>
                <a:ea typeface="宋体" panose="02010600030101010101" pitchFamily="2" charset="-122"/>
                <a:cs typeface="Times New Roman" panose="02020603050405020304" pitchFamily="18" charset="0"/>
              </a:rPr>
              <a:t>2020</a:t>
            </a:r>
            <a:r>
              <a:rPr lang="zh-CN" altLang="en-US" sz="1500" dirty="0">
                <a:latin typeface="宋体" panose="02010600030101010101" pitchFamily="2" charset="-122"/>
                <a:ea typeface="宋体" panose="02010600030101010101" pitchFamily="2" charset="-122"/>
                <a:cs typeface="Times New Roman" panose="02020603050405020304" pitchFamily="18" charset="0"/>
              </a:rPr>
              <a:t>年</a:t>
            </a:r>
            <a:r>
              <a:rPr lang="en-US" altLang="zh-CN" sz="1500" dirty="0">
                <a:latin typeface="宋体" panose="02010600030101010101" pitchFamily="2" charset="-122"/>
                <a:ea typeface="宋体" panose="02010600030101010101" pitchFamily="2" charset="-122"/>
                <a:cs typeface="Times New Roman" panose="02020603050405020304" pitchFamily="18" charset="0"/>
              </a:rPr>
              <a:t>11</a:t>
            </a:r>
            <a:r>
              <a:rPr lang="zh-CN" altLang="en-US" sz="1500" dirty="0">
                <a:latin typeface="宋体" panose="02010600030101010101" pitchFamily="2" charset="-122"/>
                <a:ea typeface="宋体" panose="02010600030101010101" pitchFamily="2" charset="-122"/>
                <a:cs typeface="Times New Roman" panose="02020603050405020304" pitchFamily="18" charset="0"/>
              </a:rPr>
              <a:t>月</a:t>
            </a:r>
            <a:r>
              <a:rPr lang="en-US" altLang="zh-CN" sz="1500" dirty="0">
                <a:latin typeface="宋体" panose="02010600030101010101" pitchFamily="2" charset="-122"/>
                <a:ea typeface="宋体" panose="02010600030101010101" pitchFamily="2" charset="-122"/>
                <a:cs typeface="Times New Roman" panose="02020603050405020304" pitchFamily="18" charset="0"/>
              </a:rPr>
              <a:t>30</a:t>
            </a:r>
            <a:r>
              <a:rPr lang="zh-CN" altLang="en-US" sz="1500" dirty="0">
                <a:latin typeface="宋体" panose="02010600030101010101" pitchFamily="2" charset="-122"/>
                <a:ea typeface="宋体" panose="02010600030101010101" pitchFamily="2" charset="-122"/>
                <a:cs typeface="Times New Roman" panose="02020603050405020304" pitchFamily="18" charset="0"/>
              </a:rPr>
              <a:t>日，</a:t>
            </a:r>
            <a:r>
              <a:rPr lang="zh-CN" altLang="en-US" sz="1500" dirty="0">
                <a:latin typeface="Arial" panose="020B0604020202020204" pitchFamily="34" charset="0"/>
                <a:ea typeface="宋体" panose="02010600030101010101" pitchFamily="2" charset="-122"/>
                <a:sym typeface="+mn-ea"/>
              </a:rPr>
              <a:t>每天约</a:t>
            </a:r>
            <a:r>
              <a:rPr lang="en-US" altLang="zh-CN" sz="1500" b="1" dirty="0">
                <a:solidFill>
                  <a:srgbClr val="FF0000"/>
                </a:solidFill>
                <a:latin typeface="Arial" panose="020B0604020202020204" pitchFamily="34" charset="0"/>
                <a:ea typeface="宋体" panose="02010600030101010101" pitchFamily="2" charset="-122"/>
                <a:sym typeface="+mn-ea"/>
              </a:rPr>
              <a:t>700</a:t>
            </a:r>
            <a:r>
              <a:rPr lang="zh-CN" altLang="en-US" sz="1500" dirty="0">
                <a:latin typeface="Arial" panose="020B0604020202020204" pitchFamily="34" charset="0"/>
                <a:ea typeface="宋体" panose="02010600030101010101" pitchFamily="2" charset="-122"/>
                <a:sym typeface="+mn-ea"/>
              </a:rPr>
              <a:t>个重建文件；</a:t>
            </a:r>
          </a:p>
          <a:p>
            <a:pPr marL="257175" indent="-257175">
              <a:buFont typeface="Arial" panose="020B0604020202020204" pitchFamily="34" charset="0"/>
              <a:buChar char="•"/>
            </a:pPr>
            <a:r>
              <a:rPr lang="zh-CN" altLang="en-US" sz="1500" dirty="0">
                <a:latin typeface="宋体" panose="02010600030101010101" pitchFamily="2" charset="-122"/>
                <a:ea typeface="宋体" panose="02010600030101010101" pitchFamily="2" charset="-122"/>
                <a:cs typeface="Times New Roman" panose="02020603050405020304" pitchFamily="18" charset="0"/>
                <a:sym typeface="+mn-ea"/>
              </a:rPr>
              <a:t>四分之三阵列：</a:t>
            </a:r>
            <a:r>
              <a:rPr lang="en-US" altLang="zh-CN" sz="1500" dirty="0">
                <a:latin typeface="宋体" panose="02010600030101010101" pitchFamily="2" charset="-122"/>
                <a:ea typeface="宋体" panose="02010600030101010101" pitchFamily="2" charset="-122"/>
                <a:cs typeface="Times New Roman" panose="02020603050405020304" pitchFamily="18" charset="0"/>
                <a:sym typeface="+mn-ea"/>
              </a:rPr>
              <a:t>2020</a:t>
            </a:r>
            <a:r>
              <a:rPr lang="zh-CN" altLang="en-US" sz="1500" dirty="0">
                <a:latin typeface="宋体" panose="02010600030101010101" pitchFamily="2" charset="-122"/>
                <a:ea typeface="宋体" panose="02010600030101010101" pitchFamily="2" charset="-122"/>
                <a:cs typeface="Times New Roman" panose="02020603050405020304" pitchFamily="18" charset="0"/>
                <a:sym typeface="+mn-ea"/>
              </a:rPr>
              <a:t>年</a:t>
            </a:r>
            <a:r>
              <a:rPr lang="en-US" altLang="zh-CN" sz="1500" dirty="0">
                <a:latin typeface="宋体" panose="02010600030101010101" pitchFamily="2" charset="-122"/>
                <a:ea typeface="宋体" panose="02010600030101010101" pitchFamily="2" charset="-122"/>
                <a:cs typeface="Times New Roman" panose="02020603050405020304" pitchFamily="18" charset="0"/>
                <a:sym typeface="+mn-ea"/>
              </a:rPr>
              <a:t>12</a:t>
            </a:r>
            <a:r>
              <a:rPr lang="zh-CN" altLang="en-US" sz="1500" dirty="0">
                <a:latin typeface="宋体" panose="02010600030101010101" pitchFamily="2" charset="-122"/>
                <a:ea typeface="宋体" panose="02010600030101010101" pitchFamily="2" charset="-122"/>
                <a:cs typeface="Times New Roman" panose="02020603050405020304" pitchFamily="18" charset="0"/>
                <a:sym typeface="+mn-ea"/>
              </a:rPr>
              <a:t>月</a:t>
            </a:r>
            <a:r>
              <a:rPr lang="en-US" altLang="zh-CN" sz="1500" dirty="0">
                <a:latin typeface="宋体" panose="02010600030101010101" pitchFamily="2" charset="-122"/>
                <a:ea typeface="宋体" panose="02010600030101010101" pitchFamily="2" charset="-122"/>
                <a:cs typeface="Times New Roman" panose="02020603050405020304" pitchFamily="18" charset="0"/>
                <a:sym typeface="+mn-ea"/>
              </a:rPr>
              <a:t>1</a:t>
            </a:r>
            <a:r>
              <a:rPr lang="zh-CN" altLang="en-US" sz="1500" dirty="0">
                <a:latin typeface="宋体" panose="02010600030101010101" pitchFamily="2" charset="-122"/>
                <a:ea typeface="宋体" panose="02010600030101010101" pitchFamily="2" charset="-122"/>
                <a:cs typeface="Times New Roman" panose="02020603050405020304" pitchFamily="18" charset="0"/>
                <a:sym typeface="+mn-ea"/>
              </a:rPr>
              <a:t>日至</a:t>
            </a:r>
            <a:r>
              <a:rPr lang="en-US" altLang="zh-CN" sz="1500" dirty="0">
                <a:latin typeface="宋体" panose="02010600030101010101" pitchFamily="2" charset="-122"/>
                <a:ea typeface="宋体" panose="02010600030101010101" pitchFamily="2" charset="-122"/>
                <a:cs typeface="Times New Roman" panose="02020603050405020304" pitchFamily="18" charset="0"/>
                <a:sym typeface="+mn-ea"/>
              </a:rPr>
              <a:t>2021</a:t>
            </a:r>
            <a:r>
              <a:rPr lang="zh-CN" altLang="en-US" sz="1500" dirty="0">
                <a:latin typeface="宋体" panose="02010600030101010101" pitchFamily="2" charset="-122"/>
                <a:ea typeface="宋体" panose="02010600030101010101" pitchFamily="2" charset="-122"/>
                <a:cs typeface="Times New Roman" panose="02020603050405020304" pitchFamily="18" charset="0"/>
                <a:sym typeface="+mn-ea"/>
              </a:rPr>
              <a:t>年</a:t>
            </a:r>
            <a:r>
              <a:rPr lang="en-US" altLang="zh-CN" sz="1500" dirty="0">
                <a:latin typeface="宋体" panose="02010600030101010101" pitchFamily="2" charset="-122"/>
                <a:ea typeface="宋体" panose="02010600030101010101" pitchFamily="2" charset="-122"/>
                <a:cs typeface="Times New Roman" panose="02020603050405020304" pitchFamily="18" charset="0"/>
                <a:sym typeface="+mn-ea"/>
              </a:rPr>
              <a:t>7</a:t>
            </a:r>
            <a:r>
              <a:rPr lang="zh-CN" altLang="en-US" sz="1500" dirty="0">
                <a:latin typeface="宋体" panose="02010600030101010101" pitchFamily="2" charset="-122"/>
                <a:ea typeface="宋体" panose="02010600030101010101" pitchFamily="2" charset="-122"/>
                <a:cs typeface="Times New Roman" panose="02020603050405020304" pitchFamily="18" charset="0"/>
                <a:sym typeface="+mn-ea"/>
              </a:rPr>
              <a:t>月</a:t>
            </a:r>
            <a:r>
              <a:rPr lang="en-US" altLang="zh-CN" sz="1500" dirty="0">
                <a:latin typeface="宋体" panose="02010600030101010101" pitchFamily="2" charset="-122"/>
                <a:ea typeface="宋体" panose="02010600030101010101" pitchFamily="2" charset="-122"/>
                <a:cs typeface="Times New Roman" panose="02020603050405020304" pitchFamily="18" charset="0"/>
                <a:sym typeface="+mn-ea"/>
              </a:rPr>
              <a:t>19</a:t>
            </a:r>
            <a:r>
              <a:rPr lang="zh-CN" altLang="en-US" sz="1500" dirty="0">
                <a:latin typeface="宋体" panose="02010600030101010101" pitchFamily="2" charset="-122"/>
                <a:ea typeface="宋体" panose="02010600030101010101" pitchFamily="2" charset="-122"/>
                <a:cs typeface="Times New Roman" panose="02020603050405020304" pitchFamily="18" charset="0"/>
                <a:sym typeface="+mn-ea"/>
              </a:rPr>
              <a:t>日，</a:t>
            </a:r>
            <a:r>
              <a:rPr lang="zh-CN" altLang="en-US" sz="1500" noProof="1"/>
              <a:t>每天</a:t>
            </a:r>
            <a:r>
              <a:rPr lang="en-US" altLang="zh-CN" sz="1500" b="1" noProof="1">
                <a:solidFill>
                  <a:srgbClr val="FF0000"/>
                </a:solidFill>
              </a:rPr>
              <a:t>1500</a:t>
            </a:r>
            <a:r>
              <a:rPr lang="zh-CN" altLang="en-US" sz="1500" noProof="1"/>
              <a:t>个重建文件；</a:t>
            </a:r>
            <a:endParaRPr lang="en-US" altLang="zh-CN" sz="1500" noProof="1"/>
          </a:p>
          <a:p>
            <a:pPr marL="257175" indent="-257175">
              <a:buFont typeface="Arial" panose="020B0604020202020204" pitchFamily="34" charset="0"/>
              <a:buChar char="•"/>
            </a:pPr>
            <a:r>
              <a:rPr lang="zh-CN" altLang="en-US" sz="1500" noProof="1"/>
              <a:t>全阵列：</a:t>
            </a:r>
            <a:r>
              <a:rPr lang="en-US" altLang="zh-CN" sz="1500" noProof="1">
                <a:latin typeface="宋体" panose="02010600030101010101" pitchFamily="2" charset="-122"/>
                <a:ea typeface="宋体" panose="02010600030101010101" pitchFamily="2" charset="-122"/>
                <a:cs typeface="Times New Roman" panose="02020603050405020304" pitchFamily="18" charset="0"/>
              </a:rPr>
              <a:t>2021</a:t>
            </a:r>
            <a:r>
              <a:rPr lang="zh-CN" altLang="en-US" sz="1500" noProof="1">
                <a:latin typeface="宋体" panose="02010600030101010101" pitchFamily="2" charset="-122"/>
                <a:ea typeface="宋体" panose="02010600030101010101" pitchFamily="2" charset="-122"/>
                <a:cs typeface="Times New Roman" panose="02020603050405020304" pitchFamily="18" charset="0"/>
              </a:rPr>
              <a:t>年</a:t>
            </a:r>
            <a:r>
              <a:rPr lang="en-US" altLang="zh-CN" sz="1500" noProof="1">
                <a:latin typeface="宋体" panose="02010600030101010101" pitchFamily="2" charset="-122"/>
                <a:ea typeface="宋体" panose="02010600030101010101" pitchFamily="2" charset="-122"/>
                <a:cs typeface="Times New Roman" panose="02020603050405020304" pitchFamily="18" charset="0"/>
              </a:rPr>
              <a:t>7</a:t>
            </a:r>
            <a:r>
              <a:rPr lang="zh-CN" altLang="en-US" sz="1500" noProof="1">
                <a:latin typeface="宋体" panose="02010600030101010101" pitchFamily="2" charset="-122"/>
                <a:ea typeface="宋体" panose="02010600030101010101" pitchFamily="2" charset="-122"/>
                <a:cs typeface="Times New Roman" panose="02020603050405020304" pitchFamily="18" charset="0"/>
              </a:rPr>
              <a:t>月</a:t>
            </a:r>
            <a:r>
              <a:rPr lang="en-US" altLang="zh-CN" sz="1500" noProof="1">
                <a:latin typeface="宋体" panose="02010600030101010101" pitchFamily="2" charset="-122"/>
                <a:ea typeface="宋体" panose="02010600030101010101" pitchFamily="2" charset="-122"/>
                <a:cs typeface="Times New Roman" panose="02020603050405020304" pitchFamily="18" charset="0"/>
              </a:rPr>
              <a:t>20</a:t>
            </a:r>
            <a:r>
              <a:rPr lang="zh-CN" altLang="en-US" sz="1500" noProof="1">
                <a:latin typeface="宋体" panose="02010600030101010101" pitchFamily="2" charset="-122"/>
                <a:ea typeface="宋体" panose="02010600030101010101" pitchFamily="2" charset="-122"/>
                <a:cs typeface="Times New Roman" panose="02020603050405020304" pitchFamily="18" charset="0"/>
              </a:rPr>
              <a:t>日至今，每天</a:t>
            </a:r>
            <a:r>
              <a:rPr lang="en-US" altLang="zh-CN" sz="1500" b="1" noProof="1">
                <a:solidFill>
                  <a:srgbClr val="FF0000"/>
                </a:solidFill>
                <a:latin typeface="宋体" panose="02010600030101010101" pitchFamily="2" charset="-122"/>
                <a:ea typeface="宋体" panose="02010600030101010101" pitchFamily="2" charset="-122"/>
                <a:cs typeface="Times New Roman" panose="02020603050405020304" pitchFamily="18" charset="0"/>
              </a:rPr>
              <a:t>2200</a:t>
            </a:r>
            <a:r>
              <a:rPr lang="zh-CN" altLang="en-US" sz="1500" noProof="1">
                <a:latin typeface="宋体" panose="02010600030101010101" pitchFamily="2" charset="-122"/>
                <a:ea typeface="宋体" panose="02010600030101010101" pitchFamily="2" charset="-122"/>
                <a:cs typeface="Times New Roman" panose="02020603050405020304" pitchFamily="18" charset="0"/>
              </a:rPr>
              <a:t>个重建文件；</a:t>
            </a:r>
          </a:p>
          <a:p>
            <a:pPr marL="214313" indent="-214313">
              <a:buFont typeface="Wingdings" panose="05000000000000000000" pitchFamily="2" charset="2"/>
              <a:buChar char="n"/>
            </a:pPr>
            <a:r>
              <a:rPr lang="zh-CN" altLang="en-US" dirty="0">
                <a:latin typeface="Times New Roman" panose="02020603050405020304" pitchFamily="18" charset="0"/>
                <a:ea typeface="黑体" panose="02010609060101010101" pitchFamily="49" charset="-122"/>
                <a:cs typeface="Times New Roman" panose="02020603050405020304" pitchFamily="18" charset="0"/>
                <a:sym typeface="+mn-ea"/>
              </a:rPr>
              <a:t> 重建文件监测：</a:t>
            </a:r>
          </a:p>
          <a:p>
            <a:pPr marL="257175" indent="-257175">
              <a:buFont typeface="Arial" panose="020B0604020202020204" pitchFamily="34" charset="0"/>
              <a:buChar char="•"/>
            </a:pPr>
            <a:r>
              <a:rPr lang="zh-CN" altLang="en-US" sz="1500" dirty="0">
                <a:latin typeface="Arial" panose="020B0604020202020204" pitchFamily="34" charset="0"/>
                <a:ea typeface="宋体" panose="02010600030101010101" pitchFamily="2" charset="-122"/>
              </a:rPr>
              <a:t> 参与重建的ED、MD数目</a:t>
            </a:r>
          </a:p>
          <a:p>
            <a:pPr marL="257175" indent="-257175">
              <a:buFont typeface="Arial" panose="020B0604020202020204" pitchFamily="34" charset="0"/>
              <a:buChar char="•"/>
            </a:pPr>
            <a:r>
              <a:rPr lang="zh-CN" altLang="en-US" sz="1500" dirty="0">
                <a:latin typeface="Arial" panose="020B0604020202020204" pitchFamily="34" charset="0"/>
                <a:ea typeface="宋体" panose="02010600030101010101" pitchFamily="2" charset="-122"/>
              </a:rPr>
              <a:t>重建的缪子数和电磁粒子数</a:t>
            </a:r>
          </a:p>
          <a:p>
            <a:pPr marL="257175" indent="-257175">
              <a:buFont typeface="Arial" panose="020B0604020202020204" pitchFamily="34" charset="0"/>
              <a:buChar char="•"/>
            </a:pPr>
            <a:r>
              <a:rPr lang="zh-CN" altLang="en-US" sz="1500" dirty="0">
                <a:latin typeface="Arial" panose="020B0604020202020204" pitchFamily="34" charset="0"/>
                <a:ea typeface="宋体" panose="02010600030101010101" pitchFamily="2" charset="-122"/>
              </a:rPr>
              <a:t>重建天顶角、方位角</a:t>
            </a:r>
          </a:p>
        </p:txBody>
      </p:sp>
      <p:pic>
        <p:nvPicPr>
          <p:cNvPr id="3" name="图片 2"/>
          <p:cNvPicPr>
            <a:picLocks noChangeAspect="1"/>
          </p:cNvPicPr>
          <p:nvPr/>
        </p:nvPicPr>
        <p:blipFill>
          <a:blip r:embed="rId4"/>
          <a:stretch>
            <a:fillRect/>
          </a:stretch>
        </p:blipFill>
        <p:spPr>
          <a:xfrm>
            <a:off x="1" y="4515937"/>
            <a:ext cx="2149316" cy="1469708"/>
          </a:xfrm>
          <a:prstGeom prst="rect">
            <a:avLst/>
          </a:prstGeom>
        </p:spPr>
      </p:pic>
      <p:pic>
        <p:nvPicPr>
          <p:cNvPr id="5" name="图片 4"/>
          <p:cNvPicPr>
            <a:picLocks noChangeAspect="1"/>
          </p:cNvPicPr>
          <p:nvPr/>
        </p:nvPicPr>
        <p:blipFill>
          <a:blip r:embed="rId5"/>
          <a:stretch>
            <a:fillRect/>
          </a:stretch>
        </p:blipFill>
        <p:spPr>
          <a:xfrm>
            <a:off x="2194084" y="4536417"/>
            <a:ext cx="2052161" cy="1416844"/>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A53989-7719-0176-EBBC-3161E1465338}"/>
              </a:ext>
            </a:extLst>
          </p:cNvPr>
          <p:cNvSpPr>
            <a:spLocks noGrp="1"/>
          </p:cNvSpPr>
          <p:nvPr>
            <p:ph type="title"/>
          </p:nvPr>
        </p:nvSpPr>
        <p:spPr>
          <a:xfrm>
            <a:off x="-83127" y="133774"/>
            <a:ext cx="9227127" cy="674931"/>
          </a:xfrm>
        </p:spPr>
        <p:txBody>
          <a:bodyPr>
            <a:noAutofit/>
          </a:bodyPr>
          <a:lstStyle/>
          <a:p>
            <a:r>
              <a:rPr lang="en-US" sz="3200" dirty="0">
                <a:solidFill>
                  <a:schemeClr val="tx2"/>
                </a:solidFill>
                <a:latin typeface="Comic Sans MS" panose="030F0902030302020204" pitchFamily="66" charset="0"/>
              </a:rPr>
              <a:t>C</a:t>
            </a:r>
            <a:r>
              <a:rPr lang="en-CN" sz="3200" dirty="0">
                <a:solidFill>
                  <a:schemeClr val="tx2"/>
                </a:solidFill>
                <a:latin typeface="Comic Sans MS" panose="030F0902030302020204" pitchFamily="66" charset="0"/>
              </a:rPr>
              <a:t>rab and Moon shadow monitoring </a:t>
            </a:r>
          </a:p>
        </p:txBody>
      </p:sp>
      <p:sp>
        <p:nvSpPr>
          <p:cNvPr id="3" name="Content Placeholder 2">
            <a:extLst>
              <a:ext uri="{FF2B5EF4-FFF2-40B4-BE49-F238E27FC236}">
                <a16:creationId xmlns:a16="http://schemas.microsoft.com/office/drawing/2014/main" id="{4BECB29C-5988-9361-BA58-7673E252089B}"/>
              </a:ext>
            </a:extLst>
          </p:cNvPr>
          <p:cNvSpPr>
            <a:spLocks noGrp="1"/>
          </p:cNvSpPr>
          <p:nvPr>
            <p:ph idx="1"/>
          </p:nvPr>
        </p:nvSpPr>
        <p:spPr>
          <a:xfrm>
            <a:off x="89009" y="3349255"/>
            <a:ext cx="8884848" cy="592316"/>
          </a:xfrm>
        </p:spPr>
        <p:txBody>
          <a:bodyPr>
            <a:noAutofit/>
          </a:bodyPr>
          <a:lstStyle/>
          <a:p>
            <a:r>
              <a:rPr lang="en-US" sz="1800" dirty="0">
                <a:solidFill>
                  <a:schemeClr val="tx2"/>
                </a:solidFill>
                <a:latin typeface="Comic Sans MS" panose="030F0902030302020204" pitchFamily="66" charset="0"/>
              </a:rPr>
              <a:t>Pointing error &lt;0.0</a:t>
            </a:r>
            <a:r>
              <a:rPr lang="en-US" altLang="zh-CN" sz="1800" dirty="0">
                <a:solidFill>
                  <a:schemeClr val="tx2"/>
                </a:solidFill>
                <a:latin typeface="Comic Sans MS" panose="030F0902030302020204" pitchFamily="66" charset="0"/>
              </a:rPr>
              <a:t>2</a:t>
            </a:r>
            <a:r>
              <a:rPr lang="en-US" sz="1800" dirty="0">
                <a:solidFill>
                  <a:schemeClr val="tx2"/>
                </a:solidFill>
                <a:latin typeface="Comic Sans MS" panose="030F0902030302020204" pitchFamily="66" charset="0"/>
              </a:rPr>
              <a:t> deg </a:t>
            </a:r>
            <a:r>
              <a:rPr lang="zh-CN" altLang="en-US" sz="1800" dirty="0">
                <a:solidFill>
                  <a:schemeClr val="tx2"/>
                </a:solidFill>
                <a:latin typeface="Comic Sans MS" panose="030F0902030302020204" pitchFamily="66" charset="0"/>
              </a:rPr>
              <a:t> </a:t>
            </a:r>
            <a:r>
              <a:rPr lang="en-US" altLang="zh-CN" sz="1800" dirty="0">
                <a:solidFill>
                  <a:schemeClr val="tx2"/>
                </a:solidFill>
                <a:latin typeface="Comic Sans MS" panose="030F0902030302020204" pitchFamily="66" charset="0"/>
              </a:rPr>
              <a:t>&amp;&amp;</a:t>
            </a:r>
            <a:r>
              <a:rPr lang="zh-CN" altLang="en-US" sz="1800" dirty="0">
                <a:solidFill>
                  <a:schemeClr val="tx2"/>
                </a:solidFill>
                <a:latin typeface="Comic Sans MS" panose="030F0902030302020204" pitchFamily="66" charset="0"/>
              </a:rPr>
              <a:t> </a:t>
            </a:r>
            <a:r>
              <a:rPr lang="en-CN" sz="1800" dirty="0">
                <a:solidFill>
                  <a:schemeClr val="tx2"/>
                </a:solidFill>
                <a:latin typeface="Comic Sans MS" panose="030F0902030302020204" pitchFamily="66" charset="0"/>
              </a:rPr>
              <a:t>SED is consistent with LHAASO science result.</a:t>
            </a:r>
          </a:p>
        </p:txBody>
      </p:sp>
      <p:pic>
        <p:nvPicPr>
          <p:cNvPr id="4" name="图片 1">
            <a:extLst>
              <a:ext uri="{FF2B5EF4-FFF2-40B4-BE49-F238E27FC236}">
                <a16:creationId xmlns:a16="http://schemas.microsoft.com/office/drawing/2014/main" id="{7D9C9F48-F759-B2C5-2884-436D932177A9}"/>
              </a:ext>
            </a:extLst>
          </p:cNvPr>
          <p:cNvPicPr>
            <a:picLocks noChangeAspect="1"/>
          </p:cNvPicPr>
          <p:nvPr/>
        </p:nvPicPr>
        <p:blipFill>
          <a:blip r:embed="rId2"/>
          <a:stretch>
            <a:fillRect/>
          </a:stretch>
        </p:blipFill>
        <p:spPr>
          <a:xfrm>
            <a:off x="6127550" y="1151515"/>
            <a:ext cx="2748291" cy="1930144"/>
          </a:xfrm>
          <a:prstGeom prst="rect">
            <a:avLst/>
          </a:prstGeom>
        </p:spPr>
      </p:pic>
      <p:pic>
        <p:nvPicPr>
          <p:cNvPr id="5" name="图片 10">
            <a:extLst>
              <a:ext uri="{FF2B5EF4-FFF2-40B4-BE49-F238E27FC236}">
                <a16:creationId xmlns:a16="http://schemas.microsoft.com/office/drawing/2014/main" id="{97AFA2A0-D196-76D2-2B62-A1F537AC12E8}"/>
              </a:ext>
            </a:extLst>
          </p:cNvPr>
          <p:cNvPicPr>
            <a:picLocks noChangeAspect="1"/>
          </p:cNvPicPr>
          <p:nvPr/>
        </p:nvPicPr>
        <p:blipFill>
          <a:blip r:embed="rId3"/>
          <a:stretch>
            <a:fillRect/>
          </a:stretch>
        </p:blipFill>
        <p:spPr>
          <a:xfrm>
            <a:off x="41141" y="1237855"/>
            <a:ext cx="2649200" cy="2075911"/>
          </a:xfrm>
          <a:prstGeom prst="rect">
            <a:avLst/>
          </a:prstGeom>
        </p:spPr>
      </p:pic>
      <p:sp>
        <p:nvSpPr>
          <p:cNvPr id="8" name="TextBox 7">
            <a:extLst>
              <a:ext uri="{FF2B5EF4-FFF2-40B4-BE49-F238E27FC236}">
                <a16:creationId xmlns:a16="http://schemas.microsoft.com/office/drawing/2014/main" id="{6DD567A9-FCD9-3A83-12AD-8EE4F5F1888B}"/>
              </a:ext>
            </a:extLst>
          </p:cNvPr>
          <p:cNvSpPr txBox="1"/>
          <p:nvPr/>
        </p:nvSpPr>
        <p:spPr>
          <a:xfrm>
            <a:off x="668000" y="881597"/>
            <a:ext cx="1981200" cy="369332"/>
          </a:xfrm>
          <a:prstGeom prst="rect">
            <a:avLst/>
          </a:prstGeom>
          <a:noFill/>
        </p:spPr>
        <p:txBody>
          <a:bodyPr wrap="square" rtlCol="0">
            <a:spAutoFit/>
          </a:bodyPr>
          <a:lstStyle/>
          <a:p>
            <a:r>
              <a:rPr lang="en-US" dirty="0">
                <a:solidFill>
                  <a:schemeClr val="tx2"/>
                </a:solidFill>
                <a:latin typeface="Comic Sans MS" panose="030F0902030302020204" pitchFamily="66" charset="0"/>
              </a:rPr>
              <a:t>N</a:t>
            </a:r>
            <a:r>
              <a:rPr lang="en-CN" baseline="-25000" dirty="0">
                <a:solidFill>
                  <a:schemeClr val="tx2"/>
                </a:solidFill>
                <a:latin typeface="Comic Sans MS" panose="030F0902030302020204" pitchFamily="66" charset="0"/>
              </a:rPr>
              <a:t>hit</a:t>
            </a:r>
            <a:r>
              <a:rPr lang="en-CN" dirty="0">
                <a:solidFill>
                  <a:schemeClr val="tx2"/>
                </a:solidFill>
                <a:latin typeface="Comic Sans MS" panose="030F0902030302020204" pitchFamily="66" charset="0"/>
              </a:rPr>
              <a:t>:[100-200]</a:t>
            </a:r>
          </a:p>
        </p:txBody>
      </p:sp>
      <p:pic>
        <p:nvPicPr>
          <p:cNvPr id="6" name="Content Placeholder 8" descr="Chart, line chart&#10;&#10;Description automatically generated">
            <a:extLst>
              <a:ext uri="{FF2B5EF4-FFF2-40B4-BE49-F238E27FC236}">
                <a16:creationId xmlns:a16="http://schemas.microsoft.com/office/drawing/2014/main" id="{C4002F2F-C082-BD64-74E8-DA2B4B6E0928}"/>
              </a:ext>
            </a:extLst>
          </p:cNvPr>
          <p:cNvPicPr>
            <a:picLocks noChangeAspect="1"/>
          </p:cNvPicPr>
          <p:nvPr/>
        </p:nvPicPr>
        <p:blipFill>
          <a:blip r:embed="rId4"/>
          <a:stretch>
            <a:fillRect/>
          </a:stretch>
        </p:blipFill>
        <p:spPr>
          <a:xfrm>
            <a:off x="2748292" y="1066263"/>
            <a:ext cx="3280166" cy="2066814"/>
          </a:xfrm>
          <a:prstGeom prst="rect">
            <a:avLst/>
          </a:prstGeom>
        </p:spPr>
      </p:pic>
      <p:pic>
        <p:nvPicPr>
          <p:cNvPr id="7" name="图像" descr="图像">
            <a:extLst>
              <a:ext uri="{FF2B5EF4-FFF2-40B4-BE49-F238E27FC236}">
                <a16:creationId xmlns:a16="http://schemas.microsoft.com/office/drawing/2014/main" id="{C4347044-EDC7-30B0-72AE-E17350F0BA98}"/>
              </a:ext>
            </a:extLst>
          </p:cNvPr>
          <p:cNvPicPr>
            <a:picLocks noChangeAspect="1"/>
          </p:cNvPicPr>
          <p:nvPr/>
        </p:nvPicPr>
        <p:blipFill>
          <a:blip r:embed="rId5"/>
          <a:stretch>
            <a:fillRect/>
          </a:stretch>
        </p:blipFill>
        <p:spPr>
          <a:xfrm>
            <a:off x="170142" y="3989574"/>
            <a:ext cx="2175290" cy="1758111"/>
          </a:xfrm>
          <a:prstGeom prst="rect">
            <a:avLst/>
          </a:prstGeom>
          <a:ln w="12700">
            <a:miter lim="400000"/>
          </a:ln>
        </p:spPr>
      </p:pic>
      <p:pic>
        <p:nvPicPr>
          <p:cNvPr id="9" name="图像" descr="图像">
            <a:extLst>
              <a:ext uri="{FF2B5EF4-FFF2-40B4-BE49-F238E27FC236}">
                <a16:creationId xmlns:a16="http://schemas.microsoft.com/office/drawing/2014/main" id="{444847AF-756C-FF28-846D-60B35E867812}"/>
              </a:ext>
            </a:extLst>
          </p:cNvPr>
          <p:cNvPicPr>
            <a:picLocks noChangeAspect="1"/>
          </p:cNvPicPr>
          <p:nvPr/>
        </p:nvPicPr>
        <p:blipFill>
          <a:blip r:embed="rId6"/>
          <a:stretch>
            <a:fillRect/>
          </a:stretch>
        </p:blipFill>
        <p:spPr>
          <a:xfrm>
            <a:off x="2447276" y="3941571"/>
            <a:ext cx="3122753" cy="1843225"/>
          </a:xfrm>
          <a:prstGeom prst="rect">
            <a:avLst/>
          </a:prstGeom>
          <a:ln w="12700">
            <a:miter lim="400000"/>
          </a:ln>
        </p:spPr>
      </p:pic>
      <p:pic>
        <p:nvPicPr>
          <p:cNvPr id="10" name="图像" descr="图像">
            <a:extLst>
              <a:ext uri="{FF2B5EF4-FFF2-40B4-BE49-F238E27FC236}">
                <a16:creationId xmlns:a16="http://schemas.microsoft.com/office/drawing/2014/main" id="{CC693365-8515-E801-5C98-BDA27556B8F0}"/>
              </a:ext>
            </a:extLst>
          </p:cNvPr>
          <p:cNvPicPr>
            <a:picLocks noChangeAspect="1"/>
          </p:cNvPicPr>
          <p:nvPr/>
        </p:nvPicPr>
        <p:blipFill>
          <a:blip r:embed="rId7"/>
          <a:stretch>
            <a:fillRect/>
          </a:stretch>
        </p:blipFill>
        <p:spPr>
          <a:xfrm>
            <a:off x="5570029" y="3893437"/>
            <a:ext cx="3098296" cy="1875172"/>
          </a:xfrm>
          <a:prstGeom prst="rect">
            <a:avLst/>
          </a:prstGeom>
          <a:ln w="12700">
            <a:miter lim="400000"/>
          </a:ln>
        </p:spPr>
      </p:pic>
      <p:sp>
        <p:nvSpPr>
          <p:cNvPr id="11" name="Content Placeholder 2">
            <a:extLst>
              <a:ext uri="{FF2B5EF4-FFF2-40B4-BE49-F238E27FC236}">
                <a16:creationId xmlns:a16="http://schemas.microsoft.com/office/drawing/2014/main" id="{4B1E6EE1-5C48-FD63-08F2-F7F73E1BD1AF}"/>
              </a:ext>
            </a:extLst>
          </p:cNvPr>
          <p:cNvSpPr txBox="1">
            <a:spLocks/>
          </p:cNvSpPr>
          <p:nvPr/>
        </p:nvSpPr>
        <p:spPr>
          <a:xfrm>
            <a:off x="540569" y="6061644"/>
            <a:ext cx="8229600" cy="557956"/>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err="1">
                <a:solidFill>
                  <a:schemeClr val="tx2"/>
                </a:solidFill>
                <a:latin typeface="Comic Sans MS" panose="030F0902030302020204" pitchFamily="66" charset="0"/>
              </a:rPr>
              <a:t>N</a:t>
            </a:r>
            <a:r>
              <a:rPr lang="en-US" sz="1800" baseline="-25000" dirty="0" err="1">
                <a:solidFill>
                  <a:schemeClr val="tx2"/>
                </a:solidFill>
                <a:latin typeface="Comic Sans MS" panose="030F0902030302020204" pitchFamily="66" charset="0"/>
              </a:rPr>
              <a:t>hit</a:t>
            </a:r>
            <a:r>
              <a:rPr lang="en-US" sz="1800" dirty="0">
                <a:solidFill>
                  <a:schemeClr val="tx2"/>
                </a:solidFill>
                <a:latin typeface="Comic Sans MS" panose="030F0902030302020204" pitchFamily="66" charset="0"/>
              </a:rPr>
              <a:t>&gt;100 pointing error &lt;0.01 deg</a:t>
            </a:r>
            <a:r>
              <a:rPr lang="zh-CN" altLang="en-US" sz="1800" dirty="0">
                <a:solidFill>
                  <a:schemeClr val="tx2"/>
                </a:solidFill>
                <a:latin typeface="Comic Sans MS" panose="030F0902030302020204" pitchFamily="66" charset="0"/>
              </a:rPr>
              <a:t> </a:t>
            </a:r>
            <a:r>
              <a:rPr lang="en-US" altLang="zh-CN" sz="1800" dirty="0">
                <a:solidFill>
                  <a:schemeClr val="tx2"/>
                </a:solidFill>
                <a:latin typeface="Comic Sans MS" panose="030F0902030302020204" pitchFamily="66" charset="0"/>
              </a:rPr>
              <a:t>@</a:t>
            </a:r>
            <a:r>
              <a:rPr lang="zh-CN" altLang="en-US" sz="1800" dirty="0">
                <a:solidFill>
                  <a:schemeClr val="tx2"/>
                </a:solidFill>
                <a:latin typeface="Comic Sans MS" panose="030F0902030302020204" pitchFamily="66" charset="0"/>
              </a:rPr>
              <a:t> </a:t>
            </a:r>
            <a:r>
              <a:rPr lang="en-US" altLang="zh-CN" sz="1800" dirty="0">
                <a:solidFill>
                  <a:schemeClr val="tx2"/>
                </a:solidFill>
                <a:latin typeface="Comic Sans MS" panose="030F0902030302020204" pitchFamily="66" charset="0"/>
              </a:rPr>
              <a:t>moon shadow </a:t>
            </a:r>
            <a:r>
              <a:rPr lang="en-US" sz="1800" dirty="0">
                <a:solidFill>
                  <a:schemeClr val="tx2"/>
                </a:solidFill>
                <a:latin typeface="Comic Sans MS" panose="030F0902030302020204" pitchFamily="66" charset="0"/>
              </a:rPr>
              <a:t> </a:t>
            </a:r>
            <a:endParaRPr lang="en-CN" sz="1800" dirty="0">
              <a:solidFill>
                <a:schemeClr val="tx2"/>
              </a:solidFill>
              <a:latin typeface="Comic Sans MS" panose="030F0902030302020204" pitchFamily="66" charset="0"/>
            </a:endParaRPr>
          </a:p>
        </p:txBody>
      </p:sp>
    </p:spTree>
    <p:extLst>
      <p:ext uri="{BB962C8B-B14F-4D97-AF65-F5344CB8AC3E}">
        <p14:creationId xmlns:p14="http://schemas.microsoft.com/office/powerpoint/2010/main" val="309100096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DD7EE4E-CC1E-45AD-867C-0F75777A40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57250"/>
            <a:ext cx="9144000" cy="5143500"/>
          </a:xfrm>
          <a:prstGeom prst="rect">
            <a:avLst/>
          </a:prstGeom>
        </p:spPr>
      </p:pic>
      <p:sp>
        <p:nvSpPr>
          <p:cNvPr id="2" name="标题 1">
            <a:extLst>
              <a:ext uri="{FF2B5EF4-FFF2-40B4-BE49-F238E27FC236}">
                <a16:creationId xmlns:a16="http://schemas.microsoft.com/office/drawing/2014/main" id="{0240BB6A-F515-4D1F-9063-26BDDD9659E4}"/>
              </a:ext>
            </a:extLst>
          </p:cNvPr>
          <p:cNvSpPr>
            <a:spLocks noGrp="1"/>
          </p:cNvSpPr>
          <p:nvPr>
            <p:ph type="title"/>
          </p:nvPr>
        </p:nvSpPr>
        <p:spPr>
          <a:xfrm>
            <a:off x="186579" y="922628"/>
            <a:ext cx="7886700" cy="475679"/>
          </a:xfrm>
        </p:spPr>
        <p:txBody>
          <a:bodyPr/>
          <a:lstStyle/>
          <a:p>
            <a:r>
              <a:rPr lang="zh-CN" altLang="en-US" dirty="0">
                <a:solidFill>
                  <a:srgbClr val="FFFF00"/>
                </a:solidFill>
              </a:rPr>
              <a:t>望远镜指向标定   夜空中明亮的恒星作为向导</a:t>
            </a:r>
          </a:p>
        </p:txBody>
      </p:sp>
      <p:pic>
        <p:nvPicPr>
          <p:cNvPr id="6" name="图片 5">
            <a:extLst>
              <a:ext uri="{FF2B5EF4-FFF2-40B4-BE49-F238E27FC236}">
                <a16:creationId xmlns:a16="http://schemas.microsoft.com/office/drawing/2014/main" id="{547D0962-159E-4F78-AF27-613E4E7FB670}"/>
              </a:ext>
            </a:extLst>
          </p:cNvPr>
          <p:cNvPicPr>
            <a:picLocks noChangeAspect="1"/>
          </p:cNvPicPr>
          <p:nvPr/>
        </p:nvPicPr>
        <p:blipFill>
          <a:blip r:embed="rId4"/>
          <a:stretch>
            <a:fillRect/>
          </a:stretch>
        </p:blipFill>
        <p:spPr>
          <a:xfrm>
            <a:off x="30876" y="1463685"/>
            <a:ext cx="4351120" cy="1670974"/>
          </a:xfrm>
          <a:prstGeom prst="rect">
            <a:avLst/>
          </a:prstGeom>
        </p:spPr>
      </p:pic>
      <p:pic>
        <p:nvPicPr>
          <p:cNvPr id="7" name="图片 6">
            <a:extLst>
              <a:ext uri="{FF2B5EF4-FFF2-40B4-BE49-F238E27FC236}">
                <a16:creationId xmlns:a16="http://schemas.microsoft.com/office/drawing/2014/main" id="{6022423A-B1C8-4FEB-B7CB-78568767BD1C}"/>
              </a:ext>
            </a:extLst>
          </p:cNvPr>
          <p:cNvPicPr>
            <a:picLocks noChangeAspect="1"/>
          </p:cNvPicPr>
          <p:nvPr/>
        </p:nvPicPr>
        <p:blipFill>
          <a:blip r:embed="rId5"/>
          <a:stretch>
            <a:fillRect/>
          </a:stretch>
        </p:blipFill>
        <p:spPr>
          <a:xfrm>
            <a:off x="47195" y="3452844"/>
            <a:ext cx="4334801" cy="1699646"/>
          </a:xfrm>
          <a:prstGeom prst="rect">
            <a:avLst/>
          </a:prstGeom>
        </p:spPr>
      </p:pic>
      <p:sp>
        <p:nvSpPr>
          <p:cNvPr id="8" name="文本框 7">
            <a:extLst>
              <a:ext uri="{FF2B5EF4-FFF2-40B4-BE49-F238E27FC236}">
                <a16:creationId xmlns:a16="http://schemas.microsoft.com/office/drawing/2014/main" id="{CA72D8B6-9117-4B29-B8AC-3465E3F8E369}"/>
              </a:ext>
            </a:extLst>
          </p:cNvPr>
          <p:cNvSpPr txBox="1"/>
          <p:nvPr/>
        </p:nvSpPr>
        <p:spPr>
          <a:xfrm>
            <a:off x="435725" y="5271693"/>
            <a:ext cx="3369365" cy="507831"/>
          </a:xfrm>
          <a:prstGeom prst="rect">
            <a:avLst/>
          </a:prstGeom>
          <a:noFill/>
        </p:spPr>
        <p:txBody>
          <a:bodyPr wrap="square" rtlCol="0">
            <a:spAutoFit/>
          </a:bodyPr>
          <a:lstStyle/>
          <a:p>
            <a:r>
              <a:rPr lang="en-US" altLang="zh-CN" sz="1350" b="1" dirty="0">
                <a:solidFill>
                  <a:srgbClr val="FFC000"/>
                </a:solidFill>
              </a:rPr>
              <a:t>WFCTA</a:t>
            </a:r>
            <a:r>
              <a:rPr lang="zh-CN" altLang="en-US" sz="1350" b="1" dirty="0">
                <a:solidFill>
                  <a:srgbClr val="FFC000"/>
                </a:solidFill>
              </a:rPr>
              <a:t>记录下记录下的</a:t>
            </a:r>
            <a:r>
              <a:rPr lang="en-US" altLang="zh-CN" sz="1350" b="1" dirty="0">
                <a:solidFill>
                  <a:srgbClr val="FFC000"/>
                </a:solidFill>
              </a:rPr>
              <a:t>6</a:t>
            </a:r>
            <a:r>
              <a:rPr lang="zh-CN" altLang="en-US" sz="1350" b="1" dirty="0">
                <a:solidFill>
                  <a:srgbClr val="FFC000"/>
                </a:solidFill>
              </a:rPr>
              <a:t>颗星的径迹（点）与恒星的在某一望远镜指向下的径迹</a:t>
            </a:r>
          </a:p>
        </p:txBody>
      </p:sp>
      <p:sp>
        <p:nvSpPr>
          <p:cNvPr id="12" name="文本框 11">
            <a:extLst>
              <a:ext uri="{FF2B5EF4-FFF2-40B4-BE49-F238E27FC236}">
                <a16:creationId xmlns:a16="http://schemas.microsoft.com/office/drawing/2014/main" id="{D2C1D547-1B50-4140-886B-93046310248A}"/>
              </a:ext>
            </a:extLst>
          </p:cNvPr>
          <p:cNvSpPr txBox="1"/>
          <p:nvPr/>
        </p:nvSpPr>
        <p:spPr>
          <a:xfrm>
            <a:off x="544168" y="1672045"/>
            <a:ext cx="4114079" cy="507831"/>
          </a:xfrm>
          <a:prstGeom prst="rect">
            <a:avLst/>
          </a:prstGeom>
          <a:noFill/>
        </p:spPr>
        <p:txBody>
          <a:bodyPr wrap="square" rtlCol="0">
            <a:spAutoFit/>
          </a:bodyPr>
          <a:lstStyle/>
          <a:p>
            <a:r>
              <a:rPr lang="zh-CN" altLang="en-US" sz="1350" b="1" dirty="0">
                <a:solidFill>
                  <a:srgbClr val="002060"/>
                </a:solidFill>
              </a:rPr>
              <a:t>在一个观测夜晚望远镜</a:t>
            </a:r>
            <a:r>
              <a:rPr lang="en-US" altLang="zh-CN" sz="1350" b="1" dirty="0" err="1">
                <a:solidFill>
                  <a:srgbClr val="002060"/>
                </a:solidFill>
              </a:rPr>
              <a:t>SiPM</a:t>
            </a:r>
            <a:r>
              <a:rPr lang="zh-CN" altLang="en-US" sz="1350" b="1" dirty="0">
                <a:solidFill>
                  <a:srgbClr val="002060"/>
                </a:solidFill>
              </a:rPr>
              <a:t>所记录到的夜空背景的变化， </a:t>
            </a:r>
            <a:r>
              <a:rPr lang="en-US" altLang="zh-CN" sz="1350" b="1" dirty="0">
                <a:solidFill>
                  <a:srgbClr val="002060"/>
                </a:solidFill>
              </a:rPr>
              <a:t>peak</a:t>
            </a:r>
            <a:r>
              <a:rPr lang="zh-CN" altLang="en-US" sz="1350" b="1" dirty="0">
                <a:solidFill>
                  <a:srgbClr val="002060"/>
                </a:solidFill>
              </a:rPr>
              <a:t>出现，说明此时有亮星经过</a:t>
            </a:r>
            <a:r>
              <a:rPr lang="en-US" altLang="zh-CN" sz="1350" b="1" dirty="0" err="1">
                <a:solidFill>
                  <a:srgbClr val="002060"/>
                </a:solidFill>
              </a:rPr>
              <a:t>sipm</a:t>
            </a:r>
            <a:r>
              <a:rPr lang="zh-CN" altLang="en-US" sz="1350" b="1" dirty="0">
                <a:solidFill>
                  <a:srgbClr val="002060"/>
                </a:solidFill>
              </a:rPr>
              <a:t>视场</a:t>
            </a:r>
          </a:p>
        </p:txBody>
      </p:sp>
      <p:pic>
        <p:nvPicPr>
          <p:cNvPr id="4" name="图片 3">
            <a:extLst>
              <a:ext uri="{FF2B5EF4-FFF2-40B4-BE49-F238E27FC236}">
                <a16:creationId xmlns:a16="http://schemas.microsoft.com/office/drawing/2014/main" id="{045DF938-69C5-DB8B-5435-2B647307A201}"/>
              </a:ext>
            </a:extLst>
          </p:cNvPr>
          <p:cNvPicPr>
            <a:picLocks noChangeAspect="1"/>
          </p:cNvPicPr>
          <p:nvPr/>
        </p:nvPicPr>
        <p:blipFill>
          <a:blip r:embed="rId6"/>
          <a:stretch>
            <a:fillRect/>
          </a:stretch>
        </p:blipFill>
        <p:spPr>
          <a:xfrm>
            <a:off x="4705958" y="1546069"/>
            <a:ext cx="4114079" cy="1789164"/>
          </a:xfrm>
          <a:prstGeom prst="rect">
            <a:avLst/>
          </a:prstGeom>
        </p:spPr>
      </p:pic>
      <p:sp>
        <p:nvSpPr>
          <p:cNvPr id="13" name="文本框 14">
            <a:extLst>
              <a:ext uri="{FF2B5EF4-FFF2-40B4-BE49-F238E27FC236}">
                <a16:creationId xmlns:a16="http://schemas.microsoft.com/office/drawing/2014/main" id="{CE341AE6-A00E-4F3F-10B0-4971F8EC1F57}"/>
              </a:ext>
            </a:extLst>
          </p:cNvPr>
          <p:cNvSpPr txBox="1"/>
          <p:nvPr/>
        </p:nvSpPr>
        <p:spPr>
          <a:xfrm>
            <a:off x="4817721" y="3429000"/>
            <a:ext cx="3671267" cy="2631490"/>
          </a:xfrm>
          <a:prstGeom prst="rect">
            <a:avLst/>
          </a:prstGeom>
          <a:noFill/>
        </p:spPr>
        <p:txBody>
          <a:bodyPr wrap="square" rtlCol="0">
            <a:spAutoFit/>
          </a:bodyPr>
          <a:lstStyle/>
          <a:p>
            <a:r>
              <a:rPr lang="zh-CN" altLang="en-US" sz="2100" dirty="0">
                <a:solidFill>
                  <a:schemeClr val="bg1"/>
                </a:solidFill>
              </a:rPr>
              <a:t>方法特点：</a:t>
            </a:r>
            <a:endParaRPr lang="en-US" altLang="zh-CN" sz="2100" dirty="0">
              <a:solidFill>
                <a:schemeClr val="bg1"/>
              </a:solidFill>
            </a:endParaRPr>
          </a:p>
          <a:p>
            <a:r>
              <a:rPr lang="zh-CN" altLang="en-US" dirty="0">
                <a:solidFill>
                  <a:schemeClr val="bg1"/>
                </a:solidFill>
                <a:latin typeface="Comic Sans MS" panose="030F0902030302020204" pitchFamily="66" charset="0"/>
              </a:rPr>
              <a:t>用望远镜自己的观测数据，一个观测夜晚的数据可以完成标定，用时约</a:t>
            </a:r>
            <a:r>
              <a:rPr lang="en-US" altLang="zh-CN" dirty="0">
                <a:solidFill>
                  <a:schemeClr val="bg1"/>
                </a:solidFill>
                <a:latin typeface="Comic Sans MS" panose="030F0902030302020204" pitchFamily="66" charset="0"/>
              </a:rPr>
              <a:t>10</a:t>
            </a:r>
            <a:r>
              <a:rPr lang="zh-CN" altLang="en-US" dirty="0">
                <a:solidFill>
                  <a:schemeClr val="bg1"/>
                </a:solidFill>
                <a:latin typeface="Comic Sans MS" panose="030F0902030302020204" pitchFamily="66" charset="0"/>
              </a:rPr>
              <a:t>分钟；</a:t>
            </a:r>
            <a:endParaRPr lang="en-US" altLang="zh-CN" dirty="0">
              <a:solidFill>
                <a:schemeClr val="bg1"/>
              </a:solidFill>
              <a:latin typeface="Comic Sans MS" panose="030F0902030302020204" pitchFamily="66" charset="0"/>
            </a:endParaRPr>
          </a:p>
          <a:p>
            <a:r>
              <a:rPr lang="zh-CN" altLang="en-US" sz="1800" dirty="0">
                <a:solidFill>
                  <a:schemeClr val="bg1"/>
                </a:solidFill>
                <a:latin typeface="Comic Sans MS" panose="030F0902030302020204" pitchFamily="66" charset="0"/>
              </a:rPr>
              <a:t>有</a:t>
            </a:r>
            <a:r>
              <a:rPr lang="en-US" altLang="zh-CN" sz="1800" dirty="0">
                <a:solidFill>
                  <a:schemeClr val="bg1"/>
                </a:solidFill>
                <a:latin typeface="Comic Sans MS" panose="030F0902030302020204" pitchFamily="66" charset="0"/>
              </a:rPr>
              <a:t>5</a:t>
            </a:r>
            <a:r>
              <a:rPr lang="zh-CN" altLang="en-US" sz="1800" dirty="0">
                <a:solidFill>
                  <a:schemeClr val="bg1"/>
                </a:solidFill>
                <a:latin typeface="Comic Sans MS" panose="030F0902030302020204" pitchFamily="66" charset="0"/>
              </a:rPr>
              <a:t>颗星时，指向精度约</a:t>
            </a:r>
            <a:r>
              <a:rPr lang="en-US" altLang="zh-CN" sz="1800" dirty="0">
                <a:solidFill>
                  <a:schemeClr val="bg1"/>
                </a:solidFill>
                <a:latin typeface="Comic Sans MS" panose="030F0902030302020204" pitchFamily="66" charset="0"/>
              </a:rPr>
              <a:t>0.02</a:t>
            </a:r>
            <a:r>
              <a:rPr lang="zh-CN" altLang="en-US" sz="1800" dirty="0">
                <a:solidFill>
                  <a:schemeClr val="bg1"/>
                </a:solidFill>
                <a:latin typeface="Comic Sans MS" panose="030F0902030302020204" pitchFamily="66" charset="0"/>
              </a:rPr>
              <a:t>度</a:t>
            </a:r>
            <a:endParaRPr lang="en-US" altLang="zh-CN" sz="1800" dirty="0">
              <a:solidFill>
                <a:schemeClr val="bg1"/>
              </a:solidFill>
              <a:latin typeface="Comic Sans MS" panose="030F0902030302020204" pitchFamily="66" charset="0"/>
            </a:endParaRPr>
          </a:p>
          <a:p>
            <a:r>
              <a:rPr lang="zh-CN" altLang="en-US" sz="1800" dirty="0">
                <a:solidFill>
                  <a:schemeClr val="bg1"/>
                </a:solidFill>
                <a:latin typeface="Comic Sans MS" panose="030F0902030302020204" pitchFamily="66" charset="0"/>
              </a:rPr>
              <a:t>有</a:t>
            </a:r>
            <a:r>
              <a:rPr lang="en-US" altLang="zh-CN" sz="1800" dirty="0">
                <a:solidFill>
                  <a:schemeClr val="bg1"/>
                </a:solidFill>
                <a:latin typeface="Comic Sans MS" panose="030F0902030302020204" pitchFamily="66" charset="0"/>
              </a:rPr>
              <a:t>15</a:t>
            </a:r>
            <a:r>
              <a:rPr lang="zh-CN" altLang="en-US" sz="1800" dirty="0">
                <a:solidFill>
                  <a:schemeClr val="bg1"/>
                </a:solidFill>
                <a:latin typeface="Comic Sans MS" panose="030F0902030302020204" pitchFamily="66" charset="0"/>
              </a:rPr>
              <a:t>颗星时</a:t>
            </a:r>
            <a:r>
              <a:rPr lang="en-US" altLang="zh-CN" sz="1800" dirty="0">
                <a:solidFill>
                  <a:schemeClr val="bg1"/>
                </a:solidFill>
                <a:latin typeface="Comic Sans MS" panose="030F0902030302020204" pitchFamily="66" charset="0"/>
              </a:rPr>
              <a:t>,</a:t>
            </a:r>
            <a:r>
              <a:rPr lang="zh-CN" altLang="en-US" sz="1800" dirty="0">
                <a:solidFill>
                  <a:schemeClr val="bg1"/>
                </a:solidFill>
                <a:latin typeface="Comic Sans MS" panose="030F0902030302020204" pitchFamily="66" charset="0"/>
              </a:rPr>
              <a:t> 指向精度可以达到</a:t>
            </a:r>
            <a:r>
              <a:rPr lang="en-US" altLang="zh-CN" sz="1800" dirty="0">
                <a:solidFill>
                  <a:schemeClr val="bg1"/>
                </a:solidFill>
                <a:latin typeface="Comic Sans MS" panose="030F0902030302020204" pitchFamily="66" charset="0"/>
              </a:rPr>
              <a:t>0.01</a:t>
            </a:r>
            <a:r>
              <a:rPr lang="zh-CN" altLang="en-US" sz="1800" dirty="0">
                <a:solidFill>
                  <a:schemeClr val="bg1"/>
                </a:solidFill>
                <a:latin typeface="Comic Sans MS" panose="030F0902030302020204" pitchFamily="66" charset="0"/>
              </a:rPr>
              <a:t>度</a:t>
            </a:r>
          </a:p>
          <a:p>
            <a:endParaRPr lang="en-US" altLang="zh-CN" dirty="0">
              <a:solidFill>
                <a:schemeClr val="bg1"/>
              </a:solidFill>
              <a:latin typeface="Comic Sans MS" panose="030F0902030302020204" pitchFamily="66" charset="0"/>
            </a:endParaRPr>
          </a:p>
          <a:p>
            <a:endParaRPr lang="zh-CN" altLang="en-US" dirty="0">
              <a:solidFill>
                <a:schemeClr val="bg1"/>
              </a:solidFill>
              <a:latin typeface="Comic Sans MS" panose="030F0902030302020204" pitchFamily="66" charset="0"/>
            </a:endParaRPr>
          </a:p>
        </p:txBody>
      </p:sp>
      <p:pic>
        <p:nvPicPr>
          <p:cNvPr id="15" name="图片 4">
            <a:extLst>
              <a:ext uri="{FF2B5EF4-FFF2-40B4-BE49-F238E27FC236}">
                <a16:creationId xmlns:a16="http://schemas.microsoft.com/office/drawing/2014/main" id="{CD4BEB78-132B-CB45-DB76-ABD48D2D51FA}"/>
              </a:ext>
            </a:extLst>
          </p:cNvPr>
          <p:cNvPicPr>
            <a:picLocks noChangeAspect="1"/>
          </p:cNvPicPr>
          <p:nvPr/>
        </p:nvPicPr>
        <p:blipFill>
          <a:blip r:embed="rId7"/>
          <a:stretch>
            <a:fillRect/>
          </a:stretch>
        </p:blipFill>
        <p:spPr>
          <a:xfrm>
            <a:off x="6048883" y="5271693"/>
            <a:ext cx="2366911" cy="1007419"/>
          </a:xfrm>
          <a:prstGeom prst="rect">
            <a:avLst/>
          </a:prstGeom>
        </p:spPr>
      </p:pic>
    </p:spTree>
    <p:extLst>
      <p:ext uri="{BB962C8B-B14F-4D97-AF65-F5344CB8AC3E}">
        <p14:creationId xmlns:p14="http://schemas.microsoft.com/office/powerpoint/2010/main" val="158356394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03B5F1-589C-5C63-C48B-08A970E5292B}"/>
              </a:ext>
            </a:extLst>
          </p:cNvPr>
          <p:cNvSpPr>
            <a:spLocks noGrp="1"/>
          </p:cNvSpPr>
          <p:nvPr>
            <p:ph type="title"/>
          </p:nvPr>
        </p:nvSpPr>
        <p:spPr>
          <a:xfrm>
            <a:off x="183241" y="133943"/>
            <a:ext cx="8229600" cy="825315"/>
          </a:xfrm>
        </p:spPr>
        <p:txBody>
          <a:bodyPr>
            <a:normAutofit/>
          </a:bodyPr>
          <a:lstStyle/>
          <a:p>
            <a:r>
              <a:rPr lang="en-US" sz="3600" dirty="0">
                <a:solidFill>
                  <a:schemeClr val="tx2"/>
                </a:solidFill>
                <a:latin typeface="Comic Sans MS" panose="030F0902030302020204" pitchFamily="66" charset="0"/>
              </a:rPr>
              <a:t>Reconstruction P</a:t>
            </a:r>
            <a:r>
              <a:rPr lang="en-CN" sz="3600" dirty="0">
                <a:solidFill>
                  <a:schemeClr val="tx2"/>
                </a:solidFill>
                <a:latin typeface="Comic Sans MS" panose="030F0902030302020204" pitchFamily="66" charset="0"/>
              </a:rPr>
              <a:t>roduction version</a:t>
            </a:r>
          </a:p>
        </p:txBody>
      </p:sp>
      <p:sp>
        <p:nvSpPr>
          <p:cNvPr id="3" name="Content Placeholder 2">
            <a:extLst>
              <a:ext uri="{FF2B5EF4-FFF2-40B4-BE49-F238E27FC236}">
                <a16:creationId xmlns:a16="http://schemas.microsoft.com/office/drawing/2014/main" id="{B3A0ED4C-98B5-20DA-5B3E-C5754FD06433}"/>
              </a:ext>
            </a:extLst>
          </p:cNvPr>
          <p:cNvSpPr>
            <a:spLocks noGrp="1"/>
          </p:cNvSpPr>
          <p:nvPr>
            <p:ph idx="1"/>
          </p:nvPr>
        </p:nvSpPr>
        <p:spPr>
          <a:xfrm>
            <a:off x="183241" y="1142684"/>
            <a:ext cx="3972070" cy="5168715"/>
          </a:xfrm>
        </p:spPr>
        <p:txBody>
          <a:bodyPr>
            <a:normAutofit fontScale="92500" lnSpcReduction="20000"/>
          </a:bodyPr>
          <a:lstStyle/>
          <a:p>
            <a:r>
              <a:rPr lang="en-US" sz="1800" dirty="0">
                <a:solidFill>
                  <a:schemeClr val="tx2"/>
                </a:solidFill>
                <a:latin typeface="Comic Sans MS" panose="030F0902030302020204" pitchFamily="66" charset="0"/>
              </a:rPr>
              <a:t>DAQ raw data</a:t>
            </a:r>
          </a:p>
          <a:p>
            <a:pPr lvl="1"/>
            <a:r>
              <a:rPr lang="en-US" altLang="zh-CN" sz="1800" dirty="0">
                <a:solidFill>
                  <a:schemeClr val="tx2"/>
                </a:solidFill>
                <a:latin typeface="Comic Sans MS" panose="030F0902030302020204" pitchFamily="66" charset="0"/>
              </a:rPr>
              <a:t>11T/day</a:t>
            </a:r>
            <a:endParaRPr lang="en-US" sz="1800" dirty="0">
              <a:solidFill>
                <a:schemeClr val="tx2"/>
              </a:solidFill>
              <a:latin typeface="Comic Sans MS" panose="030F0902030302020204" pitchFamily="66" charset="0"/>
            </a:endParaRPr>
          </a:p>
          <a:p>
            <a:r>
              <a:rPr lang="en-US" altLang="zh-CN" sz="1600" dirty="0">
                <a:solidFill>
                  <a:schemeClr val="tx2"/>
                </a:solidFill>
                <a:latin typeface="Comic Sans MS" panose="030F0902030302020204" pitchFamily="66" charset="0"/>
              </a:rPr>
              <a:t>Now working version: Mk</a:t>
            </a:r>
            <a:endParaRPr lang="en-US" sz="1800" dirty="0">
              <a:latin typeface="Comic Sans MS" panose="030F0902030302020204" pitchFamily="66" charset="0"/>
            </a:endParaRPr>
          </a:p>
          <a:p>
            <a:endParaRPr lang="en-US" altLang="zh-CN" sz="1600" dirty="0">
              <a:solidFill>
                <a:schemeClr val="tx2"/>
              </a:solidFill>
              <a:latin typeface="Comic Sans MS" panose="030F0902030302020204" pitchFamily="66" charset="0"/>
              <a:sym typeface="Wingdings" pitchFamily="2" charset="2"/>
            </a:endParaRPr>
          </a:p>
          <a:p>
            <a:r>
              <a:rPr lang="en-US" altLang="zh-CN" sz="1600" dirty="0">
                <a:solidFill>
                  <a:schemeClr val="tx2"/>
                </a:solidFill>
                <a:latin typeface="Comic Sans MS" panose="030F0902030302020204" pitchFamily="66" charset="0"/>
                <a:sym typeface="Wingdings" pitchFamily="2" charset="2"/>
              </a:rPr>
              <a:t>4</a:t>
            </a:r>
            <a:r>
              <a:rPr lang="zh-CN" altLang="en-US" sz="1600" dirty="0">
                <a:solidFill>
                  <a:schemeClr val="tx2"/>
                </a:solidFill>
                <a:latin typeface="Comic Sans MS" panose="030F0902030302020204" pitchFamily="66" charset="0"/>
                <a:sym typeface="Wingdings" pitchFamily="2" charset="2"/>
              </a:rPr>
              <a:t> </a:t>
            </a:r>
            <a:r>
              <a:rPr lang="en-US" altLang="zh-CN" sz="1600" dirty="0">
                <a:solidFill>
                  <a:schemeClr val="tx2"/>
                </a:solidFill>
                <a:latin typeface="Comic Sans MS" panose="030F0902030302020204" pitchFamily="66" charset="0"/>
                <a:sym typeface="Wingdings" pitchFamily="2" charset="2"/>
              </a:rPr>
              <a:t>data products</a:t>
            </a:r>
          </a:p>
          <a:p>
            <a:endParaRPr lang="en-US" altLang="zh-CN" sz="1600" dirty="0">
              <a:solidFill>
                <a:schemeClr val="tx2"/>
              </a:solidFill>
              <a:latin typeface="Comic Sans MS" panose="030F0902030302020204" pitchFamily="66" charset="0"/>
              <a:sym typeface="Wingdings" pitchFamily="2" charset="2"/>
            </a:endParaRPr>
          </a:p>
          <a:p>
            <a:pPr lvl="1"/>
            <a:r>
              <a:rPr lang="en-US" sz="1600" dirty="0" err="1">
                <a:solidFill>
                  <a:schemeClr val="tx2"/>
                </a:solidFill>
                <a:latin typeface="Comic Sans MS" panose="030F0902030302020204" pitchFamily="66" charset="0"/>
              </a:rPr>
              <a:t>Reducedata</a:t>
            </a:r>
            <a:r>
              <a:rPr lang="en-US" sz="1600" dirty="0">
                <a:solidFill>
                  <a:schemeClr val="tx2"/>
                </a:solidFill>
                <a:latin typeface="Comic Sans MS" panose="030F0902030302020204" pitchFamily="66" charset="0"/>
              </a:rPr>
              <a:t>/ </a:t>
            </a:r>
            <a:r>
              <a:rPr lang="en-US" sz="1600" dirty="0">
                <a:solidFill>
                  <a:schemeClr val="tx2"/>
                </a:solidFill>
                <a:latin typeface="Comic Sans MS" panose="030F0902030302020204" pitchFamily="66" charset="0"/>
                <a:sym typeface="Wingdings" pitchFamily="2" charset="2"/>
              </a:rPr>
              <a:t>                                      </a:t>
            </a:r>
            <a:endParaRPr lang="en-US" sz="1600" dirty="0">
              <a:solidFill>
                <a:schemeClr val="tx2"/>
              </a:solidFill>
              <a:latin typeface="Comic Sans MS" panose="030F0902030302020204" pitchFamily="66" charset="0"/>
            </a:endParaRPr>
          </a:p>
          <a:p>
            <a:pPr lvl="2"/>
            <a:r>
              <a:rPr lang="en-US" sz="1600" dirty="0">
                <a:solidFill>
                  <a:schemeClr val="tx2"/>
                </a:solidFill>
                <a:latin typeface="Comic Sans MS" panose="030F0902030302020204" pitchFamily="66" charset="0"/>
              </a:rPr>
              <a:t>noise filter data  5 T/day </a:t>
            </a:r>
          </a:p>
          <a:p>
            <a:pPr lvl="1"/>
            <a:endParaRPr lang="en-US" sz="1400" dirty="0">
              <a:latin typeface="Comic Sans MS" panose="030F0902030302020204" pitchFamily="66" charset="0"/>
            </a:endParaRPr>
          </a:p>
          <a:p>
            <a:pPr lvl="1"/>
            <a:endParaRPr lang="en-US" sz="1200" dirty="0">
              <a:solidFill>
                <a:schemeClr val="tx2"/>
              </a:solidFill>
              <a:latin typeface="Comic Sans MS" panose="030F0902030302020204" pitchFamily="66" charset="0"/>
              <a:sym typeface="Wingdings" pitchFamily="2" charset="2"/>
            </a:endParaRPr>
          </a:p>
          <a:p>
            <a:pPr lvl="1"/>
            <a:r>
              <a:rPr lang="en-US" sz="1600" dirty="0" err="1">
                <a:solidFill>
                  <a:schemeClr val="tx2"/>
                </a:solidFill>
                <a:latin typeface="Comic Sans MS" panose="030F0902030302020204" pitchFamily="66" charset="0"/>
              </a:rPr>
              <a:t>Recdata</a:t>
            </a:r>
            <a:r>
              <a:rPr lang="en-US" sz="1600" dirty="0">
                <a:solidFill>
                  <a:schemeClr val="tx2"/>
                </a:solidFill>
                <a:latin typeface="Comic Sans MS" panose="030F0902030302020204" pitchFamily="66" charset="0"/>
              </a:rPr>
              <a:t>/</a:t>
            </a:r>
          </a:p>
          <a:p>
            <a:pPr lvl="2"/>
            <a:r>
              <a:rPr lang="en-US" sz="1600" dirty="0">
                <a:solidFill>
                  <a:schemeClr val="tx2"/>
                </a:solidFill>
                <a:latin typeface="Comic Sans MS" panose="030F0902030302020204" pitchFamily="66" charset="0"/>
              </a:rPr>
              <a:t>reconstruction data 950 G/day</a:t>
            </a:r>
          </a:p>
          <a:p>
            <a:pPr lvl="1"/>
            <a:endParaRPr lang="en-US" sz="1600" dirty="0">
              <a:solidFill>
                <a:srgbClr val="00B050"/>
              </a:solidFill>
              <a:latin typeface="Comic Sans MS" panose="030F0902030302020204" pitchFamily="66" charset="0"/>
            </a:endParaRPr>
          </a:p>
          <a:p>
            <a:pPr lvl="1"/>
            <a:r>
              <a:rPr lang="en-US" sz="1600" dirty="0" err="1">
                <a:solidFill>
                  <a:srgbClr val="00B050"/>
                </a:solidFill>
                <a:latin typeface="Comic Sans MS" panose="030F0902030302020204" pitchFamily="66" charset="0"/>
              </a:rPr>
              <a:t>Recgdata</a:t>
            </a:r>
            <a:r>
              <a:rPr lang="en-US" sz="1600" dirty="0">
                <a:solidFill>
                  <a:srgbClr val="00B050"/>
                </a:solidFill>
                <a:latin typeface="Comic Sans MS" panose="030F0902030302020204" pitchFamily="66" charset="0"/>
              </a:rPr>
              <a:t>/</a:t>
            </a:r>
          </a:p>
          <a:p>
            <a:pPr lvl="2"/>
            <a:r>
              <a:rPr lang="en-US" sz="1600" dirty="0">
                <a:solidFill>
                  <a:srgbClr val="00B050"/>
                </a:solidFill>
                <a:latin typeface="Comic Sans MS" panose="030F0902030302020204" pitchFamily="66" charset="0"/>
              </a:rPr>
              <a:t>potential gamma events 1.4 G/day </a:t>
            </a:r>
          </a:p>
          <a:p>
            <a:pPr lvl="1"/>
            <a:endParaRPr lang="en-US" sz="1600" dirty="0">
              <a:solidFill>
                <a:srgbClr val="FF0000"/>
              </a:solidFill>
              <a:latin typeface="Comic Sans MS" panose="030F0902030302020204" pitchFamily="66" charset="0"/>
            </a:endParaRPr>
          </a:p>
          <a:p>
            <a:pPr lvl="1"/>
            <a:r>
              <a:rPr lang="en-US" sz="1600" dirty="0" err="1">
                <a:solidFill>
                  <a:srgbClr val="FF0000"/>
                </a:solidFill>
                <a:latin typeface="Comic Sans MS" panose="030F0902030302020204" pitchFamily="66" charset="0"/>
              </a:rPr>
              <a:t>Sampdata</a:t>
            </a:r>
            <a:r>
              <a:rPr lang="en-US" sz="1600" dirty="0">
                <a:solidFill>
                  <a:srgbClr val="FF0000"/>
                </a:solidFill>
                <a:latin typeface="Comic Sans MS" panose="030F0902030302020204" pitchFamily="66" charset="0"/>
              </a:rPr>
              <a:t>/</a:t>
            </a:r>
          </a:p>
          <a:p>
            <a:pPr lvl="2"/>
            <a:r>
              <a:rPr lang="en-US" sz="1600" dirty="0">
                <a:solidFill>
                  <a:srgbClr val="FF0000"/>
                </a:solidFill>
                <a:latin typeface="Comic Sans MS" panose="030F0902030302020204" pitchFamily="66" charset="0"/>
              </a:rPr>
              <a:t>specific data sample around the sources(crab)   200 G/day</a:t>
            </a:r>
          </a:p>
        </p:txBody>
      </p:sp>
      <p:pic>
        <p:nvPicPr>
          <p:cNvPr id="6" name="Picture 5" descr="Graphical user interface, application&#10;&#10;Description automatically generated">
            <a:extLst>
              <a:ext uri="{FF2B5EF4-FFF2-40B4-BE49-F238E27FC236}">
                <a16:creationId xmlns:a16="http://schemas.microsoft.com/office/drawing/2014/main" id="{204D45E1-B196-22A2-8392-315D9E29FFCC}"/>
              </a:ext>
            </a:extLst>
          </p:cNvPr>
          <p:cNvPicPr>
            <a:picLocks noChangeAspect="1"/>
          </p:cNvPicPr>
          <p:nvPr/>
        </p:nvPicPr>
        <p:blipFill>
          <a:blip r:embed="rId2"/>
          <a:stretch>
            <a:fillRect/>
          </a:stretch>
        </p:blipFill>
        <p:spPr>
          <a:xfrm>
            <a:off x="4042195" y="959258"/>
            <a:ext cx="4370646" cy="3975231"/>
          </a:xfrm>
          <a:prstGeom prst="rect">
            <a:avLst/>
          </a:prstGeom>
        </p:spPr>
      </p:pic>
      <p:sp>
        <p:nvSpPr>
          <p:cNvPr id="8" name="TextBox 7">
            <a:extLst>
              <a:ext uri="{FF2B5EF4-FFF2-40B4-BE49-F238E27FC236}">
                <a16:creationId xmlns:a16="http://schemas.microsoft.com/office/drawing/2014/main" id="{16FFCAF7-5D57-BFF8-8051-8F7B303A6ECC}"/>
              </a:ext>
            </a:extLst>
          </p:cNvPr>
          <p:cNvSpPr txBox="1"/>
          <p:nvPr/>
        </p:nvSpPr>
        <p:spPr>
          <a:xfrm>
            <a:off x="4427393" y="5160078"/>
            <a:ext cx="3350794" cy="738664"/>
          </a:xfrm>
          <a:prstGeom prst="rect">
            <a:avLst/>
          </a:prstGeom>
          <a:noFill/>
        </p:spPr>
        <p:txBody>
          <a:bodyPr wrap="square" rtlCol="0">
            <a:spAutoFit/>
          </a:bodyPr>
          <a:lstStyle/>
          <a:p>
            <a:pPr marL="285750" indent="-285750">
              <a:buFont typeface="Arial" panose="020B0604020202020204" pitchFamily="34" charset="0"/>
              <a:buChar char="•"/>
            </a:pPr>
            <a:r>
              <a:rPr lang="en-CN" sz="1400" dirty="0">
                <a:solidFill>
                  <a:schemeClr val="tx2"/>
                </a:solidFill>
                <a:latin typeface="Comic Sans MS" panose="030F0902030302020204" pitchFamily="66" charset="0"/>
              </a:rPr>
              <a:t>A good-file-list can be collected;</a:t>
            </a:r>
          </a:p>
          <a:p>
            <a:pPr marL="285750" indent="-285750">
              <a:buFont typeface="Arial" panose="020B0604020202020204" pitchFamily="34" charset="0"/>
              <a:buChar char="•"/>
            </a:pPr>
            <a:r>
              <a:rPr lang="en-CN" sz="1400" dirty="0">
                <a:solidFill>
                  <a:schemeClr val="tx2"/>
                </a:solidFill>
                <a:latin typeface="Comic Sans MS" panose="030F0902030302020204" pitchFamily="66" charset="0"/>
              </a:rPr>
              <a:t> Some detailed parameters informaiton can be checked</a:t>
            </a:r>
            <a:r>
              <a:rPr lang="en-CN" sz="1400" dirty="0"/>
              <a:t>.</a:t>
            </a:r>
          </a:p>
        </p:txBody>
      </p:sp>
    </p:spTree>
    <p:extLst>
      <p:ext uri="{BB962C8B-B14F-4D97-AF65-F5344CB8AC3E}">
        <p14:creationId xmlns:p14="http://schemas.microsoft.com/office/powerpoint/2010/main" val="235056299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ED3D18-D0CE-234D-7835-B12242DF6424}"/>
              </a:ext>
            </a:extLst>
          </p:cNvPr>
          <p:cNvSpPr>
            <a:spLocks noGrp="1"/>
          </p:cNvSpPr>
          <p:nvPr>
            <p:ph type="title"/>
          </p:nvPr>
        </p:nvSpPr>
        <p:spPr>
          <a:xfrm>
            <a:off x="457200" y="77914"/>
            <a:ext cx="8229600" cy="639771"/>
          </a:xfrm>
        </p:spPr>
        <p:txBody>
          <a:bodyPr>
            <a:normAutofit fontScale="90000"/>
          </a:bodyPr>
          <a:lstStyle/>
          <a:p>
            <a:r>
              <a:rPr lang="en-US" sz="3600" dirty="0">
                <a:solidFill>
                  <a:schemeClr val="tx2"/>
                </a:solidFill>
                <a:latin typeface="Comic Sans MS" panose="030F0902030302020204" pitchFamily="66" charset="0"/>
              </a:rPr>
              <a:t>D</a:t>
            </a:r>
            <a:r>
              <a:rPr lang="en-CN" sz="3600" dirty="0">
                <a:solidFill>
                  <a:schemeClr val="tx2"/>
                </a:solidFill>
                <a:latin typeface="Comic Sans MS" panose="030F0902030302020204" pitchFamily="66" charset="0"/>
              </a:rPr>
              <a:t>aily monitor</a:t>
            </a:r>
          </a:p>
        </p:txBody>
      </p:sp>
      <p:sp>
        <p:nvSpPr>
          <p:cNvPr id="3" name="Content Placeholder 2">
            <a:extLst>
              <a:ext uri="{FF2B5EF4-FFF2-40B4-BE49-F238E27FC236}">
                <a16:creationId xmlns:a16="http://schemas.microsoft.com/office/drawing/2014/main" id="{95D23F1D-DD2D-628E-45BA-60CD7DFF7EEE}"/>
              </a:ext>
            </a:extLst>
          </p:cNvPr>
          <p:cNvSpPr>
            <a:spLocks noGrp="1"/>
          </p:cNvSpPr>
          <p:nvPr>
            <p:ph idx="1"/>
          </p:nvPr>
        </p:nvSpPr>
        <p:spPr>
          <a:xfrm>
            <a:off x="176271" y="6037244"/>
            <a:ext cx="9110948" cy="495759"/>
          </a:xfrm>
        </p:spPr>
        <p:txBody>
          <a:bodyPr>
            <a:noAutofit/>
          </a:bodyPr>
          <a:lstStyle/>
          <a:p>
            <a:r>
              <a:rPr lang="en-CN" sz="2800" dirty="0">
                <a:solidFill>
                  <a:schemeClr val="tx2"/>
                </a:solidFill>
                <a:latin typeface="Comic Sans MS" panose="030F0902030302020204" pitchFamily="66" charset="0"/>
              </a:rPr>
              <a:t>数据分析运维任务的自动化处理</a:t>
            </a:r>
            <a:r>
              <a:rPr lang="zh-CN" altLang="en-US" sz="2800" dirty="0">
                <a:solidFill>
                  <a:schemeClr val="tx2"/>
                </a:solidFill>
                <a:latin typeface="Comic Sans MS" panose="030F0902030302020204" pitchFamily="66" charset="0"/>
              </a:rPr>
              <a:t> </a:t>
            </a:r>
            <a:r>
              <a:rPr lang="en-US" altLang="zh-CN" sz="2800" dirty="0">
                <a:solidFill>
                  <a:schemeClr val="tx2"/>
                </a:solidFill>
                <a:latin typeface="Comic Sans MS" panose="030F0902030302020204" pitchFamily="66" charset="0"/>
                <a:sym typeface="Wingdings" pitchFamily="2" charset="2"/>
              </a:rPr>
              <a:t> mass production!</a:t>
            </a:r>
            <a:endParaRPr lang="en-CN" sz="2800" dirty="0">
              <a:solidFill>
                <a:schemeClr val="tx2"/>
              </a:solidFill>
              <a:latin typeface="Comic Sans MS" panose="030F0902030302020204" pitchFamily="66" charset="0"/>
            </a:endParaRPr>
          </a:p>
        </p:txBody>
      </p:sp>
      <p:pic>
        <p:nvPicPr>
          <p:cNvPr id="4" name="Picture 3" descr="A screenshot of a computer&#10;&#10;Description automatically generated">
            <a:extLst>
              <a:ext uri="{FF2B5EF4-FFF2-40B4-BE49-F238E27FC236}">
                <a16:creationId xmlns:a16="http://schemas.microsoft.com/office/drawing/2014/main" id="{1DBE65C9-B06F-D573-0287-F5D06BFF230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62626" y="717685"/>
            <a:ext cx="5500953" cy="5175547"/>
          </a:xfrm>
          <a:prstGeom prst="rect">
            <a:avLst/>
          </a:prstGeom>
        </p:spPr>
      </p:pic>
    </p:spTree>
    <p:extLst>
      <p:ext uri="{BB962C8B-B14F-4D97-AF65-F5344CB8AC3E}">
        <p14:creationId xmlns:p14="http://schemas.microsoft.com/office/powerpoint/2010/main" val="164817999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B67B1E6B-8389-002F-E556-804F15AAF90C}"/>
              </a:ext>
            </a:extLst>
          </p:cNvPr>
          <p:cNvPicPr>
            <a:picLocks noChangeAspect="1"/>
          </p:cNvPicPr>
          <p:nvPr/>
        </p:nvPicPr>
        <p:blipFill>
          <a:blip r:embed="rId2"/>
          <a:stretch>
            <a:fillRect/>
          </a:stretch>
        </p:blipFill>
        <p:spPr>
          <a:xfrm>
            <a:off x="4594769" y="126826"/>
            <a:ext cx="4504929" cy="3020585"/>
          </a:xfrm>
          <a:prstGeom prst="rect">
            <a:avLst/>
          </a:prstGeom>
        </p:spPr>
      </p:pic>
      <p:sp>
        <p:nvSpPr>
          <p:cNvPr id="2" name="Title 1">
            <a:extLst>
              <a:ext uri="{FF2B5EF4-FFF2-40B4-BE49-F238E27FC236}">
                <a16:creationId xmlns:a16="http://schemas.microsoft.com/office/drawing/2014/main" id="{FD480391-512A-DA00-532D-569C97B3175A}"/>
              </a:ext>
            </a:extLst>
          </p:cNvPr>
          <p:cNvSpPr>
            <a:spLocks noGrp="1"/>
          </p:cNvSpPr>
          <p:nvPr>
            <p:ph type="title"/>
          </p:nvPr>
        </p:nvSpPr>
        <p:spPr>
          <a:xfrm>
            <a:off x="369065" y="120402"/>
            <a:ext cx="4930046" cy="457199"/>
          </a:xfrm>
        </p:spPr>
        <p:txBody>
          <a:bodyPr>
            <a:normAutofit fontScale="90000"/>
          </a:bodyPr>
          <a:lstStyle/>
          <a:p>
            <a:r>
              <a:rPr lang="en-CN" sz="3600" dirty="0">
                <a:solidFill>
                  <a:schemeClr val="tx2"/>
                </a:solidFill>
              </a:rPr>
              <a:t>天体源数据分析</a:t>
            </a:r>
          </a:p>
        </p:txBody>
      </p:sp>
      <p:sp>
        <p:nvSpPr>
          <p:cNvPr id="3" name="Content Placeholder 2">
            <a:extLst>
              <a:ext uri="{FF2B5EF4-FFF2-40B4-BE49-F238E27FC236}">
                <a16:creationId xmlns:a16="http://schemas.microsoft.com/office/drawing/2014/main" id="{6D851B76-61F3-BF8D-1BF5-9A3F878AD66E}"/>
              </a:ext>
            </a:extLst>
          </p:cNvPr>
          <p:cNvSpPr>
            <a:spLocks noGrp="1"/>
          </p:cNvSpPr>
          <p:nvPr>
            <p:ph idx="1"/>
          </p:nvPr>
        </p:nvSpPr>
        <p:spPr>
          <a:xfrm>
            <a:off x="269809" y="707218"/>
            <a:ext cx="3197935" cy="2455495"/>
          </a:xfrm>
        </p:spPr>
        <p:txBody>
          <a:bodyPr>
            <a:normAutofit fontScale="92500" lnSpcReduction="20000"/>
          </a:bodyPr>
          <a:lstStyle/>
          <a:p>
            <a:r>
              <a:rPr lang="en-CN" sz="1800" dirty="0">
                <a:solidFill>
                  <a:schemeClr val="tx2"/>
                </a:solidFill>
                <a:latin typeface="Comic Sans MS" panose="030F0902030302020204" pitchFamily="66" charset="0"/>
              </a:rPr>
              <a:t>背景估计</a:t>
            </a:r>
          </a:p>
          <a:p>
            <a:pPr lvl="1"/>
            <a:r>
              <a:rPr lang="en-CN" sz="1400" dirty="0">
                <a:solidFill>
                  <a:schemeClr val="tx2"/>
                </a:solidFill>
                <a:latin typeface="Comic Sans MS" panose="030F0902030302020204" pitchFamily="66" charset="0"/>
              </a:rPr>
              <a:t>等天顶角</a:t>
            </a:r>
            <a:r>
              <a:rPr lang="zh-CN" altLang="en-US" sz="1400" dirty="0">
                <a:solidFill>
                  <a:schemeClr val="tx2"/>
                </a:solidFill>
                <a:latin typeface="Comic Sans MS" panose="030F0902030302020204" pitchFamily="66" charset="0"/>
              </a:rPr>
              <a:t>，等赤纬，</a:t>
            </a:r>
            <a:endParaRPr lang="en-US" altLang="zh-CN" sz="1400" dirty="0">
              <a:solidFill>
                <a:schemeClr val="tx2"/>
              </a:solidFill>
              <a:latin typeface="Comic Sans MS" panose="030F0902030302020204" pitchFamily="66" charset="0"/>
            </a:endParaRPr>
          </a:p>
          <a:p>
            <a:pPr lvl="1"/>
            <a:r>
              <a:rPr lang="zh-CN" altLang="en-US" sz="1400" dirty="0">
                <a:solidFill>
                  <a:schemeClr val="tx2"/>
                </a:solidFill>
                <a:latin typeface="Comic Sans MS" panose="030F0902030302020204" pitchFamily="66" charset="0"/>
              </a:rPr>
              <a:t>时间交换法，直接积分</a:t>
            </a:r>
            <a:endParaRPr lang="en-US" altLang="zh-CN" sz="1400" dirty="0">
              <a:solidFill>
                <a:schemeClr val="tx2"/>
              </a:solidFill>
              <a:latin typeface="Comic Sans MS" panose="030F0902030302020204" pitchFamily="66" charset="0"/>
            </a:endParaRPr>
          </a:p>
          <a:p>
            <a:pPr lvl="1"/>
            <a:r>
              <a:rPr lang="zh-CN" altLang="en-US" sz="1400" dirty="0">
                <a:solidFill>
                  <a:schemeClr val="tx2"/>
                </a:solidFill>
                <a:latin typeface="Comic Sans MS" panose="030F0902030302020204" pitchFamily="66" charset="0"/>
              </a:rPr>
              <a:t>环绕窗口</a:t>
            </a:r>
            <a:r>
              <a:rPr lang="en-US" altLang="zh-CN" sz="1400" dirty="0">
                <a:solidFill>
                  <a:schemeClr val="tx2"/>
                </a:solidFill>
                <a:latin typeface="Comic Sans MS" panose="030F0902030302020204" pitchFamily="66" charset="0"/>
              </a:rPr>
              <a:t>……</a:t>
            </a:r>
            <a:endParaRPr lang="en-CN" sz="1400" dirty="0">
              <a:solidFill>
                <a:schemeClr val="tx2"/>
              </a:solidFill>
              <a:latin typeface="Comic Sans MS" panose="030F0902030302020204" pitchFamily="66" charset="0"/>
            </a:endParaRPr>
          </a:p>
          <a:p>
            <a:r>
              <a:rPr lang="en-CN" sz="1800" dirty="0">
                <a:solidFill>
                  <a:schemeClr val="tx2"/>
                </a:solidFill>
                <a:latin typeface="Comic Sans MS" panose="030F0902030302020204" pitchFamily="66" charset="0"/>
              </a:rPr>
              <a:t>天图分析</a:t>
            </a:r>
          </a:p>
          <a:p>
            <a:r>
              <a:rPr lang="en-CN" sz="1800" dirty="0">
                <a:solidFill>
                  <a:schemeClr val="tx2"/>
                </a:solidFill>
                <a:latin typeface="Comic Sans MS" panose="030F0902030302020204" pitchFamily="66" charset="0"/>
              </a:rPr>
              <a:t>显著性计算</a:t>
            </a:r>
          </a:p>
          <a:p>
            <a:r>
              <a:rPr lang="en-CN" sz="1800" dirty="0">
                <a:solidFill>
                  <a:schemeClr val="tx2"/>
                </a:solidFill>
                <a:latin typeface="Comic Sans MS" panose="030F0902030302020204" pitchFamily="66" charset="0"/>
              </a:rPr>
              <a:t>流强估计</a:t>
            </a:r>
            <a:r>
              <a:rPr lang="zh-CN" altLang="en-US" sz="1800" dirty="0">
                <a:solidFill>
                  <a:schemeClr val="tx2"/>
                </a:solidFill>
                <a:latin typeface="Comic Sans MS" panose="030F0902030302020204" pitchFamily="66" charset="0"/>
              </a:rPr>
              <a:t>和</a:t>
            </a:r>
            <a:r>
              <a:rPr lang="en-CN" sz="1800" dirty="0">
                <a:solidFill>
                  <a:schemeClr val="tx2"/>
                </a:solidFill>
                <a:latin typeface="Comic Sans MS" panose="030F0902030302020204" pitchFamily="66" charset="0"/>
              </a:rPr>
              <a:t>能谱拟合</a:t>
            </a:r>
          </a:p>
          <a:p>
            <a:pPr lvl="1"/>
            <a:r>
              <a:rPr lang="en-CN" sz="1400" dirty="0">
                <a:solidFill>
                  <a:schemeClr val="tx2"/>
                </a:solidFill>
                <a:latin typeface="Comic Sans MS" panose="030F0902030302020204" pitchFamily="66" charset="0"/>
              </a:rPr>
              <a:t>单源</a:t>
            </a:r>
            <a:r>
              <a:rPr lang="en-US" altLang="zh-CN" sz="1400" dirty="0">
                <a:solidFill>
                  <a:schemeClr val="tx2"/>
                </a:solidFill>
                <a:latin typeface="Comic Sans MS" panose="030F0902030302020204" pitchFamily="66" charset="0"/>
              </a:rPr>
              <a:t>/</a:t>
            </a:r>
            <a:r>
              <a:rPr lang="zh-CN" altLang="en-US" sz="1400" dirty="0">
                <a:solidFill>
                  <a:schemeClr val="tx2"/>
                </a:solidFill>
                <a:latin typeface="Comic Sans MS" panose="030F0902030302020204" pitchFamily="66" charset="0"/>
              </a:rPr>
              <a:t>多源分析</a:t>
            </a:r>
            <a:endParaRPr lang="en-US" altLang="zh-CN" sz="1400" dirty="0">
              <a:solidFill>
                <a:schemeClr val="tx2"/>
              </a:solidFill>
              <a:latin typeface="Comic Sans MS" panose="030F0902030302020204" pitchFamily="66" charset="0"/>
            </a:endParaRPr>
          </a:p>
          <a:p>
            <a:pPr lvl="1"/>
            <a:r>
              <a:rPr lang="zh-CN" altLang="en-US" sz="1400" dirty="0">
                <a:solidFill>
                  <a:schemeClr val="tx2"/>
                </a:solidFill>
                <a:latin typeface="Comic Sans MS" panose="030F0902030302020204" pitchFamily="66" charset="0"/>
              </a:rPr>
              <a:t>复杂背景物理图像的考虑</a:t>
            </a:r>
            <a:endParaRPr lang="en-US" altLang="zh-CN" sz="1400" dirty="0">
              <a:solidFill>
                <a:schemeClr val="tx2"/>
              </a:solidFill>
              <a:latin typeface="Comic Sans MS" panose="030F0902030302020204" pitchFamily="66" charset="0"/>
            </a:endParaRPr>
          </a:p>
          <a:p>
            <a:pPr lvl="1"/>
            <a:r>
              <a:rPr lang="en-US" sz="1400" dirty="0">
                <a:solidFill>
                  <a:schemeClr val="tx2"/>
                </a:solidFill>
                <a:latin typeface="Comic Sans MS" panose="030F0902030302020204" pitchFamily="66" charset="0"/>
              </a:rPr>
              <a:t>……</a:t>
            </a:r>
            <a:endParaRPr lang="en-CN" sz="1400" dirty="0">
              <a:solidFill>
                <a:schemeClr val="tx2"/>
              </a:solidFill>
              <a:latin typeface="Comic Sans MS" panose="030F0902030302020204" pitchFamily="66" charset="0"/>
            </a:endParaRPr>
          </a:p>
          <a:p>
            <a:endParaRPr lang="en-CN" sz="1800" dirty="0">
              <a:solidFill>
                <a:schemeClr val="tx2"/>
              </a:solidFill>
              <a:latin typeface="Comic Sans MS" panose="030F0902030302020204" pitchFamily="66" charset="0"/>
            </a:endParaRPr>
          </a:p>
        </p:txBody>
      </p:sp>
      <p:pic>
        <p:nvPicPr>
          <p:cNvPr id="5" name="Picture 4" descr="A diagram of a sphere with a diagram of a sphere and a diagram of a sphere&#10;&#10;Description automatically generated">
            <a:extLst>
              <a:ext uri="{FF2B5EF4-FFF2-40B4-BE49-F238E27FC236}">
                <a16:creationId xmlns:a16="http://schemas.microsoft.com/office/drawing/2014/main" id="{6A4C99DF-9372-7753-07F0-41BC64085100}"/>
              </a:ext>
            </a:extLst>
          </p:cNvPr>
          <p:cNvPicPr>
            <a:picLocks noChangeAspect="1"/>
          </p:cNvPicPr>
          <p:nvPr/>
        </p:nvPicPr>
        <p:blipFill>
          <a:blip r:embed="rId3"/>
          <a:stretch>
            <a:fillRect/>
          </a:stretch>
        </p:blipFill>
        <p:spPr>
          <a:xfrm>
            <a:off x="5166964" y="3162713"/>
            <a:ext cx="1548123" cy="1556857"/>
          </a:xfrm>
          <a:prstGeom prst="rect">
            <a:avLst/>
          </a:prstGeom>
        </p:spPr>
      </p:pic>
      <p:pic>
        <p:nvPicPr>
          <p:cNvPr id="7" name="Picture 6" descr="A diagram of a sphere with a diagram of a sphere and a diagram of a sphere&#10;&#10;Description automatically generated">
            <a:extLst>
              <a:ext uri="{FF2B5EF4-FFF2-40B4-BE49-F238E27FC236}">
                <a16:creationId xmlns:a16="http://schemas.microsoft.com/office/drawing/2014/main" id="{3FAC5BDC-E35B-8484-FD4C-85ED02294F2F}"/>
              </a:ext>
            </a:extLst>
          </p:cNvPr>
          <p:cNvPicPr>
            <a:picLocks noChangeAspect="1"/>
          </p:cNvPicPr>
          <p:nvPr/>
        </p:nvPicPr>
        <p:blipFill>
          <a:blip r:embed="rId4"/>
          <a:stretch>
            <a:fillRect/>
          </a:stretch>
        </p:blipFill>
        <p:spPr>
          <a:xfrm>
            <a:off x="7087960" y="3243496"/>
            <a:ext cx="1450113" cy="1352353"/>
          </a:xfrm>
          <a:prstGeom prst="rect">
            <a:avLst/>
          </a:prstGeom>
        </p:spPr>
      </p:pic>
      <p:pic>
        <p:nvPicPr>
          <p:cNvPr id="10" name="Picture 9" descr="A black and white math formula&#10;&#10;Description automatically generated">
            <a:extLst>
              <a:ext uri="{FF2B5EF4-FFF2-40B4-BE49-F238E27FC236}">
                <a16:creationId xmlns:a16="http://schemas.microsoft.com/office/drawing/2014/main" id="{F18B17A4-8A30-2743-577C-615834013B78}"/>
              </a:ext>
            </a:extLst>
          </p:cNvPr>
          <p:cNvPicPr>
            <a:picLocks noChangeAspect="1"/>
          </p:cNvPicPr>
          <p:nvPr/>
        </p:nvPicPr>
        <p:blipFill>
          <a:blip r:embed="rId5"/>
          <a:stretch>
            <a:fillRect/>
          </a:stretch>
        </p:blipFill>
        <p:spPr>
          <a:xfrm>
            <a:off x="5651651" y="4815655"/>
            <a:ext cx="2615113" cy="749995"/>
          </a:xfrm>
          <a:prstGeom prst="rect">
            <a:avLst/>
          </a:prstGeom>
        </p:spPr>
      </p:pic>
      <p:pic>
        <p:nvPicPr>
          <p:cNvPr id="12" name="图片 9">
            <a:extLst>
              <a:ext uri="{FF2B5EF4-FFF2-40B4-BE49-F238E27FC236}">
                <a16:creationId xmlns:a16="http://schemas.microsoft.com/office/drawing/2014/main" id="{0E5302F2-A4B1-A465-5C25-80F47411E369}"/>
              </a:ext>
            </a:extLst>
          </p:cNvPr>
          <p:cNvPicPr>
            <a:picLocks noChangeAspect="1"/>
          </p:cNvPicPr>
          <p:nvPr/>
        </p:nvPicPr>
        <p:blipFill>
          <a:blip r:embed="rId6"/>
          <a:stretch>
            <a:fillRect/>
          </a:stretch>
        </p:blipFill>
        <p:spPr>
          <a:xfrm>
            <a:off x="2474704" y="2947027"/>
            <a:ext cx="2218480" cy="1528090"/>
          </a:xfrm>
          <a:prstGeom prst="rect">
            <a:avLst/>
          </a:prstGeom>
        </p:spPr>
      </p:pic>
      <p:pic>
        <p:nvPicPr>
          <p:cNvPr id="13" name="Picture 12">
            <a:extLst>
              <a:ext uri="{FF2B5EF4-FFF2-40B4-BE49-F238E27FC236}">
                <a16:creationId xmlns:a16="http://schemas.microsoft.com/office/drawing/2014/main" id="{ADDAFF43-2DA6-BAF6-709C-46EE4C0C5502}"/>
              </a:ext>
            </a:extLst>
          </p:cNvPr>
          <p:cNvPicPr>
            <a:picLocks noChangeAspect="1"/>
          </p:cNvPicPr>
          <p:nvPr/>
        </p:nvPicPr>
        <p:blipFill>
          <a:blip r:embed="rId7"/>
          <a:stretch>
            <a:fillRect/>
          </a:stretch>
        </p:blipFill>
        <p:spPr>
          <a:xfrm>
            <a:off x="67071" y="2694688"/>
            <a:ext cx="2361844" cy="2032768"/>
          </a:xfrm>
          <a:prstGeom prst="rect">
            <a:avLst/>
          </a:prstGeom>
        </p:spPr>
      </p:pic>
      <p:sp>
        <p:nvSpPr>
          <p:cNvPr id="14" name="TextBox 13">
            <a:extLst>
              <a:ext uri="{FF2B5EF4-FFF2-40B4-BE49-F238E27FC236}">
                <a16:creationId xmlns:a16="http://schemas.microsoft.com/office/drawing/2014/main" id="{AFB4BC72-A519-A4F0-5DA4-AF281F7A7CF0}"/>
              </a:ext>
            </a:extLst>
          </p:cNvPr>
          <p:cNvSpPr txBox="1"/>
          <p:nvPr/>
        </p:nvSpPr>
        <p:spPr>
          <a:xfrm>
            <a:off x="5166964" y="5785456"/>
            <a:ext cx="3264587" cy="369332"/>
          </a:xfrm>
          <a:prstGeom prst="rect">
            <a:avLst/>
          </a:prstGeom>
          <a:noFill/>
        </p:spPr>
        <p:txBody>
          <a:bodyPr wrap="square" rtlCol="0">
            <a:spAutoFit/>
          </a:bodyPr>
          <a:lstStyle/>
          <a:p>
            <a:r>
              <a:rPr lang="en-CN" dirty="0">
                <a:solidFill>
                  <a:schemeClr val="tx2"/>
                </a:solidFill>
              </a:rPr>
              <a:t>李马公式</a:t>
            </a:r>
            <a:r>
              <a:rPr lang="zh-CN" altLang="en-US" dirty="0">
                <a:solidFill>
                  <a:schemeClr val="tx2"/>
                </a:solidFill>
              </a:rPr>
              <a:t> </a:t>
            </a:r>
            <a:r>
              <a:rPr lang="en-US" altLang="zh-CN" dirty="0">
                <a:solidFill>
                  <a:schemeClr val="tx2"/>
                </a:solidFill>
              </a:rPr>
              <a:t>/</a:t>
            </a:r>
            <a:r>
              <a:rPr lang="zh-CN" altLang="en-US" dirty="0">
                <a:solidFill>
                  <a:schemeClr val="tx2"/>
                </a:solidFill>
              </a:rPr>
              <a:t> </a:t>
            </a:r>
            <a:r>
              <a:rPr lang="en-CN" dirty="0">
                <a:solidFill>
                  <a:schemeClr val="tx2"/>
                </a:solidFill>
              </a:rPr>
              <a:t>Li-Ma perscription </a:t>
            </a:r>
          </a:p>
        </p:txBody>
      </p:sp>
      <p:pic>
        <p:nvPicPr>
          <p:cNvPr id="17" name="Picture 16" descr="A graph of a graph showing different colored lines&#10;&#10;Description automatically generated">
            <a:extLst>
              <a:ext uri="{FF2B5EF4-FFF2-40B4-BE49-F238E27FC236}">
                <a16:creationId xmlns:a16="http://schemas.microsoft.com/office/drawing/2014/main" id="{878E9127-EC07-A5DB-FFE5-EE9251D9721E}"/>
              </a:ext>
            </a:extLst>
          </p:cNvPr>
          <p:cNvPicPr>
            <a:picLocks noChangeAspect="1"/>
          </p:cNvPicPr>
          <p:nvPr/>
        </p:nvPicPr>
        <p:blipFill>
          <a:blip r:embed="rId8"/>
          <a:stretch>
            <a:fillRect/>
          </a:stretch>
        </p:blipFill>
        <p:spPr>
          <a:xfrm>
            <a:off x="67071" y="4661681"/>
            <a:ext cx="4236176" cy="2126372"/>
          </a:xfrm>
          <a:prstGeom prst="rect">
            <a:avLst/>
          </a:prstGeom>
        </p:spPr>
      </p:pic>
    </p:spTree>
    <p:extLst>
      <p:ext uri="{BB962C8B-B14F-4D97-AF65-F5344CB8AC3E}">
        <p14:creationId xmlns:p14="http://schemas.microsoft.com/office/powerpoint/2010/main" val="109313000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组合 10"/>
          <p:cNvGrpSpPr/>
          <p:nvPr/>
        </p:nvGrpSpPr>
        <p:grpSpPr>
          <a:xfrm>
            <a:off x="1" y="1359081"/>
            <a:ext cx="9143999" cy="227264"/>
            <a:chOff x="1" y="2178052"/>
            <a:chExt cx="12191999" cy="1429038"/>
          </a:xfrm>
        </p:grpSpPr>
        <p:sp>
          <p:nvSpPr>
            <p:cNvPr id="3" name="任意多边形 2"/>
            <p:cNvSpPr/>
            <p:nvPr/>
          </p:nvSpPr>
          <p:spPr>
            <a:xfrm>
              <a:off x="2242517" y="2946258"/>
              <a:ext cx="596900" cy="656791"/>
            </a:xfrm>
            <a:custGeom>
              <a:avLst/>
              <a:gdLst>
                <a:gd name="connsiteX0" fmla="*/ 0 w 561975"/>
                <a:gd name="connsiteY0" fmla="*/ 0 h 547688"/>
                <a:gd name="connsiteX1" fmla="*/ 552450 w 561975"/>
                <a:gd name="connsiteY1" fmla="*/ 547688 h 547688"/>
                <a:gd name="connsiteX2" fmla="*/ 561975 w 561975"/>
                <a:gd name="connsiteY2" fmla="*/ 0 h 547688"/>
                <a:gd name="connsiteX3" fmla="*/ 0 w 561975"/>
                <a:gd name="connsiteY3" fmla="*/ 0 h 547688"/>
                <a:gd name="connsiteX0" fmla="*/ 0 w 576263"/>
                <a:gd name="connsiteY0" fmla="*/ 0 h 547688"/>
                <a:gd name="connsiteX1" fmla="*/ 566738 w 576263"/>
                <a:gd name="connsiteY1" fmla="*/ 547688 h 547688"/>
                <a:gd name="connsiteX2" fmla="*/ 576263 w 576263"/>
                <a:gd name="connsiteY2" fmla="*/ 0 h 547688"/>
                <a:gd name="connsiteX3" fmla="*/ 0 w 576263"/>
                <a:gd name="connsiteY3" fmla="*/ 0 h 547688"/>
                <a:gd name="connsiteX0" fmla="*/ 0 w 576263"/>
                <a:gd name="connsiteY0" fmla="*/ 0 h 571500"/>
                <a:gd name="connsiteX1" fmla="*/ 566738 w 576263"/>
                <a:gd name="connsiteY1" fmla="*/ 571500 h 571500"/>
                <a:gd name="connsiteX2" fmla="*/ 576263 w 576263"/>
                <a:gd name="connsiteY2" fmla="*/ 0 h 571500"/>
                <a:gd name="connsiteX3" fmla="*/ 0 w 576263"/>
                <a:gd name="connsiteY3" fmla="*/ 0 h 571500"/>
                <a:gd name="connsiteX0" fmla="*/ 0 w 576263"/>
                <a:gd name="connsiteY0" fmla="*/ 0 h 576263"/>
                <a:gd name="connsiteX1" fmla="*/ 571335 w 576263"/>
                <a:gd name="connsiteY1" fmla="*/ 576263 h 576263"/>
                <a:gd name="connsiteX2" fmla="*/ 576263 w 576263"/>
                <a:gd name="connsiteY2" fmla="*/ 0 h 576263"/>
                <a:gd name="connsiteX3" fmla="*/ 0 w 576263"/>
                <a:gd name="connsiteY3" fmla="*/ 0 h 576263"/>
                <a:gd name="connsiteX0" fmla="*/ 0 w 576448"/>
                <a:gd name="connsiteY0" fmla="*/ 0 h 576263"/>
                <a:gd name="connsiteX1" fmla="*/ 575933 w 576448"/>
                <a:gd name="connsiteY1" fmla="*/ 576263 h 576263"/>
                <a:gd name="connsiteX2" fmla="*/ 576263 w 576448"/>
                <a:gd name="connsiteY2" fmla="*/ 0 h 576263"/>
                <a:gd name="connsiteX3" fmla="*/ 0 w 576448"/>
                <a:gd name="connsiteY3" fmla="*/ 0 h 576263"/>
              </a:gdLst>
              <a:ahLst/>
              <a:cxnLst>
                <a:cxn ang="0">
                  <a:pos x="connsiteX0" y="connsiteY0"/>
                </a:cxn>
                <a:cxn ang="0">
                  <a:pos x="connsiteX1" y="connsiteY1"/>
                </a:cxn>
                <a:cxn ang="0">
                  <a:pos x="connsiteX2" y="connsiteY2"/>
                </a:cxn>
                <a:cxn ang="0">
                  <a:pos x="connsiteX3" y="connsiteY3"/>
                </a:cxn>
              </a:cxnLst>
              <a:rect l="l" t="t" r="r" b="b"/>
              <a:pathLst>
                <a:path w="576448" h="576263">
                  <a:moveTo>
                    <a:pt x="0" y="0"/>
                  </a:moveTo>
                  <a:lnTo>
                    <a:pt x="575933" y="576263"/>
                  </a:lnTo>
                  <a:cubicBezTo>
                    <a:pt x="577576" y="384175"/>
                    <a:pt x="574620" y="192088"/>
                    <a:pt x="576263" y="0"/>
                  </a:cubicBezTo>
                  <a:lnTo>
                    <a:pt x="0" y="0"/>
                  </a:lnTo>
                  <a:close/>
                </a:path>
              </a:pathLst>
            </a:custGeom>
            <a:solidFill>
              <a:srgbClr val="61942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a:solidFill>
                  <a:prstClr val="white"/>
                </a:solidFill>
              </a:endParaRPr>
            </a:p>
          </p:txBody>
        </p:sp>
        <p:sp>
          <p:nvSpPr>
            <p:cNvPr id="4" name="矩形 3"/>
            <p:cNvSpPr/>
            <p:nvPr/>
          </p:nvSpPr>
          <p:spPr>
            <a:xfrm>
              <a:off x="2832100" y="2949865"/>
              <a:ext cx="9359900" cy="657225"/>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135000" tIns="0" rIns="135000" bIns="0" anchor="ctr"/>
            <a:lstStyle/>
            <a:p>
              <a:pPr algn="ctr">
                <a:defRPr/>
              </a:pPr>
              <a:endParaRPr lang="zh-CN" altLang="en-US" sz="2100" dirty="0">
                <a:solidFill>
                  <a:srgbClr val="CEEAB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eiryo" panose="020B0604030504040204" pitchFamily="34" charset="-128"/>
              </a:endParaRPr>
            </a:p>
          </p:txBody>
        </p:sp>
        <p:sp>
          <p:nvSpPr>
            <p:cNvPr id="7" name="矩形 6"/>
            <p:cNvSpPr/>
            <p:nvPr/>
          </p:nvSpPr>
          <p:spPr>
            <a:xfrm>
              <a:off x="1" y="2182092"/>
              <a:ext cx="9312276" cy="775277"/>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zh-CN" altLang="en-US" sz="2400" spc="150" dirty="0">
                  <a:solidFill>
                    <a:srgbClr val="FFFFFF"/>
                  </a:solidFill>
                  <a:effectLst>
                    <a:outerShdw blurRad="50800" dist="38100" algn="l" rotWithShape="0">
                      <a:prstClr val="black">
                        <a:alpha val="40000"/>
                      </a:prstClr>
                    </a:outerShdw>
                  </a:effectLst>
                  <a:latin typeface="微软雅黑" panose="020B0503020204020204" pitchFamily="34" charset="-122"/>
                  <a:ea typeface="微软雅黑" panose="020B0503020204020204" pitchFamily="34" charset="-122"/>
                </a:rPr>
                <a:t>                   </a:t>
              </a:r>
              <a:endParaRPr lang="zh-CN" altLang="en-US" sz="2100" spc="150" dirty="0">
                <a:solidFill>
                  <a:srgbClr val="FFFF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endParaRPr>
            </a:p>
          </p:txBody>
        </p:sp>
        <p:sp>
          <p:nvSpPr>
            <p:cNvPr id="6" name="直角三角形 5"/>
            <p:cNvSpPr/>
            <p:nvPr/>
          </p:nvSpPr>
          <p:spPr>
            <a:xfrm>
              <a:off x="9312275" y="2178052"/>
              <a:ext cx="853701" cy="779317"/>
            </a:xfrm>
            <a:prstGeom prst="rtTriangle">
              <a:avLst/>
            </a:prstGeom>
            <a:solidFill>
              <a:srgbClr val="007CA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a:solidFill>
                  <a:prstClr val="white"/>
                </a:solidFill>
              </a:endParaRPr>
            </a:p>
          </p:txBody>
        </p:sp>
      </p:grpSp>
      <p:pic>
        <p:nvPicPr>
          <p:cNvPr id="1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85830" y="13587"/>
            <a:ext cx="2012052" cy="12949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矩形 13"/>
          <p:cNvSpPr/>
          <p:nvPr/>
        </p:nvSpPr>
        <p:spPr>
          <a:xfrm>
            <a:off x="135000" y="965250"/>
            <a:ext cx="4440363" cy="415498"/>
          </a:xfrm>
          <a:prstGeom prst="rect">
            <a:avLst/>
          </a:prstGeom>
        </p:spPr>
        <p:txBody>
          <a:bodyPr wrap="square">
            <a:spAutoFit/>
          </a:bodyPr>
          <a:lstStyle/>
          <a:p>
            <a:r>
              <a:rPr lang="en-US" altLang="zh-CN" sz="2100" b="1" dirty="0">
                <a:solidFill>
                  <a:schemeClr val="accent6">
                    <a:lumMod val="75000"/>
                  </a:schemeClr>
                </a:solidFill>
                <a:latin typeface="arial" panose="020B0604020202020204" pitchFamily="34" charset="0"/>
              </a:rPr>
              <a:t>WFCTA</a:t>
            </a:r>
            <a:r>
              <a:rPr lang="zh-CN" altLang="en-US" sz="2100" b="1" dirty="0">
                <a:solidFill>
                  <a:schemeClr val="accent6">
                    <a:lumMod val="75000"/>
                  </a:schemeClr>
                </a:solidFill>
                <a:latin typeface="arial" panose="020B0604020202020204" pitchFamily="34" charset="0"/>
              </a:rPr>
              <a:t> 数据符合</a:t>
            </a:r>
            <a:endParaRPr lang="en-US" altLang="zh-CN" sz="2100" b="1" dirty="0">
              <a:solidFill>
                <a:schemeClr val="accent6">
                  <a:lumMod val="75000"/>
                </a:schemeClr>
              </a:solidFill>
              <a:latin typeface="arial" panose="020B0604020202020204" pitchFamily="34" charset="0"/>
            </a:endParaRPr>
          </a:p>
        </p:txBody>
      </p:sp>
      <p:sp>
        <p:nvSpPr>
          <p:cNvPr id="17" name="矩形 16"/>
          <p:cNvSpPr/>
          <p:nvPr/>
        </p:nvSpPr>
        <p:spPr>
          <a:xfrm>
            <a:off x="270710" y="1749042"/>
            <a:ext cx="3334752" cy="2539157"/>
          </a:xfrm>
          <a:prstGeom prst="rect">
            <a:avLst/>
          </a:prstGeom>
        </p:spPr>
        <p:txBody>
          <a:bodyPr wrap="square">
            <a:spAutoFit/>
          </a:bodyPr>
          <a:lstStyle/>
          <a:p>
            <a:pPr marL="214313" indent="-214313">
              <a:lnSpc>
                <a:spcPct val="150000"/>
              </a:lnSpc>
              <a:buFont typeface="Wingdings" pitchFamily="2" charset="2"/>
              <a:buChar char="u"/>
            </a:pPr>
            <a:r>
              <a:rPr lang="en-US" altLang="zh-CN" sz="1500" b="1" dirty="0"/>
              <a:t>WFCTA</a:t>
            </a:r>
            <a:r>
              <a:rPr lang="zh-CN" altLang="en-US" sz="1500" b="1" dirty="0"/>
              <a:t>和</a:t>
            </a:r>
            <a:r>
              <a:rPr lang="en-US" altLang="zh-CN" sz="1500" b="1" dirty="0"/>
              <a:t>WCDA</a:t>
            </a:r>
            <a:r>
              <a:rPr lang="zh-CN" altLang="en-US" sz="1500" b="1" dirty="0"/>
              <a:t>、</a:t>
            </a:r>
            <a:r>
              <a:rPr lang="en-US" altLang="zh-CN" sz="1500" b="1" dirty="0"/>
              <a:t>KM2A</a:t>
            </a:r>
            <a:r>
              <a:rPr lang="zh-CN" altLang="en-US" sz="1500" b="1" dirty="0"/>
              <a:t>事例符合逻辑框图</a:t>
            </a:r>
            <a:endParaRPr lang="en-US" altLang="zh-CN" sz="1500" b="1" dirty="0"/>
          </a:p>
          <a:p>
            <a:pPr>
              <a:lnSpc>
                <a:spcPct val="150000"/>
              </a:lnSpc>
            </a:pPr>
            <a:endParaRPr lang="en-US" altLang="zh-CN" sz="1200" dirty="0"/>
          </a:p>
          <a:p>
            <a:r>
              <a:rPr lang="zh-CN" altLang="en-US" sz="1200" b="1" dirty="0">
                <a:solidFill>
                  <a:srgbClr val="FF0000"/>
                </a:solidFill>
              </a:rPr>
              <a:t>难点</a:t>
            </a:r>
            <a:r>
              <a:rPr lang="en-US" altLang="zh-CN" sz="1200" b="1" dirty="0">
                <a:solidFill>
                  <a:srgbClr val="FF0000"/>
                </a:solidFill>
              </a:rPr>
              <a:t>1</a:t>
            </a:r>
            <a:r>
              <a:rPr lang="zh-CN" altLang="en-US" sz="1200" b="1" dirty="0">
                <a:solidFill>
                  <a:srgbClr val="FF0000"/>
                </a:solidFill>
              </a:rPr>
              <a:t>：</a:t>
            </a:r>
            <a:r>
              <a:rPr lang="zh-CN" altLang="en-US" sz="1200" dirty="0"/>
              <a:t>数据量庞大（</a:t>
            </a:r>
            <a:r>
              <a:rPr lang="en-US" altLang="zh-CN" sz="1200" dirty="0"/>
              <a:t>&gt;3TB</a:t>
            </a:r>
            <a:r>
              <a:rPr lang="zh-CN" altLang="en-US" sz="1200" dirty="0"/>
              <a:t>，</a:t>
            </a:r>
            <a:r>
              <a:rPr lang="en-US" altLang="zh-CN" sz="1200" dirty="0"/>
              <a:t>~4000</a:t>
            </a:r>
            <a:r>
              <a:rPr lang="zh-CN" altLang="en-US" sz="1200" dirty="0"/>
              <a:t>个文件</a:t>
            </a:r>
            <a:r>
              <a:rPr lang="en-US" altLang="zh-CN" sz="1200" dirty="0"/>
              <a:t>/</a:t>
            </a:r>
            <a:r>
              <a:rPr lang="zh-CN" altLang="en-US" sz="1200" dirty="0"/>
              <a:t>晚），且在</a:t>
            </a:r>
            <a:r>
              <a:rPr lang="en-US" altLang="zh-CN" sz="1200" dirty="0"/>
              <a:t>LHAASO</a:t>
            </a:r>
            <a:r>
              <a:rPr lang="zh-CN" altLang="en-US" sz="1200" dirty="0"/>
              <a:t>建设过程中文件格式等发生变化；以及计算资源方面的限制，如磁盘空间大小、</a:t>
            </a:r>
            <a:r>
              <a:rPr lang="en-US" altLang="zh-CN" sz="1200" dirty="0" err="1"/>
              <a:t>eos</a:t>
            </a:r>
            <a:r>
              <a:rPr lang="zh-CN" altLang="en-US" sz="1200" dirty="0"/>
              <a:t>应用等。</a:t>
            </a:r>
            <a:endParaRPr lang="en-US" altLang="zh-CN" sz="1200" dirty="0"/>
          </a:p>
          <a:p>
            <a:r>
              <a:rPr lang="zh-CN" altLang="en-US" sz="1200" b="1" dirty="0">
                <a:solidFill>
                  <a:srgbClr val="FF0000"/>
                </a:solidFill>
              </a:rPr>
              <a:t>难点</a:t>
            </a:r>
            <a:r>
              <a:rPr lang="en-US" altLang="zh-CN" sz="1200" b="1" dirty="0">
                <a:solidFill>
                  <a:srgbClr val="FF0000"/>
                </a:solidFill>
              </a:rPr>
              <a:t>2</a:t>
            </a:r>
            <a:r>
              <a:rPr lang="zh-CN" altLang="en-US" sz="1200" b="1" dirty="0">
                <a:solidFill>
                  <a:srgbClr val="FF0000"/>
                </a:solidFill>
              </a:rPr>
              <a:t>：</a:t>
            </a:r>
            <a:r>
              <a:rPr lang="zh-CN" altLang="en-US" sz="1200" dirty="0"/>
              <a:t>随着</a:t>
            </a:r>
            <a:r>
              <a:rPr lang="en-US" altLang="zh-CN" sz="1200" dirty="0"/>
              <a:t>LHAASO</a:t>
            </a:r>
            <a:r>
              <a:rPr lang="zh-CN" altLang="en-US" sz="1200" dirty="0"/>
              <a:t>全阵列建设，数据分析全面展开，各物理分析组不断地对各子阵列数据进行优化和更新，如：</a:t>
            </a:r>
            <a:r>
              <a:rPr lang="en-US" altLang="zh-CN" sz="1200" dirty="0"/>
              <a:t>WFCTA</a:t>
            </a:r>
            <a:r>
              <a:rPr lang="zh-CN" altLang="en-US" sz="1200" dirty="0"/>
              <a:t>波形积分、</a:t>
            </a:r>
            <a:r>
              <a:rPr lang="en-US" altLang="zh-CN" sz="1200" dirty="0"/>
              <a:t>KM2A</a:t>
            </a:r>
            <a:r>
              <a:rPr lang="zh-CN" altLang="en-US" sz="1200" dirty="0"/>
              <a:t>不同标定版本数据等。</a:t>
            </a:r>
            <a:endParaRPr lang="en-US" altLang="zh-CN" sz="1200" dirty="0"/>
          </a:p>
        </p:txBody>
      </p:sp>
      <p:sp>
        <p:nvSpPr>
          <p:cNvPr id="18" name="圆角矩形 17"/>
          <p:cNvSpPr/>
          <p:nvPr/>
        </p:nvSpPr>
        <p:spPr>
          <a:xfrm>
            <a:off x="4260036" y="1755642"/>
            <a:ext cx="810090" cy="32403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350" dirty="0"/>
              <a:t>KM2A</a:t>
            </a:r>
            <a:endParaRPr lang="zh-CN" altLang="en-US" sz="1350" dirty="0"/>
          </a:p>
        </p:txBody>
      </p:sp>
      <p:sp>
        <p:nvSpPr>
          <p:cNvPr id="19" name="圆角矩形 18"/>
          <p:cNvSpPr/>
          <p:nvPr/>
        </p:nvSpPr>
        <p:spPr>
          <a:xfrm>
            <a:off x="5942694" y="1746756"/>
            <a:ext cx="810090" cy="32403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350" dirty="0"/>
              <a:t>WCDA</a:t>
            </a:r>
            <a:endParaRPr lang="zh-CN" altLang="en-US" sz="1350" dirty="0"/>
          </a:p>
        </p:txBody>
      </p:sp>
      <p:sp>
        <p:nvSpPr>
          <p:cNvPr id="20" name="圆角矩形 19"/>
          <p:cNvSpPr/>
          <p:nvPr/>
        </p:nvSpPr>
        <p:spPr>
          <a:xfrm>
            <a:off x="7397022" y="1755642"/>
            <a:ext cx="810090" cy="32403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350" dirty="0"/>
              <a:t>WFCTA</a:t>
            </a:r>
            <a:endParaRPr lang="zh-CN" altLang="en-US" sz="1350" dirty="0"/>
          </a:p>
        </p:txBody>
      </p:sp>
      <p:grpSp>
        <p:nvGrpSpPr>
          <p:cNvPr id="21" name="组合 20"/>
          <p:cNvGrpSpPr/>
          <p:nvPr/>
        </p:nvGrpSpPr>
        <p:grpSpPr>
          <a:xfrm>
            <a:off x="3605462" y="2361959"/>
            <a:ext cx="1637282" cy="1512168"/>
            <a:chOff x="1975848" y="1700808"/>
            <a:chExt cx="2183042" cy="2016224"/>
          </a:xfrm>
        </p:grpSpPr>
        <p:sp>
          <p:nvSpPr>
            <p:cNvPr id="22" name="圆柱形 21"/>
            <p:cNvSpPr/>
            <p:nvPr/>
          </p:nvSpPr>
          <p:spPr>
            <a:xfrm>
              <a:off x="2627784" y="1700808"/>
              <a:ext cx="1531106" cy="648072"/>
            </a:xfrm>
            <a:prstGeom prst="can">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350" dirty="0"/>
                <a:t>Index</a:t>
              </a:r>
              <a:r>
                <a:rPr lang="zh-CN" altLang="en-US" sz="1350" dirty="0"/>
                <a:t>（时间）</a:t>
              </a:r>
            </a:p>
          </p:txBody>
        </p:sp>
        <p:sp>
          <p:nvSpPr>
            <p:cNvPr id="23" name="圆柱形 22"/>
            <p:cNvSpPr/>
            <p:nvPr/>
          </p:nvSpPr>
          <p:spPr>
            <a:xfrm>
              <a:off x="1975848" y="3068960"/>
              <a:ext cx="1440160" cy="648072"/>
            </a:xfrm>
            <a:prstGeom prst="can">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350" dirty="0"/>
                <a:t>原初事例率</a:t>
              </a:r>
            </a:p>
          </p:txBody>
        </p:sp>
        <p:cxnSp>
          <p:nvCxnSpPr>
            <p:cNvPr id="24" name="直接箭头连接符 23"/>
            <p:cNvCxnSpPr>
              <a:stCxn id="22" idx="3"/>
              <a:endCxn id="23" idx="1"/>
            </p:cNvCxnSpPr>
            <p:nvPr/>
          </p:nvCxnSpPr>
          <p:spPr>
            <a:xfrm flipH="1">
              <a:off x="2695928" y="2348880"/>
              <a:ext cx="697409" cy="720080"/>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grpSp>
      <p:sp>
        <p:nvSpPr>
          <p:cNvPr id="25" name="圆柱形 24"/>
          <p:cNvSpPr/>
          <p:nvPr/>
        </p:nvSpPr>
        <p:spPr>
          <a:xfrm>
            <a:off x="6742199" y="3657251"/>
            <a:ext cx="2133237" cy="1018422"/>
          </a:xfrm>
          <a:prstGeom prst="can">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350" dirty="0"/>
              <a:t>Merge Index</a:t>
            </a:r>
          </a:p>
          <a:p>
            <a:pPr algn="ctr"/>
            <a:r>
              <a:rPr lang="zh-CN" altLang="en-US" sz="1050" dirty="0"/>
              <a:t>每个</a:t>
            </a:r>
            <a:r>
              <a:rPr lang="en-US" altLang="zh-CN" sz="1050" dirty="0"/>
              <a:t>WFCTA</a:t>
            </a:r>
            <a:r>
              <a:rPr lang="zh-CN" altLang="en-US" sz="1050" dirty="0"/>
              <a:t>事例对应的</a:t>
            </a:r>
            <a:r>
              <a:rPr lang="en-US" altLang="zh-CN" sz="1050" dirty="0"/>
              <a:t>WCDA</a:t>
            </a:r>
            <a:r>
              <a:rPr lang="zh-CN" altLang="en-US" sz="1050" dirty="0"/>
              <a:t>和</a:t>
            </a:r>
            <a:r>
              <a:rPr lang="en-US" altLang="zh-CN" sz="1050" dirty="0"/>
              <a:t>KM2A</a:t>
            </a:r>
            <a:r>
              <a:rPr lang="zh-CN" altLang="en-US" sz="1050" dirty="0"/>
              <a:t>的文件名和事例号</a:t>
            </a:r>
          </a:p>
        </p:txBody>
      </p:sp>
      <p:sp>
        <p:nvSpPr>
          <p:cNvPr id="26" name="圆柱形 25"/>
          <p:cNvSpPr/>
          <p:nvPr/>
        </p:nvSpPr>
        <p:spPr>
          <a:xfrm>
            <a:off x="6715334" y="5097965"/>
            <a:ext cx="2214246" cy="802398"/>
          </a:xfrm>
          <a:prstGeom prst="can">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200" dirty="0"/>
              <a:t>根据</a:t>
            </a:r>
            <a:r>
              <a:rPr lang="en-US" altLang="zh-CN" sz="1200" dirty="0"/>
              <a:t>Index</a:t>
            </a:r>
            <a:r>
              <a:rPr lang="zh-CN" altLang="en-US" sz="1200" dirty="0"/>
              <a:t>存贮</a:t>
            </a:r>
            <a:r>
              <a:rPr lang="en-US" altLang="zh-CN" sz="1200" dirty="0"/>
              <a:t>Data</a:t>
            </a:r>
            <a:r>
              <a:rPr lang="zh-CN" altLang="en-US" sz="1200" dirty="0"/>
              <a:t>，程序运行时最多同时打开三个文件</a:t>
            </a:r>
            <a:endParaRPr lang="en-US" altLang="zh-CN" sz="1200" dirty="0"/>
          </a:p>
        </p:txBody>
      </p:sp>
      <p:grpSp>
        <p:nvGrpSpPr>
          <p:cNvPr id="27" name="组合 26"/>
          <p:cNvGrpSpPr/>
          <p:nvPr/>
        </p:nvGrpSpPr>
        <p:grpSpPr>
          <a:xfrm>
            <a:off x="5202580" y="2380288"/>
            <a:ext cx="1732035" cy="1494120"/>
            <a:chOff x="4651440" y="1628800"/>
            <a:chExt cx="2309380" cy="1992160"/>
          </a:xfrm>
        </p:grpSpPr>
        <p:sp>
          <p:nvSpPr>
            <p:cNvPr id="28" name="圆柱形 27"/>
            <p:cNvSpPr/>
            <p:nvPr/>
          </p:nvSpPr>
          <p:spPr>
            <a:xfrm>
              <a:off x="5436096" y="1628800"/>
              <a:ext cx="1524724" cy="648072"/>
            </a:xfrm>
            <a:prstGeom prst="can">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350" dirty="0"/>
                <a:t>Index</a:t>
              </a:r>
              <a:r>
                <a:rPr lang="zh-CN" altLang="en-US" sz="1350" dirty="0"/>
                <a:t>（时间）</a:t>
              </a:r>
            </a:p>
          </p:txBody>
        </p:sp>
        <p:sp>
          <p:nvSpPr>
            <p:cNvPr id="29" name="圆柱形 28"/>
            <p:cNvSpPr/>
            <p:nvPr/>
          </p:nvSpPr>
          <p:spPr>
            <a:xfrm>
              <a:off x="4651440" y="2972888"/>
              <a:ext cx="1440160" cy="648072"/>
            </a:xfrm>
            <a:prstGeom prst="can">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350" dirty="0"/>
                <a:t>原初事例率</a:t>
              </a:r>
            </a:p>
          </p:txBody>
        </p:sp>
        <p:cxnSp>
          <p:nvCxnSpPr>
            <p:cNvPr id="30" name="直接箭头连接符 29"/>
            <p:cNvCxnSpPr>
              <a:stCxn id="28" idx="3"/>
              <a:endCxn id="29" idx="1"/>
            </p:cNvCxnSpPr>
            <p:nvPr/>
          </p:nvCxnSpPr>
          <p:spPr>
            <a:xfrm flipH="1">
              <a:off x="5371520" y="2276872"/>
              <a:ext cx="826938" cy="696016"/>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grpSp>
      <p:cxnSp>
        <p:nvCxnSpPr>
          <p:cNvPr id="31" name="直接箭头连接符 30"/>
          <p:cNvCxnSpPr>
            <a:stCxn id="18" idx="2"/>
            <a:endCxn id="22" idx="1"/>
          </p:cNvCxnSpPr>
          <p:nvPr/>
        </p:nvCxnSpPr>
        <p:spPr>
          <a:xfrm>
            <a:off x="4665081" y="2079678"/>
            <a:ext cx="3498" cy="282281"/>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32" name="直接箭头连接符 31"/>
          <p:cNvCxnSpPr>
            <a:stCxn id="19" idx="2"/>
            <a:endCxn id="28" idx="1"/>
          </p:cNvCxnSpPr>
          <p:nvPr/>
        </p:nvCxnSpPr>
        <p:spPr>
          <a:xfrm>
            <a:off x="6347740" y="2070792"/>
            <a:ext cx="15104" cy="309496"/>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33" name="直接箭头连接符 32"/>
          <p:cNvCxnSpPr>
            <a:stCxn id="20" idx="2"/>
            <a:endCxn id="25" idx="1"/>
          </p:cNvCxnSpPr>
          <p:nvPr/>
        </p:nvCxnSpPr>
        <p:spPr>
          <a:xfrm>
            <a:off x="7802067" y="2079679"/>
            <a:ext cx="6751" cy="1577573"/>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34" name="直接箭头连接符 33"/>
          <p:cNvCxnSpPr>
            <a:stCxn id="25" idx="3"/>
            <a:endCxn id="26" idx="1"/>
          </p:cNvCxnSpPr>
          <p:nvPr/>
        </p:nvCxnSpPr>
        <p:spPr>
          <a:xfrm>
            <a:off x="7808818" y="4675673"/>
            <a:ext cx="13640" cy="422292"/>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35" name="直接箭头连接符 34"/>
          <p:cNvCxnSpPr>
            <a:stCxn id="22" idx="3"/>
            <a:endCxn id="25" idx="1"/>
          </p:cNvCxnSpPr>
          <p:nvPr/>
        </p:nvCxnSpPr>
        <p:spPr>
          <a:xfrm>
            <a:off x="4668579" y="2848013"/>
            <a:ext cx="3140239" cy="809239"/>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36" name="直接箭头连接符 35"/>
          <p:cNvCxnSpPr>
            <a:stCxn id="28" idx="3"/>
            <a:endCxn id="25" idx="1"/>
          </p:cNvCxnSpPr>
          <p:nvPr/>
        </p:nvCxnSpPr>
        <p:spPr>
          <a:xfrm>
            <a:off x="6362843" y="2866342"/>
            <a:ext cx="1445975" cy="790910"/>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sp>
        <p:nvSpPr>
          <p:cNvPr id="48" name="TextBox 47"/>
          <p:cNvSpPr txBox="1"/>
          <p:nvPr/>
        </p:nvSpPr>
        <p:spPr>
          <a:xfrm>
            <a:off x="297781" y="4414037"/>
            <a:ext cx="6049958" cy="1084912"/>
          </a:xfrm>
          <a:prstGeom prst="rect">
            <a:avLst/>
          </a:prstGeom>
          <a:noFill/>
        </p:spPr>
        <p:txBody>
          <a:bodyPr wrap="square" rtlCol="0">
            <a:spAutoFit/>
          </a:bodyPr>
          <a:lstStyle/>
          <a:p>
            <a:pPr marL="214313" indent="-214313">
              <a:buFont typeface="Wingdings" panose="05000000000000000000" pitchFamily="2" charset="2"/>
              <a:buChar char="u"/>
            </a:pPr>
            <a:r>
              <a:rPr lang="zh-CN" altLang="en-US" sz="1350" b="1" dirty="0"/>
              <a:t>使用索引方法，建立自动运行程序和脚本</a:t>
            </a:r>
            <a:endParaRPr lang="en-US" altLang="zh-CN" sz="1350" b="1" dirty="0"/>
          </a:p>
          <a:p>
            <a:pPr marL="557213" lvl="1" indent="-214313">
              <a:buFont typeface="Arial" panose="020B0604020202020204" pitchFamily="34" charset="0"/>
              <a:buChar char="•"/>
            </a:pPr>
            <a:r>
              <a:rPr lang="zh-CN" altLang="en-US" sz="1200" b="1" dirty="0">
                <a:solidFill>
                  <a:schemeClr val="accent6">
                    <a:lumMod val="75000"/>
                  </a:schemeClr>
                </a:solidFill>
              </a:rPr>
              <a:t>使用索引（</a:t>
            </a:r>
            <a:r>
              <a:rPr lang="en-US" altLang="zh-CN" sz="1200" b="1" dirty="0">
                <a:solidFill>
                  <a:schemeClr val="accent6">
                    <a:lumMod val="75000"/>
                  </a:schemeClr>
                </a:solidFill>
              </a:rPr>
              <a:t>Index</a:t>
            </a:r>
            <a:r>
              <a:rPr lang="zh-CN" altLang="en-US" sz="1200" b="1" dirty="0">
                <a:solidFill>
                  <a:schemeClr val="accent6">
                    <a:lumMod val="75000"/>
                  </a:schemeClr>
                </a:solidFill>
              </a:rPr>
              <a:t>）可以压缩符合时读取数据量，减小作业所需的内存和带宽。</a:t>
            </a:r>
            <a:endParaRPr lang="en-US" altLang="zh-CN" sz="1200" dirty="0"/>
          </a:p>
          <a:p>
            <a:pPr marL="557213" lvl="1" indent="-214313">
              <a:buFont typeface="Arial" panose="020B0604020202020204" pitchFamily="34" charset="0"/>
              <a:buChar char="•"/>
            </a:pPr>
            <a:r>
              <a:rPr lang="zh-CN" altLang="en-US" sz="1200" b="1" dirty="0">
                <a:solidFill>
                  <a:schemeClr val="accent2"/>
                </a:solidFill>
              </a:rPr>
              <a:t>根据索引检测</a:t>
            </a:r>
            <a:r>
              <a:rPr lang="en-US" altLang="zh-CN" sz="1200" b="1" dirty="0">
                <a:solidFill>
                  <a:schemeClr val="accent2"/>
                </a:solidFill>
              </a:rPr>
              <a:t>KM2A</a:t>
            </a:r>
            <a:r>
              <a:rPr lang="zh-CN" altLang="en-US" sz="1200" b="1" dirty="0">
                <a:solidFill>
                  <a:schemeClr val="accent2"/>
                </a:solidFill>
              </a:rPr>
              <a:t>和</a:t>
            </a:r>
            <a:r>
              <a:rPr lang="en-US" altLang="zh-CN" sz="1200" b="1" dirty="0">
                <a:solidFill>
                  <a:schemeClr val="accent2"/>
                </a:solidFill>
              </a:rPr>
              <a:t>WCDA</a:t>
            </a:r>
            <a:r>
              <a:rPr lang="zh-CN" altLang="en-US" sz="1200" b="1" dirty="0">
                <a:solidFill>
                  <a:schemeClr val="accent2"/>
                </a:solidFill>
              </a:rPr>
              <a:t>的原初事例率</a:t>
            </a:r>
            <a:endParaRPr lang="en-US" altLang="zh-CN" sz="1350" b="1" dirty="0">
              <a:solidFill>
                <a:schemeClr val="accent2"/>
              </a:solidFill>
            </a:endParaRPr>
          </a:p>
          <a:p>
            <a:pPr marL="214313" indent="-214313">
              <a:buFont typeface="Wingdings" panose="05000000000000000000" pitchFamily="2" charset="2"/>
              <a:buChar char="u"/>
            </a:pPr>
            <a:r>
              <a:rPr lang="zh-CN" altLang="en-US" sz="1350" b="1" dirty="0"/>
              <a:t>建立</a:t>
            </a:r>
            <a:r>
              <a:rPr lang="en-US" altLang="zh-CN" sz="1350" b="1" dirty="0"/>
              <a:t>Public</a:t>
            </a:r>
            <a:r>
              <a:rPr lang="zh-CN" altLang="en-US" sz="1350" b="1" dirty="0"/>
              <a:t>函数库统一管理程序，专人负责修改库函数并发布新版本（</a:t>
            </a:r>
            <a:r>
              <a:rPr lang="en-US" altLang="zh-CN" sz="1350" b="1" dirty="0"/>
              <a:t>V6.3</a:t>
            </a:r>
            <a:r>
              <a:rPr lang="zh-CN" altLang="en-US" sz="1350" b="1" dirty="0"/>
              <a:t>版本），为其他科学用户提供统一的</a:t>
            </a:r>
            <a:r>
              <a:rPr lang="en-US" altLang="zh-CN" sz="1350" b="1" dirty="0"/>
              <a:t>Read</a:t>
            </a:r>
            <a:r>
              <a:rPr lang="zh-CN" altLang="en-US" sz="1350" b="1" dirty="0"/>
              <a:t>和</a:t>
            </a:r>
            <a:r>
              <a:rPr lang="en-US" altLang="zh-CN" sz="1350" b="1" dirty="0"/>
              <a:t>Re-Reconstruction</a:t>
            </a:r>
            <a:r>
              <a:rPr lang="zh-CN" altLang="en-US" sz="1350" b="1" dirty="0"/>
              <a:t>程序</a:t>
            </a:r>
            <a:r>
              <a:rPr lang="zh-CN" altLang="en-US" sz="1350" dirty="0"/>
              <a:t>。</a:t>
            </a:r>
            <a:endParaRPr lang="en-US" altLang="zh-CN" sz="1350" b="1" dirty="0">
              <a:solidFill>
                <a:schemeClr val="accent2"/>
              </a:solidFill>
            </a:endParaRPr>
          </a:p>
        </p:txBody>
      </p:sp>
    </p:spTree>
    <p:extLst>
      <p:ext uri="{BB962C8B-B14F-4D97-AF65-F5344CB8AC3E}">
        <p14:creationId xmlns:p14="http://schemas.microsoft.com/office/powerpoint/2010/main" val="275112908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9367401-B031-4712-8A2F-EDF2DBD87D14}"/>
              </a:ext>
            </a:extLst>
          </p:cNvPr>
          <p:cNvSpPr>
            <a:spLocks noGrp="1"/>
          </p:cNvSpPr>
          <p:nvPr>
            <p:ph type="title"/>
          </p:nvPr>
        </p:nvSpPr>
        <p:spPr>
          <a:xfrm>
            <a:off x="720570" y="213491"/>
            <a:ext cx="7687352" cy="812156"/>
          </a:xfrm>
        </p:spPr>
        <p:txBody>
          <a:bodyPr>
            <a:noAutofit/>
          </a:bodyPr>
          <a:lstStyle/>
          <a:p>
            <a:pPr algn="ctr"/>
            <a:r>
              <a:rPr lang="en-US" altLang="zh-CN" sz="3600" dirty="0">
                <a:solidFill>
                  <a:schemeClr val="tx2"/>
                </a:solidFill>
                <a:latin typeface="Comic Sans MS" panose="030F0902030302020204" pitchFamily="66" charset="0"/>
              </a:rPr>
              <a:t>ANN or TMAV or ML</a:t>
            </a:r>
            <a:r>
              <a:rPr lang="zh-CN" altLang="en-US" sz="3600" dirty="0">
                <a:solidFill>
                  <a:schemeClr val="tx2"/>
                </a:solidFill>
                <a:latin typeface="Comic Sans MS" panose="030F0902030302020204" pitchFamily="66" charset="0"/>
              </a:rPr>
              <a:t> </a:t>
            </a:r>
            <a:r>
              <a:rPr lang="en-US" altLang="zh-CN" sz="3600" dirty="0">
                <a:solidFill>
                  <a:schemeClr val="tx2"/>
                </a:solidFill>
                <a:latin typeface="Comic Sans MS" panose="030F0902030302020204" pitchFamily="66" charset="0"/>
              </a:rPr>
              <a:t>@</a:t>
            </a:r>
            <a:r>
              <a:rPr lang="zh-CN" altLang="en-US" sz="3600" dirty="0">
                <a:solidFill>
                  <a:schemeClr val="tx2"/>
                </a:solidFill>
                <a:latin typeface="Comic Sans MS" panose="030F0902030302020204" pitchFamily="66" charset="0"/>
              </a:rPr>
              <a:t> </a:t>
            </a:r>
            <a:r>
              <a:rPr lang="en-US" altLang="zh-CN" sz="3600" dirty="0">
                <a:solidFill>
                  <a:schemeClr val="tx2"/>
                </a:solidFill>
                <a:latin typeface="Comic Sans MS" panose="030F0902030302020204" pitchFamily="66" charset="0"/>
              </a:rPr>
              <a:t>LHAASO</a:t>
            </a:r>
            <a:endParaRPr lang="zh-CN" altLang="en-US" sz="3600" dirty="0">
              <a:solidFill>
                <a:schemeClr val="tx2"/>
              </a:solidFill>
              <a:latin typeface="Comic Sans MS" panose="030F0902030302020204" pitchFamily="66" charset="0"/>
            </a:endParaRPr>
          </a:p>
        </p:txBody>
      </p:sp>
      <p:pic>
        <p:nvPicPr>
          <p:cNvPr id="5" name="Picture 2" descr="C:\Users\yinlq\Desktop\plots\Parameters\pf.png">
            <a:extLst>
              <a:ext uri="{FF2B5EF4-FFF2-40B4-BE49-F238E27FC236}">
                <a16:creationId xmlns:a16="http://schemas.microsoft.com/office/drawing/2014/main" id="{96A2C6B4-1ABF-4EAF-9145-55EFF925E2B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3711" y="1017269"/>
            <a:ext cx="2674438" cy="2094913"/>
          </a:xfrm>
          <a:prstGeom prst="rect">
            <a:avLst/>
          </a:prstGeom>
          <a:noFill/>
          <a:extLst>
            <a:ext uri="{909E8E84-426E-40DD-AFC4-6F175D3DCCD1}">
              <a14:hiddenFill xmlns:a14="http://schemas.microsoft.com/office/drawing/2010/main">
                <a:solidFill>
                  <a:srgbClr val="FFFFFF"/>
                </a:solidFill>
              </a14:hiddenFill>
            </a:ext>
          </a:extLst>
        </p:spPr>
      </p:pic>
      <p:grpSp>
        <p:nvGrpSpPr>
          <p:cNvPr id="6" name="组合 5">
            <a:extLst>
              <a:ext uri="{FF2B5EF4-FFF2-40B4-BE49-F238E27FC236}">
                <a16:creationId xmlns:a16="http://schemas.microsoft.com/office/drawing/2014/main" id="{9CDAA31B-060C-48D8-8DA5-9C45BA855CB3}"/>
              </a:ext>
            </a:extLst>
          </p:cNvPr>
          <p:cNvGrpSpPr/>
          <p:nvPr/>
        </p:nvGrpSpPr>
        <p:grpSpPr>
          <a:xfrm>
            <a:off x="3131638" y="1084549"/>
            <a:ext cx="2341969" cy="2051588"/>
            <a:chOff x="504000" y="3672000"/>
            <a:chExt cx="3986721" cy="2871732"/>
          </a:xfrm>
        </p:grpSpPr>
        <p:pic>
          <p:nvPicPr>
            <p:cNvPr id="7" name="Picture 3" descr="C:\Users\yinlq\Desktop\plots\MuonSize.png">
              <a:extLst>
                <a:ext uri="{FF2B5EF4-FFF2-40B4-BE49-F238E27FC236}">
                  <a16:creationId xmlns:a16="http://schemas.microsoft.com/office/drawing/2014/main" id="{2FEF6E73-1BF1-4C66-8FDA-60FBAA64A35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4000" y="3672000"/>
              <a:ext cx="3986721" cy="2700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5CF43453-40A3-4374-A2CA-85B4711849DB}"/>
                </a:ext>
              </a:extLst>
            </p:cNvPr>
            <p:cNvSpPr txBox="1"/>
            <p:nvPr/>
          </p:nvSpPr>
          <p:spPr>
            <a:xfrm>
              <a:off x="1980002" y="6156000"/>
              <a:ext cx="1259999" cy="387732"/>
            </a:xfrm>
            <a:prstGeom prst="rect">
              <a:avLst/>
            </a:prstGeom>
            <a:solidFill>
              <a:schemeClr val="bg1"/>
            </a:solidFill>
          </p:spPr>
          <p:txBody>
            <a:bodyPr wrap="square" rtlCol="0">
              <a:spAutoFit/>
            </a:bodyPr>
            <a:lstStyle/>
            <a:p>
              <a:pPr algn="ctr"/>
              <a:endParaRPr lang="zh-CN" altLang="en-US" sz="1200" dirty="0"/>
            </a:p>
          </p:txBody>
        </p:sp>
        <p:sp>
          <p:nvSpPr>
            <p:cNvPr id="9" name="TextBox 8">
              <a:extLst>
                <a:ext uri="{FF2B5EF4-FFF2-40B4-BE49-F238E27FC236}">
                  <a16:creationId xmlns:a16="http://schemas.microsoft.com/office/drawing/2014/main" id="{3CE714BB-BFB1-45DF-87FE-81C354455C3A}"/>
                </a:ext>
              </a:extLst>
            </p:cNvPr>
            <p:cNvSpPr txBox="1"/>
            <p:nvPr/>
          </p:nvSpPr>
          <p:spPr>
            <a:xfrm>
              <a:off x="2051719" y="6011999"/>
              <a:ext cx="1080000" cy="387732"/>
            </a:xfrm>
            <a:prstGeom prst="rect">
              <a:avLst/>
            </a:prstGeom>
            <a:noFill/>
          </p:spPr>
          <p:txBody>
            <a:bodyPr wrap="square" rtlCol="0">
              <a:spAutoFit/>
            </a:bodyPr>
            <a:lstStyle/>
            <a:p>
              <a:pPr algn="ctr"/>
              <a:r>
                <a:rPr lang="en-US" altLang="zh-CN" sz="1200" dirty="0"/>
                <a:t>pμ1</a:t>
              </a:r>
              <a:endParaRPr lang="zh-CN" altLang="en-US" sz="1200" dirty="0"/>
            </a:p>
          </p:txBody>
        </p:sp>
      </p:grpSp>
      <p:grpSp>
        <p:nvGrpSpPr>
          <p:cNvPr id="14" name="组合 13">
            <a:extLst>
              <a:ext uri="{FF2B5EF4-FFF2-40B4-BE49-F238E27FC236}">
                <a16:creationId xmlns:a16="http://schemas.microsoft.com/office/drawing/2014/main" id="{196A6126-E3E9-4A3F-857C-AF0E0691298A}"/>
              </a:ext>
            </a:extLst>
          </p:cNvPr>
          <p:cNvGrpSpPr/>
          <p:nvPr/>
        </p:nvGrpSpPr>
        <p:grpSpPr>
          <a:xfrm>
            <a:off x="5727096" y="928875"/>
            <a:ext cx="2849379" cy="2022680"/>
            <a:chOff x="1907704" y="3717035"/>
            <a:chExt cx="3240000" cy="2391947"/>
          </a:xfrm>
        </p:grpSpPr>
        <p:pic>
          <p:nvPicPr>
            <p:cNvPr id="15" name="Picture 2" descr="C:\Users\yinlq\Desktop\plots\plots\overtrain_BDTG.png">
              <a:extLst>
                <a:ext uri="{FF2B5EF4-FFF2-40B4-BE49-F238E27FC236}">
                  <a16:creationId xmlns:a16="http://schemas.microsoft.com/office/drawing/2014/main" id="{10842205-7352-4977-AAF4-3B6E5EFD8A2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07704" y="3717035"/>
              <a:ext cx="3240000" cy="2391947"/>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3DAEEE38-91AB-4036-BF60-EBE40F34FB13}"/>
                </a:ext>
              </a:extLst>
            </p:cNvPr>
            <p:cNvSpPr txBox="1"/>
            <p:nvPr/>
          </p:nvSpPr>
          <p:spPr>
            <a:xfrm>
              <a:off x="3059903" y="5048671"/>
              <a:ext cx="1008112" cy="349710"/>
            </a:xfrm>
            <a:prstGeom prst="rect">
              <a:avLst/>
            </a:prstGeom>
            <a:noFill/>
          </p:spPr>
          <p:txBody>
            <a:bodyPr wrap="square" rtlCol="0">
              <a:spAutoFit/>
            </a:bodyPr>
            <a:lstStyle/>
            <a:p>
              <a:pPr algn="ctr"/>
              <a:r>
                <a:rPr lang="en-US" altLang="zh-CN" sz="1350" b="1" dirty="0"/>
                <a:t>Proton </a:t>
              </a:r>
              <a:endParaRPr lang="zh-CN" altLang="en-US" sz="1350" b="1" dirty="0"/>
            </a:p>
          </p:txBody>
        </p:sp>
      </p:grpSp>
      <p:pic>
        <p:nvPicPr>
          <p:cNvPr id="3" name="Content Placeholder 4" descr="A diagram of a diagram of a square&#10;&#10;Description automatically generated with medium confidence">
            <a:extLst>
              <a:ext uri="{FF2B5EF4-FFF2-40B4-BE49-F238E27FC236}">
                <a16:creationId xmlns:a16="http://schemas.microsoft.com/office/drawing/2014/main" id="{97147153-A4C9-BEB1-ADC0-B529EE004029}"/>
              </a:ext>
            </a:extLst>
          </p:cNvPr>
          <p:cNvPicPr>
            <a:picLocks noGrp="1" noChangeAspect="1"/>
          </p:cNvPicPr>
          <p:nvPr>
            <p:ph idx="1"/>
          </p:nvPr>
        </p:nvPicPr>
        <p:blipFill>
          <a:blip r:embed="rId5"/>
          <a:stretch>
            <a:fillRect/>
          </a:stretch>
        </p:blipFill>
        <p:spPr>
          <a:xfrm>
            <a:off x="178322" y="3197311"/>
            <a:ext cx="8229600" cy="2851916"/>
          </a:xfrm>
        </p:spPr>
      </p:pic>
      <p:sp>
        <p:nvSpPr>
          <p:cNvPr id="4" name="TextBox 3">
            <a:extLst>
              <a:ext uri="{FF2B5EF4-FFF2-40B4-BE49-F238E27FC236}">
                <a16:creationId xmlns:a16="http://schemas.microsoft.com/office/drawing/2014/main" id="{AD699E52-11AB-8F7B-2F4F-A666A75453CD}"/>
              </a:ext>
            </a:extLst>
          </p:cNvPr>
          <p:cNvSpPr txBox="1"/>
          <p:nvPr/>
        </p:nvSpPr>
        <p:spPr>
          <a:xfrm>
            <a:off x="1284139" y="6134356"/>
            <a:ext cx="6169306" cy="461665"/>
          </a:xfrm>
          <a:prstGeom prst="rect">
            <a:avLst/>
          </a:prstGeom>
          <a:noFill/>
        </p:spPr>
        <p:txBody>
          <a:bodyPr wrap="square" rtlCol="0">
            <a:spAutoFit/>
          </a:bodyPr>
          <a:lstStyle/>
          <a:p>
            <a:r>
              <a:rPr lang="en-US" sz="2400" dirty="0">
                <a:solidFill>
                  <a:schemeClr val="tx2"/>
                </a:solidFill>
                <a:latin typeface="Comic Sans MS" panose="030F0902030302020204" pitchFamily="66" charset="0"/>
              </a:rPr>
              <a:t>D</a:t>
            </a:r>
            <a:r>
              <a:rPr lang="en-CN" sz="2400" dirty="0">
                <a:solidFill>
                  <a:schemeClr val="tx2"/>
                </a:solidFill>
                <a:latin typeface="Comic Sans MS" panose="030F0902030302020204" pitchFamily="66" charset="0"/>
              </a:rPr>
              <a:t>eep learning @ shower reconstruction ?! </a:t>
            </a:r>
          </a:p>
        </p:txBody>
      </p:sp>
    </p:spTree>
    <p:extLst>
      <p:ext uri="{BB962C8B-B14F-4D97-AF65-F5344CB8AC3E}">
        <p14:creationId xmlns:p14="http://schemas.microsoft.com/office/powerpoint/2010/main" val="19770449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A0A0038-C132-E078-955B-A258B942BBD5}"/>
              </a:ext>
            </a:extLst>
          </p:cNvPr>
          <p:cNvPicPr>
            <a:picLocks noChangeAspect="1"/>
          </p:cNvPicPr>
          <p:nvPr/>
        </p:nvPicPr>
        <p:blipFill>
          <a:blip r:embed="rId2"/>
          <a:stretch>
            <a:fillRect/>
          </a:stretch>
        </p:blipFill>
        <p:spPr>
          <a:xfrm>
            <a:off x="1340478" y="987386"/>
            <a:ext cx="6242707" cy="4525963"/>
          </a:xfrm>
          <a:prstGeom prst="rect">
            <a:avLst/>
          </a:prstGeom>
          <a:noFill/>
        </p:spPr>
      </p:pic>
      <p:sp>
        <p:nvSpPr>
          <p:cNvPr id="3" name="Text Box 3">
            <a:extLst>
              <a:ext uri="{FF2B5EF4-FFF2-40B4-BE49-F238E27FC236}">
                <a16:creationId xmlns:a16="http://schemas.microsoft.com/office/drawing/2014/main" id="{BFBDAB86-A641-1B02-26A1-6A41D967EA36}"/>
              </a:ext>
            </a:extLst>
          </p:cNvPr>
          <p:cNvSpPr txBox="1">
            <a:spLocks noGrp="1" noChangeArrowheads="1"/>
          </p:cNvSpPr>
          <p:nvPr>
            <p:ph type="title"/>
          </p:nvPr>
        </p:nvSpPr>
        <p:spPr bwMode="auto">
          <a:xfrm>
            <a:off x="457200" y="0"/>
            <a:ext cx="8229600" cy="7499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normAutofit/>
          </a:bodyPr>
          <a:lstStyle>
            <a:lvl1pPr>
              <a:spcBef>
                <a:spcPts val="800"/>
              </a:spcBef>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Times New Roman" panose="02020603050405020304" pitchFamily="18" charset="0"/>
                <a:ea typeface="宋体" panose="02010600030101010101" pitchFamily="2" charset="-122"/>
              </a:defRPr>
            </a:lvl1pPr>
            <a:lvl2pPr>
              <a:spcBef>
                <a:spcPts val="700"/>
              </a:spcBef>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Times New Roman" panose="02020603050405020304" pitchFamily="18" charset="0"/>
                <a:ea typeface="宋体" panose="02010600030101010101" pitchFamily="2" charset="-122"/>
              </a:defRPr>
            </a:lvl2pPr>
            <a:lvl3pPr>
              <a:spcBef>
                <a:spcPts val="600"/>
              </a:spcBef>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anose="02020603050405020304" pitchFamily="18" charset="0"/>
                <a:ea typeface="宋体" panose="02010600030101010101" pitchFamily="2" charset="-122"/>
              </a:defRPr>
            </a:lvl3pPr>
            <a:lvl4pPr>
              <a:spcBef>
                <a:spcPts val="500"/>
              </a:spcBef>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Times New Roman" panose="02020603050405020304" pitchFamily="18" charset="0"/>
                <a:ea typeface="宋体" panose="02010600030101010101" pitchFamily="2" charset="-122"/>
              </a:defRPr>
            </a:lvl4pPr>
            <a:lvl5pPr>
              <a:spcBef>
                <a:spcPts val="500"/>
              </a:spcBef>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Times New Roman" panose="02020603050405020304" pitchFamily="18" charset="0"/>
                <a:ea typeface="宋体" panose="02010600030101010101" pitchFamily="2" charset="-122"/>
              </a:defRPr>
            </a:lvl5pPr>
            <a:lvl6pPr marL="2514600" indent="-228600" defTabSz="449263" eaLnBrk="0" fontAlgn="base" hangingPunct="0">
              <a:spcBef>
                <a:spcPts val="500"/>
              </a:spcBef>
              <a:spcAft>
                <a:spcPct val="0"/>
              </a:spcAft>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Times New Roman" panose="02020603050405020304" pitchFamily="18" charset="0"/>
                <a:ea typeface="宋体" panose="02010600030101010101" pitchFamily="2" charset="-122"/>
              </a:defRPr>
            </a:lvl6pPr>
            <a:lvl7pPr marL="2971800" indent="-228600" defTabSz="449263" eaLnBrk="0" fontAlgn="base" hangingPunct="0">
              <a:spcBef>
                <a:spcPts val="500"/>
              </a:spcBef>
              <a:spcAft>
                <a:spcPct val="0"/>
              </a:spcAft>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Times New Roman" panose="02020603050405020304" pitchFamily="18" charset="0"/>
                <a:ea typeface="宋体" panose="02010600030101010101" pitchFamily="2" charset="-122"/>
              </a:defRPr>
            </a:lvl7pPr>
            <a:lvl8pPr marL="3429000" indent="-228600" defTabSz="449263" eaLnBrk="0" fontAlgn="base" hangingPunct="0">
              <a:spcBef>
                <a:spcPts val="500"/>
              </a:spcBef>
              <a:spcAft>
                <a:spcPct val="0"/>
              </a:spcAft>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Times New Roman" panose="02020603050405020304" pitchFamily="18" charset="0"/>
                <a:ea typeface="宋体" panose="02010600030101010101" pitchFamily="2" charset="-122"/>
              </a:defRPr>
            </a:lvl8pPr>
            <a:lvl9pPr marL="3886200" indent="-228600" defTabSz="449263" eaLnBrk="0" fontAlgn="base" hangingPunct="0">
              <a:spcBef>
                <a:spcPts val="500"/>
              </a:spcBef>
              <a:spcAft>
                <a:spcPct val="0"/>
              </a:spcAft>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Times New Roman" panose="02020603050405020304" pitchFamily="18" charset="0"/>
                <a:ea typeface="宋体" panose="02010600030101010101" pitchFamily="2" charset="-122"/>
              </a:defRPr>
            </a:lvl9pPr>
          </a:lstStyle>
          <a:p>
            <a:pPr algn="ctr" eaLnBrk="1" hangingPunct="1">
              <a:spcBef>
                <a:spcPct val="0"/>
              </a:spcBef>
            </a:pPr>
            <a:r>
              <a:rPr lang="zh-CN" altLang="en-US" sz="3600" b="1" dirty="0">
                <a:effectLst>
                  <a:outerShdw blurRad="38100" dist="38100" dir="2700000" algn="tl">
                    <a:srgbClr val="C0C0C0"/>
                  </a:outerShdw>
                </a:effectLst>
              </a:rPr>
              <a:t>宇宙线传播图像</a:t>
            </a:r>
            <a:endParaRPr lang="en-US" altLang="zh-CN" sz="3600" b="1" dirty="0">
              <a:effectLst>
                <a:outerShdw blurRad="38100" dist="38100" dir="2700000" algn="tl">
                  <a:srgbClr val="C0C0C0"/>
                </a:outerShdw>
              </a:effectLst>
            </a:endParaRPr>
          </a:p>
        </p:txBody>
      </p:sp>
      <p:sp>
        <p:nvSpPr>
          <p:cNvPr id="4" name="TextBox 3">
            <a:extLst>
              <a:ext uri="{FF2B5EF4-FFF2-40B4-BE49-F238E27FC236}">
                <a16:creationId xmlns:a16="http://schemas.microsoft.com/office/drawing/2014/main" id="{0F2CE17A-7109-ADF1-D682-DE9DE94B794D}"/>
              </a:ext>
            </a:extLst>
          </p:cNvPr>
          <p:cNvSpPr txBox="1"/>
          <p:nvPr/>
        </p:nvSpPr>
        <p:spPr>
          <a:xfrm>
            <a:off x="1839816" y="5971143"/>
            <a:ext cx="5244029" cy="369332"/>
          </a:xfrm>
          <a:prstGeom prst="rect">
            <a:avLst/>
          </a:prstGeom>
          <a:noFill/>
        </p:spPr>
        <p:txBody>
          <a:bodyPr wrap="square" rtlCol="0">
            <a:spAutoFit/>
          </a:bodyPr>
          <a:lstStyle/>
          <a:p>
            <a:r>
              <a:rPr lang="en-CN" dirty="0">
                <a:solidFill>
                  <a:schemeClr val="tx2"/>
                </a:solidFill>
                <a:latin typeface="Comic Sans MS" panose="030F0902030302020204" pitchFamily="66" charset="0"/>
              </a:rPr>
              <a:t>伽马天文</a:t>
            </a:r>
            <a:r>
              <a:rPr lang="zh-CN" altLang="en-US" dirty="0">
                <a:solidFill>
                  <a:schemeClr val="tx2"/>
                </a:solidFill>
                <a:latin typeface="Comic Sans MS" panose="030F0902030302020204" pitchFamily="66" charset="0"/>
              </a:rPr>
              <a:t>，中微子天文，极高能天文</a:t>
            </a:r>
            <a:endParaRPr lang="en-CN" dirty="0">
              <a:solidFill>
                <a:schemeClr val="tx2"/>
              </a:solidFill>
              <a:latin typeface="Comic Sans MS" panose="030F0902030302020204" pitchFamily="66" charset="0"/>
            </a:endParaRPr>
          </a:p>
        </p:txBody>
      </p:sp>
    </p:spTree>
    <p:extLst>
      <p:ext uri="{BB962C8B-B14F-4D97-AF65-F5344CB8AC3E}">
        <p14:creationId xmlns:p14="http://schemas.microsoft.com/office/powerpoint/2010/main" val="282951845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CC54C5-56C7-1C61-FFE3-820AB7DBD02A}"/>
              </a:ext>
            </a:extLst>
          </p:cNvPr>
          <p:cNvSpPr>
            <a:spLocks noGrp="1"/>
          </p:cNvSpPr>
          <p:nvPr>
            <p:ph type="title"/>
          </p:nvPr>
        </p:nvSpPr>
        <p:spPr>
          <a:xfrm>
            <a:off x="1155296" y="38814"/>
            <a:ext cx="7074304" cy="817394"/>
          </a:xfrm>
        </p:spPr>
        <p:txBody>
          <a:bodyPr>
            <a:noAutofit/>
          </a:bodyPr>
          <a:lstStyle/>
          <a:p>
            <a:r>
              <a:rPr lang="en-CN" sz="3600" dirty="0">
                <a:solidFill>
                  <a:schemeClr val="tx2"/>
                </a:solidFill>
                <a:latin typeface="Comic Sans MS" panose="030F0902030302020204" pitchFamily="66" charset="0"/>
              </a:rPr>
              <a:t>Summary</a:t>
            </a:r>
            <a:r>
              <a:rPr lang="zh-CN" altLang="en-US" sz="3600" dirty="0">
                <a:solidFill>
                  <a:schemeClr val="tx2"/>
                </a:solidFill>
                <a:latin typeface="Comic Sans MS" panose="030F0902030302020204" pitchFamily="66" charset="0"/>
              </a:rPr>
              <a:t> </a:t>
            </a:r>
            <a:r>
              <a:rPr lang="en-US" altLang="zh-CN" sz="3600" dirty="0">
                <a:solidFill>
                  <a:schemeClr val="tx2"/>
                </a:solidFill>
                <a:latin typeface="Comic Sans MS" panose="030F0902030302020204" pitchFamily="66" charset="0"/>
              </a:rPr>
              <a:t>and Prospect</a:t>
            </a:r>
            <a:endParaRPr lang="en-CN" sz="3600" dirty="0">
              <a:solidFill>
                <a:schemeClr val="tx2"/>
              </a:solidFill>
              <a:latin typeface="Comic Sans MS" panose="030F0902030302020204" pitchFamily="66" charset="0"/>
            </a:endParaRPr>
          </a:p>
        </p:txBody>
      </p:sp>
      <p:sp>
        <p:nvSpPr>
          <p:cNvPr id="3" name="Content Placeholder 2">
            <a:extLst>
              <a:ext uri="{FF2B5EF4-FFF2-40B4-BE49-F238E27FC236}">
                <a16:creationId xmlns:a16="http://schemas.microsoft.com/office/drawing/2014/main" id="{44D0C13C-E130-84B1-90B2-5C9C23372D72}"/>
              </a:ext>
            </a:extLst>
          </p:cNvPr>
          <p:cNvSpPr>
            <a:spLocks noGrp="1"/>
          </p:cNvSpPr>
          <p:nvPr>
            <p:ph idx="1"/>
          </p:nvPr>
        </p:nvSpPr>
        <p:spPr>
          <a:xfrm>
            <a:off x="182559" y="793714"/>
            <a:ext cx="8778875" cy="5061578"/>
          </a:xfrm>
        </p:spPr>
        <p:txBody>
          <a:bodyPr>
            <a:normAutofit/>
          </a:bodyPr>
          <a:lstStyle/>
          <a:p>
            <a:endParaRPr lang="en-US" altLang="zh-CN" sz="2000" dirty="0"/>
          </a:p>
          <a:p>
            <a:r>
              <a:rPr lang="en-US" altLang="zh-CN" sz="2600" dirty="0">
                <a:solidFill>
                  <a:schemeClr val="tx2"/>
                </a:solidFill>
                <a:latin typeface="Comic Sans MS" panose="030F0902030302020204" pitchFamily="66" charset="0"/>
              </a:rPr>
              <a:t>LHAASO</a:t>
            </a:r>
            <a:r>
              <a:rPr lang="zh-CN" altLang="en-US" sz="2600" dirty="0">
                <a:solidFill>
                  <a:schemeClr val="tx2"/>
                </a:solidFill>
                <a:latin typeface="Comic Sans MS" panose="030F0902030302020204" pitchFamily="66" charset="0"/>
              </a:rPr>
              <a:t>从</a:t>
            </a:r>
            <a:r>
              <a:rPr lang="en-US" altLang="zh-CN" sz="2600" dirty="0">
                <a:solidFill>
                  <a:schemeClr val="tx2"/>
                </a:solidFill>
                <a:latin typeface="Comic Sans MS" panose="030F0902030302020204" pitchFamily="66" charset="0"/>
              </a:rPr>
              <a:t>2021</a:t>
            </a:r>
            <a:r>
              <a:rPr lang="zh-CN" altLang="en-US" sz="2600" dirty="0">
                <a:solidFill>
                  <a:schemeClr val="tx2"/>
                </a:solidFill>
                <a:latin typeface="Comic Sans MS" panose="030F0902030302020204" pitchFamily="66" charset="0"/>
              </a:rPr>
              <a:t>年</a:t>
            </a:r>
            <a:r>
              <a:rPr lang="en-US" altLang="zh-CN" sz="2600" dirty="0">
                <a:solidFill>
                  <a:schemeClr val="tx2"/>
                </a:solidFill>
                <a:latin typeface="Comic Sans MS" panose="030F0902030302020204" pitchFamily="66" charset="0"/>
              </a:rPr>
              <a:t>7</a:t>
            </a:r>
            <a:r>
              <a:rPr lang="zh-CN" altLang="en-US" sz="2600" dirty="0">
                <a:solidFill>
                  <a:schemeClr val="tx2"/>
                </a:solidFill>
                <a:latin typeface="Comic Sans MS" panose="030F0902030302020204" pitchFamily="66" charset="0"/>
              </a:rPr>
              <a:t>月进入全阵列模式，在此后的</a:t>
            </a:r>
            <a:r>
              <a:rPr lang="en-US" altLang="zh-CN" sz="2600" dirty="0">
                <a:solidFill>
                  <a:schemeClr val="tx2"/>
                </a:solidFill>
                <a:latin typeface="Comic Sans MS" panose="030F0902030302020204" pitchFamily="66" charset="0"/>
              </a:rPr>
              <a:t>20</a:t>
            </a:r>
            <a:r>
              <a:rPr lang="zh-CN" altLang="en-US" sz="2600" dirty="0">
                <a:solidFill>
                  <a:schemeClr val="tx2"/>
                </a:solidFill>
                <a:latin typeface="Comic Sans MS" panose="030F0902030302020204" pitchFamily="66" charset="0"/>
              </a:rPr>
              <a:t>年内将采用四种探测技术，全方位、多变量地测量来自于北天区的高能天体的伽马射线和宇宙线；</a:t>
            </a:r>
            <a:endParaRPr lang="en-US" altLang="zh-CN" sz="2600" dirty="0">
              <a:solidFill>
                <a:schemeClr val="tx2"/>
              </a:solidFill>
              <a:latin typeface="Comic Sans MS" panose="030F0902030302020204" pitchFamily="66" charset="0"/>
            </a:endParaRPr>
          </a:p>
          <a:p>
            <a:pPr lvl="1"/>
            <a:r>
              <a:rPr lang="zh-CN" altLang="en-US" sz="2200" dirty="0">
                <a:solidFill>
                  <a:srgbClr val="FF0000"/>
                </a:solidFill>
                <a:latin typeface="Comic Sans MS" panose="030F0902030302020204" pitchFamily="66" charset="0"/>
              </a:rPr>
              <a:t>甚高</a:t>
            </a:r>
            <a:r>
              <a:rPr lang="zh-CN" altLang="en-US" sz="2200" b="0" dirty="0">
                <a:solidFill>
                  <a:srgbClr val="FF0000"/>
                </a:solidFill>
                <a:latin typeface="Comic Sans MS" panose="030F0902030302020204" pitchFamily="66" charset="0"/>
              </a:rPr>
              <a:t>能区（</a:t>
            </a:r>
            <a:r>
              <a:rPr lang="en-US" altLang="zh-CN" sz="2200" b="0" dirty="0">
                <a:solidFill>
                  <a:srgbClr val="FF0000"/>
                </a:solidFill>
                <a:latin typeface="Comic Sans MS" panose="030F0902030302020204" pitchFamily="66" charset="0"/>
              </a:rPr>
              <a:t>1 </a:t>
            </a:r>
            <a:r>
              <a:rPr lang="en-US" altLang="zh-CN" sz="2200" b="0" dirty="0" err="1">
                <a:solidFill>
                  <a:srgbClr val="FF0000"/>
                </a:solidFill>
                <a:latin typeface="Comic Sans MS" panose="030F0902030302020204" pitchFamily="66" charset="0"/>
              </a:rPr>
              <a:t>TeV</a:t>
            </a:r>
            <a:r>
              <a:rPr lang="en-US" altLang="zh-CN" sz="2200" b="0" dirty="0">
                <a:solidFill>
                  <a:srgbClr val="FF0000"/>
                </a:solidFill>
                <a:latin typeface="Comic Sans MS" panose="030F0902030302020204" pitchFamily="66" charset="0"/>
              </a:rPr>
              <a:t> – 30 </a:t>
            </a:r>
            <a:r>
              <a:rPr lang="en-US" altLang="zh-CN" sz="2200" b="0" dirty="0" err="1">
                <a:solidFill>
                  <a:srgbClr val="FF0000"/>
                </a:solidFill>
                <a:latin typeface="Comic Sans MS" panose="030F0902030302020204" pitchFamily="66" charset="0"/>
              </a:rPr>
              <a:t>TeV</a:t>
            </a:r>
            <a:r>
              <a:rPr lang="zh-CN" altLang="en-US" sz="2200" b="0" dirty="0">
                <a:solidFill>
                  <a:srgbClr val="FF0000"/>
                </a:solidFill>
                <a:latin typeface="Comic Sans MS" panose="030F0902030302020204" pitchFamily="66" charset="0"/>
              </a:rPr>
              <a:t>）灵敏度最优的伽马巡天探测器；</a:t>
            </a:r>
            <a:endParaRPr lang="en-US" altLang="zh-CN" sz="2200" b="0" dirty="0">
              <a:solidFill>
                <a:srgbClr val="FF0000"/>
              </a:solidFill>
              <a:latin typeface="Comic Sans MS" panose="030F0902030302020204" pitchFamily="66" charset="0"/>
            </a:endParaRPr>
          </a:p>
          <a:p>
            <a:pPr lvl="1"/>
            <a:r>
              <a:rPr lang="zh-CN" altLang="en-US" sz="2200" b="0" dirty="0">
                <a:solidFill>
                  <a:srgbClr val="FF0000"/>
                </a:solidFill>
                <a:latin typeface="Comic Sans MS" panose="030F0902030302020204" pitchFamily="66" charset="0"/>
              </a:rPr>
              <a:t>超高能区（</a:t>
            </a:r>
            <a:r>
              <a:rPr lang="en-US" altLang="zh-CN" sz="2200" b="0" dirty="0">
                <a:solidFill>
                  <a:srgbClr val="FF0000"/>
                </a:solidFill>
                <a:latin typeface="Comic Sans MS" panose="030F0902030302020204" pitchFamily="66" charset="0"/>
              </a:rPr>
              <a:t>30 </a:t>
            </a:r>
            <a:r>
              <a:rPr lang="en-US" altLang="zh-CN" sz="2200" b="0" dirty="0" err="1">
                <a:solidFill>
                  <a:srgbClr val="FF0000"/>
                </a:solidFill>
                <a:latin typeface="Comic Sans MS" panose="030F0902030302020204" pitchFamily="66" charset="0"/>
              </a:rPr>
              <a:t>TeV</a:t>
            </a:r>
            <a:r>
              <a:rPr lang="en-US" altLang="zh-CN" sz="2200" b="0" dirty="0">
                <a:solidFill>
                  <a:srgbClr val="FF0000"/>
                </a:solidFill>
                <a:latin typeface="Comic Sans MS" panose="030F0902030302020204" pitchFamily="66" charset="0"/>
              </a:rPr>
              <a:t> – 1 </a:t>
            </a:r>
            <a:r>
              <a:rPr lang="en-US" altLang="zh-CN" sz="2200" b="0" dirty="0" err="1">
                <a:solidFill>
                  <a:srgbClr val="FF0000"/>
                </a:solidFill>
                <a:latin typeface="Comic Sans MS" panose="030F0902030302020204" pitchFamily="66" charset="0"/>
              </a:rPr>
              <a:t>PeV</a:t>
            </a:r>
            <a:r>
              <a:rPr lang="zh-CN" altLang="en-US" sz="2200" b="0" dirty="0">
                <a:solidFill>
                  <a:srgbClr val="FF0000"/>
                </a:solidFill>
                <a:latin typeface="Comic Sans MS" panose="030F0902030302020204" pitchFamily="66" charset="0"/>
              </a:rPr>
              <a:t>）灵敏度最好的伽马天文探测器；</a:t>
            </a:r>
            <a:endParaRPr lang="en-US" altLang="zh-CN" sz="2200" b="0" dirty="0">
              <a:solidFill>
                <a:srgbClr val="FF0000"/>
              </a:solidFill>
              <a:latin typeface="Comic Sans MS" panose="030F0902030302020204" pitchFamily="66" charset="0"/>
            </a:endParaRPr>
          </a:p>
          <a:p>
            <a:pPr lvl="1"/>
            <a:r>
              <a:rPr lang="zh-CN" altLang="en-US" sz="2200" b="0" dirty="0">
                <a:solidFill>
                  <a:srgbClr val="FF0000"/>
                </a:solidFill>
                <a:latin typeface="Comic Sans MS" panose="030F0902030302020204" pitchFamily="66" charset="0"/>
              </a:rPr>
              <a:t>能区跨度范围（</a:t>
            </a:r>
            <a:r>
              <a:rPr lang="en-US" altLang="zh-CN" sz="2200" b="0" dirty="0">
                <a:solidFill>
                  <a:srgbClr val="FF0000"/>
                </a:solidFill>
                <a:latin typeface="Comic Sans MS" panose="030F0902030302020204" pitchFamily="66" charset="0"/>
              </a:rPr>
              <a:t>10 </a:t>
            </a:r>
            <a:r>
              <a:rPr lang="en-US" altLang="zh-CN" sz="2200" b="0" dirty="0" err="1">
                <a:solidFill>
                  <a:srgbClr val="FF0000"/>
                </a:solidFill>
                <a:latin typeface="Comic Sans MS" panose="030F0902030302020204" pitchFamily="66" charset="0"/>
              </a:rPr>
              <a:t>TeV</a:t>
            </a:r>
            <a:r>
              <a:rPr lang="en-US" altLang="zh-CN" sz="2200" b="0" dirty="0">
                <a:solidFill>
                  <a:srgbClr val="FF0000"/>
                </a:solidFill>
                <a:latin typeface="Comic Sans MS" panose="030F0902030302020204" pitchFamily="66" charset="0"/>
              </a:rPr>
              <a:t> – 1 </a:t>
            </a:r>
            <a:r>
              <a:rPr lang="en-US" altLang="zh-CN" sz="2200" b="0" dirty="0" err="1">
                <a:solidFill>
                  <a:srgbClr val="FF0000"/>
                </a:solidFill>
                <a:latin typeface="Comic Sans MS" panose="030F0902030302020204" pitchFamily="66" charset="0"/>
              </a:rPr>
              <a:t>EeV</a:t>
            </a:r>
            <a:r>
              <a:rPr lang="zh-CN" altLang="en-US" sz="2200" b="0" dirty="0">
                <a:solidFill>
                  <a:srgbClr val="FF0000"/>
                </a:solidFill>
                <a:latin typeface="Comic Sans MS" panose="030F0902030302020204" pitchFamily="66" charset="0"/>
              </a:rPr>
              <a:t>）最大的宇宙线探测器。</a:t>
            </a:r>
            <a:endParaRPr lang="en-US" sz="2200" b="0" dirty="0">
              <a:solidFill>
                <a:srgbClr val="FF0000"/>
              </a:solidFill>
              <a:latin typeface="Comic Sans MS" panose="030F0902030302020204" pitchFamily="66" charset="0"/>
            </a:endParaRPr>
          </a:p>
          <a:p>
            <a:pPr marL="0" indent="0">
              <a:buNone/>
            </a:pPr>
            <a:endParaRPr lang="en-US" altLang="zh-CN" sz="2800" dirty="0">
              <a:solidFill>
                <a:schemeClr val="tx2"/>
              </a:solidFill>
              <a:latin typeface="Comic Sans MS" panose="030F0902030302020204" pitchFamily="66" charset="0"/>
            </a:endParaRPr>
          </a:p>
          <a:p>
            <a:r>
              <a:rPr lang="en-US" altLang="zh-CN" sz="2800" dirty="0">
                <a:solidFill>
                  <a:schemeClr val="tx2"/>
                </a:solidFill>
                <a:latin typeface="Comic Sans MS" panose="030F0902030302020204" pitchFamily="66" charset="0"/>
              </a:rPr>
              <a:t>LHAASO</a:t>
            </a:r>
            <a:r>
              <a:rPr lang="zh-CN" altLang="en-US" sz="2800" dirty="0">
                <a:solidFill>
                  <a:schemeClr val="tx2"/>
                </a:solidFill>
                <a:latin typeface="Comic Sans MS" panose="030F0902030302020204" pitchFamily="66" charset="0"/>
              </a:rPr>
              <a:t>物理目标丰富，将在粒子天体物理等领域展开多课题的研究。</a:t>
            </a:r>
            <a:r>
              <a:rPr lang="en-US" altLang="zh-CN" sz="2800" dirty="0">
                <a:solidFill>
                  <a:schemeClr val="tx2"/>
                </a:solidFill>
                <a:latin typeface="Comic Sans MS" panose="030F0902030302020204" pitchFamily="66" charset="0"/>
              </a:rPr>
              <a:t>LHAASO</a:t>
            </a:r>
            <a:r>
              <a:rPr lang="zh-CN" altLang="en-US" sz="2800" dirty="0">
                <a:solidFill>
                  <a:schemeClr val="tx2"/>
                </a:solidFill>
                <a:latin typeface="Comic Sans MS" panose="030F0902030302020204" pitchFamily="66" charset="0"/>
              </a:rPr>
              <a:t>已经获得多项重要成果，更多的成果正在陆续产生之中。</a:t>
            </a:r>
            <a:endParaRPr lang="en-US" altLang="zh-CN" sz="2800" dirty="0">
              <a:solidFill>
                <a:schemeClr val="tx2"/>
              </a:solidFill>
              <a:latin typeface="Comic Sans MS" panose="030F0902030302020204" pitchFamily="66" charset="0"/>
            </a:endParaRPr>
          </a:p>
          <a:p>
            <a:endParaRPr lang="zh-CN" altLang="en-US" sz="2800" dirty="0">
              <a:solidFill>
                <a:schemeClr val="tx2"/>
              </a:solidFill>
              <a:latin typeface="Comic Sans MS" panose="030F0902030302020204" pitchFamily="66" charset="0"/>
            </a:endParaRPr>
          </a:p>
          <a:p>
            <a:pPr marL="0" indent="0">
              <a:buNone/>
            </a:pPr>
            <a:endParaRPr lang="en-US" altLang="zh-CN" sz="2800" dirty="0">
              <a:solidFill>
                <a:schemeClr val="tx2"/>
              </a:solidFill>
              <a:latin typeface="Comic Sans MS" panose="030F0902030302020204" pitchFamily="66" charset="0"/>
            </a:endParaRPr>
          </a:p>
          <a:p>
            <a:endParaRPr lang="en-US" altLang="zh-CN" sz="2800" dirty="0">
              <a:solidFill>
                <a:schemeClr val="tx2"/>
              </a:solidFill>
              <a:latin typeface="+mn-ea"/>
              <a:sym typeface="+mn-ea"/>
            </a:endParaRPr>
          </a:p>
          <a:p>
            <a:endParaRPr lang="en-US" sz="2800" dirty="0">
              <a:solidFill>
                <a:schemeClr val="tx2"/>
              </a:solidFill>
              <a:latin typeface="Comic Sans MS" panose="030F0902030302020204" pitchFamily="66" charset="0"/>
            </a:endParaRPr>
          </a:p>
          <a:p>
            <a:endParaRPr lang="en-US" sz="2800" dirty="0">
              <a:solidFill>
                <a:schemeClr val="tx2"/>
              </a:solidFill>
              <a:latin typeface="Comic Sans MS" panose="030F0902030302020204" pitchFamily="66" charset="0"/>
            </a:endParaRPr>
          </a:p>
        </p:txBody>
      </p:sp>
    </p:spTree>
    <p:extLst>
      <p:ext uri="{BB962C8B-B14F-4D97-AF65-F5344CB8AC3E}">
        <p14:creationId xmlns:p14="http://schemas.microsoft.com/office/powerpoint/2010/main" val="77053420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31154" y="856208"/>
            <a:ext cx="2736794" cy="1741597"/>
          </a:xfrm>
          <a:prstGeom prst="rect">
            <a:avLst/>
          </a:prstGeom>
        </p:spPr>
      </p:pic>
      <p:sp>
        <p:nvSpPr>
          <p:cNvPr id="4" name="文本框 3"/>
          <p:cNvSpPr txBox="1"/>
          <p:nvPr/>
        </p:nvSpPr>
        <p:spPr bwMode="auto">
          <a:xfrm>
            <a:off x="234852" y="3571888"/>
            <a:ext cx="6840760" cy="36086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rtlCol="0">
            <a:spAutoFit/>
            <a:scene3d>
              <a:camera prst="perspectiveRelaxedModerately"/>
              <a:lightRig rig="threePt" dir="t"/>
            </a:scene3d>
          </a:bodyPr>
          <a:lstStyle/>
          <a:p>
            <a:pPr fontAlgn="base">
              <a:spcBef>
                <a:spcPct val="0"/>
              </a:spcBef>
              <a:spcAft>
                <a:spcPts val="300"/>
              </a:spcAft>
            </a:pPr>
            <a:endParaRPr lang="en-US" sz="2400" dirty="0">
              <a:ln>
                <a:solidFill>
                  <a:schemeClr val="accent2">
                    <a:lumMod val="40000"/>
                    <a:lumOff val="60000"/>
                  </a:schemeClr>
                </a:solidFill>
              </a:ln>
              <a:solidFill>
                <a:schemeClr val="accent5">
                  <a:lumMod val="75000"/>
                </a:schemeClr>
              </a:solidFill>
              <a:effectLst>
                <a:innerShdw blurRad="63500" dist="50800" dir="13500000">
                  <a:prstClr val="black">
                    <a:alpha val="50000"/>
                  </a:prstClr>
                </a:innerShdw>
              </a:effectLst>
              <a:latin typeface="微软雅黑" panose="020B0503020204020204" pitchFamily="34" charset="-122"/>
              <a:ea typeface="微软雅黑" panose="020B0503020204020204" pitchFamily="34" charset="-122"/>
            </a:endParaRPr>
          </a:p>
          <a:p>
            <a:pPr fontAlgn="base">
              <a:spcBef>
                <a:spcPct val="0"/>
              </a:spcBef>
              <a:spcAft>
                <a:spcPts val="300"/>
              </a:spcAft>
            </a:pPr>
            <a:r>
              <a:rPr lang="zh-CN" altLang="en-US" sz="2400" b="1" spc="50" dirty="0">
                <a:ln w="0">
                  <a:solidFill>
                    <a:srgbClr val="66FFFF"/>
                  </a:solidFill>
                </a:ln>
                <a:solidFill>
                  <a:srgbClr val="C00000"/>
                </a:solidFill>
                <a:effectLst>
                  <a:glow rad="228600">
                    <a:schemeClr val="accent2">
                      <a:satMod val="175000"/>
                      <a:alpha val="40000"/>
                    </a:schemeClr>
                  </a:glow>
                  <a:innerShdw blurRad="63500" dist="50800" dir="13500000">
                    <a:srgbClr val="000000">
                      <a:alpha val="50000"/>
                    </a:srgbClr>
                  </a:innerShdw>
                </a:effectLst>
                <a:latin typeface="微软雅黑" panose="020B0503020204020204" pitchFamily="34" charset="-122"/>
                <a:ea typeface="微软雅黑" panose="020B0503020204020204" pitchFamily="34" charset="-122"/>
              </a:rPr>
              <a:t>祝愿各位莘莘学子学业有成，前途光明！</a:t>
            </a:r>
            <a:endParaRPr lang="en-US" altLang="zh-CN" sz="2400" b="1" spc="50" dirty="0">
              <a:ln w="0">
                <a:solidFill>
                  <a:srgbClr val="66FFFF"/>
                </a:solidFill>
              </a:ln>
              <a:solidFill>
                <a:srgbClr val="C00000"/>
              </a:solidFill>
              <a:effectLst>
                <a:glow rad="228600">
                  <a:schemeClr val="accent2">
                    <a:satMod val="175000"/>
                    <a:alpha val="40000"/>
                  </a:schemeClr>
                </a:glow>
                <a:innerShdw blurRad="63500" dist="50800" dir="13500000">
                  <a:srgbClr val="000000">
                    <a:alpha val="50000"/>
                  </a:srgbClr>
                </a:innerShdw>
              </a:effectLst>
              <a:latin typeface="微软雅黑" panose="020B0503020204020204" pitchFamily="34" charset="-122"/>
              <a:ea typeface="微软雅黑" panose="020B0503020204020204" pitchFamily="34" charset="-122"/>
            </a:endParaRPr>
          </a:p>
          <a:p>
            <a:pPr fontAlgn="base">
              <a:spcBef>
                <a:spcPct val="0"/>
              </a:spcBef>
              <a:spcAft>
                <a:spcPts val="300"/>
              </a:spcAft>
            </a:pPr>
            <a:endParaRPr lang="zh-CN" altLang="en-US" sz="2400" dirty="0">
              <a:ln w="0">
                <a:solidFill>
                  <a:srgbClr val="ED03C0"/>
                </a:solidFill>
              </a:ln>
              <a:solidFill>
                <a:srgbClr val="B70992"/>
              </a:solidFill>
              <a:effectLst>
                <a:reflection blurRad="6350" stA="53000" endA="300" endPos="35500" dir="5400000" sy="-90000" algn="bl" rotWithShape="0"/>
              </a:effectLst>
              <a:latin typeface="微软雅黑" panose="020B0503020204020204" pitchFamily="34" charset="-122"/>
              <a:ea typeface="微软雅黑" panose="020B0503020204020204" pitchFamily="34" charset="-122"/>
            </a:endParaRPr>
          </a:p>
          <a:p>
            <a:pPr fontAlgn="base">
              <a:spcBef>
                <a:spcPct val="0"/>
              </a:spcBef>
              <a:spcAft>
                <a:spcPts val="300"/>
              </a:spcAft>
            </a:pPr>
            <a:r>
              <a:rPr lang="zh-CN" altLang="en-US" sz="2400" dirty="0">
                <a:ln>
                  <a:solidFill>
                    <a:schemeClr val="accent5">
                      <a:lumMod val="20000"/>
                      <a:lumOff val="80000"/>
                    </a:schemeClr>
                  </a:solidFill>
                </a:ln>
                <a:solidFill>
                  <a:schemeClr val="accent5">
                    <a:lumMod val="75000"/>
                  </a:schemeClr>
                </a:solidFill>
                <a:effectLst>
                  <a:innerShdw blurRad="63500" dist="50800" dir="13500000">
                    <a:prstClr val="black">
                      <a:alpha val="50000"/>
                    </a:prstClr>
                  </a:innerShdw>
                </a:effectLst>
                <a:latin typeface="微软雅黑" panose="020B0503020204020204" pitchFamily="34" charset="-122"/>
                <a:ea typeface="微软雅黑" panose="020B0503020204020204" pitchFamily="34" charset="-122"/>
              </a:rPr>
              <a:t>也欢迎各位加入到中国的宇宙线研究队伍中来！为</a:t>
            </a:r>
            <a:r>
              <a:rPr lang="en-US" altLang="zh-CN" sz="2400" dirty="0">
                <a:ln>
                  <a:solidFill>
                    <a:schemeClr val="accent5">
                      <a:lumMod val="20000"/>
                      <a:lumOff val="80000"/>
                    </a:schemeClr>
                  </a:solidFill>
                </a:ln>
                <a:solidFill>
                  <a:schemeClr val="accent5">
                    <a:lumMod val="75000"/>
                  </a:schemeClr>
                </a:solidFill>
                <a:effectLst>
                  <a:innerShdw blurRad="63500" dist="50800" dir="13500000">
                    <a:prstClr val="black">
                      <a:alpha val="50000"/>
                    </a:prstClr>
                  </a:innerShdw>
                </a:effectLst>
                <a:latin typeface="微软雅黑" panose="020B0503020204020204" pitchFamily="34" charset="-122"/>
                <a:ea typeface="微软雅黑" panose="020B0503020204020204" pitchFamily="34" charset="-122"/>
              </a:rPr>
              <a:t>LHAASO</a:t>
            </a:r>
            <a:r>
              <a:rPr lang="zh-CN" altLang="en-US" sz="2400" dirty="0">
                <a:ln>
                  <a:solidFill>
                    <a:schemeClr val="accent5">
                      <a:lumMod val="20000"/>
                      <a:lumOff val="80000"/>
                    </a:schemeClr>
                  </a:solidFill>
                </a:ln>
                <a:solidFill>
                  <a:schemeClr val="accent5">
                    <a:lumMod val="75000"/>
                  </a:schemeClr>
                </a:solidFill>
                <a:effectLst>
                  <a:innerShdw blurRad="63500" dist="50800" dir="13500000">
                    <a:prstClr val="black">
                      <a:alpha val="50000"/>
                    </a:prstClr>
                  </a:innerShdw>
                </a:effectLst>
                <a:latin typeface="微软雅黑" panose="020B0503020204020204" pitchFamily="34" charset="-122"/>
                <a:ea typeface="微软雅黑" panose="020B0503020204020204" pitchFamily="34" charset="-122"/>
              </a:rPr>
              <a:t>等国内宇宙线实验项目的成长增砖加瓦，并在不远的将来成为中国及国际宇宙线研究领域的领军人物</a:t>
            </a:r>
            <a:r>
              <a:rPr lang="zh-CN" altLang="en-US" sz="2400" dirty="0">
                <a:ln>
                  <a:solidFill>
                    <a:schemeClr val="accent2">
                      <a:lumMod val="40000"/>
                      <a:lumOff val="60000"/>
                    </a:schemeClr>
                  </a:solidFill>
                </a:ln>
                <a:solidFill>
                  <a:schemeClr val="accent5">
                    <a:lumMod val="75000"/>
                  </a:schemeClr>
                </a:solidFill>
                <a:effectLst>
                  <a:innerShdw blurRad="63500" dist="50800" dir="13500000">
                    <a:prstClr val="black">
                      <a:alpha val="50000"/>
                    </a:prstClr>
                  </a:innerShdw>
                </a:effectLst>
                <a:latin typeface="微软雅黑" panose="020B0503020204020204" pitchFamily="34" charset="-122"/>
                <a:ea typeface="微软雅黑" panose="020B0503020204020204" pitchFamily="34" charset="-122"/>
              </a:rPr>
              <a:t>。</a:t>
            </a:r>
            <a:endParaRPr lang="en-US" altLang="zh-CN" sz="2400" dirty="0">
              <a:ln>
                <a:solidFill>
                  <a:schemeClr val="accent2">
                    <a:lumMod val="40000"/>
                    <a:lumOff val="60000"/>
                  </a:schemeClr>
                </a:solidFill>
              </a:ln>
              <a:solidFill>
                <a:schemeClr val="accent5">
                  <a:lumMod val="75000"/>
                </a:schemeClr>
              </a:solidFill>
              <a:effectLst>
                <a:innerShdw blurRad="63500" dist="50800" dir="13500000">
                  <a:prstClr val="black">
                    <a:alpha val="50000"/>
                  </a:prstClr>
                </a:innerShdw>
              </a:effectLst>
              <a:latin typeface="微软雅黑" panose="020B0503020204020204" pitchFamily="34" charset="-122"/>
              <a:ea typeface="微软雅黑" panose="020B0503020204020204" pitchFamily="34" charset="-122"/>
            </a:endParaRPr>
          </a:p>
          <a:p>
            <a:pPr fontAlgn="base">
              <a:spcBef>
                <a:spcPct val="0"/>
              </a:spcBef>
              <a:spcAft>
                <a:spcPts val="300"/>
              </a:spcAft>
            </a:pPr>
            <a:endParaRPr lang="en-US" sz="2400" dirty="0">
              <a:ln>
                <a:solidFill>
                  <a:schemeClr val="accent2">
                    <a:lumMod val="40000"/>
                    <a:lumOff val="60000"/>
                  </a:schemeClr>
                </a:solidFill>
              </a:ln>
              <a:solidFill>
                <a:schemeClr val="accent5">
                  <a:lumMod val="75000"/>
                </a:schemeClr>
              </a:solidFill>
              <a:effectLst>
                <a:innerShdw blurRad="63500" dist="50800" dir="13500000">
                  <a:prstClr val="black">
                    <a:alpha val="50000"/>
                  </a:prstClr>
                </a:innerShdw>
              </a:effectLst>
              <a:latin typeface="微软雅黑" panose="020B0503020204020204" pitchFamily="34" charset="-122"/>
              <a:ea typeface="微软雅黑" panose="020B0503020204020204" pitchFamily="34" charset="-122"/>
            </a:endParaRPr>
          </a:p>
          <a:p>
            <a:pPr fontAlgn="base">
              <a:spcBef>
                <a:spcPct val="0"/>
              </a:spcBef>
              <a:spcAft>
                <a:spcPts val="300"/>
              </a:spcAft>
            </a:pPr>
            <a:endParaRPr lang="en-US" sz="2400" dirty="0">
              <a:ln>
                <a:solidFill>
                  <a:srgbClr val="CCFF33"/>
                </a:solidFill>
              </a:ln>
              <a:solidFill>
                <a:srgbClr val="00B050"/>
              </a:solidFill>
              <a:effectLst>
                <a:innerShdw blurRad="63500" dist="50800" dir="13500000">
                  <a:prstClr val="black">
                    <a:alpha val="50000"/>
                  </a:prstClr>
                </a:innerShdw>
              </a:effectLst>
              <a:latin typeface="微软雅黑" panose="020B0503020204020204" pitchFamily="34" charset="-122"/>
              <a:ea typeface="微软雅黑" panose="020B0503020204020204" pitchFamily="34" charset="-122"/>
            </a:endParaRPr>
          </a:p>
        </p:txBody>
      </p:sp>
      <p:pic>
        <p:nvPicPr>
          <p:cNvPr id="3" name="图片 2"/>
          <p:cNvPicPr>
            <a:picLocks noChangeAspect="1"/>
          </p:cNvPicPr>
          <p:nvPr/>
        </p:nvPicPr>
        <p:blipFill rotWithShape="1">
          <a:blip r:embed="rId3" cstate="print">
            <a:extLst>
              <a:ext uri="{28A0092B-C50C-407E-A947-70E740481C1C}">
                <a14:useLocalDpi xmlns:a14="http://schemas.microsoft.com/office/drawing/2010/main" val="0"/>
              </a:ext>
            </a:extLst>
          </a:blip>
          <a:srcRect r="23826"/>
          <a:stretch/>
        </p:blipFill>
        <p:spPr>
          <a:xfrm>
            <a:off x="7238594" y="5054185"/>
            <a:ext cx="1530600" cy="1516852"/>
          </a:xfrm>
          <a:prstGeom prst="rect">
            <a:avLst/>
          </a:prstGeom>
        </p:spPr>
      </p:pic>
      <p:pic>
        <p:nvPicPr>
          <p:cNvPr id="2" name="图片 2">
            <a:extLst>
              <a:ext uri="{FF2B5EF4-FFF2-40B4-BE49-F238E27FC236}">
                <a16:creationId xmlns:a16="http://schemas.microsoft.com/office/drawing/2014/main" id="{61CE31E7-8606-CA2E-9FFD-521B4A82F38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59616" y="3341472"/>
            <a:ext cx="2172560" cy="1426648"/>
          </a:xfrm>
          <a:prstGeom prst="rect">
            <a:avLst/>
          </a:prstGeom>
        </p:spPr>
      </p:pic>
      <p:pic>
        <p:nvPicPr>
          <p:cNvPr id="8" name="图片 8">
            <a:extLst>
              <a:ext uri="{FF2B5EF4-FFF2-40B4-BE49-F238E27FC236}">
                <a16:creationId xmlns:a16="http://schemas.microsoft.com/office/drawing/2014/main" id="{FE8811F0-6955-A011-C0A3-2436B0452C5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784120"/>
            <a:ext cx="3484149" cy="1994676"/>
          </a:xfrm>
          <a:prstGeom prst="rect">
            <a:avLst/>
          </a:prstGeom>
        </p:spPr>
      </p:pic>
      <p:sp>
        <p:nvSpPr>
          <p:cNvPr id="13" name="文本框 9">
            <a:extLst>
              <a:ext uri="{FF2B5EF4-FFF2-40B4-BE49-F238E27FC236}">
                <a16:creationId xmlns:a16="http://schemas.microsoft.com/office/drawing/2014/main" id="{6A9C2345-00EC-C3EB-AB99-2752E6BBBA9F}"/>
              </a:ext>
            </a:extLst>
          </p:cNvPr>
          <p:cNvSpPr txBox="1"/>
          <p:nvPr/>
        </p:nvSpPr>
        <p:spPr bwMode="auto">
          <a:xfrm>
            <a:off x="211824" y="3011612"/>
            <a:ext cx="6268492"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rtlCol="0">
            <a:spAutoFit/>
          </a:bodyPr>
          <a:lstStyle/>
          <a:p>
            <a:pPr algn="ctr"/>
            <a:r>
              <a:rPr lang="zh-CN" altLang="en-US" sz="2800" dirty="0">
                <a:solidFill>
                  <a:srgbClr val="002060"/>
                </a:solidFill>
                <a:effectLst>
                  <a:reflection blurRad="6350" stA="55000" endA="50" endPos="85000" dist="29997" dir="5400000" sy="-100000" algn="bl" rotWithShape="0"/>
                </a:effectLst>
                <a:ea typeface="微软雅黑" panose="020B0503020204020204" pitchFamily="34" charset="-122"/>
              </a:rPr>
              <a:t>目前的发现的伽马源仅仅是冰山一角 </a:t>
            </a:r>
            <a:r>
              <a:rPr lang="en-US" altLang="zh-CN" sz="2800" dirty="0">
                <a:solidFill>
                  <a:srgbClr val="002060"/>
                </a:solidFill>
                <a:effectLst>
                  <a:reflection blurRad="6350" stA="55000" endA="50" endPos="85000" dist="29997" dir="5400000" sy="-100000" algn="bl" rotWithShape="0"/>
                </a:effectLst>
                <a:ea typeface="微软雅黑" panose="020B0503020204020204" pitchFamily="34" charset="-122"/>
              </a:rPr>
              <a:t>…</a:t>
            </a:r>
            <a:endParaRPr lang="en-US" sz="2800" dirty="0">
              <a:solidFill>
                <a:srgbClr val="002060"/>
              </a:solidFill>
              <a:effectLst>
                <a:reflection blurRad="6350" stA="55000" endA="50" endPos="85000" dist="29997" dir="5400000" sy="-100000" algn="bl" rotWithShape="0"/>
              </a:effectLst>
              <a:ea typeface="微软雅黑" panose="020B0503020204020204" pitchFamily="34" charset="-122"/>
            </a:endParaRPr>
          </a:p>
        </p:txBody>
      </p:sp>
      <p:pic>
        <p:nvPicPr>
          <p:cNvPr id="15" name="图片 4">
            <a:extLst>
              <a:ext uri="{FF2B5EF4-FFF2-40B4-BE49-F238E27FC236}">
                <a16:creationId xmlns:a16="http://schemas.microsoft.com/office/drawing/2014/main" id="{AD275614-3F01-DF8C-A20F-10C1184950ED}"/>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3924526" y="784120"/>
            <a:ext cx="1755877" cy="2039083"/>
          </a:xfrm>
          <a:prstGeom prst="rect">
            <a:avLst/>
          </a:prstGeom>
        </p:spPr>
      </p:pic>
      <p:sp>
        <p:nvSpPr>
          <p:cNvPr id="5" name="Title 1">
            <a:extLst>
              <a:ext uri="{FF2B5EF4-FFF2-40B4-BE49-F238E27FC236}">
                <a16:creationId xmlns:a16="http://schemas.microsoft.com/office/drawing/2014/main" id="{B23B20E1-95A5-B015-E9B7-6115A302EBE3}"/>
              </a:ext>
            </a:extLst>
          </p:cNvPr>
          <p:cNvSpPr>
            <a:spLocks noGrp="1"/>
          </p:cNvSpPr>
          <p:nvPr>
            <p:ph type="title"/>
          </p:nvPr>
        </p:nvSpPr>
        <p:spPr>
          <a:xfrm>
            <a:off x="1155296" y="38814"/>
            <a:ext cx="7074304" cy="817394"/>
          </a:xfrm>
        </p:spPr>
        <p:txBody>
          <a:bodyPr>
            <a:noAutofit/>
          </a:bodyPr>
          <a:lstStyle/>
          <a:p>
            <a:r>
              <a:rPr lang="en-CN" sz="3600" dirty="0">
                <a:solidFill>
                  <a:schemeClr val="tx2"/>
                </a:solidFill>
                <a:latin typeface="Comic Sans MS" panose="030F0902030302020204" pitchFamily="66" charset="0"/>
              </a:rPr>
              <a:t>--continued</a:t>
            </a:r>
          </a:p>
        </p:txBody>
      </p:sp>
    </p:spTree>
    <p:extLst>
      <p:ext uri="{BB962C8B-B14F-4D97-AF65-F5344CB8AC3E}">
        <p14:creationId xmlns:p14="http://schemas.microsoft.com/office/powerpoint/2010/main" val="191585253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9AC3BA-B3F3-54D7-B7D9-1CA91557B921}"/>
              </a:ext>
            </a:extLst>
          </p:cNvPr>
          <p:cNvSpPr>
            <a:spLocks noGrp="1"/>
          </p:cNvSpPr>
          <p:nvPr>
            <p:ph type="title"/>
          </p:nvPr>
        </p:nvSpPr>
        <p:spPr/>
        <p:txBody>
          <a:bodyPr/>
          <a:lstStyle/>
          <a:p>
            <a:r>
              <a:rPr lang="en-CN" dirty="0"/>
              <a:t>backup</a:t>
            </a:r>
          </a:p>
        </p:txBody>
      </p:sp>
      <p:sp>
        <p:nvSpPr>
          <p:cNvPr id="3" name="Content Placeholder 2">
            <a:extLst>
              <a:ext uri="{FF2B5EF4-FFF2-40B4-BE49-F238E27FC236}">
                <a16:creationId xmlns:a16="http://schemas.microsoft.com/office/drawing/2014/main" id="{6CDBA886-EE16-34FC-BEEC-DEEE91032E34}"/>
              </a:ext>
            </a:extLst>
          </p:cNvPr>
          <p:cNvSpPr>
            <a:spLocks noGrp="1"/>
          </p:cNvSpPr>
          <p:nvPr>
            <p:ph idx="1"/>
          </p:nvPr>
        </p:nvSpPr>
        <p:spPr/>
        <p:txBody>
          <a:bodyPr/>
          <a:lstStyle/>
          <a:p>
            <a:endParaRPr lang="en-CN"/>
          </a:p>
        </p:txBody>
      </p:sp>
    </p:spTree>
    <p:extLst>
      <p:ext uri="{BB962C8B-B14F-4D97-AF65-F5344CB8AC3E}">
        <p14:creationId xmlns:p14="http://schemas.microsoft.com/office/powerpoint/2010/main" val="385093094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2E9B7E4-87A1-4D18-BB4D-D455F7CE0178}"/>
              </a:ext>
            </a:extLst>
          </p:cNvPr>
          <p:cNvSpPr>
            <a:spLocks noGrp="1"/>
          </p:cNvSpPr>
          <p:nvPr>
            <p:ph type="title"/>
          </p:nvPr>
        </p:nvSpPr>
        <p:spPr>
          <a:xfrm>
            <a:off x="403671" y="46539"/>
            <a:ext cx="8229600" cy="666177"/>
          </a:xfrm>
        </p:spPr>
        <p:txBody>
          <a:bodyPr>
            <a:normAutofit/>
          </a:bodyPr>
          <a:lstStyle/>
          <a:p>
            <a:r>
              <a:rPr lang="en-US" altLang="zh-CN" sz="3600" dirty="0">
                <a:solidFill>
                  <a:schemeClr val="tx2"/>
                </a:solidFill>
                <a:latin typeface="Comic Sans MS" panose="030F0902030302020204" pitchFamily="66" charset="0"/>
              </a:rPr>
              <a:t>Supper Stable &amp;</a:t>
            </a:r>
            <a:r>
              <a:rPr lang="zh-CN" altLang="en-US" sz="3600" dirty="0">
                <a:solidFill>
                  <a:schemeClr val="tx2"/>
                </a:solidFill>
                <a:latin typeface="Comic Sans MS" panose="030F0902030302020204" pitchFamily="66" charset="0"/>
              </a:rPr>
              <a:t> </a:t>
            </a:r>
            <a:r>
              <a:rPr lang="en-US" altLang="zh-CN" sz="3600" dirty="0">
                <a:solidFill>
                  <a:schemeClr val="tx2"/>
                </a:solidFill>
                <a:latin typeface="Comic Sans MS" panose="030F0902030302020204" pitchFamily="66" charset="0"/>
              </a:rPr>
              <a:t>Fruitful Operation</a:t>
            </a:r>
            <a:endParaRPr lang="zh-CN" altLang="en-US" sz="3600" dirty="0">
              <a:solidFill>
                <a:schemeClr val="tx2"/>
              </a:solidFill>
              <a:latin typeface="Comic Sans MS" panose="030F0902030302020204" pitchFamily="66" charset="0"/>
            </a:endParaRPr>
          </a:p>
        </p:txBody>
      </p:sp>
      <p:pic>
        <p:nvPicPr>
          <p:cNvPr id="7" name="图片 6">
            <a:extLst>
              <a:ext uri="{FF2B5EF4-FFF2-40B4-BE49-F238E27FC236}">
                <a16:creationId xmlns:a16="http://schemas.microsoft.com/office/drawing/2014/main" id="{1EE00045-CDEE-4B34-9380-2EE7EA62B8F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461"/>
          <a:stretch/>
        </p:blipFill>
        <p:spPr>
          <a:xfrm>
            <a:off x="2816157" y="971632"/>
            <a:ext cx="2407457" cy="1417429"/>
          </a:xfrm>
          <a:prstGeom prst="rect">
            <a:avLst/>
          </a:prstGeom>
        </p:spPr>
      </p:pic>
      <p:pic>
        <p:nvPicPr>
          <p:cNvPr id="8" name="图片 7">
            <a:extLst>
              <a:ext uri="{FF2B5EF4-FFF2-40B4-BE49-F238E27FC236}">
                <a16:creationId xmlns:a16="http://schemas.microsoft.com/office/drawing/2014/main" id="{94D77407-8052-4316-9CD4-C6A90B1D07B5}"/>
              </a:ext>
            </a:extLst>
          </p:cNvPr>
          <p:cNvPicPr/>
          <p:nvPr/>
        </p:nvPicPr>
        <p:blipFill rotWithShape="1">
          <a:blip r:embed="rId3" cstate="print">
            <a:extLst>
              <a:ext uri="{28A0092B-C50C-407E-A947-70E740481C1C}">
                <a14:useLocalDpi xmlns:a14="http://schemas.microsoft.com/office/drawing/2010/main" val="0"/>
              </a:ext>
            </a:extLst>
          </a:blip>
          <a:srcRect t="11639" r="2661" b="12749"/>
          <a:stretch/>
        </p:blipFill>
        <p:spPr>
          <a:xfrm>
            <a:off x="5555203" y="958745"/>
            <a:ext cx="3140647" cy="1417429"/>
          </a:xfrm>
          <a:prstGeom prst="rect">
            <a:avLst/>
          </a:prstGeom>
        </p:spPr>
      </p:pic>
      <p:pic>
        <p:nvPicPr>
          <p:cNvPr id="9" name="图片 8">
            <a:extLst>
              <a:ext uri="{FF2B5EF4-FFF2-40B4-BE49-F238E27FC236}">
                <a16:creationId xmlns:a16="http://schemas.microsoft.com/office/drawing/2014/main" id="{1FD295B9-2ABD-47B2-B024-BFB63F80013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8097"/>
          <a:stretch/>
        </p:blipFill>
        <p:spPr>
          <a:xfrm>
            <a:off x="5601101" y="3356302"/>
            <a:ext cx="3151345" cy="1330010"/>
          </a:xfrm>
          <a:prstGeom prst="rect">
            <a:avLst/>
          </a:prstGeom>
        </p:spPr>
      </p:pic>
      <p:sp>
        <p:nvSpPr>
          <p:cNvPr id="10" name="矩形 9">
            <a:extLst>
              <a:ext uri="{FF2B5EF4-FFF2-40B4-BE49-F238E27FC236}">
                <a16:creationId xmlns:a16="http://schemas.microsoft.com/office/drawing/2014/main" id="{D1BA657B-138D-40F4-9D7D-5E34B02A6B07}"/>
              </a:ext>
            </a:extLst>
          </p:cNvPr>
          <p:cNvSpPr/>
          <p:nvPr/>
        </p:nvSpPr>
        <p:spPr>
          <a:xfrm>
            <a:off x="6775693" y="3813558"/>
            <a:ext cx="1011815" cy="230832"/>
          </a:xfrm>
          <a:prstGeom prst="rect">
            <a:avLst/>
          </a:prstGeom>
        </p:spPr>
        <p:txBody>
          <a:bodyPr wrap="none">
            <a:spAutoFit/>
          </a:bodyPr>
          <a:lstStyle/>
          <a:p>
            <a:pPr defTabSz="514350">
              <a:defRPr/>
            </a:pPr>
            <a:r>
              <a:rPr lang="en-US" altLang="zh-CN" sz="900" b="1" dirty="0">
                <a:solidFill>
                  <a:prstClr val="black"/>
                </a:solidFill>
                <a:latin typeface="Calibri"/>
                <a:ea typeface="宋体" panose="02010600030101010101" pitchFamily="2" charset="-122"/>
              </a:rPr>
              <a:t>2022/01-2022/12</a:t>
            </a:r>
            <a:endParaRPr lang="zh-CN" altLang="en-US" sz="900" b="1" dirty="0">
              <a:solidFill>
                <a:prstClr val="black"/>
              </a:solidFill>
              <a:latin typeface="Calibri"/>
              <a:ea typeface="宋体" panose="02010600030101010101" pitchFamily="2" charset="-122"/>
            </a:endParaRPr>
          </a:p>
        </p:txBody>
      </p:sp>
      <p:cxnSp>
        <p:nvCxnSpPr>
          <p:cNvPr id="11" name="直接连接符 10">
            <a:extLst>
              <a:ext uri="{FF2B5EF4-FFF2-40B4-BE49-F238E27FC236}">
                <a16:creationId xmlns:a16="http://schemas.microsoft.com/office/drawing/2014/main" id="{3FE23BE2-EABE-4FEF-B998-1C9E784B8B5C}"/>
              </a:ext>
            </a:extLst>
          </p:cNvPr>
          <p:cNvCxnSpPr>
            <a:cxnSpLocks/>
          </p:cNvCxnSpPr>
          <p:nvPr/>
        </p:nvCxnSpPr>
        <p:spPr>
          <a:xfrm>
            <a:off x="5945795" y="3616419"/>
            <a:ext cx="2750055" cy="15971"/>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文本框 11">
            <a:extLst>
              <a:ext uri="{FF2B5EF4-FFF2-40B4-BE49-F238E27FC236}">
                <a16:creationId xmlns:a16="http://schemas.microsoft.com/office/drawing/2014/main" id="{23E5195C-7AC2-483F-8508-63DF48B2CAB7}"/>
              </a:ext>
            </a:extLst>
          </p:cNvPr>
          <p:cNvSpPr txBox="1"/>
          <p:nvPr/>
        </p:nvSpPr>
        <p:spPr>
          <a:xfrm>
            <a:off x="7320822" y="3393065"/>
            <a:ext cx="587020" cy="230832"/>
          </a:xfrm>
          <a:prstGeom prst="rect">
            <a:avLst/>
          </a:prstGeom>
          <a:noFill/>
          <a:ln w="19050">
            <a:solidFill>
              <a:srgbClr val="FF0000"/>
            </a:solidFill>
          </a:ln>
        </p:spPr>
        <p:txBody>
          <a:bodyPr wrap="none" rtlCol="0">
            <a:spAutoFit/>
          </a:bodyPr>
          <a:lstStyle/>
          <a:p>
            <a:r>
              <a:rPr lang="en-US" altLang="zh-CN" sz="900" dirty="0">
                <a:solidFill>
                  <a:srgbClr val="FF0000"/>
                </a:solidFill>
              </a:rPr>
              <a:t>1400 </a:t>
            </a:r>
            <a:r>
              <a:rPr lang="en-US" altLang="zh-CN" sz="900" dirty="0" err="1">
                <a:solidFill>
                  <a:srgbClr val="FF0000"/>
                </a:solidFill>
              </a:rPr>
              <a:t>hrs</a:t>
            </a:r>
            <a:endParaRPr lang="zh-CN" altLang="en-US" sz="900" dirty="0">
              <a:solidFill>
                <a:srgbClr val="FF0000"/>
              </a:solidFill>
            </a:endParaRPr>
          </a:p>
        </p:txBody>
      </p:sp>
      <p:pic>
        <p:nvPicPr>
          <p:cNvPr id="15" name="图片 14">
            <a:extLst>
              <a:ext uri="{FF2B5EF4-FFF2-40B4-BE49-F238E27FC236}">
                <a16:creationId xmlns:a16="http://schemas.microsoft.com/office/drawing/2014/main" id="{4A70E278-2E49-4240-98AD-5218D2C2DEE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09353" y="3959663"/>
            <a:ext cx="2516922" cy="986566"/>
          </a:xfrm>
          <a:prstGeom prst="rect">
            <a:avLst/>
          </a:prstGeom>
        </p:spPr>
      </p:pic>
      <p:pic>
        <p:nvPicPr>
          <p:cNvPr id="5" name="图片 4">
            <a:extLst>
              <a:ext uri="{FF2B5EF4-FFF2-40B4-BE49-F238E27FC236}">
                <a16:creationId xmlns:a16="http://schemas.microsoft.com/office/drawing/2014/main" id="{1AB41B3B-B5F7-4E42-94EA-DF1E6B689AB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20767"/>
          <a:stretch/>
        </p:blipFill>
        <p:spPr>
          <a:xfrm>
            <a:off x="98404" y="919217"/>
            <a:ext cx="2565559" cy="1417429"/>
          </a:xfrm>
          <a:prstGeom prst="rect">
            <a:avLst/>
          </a:prstGeom>
        </p:spPr>
      </p:pic>
      <p:pic>
        <p:nvPicPr>
          <p:cNvPr id="14" name="图片 13">
            <a:extLst>
              <a:ext uri="{FF2B5EF4-FFF2-40B4-BE49-F238E27FC236}">
                <a16:creationId xmlns:a16="http://schemas.microsoft.com/office/drawing/2014/main" id="{F3D68820-8982-47C4-8239-21DDA8551108}"/>
              </a:ext>
            </a:extLst>
          </p:cNvPr>
          <p:cNvPicPr>
            <a:picLocks noChangeAspect="1"/>
          </p:cNvPicPr>
          <p:nvPr/>
        </p:nvPicPr>
        <p:blipFill rotWithShape="1">
          <a:blip r:embed="rId7">
            <a:extLst>
              <a:ext uri="{28A0092B-C50C-407E-A947-70E740481C1C}">
                <a14:useLocalDpi xmlns:a14="http://schemas.microsoft.com/office/drawing/2010/main" val="0"/>
              </a:ext>
            </a:extLst>
          </a:blip>
          <a:srcRect t="14787"/>
          <a:stretch/>
        </p:blipFill>
        <p:spPr>
          <a:xfrm>
            <a:off x="2731060" y="2602892"/>
            <a:ext cx="2516922" cy="1206361"/>
          </a:xfrm>
          <a:prstGeom prst="rect">
            <a:avLst/>
          </a:prstGeom>
        </p:spPr>
      </p:pic>
      <p:sp>
        <p:nvSpPr>
          <p:cNvPr id="16" name="文本框 15">
            <a:extLst>
              <a:ext uri="{FF2B5EF4-FFF2-40B4-BE49-F238E27FC236}">
                <a16:creationId xmlns:a16="http://schemas.microsoft.com/office/drawing/2014/main" id="{0F09C6BC-5FA5-4D09-80C1-7A3BA9CA9828}"/>
              </a:ext>
            </a:extLst>
          </p:cNvPr>
          <p:cNvSpPr txBox="1"/>
          <p:nvPr/>
        </p:nvSpPr>
        <p:spPr>
          <a:xfrm>
            <a:off x="3025529" y="3021406"/>
            <a:ext cx="2137598" cy="369332"/>
          </a:xfrm>
          <a:prstGeom prst="rect">
            <a:avLst/>
          </a:prstGeom>
          <a:solidFill>
            <a:srgbClr val="FFFF00"/>
          </a:solidFill>
          <a:ln w="12700" cap="flat" cmpd="sng" algn="ctr">
            <a:solidFill>
              <a:srgbClr val="ED7D31"/>
            </a:solidFill>
            <a:prstDash val="solid"/>
            <a:miter lim="800000"/>
          </a:ln>
          <a:effectLst/>
        </p:spPr>
        <p:txBody>
          <a:bodyPr wrap="square" rtlCol="0">
            <a:spAutoFit/>
          </a:bodyPr>
          <a:lstStyle/>
          <a:p>
            <a:pPr defTabSz="685766">
              <a:defRPr/>
            </a:pPr>
            <a:r>
              <a:rPr lang="en-US" altLang="zh-CN" sz="900" kern="0" dirty="0">
                <a:solidFill>
                  <a:prstClr val="black"/>
                </a:solidFill>
                <a:latin typeface="Calibri"/>
                <a:cs typeface="Arial"/>
              </a:rPr>
              <a:t>DAQ time: 8637</a:t>
            </a:r>
            <a:r>
              <a:rPr lang="zh-CN" altLang="en-US" sz="900" kern="0" dirty="0">
                <a:solidFill>
                  <a:prstClr val="black"/>
                </a:solidFill>
                <a:latin typeface="Calibri"/>
                <a:cs typeface="Arial"/>
              </a:rPr>
              <a:t> </a:t>
            </a:r>
            <a:r>
              <a:rPr lang="en-US" altLang="zh-CN" sz="900" kern="0" dirty="0" err="1">
                <a:solidFill>
                  <a:prstClr val="black"/>
                </a:solidFill>
                <a:latin typeface="Calibri"/>
                <a:cs typeface="Arial"/>
              </a:rPr>
              <a:t>hr</a:t>
            </a:r>
            <a:r>
              <a:rPr lang="zh-CN" altLang="en-US" sz="900" kern="0" dirty="0">
                <a:solidFill>
                  <a:prstClr val="black"/>
                </a:solidFill>
                <a:latin typeface="Calibri"/>
                <a:cs typeface="Arial"/>
              </a:rPr>
              <a:t> </a:t>
            </a:r>
            <a:r>
              <a:rPr lang="en-US" altLang="zh-CN" sz="900" kern="0" dirty="0">
                <a:solidFill>
                  <a:prstClr val="black"/>
                </a:solidFill>
                <a:latin typeface="Calibri"/>
                <a:cs typeface="Arial"/>
              </a:rPr>
              <a:t>(98.6% duty cycle)</a:t>
            </a:r>
          </a:p>
          <a:p>
            <a:pPr defTabSz="685766">
              <a:defRPr/>
            </a:pPr>
            <a:r>
              <a:rPr lang="en-US" altLang="zh-CN" sz="900" kern="0" dirty="0">
                <a:solidFill>
                  <a:prstClr val="black"/>
                </a:solidFill>
                <a:latin typeface="Calibri"/>
                <a:cs typeface="Arial"/>
              </a:rPr>
              <a:t>Calibration</a:t>
            </a:r>
            <a:r>
              <a:rPr lang="zh-CN" altLang="en-US" sz="900" kern="0" dirty="0">
                <a:solidFill>
                  <a:prstClr val="black"/>
                </a:solidFill>
                <a:latin typeface="Calibri"/>
                <a:cs typeface="Arial"/>
              </a:rPr>
              <a:t> </a:t>
            </a:r>
            <a:r>
              <a:rPr lang="en-US" altLang="zh-CN" sz="900" kern="0" dirty="0">
                <a:solidFill>
                  <a:prstClr val="black"/>
                </a:solidFill>
                <a:latin typeface="Calibri"/>
                <a:cs typeface="Arial"/>
              </a:rPr>
              <a:t>and</a:t>
            </a:r>
            <a:r>
              <a:rPr lang="zh-CN" altLang="en-US" sz="900" kern="0" dirty="0">
                <a:solidFill>
                  <a:prstClr val="black"/>
                </a:solidFill>
                <a:latin typeface="Calibri"/>
                <a:cs typeface="Arial"/>
              </a:rPr>
              <a:t> </a:t>
            </a:r>
            <a:r>
              <a:rPr lang="en-US" altLang="zh-CN" sz="900" kern="0" dirty="0">
                <a:solidFill>
                  <a:prstClr val="black"/>
                </a:solidFill>
                <a:latin typeface="Calibri"/>
                <a:cs typeface="Arial"/>
              </a:rPr>
              <a:t>Maintenance time: 315</a:t>
            </a:r>
            <a:r>
              <a:rPr lang="zh-CN" altLang="en-US" sz="900" kern="0" dirty="0">
                <a:solidFill>
                  <a:prstClr val="black"/>
                </a:solidFill>
                <a:latin typeface="Calibri"/>
                <a:cs typeface="Arial"/>
              </a:rPr>
              <a:t> </a:t>
            </a:r>
            <a:r>
              <a:rPr lang="en-US" altLang="zh-CN" sz="900" kern="0" dirty="0" err="1">
                <a:solidFill>
                  <a:prstClr val="black"/>
                </a:solidFill>
                <a:latin typeface="Calibri"/>
                <a:cs typeface="Arial"/>
              </a:rPr>
              <a:t>hr</a:t>
            </a:r>
            <a:endParaRPr lang="en-US" altLang="zh-CN" sz="900" kern="0" dirty="0">
              <a:solidFill>
                <a:prstClr val="black"/>
              </a:solidFill>
              <a:latin typeface="Calibri"/>
              <a:cs typeface="Arial"/>
            </a:endParaRPr>
          </a:p>
        </p:txBody>
      </p:sp>
      <p:sp>
        <p:nvSpPr>
          <p:cNvPr id="17" name="文本框 16">
            <a:extLst>
              <a:ext uri="{FF2B5EF4-FFF2-40B4-BE49-F238E27FC236}">
                <a16:creationId xmlns:a16="http://schemas.microsoft.com/office/drawing/2014/main" id="{F658ED41-1765-469D-A23A-44B8E144558B}"/>
              </a:ext>
            </a:extLst>
          </p:cNvPr>
          <p:cNvSpPr txBox="1"/>
          <p:nvPr/>
        </p:nvSpPr>
        <p:spPr>
          <a:xfrm>
            <a:off x="3110398" y="4340865"/>
            <a:ext cx="2077958" cy="230832"/>
          </a:xfrm>
          <a:prstGeom prst="rect">
            <a:avLst/>
          </a:prstGeom>
          <a:solidFill>
            <a:srgbClr val="FFFF00"/>
          </a:solidFill>
          <a:ln w="12700" cap="flat" cmpd="sng" algn="ctr">
            <a:solidFill>
              <a:srgbClr val="ED7D31"/>
            </a:solidFill>
            <a:prstDash val="solid"/>
            <a:miter lim="800000"/>
          </a:ln>
          <a:effectLst/>
        </p:spPr>
        <p:txBody>
          <a:bodyPr wrap="square" rtlCol="0">
            <a:spAutoFit/>
          </a:bodyPr>
          <a:lstStyle/>
          <a:p>
            <a:pPr defTabSz="685766">
              <a:defRPr/>
            </a:pPr>
            <a:r>
              <a:rPr lang="en-US" altLang="zh-CN" sz="900" kern="0" dirty="0">
                <a:solidFill>
                  <a:prstClr val="black"/>
                </a:solidFill>
                <a:latin typeface="Calibri"/>
                <a:cs typeface="Arial"/>
              </a:rPr>
              <a:t># of Channels in DAQ: 3100 ( out of 3120)</a:t>
            </a:r>
          </a:p>
        </p:txBody>
      </p:sp>
      <p:pic>
        <p:nvPicPr>
          <p:cNvPr id="20" name="图片 19">
            <a:extLst>
              <a:ext uri="{FF2B5EF4-FFF2-40B4-BE49-F238E27FC236}">
                <a16:creationId xmlns:a16="http://schemas.microsoft.com/office/drawing/2014/main" id="{B5DC084D-19BD-4854-A420-68A2337FD5F0}"/>
              </a:ext>
            </a:extLst>
          </p:cNvPr>
          <p:cNvPicPr>
            <a:picLocks noChangeAspect="1"/>
          </p:cNvPicPr>
          <p:nvPr/>
        </p:nvPicPr>
        <p:blipFill rotWithShape="1">
          <a:blip r:embed="rId8"/>
          <a:srcRect r="7689"/>
          <a:stretch/>
        </p:blipFill>
        <p:spPr>
          <a:xfrm>
            <a:off x="29817" y="4648881"/>
            <a:ext cx="2660530" cy="740083"/>
          </a:xfrm>
          <a:prstGeom prst="rect">
            <a:avLst/>
          </a:prstGeom>
        </p:spPr>
      </p:pic>
      <p:pic>
        <p:nvPicPr>
          <p:cNvPr id="21" name="图片 20">
            <a:extLst>
              <a:ext uri="{FF2B5EF4-FFF2-40B4-BE49-F238E27FC236}">
                <a16:creationId xmlns:a16="http://schemas.microsoft.com/office/drawing/2014/main" id="{07470545-6191-40B9-89DF-1FC5FB462B10}"/>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2250" b="10113"/>
          <a:stretch/>
        </p:blipFill>
        <p:spPr>
          <a:xfrm>
            <a:off x="50196" y="3767527"/>
            <a:ext cx="2603111" cy="791418"/>
          </a:xfrm>
          <a:prstGeom prst="rect">
            <a:avLst/>
          </a:prstGeom>
        </p:spPr>
      </p:pic>
      <p:pic>
        <p:nvPicPr>
          <p:cNvPr id="22" name="图片 21">
            <a:extLst>
              <a:ext uri="{FF2B5EF4-FFF2-40B4-BE49-F238E27FC236}">
                <a16:creationId xmlns:a16="http://schemas.microsoft.com/office/drawing/2014/main" id="{4A062DCE-C5F3-45E2-9082-1EAE0CC3C64E}"/>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7088" t="8564" r="9792" b="9642"/>
          <a:stretch/>
        </p:blipFill>
        <p:spPr>
          <a:xfrm>
            <a:off x="29817" y="2566612"/>
            <a:ext cx="2565559" cy="1009853"/>
          </a:xfrm>
          <a:prstGeom prst="rect">
            <a:avLst/>
          </a:prstGeom>
        </p:spPr>
      </p:pic>
      <p:sp>
        <p:nvSpPr>
          <p:cNvPr id="24" name="文本框 23">
            <a:extLst>
              <a:ext uri="{FF2B5EF4-FFF2-40B4-BE49-F238E27FC236}">
                <a16:creationId xmlns:a16="http://schemas.microsoft.com/office/drawing/2014/main" id="{8666F68F-3D74-4558-8098-AF0533D02F66}"/>
              </a:ext>
            </a:extLst>
          </p:cNvPr>
          <p:cNvSpPr txBox="1"/>
          <p:nvPr/>
        </p:nvSpPr>
        <p:spPr>
          <a:xfrm>
            <a:off x="477984" y="4894752"/>
            <a:ext cx="1853021" cy="230832"/>
          </a:xfrm>
          <a:prstGeom prst="rect">
            <a:avLst/>
          </a:prstGeom>
          <a:solidFill>
            <a:srgbClr val="FFFF00"/>
          </a:solidFill>
          <a:ln w="12700" cap="flat" cmpd="sng" algn="ctr">
            <a:solidFill>
              <a:srgbClr val="ED7D31"/>
            </a:solidFill>
            <a:prstDash val="solid"/>
            <a:miter lim="800000"/>
          </a:ln>
          <a:effectLst/>
        </p:spPr>
        <p:txBody>
          <a:bodyPr wrap="square" rtlCol="0">
            <a:spAutoFit/>
          </a:bodyPr>
          <a:lstStyle/>
          <a:p>
            <a:pPr defTabSz="685766">
              <a:defRPr/>
            </a:pPr>
            <a:r>
              <a:rPr lang="en-US" altLang="zh-CN" sz="900" kern="0" dirty="0">
                <a:solidFill>
                  <a:prstClr val="black"/>
                </a:solidFill>
                <a:latin typeface="Calibri"/>
                <a:cs typeface="Arial"/>
              </a:rPr>
              <a:t># of MDs in DAQ: 1184 ( out of 1188)</a:t>
            </a:r>
          </a:p>
        </p:txBody>
      </p:sp>
      <p:sp>
        <p:nvSpPr>
          <p:cNvPr id="25" name="文本框 24">
            <a:extLst>
              <a:ext uri="{FF2B5EF4-FFF2-40B4-BE49-F238E27FC236}">
                <a16:creationId xmlns:a16="http://schemas.microsoft.com/office/drawing/2014/main" id="{7D0A6D44-CAA7-40CA-9DB3-CAD89954FB12}"/>
              </a:ext>
            </a:extLst>
          </p:cNvPr>
          <p:cNvSpPr txBox="1"/>
          <p:nvPr/>
        </p:nvSpPr>
        <p:spPr>
          <a:xfrm>
            <a:off x="403671" y="4114205"/>
            <a:ext cx="1817852" cy="230832"/>
          </a:xfrm>
          <a:prstGeom prst="rect">
            <a:avLst/>
          </a:prstGeom>
          <a:solidFill>
            <a:srgbClr val="FFFF00"/>
          </a:solidFill>
          <a:ln w="12700" cap="flat" cmpd="sng" algn="ctr">
            <a:solidFill>
              <a:srgbClr val="ED7D31"/>
            </a:solidFill>
            <a:prstDash val="solid"/>
            <a:miter lim="800000"/>
          </a:ln>
          <a:effectLst/>
        </p:spPr>
        <p:txBody>
          <a:bodyPr wrap="square" rtlCol="0">
            <a:spAutoFit/>
          </a:bodyPr>
          <a:lstStyle/>
          <a:p>
            <a:pPr defTabSz="685766">
              <a:defRPr/>
            </a:pPr>
            <a:r>
              <a:rPr lang="en-US" altLang="zh-CN" sz="900" kern="0" dirty="0">
                <a:solidFill>
                  <a:prstClr val="black"/>
                </a:solidFill>
                <a:latin typeface="Calibri"/>
                <a:cs typeface="Arial"/>
              </a:rPr>
              <a:t># of EDs in DAQ: 5164 ( out of 5216)</a:t>
            </a:r>
          </a:p>
        </p:txBody>
      </p:sp>
      <p:sp>
        <p:nvSpPr>
          <p:cNvPr id="27" name="文本框 26">
            <a:extLst>
              <a:ext uri="{FF2B5EF4-FFF2-40B4-BE49-F238E27FC236}">
                <a16:creationId xmlns:a16="http://schemas.microsoft.com/office/drawing/2014/main" id="{DFA857D0-24F0-4D53-A946-F0C1340D5BD8}"/>
              </a:ext>
            </a:extLst>
          </p:cNvPr>
          <p:cNvSpPr txBox="1"/>
          <p:nvPr/>
        </p:nvSpPr>
        <p:spPr>
          <a:xfrm>
            <a:off x="403672" y="2880904"/>
            <a:ext cx="1904024" cy="230832"/>
          </a:xfrm>
          <a:prstGeom prst="rect">
            <a:avLst/>
          </a:prstGeom>
          <a:solidFill>
            <a:srgbClr val="FFFF00"/>
          </a:solidFill>
          <a:ln w="12700" cap="flat" cmpd="sng" algn="ctr">
            <a:solidFill>
              <a:srgbClr val="ED7D31"/>
            </a:solidFill>
            <a:prstDash val="solid"/>
            <a:miter lim="800000"/>
          </a:ln>
          <a:effectLst/>
        </p:spPr>
        <p:txBody>
          <a:bodyPr wrap="square" rtlCol="0">
            <a:spAutoFit/>
          </a:bodyPr>
          <a:lstStyle/>
          <a:p>
            <a:pPr defTabSz="685766">
              <a:defRPr/>
            </a:pPr>
            <a:r>
              <a:rPr lang="en-US" altLang="zh-CN" sz="900" kern="0" dirty="0">
                <a:solidFill>
                  <a:prstClr val="black"/>
                </a:solidFill>
                <a:latin typeface="Calibri"/>
                <a:cs typeface="Arial"/>
              </a:rPr>
              <a:t>DAQ time: 8725</a:t>
            </a:r>
            <a:r>
              <a:rPr lang="zh-CN" altLang="en-US" sz="900" kern="0" dirty="0">
                <a:solidFill>
                  <a:prstClr val="black"/>
                </a:solidFill>
                <a:latin typeface="Calibri"/>
                <a:cs typeface="Arial"/>
              </a:rPr>
              <a:t> </a:t>
            </a:r>
            <a:r>
              <a:rPr lang="en-US" altLang="zh-CN" sz="900" kern="0" dirty="0" err="1">
                <a:solidFill>
                  <a:prstClr val="black"/>
                </a:solidFill>
                <a:latin typeface="Calibri"/>
                <a:cs typeface="Arial"/>
              </a:rPr>
              <a:t>hr</a:t>
            </a:r>
            <a:r>
              <a:rPr lang="zh-CN" altLang="en-US" sz="900" kern="0" dirty="0">
                <a:solidFill>
                  <a:prstClr val="black"/>
                </a:solidFill>
                <a:latin typeface="Calibri"/>
                <a:cs typeface="Arial"/>
              </a:rPr>
              <a:t> </a:t>
            </a:r>
            <a:r>
              <a:rPr lang="en-US" altLang="zh-CN" sz="900" kern="0" dirty="0">
                <a:solidFill>
                  <a:prstClr val="black"/>
                </a:solidFill>
                <a:latin typeface="Calibri"/>
                <a:cs typeface="Arial"/>
              </a:rPr>
              <a:t>(99.6% duty cycle)</a:t>
            </a:r>
          </a:p>
        </p:txBody>
      </p:sp>
      <p:grpSp>
        <p:nvGrpSpPr>
          <p:cNvPr id="3" name="组合 2">
            <a:extLst>
              <a:ext uri="{FF2B5EF4-FFF2-40B4-BE49-F238E27FC236}">
                <a16:creationId xmlns:a16="http://schemas.microsoft.com/office/drawing/2014/main" id="{214889DB-CC64-47B9-B16B-AE096EC82EE4}"/>
              </a:ext>
            </a:extLst>
          </p:cNvPr>
          <p:cNvGrpSpPr/>
          <p:nvPr/>
        </p:nvGrpSpPr>
        <p:grpSpPr>
          <a:xfrm>
            <a:off x="5223614" y="5102788"/>
            <a:ext cx="4021538" cy="1270220"/>
            <a:chOff x="6829949" y="5009980"/>
            <a:chExt cx="5362051" cy="1693626"/>
          </a:xfrm>
        </p:grpSpPr>
        <p:sp>
          <p:nvSpPr>
            <p:cNvPr id="31" name="Content Placeholder 2">
              <a:extLst>
                <a:ext uri="{FF2B5EF4-FFF2-40B4-BE49-F238E27FC236}">
                  <a16:creationId xmlns:a16="http://schemas.microsoft.com/office/drawing/2014/main" id="{43F43140-E1D3-4BE7-AEE0-C37BB377C327}"/>
                </a:ext>
              </a:extLst>
            </p:cNvPr>
            <p:cNvSpPr txBox="1">
              <a:spLocks/>
            </p:cNvSpPr>
            <p:nvPr/>
          </p:nvSpPr>
          <p:spPr bwMode="auto">
            <a:xfrm>
              <a:off x="6829949" y="5064344"/>
              <a:ext cx="5362051" cy="1639262"/>
            </a:xfrm>
            <a:prstGeom prst="rect">
              <a:avLst/>
            </a:prstGeom>
          </p:spPr>
          <p:txBody>
            <a:bodyPr vert="horz" lIns="68580" tIns="34290" rIns="68580" bIns="34290" rtlCol="0">
              <a:normAutofit fontScale="55000" lnSpcReduction="20000"/>
            </a:bodyPr>
            <a:lstStyle>
              <a:lvl1pPr marL="171450" indent="-171450" algn="l" defTabSz="685800">
                <a:lnSpc>
                  <a:spcPct val="90000"/>
                </a:lnSpc>
                <a:spcBef>
                  <a:spcPts val="750"/>
                </a:spcBef>
                <a:buFont typeface="Arial"/>
                <a:buChar char="•"/>
                <a:defRPr sz="2800">
                  <a:solidFill>
                    <a:srgbClr val="7030A0"/>
                  </a:solidFill>
                  <a:latin typeface="黑体"/>
                  <a:ea typeface="黑体"/>
                  <a:cs typeface="+mn-cs"/>
                </a:defRPr>
              </a:lvl1pPr>
              <a:lvl2pPr marL="514350" indent="-171450" algn="l" defTabSz="685800">
                <a:lnSpc>
                  <a:spcPct val="90000"/>
                </a:lnSpc>
                <a:spcBef>
                  <a:spcPts val="375"/>
                </a:spcBef>
                <a:buFont typeface="Arial"/>
                <a:buChar char="•"/>
                <a:defRPr sz="2400">
                  <a:solidFill>
                    <a:srgbClr val="0070C0"/>
                  </a:solidFill>
                  <a:latin typeface="黑体"/>
                  <a:ea typeface="黑体"/>
                  <a:cs typeface="+mn-cs"/>
                </a:defRPr>
              </a:lvl2pPr>
              <a:lvl3pPr marL="857250" indent="-171450" algn="l" defTabSz="685800">
                <a:lnSpc>
                  <a:spcPct val="90000"/>
                </a:lnSpc>
                <a:spcBef>
                  <a:spcPts val="375"/>
                </a:spcBef>
                <a:buFont typeface="Arial"/>
                <a:buChar char="•"/>
                <a:defRPr sz="1800">
                  <a:solidFill>
                    <a:srgbClr val="00B050"/>
                  </a:solidFill>
                  <a:latin typeface="黑体"/>
                  <a:ea typeface="黑体"/>
                  <a:cs typeface="+mn-cs"/>
                </a:defRPr>
              </a:lvl3pPr>
              <a:lvl4pPr marL="1200150" indent="-171450" algn="l" defTabSz="685800">
                <a:lnSpc>
                  <a:spcPct val="90000"/>
                </a:lnSpc>
                <a:spcBef>
                  <a:spcPts val="375"/>
                </a:spcBef>
                <a:buFont typeface="Arial"/>
                <a:buChar char="•"/>
                <a:defRPr sz="1600">
                  <a:solidFill>
                    <a:schemeClr val="accent2"/>
                  </a:solidFill>
                  <a:latin typeface="黑体"/>
                  <a:ea typeface="黑体"/>
                  <a:cs typeface="+mn-cs"/>
                </a:defRPr>
              </a:lvl4pPr>
              <a:lvl5pPr marL="1543050" indent="-171450" algn="l" defTabSz="685800">
                <a:lnSpc>
                  <a:spcPct val="90000"/>
                </a:lnSpc>
                <a:spcBef>
                  <a:spcPts val="375"/>
                </a:spcBef>
                <a:buFont typeface="Arial"/>
                <a:buChar char="•"/>
                <a:defRPr sz="1600">
                  <a:solidFill>
                    <a:srgbClr val="C00000"/>
                  </a:solidFill>
                  <a:latin typeface="黑体"/>
                  <a:ea typeface="黑体"/>
                  <a:cs typeface="+mn-cs"/>
                </a:defRPr>
              </a:lvl5pPr>
              <a:lvl6pPr marL="1885950" indent="-171450" algn="l" defTabSz="685800">
                <a:lnSpc>
                  <a:spcPct val="90000"/>
                </a:lnSpc>
                <a:spcBef>
                  <a:spcPts val="375"/>
                </a:spcBef>
                <a:buFont typeface="Arial"/>
                <a:buChar char="•"/>
                <a:defRPr sz="1350">
                  <a:solidFill>
                    <a:schemeClr val="tx1"/>
                  </a:solidFill>
                  <a:latin typeface="+mn-lt"/>
                  <a:ea typeface="+mn-ea"/>
                  <a:cs typeface="+mn-cs"/>
                </a:defRPr>
              </a:lvl6pPr>
              <a:lvl7pPr marL="2228850" indent="-171450" algn="l" defTabSz="685800">
                <a:lnSpc>
                  <a:spcPct val="90000"/>
                </a:lnSpc>
                <a:spcBef>
                  <a:spcPts val="375"/>
                </a:spcBef>
                <a:buFont typeface="Arial"/>
                <a:buChar char="•"/>
                <a:defRPr sz="1350">
                  <a:solidFill>
                    <a:schemeClr val="tx1"/>
                  </a:solidFill>
                  <a:latin typeface="+mn-lt"/>
                  <a:ea typeface="+mn-ea"/>
                  <a:cs typeface="+mn-cs"/>
                </a:defRPr>
              </a:lvl7pPr>
              <a:lvl8pPr marL="2571750" indent="-171450" algn="l" defTabSz="685800">
                <a:lnSpc>
                  <a:spcPct val="90000"/>
                </a:lnSpc>
                <a:spcBef>
                  <a:spcPts val="375"/>
                </a:spcBef>
                <a:buFont typeface="Arial"/>
                <a:buChar char="•"/>
                <a:defRPr sz="1350">
                  <a:solidFill>
                    <a:schemeClr val="tx1"/>
                  </a:solidFill>
                  <a:latin typeface="+mn-lt"/>
                  <a:ea typeface="+mn-ea"/>
                  <a:cs typeface="+mn-cs"/>
                </a:defRPr>
              </a:lvl8pPr>
              <a:lvl9pPr marL="2914650" indent="-171450" algn="l" defTabSz="685800">
                <a:lnSpc>
                  <a:spcPct val="90000"/>
                </a:lnSpc>
                <a:spcBef>
                  <a:spcPts val="375"/>
                </a:spcBef>
                <a:buFont typeface="Arial"/>
                <a:buChar char="•"/>
                <a:defRPr sz="1350">
                  <a:solidFill>
                    <a:schemeClr val="tx1"/>
                  </a:solidFill>
                  <a:latin typeface="+mn-lt"/>
                  <a:ea typeface="+mn-ea"/>
                  <a:cs typeface="+mn-cs"/>
                </a:defRPr>
              </a:lvl9pPr>
            </a:lstStyle>
            <a:p>
              <a:pPr marL="0" indent="0" defTabSz="514350">
                <a:spcBef>
                  <a:spcPts val="563"/>
                </a:spcBef>
                <a:buNone/>
                <a:defRPr/>
              </a:pPr>
              <a:r>
                <a:rPr lang="zh-CN" altLang="en-US" sz="2100" kern="0" dirty="0">
                  <a:cs typeface="Arial"/>
                </a:rPr>
                <a:t>   </a:t>
              </a:r>
              <a:r>
                <a:rPr lang="en-US" altLang="zh-CN" sz="2175" b="1" kern="0" dirty="0">
                  <a:cs typeface="Arial"/>
                </a:rPr>
                <a:t>Reconstruction and</a:t>
              </a:r>
              <a:r>
                <a:rPr lang="zh-CN" altLang="en-US" sz="2175" b="1" kern="0" dirty="0">
                  <a:cs typeface="Arial"/>
                </a:rPr>
                <a:t> </a:t>
              </a:r>
              <a:r>
                <a:rPr lang="en-US" altLang="zh-CN" sz="2175" b="1" kern="0" dirty="0">
                  <a:cs typeface="Arial"/>
                </a:rPr>
                <a:t>Analysis</a:t>
              </a:r>
              <a:r>
                <a:rPr lang="zh-CN" altLang="en-US" sz="2175" b="1" kern="0" dirty="0">
                  <a:cs typeface="Arial"/>
                </a:rPr>
                <a:t> </a:t>
              </a:r>
              <a:endParaRPr lang="en-US" altLang="zh-CN" sz="1275" b="1" kern="0" dirty="0">
                <a:cs typeface="Arial"/>
              </a:endParaRPr>
            </a:p>
            <a:p>
              <a:pPr marL="385763" lvl="1" indent="-128588" defTabSz="514350">
                <a:spcBef>
                  <a:spcPts val="281"/>
                </a:spcBef>
                <a:defRPr/>
              </a:pPr>
              <a:r>
                <a:rPr lang="en-US" altLang="zh-CN" sz="1650" b="1" kern="0" dirty="0">
                  <a:cs typeface="Arial"/>
                </a:rPr>
                <a:t>Data procession </a:t>
              </a:r>
            </a:p>
            <a:p>
              <a:pPr marL="642938" lvl="2" indent="-128588" defTabSz="514350">
                <a:spcBef>
                  <a:spcPts val="281"/>
                </a:spcBef>
                <a:defRPr/>
              </a:pPr>
              <a:r>
                <a:rPr lang="en-US" altLang="zh-CN" sz="1275" b="1" kern="0" dirty="0">
                  <a:solidFill>
                    <a:schemeClr val="tx1"/>
                  </a:solidFill>
                  <a:cs typeface="Arial"/>
                </a:rPr>
                <a:t># of events: 1.e12 LE</a:t>
              </a:r>
              <a:r>
                <a:rPr lang="zh-CN" altLang="en-US" sz="1275" b="1" kern="0" dirty="0">
                  <a:solidFill>
                    <a:schemeClr val="tx1"/>
                  </a:solidFill>
                  <a:cs typeface="Arial"/>
                </a:rPr>
                <a:t>、</a:t>
              </a:r>
              <a:r>
                <a:rPr lang="en-US" altLang="zh-CN" sz="1275" b="1" kern="0" dirty="0">
                  <a:solidFill>
                    <a:schemeClr val="tx1"/>
                  </a:solidFill>
                  <a:cs typeface="Arial"/>
                </a:rPr>
                <a:t>1.5e11  HE</a:t>
              </a:r>
              <a:r>
                <a:rPr lang="zh-CN" altLang="en-US" sz="1275" b="1" kern="0" dirty="0">
                  <a:solidFill>
                    <a:schemeClr val="tx1"/>
                  </a:solidFill>
                  <a:cs typeface="Arial"/>
                </a:rPr>
                <a:t>、</a:t>
              </a:r>
              <a:r>
                <a:rPr lang="en-US" altLang="zh-CN" sz="1275" b="1" kern="0" dirty="0">
                  <a:solidFill>
                    <a:schemeClr val="tx1"/>
                  </a:solidFill>
                  <a:cs typeface="Arial"/>
                </a:rPr>
                <a:t>70 million hybrid</a:t>
              </a:r>
            </a:p>
            <a:p>
              <a:pPr marL="642938" lvl="2" indent="-128588" defTabSz="514350">
                <a:spcBef>
                  <a:spcPts val="281"/>
                </a:spcBef>
                <a:defRPr/>
              </a:pPr>
              <a:r>
                <a:rPr lang="en-US" altLang="zh-CN" sz="1275" b="1" kern="0" dirty="0">
                  <a:solidFill>
                    <a:schemeClr val="tx1"/>
                  </a:solidFill>
                  <a:cs typeface="Arial"/>
                </a:rPr>
                <a:t>Amount</a:t>
              </a:r>
              <a:r>
                <a:rPr lang="zh-CN" altLang="en-US" sz="1275" b="1" kern="0" dirty="0">
                  <a:solidFill>
                    <a:schemeClr val="tx1"/>
                  </a:solidFill>
                  <a:cs typeface="Arial"/>
                </a:rPr>
                <a:t>：</a:t>
              </a:r>
              <a:r>
                <a:rPr lang="en-US" altLang="zh-CN" sz="1275" b="1" kern="0" dirty="0">
                  <a:solidFill>
                    <a:schemeClr val="tx1"/>
                  </a:solidFill>
                  <a:cs typeface="Arial"/>
                </a:rPr>
                <a:t>11 PB </a:t>
              </a:r>
            </a:p>
            <a:p>
              <a:pPr marL="385763" lvl="1" indent="-128588" defTabSz="514350">
                <a:spcBef>
                  <a:spcPts val="281"/>
                </a:spcBef>
                <a:defRPr/>
              </a:pPr>
              <a:r>
                <a:rPr lang="en-US" altLang="zh-CN" sz="1650" b="1" kern="0" dirty="0">
                  <a:cs typeface="Arial"/>
                </a:rPr>
                <a:t>Simulation</a:t>
              </a:r>
              <a:r>
                <a:rPr lang="en-US" altLang="zh-CN" sz="1275" kern="0" dirty="0">
                  <a:cs typeface="Arial"/>
                </a:rPr>
                <a:t> </a:t>
              </a:r>
            </a:p>
            <a:p>
              <a:pPr lvl="2"/>
              <a:r>
                <a:rPr lang="en-US" altLang="zh-CN" sz="1275" b="1" kern="0" dirty="0">
                  <a:solidFill>
                    <a:schemeClr val="tx1"/>
                  </a:solidFill>
                  <a:cs typeface="Arial"/>
                </a:rPr>
                <a:t># of events: 1 billion LE</a:t>
              </a:r>
              <a:r>
                <a:rPr lang="zh-CN" altLang="en-US" sz="1275" b="1" kern="0" dirty="0">
                  <a:solidFill>
                    <a:schemeClr val="tx1"/>
                  </a:solidFill>
                  <a:cs typeface="Arial"/>
                </a:rPr>
                <a:t>、</a:t>
              </a:r>
              <a:r>
                <a:rPr lang="en-US" altLang="zh-CN" sz="1275" b="1" kern="0" dirty="0">
                  <a:solidFill>
                    <a:schemeClr val="tx1"/>
                  </a:solidFill>
                  <a:cs typeface="Arial"/>
                </a:rPr>
                <a:t>0.7 billion HE</a:t>
              </a:r>
              <a:r>
                <a:rPr lang="zh-CN" altLang="en-US" sz="1275" b="1" kern="0" dirty="0">
                  <a:solidFill>
                    <a:schemeClr val="tx1"/>
                  </a:solidFill>
                  <a:cs typeface="Arial"/>
                </a:rPr>
                <a:t>、</a:t>
              </a:r>
              <a:r>
                <a:rPr lang="en-US" altLang="zh-CN" sz="1275" b="1" kern="0" dirty="0">
                  <a:solidFill>
                    <a:schemeClr val="tx1"/>
                  </a:solidFill>
                  <a:cs typeface="Arial"/>
                </a:rPr>
                <a:t>150 million hybrid</a:t>
              </a:r>
            </a:p>
            <a:p>
              <a:pPr lvl="2"/>
              <a:r>
                <a:rPr lang="en-US" altLang="zh-CN" sz="1275" b="1" kern="0" dirty="0">
                  <a:solidFill>
                    <a:schemeClr val="tx1"/>
                  </a:solidFill>
                  <a:cs typeface="Arial"/>
                </a:rPr>
                <a:t>Amount</a:t>
              </a:r>
              <a:r>
                <a:rPr lang="zh-CN" altLang="en-US" sz="1275" b="1" kern="0" dirty="0">
                  <a:solidFill>
                    <a:schemeClr val="tx1"/>
                  </a:solidFill>
                  <a:cs typeface="Arial"/>
                </a:rPr>
                <a:t>： </a:t>
              </a:r>
              <a:r>
                <a:rPr lang="en-US" altLang="zh-CN" sz="1275" b="1" kern="0" dirty="0">
                  <a:solidFill>
                    <a:schemeClr val="tx1"/>
                  </a:solidFill>
                  <a:cs typeface="Arial"/>
                </a:rPr>
                <a:t>4 PB</a:t>
              </a:r>
            </a:p>
            <a:p>
              <a:pPr lvl="1"/>
              <a:r>
                <a:rPr lang="en-US" altLang="zh-CN" sz="1725" b="1" kern="0" dirty="0">
                  <a:cs typeface="Arial"/>
                </a:rPr>
                <a:t>#</a:t>
              </a:r>
              <a:r>
                <a:rPr lang="zh-CN" altLang="en-US" sz="1725" b="1" kern="0" dirty="0">
                  <a:cs typeface="Arial"/>
                </a:rPr>
                <a:t> </a:t>
              </a:r>
              <a:r>
                <a:rPr lang="en-US" altLang="zh-CN" sz="1725" b="1" kern="0" dirty="0">
                  <a:cs typeface="Arial"/>
                </a:rPr>
                <a:t>of</a:t>
              </a:r>
              <a:r>
                <a:rPr lang="zh-CN" altLang="en-US" sz="1725" b="1" kern="0" dirty="0">
                  <a:cs typeface="Arial"/>
                </a:rPr>
                <a:t> </a:t>
              </a:r>
              <a:r>
                <a:rPr lang="en-US" altLang="zh-CN" sz="1725" b="1" kern="0" dirty="0">
                  <a:cs typeface="Arial"/>
                </a:rPr>
                <a:t>jobs</a:t>
              </a:r>
              <a:r>
                <a:rPr lang="zh-CN" altLang="en-US" sz="1725" b="1" kern="0" dirty="0">
                  <a:cs typeface="Arial"/>
                </a:rPr>
                <a:t>：</a:t>
              </a:r>
              <a:r>
                <a:rPr lang="en-US" altLang="zh-CN" sz="1800" b="1" kern="0" dirty="0">
                  <a:cs typeface="Arial"/>
                </a:rPr>
                <a:t>10M for data, </a:t>
              </a:r>
              <a:r>
                <a:rPr lang="en-US" altLang="zh-CN" sz="1725" b="1" kern="0" dirty="0">
                  <a:cs typeface="Arial"/>
                </a:rPr>
                <a:t>50M for simulation </a:t>
              </a:r>
              <a:endParaRPr lang="en-US" altLang="zh-CN" sz="2025" b="1" kern="0" dirty="0">
                <a:cs typeface="Arial"/>
              </a:endParaRPr>
            </a:p>
          </p:txBody>
        </p:sp>
        <p:sp>
          <p:nvSpPr>
            <p:cNvPr id="32" name="矩形 31">
              <a:extLst>
                <a:ext uri="{FF2B5EF4-FFF2-40B4-BE49-F238E27FC236}">
                  <a16:creationId xmlns:a16="http://schemas.microsoft.com/office/drawing/2014/main" id="{9E46A00B-5CE2-478D-A660-BBB2EEE2C50B}"/>
                </a:ext>
              </a:extLst>
            </p:cNvPr>
            <p:cNvSpPr/>
            <p:nvPr/>
          </p:nvSpPr>
          <p:spPr>
            <a:xfrm>
              <a:off x="7202071" y="5009980"/>
              <a:ext cx="4900246" cy="163926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pic>
        <p:nvPicPr>
          <p:cNvPr id="4" name="Picture 3">
            <a:extLst>
              <a:ext uri="{FF2B5EF4-FFF2-40B4-BE49-F238E27FC236}">
                <a16:creationId xmlns:a16="http://schemas.microsoft.com/office/drawing/2014/main" id="{C45A68EE-0775-58C1-2710-B8672830B938}"/>
              </a:ext>
            </a:extLst>
          </p:cNvPr>
          <p:cNvPicPr>
            <a:picLocks noChangeAspect="1"/>
          </p:cNvPicPr>
          <p:nvPr/>
        </p:nvPicPr>
        <p:blipFill>
          <a:blip r:embed="rId11"/>
          <a:stretch>
            <a:fillRect/>
          </a:stretch>
        </p:blipFill>
        <p:spPr>
          <a:xfrm>
            <a:off x="2808772" y="5096639"/>
            <a:ext cx="2312185" cy="932400"/>
          </a:xfrm>
          <a:prstGeom prst="rect">
            <a:avLst/>
          </a:prstGeom>
        </p:spPr>
      </p:pic>
      <p:pic>
        <p:nvPicPr>
          <p:cNvPr id="6" name="图片 4">
            <a:extLst>
              <a:ext uri="{FF2B5EF4-FFF2-40B4-BE49-F238E27FC236}">
                <a16:creationId xmlns:a16="http://schemas.microsoft.com/office/drawing/2014/main" id="{EC3E1E52-DA2C-8889-5829-30193B07EE8C}"/>
              </a:ext>
            </a:extLst>
          </p:cNvPr>
          <p:cNvPicPr>
            <a:picLocks noChangeAspect="1"/>
          </p:cNvPicPr>
          <p:nvPr/>
        </p:nvPicPr>
        <p:blipFill>
          <a:blip r:embed="rId12"/>
          <a:stretch>
            <a:fillRect/>
          </a:stretch>
        </p:blipFill>
        <p:spPr>
          <a:xfrm>
            <a:off x="67263" y="5669962"/>
            <a:ext cx="2580685" cy="791418"/>
          </a:xfrm>
          <a:prstGeom prst="rect">
            <a:avLst/>
          </a:prstGeom>
        </p:spPr>
      </p:pic>
    </p:spTree>
    <p:extLst>
      <p:ext uri="{BB962C8B-B14F-4D97-AF65-F5344CB8AC3E}">
        <p14:creationId xmlns:p14="http://schemas.microsoft.com/office/powerpoint/2010/main" val="16575939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6A5E7FD-C232-0D40-910C-F25746E2C5DE}"/>
              </a:ext>
            </a:extLst>
          </p:cNvPr>
          <p:cNvSpPr>
            <a:spLocks noGrp="1"/>
          </p:cNvSpPr>
          <p:nvPr>
            <p:ph idx="1"/>
          </p:nvPr>
        </p:nvSpPr>
        <p:spPr>
          <a:xfrm>
            <a:off x="207817" y="6265718"/>
            <a:ext cx="8688801" cy="516588"/>
          </a:xfrm>
        </p:spPr>
        <p:txBody>
          <a:bodyPr>
            <a:normAutofit/>
          </a:bodyPr>
          <a:lstStyle/>
          <a:p>
            <a:pPr marL="0" indent="0">
              <a:buNone/>
            </a:pPr>
            <a:r>
              <a:rPr lang="en-CN" sz="2000" dirty="0">
                <a:latin typeface="Comic Sans MS" panose="030F0902030302020204" pitchFamily="66" charset="0"/>
              </a:rPr>
              <a:t>通过测量簇射中的次级粒子来获取原初宇宙线的信息</a:t>
            </a:r>
            <a:r>
              <a:rPr lang="zh-CN" altLang="en-US" sz="2000" dirty="0">
                <a:latin typeface="Comic Sans MS" panose="030F0902030302020204" pitchFamily="66" charset="0"/>
              </a:rPr>
              <a:t>（方向、能量、成分）</a:t>
            </a:r>
            <a:endParaRPr lang="en-CN" sz="2000" dirty="0">
              <a:latin typeface="Comic Sans MS" panose="030F0902030302020204" pitchFamily="66" charset="0"/>
            </a:endParaRPr>
          </a:p>
        </p:txBody>
      </p:sp>
      <p:pic>
        <p:nvPicPr>
          <p:cNvPr id="5" name="Picture 4" descr="Diagram&#10;&#10;Description automatically generated">
            <a:extLst>
              <a:ext uri="{FF2B5EF4-FFF2-40B4-BE49-F238E27FC236}">
                <a16:creationId xmlns:a16="http://schemas.microsoft.com/office/drawing/2014/main" id="{C99BA295-B9AC-8642-B17B-0445FA9A5E71}"/>
              </a:ext>
            </a:extLst>
          </p:cNvPr>
          <p:cNvPicPr>
            <a:picLocks noChangeAspect="1"/>
          </p:cNvPicPr>
          <p:nvPr/>
        </p:nvPicPr>
        <p:blipFill>
          <a:blip r:embed="rId2"/>
          <a:stretch>
            <a:fillRect/>
          </a:stretch>
        </p:blipFill>
        <p:spPr>
          <a:xfrm>
            <a:off x="103909" y="75693"/>
            <a:ext cx="8688800" cy="5894605"/>
          </a:xfrm>
          <a:prstGeom prst="rect">
            <a:avLst/>
          </a:prstGeom>
        </p:spPr>
      </p:pic>
    </p:spTree>
    <p:extLst>
      <p:ext uri="{BB962C8B-B14F-4D97-AF65-F5344CB8AC3E}">
        <p14:creationId xmlns:p14="http://schemas.microsoft.com/office/powerpoint/2010/main" val="6722278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646" y="816299"/>
            <a:ext cx="8342026" cy="742950"/>
          </a:xfrm>
        </p:spPr>
        <p:txBody>
          <a:bodyPr>
            <a:normAutofit/>
          </a:bodyPr>
          <a:lstStyle/>
          <a:p>
            <a:r>
              <a:rPr lang="zh-CN" altLang="en-US" sz="2700" dirty="0">
                <a:solidFill>
                  <a:schemeClr val="accent1"/>
                </a:solidFill>
                <a:latin typeface="Microsoft YaHei" panose="020B0503020204020204" pitchFamily="34" charset="-122"/>
                <a:ea typeface="Microsoft YaHei" panose="020B0503020204020204" pitchFamily="34" charset="-122"/>
              </a:rPr>
              <a:t>不同能量空气簇射的纵向与横向发展（伽马）</a:t>
            </a:r>
            <a:endParaRPr lang="en-US" sz="2700" dirty="0">
              <a:solidFill>
                <a:schemeClr val="accent1"/>
              </a:solidFill>
              <a:latin typeface="Microsoft YaHei" panose="020B0503020204020204" pitchFamily="34" charset="-122"/>
              <a:ea typeface="Microsoft YaHei" panose="020B0503020204020204" pitchFamily="34" charset="-122"/>
            </a:endParaRPr>
          </a:p>
        </p:txBody>
      </p:sp>
      <p:grpSp>
        <p:nvGrpSpPr>
          <p:cNvPr id="24" name="Group 23"/>
          <p:cNvGrpSpPr/>
          <p:nvPr/>
        </p:nvGrpSpPr>
        <p:grpSpPr>
          <a:xfrm>
            <a:off x="1169622" y="1748250"/>
            <a:ext cx="6750600" cy="4050000"/>
            <a:chOff x="107704" y="1197352"/>
            <a:chExt cx="9000800" cy="5400000"/>
          </a:xfrm>
        </p:grpSpPr>
        <p:pic>
          <p:nvPicPr>
            <p:cNvPr id="5" name="内容占位符 3"/>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107704" y="1197352"/>
              <a:ext cx="1800000" cy="5400000"/>
            </a:xfrm>
            <a:prstGeom prst="rect">
              <a:avLst/>
            </a:prstGeom>
          </p:spPr>
        </p:pic>
        <p:pic>
          <p:nvPicPr>
            <p:cNvPr id="6" name="图片 4"/>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7308504" y="1197352"/>
              <a:ext cx="1800000" cy="5400000"/>
            </a:xfrm>
            <a:prstGeom prst="rect">
              <a:avLst/>
            </a:prstGeom>
          </p:spPr>
        </p:pic>
        <p:pic>
          <p:nvPicPr>
            <p:cNvPr id="7" name="图片 5"/>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5508504" y="1197352"/>
              <a:ext cx="1800000" cy="5400000"/>
            </a:xfrm>
            <a:prstGeom prst="rect">
              <a:avLst/>
            </a:prstGeom>
          </p:spPr>
        </p:pic>
        <p:pic>
          <p:nvPicPr>
            <p:cNvPr id="8" name="图片 6"/>
            <p:cNvPicPr>
              <a:picLocks/>
            </p:cNvPicPr>
            <p:nvPr/>
          </p:nvPicPr>
          <p:blipFill>
            <a:blip r:embed="rId5" cstate="print">
              <a:extLst>
                <a:ext uri="{28A0092B-C50C-407E-A947-70E740481C1C}">
                  <a14:useLocalDpi xmlns:a14="http://schemas.microsoft.com/office/drawing/2010/main" val="0"/>
                </a:ext>
              </a:extLst>
            </a:blip>
            <a:stretch>
              <a:fillRect/>
            </a:stretch>
          </p:blipFill>
          <p:spPr>
            <a:xfrm>
              <a:off x="3708504" y="1197352"/>
              <a:ext cx="1800000" cy="5400000"/>
            </a:xfrm>
            <a:prstGeom prst="rect">
              <a:avLst/>
            </a:prstGeom>
          </p:spPr>
        </p:pic>
        <p:pic>
          <p:nvPicPr>
            <p:cNvPr id="9" name="图片 7"/>
            <p:cNvPicPr>
              <a:picLocks/>
            </p:cNvPicPr>
            <p:nvPr/>
          </p:nvPicPr>
          <p:blipFill>
            <a:blip r:embed="rId6" cstate="print">
              <a:extLst>
                <a:ext uri="{28A0092B-C50C-407E-A947-70E740481C1C}">
                  <a14:useLocalDpi xmlns:a14="http://schemas.microsoft.com/office/drawing/2010/main" val="0"/>
                </a:ext>
              </a:extLst>
            </a:blip>
            <a:stretch>
              <a:fillRect/>
            </a:stretch>
          </p:blipFill>
          <p:spPr>
            <a:xfrm>
              <a:off x="1908504" y="1197352"/>
              <a:ext cx="1800000" cy="5400000"/>
            </a:xfrm>
            <a:prstGeom prst="rect">
              <a:avLst/>
            </a:prstGeom>
          </p:spPr>
        </p:pic>
      </p:grpSp>
      <p:cxnSp>
        <p:nvCxnSpPr>
          <p:cNvPr id="10" name="直接连接符 9"/>
          <p:cNvCxnSpPr/>
          <p:nvPr/>
        </p:nvCxnSpPr>
        <p:spPr>
          <a:xfrm>
            <a:off x="1197006" y="5204250"/>
            <a:ext cx="6750000" cy="0"/>
          </a:xfrm>
          <a:prstGeom prst="line">
            <a:avLst/>
          </a:prstGeom>
          <a:ln w="25400">
            <a:solidFill>
              <a:srgbClr val="00B050"/>
            </a:solidFill>
          </a:ln>
        </p:spPr>
        <p:style>
          <a:lnRef idx="1">
            <a:schemeClr val="accent1"/>
          </a:lnRef>
          <a:fillRef idx="0">
            <a:schemeClr val="accent1"/>
          </a:fillRef>
          <a:effectRef idx="0">
            <a:schemeClr val="accent1"/>
          </a:effectRef>
          <a:fontRef idx="minor">
            <a:schemeClr val="tx1"/>
          </a:fontRef>
        </p:style>
      </p:cxnSp>
      <p:grpSp>
        <p:nvGrpSpPr>
          <p:cNvPr id="23" name="Group 22"/>
          <p:cNvGrpSpPr/>
          <p:nvPr/>
        </p:nvGrpSpPr>
        <p:grpSpPr>
          <a:xfrm>
            <a:off x="1466961" y="1477816"/>
            <a:ext cx="6237462" cy="300082"/>
            <a:chOff x="431948" y="827420"/>
            <a:chExt cx="8316616" cy="400108"/>
          </a:xfrm>
        </p:grpSpPr>
        <p:sp>
          <p:nvSpPr>
            <p:cNvPr id="11" name="文本框 10"/>
            <p:cNvSpPr txBox="1"/>
            <p:nvPr/>
          </p:nvSpPr>
          <p:spPr>
            <a:xfrm>
              <a:off x="431948" y="827420"/>
              <a:ext cx="1080120" cy="400108"/>
            </a:xfrm>
            <a:prstGeom prst="rect">
              <a:avLst/>
            </a:prstGeom>
            <a:noFill/>
          </p:spPr>
          <p:txBody>
            <a:bodyPr wrap="square" rtlCol="0">
              <a:spAutoFit/>
            </a:bodyPr>
            <a:lstStyle/>
            <a:p>
              <a:pPr algn="ctr"/>
              <a:r>
                <a:rPr lang="en-US" sz="1350" b="1" dirty="0">
                  <a:latin typeface="Calibri" panose="020F0502020204030204" pitchFamily="34" charset="0"/>
                  <a:cs typeface="Calibri" panose="020F0502020204030204" pitchFamily="34" charset="0"/>
                </a:rPr>
                <a:t>100 </a:t>
              </a:r>
              <a:r>
                <a:rPr lang="en-US" sz="1350" b="1" dirty="0" err="1">
                  <a:latin typeface="Calibri" panose="020F0502020204030204" pitchFamily="34" charset="0"/>
                  <a:cs typeface="Calibri" panose="020F0502020204030204" pitchFamily="34" charset="0"/>
                </a:rPr>
                <a:t>GeV</a:t>
              </a:r>
              <a:endParaRPr lang="en-US" sz="1350" b="1" dirty="0">
                <a:latin typeface="Calibri" panose="020F0502020204030204" pitchFamily="34" charset="0"/>
                <a:cs typeface="Calibri" panose="020F0502020204030204" pitchFamily="34" charset="0"/>
              </a:endParaRPr>
            </a:p>
          </p:txBody>
        </p:sp>
        <p:sp>
          <p:nvSpPr>
            <p:cNvPr id="12" name="文本框 12"/>
            <p:cNvSpPr txBox="1"/>
            <p:nvPr/>
          </p:nvSpPr>
          <p:spPr>
            <a:xfrm>
              <a:off x="2268444" y="827420"/>
              <a:ext cx="1080120" cy="400108"/>
            </a:xfrm>
            <a:prstGeom prst="rect">
              <a:avLst/>
            </a:prstGeom>
            <a:noFill/>
          </p:spPr>
          <p:txBody>
            <a:bodyPr wrap="square" rtlCol="0">
              <a:spAutoFit/>
            </a:bodyPr>
            <a:lstStyle/>
            <a:p>
              <a:pPr algn="ctr"/>
              <a:r>
                <a:rPr lang="en-US" sz="1350" b="1" dirty="0">
                  <a:latin typeface="Calibri" panose="020F0502020204030204" pitchFamily="34" charset="0"/>
                  <a:cs typeface="Calibri" panose="020F0502020204030204" pitchFamily="34" charset="0"/>
                </a:rPr>
                <a:t>1 </a:t>
              </a:r>
              <a:r>
                <a:rPr lang="en-US" sz="1350" b="1" dirty="0" err="1">
                  <a:latin typeface="Calibri" panose="020F0502020204030204" pitchFamily="34" charset="0"/>
                  <a:cs typeface="Calibri" panose="020F0502020204030204" pitchFamily="34" charset="0"/>
                </a:rPr>
                <a:t>TeV</a:t>
              </a:r>
              <a:endParaRPr lang="en-US" sz="1350" b="1" dirty="0">
                <a:latin typeface="Calibri" panose="020F0502020204030204" pitchFamily="34" charset="0"/>
                <a:cs typeface="Calibri" panose="020F0502020204030204" pitchFamily="34" charset="0"/>
              </a:endParaRPr>
            </a:p>
          </p:txBody>
        </p:sp>
        <p:sp>
          <p:nvSpPr>
            <p:cNvPr id="13" name="文本框 13"/>
            <p:cNvSpPr txBox="1"/>
            <p:nvPr/>
          </p:nvSpPr>
          <p:spPr>
            <a:xfrm>
              <a:off x="4068444" y="827420"/>
              <a:ext cx="1080120" cy="400108"/>
            </a:xfrm>
            <a:prstGeom prst="rect">
              <a:avLst/>
            </a:prstGeom>
            <a:noFill/>
          </p:spPr>
          <p:txBody>
            <a:bodyPr wrap="square" rtlCol="0">
              <a:spAutoFit/>
            </a:bodyPr>
            <a:lstStyle/>
            <a:p>
              <a:pPr algn="ctr"/>
              <a:r>
                <a:rPr lang="en-US" sz="1350" b="1" dirty="0">
                  <a:latin typeface="Calibri" panose="020F0502020204030204" pitchFamily="34" charset="0"/>
                  <a:cs typeface="Calibri" panose="020F0502020204030204" pitchFamily="34" charset="0"/>
                </a:rPr>
                <a:t>10 </a:t>
              </a:r>
              <a:r>
                <a:rPr lang="en-US" sz="1350" b="1" dirty="0" err="1">
                  <a:latin typeface="Calibri" panose="020F0502020204030204" pitchFamily="34" charset="0"/>
                  <a:cs typeface="Calibri" panose="020F0502020204030204" pitchFamily="34" charset="0"/>
                </a:rPr>
                <a:t>TeV</a:t>
              </a:r>
              <a:endParaRPr lang="en-US" sz="1350" b="1" dirty="0">
                <a:latin typeface="Calibri" panose="020F0502020204030204" pitchFamily="34" charset="0"/>
                <a:cs typeface="Calibri" panose="020F0502020204030204" pitchFamily="34" charset="0"/>
              </a:endParaRPr>
            </a:p>
          </p:txBody>
        </p:sp>
        <p:sp>
          <p:nvSpPr>
            <p:cNvPr id="14" name="文本框 14"/>
            <p:cNvSpPr txBox="1"/>
            <p:nvPr/>
          </p:nvSpPr>
          <p:spPr>
            <a:xfrm>
              <a:off x="5868444" y="827420"/>
              <a:ext cx="1080120" cy="400108"/>
            </a:xfrm>
            <a:prstGeom prst="rect">
              <a:avLst/>
            </a:prstGeom>
            <a:noFill/>
          </p:spPr>
          <p:txBody>
            <a:bodyPr wrap="square" rtlCol="0">
              <a:spAutoFit/>
            </a:bodyPr>
            <a:lstStyle/>
            <a:p>
              <a:pPr algn="ctr"/>
              <a:r>
                <a:rPr lang="en-US" sz="1350" b="1" dirty="0">
                  <a:latin typeface="Calibri" panose="020F0502020204030204" pitchFamily="34" charset="0"/>
                  <a:cs typeface="Calibri" panose="020F0502020204030204" pitchFamily="34" charset="0"/>
                </a:rPr>
                <a:t>100 </a:t>
              </a:r>
              <a:r>
                <a:rPr lang="en-US" sz="1350" b="1" dirty="0" err="1">
                  <a:latin typeface="Calibri" panose="020F0502020204030204" pitchFamily="34" charset="0"/>
                  <a:cs typeface="Calibri" panose="020F0502020204030204" pitchFamily="34" charset="0"/>
                </a:rPr>
                <a:t>TeV</a:t>
              </a:r>
              <a:endParaRPr lang="en-US" sz="1350" b="1" dirty="0">
                <a:latin typeface="Calibri" panose="020F0502020204030204" pitchFamily="34" charset="0"/>
                <a:cs typeface="Calibri" panose="020F0502020204030204" pitchFamily="34" charset="0"/>
              </a:endParaRPr>
            </a:p>
          </p:txBody>
        </p:sp>
        <p:sp>
          <p:nvSpPr>
            <p:cNvPr id="15" name="文本框 15"/>
            <p:cNvSpPr txBox="1"/>
            <p:nvPr/>
          </p:nvSpPr>
          <p:spPr>
            <a:xfrm>
              <a:off x="7668444" y="827420"/>
              <a:ext cx="1080120" cy="400108"/>
            </a:xfrm>
            <a:prstGeom prst="rect">
              <a:avLst/>
            </a:prstGeom>
            <a:noFill/>
          </p:spPr>
          <p:txBody>
            <a:bodyPr wrap="square" rtlCol="0">
              <a:spAutoFit/>
            </a:bodyPr>
            <a:lstStyle/>
            <a:p>
              <a:pPr algn="ctr"/>
              <a:r>
                <a:rPr lang="en-US" sz="1350" b="1" dirty="0">
                  <a:latin typeface="Calibri" panose="020F0502020204030204" pitchFamily="34" charset="0"/>
                  <a:cs typeface="Calibri" panose="020F0502020204030204" pitchFamily="34" charset="0"/>
                </a:rPr>
                <a:t>1 </a:t>
              </a:r>
              <a:r>
                <a:rPr lang="en-US" sz="1350" b="1" dirty="0" err="1">
                  <a:latin typeface="Calibri" panose="020F0502020204030204" pitchFamily="34" charset="0"/>
                  <a:cs typeface="Calibri" panose="020F0502020204030204" pitchFamily="34" charset="0"/>
                </a:rPr>
                <a:t>PeV</a:t>
              </a:r>
              <a:endParaRPr lang="en-US" sz="1350" b="1" dirty="0">
                <a:latin typeface="Calibri" panose="020F0502020204030204" pitchFamily="34" charset="0"/>
                <a:cs typeface="Calibri" panose="020F0502020204030204" pitchFamily="34" charset="0"/>
              </a:endParaRPr>
            </a:p>
          </p:txBody>
        </p:sp>
      </p:grpSp>
      <p:sp>
        <p:nvSpPr>
          <p:cNvPr id="16" name="文本框 16"/>
          <p:cNvSpPr txBox="1"/>
          <p:nvPr/>
        </p:nvSpPr>
        <p:spPr>
          <a:xfrm>
            <a:off x="1699697" y="4941168"/>
            <a:ext cx="1673955" cy="300082"/>
          </a:xfrm>
          <a:prstGeom prst="rect">
            <a:avLst/>
          </a:prstGeom>
          <a:noFill/>
        </p:spPr>
        <p:txBody>
          <a:bodyPr wrap="square" rtlCol="0">
            <a:spAutoFit/>
          </a:bodyPr>
          <a:lstStyle/>
          <a:p>
            <a:pPr algn="ctr"/>
            <a:r>
              <a:rPr lang="en-US" sz="1350" b="1" dirty="0">
                <a:latin typeface="Calibri" panose="020F0502020204030204" pitchFamily="34" charset="0"/>
                <a:cs typeface="Calibri" panose="020F0502020204030204" pitchFamily="34" charset="0"/>
              </a:rPr>
              <a:t> 4400 m </a:t>
            </a:r>
            <a:r>
              <a:rPr lang="en-US" sz="1350" b="1" dirty="0" err="1">
                <a:latin typeface="Calibri" panose="020F0502020204030204" pitchFamily="34" charset="0"/>
                <a:cs typeface="Calibri" panose="020F0502020204030204" pitchFamily="34" charset="0"/>
              </a:rPr>
              <a:t>a.s.l</a:t>
            </a:r>
            <a:r>
              <a:rPr lang="en-US" sz="1350" b="1" dirty="0">
                <a:latin typeface="Calibri" panose="020F0502020204030204" pitchFamily="34" charset="0"/>
                <a:cs typeface="Calibri" panose="020F0502020204030204" pitchFamily="34" charset="0"/>
              </a:rPr>
              <a:t>.</a:t>
            </a:r>
          </a:p>
        </p:txBody>
      </p:sp>
      <p:cxnSp>
        <p:nvCxnSpPr>
          <p:cNvPr id="17" name="直接连接符 17"/>
          <p:cNvCxnSpPr/>
          <p:nvPr/>
        </p:nvCxnSpPr>
        <p:spPr>
          <a:xfrm>
            <a:off x="1197006" y="5798250"/>
            <a:ext cx="6750000"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8" name="文本框 18"/>
          <p:cNvSpPr txBox="1"/>
          <p:nvPr/>
        </p:nvSpPr>
        <p:spPr>
          <a:xfrm>
            <a:off x="1699697" y="5535234"/>
            <a:ext cx="1673955" cy="300082"/>
          </a:xfrm>
          <a:prstGeom prst="rect">
            <a:avLst/>
          </a:prstGeom>
          <a:noFill/>
        </p:spPr>
        <p:txBody>
          <a:bodyPr wrap="square" rtlCol="0">
            <a:spAutoFit/>
          </a:bodyPr>
          <a:lstStyle/>
          <a:p>
            <a:pPr algn="ctr"/>
            <a:r>
              <a:rPr lang="en-US" sz="1350" b="1" dirty="0">
                <a:latin typeface="Calibri" panose="020F0502020204030204" pitchFamily="34" charset="0"/>
                <a:cs typeface="Calibri" panose="020F0502020204030204" pitchFamily="34" charset="0"/>
              </a:rPr>
              <a:t> Sea Level</a:t>
            </a:r>
          </a:p>
        </p:txBody>
      </p:sp>
      <p:cxnSp>
        <p:nvCxnSpPr>
          <p:cNvPr id="19" name="直接连接符 9"/>
          <p:cNvCxnSpPr/>
          <p:nvPr/>
        </p:nvCxnSpPr>
        <p:spPr>
          <a:xfrm>
            <a:off x="1197000" y="1748250"/>
            <a:ext cx="6750000" cy="0"/>
          </a:xfrm>
          <a:prstGeom prst="line">
            <a:avLst/>
          </a:prstGeom>
          <a:ln w="25400">
            <a:solidFill>
              <a:srgbClr val="00B0F0"/>
            </a:solidFill>
          </a:ln>
        </p:spPr>
        <p:style>
          <a:lnRef idx="1">
            <a:schemeClr val="accent1"/>
          </a:lnRef>
          <a:fillRef idx="0">
            <a:schemeClr val="accent1"/>
          </a:fillRef>
          <a:effectRef idx="0">
            <a:schemeClr val="accent1"/>
          </a:effectRef>
          <a:fontRef idx="minor">
            <a:schemeClr val="tx1"/>
          </a:fontRef>
        </p:style>
      </p:cxnSp>
      <p:sp>
        <p:nvSpPr>
          <p:cNvPr id="20" name="文本框 16"/>
          <p:cNvSpPr txBox="1"/>
          <p:nvPr/>
        </p:nvSpPr>
        <p:spPr>
          <a:xfrm>
            <a:off x="1701663" y="1747845"/>
            <a:ext cx="1673955" cy="300082"/>
          </a:xfrm>
          <a:prstGeom prst="rect">
            <a:avLst/>
          </a:prstGeom>
          <a:noFill/>
        </p:spPr>
        <p:txBody>
          <a:bodyPr wrap="square" rtlCol="0">
            <a:spAutoFit/>
          </a:bodyPr>
          <a:lstStyle/>
          <a:p>
            <a:pPr algn="ctr"/>
            <a:r>
              <a:rPr lang="en-US" sz="1350" b="1" dirty="0">
                <a:latin typeface="Calibri" panose="020F0502020204030204" pitchFamily="34" charset="0"/>
                <a:cs typeface="Calibri" panose="020F0502020204030204" pitchFamily="34" charset="0"/>
              </a:rPr>
              <a:t> 30 km </a:t>
            </a:r>
            <a:r>
              <a:rPr lang="en-US" sz="1350" b="1" dirty="0" err="1">
                <a:latin typeface="Calibri" panose="020F0502020204030204" pitchFamily="34" charset="0"/>
                <a:cs typeface="Calibri" panose="020F0502020204030204" pitchFamily="34" charset="0"/>
              </a:rPr>
              <a:t>a.s.l</a:t>
            </a:r>
            <a:r>
              <a:rPr lang="en-US" sz="1350" b="1" dirty="0">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10972770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796767" y="257274"/>
            <a:ext cx="7254339" cy="459228"/>
          </a:xfrm>
        </p:spPr>
        <p:txBody>
          <a:bodyPr>
            <a:normAutofit fontScale="90000"/>
          </a:bodyPr>
          <a:lstStyle/>
          <a:p>
            <a:r>
              <a:rPr lang="zh-CN" altLang="en-US" dirty="0">
                <a:latin typeface="+mn-ea"/>
                <a:ea typeface="+mn-ea"/>
              </a:rPr>
              <a:t>甚高能伽马天文的探测方法</a:t>
            </a:r>
          </a:p>
        </p:txBody>
      </p:sp>
      <p:pic>
        <p:nvPicPr>
          <p:cNvPr id="7" name="Picture 4"/>
          <p:cNvPicPr>
            <a:picLocks noChangeAspect="1" noChangeArrowheads="1"/>
          </p:cNvPicPr>
          <p:nvPr/>
        </p:nvPicPr>
        <p:blipFill>
          <a:blip r:embed="rId2" cstate="print"/>
          <a:srcRect/>
          <a:stretch>
            <a:fillRect/>
          </a:stretch>
        </p:blipFill>
        <p:spPr bwMode="auto">
          <a:xfrm>
            <a:off x="5545391" y="2957226"/>
            <a:ext cx="1740780" cy="1298640"/>
          </a:xfrm>
          <a:prstGeom prst="rect">
            <a:avLst/>
          </a:prstGeom>
          <a:noFill/>
          <a:ln w="12700" cap="flat">
            <a:noFill/>
            <a:miter lim="800000"/>
            <a:headEnd/>
            <a:tailEnd/>
          </a:ln>
        </p:spPr>
      </p:pic>
      <p:pic>
        <p:nvPicPr>
          <p:cNvPr id="8" name="Picture 7" descr="TibetIII-2003-01Sn"/>
          <p:cNvPicPr>
            <a:picLocks noChangeAspect="1" noChangeArrowheads="1"/>
          </p:cNvPicPr>
          <p:nvPr/>
        </p:nvPicPr>
        <p:blipFill>
          <a:blip r:embed="rId3" cstate="print"/>
          <a:srcRect/>
          <a:stretch>
            <a:fillRect/>
          </a:stretch>
        </p:blipFill>
        <p:spPr bwMode="auto">
          <a:xfrm>
            <a:off x="1227888" y="3079591"/>
            <a:ext cx="4050450" cy="1121609"/>
          </a:xfrm>
          <a:prstGeom prst="rect">
            <a:avLst/>
          </a:prstGeom>
          <a:noFill/>
          <a:ln w="9525">
            <a:noFill/>
            <a:miter lim="800000"/>
            <a:headEnd/>
            <a:tailEnd/>
          </a:ln>
        </p:spPr>
      </p:pic>
      <p:pic>
        <p:nvPicPr>
          <p:cNvPr id="14340" name="Picture 4" descr="D:\Users\yaozg\Desktop\IMG_9582s.jpg"/>
          <p:cNvPicPr>
            <a:picLocks noChangeAspect="1" noChangeArrowheads="1"/>
          </p:cNvPicPr>
          <p:nvPr/>
        </p:nvPicPr>
        <p:blipFill>
          <a:blip r:embed="rId4" cstate="print"/>
          <a:srcRect/>
          <a:stretch>
            <a:fillRect/>
          </a:stretch>
        </p:blipFill>
        <p:spPr bwMode="auto">
          <a:xfrm>
            <a:off x="1227888" y="1141962"/>
            <a:ext cx="2268252" cy="1512168"/>
          </a:xfrm>
          <a:prstGeom prst="rect">
            <a:avLst/>
          </a:prstGeom>
          <a:noFill/>
        </p:spPr>
      </p:pic>
      <p:sp>
        <p:nvSpPr>
          <p:cNvPr id="6" name="内容占位符 2"/>
          <p:cNvSpPr>
            <a:spLocks noGrp="1"/>
          </p:cNvSpPr>
          <p:nvPr>
            <p:ph sz="quarter" idx="1"/>
          </p:nvPr>
        </p:nvSpPr>
        <p:spPr>
          <a:xfrm>
            <a:off x="3834782" y="1249974"/>
            <a:ext cx="3626160" cy="1404156"/>
          </a:xfrm>
        </p:spPr>
        <p:txBody>
          <a:bodyPr>
            <a:normAutofit fontScale="47500" lnSpcReduction="20000"/>
          </a:bodyPr>
          <a:lstStyle/>
          <a:p>
            <a:r>
              <a:rPr lang="en-US" altLang="zh-CN" dirty="0"/>
              <a:t>IACT: HESS, VERITAS, MAGIC, …</a:t>
            </a:r>
          </a:p>
          <a:p>
            <a:pPr lvl="1"/>
            <a:r>
              <a:rPr lang="en-US" altLang="zh-CN" dirty="0"/>
              <a:t>Better angular resolution;</a:t>
            </a:r>
          </a:p>
          <a:p>
            <a:pPr lvl="1"/>
            <a:r>
              <a:rPr lang="en-US" altLang="zh-CN" dirty="0"/>
              <a:t>Fair background rejection;</a:t>
            </a:r>
          </a:p>
          <a:p>
            <a:pPr lvl="1"/>
            <a:r>
              <a:rPr lang="en-US" altLang="zh-CN" dirty="0"/>
              <a:t>Low duty cycle;</a:t>
            </a:r>
          </a:p>
          <a:p>
            <a:pPr lvl="1"/>
            <a:r>
              <a:rPr lang="en-US" altLang="zh-CN" dirty="0"/>
              <a:t>Narrow FOV.</a:t>
            </a:r>
          </a:p>
          <a:p>
            <a:r>
              <a:rPr lang="en-US" altLang="zh-CN" dirty="0"/>
              <a:t>More focused on deep observation.</a:t>
            </a:r>
            <a:endParaRPr lang="zh-CN" altLang="en-US" dirty="0"/>
          </a:p>
        </p:txBody>
      </p:sp>
      <p:sp>
        <p:nvSpPr>
          <p:cNvPr id="9" name="内容占位符 2"/>
          <p:cNvSpPr txBox="1">
            <a:spLocks/>
          </p:cNvSpPr>
          <p:nvPr/>
        </p:nvSpPr>
        <p:spPr>
          <a:xfrm>
            <a:off x="1216444" y="4429040"/>
            <a:ext cx="3560136" cy="1620180"/>
          </a:xfrm>
          <a:prstGeom prst="rect">
            <a:avLst/>
          </a:prstGeom>
        </p:spPr>
        <p:txBody>
          <a:bodyPr vert="horz">
            <a:noAutofit/>
          </a:bodyPr>
          <a:lstStyle/>
          <a:p>
            <a:pPr marL="205740" indent="-205740">
              <a:spcBef>
                <a:spcPts val="450"/>
              </a:spcBef>
              <a:buClr>
                <a:schemeClr val="accent1"/>
              </a:buClr>
              <a:buSzPct val="76000"/>
              <a:buFont typeface="Wingdings 3"/>
              <a:buChar char=""/>
              <a:defRPr/>
            </a:pPr>
            <a:r>
              <a:rPr lang="zh-CN" altLang="en-US" sz="1350" dirty="0">
                <a:latin typeface="+mj-lt"/>
                <a:cs typeface="Tahoma" pitchFamily="34" charset="0"/>
              </a:rPr>
              <a:t>地面阵列</a:t>
            </a:r>
            <a:r>
              <a:rPr lang="en-US" altLang="zh-CN" sz="1350" dirty="0">
                <a:latin typeface="+mj-lt"/>
                <a:cs typeface="Tahoma" pitchFamily="34" charset="0"/>
              </a:rPr>
              <a:t>: AS</a:t>
            </a:r>
            <a:r>
              <a:rPr lang="en-US" altLang="zh-CN" sz="1350" dirty="0">
                <a:latin typeface="+mj-lt"/>
                <a:cs typeface="Tahoma" pitchFamily="34" charset="0"/>
                <a:sym typeface="Symbol"/>
              </a:rPr>
              <a:t>, ARGO-YBJ, MILAGRO, …</a:t>
            </a:r>
            <a:endParaRPr lang="en-US" altLang="zh-CN" sz="1350" dirty="0">
              <a:latin typeface="+mj-lt"/>
              <a:cs typeface="Tahoma" pitchFamily="34" charset="0"/>
            </a:endParaRPr>
          </a:p>
          <a:p>
            <a:pPr marL="411480" lvl="1" indent="-205740">
              <a:spcBef>
                <a:spcPts val="375"/>
              </a:spcBef>
              <a:buClr>
                <a:schemeClr val="accent2"/>
              </a:buClr>
              <a:buSzPct val="76000"/>
              <a:buFont typeface="Wingdings 3"/>
              <a:buChar char=""/>
              <a:defRPr/>
            </a:pPr>
            <a:r>
              <a:rPr lang="en-US" altLang="zh-CN" sz="1200" dirty="0">
                <a:solidFill>
                  <a:schemeClr val="tx2"/>
                </a:solidFill>
              </a:rPr>
              <a:t>Not-so-good angular resolution;</a:t>
            </a:r>
          </a:p>
          <a:p>
            <a:pPr marL="411480" lvl="1" indent="-205740">
              <a:spcBef>
                <a:spcPts val="375"/>
              </a:spcBef>
              <a:buClr>
                <a:schemeClr val="accent2"/>
              </a:buClr>
              <a:buSzPct val="76000"/>
              <a:buFont typeface="Wingdings 3"/>
              <a:buChar char=""/>
              <a:defRPr/>
            </a:pPr>
            <a:r>
              <a:rPr lang="en-US" altLang="zh-CN" sz="1200" dirty="0">
                <a:solidFill>
                  <a:schemeClr val="tx2"/>
                </a:solidFill>
              </a:rPr>
              <a:t>Poor background rejection;</a:t>
            </a:r>
          </a:p>
          <a:p>
            <a:pPr marL="411480" lvl="1" indent="-205740">
              <a:spcBef>
                <a:spcPts val="375"/>
              </a:spcBef>
              <a:buClr>
                <a:schemeClr val="accent2"/>
              </a:buClr>
              <a:buSzPct val="76000"/>
              <a:buFont typeface="Wingdings 3"/>
              <a:buChar char=""/>
              <a:defRPr/>
            </a:pPr>
            <a:r>
              <a:rPr lang="en-US" altLang="zh-CN" sz="1200" dirty="0">
                <a:solidFill>
                  <a:schemeClr val="tx2"/>
                </a:solidFill>
              </a:rPr>
              <a:t>Full duty cycle;</a:t>
            </a:r>
          </a:p>
          <a:p>
            <a:pPr marL="411480" lvl="1" indent="-205740">
              <a:spcBef>
                <a:spcPts val="375"/>
              </a:spcBef>
              <a:buClr>
                <a:schemeClr val="accent2"/>
              </a:buClr>
              <a:buSzPct val="76000"/>
              <a:buFont typeface="Wingdings 3"/>
              <a:buChar char=""/>
              <a:defRPr/>
            </a:pPr>
            <a:r>
              <a:rPr lang="en-US" altLang="zh-CN" sz="1200" dirty="0">
                <a:solidFill>
                  <a:schemeClr val="tx2"/>
                </a:solidFill>
              </a:rPr>
              <a:t>Wide FOV.</a:t>
            </a:r>
          </a:p>
          <a:p>
            <a:pPr marL="68580" indent="-205740">
              <a:spcBef>
                <a:spcPts val="375"/>
              </a:spcBef>
              <a:buClr>
                <a:schemeClr val="accent2"/>
              </a:buClr>
              <a:buSzPct val="76000"/>
              <a:buFont typeface="Wingdings 3"/>
              <a:buChar char=""/>
            </a:pPr>
            <a:r>
              <a:rPr lang="en-US" altLang="zh-CN" sz="1200" dirty="0">
                <a:latin typeface="+mj-lt"/>
              </a:rPr>
              <a:t>More oriented on all sky survey and flares detection.</a:t>
            </a:r>
            <a:endParaRPr lang="zh-CN" altLang="en-US" sz="1200" dirty="0">
              <a:latin typeface="+mj-lt"/>
            </a:endParaRPr>
          </a:p>
        </p:txBody>
      </p:sp>
      <p:grpSp>
        <p:nvGrpSpPr>
          <p:cNvPr id="5" name="Group 13">
            <a:extLst>
              <a:ext uri="{FF2B5EF4-FFF2-40B4-BE49-F238E27FC236}">
                <a16:creationId xmlns:a16="http://schemas.microsoft.com/office/drawing/2014/main" id="{E0635201-4206-CD00-9D93-BE11AF6370AE}"/>
              </a:ext>
            </a:extLst>
          </p:cNvPr>
          <p:cNvGrpSpPr>
            <a:grpSpLocks/>
          </p:cNvGrpSpPr>
          <p:nvPr/>
        </p:nvGrpSpPr>
        <p:grpSpPr bwMode="auto">
          <a:xfrm>
            <a:off x="4807332" y="4681327"/>
            <a:ext cx="4410744" cy="2009041"/>
            <a:chOff x="0" y="2296"/>
            <a:chExt cx="3698" cy="2024"/>
          </a:xfrm>
        </p:grpSpPr>
        <p:pic>
          <p:nvPicPr>
            <p:cNvPr id="17" name="Picture 2">
              <a:extLst>
                <a:ext uri="{FF2B5EF4-FFF2-40B4-BE49-F238E27FC236}">
                  <a16:creationId xmlns:a16="http://schemas.microsoft.com/office/drawing/2014/main" id="{20E0EF7F-42AD-47AA-F41E-8AE5D7E5EE4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2296"/>
              <a:ext cx="3412" cy="20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 name="TextBox 1">
              <a:extLst>
                <a:ext uri="{FF2B5EF4-FFF2-40B4-BE49-F238E27FC236}">
                  <a16:creationId xmlns:a16="http://schemas.microsoft.com/office/drawing/2014/main" id="{5D3E61F3-F009-6424-F126-BDD57F28C533}"/>
                </a:ext>
              </a:extLst>
            </p:cNvPr>
            <p:cNvSpPr txBox="1">
              <a:spLocks noChangeArrowheads="1"/>
            </p:cNvSpPr>
            <p:nvPr/>
          </p:nvSpPr>
          <p:spPr bwMode="auto">
            <a:xfrm>
              <a:off x="1245" y="2430"/>
              <a:ext cx="1153" cy="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75238" tIns="37620" rIns="75238" bIns="37620">
              <a:spAutoFit/>
            </a:bodyPr>
            <a:lstStyle>
              <a:lvl1pPr eaLnBrk="0">
                <a:defRPr sz="2400">
                  <a:solidFill>
                    <a:srgbClr val="FF0000"/>
                  </a:solidFill>
                  <a:latin typeface="Arial" panose="020B0604020202020204" pitchFamily="34" charset="0"/>
                  <a:ea typeface="宋体" panose="02010600030101010101" pitchFamily="2" charset="-122"/>
                </a:defRPr>
              </a:lvl1pPr>
              <a:lvl2pPr marL="742950" indent="-285750" eaLnBrk="0">
                <a:defRPr sz="2400">
                  <a:solidFill>
                    <a:srgbClr val="FF0000"/>
                  </a:solidFill>
                  <a:latin typeface="Arial" panose="020B0604020202020204" pitchFamily="34" charset="0"/>
                  <a:ea typeface="宋体" panose="02010600030101010101" pitchFamily="2" charset="-122"/>
                </a:defRPr>
              </a:lvl2pPr>
              <a:lvl3pPr marL="1143000" indent="-228600" eaLnBrk="0">
                <a:defRPr sz="2400">
                  <a:solidFill>
                    <a:srgbClr val="FF0000"/>
                  </a:solidFill>
                  <a:latin typeface="Arial" panose="020B0604020202020204" pitchFamily="34" charset="0"/>
                  <a:ea typeface="宋体" panose="02010600030101010101" pitchFamily="2" charset="-122"/>
                </a:defRPr>
              </a:lvl3pPr>
              <a:lvl4pPr marL="1600200" indent="-228600" eaLnBrk="0">
                <a:defRPr sz="2400">
                  <a:solidFill>
                    <a:srgbClr val="FF0000"/>
                  </a:solidFill>
                  <a:latin typeface="Arial" panose="020B0604020202020204" pitchFamily="34" charset="0"/>
                  <a:ea typeface="宋体" panose="02010600030101010101" pitchFamily="2" charset="-122"/>
                </a:defRPr>
              </a:lvl4pPr>
              <a:lvl5pPr marL="2057400" indent="-228600" eaLnBrk="0">
                <a:defRPr sz="2400">
                  <a:solidFill>
                    <a:srgbClr val="FF0000"/>
                  </a:solidFill>
                  <a:latin typeface="Arial" panose="020B0604020202020204" pitchFamily="34" charset="0"/>
                  <a:ea typeface="宋体" panose="02010600030101010101" pitchFamily="2" charset="-122"/>
                </a:defRPr>
              </a:lvl5pPr>
              <a:lvl6pPr marL="2514600" indent="-228600" defTabSz="447675" eaLnBrk="0" fontAlgn="t" hangingPunct="0">
                <a:lnSpc>
                  <a:spcPct val="41000"/>
                </a:lnSpc>
                <a:spcBef>
                  <a:spcPct val="50000"/>
                </a:spcBef>
                <a:spcAft>
                  <a:spcPct val="0"/>
                </a:spcAft>
                <a:buClr>
                  <a:srgbClr val="000000"/>
                </a:buClr>
                <a:buSzPct val="45000"/>
                <a:buFont typeface="Wingdings" panose="05000000000000000000" pitchFamily="2" charset="2"/>
                <a:defRPr sz="2400">
                  <a:solidFill>
                    <a:srgbClr val="FF0000"/>
                  </a:solidFill>
                  <a:latin typeface="Arial" panose="020B0604020202020204" pitchFamily="34" charset="0"/>
                  <a:ea typeface="宋体" panose="02010600030101010101" pitchFamily="2" charset="-122"/>
                </a:defRPr>
              </a:lvl6pPr>
              <a:lvl7pPr marL="2971800" indent="-228600" defTabSz="447675" eaLnBrk="0" fontAlgn="t" hangingPunct="0">
                <a:lnSpc>
                  <a:spcPct val="41000"/>
                </a:lnSpc>
                <a:spcBef>
                  <a:spcPct val="50000"/>
                </a:spcBef>
                <a:spcAft>
                  <a:spcPct val="0"/>
                </a:spcAft>
                <a:buClr>
                  <a:srgbClr val="000000"/>
                </a:buClr>
                <a:buSzPct val="45000"/>
                <a:buFont typeface="Wingdings" panose="05000000000000000000" pitchFamily="2" charset="2"/>
                <a:defRPr sz="2400">
                  <a:solidFill>
                    <a:srgbClr val="FF0000"/>
                  </a:solidFill>
                  <a:latin typeface="Arial" panose="020B0604020202020204" pitchFamily="34" charset="0"/>
                  <a:ea typeface="宋体" panose="02010600030101010101" pitchFamily="2" charset="-122"/>
                </a:defRPr>
              </a:lvl7pPr>
              <a:lvl8pPr marL="3429000" indent="-228600" defTabSz="447675" eaLnBrk="0" fontAlgn="t" hangingPunct="0">
                <a:lnSpc>
                  <a:spcPct val="41000"/>
                </a:lnSpc>
                <a:spcBef>
                  <a:spcPct val="50000"/>
                </a:spcBef>
                <a:spcAft>
                  <a:spcPct val="0"/>
                </a:spcAft>
                <a:buClr>
                  <a:srgbClr val="000000"/>
                </a:buClr>
                <a:buSzPct val="45000"/>
                <a:buFont typeface="Wingdings" panose="05000000000000000000" pitchFamily="2" charset="2"/>
                <a:defRPr sz="2400">
                  <a:solidFill>
                    <a:srgbClr val="FF0000"/>
                  </a:solidFill>
                  <a:latin typeface="Arial" panose="020B0604020202020204" pitchFamily="34" charset="0"/>
                  <a:ea typeface="宋体" panose="02010600030101010101" pitchFamily="2" charset="-122"/>
                </a:defRPr>
              </a:lvl8pPr>
              <a:lvl9pPr marL="3886200" indent="-228600" defTabSz="447675" eaLnBrk="0" fontAlgn="t" hangingPunct="0">
                <a:lnSpc>
                  <a:spcPct val="41000"/>
                </a:lnSpc>
                <a:spcBef>
                  <a:spcPct val="50000"/>
                </a:spcBef>
                <a:spcAft>
                  <a:spcPct val="0"/>
                </a:spcAft>
                <a:buClr>
                  <a:srgbClr val="000000"/>
                </a:buClr>
                <a:buSzPct val="45000"/>
                <a:buFont typeface="Wingdings" panose="05000000000000000000" pitchFamily="2" charset="2"/>
                <a:defRPr sz="2400">
                  <a:solidFill>
                    <a:srgbClr val="FF0000"/>
                  </a:solidFill>
                  <a:latin typeface="Arial" panose="020B0604020202020204" pitchFamily="34" charset="0"/>
                  <a:ea typeface="宋体" panose="02010600030101010101" pitchFamily="2" charset="-122"/>
                </a:defRPr>
              </a:lvl9pPr>
            </a:lstStyle>
            <a:p>
              <a:pPr eaLnBrk="1"/>
              <a:r>
                <a:rPr lang="en-US" altLang="zh-CN" sz="1600" dirty="0"/>
                <a:t>ARGO-YBJ</a:t>
              </a:r>
              <a:endParaRPr lang="zh-CN" altLang="en-US" sz="1600" dirty="0"/>
            </a:p>
          </p:txBody>
        </p:sp>
        <p:sp>
          <p:nvSpPr>
            <p:cNvPr id="19" name="TextBox 10">
              <a:extLst>
                <a:ext uri="{FF2B5EF4-FFF2-40B4-BE49-F238E27FC236}">
                  <a16:creationId xmlns:a16="http://schemas.microsoft.com/office/drawing/2014/main" id="{F2E44159-120E-620E-9F1B-16FBA9021F6E}"/>
                </a:ext>
              </a:extLst>
            </p:cNvPr>
            <p:cNvSpPr txBox="1">
              <a:spLocks noChangeArrowheads="1"/>
            </p:cNvSpPr>
            <p:nvPr/>
          </p:nvSpPr>
          <p:spPr bwMode="auto">
            <a:xfrm>
              <a:off x="2154" y="3121"/>
              <a:ext cx="1153" cy="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75238" tIns="37620" rIns="75238" bIns="37620">
              <a:spAutoFit/>
            </a:bodyPr>
            <a:lstStyle>
              <a:lvl1pPr eaLnBrk="0">
                <a:defRPr sz="2400">
                  <a:solidFill>
                    <a:srgbClr val="FF0000"/>
                  </a:solidFill>
                  <a:latin typeface="Arial" panose="020B0604020202020204" pitchFamily="34" charset="0"/>
                  <a:ea typeface="宋体" panose="02010600030101010101" pitchFamily="2" charset="-122"/>
                </a:defRPr>
              </a:lvl1pPr>
              <a:lvl2pPr marL="742950" indent="-285750" eaLnBrk="0">
                <a:defRPr sz="2400">
                  <a:solidFill>
                    <a:srgbClr val="FF0000"/>
                  </a:solidFill>
                  <a:latin typeface="Arial" panose="020B0604020202020204" pitchFamily="34" charset="0"/>
                  <a:ea typeface="宋体" panose="02010600030101010101" pitchFamily="2" charset="-122"/>
                </a:defRPr>
              </a:lvl2pPr>
              <a:lvl3pPr marL="1143000" indent="-228600" eaLnBrk="0">
                <a:defRPr sz="2400">
                  <a:solidFill>
                    <a:srgbClr val="FF0000"/>
                  </a:solidFill>
                  <a:latin typeface="Arial" panose="020B0604020202020204" pitchFamily="34" charset="0"/>
                  <a:ea typeface="宋体" panose="02010600030101010101" pitchFamily="2" charset="-122"/>
                </a:defRPr>
              </a:lvl3pPr>
              <a:lvl4pPr marL="1600200" indent="-228600" eaLnBrk="0">
                <a:defRPr sz="2400">
                  <a:solidFill>
                    <a:srgbClr val="FF0000"/>
                  </a:solidFill>
                  <a:latin typeface="Arial" panose="020B0604020202020204" pitchFamily="34" charset="0"/>
                  <a:ea typeface="宋体" panose="02010600030101010101" pitchFamily="2" charset="-122"/>
                </a:defRPr>
              </a:lvl4pPr>
              <a:lvl5pPr marL="2057400" indent="-228600" eaLnBrk="0">
                <a:defRPr sz="2400">
                  <a:solidFill>
                    <a:srgbClr val="FF0000"/>
                  </a:solidFill>
                  <a:latin typeface="Arial" panose="020B0604020202020204" pitchFamily="34" charset="0"/>
                  <a:ea typeface="宋体" panose="02010600030101010101" pitchFamily="2" charset="-122"/>
                </a:defRPr>
              </a:lvl5pPr>
              <a:lvl6pPr marL="2514600" indent="-228600" defTabSz="447675" eaLnBrk="0" fontAlgn="t" hangingPunct="0">
                <a:lnSpc>
                  <a:spcPct val="41000"/>
                </a:lnSpc>
                <a:spcBef>
                  <a:spcPct val="50000"/>
                </a:spcBef>
                <a:spcAft>
                  <a:spcPct val="0"/>
                </a:spcAft>
                <a:buClr>
                  <a:srgbClr val="000000"/>
                </a:buClr>
                <a:buSzPct val="45000"/>
                <a:buFont typeface="Wingdings" panose="05000000000000000000" pitchFamily="2" charset="2"/>
                <a:defRPr sz="2400">
                  <a:solidFill>
                    <a:srgbClr val="FF0000"/>
                  </a:solidFill>
                  <a:latin typeface="Arial" panose="020B0604020202020204" pitchFamily="34" charset="0"/>
                  <a:ea typeface="宋体" panose="02010600030101010101" pitchFamily="2" charset="-122"/>
                </a:defRPr>
              </a:lvl6pPr>
              <a:lvl7pPr marL="2971800" indent="-228600" defTabSz="447675" eaLnBrk="0" fontAlgn="t" hangingPunct="0">
                <a:lnSpc>
                  <a:spcPct val="41000"/>
                </a:lnSpc>
                <a:spcBef>
                  <a:spcPct val="50000"/>
                </a:spcBef>
                <a:spcAft>
                  <a:spcPct val="0"/>
                </a:spcAft>
                <a:buClr>
                  <a:srgbClr val="000000"/>
                </a:buClr>
                <a:buSzPct val="45000"/>
                <a:buFont typeface="Wingdings" panose="05000000000000000000" pitchFamily="2" charset="2"/>
                <a:defRPr sz="2400">
                  <a:solidFill>
                    <a:srgbClr val="FF0000"/>
                  </a:solidFill>
                  <a:latin typeface="Arial" panose="020B0604020202020204" pitchFamily="34" charset="0"/>
                  <a:ea typeface="宋体" panose="02010600030101010101" pitchFamily="2" charset="-122"/>
                </a:defRPr>
              </a:lvl7pPr>
              <a:lvl8pPr marL="3429000" indent="-228600" defTabSz="447675" eaLnBrk="0" fontAlgn="t" hangingPunct="0">
                <a:lnSpc>
                  <a:spcPct val="41000"/>
                </a:lnSpc>
                <a:spcBef>
                  <a:spcPct val="50000"/>
                </a:spcBef>
                <a:spcAft>
                  <a:spcPct val="0"/>
                </a:spcAft>
                <a:buClr>
                  <a:srgbClr val="000000"/>
                </a:buClr>
                <a:buSzPct val="45000"/>
                <a:buFont typeface="Wingdings" panose="05000000000000000000" pitchFamily="2" charset="2"/>
                <a:defRPr sz="2400">
                  <a:solidFill>
                    <a:srgbClr val="FF0000"/>
                  </a:solidFill>
                  <a:latin typeface="Arial" panose="020B0604020202020204" pitchFamily="34" charset="0"/>
                  <a:ea typeface="宋体" panose="02010600030101010101" pitchFamily="2" charset="-122"/>
                </a:defRPr>
              </a:lvl8pPr>
              <a:lvl9pPr marL="3886200" indent="-228600" defTabSz="447675" eaLnBrk="0" fontAlgn="t" hangingPunct="0">
                <a:lnSpc>
                  <a:spcPct val="41000"/>
                </a:lnSpc>
                <a:spcBef>
                  <a:spcPct val="50000"/>
                </a:spcBef>
                <a:spcAft>
                  <a:spcPct val="0"/>
                </a:spcAft>
                <a:buClr>
                  <a:srgbClr val="000000"/>
                </a:buClr>
                <a:buSzPct val="45000"/>
                <a:buFont typeface="Wingdings" panose="05000000000000000000" pitchFamily="2" charset="2"/>
                <a:defRPr sz="2400">
                  <a:solidFill>
                    <a:srgbClr val="FF0000"/>
                  </a:solidFill>
                  <a:latin typeface="Arial" panose="020B0604020202020204" pitchFamily="34" charset="0"/>
                  <a:ea typeface="宋体" panose="02010600030101010101" pitchFamily="2" charset="-122"/>
                </a:defRPr>
              </a:lvl9pPr>
            </a:lstStyle>
            <a:p>
              <a:pPr eaLnBrk="1"/>
              <a:r>
                <a:rPr lang="en-US" altLang="zh-CN" sz="1200" dirty="0"/>
                <a:t>VERITAS</a:t>
              </a:r>
              <a:endParaRPr lang="zh-CN" altLang="en-US" sz="1200" dirty="0"/>
            </a:p>
          </p:txBody>
        </p:sp>
        <p:sp>
          <p:nvSpPr>
            <p:cNvPr id="20" name="TextBox 11">
              <a:extLst>
                <a:ext uri="{FF2B5EF4-FFF2-40B4-BE49-F238E27FC236}">
                  <a16:creationId xmlns:a16="http://schemas.microsoft.com/office/drawing/2014/main" id="{371B3BC6-4A32-B46B-0FED-D07AB9F6376D}"/>
                </a:ext>
              </a:extLst>
            </p:cNvPr>
            <p:cNvSpPr txBox="1">
              <a:spLocks noChangeArrowheads="1"/>
            </p:cNvSpPr>
            <p:nvPr/>
          </p:nvSpPr>
          <p:spPr bwMode="auto">
            <a:xfrm>
              <a:off x="440" y="3517"/>
              <a:ext cx="647" cy="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75238" tIns="37620" rIns="75238" bIns="37620">
              <a:spAutoFit/>
            </a:bodyPr>
            <a:lstStyle>
              <a:lvl1pPr eaLnBrk="0">
                <a:defRPr sz="2400">
                  <a:solidFill>
                    <a:srgbClr val="FF0000"/>
                  </a:solidFill>
                  <a:latin typeface="Arial" panose="020B0604020202020204" pitchFamily="34" charset="0"/>
                  <a:ea typeface="宋体" panose="02010600030101010101" pitchFamily="2" charset="-122"/>
                </a:defRPr>
              </a:lvl1pPr>
              <a:lvl2pPr marL="742950" indent="-285750" eaLnBrk="0">
                <a:defRPr sz="2400">
                  <a:solidFill>
                    <a:srgbClr val="FF0000"/>
                  </a:solidFill>
                  <a:latin typeface="Arial" panose="020B0604020202020204" pitchFamily="34" charset="0"/>
                  <a:ea typeface="宋体" panose="02010600030101010101" pitchFamily="2" charset="-122"/>
                </a:defRPr>
              </a:lvl2pPr>
              <a:lvl3pPr marL="1143000" indent="-228600" eaLnBrk="0">
                <a:defRPr sz="2400">
                  <a:solidFill>
                    <a:srgbClr val="FF0000"/>
                  </a:solidFill>
                  <a:latin typeface="Arial" panose="020B0604020202020204" pitchFamily="34" charset="0"/>
                  <a:ea typeface="宋体" panose="02010600030101010101" pitchFamily="2" charset="-122"/>
                </a:defRPr>
              </a:lvl3pPr>
              <a:lvl4pPr marL="1600200" indent="-228600" eaLnBrk="0">
                <a:defRPr sz="2400">
                  <a:solidFill>
                    <a:srgbClr val="FF0000"/>
                  </a:solidFill>
                  <a:latin typeface="Arial" panose="020B0604020202020204" pitchFamily="34" charset="0"/>
                  <a:ea typeface="宋体" panose="02010600030101010101" pitchFamily="2" charset="-122"/>
                </a:defRPr>
              </a:lvl4pPr>
              <a:lvl5pPr marL="2057400" indent="-228600" eaLnBrk="0">
                <a:defRPr sz="2400">
                  <a:solidFill>
                    <a:srgbClr val="FF0000"/>
                  </a:solidFill>
                  <a:latin typeface="Arial" panose="020B0604020202020204" pitchFamily="34" charset="0"/>
                  <a:ea typeface="宋体" panose="02010600030101010101" pitchFamily="2" charset="-122"/>
                </a:defRPr>
              </a:lvl5pPr>
              <a:lvl6pPr marL="2514600" indent="-228600" defTabSz="447675" eaLnBrk="0" fontAlgn="t" hangingPunct="0">
                <a:lnSpc>
                  <a:spcPct val="41000"/>
                </a:lnSpc>
                <a:spcBef>
                  <a:spcPct val="50000"/>
                </a:spcBef>
                <a:spcAft>
                  <a:spcPct val="0"/>
                </a:spcAft>
                <a:buClr>
                  <a:srgbClr val="000000"/>
                </a:buClr>
                <a:buSzPct val="45000"/>
                <a:buFont typeface="Wingdings" panose="05000000000000000000" pitchFamily="2" charset="2"/>
                <a:defRPr sz="2400">
                  <a:solidFill>
                    <a:srgbClr val="FF0000"/>
                  </a:solidFill>
                  <a:latin typeface="Arial" panose="020B0604020202020204" pitchFamily="34" charset="0"/>
                  <a:ea typeface="宋体" panose="02010600030101010101" pitchFamily="2" charset="-122"/>
                </a:defRPr>
              </a:lvl6pPr>
              <a:lvl7pPr marL="2971800" indent="-228600" defTabSz="447675" eaLnBrk="0" fontAlgn="t" hangingPunct="0">
                <a:lnSpc>
                  <a:spcPct val="41000"/>
                </a:lnSpc>
                <a:spcBef>
                  <a:spcPct val="50000"/>
                </a:spcBef>
                <a:spcAft>
                  <a:spcPct val="0"/>
                </a:spcAft>
                <a:buClr>
                  <a:srgbClr val="000000"/>
                </a:buClr>
                <a:buSzPct val="45000"/>
                <a:buFont typeface="Wingdings" panose="05000000000000000000" pitchFamily="2" charset="2"/>
                <a:defRPr sz="2400">
                  <a:solidFill>
                    <a:srgbClr val="FF0000"/>
                  </a:solidFill>
                  <a:latin typeface="Arial" panose="020B0604020202020204" pitchFamily="34" charset="0"/>
                  <a:ea typeface="宋体" panose="02010600030101010101" pitchFamily="2" charset="-122"/>
                </a:defRPr>
              </a:lvl7pPr>
              <a:lvl8pPr marL="3429000" indent="-228600" defTabSz="447675" eaLnBrk="0" fontAlgn="t" hangingPunct="0">
                <a:lnSpc>
                  <a:spcPct val="41000"/>
                </a:lnSpc>
                <a:spcBef>
                  <a:spcPct val="50000"/>
                </a:spcBef>
                <a:spcAft>
                  <a:spcPct val="0"/>
                </a:spcAft>
                <a:buClr>
                  <a:srgbClr val="000000"/>
                </a:buClr>
                <a:buSzPct val="45000"/>
                <a:buFont typeface="Wingdings" panose="05000000000000000000" pitchFamily="2" charset="2"/>
                <a:defRPr sz="2400">
                  <a:solidFill>
                    <a:srgbClr val="FF0000"/>
                  </a:solidFill>
                  <a:latin typeface="Arial" panose="020B0604020202020204" pitchFamily="34" charset="0"/>
                  <a:ea typeface="宋体" panose="02010600030101010101" pitchFamily="2" charset="-122"/>
                </a:defRPr>
              </a:lvl8pPr>
              <a:lvl9pPr marL="3886200" indent="-228600" defTabSz="447675" eaLnBrk="0" fontAlgn="t" hangingPunct="0">
                <a:lnSpc>
                  <a:spcPct val="41000"/>
                </a:lnSpc>
                <a:spcBef>
                  <a:spcPct val="50000"/>
                </a:spcBef>
                <a:spcAft>
                  <a:spcPct val="0"/>
                </a:spcAft>
                <a:buClr>
                  <a:srgbClr val="000000"/>
                </a:buClr>
                <a:buSzPct val="45000"/>
                <a:buFont typeface="Wingdings" panose="05000000000000000000" pitchFamily="2" charset="2"/>
                <a:defRPr sz="2400">
                  <a:solidFill>
                    <a:srgbClr val="FF0000"/>
                  </a:solidFill>
                  <a:latin typeface="Arial" panose="020B0604020202020204" pitchFamily="34" charset="0"/>
                  <a:ea typeface="宋体" panose="02010600030101010101" pitchFamily="2" charset="-122"/>
                </a:defRPr>
              </a:lvl9pPr>
            </a:lstStyle>
            <a:p>
              <a:pPr eaLnBrk="1"/>
              <a:r>
                <a:rPr lang="en-US" altLang="zh-CN" sz="1200" dirty="0"/>
                <a:t>HESS</a:t>
              </a:r>
              <a:endParaRPr lang="zh-CN" altLang="en-US" sz="1200" dirty="0"/>
            </a:p>
          </p:txBody>
        </p:sp>
        <p:sp>
          <p:nvSpPr>
            <p:cNvPr id="21" name="TextBox 12">
              <a:extLst>
                <a:ext uri="{FF2B5EF4-FFF2-40B4-BE49-F238E27FC236}">
                  <a16:creationId xmlns:a16="http://schemas.microsoft.com/office/drawing/2014/main" id="{55B598A2-465D-4E02-BDF5-F8050DF7A701}"/>
                </a:ext>
              </a:extLst>
            </p:cNvPr>
            <p:cNvSpPr txBox="1">
              <a:spLocks noChangeArrowheads="1"/>
            </p:cNvSpPr>
            <p:nvPr/>
          </p:nvSpPr>
          <p:spPr bwMode="auto">
            <a:xfrm>
              <a:off x="2922" y="2657"/>
              <a:ext cx="776" cy="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75238" tIns="37620" rIns="75238" bIns="37620">
              <a:spAutoFit/>
            </a:bodyPr>
            <a:lstStyle>
              <a:lvl1pPr eaLnBrk="0">
                <a:defRPr sz="2400">
                  <a:solidFill>
                    <a:srgbClr val="FF0000"/>
                  </a:solidFill>
                  <a:latin typeface="Arial" panose="020B0604020202020204" pitchFamily="34" charset="0"/>
                  <a:ea typeface="宋体" panose="02010600030101010101" pitchFamily="2" charset="-122"/>
                </a:defRPr>
              </a:lvl1pPr>
              <a:lvl2pPr marL="742950" indent="-285750" eaLnBrk="0">
                <a:defRPr sz="2400">
                  <a:solidFill>
                    <a:srgbClr val="FF0000"/>
                  </a:solidFill>
                  <a:latin typeface="Arial" panose="020B0604020202020204" pitchFamily="34" charset="0"/>
                  <a:ea typeface="宋体" panose="02010600030101010101" pitchFamily="2" charset="-122"/>
                </a:defRPr>
              </a:lvl2pPr>
              <a:lvl3pPr marL="1143000" indent="-228600" eaLnBrk="0">
                <a:defRPr sz="2400">
                  <a:solidFill>
                    <a:srgbClr val="FF0000"/>
                  </a:solidFill>
                  <a:latin typeface="Arial" panose="020B0604020202020204" pitchFamily="34" charset="0"/>
                  <a:ea typeface="宋体" panose="02010600030101010101" pitchFamily="2" charset="-122"/>
                </a:defRPr>
              </a:lvl3pPr>
              <a:lvl4pPr marL="1600200" indent="-228600" eaLnBrk="0">
                <a:defRPr sz="2400">
                  <a:solidFill>
                    <a:srgbClr val="FF0000"/>
                  </a:solidFill>
                  <a:latin typeface="Arial" panose="020B0604020202020204" pitchFamily="34" charset="0"/>
                  <a:ea typeface="宋体" panose="02010600030101010101" pitchFamily="2" charset="-122"/>
                </a:defRPr>
              </a:lvl4pPr>
              <a:lvl5pPr marL="2057400" indent="-228600" eaLnBrk="0">
                <a:defRPr sz="2400">
                  <a:solidFill>
                    <a:srgbClr val="FF0000"/>
                  </a:solidFill>
                  <a:latin typeface="Arial" panose="020B0604020202020204" pitchFamily="34" charset="0"/>
                  <a:ea typeface="宋体" panose="02010600030101010101" pitchFamily="2" charset="-122"/>
                </a:defRPr>
              </a:lvl5pPr>
              <a:lvl6pPr marL="2514600" indent="-228600" defTabSz="447675" eaLnBrk="0" fontAlgn="t" hangingPunct="0">
                <a:lnSpc>
                  <a:spcPct val="41000"/>
                </a:lnSpc>
                <a:spcBef>
                  <a:spcPct val="50000"/>
                </a:spcBef>
                <a:spcAft>
                  <a:spcPct val="0"/>
                </a:spcAft>
                <a:buClr>
                  <a:srgbClr val="000000"/>
                </a:buClr>
                <a:buSzPct val="45000"/>
                <a:buFont typeface="Wingdings" panose="05000000000000000000" pitchFamily="2" charset="2"/>
                <a:defRPr sz="2400">
                  <a:solidFill>
                    <a:srgbClr val="FF0000"/>
                  </a:solidFill>
                  <a:latin typeface="Arial" panose="020B0604020202020204" pitchFamily="34" charset="0"/>
                  <a:ea typeface="宋体" panose="02010600030101010101" pitchFamily="2" charset="-122"/>
                </a:defRPr>
              </a:lvl6pPr>
              <a:lvl7pPr marL="2971800" indent="-228600" defTabSz="447675" eaLnBrk="0" fontAlgn="t" hangingPunct="0">
                <a:lnSpc>
                  <a:spcPct val="41000"/>
                </a:lnSpc>
                <a:spcBef>
                  <a:spcPct val="50000"/>
                </a:spcBef>
                <a:spcAft>
                  <a:spcPct val="0"/>
                </a:spcAft>
                <a:buClr>
                  <a:srgbClr val="000000"/>
                </a:buClr>
                <a:buSzPct val="45000"/>
                <a:buFont typeface="Wingdings" panose="05000000000000000000" pitchFamily="2" charset="2"/>
                <a:defRPr sz="2400">
                  <a:solidFill>
                    <a:srgbClr val="FF0000"/>
                  </a:solidFill>
                  <a:latin typeface="Arial" panose="020B0604020202020204" pitchFamily="34" charset="0"/>
                  <a:ea typeface="宋体" panose="02010600030101010101" pitchFamily="2" charset="-122"/>
                </a:defRPr>
              </a:lvl7pPr>
              <a:lvl8pPr marL="3429000" indent="-228600" defTabSz="447675" eaLnBrk="0" fontAlgn="t" hangingPunct="0">
                <a:lnSpc>
                  <a:spcPct val="41000"/>
                </a:lnSpc>
                <a:spcBef>
                  <a:spcPct val="50000"/>
                </a:spcBef>
                <a:spcAft>
                  <a:spcPct val="0"/>
                </a:spcAft>
                <a:buClr>
                  <a:srgbClr val="000000"/>
                </a:buClr>
                <a:buSzPct val="45000"/>
                <a:buFont typeface="Wingdings" panose="05000000000000000000" pitchFamily="2" charset="2"/>
                <a:defRPr sz="2400">
                  <a:solidFill>
                    <a:srgbClr val="FF0000"/>
                  </a:solidFill>
                  <a:latin typeface="Arial" panose="020B0604020202020204" pitchFamily="34" charset="0"/>
                  <a:ea typeface="宋体" panose="02010600030101010101" pitchFamily="2" charset="-122"/>
                </a:defRPr>
              </a:lvl8pPr>
              <a:lvl9pPr marL="3886200" indent="-228600" defTabSz="447675" eaLnBrk="0" fontAlgn="t" hangingPunct="0">
                <a:lnSpc>
                  <a:spcPct val="41000"/>
                </a:lnSpc>
                <a:spcBef>
                  <a:spcPct val="50000"/>
                </a:spcBef>
                <a:spcAft>
                  <a:spcPct val="0"/>
                </a:spcAft>
                <a:buClr>
                  <a:srgbClr val="000000"/>
                </a:buClr>
                <a:buSzPct val="45000"/>
                <a:buFont typeface="Wingdings" panose="05000000000000000000" pitchFamily="2" charset="2"/>
                <a:defRPr sz="2400">
                  <a:solidFill>
                    <a:srgbClr val="FF0000"/>
                  </a:solidFill>
                  <a:latin typeface="Arial" panose="020B0604020202020204" pitchFamily="34" charset="0"/>
                  <a:ea typeface="宋体" panose="02010600030101010101" pitchFamily="2" charset="-122"/>
                </a:defRPr>
              </a:lvl9pPr>
            </a:lstStyle>
            <a:p>
              <a:pPr eaLnBrk="1"/>
              <a:r>
                <a:rPr lang="en-US" altLang="zh-CN" sz="1200" dirty="0"/>
                <a:t>MAGIC</a:t>
              </a:r>
              <a:endParaRPr lang="zh-CN" altLang="en-US" sz="1200" dirty="0"/>
            </a:p>
          </p:txBody>
        </p:sp>
        <p:sp>
          <p:nvSpPr>
            <p:cNvPr id="22" name="TextBox 13">
              <a:extLst>
                <a:ext uri="{FF2B5EF4-FFF2-40B4-BE49-F238E27FC236}">
                  <a16:creationId xmlns:a16="http://schemas.microsoft.com/office/drawing/2014/main" id="{613534F7-51FE-4353-1059-9971C8606454}"/>
                </a:ext>
              </a:extLst>
            </p:cNvPr>
            <p:cNvSpPr txBox="1">
              <a:spLocks noChangeArrowheads="1"/>
            </p:cNvSpPr>
            <p:nvPr/>
          </p:nvSpPr>
          <p:spPr bwMode="auto">
            <a:xfrm>
              <a:off x="2154" y="3862"/>
              <a:ext cx="673" cy="2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75238" tIns="37620" rIns="75238" bIns="37620">
              <a:spAutoFit/>
            </a:bodyPr>
            <a:lstStyle>
              <a:lvl1pPr eaLnBrk="0">
                <a:defRPr sz="2400">
                  <a:solidFill>
                    <a:srgbClr val="FF0000"/>
                  </a:solidFill>
                  <a:latin typeface="Arial" panose="020B0604020202020204" pitchFamily="34" charset="0"/>
                  <a:ea typeface="宋体" panose="02010600030101010101" pitchFamily="2" charset="-122"/>
                </a:defRPr>
              </a:lvl1pPr>
              <a:lvl2pPr marL="742950" indent="-285750" eaLnBrk="0">
                <a:defRPr sz="2400">
                  <a:solidFill>
                    <a:srgbClr val="FF0000"/>
                  </a:solidFill>
                  <a:latin typeface="Arial" panose="020B0604020202020204" pitchFamily="34" charset="0"/>
                  <a:ea typeface="宋体" panose="02010600030101010101" pitchFamily="2" charset="-122"/>
                </a:defRPr>
              </a:lvl2pPr>
              <a:lvl3pPr marL="1143000" indent="-228600" eaLnBrk="0">
                <a:defRPr sz="2400">
                  <a:solidFill>
                    <a:srgbClr val="FF0000"/>
                  </a:solidFill>
                  <a:latin typeface="Arial" panose="020B0604020202020204" pitchFamily="34" charset="0"/>
                  <a:ea typeface="宋体" panose="02010600030101010101" pitchFamily="2" charset="-122"/>
                </a:defRPr>
              </a:lvl3pPr>
              <a:lvl4pPr marL="1600200" indent="-228600" eaLnBrk="0">
                <a:defRPr sz="2400">
                  <a:solidFill>
                    <a:srgbClr val="FF0000"/>
                  </a:solidFill>
                  <a:latin typeface="Arial" panose="020B0604020202020204" pitchFamily="34" charset="0"/>
                  <a:ea typeface="宋体" panose="02010600030101010101" pitchFamily="2" charset="-122"/>
                </a:defRPr>
              </a:lvl4pPr>
              <a:lvl5pPr marL="2057400" indent="-228600" eaLnBrk="0">
                <a:defRPr sz="2400">
                  <a:solidFill>
                    <a:srgbClr val="FF0000"/>
                  </a:solidFill>
                  <a:latin typeface="Arial" panose="020B0604020202020204" pitchFamily="34" charset="0"/>
                  <a:ea typeface="宋体" panose="02010600030101010101" pitchFamily="2" charset="-122"/>
                </a:defRPr>
              </a:lvl5pPr>
              <a:lvl6pPr marL="2514600" indent="-228600" defTabSz="447675" eaLnBrk="0" fontAlgn="t" hangingPunct="0">
                <a:lnSpc>
                  <a:spcPct val="41000"/>
                </a:lnSpc>
                <a:spcBef>
                  <a:spcPct val="50000"/>
                </a:spcBef>
                <a:spcAft>
                  <a:spcPct val="0"/>
                </a:spcAft>
                <a:buClr>
                  <a:srgbClr val="000000"/>
                </a:buClr>
                <a:buSzPct val="45000"/>
                <a:buFont typeface="Wingdings" panose="05000000000000000000" pitchFamily="2" charset="2"/>
                <a:defRPr sz="2400">
                  <a:solidFill>
                    <a:srgbClr val="FF0000"/>
                  </a:solidFill>
                  <a:latin typeface="Arial" panose="020B0604020202020204" pitchFamily="34" charset="0"/>
                  <a:ea typeface="宋体" panose="02010600030101010101" pitchFamily="2" charset="-122"/>
                </a:defRPr>
              </a:lvl6pPr>
              <a:lvl7pPr marL="2971800" indent="-228600" defTabSz="447675" eaLnBrk="0" fontAlgn="t" hangingPunct="0">
                <a:lnSpc>
                  <a:spcPct val="41000"/>
                </a:lnSpc>
                <a:spcBef>
                  <a:spcPct val="50000"/>
                </a:spcBef>
                <a:spcAft>
                  <a:spcPct val="0"/>
                </a:spcAft>
                <a:buClr>
                  <a:srgbClr val="000000"/>
                </a:buClr>
                <a:buSzPct val="45000"/>
                <a:buFont typeface="Wingdings" panose="05000000000000000000" pitchFamily="2" charset="2"/>
                <a:defRPr sz="2400">
                  <a:solidFill>
                    <a:srgbClr val="FF0000"/>
                  </a:solidFill>
                  <a:latin typeface="Arial" panose="020B0604020202020204" pitchFamily="34" charset="0"/>
                  <a:ea typeface="宋体" panose="02010600030101010101" pitchFamily="2" charset="-122"/>
                </a:defRPr>
              </a:lvl7pPr>
              <a:lvl8pPr marL="3429000" indent="-228600" defTabSz="447675" eaLnBrk="0" fontAlgn="t" hangingPunct="0">
                <a:lnSpc>
                  <a:spcPct val="41000"/>
                </a:lnSpc>
                <a:spcBef>
                  <a:spcPct val="50000"/>
                </a:spcBef>
                <a:spcAft>
                  <a:spcPct val="0"/>
                </a:spcAft>
                <a:buClr>
                  <a:srgbClr val="000000"/>
                </a:buClr>
                <a:buSzPct val="45000"/>
                <a:buFont typeface="Wingdings" panose="05000000000000000000" pitchFamily="2" charset="2"/>
                <a:defRPr sz="2400">
                  <a:solidFill>
                    <a:srgbClr val="FF0000"/>
                  </a:solidFill>
                  <a:latin typeface="Arial" panose="020B0604020202020204" pitchFamily="34" charset="0"/>
                  <a:ea typeface="宋体" panose="02010600030101010101" pitchFamily="2" charset="-122"/>
                </a:defRPr>
              </a:lvl8pPr>
              <a:lvl9pPr marL="3886200" indent="-228600" defTabSz="447675" eaLnBrk="0" fontAlgn="t" hangingPunct="0">
                <a:lnSpc>
                  <a:spcPct val="41000"/>
                </a:lnSpc>
                <a:spcBef>
                  <a:spcPct val="50000"/>
                </a:spcBef>
                <a:spcAft>
                  <a:spcPct val="0"/>
                </a:spcAft>
                <a:buClr>
                  <a:srgbClr val="000000"/>
                </a:buClr>
                <a:buSzPct val="45000"/>
                <a:buFont typeface="Wingdings" panose="05000000000000000000" pitchFamily="2" charset="2"/>
                <a:defRPr sz="2400">
                  <a:solidFill>
                    <a:srgbClr val="FF0000"/>
                  </a:solidFill>
                  <a:latin typeface="Arial" panose="020B0604020202020204" pitchFamily="34" charset="0"/>
                  <a:ea typeface="宋体" panose="02010600030101010101" pitchFamily="2" charset="-122"/>
                </a:defRPr>
              </a:lvl9pPr>
            </a:lstStyle>
            <a:p>
              <a:pPr eaLnBrk="1"/>
              <a:r>
                <a:rPr lang="en-US" altLang="zh-CN" sz="1200" b="1" dirty="0"/>
                <a:t>FOV</a:t>
              </a:r>
              <a:endParaRPr lang="zh-CN" altLang="en-US" sz="1200" b="1" dirty="0"/>
            </a:p>
          </p:txBody>
        </p:sp>
      </p:grpSp>
    </p:spTree>
    <p:extLst>
      <p:ext uri="{BB962C8B-B14F-4D97-AF65-F5344CB8AC3E}">
        <p14:creationId xmlns:p14="http://schemas.microsoft.com/office/powerpoint/2010/main" val="564882639"/>
      </p:ext>
    </p:extLst>
  </p:cSld>
  <p:clrMapOvr>
    <a:masterClrMapping/>
  </p:clrMapOvr>
  <mc:AlternateContent xmlns:mc="http://schemas.openxmlformats.org/markup-compatibility/2006" xmlns:p14="http://schemas.microsoft.com/office/powerpoint/2010/main">
    <mc:Choice Requires="p14">
      <p:transition spd="slow" p14:dur="2000" advTm="91297"/>
    </mc:Choice>
    <mc:Fallback xmlns="">
      <p:transition spd="slow" advTm="91297"/>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0676" y="48864"/>
            <a:ext cx="8229600" cy="693960"/>
          </a:xfrm>
        </p:spPr>
        <p:txBody>
          <a:bodyPr>
            <a:normAutofit fontScale="90000"/>
          </a:bodyPr>
          <a:lstStyle/>
          <a:p>
            <a:r>
              <a:rPr lang="en-US" altLang="zh-CN" sz="4000" dirty="0">
                <a:solidFill>
                  <a:schemeClr val="tx2"/>
                </a:solidFill>
                <a:latin typeface="Comic Sans MS" panose="030F0902030302020204" pitchFamily="66" charset="0"/>
              </a:rPr>
              <a:t>LHAASO</a:t>
            </a:r>
            <a:r>
              <a:rPr lang="zh-CN" altLang="en-US" sz="4000" dirty="0">
                <a:solidFill>
                  <a:schemeClr val="tx2"/>
                </a:solidFill>
                <a:latin typeface="Comic Sans MS" panose="030F0902030302020204" pitchFamily="66" charset="0"/>
              </a:rPr>
              <a:t>的对空气簇射的探测</a:t>
            </a:r>
            <a:endParaRPr lang="en-US" sz="4000" dirty="0">
              <a:solidFill>
                <a:schemeClr val="tx2"/>
              </a:solidFill>
              <a:latin typeface="Comic Sans MS" panose="030F0902030302020204" pitchFamily="66" charset="0"/>
            </a:endParaRPr>
          </a:p>
        </p:txBody>
      </p:sp>
      <p:pic>
        <p:nvPicPr>
          <p:cNvPr id="4" name="Content Placeholder 3"/>
          <p:cNvPicPr>
            <a:picLocks noGrp="1" noChangeAspect="1"/>
          </p:cNvPicPr>
          <p:nvPr>
            <p:ph sz="quarter" idx="1"/>
          </p:nvPr>
        </p:nvPicPr>
        <p:blipFill>
          <a:blip r:embed="rId2">
            <a:extLst>
              <a:ext uri="{28A0092B-C50C-407E-A947-70E740481C1C}">
                <a14:useLocalDpi xmlns:a14="http://schemas.microsoft.com/office/drawing/2010/main" val="0"/>
              </a:ext>
            </a:extLst>
          </a:blip>
          <a:stretch>
            <a:fillRect/>
          </a:stretch>
        </p:blipFill>
        <p:spPr>
          <a:xfrm>
            <a:off x="280676" y="1643205"/>
            <a:ext cx="3579571" cy="1917954"/>
          </a:xfrm>
        </p:spPr>
      </p:pic>
      <p:pic>
        <p:nvPicPr>
          <p:cNvPr id="3" name="图片 3">
            <a:extLst>
              <a:ext uri="{FF2B5EF4-FFF2-40B4-BE49-F238E27FC236}">
                <a16:creationId xmlns:a16="http://schemas.microsoft.com/office/drawing/2014/main" id="{C1044040-621A-FDBE-93AE-C3DF8D8C9EC3}"/>
              </a:ext>
            </a:extLst>
          </p:cNvPr>
          <p:cNvPicPr>
            <a:picLocks noChangeAspect="1"/>
          </p:cNvPicPr>
          <p:nvPr/>
        </p:nvPicPr>
        <p:blipFill>
          <a:blip r:embed="rId3"/>
          <a:stretch>
            <a:fillRect/>
          </a:stretch>
        </p:blipFill>
        <p:spPr>
          <a:xfrm>
            <a:off x="231545" y="3680748"/>
            <a:ext cx="2876030" cy="1973705"/>
          </a:xfrm>
          <a:prstGeom prst="rect">
            <a:avLst/>
          </a:prstGeom>
        </p:spPr>
      </p:pic>
      <p:sp>
        <p:nvSpPr>
          <p:cNvPr id="5" name="Rectangle 5">
            <a:extLst>
              <a:ext uri="{FF2B5EF4-FFF2-40B4-BE49-F238E27FC236}">
                <a16:creationId xmlns:a16="http://schemas.microsoft.com/office/drawing/2014/main" id="{BD60A8DA-4D06-4577-913D-E121A481DFE7}"/>
              </a:ext>
            </a:extLst>
          </p:cNvPr>
          <p:cNvSpPr txBox="1">
            <a:spLocks noChangeArrowheads="1"/>
          </p:cNvSpPr>
          <p:nvPr/>
        </p:nvSpPr>
        <p:spPr bwMode="auto">
          <a:xfrm>
            <a:off x="3865755" y="1867604"/>
            <a:ext cx="4650029" cy="1063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68580" tIns="34290" rIns="68580" bIns="34290" numCol="1" anchor="t" anchorCtr="0" compatLnSpc="1"/>
          <a:lstStyle>
            <a:lvl1pPr marL="342900" indent="-342900" algn="l" rtl="0" eaLnBrk="1" fontAlgn="base" hangingPunct="1">
              <a:spcBef>
                <a:spcPct val="20000"/>
              </a:spcBef>
              <a:spcAft>
                <a:spcPct val="0"/>
              </a:spcAft>
              <a:buClr>
                <a:schemeClr val="tx1"/>
              </a:buClr>
              <a:buFont typeface="Wingdings" panose="05000000000000000000" pitchFamily="2" charset="2"/>
              <a:buChar char="v"/>
              <a:defRPr sz="2800" b="1" kern="1200">
                <a:solidFill>
                  <a:schemeClr val="accent1"/>
                </a:solidFill>
                <a:latin typeface="+mn-lt"/>
                <a:ea typeface="+mn-ea"/>
                <a:cs typeface="+mn-cs"/>
              </a:defRPr>
            </a:lvl1pPr>
            <a:lvl2pPr marL="742950" indent="-285750" algn="l" rtl="0" eaLnBrk="1" fontAlgn="base" hangingPunct="1">
              <a:spcBef>
                <a:spcPct val="20000"/>
              </a:spcBef>
              <a:spcAft>
                <a:spcPct val="0"/>
              </a:spcAft>
              <a:buClr>
                <a:schemeClr val="tx2"/>
              </a:buClr>
              <a:buSzPct val="60000"/>
              <a:buFont typeface="Wingdings" panose="05000000000000000000" pitchFamily="2" charset="2"/>
              <a:buChar char="n"/>
              <a:defRPr sz="2400" kern="1200">
                <a:solidFill>
                  <a:schemeClr val="tx1"/>
                </a:solidFill>
                <a:latin typeface="+mn-lt"/>
                <a:ea typeface="+mn-ea"/>
                <a:cs typeface="+mn-cs"/>
              </a:defRPr>
            </a:lvl2pPr>
            <a:lvl3pPr marL="1143000" indent="-228600" algn="l" rtl="0" eaLnBrk="1" fontAlgn="base" hangingPunct="1">
              <a:spcBef>
                <a:spcPct val="20000"/>
              </a:spcBef>
              <a:spcAft>
                <a:spcPct val="0"/>
              </a:spcAft>
              <a:buClr>
                <a:schemeClr val="folHlink"/>
              </a:buClr>
              <a:buSzPct val="60000"/>
              <a:buFont typeface="Wingdings" panose="05000000000000000000" pitchFamily="2" charset="2"/>
              <a:buChar char="n"/>
              <a:defRPr sz="2400" kern="1200">
                <a:solidFill>
                  <a:schemeClr val="tx1"/>
                </a:solidFill>
                <a:latin typeface="+mn-lt"/>
                <a:ea typeface="+mn-ea"/>
                <a:cs typeface="+mn-cs"/>
              </a:defRPr>
            </a:lvl3pPr>
            <a:lvl4pPr marL="1600200" indent="-228600" algn="l" rtl="0" eaLnBrk="1" fontAlgn="base" hangingPunct="1">
              <a:spcBef>
                <a:spcPct val="20000"/>
              </a:spcBef>
              <a:spcAft>
                <a:spcPct val="0"/>
              </a:spcAft>
              <a:buClr>
                <a:schemeClr val="tx1"/>
              </a:buClr>
              <a:buSzPct val="60000"/>
              <a:buFont typeface="Wingdings" panose="05000000000000000000" pitchFamily="2" charset="2"/>
              <a:buChar char="n"/>
              <a:defRPr sz="2000" kern="1200">
                <a:solidFill>
                  <a:schemeClr val="tx1"/>
                </a:solidFill>
                <a:latin typeface="+mn-lt"/>
                <a:ea typeface="+mn-ea"/>
                <a:cs typeface="+mn-cs"/>
              </a:defRPr>
            </a:lvl4pPr>
            <a:lvl5pPr marL="2057400" indent="-228600" algn="l" rtl="0" eaLnBrk="1" fontAlgn="base" hangingPunct="1">
              <a:spcBef>
                <a:spcPct val="20000"/>
              </a:spcBef>
              <a:spcAft>
                <a:spcPct val="0"/>
              </a:spcAft>
              <a:buClr>
                <a:schemeClr val="hlink"/>
              </a:buClr>
              <a:buSzPct val="60000"/>
              <a:buFont typeface="Wingdings" panose="05000000000000000000" pitchFamily="2" charset="2"/>
              <a:buChar char="n"/>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spcBef>
                <a:spcPts val="0"/>
              </a:spcBef>
              <a:spcAft>
                <a:spcPts val="450"/>
              </a:spcAft>
              <a:buClr>
                <a:schemeClr val="bg2"/>
              </a:buClr>
              <a:buFont typeface="Wingdings" panose="05000000000000000000" pitchFamily="2" charset="2"/>
              <a:buChar char="l"/>
            </a:pPr>
            <a:r>
              <a:rPr lang="en-US" altLang="ko-KR" sz="1400" b="0" dirty="0">
                <a:solidFill>
                  <a:schemeClr val="tx2"/>
                </a:solidFill>
                <a:latin typeface="Comic Sans MS" panose="030F0902030302020204" pitchFamily="66" charset="0"/>
                <a:ea typeface="Gulim" panose="020B0600000101010101" pitchFamily="34" charset="-127"/>
              </a:rPr>
              <a:t>High sensitivity: </a:t>
            </a:r>
            <a:r>
              <a:rPr lang="en-US" altLang="zh-CN" sz="1400" b="0" dirty="0">
                <a:solidFill>
                  <a:schemeClr val="tx2"/>
                </a:solidFill>
                <a:latin typeface="Comic Sans MS" panose="030F0902030302020204" pitchFamily="66" charset="0"/>
                <a:ea typeface="Gulim" panose="020B0600000101010101" pitchFamily="34" charset="-127"/>
              </a:rPr>
              <a:t>~2% Crab @3TeV@100TeV</a:t>
            </a:r>
          </a:p>
          <a:p>
            <a:pPr>
              <a:lnSpc>
                <a:spcPct val="120000"/>
              </a:lnSpc>
              <a:spcBef>
                <a:spcPts val="0"/>
              </a:spcBef>
              <a:spcAft>
                <a:spcPts val="450"/>
              </a:spcAft>
              <a:buClr>
                <a:schemeClr val="bg2"/>
              </a:buClr>
              <a:buFont typeface="Wingdings" panose="05000000000000000000" pitchFamily="2" charset="2"/>
              <a:buChar char="l"/>
            </a:pPr>
            <a:r>
              <a:rPr lang="en-US" altLang="ko-KR" sz="1400" b="0" dirty="0">
                <a:solidFill>
                  <a:schemeClr val="tx2"/>
                </a:solidFill>
                <a:latin typeface="Comic Sans MS" panose="030F0902030302020204" pitchFamily="66" charset="0"/>
                <a:ea typeface="Gulim" panose="020B0600000101010101" pitchFamily="34" charset="-127"/>
              </a:rPr>
              <a:t>Wide energy range: sub-</a:t>
            </a:r>
            <a:r>
              <a:rPr lang="en-US" altLang="ko-KR" sz="1400" b="0" dirty="0" err="1">
                <a:solidFill>
                  <a:schemeClr val="tx2"/>
                </a:solidFill>
                <a:latin typeface="Comic Sans MS" panose="030F0902030302020204" pitchFamily="66" charset="0"/>
                <a:ea typeface="Gulim" panose="020B0600000101010101" pitchFamily="34" charset="-127"/>
              </a:rPr>
              <a:t>TeV</a:t>
            </a:r>
            <a:r>
              <a:rPr lang="en-US" altLang="ko-KR" sz="1400" b="0" dirty="0">
                <a:solidFill>
                  <a:schemeClr val="tx2"/>
                </a:solidFill>
                <a:latin typeface="Comic Sans MS" panose="030F0902030302020204" pitchFamily="66" charset="0"/>
                <a:ea typeface="Gulim" panose="020B0600000101010101" pitchFamily="34" charset="-127"/>
              </a:rPr>
              <a:t> to 10 </a:t>
            </a:r>
            <a:r>
              <a:rPr lang="en-US" altLang="ko-KR" sz="1400" b="0" dirty="0" err="1">
                <a:solidFill>
                  <a:schemeClr val="tx2"/>
                </a:solidFill>
                <a:latin typeface="Comic Sans MS" panose="030F0902030302020204" pitchFamily="66" charset="0"/>
                <a:ea typeface="Gulim" panose="020B0600000101010101" pitchFamily="34" charset="-127"/>
              </a:rPr>
              <a:t>PeV</a:t>
            </a:r>
            <a:endParaRPr lang="en-US" altLang="ko-KR" sz="1400" b="0" dirty="0">
              <a:solidFill>
                <a:schemeClr val="tx2"/>
              </a:solidFill>
              <a:latin typeface="Comic Sans MS" panose="030F0902030302020204" pitchFamily="66" charset="0"/>
              <a:ea typeface="Gulim" panose="020B0600000101010101" pitchFamily="34" charset="-127"/>
            </a:endParaRPr>
          </a:p>
          <a:p>
            <a:pPr>
              <a:lnSpc>
                <a:spcPct val="120000"/>
              </a:lnSpc>
              <a:spcBef>
                <a:spcPts val="0"/>
              </a:spcBef>
              <a:spcAft>
                <a:spcPts val="450"/>
              </a:spcAft>
              <a:buClr>
                <a:schemeClr val="bg2"/>
              </a:buClr>
              <a:buFont typeface="Wingdings" panose="05000000000000000000" pitchFamily="2" charset="2"/>
              <a:buChar char="l"/>
            </a:pPr>
            <a:r>
              <a:rPr lang="en-US" altLang="ko-KR" sz="1400" b="0" dirty="0">
                <a:solidFill>
                  <a:schemeClr val="tx2"/>
                </a:solidFill>
                <a:latin typeface="Comic Sans MS" panose="030F0902030302020204" pitchFamily="66" charset="0"/>
                <a:ea typeface="Gulim" panose="020B0600000101010101" pitchFamily="34" charset="-127"/>
              </a:rPr>
              <a:t>L</a:t>
            </a:r>
            <a:r>
              <a:rPr lang="en-US" altLang="zh-CN" sz="1400" b="0" dirty="0">
                <a:solidFill>
                  <a:schemeClr val="tx2"/>
                </a:solidFill>
                <a:latin typeface="Comic Sans MS" panose="030F0902030302020204" pitchFamily="66" charset="0"/>
                <a:ea typeface="Gulim" panose="020B0600000101010101" pitchFamily="34" charset="-127"/>
              </a:rPr>
              <a:t>arge FOV:~1.8 </a:t>
            </a:r>
            <a:r>
              <a:rPr lang="en-US" altLang="zh-CN" sz="1400" b="0" dirty="0" err="1">
                <a:solidFill>
                  <a:schemeClr val="tx2"/>
                </a:solidFill>
                <a:latin typeface="Comic Sans MS" panose="030F0902030302020204" pitchFamily="66" charset="0"/>
                <a:ea typeface="Gulim" panose="020B0600000101010101" pitchFamily="34" charset="-127"/>
              </a:rPr>
              <a:t>sr</a:t>
            </a:r>
            <a:endParaRPr lang="en-US" altLang="ko-KR" sz="1400" b="0" dirty="0">
              <a:solidFill>
                <a:schemeClr val="tx2"/>
              </a:solidFill>
              <a:latin typeface="Comic Sans MS" panose="030F0902030302020204" pitchFamily="66" charset="0"/>
              <a:ea typeface="Gulim" panose="020B0600000101010101" pitchFamily="34" charset="-127"/>
            </a:endParaRPr>
          </a:p>
        </p:txBody>
      </p:sp>
      <p:sp>
        <p:nvSpPr>
          <p:cNvPr id="6" name="文本框 14">
            <a:extLst>
              <a:ext uri="{FF2B5EF4-FFF2-40B4-BE49-F238E27FC236}">
                <a16:creationId xmlns:a16="http://schemas.microsoft.com/office/drawing/2014/main" id="{F43608F9-8FDA-2552-BCC0-12792CC5AE7B}"/>
              </a:ext>
            </a:extLst>
          </p:cNvPr>
          <p:cNvSpPr txBox="1"/>
          <p:nvPr/>
        </p:nvSpPr>
        <p:spPr>
          <a:xfrm>
            <a:off x="1121666" y="821806"/>
            <a:ext cx="6587444" cy="415498"/>
          </a:xfrm>
          <a:prstGeom prst="rect">
            <a:avLst/>
          </a:prstGeom>
          <a:noFill/>
        </p:spPr>
        <p:txBody>
          <a:bodyPr wrap="none" rtlCol="0">
            <a:spAutoFit/>
          </a:bodyPr>
          <a:lstStyle/>
          <a:p>
            <a:r>
              <a:rPr lang="zh-CN" altLang="en-US" sz="2100" b="1" dirty="0">
                <a:solidFill>
                  <a:srgbClr val="FF0000"/>
                </a:solidFill>
              </a:rPr>
              <a:t>伽玛观测灵敏度度提高</a:t>
            </a:r>
            <a:r>
              <a:rPr lang="en-US" altLang="zh-CN" sz="2100" b="1" dirty="0">
                <a:solidFill>
                  <a:srgbClr val="FF0000"/>
                </a:solidFill>
              </a:rPr>
              <a:t>20-30</a:t>
            </a:r>
            <a:r>
              <a:rPr lang="zh-CN" altLang="en-US" sz="2100" b="1" dirty="0">
                <a:solidFill>
                  <a:srgbClr val="FF0000"/>
                </a:solidFill>
              </a:rPr>
              <a:t>倍</a:t>
            </a:r>
            <a:r>
              <a:rPr lang="en-US" altLang="zh-CN" sz="2100" b="1" dirty="0">
                <a:solidFill>
                  <a:srgbClr val="FF0000"/>
                </a:solidFill>
              </a:rPr>
              <a:t>;</a:t>
            </a:r>
            <a:r>
              <a:rPr lang="zh-CN" altLang="en-US" sz="2100" b="1" dirty="0">
                <a:solidFill>
                  <a:srgbClr val="FF0000"/>
                </a:solidFill>
              </a:rPr>
              <a:t>宇宙线能谱</a:t>
            </a:r>
            <a:r>
              <a:rPr lang="en-US" altLang="zh-CN" sz="2100" b="1" dirty="0">
                <a:solidFill>
                  <a:srgbClr val="FF0000"/>
                </a:solidFill>
              </a:rPr>
              <a:t>100GeV-EeV</a:t>
            </a:r>
            <a:endParaRPr lang="zh-CN" altLang="en-US" sz="2100" b="1" dirty="0">
              <a:solidFill>
                <a:srgbClr val="FF0000"/>
              </a:solidFill>
            </a:endParaRPr>
          </a:p>
        </p:txBody>
      </p:sp>
      <p:sp>
        <p:nvSpPr>
          <p:cNvPr id="7" name="Content Placeholder 7">
            <a:extLst>
              <a:ext uri="{FF2B5EF4-FFF2-40B4-BE49-F238E27FC236}">
                <a16:creationId xmlns:a16="http://schemas.microsoft.com/office/drawing/2014/main" id="{098D9B71-51C2-118A-E3ED-5A782ED0AF7F}"/>
              </a:ext>
            </a:extLst>
          </p:cNvPr>
          <p:cNvSpPr txBox="1">
            <a:spLocks/>
          </p:cNvSpPr>
          <p:nvPr/>
        </p:nvSpPr>
        <p:spPr>
          <a:xfrm>
            <a:off x="60915" y="5480762"/>
            <a:ext cx="8708945" cy="1485920"/>
          </a:xfrm>
          <a:prstGeom prst="rect">
            <a:avLst/>
          </a:prstGeom>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pt-BR" sz="1400" dirty="0" err="1">
                <a:solidFill>
                  <a:schemeClr val="tx2"/>
                </a:solidFill>
                <a:latin typeface="Comic Sans MS" panose="030F0902030302020204" pitchFamily="66" charset="0"/>
              </a:rPr>
              <a:t>Detect</a:t>
            </a:r>
            <a:r>
              <a:rPr lang="pt-BR" sz="1400" dirty="0">
                <a:solidFill>
                  <a:schemeClr val="tx2"/>
                </a:solidFill>
                <a:latin typeface="Comic Sans MS" panose="030F0902030302020204" pitchFamily="66" charset="0"/>
              </a:rPr>
              <a:t> </a:t>
            </a:r>
            <a:r>
              <a:rPr lang="pt-BR" sz="1400" dirty="0" err="1">
                <a:solidFill>
                  <a:schemeClr val="tx2"/>
                </a:solidFill>
                <a:latin typeface="Comic Sans MS" panose="030F0902030302020204" pitchFamily="66" charset="0"/>
              </a:rPr>
              <a:t>air</a:t>
            </a:r>
            <a:r>
              <a:rPr lang="pt-BR" sz="1400" dirty="0">
                <a:solidFill>
                  <a:schemeClr val="tx2"/>
                </a:solidFill>
                <a:latin typeface="Comic Sans MS" panose="030F0902030302020204" pitchFamily="66" charset="0"/>
              </a:rPr>
              <a:t> </a:t>
            </a:r>
            <a:r>
              <a:rPr lang="pt-BR" sz="1400" dirty="0" err="1">
                <a:solidFill>
                  <a:schemeClr val="tx2"/>
                </a:solidFill>
                <a:latin typeface="Comic Sans MS" panose="030F0902030302020204" pitchFamily="66" charset="0"/>
              </a:rPr>
              <a:t>shower</a:t>
            </a:r>
            <a:r>
              <a:rPr lang="pt-BR" sz="1400" dirty="0">
                <a:solidFill>
                  <a:schemeClr val="tx2"/>
                </a:solidFill>
                <a:latin typeface="Comic Sans MS" panose="030F0902030302020204" pitchFamily="66" charset="0"/>
              </a:rPr>
              <a:t> </a:t>
            </a:r>
            <a:r>
              <a:rPr lang="pt-BR" sz="1400" dirty="0" err="1">
                <a:solidFill>
                  <a:schemeClr val="tx2"/>
                </a:solidFill>
                <a:latin typeface="Comic Sans MS" panose="030F0902030302020204" pitchFamily="66" charset="0"/>
              </a:rPr>
              <a:t>secondary</a:t>
            </a:r>
            <a:r>
              <a:rPr lang="pt-BR" sz="1400" dirty="0">
                <a:solidFill>
                  <a:schemeClr val="tx2"/>
                </a:solidFill>
                <a:latin typeface="Comic Sans MS" panose="030F0902030302020204" pitchFamily="66" charset="0"/>
              </a:rPr>
              <a:t> </a:t>
            </a:r>
            <a:r>
              <a:rPr lang="pt-BR" sz="1400" dirty="0" err="1">
                <a:solidFill>
                  <a:schemeClr val="tx2"/>
                </a:solidFill>
                <a:latin typeface="Comic Sans MS" panose="030F0902030302020204" pitchFamily="66" charset="0"/>
              </a:rPr>
              <a:t>particles</a:t>
            </a:r>
            <a:r>
              <a:rPr lang="pt-BR" sz="1400" dirty="0">
                <a:solidFill>
                  <a:schemeClr val="tx2"/>
                </a:solidFill>
                <a:latin typeface="Comic Sans MS" panose="030F0902030302020204" pitchFamily="66" charset="0"/>
              </a:rPr>
              <a:t>: </a:t>
            </a:r>
            <a:r>
              <a:rPr lang="pt-BR" sz="1400" dirty="0" err="1">
                <a:solidFill>
                  <a:schemeClr val="tx2"/>
                </a:solidFill>
                <a:latin typeface="Comic Sans MS" panose="030F0902030302020204" pitchFamily="66" charset="0"/>
              </a:rPr>
              <a:t>Gammas</a:t>
            </a:r>
            <a:r>
              <a:rPr lang="pt-BR" sz="1400" dirty="0">
                <a:solidFill>
                  <a:schemeClr val="tx2"/>
                </a:solidFill>
                <a:latin typeface="Comic Sans MS" panose="030F0902030302020204" pitchFamily="66" charset="0"/>
              </a:rPr>
              <a:t>, </a:t>
            </a:r>
            <a:r>
              <a:rPr lang="pt-BR" sz="1400" dirty="0" err="1">
                <a:solidFill>
                  <a:schemeClr val="tx2"/>
                </a:solidFill>
                <a:latin typeface="Comic Sans MS" panose="030F0902030302020204" pitchFamily="66" charset="0"/>
              </a:rPr>
              <a:t>electrons</a:t>
            </a:r>
            <a:r>
              <a:rPr lang="pt-BR" sz="1400" dirty="0">
                <a:solidFill>
                  <a:schemeClr val="tx2"/>
                </a:solidFill>
                <a:latin typeface="Comic Sans MS" panose="030F0902030302020204" pitchFamily="66" charset="0"/>
              </a:rPr>
              <a:t>/</a:t>
            </a:r>
            <a:r>
              <a:rPr lang="pt-BR" sz="1400" dirty="0" err="1">
                <a:solidFill>
                  <a:schemeClr val="tx2"/>
                </a:solidFill>
                <a:latin typeface="Comic Sans MS" panose="030F0902030302020204" pitchFamily="66" charset="0"/>
              </a:rPr>
              <a:t>positrons</a:t>
            </a:r>
            <a:r>
              <a:rPr lang="pt-BR" sz="1400" dirty="0">
                <a:solidFill>
                  <a:schemeClr val="tx2"/>
                </a:solidFill>
                <a:latin typeface="Comic Sans MS" panose="030F0902030302020204" pitchFamily="66" charset="0"/>
              </a:rPr>
              <a:t>, </a:t>
            </a:r>
            <a:r>
              <a:rPr lang="pt-BR" sz="1400" dirty="0" err="1">
                <a:solidFill>
                  <a:schemeClr val="tx2"/>
                </a:solidFill>
                <a:latin typeface="Comic Sans MS" panose="030F0902030302020204" pitchFamily="66" charset="0"/>
              </a:rPr>
              <a:t>muons</a:t>
            </a:r>
            <a:r>
              <a:rPr lang="pt-BR" sz="1400" dirty="0">
                <a:solidFill>
                  <a:schemeClr val="tx2"/>
                </a:solidFill>
                <a:latin typeface="Comic Sans MS" panose="030F0902030302020204" pitchFamily="66" charset="0"/>
              </a:rPr>
              <a:t>, </a:t>
            </a:r>
            <a:r>
              <a:rPr lang="pt-BR" sz="1400" dirty="0" err="1">
                <a:solidFill>
                  <a:schemeClr val="tx2"/>
                </a:solidFill>
                <a:latin typeface="Comic Sans MS" panose="030F0902030302020204" pitchFamily="66" charset="0"/>
              </a:rPr>
              <a:t>photons</a:t>
            </a:r>
            <a:r>
              <a:rPr lang="pt-BR" sz="1400" dirty="0">
                <a:solidFill>
                  <a:schemeClr val="tx2"/>
                </a:solidFill>
                <a:latin typeface="Comic Sans MS" panose="030F0902030302020204" pitchFamily="66" charset="0"/>
              </a:rPr>
              <a:t>, </a:t>
            </a:r>
            <a:r>
              <a:rPr lang="pt-BR" sz="1400" dirty="0" err="1">
                <a:solidFill>
                  <a:schemeClr val="tx2"/>
                </a:solidFill>
                <a:latin typeface="Comic Sans MS" panose="030F0902030302020204" pitchFamily="66" charset="0"/>
              </a:rPr>
              <a:t>hadrons</a:t>
            </a:r>
            <a:r>
              <a:rPr lang="pt-BR" sz="1400" dirty="0">
                <a:solidFill>
                  <a:schemeClr val="tx2"/>
                </a:solidFill>
                <a:latin typeface="Comic Sans MS" panose="030F0902030302020204" pitchFamily="66" charset="0"/>
              </a:rPr>
              <a:t>, ...</a:t>
            </a:r>
          </a:p>
          <a:p>
            <a:r>
              <a:rPr lang="pt-BR" sz="1400" dirty="0" err="1">
                <a:solidFill>
                  <a:schemeClr val="tx2"/>
                </a:solidFill>
                <a:latin typeface="Comic Sans MS" panose="030F0902030302020204" pitchFamily="66" charset="0"/>
              </a:rPr>
              <a:t>Measure</a:t>
            </a:r>
            <a:r>
              <a:rPr lang="pt-BR" sz="1400" dirty="0">
                <a:solidFill>
                  <a:schemeClr val="tx2"/>
                </a:solidFill>
                <a:latin typeface="Comic Sans MS" panose="030F0902030302020204" pitchFamily="66" charset="0"/>
              </a:rPr>
              <a:t> </a:t>
            </a:r>
            <a:r>
              <a:rPr lang="pt-BR" sz="1400" dirty="0" err="1">
                <a:solidFill>
                  <a:schemeClr val="tx2"/>
                </a:solidFill>
                <a:latin typeface="Comic Sans MS" panose="030F0902030302020204" pitchFamily="66" charset="0"/>
              </a:rPr>
              <a:t>the</a:t>
            </a:r>
            <a:r>
              <a:rPr lang="pt-BR" sz="1400" dirty="0">
                <a:solidFill>
                  <a:schemeClr val="tx2"/>
                </a:solidFill>
                <a:latin typeface="Comic Sans MS" panose="030F0902030302020204" pitchFamily="66" charset="0"/>
              </a:rPr>
              <a:t> </a:t>
            </a:r>
            <a:r>
              <a:rPr lang="pt-BR" sz="1400" dirty="0" err="1">
                <a:solidFill>
                  <a:schemeClr val="tx2"/>
                </a:solidFill>
                <a:latin typeface="Comic Sans MS" panose="030F0902030302020204" pitchFamily="66" charset="0"/>
              </a:rPr>
              <a:t>numbers</a:t>
            </a:r>
            <a:r>
              <a:rPr lang="pt-BR" sz="1400" dirty="0">
                <a:solidFill>
                  <a:schemeClr val="tx2"/>
                </a:solidFill>
                <a:latin typeface="Comic Sans MS" panose="030F0902030302020204" pitchFamily="66" charset="0"/>
              </a:rPr>
              <a:t> / ( </a:t>
            </a:r>
            <a:r>
              <a:rPr lang="pt-BR" sz="1400" dirty="0" err="1">
                <a:solidFill>
                  <a:schemeClr val="tx2"/>
                </a:solidFill>
                <a:latin typeface="Comic Sans MS" panose="030F0902030302020204" pitchFamily="66" charset="0"/>
              </a:rPr>
              <a:t>or</a:t>
            </a:r>
            <a:r>
              <a:rPr lang="pt-BR" sz="1400" dirty="0">
                <a:solidFill>
                  <a:schemeClr val="tx2"/>
                </a:solidFill>
                <a:latin typeface="Comic Sans MS" panose="030F0902030302020204" pitchFamily="66" charset="0"/>
              </a:rPr>
              <a:t> </a:t>
            </a:r>
            <a:r>
              <a:rPr lang="pt-BR" sz="1400" dirty="0" err="1">
                <a:solidFill>
                  <a:schemeClr val="tx2"/>
                </a:solidFill>
                <a:latin typeface="Comic Sans MS" panose="030F0902030302020204" pitchFamily="66" charset="0"/>
              </a:rPr>
              <a:t>energy</a:t>
            </a:r>
            <a:r>
              <a:rPr lang="pt-BR" sz="1400" dirty="0">
                <a:solidFill>
                  <a:schemeClr val="tx2"/>
                </a:solidFill>
                <a:latin typeface="Comic Sans MS" panose="030F0902030302020204" pitchFamily="66" charset="0"/>
              </a:rPr>
              <a:t> </a:t>
            </a:r>
            <a:r>
              <a:rPr lang="pt-BR" sz="1400" dirty="0" err="1">
                <a:solidFill>
                  <a:schemeClr val="tx2"/>
                </a:solidFill>
                <a:latin typeface="Comic Sans MS" panose="030F0902030302020204" pitchFamily="66" charset="0"/>
              </a:rPr>
              <a:t>eqv</a:t>
            </a:r>
            <a:r>
              <a:rPr lang="pt-BR" sz="1400" dirty="0">
                <a:solidFill>
                  <a:schemeClr val="tx2"/>
                </a:solidFill>
                <a:latin typeface="Comic Sans MS" panose="030F0902030302020204" pitchFamily="66" charset="0"/>
              </a:rPr>
              <a:t>.), </a:t>
            </a:r>
            <a:r>
              <a:rPr lang="pt-BR" sz="1400" dirty="0" err="1">
                <a:solidFill>
                  <a:schemeClr val="tx2"/>
                </a:solidFill>
                <a:latin typeface="Comic Sans MS" panose="030F0902030302020204" pitchFamily="66" charset="0"/>
              </a:rPr>
              <a:t>arrival</a:t>
            </a:r>
            <a:r>
              <a:rPr lang="pt-BR" sz="1400" dirty="0">
                <a:solidFill>
                  <a:schemeClr val="tx2"/>
                </a:solidFill>
                <a:latin typeface="Comic Sans MS" panose="030F0902030302020204" pitchFamily="66" charset="0"/>
              </a:rPr>
              <a:t> time, as </a:t>
            </a:r>
            <a:r>
              <a:rPr lang="pt-BR" sz="1400" dirty="0" err="1">
                <a:solidFill>
                  <a:schemeClr val="tx2"/>
                </a:solidFill>
                <a:latin typeface="Comic Sans MS" panose="030F0902030302020204" pitchFamily="66" charset="0"/>
              </a:rPr>
              <a:t>well</a:t>
            </a:r>
            <a:r>
              <a:rPr lang="pt-BR" sz="1400" dirty="0">
                <a:solidFill>
                  <a:schemeClr val="tx2"/>
                </a:solidFill>
                <a:latin typeface="Comic Sans MS" panose="030F0902030302020204" pitchFamily="66" charset="0"/>
              </a:rPr>
              <a:t> as </a:t>
            </a:r>
            <a:r>
              <a:rPr lang="pt-BR" sz="1400" dirty="0" err="1">
                <a:solidFill>
                  <a:schemeClr val="tx2"/>
                </a:solidFill>
                <a:latin typeface="Comic Sans MS" panose="030F0902030302020204" pitchFamily="66" charset="0"/>
              </a:rPr>
              <a:t>the</a:t>
            </a:r>
            <a:r>
              <a:rPr lang="pt-BR" sz="1400" dirty="0">
                <a:solidFill>
                  <a:schemeClr val="tx2"/>
                </a:solidFill>
                <a:latin typeface="Comic Sans MS" panose="030F0902030302020204" pitchFamily="66" charset="0"/>
              </a:rPr>
              <a:t> lateral / longitudinal </a:t>
            </a:r>
            <a:r>
              <a:rPr lang="pt-BR" sz="1400" dirty="0" err="1">
                <a:solidFill>
                  <a:schemeClr val="tx2"/>
                </a:solidFill>
                <a:latin typeface="Comic Sans MS" panose="030F0902030302020204" pitchFamily="66" charset="0"/>
              </a:rPr>
              <a:t>distribution</a:t>
            </a:r>
            <a:r>
              <a:rPr lang="pt-BR" sz="1400" dirty="0">
                <a:solidFill>
                  <a:schemeClr val="tx2"/>
                </a:solidFill>
                <a:latin typeface="Comic Sans MS" panose="030F0902030302020204" pitchFamily="66" charset="0"/>
              </a:rPr>
              <a:t>.</a:t>
            </a:r>
          </a:p>
          <a:p>
            <a:r>
              <a:rPr lang="pt-BR" sz="1400" dirty="0" err="1">
                <a:solidFill>
                  <a:schemeClr val="tx2"/>
                </a:solidFill>
                <a:latin typeface="Comic Sans MS" panose="030F0902030302020204" pitchFamily="66" charset="0"/>
              </a:rPr>
              <a:t>So</a:t>
            </a:r>
            <a:r>
              <a:rPr lang="pt-BR" sz="1400" dirty="0">
                <a:solidFill>
                  <a:schemeClr val="tx2"/>
                </a:solidFill>
                <a:latin typeface="Comic Sans MS" panose="030F0902030302020204" pitchFamily="66" charset="0"/>
              </a:rPr>
              <a:t> </a:t>
            </a:r>
            <a:r>
              <a:rPr lang="pt-BR" sz="1400" dirty="0" err="1">
                <a:solidFill>
                  <a:schemeClr val="tx2"/>
                </a:solidFill>
                <a:latin typeface="Comic Sans MS" panose="030F0902030302020204" pitchFamily="66" charset="0"/>
              </a:rPr>
              <a:t>that</a:t>
            </a:r>
            <a:r>
              <a:rPr lang="pt-BR" sz="1400" dirty="0">
                <a:solidFill>
                  <a:schemeClr val="tx2"/>
                </a:solidFill>
                <a:latin typeface="Comic Sans MS" panose="030F0902030302020204" pitchFamily="66" charset="0"/>
              </a:rPr>
              <a:t> </a:t>
            </a:r>
            <a:r>
              <a:rPr lang="pt-BR" sz="1400" dirty="0" err="1">
                <a:solidFill>
                  <a:schemeClr val="tx2"/>
                </a:solidFill>
                <a:latin typeface="Comic Sans MS" panose="030F0902030302020204" pitchFamily="66" charset="0"/>
              </a:rPr>
              <a:t>obtainning</a:t>
            </a:r>
            <a:r>
              <a:rPr lang="pt-BR" sz="1400" dirty="0">
                <a:solidFill>
                  <a:schemeClr val="tx2"/>
                </a:solidFill>
                <a:latin typeface="Comic Sans MS" panose="030F0902030302020204" pitchFamily="66" charset="0"/>
              </a:rPr>
              <a:t> </a:t>
            </a:r>
            <a:r>
              <a:rPr lang="pt-BR" sz="1400" dirty="0" err="1">
                <a:solidFill>
                  <a:schemeClr val="tx2"/>
                </a:solidFill>
                <a:latin typeface="Comic Sans MS" panose="030F0902030302020204" pitchFamily="66" charset="0"/>
              </a:rPr>
              <a:t>the</a:t>
            </a:r>
            <a:r>
              <a:rPr lang="pt-BR" sz="1400" dirty="0">
                <a:solidFill>
                  <a:schemeClr val="tx2"/>
                </a:solidFill>
                <a:latin typeface="Comic Sans MS" panose="030F0902030302020204" pitchFamily="66" charset="0"/>
              </a:rPr>
              <a:t> </a:t>
            </a:r>
            <a:r>
              <a:rPr lang="pt-BR" sz="1400" dirty="0" err="1">
                <a:solidFill>
                  <a:schemeClr val="tx2"/>
                </a:solidFill>
                <a:latin typeface="Comic Sans MS" panose="030F0902030302020204" pitchFamily="66" charset="0"/>
              </a:rPr>
              <a:t>direction</a:t>
            </a:r>
            <a:r>
              <a:rPr lang="pt-BR" sz="1400" dirty="0">
                <a:solidFill>
                  <a:schemeClr val="tx2"/>
                </a:solidFill>
                <a:latin typeface="Comic Sans MS" panose="030F0902030302020204" pitchFamily="66" charset="0"/>
              </a:rPr>
              <a:t>, </a:t>
            </a:r>
            <a:r>
              <a:rPr lang="pt-BR" sz="1400" dirty="0" err="1">
                <a:solidFill>
                  <a:schemeClr val="tx2"/>
                </a:solidFill>
                <a:latin typeface="Comic Sans MS" panose="030F0902030302020204" pitchFamily="66" charset="0"/>
              </a:rPr>
              <a:t>energy</a:t>
            </a:r>
            <a:r>
              <a:rPr lang="pt-BR" sz="1400" dirty="0">
                <a:solidFill>
                  <a:schemeClr val="tx2"/>
                </a:solidFill>
                <a:latin typeface="Comic Sans MS" panose="030F0902030302020204" pitchFamily="66" charset="0"/>
              </a:rPr>
              <a:t>, </a:t>
            </a:r>
            <a:r>
              <a:rPr lang="pt-BR" sz="1400" dirty="0" err="1">
                <a:solidFill>
                  <a:schemeClr val="tx2"/>
                </a:solidFill>
                <a:latin typeface="Comic Sans MS" panose="030F0902030302020204" pitchFamily="66" charset="0"/>
              </a:rPr>
              <a:t>type</a:t>
            </a:r>
            <a:r>
              <a:rPr lang="pt-BR" sz="1400" dirty="0">
                <a:solidFill>
                  <a:schemeClr val="tx2"/>
                </a:solidFill>
                <a:latin typeface="Comic Sans MS" panose="030F0902030302020204" pitchFamily="66" charset="0"/>
              </a:rPr>
              <a:t> </a:t>
            </a:r>
            <a:r>
              <a:rPr lang="pt-BR" sz="1400" dirty="0" err="1">
                <a:solidFill>
                  <a:schemeClr val="tx2"/>
                </a:solidFill>
                <a:latin typeface="Comic Sans MS" panose="030F0902030302020204" pitchFamily="66" charset="0"/>
              </a:rPr>
              <a:t>of</a:t>
            </a:r>
            <a:r>
              <a:rPr lang="pt-BR" sz="1400" dirty="0">
                <a:solidFill>
                  <a:schemeClr val="tx2"/>
                </a:solidFill>
                <a:latin typeface="Comic Sans MS" panose="030F0902030302020204" pitchFamily="66" charset="0"/>
              </a:rPr>
              <a:t> </a:t>
            </a:r>
            <a:r>
              <a:rPr lang="pt-BR" sz="1400" dirty="0" err="1">
                <a:solidFill>
                  <a:schemeClr val="tx2"/>
                </a:solidFill>
                <a:latin typeface="Comic Sans MS" panose="030F0902030302020204" pitchFamily="66" charset="0"/>
              </a:rPr>
              <a:t>the</a:t>
            </a:r>
            <a:r>
              <a:rPr lang="pt-BR" sz="1400" dirty="0">
                <a:solidFill>
                  <a:schemeClr val="tx2"/>
                </a:solidFill>
                <a:latin typeface="Comic Sans MS" panose="030F0902030302020204" pitchFamily="66" charset="0"/>
              </a:rPr>
              <a:t> </a:t>
            </a:r>
            <a:r>
              <a:rPr lang="pt-BR" sz="1400" dirty="0" err="1">
                <a:solidFill>
                  <a:schemeClr val="tx2"/>
                </a:solidFill>
                <a:latin typeface="Comic Sans MS" panose="030F0902030302020204" pitchFamily="66" charset="0"/>
              </a:rPr>
              <a:t>primary</a:t>
            </a:r>
            <a:r>
              <a:rPr lang="pt-BR" sz="1400" dirty="0">
                <a:solidFill>
                  <a:schemeClr val="tx2"/>
                </a:solidFill>
                <a:latin typeface="Comic Sans MS" panose="030F0902030302020204" pitchFamily="66" charset="0"/>
              </a:rPr>
              <a:t> </a:t>
            </a:r>
            <a:r>
              <a:rPr lang="pt-BR" sz="1400" dirty="0" err="1">
                <a:solidFill>
                  <a:schemeClr val="tx2"/>
                </a:solidFill>
                <a:latin typeface="Comic Sans MS" panose="030F0902030302020204" pitchFamily="66" charset="0"/>
              </a:rPr>
              <a:t>particle</a:t>
            </a:r>
            <a:r>
              <a:rPr lang="pt-BR" sz="1400" dirty="0">
                <a:solidFill>
                  <a:schemeClr val="tx2"/>
                </a:solidFill>
                <a:latin typeface="Comic Sans MS" panose="030F0902030302020204" pitchFamily="66" charset="0"/>
              </a:rPr>
              <a:t>.</a:t>
            </a:r>
            <a:endParaRPr lang="en-US" sz="1400" dirty="0">
              <a:solidFill>
                <a:schemeClr val="tx2"/>
              </a:solidFill>
              <a:latin typeface="Comic Sans MS" panose="030F0902030302020204" pitchFamily="66" charset="0"/>
            </a:endParaRPr>
          </a:p>
        </p:txBody>
      </p:sp>
      <p:pic>
        <p:nvPicPr>
          <p:cNvPr id="8" name="Content Placeholder 4" descr="A picture containing text, screenshot, diagram, graphics&#10;&#10;Description automatically generated">
            <a:extLst>
              <a:ext uri="{FF2B5EF4-FFF2-40B4-BE49-F238E27FC236}">
                <a16:creationId xmlns:a16="http://schemas.microsoft.com/office/drawing/2014/main" id="{4448528A-DA55-EB77-2234-ACDDB75CC6FA}"/>
              </a:ext>
            </a:extLst>
          </p:cNvPr>
          <p:cNvPicPr>
            <a:picLocks noChangeAspect="1"/>
          </p:cNvPicPr>
          <p:nvPr/>
        </p:nvPicPr>
        <p:blipFill>
          <a:blip r:embed="rId4"/>
          <a:stretch>
            <a:fillRect/>
          </a:stretch>
        </p:blipFill>
        <p:spPr>
          <a:xfrm>
            <a:off x="2953229" y="3565824"/>
            <a:ext cx="3237541" cy="2093294"/>
          </a:xfrm>
          <a:prstGeom prst="rect">
            <a:avLst/>
          </a:prstGeom>
          <a:noFill/>
        </p:spPr>
      </p:pic>
      <p:pic>
        <p:nvPicPr>
          <p:cNvPr id="9" name="Picture 8">
            <a:extLst>
              <a:ext uri="{FF2B5EF4-FFF2-40B4-BE49-F238E27FC236}">
                <a16:creationId xmlns:a16="http://schemas.microsoft.com/office/drawing/2014/main" id="{BB3CB08A-E64C-DE70-6B14-830C2CE30D16}"/>
              </a:ext>
            </a:extLst>
          </p:cNvPr>
          <p:cNvPicPr>
            <a:picLocks noChangeAspect="1"/>
          </p:cNvPicPr>
          <p:nvPr/>
        </p:nvPicPr>
        <p:blipFill>
          <a:blip r:embed="rId5"/>
          <a:stretch>
            <a:fillRect/>
          </a:stretch>
        </p:blipFill>
        <p:spPr>
          <a:xfrm>
            <a:off x="6036426" y="3570488"/>
            <a:ext cx="3107574" cy="2083966"/>
          </a:xfrm>
          <a:prstGeom prst="rect">
            <a:avLst/>
          </a:prstGeom>
        </p:spPr>
      </p:pic>
    </p:spTree>
    <p:extLst>
      <p:ext uri="{BB962C8B-B14F-4D97-AF65-F5344CB8AC3E}">
        <p14:creationId xmlns:p14="http://schemas.microsoft.com/office/powerpoint/2010/main" val="18369609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5">
            <a:extLst>
              <a:ext uri="{FF2B5EF4-FFF2-40B4-BE49-F238E27FC236}">
                <a16:creationId xmlns:a16="http://schemas.microsoft.com/office/drawing/2014/main" id="{DBA4DF7B-D62B-8E96-BFC4-616343136BAD}"/>
              </a:ext>
            </a:extLst>
          </p:cNvPr>
          <p:cNvPicPr>
            <a:picLocks noChangeAspect="1"/>
          </p:cNvPicPr>
          <p:nvPr/>
        </p:nvPicPr>
        <p:blipFill>
          <a:blip r:embed="rId2"/>
          <a:stretch>
            <a:fillRect/>
          </a:stretch>
        </p:blipFill>
        <p:spPr>
          <a:xfrm>
            <a:off x="-85913" y="737699"/>
            <a:ext cx="9315826" cy="5382601"/>
          </a:xfrm>
          <a:prstGeom prst="rect">
            <a:avLst/>
          </a:prstGeom>
          <a:ln>
            <a:noFill/>
          </a:ln>
          <a:effectLst>
            <a:softEdge rad="112500"/>
          </a:effectLst>
        </p:spPr>
      </p:pic>
      <p:sp>
        <p:nvSpPr>
          <p:cNvPr id="5" name="副标题 2">
            <a:extLst>
              <a:ext uri="{FF2B5EF4-FFF2-40B4-BE49-F238E27FC236}">
                <a16:creationId xmlns:a16="http://schemas.microsoft.com/office/drawing/2014/main" id="{866E97DA-FA7C-A2FF-13F6-BB6B95A3A6F2}"/>
              </a:ext>
            </a:extLst>
          </p:cNvPr>
          <p:cNvSpPr txBox="1">
            <a:spLocks/>
          </p:cNvSpPr>
          <p:nvPr/>
        </p:nvSpPr>
        <p:spPr>
          <a:xfrm>
            <a:off x="-85913" y="46119"/>
            <a:ext cx="9602629" cy="1519947"/>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altLang="zh-CN" sz="2400" b="1" dirty="0">
                <a:solidFill>
                  <a:srgbClr val="FF0000"/>
                </a:solidFill>
                <a:latin typeface="Comic Sans MS" panose="030F0902030302020204" pitchFamily="66" charset="0"/>
                <a:cs typeface="Times New Roman" panose="02020603050405020304" pitchFamily="18" charset="0"/>
              </a:rPr>
              <a:t>Large High Altitude Air Shower Observatory (LHAASO) </a:t>
            </a:r>
            <a:r>
              <a:rPr lang="zh-CN" altLang="en-US" sz="2400" b="1" dirty="0">
                <a:solidFill>
                  <a:srgbClr val="FF0000"/>
                </a:solidFill>
                <a:latin typeface="Comic Sans MS" panose="030F0902030302020204" pitchFamily="66" charset="0"/>
                <a:cs typeface="Times New Roman" panose="02020603050405020304" pitchFamily="18" charset="0"/>
              </a:rPr>
              <a:t>“拉索”</a:t>
            </a:r>
            <a:endParaRPr lang="en-US" altLang="zh-CN" sz="2400" b="1" dirty="0">
              <a:solidFill>
                <a:srgbClr val="FF0000"/>
              </a:solidFill>
              <a:latin typeface="Comic Sans MS" panose="030F0902030302020204" pitchFamily="66" charset="0"/>
              <a:cs typeface="Times New Roman" panose="02020603050405020304" pitchFamily="18" charset="0"/>
            </a:endParaRPr>
          </a:p>
          <a:p>
            <a:pPr marL="0" indent="0" algn="ctr">
              <a:buNone/>
            </a:pPr>
            <a:r>
              <a:rPr lang="en-US" altLang="zh-CN" sz="2400" b="1" dirty="0" err="1">
                <a:solidFill>
                  <a:srgbClr val="FF0000"/>
                </a:solidFill>
                <a:latin typeface="Comic Sans MS" panose="030F0902030302020204" pitchFamily="66" charset="0"/>
                <a:cs typeface="Times New Roman" panose="02020603050405020304" pitchFamily="18" charset="0"/>
              </a:rPr>
              <a:t>Haizi</a:t>
            </a:r>
            <a:r>
              <a:rPr lang="en-US" altLang="zh-CN" sz="2400" b="1" dirty="0">
                <a:solidFill>
                  <a:srgbClr val="FF0000"/>
                </a:solidFill>
                <a:latin typeface="Comic Sans MS" panose="030F0902030302020204" pitchFamily="66" charset="0"/>
                <a:cs typeface="Times New Roman" panose="02020603050405020304" pitchFamily="18" charset="0"/>
              </a:rPr>
              <a:t> Mountain 4410 m </a:t>
            </a:r>
            <a:r>
              <a:rPr lang="en-US" altLang="zh-CN" sz="2400" b="1" dirty="0" err="1">
                <a:solidFill>
                  <a:srgbClr val="FF0000"/>
                </a:solidFill>
                <a:latin typeface="Comic Sans MS" panose="030F0902030302020204" pitchFamily="66" charset="0"/>
                <a:cs typeface="Times New Roman" panose="02020603050405020304" pitchFamily="18" charset="0"/>
              </a:rPr>
              <a:t>a.s.l</a:t>
            </a:r>
            <a:r>
              <a:rPr lang="en-US" altLang="zh-CN" sz="2400" b="1" dirty="0">
                <a:solidFill>
                  <a:srgbClr val="FF0000"/>
                </a:solidFill>
                <a:latin typeface="Comic Sans MS" panose="030F0902030302020204" pitchFamily="66" charset="0"/>
                <a:cs typeface="Times New Roman" panose="02020603050405020304" pitchFamily="18" charset="0"/>
              </a:rPr>
              <a:t>. </a:t>
            </a:r>
            <a:r>
              <a:rPr lang="en-US" altLang="zh-CN" sz="2400" b="1" dirty="0" err="1">
                <a:solidFill>
                  <a:srgbClr val="FF0000"/>
                </a:solidFill>
                <a:latin typeface="Comic Sans MS" panose="030F0902030302020204" pitchFamily="66" charset="0"/>
                <a:cs typeface="Times New Roman" panose="02020603050405020304" pitchFamily="18" charset="0"/>
              </a:rPr>
              <a:t>Daocheng</a:t>
            </a:r>
            <a:r>
              <a:rPr lang="en-US" altLang="zh-CN" sz="2400" b="1" dirty="0">
                <a:solidFill>
                  <a:srgbClr val="FF0000"/>
                </a:solidFill>
                <a:latin typeface="Comic Sans MS" panose="030F0902030302020204" pitchFamily="66" charset="0"/>
                <a:cs typeface="Times New Roman" panose="02020603050405020304" pitchFamily="18" charset="0"/>
              </a:rPr>
              <a:t>, Sichuan Province, China</a:t>
            </a:r>
          </a:p>
          <a:p>
            <a:pPr marL="0" indent="0" algn="ctr">
              <a:buNone/>
            </a:pPr>
            <a:r>
              <a:rPr lang="en-US" altLang="zh-CN" sz="2400" b="1" dirty="0">
                <a:solidFill>
                  <a:srgbClr val="FF0000"/>
                </a:solidFill>
                <a:latin typeface="Comic Sans MS" panose="030F0902030302020204" pitchFamily="66" charset="0"/>
                <a:cs typeface="Times New Roman" panose="02020603050405020304" pitchFamily="18" charset="0"/>
              </a:rPr>
              <a:t>Location</a:t>
            </a:r>
            <a:r>
              <a:rPr lang="zh-CN" altLang="en-US" sz="2400" b="1" dirty="0">
                <a:solidFill>
                  <a:srgbClr val="FF0000"/>
                </a:solidFill>
                <a:latin typeface="Comic Sans MS" panose="030F0902030302020204" pitchFamily="66" charset="0"/>
                <a:cs typeface="Times New Roman" panose="02020603050405020304" pitchFamily="18" charset="0"/>
              </a:rPr>
              <a:t>：</a:t>
            </a:r>
            <a:r>
              <a:rPr lang="pt-BR" altLang="zh-CN" sz="2400" b="1" dirty="0">
                <a:solidFill>
                  <a:srgbClr val="FF0000"/>
                </a:solidFill>
                <a:latin typeface="Comic Sans MS" panose="030F0902030302020204" pitchFamily="66" charset="0"/>
                <a:cs typeface="Times New Roman" panose="02020603050405020304" pitchFamily="18" charset="0"/>
              </a:rPr>
              <a:t>29</a:t>
            </a:r>
            <a:r>
              <a:rPr lang="pt-BR" altLang="zh-CN" sz="2400" b="1" baseline="30000" dirty="0">
                <a:solidFill>
                  <a:srgbClr val="FF0000"/>
                </a:solidFill>
                <a:latin typeface="Comic Sans MS" panose="030F0902030302020204" pitchFamily="66" charset="0"/>
                <a:cs typeface="Times New Roman" panose="02020603050405020304" pitchFamily="18" charset="0"/>
              </a:rPr>
              <a:t>o</a:t>
            </a:r>
            <a:r>
              <a:rPr lang="pt-BR" altLang="zh-CN" sz="2400" b="1" dirty="0">
                <a:solidFill>
                  <a:srgbClr val="FF0000"/>
                </a:solidFill>
                <a:latin typeface="Comic Sans MS" panose="030F0902030302020204" pitchFamily="66" charset="0"/>
                <a:cs typeface="Times New Roman" panose="02020603050405020304" pitchFamily="18" charset="0"/>
              </a:rPr>
              <a:t>21’ 27.6” N , 100</a:t>
            </a:r>
            <a:r>
              <a:rPr lang="pt-BR" altLang="zh-CN" sz="2400" b="1" baseline="30000" dirty="0">
                <a:solidFill>
                  <a:srgbClr val="FF0000"/>
                </a:solidFill>
                <a:latin typeface="Comic Sans MS" panose="030F0902030302020204" pitchFamily="66" charset="0"/>
                <a:cs typeface="Times New Roman" panose="02020603050405020304" pitchFamily="18" charset="0"/>
              </a:rPr>
              <a:t>o</a:t>
            </a:r>
            <a:r>
              <a:rPr lang="pt-BR" altLang="zh-CN" sz="2400" b="1" dirty="0">
                <a:solidFill>
                  <a:srgbClr val="FF0000"/>
                </a:solidFill>
                <a:latin typeface="Comic Sans MS" panose="030F0902030302020204" pitchFamily="66" charset="0"/>
                <a:cs typeface="Times New Roman" panose="02020603050405020304" pitchFamily="18" charset="0"/>
              </a:rPr>
              <a:t>08’19.6” E</a:t>
            </a:r>
            <a:endParaRPr lang="en-US" altLang="zh-CN" sz="2400" b="1" dirty="0">
              <a:solidFill>
                <a:srgbClr val="FF0000"/>
              </a:solidFill>
              <a:latin typeface="Comic Sans MS" panose="030F0902030302020204" pitchFamily="66" charset="0"/>
              <a:cs typeface="Times New Roman" panose="02020603050405020304" pitchFamily="18" charset="0"/>
            </a:endParaRPr>
          </a:p>
        </p:txBody>
      </p:sp>
      <p:sp>
        <p:nvSpPr>
          <p:cNvPr id="6" name="副标题 2">
            <a:extLst>
              <a:ext uri="{FF2B5EF4-FFF2-40B4-BE49-F238E27FC236}">
                <a16:creationId xmlns:a16="http://schemas.microsoft.com/office/drawing/2014/main" id="{8F529D7F-5D38-1BA9-E54C-D9ADF6A862CD}"/>
              </a:ext>
            </a:extLst>
          </p:cNvPr>
          <p:cNvSpPr txBox="1">
            <a:spLocks/>
          </p:cNvSpPr>
          <p:nvPr/>
        </p:nvSpPr>
        <p:spPr>
          <a:xfrm>
            <a:off x="0" y="6126834"/>
            <a:ext cx="8742219" cy="592282"/>
          </a:xfrm>
          <a:prstGeom prst="rect">
            <a:avLst/>
          </a:prstGeom>
        </p:spPr>
        <p:txBody>
          <a:bodyPr vert="horz" lIns="68580" tIns="34290" rIns="68580" bIns="3429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altLang="zh-CN" sz="2400" b="1" dirty="0">
                <a:solidFill>
                  <a:schemeClr val="tx2"/>
                </a:solidFill>
                <a:latin typeface="Comic Sans MS" panose="030F0902030302020204" pitchFamily="66" charset="0"/>
                <a:cs typeface="Times New Roman" panose="02020603050405020304" pitchFamily="18" charset="0"/>
              </a:rPr>
              <a:t>2021-07 completed built and in full array operation</a:t>
            </a:r>
            <a:endParaRPr lang="zh-CN" altLang="en-US" sz="2400" dirty="0">
              <a:solidFill>
                <a:schemeClr val="tx2"/>
              </a:solidFill>
              <a:latin typeface="Comic Sans MS" panose="030F0902030302020204" pitchFamily="66" charset="0"/>
            </a:endParaRPr>
          </a:p>
        </p:txBody>
      </p:sp>
    </p:spTree>
    <p:extLst>
      <p:ext uri="{BB962C8B-B14F-4D97-AF65-F5344CB8AC3E}">
        <p14:creationId xmlns:p14="http://schemas.microsoft.com/office/powerpoint/2010/main" val="3769782917"/>
      </p:ext>
    </p:extLst>
  </p:cSld>
  <p:clrMapOvr>
    <a:masterClrMapping/>
  </p:clrMapOvr>
</p:sld>
</file>

<file path=ppt/theme/theme1.xml><?xml version="1.0" encoding="utf-8"?>
<a:theme xmlns:a="http://schemas.openxmlformats.org/drawingml/2006/main" name="Office 主题">
  <a:themeElements>
    <a:clrScheme name="办公室">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办公室">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办公室">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72237</TotalTime>
  <Words>2769</Words>
  <Application>Microsoft Office PowerPoint</Application>
  <PresentationFormat>全屏显示(4:3)</PresentationFormat>
  <Paragraphs>436</Paragraphs>
  <Slides>43</Slides>
  <Notes>8</Notes>
  <HiddenSlides>0</HiddenSlides>
  <MMClips>2</MMClips>
  <ScaleCrop>false</ScaleCrop>
  <HeadingPairs>
    <vt:vector size="6" baseType="variant">
      <vt:variant>
        <vt:lpstr>已用的字体</vt:lpstr>
      </vt:variant>
      <vt:variant>
        <vt:i4>25</vt:i4>
      </vt:variant>
      <vt:variant>
        <vt:lpstr>主题</vt:lpstr>
      </vt:variant>
      <vt:variant>
        <vt:i4>1</vt:i4>
      </vt:variant>
      <vt:variant>
        <vt:lpstr>幻灯片标题</vt:lpstr>
      </vt:variant>
      <vt:variant>
        <vt:i4>43</vt:i4>
      </vt:variant>
    </vt:vector>
  </HeadingPairs>
  <TitlesOfParts>
    <vt:vector size="69" baseType="lpstr">
      <vt:lpstr>Arial Unicode MS</vt:lpstr>
      <vt:lpstr>Cooper Std Black</vt:lpstr>
      <vt:lpstr>Gulim</vt:lpstr>
      <vt:lpstr>Meiryo</vt:lpstr>
      <vt:lpstr>Microsoft YaHei UI</vt:lpstr>
      <vt:lpstr>ＭＳ Ｐゴシック</vt:lpstr>
      <vt:lpstr>等线</vt:lpstr>
      <vt:lpstr>SimHei</vt:lpstr>
      <vt:lpstr>SimHei</vt:lpstr>
      <vt:lpstr>华文琥珀</vt:lpstr>
      <vt:lpstr>宋体</vt:lpstr>
      <vt:lpstr>Microsoft YaHei</vt:lpstr>
      <vt:lpstr>Microsoft YaHei</vt:lpstr>
      <vt:lpstr>Arial</vt:lpstr>
      <vt:lpstr>Arial</vt:lpstr>
      <vt:lpstr>Calibri</vt:lpstr>
      <vt:lpstr>Cambria Math</vt:lpstr>
      <vt:lpstr>Comic Sans MS</vt:lpstr>
      <vt:lpstr>Helvetica</vt:lpstr>
      <vt:lpstr>Symbol</vt:lpstr>
      <vt:lpstr>Tahoma</vt:lpstr>
      <vt:lpstr>Times New Roman</vt:lpstr>
      <vt:lpstr>Verdana</vt:lpstr>
      <vt:lpstr>Wingdings</vt:lpstr>
      <vt:lpstr>Wingdings 3</vt:lpstr>
      <vt:lpstr>Office 主题</vt:lpstr>
      <vt:lpstr>LHAASO数据处理 --于高山之巅仰望星空 </vt:lpstr>
      <vt:lpstr>outline</vt:lpstr>
      <vt:lpstr>PowerPoint 演示文稿</vt:lpstr>
      <vt:lpstr>宇宙线传播图像</vt:lpstr>
      <vt:lpstr>PowerPoint 演示文稿</vt:lpstr>
      <vt:lpstr>不同能量空气簇射的纵向与横向发展（伽马）</vt:lpstr>
      <vt:lpstr>甚高能伽马天文的探测方法</vt:lpstr>
      <vt:lpstr>LHAASO的对空气簇射的探测</vt:lpstr>
      <vt:lpstr>PowerPoint 演示文稿</vt:lpstr>
      <vt:lpstr>PowerPoint 演示文稿</vt:lpstr>
      <vt:lpstr>PowerPoint 演示文稿</vt:lpstr>
      <vt:lpstr>PowerPoint 演示文稿</vt:lpstr>
      <vt:lpstr>Trigger</vt:lpstr>
      <vt:lpstr>LHAASO数据量：~12 PB/yr</vt:lpstr>
      <vt:lpstr>Timeline of LHAASO</vt:lpstr>
      <vt:lpstr>PowerPoint 演示文稿</vt:lpstr>
      <vt:lpstr>PowerPoint 演示文稿</vt:lpstr>
      <vt:lpstr>CR Background Rejection Power @ LHAASO</vt:lpstr>
      <vt:lpstr>SED of the Crab: Extreme E-accelerator LHAASO, Science 373: 425-430, 2021</vt:lpstr>
      <vt:lpstr>Open UHE gamma-ray astronomy window </vt:lpstr>
      <vt:lpstr>First LHAASO catalog: 90 sources  </vt:lpstr>
      <vt:lpstr>The BOAT GRB:     GRB221009A @ LHAASO-WCDA</vt:lpstr>
      <vt:lpstr>PowerPoint 演示文稿</vt:lpstr>
      <vt:lpstr>BOAT：GRB221009A</vt:lpstr>
      <vt:lpstr>Wide Field of View Cherekov Telescope Array  (WFCTA)</vt:lpstr>
      <vt:lpstr>Energies of the commonly triggered events derived by WFCTA and by the formula of the absolute energy scale </vt:lpstr>
      <vt:lpstr>PowerPoint 演示文稿</vt:lpstr>
      <vt:lpstr>PowerPoint 演示文稿</vt:lpstr>
      <vt:lpstr>PowerPoint 演示文稿</vt:lpstr>
      <vt:lpstr>Classic way to reconstruct the direction </vt:lpstr>
      <vt:lpstr>Shower reconstruction resolution</vt:lpstr>
      <vt:lpstr>PowerPoint 演示文稿</vt:lpstr>
      <vt:lpstr>Crab and Moon shadow monitoring </vt:lpstr>
      <vt:lpstr>望远镜指向标定   夜空中明亮的恒星作为向导</vt:lpstr>
      <vt:lpstr>Reconstruction Production version</vt:lpstr>
      <vt:lpstr>Daily monitor</vt:lpstr>
      <vt:lpstr>天体源数据分析</vt:lpstr>
      <vt:lpstr>PowerPoint 演示文稿</vt:lpstr>
      <vt:lpstr>ANN or TMAV or ML @ LHAASO</vt:lpstr>
      <vt:lpstr>Summary and Prospect</vt:lpstr>
      <vt:lpstr>--continued</vt:lpstr>
      <vt:lpstr>backup</vt:lpstr>
      <vt:lpstr>Supper Stable &amp; Fruitful Operation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WCDA Working Status</dc:title>
  <dc:creator>Zha Min</dc:creator>
  <cp:lastModifiedBy>haibo</cp:lastModifiedBy>
  <cp:revision>493</cp:revision>
  <dcterms:created xsi:type="dcterms:W3CDTF">2019-10-16T23:55:13Z</dcterms:created>
  <dcterms:modified xsi:type="dcterms:W3CDTF">2023-08-17T05:47:52Z</dcterms:modified>
</cp:coreProperties>
</file>