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60" r:id="rId1"/>
  </p:sldMasterIdLst>
  <p:notesMasterIdLst>
    <p:notesMasterId r:id="rId39"/>
  </p:notesMasterIdLst>
  <p:handoutMasterIdLst>
    <p:handoutMasterId r:id="rId40"/>
  </p:handoutMasterIdLst>
  <p:sldIdLst>
    <p:sldId id="256" r:id="rId2"/>
    <p:sldId id="257" r:id="rId3"/>
    <p:sldId id="258" r:id="rId4"/>
    <p:sldId id="259" r:id="rId5"/>
    <p:sldId id="260" r:id="rId6"/>
    <p:sldId id="261" r:id="rId7"/>
    <p:sldId id="262" r:id="rId8"/>
    <p:sldId id="263" r:id="rId9"/>
    <p:sldId id="264" r:id="rId10"/>
    <p:sldId id="265" r:id="rId11"/>
    <p:sldId id="406" r:id="rId12"/>
    <p:sldId id="267" r:id="rId13"/>
    <p:sldId id="268" r:id="rId14"/>
    <p:sldId id="269" r:id="rId15"/>
    <p:sldId id="270" r:id="rId16"/>
    <p:sldId id="271" r:id="rId17"/>
    <p:sldId id="272" r:id="rId18"/>
    <p:sldId id="273" r:id="rId19"/>
    <p:sldId id="274" r:id="rId20"/>
    <p:sldId id="392" r:id="rId21"/>
    <p:sldId id="389" r:id="rId22"/>
    <p:sldId id="390" r:id="rId23"/>
    <p:sldId id="391" r:id="rId24"/>
    <p:sldId id="393" r:id="rId25"/>
    <p:sldId id="372" r:id="rId26"/>
    <p:sldId id="394" r:id="rId27"/>
    <p:sldId id="395" r:id="rId28"/>
    <p:sldId id="396" r:id="rId29"/>
    <p:sldId id="397" r:id="rId30"/>
    <p:sldId id="398" r:id="rId31"/>
    <p:sldId id="399" r:id="rId32"/>
    <p:sldId id="400" r:id="rId33"/>
    <p:sldId id="401" r:id="rId34"/>
    <p:sldId id="402" r:id="rId35"/>
    <p:sldId id="403" r:id="rId36"/>
    <p:sldId id="407" r:id="rId37"/>
    <p:sldId id="405" r:id="rId38"/>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showGuides="1">
      <p:cViewPr varScale="1">
        <p:scale>
          <a:sx n="90" d="100"/>
          <a:sy n="90" d="100"/>
        </p:scale>
        <p:origin x="144" y="60"/>
      </p:cViewPr>
      <p:guideLst/>
    </p:cSldViewPr>
  </p:slideViewPr>
  <p:notesTextViewPr>
    <p:cViewPr>
      <p:scale>
        <a:sx n="1" d="1"/>
        <a:sy n="1" d="1"/>
      </p:scale>
      <p:origin x="0" y="0"/>
    </p:cViewPr>
  </p:notesTextViewPr>
  <p:notesViewPr>
    <p:cSldViewPr snapToGrid="0">
      <p:cViewPr varScale="1">
        <p:scale>
          <a:sx n="73" d="100"/>
          <a:sy n="73" d="100"/>
        </p:scale>
        <p:origin x="3492" y="6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a:extLst>
              <a:ext uri="{FF2B5EF4-FFF2-40B4-BE49-F238E27FC236}">
                <a16:creationId xmlns:a16="http://schemas.microsoft.com/office/drawing/2014/main" id="{42BE3BDE-6503-4A62-88C3-DCA59BE90C6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a:extLst>
              <a:ext uri="{FF2B5EF4-FFF2-40B4-BE49-F238E27FC236}">
                <a16:creationId xmlns:a16="http://schemas.microsoft.com/office/drawing/2014/main" id="{54B138B1-F652-4A77-9F8A-BD01B134343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45B1D82-ED71-4AFF-A788-626B0E84B110}" type="datetimeFigureOut">
              <a:rPr lang="zh-CN" altLang="en-US" smtClean="0"/>
              <a:t>2023/8/16</a:t>
            </a:fld>
            <a:endParaRPr lang="zh-CN" altLang="en-US"/>
          </a:p>
        </p:txBody>
      </p:sp>
      <p:sp>
        <p:nvSpPr>
          <p:cNvPr id="4" name="页脚占位符 3">
            <a:extLst>
              <a:ext uri="{FF2B5EF4-FFF2-40B4-BE49-F238E27FC236}">
                <a16:creationId xmlns:a16="http://schemas.microsoft.com/office/drawing/2014/main" id="{C052D668-C3D6-482D-BF70-4E5993202A6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a:extLst>
              <a:ext uri="{FF2B5EF4-FFF2-40B4-BE49-F238E27FC236}">
                <a16:creationId xmlns:a16="http://schemas.microsoft.com/office/drawing/2014/main" id="{3A82B1A0-4E96-4DCA-B88B-89F78FAFDA3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1143322-73A8-45CC-BE65-59FA79FE6173}" type="slidenum">
              <a:rPr lang="zh-CN" altLang="en-US" smtClean="0"/>
              <a:t>‹#›</a:t>
            </a:fld>
            <a:endParaRPr lang="zh-CN" altLang="en-US"/>
          </a:p>
        </p:txBody>
      </p:sp>
    </p:spTree>
    <p:extLst>
      <p:ext uri="{BB962C8B-B14F-4D97-AF65-F5344CB8AC3E}">
        <p14:creationId xmlns:p14="http://schemas.microsoft.com/office/powerpoint/2010/main" val="2416799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A45A3-517F-43BC-948A-6E69B96087D0}" type="datetimeFigureOut">
              <a:rPr lang="zh-CN" altLang="en-US" smtClean="0"/>
              <a:t>2023/8/16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A1BE0A4-A2F0-497C-9468-4D0216A16FC5}" type="slidenum">
              <a:rPr lang="zh-CN" altLang="en-US" smtClean="0"/>
              <a:t>‹#›</a:t>
            </a:fld>
            <a:endParaRPr lang="zh-CN" altLang="en-US"/>
          </a:p>
        </p:txBody>
      </p:sp>
    </p:spTree>
    <p:extLst>
      <p:ext uri="{BB962C8B-B14F-4D97-AF65-F5344CB8AC3E}">
        <p14:creationId xmlns:p14="http://schemas.microsoft.com/office/powerpoint/2010/main" val="21880760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7" name="日期占位符 3">
            <a:extLst>
              <a:ext uri="{FF2B5EF4-FFF2-40B4-BE49-F238E27FC236}">
                <a16:creationId xmlns:a16="http://schemas.microsoft.com/office/drawing/2014/main" id="{1D69737B-EECD-4F73-A787-EAB1B67D2A37}"/>
              </a:ext>
            </a:extLst>
          </p:cNvPr>
          <p:cNvSpPr>
            <a:spLocks noGrp="1"/>
          </p:cNvSpPr>
          <p:nvPr>
            <p:ph type="dt" sz="half" idx="2"/>
          </p:nvPr>
        </p:nvSpPr>
        <p:spPr>
          <a:xfrm>
            <a:off x="3473497" y="6504105"/>
            <a:ext cx="1281251" cy="304799"/>
          </a:xfrm>
          <a:prstGeom prst="rect">
            <a:avLst/>
          </a:prstGeom>
        </p:spPr>
        <p:txBody>
          <a:bodyPr vert="horz" lIns="91440" tIns="45720" rIns="91440" bIns="45720" rtlCol="0" anchor="ctr"/>
          <a:lstStyle>
            <a:lvl1pPr algn="l" eaLnBrk="1" hangingPunct="1">
              <a:defRPr sz="1200" b="0">
                <a:solidFill>
                  <a:schemeClr val="bg1"/>
                </a:solidFill>
                <a:latin typeface="Consolas" panose="020B0609020204030204" pitchFamily="49" charset="0"/>
                <a:ea typeface="宋体" panose="02010600030101010101" pitchFamily="2" charset="-122"/>
              </a:defRPr>
            </a:lvl1pPr>
          </a:lstStyle>
          <a:p>
            <a:fld id="{D243A9F4-3714-44D1-9B08-36D1F8336597}" type="datetime1">
              <a:rPr lang="zh-CN" altLang="en-US" smtClean="0"/>
              <a:t>2023/8/16</a:t>
            </a:fld>
            <a:endParaRPr lang="zh-CN" altLang="en-US" dirty="0"/>
          </a:p>
        </p:txBody>
      </p:sp>
      <p:sp>
        <p:nvSpPr>
          <p:cNvPr id="8" name="页脚占位符 4">
            <a:extLst>
              <a:ext uri="{FF2B5EF4-FFF2-40B4-BE49-F238E27FC236}">
                <a16:creationId xmlns:a16="http://schemas.microsoft.com/office/drawing/2014/main" id="{3688F52B-5AAC-4462-BB16-60D46386A47E}"/>
              </a:ext>
            </a:extLst>
          </p:cNvPr>
          <p:cNvSpPr>
            <a:spLocks noGrp="1"/>
          </p:cNvSpPr>
          <p:nvPr>
            <p:ph type="ftr" sz="quarter" idx="3"/>
          </p:nvPr>
        </p:nvSpPr>
        <p:spPr>
          <a:xfrm>
            <a:off x="5909590" y="6515005"/>
            <a:ext cx="4152900" cy="304800"/>
          </a:xfrm>
          <a:prstGeom prst="rect">
            <a:avLst/>
          </a:prstGeom>
        </p:spPr>
        <p:txBody>
          <a:bodyPr vert="horz" lIns="91440" tIns="45720" rIns="91440" bIns="45720" rtlCol="0" anchor="ctr"/>
          <a:lstStyle>
            <a:lvl1pPr algn="ctr" eaLnBrk="1" hangingPunct="1">
              <a:defRPr sz="1200" b="0">
                <a:solidFill>
                  <a:schemeClr val="bg1"/>
                </a:solidFill>
                <a:latin typeface="Consolas" panose="020B0609020204030204" pitchFamily="49" charset="0"/>
                <a:ea typeface="+mn-ea"/>
              </a:defRPr>
            </a:lvl1pPr>
          </a:lstStyle>
          <a:p>
            <a:r>
              <a:rPr lang="en-US" altLang="zh-CN"/>
              <a:t>2023</a:t>
            </a:r>
            <a:r>
              <a:rPr lang="zh-CN" altLang="en-US"/>
              <a:t>年高能物理计算暑期学校</a:t>
            </a:r>
            <a:endParaRPr lang="zh-CN" altLang="en-US" dirty="0"/>
          </a:p>
        </p:txBody>
      </p:sp>
      <p:sp>
        <p:nvSpPr>
          <p:cNvPr id="9" name="灯片编号占位符 5">
            <a:extLst>
              <a:ext uri="{FF2B5EF4-FFF2-40B4-BE49-F238E27FC236}">
                <a16:creationId xmlns:a16="http://schemas.microsoft.com/office/drawing/2014/main" id="{9697EBD0-3CEA-4D2E-9EF2-FFF3ED0DEEC9}"/>
              </a:ext>
            </a:extLst>
          </p:cNvPr>
          <p:cNvSpPr>
            <a:spLocks noGrp="1"/>
          </p:cNvSpPr>
          <p:nvPr>
            <p:ph type="sldNum" sz="quarter" idx="4"/>
          </p:nvPr>
        </p:nvSpPr>
        <p:spPr>
          <a:xfrm>
            <a:off x="10500258" y="6515005"/>
            <a:ext cx="1590142" cy="3000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chemeClr val="bg1"/>
                </a:solidFill>
                <a:latin typeface="Consolas" panose="020B0609020204030204" pitchFamily="49" charset="0"/>
                <a:ea typeface="宋体" panose="02010600030101010101" pitchFamily="2" charset="-122"/>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14895093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C2985D9C-C50E-4259-A126-EF2CCD13ACD0}"/>
              </a:ext>
            </a:extLst>
          </p:cNvPr>
          <p:cNvSpPr>
            <a:spLocks noGrp="1"/>
          </p:cNvSpPr>
          <p:nvPr>
            <p:ph type="dt" sz="half" idx="10"/>
          </p:nvPr>
        </p:nvSpPr>
        <p:spPr/>
        <p:txBody>
          <a:bodyPr/>
          <a:lstStyle>
            <a:lvl1pPr>
              <a:defRPr/>
            </a:lvl1pPr>
          </a:lstStyle>
          <a:p>
            <a:fld id="{D31D109A-4C3C-4359-8AC0-1EB01719C0EA}" type="datetime1">
              <a:rPr lang="zh-CN" altLang="en-US" smtClean="0"/>
              <a:t>2023/8/16</a:t>
            </a:fld>
            <a:endParaRPr lang="zh-CN" altLang="en-US"/>
          </a:p>
        </p:txBody>
      </p:sp>
      <p:sp>
        <p:nvSpPr>
          <p:cNvPr id="5" name="页脚占位符 4">
            <a:extLst>
              <a:ext uri="{FF2B5EF4-FFF2-40B4-BE49-F238E27FC236}">
                <a16:creationId xmlns:a16="http://schemas.microsoft.com/office/drawing/2014/main" id="{B2F9F932-A74F-45F7-93B4-270233BD0118}"/>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6" name="灯片编号占位符 5">
            <a:extLst>
              <a:ext uri="{FF2B5EF4-FFF2-40B4-BE49-F238E27FC236}">
                <a16:creationId xmlns:a16="http://schemas.microsoft.com/office/drawing/2014/main" id="{47171FBC-8EDA-4302-A082-C641D7DD242C}"/>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7857122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1"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1" y="365125"/>
            <a:ext cx="76835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3FB65585-A27C-4D35-965C-649FFC7B1178}"/>
              </a:ext>
            </a:extLst>
          </p:cNvPr>
          <p:cNvSpPr>
            <a:spLocks noGrp="1"/>
          </p:cNvSpPr>
          <p:nvPr>
            <p:ph type="dt" sz="half" idx="10"/>
          </p:nvPr>
        </p:nvSpPr>
        <p:spPr/>
        <p:txBody>
          <a:bodyPr/>
          <a:lstStyle>
            <a:lvl1pPr>
              <a:defRPr/>
            </a:lvl1pPr>
          </a:lstStyle>
          <a:p>
            <a:fld id="{AE23D519-0080-44B4-8F09-8C921F23898E}" type="datetime1">
              <a:rPr lang="zh-CN" altLang="en-US" smtClean="0"/>
              <a:t>2023/8/16</a:t>
            </a:fld>
            <a:endParaRPr lang="zh-CN" altLang="en-US"/>
          </a:p>
        </p:txBody>
      </p:sp>
      <p:sp>
        <p:nvSpPr>
          <p:cNvPr id="5" name="页脚占位符 4">
            <a:extLst>
              <a:ext uri="{FF2B5EF4-FFF2-40B4-BE49-F238E27FC236}">
                <a16:creationId xmlns:a16="http://schemas.microsoft.com/office/drawing/2014/main" id="{230B38C6-FD74-40A8-A848-B69BD0D30014}"/>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6" name="灯片编号占位符 5">
            <a:extLst>
              <a:ext uri="{FF2B5EF4-FFF2-40B4-BE49-F238E27FC236}">
                <a16:creationId xmlns:a16="http://schemas.microsoft.com/office/drawing/2014/main" id="{8F2D31E0-8849-433F-8851-10DA1431507F}"/>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8913590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标题幻灯片">
    <p:spTree>
      <p:nvGrpSpPr>
        <p:cNvPr id="1" name=""/>
        <p:cNvGrpSpPr/>
        <p:nvPr/>
      </p:nvGrpSpPr>
      <p:grpSpPr>
        <a:xfrm>
          <a:off x="0" y="0"/>
          <a:ext cx="0" cy="0"/>
          <a:chOff x="0" y="0"/>
          <a:chExt cx="0" cy="0"/>
        </a:xfrm>
      </p:grpSpPr>
      <p:pic>
        <p:nvPicPr>
          <p:cNvPr id="2" name="Picture 7" descr="Untitled-1">
            <a:extLst>
              <a:ext uri="{FF2B5EF4-FFF2-40B4-BE49-F238E27FC236}">
                <a16:creationId xmlns:a16="http://schemas.microsoft.com/office/drawing/2014/main" id="{49AD3CDB-FE73-4158-BAB5-DCDA82C573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456364"/>
            <a:ext cx="812800"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29463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E96CCC34-7997-774D-AAF0-8BD53FCBF13E}"/>
              </a:ext>
            </a:extLst>
          </p:cNvPr>
          <p:cNvSpPr>
            <a:spLocks noGrp="1"/>
          </p:cNvSpPr>
          <p:nvPr>
            <p:ph type="title"/>
          </p:nvPr>
        </p:nvSpPr>
        <p:spPr>
          <a:xfrm>
            <a:off x="831850" y="1709738"/>
            <a:ext cx="10515600" cy="2852737"/>
          </a:xfrm>
        </p:spPr>
        <p:txBody>
          <a:bodyPr anchor="b"/>
          <a:lstStyle>
            <a:lvl1pPr>
              <a:defRPr sz="6000">
                <a:latin typeface="Chalkboard" panose="03050602040202020205" pitchFamily="66" charset="0"/>
              </a:defRPr>
            </a:lvl1pPr>
          </a:lstStyle>
          <a:p>
            <a:r>
              <a:rPr kumimoji="1" lang="zh-CN" altLang="en-US" dirty="0"/>
              <a:t>单击此处编辑母版标题样式</a:t>
            </a:r>
          </a:p>
        </p:txBody>
      </p:sp>
      <p:sp>
        <p:nvSpPr>
          <p:cNvPr id="3" name="文本占位符 2">
            <a:extLst>
              <a:ext uri="{FF2B5EF4-FFF2-40B4-BE49-F238E27FC236}">
                <a16:creationId xmlns:a16="http://schemas.microsoft.com/office/drawing/2014/main" id="{CCAD2006-E50D-3345-9AC0-275247867D8A}"/>
              </a:ext>
            </a:extLst>
          </p:cNvPr>
          <p:cNvSpPr>
            <a:spLocks noGrp="1"/>
          </p:cNvSpPr>
          <p:nvPr>
            <p:ph type="body" idx="1"/>
          </p:nvPr>
        </p:nvSpPr>
        <p:spPr>
          <a:xfrm>
            <a:off x="840903" y="4643781"/>
            <a:ext cx="10515600" cy="1500187"/>
          </a:xfrm>
        </p:spPr>
        <p:txBody>
          <a:bodyPr/>
          <a:lstStyle>
            <a:lvl1pPr marL="0" indent="0">
              <a:buNone/>
              <a:defRPr sz="2400">
                <a:solidFill>
                  <a:schemeClr val="tx1"/>
                </a:solidFill>
                <a:latin typeface="Chalkboard" panose="03050602040202020205" pitchFamily="66"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zh-CN" altLang="en-US"/>
              <a:t>单击此处编辑母版文本样式</a:t>
            </a:r>
          </a:p>
        </p:txBody>
      </p:sp>
      <p:sp>
        <p:nvSpPr>
          <p:cNvPr id="4" name="日期占位符 3">
            <a:extLst>
              <a:ext uri="{FF2B5EF4-FFF2-40B4-BE49-F238E27FC236}">
                <a16:creationId xmlns:a16="http://schemas.microsoft.com/office/drawing/2014/main" id="{2ECC7B1A-44BD-C64C-9A21-A7BB4525B411}"/>
              </a:ext>
            </a:extLst>
          </p:cNvPr>
          <p:cNvSpPr>
            <a:spLocks noGrp="1"/>
          </p:cNvSpPr>
          <p:nvPr>
            <p:ph type="dt" sz="half" idx="10"/>
          </p:nvPr>
        </p:nvSpPr>
        <p:spPr/>
        <p:txBody>
          <a:bodyPr/>
          <a:lstStyle/>
          <a:p>
            <a:fld id="{4388A7F0-BF1B-4D11-9D6F-006684A8B8C2}" type="datetime1">
              <a:rPr lang="zh-CN" altLang="en-US" smtClean="0"/>
              <a:t>2023/8/16</a:t>
            </a:fld>
            <a:endParaRPr lang="zh-CN" altLang="en-US"/>
          </a:p>
        </p:txBody>
      </p:sp>
      <p:sp>
        <p:nvSpPr>
          <p:cNvPr id="5" name="页脚占位符 4">
            <a:extLst>
              <a:ext uri="{FF2B5EF4-FFF2-40B4-BE49-F238E27FC236}">
                <a16:creationId xmlns:a16="http://schemas.microsoft.com/office/drawing/2014/main" id="{1E6C5F48-8873-8645-8A81-B8DCF5D24F16}"/>
              </a:ext>
            </a:extLst>
          </p:cNvPr>
          <p:cNvSpPr>
            <a:spLocks noGrp="1"/>
          </p:cNvSpPr>
          <p:nvPr>
            <p:ph type="ftr" sz="quarter" idx="11"/>
          </p:nvPr>
        </p:nvSpPr>
        <p:spPr/>
        <p:txBody>
          <a:bodyPr/>
          <a:lstStyle/>
          <a:p>
            <a:r>
              <a:rPr lang="zh-CN" altLang="en-US"/>
              <a:t>高能物理计算暑期学校</a:t>
            </a:r>
            <a:r>
              <a:rPr lang="en-US" altLang="zh-CN"/>
              <a:t>2022</a:t>
            </a:r>
            <a:endParaRPr lang="zh-CN" altLang="en-US"/>
          </a:p>
        </p:txBody>
      </p:sp>
      <p:sp>
        <p:nvSpPr>
          <p:cNvPr id="6" name="灯片编号占位符 5">
            <a:extLst>
              <a:ext uri="{FF2B5EF4-FFF2-40B4-BE49-F238E27FC236}">
                <a16:creationId xmlns:a16="http://schemas.microsoft.com/office/drawing/2014/main" id="{5A64D524-780B-0C44-9EBA-90F029EC3FA1}"/>
              </a:ext>
            </a:extLst>
          </p:cNvPr>
          <p:cNvSpPr>
            <a:spLocks noGrp="1"/>
          </p:cNvSpPr>
          <p:nvPr>
            <p:ph type="sldNum" sz="quarter" idx="12"/>
          </p:nvPr>
        </p:nvSpPr>
        <p:spPr/>
        <p:txBody>
          <a:bodyPr/>
          <a:lstStyle/>
          <a:p>
            <a:fld id="{CE6D3C30-BE9F-424B-BA82-356D36D3824A}" type="slidenum">
              <a:rPr lang="zh-CN" altLang="en-US" smtClean="0"/>
              <a:t>‹#›</a:t>
            </a:fld>
            <a:endParaRPr lang="zh-CN" altLang="en-US"/>
          </a:p>
        </p:txBody>
      </p:sp>
      <p:sp>
        <p:nvSpPr>
          <p:cNvPr id="7" name="矩形 6">
            <a:extLst>
              <a:ext uri="{FF2B5EF4-FFF2-40B4-BE49-F238E27FC236}">
                <a16:creationId xmlns:a16="http://schemas.microsoft.com/office/drawing/2014/main" id="{E8B7B507-B4FC-AF40-8767-5B053442FCA2}"/>
              </a:ext>
            </a:extLst>
          </p:cNvPr>
          <p:cNvSpPr/>
          <p:nvPr/>
        </p:nvSpPr>
        <p:spPr>
          <a:xfrm>
            <a:off x="838200" y="4470400"/>
            <a:ext cx="10515600" cy="9207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p>
        </p:txBody>
      </p:sp>
    </p:spTree>
    <p:extLst>
      <p:ext uri="{BB962C8B-B14F-4D97-AF65-F5344CB8AC3E}">
        <p14:creationId xmlns:p14="http://schemas.microsoft.com/office/powerpoint/2010/main" val="4240526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76200"/>
            <a:ext cx="10515600" cy="990600"/>
          </a:xfrm>
          <a:noFill/>
          <a:ln>
            <a:noFill/>
          </a:ln>
        </p:spPr>
        <p:txBody>
          <a:bodyPr/>
          <a:lstStyle>
            <a:lvl1pPr algn="ctr">
              <a:defRPr baseline="0">
                <a:solidFill>
                  <a:srgbClr val="0070C0"/>
                </a:solidFill>
                <a:latin typeface="Consolas" panose="020B0609020204030204" pitchFamily="49" charset="0"/>
              </a:defRPr>
            </a:lvl1pPr>
          </a:lstStyle>
          <a:p>
            <a:r>
              <a:rPr lang="zh-CN" altLang="en-US"/>
              <a:t>单击此处编辑母版标题样式</a:t>
            </a:r>
            <a:endParaRPr lang="zh-CN" altLang="en-US" dirty="0"/>
          </a:p>
        </p:txBody>
      </p:sp>
      <p:sp>
        <p:nvSpPr>
          <p:cNvPr id="3" name="内容占位符 2"/>
          <p:cNvSpPr>
            <a:spLocks noGrp="1"/>
          </p:cNvSpPr>
          <p:nvPr>
            <p:ph idx="1"/>
          </p:nvPr>
        </p:nvSpPr>
        <p:spPr>
          <a:xfrm>
            <a:off x="838200" y="1143001"/>
            <a:ext cx="10515600" cy="5033963"/>
          </a:xfrm>
        </p:spPr>
        <p:txBody>
          <a:bodyPr/>
          <a:lstStyle>
            <a:lvl1pPr>
              <a:lnSpc>
                <a:spcPct val="120000"/>
              </a:lnSpc>
              <a:spcBef>
                <a:spcPts val="0"/>
              </a:spcBef>
              <a:defRPr/>
            </a:lvl1pPr>
            <a:lvl2pPr>
              <a:lnSpc>
                <a:spcPct val="120000"/>
              </a:lnSpc>
              <a:spcBef>
                <a:spcPts val="0"/>
              </a:spcBef>
              <a:defRPr/>
            </a:lvl2pPr>
            <a:lvl3pPr>
              <a:lnSpc>
                <a:spcPct val="120000"/>
              </a:lnSpc>
              <a:spcBef>
                <a:spcPts val="0"/>
              </a:spcBef>
              <a:defRPr/>
            </a:lvl3pPr>
            <a:lvl4pPr>
              <a:lnSpc>
                <a:spcPct val="120000"/>
              </a:lnSpc>
              <a:spcBef>
                <a:spcPts val="0"/>
              </a:spcBef>
              <a:defRPr/>
            </a:lvl4pPr>
            <a:lvl5pPr>
              <a:lnSpc>
                <a:spcPct val="120000"/>
              </a:lnSpc>
              <a:spcBef>
                <a:spcPts val="0"/>
              </a:spcBef>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7" name="日期占位符 3">
            <a:extLst>
              <a:ext uri="{FF2B5EF4-FFF2-40B4-BE49-F238E27FC236}">
                <a16:creationId xmlns:a16="http://schemas.microsoft.com/office/drawing/2014/main" id="{4232A0B0-2337-41FF-A593-72EE6D08E8BC}"/>
              </a:ext>
            </a:extLst>
          </p:cNvPr>
          <p:cNvSpPr>
            <a:spLocks noGrp="1"/>
          </p:cNvSpPr>
          <p:nvPr>
            <p:ph type="dt" sz="half" idx="2"/>
          </p:nvPr>
        </p:nvSpPr>
        <p:spPr>
          <a:xfrm>
            <a:off x="3473497" y="6504105"/>
            <a:ext cx="1281251" cy="304799"/>
          </a:xfrm>
          <a:prstGeom prst="rect">
            <a:avLst/>
          </a:prstGeom>
        </p:spPr>
        <p:txBody>
          <a:bodyPr vert="horz" lIns="91440" tIns="45720" rIns="91440" bIns="45720" rtlCol="0" anchor="ctr"/>
          <a:lstStyle>
            <a:lvl1pPr algn="l" eaLnBrk="1" hangingPunct="1">
              <a:defRPr sz="1200" b="0">
                <a:solidFill>
                  <a:schemeClr val="bg1"/>
                </a:solidFill>
                <a:latin typeface="Consolas" panose="020B0609020204030204" pitchFamily="49" charset="0"/>
                <a:ea typeface="宋体" panose="02010600030101010101" pitchFamily="2" charset="-122"/>
              </a:defRPr>
            </a:lvl1pPr>
          </a:lstStyle>
          <a:p>
            <a:fld id="{DF05075B-3F33-407C-8CB2-5F3C5CB0C6B2}" type="datetime1">
              <a:rPr lang="zh-CN" altLang="en-US" smtClean="0"/>
              <a:t>2023/8/16</a:t>
            </a:fld>
            <a:endParaRPr lang="zh-CN" altLang="en-US" dirty="0"/>
          </a:p>
        </p:txBody>
      </p:sp>
      <p:sp>
        <p:nvSpPr>
          <p:cNvPr id="8" name="页脚占位符 4">
            <a:extLst>
              <a:ext uri="{FF2B5EF4-FFF2-40B4-BE49-F238E27FC236}">
                <a16:creationId xmlns:a16="http://schemas.microsoft.com/office/drawing/2014/main" id="{439F768C-1611-4407-8E80-6A63C4F6CF12}"/>
              </a:ext>
            </a:extLst>
          </p:cNvPr>
          <p:cNvSpPr>
            <a:spLocks noGrp="1"/>
          </p:cNvSpPr>
          <p:nvPr>
            <p:ph type="ftr" sz="quarter" idx="3"/>
          </p:nvPr>
        </p:nvSpPr>
        <p:spPr>
          <a:xfrm>
            <a:off x="5909590" y="6515005"/>
            <a:ext cx="4152900" cy="304800"/>
          </a:xfrm>
          <a:prstGeom prst="rect">
            <a:avLst/>
          </a:prstGeom>
        </p:spPr>
        <p:txBody>
          <a:bodyPr vert="horz" lIns="91440" tIns="45720" rIns="91440" bIns="45720" rtlCol="0" anchor="ctr"/>
          <a:lstStyle>
            <a:lvl1pPr algn="ctr" eaLnBrk="1" hangingPunct="1">
              <a:defRPr sz="1200" b="0">
                <a:solidFill>
                  <a:schemeClr val="bg1"/>
                </a:solidFill>
                <a:latin typeface="Consolas" panose="020B0609020204030204" pitchFamily="49" charset="0"/>
                <a:ea typeface="+mn-ea"/>
              </a:defRPr>
            </a:lvl1pPr>
          </a:lstStyle>
          <a:p>
            <a:r>
              <a:rPr lang="en-US" altLang="zh-CN"/>
              <a:t>2023</a:t>
            </a:r>
            <a:r>
              <a:rPr lang="zh-CN" altLang="en-US"/>
              <a:t>年高能物理计算暑期学校</a:t>
            </a:r>
            <a:endParaRPr lang="zh-CN" altLang="en-US" dirty="0"/>
          </a:p>
        </p:txBody>
      </p:sp>
      <p:sp>
        <p:nvSpPr>
          <p:cNvPr id="9" name="灯片编号占位符 5">
            <a:extLst>
              <a:ext uri="{FF2B5EF4-FFF2-40B4-BE49-F238E27FC236}">
                <a16:creationId xmlns:a16="http://schemas.microsoft.com/office/drawing/2014/main" id="{E4C8BA75-ACE6-4900-BD76-2C4319561D91}"/>
              </a:ext>
            </a:extLst>
          </p:cNvPr>
          <p:cNvSpPr>
            <a:spLocks noGrp="1"/>
          </p:cNvSpPr>
          <p:nvPr>
            <p:ph type="sldNum" sz="quarter" idx="4"/>
          </p:nvPr>
        </p:nvSpPr>
        <p:spPr>
          <a:xfrm>
            <a:off x="10500258" y="6515005"/>
            <a:ext cx="1590142" cy="3000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chemeClr val="bg1"/>
                </a:solidFill>
                <a:latin typeface="Consolas" panose="020B0609020204030204" pitchFamily="49" charset="0"/>
                <a:ea typeface="宋体" panose="02010600030101010101" pitchFamily="2" charset="-122"/>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660064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98612" y="1524001"/>
            <a:ext cx="10515600" cy="2852737"/>
          </a:xfrm>
        </p:spPr>
        <p:txBody>
          <a:bodyPr>
            <a:normAutofit/>
          </a:bodyPr>
          <a:lstStyle>
            <a:lvl1pPr algn="ctr">
              <a:defRPr sz="4400"/>
            </a:lvl1pPr>
          </a:lstStyle>
          <a:p>
            <a:r>
              <a:rPr lang="zh-CN" altLang="en-US"/>
              <a:t>单击此处编辑母版标题样式</a:t>
            </a:r>
          </a:p>
        </p:txBody>
      </p:sp>
      <p:sp>
        <p:nvSpPr>
          <p:cNvPr id="3" name="日期占位符 3">
            <a:extLst>
              <a:ext uri="{FF2B5EF4-FFF2-40B4-BE49-F238E27FC236}">
                <a16:creationId xmlns:a16="http://schemas.microsoft.com/office/drawing/2014/main" id="{5B546708-5B29-4751-853E-3C2E86528D0B}"/>
              </a:ext>
            </a:extLst>
          </p:cNvPr>
          <p:cNvSpPr>
            <a:spLocks noGrp="1"/>
          </p:cNvSpPr>
          <p:nvPr>
            <p:ph type="dt" sz="half" idx="10"/>
          </p:nvPr>
        </p:nvSpPr>
        <p:spPr/>
        <p:txBody>
          <a:bodyPr/>
          <a:lstStyle>
            <a:lvl1pPr>
              <a:defRPr/>
            </a:lvl1pPr>
          </a:lstStyle>
          <a:p>
            <a:fld id="{B15ABADC-B0D7-4818-AD98-FCDDDC5D6728}" type="datetime1">
              <a:rPr lang="zh-CN" altLang="en-US" smtClean="0"/>
              <a:t>2023/8/16</a:t>
            </a:fld>
            <a:endParaRPr lang="zh-CN" altLang="en-US"/>
          </a:p>
        </p:txBody>
      </p:sp>
      <p:sp>
        <p:nvSpPr>
          <p:cNvPr id="4" name="页脚占位符 4">
            <a:extLst>
              <a:ext uri="{FF2B5EF4-FFF2-40B4-BE49-F238E27FC236}">
                <a16:creationId xmlns:a16="http://schemas.microsoft.com/office/drawing/2014/main" id="{090AB5F2-67C5-422D-91B4-6DA6F6114BD3}"/>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5" name="灯片编号占位符 5">
            <a:extLst>
              <a:ext uri="{FF2B5EF4-FFF2-40B4-BE49-F238E27FC236}">
                <a16:creationId xmlns:a16="http://schemas.microsoft.com/office/drawing/2014/main" id="{D8126461-2FF9-4AEE-BD2B-19E3DD52EAA5}"/>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9587516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5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825625"/>
            <a:ext cx="51562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a:extLst>
              <a:ext uri="{FF2B5EF4-FFF2-40B4-BE49-F238E27FC236}">
                <a16:creationId xmlns:a16="http://schemas.microsoft.com/office/drawing/2014/main" id="{18E2F494-6EA1-496E-87EC-911CEC9D4201}"/>
              </a:ext>
            </a:extLst>
          </p:cNvPr>
          <p:cNvSpPr>
            <a:spLocks noGrp="1"/>
          </p:cNvSpPr>
          <p:nvPr>
            <p:ph type="dt" sz="half" idx="10"/>
          </p:nvPr>
        </p:nvSpPr>
        <p:spPr/>
        <p:txBody>
          <a:bodyPr/>
          <a:lstStyle>
            <a:lvl1pPr>
              <a:defRPr/>
            </a:lvl1pPr>
          </a:lstStyle>
          <a:p>
            <a:fld id="{DDE7FEDD-6018-4CDC-9F99-36699C08B3CD}" type="datetime1">
              <a:rPr lang="zh-CN" altLang="en-US" smtClean="0"/>
              <a:t>2023/8/16</a:t>
            </a:fld>
            <a:endParaRPr lang="zh-CN" altLang="en-US"/>
          </a:p>
        </p:txBody>
      </p:sp>
      <p:sp>
        <p:nvSpPr>
          <p:cNvPr id="6" name="页脚占位符 4">
            <a:extLst>
              <a:ext uri="{FF2B5EF4-FFF2-40B4-BE49-F238E27FC236}">
                <a16:creationId xmlns:a16="http://schemas.microsoft.com/office/drawing/2014/main" id="{7A6710F5-4D80-464C-A671-795BCEA2A11A}"/>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7" name="灯片编号占位符 5">
            <a:extLst>
              <a:ext uri="{FF2B5EF4-FFF2-40B4-BE49-F238E27FC236}">
                <a16:creationId xmlns:a16="http://schemas.microsoft.com/office/drawing/2014/main" id="{0BD94967-C77D-4F42-B98B-E7B2AF74974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42110716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6"/>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40318" y="2505075"/>
            <a:ext cx="5158316"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71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a:extLst>
              <a:ext uri="{FF2B5EF4-FFF2-40B4-BE49-F238E27FC236}">
                <a16:creationId xmlns:a16="http://schemas.microsoft.com/office/drawing/2014/main" id="{92820FDF-FFD7-4E7E-BA82-5022B39459B0}"/>
              </a:ext>
            </a:extLst>
          </p:cNvPr>
          <p:cNvSpPr>
            <a:spLocks noGrp="1"/>
          </p:cNvSpPr>
          <p:nvPr>
            <p:ph type="dt" sz="half" idx="10"/>
          </p:nvPr>
        </p:nvSpPr>
        <p:spPr/>
        <p:txBody>
          <a:bodyPr/>
          <a:lstStyle>
            <a:lvl1pPr>
              <a:defRPr/>
            </a:lvl1pPr>
          </a:lstStyle>
          <a:p>
            <a:fld id="{52A51067-9FAB-49CC-A18D-EDCA19A7A30A}" type="datetime1">
              <a:rPr lang="zh-CN" altLang="en-US" smtClean="0"/>
              <a:t>2023/8/16</a:t>
            </a:fld>
            <a:endParaRPr lang="zh-CN" altLang="en-US"/>
          </a:p>
        </p:txBody>
      </p:sp>
      <p:sp>
        <p:nvSpPr>
          <p:cNvPr id="8" name="页脚占位符 4">
            <a:extLst>
              <a:ext uri="{FF2B5EF4-FFF2-40B4-BE49-F238E27FC236}">
                <a16:creationId xmlns:a16="http://schemas.microsoft.com/office/drawing/2014/main" id="{D161ED14-835A-44D0-8C65-EDD366F37D07}"/>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9" name="灯片编号占位符 5">
            <a:extLst>
              <a:ext uri="{FF2B5EF4-FFF2-40B4-BE49-F238E27FC236}">
                <a16:creationId xmlns:a16="http://schemas.microsoft.com/office/drawing/2014/main" id="{512F6AE9-D6D5-47B6-90CB-4D92D4F6142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918506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A775CFFA-4939-459F-8A2A-F8555B8FDA88}"/>
              </a:ext>
            </a:extLst>
          </p:cNvPr>
          <p:cNvSpPr>
            <a:spLocks noGrp="1"/>
          </p:cNvSpPr>
          <p:nvPr>
            <p:ph type="dt" sz="half" idx="10"/>
          </p:nvPr>
        </p:nvSpPr>
        <p:spPr/>
        <p:txBody>
          <a:bodyPr/>
          <a:lstStyle>
            <a:lvl1pPr>
              <a:defRPr/>
            </a:lvl1pPr>
          </a:lstStyle>
          <a:p>
            <a:fld id="{B64EBC59-CC74-4914-B0D5-FCFCBCD1AD90}" type="datetime1">
              <a:rPr lang="zh-CN" altLang="en-US" smtClean="0"/>
              <a:t>2023/8/16</a:t>
            </a:fld>
            <a:endParaRPr lang="zh-CN" altLang="en-US"/>
          </a:p>
        </p:txBody>
      </p:sp>
      <p:sp>
        <p:nvSpPr>
          <p:cNvPr id="4" name="页脚占位符 4">
            <a:extLst>
              <a:ext uri="{FF2B5EF4-FFF2-40B4-BE49-F238E27FC236}">
                <a16:creationId xmlns:a16="http://schemas.microsoft.com/office/drawing/2014/main" id="{49F265F5-D9AA-4A42-85F4-78B89E50C153}"/>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5" name="灯片编号占位符 5">
            <a:extLst>
              <a:ext uri="{FF2B5EF4-FFF2-40B4-BE49-F238E27FC236}">
                <a16:creationId xmlns:a16="http://schemas.microsoft.com/office/drawing/2014/main" id="{375F4F31-38DB-4615-A76F-074D3E56584D}"/>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29091846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a:extLst>
              <a:ext uri="{FF2B5EF4-FFF2-40B4-BE49-F238E27FC236}">
                <a16:creationId xmlns:a16="http://schemas.microsoft.com/office/drawing/2014/main" id="{FD623E89-142F-4B21-BB26-DEBF99522777}"/>
              </a:ext>
            </a:extLst>
          </p:cNvPr>
          <p:cNvSpPr>
            <a:spLocks noGrp="1"/>
          </p:cNvSpPr>
          <p:nvPr>
            <p:ph type="dt" sz="half" idx="10"/>
          </p:nvPr>
        </p:nvSpPr>
        <p:spPr/>
        <p:txBody>
          <a:bodyPr/>
          <a:lstStyle>
            <a:lvl1pPr>
              <a:defRPr/>
            </a:lvl1pPr>
          </a:lstStyle>
          <a:p>
            <a:fld id="{247AE1F1-1C63-4D7F-9C58-735F02E99475}" type="datetime1">
              <a:rPr lang="zh-CN" altLang="en-US" smtClean="0"/>
              <a:t>2023/8/16</a:t>
            </a:fld>
            <a:endParaRPr lang="zh-CN" altLang="en-US"/>
          </a:p>
        </p:txBody>
      </p:sp>
      <p:sp>
        <p:nvSpPr>
          <p:cNvPr id="3" name="页脚占位符 4">
            <a:extLst>
              <a:ext uri="{FF2B5EF4-FFF2-40B4-BE49-F238E27FC236}">
                <a16:creationId xmlns:a16="http://schemas.microsoft.com/office/drawing/2014/main" id="{E9888E78-F9FF-4F9D-A8C0-AE488D6BE789}"/>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4" name="灯片编号占位符 5">
            <a:extLst>
              <a:ext uri="{FF2B5EF4-FFF2-40B4-BE49-F238E27FC236}">
                <a16:creationId xmlns:a16="http://schemas.microsoft.com/office/drawing/2014/main" id="{1220171E-9480-4271-9DC8-7EA881EDBAB7}"/>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1769461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F4EAEACA-159C-4DF1-84F7-FEACD315DCD2}"/>
              </a:ext>
            </a:extLst>
          </p:cNvPr>
          <p:cNvSpPr>
            <a:spLocks noGrp="1"/>
          </p:cNvSpPr>
          <p:nvPr>
            <p:ph type="dt" sz="half" idx="10"/>
          </p:nvPr>
        </p:nvSpPr>
        <p:spPr/>
        <p:txBody>
          <a:bodyPr/>
          <a:lstStyle>
            <a:lvl1pPr>
              <a:defRPr/>
            </a:lvl1pPr>
          </a:lstStyle>
          <a:p>
            <a:fld id="{38D28499-1398-4F8B-A86F-1845960C27E2}" type="datetime1">
              <a:rPr lang="zh-CN" altLang="en-US" smtClean="0"/>
              <a:t>2023/8/16</a:t>
            </a:fld>
            <a:endParaRPr lang="zh-CN" altLang="en-US"/>
          </a:p>
        </p:txBody>
      </p:sp>
      <p:sp>
        <p:nvSpPr>
          <p:cNvPr id="6" name="页脚占位符 4">
            <a:extLst>
              <a:ext uri="{FF2B5EF4-FFF2-40B4-BE49-F238E27FC236}">
                <a16:creationId xmlns:a16="http://schemas.microsoft.com/office/drawing/2014/main" id="{5398E3D3-A220-408C-9E1F-23A0530592BD}"/>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7" name="灯片编号占位符 5">
            <a:extLst>
              <a:ext uri="{FF2B5EF4-FFF2-40B4-BE49-F238E27FC236}">
                <a16:creationId xmlns:a16="http://schemas.microsoft.com/office/drawing/2014/main" id="{36DD6E3E-2437-4006-83B4-408CEA96F6E0}"/>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4131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8" y="457200"/>
            <a:ext cx="393276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717" y="987426"/>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zh-CN" altLang="en-US" noProof="0"/>
              <a:t>单击图标添加图片</a:t>
            </a:r>
          </a:p>
        </p:txBody>
      </p:sp>
      <p:sp>
        <p:nvSpPr>
          <p:cNvPr id="4" name="文本占位符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3">
            <a:extLst>
              <a:ext uri="{FF2B5EF4-FFF2-40B4-BE49-F238E27FC236}">
                <a16:creationId xmlns:a16="http://schemas.microsoft.com/office/drawing/2014/main" id="{6237C502-2B5A-47EF-95C8-759BD0C9F1EB}"/>
              </a:ext>
            </a:extLst>
          </p:cNvPr>
          <p:cNvSpPr>
            <a:spLocks noGrp="1"/>
          </p:cNvSpPr>
          <p:nvPr>
            <p:ph type="dt" sz="half" idx="10"/>
          </p:nvPr>
        </p:nvSpPr>
        <p:spPr/>
        <p:txBody>
          <a:bodyPr/>
          <a:lstStyle>
            <a:lvl1pPr>
              <a:defRPr/>
            </a:lvl1pPr>
          </a:lstStyle>
          <a:p>
            <a:fld id="{B154B75A-B98F-4A64-BDFE-58510C8176B2}" type="datetime1">
              <a:rPr lang="zh-CN" altLang="en-US" smtClean="0"/>
              <a:t>2023/8/16</a:t>
            </a:fld>
            <a:endParaRPr lang="zh-CN" altLang="en-US"/>
          </a:p>
        </p:txBody>
      </p:sp>
      <p:sp>
        <p:nvSpPr>
          <p:cNvPr id="6" name="页脚占位符 4">
            <a:extLst>
              <a:ext uri="{FF2B5EF4-FFF2-40B4-BE49-F238E27FC236}">
                <a16:creationId xmlns:a16="http://schemas.microsoft.com/office/drawing/2014/main" id="{92ADB994-2E8D-48BC-9387-63E2EFE2669A}"/>
              </a:ext>
            </a:extLst>
          </p:cNvPr>
          <p:cNvSpPr>
            <a:spLocks noGrp="1"/>
          </p:cNvSpPr>
          <p:nvPr>
            <p:ph type="ftr" sz="quarter" idx="11"/>
          </p:nvPr>
        </p:nvSpPr>
        <p:spPr/>
        <p:txBody>
          <a:bodyPr/>
          <a:lstStyle>
            <a:lvl1pPr>
              <a:defRPr/>
            </a:lvl1pPr>
          </a:lstStyle>
          <a:p>
            <a:r>
              <a:rPr lang="en-US" altLang="zh-CN"/>
              <a:t>2023</a:t>
            </a:r>
            <a:r>
              <a:rPr lang="zh-CN" altLang="en-US"/>
              <a:t>年高能物理计算暑期学校</a:t>
            </a:r>
          </a:p>
        </p:txBody>
      </p:sp>
      <p:sp>
        <p:nvSpPr>
          <p:cNvPr id="7" name="灯片编号占位符 5">
            <a:extLst>
              <a:ext uri="{FF2B5EF4-FFF2-40B4-BE49-F238E27FC236}">
                <a16:creationId xmlns:a16="http://schemas.microsoft.com/office/drawing/2014/main" id="{DC6AE47D-C5A2-4C85-84DD-14863AAB2308}"/>
              </a:ext>
            </a:extLst>
          </p:cNvPr>
          <p:cNvSpPr>
            <a:spLocks noGrp="1"/>
          </p:cNvSpPr>
          <p:nvPr>
            <p:ph type="sldNum" sz="quarter" idx="12"/>
          </p:nvPr>
        </p:nvSpPr>
        <p:spPr/>
        <p:txBody>
          <a:bodyPr/>
          <a:lstStyle>
            <a:lvl1pPr>
              <a:defRPr/>
            </a:lvl1pPr>
          </a:lstStyle>
          <a:p>
            <a:fld id="{CE6D3C30-BE9F-424B-BA82-356D36D3824A}" type="slidenum">
              <a:rPr lang="zh-CN" altLang="en-US" smtClean="0"/>
              <a:t>‹#›</a:t>
            </a:fld>
            <a:endParaRPr lang="zh-CN" altLang="en-US"/>
          </a:p>
        </p:txBody>
      </p:sp>
    </p:spTree>
    <p:extLst>
      <p:ext uri="{BB962C8B-B14F-4D97-AF65-F5344CB8AC3E}">
        <p14:creationId xmlns:p14="http://schemas.microsoft.com/office/powerpoint/2010/main" val="3637053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C90B5389-8D18-4F0A-AC6F-5D54EC47CAE3}"/>
              </a:ext>
            </a:extLst>
          </p:cNvPr>
          <p:cNvSpPr>
            <a:spLocks noChangeArrowheads="1"/>
          </p:cNvSpPr>
          <p:nvPr/>
        </p:nvSpPr>
        <p:spPr bwMode="auto">
          <a:xfrm>
            <a:off x="0" y="6424559"/>
            <a:ext cx="12192000" cy="452436"/>
          </a:xfrm>
          <a:prstGeom prst="rect">
            <a:avLst/>
          </a:prstGeom>
          <a:solidFill>
            <a:srgbClr val="0070C0"/>
          </a:solidFill>
          <a:ln w="9525">
            <a:noFill/>
            <a:miter lim="800000"/>
            <a:headEnd/>
            <a:tailEnd/>
          </a:ln>
          <a:effectLst/>
        </p:spPr>
        <p:txBody>
          <a:bodyPr wrap="none" anchor="ctr"/>
          <a:lstStyle/>
          <a:p>
            <a:pPr eaLnBrk="1" hangingPunct="1">
              <a:defRPr/>
            </a:pPr>
            <a:endParaRPr lang="zh-CN" altLang="en-US" sz="4400" dirty="0">
              <a:solidFill>
                <a:schemeClr val="bg1"/>
              </a:solidFill>
              <a:effectLst>
                <a:outerShdw blurRad="38100" dist="38100" dir="2700000" algn="tl">
                  <a:srgbClr val="000000">
                    <a:alpha val="43137"/>
                  </a:srgbClr>
                </a:outerShdw>
              </a:effectLst>
              <a:latin typeface="+mn-ea"/>
              <a:ea typeface="+mn-ea"/>
            </a:endParaRPr>
          </a:p>
        </p:txBody>
      </p:sp>
      <p:sp>
        <p:nvSpPr>
          <p:cNvPr id="1027" name="标题占位符 1">
            <a:extLst>
              <a:ext uri="{FF2B5EF4-FFF2-40B4-BE49-F238E27FC236}">
                <a16:creationId xmlns:a16="http://schemas.microsoft.com/office/drawing/2014/main" id="{1C7D781C-EBDC-47A1-9AAE-1150DD747537}"/>
              </a:ext>
            </a:extLst>
          </p:cNvPr>
          <p:cNvSpPr>
            <a:spLocks noGrp="1"/>
          </p:cNvSpPr>
          <p:nvPr>
            <p:ph type="title"/>
          </p:nvPr>
        </p:nvSpPr>
        <p:spPr bwMode="auto">
          <a:xfrm>
            <a:off x="838200" y="365126"/>
            <a:ext cx="10515600" cy="85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dirty="0"/>
              <a:t>单击此处编辑母版标题样式</a:t>
            </a:r>
          </a:p>
        </p:txBody>
      </p:sp>
      <p:sp>
        <p:nvSpPr>
          <p:cNvPr id="1028" name="文本占位符 2">
            <a:extLst>
              <a:ext uri="{FF2B5EF4-FFF2-40B4-BE49-F238E27FC236}">
                <a16:creationId xmlns:a16="http://schemas.microsoft.com/office/drawing/2014/main" id="{3FEC7D9A-60E6-4AAF-B4D7-2003B2189080}"/>
              </a:ext>
            </a:extLst>
          </p:cNvPr>
          <p:cNvSpPr>
            <a:spLocks noGrp="1"/>
          </p:cNvSpPr>
          <p:nvPr>
            <p:ph type="body" idx="1"/>
          </p:nvPr>
        </p:nvSpPr>
        <p:spPr bwMode="auto">
          <a:xfrm>
            <a:off x="838200" y="1447801"/>
            <a:ext cx="10515600" cy="4729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a:extLst>
              <a:ext uri="{FF2B5EF4-FFF2-40B4-BE49-F238E27FC236}">
                <a16:creationId xmlns:a16="http://schemas.microsoft.com/office/drawing/2014/main" id="{5A99FE6B-D9A4-4460-A444-F523E71CB2E3}"/>
              </a:ext>
            </a:extLst>
          </p:cNvPr>
          <p:cNvSpPr>
            <a:spLocks noGrp="1"/>
          </p:cNvSpPr>
          <p:nvPr>
            <p:ph type="dt" sz="half" idx="2"/>
          </p:nvPr>
        </p:nvSpPr>
        <p:spPr>
          <a:xfrm>
            <a:off x="3473497" y="6504105"/>
            <a:ext cx="1281251" cy="304799"/>
          </a:xfrm>
          <a:prstGeom prst="rect">
            <a:avLst/>
          </a:prstGeom>
        </p:spPr>
        <p:txBody>
          <a:bodyPr vert="horz" lIns="91440" tIns="45720" rIns="91440" bIns="45720" rtlCol="0" anchor="ctr"/>
          <a:lstStyle>
            <a:lvl1pPr algn="l" eaLnBrk="1" hangingPunct="1">
              <a:defRPr sz="1200" b="0">
                <a:solidFill>
                  <a:schemeClr val="bg1"/>
                </a:solidFill>
                <a:latin typeface="Consolas" panose="020B0609020204030204" pitchFamily="49" charset="0"/>
                <a:ea typeface="宋体" panose="02010600030101010101" pitchFamily="2" charset="-122"/>
              </a:defRPr>
            </a:lvl1pPr>
          </a:lstStyle>
          <a:p>
            <a:fld id="{67678A58-A25A-4BD9-8A4A-B18B43521F06}"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E99A8322-36D4-4157-B812-6C4D2E2B3718}"/>
              </a:ext>
            </a:extLst>
          </p:cNvPr>
          <p:cNvSpPr>
            <a:spLocks noGrp="1"/>
          </p:cNvSpPr>
          <p:nvPr>
            <p:ph type="ftr" sz="quarter" idx="3"/>
          </p:nvPr>
        </p:nvSpPr>
        <p:spPr>
          <a:xfrm>
            <a:off x="5909590" y="6515005"/>
            <a:ext cx="4152900" cy="304800"/>
          </a:xfrm>
          <a:prstGeom prst="rect">
            <a:avLst/>
          </a:prstGeom>
        </p:spPr>
        <p:txBody>
          <a:bodyPr vert="horz" lIns="91440" tIns="45720" rIns="91440" bIns="45720" rtlCol="0" anchor="ctr"/>
          <a:lstStyle>
            <a:lvl1pPr algn="ctr" eaLnBrk="1" hangingPunct="1">
              <a:defRPr sz="1200" b="0">
                <a:solidFill>
                  <a:schemeClr val="bg1"/>
                </a:solidFill>
                <a:latin typeface="Consolas" panose="020B0609020204030204" pitchFamily="49" charset="0"/>
                <a:ea typeface="+mn-ea"/>
              </a:defRPr>
            </a:lvl1p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4059B9E7-9153-4FDA-9BEA-E3BB208A566A}"/>
              </a:ext>
            </a:extLst>
          </p:cNvPr>
          <p:cNvSpPr>
            <a:spLocks noGrp="1"/>
          </p:cNvSpPr>
          <p:nvPr>
            <p:ph type="sldNum" sz="quarter" idx="4"/>
          </p:nvPr>
        </p:nvSpPr>
        <p:spPr>
          <a:xfrm>
            <a:off x="10500258" y="6515005"/>
            <a:ext cx="1590142" cy="30003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b="0">
                <a:solidFill>
                  <a:schemeClr val="bg1"/>
                </a:solidFill>
                <a:latin typeface="Consolas" panose="020B0609020204030204" pitchFamily="49" charset="0"/>
                <a:ea typeface="宋体" panose="02010600030101010101" pitchFamily="2" charset="-122"/>
              </a:defRPr>
            </a:lvl1pPr>
          </a:lstStyle>
          <a:p>
            <a:fld id="{CE6D3C30-BE9F-424B-BA82-356D36D3824A}" type="slidenum">
              <a:rPr lang="zh-CN" altLang="en-US" smtClean="0"/>
              <a:t>‹#›</a:t>
            </a:fld>
            <a:endParaRPr lang="zh-CN" altLang="en-US"/>
          </a:p>
        </p:txBody>
      </p:sp>
      <p:pic>
        <p:nvPicPr>
          <p:cNvPr id="9" name="图片 8">
            <a:extLst>
              <a:ext uri="{FF2B5EF4-FFF2-40B4-BE49-F238E27FC236}">
                <a16:creationId xmlns:a16="http://schemas.microsoft.com/office/drawing/2014/main" id="{7A4DE339-D472-45E5-857F-05DBC5DDB94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6443555"/>
            <a:ext cx="2017510" cy="414445"/>
          </a:xfrm>
          <a:prstGeom prst="rect">
            <a:avLst/>
          </a:prstGeom>
        </p:spPr>
      </p:pic>
    </p:spTree>
    <p:extLst>
      <p:ext uri="{BB962C8B-B14F-4D97-AF65-F5344CB8AC3E}">
        <p14:creationId xmlns:p14="http://schemas.microsoft.com/office/powerpoint/2010/main" val="1590043369"/>
      </p:ext>
    </p:extLst>
  </p:cSld>
  <p:clrMap bg1="lt1" tx1="dk1" bg2="lt2" tx2="dk2" accent1="accent1" accent2="accent2" accent3="accent3" accent4="accent4" accent5="accent5" accent6="accent6" hlink="hlink" folHlink="folHlink"/>
  <p:sldLayoutIdLst>
    <p:sldLayoutId id="2147483861" r:id="rId1"/>
    <p:sldLayoutId id="2147483862" r:id="rId2"/>
    <p:sldLayoutId id="2147483863" r:id="rId3"/>
    <p:sldLayoutId id="2147483864" r:id="rId4"/>
    <p:sldLayoutId id="2147483865" r:id="rId5"/>
    <p:sldLayoutId id="2147483866" r:id="rId6"/>
    <p:sldLayoutId id="2147483867" r:id="rId7"/>
    <p:sldLayoutId id="2147483868" r:id="rId8"/>
    <p:sldLayoutId id="2147483869" r:id="rId9"/>
    <p:sldLayoutId id="2147483870" r:id="rId10"/>
    <p:sldLayoutId id="2147483871" r:id="rId11"/>
    <p:sldLayoutId id="2147483872" r:id="rId12"/>
    <p:sldLayoutId id="2147483873" r:id="rId13"/>
  </p:sldLayoutIdLst>
  <p:hf hdr="0"/>
  <p:txStyles>
    <p:titleStyle>
      <a:lvl1pPr algn="l" rtl="0" eaLnBrk="1" fontAlgn="base" hangingPunct="1">
        <a:lnSpc>
          <a:spcPct val="90000"/>
        </a:lnSpc>
        <a:spcBef>
          <a:spcPct val="0"/>
        </a:spcBef>
        <a:spcAft>
          <a:spcPct val="0"/>
        </a:spcAft>
        <a:defRPr sz="4400" kern="1200">
          <a:solidFill>
            <a:srgbClr val="0070C0"/>
          </a:solidFill>
          <a:latin typeface="+mj-lt"/>
          <a:ea typeface="+mj-ea"/>
          <a:cs typeface="+mj-cs"/>
        </a:defRPr>
      </a:lvl1pPr>
      <a:lvl2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2pPr>
      <a:lvl3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3pPr>
      <a:lvl4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4pPr>
      <a:lvl5pPr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5pPr>
      <a:lvl6pPr marL="4572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6pPr>
      <a:lvl7pPr marL="9144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7pPr>
      <a:lvl8pPr marL="13716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8pPr>
      <a:lvl9pPr marL="1828800" algn="l" rtl="0" eaLnBrk="1" fontAlgn="base" hangingPunct="1">
        <a:lnSpc>
          <a:spcPct val="90000"/>
        </a:lnSpc>
        <a:spcBef>
          <a:spcPct val="0"/>
        </a:spcBef>
        <a:spcAft>
          <a:spcPct val="0"/>
        </a:spcAft>
        <a:defRPr sz="4400">
          <a:solidFill>
            <a:srgbClr val="0070C0"/>
          </a:solidFill>
          <a:latin typeface="Calibri Light" panose="020F0302020204030204" pitchFamily="34" charset="0"/>
          <a:ea typeface="宋体" panose="02010600030101010101" pitchFamily="2" charset="-122"/>
        </a:defRPr>
      </a:lvl9pPr>
    </p:titleStyle>
    <p:bodyStyle>
      <a:lvl1pPr marL="228600" indent="-228600" algn="l" rtl="0" eaLnBrk="1" fontAlgn="base" hangingPunct="1">
        <a:lnSpc>
          <a:spcPct val="120000"/>
        </a:lnSpc>
        <a:spcBef>
          <a:spcPts val="0"/>
        </a:spcBef>
        <a:spcAft>
          <a:spcPct val="0"/>
        </a:spcAft>
        <a:buFont typeface="Arial" panose="020B0604020202020204" pitchFamily="34" charset="0"/>
        <a:buChar char="•"/>
        <a:defRPr sz="2800" kern="1200" baseline="0">
          <a:solidFill>
            <a:srgbClr val="0070C0"/>
          </a:solidFill>
          <a:latin typeface="Consolas" panose="020B0609020204030204" pitchFamily="49" charset="0"/>
          <a:ea typeface="宋体" panose="02010600030101010101" pitchFamily="2" charset="-122"/>
          <a:cs typeface="+mn-cs"/>
        </a:defRPr>
      </a:lvl1pPr>
      <a:lvl2pPr marL="685800" indent="-228600" algn="l" rtl="0" eaLnBrk="1" fontAlgn="base" hangingPunct="1">
        <a:lnSpc>
          <a:spcPct val="120000"/>
        </a:lnSpc>
        <a:spcBef>
          <a:spcPts val="0"/>
        </a:spcBef>
        <a:spcAft>
          <a:spcPct val="0"/>
        </a:spcAft>
        <a:buFont typeface="Arial" panose="020B0604020202020204" pitchFamily="34" charset="0"/>
        <a:buChar char="•"/>
        <a:defRPr sz="2400" kern="1200" baseline="0">
          <a:solidFill>
            <a:srgbClr val="595959"/>
          </a:solidFill>
          <a:latin typeface="Consolas" panose="020B0609020204030204" pitchFamily="49" charset="0"/>
          <a:ea typeface="宋体" panose="02010600030101010101" pitchFamily="2" charset="-122"/>
          <a:cs typeface="+mn-cs"/>
        </a:defRPr>
      </a:lvl2pPr>
      <a:lvl3pPr marL="11430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3pPr>
      <a:lvl4pPr marL="16002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4pPr>
      <a:lvl5pPr marL="20574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rucio.cern.ch/" TargetMode="Externa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apeters.web.cern.ch/apeters/csc2018/_downloads/acd7f44e664e4e45a7ce2d82679edd5f/CSC-DT-2018-Introduction.pdf" TargetMode="External"/><Relationship Id="rId2" Type="http://schemas.openxmlformats.org/officeDocument/2006/relationships/hyperlink" Target="https://indico.cern.ch/event/769356/contributions/3197035/attachments/1743595/3151809/2019-09-CSC-Alberto-Pace-Data-Technologies.v54_4_UP.pdf" TargetMode="External"/><Relationship Id="rId1" Type="http://schemas.openxmlformats.org/officeDocument/2006/relationships/slideLayout" Target="../slideLayouts/slideLayout2.xml"/><Relationship Id="rId5" Type="http://schemas.openxmlformats.org/officeDocument/2006/relationships/hyperlink" Target="http://sponce.web.cern.ch/sponce/CSC/slides/" TargetMode="External"/><Relationship Id="rId4" Type="http://schemas.openxmlformats.org/officeDocument/2006/relationships/hyperlink" Target="https://apeters.web.cern.ch/apeters/csc2018/Introduction.html"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B079A04-A1E5-4E88-AFF6-CEBFD1498B60}"/>
              </a:ext>
            </a:extLst>
          </p:cNvPr>
          <p:cNvSpPr>
            <a:spLocks noGrp="1"/>
          </p:cNvSpPr>
          <p:nvPr>
            <p:ph type="ctrTitle"/>
          </p:nvPr>
        </p:nvSpPr>
        <p:spPr/>
        <p:txBody>
          <a:bodyPr/>
          <a:lstStyle/>
          <a:p>
            <a:r>
              <a:rPr lang="zh-CN" altLang="en-US" dirty="0"/>
              <a:t>高能物理数据存储技术</a:t>
            </a:r>
          </a:p>
        </p:txBody>
      </p:sp>
      <p:sp>
        <p:nvSpPr>
          <p:cNvPr id="3" name="副标题 2">
            <a:extLst>
              <a:ext uri="{FF2B5EF4-FFF2-40B4-BE49-F238E27FC236}">
                <a16:creationId xmlns:a16="http://schemas.microsoft.com/office/drawing/2014/main" id="{8BD3DF3E-C755-4D30-A9CA-D3C4F9F11776}"/>
              </a:ext>
            </a:extLst>
          </p:cNvPr>
          <p:cNvSpPr>
            <a:spLocks noGrp="1"/>
          </p:cNvSpPr>
          <p:nvPr>
            <p:ph type="subTitle" idx="1"/>
          </p:nvPr>
        </p:nvSpPr>
        <p:spPr/>
        <p:txBody>
          <a:bodyPr/>
          <a:lstStyle/>
          <a:p>
            <a:endParaRPr lang="en-US" altLang="zh-CN" dirty="0"/>
          </a:p>
          <a:p>
            <a:r>
              <a:rPr lang="zh-CN" altLang="en-US" dirty="0"/>
              <a:t>李海波</a:t>
            </a:r>
            <a:endParaRPr lang="en-US" altLang="zh-CN" dirty="0"/>
          </a:p>
          <a:p>
            <a:r>
              <a:rPr lang="zh-CN" altLang="en-US" dirty="0"/>
              <a:t>高能所计算中心</a:t>
            </a:r>
            <a:endParaRPr lang="en-US" altLang="zh-CN" dirty="0"/>
          </a:p>
          <a:p>
            <a:r>
              <a:rPr lang="en-US" altLang="zh-CN" dirty="0"/>
              <a:t>2023-8-17</a:t>
            </a:r>
          </a:p>
        </p:txBody>
      </p:sp>
    </p:spTree>
    <p:extLst>
      <p:ext uri="{BB962C8B-B14F-4D97-AF65-F5344CB8AC3E}">
        <p14:creationId xmlns:p14="http://schemas.microsoft.com/office/powerpoint/2010/main" val="15627610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E792E1B-4990-4559-B7B8-AE3F220384FE}"/>
              </a:ext>
            </a:extLst>
          </p:cNvPr>
          <p:cNvSpPr>
            <a:spLocks noGrp="1"/>
          </p:cNvSpPr>
          <p:nvPr>
            <p:ph type="title"/>
          </p:nvPr>
        </p:nvSpPr>
        <p:spPr/>
        <p:txBody>
          <a:bodyPr/>
          <a:lstStyle/>
          <a:p>
            <a:r>
              <a:rPr lang="zh-CN" altLang="en-US" dirty="0"/>
              <a:t>分布式文件系统的组成</a:t>
            </a:r>
          </a:p>
        </p:txBody>
      </p:sp>
      <p:sp>
        <p:nvSpPr>
          <p:cNvPr id="3" name="内容占位符 2">
            <a:extLst>
              <a:ext uri="{FF2B5EF4-FFF2-40B4-BE49-F238E27FC236}">
                <a16:creationId xmlns:a16="http://schemas.microsoft.com/office/drawing/2014/main" id="{DCFC623B-141E-4B92-8F1A-C95E42BFAEA1}"/>
              </a:ext>
            </a:extLst>
          </p:cNvPr>
          <p:cNvSpPr>
            <a:spLocks noGrp="1"/>
          </p:cNvSpPr>
          <p:nvPr>
            <p:ph idx="1"/>
          </p:nvPr>
        </p:nvSpPr>
        <p:spPr/>
        <p:txBody>
          <a:bodyPr/>
          <a:lstStyle/>
          <a:p>
            <a:r>
              <a:rPr lang="zh-CN" altLang="en-US" sz="2400" dirty="0"/>
              <a:t>元数据和数据</a:t>
            </a:r>
          </a:p>
          <a:p>
            <a:pPr lvl="1"/>
            <a:r>
              <a:rPr lang="zh-CN" altLang="en-US" sz="2000" dirty="0">
                <a:solidFill>
                  <a:srgbClr val="FF0000"/>
                </a:solidFill>
              </a:rPr>
              <a:t>元数据</a:t>
            </a:r>
            <a:r>
              <a:rPr lang="zh-CN" altLang="en-US" sz="2000" dirty="0"/>
              <a:t>指文件的</a:t>
            </a:r>
            <a:r>
              <a:rPr lang="zh-CN" altLang="en-US" sz="2000" dirty="0">
                <a:solidFill>
                  <a:srgbClr val="FF0000"/>
                </a:solidFill>
              </a:rPr>
              <a:t>属主、访问权限和时间、扩展属性</a:t>
            </a:r>
            <a:r>
              <a:rPr lang="zh-CN" altLang="en-US" sz="2000" dirty="0"/>
              <a:t>等</a:t>
            </a:r>
          </a:p>
          <a:p>
            <a:pPr lvl="1"/>
            <a:r>
              <a:rPr lang="zh-CN" altLang="en-US" sz="2000" dirty="0">
                <a:solidFill>
                  <a:srgbClr val="FF0000"/>
                </a:solidFill>
              </a:rPr>
              <a:t>数据</a:t>
            </a:r>
            <a:r>
              <a:rPr lang="zh-CN" altLang="en-US" sz="2000" dirty="0"/>
              <a:t>是文件的</a:t>
            </a:r>
            <a:r>
              <a:rPr lang="zh-CN" altLang="en-US" sz="2000" dirty="0">
                <a:solidFill>
                  <a:srgbClr val="FF0000"/>
                </a:solidFill>
              </a:rPr>
              <a:t>内容</a:t>
            </a:r>
          </a:p>
          <a:p>
            <a:pPr lvl="1"/>
            <a:r>
              <a:rPr lang="zh-CN" altLang="en-US" sz="2000" dirty="0"/>
              <a:t>元数据和数据</a:t>
            </a:r>
            <a:r>
              <a:rPr lang="zh-CN" altLang="en-US" sz="2000" dirty="0">
                <a:solidFill>
                  <a:srgbClr val="FF0000"/>
                </a:solidFill>
              </a:rPr>
              <a:t>分离</a:t>
            </a:r>
            <a:r>
              <a:rPr lang="zh-CN" altLang="en-US" sz="2000" dirty="0"/>
              <a:t>的设计能够更好的保证数据的一致性和性能的可扩展性</a:t>
            </a:r>
          </a:p>
          <a:p>
            <a:r>
              <a:rPr lang="zh-CN" altLang="en-US" sz="2400" dirty="0"/>
              <a:t>元数据服务器（集群）</a:t>
            </a:r>
          </a:p>
          <a:p>
            <a:pPr lvl="1"/>
            <a:r>
              <a:rPr lang="zh-CN" altLang="en-US" sz="2000" dirty="0"/>
              <a:t>解决文件的逻辑文件名和物理存放位置的映射关系</a:t>
            </a:r>
          </a:p>
          <a:p>
            <a:pPr lvl="2"/>
            <a:r>
              <a:rPr lang="zh-CN" altLang="en-US" sz="1800" dirty="0"/>
              <a:t> </a:t>
            </a:r>
            <a:r>
              <a:rPr lang="en-US" altLang="zh-CN" sz="1800" dirty="0"/>
              <a:t>/home/</a:t>
            </a:r>
            <a:r>
              <a:rPr lang="en-US" altLang="zh-CN" sz="1800" dirty="0" err="1"/>
              <a:t>myfile</a:t>
            </a:r>
            <a:r>
              <a:rPr lang="en-US" altLang="zh-CN" sz="1800" dirty="0"/>
              <a:t>-&gt; (obj1 on dataserver1, obj2 on dataserevr2 …)</a:t>
            </a:r>
          </a:p>
          <a:p>
            <a:pPr lvl="1"/>
            <a:r>
              <a:rPr lang="zh-CN" altLang="en-US" sz="2000" dirty="0"/>
              <a:t>控制文件访问权限 </a:t>
            </a:r>
          </a:p>
          <a:p>
            <a:pPr lvl="2"/>
            <a:r>
              <a:rPr lang="en-US" altLang="zh-CN" sz="1800" dirty="0"/>
              <a:t>(set/get </a:t>
            </a:r>
            <a:r>
              <a:rPr lang="en-US" altLang="zh-CN" sz="1800" dirty="0" err="1"/>
              <a:t>attr</a:t>
            </a:r>
            <a:r>
              <a:rPr lang="en-US" altLang="zh-CN" sz="1800" dirty="0"/>
              <a:t>, set/get </a:t>
            </a:r>
            <a:r>
              <a:rPr lang="en-US" altLang="zh-CN" sz="1800" dirty="0" err="1"/>
              <a:t>acl</a:t>
            </a:r>
            <a:r>
              <a:rPr lang="en-US" altLang="zh-CN" sz="1800" dirty="0"/>
              <a:t>, </a:t>
            </a:r>
            <a:r>
              <a:rPr lang="en-US" altLang="zh-CN" sz="1800" dirty="0" err="1"/>
              <a:t>chmod</a:t>
            </a:r>
            <a:r>
              <a:rPr lang="en-US" altLang="zh-CN" sz="1800" dirty="0"/>
              <a:t> …)</a:t>
            </a:r>
          </a:p>
          <a:p>
            <a:pPr lvl="1"/>
            <a:r>
              <a:rPr lang="zh-CN" altLang="en-US" sz="2000" dirty="0"/>
              <a:t>管理名字空间</a:t>
            </a:r>
          </a:p>
          <a:p>
            <a:pPr lvl="2"/>
            <a:r>
              <a:rPr lang="en-US" altLang="zh-CN" sz="1800" dirty="0"/>
              <a:t>Lookup ,create, delete</a:t>
            </a:r>
          </a:p>
          <a:p>
            <a:r>
              <a:rPr lang="zh-CN" altLang="en-US" sz="2400" dirty="0"/>
              <a:t>数据服务器（集群）</a:t>
            </a:r>
          </a:p>
          <a:p>
            <a:pPr lvl="1"/>
            <a:r>
              <a:rPr lang="en-US" altLang="zh-CN" sz="2000" dirty="0"/>
              <a:t>Read, write, seek, create, delete </a:t>
            </a:r>
          </a:p>
          <a:p>
            <a:endParaRPr lang="zh-CN" altLang="en-US" sz="2400" dirty="0"/>
          </a:p>
        </p:txBody>
      </p:sp>
      <p:sp>
        <p:nvSpPr>
          <p:cNvPr id="4" name="日期占位符 3">
            <a:extLst>
              <a:ext uri="{FF2B5EF4-FFF2-40B4-BE49-F238E27FC236}">
                <a16:creationId xmlns:a16="http://schemas.microsoft.com/office/drawing/2014/main" id="{86473129-69F5-4067-8D4A-FF3F773EB7DB}"/>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8DE869FC-DB5D-4503-B33D-E75A4D1E68D9}"/>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EC292CD7-74CD-44B7-8AE5-145E50212711}"/>
              </a:ext>
            </a:extLst>
          </p:cNvPr>
          <p:cNvSpPr>
            <a:spLocks noGrp="1"/>
          </p:cNvSpPr>
          <p:nvPr>
            <p:ph type="sldNum" sz="quarter" idx="4"/>
          </p:nvPr>
        </p:nvSpPr>
        <p:spPr/>
        <p:txBody>
          <a:bodyPr/>
          <a:lstStyle/>
          <a:p>
            <a:fld id="{CE6D3C30-BE9F-424B-BA82-356D36D3824A}" type="slidenum">
              <a:rPr lang="zh-CN" altLang="en-US" smtClean="0"/>
              <a:t>10</a:t>
            </a:fld>
            <a:endParaRPr lang="zh-CN" altLang="en-US"/>
          </a:p>
        </p:txBody>
      </p:sp>
      <p:pic>
        <p:nvPicPr>
          <p:cNvPr id="7" name="图片 6">
            <a:extLst>
              <a:ext uri="{FF2B5EF4-FFF2-40B4-BE49-F238E27FC236}">
                <a16:creationId xmlns:a16="http://schemas.microsoft.com/office/drawing/2014/main" id="{F3E2BA53-628E-4AB2-8B8D-61F3A2C41D07}"/>
              </a:ext>
            </a:extLst>
          </p:cNvPr>
          <p:cNvPicPr>
            <a:picLocks noChangeAspect="1"/>
          </p:cNvPicPr>
          <p:nvPr/>
        </p:nvPicPr>
        <p:blipFill>
          <a:blip r:embed="rId2"/>
          <a:stretch>
            <a:fillRect/>
          </a:stretch>
        </p:blipFill>
        <p:spPr>
          <a:xfrm>
            <a:off x="6581896" y="4019402"/>
            <a:ext cx="5119186" cy="1903098"/>
          </a:xfrm>
          <a:prstGeom prst="rect">
            <a:avLst/>
          </a:prstGeom>
        </p:spPr>
      </p:pic>
    </p:spTree>
    <p:extLst>
      <p:ext uri="{BB962C8B-B14F-4D97-AF65-F5344CB8AC3E}">
        <p14:creationId xmlns:p14="http://schemas.microsoft.com/office/powerpoint/2010/main" val="30295420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4CBB23-AB47-4E33-A0FC-6F8711A252DC}"/>
              </a:ext>
            </a:extLst>
          </p:cNvPr>
          <p:cNvSpPr>
            <a:spLocks noGrp="1"/>
          </p:cNvSpPr>
          <p:nvPr>
            <p:ph type="title"/>
          </p:nvPr>
        </p:nvSpPr>
        <p:spPr/>
        <p:txBody>
          <a:bodyPr/>
          <a:lstStyle/>
          <a:p>
            <a:r>
              <a:rPr lang="zh-CN" altLang="en-US" dirty="0"/>
              <a:t>分布式文件系统架构</a:t>
            </a:r>
          </a:p>
        </p:txBody>
      </p:sp>
      <p:sp>
        <p:nvSpPr>
          <p:cNvPr id="3" name="内容占位符 2">
            <a:extLst>
              <a:ext uri="{FF2B5EF4-FFF2-40B4-BE49-F238E27FC236}">
                <a16:creationId xmlns:a16="http://schemas.microsoft.com/office/drawing/2014/main" id="{255C4A0F-AE75-4B07-A89E-402ACEFEC174}"/>
              </a:ext>
            </a:extLst>
          </p:cNvPr>
          <p:cNvSpPr>
            <a:spLocks noGrp="1"/>
          </p:cNvSpPr>
          <p:nvPr>
            <p:ph idx="1"/>
          </p:nvPr>
        </p:nvSpPr>
        <p:spPr/>
        <p:txBody>
          <a:bodyPr/>
          <a:lstStyle/>
          <a:p>
            <a:r>
              <a:rPr lang="zh-CN" altLang="en-US" dirty="0"/>
              <a:t>以</a:t>
            </a:r>
            <a:r>
              <a:rPr lang="en-US" altLang="zh-CN" dirty="0"/>
              <a:t>EOS</a:t>
            </a:r>
            <a:r>
              <a:rPr lang="zh-CN" altLang="en-US" dirty="0"/>
              <a:t>文件系统为例</a:t>
            </a:r>
          </a:p>
        </p:txBody>
      </p:sp>
      <p:sp>
        <p:nvSpPr>
          <p:cNvPr id="4" name="日期占位符 3">
            <a:extLst>
              <a:ext uri="{FF2B5EF4-FFF2-40B4-BE49-F238E27FC236}">
                <a16:creationId xmlns:a16="http://schemas.microsoft.com/office/drawing/2014/main" id="{13B2229C-2C78-4020-A3C9-3E53FEEB328E}"/>
              </a:ext>
            </a:extLst>
          </p:cNvPr>
          <p:cNvSpPr>
            <a:spLocks noGrp="1"/>
          </p:cNvSpPr>
          <p:nvPr>
            <p:ph type="dt" sz="half" idx="2"/>
          </p:nvPr>
        </p:nvSpPr>
        <p:spPr/>
        <p:txBody>
          <a:bodyPr/>
          <a:lstStyle/>
          <a:p>
            <a:fld id="{DF05075B-3F33-407C-8CB2-5F3C5CB0C6B2}" type="datetime1">
              <a:rPr lang="zh-CN" altLang="en-US" smtClean="0"/>
              <a:t>2023/8/17</a:t>
            </a:fld>
            <a:endParaRPr lang="zh-CN" altLang="en-US" dirty="0"/>
          </a:p>
        </p:txBody>
      </p:sp>
      <p:sp>
        <p:nvSpPr>
          <p:cNvPr id="5" name="页脚占位符 4">
            <a:extLst>
              <a:ext uri="{FF2B5EF4-FFF2-40B4-BE49-F238E27FC236}">
                <a16:creationId xmlns:a16="http://schemas.microsoft.com/office/drawing/2014/main" id="{7E087CB7-9320-404D-B2BC-2FCDCF488C7E}"/>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1563C194-2736-47A8-903E-C7E72753E69E}"/>
              </a:ext>
            </a:extLst>
          </p:cNvPr>
          <p:cNvSpPr>
            <a:spLocks noGrp="1"/>
          </p:cNvSpPr>
          <p:nvPr>
            <p:ph type="sldNum" sz="quarter" idx="4"/>
          </p:nvPr>
        </p:nvSpPr>
        <p:spPr/>
        <p:txBody>
          <a:bodyPr/>
          <a:lstStyle/>
          <a:p>
            <a:fld id="{CE6D3C30-BE9F-424B-BA82-356D36D3824A}" type="slidenum">
              <a:rPr lang="zh-CN" altLang="en-US" smtClean="0"/>
              <a:t>11</a:t>
            </a:fld>
            <a:endParaRPr lang="zh-CN" altLang="en-US"/>
          </a:p>
        </p:txBody>
      </p:sp>
      <p:pic>
        <p:nvPicPr>
          <p:cNvPr id="10" name="图片 9">
            <a:extLst>
              <a:ext uri="{FF2B5EF4-FFF2-40B4-BE49-F238E27FC236}">
                <a16:creationId xmlns:a16="http://schemas.microsoft.com/office/drawing/2014/main" id="{1492E4EB-CE77-4965-BF8D-14C883885C57}"/>
              </a:ext>
            </a:extLst>
          </p:cNvPr>
          <p:cNvPicPr>
            <a:picLocks noChangeAspect="1"/>
          </p:cNvPicPr>
          <p:nvPr/>
        </p:nvPicPr>
        <p:blipFill>
          <a:blip r:embed="rId2"/>
          <a:stretch>
            <a:fillRect/>
          </a:stretch>
        </p:blipFill>
        <p:spPr>
          <a:xfrm>
            <a:off x="1556443" y="1749933"/>
            <a:ext cx="8506047" cy="4349998"/>
          </a:xfrm>
          <a:prstGeom prst="rect">
            <a:avLst/>
          </a:prstGeom>
        </p:spPr>
      </p:pic>
    </p:spTree>
    <p:extLst>
      <p:ext uri="{BB962C8B-B14F-4D97-AF65-F5344CB8AC3E}">
        <p14:creationId xmlns:p14="http://schemas.microsoft.com/office/powerpoint/2010/main" val="30697046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31131BD-8417-4FE5-8CF9-EBD4451035AF}"/>
              </a:ext>
            </a:extLst>
          </p:cNvPr>
          <p:cNvSpPr>
            <a:spLocks noGrp="1"/>
          </p:cNvSpPr>
          <p:nvPr>
            <p:ph type="title"/>
          </p:nvPr>
        </p:nvSpPr>
        <p:spPr/>
        <p:txBody>
          <a:bodyPr/>
          <a:lstStyle/>
          <a:p>
            <a:r>
              <a:rPr lang="zh-CN" altLang="en-US" dirty="0"/>
              <a:t>数据分布和均衡</a:t>
            </a:r>
          </a:p>
        </p:txBody>
      </p:sp>
      <p:sp>
        <p:nvSpPr>
          <p:cNvPr id="3" name="内容占位符 2">
            <a:extLst>
              <a:ext uri="{FF2B5EF4-FFF2-40B4-BE49-F238E27FC236}">
                <a16:creationId xmlns:a16="http://schemas.microsoft.com/office/drawing/2014/main" id="{6D233AC1-F973-4E34-ABBB-CDD8526A9C63}"/>
              </a:ext>
            </a:extLst>
          </p:cNvPr>
          <p:cNvSpPr>
            <a:spLocks noGrp="1"/>
          </p:cNvSpPr>
          <p:nvPr>
            <p:ph idx="1"/>
          </p:nvPr>
        </p:nvSpPr>
        <p:spPr/>
        <p:txBody>
          <a:bodyPr/>
          <a:lstStyle/>
          <a:p>
            <a:r>
              <a:rPr lang="zh-CN" altLang="en-US" dirty="0"/>
              <a:t>文件创建时，元数据服务器会根据文件的分条规则在一个或多个存储设备上为文件创建一个或者多个对象</a:t>
            </a:r>
          </a:p>
          <a:p>
            <a:pPr lvl="1"/>
            <a:r>
              <a:rPr lang="zh-CN" altLang="en-US" dirty="0"/>
              <a:t>当存储设备水位差不多时，采用循环放置法</a:t>
            </a:r>
          </a:p>
          <a:p>
            <a:pPr lvl="1"/>
            <a:r>
              <a:rPr lang="zh-CN" altLang="en-US" dirty="0"/>
              <a:t>当设备水位相差很大时，采用加权循环放置法</a:t>
            </a:r>
          </a:p>
          <a:p>
            <a:r>
              <a:rPr lang="zh-CN" altLang="en-US" dirty="0"/>
              <a:t>新加入了存储设备，如何保证水位均衡和负载均衡？</a:t>
            </a:r>
          </a:p>
          <a:p>
            <a:pPr lvl="1"/>
            <a:r>
              <a:rPr lang="zh-CN" altLang="en-US" dirty="0"/>
              <a:t>根据数据放置算法，持续的数据删除和写入可以保证存储水位最终均衡</a:t>
            </a:r>
          </a:p>
          <a:p>
            <a:pPr lvl="1"/>
            <a:r>
              <a:rPr lang="zh-CN" altLang="en-US" dirty="0"/>
              <a:t>这种自然选择的方法会导致新数据集中分布在新设备，老数据集中分布在老设备上，一般管理员会通过后台数据迁移，手动均衡</a:t>
            </a:r>
          </a:p>
          <a:p>
            <a:endParaRPr lang="zh-CN" altLang="en-US" dirty="0"/>
          </a:p>
        </p:txBody>
      </p:sp>
      <p:sp>
        <p:nvSpPr>
          <p:cNvPr id="4" name="日期占位符 3">
            <a:extLst>
              <a:ext uri="{FF2B5EF4-FFF2-40B4-BE49-F238E27FC236}">
                <a16:creationId xmlns:a16="http://schemas.microsoft.com/office/drawing/2014/main" id="{F4475F3A-5050-472C-8B43-ED388D4B6757}"/>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4F990674-1207-44B7-B609-54AEEEC3BCC8}"/>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4AD8B3DC-7438-46FD-90F5-E5C8310542F2}"/>
              </a:ext>
            </a:extLst>
          </p:cNvPr>
          <p:cNvSpPr>
            <a:spLocks noGrp="1"/>
          </p:cNvSpPr>
          <p:nvPr>
            <p:ph type="sldNum" sz="quarter" idx="4"/>
          </p:nvPr>
        </p:nvSpPr>
        <p:spPr/>
        <p:txBody>
          <a:bodyPr/>
          <a:lstStyle/>
          <a:p>
            <a:fld id="{CE6D3C30-BE9F-424B-BA82-356D36D3824A}" type="slidenum">
              <a:rPr lang="zh-CN" altLang="en-US" smtClean="0"/>
              <a:t>12</a:t>
            </a:fld>
            <a:endParaRPr lang="zh-CN" altLang="en-US"/>
          </a:p>
        </p:txBody>
      </p:sp>
    </p:spTree>
    <p:extLst>
      <p:ext uri="{BB962C8B-B14F-4D97-AF65-F5344CB8AC3E}">
        <p14:creationId xmlns:p14="http://schemas.microsoft.com/office/powerpoint/2010/main" val="16090978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E5347E-8B45-451D-A1D6-D996171C7733}"/>
              </a:ext>
            </a:extLst>
          </p:cNvPr>
          <p:cNvSpPr>
            <a:spLocks noGrp="1"/>
          </p:cNvSpPr>
          <p:nvPr>
            <p:ph type="title"/>
          </p:nvPr>
        </p:nvSpPr>
        <p:spPr/>
        <p:txBody>
          <a:bodyPr/>
          <a:lstStyle/>
          <a:p>
            <a:r>
              <a:rPr lang="zh-CN" altLang="en-US" dirty="0"/>
              <a:t>服务高可用</a:t>
            </a:r>
          </a:p>
        </p:txBody>
      </p:sp>
      <p:sp>
        <p:nvSpPr>
          <p:cNvPr id="3" name="内容占位符 2">
            <a:extLst>
              <a:ext uri="{FF2B5EF4-FFF2-40B4-BE49-F238E27FC236}">
                <a16:creationId xmlns:a16="http://schemas.microsoft.com/office/drawing/2014/main" id="{57871F1D-C6D8-4009-8E86-9B9BF5C37FD1}"/>
              </a:ext>
            </a:extLst>
          </p:cNvPr>
          <p:cNvSpPr>
            <a:spLocks noGrp="1"/>
          </p:cNvSpPr>
          <p:nvPr>
            <p:ph idx="1"/>
          </p:nvPr>
        </p:nvSpPr>
        <p:spPr/>
        <p:txBody>
          <a:bodyPr/>
          <a:lstStyle/>
          <a:p>
            <a:r>
              <a:rPr lang="zh-CN" altLang="en-US" dirty="0"/>
              <a:t>数百台服务器组成的存储集群中，任何一台服务器故障，会导致全部或者部分数据无法访问，影响集群计算效率</a:t>
            </a:r>
          </a:p>
          <a:p>
            <a:r>
              <a:rPr lang="zh-CN" altLang="en-US" dirty="0"/>
              <a:t>高可用设计可以缩短服务器故障的影响时间 </a:t>
            </a:r>
          </a:p>
          <a:p>
            <a:pPr lvl="1"/>
            <a:r>
              <a:rPr lang="zh-CN" altLang="en-US" dirty="0"/>
              <a:t>在管理服务器中为每个存储设备注册多个可以访问到它的</a:t>
            </a:r>
            <a:r>
              <a:rPr lang="en-US" altLang="zh-CN" dirty="0"/>
              <a:t>IP</a:t>
            </a:r>
            <a:r>
              <a:rPr lang="zh-CN" altLang="en-US" dirty="0"/>
              <a:t>地址</a:t>
            </a:r>
          </a:p>
          <a:p>
            <a:pPr lvl="1"/>
            <a:r>
              <a:rPr lang="zh-CN" altLang="en-US" dirty="0"/>
              <a:t>备机发现主机</a:t>
            </a:r>
            <a:r>
              <a:rPr lang="en-US" altLang="zh-CN" dirty="0"/>
              <a:t>down</a:t>
            </a:r>
            <a:r>
              <a:rPr lang="zh-CN" altLang="en-US" dirty="0"/>
              <a:t>掉的时候，</a:t>
            </a:r>
            <a:r>
              <a:rPr lang="en-US" altLang="zh-CN" dirty="0"/>
              <a:t>mount </a:t>
            </a:r>
            <a:r>
              <a:rPr lang="zh-CN" altLang="en-US" dirty="0"/>
              <a:t>相关存储设备，接管存储服务</a:t>
            </a:r>
          </a:p>
          <a:p>
            <a:pPr lvl="1"/>
            <a:r>
              <a:rPr lang="en-US" altLang="zh-CN" dirty="0"/>
              <a:t>HA </a:t>
            </a:r>
            <a:r>
              <a:rPr lang="zh-CN" altLang="en-US" dirty="0"/>
              <a:t>软件，自动</a:t>
            </a:r>
            <a:r>
              <a:rPr lang="en-US" altLang="zh-CN" dirty="0"/>
              <a:t>mount</a:t>
            </a:r>
            <a:r>
              <a:rPr lang="zh-CN" altLang="en-US" dirty="0"/>
              <a:t>；人工检查，手动</a:t>
            </a:r>
            <a:r>
              <a:rPr lang="en-US" altLang="zh-CN" dirty="0"/>
              <a:t>mount</a:t>
            </a:r>
          </a:p>
          <a:p>
            <a:pPr lvl="1"/>
            <a:r>
              <a:rPr lang="zh-CN" altLang="en-US" dirty="0"/>
              <a:t>客户端发现主机</a:t>
            </a:r>
            <a:r>
              <a:rPr lang="en-US" altLang="zh-CN" dirty="0"/>
              <a:t>IP</a:t>
            </a:r>
            <a:r>
              <a:rPr lang="zh-CN" altLang="en-US" dirty="0"/>
              <a:t>不通后，会根据注册备机地址，联系备机，恢复通信</a:t>
            </a:r>
          </a:p>
          <a:p>
            <a:pPr lvl="1"/>
            <a:r>
              <a:rPr lang="zh-CN" altLang="en-US" dirty="0"/>
              <a:t>存储系统通过</a:t>
            </a:r>
            <a:r>
              <a:rPr lang="en-US" altLang="zh-CN" dirty="0"/>
              <a:t>transaction </a:t>
            </a:r>
            <a:r>
              <a:rPr lang="zh-CN" altLang="en-US" dirty="0"/>
              <a:t>保证故障</a:t>
            </a:r>
            <a:endParaRPr lang="en-US" altLang="zh-CN" dirty="0"/>
          </a:p>
          <a:p>
            <a:r>
              <a:rPr lang="zh-CN" altLang="en-US" dirty="0">
                <a:latin typeface="Arial" panose="020B0604020202020204" pitchFamily="34" charset="0"/>
              </a:rPr>
              <a:t>服务器之间可以互为备机</a:t>
            </a:r>
            <a:endParaRPr lang="en-US" altLang="zh-CN"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534CDA57-0E84-44E1-8570-F3D67A64F45D}"/>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F9725006-B4EF-46DD-B93D-DC249C99E788}"/>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84A67C35-E4EC-4432-991E-8467E904905C}"/>
              </a:ext>
            </a:extLst>
          </p:cNvPr>
          <p:cNvSpPr>
            <a:spLocks noGrp="1"/>
          </p:cNvSpPr>
          <p:nvPr>
            <p:ph type="sldNum" sz="quarter" idx="4"/>
          </p:nvPr>
        </p:nvSpPr>
        <p:spPr/>
        <p:txBody>
          <a:bodyPr/>
          <a:lstStyle/>
          <a:p>
            <a:fld id="{CE6D3C30-BE9F-424B-BA82-356D36D3824A}" type="slidenum">
              <a:rPr lang="zh-CN" altLang="en-US" smtClean="0"/>
              <a:t>13</a:t>
            </a:fld>
            <a:endParaRPr lang="zh-CN" altLang="en-US"/>
          </a:p>
        </p:txBody>
      </p:sp>
    </p:spTree>
    <p:extLst>
      <p:ext uri="{BB962C8B-B14F-4D97-AF65-F5344CB8AC3E}">
        <p14:creationId xmlns:p14="http://schemas.microsoft.com/office/powerpoint/2010/main" val="20591157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6F2B468-B290-4BD3-9944-E79FD32EC51D}"/>
              </a:ext>
            </a:extLst>
          </p:cNvPr>
          <p:cNvSpPr>
            <a:spLocks noGrp="1"/>
          </p:cNvSpPr>
          <p:nvPr>
            <p:ph type="title"/>
          </p:nvPr>
        </p:nvSpPr>
        <p:spPr/>
        <p:txBody>
          <a:bodyPr/>
          <a:lstStyle/>
          <a:p>
            <a:r>
              <a:rPr lang="zh-CN" altLang="en-US" dirty="0"/>
              <a:t>数据冗余</a:t>
            </a:r>
          </a:p>
        </p:txBody>
      </p:sp>
      <p:sp>
        <p:nvSpPr>
          <p:cNvPr id="3" name="内容占位符 2">
            <a:extLst>
              <a:ext uri="{FF2B5EF4-FFF2-40B4-BE49-F238E27FC236}">
                <a16:creationId xmlns:a16="http://schemas.microsoft.com/office/drawing/2014/main" id="{E808AB2D-B5E5-441B-970F-7FEE604150B2}"/>
              </a:ext>
            </a:extLst>
          </p:cNvPr>
          <p:cNvSpPr>
            <a:spLocks noGrp="1"/>
          </p:cNvSpPr>
          <p:nvPr>
            <p:ph idx="1"/>
          </p:nvPr>
        </p:nvSpPr>
        <p:spPr/>
        <p:txBody>
          <a:bodyPr/>
          <a:lstStyle/>
          <a:p>
            <a:r>
              <a:rPr lang="zh-CN" altLang="en-US" dirty="0">
                <a:latin typeface="Arial" panose="020B0604020202020204" pitchFamily="34" charset="0"/>
              </a:rPr>
              <a:t>单个磁盘是很难保证数据可靠性的</a:t>
            </a:r>
            <a:endParaRPr lang="en-US" altLang="zh-CN" dirty="0">
              <a:latin typeface="Arial" panose="020B0604020202020204" pitchFamily="34" charset="0"/>
            </a:endParaRPr>
          </a:p>
          <a:p>
            <a:pPr lvl="1"/>
            <a:r>
              <a:rPr lang="zh-CN" altLang="en-US" dirty="0">
                <a:latin typeface="Arial" panose="020B0604020202020204" pitchFamily="34" charset="0"/>
              </a:rPr>
              <a:t>根据</a:t>
            </a:r>
            <a:r>
              <a:rPr lang="en-US" altLang="zh-CN" dirty="0">
                <a:latin typeface="Arial" panose="020B0604020202020204" pitchFamily="34" charset="0"/>
              </a:rPr>
              <a:t>CERN-IT</a:t>
            </a:r>
            <a:r>
              <a:rPr lang="zh-CN" altLang="en-US" dirty="0">
                <a:latin typeface="Arial" panose="020B0604020202020204" pitchFamily="34" charset="0"/>
              </a:rPr>
              <a:t>的统计，</a:t>
            </a:r>
            <a:r>
              <a:rPr lang="en-US" altLang="zh-CN" dirty="0">
                <a:latin typeface="Arial" panose="020B0604020202020204" pitchFamily="34" charset="0"/>
              </a:rPr>
              <a:t>6</a:t>
            </a:r>
            <a:r>
              <a:rPr lang="zh-CN" altLang="en-US" dirty="0">
                <a:latin typeface="Arial" panose="020B0604020202020204" pitchFamily="34" charset="0"/>
              </a:rPr>
              <a:t>万块磁盘的系统中，每天的坏盘数大约为</a:t>
            </a:r>
            <a:r>
              <a:rPr lang="en-US" altLang="zh-CN" dirty="0">
                <a:latin typeface="Arial" panose="020B0604020202020204" pitchFamily="34" charset="0"/>
              </a:rPr>
              <a:t>10</a:t>
            </a:r>
            <a:r>
              <a:rPr lang="zh-CN" altLang="en-US" dirty="0">
                <a:latin typeface="Arial" panose="020B0604020202020204" pitchFamily="34" charset="0"/>
              </a:rPr>
              <a:t>块，每年系统中有</a:t>
            </a:r>
            <a:r>
              <a:rPr lang="en-US" altLang="zh-CN" dirty="0">
                <a:latin typeface="Arial" panose="020B0604020202020204" pitchFamily="34" charset="0"/>
              </a:rPr>
              <a:t>1%-10%</a:t>
            </a:r>
            <a:r>
              <a:rPr lang="zh-CN" altLang="en-US" dirty="0">
                <a:latin typeface="Arial" panose="020B0604020202020204" pitchFamily="34" charset="0"/>
              </a:rPr>
              <a:t>的磁盘会出现损坏</a:t>
            </a:r>
            <a:endParaRPr lang="en-US" altLang="zh-CN" dirty="0">
              <a:latin typeface="Arial" panose="020B0604020202020204" pitchFamily="34" charset="0"/>
            </a:endParaRPr>
          </a:p>
          <a:p>
            <a:r>
              <a:rPr lang="zh-CN" altLang="en-US" dirty="0">
                <a:latin typeface="Arial" panose="020B0604020202020204" pitchFamily="34" charset="0"/>
              </a:rPr>
              <a:t>常用的数据冗余</a:t>
            </a:r>
            <a:endParaRPr lang="en-US" altLang="zh-CN" dirty="0">
              <a:latin typeface="Arial" panose="020B0604020202020204" pitchFamily="34" charset="0"/>
            </a:endParaRPr>
          </a:p>
          <a:p>
            <a:pPr lvl="1"/>
            <a:r>
              <a:rPr lang="zh-CN" altLang="en-US" dirty="0">
                <a:latin typeface="Arial" panose="020B0604020202020204" pitchFamily="34" charset="0"/>
              </a:rPr>
              <a:t>数据副本：相同的数据存放多份</a:t>
            </a:r>
            <a:endParaRPr lang="en-US" altLang="zh-CN" dirty="0">
              <a:latin typeface="Arial" panose="020B0604020202020204" pitchFamily="34" charset="0"/>
            </a:endParaRPr>
          </a:p>
          <a:p>
            <a:pPr lvl="2"/>
            <a:r>
              <a:rPr lang="zh-CN" altLang="en-US" dirty="0">
                <a:latin typeface="Arial" panose="020B0604020202020204" pitchFamily="34" charset="0"/>
              </a:rPr>
              <a:t> 块设备层 </a:t>
            </a:r>
            <a:r>
              <a:rPr lang="en-US" altLang="zh-CN" dirty="0">
                <a:latin typeface="Arial" panose="020B0604020202020204" pitchFamily="34" charset="0"/>
              </a:rPr>
              <a:t>or  </a:t>
            </a:r>
            <a:r>
              <a:rPr lang="zh-CN" altLang="en-US" dirty="0">
                <a:latin typeface="Arial" panose="020B0604020202020204" pitchFamily="34" charset="0"/>
              </a:rPr>
              <a:t>文件系统层，软件</a:t>
            </a:r>
            <a:r>
              <a:rPr lang="en-US" altLang="zh-CN" dirty="0">
                <a:latin typeface="Arial" panose="020B0604020202020204" pitchFamily="34" charset="0"/>
              </a:rPr>
              <a:t>or </a:t>
            </a:r>
            <a:r>
              <a:rPr lang="zh-CN" altLang="en-US" dirty="0">
                <a:latin typeface="Arial" panose="020B0604020202020204" pitchFamily="34" charset="0"/>
              </a:rPr>
              <a:t>硬件</a:t>
            </a:r>
            <a:endParaRPr lang="en-US" altLang="zh-CN" dirty="0">
              <a:latin typeface="Arial" panose="020B0604020202020204" pitchFamily="34" charset="0"/>
            </a:endParaRPr>
          </a:p>
          <a:p>
            <a:pPr lvl="1"/>
            <a:r>
              <a:rPr lang="en-US" altLang="zh-CN" dirty="0">
                <a:latin typeface="Arial" panose="020B0604020202020204" pitchFamily="34" charset="0"/>
              </a:rPr>
              <a:t>RAID</a:t>
            </a:r>
            <a:r>
              <a:rPr lang="zh-CN" altLang="en-US" dirty="0">
                <a:latin typeface="Arial" panose="020B0604020202020204" pitchFamily="34" charset="0"/>
              </a:rPr>
              <a:t>：</a:t>
            </a:r>
            <a:r>
              <a:rPr lang="en-US" altLang="zh-CN" dirty="0">
                <a:latin typeface="Arial" panose="020B0604020202020204" pitchFamily="34" charset="0"/>
              </a:rPr>
              <a:t>Redundant Array of Inexpensive Disks </a:t>
            </a:r>
          </a:p>
          <a:p>
            <a:pPr lvl="2"/>
            <a:r>
              <a:rPr lang="zh-CN" altLang="en-US" dirty="0">
                <a:latin typeface="Arial" panose="020B0604020202020204" pitchFamily="34" charset="0"/>
              </a:rPr>
              <a:t> 块设备层，软件</a:t>
            </a:r>
            <a:r>
              <a:rPr lang="en-US" altLang="zh-CN" dirty="0">
                <a:latin typeface="Arial" panose="020B0604020202020204" pitchFamily="34" charset="0"/>
              </a:rPr>
              <a:t>or </a:t>
            </a:r>
            <a:r>
              <a:rPr lang="zh-CN" altLang="en-US" dirty="0">
                <a:latin typeface="Arial" panose="020B0604020202020204" pitchFamily="34" charset="0"/>
              </a:rPr>
              <a:t>硬件</a:t>
            </a:r>
            <a:endParaRPr lang="en-US" altLang="zh-CN" dirty="0">
              <a:latin typeface="Arial" panose="020B0604020202020204" pitchFamily="34" charset="0"/>
            </a:endParaRPr>
          </a:p>
          <a:p>
            <a:pPr lvl="1"/>
            <a:r>
              <a:rPr lang="zh-CN" altLang="en-US" dirty="0">
                <a:latin typeface="Arial" panose="020B0604020202020204" pitchFamily="34" charset="0"/>
              </a:rPr>
              <a:t>纠删码</a:t>
            </a:r>
            <a:endParaRPr lang="en-US" altLang="zh-CN" dirty="0">
              <a:latin typeface="Arial" panose="020B0604020202020204" pitchFamily="34" charset="0"/>
            </a:endParaRPr>
          </a:p>
          <a:p>
            <a:pPr lvl="2"/>
            <a:r>
              <a:rPr lang="zh-CN" altLang="en-US" dirty="0">
                <a:latin typeface="Arial" panose="020B0604020202020204" pitchFamily="34" charset="0"/>
              </a:rPr>
              <a:t>可使用廉价冗余磁盘阵列</a:t>
            </a:r>
            <a:endParaRPr lang="en-US" altLang="zh-CN"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32183A04-DF37-4AD7-AD15-9AE687F26344}"/>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B4F85F83-E0FC-4173-8596-8FF090FC7484}"/>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2F51EEB6-5C11-4A6B-8653-027D854FA11A}"/>
              </a:ext>
            </a:extLst>
          </p:cNvPr>
          <p:cNvSpPr>
            <a:spLocks noGrp="1"/>
          </p:cNvSpPr>
          <p:nvPr>
            <p:ph type="sldNum" sz="quarter" idx="4"/>
          </p:nvPr>
        </p:nvSpPr>
        <p:spPr/>
        <p:txBody>
          <a:bodyPr/>
          <a:lstStyle/>
          <a:p>
            <a:fld id="{CE6D3C30-BE9F-424B-BA82-356D36D3824A}" type="slidenum">
              <a:rPr lang="zh-CN" altLang="en-US" smtClean="0"/>
              <a:t>14</a:t>
            </a:fld>
            <a:endParaRPr lang="zh-CN" altLang="en-US"/>
          </a:p>
        </p:txBody>
      </p:sp>
    </p:spTree>
    <p:extLst>
      <p:ext uri="{BB962C8B-B14F-4D97-AF65-F5344CB8AC3E}">
        <p14:creationId xmlns:p14="http://schemas.microsoft.com/office/powerpoint/2010/main" val="2069881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D1C51-E281-4158-992F-24497B45DCB6}"/>
              </a:ext>
            </a:extLst>
          </p:cNvPr>
          <p:cNvSpPr>
            <a:spLocks noGrp="1"/>
          </p:cNvSpPr>
          <p:nvPr>
            <p:ph type="title"/>
          </p:nvPr>
        </p:nvSpPr>
        <p:spPr/>
        <p:txBody>
          <a:bodyPr/>
          <a:lstStyle/>
          <a:p>
            <a:r>
              <a:rPr lang="en-US" altLang="zh-CN" dirty="0">
                <a:latin typeface="Arial" panose="020B0604020202020204" pitchFamily="34" charset="0"/>
              </a:rPr>
              <a:t>RAID</a:t>
            </a:r>
            <a:r>
              <a:rPr lang="zh-CN" altLang="en-US" dirty="0"/>
              <a:t>算法</a:t>
            </a:r>
          </a:p>
        </p:txBody>
      </p:sp>
      <p:sp>
        <p:nvSpPr>
          <p:cNvPr id="3" name="内容占位符 2">
            <a:extLst>
              <a:ext uri="{FF2B5EF4-FFF2-40B4-BE49-F238E27FC236}">
                <a16:creationId xmlns:a16="http://schemas.microsoft.com/office/drawing/2014/main" id="{FA5FE9CA-D5E5-408D-873D-56A617E1F8D9}"/>
              </a:ext>
            </a:extLst>
          </p:cNvPr>
          <p:cNvSpPr>
            <a:spLocks noGrp="1"/>
          </p:cNvSpPr>
          <p:nvPr>
            <p:ph idx="1"/>
          </p:nvPr>
        </p:nvSpPr>
        <p:spPr/>
        <p:txBody>
          <a:bodyPr/>
          <a:lstStyle/>
          <a:p>
            <a:r>
              <a:rPr lang="en-US" altLang="zh-CN" dirty="0"/>
              <a:t>RAID 5 </a:t>
            </a:r>
            <a:r>
              <a:rPr lang="zh-CN" altLang="en-US" dirty="0"/>
              <a:t>：将</a:t>
            </a:r>
            <a:r>
              <a:rPr lang="en-US" altLang="zh-CN" dirty="0"/>
              <a:t>N</a:t>
            </a:r>
            <a:r>
              <a:rPr lang="zh-CN" altLang="en-US" dirty="0"/>
              <a:t>磁盘分成长为</a:t>
            </a:r>
            <a:r>
              <a:rPr lang="en-US" altLang="zh-CN" dirty="0"/>
              <a:t>N</a:t>
            </a:r>
            <a:r>
              <a:rPr lang="zh-CN" altLang="en-US" dirty="0"/>
              <a:t>的条带，条带中的</a:t>
            </a:r>
            <a:r>
              <a:rPr lang="en-US" altLang="zh-CN" dirty="0"/>
              <a:t>N-1</a:t>
            </a:r>
            <a:r>
              <a:rPr lang="zh-CN" altLang="en-US" dirty="0"/>
              <a:t>个数据块存放数据，</a:t>
            </a:r>
            <a:r>
              <a:rPr lang="en-US" altLang="zh-CN" dirty="0"/>
              <a:t>1</a:t>
            </a:r>
            <a:r>
              <a:rPr lang="zh-CN" altLang="en-US" dirty="0"/>
              <a:t>个数据块存放数据块的</a:t>
            </a:r>
            <a:r>
              <a:rPr lang="en-US" altLang="zh-CN" dirty="0"/>
              <a:t>XOR</a:t>
            </a:r>
            <a:r>
              <a:rPr lang="zh-CN" altLang="en-US" dirty="0"/>
              <a:t>校验 </a:t>
            </a:r>
            <a:endParaRPr lang="en-US" altLang="zh-CN" dirty="0"/>
          </a:p>
          <a:p>
            <a:pPr lvl="1"/>
            <a:r>
              <a:rPr lang="zh-CN" altLang="en-US" dirty="0"/>
              <a:t>阵列中的一个磁盘损坏，数据可以通过其他磁盘上的结果重建</a:t>
            </a:r>
          </a:p>
          <a:p>
            <a:r>
              <a:rPr lang="en-US" altLang="zh-CN" dirty="0"/>
              <a:t>RAID 6 :</a:t>
            </a:r>
            <a:r>
              <a:rPr lang="zh-CN" altLang="en-US" dirty="0"/>
              <a:t>将</a:t>
            </a:r>
            <a:r>
              <a:rPr lang="en-US" altLang="zh-CN" dirty="0"/>
              <a:t>N</a:t>
            </a:r>
            <a:r>
              <a:rPr lang="zh-CN" altLang="en-US" dirty="0"/>
              <a:t>磁盘分成长为</a:t>
            </a:r>
            <a:r>
              <a:rPr lang="en-US" altLang="zh-CN" dirty="0"/>
              <a:t>N</a:t>
            </a:r>
            <a:r>
              <a:rPr lang="zh-CN" altLang="en-US" dirty="0"/>
              <a:t>的条带，条带中的</a:t>
            </a:r>
            <a:r>
              <a:rPr lang="en-US" altLang="zh-CN" dirty="0"/>
              <a:t>N-2</a:t>
            </a:r>
            <a:r>
              <a:rPr lang="zh-CN" altLang="en-US" dirty="0"/>
              <a:t>个数据块存放数据，</a:t>
            </a:r>
            <a:r>
              <a:rPr lang="en-US" altLang="zh-CN" dirty="0"/>
              <a:t>2</a:t>
            </a:r>
            <a:r>
              <a:rPr lang="zh-CN" altLang="en-US" dirty="0"/>
              <a:t>个数据块存放数据块的校验值，允许</a:t>
            </a:r>
            <a:r>
              <a:rPr lang="zh-CN" altLang="en-US" dirty="0">
                <a:solidFill>
                  <a:srgbClr val="FF0000"/>
                </a:solidFill>
              </a:rPr>
              <a:t>两块磁盘</a:t>
            </a:r>
            <a:r>
              <a:rPr lang="zh-CN" altLang="en-US" dirty="0"/>
              <a:t>损坏 </a:t>
            </a:r>
            <a:endParaRPr lang="en-US" altLang="zh-CN" dirty="0"/>
          </a:p>
          <a:p>
            <a:endParaRPr lang="zh-CN" altLang="en-US" dirty="0"/>
          </a:p>
        </p:txBody>
      </p:sp>
      <p:sp>
        <p:nvSpPr>
          <p:cNvPr id="4" name="日期占位符 3">
            <a:extLst>
              <a:ext uri="{FF2B5EF4-FFF2-40B4-BE49-F238E27FC236}">
                <a16:creationId xmlns:a16="http://schemas.microsoft.com/office/drawing/2014/main" id="{B360EF4F-86C9-4200-A9A4-52F69AB5EE0D}"/>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6FECD12F-5C7C-4C55-8611-6CF219A3A467}"/>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9B1BB185-7DBE-4546-8B2F-6F1759439B73}"/>
              </a:ext>
            </a:extLst>
          </p:cNvPr>
          <p:cNvSpPr>
            <a:spLocks noGrp="1"/>
          </p:cNvSpPr>
          <p:nvPr>
            <p:ph type="sldNum" sz="quarter" idx="4"/>
          </p:nvPr>
        </p:nvSpPr>
        <p:spPr/>
        <p:txBody>
          <a:bodyPr/>
          <a:lstStyle/>
          <a:p>
            <a:fld id="{CE6D3C30-BE9F-424B-BA82-356D36D3824A}" type="slidenum">
              <a:rPr lang="zh-CN" altLang="en-US" smtClean="0"/>
              <a:t>15</a:t>
            </a:fld>
            <a:endParaRPr lang="zh-CN" altLang="en-US"/>
          </a:p>
        </p:txBody>
      </p:sp>
      <p:pic>
        <p:nvPicPr>
          <p:cNvPr id="7" name="图片 6">
            <a:extLst>
              <a:ext uri="{FF2B5EF4-FFF2-40B4-BE49-F238E27FC236}">
                <a16:creationId xmlns:a16="http://schemas.microsoft.com/office/drawing/2014/main" id="{32A9644D-2361-44AF-B069-6E1ED6881F72}"/>
              </a:ext>
            </a:extLst>
          </p:cNvPr>
          <p:cNvPicPr>
            <a:picLocks noChangeAspect="1"/>
          </p:cNvPicPr>
          <p:nvPr/>
        </p:nvPicPr>
        <p:blipFill>
          <a:blip r:embed="rId2"/>
          <a:stretch>
            <a:fillRect/>
          </a:stretch>
        </p:blipFill>
        <p:spPr>
          <a:xfrm>
            <a:off x="1636831" y="3777974"/>
            <a:ext cx="3481118" cy="2578832"/>
          </a:xfrm>
          <a:prstGeom prst="rect">
            <a:avLst/>
          </a:prstGeom>
        </p:spPr>
      </p:pic>
      <p:pic>
        <p:nvPicPr>
          <p:cNvPr id="8" name="图片 7">
            <a:extLst>
              <a:ext uri="{FF2B5EF4-FFF2-40B4-BE49-F238E27FC236}">
                <a16:creationId xmlns:a16="http://schemas.microsoft.com/office/drawing/2014/main" id="{64A6BEB7-1862-48D3-A837-BD6F00F199E9}"/>
              </a:ext>
            </a:extLst>
          </p:cNvPr>
          <p:cNvPicPr>
            <a:picLocks noChangeAspect="1"/>
          </p:cNvPicPr>
          <p:nvPr/>
        </p:nvPicPr>
        <p:blipFill>
          <a:blip r:embed="rId3"/>
          <a:stretch>
            <a:fillRect/>
          </a:stretch>
        </p:blipFill>
        <p:spPr>
          <a:xfrm>
            <a:off x="5407556" y="3881615"/>
            <a:ext cx="4035902" cy="2371550"/>
          </a:xfrm>
          <a:prstGeom prst="rect">
            <a:avLst/>
          </a:prstGeom>
        </p:spPr>
      </p:pic>
    </p:spTree>
    <p:extLst>
      <p:ext uri="{BB962C8B-B14F-4D97-AF65-F5344CB8AC3E}">
        <p14:creationId xmlns:p14="http://schemas.microsoft.com/office/powerpoint/2010/main" val="20775939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03D12BD-1C9D-46F5-928C-961780FC969C}"/>
              </a:ext>
            </a:extLst>
          </p:cNvPr>
          <p:cNvSpPr>
            <a:spLocks noGrp="1"/>
          </p:cNvSpPr>
          <p:nvPr>
            <p:ph type="title"/>
          </p:nvPr>
        </p:nvSpPr>
        <p:spPr/>
        <p:txBody>
          <a:bodyPr/>
          <a:lstStyle/>
          <a:p>
            <a:r>
              <a:rPr lang="en-US" altLang="zh-CN" dirty="0">
                <a:latin typeface="Arial" panose="020B0604020202020204" pitchFamily="34" charset="0"/>
              </a:rPr>
              <a:t>RAID</a:t>
            </a:r>
            <a:r>
              <a:rPr lang="zh-CN" altLang="en-US" dirty="0">
                <a:latin typeface="Arial" panose="020B0604020202020204" pitchFamily="34" charset="0"/>
              </a:rPr>
              <a:t>改进</a:t>
            </a:r>
            <a:endParaRPr lang="zh-CN" altLang="en-US" dirty="0"/>
          </a:p>
        </p:txBody>
      </p:sp>
      <p:sp>
        <p:nvSpPr>
          <p:cNvPr id="3" name="内容占位符 2">
            <a:extLst>
              <a:ext uri="{FF2B5EF4-FFF2-40B4-BE49-F238E27FC236}">
                <a16:creationId xmlns:a16="http://schemas.microsoft.com/office/drawing/2014/main" id="{65F31E61-F855-4045-9746-49C4522E08F1}"/>
              </a:ext>
            </a:extLst>
          </p:cNvPr>
          <p:cNvSpPr>
            <a:spLocks noGrp="1"/>
          </p:cNvSpPr>
          <p:nvPr>
            <p:ph idx="1"/>
          </p:nvPr>
        </p:nvSpPr>
        <p:spPr/>
        <p:txBody>
          <a:bodyPr/>
          <a:lstStyle/>
          <a:p>
            <a:r>
              <a:rPr lang="zh-CN" altLang="en-US" dirty="0">
                <a:latin typeface="Arial" panose="020B0604020202020204" pitchFamily="34" charset="0"/>
              </a:rPr>
              <a:t>随着磁盘容量的增大，传统</a:t>
            </a:r>
            <a:r>
              <a:rPr lang="en-US" altLang="zh-CN" dirty="0">
                <a:latin typeface="Arial" panose="020B0604020202020204" pitchFamily="34" charset="0"/>
              </a:rPr>
              <a:t>RAID</a:t>
            </a:r>
            <a:r>
              <a:rPr lang="zh-CN" altLang="en-US" dirty="0">
                <a:latin typeface="Arial" panose="020B0604020202020204" pitchFamily="34" charset="0"/>
              </a:rPr>
              <a:t>中重建一块物理磁盘的时间越来越长</a:t>
            </a:r>
            <a:endParaRPr lang="en-US" altLang="zh-CN" dirty="0">
              <a:latin typeface="Arial" panose="020B0604020202020204" pitchFamily="34" charset="0"/>
            </a:endParaRPr>
          </a:p>
          <a:p>
            <a:pPr lvl="1"/>
            <a:r>
              <a:rPr lang="zh-CN" altLang="en-US" dirty="0">
                <a:latin typeface="Arial" panose="020B0604020202020204" pitchFamily="34" charset="0"/>
              </a:rPr>
              <a:t>按照</a:t>
            </a:r>
            <a:r>
              <a:rPr lang="en-US" altLang="zh-CN" dirty="0">
                <a:latin typeface="Arial" panose="020B0604020202020204" pitchFamily="34" charset="0"/>
              </a:rPr>
              <a:t>200MB/s</a:t>
            </a:r>
            <a:r>
              <a:rPr lang="zh-CN" altLang="en-US" dirty="0">
                <a:latin typeface="Arial" panose="020B0604020202020204" pitchFamily="34" charset="0"/>
              </a:rPr>
              <a:t>的写入速度，重建一块</a:t>
            </a:r>
            <a:r>
              <a:rPr lang="en-US" altLang="zh-CN" dirty="0">
                <a:latin typeface="Arial" panose="020B0604020202020204" pitchFamily="34" charset="0"/>
              </a:rPr>
              <a:t>20TB</a:t>
            </a:r>
            <a:r>
              <a:rPr lang="zh-CN" altLang="en-US" dirty="0">
                <a:latin typeface="Arial" panose="020B0604020202020204" pitchFamily="34" charset="0"/>
              </a:rPr>
              <a:t>的硬盘需要多长时间？</a:t>
            </a:r>
            <a:endParaRPr lang="en-US" altLang="zh-CN" dirty="0">
              <a:latin typeface="Arial" panose="020B0604020202020204" pitchFamily="34" charset="0"/>
            </a:endParaRPr>
          </a:p>
          <a:p>
            <a:r>
              <a:rPr lang="zh-CN" altLang="en-US" dirty="0">
                <a:latin typeface="Arial" panose="020B0604020202020204" pitchFamily="34" charset="0"/>
              </a:rPr>
              <a:t>分布式</a:t>
            </a:r>
            <a:r>
              <a:rPr lang="en-US" altLang="zh-CN" dirty="0">
                <a:latin typeface="Arial" panose="020B0604020202020204" pitchFamily="34" charset="0"/>
              </a:rPr>
              <a:t>RAID/RAID 2.0/DDP</a:t>
            </a:r>
          </a:p>
          <a:p>
            <a:pPr lvl="1"/>
            <a:r>
              <a:rPr lang="zh-CN" altLang="en-US" dirty="0">
                <a:latin typeface="Arial" panose="020B0604020202020204" pitchFamily="34" charset="0"/>
              </a:rPr>
              <a:t>在一个更大的磁盘池</a:t>
            </a:r>
            <a:r>
              <a:rPr lang="en-US" altLang="zh-CN" dirty="0">
                <a:latin typeface="Arial" panose="020B0604020202020204" pitchFamily="34" charset="0"/>
              </a:rPr>
              <a:t>M</a:t>
            </a:r>
            <a:r>
              <a:rPr lang="zh-CN" altLang="en-US" dirty="0">
                <a:latin typeface="Arial" panose="020B0604020202020204" pitchFamily="34" charset="0"/>
              </a:rPr>
              <a:t>中划分长度为</a:t>
            </a:r>
            <a:r>
              <a:rPr lang="en-US" altLang="zh-CN" dirty="0">
                <a:latin typeface="Arial" panose="020B0604020202020204" pitchFamily="34" charset="0"/>
              </a:rPr>
              <a:t>N</a:t>
            </a:r>
            <a:r>
              <a:rPr lang="zh-CN" altLang="en-US" dirty="0">
                <a:latin typeface="Arial" panose="020B0604020202020204" pitchFamily="34" charset="0"/>
              </a:rPr>
              <a:t>的虚拟化条带，数据块和校验块被分散到更多的磁盘中，重建效率更高</a:t>
            </a:r>
            <a:endParaRPr lang="en-US" altLang="zh-CN"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B0531C2F-FF12-48CC-BABD-178AE8C48DD9}"/>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AFB19A82-3E89-4548-9E64-88BFA8840AA2}"/>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B1C8D1C2-AD13-4FD4-9E0A-34C8D3DCD534}"/>
              </a:ext>
            </a:extLst>
          </p:cNvPr>
          <p:cNvSpPr>
            <a:spLocks noGrp="1"/>
          </p:cNvSpPr>
          <p:nvPr>
            <p:ph type="sldNum" sz="quarter" idx="4"/>
          </p:nvPr>
        </p:nvSpPr>
        <p:spPr/>
        <p:txBody>
          <a:bodyPr/>
          <a:lstStyle/>
          <a:p>
            <a:fld id="{CE6D3C30-BE9F-424B-BA82-356D36D3824A}" type="slidenum">
              <a:rPr lang="zh-CN" altLang="en-US" smtClean="0"/>
              <a:t>16</a:t>
            </a:fld>
            <a:endParaRPr lang="zh-CN" altLang="en-US"/>
          </a:p>
        </p:txBody>
      </p:sp>
      <p:pic>
        <p:nvPicPr>
          <p:cNvPr id="7" name="图片 6">
            <a:extLst>
              <a:ext uri="{FF2B5EF4-FFF2-40B4-BE49-F238E27FC236}">
                <a16:creationId xmlns:a16="http://schemas.microsoft.com/office/drawing/2014/main" id="{429BD77A-00A2-41C9-AF4F-D1A966CF6C92}"/>
              </a:ext>
            </a:extLst>
          </p:cNvPr>
          <p:cNvPicPr>
            <a:picLocks noChangeAspect="1"/>
          </p:cNvPicPr>
          <p:nvPr/>
        </p:nvPicPr>
        <p:blipFill>
          <a:blip r:embed="rId2"/>
          <a:stretch>
            <a:fillRect/>
          </a:stretch>
        </p:blipFill>
        <p:spPr>
          <a:xfrm>
            <a:off x="1503197" y="4063432"/>
            <a:ext cx="2492872" cy="2317238"/>
          </a:xfrm>
          <a:prstGeom prst="rect">
            <a:avLst/>
          </a:prstGeom>
        </p:spPr>
      </p:pic>
      <p:pic>
        <p:nvPicPr>
          <p:cNvPr id="8" name="图片 7">
            <a:extLst>
              <a:ext uri="{FF2B5EF4-FFF2-40B4-BE49-F238E27FC236}">
                <a16:creationId xmlns:a16="http://schemas.microsoft.com/office/drawing/2014/main" id="{456F5736-05AC-4399-BAC6-7863215FDB15}"/>
              </a:ext>
            </a:extLst>
          </p:cNvPr>
          <p:cNvPicPr>
            <a:picLocks noChangeAspect="1"/>
          </p:cNvPicPr>
          <p:nvPr/>
        </p:nvPicPr>
        <p:blipFill>
          <a:blip r:embed="rId3"/>
          <a:stretch>
            <a:fillRect/>
          </a:stretch>
        </p:blipFill>
        <p:spPr>
          <a:xfrm>
            <a:off x="4255373" y="4132666"/>
            <a:ext cx="6376969" cy="2109399"/>
          </a:xfrm>
          <a:prstGeom prst="rect">
            <a:avLst/>
          </a:prstGeom>
        </p:spPr>
      </p:pic>
    </p:spTree>
    <p:extLst>
      <p:ext uri="{BB962C8B-B14F-4D97-AF65-F5344CB8AC3E}">
        <p14:creationId xmlns:p14="http://schemas.microsoft.com/office/powerpoint/2010/main" val="2169694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E062A9-127D-4D8E-BA62-20B9C5A444A6}"/>
              </a:ext>
            </a:extLst>
          </p:cNvPr>
          <p:cNvSpPr>
            <a:spLocks noGrp="1"/>
          </p:cNvSpPr>
          <p:nvPr>
            <p:ph type="title"/>
          </p:nvPr>
        </p:nvSpPr>
        <p:spPr/>
        <p:txBody>
          <a:bodyPr/>
          <a:lstStyle/>
          <a:p>
            <a:r>
              <a:rPr lang="zh-CN" altLang="en-US" dirty="0"/>
              <a:t>纠删码</a:t>
            </a:r>
          </a:p>
        </p:txBody>
      </p:sp>
      <p:sp>
        <p:nvSpPr>
          <p:cNvPr id="3" name="内容占位符 2">
            <a:extLst>
              <a:ext uri="{FF2B5EF4-FFF2-40B4-BE49-F238E27FC236}">
                <a16:creationId xmlns:a16="http://schemas.microsoft.com/office/drawing/2014/main" id="{40DA0AA3-2A01-4265-A649-46FB9C9556D4}"/>
              </a:ext>
            </a:extLst>
          </p:cNvPr>
          <p:cNvSpPr>
            <a:spLocks noGrp="1"/>
          </p:cNvSpPr>
          <p:nvPr>
            <p:ph idx="1"/>
          </p:nvPr>
        </p:nvSpPr>
        <p:spPr/>
        <p:txBody>
          <a:bodyPr/>
          <a:lstStyle/>
          <a:p>
            <a:r>
              <a:rPr lang="en-US" altLang="zh-CN" dirty="0">
                <a:latin typeface="Arial" panose="020B0604020202020204" pitchFamily="34" charset="0"/>
              </a:rPr>
              <a:t>RAIN: Redundant Array of Inexpensive Nodes</a:t>
            </a:r>
          </a:p>
          <a:p>
            <a:pPr lvl="1"/>
            <a:r>
              <a:rPr lang="zh-CN" altLang="en-US" dirty="0">
                <a:latin typeface="Arial" panose="020B0604020202020204" pitchFamily="34" charset="0"/>
              </a:rPr>
              <a:t>分布式文件系统层实现的</a:t>
            </a:r>
            <a:r>
              <a:rPr lang="en-US" altLang="zh-CN" dirty="0">
                <a:latin typeface="Arial" panose="020B0604020202020204" pitchFamily="34" charset="0"/>
              </a:rPr>
              <a:t>RAID</a:t>
            </a:r>
          </a:p>
          <a:p>
            <a:pPr lvl="1"/>
            <a:r>
              <a:rPr lang="zh-CN" altLang="en-US" dirty="0">
                <a:latin typeface="Arial" panose="020B0604020202020204" pitchFamily="34" charset="0"/>
              </a:rPr>
              <a:t>兼顾的数据的可靠性和服务的高可用性 </a:t>
            </a:r>
            <a:r>
              <a:rPr lang="en-US" altLang="zh-CN" dirty="0">
                <a:latin typeface="Arial" panose="020B0604020202020204" pitchFamily="34" charset="0"/>
              </a:rPr>
              <a:t> </a:t>
            </a:r>
          </a:p>
          <a:p>
            <a:r>
              <a:rPr lang="zh-CN" altLang="en-US" dirty="0">
                <a:latin typeface="Arial" panose="020B0604020202020204" pitchFamily="34" charset="0"/>
              </a:rPr>
              <a:t>纠删码算法（以</a:t>
            </a:r>
            <a:r>
              <a:rPr lang="en-US" altLang="zh-CN" dirty="0">
                <a:latin typeface="Arial" panose="020B0604020202020204" pitchFamily="34" charset="0"/>
              </a:rPr>
              <a:t>Reed-Solomon</a:t>
            </a:r>
            <a:r>
              <a:rPr lang="zh-CN" altLang="en-US" dirty="0">
                <a:latin typeface="Arial" panose="020B0604020202020204" pitchFamily="34" charset="0"/>
              </a:rPr>
              <a:t>算法为例）</a:t>
            </a:r>
            <a:endParaRPr lang="en-US" altLang="zh-CN" dirty="0">
              <a:latin typeface="Arial" panose="020B0604020202020204" pitchFamily="34" charset="0"/>
            </a:endParaRPr>
          </a:p>
          <a:p>
            <a:pPr lvl="1"/>
            <a:r>
              <a:rPr lang="en-US" altLang="zh-CN" dirty="0">
                <a:latin typeface="Arial" panose="020B0604020202020204" pitchFamily="34" charset="0"/>
              </a:rPr>
              <a:t>RS(</a:t>
            </a:r>
            <a:r>
              <a:rPr lang="en-US" altLang="zh-CN" dirty="0" err="1">
                <a:latin typeface="Arial" panose="020B0604020202020204" pitchFamily="34" charset="0"/>
              </a:rPr>
              <a:t>n,m</a:t>
            </a:r>
            <a:r>
              <a:rPr lang="en-US" altLang="zh-CN" dirty="0">
                <a:latin typeface="Arial" panose="020B0604020202020204" pitchFamily="34" charset="0"/>
              </a:rPr>
              <a:t>)</a:t>
            </a:r>
            <a:r>
              <a:rPr lang="zh-CN" altLang="en-US" dirty="0">
                <a:latin typeface="Arial" panose="020B0604020202020204" pitchFamily="34" charset="0"/>
              </a:rPr>
              <a:t>：</a:t>
            </a:r>
            <a:r>
              <a:rPr lang="en-US" altLang="zh-CN" dirty="0">
                <a:latin typeface="Arial" panose="020B0604020202020204" pitchFamily="34" charset="0"/>
              </a:rPr>
              <a:t>n</a:t>
            </a:r>
            <a:r>
              <a:rPr lang="zh-CN" altLang="en-US" dirty="0">
                <a:latin typeface="Arial" panose="020B0604020202020204" pitchFamily="34" charset="0"/>
              </a:rPr>
              <a:t>代表原始数据块个数，</a:t>
            </a:r>
            <a:r>
              <a:rPr lang="en-US" altLang="zh-CN" dirty="0">
                <a:latin typeface="Arial" panose="020B0604020202020204" pitchFamily="34" charset="0"/>
              </a:rPr>
              <a:t>m</a:t>
            </a:r>
            <a:r>
              <a:rPr lang="zh-CN" altLang="en-US" dirty="0">
                <a:latin typeface="Arial" panose="020B0604020202020204" pitchFamily="34" charset="0"/>
              </a:rPr>
              <a:t>代表校验块个数</a:t>
            </a:r>
            <a:endParaRPr lang="en-US" altLang="zh-CN"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6F053DDD-4239-4F1F-80AA-7A4CCD8917CC}"/>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4D72F1C2-C75A-4515-B544-2FA398B00064}"/>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61CB001F-CCF0-4FA1-A4FD-D2782DE594CA}"/>
              </a:ext>
            </a:extLst>
          </p:cNvPr>
          <p:cNvSpPr>
            <a:spLocks noGrp="1"/>
          </p:cNvSpPr>
          <p:nvPr>
            <p:ph type="sldNum" sz="quarter" idx="4"/>
          </p:nvPr>
        </p:nvSpPr>
        <p:spPr/>
        <p:txBody>
          <a:bodyPr/>
          <a:lstStyle/>
          <a:p>
            <a:fld id="{CE6D3C30-BE9F-424B-BA82-356D36D3824A}" type="slidenum">
              <a:rPr lang="zh-CN" altLang="en-US" smtClean="0"/>
              <a:t>17</a:t>
            </a:fld>
            <a:endParaRPr lang="zh-CN" altLang="en-US"/>
          </a:p>
        </p:txBody>
      </p:sp>
      <p:pic>
        <p:nvPicPr>
          <p:cNvPr id="7" name="图片 6">
            <a:extLst>
              <a:ext uri="{FF2B5EF4-FFF2-40B4-BE49-F238E27FC236}">
                <a16:creationId xmlns:a16="http://schemas.microsoft.com/office/drawing/2014/main" id="{D694D681-DB80-4377-8207-56E88D92A52F}"/>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17302" y="1055613"/>
            <a:ext cx="3342176" cy="22507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图片 7">
            <a:extLst>
              <a:ext uri="{FF2B5EF4-FFF2-40B4-BE49-F238E27FC236}">
                <a16:creationId xmlns:a16="http://schemas.microsoft.com/office/drawing/2014/main" id="{A996EC52-D558-48C8-9C6A-687FB29903EE}"/>
              </a:ext>
            </a:extLst>
          </p:cNvPr>
          <p:cNvPicPr>
            <a:picLocks noChangeAspect="1"/>
          </p:cNvPicPr>
          <p:nvPr/>
        </p:nvPicPr>
        <p:blipFill>
          <a:blip r:embed="rId3"/>
          <a:stretch>
            <a:fillRect/>
          </a:stretch>
        </p:blipFill>
        <p:spPr>
          <a:xfrm>
            <a:off x="444080" y="3586296"/>
            <a:ext cx="3240000" cy="2468052"/>
          </a:xfrm>
          <a:prstGeom prst="rect">
            <a:avLst/>
          </a:prstGeom>
        </p:spPr>
      </p:pic>
      <p:pic>
        <p:nvPicPr>
          <p:cNvPr id="9" name="图片 8">
            <a:extLst>
              <a:ext uri="{FF2B5EF4-FFF2-40B4-BE49-F238E27FC236}">
                <a16:creationId xmlns:a16="http://schemas.microsoft.com/office/drawing/2014/main" id="{24D19936-347D-4B8C-AAEC-A8910841A622}"/>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073646" y="3586296"/>
            <a:ext cx="3671888" cy="2035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图片 3">
            <a:extLst>
              <a:ext uri="{FF2B5EF4-FFF2-40B4-BE49-F238E27FC236}">
                <a16:creationId xmlns:a16="http://schemas.microsoft.com/office/drawing/2014/main" id="{37A063B2-7189-4DFB-9D40-EFDBDD972B1E}"/>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135100" y="3501235"/>
            <a:ext cx="3121137" cy="2384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508366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698C31B-20AE-4291-80A4-133AC2A2A801}"/>
              </a:ext>
            </a:extLst>
          </p:cNvPr>
          <p:cNvSpPr>
            <a:spLocks noGrp="1"/>
          </p:cNvSpPr>
          <p:nvPr>
            <p:ph type="title"/>
          </p:nvPr>
        </p:nvSpPr>
        <p:spPr/>
        <p:txBody>
          <a:bodyPr/>
          <a:lstStyle/>
          <a:p>
            <a:r>
              <a:rPr lang="zh-CN" altLang="en-US" dirty="0"/>
              <a:t>访问接口</a:t>
            </a:r>
          </a:p>
        </p:txBody>
      </p:sp>
      <p:sp>
        <p:nvSpPr>
          <p:cNvPr id="3" name="内容占位符 2">
            <a:extLst>
              <a:ext uri="{FF2B5EF4-FFF2-40B4-BE49-F238E27FC236}">
                <a16:creationId xmlns:a16="http://schemas.microsoft.com/office/drawing/2014/main" id="{D4311C44-D300-4168-B537-1359523FF5FC}"/>
              </a:ext>
            </a:extLst>
          </p:cNvPr>
          <p:cNvSpPr>
            <a:spLocks noGrp="1"/>
          </p:cNvSpPr>
          <p:nvPr>
            <p:ph idx="1"/>
          </p:nvPr>
        </p:nvSpPr>
        <p:spPr/>
        <p:txBody>
          <a:bodyPr/>
          <a:lstStyle/>
          <a:p>
            <a:r>
              <a:rPr lang="zh-CN" altLang="en-US" sz="2400" dirty="0"/>
              <a:t>大部分用户盘和数据盘可以通过</a:t>
            </a:r>
            <a:r>
              <a:rPr lang="en-US" altLang="zh-CN" sz="2400" dirty="0"/>
              <a:t>POSIX</a:t>
            </a:r>
            <a:r>
              <a:rPr lang="zh-CN" altLang="en-US" sz="2400" dirty="0"/>
              <a:t>接口访问</a:t>
            </a:r>
          </a:p>
          <a:p>
            <a:pPr lvl="1"/>
            <a:r>
              <a:rPr lang="en-US" altLang="zh-CN" sz="2000" dirty="0"/>
              <a:t>POSIX</a:t>
            </a:r>
            <a:r>
              <a:rPr lang="zh-CN" altLang="en-US" sz="2000" dirty="0"/>
              <a:t>：</a:t>
            </a:r>
            <a:r>
              <a:rPr lang="en-US" altLang="zh-CN" sz="2000" dirty="0"/>
              <a:t>Portable Operating System Interface</a:t>
            </a:r>
          </a:p>
          <a:p>
            <a:r>
              <a:rPr lang="zh-CN" altLang="en-US" sz="2400" dirty="0"/>
              <a:t>数据访问接口与单机文件系统没有区别</a:t>
            </a:r>
          </a:p>
          <a:p>
            <a:pPr lvl="1"/>
            <a:r>
              <a:rPr lang="en-US" altLang="zh-CN" sz="2000" dirty="0"/>
              <a:t>1.cat, vim, cp, mv, ln, </a:t>
            </a:r>
            <a:r>
              <a:rPr lang="en-US" altLang="zh-CN" sz="2000" dirty="0" err="1"/>
              <a:t>chmod</a:t>
            </a:r>
            <a:r>
              <a:rPr lang="en-US" altLang="zh-CN" sz="2000" dirty="0"/>
              <a:t>, </a:t>
            </a:r>
            <a:r>
              <a:rPr lang="en-US" altLang="zh-CN" sz="2000" dirty="0" err="1"/>
              <a:t>chown,get</a:t>
            </a:r>
            <a:r>
              <a:rPr lang="en-US" altLang="zh-CN" sz="2000" dirty="0"/>
              <a:t>/set </a:t>
            </a:r>
            <a:r>
              <a:rPr lang="en-US" altLang="zh-CN" sz="2000" dirty="0" err="1"/>
              <a:t>acl</a:t>
            </a:r>
            <a:r>
              <a:rPr lang="en-US" altLang="zh-CN" sz="2000" dirty="0"/>
              <a:t>, get/set </a:t>
            </a:r>
            <a:r>
              <a:rPr lang="en-US" altLang="zh-CN" sz="2000" dirty="0" err="1"/>
              <a:t>fattr</a:t>
            </a:r>
            <a:r>
              <a:rPr lang="en-US" altLang="zh-CN" sz="2000" dirty="0"/>
              <a:t> …</a:t>
            </a:r>
          </a:p>
          <a:p>
            <a:pPr lvl="1"/>
            <a:r>
              <a:rPr lang="en-US" altLang="zh-CN" sz="2000" dirty="0"/>
              <a:t>2.</a:t>
            </a:r>
            <a:r>
              <a:rPr lang="zh-CN" altLang="en-US" sz="2000" dirty="0"/>
              <a:t>编程接口</a:t>
            </a:r>
            <a:endParaRPr lang="en-US" altLang="zh-CN" sz="2000" dirty="0"/>
          </a:p>
          <a:p>
            <a:pPr marL="457200" lvl="1" indent="0">
              <a:buNone/>
            </a:pPr>
            <a:endParaRPr lang="en-US" altLang="zh-CN" sz="2000" dirty="0"/>
          </a:p>
          <a:p>
            <a:pPr lvl="1"/>
            <a:endParaRPr lang="en-US" altLang="zh-CN" sz="2000" dirty="0"/>
          </a:p>
          <a:p>
            <a:pPr lvl="1"/>
            <a:r>
              <a:rPr lang="en-US" altLang="zh-CN" sz="2000" dirty="0"/>
              <a:t>3.</a:t>
            </a:r>
            <a:r>
              <a:rPr lang="zh-CN" altLang="en-US" sz="2000" dirty="0">
                <a:latin typeface="Arial" panose="020B0604020202020204" pitchFamily="34" charset="0"/>
              </a:rPr>
              <a:t>从</a:t>
            </a:r>
            <a:r>
              <a:rPr lang="en-US" altLang="zh-CN" sz="2000" dirty="0">
                <a:latin typeface="Arial" panose="020B0604020202020204" pitchFamily="34" charset="0"/>
              </a:rPr>
              <a:t>ROOT </a:t>
            </a:r>
            <a:r>
              <a:rPr lang="zh-CN" altLang="en-US" sz="2000" dirty="0">
                <a:latin typeface="Arial" panose="020B0604020202020204" pitchFamily="34" charset="0"/>
              </a:rPr>
              <a:t>里面访问文件</a:t>
            </a:r>
            <a:endParaRPr lang="en-US" altLang="zh-CN" sz="2000" dirty="0">
              <a:latin typeface="Arial" panose="020B0604020202020204" pitchFamily="34" charset="0"/>
            </a:endParaRPr>
          </a:p>
          <a:p>
            <a:pPr lvl="1"/>
            <a:endParaRPr lang="en-US" altLang="zh-CN" sz="2000" dirty="0">
              <a:latin typeface="Arial" panose="020B0604020202020204" pitchFamily="34" charset="0"/>
            </a:endParaRPr>
          </a:p>
          <a:p>
            <a:pPr lvl="1"/>
            <a:endParaRPr lang="en-US" altLang="zh-CN" sz="2000" dirty="0">
              <a:latin typeface="Arial" panose="020B0604020202020204" pitchFamily="34" charset="0"/>
            </a:endParaRPr>
          </a:p>
          <a:p>
            <a:pPr lvl="1"/>
            <a:endParaRPr lang="en-US" altLang="zh-CN" sz="2000" dirty="0">
              <a:latin typeface="Arial" panose="020B0604020202020204" pitchFamily="34" charset="0"/>
            </a:endParaRPr>
          </a:p>
          <a:p>
            <a:r>
              <a:rPr lang="en-US" altLang="zh-CN" sz="2400" dirty="0">
                <a:latin typeface="Arial" panose="020B0604020202020204" pitchFamily="34" charset="0"/>
              </a:rPr>
              <a:t>/EOS/xxx</a:t>
            </a:r>
            <a:r>
              <a:rPr lang="zh-CN" altLang="en-US" sz="2400" dirty="0">
                <a:latin typeface="Arial" panose="020B0604020202020204" pitchFamily="34" charset="0"/>
              </a:rPr>
              <a:t>的存储系统需要</a:t>
            </a:r>
            <a:r>
              <a:rPr lang="zh-CN" altLang="en-US" sz="2400" dirty="0">
                <a:solidFill>
                  <a:srgbClr val="FF0000"/>
                </a:solidFill>
                <a:latin typeface="Arial" panose="020B0604020202020204" pitchFamily="34" charset="0"/>
              </a:rPr>
              <a:t> </a:t>
            </a:r>
            <a:r>
              <a:rPr lang="en-US" altLang="zh-CN" sz="2400" dirty="0">
                <a:solidFill>
                  <a:srgbClr val="FF0000"/>
                </a:solidFill>
                <a:latin typeface="Arial" panose="020B0604020202020204" pitchFamily="34" charset="0"/>
              </a:rPr>
              <a:t>EOS </a:t>
            </a:r>
            <a:r>
              <a:rPr lang="zh-CN" altLang="en-US" sz="2400" dirty="0">
                <a:solidFill>
                  <a:srgbClr val="FF0000"/>
                </a:solidFill>
                <a:latin typeface="Arial" panose="020B0604020202020204" pitchFamily="34" charset="0"/>
              </a:rPr>
              <a:t>命令或</a:t>
            </a:r>
            <a:r>
              <a:rPr lang="en-US" altLang="zh-CN" sz="2400" dirty="0">
                <a:solidFill>
                  <a:srgbClr val="FF0000"/>
                </a:solidFill>
                <a:latin typeface="Arial" panose="020B0604020202020204" pitchFamily="34" charset="0"/>
              </a:rPr>
              <a:t>XROOTD </a:t>
            </a:r>
            <a:r>
              <a:rPr lang="zh-CN" altLang="en-US" sz="2400" dirty="0">
                <a:solidFill>
                  <a:srgbClr val="FF0000"/>
                </a:solidFill>
                <a:latin typeface="Arial" panose="020B0604020202020204" pitchFamily="34" charset="0"/>
              </a:rPr>
              <a:t>接口访问</a:t>
            </a:r>
            <a:endParaRPr lang="en-US" altLang="zh-CN" sz="2400" dirty="0">
              <a:solidFill>
                <a:srgbClr val="FF0000"/>
              </a:solidFill>
              <a:latin typeface="Arial" panose="020B0604020202020204" pitchFamily="34" charset="0"/>
            </a:endParaRPr>
          </a:p>
          <a:p>
            <a:pPr lvl="1"/>
            <a:endParaRPr lang="zh-CN" altLang="en-US" sz="2000" dirty="0"/>
          </a:p>
          <a:p>
            <a:endParaRPr lang="zh-CN" altLang="en-US" sz="2400" dirty="0"/>
          </a:p>
        </p:txBody>
      </p:sp>
      <p:sp>
        <p:nvSpPr>
          <p:cNvPr id="4" name="日期占位符 3">
            <a:extLst>
              <a:ext uri="{FF2B5EF4-FFF2-40B4-BE49-F238E27FC236}">
                <a16:creationId xmlns:a16="http://schemas.microsoft.com/office/drawing/2014/main" id="{C54F7B03-3514-4A3B-826A-C32BECD06413}"/>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0BDD6623-B3FB-49D9-B608-C94E2970601C}"/>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DC3288A5-386F-49C6-BF96-3A3347A5D261}"/>
              </a:ext>
            </a:extLst>
          </p:cNvPr>
          <p:cNvSpPr>
            <a:spLocks noGrp="1"/>
          </p:cNvSpPr>
          <p:nvPr>
            <p:ph type="sldNum" sz="quarter" idx="4"/>
          </p:nvPr>
        </p:nvSpPr>
        <p:spPr/>
        <p:txBody>
          <a:bodyPr/>
          <a:lstStyle/>
          <a:p>
            <a:fld id="{CE6D3C30-BE9F-424B-BA82-356D36D3824A}" type="slidenum">
              <a:rPr lang="zh-CN" altLang="en-US" smtClean="0"/>
              <a:t>18</a:t>
            </a:fld>
            <a:endParaRPr lang="zh-CN" altLang="en-US"/>
          </a:p>
        </p:txBody>
      </p:sp>
      <p:pic>
        <p:nvPicPr>
          <p:cNvPr id="7" name="图片 6">
            <a:extLst>
              <a:ext uri="{FF2B5EF4-FFF2-40B4-BE49-F238E27FC236}">
                <a16:creationId xmlns:a16="http://schemas.microsoft.com/office/drawing/2014/main" id="{3C2160E2-6425-4031-A741-9E23AF878204}"/>
              </a:ext>
            </a:extLst>
          </p:cNvPr>
          <p:cNvPicPr>
            <a:picLocks noChangeAspect="1"/>
          </p:cNvPicPr>
          <p:nvPr/>
        </p:nvPicPr>
        <p:blipFill rotWithShape="1">
          <a:blip r:embed="rId2"/>
          <a:srcRect l="4642" r="9449"/>
          <a:stretch/>
        </p:blipFill>
        <p:spPr>
          <a:xfrm>
            <a:off x="1740061" y="3143914"/>
            <a:ext cx="7102998" cy="704886"/>
          </a:xfrm>
          <a:prstGeom prst="rect">
            <a:avLst/>
          </a:prstGeom>
        </p:spPr>
      </p:pic>
      <p:pic>
        <p:nvPicPr>
          <p:cNvPr id="8" name="图片 7">
            <a:extLst>
              <a:ext uri="{FF2B5EF4-FFF2-40B4-BE49-F238E27FC236}">
                <a16:creationId xmlns:a16="http://schemas.microsoft.com/office/drawing/2014/main" id="{4284C764-DD39-4B23-9408-C9C06DD25D83}"/>
              </a:ext>
            </a:extLst>
          </p:cNvPr>
          <p:cNvPicPr>
            <a:picLocks noChangeAspect="1"/>
          </p:cNvPicPr>
          <p:nvPr/>
        </p:nvPicPr>
        <p:blipFill>
          <a:blip r:embed="rId3"/>
          <a:stretch>
            <a:fillRect/>
          </a:stretch>
        </p:blipFill>
        <p:spPr>
          <a:xfrm>
            <a:off x="1577028" y="4291118"/>
            <a:ext cx="7055213" cy="850944"/>
          </a:xfrm>
          <a:prstGeom prst="rect">
            <a:avLst/>
          </a:prstGeom>
        </p:spPr>
      </p:pic>
    </p:spTree>
    <p:extLst>
      <p:ext uri="{BB962C8B-B14F-4D97-AF65-F5344CB8AC3E}">
        <p14:creationId xmlns:p14="http://schemas.microsoft.com/office/powerpoint/2010/main" val="11208301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3F5AFF0-A725-4124-9021-CE33A1B81BC3}"/>
              </a:ext>
            </a:extLst>
          </p:cNvPr>
          <p:cNvSpPr>
            <a:spLocks noGrp="1"/>
          </p:cNvSpPr>
          <p:nvPr>
            <p:ph type="title"/>
          </p:nvPr>
        </p:nvSpPr>
        <p:spPr/>
        <p:txBody>
          <a:bodyPr/>
          <a:lstStyle/>
          <a:p>
            <a:r>
              <a:rPr lang="en-US" altLang="zh-CN" dirty="0"/>
              <a:t>EOS</a:t>
            </a:r>
            <a:r>
              <a:rPr lang="zh-CN" altLang="en-US" dirty="0"/>
              <a:t>命令</a:t>
            </a:r>
          </a:p>
        </p:txBody>
      </p:sp>
      <p:sp>
        <p:nvSpPr>
          <p:cNvPr id="3" name="内容占位符 2">
            <a:extLst>
              <a:ext uri="{FF2B5EF4-FFF2-40B4-BE49-F238E27FC236}">
                <a16:creationId xmlns:a16="http://schemas.microsoft.com/office/drawing/2014/main" id="{DFC8AF96-3305-4944-AD2A-E3487BC492E4}"/>
              </a:ext>
            </a:extLst>
          </p:cNvPr>
          <p:cNvSpPr>
            <a:spLocks noGrp="1"/>
          </p:cNvSpPr>
          <p:nvPr>
            <p:ph idx="1"/>
          </p:nvPr>
        </p:nvSpPr>
        <p:spPr/>
        <p:txBody>
          <a:bodyPr/>
          <a:lstStyle/>
          <a:p>
            <a:r>
              <a:rPr lang="zh-CN" altLang="en-US" dirty="0"/>
              <a:t>在标准的文件系统命令前增加一个</a:t>
            </a:r>
            <a:r>
              <a:rPr lang="en-US" altLang="zh-CN" dirty="0" err="1"/>
              <a:t>eos</a:t>
            </a:r>
            <a:r>
              <a:rPr lang="en-US" altLang="zh-CN" dirty="0"/>
              <a:t> </a:t>
            </a:r>
            <a:r>
              <a:rPr lang="zh-CN" altLang="en-US" dirty="0"/>
              <a:t>前缀</a:t>
            </a:r>
            <a:endParaRPr lang="en-US" altLang="zh-CN" dirty="0"/>
          </a:p>
          <a:p>
            <a:endParaRPr lang="en-US" altLang="zh-CN" dirty="0"/>
          </a:p>
          <a:p>
            <a:endParaRPr lang="en-US" altLang="zh-CN" dirty="0"/>
          </a:p>
          <a:p>
            <a:endParaRPr lang="en-US" altLang="zh-CN" dirty="0"/>
          </a:p>
          <a:p>
            <a:endParaRPr lang="en-US" altLang="zh-CN" dirty="0"/>
          </a:p>
          <a:p>
            <a:endParaRPr lang="en-US" altLang="zh-CN" dirty="0"/>
          </a:p>
          <a:p>
            <a:r>
              <a:rPr lang="zh-CN" altLang="en-US" dirty="0">
                <a:latin typeface="Arial" panose="020B0604020202020204" pitchFamily="34" charset="0"/>
              </a:rPr>
              <a:t>直接调用</a:t>
            </a:r>
            <a:r>
              <a:rPr lang="en-US" altLang="zh-CN" dirty="0">
                <a:latin typeface="Arial" panose="020B0604020202020204" pitchFamily="34" charset="0"/>
              </a:rPr>
              <a:t>XROOTD API</a:t>
            </a:r>
            <a:r>
              <a:rPr lang="zh-CN" altLang="en-US" dirty="0">
                <a:latin typeface="Arial" panose="020B0604020202020204" pitchFamily="34" charset="0"/>
              </a:rPr>
              <a:t>来访问</a:t>
            </a:r>
            <a:r>
              <a:rPr lang="en-US" altLang="zh-CN" dirty="0">
                <a:latin typeface="Arial" panose="020B0604020202020204" pitchFamily="34" charset="0"/>
              </a:rPr>
              <a:t>EOS</a:t>
            </a:r>
            <a:r>
              <a:rPr lang="zh-CN" altLang="en-US" dirty="0">
                <a:latin typeface="Arial" panose="020B0604020202020204" pitchFamily="34" charset="0"/>
              </a:rPr>
              <a:t>服务器，绕过任何内核模块</a:t>
            </a:r>
            <a:endParaRPr lang="en-US" altLang="zh-CN" dirty="0">
              <a:latin typeface="Arial" panose="020B0604020202020204" pitchFamily="34" charset="0"/>
            </a:endParaRPr>
          </a:p>
          <a:p>
            <a:pPr lvl="1"/>
            <a:r>
              <a:rPr lang="zh-CN" altLang="en-US" dirty="0">
                <a:latin typeface="Arial" panose="020B0604020202020204" pitchFamily="34" charset="0"/>
              </a:rPr>
              <a:t>参数是全路径名，没有</a:t>
            </a:r>
            <a:r>
              <a:rPr lang="en-US" altLang="zh-CN" dirty="0">
                <a:latin typeface="Arial" panose="020B0604020202020204" pitchFamily="34" charset="0"/>
              </a:rPr>
              <a:t>$PWD, </a:t>
            </a:r>
            <a:r>
              <a:rPr lang="zh-CN" altLang="en-US" dirty="0">
                <a:latin typeface="Arial" panose="020B0604020202020204" pitchFamily="34" charset="0"/>
              </a:rPr>
              <a:t>不能使用通配符</a:t>
            </a:r>
          </a:p>
          <a:p>
            <a:pPr lvl="1"/>
            <a:r>
              <a:rPr lang="zh-CN" altLang="en-US" dirty="0"/>
              <a:t>回收站，</a:t>
            </a:r>
            <a:r>
              <a:rPr lang="en-US" altLang="zh-CN" dirty="0"/>
              <a:t>ls –</a:t>
            </a:r>
            <a:r>
              <a:rPr lang="en-US" altLang="zh-CN" dirty="0" err="1"/>
              <a:t>lh</a:t>
            </a:r>
            <a:r>
              <a:rPr lang="zh-CN" altLang="en-US" dirty="0"/>
              <a:t>直接显示目录子树的容量（</a:t>
            </a:r>
            <a:r>
              <a:rPr lang="en-US" altLang="zh-CN" dirty="0"/>
              <a:t>POSIX</a:t>
            </a:r>
            <a:r>
              <a:rPr lang="zh-CN" altLang="en-US" dirty="0"/>
              <a:t>系统需要</a:t>
            </a:r>
            <a:r>
              <a:rPr lang="en-US" altLang="zh-CN" dirty="0"/>
              <a:t>du –</a:t>
            </a:r>
            <a:r>
              <a:rPr lang="en-US" altLang="zh-CN" dirty="0" err="1"/>
              <a:t>hs</a:t>
            </a:r>
            <a:r>
              <a:rPr lang="zh-CN" altLang="en-US" dirty="0"/>
              <a:t>）</a:t>
            </a:r>
          </a:p>
        </p:txBody>
      </p:sp>
      <p:sp>
        <p:nvSpPr>
          <p:cNvPr id="4" name="日期占位符 3">
            <a:extLst>
              <a:ext uri="{FF2B5EF4-FFF2-40B4-BE49-F238E27FC236}">
                <a16:creationId xmlns:a16="http://schemas.microsoft.com/office/drawing/2014/main" id="{4B041F7C-5FDA-4E77-A530-D731A46CA83B}"/>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1C283C29-3A14-4F05-ADC2-380D9A3A7806}"/>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7B955131-E444-4908-A06D-012DBFF209D4}"/>
              </a:ext>
            </a:extLst>
          </p:cNvPr>
          <p:cNvSpPr>
            <a:spLocks noGrp="1"/>
          </p:cNvSpPr>
          <p:nvPr>
            <p:ph type="sldNum" sz="quarter" idx="4"/>
          </p:nvPr>
        </p:nvSpPr>
        <p:spPr/>
        <p:txBody>
          <a:bodyPr/>
          <a:lstStyle/>
          <a:p>
            <a:fld id="{CE6D3C30-BE9F-424B-BA82-356D36D3824A}" type="slidenum">
              <a:rPr lang="zh-CN" altLang="en-US" smtClean="0"/>
              <a:t>19</a:t>
            </a:fld>
            <a:endParaRPr lang="zh-CN" altLang="en-US"/>
          </a:p>
        </p:txBody>
      </p:sp>
      <p:pic>
        <p:nvPicPr>
          <p:cNvPr id="7" name="图片 6">
            <a:extLst>
              <a:ext uri="{FF2B5EF4-FFF2-40B4-BE49-F238E27FC236}">
                <a16:creationId xmlns:a16="http://schemas.microsoft.com/office/drawing/2014/main" id="{7104BB43-6C22-4E6E-8DB9-98B56EEC33BF}"/>
              </a:ext>
            </a:extLst>
          </p:cNvPr>
          <p:cNvPicPr>
            <a:picLocks noChangeAspect="1"/>
          </p:cNvPicPr>
          <p:nvPr/>
        </p:nvPicPr>
        <p:blipFill>
          <a:blip r:embed="rId2"/>
          <a:stretch>
            <a:fillRect/>
          </a:stretch>
        </p:blipFill>
        <p:spPr>
          <a:xfrm>
            <a:off x="1033111" y="2182704"/>
            <a:ext cx="6297714" cy="1664352"/>
          </a:xfrm>
          <a:prstGeom prst="rect">
            <a:avLst/>
          </a:prstGeom>
        </p:spPr>
      </p:pic>
    </p:spTree>
    <p:extLst>
      <p:ext uri="{BB962C8B-B14F-4D97-AF65-F5344CB8AC3E}">
        <p14:creationId xmlns:p14="http://schemas.microsoft.com/office/powerpoint/2010/main" val="42731043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7DDF0EE-84AD-4AE1-8483-32E20481D7EF}"/>
              </a:ext>
            </a:extLst>
          </p:cNvPr>
          <p:cNvSpPr>
            <a:spLocks noGrp="1"/>
          </p:cNvSpPr>
          <p:nvPr>
            <p:ph type="title"/>
          </p:nvPr>
        </p:nvSpPr>
        <p:spPr/>
        <p:txBody>
          <a:bodyPr/>
          <a:lstStyle/>
          <a:p>
            <a:r>
              <a:rPr lang="zh-CN" altLang="en-US" dirty="0"/>
              <a:t>大纲</a:t>
            </a:r>
          </a:p>
        </p:txBody>
      </p:sp>
      <p:sp>
        <p:nvSpPr>
          <p:cNvPr id="3" name="内容占位符 2">
            <a:extLst>
              <a:ext uri="{FF2B5EF4-FFF2-40B4-BE49-F238E27FC236}">
                <a16:creationId xmlns:a16="http://schemas.microsoft.com/office/drawing/2014/main" id="{64780A4C-AD72-4BAF-A9F6-24AA186873C0}"/>
              </a:ext>
            </a:extLst>
          </p:cNvPr>
          <p:cNvSpPr>
            <a:spLocks noGrp="1"/>
          </p:cNvSpPr>
          <p:nvPr>
            <p:ph idx="1"/>
          </p:nvPr>
        </p:nvSpPr>
        <p:spPr/>
        <p:txBody>
          <a:bodyPr/>
          <a:lstStyle/>
          <a:p>
            <a:pPr>
              <a:lnSpc>
                <a:spcPct val="110000"/>
              </a:lnSpc>
            </a:pPr>
            <a:r>
              <a:rPr lang="zh-CN" altLang="en-US" dirty="0"/>
              <a:t>需求和挑战</a:t>
            </a:r>
            <a:endParaRPr lang="en-US" altLang="zh-CN" dirty="0"/>
          </a:p>
          <a:p>
            <a:pPr>
              <a:lnSpc>
                <a:spcPct val="110000"/>
              </a:lnSpc>
            </a:pPr>
            <a:r>
              <a:rPr lang="zh-CN" altLang="en-US" dirty="0"/>
              <a:t>高能所计算中心的海量存储系统</a:t>
            </a:r>
            <a:endParaRPr lang="en-US" altLang="zh-CN" dirty="0"/>
          </a:p>
          <a:p>
            <a:pPr lvl="1">
              <a:lnSpc>
                <a:spcPct val="110000"/>
              </a:lnSpc>
            </a:pPr>
            <a:r>
              <a:rPr lang="zh-CN" altLang="en-US" dirty="0"/>
              <a:t>分布式文件系统</a:t>
            </a:r>
            <a:endParaRPr lang="en-US" altLang="zh-CN" dirty="0"/>
          </a:p>
          <a:p>
            <a:pPr lvl="1">
              <a:lnSpc>
                <a:spcPct val="110000"/>
              </a:lnSpc>
            </a:pPr>
            <a:r>
              <a:rPr lang="zh-CN" altLang="en-US" dirty="0"/>
              <a:t>磁带管理系统</a:t>
            </a:r>
            <a:endParaRPr lang="en-US" altLang="zh-CN" dirty="0"/>
          </a:p>
          <a:p>
            <a:pPr lvl="1">
              <a:lnSpc>
                <a:spcPct val="110000"/>
              </a:lnSpc>
            </a:pPr>
            <a:r>
              <a:rPr lang="zh-CN" altLang="en-US" dirty="0"/>
              <a:t>访问接口和使用建议</a:t>
            </a:r>
            <a:endParaRPr lang="en-US" altLang="zh-CN" dirty="0"/>
          </a:p>
          <a:p>
            <a:pPr>
              <a:lnSpc>
                <a:spcPct val="110000"/>
              </a:lnSpc>
            </a:pPr>
            <a:r>
              <a:rPr lang="zh-CN" altLang="en-US" dirty="0"/>
              <a:t>分布式环境下的数据管理技术</a:t>
            </a:r>
            <a:endParaRPr lang="en-US" altLang="zh-CN" dirty="0"/>
          </a:p>
          <a:p>
            <a:pPr>
              <a:lnSpc>
                <a:spcPct val="110000"/>
              </a:lnSpc>
            </a:pPr>
            <a:r>
              <a:rPr lang="zh-CN" altLang="en-US" dirty="0"/>
              <a:t>更详细的课程及课件</a:t>
            </a:r>
            <a:endParaRPr lang="en-US" altLang="zh-CN" dirty="0"/>
          </a:p>
          <a:p>
            <a:pPr>
              <a:lnSpc>
                <a:spcPct val="110000"/>
              </a:lnSpc>
            </a:pPr>
            <a:r>
              <a:rPr lang="zh-CN" altLang="en-US" dirty="0"/>
              <a:t>问题和反馈</a:t>
            </a:r>
            <a:endParaRPr lang="en-US" altLang="zh-CN" dirty="0"/>
          </a:p>
          <a:p>
            <a:endParaRPr lang="zh-CN" altLang="en-US" dirty="0"/>
          </a:p>
        </p:txBody>
      </p:sp>
      <p:sp>
        <p:nvSpPr>
          <p:cNvPr id="4" name="日期占位符 3">
            <a:extLst>
              <a:ext uri="{FF2B5EF4-FFF2-40B4-BE49-F238E27FC236}">
                <a16:creationId xmlns:a16="http://schemas.microsoft.com/office/drawing/2014/main" id="{5791654F-8C95-4C07-9BAD-3D22DA10E50A}"/>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24935262-47BD-498E-BF98-7700C6F6E105}"/>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F36169EA-E58C-45BF-A356-E06480F58749}"/>
              </a:ext>
            </a:extLst>
          </p:cNvPr>
          <p:cNvSpPr>
            <a:spLocks noGrp="1"/>
          </p:cNvSpPr>
          <p:nvPr>
            <p:ph type="sldNum" sz="quarter" idx="4"/>
          </p:nvPr>
        </p:nvSpPr>
        <p:spPr/>
        <p:txBody>
          <a:bodyPr/>
          <a:lstStyle/>
          <a:p>
            <a:fld id="{CE6D3C30-BE9F-424B-BA82-356D36D3824A}" type="slidenum">
              <a:rPr lang="zh-CN" altLang="en-US" smtClean="0"/>
              <a:t>2</a:t>
            </a:fld>
            <a:endParaRPr lang="zh-CN" altLang="en-US"/>
          </a:p>
        </p:txBody>
      </p:sp>
    </p:spTree>
    <p:extLst>
      <p:ext uri="{BB962C8B-B14F-4D97-AF65-F5344CB8AC3E}">
        <p14:creationId xmlns:p14="http://schemas.microsoft.com/office/powerpoint/2010/main" val="739231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8B00B39-628E-43A1-8A09-FD81B5CD68A6}"/>
              </a:ext>
            </a:extLst>
          </p:cNvPr>
          <p:cNvSpPr>
            <a:spLocks noGrp="1"/>
          </p:cNvSpPr>
          <p:nvPr>
            <p:ph type="title"/>
          </p:nvPr>
        </p:nvSpPr>
        <p:spPr/>
        <p:txBody>
          <a:bodyPr/>
          <a:lstStyle/>
          <a:p>
            <a:r>
              <a:rPr lang="en-US" altLang="zh-CN" dirty="0"/>
              <a:t>XROOTD</a:t>
            </a:r>
            <a:r>
              <a:rPr lang="zh-CN" altLang="en-US" dirty="0"/>
              <a:t>接口</a:t>
            </a:r>
          </a:p>
        </p:txBody>
      </p:sp>
      <p:sp>
        <p:nvSpPr>
          <p:cNvPr id="4" name="日期占位符 3">
            <a:extLst>
              <a:ext uri="{FF2B5EF4-FFF2-40B4-BE49-F238E27FC236}">
                <a16:creationId xmlns:a16="http://schemas.microsoft.com/office/drawing/2014/main" id="{2F07467C-15FC-40B0-A890-1B711759DEAA}"/>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83C71BE2-48E9-40F9-B9BF-9C2FB8657E5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8292C6E0-422B-46AC-893F-8247A4F6A977}"/>
              </a:ext>
            </a:extLst>
          </p:cNvPr>
          <p:cNvSpPr>
            <a:spLocks noGrp="1"/>
          </p:cNvSpPr>
          <p:nvPr>
            <p:ph type="sldNum" sz="quarter" idx="4"/>
          </p:nvPr>
        </p:nvSpPr>
        <p:spPr/>
        <p:txBody>
          <a:bodyPr/>
          <a:lstStyle/>
          <a:p>
            <a:fld id="{CE6D3C30-BE9F-424B-BA82-356D36D3824A}" type="slidenum">
              <a:rPr lang="zh-CN" altLang="en-US" smtClean="0"/>
              <a:t>20</a:t>
            </a:fld>
            <a:endParaRPr lang="zh-CN" altLang="en-US"/>
          </a:p>
        </p:txBody>
      </p:sp>
      <p:sp>
        <p:nvSpPr>
          <p:cNvPr id="8" name="内容占位符 2">
            <a:extLst>
              <a:ext uri="{FF2B5EF4-FFF2-40B4-BE49-F238E27FC236}">
                <a16:creationId xmlns:a16="http://schemas.microsoft.com/office/drawing/2014/main" id="{0F1479FF-D46F-45D5-A2AC-8EFD5C099D1F}"/>
              </a:ext>
            </a:extLst>
          </p:cNvPr>
          <p:cNvSpPr>
            <a:spLocks noGrp="1"/>
          </p:cNvSpPr>
          <p:nvPr>
            <p:ph idx="1"/>
          </p:nvPr>
        </p:nvSpPr>
        <p:spPr>
          <a:xfrm>
            <a:off x="838200" y="1143001"/>
            <a:ext cx="10515600" cy="5033963"/>
          </a:xfrm>
        </p:spPr>
        <p:txBody>
          <a:bodyPr/>
          <a:lstStyle/>
          <a:p>
            <a:r>
              <a:rPr lang="zh-CN" altLang="en-US" dirty="0"/>
              <a:t>对于</a:t>
            </a:r>
            <a:r>
              <a:rPr lang="en-US" altLang="zh-CN" dirty="0"/>
              <a:t>ROOT </a:t>
            </a:r>
            <a:r>
              <a:rPr lang="zh-CN" altLang="en-US" dirty="0"/>
              <a:t>格式的文件</a:t>
            </a:r>
            <a:endParaRPr lang="en-US" altLang="zh-CN" dirty="0"/>
          </a:p>
          <a:p>
            <a:pPr marL="0" indent="0">
              <a:buNone/>
            </a:pPr>
            <a:endParaRPr lang="en-US" altLang="zh-CN" dirty="0"/>
          </a:p>
          <a:p>
            <a:r>
              <a:rPr lang="zh-CN" altLang="en-US" dirty="0"/>
              <a:t>非</a:t>
            </a:r>
            <a:r>
              <a:rPr lang="en-US" altLang="zh-CN" dirty="0"/>
              <a:t>ROOT</a:t>
            </a:r>
            <a:r>
              <a:rPr lang="zh-CN" altLang="en-US" dirty="0"/>
              <a:t>格式的文件</a:t>
            </a:r>
            <a:endParaRPr lang="en-US" altLang="zh-CN" dirty="0"/>
          </a:p>
        </p:txBody>
      </p:sp>
      <p:pic>
        <p:nvPicPr>
          <p:cNvPr id="9" name="图片 8">
            <a:extLst>
              <a:ext uri="{FF2B5EF4-FFF2-40B4-BE49-F238E27FC236}">
                <a16:creationId xmlns:a16="http://schemas.microsoft.com/office/drawing/2014/main" id="{3995CBD0-8F18-4598-A1D5-F0B71D49E880}"/>
              </a:ext>
            </a:extLst>
          </p:cNvPr>
          <p:cNvPicPr>
            <a:picLocks noChangeAspect="1"/>
          </p:cNvPicPr>
          <p:nvPr/>
        </p:nvPicPr>
        <p:blipFill>
          <a:blip r:embed="rId2"/>
          <a:stretch>
            <a:fillRect/>
          </a:stretch>
        </p:blipFill>
        <p:spPr>
          <a:xfrm>
            <a:off x="958960" y="1577319"/>
            <a:ext cx="6807550" cy="533427"/>
          </a:xfrm>
          <a:prstGeom prst="rect">
            <a:avLst/>
          </a:prstGeom>
        </p:spPr>
      </p:pic>
      <p:pic>
        <p:nvPicPr>
          <p:cNvPr id="10" name="图片 9">
            <a:extLst>
              <a:ext uri="{FF2B5EF4-FFF2-40B4-BE49-F238E27FC236}">
                <a16:creationId xmlns:a16="http://schemas.microsoft.com/office/drawing/2014/main" id="{6C6D3810-7E4B-41F5-88B5-BC1C1A2136D6}"/>
              </a:ext>
            </a:extLst>
          </p:cNvPr>
          <p:cNvPicPr>
            <a:picLocks noChangeAspect="1"/>
          </p:cNvPicPr>
          <p:nvPr/>
        </p:nvPicPr>
        <p:blipFill rotWithShape="1">
          <a:blip r:embed="rId3"/>
          <a:srcRect t="21088"/>
          <a:stretch/>
        </p:blipFill>
        <p:spPr>
          <a:xfrm>
            <a:off x="918386" y="2758507"/>
            <a:ext cx="6568785" cy="2598211"/>
          </a:xfrm>
          <a:prstGeom prst="rect">
            <a:avLst/>
          </a:prstGeom>
        </p:spPr>
      </p:pic>
      <p:sp>
        <p:nvSpPr>
          <p:cNvPr id="11" name="圆角矩形 12">
            <a:extLst>
              <a:ext uri="{FF2B5EF4-FFF2-40B4-BE49-F238E27FC236}">
                <a16:creationId xmlns:a16="http://schemas.microsoft.com/office/drawing/2014/main" id="{EEFB3867-D46A-4A53-BB4C-A0A9C2D3338B}"/>
              </a:ext>
            </a:extLst>
          </p:cNvPr>
          <p:cNvSpPr/>
          <p:nvPr/>
        </p:nvSpPr>
        <p:spPr>
          <a:xfrm>
            <a:off x="5679011" y="2826820"/>
            <a:ext cx="990921" cy="366622"/>
          </a:xfrm>
          <a:prstGeom prst="round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2" name="圆角矩形 13">
            <a:extLst>
              <a:ext uri="{FF2B5EF4-FFF2-40B4-BE49-F238E27FC236}">
                <a16:creationId xmlns:a16="http://schemas.microsoft.com/office/drawing/2014/main" id="{A9E4FCDC-F4F7-456D-80BD-408C9A0BBDA7}"/>
              </a:ext>
            </a:extLst>
          </p:cNvPr>
          <p:cNvSpPr/>
          <p:nvPr/>
        </p:nvSpPr>
        <p:spPr>
          <a:xfrm>
            <a:off x="4125441" y="2838561"/>
            <a:ext cx="1502712" cy="354881"/>
          </a:xfrm>
          <a:prstGeom prst="round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3" name="圆角矩形 14">
            <a:extLst>
              <a:ext uri="{FF2B5EF4-FFF2-40B4-BE49-F238E27FC236}">
                <a16:creationId xmlns:a16="http://schemas.microsoft.com/office/drawing/2014/main" id="{00BFB717-78A1-472F-ACB6-03C32471E959}"/>
              </a:ext>
            </a:extLst>
          </p:cNvPr>
          <p:cNvSpPr/>
          <p:nvPr/>
        </p:nvSpPr>
        <p:spPr>
          <a:xfrm>
            <a:off x="3031345" y="2848950"/>
            <a:ext cx="1043238" cy="354881"/>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4" name="圆角矩形 15">
            <a:extLst>
              <a:ext uri="{FF2B5EF4-FFF2-40B4-BE49-F238E27FC236}">
                <a16:creationId xmlns:a16="http://schemas.microsoft.com/office/drawing/2014/main" id="{A716215D-37FA-4E26-ADE2-1170997CAB78}"/>
              </a:ext>
            </a:extLst>
          </p:cNvPr>
          <p:cNvSpPr/>
          <p:nvPr/>
        </p:nvSpPr>
        <p:spPr>
          <a:xfrm>
            <a:off x="2633284" y="2848950"/>
            <a:ext cx="315358" cy="35488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5" name="圆角矩形 19">
            <a:extLst>
              <a:ext uri="{FF2B5EF4-FFF2-40B4-BE49-F238E27FC236}">
                <a16:creationId xmlns:a16="http://schemas.microsoft.com/office/drawing/2014/main" id="{3B1EAD31-6248-4F5E-AD58-1771862E3A70}"/>
              </a:ext>
            </a:extLst>
          </p:cNvPr>
          <p:cNvSpPr/>
          <p:nvPr/>
        </p:nvSpPr>
        <p:spPr>
          <a:xfrm>
            <a:off x="4872250" y="1692973"/>
            <a:ext cx="2684059" cy="354881"/>
          </a:xfrm>
          <a:prstGeom prst="roundRect">
            <a:avLst/>
          </a:prstGeom>
          <a:noFill/>
          <a:ln>
            <a:solidFill>
              <a:schemeClr val="accent6"/>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6" name="圆角矩形 20">
            <a:extLst>
              <a:ext uri="{FF2B5EF4-FFF2-40B4-BE49-F238E27FC236}">
                <a16:creationId xmlns:a16="http://schemas.microsoft.com/office/drawing/2014/main" id="{798A75EC-DCC8-40B3-A638-CAE5C290BD08}"/>
              </a:ext>
            </a:extLst>
          </p:cNvPr>
          <p:cNvSpPr/>
          <p:nvPr/>
        </p:nvSpPr>
        <p:spPr>
          <a:xfrm>
            <a:off x="3533310" y="1703362"/>
            <a:ext cx="1338939" cy="354881"/>
          </a:xfrm>
          <a:prstGeom prst="roundRect">
            <a:avLst/>
          </a:prstGeom>
          <a:noFill/>
          <a:ln>
            <a:solidFill>
              <a:schemeClr val="accent1"/>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7" name="圆角矩形 21">
            <a:extLst>
              <a:ext uri="{FF2B5EF4-FFF2-40B4-BE49-F238E27FC236}">
                <a16:creationId xmlns:a16="http://schemas.microsoft.com/office/drawing/2014/main" id="{384F6693-0C96-4BE6-A6BA-941548F92161}"/>
              </a:ext>
            </a:extLst>
          </p:cNvPr>
          <p:cNvSpPr/>
          <p:nvPr/>
        </p:nvSpPr>
        <p:spPr>
          <a:xfrm>
            <a:off x="3102591" y="1707911"/>
            <a:ext cx="357115" cy="354881"/>
          </a:xfrm>
          <a:prstGeom prst="roundRect">
            <a:avLst/>
          </a:prstGeom>
          <a:noFill/>
          <a:ln>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zh-CN" altLang="en-US"/>
          </a:p>
        </p:txBody>
      </p:sp>
      <p:sp>
        <p:nvSpPr>
          <p:cNvPr id="18" name="文本框 17">
            <a:extLst>
              <a:ext uri="{FF2B5EF4-FFF2-40B4-BE49-F238E27FC236}">
                <a16:creationId xmlns:a16="http://schemas.microsoft.com/office/drawing/2014/main" id="{12FD6588-7905-4BEF-8165-FE644D7EC131}"/>
              </a:ext>
            </a:extLst>
          </p:cNvPr>
          <p:cNvSpPr txBox="1"/>
          <p:nvPr/>
        </p:nvSpPr>
        <p:spPr>
          <a:xfrm>
            <a:off x="8206394" y="1577319"/>
            <a:ext cx="3712191" cy="2169825"/>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dirty="0">
                <a:solidFill>
                  <a:srgbClr val="FF0000"/>
                </a:solidFill>
              </a:rPr>
              <a:t>协议名称</a:t>
            </a:r>
            <a:endParaRPr lang="en-US" altLang="zh-CN" dirty="0">
              <a:solidFill>
                <a:srgbClr val="FF0000"/>
              </a:solidFill>
            </a:endParaRPr>
          </a:p>
          <a:p>
            <a:pPr marL="285750" indent="-285750">
              <a:lnSpc>
                <a:spcPct val="150000"/>
              </a:lnSpc>
              <a:buFont typeface="Arial" panose="020B0604020202020204" pitchFamily="34" charset="0"/>
              <a:buChar char="•"/>
            </a:pPr>
            <a:r>
              <a:rPr lang="zh-CN" altLang="en-US" dirty="0">
                <a:solidFill>
                  <a:schemeClr val="accent1"/>
                </a:solidFill>
              </a:rPr>
              <a:t>管理服务器地址，可以设置成环境变量，在这里省略</a:t>
            </a:r>
            <a:endParaRPr lang="en-US" altLang="zh-CN" dirty="0">
              <a:solidFill>
                <a:schemeClr val="accent1"/>
              </a:solidFill>
            </a:endParaRPr>
          </a:p>
          <a:p>
            <a:pPr marL="285750" indent="-285750">
              <a:lnSpc>
                <a:spcPct val="150000"/>
              </a:lnSpc>
              <a:buFont typeface="Arial" panose="020B0604020202020204" pitchFamily="34" charset="0"/>
              <a:buChar char="•"/>
            </a:pPr>
            <a:r>
              <a:rPr lang="zh-CN" altLang="en-US" dirty="0">
                <a:solidFill>
                  <a:schemeClr val="accent6"/>
                </a:solidFill>
              </a:rPr>
              <a:t>绝对路径名</a:t>
            </a:r>
            <a:endParaRPr lang="en-US" altLang="zh-CN" dirty="0">
              <a:solidFill>
                <a:schemeClr val="accent6"/>
              </a:solidFill>
            </a:endParaRPr>
          </a:p>
          <a:p>
            <a:pPr marL="285750" indent="-285750">
              <a:lnSpc>
                <a:spcPct val="150000"/>
              </a:lnSpc>
              <a:buFont typeface="Arial" panose="020B0604020202020204" pitchFamily="34" charset="0"/>
              <a:buChar char="•"/>
            </a:pPr>
            <a:r>
              <a:rPr lang="zh-CN" altLang="en-US" dirty="0">
                <a:solidFill>
                  <a:schemeClr val="accent2"/>
                </a:solidFill>
              </a:rPr>
              <a:t>非</a:t>
            </a:r>
            <a:r>
              <a:rPr lang="en-US" altLang="zh-CN" dirty="0">
                <a:solidFill>
                  <a:schemeClr val="accent2"/>
                </a:solidFill>
              </a:rPr>
              <a:t>ROOT</a:t>
            </a:r>
            <a:r>
              <a:rPr lang="zh-CN" altLang="en-US" dirty="0">
                <a:solidFill>
                  <a:schemeClr val="accent2"/>
                </a:solidFill>
              </a:rPr>
              <a:t>格式文件的标识</a:t>
            </a:r>
          </a:p>
        </p:txBody>
      </p:sp>
    </p:spTree>
    <p:extLst>
      <p:ext uri="{BB962C8B-B14F-4D97-AF65-F5344CB8AC3E}">
        <p14:creationId xmlns:p14="http://schemas.microsoft.com/office/powerpoint/2010/main" val="2447045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P spid="16" grpId="0" animBg="1"/>
      <p:bldP spid="1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2489F1C-638B-4728-B6F7-3BFAFF7A0CF1}"/>
              </a:ext>
            </a:extLst>
          </p:cNvPr>
          <p:cNvSpPr>
            <a:spLocks noGrp="1"/>
          </p:cNvSpPr>
          <p:nvPr>
            <p:ph type="title"/>
          </p:nvPr>
        </p:nvSpPr>
        <p:spPr/>
        <p:txBody>
          <a:bodyPr/>
          <a:lstStyle/>
          <a:p>
            <a:r>
              <a:rPr lang="zh-CN" altLang="en-US" dirty="0"/>
              <a:t>分布式文件系统使用建议</a:t>
            </a:r>
          </a:p>
        </p:txBody>
      </p:sp>
      <p:sp>
        <p:nvSpPr>
          <p:cNvPr id="3" name="内容占位符 2">
            <a:extLst>
              <a:ext uri="{FF2B5EF4-FFF2-40B4-BE49-F238E27FC236}">
                <a16:creationId xmlns:a16="http://schemas.microsoft.com/office/drawing/2014/main" id="{674F22C3-0DC6-4EB6-8262-1F96281E0B70}"/>
              </a:ext>
            </a:extLst>
          </p:cNvPr>
          <p:cNvSpPr>
            <a:spLocks noGrp="1"/>
          </p:cNvSpPr>
          <p:nvPr>
            <p:ph idx="1"/>
          </p:nvPr>
        </p:nvSpPr>
        <p:spPr/>
        <p:txBody>
          <a:bodyPr/>
          <a:lstStyle/>
          <a:p>
            <a:r>
              <a:rPr lang="zh-CN" altLang="en-US" sz="2400" dirty="0">
                <a:latin typeface="Arial" panose="020B0604020202020204" pitchFamily="34" charset="0"/>
              </a:rPr>
              <a:t>尽量使用软件框架访问数据</a:t>
            </a:r>
            <a:endParaRPr lang="en-US" altLang="zh-CN" sz="2400" dirty="0">
              <a:latin typeface="Arial" panose="020B0604020202020204" pitchFamily="34" charset="0"/>
            </a:endParaRPr>
          </a:p>
          <a:p>
            <a:r>
              <a:rPr lang="zh-CN" altLang="en-US" sz="2400" dirty="0">
                <a:latin typeface="Arial" panose="020B0604020202020204" pitchFamily="34" charset="0"/>
              </a:rPr>
              <a:t>尽量避免在单个目录下存放过多的数据文件</a:t>
            </a:r>
            <a:endParaRPr lang="en-US" altLang="zh-CN" sz="2400" dirty="0">
              <a:latin typeface="Arial" panose="020B0604020202020204" pitchFamily="34" charset="0"/>
            </a:endParaRPr>
          </a:p>
          <a:p>
            <a:pPr lvl="1"/>
            <a:r>
              <a:rPr lang="zh-CN" altLang="en-US" sz="2000" dirty="0">
                <a:latin typeface="Arial" panose="020B0604020202020204" pitchFamily="34" charset="0"/>
              </a:rPr>
              <a:t>如果避免不了，可以生成一个文件列表，之后的数据处理直接访问该列表，不要使用</a:t>
            </a:r>
            <a:r>
              <a:rPr lang="en-US" altLang="zh-CN" sz="2000" dirty="0">
                <a:latin typeface="Arial" panose="020B0604020202020204" pitchFamily="34" charset="0"/>
              </a:rPr>
              <a:t>ls *, rm * </a:t>
            </a:r>
            <a:r>
              <a:rPr lang="en-US" altLang="zh-CN" sz="2000" dirty="0" err="1">
                <a:latin typeface="Arial" panose="020B0604020202020204" pitchFamily="34" charset="0"/>
              </a:rPr>
              <a:t>hadd</a:t>
            </a:r>
            <a:r>
              <a:rPr lang="en-US" altLang="zh-CN" sz="2000" dirty="0">
                <a:latin typeface="Arial" panose="020B0604020202020204" pitchFamily="34" charset="0"/>
              </a:rPr>
              <a:t> *.root</a:t>
            </a:r>
            <a:r>
              <a:rPr lang="zh-CN" altLang="en-US" sz="2000" dirty="0">
                <a:latin typeface="Arial" panose="020B0604020202020204" pitchFamily="34" charset="0"/>
              </a:rPr>
              <a:t>等命令</a:t>
            </a:r>
            <a:endParaRPr lang="en-US" altLang="zh-CN" sz="2000" dirty="0">
              <a:latin typeface="Arial" panose="020B0604020202020204" pitchFamily="34" charset="0"/>
            </a:endParaRPr>
          </a:p>
          <a:p>
            <a:pPr lvl="1"/>
            <a:r>
              <a:rPr lang="zh-CN" altLang="en-US" sz="2000" dirty="0">
                <a:latin typeface="Arial" panose="020B0604020202020204" pitchFamily="34" charset="0"/>
              </a:rPr>
              <a:t>文件数量很大的目录，用</a:t>
            </a:r>
            <a:r>
              <a:rPr lang="en-US" altLang="zh-CN" sz="2000" dirty="0">
                <a:latin typeface="Arial" panose="020B0604020202020204" pitchFamily="34" charset="0"/>
              </a:rPr>
              <a:t>ls –color=never</a:t>
            </a:r>
            <a:r>
              <a:rPr lang="zh-CN" altLang="en-US" sz="2000" dirty="0">
                <a:latin typeface="Arial" panose="020B0604020202020204" pitchFamily="34" charset="0"/>
              </a:rPr>
              <a:t>， 响应会更快</a:t>
            </a:r>
            <a:r>
              <a:rPr lang="en-US" altLang="zh-CN" sz="2000" dirty="0">
                <a:latin typeface="Arial" panose="020B0604020202020204" pitchFamily="34" charset="0"/>
              </a:rPr>
              <a:t> </a:t>
            </a:r>
          </a:p>
          <a:p>
            <a:r>
              <a:rPr lang="zh-CN" altLang="en-US" sz="2400" dirty="0">
                <a:latin typeface="Arial" panose="020B0604020202020204" pitchFamily="34" charset="0"/>
              </a:rPr>
              <a:t>专盘专用，不要在用户盘做数据分析，生成大量的</a:t>
            </a:r>
            <a:r>
              <a:rPr lang="en-US" altLang="zh-CN" sz="2400" dirty="0">
                <a:latin typeface="Arial" panose="020B0604020202020204" pitchFamily="34" charset="0"/>
              </a:rPr>
              <a:t>.root</a:t>
            </a:r>
            <a:r>
              <a:rPr lang="zh-CN" altLang="en-US" sz="2400" dirty="0">
                <a:latin typeface="Arial" panose="020B0604020202020204" pitchFamily="34" charset="0"/>
              </a:rPr>
              <a:t>结果文件</a:t>
            </a:r>
            <a:endParaRPr lang="en-US" altLang="zh-CN" sz="2400" dirty="0">
              <a:latin typeface="Arial" panose="020B0604020202020204" pitchFamily="34" charset="0"/>
            </a:endParaRPr>
          </a:p>
          <a:p>
            <a:pPr lvl="1"/>
            <a:r>
              <a:rPr lang="zh-CN" altLang="en-US" sz="2000" dirty="0">
                <a:latin typeface="Arial" panose="020B0604020202020204" pitchFamily="34" charset="0"/>
              </a:rPr>
              <a:t>数据盘的物理资源比较少，数据分析产生的大量负载会严重拖慢其它用户的</a:t>
            </a:r>
            <a:r>
              <a:rPr lang="en-US" altLang="zh-CN" sz="2000" dirty="0">
                <a:latin typeface="Arial" panose="020B0604020202020204" pitchFamily="34" charset="0"/>
              </a:rPr>
              <a:t>vi</a:t>
            </a:r>
            <a:r>
              <a:rPr lang="zh-CN" altLang="en-US" sz="2000" dirty="0">
                <a:latin typeface="Arial" panose="020B0604020202020204" pitchFamily="34" charset="0"/>
              </a:rPr>
              <a:t>等交互式操作响应</a:t>
            </a:r>
            <a:endParaRPr lang="en-US" altLang="zh-CN" sz="2000" dirty="0">
              <a:latin typeface="Arial" panose="020B0604020202020204" pitchFamily="34" charset="0"/>
            </a:endParaRPr>
          </a:p>
          <a:p>
            <a:r>
              <a:rPr lang="zh-CN" altLang="en-US" sz="2400" dirty="0">
                <a:latin typeface="Arial" panose="020B0604020202020204" pitchFamily="34" charset="0"/>
              </a:rPr>
              <a:t>不要把文件系统当成消息通信管道</a:t>
            </a:r>
            <a:endParaRPr lang="en-US" altLang="zh-CN" sz="2400" dirty="0">
              <a:latin typeface="Arial" panose="020B0604020202020204" pitchFamily="34" charset="0"/>
            </a:endParaRPr>
          </a:p>
          <a:p>
            <a:pPr lvl="1"/>
            <a:r>
              <a:rPr lang="zh-CN" altLang="en-US" sz="2000" dirty="0">
                <a:latin typeface="Arial" panose="020B0604020202020204" pitchFamily="34" charset="0"/>
              </a:rPr>
              <a:t>会给</a:t>
            </a:r>
            <a:r>
              <a:rPr lang="en-US" altLang="zh-CN" sz="2000" dirty="0" err="1">
                <a:latin typeface="Arial" panose="020B0604020202020204" pitchFamily="34" charset="0"/>
              </a:rPr>
              <a:t>Lustre</a:t>
            </a:r>
            <a:r>
              <a:rPr lang="zh-CN" altLang="en-US" sz="2000" dirty="0">
                <a:latin typeface="Arial" panose="020B0604020202020204" pitchFamily="34" charset="0"/>
              </a:rPr>
              <a:t>带来额外的负载</a:t>
            </a:r>
            <a:r>
              <a:rPr lang="en-US" altLang="zh-CN" sz="2000" dirty="0">
                <a:latin typeface="Arial" panose="020B0604020202020204" pitchFamily="34" charset="0"/>
              </a:rPr>
              <a:t>EOS</a:t>
            </a:r>
            <a:r>
              <a:rPr lang="zh-CN" altLang="en-US" sz="2000" dirty="0">
                <a:latin typeface="Arial" panose="020B0604020202020204" pitchFamily="34" charset="0"/>
              </a:rPr>
              <a:t>系统的一致性达不到该场景的要求</a:t>
            </a:r>
            <a:endParaRPr lang="en-US" altLang="zh-CN" sz="2000" dirty="0">
              <a:latin typeface="Arial" panose="020B0604020202020204" pitchFamily="34" charset="0"/>
            </a:endParaRPr>
          </a:p>
          <a:p>
            <a:pPr lvl="1"/>
            <a:r>
              <a:rPr lang="zh-CN" altLang="en-US" sz="2000" dirty="0">
                <a:latin typeface="Arial" panose="020B0604020202020204" pitchFamily="34" charset="0"/>
              </a:rPr>
              <a:t>考虑</a:t>
            </a:r>
            <a:r>
              <a:rPr lang="en-US" altLang="zh-CN" sz="2000" dirty="0">
                <a:latin typeface="Arial" panose="020B0604020202020204" pitchFamily="34" charset="0"/>
              </a:rPr>
              <a:t>MPI</a:t>
            </a:r>
            <a:r>
              <a:rPr lang="zh-CN" altLang="en-US" sz="2000" dirty="0">
                <a:latin typeface="Arial" panose="020B0604020202020204" pitchFamily="34" charset="0"/>
              </a:rPr>
              <a:t>等数据通信和同步协议</a:t>
            </a:r>
            <a:endParaRPr lang="en-US" altLang="zh-CN" sz="2000" dirty="0">
              <a:latin typeface="Arial" panose="020B0604020202020204" pitchFamily="34" charset="0"/>
            </a:endParaRPr>
          </a:p>
          <a:p>
            <a:r>
              <a:rPr lang="zh-CN" altLang="en-US" sz="2400" dirty="0">
                <a:latin typeface="Arial" panose="020B0604020202020204" pitchFamily="34" charset="0"/>
              </a:rPr>
              <a:t>使用</a:t>
            </a:r>
            <a:r>
              <a:rPr lang="en-US" altLang="zh-CN" sz="2400" dirty="0">
                <a:latin typeface="Arial" panose="020B0604020202020204" pitchFamily="34" charset="0"/>
              </a:rPr>
              <a:t>XROOTD</a:t>
            </a:r>
            <a:r>
              <a:rPr lang="zh-CN" altLang="en-US" sz="2400" dirty="0">
                <a:latin typeface="Arial" panose="020B0604020202020204" pitchFamily="34" charset="0"/>
              </a:rPr>
              <a:t>协议访问</a:t>
            </a:r>
            <a:r>
              <a:rPr lang="en-US" altLang="zh-CN" sz="2400" dirty="0">
                <a:latin typeface="Arial" panose="020B0604020202020204" pitchFamily="34" charset="0"/>
              </a:rPr>
              <a:t>EOS</a:t>
            </a:r>
          </a:p>
          <a:p>
            <a:r>
              <a:rPr lang="zh-CN" altLang="en-US" sz="2400" dirty="0">
                <a:latin typeface="Arial" panose="020B0604020202020204" pitchFamily="34" charset="0"/>
              </a:rPr>
              <a:t>程序中打开了文件一定要关闭</a:t>
            </a:r>
            <a:endParaRPr lang="en-US" altLang="zh-CN" sz="2400" dirty="0">
              <a:latin typeface="Arial" panose="020B0604020202020204" pitchFamily="34" charset="0"/>
            </a:endParaRPr>
          </a:p>
          <a:p>
            <a:endParaRPr lang="zh-CN" altLang="en-US" sz="2400" dirty="0"/>
          </a:p>
        </p:txBody>
      </p:sp>
      <p:sp>
        <p:nvSpPr>
          <p:cNvPr id="4" name="日期占位符 3">
            <a:extLst>
              <a:ext uri="{FF2B5EF4-FFF2-40B4-BE49-F238E27FC236}">
                <a16:creationId xmlns:a16="http://schemas.microsoft.com/office/drawing/2014/main" id="{88B9859A-B34A-4AF8-82B5-4A4AB3357794}"/>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1507E4BD-2F9C-4519-AC55-EC0967438E27}"/>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91AFFBF8-0590-4477-9226-02963EBF03E5}"/>
              </a:ext>
            </a:extLst>
          </p:cNvPr>
          <p:cNvSpPr>
            <a:spLocks noGrp="1"/>
          </p:cNvSpPr>
          <p:nvPr>
            <p:ph type="sldNum" sz="quarter" idx="4"/>
          </p:nvPr>
        </p:nvSpPr>
        <p:spPr/>
        <p:txBody>
          <a:bodyPr/>
          <a:lstStyle/>
          <a:p>
            <a:fld id="{CE6D3C30-BE9F-424B-BA82-356D36D3824A}" type="slidenum">
              <a:rPr lang="zh-CN" altLang="en-US" smtClean="0"/>
              <a:t>21</a:t>
            </a:fld>
            <a:endParaRPr lang="zh-CN" altLang="en-US"/>
          </a:p>
        </p:txBody>
      </p:sp>
    </p:spTree>
    <p:extLst>
      <p:ext uri="{BB962C8B-B14F-4D97-AF65-F5344CB8AC3E}">
        <p14:creationId xmlns:p14="http://schemas.microsoft.com/office/powerpoint/2010/main" val="40217149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4E81D733-A6BE-4BAF-EA92-8FAF8458B570}"/>
              </a:ext>
            </a:extLst>
          </p:cNvPr>
          <p:cNvPicPr>
            <a:picLocks noChangeAspect="1"/>
          </p:cNvPicPr>
          <p:nvPr/>
        </p:nvPicPr>
        <p:blipFill rotWithShape="1">
          <a:blip r:embed="rId2"/>
          <a:srcRect t="1272" r="3146"/>
          <a:stretch/>
        </p:blipFill>
        <p:spPr>
          <a:xfrm>
            <a:off x="7980951" y="3566060"/>
            <a:ext cx="4163077" cy="2873434"/>
          </a:xfrm>
          <a:prstGeom prst="rect">
            <a:avLst/>
          </a:prstGeom>
        </p:spPr>
      </p:pic>
      <p:sp>
        <p:nvSpPr>
          <p:cNvPr id="2" name="标题 1">
            <a:extLst>
              <a:ext uri="{FF2B5EF4-FFF2-40B4-BE49-F238E27FC236}">
                <a16:creationId xmlns:a16="http://schemas.microsoft.com/office/drawing/2014/main" id="{3594B4FD-C07D-4F8A-B6C9-755865575B5B}"/>
              </a:ext>
            </a:extLst>
          </p:cNvPr>
          <p:cNvSpPr>
            <a:spLocks noGrp="1"/>
          </p:cNvSpPr>
          <p:nvPr>
            <p:ph type="title"/>
          </p:nvPr>
        </p:nvSpPr>
        <p:spPr/>
        <p:txBody>
          <a:bodyPr/>
          <a:lstStyle/>
          <a:p>
            <a:r>
              <a:rPr lang="zh-CN" altLang="en-US" dirty="0"/>
              <a:t>磁带管理系统</a:t>
            </a:r>
            <a:r>
              <a:rPr lang="en-US" altLang="zh-CN" dirty="0"/>
              <a:t>CTA</a:t>
            </a:r>
            <a:endParaRPr lang="zh-CN" altLang="en-US" dirty="0"/>
          </a:p>
        </p:txBody>
      </p:sp>
      <p:sp>
        <p:nvSpPr>
          <p:cNvPr id="3" name="内容占位符 2">
            <a:extLst>
              <a:ext uri="{FF2B5EF4-FFF2-40B4-BE49-F238E27FC236}">
                <a16:creationId xmlns:a16="http://schemas.microsoft.com/office/drawing/2014/main" id="{E69A61AE-B458-4E43-8C5F-7DEC46B109AA}"/>
              </a:ext>
            </a:extLst>
          </p:cNvPr>
          <p:cNvSpPr>
            <a:spLocks noGrp="1"/>
          </p:cNvSpPr>
          <p:nvPr>
            <p:ph idx="1"/>
          </p:nvPr>
        </p:nvSpPr>
        <p:spPr>
          <a:xfrm>
            <a:off x="0" y="1049079"/>
            <a:ext cx="11176591" cy="5033963"/>
          </a:xfrm>
        </p:spPr>
        <p:txBody>
          <a:bodyPr/>
          <a:lstStyle/>
          <a:p>
            <a:r>
              <a:rPr lang="zh-CN" altLang="en-US" dirty="0"/>
              <a:t>磁带是非常适合存放冷数据副本的存储介质，各实验都有基于磁带的数据长期保存系统和策略</a:t>
            </a:r>
          </a:p>
          <a:p>
            <a:r>
              <a:rPr lang="zh-CN" altLang="en-US" dirty="0"/>
              <a:t>高能所的</a:t>
            </a:r>
            <a:r>
              <a:rPr lang="en-US" altLang="zh-CN" dirty="0"/>
              <a:t>CASTOR</a:t>
            </a:r>
            <a:r>
              <a:rPr lang="zh-CN" altLang="en-US" dirty="0"/>
              <a:t>系统已经运行了</a:t>
            </a:r>
            <a:r>
              <a:rPr lang="en-US" altLang="zh-CN" dirty="0"/>
              <a:t>15+</a:t>
            </a:r>
            <a:r>
              <a:rPr lang="zh-CN" altLang="en-US" dirty="0"/>
              <a:t>年</a:t>
            </a:r>
          </a:p>
          <a:p>
            <a:pPr lvl="1"/>
            <a:r>
              <a:rPr lang="en-US" altLang="zh-CN" dirty="0"/>
              <a:t>3</a:t>
            </a:r>
            <a:r>
              <a:rPr lang="zh-CN" altLang="en-US" dirty="0"/>
              <a:t>个主柜，共</a:t>
            </a:r>
            <a:r>
              <a:rPr lang="en-US" altLang="zh-CN" dirty="0"/>
              <a:t>15</a:t>
            </a:r>
            <a:r>
              <a:rPr lang="zh-CN" altLang="en-US" dirty="0"/>
              <a:t>个磁带柜，</a:t>
            </a:r>
            <a:r>
              <a:rPr lang="en-US" altLang="zh-CN" dirty="0"/>
              <a:t>26 </a:t>
            </a:r>
            <a:r>
              <a:rPr lang="zh-CN" altLang="en-US" dirty="0"/>
              <a:t>个</a:t>
            </a:r>
            <a:r>
              <a:rPr lang="en-US" altLang="zh-CN" dirty="0"/>
              <a:t>LTO6/7 </a:t>
            </a:r>
            <a:r>
              <a:rPr lang="zh-CN" altLang="en-US" dirty="0"/>
              <a:t>磁带驱动器</a:t>
            </a:r>
          </a:p>
          <a:p>
            <a:pPr lvl="1"/>
            <a:r>
              <a:rPr lang="zh-CN" altLang="en-US" dirty="0"/>
              <a:t>聚合访问带宽 </a:t>
            </a:r>
            <a:r>
              <a:rPr lang="en-US" altLang="zh-CN" dirty="0"/>
              <a:t>2.3 GB/s</a:t>
            </a:r>
            <a:r>
              <a:rPr lang="zh-CN" altLang="en-US" dirty="0"/>
              <a:t>（可扩容）</a:t>
            </a:r>
          </a:p>
          <a:p>
            <a:r>
              <a:rPr lang="en-US" altLang="zh-CN" dirty="0"/>
              <a:t>CTA:</a:t>
            </a:r>
            <a:r>
              <a:rPr lang="zh-CN" altLang="en-US" dirty="0"/>
              <a:t>由 </a:t>
            </a:r>
            <a:r>
              <a:rPr lang="en-US" altLang="zh-CN" dirty="0"/>
              <a:t>CERN </a:t>
            </a:r>
            <a:r>
              <a:rPr lang="zh-CN" altLang="en-US" dirty="0"/>
              <a:t>开发的取代 </a:t>
            </a:r>
            <a:r>
              <a:rPr lang="en-US" altLang="zh-CN" dirty="0"/>
              <a:t>Castor </a:t>
            </a:r>
            <a:r>
              <a:rPr lang="zh-CN" altLang="en-US" dirty="0"/>
              <a:t>的新磁带库</a:t>
            </a:r>
            <a:br>
              <a:rPr lang="en-US" altLang="zh-CN" dirty="0"/>
            </a:br>
            <a:r>
              <a:rPr lang="zh-CN" altLang="en-US" dirty="0"/>
              <a:t>系统，与 </a:t>
            </a:r>
            <a:r>
              <a:rPr lang="en-US" altLang="zh-CN" dirty="0"/>
              <a:t>EOS </a:t>
            </a:r>
            <a:r>
              <a:rPr lang="zh-CN" altLang="en-US" dirty="0"/>
              <a:t>系统结合紧密</a:t>
            </a:r>
            <a:endParaRPr lang="en-US" altLang="zh-CN" dirty="0"/>
          </a:p>
          <a:p>
            <a:pPr lvl="1"/>
            <a:r>
              <a:rPr lang="en-US" altLang="zh-CN" dirty="0"/>
              <a:t>EOS</a:t>
            </a:r>
            <a:r>
              <a:rPr lang="zh-CN" altLang="en-US" dirty="0"/>
              <a:t> 负责元数据和目录结构，为用户提供文件系统</a:t>
            </a:r>
            <a:br>
              <a:rPr lang="en-US" altLang="zh-CN" dirty="0"/>
            </a:br>
            <a:r>
              <a:rPr lang="zh-CN" altLang="en-US" dirty="0"/>
              <a:t>访问接口等</a:t>
            </a:r>
            <a:endParaRPr lang="en-US" altLang="zh-CN" dirty="0"/>
          </a:p>
          <a:p>
            <a:pPr lvl="1"/>
            <a:r>
              <a:rPr lang="en-US" altLang="zh-CN" dirty="0"/>
              <a:t>CTA</a:t>
            </a:r>
            <a:r>
              <a:rPr lang="zh-CN" altLang="en-US" dirty="0"/>
              <a:t> 提供高性能的磁带操作和系统管理等</a:t>
            </a:r>
            <a:endParaRPr lang="en-US" altLang="zh-CN" dirty="0"/>
          </a:p>
          <a:p>
            <a:pPr lvl="1"/>
            <a:r>
              <a:rPr lang="zh-CN" altLang="en-US" dirty="0"/>
              <a:t>已经成为高能物理领域主要的磁带库管理储系统</a:t>
            </a:r>
            <a:endParaRPr lang="en-US" altLang="zh-CN" dirty="0"/>
          </a:p>
          <a:p>
            <a:pPr lvl="1"/>
            <a:endParaRPr lang="zh-CN" altLang="en-US" dirty="0"/>
          </a:p>
          <a:p>
            <a:endParaRPr lang="en-US" altLang="zh-CN" dirty="0"/>
          </a:p>
          <a:p>
            <a:pPr lvl="1"/>
            <a:endParaRPr lang="en-US" altLang="zh-CN" dirty="0"/>
          </a:p>
          <a:p>
            <a:endParaRPr lang="zh-CN" altLang="en-US" dirty="0"/>
          </a:p>
        </p:txBody>
      </p:sp>
      <p:sp>
        <p:nvSpPr>
          <p:cNvPr id="4" name="日期占位符 3">
            <a:extLst>
              <a:ext uri="{FF2B5EF4-FFF2-40B4-BE49-F238E27FC236}">
                <a16:creationId xmlns:a16="http://schemas.microsoft.com/office/drawing/2014/main" id="{E47E0352-FAF2-4550-886C-9BB2475F15E8}"/>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880DA6D8-C2CA-40BE-BA39-1DDB986E65F0}"/>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A690E168-F26A-4356-887C-0B740186B89E}"/>
              </a:ext>
            </a:extLst>
          </p:cNvPr>
          <p:cNvSpPr>
            <a:spLocks noGrp="1"/>
          </p:cNvSpPr>
          <p:nvPr>
            <p:ph type="sldNum" sz="quarter" idx="4"/>
          </p:nvPr>
        </p:nvSpPr>
        <p:spPr/>
        <p:txBody>
          <a:bodyPr/>
          <a:lstStyle/>
          <a:p>
            <a:fld id="{CE6D3C30-BE9F-424B-BA82-356D36D3824A}" type="slidenum">
              <a:rPr lang="zh-CN" altLang="en-US" smtClean="0"/>
              <a:t>22</a:t>
            </a:fld>
            <a:endParaRPr lang="zh-CN" altLang="en-US"/>
          </a:p>
        </p:txBody>
      </p:sp>
      <p:sp>
        <p:nvSpPr>
          <p:cNvPr id="8" name="文本框 7">
            <a:extLst>
              <a:ext uri="{FF2B5EF4-FFF2-40B4-BE49-F238E27FC236}">
                <a16:creationId xmlns:a16="http://schemas.microsoft.com/office/drawing/2014/main" id="{BE46A680-6456-43BF-8D36-A4D144272E5B}"/>
              </a:ext>
            </a:extLst>
          </p:cNvPr>
          <p:cNvSpPr txBox="1"/>
          <p:nvPr/>
        </p:nvSpPr>
        <p:spPr>
          <a:xfrm>
            <a:off x="9298172" y="3038402"/>
            <a:ext cx="1878419" cy="369332"/>
          </a:xfrm>
          <a:prstGeom prst="rect">
            <a:avLst/>
          </a:prstGeom>
          <a:noFill/>
        </p:spPr>
        <p:txBody>
          <a:bodyPr wrap="square" rtlCol="0">
            <a:spAutoFit/>
          </a:bodyPr>
          <a:lstStyle/>
          <a:p>
            <a:r>
              <a:rPr lang="en-US" altLang="zh-CN" dirty="0"/>
              <a:t>EOS CTA</a:t>
            </a:r>
            <a:r>
              <a:rPr lang="zh-CN" altLang="en-US" dirty="0"/>
              <a:t>架构</a:t>
            </a:r>
          </a:p>
        </p:txBody>
      </p:sp>
    </p:spTree>
    <p:extLst>
      <p:ext uri="{BB962C8B-B14F-4D97-AF65-F5344CB8AC3E}">
        <p14:creationId xmlns:p14="http://schemas.microsoft.com/office/powerpoint/2010/main" val="15896877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788C26A-3728-4865-AC40-1B2F0B41132F}"/>
              </a:ext>
            </a:extLst>
          </p:cNvPr>
          <p:cNvSpPr>
            <a:spLocks noGrp="1"/>
          </p:cNvSpPr>
          <p:nvPr>
            <p:ph type="title"/>
          </p:nvPr>
        </p:nvSpPr>
        <p:spPr/>
        <p:txBody>
          <a:bodyPr/>
          <a:lstStyle/>
          <a:p>
            <a:r>
              <a:rPr lang="zh-CN" altLang="en-US" dirty="0"/>
              <a:t>备份系统</a:t>
            </a:r>
          </a:p>
        </p:txBody>
      </p:sp>
      <p:sp>
        <p:nvSpPr>
          <p:cNvPr id="3" name="内容占位符 2">
            <a:extLst>
              <a:ext uri="{FF2B5EF4-FFF2-40B4-BE49-F238E27FC236}">
                <a16:creationId xmlns:a16="http://schemas.microsoft.com/office/drawing/2014/main" id="{FAD01FC7-667F-4A71-93B2-C2933180338F}"/>
              </a:ext>
            </a:extLst>
          </p:cNvPr>
          <p:cNvSpPr>
            <a:spLocks noGrp="1"/>
          </p:cNvSpPr>
          <p:nvPr>
            <p:ph idx="1"/>
          </p:nvPr>
        </p:nvSpPr>
        <p:spPr/>
        <p:txBody>
          <a:bodyPr/>
          <a:lstStyle/>
          <a:p>
            <a:r>
              <a:rPr lang="zh-CN" altLang="en-US" dirty="0">
                <a:latin typeface="Arial" panose="020B0604020202020204" pitchFamily="34" charset="0"/>
              </a:rPr>
              <a:t>备份系统对关键的用户目录进行全备份</a:t>
            </a:r>
            <a:r>
              <a:rPr lang="en-US" altLang="zh-CN" dirty="0">
                <a:latin typeface="Arial" panose="020B0604020202020204" pitchFamily="34" charset="0"/>
              </a:rPr>
              <a:t>/</a:t>
            </a:r>
            <a:r>
              <a:rPr lang="zh-CN" altLang="en-US" dirty="0">
                <a:latin typeface="Arial" panose="020B0604020202020204" pitchFamily="34" charset="0"/>
              </a:rPr>
              <a:t>增量备份</a:t>
            </a:r>
            <a:endParaRPr lang="en-US" altLang="zh-CN" dirty="0">
              <a:latin typeface="Arial" panose="020B0604020202020204" pitchFamily="34" charset="0"/>
            </a:endParaRPr>
          </a:p>
          <a:p>
            <a:pPr lvl="1"/>
            <a:r>
              <a:rPr lang="zh-CN" altLang="en-US" dirty="0">
                <a:latin typeface="Arial" panose="020B0604020202020204" pitchFamily="34" charset="0"/>
              </a:rPr>
              <a:t>解决用户误操作造成的文件版本丢失问题</a:t>
            </a:r>
            <a:endParaRPr lang="en-US" altLang="zh-CN" dirty="0">
              <a:latin typeface="Arial" panose="020B0604020202020204" pitchFamily="34" charset="0"/>
            </a:endParaRPr>
          </a:p>
          <a:p>
            <a:pPr lvl="1"/>
            <a:r>
              <a:rPr lang="en-US" altLang="zh-CN" dirty="0">
                <a:latin typeface="Arial" panose="020B0604020202020204" pitchFamily="34" charset="0"/>
              </a:rPr>
              <a:t>rm -rf *  </a:t>
            </a:r>
            <a:r>
              <a:rPr lang="en-US" altLang="zh-CN" dirty="0">
                <a:latin typeface="Arial" panose="020B0604020202020204" pitchFamily="34" charset="0"/>
                <a:sym typeface="Wingdings" panose="05000000000000000000" pitchFamily="2" charset="2"/>
              </a:rPr>
              <a:t> </a:t>
            </a:r>
          </a:p>
          <a:p>
            <a:pPr lvl="1"/>
            <a:r>
              <a:rPr lang="zh-CN" altLang="en-US" dirty="0">
                <a:latin typeface="Arial" panose="020B0604020202020204" pitchFamily="34" charset="0"/>
                <a:sym typeface="Wingdings" panose="05000000000000000000" pitchFamily="2" charset="2"/>
              </a:rPr>
              <a:t>注意： </a:t>
            </a:r>
            <a:r>
              <a:rPr lang="en-US" altLang="zh-CN" dirty="0">
                <a:latin typeface="Arial" panose="020B0604020202020204" pitchFamily="34" charset="0"/>
                <a:sym typeface="Wingdings" panose="05000000000000000000" pitchFamily="2" charset="2"/>
              </a:rPr>
              <a:t>/</a:t>
            </a:r>
            <a:r>
              <a:rPr lang="en-US" altLang="zh-CN" dirty="0" err="1">
                <a:latin typeface="Arial" panose="020B0604020202020204" pitchFamily="34" charset="0"/>
                <a:sym typeface="Wingdings" panose="05000000000000000000" pitchFamily="2" charset="2"/>
              </a:rPr>
              <a:t>scratchfs</a:t>
            </a:r>
            <a:r>
              <a:rPr lang="en-US" altLang="zh-CN" dirty="0">
                <a:latin typeface="Arial" panose="020B0604020202020204" pitchFamily="34" charset="0"/>
                <a:sym typeface="Wingdings" panose="05000000000000000000" pitchFamily="2" charset="2"/>
              </a:rPr>
              <a:t> </a:t>
            </a:r>
            <a:r>
              <a:rPr lang="zh-CN" altLang="en-US" dirty="0">
                <a:latin typeface="Arial" panose="020B0604020202020204" pitchFamily="34" charset="0"/>
                <a:sym typeface="Wingdings" panose="05000000000000000000" pitchFamily="2" charset="2"/>
              </a:rPr>
              <a:t>没有备份</a:t>
            </a:r>
            <a:endParaRPr lang="en-US" altLang="zh-CN" dirty="0">
              <a:latin typeface="Arial" panose="020B0604020202020204" pitchFamily="34" charset="0"/>
              <a:sym typeface="Wingdings" panose="05000000000000000000" pitchFamily="2" charset="2"/>
            </a:endParaRPr>
          </a:p>
          <a:p>
            <a:endParaRPr lang="zh-CN" altLang="en-US" dirty="0"/>
          </a:p>
        </p:txBody>
      </p:sp>
      <p:sp>
        <p:nvSpPr>
          <p:cNvPr id="4" name="日期占位符 3">
            <a:extLst>
              <a:ext uri="{FF2B5EF4-FFF2-40B4-BE49-F238E27FC236}">
                <a16:creationId xmlns:a16="http://schemas.microsoft.com/office/drawing/2014/main" id="{4A4F9835-CD76-41AD-8082-49719D68F525}"/>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03C626D1-6198-462A-B4D1-828E24F997C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E43647CB-AB4E-4448-85B7-1BF67952A1A6}"/>
              </a:ext>
            </a:extLst>
          </p:cNvPr>
          <p:cNvSpPr>
            <a:spLocks noGrp="1"/>
          </p:cNvSpPr>
          <p:nvPr>
            <p:ph type="sldNum" sz="quarter" idx="4"/>
          </p:nvPr>
        </p:nvSpPr>
        <p:spPr/>
        <p:txBody>
          <a:bodyPr/>
          <a:lstStyle/>
          <a:p>
            <a:fld id="{CE6D3C30-BE9F-424B-BA82-356D36D3824A}" type="slidenum">
              <a:rPr lang="zh-CN" altLang="en-US" smtClean="0"/>
              <a:t>23</a:t>
            </a:fld>
            <a:endParaRPr lang="zh-CN" altLang="en-US"/>
          </a:p>
        </p:txBody>
      </p:sp>
      <p:pic>
        <p:nvPicPr>
          <p:cNvPr id="9" name="图片 8">
            <a:extLst>
              <a:ext uri="{FF2B5EF4-FFF2-40B4-BE49-F238E27FC236}">
                <a16:creationId xmlns:a16="http://schemas.microsoft.com/office/drawing/2014/main" id="{A785B621-AAF5-4FF5-9556-DA53F4238FDC}"/>
              </a:ext>
            </a:extLst>
          </p:cNvPr>
          <p:cNvPicPr>
            <a:picLocks noChangeAspect="1"/>
          </p:cNvPicPr>
          <p:nvPr/>
        </p:nvPicPr>
        <p:blipFill>
          <a:blip r:embed="rId2"/>
          <a:stretch>
            <a:fillRect/>
          </a:stretch>
        </p:blipFill>
        <p:spPr>
          <a:xfrm>
            <a:off x="1297172" y="3008763"/>
            <a:ext cx="7020257" cy="3564483"/>
          </a:xfrm>
          <a:prstGeom prst="rect">
            <a:avLst/>
          </a:prstGeom>
        </p:spPr>
      </p:pic>
    </p:spTree>
    <p:extLst>
      <p:ext uri="{BB962C8B-B14F-4D97-AF65-F5344CB8AC3E}">
        <p14:creationId xmlns:p14="http://schemas.microsoft.com/office/powerpoint/2010/main" val="565691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B5B470-E009-4061-9B2C-C67B7F9B0AB0}"/>
              </a:ext>
            </a:extLst>
          </p:cNvPr>
          <p:cNvSpPr>
            <a:spLocks noGrp="1"/>
          </p:cNvSpPr>
          <p:nvPr>
            <p:ph type="title"/>
          </p:nvPr>
        </p:nvSpPr>
        <p:spPr/>
        <p:txBody>
          <a:bodyPr/>
          <a:lstStyle/>
          <a:p>
            <a:r>
              <a:rPr lang="en-US" altLang="zh-CN" dirty="0">
                <a:latin typeface="Arial" panose="020B0604020202020204" pitchFamily="34" charset="0"/>
                <a:cs typeface="Arial" panose="020B0604020202020204" pitchFamily="34" charset="0"/>
              </a:rPr>
              <a:t>CVMFS</a:t>
            </a:r>
            <a:r>
              <a:rPr lang="zh-CN" altLang="en-US" dirty="0">
                <a:latin typeface="Arial" panose="020B0604020202020204" pitchFamily="34" charset="0"/>
                <a:cs typeface="Arial" panose="020B0604020202020204" pitchFamily="34" charset="0"/>
              </a:rPr>
              <a:t>软件系统</a:t>
            </a:r>
            <a:endParaRPr lang="zh-CN" altLang="en-US" dirty="0"/>
          </a:p>
        </p:txBody>
      </p:sp>
      <p:sp>
        <p:nvSpPr>
          <p:cNvPr id="3" name="内容占位符 2">
            <a:extLst>
              <a:ext uri="{FF2B5EF4-FFF2-40B4-BE49-F238E27FC236}">
                <a16:creationId xmlns:a16="http://schemas.microsoft.com/office/drawing/2014/main" id="{878859DC-F436-4211-B549-DB44129D9A47}"/>
              </a:ext>
            </a:extLst>
          </p:cNvPr>
          <p:cNvSpPr>
            <a:spLocks noGrp="1"/>
          </p:cNvSpPr>
          <p:nvPr>
            <p:ph idx="1"/>
          </p:nvPr>
        </p:nvSpPr>
        <p:spPr/>
        <p:txBody>
          <a:bodyPr/>
          <a:lstStyle/>
          <a:p>
            <a:r>
              <a:rPr lang="en-US" altLang="zh-CN" sz="2400" dirty="0" err="1">
                <a:latin typeface="Arial" panose="020B0604020202020204" pitchFamily="34" charset="0"/>
                <a:cs typeface="Arial" panose="020B0604020202020204" pitchFamily="34" charset="0"/>
              </a:rPr>
              <a:t>CernVM</a:t>
            </a:r>
            <a:r>
              <a:rPr lang="en-US" altLang="zh-CN" sz="2400" dirty="0">
                <a:latin typeface="Arial" panose="020B0604020202020204" pitchFamily="34" charset="0"/>
                <a:cs typeface="Arial" panose="020B0604020202020204" pitchFamily="34" charset="0"/>
              </a:rPr>
              <a:t>-File System</a:t>
            </a:r>
            <a:r>
              <a:rPr lang="zh-CN" altLang="en-US" sz="2400" dirty="0">
                <a:latin typeface="Arial" panose="020B0604020202020204" pitchFamily="34" charset="0"/>
                <a:cs typeface="Arial" panose="020B0604020202020204" pitchFamily="34" charset="0"/>
              </a:rPr>
              <a:t>简称</a:t>
            </a:r>
            <a:r>
              <a:rPr lang="en-US" altLang="zh-CN" sz="2400" dirty="0">
                <a:latin typeface="Arial" panose="020B0604020202020204" pitchFamily="34" charset="0"/>
                <a:cs typeface="Arial" panose="020B0604020202020204" pitchFamily="34" charset="0"/>
              </a:rPr>
              <a:t>CVMFS, </a:t>
            </a:r>
            <a:r>
              <a:rPr lang="zh-CN" altLang="en-US" sz="2400" dirty="0">
                <a:latin typeface="Arial" panose="020B0604020202020204" pitchFamily="34" charset="0"/>
                <a:cs typeface="Arial" panose="020B0604020202020204" pitchFamily="34" charset="0"/>
              </a:rPr>
              <a:t>提供了一种可扩展的，可靠的，低维护成本的软件分发服务</a:t>
            </a:r>
            <a:endParaRPr lang="en-US" altLang="zh-CN" sz="2400" dirty="0">
              <a:latin typeface="Arial" panose="020B0604020202020204" pitchFamily="34" charset="0"/>
              <a:cs typeface="Arial" panose="020B0604020202020204" pitchFamily="34" charset="0"/>
            </a:endParaRPr>
          </a:p>
          <a:p>
            <a:pPr lvl="1"/>
            <a:r>
              <a:rPr lang="zh-CN" altLang="en-US" sz="2000" dirty="0">
                <a:latin typeface="Arial" panose="020B0604020202020204" pitchFamily="34" charset="0"/>
                <a:cs typeface="Arial" panose="020B0604020202020204" pitchFamily="34" charset="0"/>
              </a:rPr>
              <a:t>大部分实验的公共软件库</a:t>
            </a:r>
            <a:endParaRPr lang="en-US" altLang="zh-CN" sz="2000" dirty="0">
              <a:latin typeface="Arial" panose="020B0604020202020204" pitchFamily="34" charset="0"/>
              <a:cs typeface="Arial" panose="020B0604020202020204" pitchFamily="34" charset="0"/>
            </a:endParaRPr>
          </a:p>
          <a:p>
            <a:pPr lvl="1"/>
            <a:r>
              <a:rPr lang="zh-CN" altLang="en-US" sz="2000" dirty="0">
                <a:latin typeface="Arial" panose="020B0604020202020204" pitchFamily="34" charset="0"/>
                <a:cs typeface="Arial" panose="020B0604020202020204" pitchFamily="34" charset="0"/>
              </a:rPr>
              <a:t>虚拟机操作系统镜像</a:t>
            </a:r>
            <a:endParaRPr lang="en-US" altLang="zh-CN" sz="2000" dirty="0">
              <a:latin typeface="Arial" panose="020B0604020202020204" pitchFamily="34" charset="0"/>
              <a:cs typeface="Arial" panose="020B0604020202020204" pitchFamily="34" charset="0"/>
            </a:endParaRPr>
          </a:p>
          <a:p>
            <a:pPr lvl="1"/>
            <a:r>
              <a:rPr lang="zh-CN" altLang="en-US" sz="2000" dirty="0">
                <a:latin typeface="Arial" panose="020B0604020202020204" pitchFamily="34" charset="0"/>
                <a:cs typeface="Arial" panose="020B0604020202020204" pitchFamily="34" charset="0"/>
              </a:rPr>
              <a:t>老的</a:t>
            </a:r>
            <a:r>
              <a:rPr lang="en-US" altLang="zh-CN" sz="2000" dirty="0">
                <a:latin typeface="Arial" panose="020B0604020202020204" pitchFamily="34" charset="0"/>
                <a:cs typeface="Arial" panose="020B0604020202020204" pitchFamily="34" charset="0"/>
              </a:rPr>
              <a:t>OS</a:t>
            </a:r>
            <a:r>
              <a:rPr lang="zh-CN" altLang="en-US" sz="2000" dirty="0">
                <a:latin typeface="Arial" panose="020B0604020202020204" pitchFamily="34" charset="0"/>
                <a:cs typeface="Arial" panose="020B0604020202020204" pitchFamily="34" charset="0"/>
              </a:rPr>
              <a:t>版本</a:t>
            </a:r>
            <a:endParaRPr lang="en-US" altLang="zh-CN" sz="20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使用</a:t>
            </a:r>
            <a:r>
              <a:rPr lang="en-US" altLang="zh-CN" sz="2400" dirty="0">
                <a:latin typeface="Arial" panose="020B0604020202020204" pitchFamily="34" charset="0"/>
                <a:cs typeface="Arial" panose="020B0604020202020204" pitchFamily="34" charset="0"/>
              </a:rPr>
              <a:t>POSIX</a:t>
            </a:r>
            <a:r>
              <a:rPr lang="zh-CN" altLang="en-US" sz="2400" dirty="0">
                <a:latin typeface="Arial" panose="020B0604020202020204" pitchFamily="34" charset="0"/>
                <a:cs typeface="Arial" panose="020B0604020202020204" pitchFamily="34" charset="0"/>
              </a:rPr>
              <a:t>接口只读访问</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底层是</a:t>
            </a:r>
            <a:r>
              <a:rPr lang="en-US" altLang="zh-CN" sz="2400" dirty="0">
                <a:latin typeface="Arial" panose="020B0604020202020204" pitchFamily="34" charset="0"/>
                <a:cs typeface="Arial" panose="020B0604020202020204" pitchFamily="34" charset="0"/>
              </a:rPr>
              <a:t>HTTP</a:t>
            </a:r>
            <a:r>
              <a:rPr lang="zh-CN" altLang="en-US" sz="2400" dirty="0">
                <a:latin typeface="Arial" panose="020B0604020202020204" pitchFamily="34" charset="0"/>
                <a:cs typeface="Arial" panose="020B0604020202020204" pitchFamily="34" charset="0"/>
              </a:rPr>
              <a:t>协议</a:t>
            </a:r>
            <a:endParaRPr lang="en-US" altLang="zh-CN" sz="2400" dirty="0">
              <a:latin typeface="Arial" panose="020B0604020202020204" pitchFamily="34" charset="0"/>
              <a:cs typeface="Arial" panose="020B0604020202020204" pitchFamily="34" charset="0"/>
            </a:endParaRPr>
          </a:p>
          <a:p>
            <a:r>
              <a:rPr lang="zh-CN" altLang="en-US" sz="2400" dirty="0">
                <a:latin typeface="Arial" panose="020B0604020202020204" pitchFamily="34" charset="0"/>
                <a:cs typeface="Arial" panose="020B0604020202020204" pitchFamily="34" charset="0"/>
              </a:rPr>
              <a:t>两级服务器</a:t>
            </a:r>
          </a:p>
          <a:p>
            <a:pPr lvl="1"/>
            <a:r>
              <a:rPr lang="en-US" altLang="zh-CN" sz="2000" dirty="0">
                <a:latin typeface="Arial" panose="020B0604020202020204" pitchFamily="34" charset="0"/>
                <a:cs typeface="Arial" panose="020B0604020202020204" pitchFamily="34" charset="0"/>
              </a:rPr>
              <a:t>Stratum0: </a:t>
            </a:r>
            <a:r>
              <a:rPr lang="zh-CN" altLang="en-US" sz="2000" dirty="0">
                <a:latin typeface="Arial" panose="020B0604020202020204" pitchFamily="34" charset="0"/>
                <a:cs typeface="Arial" panose="020B0604020202020204" pitchFamily="34" charset="0"/>
              </a:rPr>
              <a:t>中心服务，软件管理员发布软件，设置权限等</a:t>
            </a:r>
          </a:p>
          <a:p>
            <a:pPr lvl="1"/>
            <a:r>
              <a:rPr lang="en-US" altLang="zh-CN" sz="2000" dirty="0">
                <a:latin typeface="Arial" panose="020B0604020202020204" pitchFamily="34" charset="0"/>
                <a:cs typeface="Arial" panose="020B0604020202020204" pitchFamily="34" charset="0"/>
              </a:rPr>
              <a:t>Stratum1: </a:t>
            </a:r>
            <a:r>
              <a:rPr lang="zh-CN" altLang="en-US" sz="2000" dirty="0">
                <a:latin typeface="Arial" panose="020B0604020202020204" pitchFamily="34" charset="0"/>
                <a:cs typeface="Arial" panose="020B0604020202020204" pitchFamily="34" charset="0"/>
              </a:rPr>
              <a:t>广域网上分布的副本服务，可以有任意多个</a:t>
            </a:r>
          </a:p>
          <a:p>
            <a:r>
              <a:rPr lang="zh-CN" altLang="en-US" sz="2400" dirty="0"/>
              <a:t>客户端节点上有本地</a:t>
            </a:r>
            <a:r>
              <a:rPr lang="en-US" altLang="zh-CN" sz="2400" dirty="0">
                <a:latin typeface="Arial" panose="020B0604020202020204" pitchFamily="34" charset="0"/>
                <a:cs typeface="Arial" panose="020B0604020202020204" pitchFamily="34" charset="0"/>
              </a:rPr>
              <a:t>cache</a:t>
            </a:r>
            <a:r>
              <a:rPr lang="en-US" altLang="zh-CN" sz="2400" dirty="0"/>
              <a:t> </a:t>
            </a:r>
            <a:endParaRPr lang="zh-CN" altLang="en-US" sz="2400" dirty="0"/>
          </a:p>
          <a:p>
            <a:endParaRPr lang="zh-CN" altLang="en-US" sz="2400" dirty="0"/>
          </a:p>
        </p:txBody>
      </p:sp>
      <p:sp>
        <p:nvSpPr>
          <p:cNvPr id="4" name="日期占位符 3">
            <a:extLst>
              <a:ext uri="{FF2B5EF4-FFF2-40B4-BE49-F238E27FC236}">
                <a16:creationId xmlns:a16="http://schemas.microsoft.com/office/drawing/2014/main" id="{1F2BDDB5-07CC-4E83-BFE3-F074F206B237}"/>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0FFE181F-3AD1-4FAD-A1AD-520B876B76A8}"/>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B4B8F41F-255D-4F82-98A8-888029637635}"/>
              </a:ext>
            </a:extLst>
          </p:cNvPr>
          <p:cNvSpPr>
            <a:spLocks noGrp="1"/>
          </p:cNvSpPr>
          <p:nvPr>
            <p:ph type="sldNum" sz="quarter" idx="4"/>
          </p:nvPr>
        </p:nvSpPr>
        <p:spPr/>
        <p:txBody>
          <a:bodyPr/>
          <a:lstStyle/>
          <a:p>
            <a:fld id="{CE6D3C30-BE9F-424B-BA82-356D36D3824A}" type="slidenum">
              <a:rPr lang="zh-CN" altLang="en-US" smtClean="0"/>
              <a:t>24</a:t>
            </a:fld>
            <a:endParaRPr lang="zh-CN" altLang="en-US"/>
          </a:p>
        </p:txBody>
      </p:sp>
      <p:pic>
        <p:nvPicPr>
          <p:cNvPr id="7" name="图片 6">
            <a:extLst>
              <a:ext uri="{FF2B5EF4-FFF2-40B4-BE49-F238E27FC236}">
                <a16:creationId xmlns:a16="http://schemas.microsoft.com/office/drawing/2014/main" id="{DEF5BB28-9CC6-4BBE-BBEF-9B7BF9ECE1C5}"/>
              </a:ext>
            </a:extLst>
          </p:cNvPr>
          <p:cNvPicPr>
            <a:picLocks noChangeAspect="1"/>
          </p:cNvPicPr>
          <p:nvPr/>
        </p:nvPicPr>
        <p:blipFill>
          <a:blip r:embed="rId2"/>
          <a:stretch>
            <a:fillRect/>
          </a:stretch>
        </p:blipFill>
        <p:spPr>
          <a:xfrm>
            <a:off x="6096000" y="1590243"/>
            <a:ext cx="5040245" cy="3106123"/>
          </a:xfrm>
          <a:prstGeom prst="rect">
            <a:avLst/>
          </a:prstGeom>
        </p:spPr>
      </p:pic>
    </p:spTree>
    <p:extLst>
      <p:ext uri="{BB962C8B-B14F-4D97-AF65-F5344CB8AC3E}">
        <p14:creationId xmlns:p14="http://schemas.microsoft.com/office/powerpoint/2010/main" val="30266157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分布式数据管理技术</a:t>
            </a:r>
          </a:p>
        </p:txBody>
      </p:sp>
      <p:sp>
        <p:nvSpPr>
          <p:cNvPr id="3" name="文本占位符 2"/>
          <p:cNvSpPr>
            <a:spLocks noGrp="1"/>
          </p:cNvSpPr>
          <p:nvPr>
            <p:ph type="body" idx="1"/>
          </p:nvPr>
        </p:nvSpPr>
        <p:spPr/>
        <p:txBody>
          <a:bodyPr/>
          <a:lstStyle/>
          <a:p>
            <a:endParaRPr lang="zh-CN" altLang="en-US" dirty="0"/>
          </a:p>
        </p:txBody>
      </p:sp>
      <p:sp>
        <p:nvSpPr>
          <p:cNvPr id="4" name="日期占位符 3"/>
          <p:cNvSpPr>
            <a:spLocks noGrp="1"/>
          </p:cNvSpPr>
          <p:nvPr>
            <p:ph type="dt" sz="half" idx="10"/>
          </p:nvPr>
        </p:nvSpPr>
        <p:spPr/>
        <p:txBody>
          <a:bodyPr/>
          <a:lstStyle/>
          <a:p>
            <a:fld id="{94652D7C-B320-42C3-8C91-A0EFF241ED43}" type="datetime1">
              <a:rPr lang="zh-CN" altLang="en-US" smtClean="0"/>
              <a:t>2023/8/16</a:t>
            </a:fld>
            <a:endParaRPr lang="zh-CN" altLang="en-US"/>
          </a:p>
        </p:txBody>
      </p:sp>
      <p:sp>
        <p:nvSpPr>
          <p:cNvPr id="5" name="页脚占位符 4"/>
          <p:cNvSpPr>
            <a:spLocks noGrp="1"/>
          </p:cNvSpPr>
          <p:nvPr>
            <p:ph type="ftr" sz="quarter" idx="11"/>
          </p:nvPr>
        </p:nvSpPr>
        <p:spPr/>
        <p:txBody>
          <a:bodyPr/>
          <a:lstStyle/>
          <a:p>
            <a:r>
              <a:rPr lang="zh-CN" altLang="en-US"/>
              <a:t>高能物理计算暑期学校</a:t>
            </a:r>
            <a:r>
              <a:rPr lang="en-US" altLang="zh-CN"/>
              <a:t>2022</a:t>
            </a:r>
            <a:endParaRPr lang="zh-CN" altLang="en-US"/>
          </a:p>
        </p:txBody>
      </p:sp>
      <p:sp>
        <p:nvSpPr>
          <p:cNvPr id="6" name="灯片编号占位符 5"/>
          <p:cNvSpPr>
            <a:spLocks noGrp="1"/>
          </p:cNvSpPr>
          <p:nvPr>
            <p:ph type="sldNum" sz="quarter" idx="12"/>
          </p:nvPr>
        </p:nvSpPr>
        <p:spPr/>
        <p:txBody>
          <a:bodyPr/>
          <a:lstStyle/>
          <a:p>
            <a:fld id="{CE6D3C30-BE9F-424B-BA82-356D36D3824A}" type="slidenum">
              <a:rPr lang="zh-CN" altLang="en-US" smtClean="0"/>
              <a:t>25</a:t>
            </a:fld>
            <a:endParaRPr lang="zh-CN" altLang="en-US"/>
          </a:p>
        </p:txBody>
      </p:sp>
    </p:spTree>
    <p:extLst>
      <p:ext uri="{BB962C8B-B14F-4D97-AF65-F5344CB8AC3E}">
        <p14:creationId xmlns:p14="http://schemas.microsoft.com/office/powerpoint/2010/main" val="31869767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1941C104-1DC8-4DE4-B7D6-0A8EB682274B}"/>
              </a:ext>
            </a:extLst>
          </p:cNvPr>
          <p:cNvSpPr>
            <a:spLocks noGrp="1"/>
          </p:cNvSpPr>
          <p:nvPr>
            <p:ph type="title"/>
          </p:nvPr>
        </p:nvSpPr>
        <p:spPr/>
        <p:txBody>
          <a:bodyPr/>
          <a:lstStyle/>
          <a:p>
            <a:r>
              <a:rPr lang="zh-CN" altLang="en-US" dirty="0"/>
              <a:t>分布式数据管理的目标</a:t>
            </a:r>
          </a:p>
        </p:txBody>
      </p:sp>
      <p:sp>
        <p:nvSpPr>
          <p:cNvPr id="8" name="内容占位符 7">
            <a:extLst>
              <a:ext uri="{FF2B5EF4-FFF2-40B4-BE49-F238E27FC236}">
                <a16:creationId xmlns:a16="http://schemas.microsoft.com/office/drawing/2014/main" id="{44CCA705-35DF-4361-BF5A-CBD6D6B61D3F}"/>
              </a:ext>
            </a:extLst>
          </p:cNvPr>
          <p:cNvSpPr>
            <a:spLocks noGrp="1"/>
          </p:cNvSpPr>
          <p:nvPr>
            <p:ph idx="1"/>
          </p:nvPr>
        </p:nvSpPr>
        <p:spPr/>
        <p:txBody>
          <a:bodyPr/>
          <a:lstStyle/>
          <a:p>
            <a:r>
              <a:rPr lang="zh-CN" altLang="en-US" sz="2000" dirty="0">
                <a:latin typeface="Arial" panose="020B0604020202020204" pitchFamily="34" charset="0"/>
              </a:rPr>
              <a:t>将动态变化、异构的、全球分布的存储资源虚拟成一个稳定的、单一的存储系统视图</a:t>
            </a:r>
          </a:p>
          <a:p>
            <a:r>
              <a:rPr lang="zh-CN" altLang="en-US" sz="2000" dirty="0">
                <a:latin typeface="Arial" panose="020B0604020202020204" pitchFamily="34" charset="0"/>
              </a:rPr>
              <a:t>透明性</a:t>
            </a:r>
            <a:endParaRPr lang="en-US" altLang="zh-CN" sz="2000" dirty="0">
              <a:latin typeface="Arial" panose="020B0604020202020204" pitchFamily="34" charset="0"/>
            </a:endParaRPr>
          </a:p>
          <a:p>
            <a:pPr lvl="1"/>
            <a:r>
              <a:rPr lang="zh-CN" altLang="en-US" sz="1800" dirty="0">
                <a:latin typeface="Arial" panose="020B0604020202020204" pitchFamily="34" charset="0"/>
              </a:rPr>
              <a:t>位置：客户端不需要知道文件存放在哪个站点哪台服务器</a:t>
            </a:r>
            <a:endParaRPr lang="en-US" altLang="zh-CN" sz="1800" dirty="0">
              <a:latin typeface="Arial" panose="020B0604020202020204" pitchFamily="34" charset="0"/>
            </a:endParaRPr>
          </a:p>
          <a:p>
            <a:pPr lvl="1"/>
            <a:r>
              <a:rPr lang="zh-CN" altLang="en-US" sz="1800" dirty="0">
                <a:latin typeface="Arial" panose="020B0604020202020204" pitchFamily="34" charset="0"/>
              </a:rPr>
              <a:t>迁移：文件可透明在不同的站点之间移动</a:t>
            </a:r>
            <a:endParaRPr lang="en-US" altLang="zh-CN" sz="1800" dirty="0">
              <a:latin typeface="Arial" panose="020B0604020202020204" pitchFamily="34" charset="0"/>
            </a:endParaRPr>
          </a:p>
          <a:p>
            <a:pPr lvl="1"/>
            <a:r>
              <a:rPr lang="zh-CN" altLang="en-US" sz="1800" dirty="0">
                <a:latin typeface="Arial" panose="020B0604020202020204" pitchFamily="34" charset="0"/>
              </a:rPr>
              <a:t>副本：一个文件可存在多个副本</a:t>
            </a:r>
            <a:endParaRPr lang="en-US" altLang="zh-CN" sz="1800" dirty="0">
              <a:latin typeface="Arial" panose="020B0604020202020204" pitchFamily="34" charset="0"/>
            </a:endParaRPr>
          </a:p>
          <a:p>
            <a:r>
              <a:rPr lang="zh-CN" altLang="en-US" sz="2000" dirty="0">
                <a:latin typeface="Arial" panose="020B0604020202020204" pitchFamily="34" charset="0"/>
              </a:rPr>
              <a:t>全局命名</a:t>
            </a:r>
            <a:endParaRPr lang="en-US" altLang="zh-CN" sz="2000" dirty="0">
              <a:latin typeface="Arial" panose="020B0604020202020204" pitchFamily="34" charset="0"/>
            </a:endParaRPr>
          </a:p>
          <a:p>
            <a:pPr lvl="1"/>
            <a:r>
              <a:rPr lang="zh-CN" altLang="en-US" sz="1800" dirty="0">
                <a:latin typeface="Arial" panose="020B0604020202020204" pitchFamily="34" charset="0"/>
              </a:rPr>
              <a:t>唯一标识符</a:t>
            </a:r>
            <a:endParaRPr lang="en-US" altLang="zh-CN" sz="1800" dirty="0">
              <a:latin typeface="Arial" panose="020B0604020202020204" pitchFamily="34" charset="0"/>
            </a:endParaRPr>
          </a:p>
          <a:p>
            <a:pPr lvl="1"/>
            <a:r>
              <a:rPr lang="zh-CN" altLang="en-US" sz="1800" dirty="0">
                <a:latin typeface="Arial" panose="020B0604020202020204" pitchFamily="34" charset="0"/>
              </a:rPr>
              <a:t>树状的文件名字空间</a:t>
            </a:r>
            <a:endParaRPr lang="en-US" altLang="zh-CN" sz="1800" dirty="0">
              <a:latin typeface="Arial" panose="020B0604020202020204" pitchFamily="34" charset="0"/>
            </a:endParaRPr>
          </a:p>
          <a:p>
            <a:r>
              <a:rPr lang="zh-CN" altLang="en-US" sz="2000" dirty="0">
                <a:latin typeface="Arial" panose="020B0604020202020204" pitchFamily="34" charset="0"/>
              </a:rPr>
              <a:t>可访问性</a:t>
            </a:r>
            <a:endParaRPr lang="en-US" altLang="zh-CN" sz="2000" dirty="0">
              <a:latin typeface="Arial" panose="020B0604020202020204" pitchFamily="34" charset="0"/>
            </a:endParaRPr>
          </a:p>
          <a:p>
            <a:pPr lvl="1"/>
            <a:r>
              <a:rPr lang="zh-CN" altLang="en-US" sz="1800" dirty="0">
                <a:latin typeface="Arial" panose="020B0604020202020204" pitchFamily="34" charset="0"/>
              </a:rPr>
              <a:t>通用协议标准，比如</a:t>
            </a:r>
            <a:r>
              <a:rPr lang="en-US" altLang="zh-CN" sz="1800" dirty="0" err="1">
                <a:latin typeface="Arial" panose="020B0604020202020204" pitchFamily="34" charset="0"/>
              </a:rPr>
              <a:t>Xrootd</a:t>
            </a:r>
            <a:r>
              <a:rPr lang="en-US" altLang="zh-CN" sz="1800" dirty="0">
                <a:latin typeface="Arial" panose="020B0604020202020204" pitchFamily="34" charset="0"/>
              </a:rPr>
              <a:t>, Http</a:t>
            </a:r>
            <a:r>
              <a:rPr lang="zh-CN" altLang="en-US" sz="1800" dirty="0">
                <a:latin typeface="Arial" panose="020B0604020202020204" pitchFamily="34" charset="0"/>
              </a:rPr>
              <a:t>、</a:t>
            </a:r>
            <a:r>
              <a:rPr lang="en-US" altLang="zh-CN" sz="1800" dirty="0">
                <a:latin typeface="Arial" panose="020B0604020202020204" pitchFamily="34" charset="0"/>
              </a:rPr>
              <a:t>WebDAV</a:t>
            </a:r>
            <a:r>
              <a:rPr lang="zh-CN" altLang="en-US" sz="1800" dirty="0">
                <a:latin typeface="Arial" panose="020B0604020202020204" pitchFamily="34" charset="0"/>
              </a:rPr>
              <a:t>、</a:t>
            </a:r>
            <a:r>
              <a:rPr lang="en-US" altLang="zh-CN" sz="1800" dirty="0">
                <a:latin typeface="Arial" panose="020B0604020202020204" pitchFamily="34" charset="0"/>
              </a:rPr>
              <a:t>S3</a:t>
            </a:r>
            <a:r>
              <a:rPr lang="zh-CN" altLang="en-US" sz="1800" dirty="0">
                <a:latin typeface="Arial" panose="020B0604020202020204" pitchFamily="34" charset="0"/>
              </a:rPr>
              <a:t>等</a:t>
            </a:r>
            <a:endParaRPr lang="en-US" altLang="zh-CN" sz="1800" dirty="0">
              <a:latin typeface="Arial" panose="020B0604020202020204" pitchFamily="34" charset="0"/>
            </a:endParaRPr>
          </a:p>
          <a:p>
            <a:pPr lvl="1"/>
            <a:r>
              <a:rPr lang="en-US" altLang="zh-CN" sz="1800" dirty="0">
                <a:latin typeface="Arial" panose="020B0604020202020204" pitchFamily="34" charset="0"/>
              </a:rPr>
              <a:t>POSIX</a:t>
            </a:r>
            <a:r>
              <a:rPr lang="zh-CN" altLang="en-US" sz="1800" dirty="0">
                <a:latin typeface="Arial" panose="020B0604020202020204" pitchFamily="34" charset="0"/>
              </a:rPr>
              <a:t>访问接口或者文件系统接口</a:t>
            </a:r>
            <a:r>
              <a:rPr lang="en-US" altLang="zh-CN" sz="1800" dirty="0">
                <a:latin typeface="Arial" panose="020B0604020202020204" pitchFamily="34" charset="0"/>
              </a:rPr>
              <a:t> </a:t>
            </a:r>
          </a:p>
          <a:p>
            <a:r>
              <a:rPr lang="zh-CN" altLang="en-US" sz="2000" dirty="0">
                <a:latin typeface="Arial" panose="020B0604020202020204" pitchFamily="34" charset="0"/>
              </a:rPr>
              <a:t>访问性能</a:t>
            </a:r>
            <a:endParaRPr lang="en-US" altLang="zh-CN" sz="2000" dirty="0">
              <a:latin typeface="Arial" panose="020B0604020202020204" pitchFamily="34" charset="0"/>
            </a:endParaRPr>
          </a:p>
          <a:p>
            <a:pPr lvl="1"/>
            <a:r>
              <a:rPr lang="zh-CN" altLang="en-US" sz="1800" dirty="0">
                <a:latin typeface="Arial" panose="020B0604020202020204" pitchFamily="34" charset="0"/>
              </a:rPr>
              <a:t>延迟管理、性能优化、缓存、安全保证等</a:t>
            </a:r>
            <a:endParaRPr lang="en-US" altLang="zh-CN" sz="1800" dirty="0">
              <a:latin typeface="Arial" panose="020B0604020202020204" pitchFamily="34" charset="0"/>
            </a:endParaRPr>
          </a:p>
          <a:p>
            <a:r>
              <a:rPr lang="zh-CN" altLang="en-US" sz="2200" dirty="0">
                <a:latin typeface="Arial" panose="020B0604020202020204" pitchFamily="34" charset="0"/>
              </a:rPr>
              <a:t>统一认证和权限控制</a:t>
            </a:r>
            <a:endParaRPr lang="en-US" altLang="zh-CN" sz="2200"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1C71381F-2914-4B99-8D7F-27AC9EAD3EA0}"/>
              </a:ext>
            </a:extLst>
          </p:cNvPr>
          <p:cNvSpPr>
            <a:spLocks noGrp="1"/>
          </p:cNvSpPr>
          <p:nvPr>
            <p:ph type="dt" sz="half" idx="2"/>
          </p:nvPr>
        </p:nvSpPr>
        <p:spPr/>
        <p:txBody>
          <a:bodyPr/>
          <a:lstStyle/>
          <a:p>
            <a:fld id="{4388A7F0-BF1B-4D11-9D6F-006684A8B8C2}" type="datetime1">
              <a:rPr lang="zh-CN" altLang="en-US" smtClean="0"/>
              <a:t>2023/8/16</a:t>
            </a:fld>
            <a:endParaRPr lang="zh-CN" altLang="en-US"/>
          </a:p>
        </p:txBody>
      </p:sp>
      <p:sp>
        <p:nvSpPr>
          <p:cNvPr id="5" name="页脚占位符 4">
            <a:extLst>
              <a:ext uri="{FF2B5EF4-FFF2-40B4-BE49-F238E27FC236}">
                <a16:creationId xmlns:a16="http://schemas.microsoft.com/office/drawing/2014/main" id="{40876FF8-AD82-4EDB-81CF-4B165A794136}"/>
              </a:ext>
            </a:extLst>
          </p:cNvPr>
          <p:cNvSpPr>
            <a:spLocks noGrp="1"/>
          </p:cNvSpPr>
          <p:nvPr>
            <p:ph type="ftr" sz="quarter" idx="3"/>
          </p:nvPr>
        </p:nvSpPr>
        <p:spPr/>
        <p:txBody>
          <a:bodyPr/>
          <a:lstStyle/>
          <a:p>
            <a:r>
              <a:rPr lang="zh-CN" altLang="en-US"/>
              <a:t>高能物理计算暑期学校</a:t>
            </a:r>
            <a:r>
              <a:rPr lang="en-US" altLang="zh-CN"/>
              <a:t>2022</a:t>
            </a:r>
            <a:endParaRPr lang="zh-CN" altLang="en-US"/>
          </a:p>
        </p:txBody>
      </p:sp>
      <p:sp>
        <p:nvSpPr>
          <p:cNvPr id="6" name="灯片编号占位符 5">
            <a:extLst>
              <a:ext uri="{FF2B5EF4-FFF2-40B4-BE49-F238E27FC236}">
                <a16:creationId xmlns:a16="http://schemas.microsoft.com/office/drawing/2014/main" id="{22BA39D9-C287-4471-BBB5-DDB7A4D28405}"/>
              </a:ext>
            </a:extLst>
          </p:cNvPr>
          <p:cNvSpPr>
            <a:spLocks noGrp="1"/>
          </p:cNvSpPr>
          <p:nvPr>
            <p:ph type="sldNum" sz="quarter" idx="4"/>
          </p:nvPr>
        </p:nvSpPr>
        <p:spPr/>
        <p:txBody>
          <a:bodyPr/>
          <a:lstStyle/>
          <a:p>
            <a:fld id="{CE6D3C30-BE9F-424B-BA82-356D36D3824A}" type="slidenum">
              <a:rPr lang="zh-CN" altLang="en-US" smtClean="0"/>
              <a:t>26</a:t>
            </a:fld>
            <a:endParaRPr lang="zh-CN" altLang="en-US"/>
          </a:p>
        </p:txBody>
      </p:sp>
      <p:sp>
        <p:nvSpPr>
          <p:cNvPr id="9" name="文本框 8">
            <a:extLst>
              <a:ext uri="{FF2B5EF4-FFF2-40B4-BE49-F238E27FC236}">
                <a16:creationId xmlns:a16="http://schemas.microsoft.com/office/drawing/2014/main" id="{D4D6F8DE-6866-4AAB-AC37-FDAD5105F8FB}"/>
              </a:ext>
            </a:extLst>
          </p:cNvPr>
          <p:cNvSpPr txBox="1"/>
          <p:nvPr/>
        </p:nvSpPr>
        <p:spPr>
          <a:xfrm>
            <a:off x="7357640" y="2569580"/>
            <a:ext cx="4382947"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solidFill>
                  <a:srgbClr val="595959"/>
                </a:solidFill>
                <a:latin typeface="Arial" panose="020B0604020202020204" pitchFamily="34" charset="0"/>
                <a:ea typeface="宋体" panose="02010600030101010101" pitchFamily="2" charset="-122"/>
              </a:rPr>
              <a:t>组件众多</a:t>
            </a:r>
            <a:endParaRPr lang="en-US" altLang="zh-CN" dirty="0">
              <a:solidFill>
                <a:srgbClr val="595959"/>
              </a:solidFill>
              <a:latin typeface="Arial" panose="020B0604020202020204" pitchFamily="34" charset="0"/>
              <a:ea typeface="宋体" panose="02010600030101010101" pitchFamily="2" charset="-122"/>
            </a:endParaRPr>
          </a:p>
          <a:p>
            <a:pPr marL="742950" lvl="1" indent="-285750">
              <a:buFont typeface="Arial" panose="020B0604020202020204" pitchFamily="34" charset="0"/>
              <a:buChar char="•"/>
            </a:pPr>
            <a:r>
              <a:rPr lang="zh-CN" altLang="en-US" dirty="0">
                <a:solidFill>
                  <a:srgbClr val="595959"/>
                </a:solidFill>
                <a:latin typeface="Arial" panose="020B0604020202020204" pitchFamily="34" charset="0"/>
                <a:ea typeface="宋体" panose="02010600030101010101" pitchFamily="2" charset="-122"/>
              </a:rPr>
              <a:t>安全，存储，广域网数据传输等</a:t>
            </a:r>
            <a:endParaRPr lang="en-US" altLang="zh-CN" dirty="0">
              <a:solidFill>
                <a:srgbClr val="595959"/>
              </a:solidFill>
              <a:latin typeface="Arial" panose="020B0604020202020204" pitchFamily="34" charset="0"/>
              <a:ea typeface="宋体" panose="02010600030101010101" pitchFamily="2" charset="-122"/>
            </a:endParaRPr>
          </a:p>
          <a:p>
            <a:pPr marL="285750" indent="-285750">
              <a:buFont typeface="Arial" panose="020B0604020202020204" pitchFamily="34" charset="0"/>
              <a:buChar char="•"/>
            </a:pPr>
            <a:r>
              <a:rPr lang="zh-CN" altLang="en-US" dirty="0">
                <a:solidFill>
                  <a:srgbClr val="595959"/>
                </a:solidFill>
                <a:latin typeface="Arial" panose="020B0604020202020204" pitchFamily="34" charset="0"/>
                <a:ea typeface="宋体" panose="02010600030101010101" pitchFamily="2" charset="-122"/>
              </a:rPr>
              <a:t>每个实验有不同的解决方案</a:t>
            </a:r>
            <a:endParaRPr lang="en-US" altLang="zh-CN" dirty="0">
              <a:solidFill>
                <a:srgbClr val="595959"/>
              </a:solidFill>
              <a:latin typeface="Arial" panose="020B0604020202020204" pitchFamily="34" charset="0"/>
              <a:ea typeface="宋体" panose="02010600030101010101" pitchFamily="2" charset="-122"/>
            </a:endParaRPr>
          </a:p>
          <a:p>
            <a:pPr marL="742950" lvl="1" indent="-285750">
              <a:buFont typeface="Arial" panose="020B0604020202020204" pitchFamily="34" charset="0"/>
              <a:buChar char="•"/>
            </a:pPr>
            <a:r>
              <a:rPr lang="en-US" altLang="zh-CN" dirty="0" err="1">
                <a:solidFill>
                  <a:srgbClr val="595959"/>
                </a:solidFill>
                <a:latin typeface="Arial" panose="020B0604020202020204" pitchFamily="34" charset="0"/>
                <a:ea typeface="宋体" panose="02010600030101010101" pitchFamily="2" charset="-122"/>
              </a:rPr>
              <a:t>Rucio</a:t>
            </a:r>
            <a:r>
              <a:rPr lang="en-US" altLang="zh-CN" dirty="0">
                <a:solidFill>
                  <a:srgbClr val="595959"/>
                </a:solidFill>
                <a:latin typeface="Arial" panose="020B0604020202020204" pitchFamily="34" charset="0"/>
                <a:ea typeface="宋体" panose="02010600030101010101" pitchFamily="2" charset="-122"/>
              </a:rPr>
              <a:t>:  ATLAS&amp;CMS</a:t>
            </a:r>
          </a:p>
          <a:p>
            <a:pPr marL="742950" lvl="1" indent="-285750">
              <a:buFont typeface="Arial" panose="020B0604020202020204" pitchFamily="34" charset="0"/>
              <a:buChar char="•"/>
            </a:pPr>
            <a:r>
              <a:rPr lang="en-US" altLang="zh-CN" dirty="0">
                <a:solidFill>
                  <a:srgbClr val="595959"/>
                </a:solidFill>
                <a:latin typeface="Arial" panose="020B0604020202020204" pitchFamily="34" charset="0"/>
                <a:ea typeface="宋体" panose="02010600030101010101" pitchFamily="2" charset="-122"/>
              </a:rPr>
              <a:t>DMS</a:t>
            </a:r>
            <a:r>
              <a:rPr lang="zh-CN" altLang="en-US" dirty="0">
                <a:solidFill>
                  <a:srgbClr val="595959"/>
                </a:solidFill>
                <a:latin typeface="Arial" panose="020B0604020202020204" pitchFamily="34" charset="0"/>
                <a:ea typeface="宋体" panose="02010600030101010101" pitchFamily="2" charset="-122"/>
              </a:rPr>
              <a:t>（</a:t>
            </a:r>
            <a:r>
              <a:rPr lang="en-US" altLang="zh-CN" dirty="0">
                <a:solidFill>
                  <a:srgbClr val="595959"/>
                </a:solidFill>
                <a:latin typeface="Arial" panose="020B0604020202020204" pitchFamily="34" charset="0"/>
                <a:ea typeface="宋体" panose="02010600030101010101" pitchFamily="2" charset="-122"/>
              </a:rPr>
              <a:t>Dirac Data management</a:t>
            </a:r>
            <a:r>
              <a:rPr lang="zh-CN" altLang="en-US" dirty="0">
                <a:solidFill>
                  <a:srgbClr val="595959"/>
                </a:solidFill>
                <a:latin typeface="Arial" panose="020B0604020202020204" pitchFamily="34" charset="0"/>
                <a:ea typeface="宋体" panose="02010600030101010101" pitchFamily="2" charset="-122"/>
              </a:rPr>
              <a:t>）</a:t>
            </a:r>
            <a:endParaRPr lang="en-US" altLang="zh-CN" dirty="0">
              <a:solidFill>
                <a:srgbClr val="595959"/>
              </a:solidFill>
              <a:latin typeface="Arial" panose="020B0604020202020204" pitchFamily="34" charset="0"/>
              <a:ea typeface="宋体" panose="02010600030101010101" pitchFamily="2" charset="-122"/>
            </a:endParaRPr>
          </a:p>
          <a:p>
            <a:pPr marL="1200150" lvl="2" indent="-285750">
              <a:buFont typeface="Arial" panose="020B0604020202020204" pitchFamily="34" charset="0"/>
              <a:buChar char="•"/>
            </a:pPr>
            <a:r>
              <a:rPr lang="en-US" altLang="zh-CN" dirty="0" err="1">
                <a:solidFill>
                  <a:srgbClr val="595959"/>
                </a:solidFill>
                <a:latin typeface="Arial" panose="020B0604020202020204" pitchFamily="34" charset="0"/>
                <a:ea typeface="宋体" panose="02010600030101010101" pitchFamily="2" charset="-122"/>
              </a:rPr>
              <a:t>LHCb</a:t>
            </a:r>
            <a:r>
              <a:rPr lang="en-US" altLang="zh-CN" dirty="0">
                <a:solidFill>
                  <a:srgbClr val="595959"/>
                </a:solidFill>
                <a:latin typeface="Arial" panose="020B0604020202020204" pitchFamily="34" charset="0"/>
                <a:ea typeface="宋体" panose="02010600030101010101" pitchFamily="2" charset="-122"/>
              </a:rPr>
              <a:t>, BELLLE II, JUNO, BES III </a:t>
            </a:r>
            <a:endParaRPr lang="zh-CN" altLang="en-US" dirty="0">
              <a:solidFill>
                <a:srgbClr val="595959"/>
              </a:solidFill>
              <a:latin typeface="Arial" panose="020B0604020202020204" pitchFamily="34" charset="0"/>
              <a:ea typeface="宋体" panose="02010600030101010101" pitchFamily="2" charset="-122"/>
            </a:endParaRPr>
          </a:p>
        </p:txBody>
      </p:sp>
    </p:spTree>
    <p:extLst>
      <p:ext uri="{BB962C8B-B14F-4D97-AF65-F5344CB8AC3E}">
        <p14:creationId xmlns:p14="http://schemas.microsoft.com/office/powerpoint/2010/main" val="1202289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27CF65D-D5A1-4444-8455-5E7F36D2AD7C}"/>
              </a:ext>
            </a:extLst>
          </p:cNvPr>
          <p:cNvSpPr>
            <a:spLocks noGrp="1"/>
          </p:cNvSpPr>
          <p:nvPr>
            <p:ph type="title"/>
          </p:nvPr>
        </p:nvSpPr>
        <p:spPr/>
        <p:txBody>
          <a:bodyPr/>
          <a:lstStyle/>
          <a:p>
            <a:r>
              <a:rPr lang="zh-CN" altLang="en-US" dirty="0"/>
              <a:t>统一名字空间</a:t>
            </a:r>
          </a:p>
        </p:txBody>
      </p:sp>
      <p:sp>
        <p:nvSpPr>
          <p:cNvPr id="4" name="日期占位符 3">
            <a:extLst>
              <a:ext uri="{FF2B5EF4-FFF2-40B4-BE49-F238E27FC236}">
                <a16:creationId xmlns:a16="http://schemas.microsoft.com/office/drawing/2014/main" id="{C7DA6019-87B3-4C58-B148-8AD09DED8DE8}"/>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B3A62982-67F6-482F-A79A-028BDA5E548C}"/>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9ADF9076-98CC-4074-94E5-8414D511277B}"/>
              </a:ext>
            </a:extLst>
          </p:cNvPr>
          <p:cNvSpPr>
            <a:spLocks noGrp="1"/>
          </p:cNvSpPr>
          <p:nvPr>
            <p:ph type="sldNum" sz="quarter" idx="4"/>
          </p:nvPr>
        </p:nvSpPr>
        <p:spPr/>
        <p:txBody>
          <a:bodyPr/>
          <a:lstStyle/>
          <a:p>
            <a:fld id="{CE6D3C30-BE9F-424B-BA82-356D36D3824A}" type="slidenum">
              <a:rPr lang="zh-CN" altLang="en-US" smtClean="0"/>
              <a:t>27</a:t>
            </a:fld>
            <a:endParaRPr lang="zh-CN" altLang="en-US"/>
          </a:p>
        </p:txBody>
      </p:sp>
      <p:sp>
        <p:nvSpPr>
          <p:cNvPr id="7" name="内容占位符 2">
            <a:extLst>
              <a:ext uri="{FF2B5EF4-FFF2-40B4-BE49-F238E27FC236}">
                <a16:creationId xmlns:a16="http://schemas.microsoft.com/office/drawing/2014/main" id="{D7DC0728-8827-468F-92DA-C3B949D9D2FC}"/>
              </a:ext>
            </a:extLst>
          </p:cNvPr>
          <p:cNvSpPr>
            <a:spLocks noGrp="1"/>
          </p:cNvSpPr>
          <p:nvPr>
            <p:ph idx="1"/>
          </p:nvPr>
        </p:nvSpPr>
        <p:spPr>
          <a:xfrm>
            <a:off x="838200" y="1133021"/>
            <a:ext cx="10515600" cy="5036226"/>
          </a:xfrm>
        </p:spPr>
        <p:txBody>
          <a:bodyPr/>
          <a:lstStyle/>
          <a:p>
            <a:r>
              <a:rPr lang="zh-CN" altLang="en-US" sz="2400" dirty="0">
                <a:latin typeface="Arial" panose="020B0604020202020204" pitchFamily="34" charset="0"/>
              </a:rPr>
              <a:t>集中注册 </a:t>
            </a:r>
            <a:endParaRPr lang="en-US" altLang="zh-CN" sz="2400" dirty="0">
              <a:latin typeface="Arial" panose="020B0604020202020204" pitchFamily="34" charset="0"/>
            </a:endParaRPr>
          </a:p>
          <a:p>
            <a:pPr lvl="1"/>
            <a:r>
              <a:rPr lang="zh-CN" altLang="en-US" sz="1600" dirty="0">
                <a:latin typeface="Arial" panose="020B0604020202020204" pitchFamily="34" charset="0"/>
              </a:rPr>
              <a:t>类似于文件系统的元数据服务器</a:t>
            </a:r>
            <a:endParaRPr lang="en-US" altLang="zh-CN" sz="1600" dirty="0">
              <a:latin typeface="Arial" panose="020B0604020202020204" pitchFamily="34" charset="0"/>
            </a:endParaRPr>
          </a:p>
          <a:p>
            <a:pPr lvl="1"/>
            <a:r>
              <a:rPr lang="zh-CN" altLang="en-US" sz="1600" dirty="0">
                <a:latin typeface="Arial" panose="020B0604020202020204" pitchFamily="34" charset="0"/>
              </a:rPr>
              <a:t>将站点中的文件注册到中央数据服务器中，生成唯一的标识符</a:t>
            </a:r>
            <a:endParaRPr lang="en-US" altLang="zh-CN" sz="1600" dirty="0">
              <a:latin typeface="Arial" panose="020B0604020202020204" pitchFamily="34" charset="0"/>
            </a:endParaRPr>
          </a:p>
          <a:p>
            <a:pPr lvl="1"/>
            <a:r>
              <a:rPr lang="zh-CN" altLang="en-US" sz="1600" dirty="0">
                <a:latin typeface="Arial" panose="020B0604020202020204" pitchFamily="34" charset="0"/>
              </a:rPr>
              <a:t>分布在全球的站点都可以看到统一的命名空间</a:t>
            </a:r>
            <a:endParaRPr lang="en-US" altLang="zh-CN" sz="1600" dirty="0">
              <a:latin typeface="Arial" panose="020B0604020202020204" pitchFamily="34" charset="0"/>
            </a:endParaRPr>
          </a:p>
          <a:p>
            <a:pPr lvl="1"/>
            <a:r>
              <a:rPr lang="zh-CN" altLang="en-US" sz="1600" dirty="0">
                <a:latin typeface="Arial" panose="020B0604020202020204" pitchFamily="34" charset="0"/>
              </a:rPr>
              <a:t>特点：模型简单，易于实现</a:t>
            </a:r>
            <a:endParaRPr lang="en-US" altLang="zh-CN" sz="1600" dirty="0">
              <a:latin typeface="Arial" panose="020B0604020202020204" pitchFamily="34" charset="0"/>
            </a:endParaRPr>
          </a:p>
          <a:p>
            <a:pPr lvl="1"/>
            <a:r>
              <a:rPr lang="zh-CN" altLang="en-US" sz="1600" dirty="0">
                <a:latin typeface="Arial" panose="020B0604020202020204" pitchFamily="34" charset="0"/>
              </a:rPr>
              <a:t>不足：性能瓶颈；</a:t>
            </a:r>
            <a:r>
              <a:rPr lang="zh-CN" altLang="en-US" sz="1600" dirty="0">
                <a:solidFill>
                  <a:srgbClr val="FF0000"/>
                </a:solidFill>
                <a:latin typeface="Arial" panose="020B0604020202020204" pitchFamily="34" charset="0"/>
              </a:rPr>
              <a:t>文件不注册，在网格上就看不到</a:t>
            </a:r>
          </a:p>
          <a:p>
            <a:r>
              <a:rPr lang="en-US" altLang="zh-CN" sz="2400" dirty="0">
                <a:latin typeface="Arial" panose="020B0604020202020204" pitchFamily="34" charset="0"/>
              </a:rPr>
              <a:t>DHT</a:t>
            </a:r>
            <a:r>
              <a:rPr lang="zh-CN" altLang="en-US" sz="2400" dirty="0">
                <a:latin typeface="Arial" panose="020B0604020202020204" pitchFamily="34" charset="0"/>
              </a:rPr>
              <a:t>（</a:t>
            </a:r>
            <a:r>
              <a:rPr lang="en-US" altLang="zh-CN" sz="2400" dirty="0">
                <a:latin typeface="Arial" panose="020B0604020202020204" pitchFamily="34" charset="0"/>
              </a:rPr>
              <a:t> Distributed Hash Table </a:t>
            </a:r>
            <a:r>
              <a:rPr lang="zh-CN" altLang="en-US" sz="2400" dirty="0">
                <a:latin typeface="Arial" panose="020B0604020202020204" pitchFamily="34" charset="0"/>
              </a:rPr>
              <a:t>）内容寻址</a:t>
            </a:r>
            <a:endParaRPr lang="en-US" altLang="zh-CN" sz="2400" dirty="0">
              <a:latin typeface="Arial" panose="020B0604020202020204" pitchFamily="34" charset="0"/>
            </a:endParaRPr>
          </a:p>
          <a:p>
            <a:pPr lvl="1"/>
            <a:r>
              <a:rPr lang="zh-CN" altLang="en-US" sz="1800" dirty="0">
                <a:latin typeface="Arial" panose="020B0604020202020204" pitchFamily="34" charset="0"/>
              </a:rPr>
              <a:t>在不需要服务器的情况下每个客户端负责一个小范围的路由，并负责存储一小部分数据，从而实现整个</a:t>
            </a:r>
            <a:r>
              <a:rPr lang="en-US" altLang="zh-CN" sz="1800" dirty="0">
                <a:latin typeface="Arial" panose="020B0604020202020204" pitchFamily="34" charset="0"/>
              </a:rPr>
              <a:t>DHT</a:t>
            </a:r>
            <a:r>
              <a:rPr lang="zh-CN" altLang="en-US" sz="1800" dirty="0">
                <a:latin typeface="Arial" panose="020B0604020202020204" pitchFamily="34" charset="0"/>
              </a:rPr>
              <a:t>网络的寻址和存储</a:t>
            </a:r>
          </a:p>
          <a:p>
            <a:pPr lvl="1"/>
            <a:r>
              <a:rPr lang="zh-CN" altLang="en-US" sz="1800" dirty="0">
                <a:latin typeface="Arial" panose="020B0604020202020204" pitchFamily="34" charset="0"/>
              </a:rPr>
              <a:t>例如， </a:t>
            </a:r>
            <a:r>
              <a:rPr lang="en-US" altLang="zh-CN" sz="1800" dirty="0">
                <a:latin typeface="Arial" panose="020B0604020202020204" pitchFamily="34" charset="0"/>
              </a:rPr>
              <a:t>hash(A) = f(A) % N, </a:t>
            </a:r>
            <a:r>
              <a:rPr lang="zh-CN" altLang="en-US" sz="1800" dirty="0">
                <a:latin typeface="Arial" panose="020B0604020202020204" pitchFamily="34" charset="0"/>
              </a:rPr>
              <a:t>把</a:t>
            </a:r>
            <a:r>
              <a:rPr lang="en-US" altLang="zh-CN" sz="1800" dirty="0">
                <a:latin typeface="Arial" panose="020B0604020202020204" pitchFamily="34" charset="0"/>
              </a:rPr>
              <a:t>A</a:t>
            </a:r>
            <a:r>
              <a:rPr lang="zh-CN" altLang="en-US" sz="1800" dirty="0">
                <a:latin typeface="Arial" panose="020B0604020202020204" pitchFamily="34" charset="0"/>
              </a:rPr>
              <a:t>这个值映射到了</a:t>
            </a:r>
            <a:r>
              <a:rPr lang="en-US" altLang="zh-CN" sz="1800" dirty="0">
                <a:latin typeface="Arial" panose="020B0604020202020204" pitchFamily="34" charset="0"/>
              </a:rPr>
              <a:t>[0~N-1]</a:t>
            </a:r>
            <a:r>
              <a:rPr lang="zh-CN" altLang="en-US" sz="1800" dirty="0">
                <a:latin typeface="Arial" panose="020B0604020202020204" pitchFamily="34" charset="0"/>
              </a:rPr>
              <a:t>的范围之中</a:t>
            </a:r>
          </a:p>
          <a:p>
            <a:pPr lvl="1"/>
            <a:endParaRPr lang="zh-CN" altLang="en-US" sz="1800" dirty="0">
              <a:latin typeface="Arial" panose="020B0604020202020204" pitchFamily="34" charset="0"/>
            </a:endParaRPr>
          </a:p>
        </p:txBody>
      </p:sp>
      <p:pic>
        <p:nvPicPr>
          <p:cNvPr id="8" name="图片 7">
            <a:extLst>
              <a:ext uri="{FF2B5EF4-FFF2-40B4-BE49-F238E27FC236}">
                <a16:creationId xmlns:a16="http://schemas.microsoft.com/office/drawing/2014/main" id="{73D62ADD-EA0A-41BA-BE0F-7AADB49D7D9A}"/>
              </a:ext>
            </a:extLst>
          </p:cNvPr>
          <p:cNvPicPr>
            <a:picLocks noChangeAspect="1"/>
          </p:cNvPicPr>
          <p:nvPr/>
        </p:nvPicPr>
        <p:blipFill>
          <a:blip r:embed="rId2"/>
          <a:stretch>
            <a:fillRect/>
          </a:stretch>
        </p:blipFill>
        <p:spPr>
          <a:xfrm>
            <a:off x="7643148" y="1170677"/>
            <a:ext cx="4487227" cy="1933067"/>
          </a:xfrm>
          <a:prstGeom prst="rect">
            <a:avLst/>
          </a:prstGeom>
        </p:spPr>
      </p:pic>
      <p:pic>
        <p:nvPicPr>
          <p:cNvPr id="9" name="图片 8">
            <a:extLst>
              <a:ext uri="{FF2B5EF4-FFF2-40B4-BE49-F238E27FC236}">
                <a16:creationId xmlns:a16="http://schemas.microsoft.com/office/drawing/2014/main" id="{79175B25-97E5-4228-937A-8CB414E93BEF}"/>
              </a:ext>
            </a:extLst>
          </p:cNvPr>
          <p:cNvPicPr>
            <a:picLocks noChangeAspect="1"/>
          </p:cNvPicPr>
          <p:nvPr/>
        </p:nvPicPr>
        <p:blipFill>
          <a:blip r:embed="rId3"/>
          <a:stretch>
            <a:fillRect/>
          </a:stretch>
        </p:blipFill>
        <p:spPr>
          <a:xfrm>
            <a:off x="7090467" y="4461427"/>
            <a:ext cx="4082962" cy="1710304"/>
          </a:xfrm>
          <a:prstGeom prst="rect">
            <a:avLst/>
          </a:prstGeom>
        </p:spPr>
      </p:pic>
      <p:pic>
        <p:nvPicPr>
          <p:cNvPr id="10" name="图片 9">
            <a:extLst>
              <a:ext uri="{FF2B5EF4-FFF2-40B4-BE49-F238E27FC236}">
                <a16:creationId xmlns:a16="http://schemas.microsoft.com/office/drawing/2014/main" id="{5C686AE1-788A-48A4-A122-0D5616A39DF7}"/>
              </a:ext>
            </a:extLst>
          </p:cNvPr>
          <p:cNvPicPr>
            <a:picLocks noChangeAspect="1"/>
          </p:cNvPicPr>
          <p:nvPr/>
        </p:nvPicPr>
        <p:blipFill>
          <a:blip r:embed="rId4"/>
          <a:stretch>
            <a:fillRect/>
          </a:stretch>
        </p:blipFill>
        <p:spPr>
          <a:xfrm>
            <a:off x="1979271" y="4547328"/>
            <a:ext cx="3861906" cy="1974184"/>
          </a:xfrm>
          <a:prstGeom prst="rect">
            <a:avLst/>
          </a:prstGeom>
        </p:spPr>
      </p:pic>
    </p:spTree>
    <p:extLst>
      <p:ext uri="{BB962C8B-B14F-4D97-AF65-F5344CB8AC3E}">
        <p14:creationId xmlns:p14="http://schemas.microsoft.com/office/powerpoint/2010/main" val="355745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610817E-49E8-46B5-B46E-54F8050095A7}"/>
              </a:ext>
            </a:extLst>
          </p:cNvPr>
          <p:cNvSpPr>
            <a:spLocks noGrp="1"/>
          </p:cNvSpPr>
          <p:nvPr>
            <p:ph type="title"/>
          </p:nvPr>
        </p:nvSpPr>
        <p:spPr/>
        <p:txBody>
          <a:bodyPr/>
          <a:lstStyle/>
          <a:p>
            <a:r>
              <a:rPr lang="zh-CN" altLang="en-US" dirty="0"/>
              <a:t>统一名字空间</a:t>
            </a:r>
          </a:p>
        </p:txBody>
      </p:sp>
      <p:sp>
        <p:nvSpPr>
          <p:cNvPr id="3" name="内容占位符 2">
            <a:extLst>
              <a:ext uri="{FF2B5EF4-FFF2-40B4-BE49-F238E27FC236}">
                <a16:creationId xmlns:a16="http://schemas.microsoft.com/office/drawing/2014/main" id="{6992CAF1-D4D6-4F02-9952-6CF3D31E2F8C}"/>
              </a:ext>
            </a:extLst>
          </p:cNvPr>
          <p:cNvSpPr>
            <a:spLocks noGrp="1"/>
          </p:cNvSpPr>
          <p:nvPr>
            <p:ph idx="1"/>
          </p:nvPr>
        </p:nvSpPr>
        <p:spPr/>
        <p:txBody>
          <a:bodyPr/>
          <a:lstStyle/>
          <a:p>
            <a:r>
              <a:rPr lang="zh-CN" altLang="en-US" sz="2200" dirty="0">
                <a:latin typeface="Arial" panose="020B0604020202020204" pitchFamily="34" charset="0"/>
              </a:rPr>
              <a:t>动态聚合（</a:t>
            </a:r>
            <a:r>
              <a:rPr lang="en-US" altLang="zh-CN" sz="2200" dirty="0" err="1">
                <a:latin typeface="Arial" panose="020B0604020202020204" pitchFamily="34" charset="0"/>
              </a:rPr>
              <a:t>dynafed</a:t>
            </a:r>
            <a:r>
              <a:rPr lang="zh-CN" altLang="en-US" sz="2200" dirty="0">
                <a:latin typeface="Arial" panose="020B0604020202020204" pitchFamily="34" charset="0"/>
              </a:rPr>
              <a:t>）</a:t>
            </a:r>
            <a:endParaRPr lang="en-US" altLang="zh-CN" sz="2200" dirty="0">
              <a:latin typeface="Arial" panose="020B0604020202020204" pitchFamily="34" charset="0"/>
            </a:endParaRPr>
          </a:p>
          <a:p>
            <a:pPr lvl="1"/>
            <a:r>
              <a:rPr lang="zh-CN" altLang="en-US" sz="2000" dirty="0"/>
              <a:t>每个站点独立，没有中央服务器</a:t>
            </a:r>
            <a:endParaRPr lang="en-US" altLang="zh-CN" sz="2000" dirty="0"/>
          </a:p>
          <a:p>
            <a:pPr lvl="1"/>
            <a:r>
              <a:rPr lang="zh-CN" altLang="en-US" sz="2000" dirty="0"/>
              <a:t>文件不需要注册，即可访问</a:t>
            </a:r>
            <a:endParaRPr lang="en-US" altLang="zh-CN" sz="2000" dirty="0"/>
          </a:p>
          <a:p>
            <a:pPr lvl="1"/>
            <a:r>
              <a:rPr lang="zh-CN" altLang="en-US" sz="2000" dirty="0"/>
              <a:t>客户端启动动态聚合服务，指定聚合哪些站点</a:t>
            </a:r>
            <a:endParaRPr lang="en-US" altLang="zh-CN" sz="2000" dirty="0"/>
          </a:p>
          <a:p>
            <a:pPr lvl="1"/>
            <a:r>
              <a:rPr lang="zh-CN" altLang="en-US" sz="2000" dirty="0"/>
              <a:t>不完全的全局视图</a:t>
            </a:r>
            <a:endParaRPr lang="en-US" altLang="zh-CN" sz="2000" dirty="0"/>
          </a:p>
          <a:p>
            <a:pPr lvl="1"/>
            <a:r>
              <a:rPr lang="zh-CN" altLang="en-US" sz="2000" dirty="0"/>
              <a:t>需要全局协调和发布站点信息</a:t>
            </a:r>
            <a:endParaRPr lang="en-US" altLang="zh-CN" sz="2000" dirty="0"/>
          </a:p>
          <a:p>
            <a:pPr lvl="1"/>
            <a:r>
              <a:rPr lang="zh-CN" altLang="en-US" sz="2000" dirty="0"/>
              <a:t>基于</a:t>
            </a:r>
            <a:r>
              <a:rPr lang="en-US" altLang="zh-CN" sz="2000" dirty="0" err="1"/>
              <a:t>GeoIP</a:t>
            </a:r>
            <a:r>
              <a:rPr lang="zh-CN" altLang="en-US" sz="2000" dirty="0"/>
              <a:t>计算距离</a:t>
            </a:r>
            <a:endParaRPr lang="en-US" altLang="zh-CN" sz="2000" dirty="0"/>
          </a:p>
          <a:p>
            <a:pPr lvl="1"/>
            <a:r>
              <a:rPr lang="zh-CN" altLang="en-US" sz="2000" dirty="0"/>
              <a:t>支持</a:t>
            </a:r>
            <a:r>
              <a:rPr lang="en-US" altLang="zh-CN" sz="2000" dirty="0" err="1"/>
              <a:t>WebDav</a:t>
            </a:r>
            <a:r>
              <a:rPr lang="en-US" altLang="zh-CN" sz="2000" dirty="0"/>
              <a:t>/HTTP/S3</a:t>
            </a:r>
            <a:r>
              <a:rPr lang="zh-CN" altLang="en-US" sz="2000" dirty="0"/>
              <a:t>等新型存储接口</a:t>
            </a:r>
            <a:endParaRPr lang="en-US" altLang="zh-CN" sz="2000" dirty="0"/>
          </a:p>
          <a:p>
            <a:r>
              <a:rPr lang="zh-CN" altLang="en-US" sz="2200" dirty="0">
                <a:latin typeface="Arial" panose="020B0604020202020204" pitchFamily="34" charset="0"/>
              </a:rPr>
              <a:t>数据联盟</a:t>
            </a:r>
            <a:r>
              <a:rPr lang="en-US" altLang="zh-CN" sz="2200" dirty="0">
                <a:latin typeface="Arial" panose="020B0604020202020204" pitchFamily="34" charset="0"/>
              </a:rPr>
              <a:t>	</a:t>
            </a:r>
          </a:p>
          <a:p>
            <a:pPr lvl="1"/>
            <a:r>
              <a:rPr lang="zh-CN" altLang="en-US" sz="1800" dirty="0">
                <a:latin typeface="Arial" panose="020B0604020202020204" pitchFamily="34" charset="0"/>
              </a:rPr>
              <a:t>基于</a:t>
            </a:r>
            <a:r>
              <a:rPr lang="en-US" altLang="zh-CN" sz="1800" dirty="0" err="1">
                <a:latin typeface="Arial" panose="020B0604020202020204" pitchFamily="34" charset="0"/>
              </a:rPr>
              <a:t>Xrootd</a:t>
            </a:r>
            <a:r>
              <a:rPr lang="zh-CN" altLang="en-US" sz="1800" dirty="0">
                <a:latin typeface="Arial" panose="020B0604020202020204" pitchFamily="34" charset="0"/>
              </a:rPr>
              <a:t>系统及</a:t>
            </a:r>
            <a:r>
              <a:rPr lang="en-US" altLang="zh-CN" sz="1800" dirty="0">
                <a:latin typeface="Arial" panose="020B0604020202020204" pitchFamily="34" charset="0"/>
              </a:rPr>
              <a:t>Redirector</a:t>
            </a:r>
            <a:r>
              <a:rPr lang="zh-CN" altLang="en-US" sz="1800" dirty="0">
                <a:latin typeface="Arial" panose="020B0604020202020204" pitchFamily="34" charset="0"/>
              </a:rPr>
              <a:t>功能</a:t>
            </a:r>
            <a:endParaRPr lang="en-US" altLang="zh-CN" sz="1800" dirty="0">
              <a:latin typeface="Arial" panose="020B0604020202020204" pitchFamily="34" charset="0"/>
            </a:endParaRPr>
          </a:p>
          <a:p>
            <a:pPr lvl="1"/>
            <a:r>
              <a:rPr lang="zh-CN" altLang="en-US" sz="1800" dirty="0">
                <a:latin typeface="Arial" panose="020B0604020202020204" pitchFamily="34" charset="0"/>
              </a:rPr>
              <a:t>数据访问模式的一种替代方案</a:t>
            </a:r>
            <a:endParaRPr lang="en-US" altLang="zh-CN" sz="1800" dirty="0">
              <a:solidFill>
                <a:schemeClr val="tx1"/>
              </a:solidFill>
              <a:latin typeface="Arial" panose="020B0604020202020204" pitchFamily="34" charset="0"/>
            </a:endParaRPr>
          </a:p>
          <a:p>
            <a:pPr lvl="1"/>
            <a:r>
              <a:rPr lang="zh-CN" altLang="en-US" sz="1800" dirty="0">
                <a:latin typeface="Arial" panose="020B0604020202020204" pitchFamily="34" charset="0"/>
              </a:rPr>
              <a:t>提供透明的统一命名空间，可以访问多个独立的存储系统</a:t>
            </a:r>
            <a:endParaRPr lang="en-US" altLang="zh-CN" sz="1800" dirty="0">
              <a:latin typeface="Arial" panose="020B0604020202020204" pitchFamily="34" charset="0"/>
            </a:endParaRPr>
          </a:p>
          <a:p>
            <a:pPr lvl="1"/>
            <a:r>
              <a:rPr lang="zh-CN" altLang="en-US" sz="1800" dirty="0">
                <a:latin typeface="Arial" panose="020B0604020202020204" pitchFamily="34" charset="0"/>
              </a:rPr>
              <a:t>结合</a:t>
            </a:r>
            <a:r>
              <a:rPr lang="en-US" altLang="zh-CN" sz="1800" dirty="0">
                <a:latin typeface="Arial" panose="020B0604020202020204" pitchFamily="34" charset="0"/>
              </a:rPr>
              <a:t>XROOTD Cache</a:t>
            </a:r>
            <a:r>
              <a:rPr lang="zh-CN" altLang="en-US" sz="1800" dirty="0">
                <a:latin typeface="Arial" panose="020B0604020202020204" pitchFamily="34" charset="0"/>
              </a:rPr>
              <a:t>，还可以做成</a:t>
            </a:r>
            <a:r>
              <a:rPr lang="en-US" altLang="zh-CN" sz="1800" dirty="0">
                <a:latin typeface="Arial" panose="020B0604020202020204" pitchFamily="34" charset="0"/>
              </a:rPr>
              <a:t>Cache</a:t>
            </a:r>
            <a:r>
              <a:rPr lang="zh-CN" altLang="en-US" sz="1800" dirty="0">
                <a:latin typeface="Arial" panose="020B0604020202020204" pitchFamily="34" charset="0"/>
              </a:rPr>
              <a:t>联盟</a:t>
            </a:r>
            <a:endParaRPr lang="en-US" altLang="zh-CN" sz="1800"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7C395083-A047-40D7-B4DD-C2E1D681469D}"/>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E9CD1770-3754-4F7B-A1B8-0998AB639C5E}"/>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EE63404F-820F-4075-8DEE-9799D6402FCB}"/>
              </a:ext>
            </a:extLst>
          </p:cNvPr>
          <p:cNvSpPr>
            <a:spLocks noGrp="1"/>
          </p:cNvSpPr>
          <p:nvPr>
            <p:ph type="sldNum" sz="quarter" idx="4"/>
          </p:nvPr>
        </p:nvSpPr>
        <p:spPr/>
        <p:txBody>
          <a:bodyPr/>
          <a:lstStyle/>
          <a:p>
            <a:fld id="{CE6D3C30-BE9F-424B-BA82-356D36D3824A}" type="slidenum">
              <a:rPr lang="zh-CN" altLang="en-US" smtClean="0"/>
              <a:t>28</a:t>
            </a:fld>
            <a:endParaRPr lang="zh-CN" altLang="en-US"/>
          </a:p>
        </p:txBody>
      </p:sp>
      <p:pic>
        <p:nvPicPr>
          <p:cNvPr id="7" name="图片 6">
            <a:extLst>
              <a:ext uri="{FF2B5EF4-FFF2-40B4-BE49-F238E27FC236}">
                <a16:creationId xmlns:a16="http://schemas.microsoft.com/office/drawing/2014/main" id="{B2AC964A-BA06-4699-9E49-BEC66174BF1A}"/>
              </a:ext>
            </a:extLst>
          </p:cNvPr>
          <p:cNvPicPr>
            <a:picLocks noChangeAspect="1"/>
          </p:cNvPicPr>
          <p:nvPr/>
        </p:nvPicPr>
        <p:blipFill>
          <a:blip r:embed="rId2"/>
          <a:stretch>
            <a:fillRect/>
          </a:stretch>
        </p:blipFill>
        <p:spPr>
          <a:xfrm>
            <a:off x="7400603" y="3461791"/>
            <a:ext cx="4537717" cy="2627388"/>
          </a:xfrm>
          <a:prstGeom prst="rect">
            <a:avLst/>
          </a:prstGeom>
        </p:spPr>
      </p:pic>
      <p:pic>
        <p:nvPicPr>
          <p:cNvPr id="8" name="图片 7">
            <a:extLst>
              <a:ext uri="{FF2B5EF4-FFF2-40B4-BE49-F238E27FC236}">
                <a16:creationId xmlns:a16="http://schemas.microsoft.com/office/drawing/2014/main" id="{07E4E542-87A8-4D85-9F45-6A9F046730E1}"/>
              </a:ext>
            </a:extLst>
          </p:cNvPr>
          <p:cNvPicPr>
            <a:picLocks noChangeAspect="1"/>
          </p:cNvPicPr>
          <p:nvPr/>
        </p:nvPicPr>
        <p:blipFill>
          <a:blip r:embed="rId3"/>
          <a:stretch>
            <a:fillRect/>
          </a:stretch>
        </p:blipFill>
        <p:spPr>
          <a:xfrm>
            <a:off x="8210913" y="514554"/>
            <a:ext cx="3078261" cy="2702165"/>
          </a:xfrm>
          <a:prstGeom prst="rect">
            <a:avLst/>
          </a:prstGeom>
        </p:spPr>
      </p:pic>
    </p:spTree>
    <p:extLst>
      <p:ext uri="{BB962C8B-B14F-4D97-AF65-F5344CB8AC3E}">
        <p14:creationId xmlns:p14="http://schemas.microsoft.com/office/powerpoint/2010/main" val="24902797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BA34A2C-A5DE-4B22-B37E-C43F076B344B}"/>
              </a:ext>
            </a:extLst>
          </p:cNvPr>
          <p:cNvSpPr>
            <a:spLocks noGrp="1"/>
          </p:cNvSpPr>
          <p:nvPr>
            <p:ph type="title"/>
          </p:nvPr>
        </p:nvSpPr>
        <p:spPr/>
        <p:txBody>
          <a:bodyPr/>
          <a:lstStyle/>
          <a:p>
            <a:r>
              <a:rPr lang="zh-CN" altLang="en-US" dirty="0">
                <a:latin typeface="Arial" panose="020B0604020202020204" pitchFamily="34" charset="0"/>
              </a:rPr>
              <a:t>统一的存储访问</a:t>
            </a:r>
            <a:r>
              <a:rPr lang="en-US" altLang="zh-CN" dirty="0">
                <a:latin typeface="Arial" panose="020B0604020202020204" pitchFamily="34" charset="0"/>
              </a:rPr>
              <a:t>API</a:t>
            </a:r>
            <a:endParaRPr lang="zh-CN" altLang="en-US" dirty="0"/>
          </a:p>
        </p:txBody>
      </p:sp>
      <p:sp>
        <p:nvSpPr>
          <p:cNvPr id="3" name="内容占位符 2">
            <a:extLst>
              <a:ext uri="{FF2B5EF4-FFF2-40B4-BE49-F238E27FC236}">
                <a16:creationId xmlns:a16="http://schemas.microsoft.com/office/drawing/2014/main" id="{90A0EF27-A874-4E35-B9EB-8C79E09D40A5}"/>
              </a:ext>
            </a:extLst>
          </p:cNvPr>
          <p:cNvSpPr>
            <a:spLocks noGrp="1"/>
          </p:cNvSpPr>
          <p:nvPr>
            <p:ph idx="1"/>
          </p:nvPr>
        </p:nvSpPr>
        <p:spPr/>
        <p:txBody>
          <a:bodyPr/>
          <a:lstStyle/>
          <a:p>
            <a:pPr>
              <a:lnSpc>
                <a:spcPct val="110000"/>
              </a:lnSpc>
            </a:pPr>
            <a:r>
              <a:rPr lang="zh-CN" altLang="en-US" dirty="0">
                <a:latin typeface="Arial" panose="020B0604020202020204" pitchFamily="34" charset="0"/>
              </a:rPr>
              <a:t>封装各站点存储技术的异构性，向用户提供统一透明的接口</a:t>
            </a:r>
            <a:endParaRPr lang="en-US" altLang="zh-CN" dirty="0">
              <a:latin typeface="Arial" panose="020B0604020202020204" pitchFamily="34" charset="0"/>
            </a:endParaRPr>
          </a:p>
          <a:p>
            <a:pPr lvl="1">
              <a:lnSpc>
                <a:spcPct val="110000"/>
              </a:lnSpc>
            </a:pPr>
            <a:r>
              <a:rPr lang="en-US" altLang="zh-CN" dirty="0" err="1">
                <a:latin typeface="Arial" panose="020B0604020202020204" pitchFamily="34" charset="0"/>
              </a:rPr>
              <a:t>Lustre</a:t>
            </a:r>
            <a:r>
              <a:rPr lang="en-US" altLang="zh-CN" dirty="0">
                <a:latin typeface="Arial" panose="020B0604020202020204" pitchFamily="34" charset="0"/>
              </a:rPr>
              <a:t>, GPFS, EOS, HDFS</a:t>
            </a:r>
            <a:r>
              <a:rPr lang="zh-CN" altLang="en-US" dirty="0">
                <a:latin typeface="Arial" panose="020B0604020202020204" pitchFamily="34" charset="0"/>
              </a:rPr>
              <a:t>，</a:t>
            </a:r>
            <a:r>
              <a:rPr lang="en-US" altLang="zh-CN" dirty="0">
                <a:latin typeface="Arial" panose="020B0604020202020204" pitchFamily="34" charset="0"/>
              </a:rPr>
              <a:t>CASTOR, HPSS, UNICORE</a:t>
            </a:r>
            <a:r>
              <a:rPr lang="zh-CN" altLang="en-US" dirty="0">
                <a:latin typeface="Arial" panose="020B0604020202020204" pitchFamily="34" charset="0"/>
              </a:rPr>
              <a:t>， </a:t>
            </a:r>
            <a:r>
              <a:rPr lang="en-US" altLang="zh-CN" dirty="0">
                <a:latin typeface="Arial" panose="020B0604020202020204" pitchFamily="34" charset="0"/>
              </a:rPr>
              <a:t>…</a:t>
            </a:r>
          </a:p>
          <a:p>
            <a:pPr>
              <a:lnSpc>
                <a:spcPct val="110000"/>
              </a:lnSpc>
            </a:pPr>
            <a:r>
              <a:rPr lang="zh-CN" altLang="en-US" dirty="0">
                <a:latin typeface="Arial" panose="020B0604020202020204" pitchFamily="34" charset="0"/>
              </a:rPr>
              <a:t>将网格数据操作转化成本地存储上的操作</a:t>
            </a:r>
            <a:endParaRPr lang="en-US" altLang="zh-CN" dirty="0">
              <a:latin typeface="Arial" panose="020B0604020202020204" pitchFamily="34" charset="0"/>
            </a:endParaRPr>
          </a:p>
          <a:p>
            <a:pPr lvl="1">
              <a:lnSpc>
                <a:spcPct val="110000"/>
              </a:lnSpc>
            </a:pPr>
            <a:r>
              <a:rPr lang="zh-CN" altLang="en-US" dirty="0">
                <a:latin typeface="Arial" panose="020B0604020202020204" pitchFamily="34" charset="0"/>
              </a:rPr>
              <a:t>管理本地磁盘，并支持常见的海量存储系统</a:t>
            </a:r>
            <a:r>
              <a:rPr lang="en-US" altLang="zh-CN" dirty="0">
                <a:latin typeface="Arial" panose="020B0604020202020204" pitchFamily="34" charset="0"/>
              </a:rPr>
              <a:t>MSS</a:t>
            </a:r>
          </a:p>
          <a:p>
            <a:pPr lvl="1">
              <a:lnSpc>
                <a:spcPct val="110000"/>
              </a:lnSpc>
            </a:pPr>
            <a:r>
              <a:rPr lang="zh-CN" altLang="en-US" dirty="0">
                <a:latin typeface="Arial" panose="020B0604020202020204" pitchFamily="34" charset="0"/>
              </a:rPr>
              <a:t>支持基本的文件传输协议</a:t>
            </a:r>
          </a:p>
          <a:p>
            <a:pPr lvl="2">
              <a:lnSpc>
                <a:spcPct val="110000"/>
              </a:lnSpc>
            </a:pPr>
            <a:r>
              <a:rPr lang="en-US" altLang="zh-CN" dirty="0" err="1">
                <a:latin typeface="Arial" panose="020B0604020202020204" pitchFamily="34" charset="0"/>
              </a:rPr>
              <a:t>GridFTP</a:t>
            </a:r>
            <a:r>
              <a:rPr lang="zh-CN" altLang="en-US" dirty="0">
                <a:latin typeface="Arial" panose="020B0604020202020204" pitchFamily="34" charset="0"/>
              </a:rPr>
              <a:t>，</a:t>
            </a:r>
            <a:r>
              <a:rPr lang="en-US" altLang="zh-CN" dirty="0">
                <a:latin typeface="Arial" panose="020B0604020202020204" pitchFamily="34" charset="0"/>
              </a:rPr>
              <a:t>HTTP</a:t>
            </a:r>
            <a:r>
              <a:rPr lang="zh-CN" altLang="en-US" dirty="0">
                <a:latin typeface="Arial" panose="020B0604020202020204" pitchFamily="34" charset="0"/>
              </a:rPr>
              <a:t>，</a:t>
            </a:r>
            <a:r>
              <a:rPr lang="en-US" altLang="zh-CN" dirty="0">
                <a:latin typeface="Arial" panose="020B0604020202020204" pitchFamily="34" charset="0"/>
              </a:rPr>
              <a:t>FTP</a:t>
            </a:r>
            <a:r>
              <a:rPr lang="zh-CN" altLang="en-US" dirty="0">
                <a:latin typeface="Arial" panose="020B0604020202020204" pitchFamily="34" charset="0"/>
              </a:rPr>
              <a:t>，</a:t>
            </a:r>
            <a:r>
              <a:rPr lang="en-US" altLang="zh-CN" dirty="0">
                <a:latin typeface="Arial" panose="020B0604020202020204" pitchFamily="34" charset="0"/>
              </a:rPr>
              <a:t>HTTPS</a:t>
            </a:r>
            <a:r>
              <a:rPr lang="zh-CN" altLang="en-US" dirty="0">
                <a:latin typeface="Arial" panose="020B0604020202020204" pitchFamily="34" charset="0"/>
              </a:rPr>
              <a:t>，</a:t>
            </a:r>
            <a:r>
              <a:rPr lang="en-US" altLang="zh-CN" dirty="0">
                <a:latin typeface="Arial" panose="020B0604020202020204" pitchFamily="34" charset="0"/>
              </a:rPr>
              <a:t>XROOTD</a:t>
            </a:r>
            <a:r>
              <a:rPr lang="zh-CN" altLang="en-US" dirty="0">
                <a:latin typeface="Arial" panose="020B0604020202020204" pitchFamily="34" charset="0"/>
              </a:rPr>
              <a:t>等</a:t>
            </a:r>
          </a:p>
          <a:p>
            <a:pPr lvl="1">
              <a:lnSpc>
                <a:spcPct val="110000"/>
              </a:lnSpc>
            </a:pPr>
            <a:r>
              <a:rPr lang="zh-CN" altLang="en-US" dirty="0">
                <a:latin typeface="Arial" panose="020B0604020202020204" pitchFamily="34" charset="0"/>
              </a:rPr>
              <a:t>支持本地</a:t>
            </a:r>
            <a:r>
              <a:rPr lang="en-US" altLang="zh-CN" dirty="0">
                <a:latin typeface="Arial" panose="020B0604020202020204" pitchFamily="34" charset="0"/>
              </a:rPr>
              <a:t>IO</a:t>
            </a:r>
            <a:r>
              <a:rPr lang="zh-CN" altLang="en-US" dirty="0">
                <a:latin typeface="Arial" panose="020B0604020202020204" pitchFamily="34" charset="0"/>
              </a:rPr>
              <a:t>和远程文件访问协议</a:t>
            </a:r>
          </a:p>
          <a:p>
            <a:pPr lvl="2">
              <a:lnSpc>
                <a:spcPct val="110000"/>
              </a:lnSpc>
            </a:pPr>
            <a:r>
              <a:rPr lang="en-US" altLang="zh-CN" dirty="0">
                <a:latin typeface="Arial" panose="020B0604020202020204" pitchFamily="34" charset="0"/>
              </a:rPr>
              <a:t>POSIX</a:t>
            </a:r>
            <a:r>
              <a:rPr lang="zh-CN" altLang="en-US" dirty="0">
                <a:latin typeface="Arial" panose="020B0604020202020204" pitchFamily="34" charset="0"/>
              </a:rPr>
              <a:t>及远程文件访问库</a:t>
            </a:r>
            <a:r>
              <a:rPr lang="en-US" altLang="zh-CN" dirty="0">
                <a:latin typeface="Arial" panose="020B0604020202020204" pitchFamily="34" charset="0"/>
              </a:rPr>
              <a:t>GFAL</a:t>
            </a:r>
            <a:r>
              <a:rPr lang="zh-CN" altLang="en-US" dirty="0">
                <a:latin typeface="Arial" panose="020B0604020202020204" pitchFamily="34" charset="0"/>
              </a:rPr>
              <a:t>（</a:t>
            </a:r>
            <a:r>
              <a:rPr lang="en-US" altLang="zh-CN" dirty="0">
                <a:latin typeface="Arial" panose="020B0604020202020204" pitchFamily="34" charset="0"/>
              </a:rPr>
              <a:t>Grid File Access Library</a:t>
            </a:r>
            <a:r>
              <a:rPr lang="zh-CN" altLang="en-US" dirty="0">
                <a:latin typeface="Arial" panose="020B0604020202020204" pitchFamily="34" charset="0"/>
              </a:rPr>
              <a:t>）</a:t>
            </a:r>
          </a:p>
          <a:p>
            <a:r>
              <a:rPr lang="zh-CN" altLang="en-US" dirty="0">
                <a:latin typeface="Arial" panose="020B0604020202020204" pitchFamily="34" charset="0"/>
              </a:rPr>
              <a:t>加上了统一访问</a:t>
            </a:r>
            <a:r>
              <a:rPr lang="en-US" altLang="zh-CN" dirty="0">
                <a:latin typeface="Arial" panose="020B0604020202020204" pitchFamily="34" charset="0"/>
              </a:rPr>
              <a:t>API</a:t>
            </a:r>
            <a:r>
              <a:rPr lang="zh-CN" altLang="en-US" dirty="0">
                <a:latin typeface="Arial" panose="020B0604020202020204" pitchFamily="34" charset="0"/>
              </a:rPr>
              <a:t>代理服务存储系统，在分布式环境中叫做</a:t>
            </a:r>
            <a:r>
              <a:rPr lang="en-US" altLang="zh-CN" dirty="0">
                <a:latin typeface="Arial" panose="020B0604020202020204" pitchFamily="34" charset="0"/>
              </a:rPr>
              <a:t>SE</a:t>
            </a:r>
          </a:p>
          <a:p>
            <a:pPr lvl="1"/>
            <a:r>
              <a:rPr lang="en-US" altLang="zh-CN" dirty="0">
                <a:latin typeface="Arial" panose="020B0604020202020204" pitchFamily="34" charset="0"/>
              </a:rPr>
              <a:t>Storage Element </a:t>
            </a:r>
            <a:endParaRPr lang="zh-CN" altLang="en-US"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570DB9C2-895F-41FB-88E7-DE83B4188396}"/>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DC1132A9-3FC2-4774-8D2E-BC46E36AA05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044A6E9B-8F6C-45E3-B1DD-6120DC821C96}"/>
              </a:ext>
            </a:extLst>
          </p:cNvPr>
          <p:cNvSpPr>
            <a:spLocks noGrp="1"/>
          </p:cNvSpPr>
          <p:nvPr>
            <p:ph type="sldNum" sz="quarter" idx="4"/>
          </p:nvPr>
        </p:nvSpPr>
        <p:spPr/>
        <p:txBody>
          <a:bodyPr/>
          <a:lstStyle/>
          <a:p>
            <a:fld id="{CE6D3C30-BE9F-424B-BA82-356D36D3824A}" type="slidenum">
              <a:rPr lang="zh-CN" altLang="en-US" smtClean="0"/>
              <a:t>29</a:t>
            </a:fld>
            <a:endParaRPr lang="zh-CN" altLang="en-US"/>
          </a:p>
        </p:txBody>
      </p:sp>
    </p:spTree>
    <p:extLst>
      <p:ext uri="{BB962C8B-B14F-4D97-AF65-F5344CB8AC3E}">
        <p14:creationId xmlns:p14="http://schemas.microsoft.com/office/powerpoint/2010/main" val="3081264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DF9CCFB-7054-4A71-A948-FBC5D2C87BF3}"/>
              </a:ext>
            </a:extLst>
          </p:cNvPr>
          <p:cNvSpPr>
            <a:spLocks noGrp="1"/>
          </p:cNvSpPr>
          <p:nvPr>
            <p:ph type="title"/>
          </p:nvPr>
        </p:nvSpPr>
        <p:spPr/>
        <p:txBody>
          <a:bodyPr/>
          <a:lstStyle/>
          <a:p>
            <a:r>
              <a:rPr lang="zh-CN" altLang="en-US" dirty="0"/>
              <a:t>高能物理计算是数据密集型计算</a:t>
            </a:r>
          </a:p>
        </p:txBody>
      </p:sp>
      <p:sp>
        <p:nvSpPr>
          <p:cNvPr id="3" name="内容占位符 2">
            <a:extLst>
              <a:ext uri="{FF2B5EF4-FFF2-40B4-BE49-F238E27FC236}">
                <a16:creationId xmlns:a16="http://schemas.microsoft.com/office/drawing/2014/main" id="{2C53FAB6-F086-40F4-8EFF-D1FB0B04DCC0}"/>
              </a:ext>
            </a:extLst>
          </p:cNvPr>
          <p:cNvSpPr>
            <a:spLocks noGrp="1"/>
          </p:cNvSpPr>
          <p:nvPr>
            <p:ph idx="1"/>
          </p:nvPr>
        </p:nvSpPr>
        <p:spPr/>
        <p:txBody>
          <a:bodyPr/>
          <a:lstStyle/>
          <a:p>
            <a:r>
              <a:rPr lang="zh-CN" altLang="en-US" dirty="0"/>
              <a:t>对海量的实验和模拟数据进行重建处理、统计分析是验证理论模型和发现新物理的主要途径</a:t>
            </a:r>
            <a:endParaRPr lang="en-US" altLang="zh-CN" dirty="0"/>
          </a:p>
          <a:p>
            <a:r>
              <a:rPr lang="zh-CN" altLang="en-US" dirty="0"/>
              <a:t>数据相关的</a:t>
            </a:r>
            <a:r>
              <a:rPr lang="en-US" altLang="zh-CN" dirty="0"/>
              <a:t>IT</a:t>
            </a:r>
            <a:r>
              <a:rPr lang="zh-CN" altLang="en-US" dirty="0"/>
              <a:t>技术是高能物理计算绕不开的重要组成部分</a:t>
            </a:r>
            <a:endParaRPr lang="en-US" altLang="zh-CN" dirty="0"/>
          </a:p>
          <a:p>
            <a:pPr lvl="1"/>
            <a:r>
              <a:rPr lang="zh-CN" altLang="en-US" dirty="0"/>
              <a:t>数据发现</a:t>
            </a:r>
            <a:endParaRPr lang="en-US" altLang="zh-CN" dirty="0"/>
          </a:p>
          <a:p>
            <a:pPr lvl="1"/>
            <a:r>
              <a:rPr lang="zh-CN" altLang="en-US" dirty="0"/>
              <a:t>海量存储</a:t>
            </a:r>
            <a:endParaRPr lang="en-US" altLang="zh-CN" dirty="0"/>
          </a:p>
          <a:p>
            <a:pPr lvl="1"/>
            <a:r>
              <a:rPr lang="en-US" altLang="zh-CN" dirty="0"/>
              <a:t>I/O</a:t>
            </a:r>
            <a:r>
              <a:rPr lang="zh-CN" altLang="en-US" dirty="0"/>
              <a:t>性能优化</a:t>
            </a:r>
            <a:endParaRPr lang="en-US" altLang="zh-CN" dirty="0"/>
          </a:p>
          <a:p>
            <a:pPr lvl="1"/>
            <a:r>
              <a:rPr lang="zh-CN" altLang="en-US" dirty="0"/>
              <a:t>数据共享</a:t>
            </a:r>
            <a:endParaRPr lang="en-US" altLang="zh-CN" dirty="0"/>
          </a:p>
          <a:p>
            <a:pPr lvl="1"/>
            <a:r>
              <a:rPr lang="zh-CN" altLang="en-US" dirty="0"/>
              <a:t>数据长期保存</a:t>
            </a:r>
            <a:endParaRPr lang="en-US" altLang="zh-CN" dirty="0"/>
          </a:p>
          <a:p>
            <a:r>
              <a:rPr lang="zh-CN" altLang="en-US" dirty="0"/>
              <a:t>快速增长的数据量和分布式的计算环境给数据的存储和管理提出了新的挑战</a:t>
            </a:r>
          </a:p>
        </p:txBody>
      </p:sp>
      <p:sp>
        <p:nvSpPr>
          <p:cNvPr id="4" name="日期占位符 3">
            <a:extLst>
              <a:ext uri="{FF2B5EF4-FFF2-40B4-BE49-F238E27FC236}">
                <a16:creationId xmlns:a16="http://schemas.microsoft.com/office/drawing/2014/main" id="{0CB59C97-362E-4087-83DF-018E0D0505AF}"/>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6644CE0B-828B-407E-BE7C-3E22BBF29902}"/>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D715234A-8B83-4D05-9AED-95DA5C6F8ABE}"/>
              </a:ext>
            </a:extLst>
          </p:cNvPr>
          <p:cNvSpPr>
            <a:spLocks noGrp="1"/>
          </p:cNvSpPr>
          <p:nvPr>
            <p:ph type="sldNum" sz="quarter" idx="4"/>
          </p:nvPr>
        </p:nvSpPr>
        <p:spPr/>
        <p:txBody>
          <a:bodyPr/>
          <a:lstStyle/>
          <a:p>
            <a:fld id="{CE6D3C30-BE9F-424B-BA82-356D36D3824A}" type="slidenum">
              <a:rPr lang="zh-CN" altLang="en-US" smtClean="0"/>
              <a:t>3</a:t>
            </a:fld>
            <a:endParaRPr lang="zh-CN" altLang="en-US"/>
          </a:p>
        </p:txBody>
      </p:sp>
    </p:spTree>
    <p:extLst>
      <p:ext uri="{BB962C8B-B14F-4D97-AF65-F5344CB8AC3E}">
        <p14:creationId xmlns:p14="http://schemas.microsoft.com/office/powerpoint/2010/main" val="3679811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A5F38F7-481E-44F2-86CD-3B0E58ACC5DD}"/>
              </a:ext>
            </a:extLst>
          </p:cNvPr>
          <p:cNvSpPr>
            <a:spLocks noGrp="1"/>
          </p:cNvSpPr>
          <p:nvPr>
            <p:ph type="title"/>
          </p:nvPr>
        </p:nvSpPr>
        <p:spPr/>
        <p:txBody>
          <a:bodyPr/>
          <a:lstStyle/>
          <a:p>
            <a:r>
              <a:rPr lang="zh-CN" altLang="en-US" dirty="0"/>
              <a:t>数据传输系统</a:t>
            </a:r>
          </a:p>
        </p:txBody>
      </p:sp>
      <p:sp>
        <p:nvSpPr>
          <p:cNvPr id="3" name="内容占位符 2">
            <a:extLst>
              <a:ext uri="{FF2B5EF4-FFF2-40B4-BE49-F238E27FC236}">
                <a16:creationId xmlns:a16="http://schemas.microsoft.com/office/drawing/2014/main" id="{61AA1F2B-A68F-4FA5-B93E-3FDBD6D2EF30}"/>
              </a:ext>
            </a:extLst>
          </p:cNvPr>
          <p:cNvSpPr>
            <a:spLocks noGrp="1"/>
          </p:cNvSpPr>
          <p:nvPr>
            <p:ph idx="1"/>
          </p:nvPr>
        </p:nvSpPr>
        <p:spPr/>
        <p:txBody>
          <a:bodyPr/>
          <a:lstStyle/>
          <a:p>
            <a:pPr>
              <a:lnSpc>
                <a:spcPct val="110000"/>
              </a:lnSpc>
            </a:pPr>
            <a:r>
              <a:rPr lang="zh-CN" altLang="en-US" sz="2400" dirty="0">
                <a:latin typeface="Arial" panose="020B0604020202020204" pitchFamily="34" charset="0"/>
              </a:rPr>
              <a:t>代表系统：</a:t>
            </a:r>
            <a:r>
              <a:rPr lang="en-US" altLang="zh-CN" sz="2400" dirty="0">
                <a:latin typeface="Arial" panose="020B0604020202020204" pitchFamily="34" charset="0"/>
              </a:rPr>
              <a:t>FTS</a:t>
            </a:r>
            <a:r>
              <a:rPr lang="zh-CN" altLang="en-US" sz="2400" dirty="0">
                <a:latin typeface="Arial" panose="020B0604020202020204" pitchFamily="34" charset="0"/>
              </a:rPr>
              <a:t>，</a:t>
            </a:r>
            <a:r>
              <a:rPr lang="en-US" altLang="zh-CN" sz="2400" dirty="0">
                <a:latin typeface="Arial" panose="020B0604020202020204" pitchFamily="34" charset="0"/>
              </a:rPr>
              <a:t>SPADE </a:t>
            </a:r>
            <a:r>
              <a:rPr lang="zh-CN" altLang="en-US" sz="2400" dirty="0">
                <a:latin typeface="Arial" panose="020B0604020202020204" pitchFamily="34" charset="0"/>
              </a:rPr>
              <a:t>等</a:t>
            </a:r>
            <a:endParaRPr lang="en-US" altLang="zh-CN" sz="2400" dirty="0">
              <a:latin typeface="Arial" panose="020B0604020202020204" pitchFamily="34" charset="0"/>
            </a:endParaRPr>
          </a:p>
          <a:p>
            <a:pPr>
              <a:lnSpc>
                <a:spcPct val="110000"/>
              </a:lnSpc>
            </a:pPr>
            <a:r>
              <a:rPr lang="zh-CN" altLang="en-US" sz="2400" dirty="0">
                <a:latin typeface="Arial" panose="020B0604020202020204" pitchFamily="34" charset="0"/>
              </a:rPr>
              <a:t>两种形式：</a:t>
            </a:r>
            <a:endParaRPr lang="en-US" altLang="zh-CN" sz="2400" dirty="0">
              <a:latin typeface="Arial" panose="020B0604020202020204" pitchFamily="34" charset="0"/>
            </a:endParaRPr>
          </a:p>
          <a:p>
            <a:pPr lvl="1">
              <a:lnSpc>
                <a:spcPct val="110000"/>
              </a:lnSpc>
            </a:pPr>
            <a:r>
              <a:rPr lang="zh-CN" altLang="en-US" sz="2000" dirty="0">
                <a:latin typeface="Arial" panose="020B0604020202020204" pitchFamily="34" charset="0"/>
              </a:rPr>
              <a:t>通过传输</a:t>
            </a:r>
            <a:r>
              <a:rPr lang="en-US" altLang="zh-CN" sz="2000" dirty="0">
                <a:latin typeface="Arial" panose="020B0604020202020204" pitchFamily="34" charset="0"/>
              </a:rPr>
              <a:t>Agent </a:t>
            </a:r>
            <a:r>
              <a:rPr lang="zh-CN" altLang="en-US" sz="2000" dirty="0">
                <a:latin typeface="Arial" panose="020B0604020202020204" pitchFamily="34" charset="0"/>
              </a:rPr>
              <a:t>进行的数据传输</a:t>
            </a:r>
            <a:endParaRPr lang="en-US" altLang="zh-CN" sz="2000" dirty="0">
              <a:latin typeface="Arial" panose="020B0604020202020204" pitchFamily="34" charset="0"/>
            </a:endParaRPr>
          </a:p>
          <a:p>
            <a:pPr lvl="1">
              <a:lnSpc>
                <a:spcPct val="110000"/>
              </a:lnSpc>
            </a:pPr>
            <a:r>
              <a:rPr lang="en-US" altLang="zh-CN" sz="2000" dirty="0">
                <a:latin typeface="Arial" panose="020B0604020202020204" pitchFamily="34" charset="0"/>
              </a:rPr>
              <a:t>TPC</a:t>
            </a:r>
            <a:r>
              <a:rPr lang="zh-CN" altLang="en-US" sz="2000" dirty="0">
                <a:latin typeface="Arial" panose="020B0604020202020204" pitchFamily="34" charset="0"/>
              </a:rPr>
              <a:t>（</a:t>
            </a:r>
            <a:r>
              <a:rPr lang="en-US" altLang="zh-CN" sz="2000" dirty="0">
                <a:latin typeface="Arial" panose="020B0604020202020204" pitchFamily="34" charset="0"/>
              </a:rPr>
              <a:t>Third Party Copy</a:t>
            </a:r>
            <a:r>
              <a:rPr lang="zh-CN" altLang="en-US" sz="2000" dirty="0">
                <a:latin typeface="Arial" panose="020B0604020202020204" pitchFamily="34" charset="0"/>
              </a:rPr>
              <a:t>）</a:t>
            </a:r>
            <a:endParaRPr lang="en-US" altLang="zh-CN" sz="2000" dirty="0">
              <a:latin typeface="Arial" panose="020B0604020202020204" pitchFamily="34" charset="0"/>
            </a:endParaRPr>
          </a:p>
          <a:p>
            <a:pPr>
              <a:lnSpc>
                <a:spcPct val="110000"/>
              </a:lnSpc>
            </a:pPr>
            <a:r>
              <a:rPr lang="zh-CN" altLang="en-US" sz="2400" dirty="0">
                <a:latin typeface="Arial" panose="020B0604020202020204" pitchFamily="34" charset="0"/>
              </a:rPr>
              <a:t>高级的大规模数据传输服务</a:t>
            </a:r>
            <a:endParaRPr lang="en-US" altLang="zh-CN" sz="2400" dirty="0">
              <a:latin typeface="Arial" panose="020B0604020202020204" pitchFamily="34" charset="0"/>
            </a:endParaRPr>
          </a:p>
          <a:p>
            <a:pPr lvl="1">
              <a:lnSpc>
                <a:spcPct val="110000"/>
              </a:lnSpc>
            </a:pPr>
            <a:r>
              <a:rPr lang="zh-CN" altLang="en-US" sz="2000" dirty="0">
                <a:latin typeface="Arial" panose="020B0604020202020204" pitchFamily="34" charset="0"/>
              </a:rPr>
              <a:t>批量传输、消息传递、多源排序、重传</a:t>
            </a:r>
            <a:r>
              <a:rPr lang="en-US" altLang="zh-CN" dirty="0">
                <a:latin typeface="Arial" panose="020B0604020202020204" pitchFamily="34" charset="0"/>
              </a:rPr>
              <a:t>…</a:t>
            </a:r>
          </a:p>
          <a:p>
            <a:endParaRPr lang="zh-CN" altLang="en-US" dirty="0"/>
          </a:p>
        </p:txBody>
      </p:sp>
      <p:sp>
        <p:nvSpPr>
          <p:cNvPr id="4" name="日期占位符 3">
            <a:extLst>
              <a:ext uri="{FF2B5EF4-FFF2-40B4-BE49-F238E27FC236}">
                <a16:creationId xmlns:a16="http://schemas.microsoft.com/office/drawing/2014/main" id="{7EFE340A-58D5-4277-A85C-2FC51F94B3D5}"/>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D5B3730A-D2F9-4693-9994-D948FA50787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F7BA0E3F-577A-49E1-9AFD-3F2D9CF5EF5A}"/>
              </a:ext>
            </a:extLst>
          </p:cNvPr>
          <p:cNvSpPr>
            <a:spLocks noGrp="1"/>
          </p:cNvSpPr>
          <p:nvPr>
            <p:ph type="sldNum" sz="quarter" idx="4"/>
          </p:nvPr>
        </p:nvSpPr>
        <p:spPr/>
        <p:txBody>
          <a:bodyPr/>
          <a:lstStyle/>
          <a:p>
            <a:fld id="{CE6D3C30-BE9F-424B-BA82-356D36D3824A}" type="slidenum">
              <a:rPr lang="zh-CN" altLang="en-US" smtClean="0"/>
              <a:t>30</a:t>
            </a:fld>
            <a:endParaRPr lang="zh-CN" altLang="en-US"/>
          </a:p>
        </p:txBody>
      </p:sp>
      <p:pic>
        <p:nvPicPr>
          <p:cNvPr id="7" name="图片 6">
            <a:extLst>
              <a:ext uri="{FF2B5EF4-FFF2-40B4-BE49-F238E27FC236}">
                <a16:creationId xmlns:a16="http://schemas.microsoft.com/office/drawing/2014/main" id="{1AC8C630-5965-4943-9D28-646BC0CBE0D0}"/>
              </a:ext>
            </a:extLst>
          </p:cNvPr>
          <p:cNvPicPr>
            <a:picLocks noChangeAspect="1"/>
          </p:cNvPicPr>
          <p:nvPr/>
        </p:nvPicPr>
        <p:blipFill>
          <a:blip r:embed="rId2"/>
          <a:stretch>
            <a:fillRect/>
          </a:stretch>
        </p:blipFill>
        <p:spPr>
          <a:xfrm>
            <a:off x="8576841" y="1064432"/>
            <a:ext cx="2479875" cy="2799859"/>
          </a:xfrm>
          <a:prstGeom prst="rect">
            <a:avLst/>
          </a:prstGeom>
        </p:spPr>
      </p:pic>
      <p:pic>
        <p:nvPicPr>
          <p:cNvPr id="8" name="图片 7">
            <a:extLst>
              <a:ext uri="{FF2B5EF4-FFF2-40B4-BE49-F238E27FC236}">
                <a16:creationId xmlns:a16="http://schemas.microsoft.com/office/drawing/2014/main" id="{7477FA6B-132E-41BA-A290-C74B760BDE62}"/>
              </a:ext>
            </a:extLst>
          </p:cNvPr>
          <p:cNvPicPr>
            <a:picLocks noChangeAspect="1"/>
          </p:cNvPicPr>
          <p:nvPr/>
        </p:nvPicPr>
        <p:blipFill>
          <a:blip r:embed="rId3"/>
          <a:stretch>
            <a:fillRect/>
          </a:stretch>
        </p:blipFill>
        <p:spPr>
          <a:xfrm>
            <a:off x="1964710" y="3953984"/>
            <a:ext cx="6612131" cy="2169925"/>
          </a:xfrm>
          <a:prstGeom prst="rect">
            <a:avLst/>
          </a:prstGeom>
        </p:spPr>
      </p:pic>
    </p:spTree>
    <p:extLst>
      <p:ext uri="{BB962C8B-B14F-4D97-AF65-F5344CB8AC3E}">
        <p14:creationId xmlns:p14="http://schemas.microsoft.com/office/powerpoint/2010/main" val="107380550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C895F7E-78B5-49A6-AE7E-CE0011CCC6BE}"/>
              </a:ext>
            </a:extLst>
          </p:cNvPr>
          <p:cNvSpPr>
            <a:spLocks noGrp="1"/>
          </p:cNvSpPr>
          <p:nvPr>
            <p:ph type="title"/>
          </p:nvPr>
        </p:nvSpPr>
        <p:spPr/>
        <p:txBody>
          <a:bodyPr/>
          <a:lstStyle/>
          <a:p>
            <a:r>
              <a:rPr lang="zh-CN" altLang="en-US" dirty="0"/>
              <a:t>一个中心多个站点</a:t>
            </a:r>
          </a:p>
        </p:txBody>
      </p:sp>
      <p:sp>
        <p:nvSpPr>
          <p:cNvPr id="3" name="内容占位符 2">
            <a:extLst>
              <a:ext uri="{FF2B5EF4-FFF2-40B4-BE49-F238E27FC236}">
                <a16:creationId xmlns:a16="http://schemas.microsoft.com/office/drawing/2014/main" id="{7BA90488-D4E3-4692-96D5-740C5FC02AEC}"/>
              </a:ext>
            </a:extLst>
          </p:cNvPr>
          <p:cNvSpPr>
            <a:spLocks noGrp="1"/>
          </p:cNvSpPr>
          <p:nvPr>
            <p:ph idx="1"/>
          </p:nvPr>
        </p:nvSpPr>
        <p:spPr/>
        <p:txBody>
          <a:bodyPr/>
          <a:lstStyle/>
          <a:p>
            <a:r>
              <a:rPr lang="zh-CN" altLang="en-US" dirty="0"/>
              <a:t>大数据中心</a:t>
            </a:r>
            <a:r>
              <a:rPr lang="en-US" altLang="zh-CN" dirty="0"/>
              <a:t>+</a:t>
            </a:r>
            <a:r>
              <a:rPr lang="zh-CN" altLang="en-US" dirty="0"/>
              <a:t>边缘计算中心是未来高能物理实验数据处理的趋势</a:t>
            </a:r>
          </a:p>
          <a:p>
            <a:pPr lvl="1"/>
            <a:r>
              <a:rPr lang="zh-CN" altLang="en-US" dirty="0"/>
              <a:t>传统的网格层级计算模型，二级站点在维护人力和数据冗余上负担过重</a:t>
            </a:r>
          </a:p>
          <a:p>
            <a:pPr lvl="1"/>
            <a:r>
              <a:rPr lang="zh-CN" altLang="en-US" dirty="0"/>
              <a:t>新的模型性价比更高，二级站点只负责计算、只</a:t>
            </a:r>
            <a:r>
              <a:rPr lang="en-US" altLang="zh-CN" dirty="0"/>
              <a:t>Cache</a:t>
            </a:r>
            <a:r>
              <a:rPr lang="zh-CN" altLang="en-US" dirty="0"/>
              <a:t>不存储数据</a:t>
            </a:r>
          </a:p>
          <a:p>
            <a:pPr lvl="1"/>
            <a:r>
              <a:rPr lang="zh-CN" altLang="en-US" dirty="0"/>
              <a:t>灵活接入超算、云计算等应对突发计算需求的机会计算资源</a:t>
            </a:r>
          </a:p>
          <a:p>
            <a:r>
              <a:rPr lang="zh-CN" altLang="en-US" dirty="0"/>
              <a:t>全局调度服务、数据管理和传输服务</a:t>
            </a:r>
          </a:p>
          <a:p>
            <a:pPr lvl="1"/>
            <a:r>
              <a:rPr lang="zh-CN" altLang="en-US" dirty="0"/>
              <a:t>将分布式的计算资源和数据组织成松耦合的、逻辑统一的计算环境</a:t>
            </a:r>
          </a:p>
        </p:txBody>
      </p:sp>
      <p:sp>
        <p:nvSpPr>
          <p:cNvPr id="4" name="日期占位符 3">
            <a:extLst>
              <a:ext uri="{FF2B5EF4-FFF2-40B4-BE49-F238E27FC236}">
                <a16:creationId xmlns:a16="http://schemas.microsoft.com/office/drawing/2014/main" id="{3FF0E901-062A-4BE2-926B-6E23CFF53390}"/>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676A2DAE-2B1F-49FB-BECF-28B161BDDF6F}"/>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BE74CE31-68D3-47AE-81D1-B4F2AA218D5B}"/>
              </a:ext>
            </a:extLst>
          </p:cNvPr>
          <p:cNvSpPr>
            <a:spLocks noGrp="1"/>
          </p:cNvSpPr>
          <p:nvPr>
            <p:ph type="sldNum" sz="quarter" idx="4"/>
          </p:nvPr>
        </p:nvSpPr>
        <p:spPr/>
        <p:txBody>
          <a:bodyPr/>
          <a:lstStyle/>
          <a:p>
            <a:fld id="{CE6D3C30-BE9F-424B-BA82-356D36D3824A}" type="slidenum">
              <a:rPr lang="zh-CN" altLang="en-US" smtClean="0"/>
              <a:t>31</a:t>
            </a:fld>
            <a:endParaRPr lang="zh-CN" altLang="en-US"/>
          </a:p>
        </p:txBody>
      </p:sp>
      <p:pic>
        <p:nvPicPr>
          <p:cNvPr id="9" name="图片 8">
            <a:extLst>
              <a:ext uri="{FF2B5EF4-FFF2-40B4-BE49-F238E27FC236}">
                <a16:creationId xmlns:a16="http://schemas.microsoft.com/office/drawing/2014/main" id="{ABEF4606-A46A-497D-B245-7FDCE4AE8645}"/>
              </a:ext>
            </a:extLst>
          </p:cNvPr>
          <p:cNvPicPr>
            <a:picLocks noChangeAspect="1"/>
          </p:cNvPicPr>
          <p:nvPr/>
        </p:nvPicPr>
        <p:blipFill>
          <a:blip r:embed="rId2"/>
          <a:stretch>
            <a:fillRect/>
          </a:stretch>
        </p:blipFill>
        <p:spPr>
          <a:xfrm>
            <a:off x="1164493" y="3975447"/>
            <a:ext cx="4563503" cy="2427394"/>
          </a:xfrm>
          <a:prstGeom prst="rect">
            <a:avLst/>
          </a:prstGeom>
        </p:spPr>
      </p:pic>
      <p:pic>
        <p:nvPicPr>
          <p:cNvPr id="10" name="图片 9">
            <a:extLst>
              <a:ext uri="{FF2B5EF4-FFF2-40B4-BE49-F238E27FC236}">
                <a16:creationId xmlns:a16="http://schemas.microsoft.com/office/drawing/2014/main" id="{D6CBA83B-A4CC-4DE1-8062-263B2DD5F920}"/>
              </a:ext>
            </a:extLst>
          </p:cNvPr>
          <p:cNvPicPr>
            <a:picLocks noChangeAspect="1"/>
          </p:cNvPicPr>
          <p:nvPr/>
        </p:nvPicPr>
        <p:blipFill>
          <a:blip r:embed="rId3"/>
          <a:stretch>
            <a:fillRect/>
          </a:stretch>
        </p:blipFill>
        <p:spPr>
          <a:xfrm>
            <a:off x="6166974" y="4300151"/>
            <a:ext cx="4562515" cy="1228848"/>
          </a:xfrm>
          <a:prstGeom prst="rect">
            <a:avLst/>
          </a:prstGeom>
        </p:spPr>
      </p:pic>
    </p:spTree>
    <p:extLst>
      <p:ext uri="{BB962C8B-B14F-4D97-AF65-F5344CB8AC3E}">
        <p14:creationId xmlns:p14="http://schemas.microsoft.com/office/powerpoint/2010/main" val="54719651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4992CF2-80A2-4B56-86C6-626EE3FDAD66}"/>
              </a:ext>
            </a:extLst>
          </p:cNvPr>
          <p:cNvSpPr>
            <a:spLocks noGrp="1"/>
          </p:cNvSpPr>
          <p:nvPr>
            <p:ph type="title"/>
          </p:nvPr>
        </p:nvSpPr>
        <p:spPr/>
        <p:txBody>
          <a:bodyPr/>
          <a:lstStyle/>
          <a:p>
            <a:r>
              <a:rPr lang="en-US" altLang="zh-CN" dirty="0" err="1">
                <a:latin typeface="Arial" panose="020B0604020202020204" pitchFamily="34" charset="0"/>
                <a:cs typeface="Arial" panose="020B0604020202020204" pitchFamily="34" charset="0"/>
              </a:rPr>
              <a:t>Rucio</a:t>
            </a:r>
            <a:endParaRPr lang="zh-CN" altLang="en-US" dirty="0"/>
          </a:p>
        </p:txBody>
      </p:sp>
      <p:sp>
        <p:nvSpPr>
          <p:cNvPr id="3" name="内容占位符 2">
            <a:extLst>
              <a:ext uri="{FF2B5EF4-FFF2-40B4-BE49-F238E27FC236}">
                <a16:creationId xmlns:a16="http://schemas.microsoft.com/office/drawing/2014/main" id="{84B114EF-BB50-4355-AB59-78106346A2AC}"/>
              </a:ext>
            </a:extLst>
          </p:cNvPr>
          <p:cNvSpPr>
            <a:spLocks noGrp="1"/>
          </p:cNvSpPr>
          <p:nvPr>
            <p:ph idx="1"/>
          </p:nvPr>
        </p:nvSpPr>
        <p:spPr/>
        <p:txBody>
          <a:bodyPr/>
          <a:lstStyle/>
          <a:p>
            <a:r>
              <a:rPr lang="en-US" altLang="zh-CN" sz="2400" dirty="0">
                <a:latin typeface="Arial" panose="020B0604020202020204" pitchFamily="34" charset="0"/>
              </a:rPr>
              <a:t>RUCIO</a:t>
            </a:r>
            <a:r>
              <a:rPr lang="zh-CN" altLang="en-US" sz="2400" dirty="0">
                <a:latin typeface="Arial" panose="020B0604020202020204" pitchFamily="34" charset="0"/>
              </a:rPr>
              <a:t>是一套开源的分布式科学数据管理系统，用于组织、管理和访问大规模的实验数据</a:t>
            </a:r>
            <a:endParaRPr lang="en-US" altLang="zh-CN" sz="2400" dirty="0">
              <a:latin typeface="Arial" panose="020B0604020202020204" pitchFamily="34" charset="0"/>
            </a:endParaRPr>
          </a:p>
          <a:p>
            <a:r>
              <a:rPr lang="zh-CN" altLang="en-US" sz="2400" dirty="0">
                <a:latin typeface="Arial" panose="020B0604020202020204" pitchFamily="34" charset="0"/>
              </a:rPr>
              <a:t>封装了领域最先进的分布式数据管理的概念和方法</a:t>
            </a:r>
          </a:p>
          <a:p>
            <a:r>
              <a:rPr lang="zh-CN" altLang="en-US" sz="2400" dirty="0">
                <a:latin typeface="Arial" panose="020B0604020202020204" pitchFamily="34" charset="0"/>
              </a:rPr>
              <a:t>最初由</a:t>
            </a:r>
            <a:r>
              <a:rPr lang="en-US" altLang="zh-CN" sz="2400" dirty="0">
                <a:latin typeface="Arial" panose="020B0604020202020204" pitchFamily="34" charset="0"/>
              </a:rPr>
              <a:t>LHC </a:t>
            </a:r>
            <a:r>
              <a:rPr lang="en-US" altLang="zh-CN" sz="2400" dirty="0" err="1">
                <a:latin typeface="Arial" panose="020B0604020202020204" pitchFamily="34" charset="0"/>
              </a:rPr>
              <a:t>Altas</a:t>
            </a:r>
            <a:r>
              <a:rPr lang="zh-CN" altLang="en-US" sz="2400" dirty="0">
                <a:latin typeface="Arial" panose="020B0604020202020204" pitchFamily="34" charset="0"/>
              </a:rPr>
              <a:t>实验组开发，用来满足</a:t>
            </a:r>
            <a:r>
              <a:rPr lang="en-US" altLang="zh-CN" sz="2400" dirty="0">
                <a:latin typeface="Arial" panose="020B0604020202020204" pitchFamily="34" charset="0"/>
              </a:rPr>
              <a:t>ATLAS</a:t>
            </a:r>
            <a:r>
              <a:rPr lang="zh-CN" altLang="en-US" sz="2400" dirty="0">
                <a:latin typeface="Arial" panose="020B0604020202020204" pitchFamily="34" charset="0"/>
              </a:rPr>
              <a:t>实验的需求，目前已经扩展到很多其它的实验，甚至天文、生物等领域</a:t>
            </a:r>
          </a:p>
          <a:p>
            <a:pPr lvl="1"/>
            <a:r>
              <a:rPr lang="en-US" altLang="zh-CN" dirty="0">
                <a:latin typeface="Arial" panose="020B0604020202020204" pitchFamily="34" charset="0"/>
                <a:hlinkClick r:id="rId2"/>
              </a:rPr>
              <a:t>https://rucio.cern.ch/</a:t>
            </a:r>
            <a:endParaRPr lang="zh-CN" altLang="en-US"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3878B350-46FD-45D5-89EA-B214A6EEE7D5}"/>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48ED8754-8807-4A7A-A6AE-FD66286FACB9}"/>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74A3CDE2-FA65-401C-B99E-BDDC346227ED}"/>
              </a:ext>
            </a:extLst>
          </p:cNvPr>
          <p:cNvSpPr>
            <a:spLocks noGrp="1"/>
          </p:cNvSpPr>
          <p:nvPr>
            <p:ph type="sldNum" sz="quarter" idx="4"/>
          </p:nvPr>
        </p:nvSpPr>
        <p:spPr/>
        <p:txBody>
          <a:bodyPr/>
          <a:lstStyle/>
          <a:p>
            <a:fld id="{CE6D3C30-BE9F-424B-BA82-356D36D3824A}" type="slidenum">
              <a:rPr lang="zh-CN" altLang="en-US" smtClean="0"/>
              <a:t>32</a:t>
            </a:fld>
            <a:endParaRPr lang="zh-CN" altLang="en-US"/>
          </a:p>
        </p:txBody>
      </p:sp>
      <p:pic>
        <p:nvPicPr>
          <p:cNvPr id="7" name="图片 6">
            <a:extLst>
              <a:ext uri="{FF2B5EF4-FFF2-40B4-BE49-F238E27FC236}">
                <a16:creationId xmlns:a16="http://schemas.microsoft.com/office/drawing/2014/main" id="{56482AD3-0521-43D6-ABFA-59A73FC4B0FC}"/>
              </a:ext>
            </a:extLst>
          </p:cNvPr>
          <p:cNvPicPr>
            <a:picLocks noChangeAspect="1"/>
          </p:cNvPicPr>
          <p:nvPr/>
        </p:nvPicPr>
        <p:blipFill>
          <a:blip r:embed="rId3"/>
          <a:stretch>
            <a:fillRect/>
          </a:stretch>
        </p:blipFill>
        <p:spPr>
          <a:xfrm>
            <a:off x="1234158" y="3778681"/>
            <a:ext cx="4944639" cy="2618022"/>
          </a:xfrm>
          <a:prstGeom prst="rect">
            <a:avLst/>
          </a:prstGeom>
        </p:spPr>
      </p:pic>
      <p:pic>
        <p:nvPicPr>
          <p:cNvPr id="8" name="图片 7">
            <a:extLst>
              <a:ext uri="{FF2B5EF4-FFF2-40B4-BE49-F238E27FC236}">
                <a16:creationId xmlns:a16="http://schemas.microsoft.com/office/drawing/2014/main" id="{F49035E4-02F8-43CF-96BD-9876F55EAA19}"/>
              </a:ext>
            </a:extLst>
          </p:cNvPr>
          <p:cNvPicPr>
            <a:picLocks noChangeAspect="1"/>
          </p:cNvPicPr>
          <p:nvPr/>
        </p:nvPicPr>
        <p:blipFill>
          <a:blip r:embed="rId4"/>
          <a:stretch>
            <a:fillRect/>
          </a:stretch>
        </p:blipFill>
        <p:spPr>
          <a:xfrm>
            <a:off x="7004298" y="4215472"/>
            <a:ext cx="4265036" cy="1831665"/>
          </a:xfrm>
          <a:prstGeom prst="rect">
            <a:avLst/>
          </a:prstGeom>
        </p:spPr>
      </p:pic>
    </p:spTree>
    <p:extLst>
      <p:ext uri="{BB962C8B-B14F-4D97-AF65-F5344CB8AC3E}">
        <p14:creationId xmlns:p14="http://schemas.microsoft.com/office/powerpoint/2010/main" val="34359300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3499323-2B9A-4DF7-84C0-8AD552DDB18B}"/>
              </a:ext>
            </a:extLst>
          </p:cNvPr>
          <p:cNvSpPr>
            <a:spLocks noGrp="1"/>
          </p:cNvSpPr>
          <p:nvPr>
            <p:ph type="title"/>
          </p:nvPr>
        </p:nvSpPr>
        <p:spPr/>
        <p:txBody>
          <a:bodyPr/>
          <a:lstStyle/>
          <a:p>
            <a:r>
              <a:rPr lang="en-US" altLang="zh-CN" dirty="0"/>
              <a:t>I/O</a:t>
            </a:r>
            <a:r>
              <a:rPr lang="zh-CN" altLang="en-US" dirty="0"/>
              <a:t>性能优化</a:t>
            </a:r>
          </a:p>
        </p:txBody>
      </p:sp>
      <p:sp>
        <p:nvSpPr>
          <p:cNvPr id="3" name="内容占位符 2">
            <a:extLst>
              <a:ext uri="{FF2B5EF4-FFF2-40B4-BE49-F238E27FC236}">
                <a16:creationId xmlns:a16="http://schemas.microsoft.com/office/drawing/2014/main" id="{9D4DC272-7D15-460A-9C46-1B62F3F05F64}"/>
              </a:ext>
            </a:extLst>
          </p:cNvPr>
          <p:cNvSpPr>
            <a:spLocks noGrp="1"/>
          </p:cNvSpPr>
          <p:nvPr>
            <p:ph idx="1"/>
          </p:nvPr>
        </p:nvSpPr>
        <p:spPr/>
        <p:txBody>
          <a:bodyPr/>
          <a:lstStyle/>
          <a:p>
            <a:r>
              <a:rPr lang="en-US" altLang="zh-CN" dirty="0"/>
              <a:t>I/O </a:t>
            </a:r>
            <a:r>
              <a:rPr lang="zh-CN" altLang="en-US" dirty="0"/>
              <a:t>性能决定了大部分高能物理计算的整体性能</a:t>
            </a:r>
          </a:p>
          <a:p>
            <a:r>
              <a:rPr lang="en-US" altLang="zh-CN" dirty="0"/>
              <a:t>I/O </a:t>
            </a:r>
            <a:r>
              <a:rPr lang="zh-CN" altLang="en-US" dirty="0"/>
              <a:t>性能的优化需要系统层和软件层的密切配合</a:t>
            </a:r>
          </a:p>
          <a:p>
            <a:pPr lvl="1"/>
            <a:r>
              <a:rPr lang="en-US" altLang="zh-CN" dirty="0"/>
              <a:t>I/O</a:t>
            </a:r>
            <a:r>
              <a:rPr lang="zh-CN" altLang="en-US" dirty="0"/>
              <a:t>模式监控 </a:t>
            </a:r>
            <a:r>
              <a:rPr lang="en-US" altLang="zh-CN" dirty="0"/>
              <a:t>-&gt;</a:t>
            </a:r>
            <a:r>
              <a:rPr lang="zh-CN" altLang="en-US" dirty="0"/>
              <a:t>报警</a:t>
            </a:r>
            <a:r>
              <a:rPr lang="en-US" altLang="zh-CN" dirty="0"/>
              <a:t>-&gt;</a:t>
            </a:r>
            <a:r>
              <a:rPr lang="zh-CN" altLang="en-US" dirty="0"/>
              <a:t>调参</a:t>
            </a:r>
            <a:r>
              <a:rPr lang="en-US" altLang="zh-CN" dirty="0"/>
              <a:t>-&gt;</a:t>
            </a:r>
            <a:r>
              <a:rPr lang="zh-CN" altLang="en-US" dirty="0"/>
              <a:t>测试</a:t>
            </a:r>
          </a:p>
          <a:p>
            <a:endParaRPr lang="zh-CN" altLang="en-US" dirty="0"/>
          </a:p>
        </p:txBody>
      </p:sp>
      <p:sp>
        <p:nvSpPr>
          <p:cNvPr id="4" name="日期占位符 3">
            <a:extLst>
              <a:ext uri="{FF2B5EF4-FFF2-40B4-BE49-F238E27FC236}">
                <a16:creationId xmlns:a16="http://schemas.microsoft.com/office/drawing/2014/main" id="{4E1A3341-4AB5-48D3-B5C6-1E53BD9D13D7}"/>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4528BD02-3A3A-4442-ABBE-37CFF45BA7F5}"/>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140B6066-45BB-4A48-98CF-E914A563902E}"/>
              </a:ext>
            </a:extLst>
          </p:cNvPr>
          <p:cNvSpPr>
            <a:spLocks noGrp="1"/>
          </p:cNvSpPr>
          <p:nvPr>
            <p:ph type="sldNum" sz="quarter" idx="4"/>
          </p:nvPr>
        </p:nvSpPr>
        <p:spPr/>
        <p:txBody>
          <a:bodyPr/>
          <a:lstStyle/>
          <a:p>
            <a:fld id="{CE6D3C30-BE9F-424B-BA82-356D36D3824A}" type="slidenum">
              <a:rPr lang="zh-CN" altLang="en-US" smtClean="0"/>
              <a:t>33</a:t>
            </a:fld>
            <a:endParaRPr lang="zh-CN" altLang="en-US"/>
          </a:p>
        </p:txBody>
      </p:sp>
      <p:pic>
        <p:nvPicPr>
          <p:cNvPr id="7" name="图片 6">
            <a:extLst>
              <a:ext uri="{FF2B5EF4-FFF2-40B4-BE49-F238E27FC236}">
                <a16:creationId xmlns:a16="http://schemas.microsoft.com/office/drawing/2014/main" id="{0D569DFB-4230-4781-ACFD-E4955534B74A}"/>
              </a:ext>
            </a:extLst>
          </p:cNvPr>
          <p:cNvPicPr>
            <a:picLocks noChangeAspect="1"/>
          </p:cNvPicPr>
          <p:nvPr/>
        </p:nvPicPr>
        <p:blipFill>
          <a:blip r:embed="rId2"/>
          <a:stretch>
            <a:fillRect/>
          </a:stretch>
        </p:blipFill>
        <p:spPr>
          <a:xfrm>
            <a:off x="1342865" y="2989663"/>
            <a:ext cx="4467828" cy="3350871"/>
          </a:xfrm>
          <a:prstGeom prst="rect">
            <a:avLst/>
          </a:prstGeom>
        </p:spPr>
      </p:pic>
      <p:pic>
        <p:nvPicPr>
          <p:cNvPr id="8" name="图片 7">
            <a:extLst>
              <a:ext uri="{FF2B5EF4-FFF2-40B4-BE49-F238E27FC236}">
                <a16:creationId xmlns:a16="http://schemas.microsoft.com/office/drawing/2014/main" id="{EEE8A7AD-C8EA-4983-859F-398F50A3635B}"/>
              </a:ext>
            </a:extLst>
          </p:cNvPr>
          <p:cNvPicPr>
            <a:picLocks noChangeAspect="1"/>
          </p:cNvPicPr>
          <p:nvPr/>
        </p:nvPicPr>
        <p:blipFill>
          <a:blip r:embed="rId3"/>
          <a:stretch>
            <a:fillRect/>
          </a:stretch>
        </p:blipFill>
        <p:spPr>
          <a:xfrm>
            <a:off x="6999781" y="2920116"/>
            <a:ext cx="2564234" cy="3338633"/>
          </a:xfrm>
          <a:prstGeom prst="rect">
            <a:avLst/>
          </a:prstGeom>
        </p:spPr>
      </p:pic>
    </p:spTree>
    <p:extLst>
      <p:ext uri="{BB962C8B-B14F-4D97-AF65-F5344CB8AC3E}">
        <p14:creationId xmlns:p14="http://schemas.microsoft.com/office/powerpoint/2010/main" val="2262019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4875-0EDB-4B44-9BFD-33BFECAFE4FB}"/>
              </a:ext>
            </a:extLst>
          </p:cNvPr>
          <p:cNvSpPr>
            <a:spLocks noGrp="1"/>
          </p:cNvSpPr>
          <p:nvPr>
            <p:ph type="title"/>
          </p:nvPr>
        </p:nvSpPr>
        <p:spPr/>
        <p:txBody>
          <a:bodyPr/>
          <a:lstStyle/>
          <a:p>
            <a:r>
              <a:rPr lang="zh-CN" altLang="en-US" dirty="0"/>
              <a:t>更详细的课程及课件</a:t>
            </a:r>
          </a:p>
        </p:txBody>
      </p:sp>
      <p:sp>
        <p:nvSpPr>
          <p:cNvPr id="3" name="内容占位符 2">
            <a:extLst>
              <a:ext uri="{FF2B5EF4-FFF2-40B4-BE49-F238E27FC236}">
                <a16:creationId xmlns:a16="http://schemas.microsoft.com/office/drawing/2014/main" id="{677DE356-698B-419C-BF93-01AE11AE5D70}"/>
              </a:ext>
            </a:extLst>
          </p:cNvPr>
          <p:cNvSpPr>
            <a:spLocks noGrp="1"/>
          </p:cNvSpPr>
          <p:nvPr>
            <p:ph idx="1"/>
          </p:nvPr>
        </p:nvSpPr>
        <p:spPr/>
        <p:txBody>
          <a:bodyPr/>
          <a:lstStyle/>
          <a:p>
            <a:pPr>
              <a:lnSpc>
                <a:spcPct val="110000"/>
              </a:lnSpc>
            </a:pPr>
            <a:r>
              <a:rPr lang="en-US" altLang="zh-CN" dirty="0">
                <a:latin typeface="Arial" panose="020B0604020202020204" pitchFamily="34" charset="0"/>
              </a:rPr>
              <a:t>CERN </a:t>
            </a:r>
            <a:r>
              <a:rPr lang="zh-CN" altLang="en-US" dirty="0">
                <a:latin typeface="Arial" panose="020B0604020202020204" pitchFamily="34" charset="0"/>
              </a:rPr>
              <a:t>暑期学校</a:t>
            </a:r>
            <a:r>
              <a:rPr lang="en-US" altLang="zh-CN" dirty="0">
                <a:latin typeface="Arial" panose="020B0604020202020204" pitchFamily="34" charset="0"/>
              </a:rPr>
              <a:t>(CSC)</a:t>
            </a:r>
            <a:r>
              <a:rPr lang="zh-CN" altLang="en-US" dirty="0">
                <a:latin typeface="Arial" panose="020B0604020202020204" pitchFamily="34" charset="0"/>
              </a:rPr>
              <a:t>数据技术课程：</a:t>
            </a:r>
            <a:endParaRPr lang="en-US" altLang="zh-CN" dirty="0">
              <a:latin typeface="Arial" panose="020B0604020202020204" pitchFamily="34" charset="0"/>
            </a:endParaRPr>
          </a:p>
          <a:p>
            <a:pPr lvl="1">
              <a:lnSpc>
                <a:spcPct val="110000"/>
              </a:lnSpc>
            </a:pPr>
            <a:r>
              <a:rPr lang="en-US" altLang="zh-CN" dirty="0">
                <a:latin typeface="Arial" panose="020B0604020202020204" pitchFamily="34" charset="0"/>
                <a:hlinkClick r:id="rId2"/>
              </a:rPr>
              <a:t>https://indico.cern.ch/event/769356/contributions/3197035/attachments/1743595/3151809/2019-09-CSC-Alberto-Pace-Data-Technologies.v54_4_UP.pdf</a:t>
            </a:r>
            <a:endParaRPr lang="en-US" altLang="zh-CN" dirty="0">
              <a:latin typeface="Arial" panose="020B0604020202020204" pitchFamily="34" charset="0"/>
            </a:endParaRPr>
          </a:p>
          <a:p>
            <a:pPr>
              <a:lnSpc>
                <a:spcPct val="110000"/>
              </a:lnSpc>
            </a:pPr>
            <a:r>
              <a:rPr lang="en-US" altLang="zh-CN" dirty="0">
                <a:latin typeface="Arial" panose="020B0604020202020204" pitchFamily="34" charset="0"/>
              </a:rPr>
              <a:t>CERN</a:t>
            </a:r>
            <a:r>
              <a:rPr lang="zh-CN" altLang="en-US" dirty="0">
                <a:latin typeface="Arial" panose="020B0604020202020204" pitchFamily="34" charset="0"/>
              </a:rPr>
              <a:t>暑期学校</a:t>
            </a:r>
            <a:r>
              <a:rPr lang="en-US" altLang="zh-CN" dirty="0">
                <a:latin typeface="Arial" panose="020B0604020202020204" pitchFamily="34" charset="0"/>
              </a:rPr>
              <a:t>(CSC)</a:t>
            </a:r>
            <a:r>
              <a:rPr lang="zh-CN" altLang="en-US" dirty="0">
                <a:latin typeface="Arial" panose="020B0604020202020204" pitchFamily="34" charset="0"/>
              </a:rPr>
              <a:t>数据技术上机：</a:t>
            </a:r>
            <a:endParaRPr lang="en-US" altLang="zh-CN" dirty="0">
              <a:latin typeface="Arial" panose="020B0604020202020204" pitchFamily="34" charset="0"/>
            </a:endParaRPr>
          </a:p>
          <a:p>
            <a:pPr lvl="1">
              <a:lnSpc>
                <a:spcPct val="110000"/>
              </a:lnSpc>
            </a:pPr>
            <a:r>
              <a:rPr lang="en-US" altLang="zh-CN" dirty="0">
                <a:latin typeface="Arial" panose="020B0604020202020204" pitchFamily="34" charset="0"/>
                <a:hlinkClick r:id="rId3"/>
              </a:rPr>
              <a:t>https://apeters.web.cern.ch/apeters/csc2018/_downloads/acd7f44e664e4e45a7ce2d82679edd5f/CSC-DT-2018-Introduction.pdf</a:t>
            </a:r>
            <a:endParaRPr lang="en-US" altLang="zh-CN" dirty="0">
              <a:latin typeface="Arial" panose="020B0604020202020204" pitchFamily="34" charset="0"/>
            </a:endParaRPr>
          </a:p>
          <a:p>
            <a:pPr lvl="1">
              <a:lnSpc>
                <a:spcPct val="110000"/>
              </a:lnSpc>
            </a:pPr>
            <a:r>
              <a:rPr lang="en-US" altLang="zh-CN" dirty="0">
                <a:latin typeface="Arial" panose="020B0604020202020204" pitchFamily="34" charset="0"/>
                <a:hlinkClick r:id="rId4"/>
              </a:rPr>
              <a:t>https://apeters.web.cern.ch/apeters/csc2018/Introduction.html</a:t>
            </a:r>
            <a:endParaRPr lang="en-US" altLang="zh-CN" dirty="0">
              <a:latin typeface="Arial" panose="020B0604020202020204" pitchFamily="34" charset="0"/>
            </a:endParaRPr>
          </a:p>
          <a:p>
            <a:pPr>
              <a:lnSpc>
                <a:spcPct val="110000"/>
              </a:lnSpc>
            </a:pPr>
            <a:r>
              <a:rPr lang="en-US" altLang="zh-CN" dirty="0">
                <a:latin typeface="Arial" panose="020B0604020202020204" pitchFamily="34" charset="0"/>
              </a:rPr>
              <a:t>CERN </a:t>
            </a:r>
            <a:r>
              <a:rPr lang="zh-CN" altLang="en-US" dirty="0">
                <a:latin typeface="Arial" panose="020B0604020202020204" pitchFamily="34" charset="0"/>
              </a:rPr>
              <a:t>专题计算学校</a:t>
            </a:r>
            <a:r>
              <a:rPr lang="en-US" altLang="zh-CN" dirty="0">
                <a:latin typeface="Arial" panose="020B0604020202020204" pitchFamily="34" charset="0"/>
              </a:rPr>
              <a:t>(T-CSC)</a:t>
            </a:r>
            <a:r>
              <a:rPr lang="zh-CN" altLang="en-US" dirty="0">
                <a:latin typeface="Arial" panose="020B0604020202020204" pitchFamily="34" charset="0"/>
              </a:rPr>
              <a:t>数据存储部分课程：</a:t>
            </a:r>
            <a:endParaRPr lang="en-US" altLang="zh-CN" dirty="0">
              <a:latin typeface="Arial" panose="020B0604020202020204" pitchFamily="34" charset="0"/>
            </a:endParaRPr>
          </a:p>
          <a:p>
            <a:pPr lvl="1">
              <a:lnSpc>
                <a:spcPct val="110000"/>
              </a:lnSpc>
            </a:pPr>
            <a:r>
              <a:rPr lang="en-US" altLang="zh-CN" dirty="0">
                <a:latin typeface="Arial" panose="020B0604020202020204" pitchFamily="34" charset="0"/>
                <a:hlinkClick r:id="rId5"/>
              </a:rPr>
              <a:t>http://sponce.web.cern.ch/sponce/CSC/slides/</a:t>
            </a:r>
            <a:endParaRPr lang="en-US" altLang="zh-CN" dirty="0">
              <a:latin typeface="Arial" panose="020B0604020202020204" pitchFamily="34" charset="0"/>
            </a:endParaRPr>
          </a:p>
          <a:p>
            <a:pPr>
              <a:lnSpc>
                <a:spcPct val="110000"/>
              </a:lnSpc>
            </a:pPr>
            <a:r>
              <a:rPr lang="en-US" altLang="zh-CN" dirty="0">
                <a:latin typeface="Arial" panose="020B0604020202020204" pitchFamily="34" charset="0"/>
              </a:rPr>
              <a:t>http://www.brendangregg.com/bpf-performance-tools-book.html</a:t>
            </a:r>
            <a:endParaRPr lang="zh-CN" altLang="en-US" dirty="0">
              <a:latin typeface="Arial" panose="020B0604020202020204" pitchFamily="34" charset="0"/>
            </a:endParaRPr>
          </a:p>
          <a:p>
            <a:endParaRPr lang="zh-CN" altLang="en-US" dirty="0"/>
          </a:p>
        </p:txBody>
      </p:sp>
      <p:sp>
        <p:nvSpPr>
          <p:cNvPr id="4" name="日期占位符 3">
            <a:extLst>
              <a:ext uri="{FF2B5EF4-FFF2-40B4-BE49-F238E27FC236}">
                <a16:creationId xmlns:a16="http://schemas.microsoft.com/office/drawing/2014/main" id="{1AE11E1B-D400-4C3C-A6BE-1647699C6233}"/>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3A3E36C4-BFC4-4F6F-9100-9E2ED5A9F9F9}"/>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E009427E-94A1-4B2C-B7E0-C3A82886C821}"/>
              </a:ext>
            </a:extLst>
          </p:cNvPr>
          <p:cNvSpPr>
            <a:spLocks noGrp="1"/>
          </p:cNvSpPr>
          <p:nvPr>
            <p:ph type="sldNum" sz="quarter" idx="4"/>
          </p:nvPr>
        </p:nvSpPr>
        <p:spPr/>
        <p:txBody>
          <a:bodyPr/>
          <a:lstStyle/>
          <a:p>
            <a:fld id="{CE6D3C30-BE9F-424B-BA82-356D36D3824A}" type="slidenum">
              <a:rPr lang="zh-CN" altLang="en-US" smtClean="0"/>
              <a:t>34</a:t>
            </a:fld>
            <a:endParaRPr lang="zh-CN" altLang="en-US"/>
          </a:p>
        </p:txBody>
      </p:sp>
    </p:spTree>
    <p:extLst>
      <p:ext uri="{BB962C8B-B14F-4D97-AF65-F5344CB8AC3E}">
        <p14:creationId xmlns:p14="http://schemas.microsoft.com/office/powerpoint/2010/main" val="245407816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77EEB31-F448-462B-B8D3-1B8DB54750E8}"/>
              </a:ext>
            </a:extLst>
          </p:cNvPr>
          <p:cNvSpPr>
            <a:spLocks noGrp="1"/>
          </p:cNvSpPr>
          <p:nvPr>
            <p:ph type="title"/>
          </p:nvPr>
        </p:nvSpPr>
        <p:spPr/>
        <p:txBody>
          <a:bodyPr/>
          <a:lstStyle/>
          <a:p>
            <a:r>
              <a:rPr lang="zh-CN" altLang="en-US" dirty="0"/>
              <a:t>问题反馈渠道</a:t>
            </a:r>
          </a:p>
        </p:txBody>
      </p:sp>
      <p:sp>
        <p:nvSpPr>
          <p:cNvPr id="3" name="内容占位符 2">
            <a:extLst>
              <a:ext uri="{FF2B5EF4-FFF2-40B4-BE49-F238E27FC236}">
                <a16:creationId xmlns:a16="http://schemas.microsoft.com/office/drawing/2014/main" id="{B0E618F0-CD29-4AC3-BC05-B1AA86C1C8A8}"/>
              </a:ext>
            </a:extLst>
          </p:cNvPr>
          <p:cNvSpPr>
            <a:spLocks noGrp="1"/>
          </p:cNvSpPr>
          <p:nvPr>
            <p:ph idx="1"/>
          </p:nvPr>
        </p:nvSpPr>
        <p:spPr/>
        <p:txBody>
          <a:bodyPr/>
          <a:lstStyle/>
          <a:p>
            <a:r>
              <a:rPr lang="zh-CN" altLang="en-US" dirty="0">
                <a:latin typeface="Arial" panose="020B0604020202020204" pitchFamily="34" charset="0"/>
              </a:rPr>
              <a:t>官方渠道</a:t>
            </a:r>
            <a:endParaRPr lang="en-US" altLang="zh-CN" dirty="0">
              <a:latin typeface="Arial" panose="020B0604020202020204" pitchFamily="34" charset="0"/>
            </a:endParaRPr>
          </a:p>
          <a:p>
            <a:pPr lvl="1"/>
            <a:r>
              <a:rPr lang="en-US" altLang="zh-CN" dirty="0">
                <a:latin typeface="Arial" panose="020B0604020202020204" pitchFamily="34" charset="0"/>
              </a:rPr>
              <a:t>helpdesk.ihep.ac.cn(</a:t>
            </a:r>
            <a:r>
              <a:rPr lang="zh-CN" altLang="en-US" dirty="0">
                <a:latin typeface="Arial" panose="020B0604020202020204" pitchFamily="34" charset="0"/>
              </a:rPr>
              <a:t>推荐）</a:t>
            </a:r>
            <a:endParaRPr lang="en-US" altLang="zh-CN" dirty="0">
              <a:latin typeface="Arial" panose="020B0604020202020204" pitchFamily="34" charset="0"/>
            </a:endParaRPr>
          </a:p>
          <a:p>
            <a:r>
              <a:rPr lang="zh-CN" altLang="en-US" dirty="0">
                <a:latin typeface="Arial" panose="020B0604020202020204" pitchFamily="34" charset="0"/>
              </a:rPr>
              <a:t>民间渠道</a:t>
            </a:r>
            <a:endParaRPr lang="en-US" altLang="zh-CN" dirty="0">
              <a:latin typeface="Arial" panose="020B0604020202020204" pitchFamily="34" charset="0"/>
            </a:endParaRPr>
          </a:p>
          <a:p>
            <a:pPr lvl="1"/>
            <a:r>
              <a:rPr lang="en-US" altLang="zh-CN" dirty="0">
                <a:latin typeface="Arial" panose="020B0604020202020204" pitchFamily="34" charset="0"/>
              </a:rPr>
              <a:t>QQ</a:t>
            </a:r>
            <a:r>
              <a:rPr lang="zh-CN" altLang="en-US" dirty="0">
                <a:latin typeface="Arial" panose="020B0604020202020204" pitchFamily="34" charset="0"/>
              </a:rPr>
              <a:t>群</a:t>
            </a:r>
            <a:endParaRPr lang="en-US" altLang="zh-CN" dirty="0">
              <a:latin typeface="Arial" panose="020B0604020202020204" pitchFamily="34" charset="0"/>
            </a:endParaRPr>
          </a:p>
          <a:p>
            <a:pPr lvl="1"/>
            <a:r>
              <a:rPr lang="zh-CN" altLang="en-US" dirty="0">
                <a:latin typeface="Arial" panose="020B0604020202020204" pitchFamily="34" charset="0"/>
              </a:rPr>
              <a:t>微信群</a:t>
            </a:r>
            <a:endParaRPr lang="en-US" altLang="zh-CN" dirty="0">
              <a:latin typeface="Arial" panose="020B0604020202020204" pitchFamily="34" charset="0"/>
            </a:endParaRPr>
          </a:p>
          <a:p>
            <a:pPr lvl="1"/>
            <a:r>
              <a:rPr lang="zh-CN" altLang="en-US" dirty="0">
                <a:latin typeface="Arial" panose="020B0604020202020204" pitchFamily="34" charset="0"/>
              </a:rPr>
              <a:t>时效性比较高，但是问题处理过程没有追溯和记录</a:t>
            </a:r>
            <a:endParaRPr lang="en-US" altLang="zh-CN" dirty="0">
              <a:latin typeface="Arial" panose="020B0604020202020204" pitchFamily="34" charset="0"/>
            </a:endParaRPr>
          </a:p>
          <a:p>
            <a:r>
              <a:rPr lang="zh-CN" altLang="en-US" dirty="0">
                <a:latin typeface="Arial" panose="020B0604020202020204" pitchFamily="34" charset="0"/>
              </a:rPr>
              <a:t>常见问题</a:t>
            </a:r>
            <a:endParaRPr lang="en-US" altLang="zh-CN" dirty="0">
              <a:latin typeface="Arial" panose="020B0604020202020204" pitchFamily="34" charset="0"/>
            </a:endParaRPr>
          </a:p>
          <a:p>
            <a:pPr lvl="1"/>
            <a:r>
              <a:rPr lang="zh-CN" altLang="en-US" dirty="0">
                <a:latin typeface="Arial" panose="020B0604020202020204" pitchFamily="34" charset="0"/>
              </a:rPr>
              <a:t>用户手册： </a:t>
            </a:r>
            <a:r>
              <a:rPr lang="en-US" altLang="zh-CN" dirty="0">
                <a:latin typeface="Arial" panose="020B0604020202020204" pitchFamily="34" charset="0"/>
              </a:rPr>
              <a:t>http://afsapply.ihep.ac.cn/cchelp/zh/</a:t>
            </a:r>
          </a:p>
          <a:p>
            <a:pPr lvl="1"/>
            <a:r>
              <a:rPr lang="zh-CN" altLang="en-US" dirty="0">
                <a:latin typeface="Arial" panose="020B0604020202020204" pitchFamily="34" charset="0"/>
              </a:rPr>
              <a:t>类似于今天的培训 </a:t>
            </a:r>
          </a:p>
          <a:p>
            <a:endParaRPr lang="zh-CN" altLang="en-US" dirty="0"/>
          </a:p>
        </p:txBody>
      </p:sp>
      <p:sp>
        <p:nvSpPr>
          <p:cNvPr id="4" name="日期占位符 3">
            <a:extLst>
              <a:ext uri="{FF2B5EF4-FFF2-40B4-BE49-F238E27FC236}">
                <a16:creationId xmlns:a16="http://schemas.microsoft.com/office/drawing/2014/main" id="{615DB7D7-64B4-4F46-9E54-F4139FEA5A74}"/>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8D1763F8-60A7-419D-AA8D-93EC75E40444}"/>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3E8D6396-725F-4E16-9B3A-E87E16044520}"/>
              </a:ext>
            </a:extLst>
          </p:cNvPr>
          <p:cNvSpPr>
            <a:spLocks noGrp="1"/>
          </p:cNvSpPr>
          <p:nvPr>
            <p:ph type="sldNum" sz="quarter" idx="4"/>
          </p:nvPr>
        </p:nvSpPr>
        <p:spPr/>
        <p:txBody>
          <a:bodyPr/>
          <a:lstStyle/>
          <a:p>
            <a:fld id="{CE6D3C30-BE9F-424B-BA82-356D36D3824A}" type="slidenum">
              <a:rPr lang="zh-CN" altLang="en-US" smtClean="0"/>
              <a:t>35</a:t>
            </a:fld>
            <a:endParaRPr lang="zh-CN" altLang="en-US"/>
          </a:p>
        </p:txBody>
      </p:sp>
    </p:spTree>
    <p:extLst>
      <p:ext uri="{BB962C8B-B14F-4D97-AF65-F5344CB8AC3E}">
        <p14:creationId xmlns:p14="http://schemas.microsoft.com/office/powerpoint/2010/main" val="10763251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BEAEA69-F3A2-4ABD-A335-8DCE3F3B1FE0}"/>
              </a:ext>
            </a:extLst>
          </p:cNvPr>
          <p:cNvSpPr>
            <a:spLocks noGrp="1"/>
          </p:cNvSpPr>
          <p:nvPr>
            <p:ph type="title"/>
          </p:nvPr>
        </p:nvSpPr>
        <p:spPr/>
        <p:txBody>
          <a:bodyPr/>
          <a:lstStyle/>
          <a:p>
            <a:r>
              <a:rPr lang="zh-CN" altLang="en-US" dirty="0"/>
              <a:t>小结</a:t>
            </a:r>
          </a:p>
        </p:txBody>
      </p:sp>
      <p:sp>
        <p:nvSpPr>
          <p:cNvPr id="3" name="内容占位符 2">
            <a:extLst>
              <a:ext uri="{FF2B5EF4-FFF2-40B4-BE49-F238E27FC236}">
                <a16:creationId xmlns:a16="http://schemas.microsoft.com/office/drawing/2014/main" id="{203F72EC-DDFF-4541-9069-2E5BA37C5F76}"/>
              </a:ext>
            </a:extLst>
          </p:cNvPr>
          <p:cNvSpPr>
            <a:spLocks noGrp="1"/>
          </p:cNvSpPr>
          <p:nvPr>
            <p:ph idx="1"/>
          </p:nvPr>
        </p:nvSpPr>
        <p:spPr/>
        <p:txBody>
          <a:bodyPr/>
          <a:lstStyle/>
          <a:p>
            <a:r>
              <a:rPr lang="zh-CN" altLang="en-US" dirty="0"/>
              <a:t>高能物理数据处理是典型的数据密集型计算，对数据存储系统提出了很高的要求</a:t>
            </a:r>
            <a:endParaRPr lang="en-US" altLang="zh-CN" dirty="0"/>
          </a:p>
          <a:p>
            <a:r>
              <a:rPr lang="zh-CN" altLang="en-US" dirty="0"/>
              <a:t>针对高能物理实验的不同的数据使用场景，需要采用不同的数据存储系统</a:t>
            </a:r>
            <a:endParaRPr lang="en-US" altLang="zh-CN" dirty="0"/>
          </a:p>
          <a:p>
            <a:r>
              <a:rPr lang="zh-CN" altLang="en-US" dirty="0"/>
              <a:t>目前高能物理的实验数据存储主要采用分布式文件系统，支持百</a:t>
            </a:r>
            <a:r>
              <a:rPr lang="en-US" altLang="zh-CN" dirty="0"/>
              <a:t>PB</a:t>
            </a:r>
            <a:r>
              <a:rPr lang="zh-CN" altLang="en-US" dirty="0"/>
              <a:t>的数据存储和百</a:t>
            </a:r>
            <a:r>
              <a:rPr lang="en-US" altLang="zh-CN" dirty="0"/>
              <a:t>GB/s</a:t>
            </a:r>
            <a:r>
              <a:rPr lang="zh-CN" altLang="en-US" dirty="0"/>
              <a:t>的数据访问带宽</a:t>
            </a:r>
            <a:endParaRPr lang="en-US" altLang="zh-CN" dirty="0"/>
          </a:p>
          <a:p>
            <a:r>
              <a:rPr lang="zh-CN" altLang="en-US" dirty="0"/>
              <a:t>跨域分布式计算模式下，分布式数据存储及数据管理面临新的挑战</a:t>
            </a:r>
          </a:p>
        </p:txBody>
      </p:sp>
      <p:sp>
        <p:nvSpPr>
          <p:cNvPr id="4" name="日期占位符 3">
            <a:extLst>
              <a:ext uri="{FF2B5EF4-FFF2-40B4-BE49-F238E27FC236}">
                <a16:creationId xmlns:a16="http://schemas.microsoft.com/office/drawing/2014/main" id="{0C454EDB-2589-46A7-AD0B-D6D7583FEB34}"/>
              </a:ext>
            </a:extLst>
          </p:cNvPr>
          <p:cNvSpPr>
            <a:spLocks noGrp="1"/>
          </p:cNvSpPr>
          <p:nvPr>
            <p:ph type="dt" sz="half" idx="2"/>
          </p:nvPr>
        </p:nvSpPr>
        <p:spPr/>
        <p:txBody>
          <a:bodyPr/>
          <a:lstStyle/>
          <a:p>
            <a:fld id="{DF05075B-3F33-407C-8CB2-5F3C5CB0C6B2}" type="datetime1">
              <a:rPr lang="zh-CN" altLang="en-US" smtClean="0"/>
              <a:t>2023/8/17</a:t>
            </a:fld>
            <a:endParaRPr lang="zh-CN" altLang="en-US" dirty="0"/>
          </a:p>
        </p:txBody>
      </p:sp>
      <p:sp>
        <p:nvSpPr>
          <p:cNvPr id="5" name="页脚占位符 4">
            <a:extLst>
              <a:ext uri="{FF2B5EF4-FFF2-40B4-BE49-F238E27FC236}">
                <a16:creationId xmlns:a16="http://schemas.microsoft.com/office/drawing/2014/main" id="{62092216-9C12-4DBC-8571-292E4891D23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4FD78CC0-8333-455E-8513-6D21FB69DBEF}"/>
              </a:ext>
            </a:extLst>
          </p:cNvPr>
          <p:cNvSpPr>
            <a:spLocks noGrp="1"/>
          </p:cNvSpPr>
          <p:nvPr>
            <p:ph type="sldNum" sz="quarter" idx="4"/>
          </p:nvPr>
        </p:nvSpPr>
        <p:spPr/>
        <p:txBody>
          <a:bodyPr/>
          <a:lstStyle/>
          <a:p>
            <a:fld id="{CE6D3C30-BE9F-424B-BA82-356D36D3824A}" type="slidenum">
              <a:rPr lang="zh-CN" altLang="en-US" smtClean="0"/>
              <a:t>36</a:t>
            </a:fld>
            <a:endParaRPr lang="zh-CN" altLang="en-US"/>
          </a:p>
        </p:txBody>
      </p:sp>
    </p:spTree>
    <p:extLst>
      <p:ext uri="{BB962C8B-B14F-4D97-AF65-F5344CB8AC3E}">
        <p14:creationId xmlns:p14="http://schemas.microsoft.com/office/powerpoint/2010/main" val="136761613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CCFDED07-24A3-4504-A80A-463347173398}"/>
              </a:ext>
            </a:extLst>
          </p:cNvPr>
          <p:cNvSpPr>
            <a:spLocks noGrp="1"/>
          </p:cNvSpPr>
          <p:nvPr>
            <p:ph type="title"/>
          </p:nvPr>
        </p:nvSpPr>
        <p:spPr/>
        <p:txBody>
          <a:bodyPr/>
          <a:lstStyle/>
          <a:p>
            <a:pPr algn="ctr"/>
            <a:r>
              <a:rPr lang="en-US" altLang="zh-CN" dirty="0"/>
              <a:t>Q&amp;A</a:t>
            </a:r>
            <a:endParaRPr lang="zh-CN" altLang="en-US" dirty="0"/>
          </a:p>
        </p:txBody>
      </p:sp>
      <p:sp>
        <p:nvSpPr>
          <p:cNvPr id="8" name="文本占位符 7">
            <a:extLst>
              <a:ext uri="{FF2B5EF4-FFF2-40B4-BE49-F238E27FC236}">
                <a16:creationId xmlns:a16="http://schemas.microsoft.com/office/drawing/2014/main" id="{170AF56C-6CC0-458E-A665-149B59B06841}"/>
              </a:ext>
            </a:extLst>
          </p:cNvPr>
          <p:cNvSpPr>
            <a:spLocks noGrp="1"/>
          </p:cNvSpPr>
          <p:nvPr>
            <p:ph type="body" idx="1"/>
          </p:nvPr>
        </p:nvSpPr>
        <p:spPr/>
        <p:txBody>
          <a:bodyPr/>
          <a:lstStyle/>
          <a:p>
            <a:endParaRPr lang="zh-CN" altLang="en-US"/>
          </a:p>
        </p:txBody>
      </p:sp>
      <p:sp>
        <p:nvSpPr>
          <p:cNvPr id="4" name="日期占位符 3">
            <a:extLst>
              <a:ext uri="{FF2B5EF4-FFF2-40B4-BE49-F238E27FC236}">
                <a16:creationId xmlns:a16="http://schemas.microsoft.com/office/drawing/2014/main" id="{795E588C-2BA3-4909-9450-B9EFF5966F5E}"/>
              </a:ext>
            </a:extLst>
          </p:cNvPr>
          <p:cNvSpPr>
            <a:spLocks noGrp="1"/>
          </p:cNvSpPr>
          <p:nvPr>
            <p:ph type="dt" sz="half" idx="10"/>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E20D1D2D-A94D-4817-AA0B-A04095532680}"/>
              </a:ext>
            </a:extLst>
          </p:cNvPr>
          <p:cNvSpPr>
            <a:spLocks noGrp="1"/>
          </p:cNvSpPr>
          <p:nvPr>
            <p:ph type="ftr" sz="quarter" idx="11"/>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1B98350E-76E7-4492-B954-122B06830D59}"/>
              </a:ext>
            </a:extLst>
          </p:cNvPr>
          <p:cNvSpPr>
            <a:spLocks noGrp="1"/>
          </p:cNvSpPr>
          <p:nvPr>
            <p:ph type="sldNum" sz="quarter" idx="12"/>
          </p:nvPr>
        </p:nvSpPr>
        <p:spPr/>
        <p:txBody>
          <a:bodyPr/>
          <a:lstStyle/>
          <a:p>
            <a:fld id="{CE6D3C30-BE9F-424B-BA82-356D36D3824A}" type="slidenum">
              <a:rPr lang="zh-CN" altLang="en-US" smtClean="0"/>
              <a:t>37</a:t>
            </a:fld>
            <a:endParaRPr lang="zh-CN" altLang="en-US"/>
          </a:p>
        </p:txBody>
      </p:sp>
    </p:spTree>
    <p:extLst>
      <p:ext uri="{BB962C8B-B14F-4D97-AF65-F5344CB8AC3E}">
        <p14:creationId xmlns:p14="http://schemas.microsoft.com/office/powerpoint/2010/main" val="22048130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2F952A-F29C-4EB7-996A-F89858574B4C}"/>
              </a:ext>
            </a:extLst>
          </p:cNvPr>
          <p:cNvSpPr>
            <a:spLocks noGrp="1"/>
          </p:cNvSpPr>
          <p:nvPr>
            <p:ph type="title"/>
          </p:nvPr>
        </p:nvSpPr>
        <p:spPr/>
        <p:txBody>
          <a:bodyPr/>
          <a:lstStyle/>
          <a:p>
            <a:r>
              <a:rPr lang="zh-CN" altLang="en-US" dirty="0"/>
              <a:t>数据量的快速增长</a:t>
            </a:r>
          </a:p>
        </p:txBody>
      </p:sp>
      <p:sp>
        <p:nvSpPr>
          <p:cNvPr id="3" name="内容占位符 2">
            <a:extLst>
              <a:ext uri="{FF2B5EF4-FFF2-40B4-BE49-F238E27FC236}">
                <a16:creationId xmlns:a16="http://schemas.microsoft.com/office/drawing/2014/main" id="{0D63462D-C7FC-453B-8125-331464222686}"/>
              </a:ext>
            </a:extLst>
          </p:cNvPr>
          <p:cNvSpPr>
            <a:spLocks noGrp="1"/>
          </p:cNvSpPr>
          <p:nvPr>
            <p:ph idx="1"/>
          </p:nvPr>
        </p:nvSpPr>
        <p:spPr>
          <a:xfrm>
            <a:off x="292395" y="1143001"/>
            <a:ext cx="6158023" cy="5033963"/>
          </a:xfrm>
        </p:spPr>
        <p:txBody>
          <a:bodyPr/>
          <a:lstStyle/>
          <a:p>
            <a:r>
              <a:rPr lang="en-US" altLang="zh-CN" dirty="0"/>
              <a:t>BESIII/BEPCII </a:t>
            </a:r>
          </a:p>
          <a:p>
            <a:pPr lvl="1"/>
            <a:r>
              <a:rPr lang="en-US" altLang="zh-CN" dirty="0"/>
              <a:t>~1 PB/</a:t>
            </a:r>
            <a:r>
              <a:rPr lang="zh-CN" altLang="en-US" dirty="0"/>
              <a:t>年</a:t>
            </a:r>
          </a:p>
          <a:p>
            <a:r>
              <a:rPr lang="en-US" altLang="zh-CN" dirty="0"/>
              <a:t>LHC</a:t>
            </a:r>
            <a:r>
              <a:rPr lang="zh-CN" altLang="en-US" dirty="0"/>
              <a:t>实验</a:t>
            </a:r>
          </a:p>
          <a:p>
            <a:pPr lvl="1"/>
            <a:r>
              <a:rPr lang="en-US" altLang="zh-CN" dirty="0"/>
              <a:t>50 PB</a:t>
            </a:r>
            <a:r>
              <a:rPr lang="zh-CN" altLang="en-US" dirty="0"/>
              <a:t>每年，传到高能所</a:t>
            </a:r>
            <a:r>
              <a:rPr lang="en-US" altLang="zh-CN" dirty="0"/>
              <a:t>3-5PB/</a:t>
            </a:r>
            <a:r>
              <a:rPr lang="zh-CN" altLang="en-US" dirty="0"/>
              <a:t>年</a:t>
            </a:r>
          </a:p>
          <a:p>
            <a:r>
              <a:rPr lang="zh-CN" altLang="en-US" dirty="0"/>
              <a:t>中微子实验</a:t>
            </a:r>
          </a:p>
          <a:p>
            <a:pPr lvl="1"/>
            <a:r>
              <a:rPr lang="zh-CN" altLang="en-US" dirty="0"/>
              <a:t>大亚湾：数百</a:t>
            </a:r>
            <a:r>
              <a:rPr lang="en-US" altLang="zh-CN" dirty="0"/>
              <a:t>TB/</a:t>
            </a:r>
            <a:r>
              <a:rPr lang="zh-CN" altLang="en-US" dirty="0"/>
              <a:t>年</a:t>
            </a:r>
            <a:r>
              <a:rPr lang="en-US" altLang="zh-CN" dirty="0"/>
              <a:t>(</a:t>
            </a:r>
            <a:r>
              <a:rPr lang="zh-CN" altLang="en-US" dirty="0"/>
              <a:t>已经停止取数</a:t>
            </a:r>
            <a:r>
              <a:rPr lang="en-US" altLang="zh-CN" dirty="0"/>
              <a:t>)</a:t>
            </a:r>
          </a:p>
          <a:p>
            <a:pPr lvl="1"/>
            <a:r>
              <a:rPr lang="en-US" altLang="zh-CN" dirty="0"/>
              <a:t>JUNO</a:t>
            </a:r>
            <a:r>
              <a:rPr lang="zh-CN" altLang="en-US" dirty="0"/>
              <a:t>：预计</a:t>
            </a:r>
            <a:r>
              <a:rPr lang="en-US" altLang="zh-CN" dirty="0"/>
              <a:t>3PB/</a:t>
            </a:r>
            <a:r>
              <a:rPr lang="zh-CN" altLang="en-US" dirty="0"/>
              <a:t>年</a:t>
            </a:r>
          </a:p>
          <a:p>
            <a:r>
              <a:rPr lang="zh-CN" altLang="en-US" dirty="0"/>
              <a:t>宇宙线实验</a:t>
            </a:r>
          </a:p>
          <a:p>
            <a:pPr lvl="1"/>
            <a:r>
              <a:rPr lang="en-US" altLang="zh-CN" dirty="0"/>
              <a:t>LHAASO</a:t>
            </a:r>
            <a:r>
              <a:rPr lang="zh-CN" altLang="en-US" dirty="0"/>
              <a:t>：每年</a:t>
            </a:r>
            <a:r>
              <a:rPr lang="en-US" altLang="zh-CN" dirty="0"/>
              <a:t>10PB</a:t>
            </a:r>
            <a:endParaRPr lang="zh-CN" altLang="en-US" dirty="0"/>
          </a:p>
        </p:txBody>
      </p:sp>
      <p:sp>
        <p:nvSpPr>
          <p:cNvPr id="4" name="日期占位符 3">
            <a:extLst>
              <a:ext uri="{FF2B5EF4-FFF2-40B4-BE49-F238E27FC236}">
                <a16:creationId xmlns:a16="http://schemas.microsoft.com/office/drawing/2014/main" id="{3B1D6DA7-AD65-4EBB-9F6B-A1F6D61FDBFA}"/>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1F6DD1AF-B9CC-428E-9604-A190FC2132B4}"/>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EE3D381F-4C6C-4C78-952F-D18725E57C52}"/>
              </a:ext>
            </a:extLst>
          </p:cNvPr>
          <p:cNvSpPr>
            <a:spLocks noGrp="1"/>
          </p:cNvSpPr>
          <p:nvPr>
            <p:ph type="sldNum" sz="quarter" idx="4"/>
          </p:nvPr>
        </p:nvSpPr>
        <p:spPr/>
        <p:txBody>
          <a:bodyPr/>
          <a:lstStyle/>
          <a:p>
            <a:fld id="{CE6D3C30-BE9F-424B-BA82-356D36D3824A}" type="slidenum">
              <a:rPr lang="zh-CN" altLang="en-US" smtClean="0"/>
              <a:t>4</a:t>
            </a:fld>
            <a:endParaRPr lang="zh-CN" altLang="en-US"/>
          </a:p>
        </p:txBody>
      </p:sp>
      <p:sp>
        <p:nvSpPr>
          <p:cNvPr id="7" name="内容占位符 2">
            <a:extLst>
              <a:ext uri="{FF2B5EF4-FFF2-40B4-BE49-F238E27FC236}">
                <a16:creationId xmlns:a16="http://schemas.microsoft.com/office/drawing/2014/main" id="{427A09D1-4EE7-42B6-95BC-5D830C27E728}"/>
              </a:ext>
            </a:extLst>
          </p:cNvPr>
          <p:cNvSpPr txBox="1">
            <a:spLocks/>
          </p:cNvSpPr>
          <p:nvPr/>
        </p:nvSpPr>
        <p:spPr bwMode="auto">
          <a:xfrm>
            <a:off x="6096000" y="1143001"/>
            <a:ext cx="6158023" cy="503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228600" indent="-228600" algn="l" rtl="0" eaLnBrk="1" fontAlgn="base" hangingPunct="1">
              <a:lnSpc>
                <a:spcPct val="120000"/>
              </a:lnSpc>
              <a:spcBef>
                <a:spcPts val="0"/>
              </a:spcBef>
              <a:spcAft>
                <a:spcPct val="0"/>
              </a:spcAft>
              <a:buFont typeface="Arial" panose="020B0604020202020204" pitchFamily="34" charset="0"/>
              <a:buChar char="•"/>
              <a:defRPr sz="2800" kern="1200" baseline="0">
                <a:solidFill>
                  <a:srgbClr val="0070C0"/>
                </a:solidFill>
                <a:latin typeface="Consolas" panose="020B0609020204030204" pitchFamily="49" charset="0"/>
                <a:ea typeface="宋体" panose="02010600030101010101" pitchFamily="2" charset="-122"/>
                <a:cs typeface="+mn-cs"/>
              </a:defRPr>
            </a:lvl1pPr>
            <a:lvl2pPr marL="685800" indent="-228600" algn="l" rtl="0" eaLnBrk="1" fontAlgn="base" hangingPunct="1">
              <a:lnSpc>
                <a:spcPct val="120000"/>
              </a:lnSpc>
              <a:spcBef>
                <a:spcPts val="0"/>
              </a:spcBef>
              <a:spcAft>
                <a:spcPct val="0"/>
              </a:spcAft>
              <a:buFont typeface="Arial" panose="020B0604020202020204" pitchFamily="34" charset="0"/>
              <a:buChar char="•"/>
              <a:defRPr sz="2400" kern="1200" baseline="0">
                <a:solidFill>
                  <a:srgbClr val="595959"/>
                </a:solidFill>
                <a:latin typeface="Consolas" panose="020B0609020204030204" pitchFamily="49" charset="0"/>
                <a:ea typeface="宋体" panose="02010600030101010101" pitchFamily="2" charset="-122"/>
                <a:cs typeface="+mn-cs"/>
              </a:defRPr>
            </a:lvl2pPr>
            <a:lvl3pPr marL="11430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3pPr>
            <a:lvl4pPr marL="16002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4pPr>
            <a:lvl5pPr marL="2057400" indent="-228600" algn="l" rtl="0" eaLnBrk="1" fontAlgn="base" hangingPunct="1">
              <a:lnSpc>
                <a:spcPct val="120000"/>
              </a:lnSpc>
              <a:spcBef>
                <a:spcPts val="0"/>
              </a:spcBef>
              <a:spcAft>
                <a:spcPct val="0"/>
              </a:spcAft>
              <a:buFont typeface="Arial" panose="020B0604020202020204" pitchFamily="34" charset="0"/>
              <a:buChar char="•"/>
              <a:defRPr sz="2000" kern="1200" baseline="0">
                <a:solidFill>
                  <a:srgbClr val="595959"/>
                </a:solidFill>
                <a:latin typeface="Consolas" panose="020B0609020204030204" pitchFamily="49" charset="0"/>
                <a:ea typeface="宋体" panose="02010600030101010101"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zh-CN" altLang="en-US" dirty="0"/>
              <a:t>空间天文实验</a:t>
            </a:r>
          </a:p>
          <a:p>
            <a:pPr lvl="1"/>
            <a:r>
              <a:rPr lang="en-US" altLang="zh-CN" dirty="0"/>
              <a:t>HXMT</a:t>
            </a:r>
            <a:r>
              <a:rPr lang="zh-CN" altLang="en-US" dirty="0"/>
              <a:t>，</a:t>
            </a:r>
            <a:r>
              <a:rPr lang="en-US" altLang="zh-CN" dirty="0" err="1"/>
              <a:t>AliCPT</a:t>
            </a:r>
            <a:r>
              <a:rPr lang="zh-CN" altLang="en-US" dirty="0"/>
              <a:t>，</a:t>
            </a:r>
            <a:r>
              <a:rPr lang="en-US" altLang="zh-CN" dirty="0"/>
              <a:t>GECAM</a:t>
            </a:r>
          </a:p>
          <a:p>
            <a:pPr lvl="1"/>
            <a:r>
              <a:rPr lang="en-US" altLang="zh-CN" dirty="0"/>
              <a:t>HERD</a:t>
            </a:r>
            <a:r>
              <a:rPr lang="zh-CN" altLang="en-US" dirty="0"/>
              <a:t>，</a:t>
            </a:r>
            <a:r>
              <a:rPr lang="en-US" altLang="zh-CN" dirty="0" err="1"/>
              <a:t>eXTP</a:t>
            </a:r>
            <a:endParaRPr lang="en-US" altLang="zh-CN" dirty="0"/>
          </a:p>
          <a:p>
            <a:pPr lvl="1"/>
            <a:r>
              <a:rPr lang="zh-CN" altLang="en-US" dirty="0"/>
              <a:t>数百</a:t>
            </a:r>
            <a:r>
              <a:rPr lang="en-US" altLang="zh-CN" dirty="0"/>
              <a:t>TB/</a:t>
            </a:r>
            <a:r>
              <a:rPr lang="zh-CN" altLang="en-US" dirty="0"/>
              <a:t>年</a:t>
            </a:r>
          </a:p>
          <a:p>
            <a:r>
              <a:rPr lang="zh-CN" altLang="en-US" dirty="0"/>
              <a:t>光源实验</a:t>
            </a:r>
          </a:p>
          <a:p>
            <a:pPr lvl="1"/>
            <a:r>
              <a:rPr lang="en-US" altLang="zh-CN" dirty="0"/>
              <a:t>HEPS, 500TB/</a:t>
            </a:r>
            <a:r>
              <a:rPr lang="zh-CN" altLang="en-US" dirty="0"/>
              <a:t>天</a:t>
            </a:r>
          </a:p>
          <a:p>
            <a:pPr lvl="1"/>
            <a:r>
              <a:rPr lang="zh-CN" altLang="en-US" dirty="0"/>
              <a:t>数据保留半年，总量</a:t>
            </a:r>
            <a:r>
              <a:rPr lang="en-US" altLang="zh-CN" dirty="0"/>
              <a:t>~100PB</a:t>
            </a:r>
          </a:p>
          <a:p>
            <a:endParaRPr lang="zh-CN" altLang="en-US" dirty="0"/>
          </a:p>
        </p:txBody>
      </p:sp>
    </p:spTree>
    <p:extLst>
      <p:ext uri="{BB962C8B-B14F-4D97-AF65-F5344CB8AC3E}">
        <p14:creationId xmlns:p14="http://schemas.microsoft.com/office/powerpoint/2010/main" val="33602285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F0C9128-09D4-4571-B718-8D9CB53C625D}"/>
              </a:ext>
            </a:extLst>
          </p:cNvPr>
          <p:cNvSpPr>
            <a:spLocks noGrp="1"/>
          </p:cNvSpPr>
          <p:nvPr>
            <p:ph type="title"/>
          </p:nvPr>
        </p:nvSpPr>
        <p:spPr/>
        <p:txBody>
          <a:bodyPr/>
          <a:lstStyle/>
          <a:p>
            <a:r>
              <a:rPr lang="zh-CN" altLang="en-US" dirty="0"/>
              <a:t>对存储系统的需求</a:t>
            </a:r>
          </a:p>
        </p:txBody>
      </p:sp>
      <p:sp>
        <p:nvSpPr>
          <p:cNvPr id="3" name="内容占位符 2">
            <a:extLst>
              <a:ext uri="{FF2B5EF4-FFF2-40B4-BE49-F238E27FC236}">
                <a16:creationId xmlns:a16="http://schemas.microsoft.com/office/drawing/2014/main" id="{7814F06E-2FEB-4793-AB0C-8BA15D6DCCCE}"/>
              </a:ext>
            </a:extLst>
          </p:cNvPr>
          <p:cNvSpPr>
            <a:spLocks noGrp="1"/>
          </p:cNvSpPr>
          <p:nvPr>
            <p:ph idx="1"/>
          </p:nvPr>
        </p:nvSpPr>
        <p:spPr/>
        <p:txBody>
          <a:bodyPr/>
          <a:lstStyle/>
          <a:p>
            <a:r>
              <a:rPr lang="zh-CN" altLang="en-US" dirty="0"/>
              <a:t>百</a:t>
            </a:r>
            <a:r>
              <a:rPr lang="en-US" altLang="zh-CN" dirty="0"/>
              <a:t>PB</a:t>
            </a:r>
            <a:r>
              <a:rPr lang="zh-CN" altLang="en-US" dirty="0"/>
              <a:t>存储容量</a:t>
            </a:r>
            <a:r>
              <a:rPr lang="en-US" altLang="zh-CN" dirty="0"/>
              <a:t>, </a:t>
            </a:r>
            <a:r>
              <a:rPr lang="zh-CN" altLang="en-US" dirty="0"/>
              <a:t>百</a:t>
            </a:r>
            <a:r>
              <a:rPr lang="en-US" altLang="zh-CN" dirty="0"/>
              <a:t>GB/s</a:t>
            </a:r>
            <a:r>
              <a:rPr lang="zh-CN" altLang="en-US" dirty="0"/>
              <a:t>聚合数据读写带宽</a:t>
            </a:r>
          </a:p>
          <a:p>
            <a:r>
              <a:rPr lang="zh-CN" altLang="en-US" dirty="0"/>
              <a:t>横向扩展的</a:t>
            </a:r>
            <a:r>
              <a:rPr lang="en-US" altLang="zh-CN" dirty="0"/>
              <a:t>I/O</a:t>
            </a:r>
            <a:r>
              <a:rPr lang="zh-CN" altLang="en-US" dirty="0"/>
              <a:t>性能</a:t>
            </a:r>
          </a:p>
          <a:p>
            <a:r>
              <a:rPr lang="zh-CN" altLang="en-US" dirty="0"/>
              <a:t>支持</a:t>
            </a:r>
            <a:r>
              <a:rPr lang="en-US" altLang="zh-CN" dirty="0"/>
              <a:t>7x24</a:t>
            </a:r>
            <a:r>
              <a:rPr lang="zh-CN" altLang="en-US" dirty="0"/>
              <a:t>小时读写访问的高可用性</a:t>
            </a:r>
          </a:p>
          <a:p>
            <a:r>
              <a:rPr lang="zh-CN" altLang="en-US" dirty="0"/>
              <a:t>高可靠性</a:t>
            </a:r>
          </a:p>
          <a:p>
            <a:r>
              <a:rPr lang="zh-CN" altLang="en-US" dirty="0"/>
              <a:t>性价比</a:t>
            </a:r>
          </a:p>
          <a:p>
            <a:endParaRPr lang="zh-CN" altLang="en-US" dirty="0"/>
          </a:p>
        </p:txBody>
      </p:sp>
      <p:sp>
        <p:nvSpPr>
          <p:cNvPr id="4" name="日期占位符 3">
            <a:extLst>
              <a:ext uri="{FF2B5EF4-FFF2-40B4-BE49-F238E27FC236}">
                <a16:creationId xmlns:a16="http://schemas.microsoft.com/office/drawing/2014/main" id="{7BD11341-8555-44A9-A0AD-785D659F1A7E}"/>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67B20C86-82D3-4777-ADD3-2F484999DA5B}"/>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FF052730-77C0-4CFB-B47E-54BF44438155}"/>
              </a:ext>
            </a:extLst>
          </p:cNvPr>
          <p:cNvSpPr>
            <a:spLocks noGrp="1"/>
          </p:cNvSpPr>
          <p:nvPr>
            <p:ph type="sldNum" sz="quarter" idx="4"/>
          </p:nvPr>
        </p:nvSpPr>
        <p:spPr/>
        <p:txBody>
          <a:bodyPr/>
          <a:lstStyle/>
          <a:p>
            <a:fld id="{CE6D3C30-BE9F-424B-BA82-356D36D3824A}" type="slidenum">
              <a:rPr lang="zh-CN" altLang="en-US" smtClean="0"/>
              <a:t>5</a:t>
            </a:fld>
            <a:endParaRPr lang="zh-CN" altLang="en-US"/>
          </a:p>
        </p:txBody>
      </p:sp>
    </p:spTree>
    <p:extLst>
      <p:ext uri="{BB962C8B-B14F-4D97-AF65-F5344CB8AC3E}">
        <p14:creationId xmlns:p14="http://schemas.microsoft.com/office/powerpoint/2010/main" val="3295544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C423569-825C-4A51-B333-17C87B5FA357}"/>
              </a:ext>
            </a:extLst>
          </p:cNvPr>
          <p:cNvSpPr>
            <a:spLocks noGrp="1"/>
          </p:cNvSpPr>
          <p:nvPr>
            <p:ph type="title"/>
          </p:nvPr>
        </p:nvSpPr>
        <p:spPr/>
        <p:txBody>
          <a:bodyPr/>
          <a:lstStyle/>
          <a:p>
            <a:r>
              <a:rPr lang="zh-CN" altLang="en-US" dirty="0"/>
              <a:t>高能物理特色需求</a:t>
            </a:r>
          </a:p>
        </p:txBody>
      </p:sp>
      <p:sp>
        <p:nvSpPr>
          <p:cNvPr id="3" name="内容占位符 2">
            <a:extLst>
              <a:ext uri="{FF2B5EF4-FFF2-40B4-BE49-F238E27FC236}">
                <a16:creationId xmlns:a16="http://schemas.microsoft.com/office/drawing/2014/main" id="{4E221512-9C65-48C5-8967-4B59873E4D64}"/>
              </a:ext>
            </a:extLst>
          </p:cNvPr>
          <p:cNvSpPr>
            <a:spLocks noGrp="1"/>
          </p:cNvSpPr>
          <p:nvPr>
            <p:ph idx="1"/>
          </p:nvPr>
        </p:nvSpPr>
        <p:spPr/>
        <p:txBody>
          <a:bodyPr/>
          <a:lstStyle/>
          <a:p>
            <a:r>
              <a:rPr lang="zh-CN" altLang="en-US" dirty="0"/>
              <a:t>混合多样的应用类型和数据访问模式</a:t>
            </a:r>
          </a:p>
          <a:p>
            <a:pPr lvl="1"/>
            <a:r>
              <a:rPr lang="zh-CN" altLang="en-US" dirty="0"/>
              <a:t>模拟、刻度、重建、分析、机器学习</a:t>
            </a:r>
            <a:r>
              <a:rPr lang="en-US" altLang="zh-CN" dirty="0"/>
              <a:t>…</a:t>
            </a:r>
          </a:p>
          <a:p>
            <a:pPr lvl="1"/>
            <a:r>
              <a:rPr lang="zh-CN" altLang="en-US" dirty="0"/>
              <a:t>以后台作业</a:t>
            </a:r>
            <a:r>
              <a:rPr lang="zh-CN" altLang="en-US" dirty="0">
                <a:solidFill>
                  <a:srgbClr val="FF0000"/>
                </a:solidFill>
              </a:rPr>
              <a:t>大块读、一次写多次读</a:t>
            </a:r>
            <a:r>
              <a:rPr lang="zh-CN" altLang="en-US" dirty="0"/>
              <a:t>为主</a:t>
            </a:r>
            <a:r>
              <a:rPr lang="en-US" altLang="zh-CN" dirty="0"/>
              <a:t>, </a:t>
            </a:r>
            <a:r>
              <a:rPr lang="zh-CN" altLang="en-US" dirty="0"/>
              <a:t>混合前台交互式小文件读写、后台随机读写</a:t>
            </a:r>
          </a:p>
          <a:p>
            <a:r>
              <a:rPr lang="zh-CN" altLang="en-US" dirty="0"/>
              <a:t>支持多种数据访问入口，统一视图</a:t>
            </a:r>
          </a:p>
          <a:p>
            <a:pPr lvl="1"/>
            <a:r>
              <a:rPr lang="zh-CN" altLang="en-US" dirty="0"/>
              <a:t>用户数据</a:t>
            </a:r>
          </a:p>
          <a:p>
            <a:r>
              <a:rPr lang="zh-CN" altLang="en-US" dirty="0"/>
              <a:t>跨域数据统一视图，透明访问</a:t>
            </a:r>
          </a:p>
          <a:p>
            <a:pPr lvl="1"/>
            <a:r>
              <a:rPr lang="zh-CN" altLang="en-US" dirty="0"/>
              <a:t>针对实验数据和软件存储</a:t>
            </a:r>
          </a:p>
          <a:p>
            <a:pPr lvl="1"/>
            <a:r>
              <a:rPr lang="zh-CN" altLang="en-US" dirty="0"/>
              <a:t>有限的广域网带宽和延时条件下，保证二级远程站点对数据的高效访问</a:t>
            </a:r>
          </a:p>
          <a:p>
            <a:r>
              <a:rPr lang="zh-CN" altLang="en-US" dirty="0"/>
              <a:t>数据长期保存</a:t>
            </a:r>
          </a:p>
          <a:p>
            <a:pPr lvl="1"/>
            <a:r>
              <a:rPr lang="zh-CN" altLang="en-US" dirty="0"/>
              <a:t>实验数据在磁盘上存放的时间长达数年</a:t>
            </a:r>
          </a:p>
          <a:p>
            <a:r>
              <a:rPr lang="zh-CN" altLang="en-US" dirty="0"/>
              <a:t>数据在数十年的实验周期内，可读、可分析</a:t>
            </a:r>
          </a:p>
          <a:p>
            <a:endParaRPr lang="zh-CN" altLang="en-US" dirty="0"/>
          </a:p>
        </p:txBody>
      </p:sp>
      <p:sp>
        <p:nvSpPr>
          <p:cNvPr id="4" name="日期占位符 3">
            <a:extLst>
              <a:ext uri="{FF2B5EF4-FFF2-40B4-BE49-F238E27FC236}">
                <a16:creationId xmlns:a16="http://schemas.microsoft.com/office/drawing/2014/main" id="{F75755CF-80EA-480C-B612-4D64C85FB960}"/>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0997E95F-CF49-4BC5-A140-3FE672EC9E41}"/>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10EE47CB-8797-4131-8CEB-756A5E7C4247}"/>
              </a:ext>
            </a:extLst>
          </p:cNvPr>
          <p:cNvSpPr>
            <a:spLocks noGrp="1"/>
          </p:cNvSpPr>
          <p:nvPr>
            <p:ph type="sldNum" sz="quarter" idx="4"/>
          </p:nvPr>
        </p:nvSpPr>
        <p:spPr/>
        <p:txBody>
          <a:bodyPr/>
          <a:lstStyle/>
          <a:p>
            <a:fld id="{CE6D3C30-BE9F-424B-BA82-356D36D3824A}" type="slidenum">
              <a:rPr lang="zh-CN" altLang="en-US" smtClean="0"/>
              <a:t>6</a:t>
            </a:fld>
            <a:endParaRPr lang="zh-CN" altLang="en-US"/>
          </a:p>
        </p:txBody>
      </p:sp>
    </p:spTree>
    <p:extLst>
      <p:ext uri="{BB962C8B-B14F-4D97-AF65-F5344CB8AC3E}">
        <p14:creationId xmlns:p14="http://schemas.microsoft.com/office/powerpoint/2010/main" val="42445332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标题 6">
            <a:extLst>
              <a:ext uri="{FF2B5EF4-FFF2-40B4-BE49-F238E27FC236}">
                <a16:creationId xmlns:a16="http://schemas.microsoft.com/office/drawing/2014/main" id="{F03FD2F7-6092-43E3-B8E1-95F86BB3FC52}"/>
              </a:ext>
            </a:extLst>
          </p:cNvPr>
          <p:cNvSpPr>
            <a:spLocks noGrp="1"/>
          </p:cNvSpPr>
          <p:nvPr>
            <p:ph type="title"/>
          </p:nvPr>
        </p:nvSpPr>
        <p:spPr/>
        <p:txBody>
          <a:bodyPr/>
          <a:lstStyle/>
          <a:p>
            <a:r>
              <a:rPr lang="zh-CN" altLang="en-US" dirty="0"/>
              <a:t>高能所的海量存储系统</a:t>
            </a:r>
          </a:p>
        </p:txBody>
      </p:sp>
      <p:sp>
        <p:nvSpPr>
          <p:cNvPr id="8" name="文本占位符 7">
            <a:extLst>
              <a:ext uri="{FF2B5EF4-FFF2-40B4-BE49-F238E27FC236}">
                <a16:creationId xmlns:a16="http://schemas.microsoft.com/office/drawing/2014/main" id="{21936B93-E8B9-4485-8D8A-09580D02F61A}"/>
              </a:ext>
            </a:extLst>
          </p:cNvPr>
          <p:cNvSpPr>
            <a:spLocks noGrp="1"/>
          </p:cNvSpPr>
          <p:nvPr>
            <p:ph type="body" idx="1"/>
          </p:nvPr>
        </p:nvSpPr>
        <p:spPr/>
        <p:txBody>
          <a:bodyPr/>
          <a:lstStyle/>
          <a:p>
            <a:endParaRPr lang="zh-CN" altLang="en-US"/>
          </a:p>
        </p:txBody>
      </p:sp>
      <p:sp>
        <p:nvSpPr>
          <p:cNvPr id="4" name="日期占位符 3">
            <a:extLst>
              <a:ext uri="{FF2B5EF4-FFF2-40B4-BE49-F238E27FC236}">
                <a16:creationId xmlns:a16="http://schemas.microsoft.com/office/drawing/2014/main" id="{B544A71A-4F38-4A2A-BC31-266B0793E787}"/>
              </a:ext>
            </a:extLst>
          </p:cNvPr>
          <p:cNvSpPr>
            <a:spLocks noGrp="1"/>
          </p:cNvSpPr>
          <p:nvPr>
            <p:ph type="dt" sz="half" idx="10"/>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C0ADBFD2-9B79-4562-A295-6557E1A91C1F}"/>
              </a:ext>
            </a:extLst>
          </p:cNvPr>
          <p:cNvSpPr>
            <a:spLocks noGrp="1"/>
          </p:cNvSpPr>
          <p:nvPr>
            <p:ph type="ftr" sz="quarter" idx="11"/>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B9B8D1EA-04DE-417F-8E21-8CCD9247CD95}"/>
              </a:ext>
            </a:extLst>
          </p:cNvPr>
          <p:cNvSpPr>
            <a:spLocks noGrp="1"/>
          </p:cNvSpPr>
          <p:nvPr>
            <p:ph type="sldNum" sz="quarter" idx="12"/>
          </p:nvPr>
        </p:nvSpPr>
        <p:spPr/>
        <p:txBody>
          <a:bodyPr/>
          <a:lstStyle/>
          <a:p>
            <a:fld id="{CE6D3C30-BE9F-424B-BA82-356D36D3824A}" type="slidenum">
              <a:rPr lang="zh-CN" altLang="en-US" smtClean="0"/>
              <a:t>7</a:t>
            </a:fld>
            <a:endParaRPr lang="zh-CN" altLang="en-US"/>
          </a:p>
        </p:txBody>
      </p:sp>
    </p:spTree>
    <p:extLst>
      <p:ext uri="{BB962C8B-B14F-4D97-AF65-F5344CB8AC3E}">
        <p14:creationId xmlns:p14="http://schemas.microsoft.com/office/powerpoint/2010/main" val="3136583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a:extLst>
              <a:ext uri="{FF2B5EF4-FFF2-40B4-BE49-F238E27FC236}">
                <a16:creationId xmlns:a16="http://schemas.microsoft.com/office/drawing/2014/main" id="{F4D04B03-C164-4C97-9CF0-E946BC4E7FDC}"/>
              </a:ext>
            </a:extLst>
          </p:cNvPr>
          <p:cNvSpPr>
            <a:spLocks noGrp="1"/>
          </p:cNvSpPr>
          <p:nvPr>
            <p:ph type="title"/>
          </p:nvPr>
        </p:nvSpPr>
        <p:spPr/>
        <p:txBody>
          <a:bodyPr/>
          <a:lstStyle/>
          <a:p>
            <a:r>
              <a:rPr lang="zh-CN" altLang="en-US" dirty="0"/>
              <a:t>高能所的海量存储系统</a:t>
            </a:r>
          </a:p>
        </p:txBody>
      </p:sp>
      <p:sp>
        <p:nvSpPr>
          <p:cNvPr id="7" name="内容占位符 6">
            <a:extLst>
              <a:ext uri="{FF2B5EF4-FFF2-40B4-BE49-F238E27FC236}">
                <a16:creationId xmlns:a16="http://schemas.microsoft.com/office/drawing/2014/main" id="{B5C88398-6D6A-4F1D-9AC2-BA73257EA458}"/>
              </a:ext>
            </a:extLst>
          </p:cNvPr>
          <p:cNvSpPr>
            <a:spLocks noGrp="1"/>
          </p:cNvSpPr>
          <p:nvPr>
            <p:ph idx="1"/>
          </p:nvPr>
        </p:nvSpPr>
        <p:spPr/>
        <p:txBody>
          <a:bodyPr/>
          <a:lstStyle/>
          <a:p>
            <a:r>
              <a:rPr lang="zh-CN" altLang="en-US" dirty="0"/>
              <a:t>高能所计算中心是中国高能物理数据处理中心</a:t>
            </a:r>
          </a:p>
          <a:p>
            <a:pPr lvl="1"/>
            <a:r>
              <a:rPr lang="en-US" altLang="zh-CN" dirty="0"/>
              <a:t>BESIII</a:t>
            </a:r>
            <a:r>
              <a:rPr lang="zh-CN" altLang="en-US" dirty="0"/>
              <a:t>，</a:t>
            </a:r>
            <a:r>
              <a:rPr lang="en-US" altLang="zh-CN" dirty="0"/>
              <a:t>JUNO</a:t>
            </a:r>
            <a:r>
              <a:rPr lang="zh-CN" altLang="en-US" dirty="0"/>
              <a:t>，</a:t>
            </a:r>
            <a:r>
              <a:rPr lang="en-US" altLang="zh-CN" dirty="0"/>
              <a:t>LHAASO</a:t>
            </a:r>
            <a:r>
              <a:rPr lang="zh-CN" altLang="en-US" dirty="0"/>
              <a:t>大型实验的</a:t>
            </a:r>
            <a:r>
              <a:rPr lang="en-US" altLang="zh-CN" dirty="0"/>
              <a:t>Tier-0 </a:t>
            </a:r>
            <a:r>
              <a:rPr lang="zh-CN" altLang="en-US" dirty="0"/>
              <a:t>站点</a:t>
            </a:r>
          </a:p>
          <a:p>
            <a:pPr lvl="1"/>
            <a:r>
              <a:rPr lang="en-US" altLang="zh-CN" dirty="0" err="1"/>
              <a:t>LHCb</a:t>
            </a:r>
            <a:r>
              <a:rPr lang="zh-CN" altLang="en-US" dirty="0"/>
              <a:t>实验的</a:t>
            </a:r>
            <a:r>
              <a:rPr lang="en-US" altLang="zh-CN" dirty="0"/>
              <a:t>Tier-1 </a:t>
            </a:r>
            <a:r>
              <a:rPr lang="zh-CN" altLang="en-US" dirty="0"/>
              <a:t>站点，</a:t>
            </a:r>
            <a:r>
              <a:rPr lang="en-US" altLang="zh-CN" dirty="0"/>
              <a:t>ATLAS</a:t>
            </a:r>
            <a:r>
              <a:rPr lang="zh-CN" altLang="en-US" dirty="0"/>
              <a:t>、</a:t>
            </a:r>
            <a:r>
              <a:rPr lang="en-US" altLang="zh-CN" dirty="0"/>
              <a:t>CMS</a:t>
            </a:r>
            <a:r>
              <a:rPr lang="zh-CN" altLang="en-US" dirty="0"/>
              <a:t>、</a:t>
            </a:r>
            <a:r>
              <a:rPr lang="en-US" altLang="zh-CN" dirty="0"/>
              <a:t>BELLEII</a:t>
            </a:r>
            <a:r>
              <a:rPr lang="zh-CN" altLang="en-US" dirty="0"/>
              <a:t>的</a:t>
            </a:r>
            <a:r>
              <a:rPr lang="en-US" altLang="zh-CN" dirty="0"/>
              <a:t>Tier-2</a:t>
            </a:r>
            <a:r>
              <a:rPr lang="zh-CN" altLang="en-US" dirty="0"/>
              <a:t>站点</a:t>
            </a:r>
          </a:p>
          <a:p>
            <a:r>
              <a:rPr lang="zh-CN" altLang="en-US" dirty="0">
                <a:solidFill>
                  <a:srgbClr val="FF0000"/>
                </a:solidFill>
              </a:rPr>
              <a:t>分布式文件系统 </a:t>
            </a:r>
            <a:r>
              <a:rPr lang="zh-CN" altLang="en-US" dirty="0"/>
              <a:t>（磁盘）</a:t>
            </a:r>
          </a:p>
          <a:p>
            <a:pPr lvl="1"/>
            <a:r>
              <a:rPr lang="zh-CN" altLang="en-US" dirty="0"/>
              <a:t>带宽、随机读写、集群共享</a:t>
            </a:r>
          </a:p>
          <a:p>
            <a:pPr lvl="1"/>
            <a:r>
              <a:rPr lang="zh-CN" altLang="en-US" dirty="0"/>
              <a:t>热数据</a:t>
            </a:r>
          </a:p>
          <a:p>
            <a:r>
              <a:rPr lang="zh-CN" altLang="en-US" dirty="0">
                <a:solidFill>
                  <a:srgbClr val="FF0000"/>
                </a:solidFill>
              </a:rPr>
              <a:t>磁带管理系统</a:t>
            </a:r>
            <a:r>
              <a:rPr lang="zh-CN" altLang="en-US" dirty="0"/>
              <a:t>（磁带）</a:t>
            </a:r>
          </a:p>
          <a:p>
            <a:pPr lvl="1"/>
            <a:r>
              <a:rPr lang="zh-CN" altLang="en-US" dirty="0"/>
              <a:t>绿色节能、高性价比</a:t>
            </a:r>
          </a:p>
          <a:p>
            <a:pPr lvl="1"/>
            <a:r>
              <a:rPr lang="zh-CN" altLang="en-US" dirty="0"/>
              <a:t>冷数据</a:t>
            </a:r>
          </a:p>
          <a:p>
            <a:r>
              <a:rPr lang="zh-CN" altLang="en-US" dirty="0"/>
              <a:t>备份系统</a:t>
            </a:r>
            <a:r>
              <a:rPr lang="en-US" altLang="zh-CN" dirty="0" err="1"/>
              <a:t>Restic</a:t>
            </a:r>
            <a:r>
              <a:rPr lang="zh-CN" altLang="en-US" dirty="0"/>
              <a:t>，软件和镜像管理系统</a:t>
            </a:r>
            <a:r>
              <a:rPr lang="en-US" altLang="zh-CN" dirty="0"/>
              <a:t>CVMFS</a:t>
            </a:r>
            <a:r>
              <a:rPr lang="zh-CN" altLang="en-US" dirty="0"/>
              <a:t>等</a:t>
            </a:r>
          </a:p>
          <a:p>
            <a:endParaRPr lang="zh-CN" altLang="en-US" dirty="0"/>
          </a:p>
        </p:txBody>
      </p:sp>
      <p:sp>
        <p:nvSpPr>
          <p:cNvPr id="3" name="日期占位符 2">
            <a:extLst>
              <a:ext uri="{FF2B5EF4-FFF2-40B4-BE49-F238E27FC236}">
                <a16:creationId xmlns:a16="http://schemas.microsoft.com/office/drawing/2014/main" id="{1F7C955E-B9FC-4BA4-A616-884BDC1F008F}"/>
              </a:ext>
            </a:extLst>
          </p:cNvPr>
          <p:cNvSpPr>
            <a:spLocks noGrp="1"/>
          </p:cNvSpPr>
          <p:nvPr>
            <p:ph type="dt" sz="half" idx="2"/>
          </p:nvPr>
        </p:nvSpPr>
        <p:spPr/>
        <p:txBody>
          <a:bodyPr/>
          <a:lstStyle/>
          <a:p>
            <a:fld id="{B15ABADC-B0D7-4818-AD98-FCDDDC5D6728}" type="datetime1">
              <a:rPr lang="zh-CN" altLang="en-US" smtClean="0"/>
              <a:t>2023/8/16</a:t>
            </a:fld>
            <a:endParaRPr lang="zh-CN" altLang="en-US"/>
          </a:p>
        </p:txBody>
      </p:sp>
      <p:sp>
        <p:nvSpPr>
          <p:cNvPr id="4" name="页脚占位符 3">
            <a:extLst>
              <a:ext uri="{FF2B5EF4-FFF2-40B4-BE49-F238E27FC236}">
                <a16:creationId xmlns:a16="http://schemas.microsoft.com/office/drawing/2014/main" id="{9CFED939-A8BE-4B4A-B133-B3C67222A8EA}"/>
              </a:ext>
            </a:extLst>
          </p:cNvPr>
          <p:cNvSpPr>
            <a:spLocks noGrp="1"/>
          </p:cNvSpPr>
          <p:nvPr>
            <p:ph type="ftr" sz="quarter" idx="3"/>
          </p:nvPr>
        </p:nvSpPr>
        <p:spPr/>
        <p:txBody>
          <a:bodyPr/>
          <a:lstStyle/>
          <a:p>
            <a:r>
              <a:rPr lang="en-US" altLang="zh-CN"/>
              <a:t>2023</a:t>
            </a:r>
            <a:r>
              <a:rPr lang="zh-CN" altLang="en-US"/>
              <a:t>年高能物理计算暑期学校</a:t>
            </a:r>
          </a:p>
        </p:txBody>
      </p:sp>
      <p:sp>
        <p:nvSpPr>
          <p:cNvPr id="5" name="灯片编号占位符 4">
            <a:extLst>
              <a:ext uri="{FF2B5EF4-FFF2-40B4-BE49-F238E27FC236}">
                <a16:creationId xmlns:a16="http://schemas.microsoft.com/office/drawing/2014/main" id="{7CEDC78C-E136-4442-B8C9-93B8A0A18784}"/>
              </a:ext>
            </a:extLst>
          </p:cNvPr>
          <p:cNvSpPr>
            <a:spLocks noGrp="1"/>
          </p:cNvSpPr>
          <p:nvPr>
            <p:ph type="sldNum" sz="quarter" idx="4"/>
          </p:nvPr>
        </p:nvSpPr>
        <p:spPr/>
        <p:txBody>
          <a:bodyPr/>
          <a:lstStyle/>
          <a:p>
            <a:fld id="{CE6D3C30-BE9F-424B-BA82-356D36D3824A}" type="slidenum">
              <a:rPr lang="zh-CN" altLang="en-US" smtClean="0"/>
              <a:t>8</a:t>
            </a:fld>
            <a:endParaRPr lang="zh-CN" altLang="en-US"/>
          </a:p>
        </p:txBody>
      </p:sp>
    </p:spTree>
    <p:extLst>
      <p:ext uri="{BB962C8B-B14F-4D97-AF65-F5344CB8AC3E}">
        <p14:creationId xmlns:p14="http://schemas.microsoft.com/office/powerpoint/2010/main" val="1599660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27A4AA6-DD3B-4A77-BAEC-3C4810A2C1C8}"/>
              </a:ext>
            </a:extLst>
          </p:cNvPr>
          <p:cNvSpPr>
            <a:spLocks noGrp="1"/>
          </p:cNvSpPr>
          <p:nvPr>
            <p:ph type="title"/>
          </p:nvPr>
        </p:nvSpPr>
        <p:spPr/>
        <p:txBody>
          <a:bodyPr/>
          <a:lstStyle/>
          <a:p>
            <a:r>
              <a:rPr lang="zh-CN" altLang="en-US" dirty="0"/>
              <a:t>分布式文件系统</a:t>
            </a:r>
          </a:p>
        </p:txBody>
      </p:sp>
      <p:sp>
        <p:nvSpPr>
          <p:cNvPr id="3" name="内容占位符 2">
            <a:extLst>
              <a:ext uri="{FF2B5EF4-FFF2-40B4-BE49-F238E27FC236}">
                <a16:creationId xmlns:a16="http://schemas.microsoft.com/office/drawing/2014/main" id="{B4327D20-9200-4855-A9CA-60A5890B1F72}"/>
              </a:ext>
            </a:extLst>
          </p:cNvPr>
          <p:cNvSpPr>
            <a:spLocks noGrp="1"/>
          </p:cNvSpPr>
          <p:nvPr>
            <p:ph idx="1"/>
          </p:nvPr>
        </p:nvSpPr>
        <p:spPr/>
        <p:txBody>
          <a:bodyPr/>
          <a:lstStyle/>
          <a:p>
            <a:r>
              <a:rPr lang="zh-CN" altLang="en-US" dirty="0">
                <a:solidFill>
                  <a:srgbClr val="FF0000"/>
                </a:solidFill>
              </a:rPr>
              <a:t>分布式文件系统</a:t>
            </a:r>
            <a:r>
              <a:rPr lang="zh-CN" altLang="en-US" dirty="0"/>
              <a:t>将数千盘磁盘，数百台服务器组成单一系统镜像</a:t>
            </a:r>
          </a:p>
          <a:p>
            <a:pPr lvl="1"/>
            <a:r>
              <a:rPr lang="zh-CN" altLang="en-US" dirty="0"/>
              <a:t>集群上所有计算节点和登录节点看到的是同一份视图，可以像访问单机文件系统一样访问海量的存储资源</a:t>
            </a:r>
          </a:p>
          <a:p>
            <a:pPr lvl="1"/>
            <a:r>
              <a:rPr lang="zh-CN" altLang="en-US" dirty="0"/>
              <a:t>解决用户资源分配、访问控制、数据可靠性、服务高可用、分级存储等问题</a:t>
            </a:r>
          </a:p>
          <a:p>
            <a:r>
              <a:rPr lang="zh-CN" altLang="en-US" dirty="0"/>
              <a:t>高能所主要的分布式文件系统：</a:t>
            </a:r>
          </a:p>
          <a:p>
            <a:pPr lvl="1"/>
            <a:r>
              <a:rPr lang="en-US" altLang="zh-CN" dirty="0" err="1"/>
              <a:t>Lustre</a:t>
            </a:r>
            <a:r>
              <a:rPr lang="en-US" altLang="zh-CN" dirty="0"/>
              <a:t> </a:t>
            </a:r>
            <a:r>
              <a:rPr lang="zh-CN" altLang="en-US" dirty="0"/>
              <a:t>：实验数据和用户数据，</a:t>
            </a:r>
            <a:r>
              <a:rPr lang="en-US" altLang="zh-CN" dirty="0"/>
              <a:t>40 PB</a:t>
            </a:r>
          </a:p>
          <a:p>
            <a:pPr lvl="1"/>
            <a:r>
              <a:rPr lang="en-US" altLang="zh-CN" dirty="0"/>
              <a:t>EOS</a:t>
            </a:r>
            <a:r>
              <a:rPr lang="zh-CN" altLang="en-US" dirty="0"/>
              <a:t>：实验数据，</a:t>
            </a:r>
            <a:r>
              <a:rPr lang="en-US" altLang="zh-CN" dirty="0"/>
              <a:t>50 PB</a:t>
            </a:r>
          </a:p>
          <a:p>
            <a:pPr lvl="1"/>
            <a:r>
              <a:rPr lang="en-US" altLang="zh-CN" dirty="0"/>
              <a:t>AFS</a:t>
            </a:r>
            <a:r>
              <a:rPr lang="zh-CN" altLang="en-US" dirty="0"/>
              <a:t>：用户认证，</a:t>
            </a:r>
            <a:r>
              <a:rPr lang="en-US" altLang="zh-CN" dirty="0"/>
              <a:t>home</a:t>
            </a:r>
            <a:r>
              <a:rPr lang="zh-CN" altLang="en-US" dirty="0"/>
              <a:t>目录，百</a:t>
            </a:r>
            <a:r>
              <a:rPr lang="en-US" altLang="zh-CN" dirty="0"/>
              <a:t>TB</a:t>
            </a:r>
          </a:p>
          <a:p>
            <a:pPr lvl="1"/>
            <a:r>
              <a:rPr lang="en-US" altLang="zh-CN" dirty="0"/>
              <a:t>CVMFS</a:t>
            </a:r>
            <a:r>
              <a:rPr lang="zh-CN" altLang="en-US" dirty="0"/>
              <a:t>：软件库共享系统</a:t>
            </a:r>
            <a:r>
              <a:rPr lang="en-US" altLang="zh-CN" dirty="0"/>
              <a:t> </a:t>
            </a:r>
          </a:p>
          <a:p>
            <a:endParaRPr lang="zh-CN" altLang="en-US" dirty="0"/>
          </a:p>
        </p:txBody>
      </p:sp>
      <p:sp>
        <p:nvSpPr>
          <p:cNvPr id="4" name="日期占位符 3">
            <a:extLst>
              <a:ext uri="{FF2B5EF4-FFF2-40B4-BE49-F238E27FC236}">
                <a16:creationId xmlns:a16="http://schemas.microsoft.com/office/drawing/2014/main" id="{A7F47F4C-7113-4EF6-8A07-9F9033F545EE}"/>
              </a:ext>
            </a:extLst>
          </p:cNvPr>
          <p:cNvSpPr>
            <a:spLocks noGrp="1"/>
          </p:cNvSpPr>
          <p:nvPr>
            <p:ph type="dt" sz="half" idx="2"/>
          </p:nvPr>
        </p:nvSpPr>
        <p:spPr/>
        <p:txBody>
          <a:bodyPr/>
          <a:lstStyle/>
          <a:p>
            <a:fld id="{DF05075B-3F33-407C-8CB2-5F3C5CB0C6B2}" type="datetime1">
              <a:rPr lang="zh-CN" altLang="en-US" smtClean="0"/>
              <a:t>2023/8/16</a:t>
            </a:fld>
            <a:endParaRPr lang="zh-CN" altLang="en-US" dirty="0"/>
          </a:p>
        </p:txBody>
      </p:sp>
      <p:sp>
        <p:nvSpPr>
          <p:cNvPr id="5" name="页脚占位符 4">
            <a:extLst>
              <a:ext uri="{FF2B5EF4-FFF2-40B4-BE49-F238E27FC236}">
                <a16:creationId xmlns:a16="http://schemas.microsoft.com/office/drawing/2014/main" id="{6572A98A-A342-4B0E-9896-EB8C94E36DCC}"/>
              </a:ext>
            </a:extLst>
          </p:cNvPr>
          <p:cNvSpPr>
            <a:spLocks noGrp="1"/>
          </p:cNvSpPr>
          <p:nvPr>
            <p:ph type="ftr" sz="quarter" idx="3"/>
          </p:nvPr>
        </p:nvSpPr>
        <p:spPr/>
        <p:txBody>
          <a:bodyPr/>
          <a:lstStyle/>
          <a:p>
            <a:r>
              <a:rPr lang="en-US" altLang="zh-CN"/>
              <a:t>2023</a:t>
            </a:r>
            <a:r>
              <a:rPr lang="zh-CN" altLang="en-US"/>
              <a:t>年高能物理计算暑期学校</a:t>
            </a:r>
            <a:endParaRPr lang="zh-CN" altLang="en-US" dirty="0"/>
          </a:p>
        </p:txBody>
      </p:sp>
      <p:sp>
        <p:nvSpPr>
          <p:cNvPr id="6" name="灯片编号占位符 5">
            <a:extLst>
              <a:ext uri="{FF2B5EF4-FFF2-40B4-BE49-F238E27FC236}">
                <a16:creationId xmlns:a16="http://schemas.microsoft.com/office/drawing/2014/main" id="{1402FF8D-FD4D-495A-AA1C-AE48B70D81E5}"/>
              </a:ext>
            </a:extLst>
          </p:cNvPr>
          <p:cNvSpPr>
            <a:spLocks noGrp="1"/>
          </p:cNvSpPr>
          <p:nvPr>
            <p:ph type="sldNum" sz="quarter" idx="4"/>
          </p:nvPr>
        </p:nvSpPr>
        <p:spPr/>
        <p:txBody>
          <a:bodyPr/>
          <a:lstStyle/>
          <a:p>
            <a:fld id="{CE6D3C30-BE9F-424B-BA82-356D36D3824A}" type="slidenum">
              <a:rPr lang="zh-CN" altLang="en-US" smtClean="0"/>
              <a:t>9</a:t>
            </a:fld>
            <a:endParaRPr lang="zh-CN" altLang="en-US"/>
          </a:p>
        </p:txBody>
      </p:sp>
    </p:spTree>
    <p:extLst>
      <p:ext uri="{BB962C8B-B14F-4D97-AF65-F5344CB8AC3E}">
        <p14:creationId xmlns:p14="http://schemas.microsoft.com/office/powerpoint/2010/main" val="1910466735"/>
      </p:ext>
    </p:extLst>
  </p:cSld>
  <p:clrMapOvr>
    <a:masterClrMapping/>
  </p:clrMapOvr>
</p:sld>
</file>

<file path=ppt/theme/theme1.xml><?xml version="1.0" encoding="utf-8"?>
<a:theme xmlns:a="http://schemas.openxmlformats.org/drawingml/2006/main" name="1_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9525">
          <a:solidFill>
            <a:schemeClr val="tx1"/>
          </a:solidFill>
          <a:prstDash val="dash"/>
          <a:tailEnd type="triangle"/>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暑期学校模板参考.pptx" id="{CEF002C4-9868-4422-B092-FE521C01D07D}" vid="{F2A405C6-4D37-43D9-B673-935AE82289C4}"/>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2926</TotalTime>
  <Words>3067</Words>
  <Application>Microsoft Office PowerPoint</Application>
  <PresentationFormat>宽屏</PresentationFormat>
  <Paragraphs>420</Paragraphs>
  <Slides>37</Slides>
  <Notes>0</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37</vt:i4>
      </vt:variant>
    </vt:vector>
  </HeadingPairs>
  <TitlesOfParts>
    <vt:vector size="45" baseType="lpstr">
      <vt:lpstr>Chalkboard</vt:lpstr>
      <vt:lpstr>等线</vt:lpstr>
      <vt:lpstr>宋体</vt:lpstr>
      <vt:lpstr>Arial</vt:lpstr>
      <vt:lpstr>Calibri</vt:lpstr>
      <vt:lpstr>Calibri Light</vt:lpstr>
      <vt:lpstr>Consolas</vt:lpstr>
      <vt:lpstr>1_自定义设计方案</vt:lpstr>
      <vt:lpstr>高能物理数据存储技术</vt:lpstr>
      <vt:lpstr>大纲</vt:lpstr>
      <vt:lpstr>高能物理计算是数据密集型计算</vt:lpstr>
      <vt:lpstr>数据量的快速增长</vt:lpstr>
      <vt:lpstr>对存储系统的需求</vt:lpstr>
      <vt:lpstr>高能物理特色需求</vt:lpstr>
      <vt:lpstr>高能所的海量存储系统</vt:lpstr>
      <vt:lpstr>高能所的海量存储系统</vt:lpstr>
      <vt:lpstr>分布式文件系统</vt:lpstr>
      <vt:lpstr>分布式文件系统的组成</vt:lpstr>
      <vt:lpstr>分布式文件系统架构</vt:lpstr>
      <vt:lpstr>数据分布和均衡</vt:lpstr>
      <vt:lpstr>服务高可用</vt:lpstr>
      <vt:lpstr>数据冗余</vt:lpstr>
      <vt:lpstr>RAID算法</vt:lpstr>
      <vt:lpstr>RAID改进</vt:lpstr>
      <vt:lpstr>纠删码</vt:lpstr>
      <vt:lpstr>访问接口</vt:lpstr>
      <vt:lpstr>EOS命令</vt:lpstr>
      <vt:lpstr>XROOTD接口</vt:lpstr>
      <vt:lpstr>分布式文件系统使用建议</vt:lpstr>
      <vt:lpstr>磁带管理系统CTA</vt:lpstr>
      <vt:lpstr>备份系统</vt:lpstr>
      <vt:lpstr>CVMFS软件系统</vt:lpstr>
      <vt:lpstr>分布式数据管理技术</vt:lpstr>
      <vt:lpstr>分布式数据管理的目标</vt:lpstr>
      <vt:lpstr>统一名字空间</vt:lpstr>
      <vt:lpstr>统一名字空间</vt:lpstr>
      <vt:lpstr>统一的存储访问API</vt:lpstr>
      <vt:lpstr>数据传输系统</vt:lpstr>
      <vt:lpstr>一个中心多个站点</vt:lpstr>
      <vt:lpstr>Rucio</vt:lpstr>
      <vt:lpstr>I/O性能优化</vt:lpstr>
      <vt:lpstr>更详细的课程及课件</vt:lpstr>
      <vt:lpstr>问题反馈渠道</vt:lpstr>
      <vt:lpstr>小结</vt:lpstr>
      <vt:lpstr>Q&amp;A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面向百PB级海量数据处理的 存储系统：现状及未来规划</dc:title>
  <dc:creator>unknown</dc:creator>
  <cp:lastModifiedBy>李 海波</cp:lastModifiedBy>
  <cp:revision>258</cp:revision>
  <dcterms:created xsi:type="dcterms:W3CDTF">2019-07-11T03:34:36Z</dcterms:created>
  <dcterms:modified xsi:type="dcterms:W3CDTF">2023-08-17T05:42:43Z</dcterms:modified>
</cp:coreProperties>
</file>