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883" r:id="rId4"/>
    <p:sldId id="866" r:id="rId5"/>
    <p:sldId id="867" r:id="rId6"/>
    <p:sldId id="267" r:id="rId7"/>
    <p:sldId id="258" r:id="rId8"/>
    <p:sldId id="884" r:id="rId9"/>
    <p:sldId id="259" r:id="rId10"/>
    <p:sldId id="888" r:id="rId11"/>
    <p:sldId id="261" r:id="rId12"/>
    <p:sldId id="885" r:id="rId13"/>
    <p:sldId id="263" r:id="rId14"/>
    <p:sldId id="889" r:id="rId15"/>
    <p:sldId id="260" r:id="rId16"/>
    <p:sldId id="868" r:id="rId17"/>
    <p:sldId id="869" r:id="rId18"/>
    <p:sldId id="882" r:id="rId19"/>
    <p:sldId id="268" r:id="rId20"/>
    <p:sldId id="269" r:id="rId21"/>
    <p:sldId id="270" r:id="rId22"/>
    <p:sldId id="271" r:id="rId23"/>
    <p:sldId id="272" r:id="rId24"/>
    <p:sldId id="274" r:id="rId25"/>
    <p:sldId id="273" r:id="rId26"/>
    <p:sldId id="275" r:id="rId27"/>
    <p:sldId id="276" r:id="rId28"/>
    <p:sldId id="277" r:id="rId29"/>
    <p:sldId id="278" r:id="rId30"/>
    <p:sldId id="279" r:id="rId31"/>
    <p:sldId id="280" r:id="rId32"/>
    <p:sldId id="891" r:id="rId33"/>
    <p:sldId id="89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72296"/>
  </p:normalViewPr>
  <p:slideViewPr>
    <p:cSldViewPr snapToGrid="0" showGuides="1">
      <p:cViewPr varScale="1">
        <p:scale>
          <a:sx n="92" d="100"/>
          <a:sy n="92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2BE3BDE-6503-4A62-88C3-DCA59BE90C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B138B1-F652-4A77-9F8A-BD01B1343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1D82-ED71-4AFF-A788-626B0E84B11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52D668-C3D6-482D-BF70-4E5993202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82B1A0-4E96-4DCA-B88B-89F78FAFD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322-73A8-45CC-BE65-59FA79FE61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9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45A3-517F-43BC-948A-6E69B96087D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E0A4-A2F0-497C-9468-4D0216A16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0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Csc</a:t>
            </a:r>
            <a:r>
              <a:rPr lang="zh-CN" altLang="en-US" dirty="0"/>
              <a:t>报告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59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52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7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2.4G: </a:t>
            </a:r>
            <a:r>
              <a:rPr lang="zh-CN" altLang="en-US" dirty="0"/>
              <a:t>有线</a:t>
            </a:r>
            <a:endParaRPr lang="en-US" altLang="zh-CN" dirty="0"/>
          </a:p>
          <a:p>
            <a:r>
              <a:rPr lang="en-US" altLang="zh-CN" dirty="0"/>
              <a:t>5G</a:t>
            </a:r>
          </a:p>
          <a:p>
            <a:r>
              <a:rPr lang="zh-CN" altLang="en-US" dirty="0"/>
              <a:t>不同的频带</a:t>
            </a:r>
            <a:endParaRPr lang="en-US" altLang="zh-CN" dirty="0"/>
          </a:p>
          <a:p>
            <a:r>
              <a:rPr lang="en-US" altLang="zh-CN" dirty="0"/>
              <a:t>WIFI5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925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WIFI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2.4G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指的是无线电波的一个频段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无线电波有个特点，频率越低，传播过程中的损失就越小，所以覆盖的范围就越广，频率越高，则搞好相反。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2.4G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频段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覆盖范围大，但信道之间相互重叠，会干扰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频段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覆盖范围小，穿墙能力差，但信道不相互重叠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287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405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455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E0A4-A2F0-497C-9468-4D0216A16FC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6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D69737B-EECD-4F73-A787-EAB1B67D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D243A9F4-3714-44D1-9B08-36D1F8336597}" type="datetime1">
              <a:rPr lang="zh-CN" altLang="en-US" smtClean="0"/>
              <a:t>2023/8/17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688F52B-5AAC-4462-BB16-60D46386A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697EBD0-3CEA-4D2E-9EF2-FFF3ED0D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5D9C-C50E-4259-A126-EF2CCD13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D109A-4C3C-4359-8AC0-1EB01719C0EA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7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5585-A27C-4D35-965C-649FFC7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3D519-0080-44B4-8F09-8C921F23898E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5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>
            <a:extLst>
              <a:ext uri="{FF2B5EF4-FFF2-40B4-BE49-F238E27FC236}">
                <a16:creationId xmlns:a16="http://schemas.microsoft.com/office/drawing/2014/main" id="{49AD3CDB-FE73-4158-BAB5-DCDA82C5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  <a:noFill/>
          <a:ln>
            <a:noFill/>
          </a:ln>
        </p:spPr>
        <p:txBody>
          <a:bodyPr/>
          <a:lstStyle>
            <a:lvl1pPr algn="ctr">
              <a:defRPr baseline="0">
                <a:solidFill>
                  <a:srgbClr val="0070C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32A0B0-2337-41FF-A593-72EE6D08E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DF05075B-3F33-407C-8CB2-5F3C5CB0C6B2}" type="datetime1">
              <a:rPr lang="zh-CN" altLang="en-US" smtClean="0"/>
              <a:t>2023/8/17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39F768C-1611-4407-8E80-6A63C4F6C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4C8BA75-ACE6-4900-BD76-2C4319561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612" y="1524001"/>
            <a:ext cx="105156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546708-5B29-4751-853E-3C2E8652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ABADC-B0D7-4818-AD98-FCDDDC5D6728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90AB5F2-67C5-422D-91B4-6DA6F611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75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8E2F494-6EA1-496E-87EC-911CEC9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7FEDD-6018-4CDC-9F99-36699C08B3CD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7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2820FDF-FFD7-4E7E-BA82-5022B39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51067-9FAB-49CC-A18D-EDCA19A7A30A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775CFFA-4939-459F-8A2A-F8555B8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EBC59-CC74-4914-B0D5-FCFCBCD1AD90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623E89-142F-4B21-BB26-DEBF995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7AE1F1-1C63-4D7F-9C58-735F02E99475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9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EAEACA-159C-4DF1-84F7-FEACD31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28499-1398-4F8B-A86F-1845960C27E2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37C502-2B5A-47EF-95C8-759BD0C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4B75A-B98F-4A64-BDFE-58510C8176B2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0B5389-8D18-4F0A-AC6F-5D54EC47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4559"/>
            <a:ext cx="12192000" cy="45243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47801"/>
            <a:ext cx="105156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9FE6B-D9A4-4460-A444-F523E71CB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3497" y="6504105"/>
            <a:ext cx="128125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67678A58-A25A-4BD9-8A4A-B18B43521F06}" type="datetime1">
              <a:rPr lang="zh-CN" altLang="en-US" smtClean="0"/>
              <a:t>2023/8/17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8322-36D4-4157-B812-6C4D2E2B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9590" y="6515005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r>
              <a:rPr lang="en-US" altLang="zh-CN"/>
              <a:t>2023</a:t>
            </a:r>
            <a:r>
              <a:rPr lang="zh-CN" altLang="en-US"/>
              <a:t>年高能物理计算暑期学校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58" y="6515005"/>
            <a:ext cx="1590142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fld id="{CE6D3C30-BE9F-424B-BA82-356D36D38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4DE339-D472-45E5-857F-05DBC5DDB9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55"/>
            <a:ext cx="2017510" cy="4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eduroam.ihep.ac.cn/ca/create?fileName=ca.p12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it.ihep.ac.cn/images/yhfw/lfry/wljr/eduroam/2015/04/13/087A3B60E0357DD4F2FC7CE3D6B1DB96.pdf" TargetMode="External"/><Relationship Id="rId4" Type="http://schemas.openxmlformats.org/officeDocument/2006/relationships/hyperlink" Target="http://eduroam.ihep.ac.cn/ca/create?fileName=client.p12" TargetMode="Externa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79A04-A1E5-4E88-AFF6-CEBFD1498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高能所网络环境介绍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D3DF3E-C755-4D30-A9CA-D3C4F9F11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曾珊</a:t>
            </a:r>
            <a:endParaRPr lang="en-US" altLang="zh-CN" dirty="0"/>
          </a:p>
          <a:p>
            <a:r>
              <a:rPr lang="zh-CN" altLang="en-US" dirty="0"/>
              <a:t>高能所</a:t>
            </a:r>
            <a:r>
              <a:rPr lang="en-US" altLang="zh-CN" dirty="0"/>
              <a:t>/</a:t>
            </a:r>
            <a:r>
              <a:rPr lang="zh-CN" altLang="en-US" dirty="0"/>
              <a:t>计算中心</a:t>
            </a:r>
            <a:r>
              <a:rPr lang="en-US" altLang="zh-CN" dirty="0"/>
              <a:t>/</a:t>
            </a:r>
            <a:r>
              <a:rPr lang="zh-CN" altLang="en-US" dirty="0"/>
              <a:t>网络组</a:t>
            </a:r>
            <a:endParaRPr lang="en-US" altLang="zh-CN" dirty="0"/>
          </a:p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56276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计算模式</a:t>
            </a:r>
            <a:endParaRPr lang="en-US" altLang="zh-CN" dirty="0"/>
          </a:p>
          <a:p>
            <a:pPr lvl="1"/>
            <a:r>
              <a:rPr lang="en-US" altLang="zh-CN" dirty="0"/>
              <a:t>HTC</a:t>
            </a:r>
            <a:r>
              <a:rPr lang="zh-CN" altLang="en-US" dirty="0"/>
              <a:t>　</a:t>
            </a:r>
            <a:r>
              <a:rPr lang="en-US" altLang="zh-CN" dirty="0"/>
              <a:t>HTC</a:t>
            </a:r>
            <a:r>
              <a:rPr lang="zh-CN" altLang="en-US" dirty="0"/>
              <a:t>是批单核串行作业（高通量作业）</a:t>
            </a:r>
            <a:r>
              <a:rPr lang="en-US" altLang="zh-CN" dirty="0"/>
              <a:t>	</a:t>
            </a:r>
            <a:r>
              <a:rPr lang="zh-CN" altLang="en-US" dirty="0"/>
              <a:t>南北向流量为主</a:t>
            </a:r>
            <a:endParaRPr lang="en-US" altLang="zh-CN" dirty="0"/>
          </a:p>
          <a:p>
            <a:pPr lvl="1"/>
            <a:r>
              <a:rPr lang="en-US" altLang="zh-CN" dirty="0"/>
              <a:t>HPC</a:t>
            </a:r>
            <a:r>
              <a:rPr lang="zh-CN" altLang="en-US" dirty="0"/>
              <a:t>　多核并行作业（高性能作业）和</a:t>
            </a:r>
            <a:r>
              <a:rPr lang="en-US" altLang="zh-CN" dirty="0"/>
              <a:t>GPU</a:t>
            </a:r>
            <a:r>
              <a:rPr lang="zh-CN" altLang="en-US" dirty="0"/>
              <a:t>作业</a:t>
            </a:r>
            <a:r>
              <a:rPr lang="en-US" altLang="zh-CN" dirty="0"/>
              <a:t>	</a:t>
            </a:r>
            <a:r>
              <a:rPr lang="zh-CN" altLang="en-US" dirty="0"/>
              <a:t>东西向流量大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zh-CN" altLang="en-US" dirty="0"/>
              <a:t>高带宽、低延迟网络</a:t>
            </a:r>
            <a:endParaRPr lang="en-US" altLang="zh-CN" dirty="0"/>
          </a:p>
          <a:p>
            <a:pPr lvl="1"/>
            <a:r>
              <a:rPr lang="en-US" altLang="zh-CN" dirty="0"/>
              <a:t>IB</a:t>
            </a:r>
            <a:r>
              <a:rPr lang="zh-CN" altLang="en-US" dirty="0"/>
              <a:t>网络</a:t>
            </a:r>
            <a:r>
              <a:rPr lang="en-US" altLang="zh-CN" dirty="0"/>
              <a:t>		</a:t>
            </a:r>
            <a:r>
              <a:rPr lang="zh-CN" altLang="en-US" dirty="0"/>
              <a:t>链路层流控、纳秒级延迟、高带宽</a:t>
            </a:r>
            <a:r>
              <a:rPr lang="en-US" altLang="zh-CN" dirty="0"/>
              <a:t>100-400G</a:t>
            </a:r>
          </a:p>
          <a:p>
            <a:pPr lvl="1"/>
            <a:r>
              <a:rPr lang="zh-CN" altLang="en-US" dirty="0"/>
              <a:t>高速以太网</a:t>
            </a:r>
            <a:r>
              <a:rPr lang="en-US" altLang="zh-CN" dirty="0"/>
              <a:t>	10-&gt;40-&gt;100G-&gt;400G-&gt;800G</a:t>
            </a:r>
          </a:p>
          <a:p>
            <a:pPr lvl="2"/>
            <a:r>
              <a:rPr lang="zh-CN" altLang="en-US" dirty="0"/>
              <a:t>无损以太网</a:t>
            </a:r>
            <a:r>
              <a:rPr lang="en-US" altLang="zh-CN" dirty="0"/>
              <a:t>	AI</a:t>
            </a:r>
            <a:r>
              <a:rPr lang="zh-CN" altLang="en-US" dirty="0"/>
              <a:t>智能流控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高能物理计算模式和网络选型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8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B7E30-589D-4241-AC63-C3A9FDCD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高能所数据中心网络环境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A2AA52-8D6A-49E4-8BA2-2EB2E711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0896600" cy="5033963"/>
          </a:xfrm>
        </p:spPr>
        <p:txBody>
          <a:bodyPr/>
          <a:lstStyle/>
          <a:p>
            <a:r>
              <a:rPr lang="zh-CN" altLang="en-US" dirty="0"/>
              <a:t>大二层架构，提供包括标准以太网和</a:t>
            </a:r>
            <a:r>
              <a:rPr lang="en-US" altLang="zh-CN" dirty="0"/>
              <a:t>IB</a:t>
            </a:r>
            <a:r>
              <a:rPr lang="zh-CN" altLang="en-US" dirty="0"/>
              <a:t>两种网络类型</a:t>
            </a:r>
            <a:endParaRPr lang="en-US" altLang="zh-CN" dirty="0"/>
          </a:p>
          <a:p>
            <a:pPr lvl="1"/>
            <a:r>
              <a:rPr lang="zh-CN" altLang="en-US" dirty="0"/>
              <a:t>以太网</a:t>
            </a:r>
            <a:r>
              <a:rPr lang="en-US" altLang="zh-CN" dirty="0"/>
              <a:t>: </a:t>
            </a:r>
            <a:r>
              <a:rPr lang="zh-CN" altLang="en-US" dirty="0"/>
              <a:t>骨干带宽</a:t>
            </a:r>
            <a:r>
              <a:rPr lang="en-US" altLang="zh-CN" dirty="0"/>
              <a:t>8</a:t>
            </a:r>
            <a:r>
              <a:rPr lang="zh-CN" altLang="en-US" dirty="0"/>
              <a:t>*</a:t>
            </a:r>
            <a:r>
              <a:rPr lang="en-US" altLang="zh-CN" dirty="0"/>
              <a:t>100Gbps</a:t>
            </a:r>
          </a:p>
          <a:p>
            <a:pPr lvl="1"/>
            <a:r>
              <a:rPr lang="en-US" altLang="zh-CN" dirty="0"/>
              <a:t>IB: </a:t>
            </a:r>
            <a:r>
              <a:rPr lang="zh-CN" altLang="en-US" dirty="0"/>
              <a:t>骨干带宽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100Gbps</a:t>
            </a:r>
          </a:p>
          <a:p>
            <a:r>
              <a:rPr lang="en-US" altLang="zh-CN" dirty="0"/>
              <a:t>HA</a:t>
            </a:r>
            <a:r>
              <a:rPr lang="zh-CN" altLang="en-US" dirty="0"/>
              <a:t>设计：双核心、链路捆绑</a:t>
            </a:r>
            <a:endParaRPr lang="en-US" altLang="zh-CN" dirty="0"/>
          </a:p>
          <a:p>
            <a:r>
              <a:rPr lang="zh-CN" altLang="en-US" dirty="0"/>
              <a:t>存储网络</a:t>
            </a:r>
            <a:endParaRPr lang="en-US" altLang="zh-CN" dirty="0"/>
          </a:p>
          <a:p>
            <a:pPr lvl="1"/>
            <a:r>
              <a:rPr lang="en-US" altLang="zh-CN" dirty="0"/>
              <a:t>4*100Gbps</a:t>
            </a:r>
            <a:r>
              <a:rPr lang="zh-CN" altLang="en-US" dirty="0"/>
              <a:t>上联数据中心核心</a:t>
            </a:r>
            <a:endParaRPr lang="en-US" altLang="zh-CN" dirty="0"/>
          </a:p>
          <a:p>
            <a:r>
              <a:rPr lang="zh-CN" altLang="en-US" dirty="0"/>
              <a:t>计算网络</a:t>
            </a:r>
            <a:endParaRPr lang="en-US" altLang="zh-CN" dirty="0"/>
          </a:p>
          <a:p>
            <a:pPr lvl="1"/>
            <a:r>
              <a:rPr lang="en-US" altLang="zh-CN" dirty="0"/>
              <a:t>4*40Gbps</a:t>
            </a:r>
            <a:r>
              <a:rPr lang="zh-CN" altLang="en-US" dirty="0"/>
              <a:t>上联数据中心核心</a:t>
            </a:r>
            <a:endParaRPr lang="en-US" altLang="zh-CN" dirty="0"/>
          </a:p>
          <a:p>
            <a:r>
              <a:rPr lang="en-US" altLang="zh-CN" dirty="0"/>
              <a:t>IPv4</a:t>
            </a:r>
            <a:r>
              <a:rPr lang="zh-CN" altLang="en-US" dirty="0"/>
              <a:t>和</a:t>
            </a:r>
            <a:r>
              <a:rPr lang="en-US" altLang="zh-CN" dirty="0"/>
              <a:t>IPv6</a:t>
            </a:r>
            <a:r>
              <a:rPr lang="zh-CN" altLang="en-US" dirty="0"/>
              <a:t>双栈支持</a:t>
            </a:r>
            <a:endParaRPr lang="en-US" altLang="zh-CN" dirty="0"/>
          </a:p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网格计算加入</a:t>
            </a:r>
            <a:r>
              <a:rPr lang="en-US" altLang="zh-CN" sz="2800" dirty="0">
                <a:solidFill>
                  <a:srgbClr val="0070C0"/>
                </a:solidFill>
              </a:rPr>
              <a:t>LHCONE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FA929A-45F9-4EF9-AF92-395EDAC7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57133896-584E-4EAC-8124-59054C12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5495514" cy="41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1F6E0-DEF0-49A0-8B81-E2B0BBA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HPC</a:t>
            </a:r>
            <a:r>
              <a:rPr lang="zh-CN" altLang="en-US" dirty="0"/>
              <a:t>网络：</a:t>
            </a:r>
            <a:r>
              <a:rPr lang="en-US" altLang="zh-CN" dirty="0"/>
              <a:t>RDMA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0BEBBB-D74B-4872-98B8-FE27AAC3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" y="904462"/>
            <a:ext cx="12240723" cy="5196302"/>
          </a:xfrm>
        </p:spPr>
        <p:txBody>
          <a:bodyPr/>
          <a:lstStyle/>
          <a:p>
            <a:r>
              <a:rPr kumimoji="1" lang="en-US" altLang="zh-CN" sz="2400" dirty="0"/>
              <a:t>HPC</a:t>
            </a:r>
            <a:r>
              <a:rPr kumimoji="1" lang="zh-CN" altLang="en-US" sz="2400" dirty="0"/>
              <a:t>场景下需要</a:t>
            </a:r>
            <a:r>
              <a:rPr kumimoji="1" lang="zh-CN" altLang="en-US" sz="2400" dirty="0">
                <a:solidFill>
                  <a:srgbClr val="FF0000"/>
                </a:solidFill>
              </a:rPr>
              <a:t>无损网络</a:t>
            </a:r>
            <a:r>
              <a:rPr kumimoji="1" lang="zh-CN" altLang="en-US" sz="2400" dirty="0"/>
              <a:t>实现超高带宽、超低延迟、零丢包，保障计算性能</a:t>
            </a:r>
            <a:endParaRPr lang="en-US" altLang="zh-CN" sz="2400" dirty="0"/>
          </a:p>
          <a:p>
            <a:pPr marL="228600" lvl="1">
              <a:buClr>
                <a:srgbClr val="FFC000"/>
              </a:buClr>
              <a:buSzPct val="80000"/>
            </a:pPr>
            <a:r>
              <a:rPr kumimoji="1" lang="zh-CN" altLang="en-US" dirty="0">
                <a:solidFill>
                  <a:srgbClr val="0070C0"/>
                </a:solidFill>
              </a:rPr>
              <a:t>调研</a:t>
            </a:r>
            <a:r>
              <a:rPr kumimoji="1" lang="en-US" altLang="zh-CN" dirty="0">
                <a:solidFill>
                  <a:srgbClr val="0070C0"/>
                </a:solidFill>
              </a:rPr>
              <a:t>HPC TOP500</a:t>
            </a:r>
            <a:r>
              <a:rPr kumimoji="1" lang="zh-CN" altLang="en-US" dirty="0">
                <a:solidFill>
                  <a:srgbClr val="0070C0"/>
                </a:solidFill>
              </a:rPr>
              <a:t>的无损网络技术实现方式</a:t>
            </a:r>
            <a:endParaRPr kumimoji="1"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/>
              <a:t>IB</a:t>
            </a:r>
            <a:r>
              <a:rPr lang="zh-CN" altLang="en-US" sz="2000" dirty="0"/>
              <a:t>生态封闭、部署成本高（</a:t>
            </a:r>
            <a:r>
              <a:rPr lang="en-US" altLang="zh-CN" sz="2000" dirty="0"/>
              <a:t>~2</a:t>
            </a:r>
            <a:r>
              <a:rPr lang="zh-CN" altLang="en-US" sz="2000" dirty="0"/>
              <a:t>倍以太网的价格）</a:t>
            </a:r>
            <a:endParaRPr lang="en-US" altLang="zh-CN" sz="2000" dirty="0"/>
          </a:p>
          <a:p>
            <a:pPr lvl="1"/>
            <a:r>
              <a:rPr lang="en-US" altLang="zh-CN" sz="2000" dirty="0" err="1">
                <a:solidFill>
                  <a:srgbClr val="FF0000"/>
                </a:solidFill>
              </a:rPr>
              <a:t>RoCE</a:t>
            </a:r>
            <a:r>
              <a:rPr lang="zh-CN" altLang="en-US" sz="2000" dirty="0">
                <a:solidFill>
                  <a:srgbClr val="FF0000"/>
                </a:solidFill>
              </a:rPr>
              <a:t>（基于以太网的无损网络技术）成为趋势和主流</a:t>
            </a:r>
            <a:endParaRPr lang="en-US" altLang="zh-CN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03B9BB-D366-4218-AAEE-91C4C020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045E3A-9267-5A4C-9D53-C91F9FCC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912" y="3086900"/>
            <a:ext cx="4718182" cy="33431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DB5A31-8874-ECCC-6FBA-472E69289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" y="2959007"/>
            <a:ext cx="5226990" cy="31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1" y="2588697"/>
            <a:ext cx="5291588" cy="1638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数据中心网络架构发展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843" y="1143001"/>
            <a:ext cx="11071035" cy="5033963"/>
          </a:xfrm>
        </p:spPr>
        <p:txBody>
          <a:bodyPr/>
          <a:lstStyle/>
          <a:p>
            <a:r>
              <a:rPr lang="zh-CN" altLang="en-US" sz="2400" dirty="0"/>
              <a:t>两种以太网网络架构</a:t>
            </a:r>
            <a:endParaRPr lang="en-US" altLang="zh-CN" sz="2400" dirty="0"/>
          </a:p>
          <a:p>
            <a:pPr lvl="1"/>
            <a:r>
              <a:rPr lang="zh-CN" altLang="en-US" sz="1800" dirty="0"/>
              <a:t>机框式大核心</a:t>
            </a:r>
            <a:r>
              <a:rPr lang="en-US" altLang="zh-CN" sz="1800" dirty="0"/>
              <a:t>+</a:t>
            </a:r>
            <a:r>
              <a:rPr lang="zh-CN" altLang="en-US" sz="1800" dirty="0"/>
              <a:t>星型架构</a:t>
            </a:r>
            <a:r>
              <a:rPr lang="en-US" altLang="zh-CN" sz="1800" dirty="0"/>
              <a:t>+M-lag</a:t>
            </a:r>
            <a:r>
              <a:rPr lang="zh-CN" altLang="en-US" sz="1800" dirty="0"/>
              <a:t>或堆叠</a:t>
            </a:r>
            <a:endParaRPr lang="en-US" altLang="zh-CN" sz="1800" dirty="0"/>
          </a:p>
          <a:p>
            <a:pPr lvl="1"/>
            <a:r>
              <a:rPr lang="en-US" altLang="zh-CN" sz="1800" dirty="0" err="1"/>
              <a:t>Spine+leaf</a:t>
            </a:r>
            <a:r>
              <a:rPr lang="zh-CN" altLang="en-US" sz="1800" dirty="0"/>
              <a:t>架构</a:t>
            </a:r>
            <a:r>
              <a:rPr lang="en-US" altLang="zh-CN" sz="1800" dirty="0"/>
              <a:t>+ECMP</a:t>
            </a: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网络监控</a:t>
            </a:r>
            <a:endParaRPr lang="en-US" altLang="zh-CN" sz="2400" dirty="0"/>
          </a:p>
          <a:p>
            <a:pPr lvl="1"/>
            <a:r>
              <a:rPr lang="en-US" altLang="zh-CN" sz="2000" dirty="0"/>
              <a:t>Telemetry </a:t>
            </a:r>
            <a:r>
              <a:rPr lang="en-US" altLang="zh-CN" sz="2000" dirty="0" err="1"/>
              <a:t>gRPC,INT</a:t>
            </a:r>
            <a:endParaRPr lang="en-US" altLang="zh-CN" sz="2000" dirty="0"/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月份怀柔</a:t>
            </a:r>
            <a:r>
              <a:rPr lang="en-US" altLang="zh-CN" sz="2400" dirty="0"/>
              <a:t>HEPS</a:t>
            </a:r>
            <a:r>
              <a:rPr lang="zh-CN" altLang="en-US" sz="2400" dirty="0"/>
              <a:t>数据中心机房将部署</a:t>
            </a:r>
            <a:r>
              <a:rPr lang="en-US" altLang="zh-CN" sz="2400" dirty="0"/>
              <a:t>spine-leaf</a:t>
            </a:r>
            <a:r>
              <a:rPr lang="zh-CN" altLang="en-US" sz="2400" dirty="0"/>
              <a:t>架构下的</a:t>
            </a:r>
            <a:r>
              <a:rPr lang="en-US" altLang="zh-CN" sz="2400" dirty="0" err="1"/>
              <a:t>RoCE</a:t>
            </a:r>
            <a:r>
              <a:rPr lang="zh-CN" altLang="en-US" sz="2400" dirty="0"/>
              <a:t>网络保障数据分析和处理业务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6" y="1908684"/>
            <a:ext cx="4137616" cy="240538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29524" y="1152880"/>
            <a:ext cx="2900153" cy="498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Overlay</a:t>
            </a:r>
            <a:r>
              <a:rPr lang="zh-CN" altLang="en-US" sz="2400" dirty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SDN</a:t>
            </a:r>
            <a:r>
              <a:rPr lang="zh-CN" altLang="en-US" sz="2400" dirty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架构</a:t>
            </a:r>
            <a:endParaRPr lang="en-US" altLang="zh-CN" sz="2400" dirty="0">
              <a:solidFill>
                <a:srgbClr val="0070C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58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园区网络基本功能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4391821" y="1036403"/>
            <a:ext cx="3927423" cy="17436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506882" y="1451598"/>
            <a:ext cx="3812362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功能</a:t>
            </a:r>
            <a:r>
              <a:rPr lang="en-US" altLang="zh-CN" sz="2000" dirty="0"/>
              <a:t>: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zh-CN" altLang="en-US" dirty="0"/>
              <a:t>有线、无线设备接入　</a:t>
            </a:r>
            <a:r>
              <a:rPr lang="en-US" altLang="zh-CN" dirty="0"/>
              <a:t>10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帐单自助查询</a:t>
            </a:r>
            <a:endParaRPr lang="en-US" altLang="zh-CN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流程</a:t>
            </a:r>
            <a:r>
              <a:rPr lang="en-US" altLang="zh-CN" sz="2000" dirty="0"/>
              <a:t>:</a:t>
            </a:r>
            <a:r>
              <a:rPr lang="zh-CN" altLang="en-US" sz="2000" dirty="0"/>
              <a:t>自助注册，负责人审批</a:t>
            </a:r>
            <a:endParaRPr lang="en-US" altLang="zh-CN" sz="2000" dirty="0"/>
          </a:p>
        </p:txBody>
      </p:sp>
      <p:sp>
        <p:nvSpPr>
          <p:cNvPr id="41" name="圆角矩形 40"/>
          <p:cNvSpPr/>
          <p:nvPr/>
        </p:nvSpPr>
        <p:spPr>
          <a:xfrm>
            <a:off x="8859385" y="1033804"/>
            <a:ext cx="2492188" cy="17759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893477" y="1568680"/>
            <a:ext cx="2424004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现场排查支持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网络及电话支持</a:t>
            </a:r>
            <a:endParaRPr lang="en-US" altLang="zh-CN" sz="2000" dirty="0"/>
          </a:p>
          <a:p>
            <a:pPr marL="57150"/>
            <a:endParaRPr lang="en-US" altLang="zh-CN" sz="2000" dirty="0"/>
          </a:p>
        </p:txBody>
      </p:sp>
      <p:sp>
        <p:nvSpPr>
          <p:cNvPr id="43" name="圆角矩形 42"/>
          <p:cNvSpPr/>
          <p:nvPr/>
        </p:nvSpPr>
        <p:spPr>
          <a:xfrm>
            <a:off x="4391821" y="2849254"/>
            <a:ext cx="3927423" cy="164588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506882" y="3386801"/>
            <a:ext cx="2772459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大型视频会议保障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无线会议码</a:t>
            </a:r>
            <a:endParaRPr lang="en-US" altLang="zh-CN" sz="2000" dirty="0"/>
          </a:p>
        </p:txBody>
      </p:sp>
      <p:sp>
        <p:nvSpPr>
          <p:cNvPr id="45" name="圆角矩形 44"/>
          <p:cNvSpPr/>
          <p:nvPr/>
        </p:nvSpPr>
        <p:spPr>
          <a:xfrm>
            <a:off x="1294084" y="2851468"/>
            <a:ext cx="2511598" cy="16436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294084" y="3286294"/>
            <a:ext cx="2458096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仪器共享平台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视频会议设备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图书馆应用</a:t>
            </a:r>
            <a:endParaRPr lang="en-US" altLang="zh-CN" sz="2000" dirty="0"/>
          </a:p>
        </p:txBody>
      </p:sp>
      <p:sp>
        <p:nvSpPr>
          <p:cNvPr id="47" name="流程图: 接点 46"/>
          <p:cNvSpPr/>
          <p:nvPr/>
        </p:nvSpPr>
        <p:spPr>
          <a:xfrm>
            <a:off x="4506882" y="1145791"/>
            <a:ext cx="188259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625003" y="1013169"/>
            <a:ext cx="270458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网络接入自助服务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流程图: 接点 48"/>
          <p:cNvSpPr/>
          <p:nvPr/>
        </p:nvSpPr>
        <p:spPr>
          <a:xfrm>
            <a:off x="8974446" y="1207113"/>
            <a:ext cx="178482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086332" y="1066115"/>
            <a:ext cx="213625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" lvl="0" algn="ctr"/>
            <a:r>
              <a: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网络故障处理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51" name="流程图: 接点 50"/>
          <p:cNvSpPr/>
          <p:nvPr/>
        </p:nvSpPr>
        <p:spPr>
          <a:xfrm>
            <a:off x="4506882" y="3018266"/>
            <a:ext cx="178482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591761" y="2881564"/>
            <a:ext cx="147348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7150" lvl="0" algn="ctr"/>
            <a:r>
              <a: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会议支持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53" name="流程图: 接点 52"/>
          <p:cNvSpPr/>
          <p:nvPr/>
        </p:nvSpPr>
        <p:spPr>
          <a:xfrm>
            <a:off x="1409144" y="3009228"/>
            <a:ext cx="178482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521028" y="2883939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0" algn="ctr"/>
            <a:r>
              <a: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网络应用保障</a:t>
            </a:r>
            <a:endParaRPr lang="en-US" altLang="zh-CN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4428978" y="4568455"/>
            <a:ext cx="5598200" cy="18253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流程图: 接点 55"/>
          <p:cNvSpPr/>
          <p:nvPr/>
        </p:nvSpPr>
        <p:spPr>
          <a:xfrm>
            <a:off x="4541350" y="4689360"/>
            <a:ext cx="178482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8859385" y="2849253"/>
            <a:ext cx="2492188" cy="177596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alpha val="24000"/>
                  <a:lumMod val="51000"/>
                  <a:lumOff val="49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8893477" y="3341597"/>
            <a:ext cx="2424004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基于帐号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15G</a:t>
            </a:r>
            <a:r>
              <a:rPr lang="zh-CN" altLang="en-US" sz="2000" dirty="0"/>
              <a:t>免费，科研流量免费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59" name="流程图: 接点 58"/>
          <p:cNvSpPr/>
          <p:nvPr/>
        </p:nvSpPr>
        <p:spPr>
          <a:xfrm>
            <a:off x="8974446" y="3022562"/>
            <a:ext cx="178482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9086332" y="2881564"/>
            <a:ext cx="213625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" lvl="0"/>
            <a:r>
              <a: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网络计费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704997" y="4639469"/>
            <a:ext cx="4875421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"/>
            <a:r>
              <a:rPr lang="zh-CN" altLang="en-US" dirty="0">
                <a:solidFill>
                  <a:prstClr val="black"/>
                </a:solidFill>
              </a:rPr>
              <a:t>统一认证</a:t>
            </a:r>
            <a:r>
              <a:rPr lang="en-US" altLang="zh-CN" dirty="0">
                <a:solidFill>
                  <a:prstClr val="black"/>
                </a:solidFill>
              </a:rPr>
              <a:t>	http://login.ihep.ac.cn	</a:t>
            </a:r>
          </a:p>
          <a:p>
            <a:pPr marL="57150"/>
            <a:r>
              <a:rPr lang="zh-CN" altLang="en-US" dirty="0">
                <a:solidFill>
                  <a:prstClr val="black"/>
                </a:solidFill>
              </a:rPr>
              <a:t>个人中心</a:t>
            </a:r>
            <a:r>
              <a:rPr lang="en-US" altLang="zh-CN" dirty="0">
                <a:solidFill>
                  <a:prstClr val="black"/>
                </a:solidFill>
              </a:rPr>
              <a:t>	http://portal.ihep.ac.cn	</a:t>
            </a:r>
          </a:p>
          <a:p>
            <a:pPr marL="57150"/>
            <a:r>
              <a:rPr lang="zh-CN" altLang="en-US" dirty="0">
                <a:solidFill>
                  <a:prstClr val="black"/>
                </a:solidFill>
              </a:rPr>
              <a:t>网络自助</a:t>
            </a:r>
            <a:r>
              <a:rPr lang="en-US" altLang="zh-CN" dirty="0">
                <a:solidFill>
                  <a:prstClr val="black"/>
                </a:solidFill>
              </a:rPr>
              <a:t>	http://network.ihep.ac.cn	</a:t>
            </a:r>
          </a:p>
          <a:p>
            <a:pPr marL="57150"/>
            <a:r>
              <a:rPr lang="zh-CN" altLang="en-US" dirty="0">
                <a:solidFill>
                  <a:prstClr val="black"/>
                </a:solidFill>
              </a:rPr>
              <a:t>故障申告</a:t>
            </a:r>
            <a:r>
              <a:rPr lang="en-US" altLang="zh-CN" dirty="0">
                <a:solidFill>
                  <a:prstClr val="black"/>
                </a:solidFill>
              </a:rPr>
              <a:t>	http://helpdesk.ihep.ac.cn</a:t>
            </a:r>
          </a:p>
          <a:p>
            <a:pPr marL="57150"/>
            <a:r>
              <a:rPr lang="zh-CN" altLang="en-US" dirty="0">
                <a:solidFill>
                  <a:prstClr val="black"/>
                </a:solidFill>
              </a:rPr>
              <a:t>网络信息</a:t>
            </a:r>
            <a:r>
              <a:rPr lang="en-US" altLang="zh-CN" dirty="0">
                <a:solidFill>
                  <a:prstClr val="black"/>
                </a:solidFill>
              </a:rPr>
              <a:t>	http://it.ihep.ac.cn</a:t>
            </a:r>
          </a:p>
          <a:p>
            <a:pPr marL="57150"/>
            <a:r>
              <a:rPr lang="zh-CN" altLang="en-US" dirty="0">
                <a:solidFill>
                  <a:prstClr val="black"/>
                </a:solidFill>
              </a:rPr>
              <a:t>正版化    </a:t>
            </a:r>
            <a:r>
              <a:rPr lang="en-US" altLang="zh-CN" dirty="0">
                <a:solidFill>
                  <a:prstClr val="black"/>
                </a:solidFill>
              </a:rPr>
              <a:t>	http://msca.ihep.ac.cn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1300040" y="1036403"/>
            <a:ext cx="2492188" cy="17727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294084" y="1593521"/>
            <a:ext cx="2511598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有线网络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无线网络</a:t>
            </a:r>
            <a:endParaRPr lang="en-US" altLang="zh-CN" sz="2000" dirty="0"/>
          </a:p>
          <a:p>
            <a:pPr marL="40005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64" name="流程图: 接点 63"/>
          <p:cNvSpPr/>
          <p:nvPr/>
        </p:nvSpPr>
        <p:spPr>
          <a:xfrm>
            <a:off x="1401568" y="1195725"/>
            <a:ext cx="188259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567410" y="1057527"/>
            <a:ext cx="147348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网络建设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1294084" y="4568455"/>
            <a:ext cx="2492188" cy="17727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1288128" y="5125573"/>
            <a:ext cx="2511598" cy="9848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统一身份识别</a:t>
            </a:r>
            <a:endParaRPr lang="en-US" altLang="zh-CN" sz="2000" dirty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zh-CN" dirty="0" err="1"/>
              <a:t>Mail,VPN,AFS</a:t>
            </a:r>
            <a:endParaRPr lang="en-US" altLang="zh-CN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单点登陆</a:t>
            </a:r>
            <a:endParaRPr lang="en-US" altLang="zh-CN" sz="2000" dirty="0"/>
          </a:p>
        </p:txBody>
      </p:sp>
      <p:sp>
        <p:nvSpPr>
          <p:cNvPr id="68" name="流程图: 接点 67"/>
          <p:cNvSpPr/>
          <p:nvPr/>
        </p:nvSpPr>
        <p:spPr>
          <a:xfrm>
            <a:off x="1395612" y="4727777"/>
            <a:ext cx="188259" cy="188259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51000">
                <a:schemeClr val="accent2">
                  <a:lumMod val="75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561452" y="4589579"/>
            <a:ext cx="147348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统一认证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98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E946-8BDA-4F0B-B3F7-38DCD5A7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高能所园区网络环境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D2843-09EA-440B-B02F-22F23B94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骨干带宽</a:t>
            </a:r>
            <a:r>
              <a:rPr lang="en-US" altLang="zh-CN" dirty="0"/>
              <a:t>2*40Gbps</a:t>
            </a:r>
          </a:p>
          <a:p>
            <a:r>
              <a:rPr lang="zh-CN" altLang="en-US" dirty="0"/>
              <a:t>有线网络</a:t>
            </a:r>
            <a:endParaRPr lang="en-US" altLang="zh-CN" dirty="0"/>
          </a:p>
          <a:p>
            <a:pPr lvl="1"/>
            <a:r>
              <a:rPr lang="zh-CN" altLang="en-US" sz="2000" dirty="0"/>
              <a:t>千兆接入，三层网络拓扑结构</a:t>
            </a:r>
            <a:endParaRPr lang="en-US" altLang="zh-CN" sz="2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双链路</a:t>
            </a:r>
            <a:r>
              <a:rPr lang="en-US" altLang="zh-CN" sz="2000" dirty="0"/>
              <a:t>10G</a:t>
            </a:r>
            <a:r>
              <a:rPr lang="zh-CN" altLang="en-US" sz="2000" dirty="0"/>
              <a:t>上联至汇聚</a:t>
            </a:r>
            <a:endParaRPr lang="en-US" altLang="zh-CN" sz="2000" dirty="0"/>
          </a:p>
          <a:p>
            <a:pPr lvl="1"/>
            <a:r>
              <a:rPr lang="zh-CN" altLang="en-US" sz="2000" dirty="0"/>
              <a:t>汇聚</a:t>
            </a:r>
            <a:r>
              <a:rPr lang="en-US" altLang="zh-CN" sz="2000" dirty="0"/>
              <a:t>40G</a:t>
            </a:r>
            <a:r>
              <a:rPr lang="zh-CN" altLang="en-US" sz="2000" dirty="0"/>
              <a:t>双上联至核心</a:t>
            </a:r>
            <a:endParaRPr lang="en-US" altLang="zh-CN" sz="2000" dirty="0"/>
          </a:p>
          <a:p>
            <a:r>
              <a:rPr lang="zh-CN" altLang="en-US" dirty="0"/>
              <a:t>全园区无线网络覆盖</a:t>
            </a:r>
            <a:endParaRPr lang="en-US" altLang="zh-CN" dirty="0"/>
          </a:p>
          <a:p>
            <a:pPr lvl="1"/>
            <a:r>
              <a:rPr lang="en-US" altLang="zh-CN" sz="2000" dirty="0" err="1"/>
              <a:t>ssid</a:t>
            </a:r>
            <a:r>
              <a:rPr lang="zh-CN" altLang="en-US" sz="2000" dirty="0"/>
              <a:t>：</a:t>
            </a:r>
            <a:r>
              <a:rPr lang="en-US" altLang="zh-CN" sz="2000" dirty="0"/>
              <a:t>IHEP/IHEP-5G/</a:t>
            </a:r>
            <a:r>
              <a:rPr lang="en-US" altLang="zh-CN" sz="2000" dirty="0" err="1"/>
              <a:t>eduroam</a:t>
            </a:r>
            <a:endParaRPr lang="en-US" altLang="zh-CN" sz="2000" dirty="0"/>
          </a:p>
          <a:p>
            <a:pPr lvl="1"/>
            <a:r>
              <a:rPr lang="zh-CN" altLang="en-US" sz="2000" dirty="0"/>
              <a:t>权限不同</a:t>
            </a:r>
            <a:endParaRPr lang="en-US" altLang="zh-CN" sz="2000" dirty="0"/>
          </a:p>
          <a:p>
            <a:pPr marL="228600" lvl="1"/>
            <a:r>
              <a:rPr lang="en-US" altLang="zh-CN" sz="2800" dirty="0">
                <a:solidFill>
                  <a:srgbClr val="0070C0"/>
                </a:solidFill>
              </a:rPr>
              <a:t>IPv4</a:t>
            </a:r>
            <a:r>
              <a:rPr lang="zh-CN" altLang="en-US" sz="2800" dirty="0">
                <a:solidFill>
                  <a:srgbClr val="0070C0"/>
                </a:solidFill>
              </a:rPr>
              <a:t>和</a:t>
            </a:r>
            <a:r>
              <a:rPr lang="en-US" altLang="zh-CN" sz="2800" dirty="0">
                <a:solidFill>
                  <a:srgbClr val="0070C0"/>
                </a:solidFill>
              </a:rPr>
              <a:t>IPv6</a:t>
            </a:r>
            <a:r>
              <a:rPr lang="zh-CN" altLang="en-US" sz="2800" dirty="0">
                <a:solidFill>
                  <a:srgbClr val="0070C0"/>
                </a:solidFill>
              </a:rPr>
              <a:t>双栈支持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C8BC7-FA3B-4335-A972-ED3F0F4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EDADF4-2C31-49A2-ACCF-1FC9E784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48" y="1277651"/>
            <a:ext cx="6308952" cy="44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E946-8BDA-4F0B-B3F7-38DCD5A7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eduroam</a:t>
            </a:r>
            <a:r>
              <a:rPr lang="en-US" altLang="zh-CN" dirty="0"/>
              <a:t>(I)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D2843-09EA-440B-B02F-22F23B94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658600" cy="5033963"/>
          </a:xfrm>
        </p:spPr>
        <p:txBody>
          <a:bodyPr/>
          <a:lstStyle/>
          <a:p>
            <a:r>
              <a:rPr lang="en-US" altLang="zh-CN" sz="2400" dirty="0" err="1"/>
              <a:t>eduroam</a:t>
            </a:r>
            <a:r>
              <a:rPr lang="zh-CN" altLang="zh-CN" sz="2400" dirty="0"/>
              <a:t>是一种</a:t>
            </a:r>
            <a:r>
              <a:rPr lang="zh-CN" altLang="zh-CN" sz="2400" dirty="0">
                <a:solidFill>
                  <a:srgbClr val="FF0000"/>
                </a:solidFill>
              </a:rPr>
              <a:t>无线</a:t>
            </a:r>
            <a:r>
              <a:rPr lang="en-US" altLang="zh-CN" sz="2400" dirty="0">
                <a:solidFill>
                  <a:srgbClr val="FF0000"/>
                </a:solidFill>
              </a:rPr>
              <a:t>WIFI</a:t>
            </a:r>
            <a:r>
              <a:rPr lang="zh-CN" altLang="zh-CN" sz="2400" dirty="0">
                <a:solidFill>
                  <a:srgbClr val="FF0000"/>
                </a:solidFill>
              </a:rPr>
              <a:t>全球漫游服务联盟</a:t>
            </a:r>
            <a:r>
              <a:rPr lang="zh-CN" altLang="zh-CN" sz="2400" dirty="0"/>
              <a:t>，目前已经覆盖全球七十多个国家和地区的大学及科研机构</a:t>
            </a:r>
            <a:endParaRPr lang="en-US" altLang="zh-CN" sz="2400" dirty="0"/>
          </a:p>
          <a:p>
            <a:r>
              <a:rPr lang="zh-CN" altLang="zh-CN" sz="2400" dirty="0"/>
              <a:t>参与该联盟的机构可</a:t>
            </a:r>
            <a:r>
              <a:rPr lang="zh-CN" altLang="zh-CN" sz="2400" b="1" dirty="0">
                <a:solidFill>
                  <a:srgbClr val="FF0000"/>
                </a:solidFill>
              </a:rPr>
              <a:t>使用</a:t>
            </a:r>
            <a:r>
              <a:rPr lang="zh-CN" altLang="en-US" sz="2400" b="1" dirty="0">
                <a:solidFill>
                  <a:srgbClr val="FF0000"/>
                </a:solidFill>
              </a:rPr>
              <a:t>本</a:t>
            </a:r>
            <a:r>
              <a:rPr lang="zh-CN" altLang="zh-CN" sz="2400" b="1" dirty="0">
                <a:solidFill>
                  <a:srgbClr val="FF0000"/>
                </a:solidFill>
              </a:rPr>
              <a:t>机构提供的合法账号</a:t>
            </a:r>
            <a:r>
              <a:rPr lang="zh-CN" altLang="zh-CN" sz="2400" dirty="0"/>
              <a:t>，在全球</a:t>
            </a:r>
            <a:r>
              <a:rPr lang="en-US" altLang="zh-CN" sz="2400" dirty="0" err="1"/>
              <a:t>eduroam</a:t>
            </a:r>
            <a:r>
              <a:rPr lang="zh-CN" altLang="en-US" sz="2400" dirty="0"/>
              <a:t>联盟</a:t>
            </a:r>
            <a:r>
              <a:rPr lang="zh-CN" altLang="zh-CN" sz="2400" dirty="0"/>
              <a:t>机构内实现</a:t>
            </a:r>
            <a:r>
              <a:rPr lang="zh-CN" altLang="en-US" sz="2400" dirty="0">
                <a:solidFill>
                  <a:srgbClr val="FF0000"/>
                </a:solidFill>
              </a:rPr>
              <a:t>无障碍的</a:t>
            </a:r>
            <a:r>
              <a:rPr lang="zh-CN" altLang="zh-CN" sz="2400" dirty="0">
                <a:solidFill>
                  <a:srgbClr val="FF0000"/>
                </a:solidFill>
              </a:rPr>
              <a:t>无线网络访问</a:t>
            </a:r>
          </a:p>
          <a:p>
            <a:r>
              <a:rPr lang="zh-CN" altLang="zh-CN" sz="2400" dirty="0"/>
              <a:t>极大地方便了漫游用户对</a:t>
            </a:r>
            <a:r>
              <a:rPr lang="zh-CN" altLang="en-US" sz="2400" dirty="0"/>
              <a:t>无线</a:t>
            </a:r>
            <a:r>
              <a:rPr lang="zh-CN" altLang="zh-CN" sz="2400" dirty="0"/>
              <a:t>网络的使用</a:t>
            </a:r>
            <a:r>
              <a:rPr lang="zh-CN" altLang="en-US" sz="2400" dirty="0"/>
              <a:t>，提高了网络接入效率</a:t>
            </a:r>
            <a:endParaRPr lang="en-US" altLang="zh-CN" sz="2400" dirty="0">
              <a:solidFill>
                <a:srgbClr val="595959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在高能所的协调和技术指导下，中国于</a:t>
            </a:r>
            <a:r>
              <a:rPr lang="en-US" altLang="zh-CN" sz="2400" dirty="0">
                <a:solidFill>
                  <a:srgbClr val="FF0000"/>
                </a:solidFill>
              </a:rPr>
              <a:t>2015</a:t>
            </a:r>
            <a:r>
              <a:rPr lang="zh-CN" altLang="en-US" sz="2400" dirty="0">
                <a:solidFill>
                  <a:srgbClr val="FF0000"/>
                </a:solidFill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月成功接入</a:t>
            </a:r>
            <a:r>
              <a:rPr lang="en-US" altLang="zh-CN" sz="2400" dirty="0">
                <a:solidFill>
                  <a:srgbClr val="FF0000"/>
                </a:solidFill>
              </a:rPr>
              <a:t>EDUROAM</a:t>
            </a:r>
          </a:p>
          <a:p>
            <a:pPr lvl="1"/>
            <a:r>
              <a:rPr lang="zh-CN" altLang="en-US" sz="2000" b="1" dirty="0"/>
              <a:t>高能所成为中国第一家接入</a:t>
            </a:r>
            <a:r>
              <a:rPr lang="en-US" altLang="zh-CN" sz="2000" b="1" dirty="0"/>
              <a:t>EDUROAM</a:t>
            </a:r>
            <a:r>
              <a:rPr lang="zh-CN" altLang="en-US" sz="2000" b="1" dirty="0"/>
              <a:t>的单位</a:t>
            </a:r>
            <a:endParaRPr lang="en-US" altLang="zh-CN" sz="2000" b="1" dirty="0"/>
          </a:p>
          <a:p>
            <a:pPr lvl="1"/>
            <a:r>
              <a:rPr lang="zh-CN" altLang="en-US" sz="2000" dirty="0"/>
              <a:t>成为示范，引领国内</a:t>
            </a:r>
            <a:r>
              <a:rPr lang="en-US" altLang="zh-CN" sz="2000" dirty="0"/>
              <a:t>158</a:t>
            </a:r>
            <a:r>
              <a:rPr lang="zh-CN" altLang="en-US" sz="2000" dirty="0"/>
              <a:t>个研究机构和高校加入</a:t>
            </a:r>
            <a:endParaRPr lang="en-US" altLang="zh-CN" sz="2000" dirty="0"/>
          </a:p>
          <a:p>
            <a:pPr lvl="1"/>
            <a:r>
              <a:rPr lang="zh-CN" altLang="en-US" sz="2000" dirty="0"/>
              <a:t>入选中国科学院</a:t>
            </a:r>
            <a:r>
              <a:rPr lang="en-US" altLang="zh-CN" sz="2000" dirty="0"/>
              <a:t>2015</a:t>
            </a:r>
            <a:r>
              <a:rPr lang="zh-CN" altLang="en-US" sz="2000" dirty="0"/>
              <a:t>年信息化蓝皮书重点推荐项目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C8BC7-FA3B-4335-A972-ED3F0F4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27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3B89-2945-44D5-BB30-30E0A873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eduroam</a:t>
            </a:r>
            <a:r>
              <a:rPr lang="en-US" altLang="zh-CN" dirty="0"/>
              <a:t>(II)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52342-7F2B-460A-9ECD-54C8427C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2"/>
            <a:ext cx="10972800" cy="2209798"/>
          </a:xfrm>
        </p:spPr>
        <p:txBody>
          <a:bodyPr/>
          <a:lstStyle/>
          <a:p>
            <a:r>
              <a:rPr lang="en-US" altLang="zh-CN" sz="2400" dirty="0" err="1"/>
              <a:t>eduroam</a:t>
            </a:r>
            <a:r>
              <a:rPr lang="zh-CN" altLang="en-US" sz="2400" dirty="0"/>
              <a:t>用户</a:t>
            </a:r>
            <a:r>
              <a:rPr lang="zh-CN" altLang="zh-CN" sz="2400" dirty="0"/>
              <a:t>在无线网络的接入认证时，采用</a:t>
            </a:r>
            <a:r>
              <a:rPr lang="en-US" altLang="zh-CN" sz="2400" dirty="0"/>
              <a:t>RADIUS</a:t>
            </a:r>
            <a:r>
              <a:rPr lang="zh-CN" altLang="zh-CN" sz="2400" dirty="0"/>
              <a:t>协议进行认证</a:t>
            </a:r>
            <a:endParaRPr lang="en-US" altLang="zh-CN" sz="2400" dirty="0"/>
          </a:p>
          <a:p>
            <a:r>
              <a:rPr lang="en-US" altLang="zh-CN" sz="2400" dirty="0" err="1"/>
              <a:t>eduroam</a:t>
            </a:r>
            <a:r>
              <a:rPr lang="zh-CN" altLang="zh-CN" sz="2400" dirty="0"/>
              <a:t>在成员机构之间建立一套树形</a:t>
            </a:r>
            <a:r>
              <a:rPr lang="en-US" altLang="zh-CN" sz="2400" dirty="0"/>
              <a:t>RADIUS</a:t>
            </a:r>
            <a:r>
              <a:rPr lang="zh-CN" altLang="zh-CN" sz="2400" dirty="0"/>
              <a:t>代理服务器</a:t>
            </a:r>
            <a:endParaRPr lang="en-US" altLang="zh-CN" sz="2400" dirty="0"/>
          </a:p>
          <a:p>
            <a:pPr lvl="1"/>
            <a:r>
              <a:rPr lang="zh-CN" altLang="en-US" sz="2000" dirty="0"/>
              <a:t>顶级认证服务器</a:t>
            </a:r>
            <a:endParaRPr lang="en-US" altLang="zh-CN" sz="2000" dirty="0"/>
          </a:p>
          <a:p>
            <a:pPr lvl="2"/>
            <a:r>
              <a:rPr lang="zh-CN" altLang="zh-CN" sz="1800" dirty="0"/>
              <a:t>设置在欧洲荷兰和丹麦</a:t>
            </a:r>
            <a:r>
              <a:rPr lang="en-US" altLang="zh-CN" sz="1800" dirty="0" err="1"/>
              <a:t>eduroam</a:t>
            </a:r>
            <a:r>
              <a:rPr lang="zh-CN" altLang="zh-CN" sz="1800" dirty="0"/>
              <a:t>中心，负责根据地域将不同的认证包转发到不同的联盟级服务器</a:t>
            </a:r>
            <a:endParaRPr lang="en-US" altLang="zh-CN" sz="1800" dirty="0"/>
          </a:p>
          <a:p>
            <a:pPr lvl="1"/>
            <a:r>
              <a:rPr lang="zh-CN" altLang="en-US" sz="2000" dirty="0"/>
              <a:t>联盟级认证服务器</a:t>
            </a:r>
            <a:endParaRPr lang="en-US" altLang="zh-CN" sz="2000" dirty="0"/>
          </a:p>
          <a:p>
            <a:pPr lvl="2"/>
            <a:r>
              <a:rPr lang="zh-CN" altLang="en-US" sz="1800" dirty="0"/>
              <a:t>国家</a:t>
            </a:r>
            <a:r>
              <a:rPr lang="en-US" altLang="zh-CN" sz="1800" dirty="0"/>
              <a:t>/</a:t>
            </a:r>
            <a:r>
              <a:rPr lang="zh-CN" altLang="en-US" sz="1800" dirty="0"/>
              <a:t>地区级别</a:t>
            </a:r>
            <a:r>
              <a:rPr lang="zh-CN" altLang="zh-CN" sz="1800" dirty="0"/>
              <a:t>，负责转发顶级认证服务器以及下级校园级科研教育机构的认证请求</a:t>
            </a:r>
            <a:endParaRPr lang="en-US" altLang="zh-CN" sz="1800" dirty="0"/>
          </a:p>
          <a:p>
            <a:pPr marL="914400" lvl="2" indent="0">
              <a:buNone/>
            </a:pPr>
            <a:endParaRPr lang="en-US" altLang="zh-CN" sz="18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70101-01FB-49E3-8391-964D0CF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C9AE9D-4AC8-4B85-8527-C0746101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90F5FCF-7828-4AD0-B065-B96C5FF57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52705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007930" imgH="4398933" progId="Visio.Drawing.11">
                  <p:embed/>
                </p:oleObj>
              </mc:Choice>
              <mc:Fallback>
                <p:oleObj name="Visio" r:id="rId2" imgW="8007930" imgH="4398933" progId="Visio.Drawing.11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190F5FCF-7828-4AD0-B065-B96C5FF57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52705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C67F3C2-6174-4014-A941-7F4F85E3B5E0}"/>
              </a:ext>
            </a:extLst>
          </p:cNvPr>
          <p:cNvSpPr txBox="1">
            <a:spLocks/>
          </p:cNvSpPr>
          <p:nvPr/>
        </p:nvSpPr>
        <p:spPr bwMode="auto">
          <a:xfrm>
            <a:off x="306181" y="3505201"/>
            <a:ext cx="88392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CN" sz="1800" b="0" dirty="0" err="1">
                <a:solidFill>
                  <a:srgbClr val="FF0000"/>
                </a:solidFill>
              </a:rPr>
              <a:t>eduroamCN</a:t>
            </a:r>
            <a:r>
              <a:rPr lang="zh-CN" altLang="zh-CN" sz="1800" b="0" dirty="0">
                <a:solidFill>
                  <a:srgbClr val="FF0000"/>
                </a:solidFill>
              </a:rPr>
              <a:t>联盟级</a:t>
            </a:r>
            <a:r>
              <a:rPr lang="zh-CN" altLang="en-US" sz="1800" b="0" dirty="0">
                <a:solidFill>
                  <a:srgbClr val="FF0000"/>
                </a:solidFill>
              </a:rPr>
              <a:t>认证</a:t>
            </a:r>
            <a:r>
              <a:rPr lang="zh-CN" altLang="zh-CN" sz="1800" b="0" dirty="0">
                <a:solidFill>
                  <a:srgbClr val="FF0000"/>
                </a:solidFill>
              </a:rPr>
              <a:t>服务器</a:t>
            </a:r>
            <a:r>
              <a:rPr lang="zh-CN" altLang="en-US" sz="1800" b="0" dirty="0">
                <a:solidFill>
                  <a:srgbClr val="FF0000"/>
                </a:solidFill>
              </a:rPr>
              <a:t>部署于</a:t>
            </a:r>
            <a:r>
              <a:rPr lang="zh-CN" altLang="zh-CN" sz="1800" b="0" dirty="0">
                <a:solidFill>
                  <a:srgbClr val="FF0000"/>
                </a:solidFill>
              </a:rPr>
              <a:t>中国科学院计算机网络信息中心</a:t>
            </a:r>
            <a:endParaRPr lang="en-US" altLang="zh-CN" sz="1800" b="0" dirty="0">
              <a:solidFill>
                <a:srgbClr val="FF0000"/>
              </a:solidFill>
            </a:endParaRPr>
          </a:p>
          <a:p>
            <a:pPr lvl="3"/>
            <a:r>
              <a:rPr lang="zh-CN" altLang="zh-CN" sz="1800" b="0" dirty="0"/>
              <a:t>负责转发顶级认证服务器以及下级以</a:t>
            </a:r>
            <a:r>
              <a:rPr lang="en-US" altLang="zh-CN" sz="1800" b="0" dirty="0"/>
              <a:t>.</a:t>
            </a:r>
            <a:r>
              <a:rPr lang="en-US" altLang="zh-CN" sz="1800" b="0" dirty="0" err="1"/>
              <a:t>cn</a:t>
            </a:r>
            <a:r>
              <a:rPr lang="zh-CN" altLang="zh-CN" sz="1800" b="0" dirty="0"/>
              <a:t>为后缀认证域的校园级科研教育机构的认证请求</a:t>
            </a:r>
            <a:endParaRPr lang="en-US" altLang="zh-CN" sz="1800" b="0" dirty="0"/>
          </a:p>
          <a:p>
            <a:pPr lvl="3"/>
            <a:r>
              <a:rPr lang="zh-CN" altLang="zh-CN" sz="1800" b="0" dirty="0"/>
              <a:t>目前已接入了包括中国科学院计算机网络信息中心、中国科学院高能物理研究所、北京大学等</a:t>
            </a:r>
            <a:r>
              <a:rPr lang="en-US" altLang="zh-CN" sz="1800" b="0" dirty="0"/>
              <a:t>158</a:t>
            </a:r>
            <a:r>
              <a:rPr lang="zh-CN" altLang="en-US" sz="1800" b="0" dirty="0"/>
              <a:t>个</a:t>
            </a:r>
            <a:r>
              <a:rPr lang="zh-CN" altLang="zh-CN" sz="1800" b="0" dirty="0"/>
              <a:t>校园级认证服务器</a:t>
            </a:r>
            <a:endParaRPr lang="en-US" altLang="zh-CN" sz="1800" b="0" dirty="0"/>
          </a:p>
          <a:p>
            <a:pPr lvl="1"/>
            <a:r>
              <a:rPr lang="zh-CN" altLang="en-US" sz="2000" b="0" dirty="0"/>
              <a:t>校园级认证服务器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96364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3B89-2945-44D5-BB30-30E0A873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用户如何使用</a:t>
            </a:r>
            <a:r>
              <a:rPr lang="en-US" altLang="zh-CN" dirty="0" err="1"/>
              <a:t>eduroam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52342-7F2B-460A-9ECD-54C8427C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2"/>
            <a:ext cx="10972800" cy="5333998"/>
          </a:xfrm>
        </p:spPr>
        <p:txBody>
          <a:bodyPr/>
          <a:lstStyle/>
          <a:p>
            <a:r>
              <a:rPr lang="zh-CN" altLang="en-US" sz="2400" dirty="0"/>
              <a:t>高能所提供两种认证方式（</a:t>
            </a:r>
            <a:r>
              <a:rPr lang="en-US" altLang="zh-CN" sz="2400" dirty="0"/>
              <a:t>eduroam.ihep.ac.cn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000" dirty="0"/>
              <a:t>统一认证账号</a:t>
            </a:r>
            <a:endParaRPr lang="en-US" altLang="zh-CN" sz="2000" dirty="0"/>
          </a:p>
          <a:p>
            <a:pPr lvl="1"/>
            <a:r>
              <a:rPr lang="zh-CN" altLang="en-US" sz="2000" dirty="0"/>
              <a:t>证书认证</a:t>
            </a:r>
            <a:endParaRPr lang="en-US" altLang="zh-CN" sz="2000" dirty="0"/>
          </a:p>
          <a:p>
            <a:pPr marL="228600" lvl="1"/>
            <a:r>
              <a:rPr lang="zh-CN" altLang="en-US" dirty="0">
                <a:solidFill>
                  <a:srgbClr val="0070C0"/>
                </a:solidFill>
              </a:rPr>
              <a:t>高能所用户无线漫游使用</a:t>
            </a:r>
            <a:r>
              <a:rPr lang="en-US" altLang="zh-CN" dirty="0" err="1">
                <a:solidFill>
                  <a:srgbClr val="0070C0"/>
                </a:solidFill>
              </a:rPr>
              <a:t>eduroam</a:t>
            </a:r>
            <a:endParaRPr lang="en-US" altLang="zh-CN" dirty="0">
              <a:solidFill>
                <a:srgbClr val="0070C0"/>
              </a:solidFill>
            </a:endParaRPr>
          </a:p>
          <a:p>
            <a:pPr marL="685800" lvl="2"/>
            <a:r>
              <a:rPr lang="zh-CN" altLang="en-US" dirty="0">
                <a:solidFill>
                  <a:srgbClr val="FF0000"/>
                </a:solidFill>
              </a:rPr>
              <a:t>连接协议配置</a:t>
            </a:r>
            <a:endParaRPr lang="en-US" altLang="zh-CN" dirty="0">
              <a:solidFill>
                <a:srgbClr val="FF0000"/>
              </a:solidFill>
            </a:endParaRPr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统一认证账号：</a:t>
            </a:r>
            <a:r>
              <a:rPr lang="en-US" altLang="zh-CN" sz="1600" dirty="0">
                <a:solidFill>
                  <a:schemeClr val="tx1"/>
                </a:solidFill>
              </a:rPr>
              <a:t>PEAP</a:t>
            </a:r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证书认证：</a:t>
            </a:r>
            <a:r>
              <a:rPr lang="en-US" altLang="zh-CN" sz="1600" dirty="0">
                <a:solidFill>
                  <a:schemeClr val="tx1"/>
                </a:solidFill>
              </a:rPr>
              <a:t>TLS</a:t>
            </a:r>
          </a:p>
          <a:p>
            <a:pPr marL="685800" lvl="2"/>
            <a:r>
              <a:rPr lang="zh-CN" altLang="en-US" dirty="0">
                <a:solidFill>
                  <a:srgbClr val="FF0000"/>
                </a:solidFill>
              </a:rPr>
              <a:t>建议使用证书</a:t>
            </a:r>
            <a:endParaRPr lang="en-US" altLang="zh-CN" dirty="0"/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安装高能所</a:t>
            </a:r>
            <a:r>
              <a:rPr lang="en-US" altLang="zh-CN" sz="1600" dirty="0" err="1">
                <a:solidFill>
                  <a:schemeClr val="tx1"/>
                </a:solidFill>
              </a:rPr>
              <a:t>eduroam</a:t>
            </a:r>
            <a:r>
              <a:rPr lang="zh-CN" altLang="en-US" sz="1600" dirty="0">
                <a:solidFill>
                  <a:schemeClr val="tx1"/>
                </a:solidFill>
              </a:rPr>
              <a:t>根证书</a:t>
            </a:r>
            <a:r>
              <a:rPr lang="en-US" altLang="zh-CN" sz="1600" dirty="0">
                <a:solidFill>
                  <a:schemeClr val="tx1"/>
                </a:solidFill>
              </a:rPr>
              <a:t>: </a:t>
            </a:r>
            <a:r>
              <a:rPr lang="en-US" altLang="zh-CN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http://eduroam.ihep.ac.cn/ca/create?fileName=ca.p12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安装高能所</a:t>
            </a:r>
            <a:r>
              <a:rPr lang="en-US" altLang="zh-CN" sz="1600" dirty="0" err="1">
                <a:solidFill>
                  <a:schemeClr val="tx1"/>
                </a:solidFill>
              </a:rPr>
              <a:t>eduroam</a:t>
            </a:r>
            <a:r>
              <a:rPr lang="zh-CN" altLang="en-US" sz="1600" dirty="0">
                <a:solidFill>
                  <a:schemeClr val="tx1"/>
                </a:solidFill>
              </a:rPr>
              <a:t>个人证书</a:t>
            </a:r>
            <a:r>
              <a:rPr lang="en-US" altLang="zh-CN" sz="1600" dirty="0">
                <a:solidFill>
                  <a:schemeClr val="tx1"/>
                </a:solidFill>
              </a:rPr>
              <a:t>: </a:t>
            </a:r>
            <a:r>
              <a:rPr lang="en-US" altLang="zh-CN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http://eduroam.ihep.ac.cn/ca/create?fileName=client.p12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28600" lvl="1"/>
            <a:r>
              <a:rPr lang="en-US" altLang="zh-CN" dirty="0">
                <a:solidFill>
                  <a:srgbClr val="0070C0"/>
                </a:solidFill>
              </a:rPr>
              <a:t>More details</a:t>
            </a:r>
          </a:p>
          <a:p>
            <a:pPr marL="685800" lvl="2"/>
            <a:r>
              <a:rPr lang="en-US" altLang="zh-CN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http://it.ihep.ac.cn/images/yhfw/lfry/wljr/eduroam/2015/04/13/087A3B60E0357DD4F2FC7CE3D6B1DB96.pdf</a:t>
            </a:r>
            <a:endParaRPr lang="en-US" altLang="zh-CN" sz="16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70101-01FB-49E3-8391-964D0CF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C9AE9D-4AC8-4B85-8527-C0746101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F22142F-A640-4AC9-B7E1-862B19E9C22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0"/>
            <a:ext cx="2129155" cy="2679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CDCF0FE-817D-4A65-ADBD-B52234C95F5F}"/>
              </a:ext>
            </a:extLst>
          </p:cNvPr>
          <p:cNvCxnSpPr/>
          <p:nvPr/>
        </p:nvCxnSpPr>
        <p:spPr>
          <a:xfrm flipV="1">
            <a:off x="3438525" y="2206307"/>
            <a:ext cx="6096000" cy="106680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FA824872-AFF4-4360-BB7B-A1B3DED0C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57720"/>
            <a:ext cx="9167654" cy="53801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2B12D3-EB20-4388-AE7C-473CAB5E685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438400" y="2381349"/>
            <a:ext cx="4725670" cy="2806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38B04B-51A8-4AE2-AD51-36CEDCA11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4192" y="1828800"/>
            <a:ext cx="6938962" cy="41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园区有线网络接入控制系统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三层架构，基于</a:t>
            </a:r>
            <a:r>
              <a:rPr lang="en-US" altLang="zh-CN" dirty="0"/>
              <a:t>SDN</a:t>
            </a:r>
            <a:r>
              <a:rPr lang="zh-CN" altLang="en-US" dirty="0"/>
              <a:t>架构</a:t>
            </a:r>
          </a:p>
          <a:p>
            <a:pPr lvl="1"/>
            <a:r>
              <a:rPr lang="zh-CN" altLang="en-US" dirty="0"/>
              <a:t>应用层	　　面对用户，自研软件</a:t>
            </a:r>
          </a:p>
          <a:p>
            <a:pPr lvl="1"/>
            <a:r>
              <a:rPr lang="zh-CN" altLang="en-US" dirty="0"/>
              <a:t>控制层	　　面向设备，商业产品</a:t>
            </a:r>
          </a:p>
          <a:p>
            <a:pPr lvl="1"/>
            <a:r>
              <a:rPr lang="zh-CN" altLang="en-US" dirty="0"/>
              <a:t>基础设施层</a:t>
            </a: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06" y="1309958"/>
            <a:ext cx="4997725" cy="340912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8" y="3099392"/>
            <a:ext cx="5758888" cy="32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EE987-FAAA-DE95-C667-CA4E8F11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323D24-4BC7-24EE-B3C1-CBCBD889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dirty="0"/>
              <a:t>高能所网络发展历史</a:t>
            </a:r>
            <a:endParaRPr kumimoji="1"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dirty="0"/>
              <a:t>高能所网络环境概况</a:t>
            </a:r>
            <a:endParaRPr kumimoji="1"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dirty="0"/>
              <a:t>高能所广域网络环境介绍</a:t>
            </a:r>
            <a:endParaRPr kumimoji="1"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dirty="0"/>
              <a:t>高能所数据中心网络环境介绍</a:t>
            </a:r>
            <a:endParaRPr kumimoji="1"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dirty="0"/>
              <a:t>高能所园区网络环境及接入流程</a:t>
            </a:r>
            <a:endParaRPr kumimoji="1" lang="en-US" altLang="zh-CN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dirty="0"/>
              <a:t>网络基础知识及园区网络接入故障排查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636284-A6EF-2D92-6F5A-80B9F136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08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园区有线网络接入准备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连接墙口或</a:t>
            </a:r>
            <a:r>
              <a:rPr lang="en-US" altLang="zh-CN" dirty="0"/>
              <a:t>SW</a:t>
            </a:r>
          </a:p>
          <a:p>
            <a:r>
              <a:rPr lang="zh-CN" altLang="en-US" dirty="0"/>
              <a:t>网线网卡正常</a:t>
            </a:r>
          </a:p>
          <a:p>
            <a:r>
              <a:rPr lang="zh-CN" altLang="en-US" dirty="0"/>
              <a:t>自动获得</a:t>
            </a:r>
            <a:r>
              <a:rPr lang="en-US" altLang="zh-CN" dirty="0"/>
              <a:t>IP</a:t>
            </a:r>
            <a:r>
              <a:rPr lang="zh-CN" altLang="en-US" dirty="0"/>
              <a:t>地址</a:t>
            </a: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303" y="1066800"/>
            <a:ext cx="1795252" cy="20511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50" y="1393941"/>
            <a:ext cx="5530308" cy="3203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629" y="4820862"/>
            <a:ext cx="1812083" cy="15862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61" y="4337761"/>
            <a:ext cx="3511189" cy="197504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659262" y="5209488"/>
            <a:ext cx="887377" cy="553824"/>
            <a:chOff x="8058117" y="4481600"/>
            <a:chExt cx="887377" cy="553824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8320963" y="4481600"/>
              <a:ext cx="624531" cy="543161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058117" y="4600528"/>
              <a:ext cx="281788" cy="434896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46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园区无线网络接入准备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80" y="1029844"/>
            <a:ext cx="2302313" cy="459954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1" name="Picture 2" descr="https://img0.baidu.com/it/u=1701235069,3683970856&amp;fm=253&amp;fmt=auto&amp;app=138&amp;f=JPEG?w=445&amp;h=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83" y="1180729"/>
            <a:ext cx="867624" cy="647306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1820455" y="1242772"/>
            <a:ext cx="69602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dirty="0"/>
              <a:t>IHEP</a:t>
            </a:r>
            <a:endParaRPr lang="zh-CN" altLang="en-US" sz="2000" dirty="0"/>
          </a:p>
        </p:txBody>
      </p:sp>
      <p:pic>
        <p:nvPicPr>
          <p:cNvPr id="13" name="Picture 2" descr="https://img0.baidu.com/it/u=1701235069,3683970856&amp;fm=253&amp;fmt=auto&amp;app=138&amp;f=JPEG?w=445&amp;h=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83" y="1926420"/>
            <a:ext cx="867624" cy="647306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1820455" y="1988463"/>
            <a:ext cx="132279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dirty="0"/>
              <a:t>IHEP-2.4G</a:t>
            </a:r>
            <a:endParaRPr lang="zh-CN" altLang="en-US" sz="2000" dirty="0"/>
          </a:p>
        </p:txBody>
      </p:sp>
      <p:pic>
        <p:nvPicPr>
          <p:cNvPr id="15" name="Picture 2" descr="https://img0.baidu.com/it/u=1701235069,3683970856&amp;fm=253&amp;fmt=auto&amp;app=138&amp;f=JPEG?w=445&amp;h=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83" y="2682311"/>
            <a:ext cx="867624" cy="647306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820455" y="2744354"/>
            <a:ext cx="1132041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dirty="0"/>
              <a:t>IHEP-5G</a:t>
            </a:r>
            <a:endParaRPr lang="zh-CN" altLang="en-US" sz="2000" dirty="0"/>
          </a:p>
        </p:txBody>
      </p:sp>
      <p:pic>
        <p:nvPicPr>
          <p:cNvPr id="17" name="Picture 2" descr="https://img0.baidu.com/it/u=1701235069,3683970856&amp;fm=253&amp;fmt=auto&amp;app=138&amp;f=JPEG?w=445&amp;h=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83" y="3510290"/>
            <a:ext cx="867624" cy="647306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1820455" y="3572333"/>
            <a:ext cx="1183337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dirty="0" err="1"/>
              <a:t>eduroam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3509346" y="1386380"/>
            <a:ext cx="48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zh-CN" altLang="en-US" dirty="0"/>
              <a:t>支持</a:t>
            </a:r>
            <a:r>
              <a:rPr lang="en-US" altLang="zh-CN" dirty="0"/>
              <a:t>2.4G</a:t>
            </a:r>
            <a:r>
              <a:rPr lang="zh-CN" altLang="en-US" dirty="0"/>
              <a:t>和</a:t>
            </a:r>
            <a:r>
              <a:rPr lang="en-US" altLang="zh-CN" dirty="0"/>
              <a:t>5G</a:t>
            </a:r>
            <a:r>
              <a:rPr lang="zh-CN" altLang="en-US" dirty="0"/>
              <a:t>信号，终端设备自动选择</a:t>
            </a:r>
            <a:endParaRPr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3509346" y="3378449"/>
            <a:ext cx="484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zh-CN" altLang="en-US" dirty="0"/>
              <a:t>支持环球跨域无线漫游认证，不建议所内人员使用；可以访问所外，不能访问所内</a:t>
            </a:r>
            <a:endParaRPr lang="en-US" altLang="zh-CN" dirty="0"/>
          </a:p>
        </p:txBody>
      </p:sp>
      <p:sp>
        <p:nvSpPr>
          <p:cNvPr id="21" name="矩形 20"/>
          <p:cNvSpPr/>
          <p:nvPr/>
        </p:nvSpPr>
        <p:spPr>
          <a:xfrm>
            <a:off x="3509346" y="2020080"/>
            <a:ext cx="48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zh-CN" altLang="en-US" dirty="0"/>
              <a:t>人工选择</a:t>
            </a:r>
            <a:r>
              <a:rPr lang="en-US" altLang="zh-CN" dirty="0"/>
              <a:t>WIFI</a:t>
            </a:r>
            <a:r>
              <a:rPr lang="zh-CN" altLang="en-US" dirty="0"/>
              <a:t>信号，为</a:t>
            </a:r>
            <a:r>
              <a:rPr lang="en-US" altLang="zh-CN" dirty="0"/>
              <a:t>5G</a:t>
            </a:r>
            <a:r>
              <a:rPr lang="zh-CN" altLang="en-US" dirty="0"/>
              <a:t>优先设备提供选择</a:t>
            </a:r>
            <a:endParaRPr lang="en-US" altLang="zh-CN" dirty="0"/>
          </a:p>
        </p:txBody>
      </p:sp>
      <p:sp>
        <p:nvSpPr>
          <p:cNvPr id="22" name="矩形 21"/>
          <p:cNvSpPr/>
          <p:nvPr/>
        </p:nvSpPr>
        <p:spPr>
          <a:xfrm>
            <a:off x="3509346" y="2719923"/>
            <a:ext cx="48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zh-CN" altLang="en-US" dirty="0"/>
              <a:t>人工选择</a:t>
            </a:r>
            <a:r>
              <a:rPr lang="en-US" altLang="zh-CN" dirty="0"/>
              <a:t>WIFI</a:t>
            </a:r>
            <a:r>
              <a:rPr lang="zh-CN" altLang="en-US" dirty="0"/>
              <a:t>信号，为</a:t>
            </a:r>
            <a:r>
              <a:rPr lang="en-US" altLang="zh-CN" dirty="0"/>
              <a:t>2.4G</a:t>
            </a:r>
            <a:r>
              <a:rPr lang="zh-CN" altLang="en-US" dirty="0"/>
              <a:t>优先设备提供选择</a:t>
            </a:r>
            <a:endParaRPr lang="en-US" altLang="zh-CN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467" y="4086823"/>
            <a:ext cx="6934430" cy="25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园区网络接入系统及流程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991709" y="1402932"/>
            <a:ext cx="4825536" cy="263562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9" y="2287357"/>
            <a:ext cx="504575" cy="555887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1346384" y="2494010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816230" y="2494010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02541" y="2262781"/>
            <a:ext cx="147027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200" dirty="0"/>
              <a:t>职工学生</a:t>
            </a:r>
            <a:endParaRPr lang="en-US" altLang="zh-CN" sz="1200" dirty="0"/>
          </a:p>
          <a:p>
            <a:r>
              <a:rPr lang="zh-CN" altLang="en-US" sz="1200" dirty="0"/>
              <a:t>客座外聘联合培养</a:t>
            </a:r>
            <a:endParaRPr lang="en-US" altLang="zh-CN" sz="1200" dirty="0"/>
          </a:p>
          <a:p>
            <a:r>
              <a:rPr lang="zh-CN" altLang="en-US" sz="1200" dirty="0"/>
              <a:t>短期来访</a:t>
            </a:r>
            <a:endParaRPr lang="en-US" altLang="zh-CN" sz="1200" dirty="0"/>
          </a:p>
          <a:p>
            <a:r>
              <a:rPr lang="zh-CN" altLang="en-US" sz="1200" dirty="0"/>
              <a:t>会议码</a:t>
            </a:r>
          </a:p>
        </p:txBody>
      </p:sp>
      <p:sp>
        <p:nvSpPr>
          <p:cNvPr id="12" name="矩形 11"/>
          <p:cNvSpPr/>
          <p:nvPr/>
        </p:nvSpPr>
        <p:spPr>
          <a:xfrm>
            <a:off x="3339786" y="1923032"/>
            <a:ext cx="121058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身份选择</a:t>
            </a:r>
          </a:p>
        </p:txBody>
      </p:sp>
      <p:sp>
        <p:nvSpPr>
          <p:cNvPr id="13" name="矩形 12"/>
          <p:cNvSpPr/>
          <p:nvPr/>
        </p:nvSpPr>
        <p:spPr>
          <a:xfrm>
            <a:off x="5234222" y="1923032"/>
            <a:ext cx="121058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身份认证</a:t>
            </a:r>
          </a:p>
        </p:txBody>
      </p:sp>
      <p:sp>
        <p:nvSpPr>
          <p:cNvPr id="14" name="矩形 13"/>
          <p:cNvSpPr/>
          <p:nvPr/>
        </p:nvSpPr>
        <p:spPr>
          <a:xfrm>
            <a:off x="7003130" y="1535140"/>
            <a:ext cx="419858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身份信息      接入地点，</a:t>
            </a:r>
            <a:r>
              <a:rPr lang="zh-CN" altLang="en-US" sz="2000" dirty="0">
                <a:solidFill>
                  <a:srgbClr val="FF0000"/>
                </a:solidFill>
              </a:rPr>
              <a:t>课题负责人</a:t>
            </a:r>
          </a:p>
        </p:txBody>
      </p:sp>
      <p:sp>
        <p:nvSpPr>
          <p:cNvPr id="15" name="矩形 14"/>
          <p:cNvSpPr/>
          <p:nvPr/>
        </p:nvSpPr>
        <p:spPr>
          <a:xfrm>
            <a:off x="7003130" y="2064032"/>
            <a:ext cx="214674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设备类型      用途</a:t>
            </a:r>
          </a:p>
        </p:txBody>
      </p:sp>
      <p:sp>
        <p:nvSpPr>
          <p:cNvPr id="16" name="矩形 15"/>
          <p:cNvSpPr/>
          <p:nvPr/>
        </p:nvSpPr>
        <p:spPr>
          <a:xfrm>
            <a:off x="7003130" y="2785416"/>
            <a:ext cx="121058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设备信息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8455427" y="2433237"/>
            <a:ext cx="3361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网络类型</a:t>
            </a:r>
            <a:r>
              <a:rPr lang="en-US" altLang="zh-CN" dirty="0"/>
              <a:t>:</a:t>
            </a:r>
            <a:r>
              <a:rPr lang="zh-CN" altLang="en-US" dirty="0"/>
              <a:t>  有线</a:t>
            </a:r>
            <a:r>
              <a:rPr lang="en-US" altLang="zh-CN" dirty="0"/>
              <a:t>/</a:t>
            </a:r>
            <a:r>
              <a:rPr lang="zh-CN" altLang="en-US" dirty="0"/>
              <a:t>无线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在线离线</a:t>
            </a:r>
            <a:r>
              <a:rPr lang="en-US" altLang="zh-CN" dirty="0"/>
              <a:t>:  </a:t>
            </a:r>
            <a:r>
              <a:rPr lang="zh-CN" altLang="en-US" dirty="0"/>
              <a:t>当前设备</a:t>
            </a:r>
            <a:r>
              <a:rPr lang="en-US" altLang="zh-CN" dirty="0"/>
              <a:t>/</a:t>
            </a:r>
            <a:r>
              <a:rPr lang="zh-CN" altLang="en-US" dirty="0"/>
              <a:t>其他设备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接入定位</a:t>
            </a:r>
            <a:r>
              <a:rPr lang="en-US" altLang="zh-CN" dirty="0"/>
              <a:t>:  </a:t>
            </a:r>
            <a:r>
              <a:rPr lang="zh-CN" altLang="en-US" dirty="0"/>
              <a:t>建筑、房间、墙口号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主机识别</a:t>
            </a:r>
            <a:r>
              <a:rPr lang="en-US" altLang="zh-CN" dirty="0"/>
              <a:t>:  MAC</a:t>
            </a:r>
            <a:r>
              <a:rPr lang="zh-CN" altLang="en-US" dirty="0"/>
              <a:t>地址自动发现</a:t>
            </a:r>
            <a:endParaRPr lang="en-US" altLang="zh-CN" dirty="0"/>
          </a:p>
          <a:p>
            <a:r>
              <a:rPr lang="zh-CN" altLang="en-US" dirty="0"/>
              <a:t>到期时间</a:t>
            </a:r>
            <a:r>
              <a:rPr lang="en-US" altLang="zh-CN" dirty="0"/>
              <a:t>:  </a:t>
            </a:r>
            <a:r>
              <a:rPr lang="zh-CN" altLang="en-US" dirty="0"/>
              <a:t>有效期</a:t>
            </a:r>
          </a:p>
        </p:txBody>
      </p:sp>
      <p:sp>
        <p:nvSpPr>
          <p:cNvPr id="18" name="直角上箭头 17"/>
          <p:cNvSpPr/>
          <p:nvPr/>
        </p:nvSpPr>
        <p:spPr>
          <a:xfrm rot="16200000" flipH="1">
            <a:off x="8965163" y="4183849"/>
            <a:ext cx="719159" cy="722423"/>
          </a:xfrm>
          <a:prstGeom prst="bentUpArrow">
            <a:avLst>
              <a:gd name="adj1" fmla="val 16313"/>
              <a:gd name="adj2" fmla="val 16314"/>
              <a:gd name="adj3" fmla="val 25000"/>
            </a:avLst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97" y="4286497"/>
            <a:ext cx="909224" cy="95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右箭头 19"/>
          <p:cNvSpPr/>
          <p:nvPr/>
        </p:nvSpPr>
        <p:spPr>
          <a:xfrm flipH="1">
            <a:off x="6794435" y="4635168"/>
            <a:ext cx="478224" cy="25101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082" y="4338707"/>
            <a:ext cx="1072366" cy="843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右箭头 21"/>
          <p:cNvSpPr/>
          <p:nvPr/>
        </p:nvSpPr>
        <p:spPr>
          <a:xfrm>
            <a:off x="6444182" y="2494010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842" y="2260799"/>
            <a:ext cx="843275" cy="90381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558" y="4399000"/>
            <a:ext cx="1828737" cy="723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右箭头 24"/>
          <p:cNvSpPr/>
          <p:nvPr/>
        </p:nvSpPr>
        <p:spPr>
          <a:xfrm flipH="1">
            <a:off x="4787250" y="4635168"/>
            <a:ext cx="478224" cy="25101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6" name="右箭头 25"/>
          <p:cNvSpPr/>
          <p:nvPr/>
        </p:nvSpPr>
        <p:spPr>
          <a:xfrm rot="19665133">
            <a:off x="1275964" y="1929546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807559" y="3099394"/>
            <a:ext cx="954107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查费用</a:t>
            </a:r>
          </a:p>
        </p:txBody>
      </p:sp>
      <p:sp>
        <p:nvSpPr>
          <p:cNvPr id="28" name="右箭头 27"/>
          <p:cNvSpPr/>
          <p:nvPr/>
        </p:nvSpPr>
        <p:spPr>
          <a:xfrm rot="2109175">
            <a:off x="1288791" y="3054328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705657" y="1709569"/>
            <a:ext cx="121058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管理设备</a:t>
            </a:r>
          </a:p>
        </p:txBody>
      </p:sp>
      <p:sp>
        <p:nvSpPr>
          <p:cNvPr id="30" name="矩形 29"/>
          <p:cNvSpPr/>
          <p:nvPr/>
        </p:nvSpPr>
        <p:spPr>
          <a:xfrm>
            <a:off x="1746969" y="2411916"/>
            <a:ext cx="121058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注册设备</a:t>
            </a:r>
          </a:p>
        </p:txBody>
      </p:sp>
      <p:sp>
        <p:nvSpPr>
          <p:cNvPr id="31" name="右箭头 30"/>
          <p:cNvSpPr/>
          <p:nvPr/>
        </p:nvSpPr>
        <p:spPr>
          <a:xfrm>
            <a:off x="2916795" y="2494010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上箭头 31"/>
          <p:cNvSpPr/>
          <p:nvPr/>
        </p:nvSpPr>
        <p:spPr>
          <a:xfrm rot="16200000" flipH="1">
            <a:off x="5431903" y="5490134"/>
            <a:ext cx="719159" cy="722423"/>
          </a:xfrm>
          <a:prstGeom prst="bentUpArrow">
            <a:avLst>
              <a:gd name="adj1" fmla="val 16313"/>
              <a:gd name="adj2" fmla="val 16314"/>
              <a:gd name="adj3" fmla="val 25000"/>
            </a:avLst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077" y="5764554"/>
            <a:ext cx="1163051" cy="61686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2088" y="5802635"/>
            <a:ext cx="1084673" cy="570522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>
          <a:xfrm flipH="1">
            <a:off x="3758518" y="5987987"/>
            <a:ext cx="478224" cy="251013"/>
          </a:xfrm>
          <a:prstGeom prst="rightArrow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rot="5400000" flipH="1">
            <a:off x="2837867" y="5384840"/>
            <a:ext cx="478224" cy="251013"/>
          </a:xfrm>
          <a:prstGeom prst="rightArrow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073502" y="560718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多学科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大楼</a:t>
            </a:r>
          </a:p>
        </p:txBody>
      </p:sp>
      <p:sp>
        <p:nvSpPr>
          <p:cNvPr id="38" name="右箭头 37"/>
          <p:cNvSpPr/>
          <p:nvPr/>
        </p:nvSpPr>
        <p:spPr>
          <a:xfrm rot="19358154" flipH="1">
            <a:off x="3929695" y="3514792"/>
            <a:ext cx="1325712" cy="247939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 rot="19665133">
            <a:off x="2772009" y="1431103"/>
            <a:ext cx="461175" cy="262393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341511" y="1130807"/>
            <a:ext cx="126188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200" dirty="0"/>
              <a:t>位置、网卡变更</a:t>
            </a:r>
            <a:endParaRPr lang="en-US" altLang="zh-CN" sz="1200" dirty="0"/>
          </a:p>
          <a:p>
            <a:r>
              <a:rPr lang="zh-CN" altLang="en-US" sz="1200" dirty="0"/>
              <a:t>注销设备</a:t>
            </a:r>
            <a:endParaRPr lang="en-US" altLang="zh-CN" sz="1200" dirty="0"/>
          </a:p>
          <a:p>
            <a:r>
              <a:rPr lang="zh-CN" altLang="en-US" sz="1200" dirty="0"/>
              <a:t>转给他人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617396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园区网络接入故障排查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59" y="1604901"/>
            <a:ext cx="5821363" cy="2748878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1649574" y="2062858"/>
            <a:ext cx="442060" cy="359230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01315" y="1614199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000" dirty="0"/>
              <a:t>动态获取地址</a:t>
            </a:r>
            <a:endParaRPr lang="en-US" altLang="zh-CN" sz="2000" dirty="0"/>
          </a:p>
        </p:txBody>
      </p:sp>
      <p:sp>
        <p:nvSpPr>
          <p:cNvPr id="10" name="矩形 9"/>
          <p:cNvSpPr/>
          <p:nvPr/>
        </p:nvSpPr>
        <p:spPr>
          <a:xfrm>
            <a:off x="7762216" y="1138041"/>
            <a:ext cx="395492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/>
              <a:t>新入所职工由于流程没走全，找不到课题负责人</a:t>
            </a:r>
          </a:p>
        </p:txBody>
      </p:sp>
      <p:cxnSp>
        <p:nvCxnSpPr>
          <p:cNvPr id="11" name="直接箭头连接符 10"/>
          <p:cNvCxnSpPr>
            <a:endCxn id="10" idx="1"/>
          </p:cNvCxnSpPr>
          <p:nvPr/>
        </p:nvCxnSpPr>
        <p:spPr>
          <a:xfrm flipV="1">
            <a:off x="7380514" y="1291930"/>
            <a:ext cx="381702" cy="493325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7903029" y="1948541"/>
            <a:ext cx="587828" cy="511629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445255" y="1709661"/>
            <a:ext cx="215956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/>
              <a:t>打印机、摄像头、预接入</a:t>
            </a:r>
            <a:endParaRPr lang="en-US" altLang="zh-CN" sz="1400" dirty="0"/>
          </a:p>
          <a:p>
            <a:r>
              <a:rPr lang="zh-CN" altLang="en-US" sz="1400" dirty="0"/>
              <a:t>收集</a:t>
            </a:r>
            <a:r>
              <a:rPr lang="en-US" altLang="zh-CN" sz="1400" dirty="0"/>
              <a:t>mac</a:t>
            </a:r>
            <a:r>
              <a:rPr lang="zh-CN" altLang="en-US" sz="1400" dirty="0"/>
              <a:t>地址信息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015546" y="2726567"/>
            <a:ext cx="531200" cy="452985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05457" y="2989453"/>
            <a:ext cx="1261884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/>
              <a:t>找不到墙口号</a:t>
            </a:r>
          </a:p>
        </p:txBody>
      </p:sp>
      <p:sp>
        <p:nvSpPr>
          <p:cNvPr id="16" name="矩形 15"/>
          <p:cNvSpPr/>
          <p:nvPr/>
        </p:nvSpPr>
        <p:spPr>
          <a:xfrm>
            <a:off x="8040376" y="3639530"/>
            <a:ext cx="2765501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/>
              <a:t>无法提交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没有发现</a:t>
            </a:r>
            <a:r>
              <a:rPr lang="en-US" altLang="zh-CN" sz="1400" dirty="0"/>
              <a:t>MAC</a:t>
            </a:r>
            <a:r>
              <a:rPr lang="zh-CN" altLang="en-US" sz="1400" dirty="0"/>
              <a:t>  配了静态地址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地址无法固化  配了静态地址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没有发现五元组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地址已经存在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418872" y="2915001"/>
            <a:ext cx="778071" cy="741075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2257914" y="3526971"/>
            <a:ext cx="572373" cy="382642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96209" y="3665134"/>
            <a:ext cx="1608133" cy="126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/>
              <a:t>无法上网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墙口号错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前用户被封禁</a:t>
            </a:r>
            <a:endParaRPr lang="en-US" altLang="zh-CN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400" dirty="0"/>
              <a:t>动态</a:t>
            </a:r>
            <a:r>
              <a:rPr lang="en-US" altLang="zh-CN" sz="1400" dirty="0"/>
              <a:t>Mac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1396687" y="5143115"/>
            <a:ext cx="51673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故障求助方法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提交故障单   </a:t>
            </a:r>
            <a:r>
              <a:rPr lang="en-US" altLang="zh-CN" sz="2000" dirty="0">
                <a:solidFill>
                  <a:srgbClr val="FF0000"/>
                </a:solidFill>
              </a:rPr>
              <a:t>	</a:t>
            </a:r>
            <a:r>
              <a:rPr lang="en-US" altLang="zh-CN" sz="2000" dirty="0"/>
              <a:t>http://helpdesk.ihep.ac.cn</a:t>
            </a:r>
          </a:p>
          <a:p>
            <a:r>
              <a:rPr lang="zh-CN" altLang="en-US" sz="2000" dirty="0">
                <a:solidFill>
                  <a:srgbClr val="FF0000"/>
                </a:solidFill>
              </a:rPr>
              <a:t>紧急联系电话</a:t>
            </a:r>
            <a:r>
              <a:rPr lang="en-US" altLang="zh-CN" sz="2000" dirty="0">
                <a:solidFill>
                  <a:srgbClr val="FF0000"/>
                </a:solidFill>
              </a:rPr>
              <a:t>	</a:t>
            </a:r>
            <a:r>
              <a:rPr lang="en-US" altLang="zh-CN" sz="2000" dirty="0"/>
              <a:t>88236855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868939" y="2915001"/>
            <a:ext cx="377029" cy="953680"/>
          </a:xfrm>
          <a:prstGeom prst="straightConnector1">
            <a:avLst/>
          </a:prstGeom>
          <a:ln w="47625">
            <a:solidFill>
              <a:schemeClr val="accent1">
                <a:alpha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887846" y="3868681"/>
            <a:ext cx="125572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/>
              <a:t>手工填写</a:t>
            </a:r>
            <a:r>
              <a:rPr lang="en-US" altLang="zh-CN" sz="1400" dirty="0"/>
              <a:t>MAC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22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网络基础知识及故障排查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11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8933"/>
            <a:ext cx="10515600" cy="990600"/>
          </a:xfrm>
        </p:spPr>
        <p:txBody>
          <a:bodyPr/>
          <a:lstStyle/>
          <a:p>
            <a:r>
              <a:rPr lang="zh-CN" altLang="en-US" dirty="0"/>
              <a:t>网络基础</a:t>
            </a:r>
            <a:r>
              <a:rPr lang="en-US" altLang="zh-CN" dirty="0"/>
              <a:t>-</a:t>
            </a:r>
            <a:r>
              <a:rPr lang="zh-CN" altLang="en-US" dirty="0"/>
              <a:t>互联通讯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39" name="Picture 4" descr="https://gimg2.baidu.com/image_search/src=http%3A%2F%2Fwww.mt30.com%2Fuploads%2Fy19%2F0611%2F1906115cff8c5e3a974.jpg&amp;refer=http%3A%2F%2Fwww.mt30.com&amp;app=2002&amp;size=f9999,10000&amp;q=a80&amp;n=0&amp;g=0n&amp;fmt=auto?sec=1662622952&amp;t=cc69a4b4a11cecb45af19ba936ae1ac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39" y="3970817"/>
            <a:ext cx="1485020" cy="9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526" y="3635046"/>
            <a:ext cx="1036425" cy="164996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584" y="2086231"/>
            <a:ext cx="697605" cy="95857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22" y="1289533"/>
            <a:ext cx="3775522" cy="1846843"/>
          </a:xfrm>
          <a:prstGeom prst="rect">
            <a:avLst/>
          </a:prstGeom>
        </p:spPr>
      </p:pic>
      <p:sp>
        <p:nvSpPr>
          <p:cNvPr id="43" name="云形 42"/>
          <p:cNvSpPr/>
          <p:nvPr/>
        </p:nvSpPr>
        <p:spPr>
          <a:xfrm>
            <a:off x="5417526" y="1453451"/>
            <a:ext cx="1527658" cy="1749793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44" name="云形 43"/>
          <p:cNvSpPr/>
          <p:nvPr/>
        </p:nvSpPr>
        <p:spPr>
          <a:xfrm>
            <a:off x="770302" y="3635046"/>
            <a:ext cx="1798825" cy="2091064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互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联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网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719" y="2045757"/>
            <a:ext cx="1352620" cy="5651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97" y="1762883"/>
            <a:ext cx="369435" cy="50763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530" y="2270519"/>
            <a:ext cx="369435" cy="50763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08" y="2248387"/>
            <a:ext cx="369435" cy="50763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190" y="1734038"/>
            <a:ext cx="369435" cy="507636"/>
          </a:xfrm>
          <a:prstGeom prst="rect">
            <a:avLst/>
          </a:prstGeom>
        </p:spPr>
      </p:pic>
      <p:sp>
        <p:nvSpPr>
          <p:cNvPr id="50" name="云形 49"/>
          <p:cNvSpPr/>
          <p:nvPr/>
        </p:nvSpPr>
        <p:spPr>
          <a:xfrm>
            <a:off x="4593870" y="3543240"/>
            <a:ext cx="2700849" cy="1879420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188" y="3968328"/>
            <a:ext cx="1080087" cy="983399"/>
          </a:xfrm>
          <a:prstGeom prst="rect">
            <a:avLst/>
          </a:prstGeom>
        </p:spPr>
      </p:pic>
      <p:sp>
        <p:nvSpPr>
          <p:cNvPr id="52" name="云形 51"/>
          <p:cNvSpPr/>
          <p:nvPr/>
        </p:nvSpPr>
        <p:spPr>
          <a:xfrm>
            <a:off x="5661832" y="3750833"/>
            <a:ext cx="1194292" cy="593376"/>
          </a:xfrm>
          <a:prstGeom prst="cloud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Vlan1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3" name="云形 52"/>
          <p:cNvSpPr/>
          <p:nvPr/>
        </p:nvSpPr>
        <p:spPr>
          <a:xfrm>
            <a:off x="5644413" y="4373495"/>
            <a:ext cx="1194292" cy="593376"/>
          </a:xfrm>
          <a:prstGeom prst="cloud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Vlan2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7179" y="1438715"/>
            <a:ext cx="825120" cy="1697661"/>
          </a:xfrm>
          <a:prstGeom prst="rect">
            <a:avLst/>
          </a:prstGeom>
        </p:spPr>
      </p:pic>
      <p:pic>
        <p:nvPicPr>
          <p:cNvPr id="55" name="Picture 10" descr="https://gimg2.baidu.com/image_search/src=http%3A%2F%2F5b0988e595225.cdn.sohucs.com%2Fq_70%2Cc_zoom%2Cw_640%2Fimages%2F20190625%2F304099884fe94367867393045915a171.jpeg&amp;refer=http%3A%2F%2F5b0988e595225.cdn.sohucs.com&amp;app=2002&amp;size=f9999,10000&amp;q=a80&amp;n=0&amp;g=0n&amp;fmt=auto?sec=1662728946&amp;t=2b87f87c17b35c7631de87cce80c10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73" y="4159954"/>
            <a:ext cx="1426610" cy="7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gimg2.baidu.com/image_search/src=http%3A%2F%2Fwww.pingmotech.com%2Fuploads%2Fallimg%2F170527%2F1-1F52G63140.png&amp;refer=http%3A%2F%2Fwww.pingmotech.com&amp;app=2002&amp;size=f9999,10000&amp;q=a80&amp;n=0&amp;g=0n&amp;fmt=auto?sec=1662729016&amp;t=91f7bc1d4f249ba5243d6ee57941c2d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16" y="5040363"/>
            <a:ext cx="1385027" cy="4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矩形 56"/>
          <p:cNvSpPr/>
          <p:nvPr/>
        </p:nvSpPr>
        <p:spPr>
          <a:xfrm>
            <a:off x="7577334" y="16130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频段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7610996" y="3406899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prstClr val="black"/>
                </a:solidFill>
              </a:rPr>
              <a:t>Vlan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2900402" y="577770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默认网关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427179" y="5777703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IP</a:t>
            </a:r>
            <a:r>
              <a:rPr lang="zh-CN" altLang="en-US" sz="2400" b="1" dirty="0">
                <a:solidFill>
                  <a:srgbClr val="FF0000"/>
                </a:solidFill>
              </a:rPr>
              <a:t>地址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650773" y="5768038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Mac</a:t>
            </a:r>
            <a:r>
              <a:rPr lang="zh-CN" altLang="en-US" sz="2400" b="1" dirty="0">
                <a:solidFill>
                  <a:srgbClr val="FF0000"/>
                </a:solidFill>
              </a:rPr>
              <a:t>地址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15771" y="578153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子网掩码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937831" y="105587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转换网关</a:t>
            </a:r>
            <a:endParaRPr lang="zh-CN" altLang="en-US" b="1" dirty="0"/>
          </a:p>
        </p:txBody>
      </p:sp>
      <p:sp>
        <p:nvSpPr>
          <p:cNvPr id="65" name="矩形 64"/>
          <p:cNvSpPr/>
          <p:nvPr/>
        </p:nvSpPr>
        <p:spPr>
          <a:xfrm>
            <a:off x="799848" y="105587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移动通讯系统</a:t>
            </a:r>
            <a:endParaRPr lang="zh-CN" altLang="en-US" b="1" dirty="0"/>
          </a:p>
        </p:txBody>
      </p:sp>
      <p:cxnSp>
        <p:nvCxnSpPr>
          <p:cNvPr id="66" name="直接连接符 65"/>
          <p:cNvCxnSpPr/>
          <p:nvPr/>
        </p:nvCxnSpPr>
        <p:spPr>
          <a:xfrm>
            <a:off x="566040" y="3304824"/>
            <a:ext cx="10779879" cy="0"/>
          </a:xfrm>
          <a:prstGeom prst="line">
            <a:avLst/>
          </a:prstGeom>
          <a:ln w="476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380" y="4953853"/>
            <a:ext cx="1352620" cy="565179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4813745" y="3790452"/>
            <a:ext cx="765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园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区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网</a:t>
            </a:r>
          </a:p>
        </p:txBody>
      </p:sp>
      <p:sp>
        <p:nvSpPr>
          <p:cNvPr id="69" name="矩形 68"/>
          <p:cNvSpPr/>
          <p:nvPr/>
        </p:nvSpPr>
        <p:spPr>
          <a:xfrm>
            <a:off x="8961830" y="161307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对讲机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1235941" y="5777703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/>
            <a:r>
              <a:rPr lang="en-US" altLang="zh-CN" sz="2400" b="1" dirty="0">
                <a:solidFill>
                  <a:srgbClr val="FF0000"/>
                </a:solidFill>
              </a:rPr>
              <a:t>DNS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0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网络基础</a:t>
            </a:r>
            <a:r>
              <a:rPr lang="en-US" altLang="zh-CN" dirty="0"/>
              <a:t>-IP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70295" y="2076877"/>
            <a:ext cx="5975020" cy="3248291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29008" y="2293563"/>
            <a:ext cx="6050280" cy="290214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0000"/>
                </a:solidFill>
              </a:rPr>
              <a:t>一台计算机</a:t>
            </a:r>
            <a:r>
              <a:rPr lang="en-US" altLang="zh-CN" b="1" dirty="0">
                <a:solidFill>
                  <a:srgbClr val="FF0000"/>
                </a:solidFill>
              </a:rPr>
              <a:t>	</a:t>
            </a: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MAC</a:t>
            </a:r>
            <a:r>
              <a:rPr lang="zh-CN" altLang="en-US" dirty="0"/>
              <a:t>地址</a:t>
            </a:r>
            <a:r>
              <a:rPr lang="en-US" altLang="zh-CN" dirty="0"/>
              <a:t>	</a:t>
            </a:r>
            <a:r>
              <a:rPr lang="en-US" altLang="zh-CN" dirty="0">
                <a:solidFill>
                  <a:srgbClr val="FF0000"/>
                </a:solidFill>
              </a:rPr>
              <a:t>A1-B2-C3-D4-E5-F6</a:t>
            </a: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IP</a:t>
            </a:r>
            <a:r>
              <a:rPr lang="zh-CN" altLang="en-US" dirty="0"/>
              <a:t>地址</a:t>
            </a:r>
            <a:r>
              <a:rPr lang="en-US" altLang="zh-CN" dirty="0"/>
              <a:t>		</a:t>
            </a:r>
            <a:r>
              <a:rPr lang="en-US" altLang="zh-CN" dirty="0">
                <a:solidFill>
                  <a:srgbClr val="FF0000"/>
                </a:solidFill>
              </a:rPr>
              <a:t>192.168.100.200</a:t>
            </a: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IPv6</a:t>
            </a:r>
            <a:r>
              <a:rPr lang="zh-CN" altLang="en-US" dirty="0"/>
              <a:t>地址</a:t>
            </a:r>
            <a:r>
              <a:rPr lang="en-US" altLang="zh-CN" dirty="0"/>
              <a:t>	</a:t>
            </a:r>
            <a:r>
              <a:rPr lang="en-US" altLang="zh-CN" dirty="0">
                <a:solidFill>
                  <a:srgbClr val="FF0000"/>
                </a:solidFill>
              </a:rPr>
              <a:t>2401:de00:1:2100::8d2c</a:t>
            </a:r>
            <a:endParaRPr lang="zh-CN" altLang="en-US" dirty="0">
              <a:solidFill>
                <a:srgbClr val="FF0000"/>
              </a:solidFill>
            </a:endParaRP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子网掩码</a:t>
            </a:r>
            <a:r>
              <a:rPr lang="en-US" altLang="zh-CN" dirty="0"/>
              <a:t>	</a:t>
            </a:r>
            <a:r>
              <a:rPr lang="en-US" altLang="zh-CN" dirty="0">
                <a:solidFill>
                  <a:srgbClr val="FF0000"/>
                </a:solidFill>
              </a:rPr>
              <a:t>255.255.255.0</a:t>
            </a:r>
            <a:endParaRPr lang="zh-CN" altLang="en-US" dirty="0">
              <a:solidFill>
                <a:srgbClr val="FF0000"/>
              </a:solidFill>
            </a:endParaRP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默认网关</a:t>
            </a:r>
            <a:r>
              <a:rPr lang="en-US" altLang="zh-CN" dirty="0"/>
              <a:t>	</a:t>
            </a:r>
            <a:r>
              <a:rPr lang="en-US" altLang="zh-CN" dirty="0">
                <a:solidFill>
                  <a:srgbClr val="FF0000"/>
                </a:solidFill>
              </a:rPr>
              <a:t>192.168.100.1</a:t>
            </a:r>
            <a:endParaRPr lang="en-US" altLang="zh-CN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DNS</a:t>
            </a:r>
            <a:r>
              <a:rPr lang="en-US" altLang="zh-CN" dirty="0">
                <a:solidFill>
                  <a:srgbClr val="FF0000"/>
                </a:solidFill>
              </a:rPr>
              <a:t>		202.38.128.58	</a:t>
            </a:r>
            <a:endParaRPr lang="zh-CN" altLang="en-US" dirty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altLang="zh-CN" dirty="0"/>
              <a:t>	</a:t>
            </a:r>
          </a:p>
        </p:txBody>
      </p:sp>
      <p:sp>
        <p:nvSpPr>
          <p:cNvPr id="9" name="矩形 8"/>
          <p:cNvSpPr/>
          <p:nvPr/>
        </p:nvSpPr>
        <p:spPr>
          <a:xfrm>
            <a:off x="7183876" y="1174116"/>
            <a:ext cx="4842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en-US" altLang="zh-CN" sz="2400" dirty="0"/>
              <a:t>A</a:t>
            </a:r>
            <a:r>
              <a:rPr lang="zh-CN" altLang="en-US" sz="2400" dirty="0"/>
              <a:t>类 </a:t>
            </a:r>
            <a:r>
              <a:rPr lang="en-US" altLang="zh-CN" sz="2400" dirty="0"/>
              <a:t>10.0.0.0--10.255.255.255    </a:t>
            </a:r>
          </a:p>
          <a:p>
            <a:pPr marL="57150"/>
            <a:r>
              <a:rPr lang="en-US" altLang="zh-CN" sz="2400" dirty="0"/>
              <a:t>B</a:t>
            </a:r>
            <a:r>
              <a:rPr lang="zh-CN" altLang="en-US" sz="2400" dirty="0"/>
              <a:t>类 </a:t>
            </a:r>
            <a:r>
              <a:rPr lang="en-US" altLang="zh-CN" sz="2400" dirty="0"/>
              <a:t>172.16.0.0--172.31.255.255   </a:t>
            </a:r>
          </a:p>
          <a:p>
            <a:pPr marL="57150"/>
            <a:r>
              <a:rPr lang="en-US" altLang="zh-CN" sz="2400" dirty="0"/>
              <a:t>C</a:t>
            </a:r>
            <a:r>
              <a:rPr lang="zh-CN" altLang="en-US" sz="2400" dirty="0"/>
              <a:t>类 </a:t>
            </a:r>
            <a:r>
              <a:rPr lang="en-US" altLang="zh-CN" sz="2400" dirty="0"/>
              <a:t>192.168.0.0--192.168.255.255</a:t>
            </a:r>
          </a:p>
        </p:txBody>
      </p:sp>
      <p:sp>
        <p:nvSpPr>
          <p:cNvPr id="10" name="矩形 9"/>
          <p:cNvSpPr/>
          <p:nvPr/>
        </p:nvSpPr>
        <p:spPr>
          <a:xfrm>
            <a:off x="8128756" y="3620229"/>
            <a:ext cx="2404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en-US" altLang="zh-CN" sz="2800" b="1" dirty="0">
                <a:solidFill>
                  <a:srgbClr val="FF0000"/>
                </a:solidFill>
              </a:rPr>
              <a:t>DHCP</a:t>
            </a:r>
            <a:r>
              <a:rPr lang="zh-CN" altLang="en-US" sz="2800" b="1" dirty="0">
                <a:solidFill>
                  <a:srgbClr val="FF0000"/>
                </a:solidFill>
              </a:rPr>
              <a:t> 服务</a:t>
            </a:r>
            <a:r>
              <a:rPr lang="en-US" altLang="zh-CN" sz="28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1" name="矩形 10"/>
          <p:cNvSpPr/>
          <p:nvPr/>
        </p:nvSpPr>
        <p:spPr>
          <a:xfrm>
            <a:off x="8344928" y="4893315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/>
            <a:r>
              <a:rPr lang="en-US" altLang="zh-CN" sz="2800" b="1" dirty="0">
                <a:solidFill>
                  <a:srgbClr val="FF0000"/>
                </a:solidFill>
              </a:rPr>
              <a:t>DNS</a:t>
            </a:r>
            <a:r>
              <a:rPr lang="zh-CN" altLang="en-US" sz="2800" b="1" dirty="0">
                <a:solidFill>
                  <a:srgbClr val="FF0000"/>
                </a:solidFill>
              </a:rPr>
              <a:t> 服务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10" idx="1"/>
            <a:endCxn id="13" idx="1"/>
          </p:cNvCxnSpPr>
          <p:nvPr/>
        </p:nvCxnSpPr>
        <p:spPr>
          <a:xfrm flipH="1">
            <a:off x="6509768" y="3881839"/>
            <a:ext cx="1618988" cy="157648"/>
          </a:xfrm>
          <a:prstGeom prst="straightConnector1">
            <a:avLst/>
          </a:prstGeom>
          <a:ln w="57150">
            <a:solidFill>
              <a:schemeClr val="accent1">
                <a:alpha val="4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大括号 12"/>
          <p:cNvSpPr/>
          <p:nvPr/>
        </p:nvSpPr>
        <p:spPr>
          <a:xfrm>
            <a:off x="6265928" y="3199151"/>
            <a:ext cx="243840" cy="1680671"/>
          </a:xfrm>
          <a:prstGeom prst="rightBrace">
            <a:avLst/>
          </a:prstGeom>
          <a:ln w="57150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cxnSpLocks/>
            <a:endCxn id="9" idx="1"/>
          </p:cNvCxnSpPr>
          <p:nvPr/>
        </p:nvCxnSpPr>
        <p:spPr>
          <a:xfrm flipV="1">
            <a:off x="5327374" y="1774281"/>
            <a:ext cx="1856502" cy="1585145"/>
          </a:xfrm>
          <a:prstGeom prst="straightConnector1">
            <a:avLst/>
          </a:prstGeom>
          <a:ln w="57150">
            <a:solidFill>
              <a:schemeClr val="accent1">
                <a:alpha val="4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128756" y="912506"/>
            <a:ext cx="3593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zh-CN" altLang="en-US" sz="2800" b="1" dirty="0">
                <a:solidFill>
                  <a:srgbClr val="FF0000"/>
                </a:solidFill>
              </a:rPr>
              <a:t>私有地址段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6764" y="5501543"/>
            <a:ext cx="518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192.168.100.200</a:t>
            </a:r>
            <a:r>
              <a:rPr lang="zh-CN" altLang="en-US" sz="2400" dirty="0"/>
              <a:t>  </a:t>
            </a:r>
            <a:r>
              <a:rPr lang="en-US" altLang="zh-CN" sz="2400" dirty="0">
                <a:sym typeface="Wingdings" panose="05000000000000000000" pitchFamily="2" charset="2"/>
              </a:rPr>
              <a:t>  web.ihep.ac.cn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073760" y="867987"/>
            <a:ext cx="5664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高能所园区接入</a:t>
            </a:r>
            <a:r>
              <a:rPr lang="zh-CN" altLang="en-US" sz="2000" dirty="0">
                <a:solidFill>
                  <a:srgbClr val="7030A0"/>
                </a:solidFill>
              </a:rPr>
              <a:t>采用五元组信息</a:t>
            </a:r>
            <a:r>
              <a:rPr lang="zh-CN" altLang="en-US" sz="2000" dirty="0">
                <a:solidFill>
                  <a:prstClr val="black"/>
                </a:solidFill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</a:rPr>
              <a:t>基于用户</a:t>
            </a:r>
            <a:r>
              <a:rPr lang="en-US" altLang="zh-CN" sz="2000" dirty="0">
                <a:solidFill>
                  <a:srgbClr val="FF0000"/>
                </a:solidFill>
              </a:rPr>
              <a:t>MAC</a:t>
            </a:r>
            <a:r>
              <a:rPr lang="zh-CN" altLang="en-US" sz="2000" dirty="0">
                <a:solidFill>
                  <a:srgbClr val="FF0000"/>
                </a:solidFill>
              </a:rPr>
              <a:t>地址绑定</a:t>
            </a:r>
            <a:r>
              <a:rPr lang="zh-CN" altLang="en-US" sz="2000" dirty="0">
                <a:solidFill>
                  <a:prstClr val="black"/>
                </a:solidFill>
              </a:rPr>
              <a:t>，</a:t>
            </a:r>
            <a:r>
              <a:rPr lang="zh-CN" altLang="en-US" sz="2000" dirty="0">
                <a:solidFill>
                  <a:prstClr val="black"/>
                </a:solidFill>
                <a:highlight>
                  <a:srgbClr val="FFFF00"/>
                </a:highlight>
              </a:rPr>
              <a:t>因此设备的随机</a:t>
            </a:r>
            <a:r>
              <a:rPr lang="en-US" altLang="zh-CN" sz="2000" dirty="0">
                <a:solidFill>
                  <a:prstClr val="black"/>
                </a:solidFill>
                <a:highlight>
                  <a:srgbClr val="FFFF00"/>
                </a:highlight>
              </a:rPr>
              <a:t>MAC</a:t>
            </a:r>
            <a:r>
              <a:rPr lang="zh-CN" altLang="en-US" sz="2000" dirty="0">
                <a:solidFill>
                  <a:prstClr val="black"/>
                </a:solidFill>
                <a:highlight>
                  <a:srgbClr val="FFFF00"/>
                </a:highlight>
              </a:rPr>
              <a:t>地址需要禁用</a:t>
            </a:r>
            <a:endParaRPr lang="zh-CN" altLang="en-US" sz="2000" dirty="0">
              <a:highlight>
                <a:srgbClr val="FFFF00"/>
              </a:highlight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3806442" y="1774281"/>
            <a:ext cx="492472" cy="925538"/>
          </a:xfrm>
          <a:prstGeom prst="straightConnector1">
            <a:avLst/>
          </a:prstGeom>
          <a:ln w="57150">
            <a:solidFill>
              <a:schemeClr val="accent1">
                <a:alpha val="4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231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网络基础</a:t>
            </a:r>
            <a:r>
              <a:rPr lang="en-US" altLang="zh-CN" dirty="0"/>
              <a:t>-</a:t>
            </a:r>
            <a:r>
              <a:rPr lang="zh-CN" altLang="en-US" dirty="0"/>
              <a:t>互联诊断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551498" y="1078437"/>
            <a:ext cx="10877180" cy="42803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网络通讯是一种端到端的数据传输过程，网络体验受多重因素影响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8200" y="1519739"/>
            <a:ext cx="55956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[root@lxslc716 ~]</a:t>
            </a:r>
            <a:r>
              <a:rPr lang="zh-CN" altLang="en-US" dirty="0"/>
              <a:t># traceroute -I lxplus.cern.ch</a:t>
            </a:r>
            <a:r>
              <a:rPr lang="en-US" altLang="zh-CN" dirty="0"/>
              <a:t>	</a:t>
            </a:r>
            <a:endParaRPr lang="zh-CN" altLang="en-US" dirty="0"/>
          </a:p>
          <a:p>
            <a:r>
              <a:rPr lang="zh-CN" altLang="en-US" dirty="0"/>
              <a:t>traceroute to lxplus.cern.ch </a:t>
            </a:r>
            <a:r>
              <a:rPr lang="en-US" altLang="zh-CN" dirty="0"/>
              <a:t>		</a:t>
            </a:r>
            <a:r>
              <a:rPr lang="zh-CN" altLang="en-US" dirty="0"/>
              <a:t>(188.185.28.244)</a:t>
            </a:r>
          </a:p>
          <a:p>
            <a:r>
              <a:rPr lang="zh-CN" altLang="en-US" dirty="0"/>
              <a:t> 1  gateway </a:t>
            </a:r>
            <a:r>
              <a:rPr lang="en-US" altLang="zh-CN" dirty="0"/>
              <a:t>			</a:t>
            </a:r>
            <a:r>
              <a:rPr lang="zh-CN" altLang="en-US" dirty="0"/>
              <a:t>(202.122.33.129)</a:t>
            </a:r>
          </a:p>
          <a:p>
            <a:r>
              <a:rPr lang="zh-CN" altLang="en-US" dirty="0"/>
              <a:t> 2  202.122.37.209 </a:t>
            </a:r>
            <a:r>
              <a:rPr lang="en-US" altLang="zh-CN" dirty="0"/>
              <a:t>		</a:t>
            </a:r>
            <a:r>
              <a:rPr lang="zh-CN" altLang="en-US" dirty="0"/>
              <a:t>(202.122.37.209)</a:t>
            </a:r>
          </a:p>
          <a:p>
            <a:r>
              <a:rPr lang="zh-CN" altLang="en-US" dirty="0"/>
              <a:t> 3  * * *</a:t>
            </a:r>
          </a:p>
          <a:p>
            <a:r>
              <a:rPr lang="zh-CN" altLang="en-US" dirty="0"/>
              <a:t> 4  202.122.32.253 </a:t>
            </a:r>
            <a:r>
              <a:rPr lang="en-US" altLang="zh-CN" dirty="0"/>
              <a:t>		</a:t>
            </a:r>
            <a:r>
              <a:rPr lang="zh-CN" altLang="en-US" dirty="0"/>
              <a:t>(202.122.32.253)</a:t>
            </a:r>
          </a:p>
          <a:p>
            <a:r>
              <a:rPr lang="zh-CN" altLang="en-US" dirty="0"/>
              <a:t> 5  192.168.1.25 </a:t>
            </a:r>
            <a:r>
              <a:rPr lang="en-US" altLang="zh-CN" dirty="0"/>
              <a:t>			</a:t>
            </a:r>
            <a:r>
              <a:rPr lang="zh-CN" altLang="en-US" dirty="0"/>
              <a:t>(192.168.1.25)</a:t>
            </a:r>
          </a:p>
          <a:p>
            <a:r>
              <a:rPr lang="zh-CN" altLang="en-US" dirty="0"/>
              <a:t> 6  8.200</a:t>
            </a:r>
            <a:r>
              <a:rPr lang="en-US" altLang="zh-CN" dirty="0"/>
              <a:t>				</a:t>
            </a:r>
            <a:r>
              <a:rPr lang="zh-CN" altLang="en-US" dirty="0"/>
              <a:t>(159.226.254.157)</a:t>
            </a:r>
          </a:p>
          <a:p>
            <a:r>
              <a:rPr lang="zh-CN" altLang="en-US" dirty="0"/>
              <a:t> 7  159.226.254.66</a:t>
            </a:r>
            <a:r>
              <a:rPr lang="en-US" altLang="zh-CN" dirty="0"/>
              <a:t>			</a:t>
            </a:r>
            <a:r>
              <a:rPr lang="zh-CN" altLang="en-US" dirty="0"/>
              <a:t>(159.226.254.66)</a:t>
            </a:r>
          </a:p>
          <a:p>
            <a:r>
              <a:rPr lang="zh-CN" altLang="en-US" dirty="0"/>
              <a:t> 8  cstnet.mx1.fra.de.geant.net </a:t>
            </a:r>
            <a:r>
              <a:rPr lang="en-US" altLang="zh-CN" dirty="0"/>
              <a:t>	</a:t>
            </a:r>
            <a:r>
              <a:rPr lang="zh-CN" altLang="en-US" dirty="0"/>
              <a:t>(62.40.124.204)</a:t>
            </a:r>
          </a:p>
          <a:p>
            <a:r>
              <a:rPr lang="zh-CN" altLang="en-US" dirty="0"/>
              <a:t> 9  ae3.mx1.gen.ch.geant.net </a:t>
            </a:r>
            <a:r>
              <a:rPr lang="en-US" altLang="zh-CN" dirty="0"/>
              <a:t>	</a:t>
            </a:r>
            <a:r>
              <a:rPr lang="zh-CN" altLang="en-US" dirty="0"/>
              <a:t>(62.40.98.181)</a:t>
            </a:r>
          </a:p>
          <a:p>
            <a:r>
              <a:rPr lang="zh-CN" altLang="en-US" dirty="0"/>
              <a:t>10  cern-gw.mx1.gen.ch.geant.net </a:t>
            </a:r>
            <a:r>
              <a:rPr lang="en-US" altLang="zh-CN" dirty="0"/>
              <a:t>	</a:t>
            </a:r>
            <a:r>
              <a:rPr lang="zh-CN" altLang="en-US" dirty="0"/>
              <a:t>(62.40.124.158)</a:t>
            </a:r>
          </a:p>
          <a:p>
            <a:r>
              <a:rPr lang="zh-CN" altLang="en-US" dirty="0"/>
              <a:t>11  e773-e-rjuxm-2-ne0.cern.ch</a:t>
            </a:r>
            <a:r>
              <a:rPr lang="en-US" altLang="zh-CN" dirty="0"/>
              <a:t>	</a:t>
            </a:r>
            <a:r>
              <a:rPr lang="zh-CN" altLang="en-US" dirty="0"/>
              <a:t> (192.65.184.190)</a:t>
            </a:r>
          </a:p>
          <a:p>
            <a:r>
              <a:rPr lang="zh-CN" altLang="en-US" dirty="0"/>
              <a:t>12  * * *</a:t>
            </a:r>
          </a:p>
          <a:p>
            <a:r>
              <a:rPr lang="zh-CN" altLang="en-US" dirty="0"/>
              <a:t>13  * * *</a:t>
            </a:r>
          </a:p>
          <a:p>
            <a:r>
              <a:rPr lang="zh-CN" altLang="en-US" dirty="0"/>
              <a:t>1</a:t>
            </a:r>
            <a:r>
              <a:rPr lang="en-US" altLang="zh-CN" dirty="0"/>
              <a:t>4</a:t>
            </a:r>
            <a:r>
              <a:rPr lang="zh-CN" altLang="en-US" dirty="0"/>
              <a:t>  * * *</a:t>
            </a:r>
          </a:p>
          <a:p>
            <a:r>
              <a:rPr lang="zh-CN" altLang="en-US" dirty="0"/>
              <a:t>1</a:t>
            </a:r>
            <a:r>
              <a:rPr lang="en-US" altLang="zh-CN" dirty="0"/>
              <a:t>5</a:t>
            </a:r>
            <a:r>
              <a:rPr lang="zh-CN" altLang="en-US" dirty="0">
                <a:solidFill>
                  <a:srgbClr val="FF0000"/>
                </a:solidFill>
              </a:rPr>
              <a:t>  lxplus730.cern.ch </a:t>
            </a:r>
            <a:r>
              <a:rPr lang="en-US" altLang="zh-CN" dirty="0"/>
              <a:t>		</a:t>
            </a:r>
            <a:r>
              <a:rPr lang="zh-CN" altLang="en-US" dirty="0"/>
              <a:t>(188.185.28.244)</a:t>
            </a:r>
          </a:p>
        </p:txBody>
      </p:sp>
      <p:sp>
        <p:nvSpPr>
          <p:cNvPr id="21" name="右大括号 20"/>
          <p:cNvSpPr/>
          <p:nvPr/>
        </p:nvSpPr>
        <p:spPr>
          <a:xfrm>
            <a:off x="6510050" y="2158579"/>
            <a:ext cx="394854" cy="1205345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382886" y="25765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高能所网络</a:t>
            </a:r>
          </a:p>
        </p:txBody>
      </p:sp>
      <p:sp>
        <p:nvSpPr>
          <p:cNvPr id="23" name="右大括号 22"/>
          <p:cNvSpPr/>
          <p:nvPr/>
        </p:nvSpPr>
        <p:spPr>
          <a:xfrm>
            <a:off x="6510050" y="3463963"/>
            <a:ext cx="394854" cy="601142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382886" y="35510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中国科技网</a:t>
            </a:r>
          </a:p>
        </p:txBody>
      </p:sp>
      <p:sp>
        <p:nvSpPr>
          <p:cNvPr id="25" name="右大括号 24"/>
          <p:cNvSpPr/>
          <p:nvPr/>
        </p:nvSpPr>
        <p:spPr>
          <a:xfrm>
            <a:off x="6510050" y="4165143"/>
            <a:ext cx="394854" cy="671747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82886" y="431635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欧洲科技网</a:t>
            </a:r>
          </a:p>
        </p:txBody>
      </p:sp>
      <p:sp>
        <p:nvSpPr>
          <p:cNvPr id="27" name="右大括号 26"/>
          <p:cNvSpPr/>
          <p:nvPr/>
        </p:nvSpPr>
        <p:spPr>
          <a:xfrm>
            <a:off x="6510050" y="5013829"/>
            <a:ext cx="394854" cy="896853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382885" y="540981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欧洲核子研究中心网络</a:t>
            </a:r>
          </a:p>
        </p:txBody>
      </p:sp>
      <p:sp>
        <p:nvSpPr>
          <p:cNvPr id="29" name="矩形 28"/>
          <p:cNvSpPr/>
          <p:nvPr/>
        </p:nvSpPr>
        <p:spPr>
          <a:xfrm>
            <a:off x="7382886" y="15461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高能所登陆节点服务器</a:t>
            </a:r>
          </a:p>
        </p:txBody>
      </p:sp>
      <p:sp>
        <p:nvSpPr>
          <p:cNvPr id="30" name="矩形 29"/>
          <p:cNvSpPr/>
          <p:nvPr/>
        </p:nvSpPr>
        <p:spPr>
          <a:xfrm>
            <a:off x="7382885" y="5944387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欧洲核子研究中心登陆节点服务器</a:t>
            </a:r>
          </a:p>
        </p:txBody>
      </p:sp>
    </p:spTree>
    <p:extLst>
      <p:ext uri="{BB962C8B-B14F-4D97-AF65-F5344CB8AC3E}">
        <p14:creationId xmlns:p14="http://schemas.microsoft.com/office/powerpoint/2010/main" val="234635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网络信息获取及测试命令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常见测试命令</a:t>
            </a:r>
            <a:endParaRPr lang="en-US" altLang="zh-CN" sz="2000" dirty="0"/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主机网络配置       </a:t>
            </a:r>
            <a:r>
              <a:rPr lang="en-US" altLang="zh-CN" sz="2000" dirty="0"/>
              <a:t>ipconfig</a:t>
            </a:r>
            <a:r>
              <a:rPr lang="zh-CN" altLang="en-US" sz="2000" dirty="0"/>
              <a:t> </a:t>
            </a:r>
            <a:r>
              <a:rPr lang="en-US" altLang="zh-CN" sz="2000" dirty="0"/>
              <a:t>/all	</a:t>
            </a:r>
          </a:p>
          <a:p>
            <a:pPr marL="514350" lvl="1"/>
            <a:r>
              <a:rPr lang="zh-CN" altLang="en-US" sz="1600" dirty="0">
                <a:solidFill>
                  <a:srgbClr val="FF0000"/>
                </a:solidFill>
              </a:rPr>
              <a:t>物理地址</a:t>
            </a:r>
            <a:r>
              <a:rPr lang="en-US" altLang="zh-CN" sz="1600" dirty="0">
                <a:solidFill>
                  <a:srgbClr val="FF0000"/>
                </a:solidFill>
              </a:rPr>
              <a:t>. . . . . . : 8A-AD-43-01-02-03</a:t>
            </a:r>
          </a:p>
          <a:p>
            <a:pPr marL="514350" lvl="1"/>
            <a:r>
              <a:rPr lang="en-US" altLang="zh-CN" sz="1600" dirty="0">
                <a:solidFill>
                  <a:srgbClr val="FF0000"/>
                </a:solidFill>
              </a:rPr>
              <a:t>IPv4 </a:t>
            </a:r>
            <a:r>
              <a:rPr lang="zh-CN" altLang="en-US" sz="1600" dirty="0">
                <a:solidFill>
                  <a:srgbClr val="FF0000"/>
                </a:solidFill>
              </a:rPr>
              <a:t>地址 </a:t>
            </a:r>
            <a:r>
              <a:rPr lang="en-US" altLang="zh-CN" sz="1600" dirty="0">
                <a:solidFill>
                  <a:srgbClr val="FF0000"/>
                </a:solidFill>
              </a:rPr>
              <a:t>. . . . . .: 192.168.100.100(</a:t>
            </a:r>
            <a:r>
              <a:rPr lang="zh-CN" altLang="en-US" sz="1600" dirty="0">
                <a:solidFill>
                  <a:srgbClr val="FF0000"/>
                </a:solidFill>
              </a:rPr>
              <a:t>首选</a:t>
            </a:r>
            <a:r>
              <a:rPr lang="en-US" altLang="zh-CN" sz="1600" dirty="0">
                <a:solidFill>
                  <a:srgbClr val="FF0000"/>
                </a:solidFill>
              </a:rPr>
              <a:t>)</a:t>
            </a:r>
          </a:p>
          <a:p>
            <a:pPr marL="514350" lvl="1"/>
            <a:r>
              <a:rPr lang="zh-CN" altLang="en-US" sz="1600" dirty="0">
                <a:solidFill>
                  <a:srgbClr val="FF0000"/>
                </a:solidFill>
              </a:rPr>
              <a:t>子网掩码  </a:t>
            </a:r>
            <a:r>
              <a:rPr lang="en-US" altLang="zh-CN" sz="1600" dirty="0">
                <a:solidFill>
                  <a:srgbClr val="FF0000"/>
                </a:solidFill>
              </a:rPr>
              <a:t>. . . . . : 255.255.255.0</a:t>
            </a:r>
          </a:p>
          <a:p>
            <a:pPr marL="514350" lvl="1"/>
            <a:r>
              <a:rPr lang="zh-CN" altLang="en-US" sz="1600" dirty="0">
                <a:solidFill>
                  <a:srgbClr val="FF0000"/>
                </a:solidFill>
              </a:rPr>
              <a:t>默认网关</a:t>
            </a:r>
            <a:r>
              <a:rPr lang="en-US" altLang="zh-CN" sz="1600" dirty="0">
                <a:solidFill>
                  <a:srgbClr val="FF0000"/>
                </a:solidFill>
              </a:rPr>
              <a:t>. . . . . . : 192.168.100.1</a:t>
            </a:r>
            <a:endParaRPr lang="en-US" altLang="zh-CN" sz="2000" dirty="0"/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网络通了吗     </a:t>
            </a:r>
            <a:r>
              <a:rPr lang="en-US" altLang="zh-CN" sz="2000" dirty="0"/>
              <a:t>Ping</a:t>
            </a:r>
            <a:r>
              <a:rPr lang="zh-CN" altLang="en-US" sz="2000" dirty="0"/>
              <a:t> </a:t>
            </a:r>
            <a:r>
              <a:rPr lang="en-US" altLang="zh-CN" sz="2000" dirty="0"/>
              <a:t>192.168.100.1	</a:t>
            </a:r>
          </a:p>
          <a:p>
            <a:pPr marL="57150"/>
            <a:r>
              <a:rPr lang="zh-CN" altLang="en-US" sz="1400" dirty="0">
                <a:solidFill>
                  <a:srgbClr val="FF0000"/>
                </a:solidFill>
              </a:rPr>
              <a:t>正在 </a:t>
            </a:r>
            <a:r>
              <a:rPr lang="en-US" altLang="zh-CN" sz="1400" dirty="0">
                <a:solidFill>
                  <a:srgbClr val="FF0000"/>
                </a:solidFill>
              </a:rPr>
              <a:t>Ping 192.168.100.200</a:t>
            </a:r>
            <a:r>
              <a:rPr lang="zh-CN" altLang="en-US" sz="1400" dirty="0">
                <a:solidFill>
                  <a:srgbClr val="FF0000"/>
                </a:solidFill>
              </a:rPr>
              <a:t>具有 </a:t>
            </a:r>
            <a:r>
              <a:rPr lang="en-US" altLang="zh-CN" sz="1400" dirty="0">
                <a:solidFill>
                  <a:srgbClr val="FF0000"/>
                </a:solidFill>
              </a:rPr>
              <a:t>32 </a:t>
            </a:r>
            <a:r>
              <a:rPr lang="zh-CN" altLang="en-US" sz="1400" dirty="0">
                <a:solidFill>
                  <a:srgbClr val="FF0000"/>
                </a:solidFill>
              </a:rPr>
              <a:t>字节的数据</a:t>
            </a:r>
            <a:r>
              <a:rPr lang="en-US" altLang="zh-CN" sz="1400" dirty="0">
                <a:solidFill>
                  <a:srgbClr val="FF0000"/>
                </a:solidFill>
              </a:rPr>
              <a:t>:</a:t>
            </a:r>
          </a:p>
          <a:p>
            <a:pPr marL="57150"/>
            <a:r>
              <a:rPr lang="zh-CN" altLang="en-US" sz="1400" dirty="0">
                <a:solidFill>
                  <a:srgbClr val="FF0000"/>
                </a:solidFill>
              </a:rPr>
              <a:t>来自 </a:t>
            </a:r>
            <a:r>
              <a:rPr lang="en-US" altLang="zh-CN" sz="1400" dirty="0">
                <a:solidFill>
                  <a:srgbClr val="FF0000"/>
                </a:solidFill>
              </a:rPr>
              <a:t>192.168.100.200 </a:t>
            </a:r>
            <a:r>
              <a:rPr lang="zh-CN" altLang="en-US" sz="1400" dirty="0">
                <a:solidFill>
                  <a:srgbClr val="FF0000"/>
                </a:solidFill>
              </a:rPr>
              <a:t>的回复</a:t>
            </a:r>
            <a:r>
              <a:rPr lang="en-US" altLang="zh-CN" sz="1400" dirty="0">
                <a:solidFill>
                  <a:srgbClr val="FF0000"/>
                </a:solidFill>
              </a:rPr>
              <a:t>: </a:t>
            </a:r>
            <a:r>
              <a:rPr lang="zh-CN" altLang="en-US" sz="1400" dirty="0">
                <a:solidFill>
                  <a:srgbClr val="FF0000"/>
                </a:solidFill>
              </a:rPr>
              <a:t>字节</a:t>
            </a:r>
            <a:r>
              <a:rPr lang="en-US" altLang="zh-CN" sz="1400" dirty="0">
                <a:solidFill>
                  <a:srgbClr val="FF0000"/>
                </a:solidFill>
              </a:rPr>
              <a:t>=32 </a:t>
            </a:r>
            <a:r>
              <a:rPr lang="zh-CN" altLang="en-US" sz="1400" dirty="0">
                <a:solidFill>
                  <a:srgbClr val="FF0000"/>
                </a:solidFill>
              </a:rPr>
              <a:t>时间</a:t>
            </a:r>
            <a:r>
              <a:rPr lang="en-US" altLang="zh-CN" sz="1400" dirty="0">
                <a:solidFill>
                  <a:srgbClr val="FF0000"/>
                </a:solidFill>
              </a:rPr>
              <a:t>=1ms TTL=250</a:t>
            </a:r>
          </a:p>
          <a:p>
            <a:pPr marL="57150"/>
            <a:r>
              <a:rPr lang="en-US" altLang="zh-CN" sz="1400" dirty="0">
                <a:solidFill>
                  <a:srgbClr val="FF0000"/>
                </a:solidFill>
              </a:rPr>
              <a:t>-----------------------------------------------------</a:t>
            </a:r>
          </a:p>
          <a:p>
            <a:pPr marL="57150"/>
            <a:r>
              <a:rPr lang="zh-CN" altLang="en-US" sz="1400" dirty="0">
                <a:solidFill>
                  <a:srgbClr val="FF0000"/>
                </a:solidFill>
              </a:rPr>
              <a:t>正在 </a:t>
            </a:r>
            <a:r>
              <a:rPr lang="en-US" altLang="zh-CN" sz="1400" dirty="0">
                <a:solidFill>
                  <a:srgbClr val="FF0000"/>
                </a:solidFill>
              </a:rPr>
              <a:t>Ping 192.168.100.200</a:t>
            </a:r>
            <a:r>
              <a:rPr lang="zh-CN" altLang="en-US" sz="1400" dirty="0">
                <a:solidFill>
                  <a:srgbClr val="FF0000"/>
                </a:solidFill>
              </a:rPr>
              <a:t>具有 </a:t>
            </a:r>
            <a:r>
              <a:rPr lang="en-US" altLang="zh-CN" sz="1400" dirty="0">
                <a:solidFill>
                  <a:srgbClr val="FF0000"/>
                </a:solidFill>
              </a:rPr>
              <a:t>32 </a:t>
            </a:r>
            <a:r>
              <a:rPr lang="zh-CN" altLang="en-US" sz="1400" dirty="0">
                <a:solidFill>
                  <a:srgbClr val="FF0000"/>
                </a:solidFill>
              </a:rPr>
              <a:t>字节的数据</a:t>
            </a:r>
            <a:r>
              <a:rPr lang="en-US" altLang="zh-CN" sz="1400" dirty="0">
                <a:solidFill>
                  <a:srgbClr val="FF0000"/>
                </a:solidFill>
              </a:rPr>
              <a:t>:</a:t>
            </a:r>
          </a:p>
          <a:p>
            <a:pPr marL="57150"/>
            <a:r>
              <a:rPr lang="zh-CN" altLang="en-US" sz="1400" dirty="0">
                <a:solidFill>
                  <a:srgbClr val="FF0000"/>
                </a:solidFill>
              </a:rPr>
              <a:t>请求超时</a:t>
            </a:r>
            <a:r>
              <a:rPr lang="zh-CN" altLang="en-US" sz="1400" dirty="0"/>
              <a:t>。</a:t>
            </a:r>
            <a:endParaRPr lang="en-US" altLang="zh-CN" sz="2000" dirty="0"/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网络能到哪里      </a:t>
            </a:r>
            <a:r>
              <a:rPr lang="en-US" altLang="zh-CN" sz="2000" dirty="0" err="1"/>
              <a:t>Tracert</a:t>
            </a:r>
            <a:r>
              <a:rPr lang="zh-CN" altLang="en-US" sz="2000" dirty="0"/>
              <a:t>  </a:t>
            </a:r>
            <a:r>
              <a:rPr lang="en-US" altLang="zh-CN" sz="2000" dirty="0"/>
              <a:t>202.122.36.1</a:t>
            </a:r>
          </a:p>
          <a:p>
            <a:pPr marL="57150"/>
            <a:r>
              <a:rPr lang="zh-CN" altLang="en-US" sz="1400" dirty="0">
                <a:solidFill>
                  <a:srgbClr val="FF0000"/>
                </a:solidFill>
              </a:rPr>
              <a:t>通过最多 </a:t>
            </a:r>
            <a:r>
              <a:rPr lang="en-US" altLang="zh-CN" sz="1400" dirty="0">
                <a:solidFill>
                  <a:srgbClr val="FF0000"/>
                </a:solidFill>
              </a:rPr>
              <a:t>30 </a:t>
            </a:r>
            <a:r>
              <a:rPr lang="zh-CN" altLang="en-US" sz="1400" dirty="0">
                <a:solidFill>
                  <a:srgbClr val="FF0000"/>
                </a:solidFill>
              </a:rPr>
              <a:t>个跃点跟踪到 </a:t>
            </a:r>
            <a:r>
              <a:rPr lang="en-US" altLang="zh-CN" sz="1400" dirty="0">
                <a:solidFill>
                  <a:srgbClr val="FF0000"/>
                </a:solidFill>
              </a:rPr>
              <a:t>202.122.36.1 </a:t>
            </a:r>
            <a:r>
              <a:rPr lang="zh-CN" altLang="en-US" sz="1400" dirty="0">
                <a:solidFill>
                  <a:srgbClr val="FF0000"/>
                </a:solidFill>
              </a:rPr>
              <a:t>的路由</a:t>
            </a:r>
          </a:p>
          <a:p>
            <a:pPr marL="57150"/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1    17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   *        *     202.122.32.86</a:t>
            </a:r>
          </a:p>
          <a:p>
            <a:pPr marL="57150"/>
            <a:r>
              <a:rPr lang="en-US" altLang="zh-CN" sz="1400" dirty="0">
                <a:solidFill>
                  <a:srgbClr val="FF0000"/>
                </a:solidFill>
              </a:rPr>
              <a:t> 2    17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   3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  21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netg.ihep.ac.cn [202.122.32.1]</a:t>
            </a:r>
          </a:p>
          <a:p>
            <a:pPr marL="57150"/>
            <a:r>
              <a:rPr lang="en-US" altLang="zh-CN" sz="1400" dirty="0">
                <a:solidFill>
                  <a:srgbClr val="FF0000"/>
                </a:solidFill>
              </a:rPr>
              <a:t> 3     2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   1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   1 </a:t>
            </a:r>
            <a:r>
              <a:rPr lang="en-US" altLang="zh-CN" sz="1400" dirty="0" err="1">
                <a:solidFill>
                  <a:srgbClr val="FF0000"/>
                </a:solidFill>
              </a:rPr>
              <a:t>ms</a:t>
            </a:r>
            <a:r>
              <a:rPr lang="en-US" altLang="zh-CN" sz="1400" dirty="0">
                <a:solidFill>
                  <a:srgbClr val="FF0000"/>
                </a:solidFill>
              </a:rPr>
              <a:t>  192.168.254.1</a:t>
            </a:r>
          </a:p>
          <a:p>
            <a:pPr marL="57150"/>
            <a:endParaRPr lang="en-US" altLang="zh-CN" sz="2000" dirty="0"/>
          </a:p>
          <a:p>
            <a:pPr marL="57150"/>
            <a:r>
              <a:rPr lang="en-US" altLang="zh-CN" sz="2000" dirty="0"/>
              <a:t>	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65" y="3752883"/>
            <a:ext cx="3542486" cy="2116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64" y="1530949"/>
            <a:ext cx="3511730" cy="20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67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网络故障排查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257799"/>
          </a:xfrm>
        </p:spPr>
        <p:txBody>
          <a:bodyPr/>
          <a:lstStyle/>
          <a:p>
            <a:pPr marL="34290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网络不通</a:t>
            </a:r>
            <a:endParaRPr lang="en-US" altLang="zh-CN" sz="20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</a:rPr>
              <a:t>链路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zh-CN" altLang="en-US" sz="1600" dirty="0">
                <a:solidFill>
                  <a:srgbClr val="FF0000"/>
                </a:solidFill>
              </a:rPr>
              <a:t>线路问题</a:t>
            </a:r>
            <a:r>
              <a:rPr lang="en-US" altLang="zh-CN" sz="1600" dirty="0">
                <a:solidFill>
                  <a:srgbClr val="FF0000"/>
                </a:solidFill>
              </a:rPr>
              <a:t>	</a:t>
            </a:r>
          </a:p>
          <a:p>
            <a:pPr marL="1257300" lvl="2" indent="-285750"/>
            <a:r>
              <a:rPr lang="zh-CN" altLang="en-US" sz="1600" dirty="0">
                <a:solidFill>
                  <a:srgbClr val="FF0000"/>
                </a:solidFill>
              </a:rPr>
              <a:t>网线问题</a:t>
            </a:r>
            <a:r>
              <a:rPr lang="en-US" altLang="zh-CN" sz="1600" dirty="0">
                <a:solidFill>
                  <a:srgbClr val="FF0000"/>
                </a:solidFill>
              </a:rPr>
              <a:t>	</a:t>
            </a:r>
            <a:r>
              <a:rPr lang="zh-CN" altLang="en-US" sz="1600" dirty="0">
                <a:solidFill>
                  <a:srgbClr val="FF0000"/>
                </a:solidFill>
              </a:rPr>
              <a:t>线路老化，接头松动，小交换机问题</a:t>
            </a:r>
            <a:r>
              <a:rPr lang="en-US" altLang="zh-CN" sz="1600" dirty="0">
                <a:solidFill>
                  <a:srgbClr val="FF0000"/>
                </a:solidFill>
              </a:rPr>
              <a:t>	</a:t>
            </a:r>
            <a:r>
              <a:rPr lang="zh-CN" altLang="en-US" sz="1600" dirty="0">
                <a:solidFill>
                  <a:srgbClr val="FF0000"/>
                </a:solidFill>
              </a:rPr>
              <a:t>功能丧失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1257300" lvl="2" indent="-285750"/>
            <a:r>
              <a:rPr lang="zh-CN" altLang="en-US" sz="1600" dirty="0"/>
              <a:t>园区网问题</a:t>
            </a:r>
            <a:r>
              <a:rPr lang="en-US" altLang="zh-CN" sz="1600" dirty="0"/>
              <a:t>	</a:t>
            </a:r>
            <a:r>
              <a:rPr lang="zh-CN" altLang="en-US" sz="1600" dirty="0"/>
              <a:t>接入交换机功能异常</a:t>
            </a:r>
            <a:endParaRPr lang="en-US" altLang="zh-CN" sz="16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</a:rPr>
              <a:t>操作系统问题</a:t>
            </a:r>
            <a:r>
              <a:rPr lang="en-US" altLang="zh-CN" sz="1600" dirty="0">
                <a:solidFill>
                  <a:srgbClr val="FF0000"/>
                </a:solidFill>
              </a:rPr>
              <a:t>	</a:t>
            </a:r>
            <a:r>
              <a:rPr lang="zh-CN" altLang="en-US" sz="1600" dirty="0">
                <a:solidFill>
                  <a:srgbClr val="FF0000"/>
                </a:solidFill>
              </a:rPr>
              <a:t>网卡驱动故障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</a:rPr>
              <a:t>网卡坏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</a:rPr>
              <a:t>第三方防火墙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0000"/>
                </a:solidFill>
              </a:rPr>
              <a:t>DHCP</a:t>
            </a:r>
            <a:r>
              <a:rPr lang="zh-CN" altLang="en-US" sz="1600" dirty="0">
                <a:solidFill>
                  <a:srgbClr val="FF0000"/>
                </a:solidFill>
              </a:rPr>
              <a:t>问题</a:t>
            </a:r>
            <a:r>
              <a:rPr lang="en-US" altLang="zh-CN" sz="1600" dirty="0">
                <a:solidFill>
                  <a:srgbClr val="FF0000"/>
                </a:solidFill>
              </a:rPr>
              <a:t>		</a:t>
            </a:r>
            <a:r>
              <a:rPr lang="zh-CN" altLang="en-US" sz="1600" dirty="0">
                <a:solidFill>
                  <a:srgbClr val="FF0000"/>
                </a:solidFill>
              </a:rPr>
              <a:t>无法获取</a:t>
            </a:r>
            <a:r>
              <a:rPr lang="en-US" altLang="zh-CN" sz="1600" dirty="0">
                <a:solidFill>
                  <a:srgbClr val="FF0000"/>
                </a:solidFill>
              </a:rPr>
              <a:t>IP</a:t>
            </a:r>
            <a:r>
              <a:rPr lang="zh-CN" altLang="en-US" sz="1600" dirty="0">
                <a:solidFill>
                  <a:srgbClr val="FF0000"/>
                </a:solidFill>
              </a:rPr>
              <a:t>地址</a:t>
            </a:r>
            <a:endParaRPr lang="en-US" altLang="zh-CN" sz="2000" dirty="0"/>
          </a:p>
          <a:p>
            <a:pPr marL="34290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网络通</a:t>
            </a:r>
            <a:endParaRPr lang="en-US" altLang="zh-CN" sz="20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无法</a:t>
            </a:r>
            <a:r>
              <a:rPr lang="en-US" altLang="zh-CN" sz="1600" dirty="0"/>
              <a:t>ping</a:t>
            </a:r>
            <a:r>
              <a:rPr lang="zh-CN" altLang="en-US" sz="1600" dirty="0"/>
              <a:t>网关</a:t>
            </a:r>
            <a:r>
              <a:rPr lang="en-US" altLang="zh-CN" sz="1600" dirty="0"/>
              <a:t>			</a:t>
            </a:r>
            <a:r>
              <a:rPr lang="zh-CN" altLang="en-US" sz="1600" dirty="0"/>
              <a:t>注册墙口错误，接入审批通过之后；被封锁</a:t>
            </a:r>
            <a:endParaRPr lang="en-US" altLang="zh-CN" sz="16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能够</a:t>
            </a:r>
            <a:r>
              <a:rPr lang="en-US" altLang="zh-CN" sz="1600" dirty="0"/>
              <a:t>ping</a:t>
            </a:r>
            <a:r>
              <a:rPr lang="zh-CN" altLang="en-US" sz="1600" dirty="0"/>
              <a:t>网关，但无法访问所内网页</a:t>
            </a:r>
            <a:r>
              <a:rPr lang="en-US" altLang="zh-CN" sz="1600" dirty="0"/>
              <a:t>	</a:t>
            </a:r>
            <a:r>
              <a:rPr lang="zh-CN" altLang="en-US" sz="1600" dirty="0"/>
              <a:t>网关不正常，</a:t>
            </a:r>
            <a:r>
              <a:rPr lang="en-US" altLang="zh-CN" sz="1600" dirty="0"/>
              <a:t>DHCP</a:t>
            </a:r>
            <a:r>
              <a:rPr lang="zh-CN" altLang="en-US" sz="1600" dirty="0"/>
              <a:t>问题；掩码问题；多地址相互干扰问题</a:t>
            </a:r>
            <a:endParaRPr lang="en-US" altLang="zh-CN" sz="16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能够访问所内网页，但无法访问所外</a:t>
            </a:r>
            <a:r>
              <a:rPr lang="en-US" altLang="zh-CN" sz="1600" dirty="0"/>
              <a:t>	</a:t>
            </a:r>
            <a:r>
              <a:rPr lang="zh-CN" altLang="en-US" sz="1600" dirty="0"/>
              <a:t>被安全封锁；被禁止访问所外</a:t>
            </a:r>
            <a:endParaRPr lang="en-US" altLang="zh-CN" sz="16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FF0000"/>
                </a:solidFill>
              </a:rPr>
              <a:t>无法访问网页，但</a:t>
            </a:r>
            <a:r>
              <a:rPr lang="en-US" altLang="zh-CN" sz="1600" dirty="0">
                <a:solidFill>
                  <a:srgbClr val="FF0000"/>
                </a:solidFill>
              </a:rPr>
              <a:t>QQ/</a:t>
            </a:r>
            <a:r>
              <a:rPr lang="zh-CN" altLang="en-US" sz="1600" dirty="0">
                <a:solidFill>
                  <a:srgbClr val="FF0000"/>
                </a:solidFill>
              </a:rPr>
              <a:t>微信能用</a:t>
            </a:r>
            <a:r>
              <a:rPr lang="en-US" altLang="zh-CN" sz="1600" dirty="0"/>
              <a:t>		</a:t>
            </a:r>
            <a:r>
              <a:rPr lang="zh-CN" altLang="en-US" sz="1600" dirty="0">
                <a:solidFill>
                  <a:srgbClr val="FF0000"/>
                </a:solidFill>
              </a:rPr>
              <a:t>浏览器故障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某个国外网站无法访问</a:t>
            </a:r>
            <a:r>
              <a:rPr lang="en-US" altLang="zh-CN" sz="1600" dirty="0"/>
              <a:t>		G</a:t>
            </a:r>
            <a:r>
              <a:rPr lang="zh-CN" altLang="en-US" sz="1600" dirty="0"/>
              <a:t> </a:t>
            </a:r>
            <a:r>
              <a:rPr lang="en-US" altLang="zh-CN" sz="1600" dirty="0"/>
              <a:t>W</a:t>
            </a:r>
            <a:r>
              <a:rPr lang="zh-CN" altLang="en-US" sz="1600" dirty="0"/>
              <a:t>封锁</a:t>
            </a:r>
            <a:endParaRPr lang="en-US" altLang="zh-CN" sz="1200" dirty="0"/>
          </a:p>
          <a:p>
            <a:pPr marL="34290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IP/MAC</a:t>
            </a:r>
            <a:r>
              <a:rPr lang="zh-CN" altLang="en-US" sz="2000" dirty="0"/>
              <a:t>地址冲突</a:t>
            </a:r>
            <a:endParaRPr lang="en-US" altLang="zh-CN" sz="20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盗用问题，第一时间拨打电话 </a:t>
            </a:r>
            <a:r>
              <a:rPr lang="en-US" altLang="zh-CN" sz="1600" dirty="0"/>
              <a:t>88236835</a:t>
            </a: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随意设置地址</a:t>
            </a:r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78" y="2392804"/>
            <a:ext cx="4358941" cy="1188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60" y="2575188"/>
            <a:ext cx="657225" cy="695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461" y="2575188"/>
            <a:ext cx="704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A4C0B-4BD1-435B-B49D-6677CDD8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背景与需求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9E4195-7C9F-4C89-9F57-60FD1406B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1"/>
            <a:ext cx="11811000" cy="5638800"/>
          </a:xfrm>
        </p:spPr>
        <p:txBody>
          <a:bodyPr/>
          <a:lstStyle/>
          <a:p>
            <a:r>
              <a:rPr lang="zh-CN" altLang="en-US" sz="2400" dirty="0"/>
              <a:t>网络作为科学计算的三大基石之一，在科学计算、数据处理领域具有十分重要的地位</a:t>
            </a:r>
            <a:endParaRPr lang="en-US" altLang="zh-CN" sz="2400" dirty="0"/>
          </a:p>
          <a:p>
            <a:r>
              <a:rPr lang="zh-CN" altLang="en-US" sz="2400" dirty="0"/>
              <a:t>高能所建设和参与的各类大科学装置实验</a:t>
            </a:r>
            <a:endParaRPr lang="en-US" altLang="zh-CN" sz="2400" dirty="0"/>
          </a:p>
          <a:p>
            <a:pPr lvl="1"/>
            <a:r>
              <a:rPr lang="zh-CN" altLang="en-US" sz="2000" dirty="0"/>
              <a:t>异地建设、百</a:t>
            </a:r>
            <a:r>
              <a:rPr lang="en-US" altLang="zh-CN" sz="2000" dirty="0"/>
              <a:t>PB</a:t>
            </a:r>
            <a:r>
              <a:rPr lang="zh-CN" altLang="en-US" sz="2000" dirty="0"/>
              <a:t>级的</a:t>
            </a:r>
            <a:r>
              <a:rPr lang="zh-CN" altLang="en-US" sz="2000" dirty="0">
                <a:solidFill>
                  <a:srgbClr val="FF0000"/>
                </a:solidFill>
              </a:rPr>
              <a:t>海量数据</a:t>
            </a:r>
            <a:r>
              <a:rPr lang="zh-CN" altLang="en-US" sz="2000" dirty="0"/>
              <a:t>需要</a:t>
            </a:r>
            <a:r>
              <a:rPr lang="zh-CN" altLang="en-US" sz="2000" dirty="0">
                <a:solidFill>
                  <a:srgbClr val="FF0000"/>
                </a:solidFill>
              </a:rPr>
              <a:t>全球共享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离线数据中心中</a:t>
            </a:r>
            <a:r>
              <a:rPr lang="zh-CN" altLang="en-US" sz="2000" dirty="0">
                <a:solidFill>
                  <a:srgbClr val="FF0000"/>
                </a:solidFill>
              </a:rPr>
              <a:t>海量数据分析需求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云数据中心</a:t>
            </a:r>
            <a:r>
              <a:rPr lang="zh-CN" altLang="en-US" sz="2000" dirty="0"/>
              <a:t>不断兴起</a:t>
            </a:r>
            <a:endParaRPr lang="en-US" altLang="zh-CN" sz="2000" dirty="0"/>
          </a:p>
          <a:p>
            <a:pPr lvl="2"/>
            <a:r>
              <a:rPr lang="zh-CN" altLang="en-US" sz="1800" dirty="0"/>
              <a:t>跨数据中心</a:t>
            </a:r>
            <a:r>
              <a:rPr lang="zh-CN" altLang="en-US" sz="1800" dirty="0">
                <a:solidFill>
                  <a:srgbClr val="FF0000"/>
                </a:solidFill>
              </a:rPr>
              <a:t>计算和存储资源</a:t>
            </a:r>
            <a:r>
              <a:rPr lang="zh-CN" altLang="en-US" sz="1800" dirty="0"/>
              <a:t>的</a:t>
            </a:r>
            <a:r>
              <a:rPr lang="zh-CN" altLang="en-US" sz="1800" dirty="0">
                <a:solidFill>
                  <a:srgbClr val="FF0000"/>
                </a:solidFill>
              </a:rPr>
              <a:t>灵活调度</a:t>
            </a:r>
            <a:r>
              <a:rPr lang="zh-CN" altLang="en-US" sz="1800" dirty="0">
                <a:solidFill>
                  <a:schemeClr val="tx1"/>
                </a:solidFill>
              </a:rPr>
              <a:t>（虚拟化技术）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lvl="2"/>
            <a:r>
              <a:rPr lang="zh-CN" altLang="en-US" sz="1800" dirty="0">
                <a:solidFill>
                  <a:srgbClr val="FF0000"/>
                </a:solidFill>
              </a:rPr>
              <a:t>异地容灾</a:t>
            </a:r>
            <a:r>
              <a:rPr lang="zh-CN" altLang="en-US" sz="1800" dirty="0"/>
              <a:t>需求等</a:t>
            </a:r>
            <a:endParaRPr lang="en-US" altLang="zh-CN" sz="1800" dirty="0"/>
          </a:p>
          <a:p>
            <a:r>
              <a:rPr lang="zh-CN" altLang="en-US" sz="2400" dirty="0"/>
              <a:t>对网络的性能提出了新的要求，带来了新的挑战</a:t>
            </a:r>
            <a:endParaRPr lang="en-US" altLang="zh-CN" sz="24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高效性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zh-CN" altLang="en-US" sz="1600" dirty="0"/>
              <a:t>网络高效部署</a:t>
            </a:r>
            <a:endParaRPr lang="en-US" altLang="zh-CN" sz="1600" dirty="0"/>
          </a:p>
          <a:p>
            <a:pPr lvl="2"/>
            <a:r>
              <a:rPr lang="zh-CN" altLang="en-US" sz="1600" dirty="0"/>
              <a:t>高带宽、低延迟</a:t>
            </a:r>
            <a:endParaRPr lang="en-US" altLang="zh-CN" sz="16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稳定性（高可用性）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zh-CN" altLang="en-US" sz="1600" dirty="0"/>
              <a:t>设计上需要考虑</a:t>
            </a:r>
            <a:r>
              <a:rPr lang="en-US" altLang="zh-CN" sz="1600" dirty="0"/>
              <a:t>HA</a:t>
            </a:r>
            <a:r>
              <a:rPr lang="zh-CN" altLang="en-US" sz="1600" dirty="0"/>
              <a:t>，冗余等特性</a:t>
            </a:r>
            <a:endParaRPr lang="en-US" altLang="zh-CN" sz="16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灵活性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zh-CN" altLang="en-US" sz="1600" dirty="0"/>
              <a:t>满足云数据中心计算和存储资源灵活调度需求</a:t>
            </a:r>
            <a:endParaRPr lang="en-US" altLang="zh-CN" sz="1600" dirty="0"/>
          </a:p>
          <a:p>
            <a:pPr lvl="2"/>
            <a:r>
              <a:rPr lang="zh-CN" altLang="en-US" sz="1600" dirty="0"/>
              <a:t>高可扩展性</a:t>
            </a:r>
            <a:endParaRPr lang="en-US" altLang="zh-CN" sz="16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CC965-4891-49B2-925A-818F2B48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EC6234-14BF-4D5C-B4AA-1A3CE2074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13" y="2057400"/>
            <a:ext cx="3651387" cy="26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22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园区无线网络故障排查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网络不通</a:t>
            </a:r>
            <a:endParaRPr lang="en-US" altLang="zh-CN" sz="2000" dirty="0"/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检查连接的</a:t>
            </a:r>
            <a:r>
              <a:rPr lang="en-US" altLang="zh-CN" sz="1600" dirty="0"/>
              <a:t>WIFI</a:t>
            </a:r>
            <a:r>
              <a:rPr lang="zh-CN" altLang="en-US" sz="1600" dirty="0"/>
              <a:t>信号</a:t>
            </a:r>
            <a:r>
              <a:rPr lang="en-US" altLang="zh-CN" sz="1600" dirty="0"/>
              <a:t>			IHEP    IHEP-2.4G    IHEP-5G</a:t>
            </a:r>
          </a:p>
          <a:p>
            <a:pPr marL="800100" lvl="1" indent="-285750">
              <a:buFont typeface="Wingdings" panose="05000000000000000000" pitchFamily="2" charset="2"/>
              <a:buChar char="l"/>
            </a:pPr>
            <a:r>
              <a:rPr lang="zh-CN" altLang="en-US" sz="1600" dirty="0"/>
              <a:t>注册过，还要求注册</a:t>
            </a:r>
            <a:r>
              <a:rPr lang="en-US" altLang="zh-CN" sz="1600" dirty="0"/>
              <a:t>			</a:t>
            </a:r>
            <a:r>
              <a:rPr lang="zh-CN" altLang="en-US" sz="1600" b="1" dirty="0">
                <a:solidFill>
                  <a:srgbClr val="FF0000"/>
                </a:solidFill>
              </a:rPr>
              <a:t>随机</a:t>
            </a:r>
            <a:r>
              <a:rPr lang="en-US" altLang="zh-CN" sz="1600" b="1" dirty="0">
                <a:solidFill>
                  <a:srgbClr val="FF0000"/>
                </a:solidFill>
              </a:rPr>
              <a:t>mac</a:t>
            </a:r>
            <a:r>
              <a:rPr lang="zh-CN" altLang="en-US" sz="1600" b="1" dirty="0">
                <a:solidFill>
                  <a:srgbClr val="FF0000"/>
                </a:solidFill>
              </a:rPr>
              <a:t>地址问题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34290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网络通，信号差</a:t>
            </a:r>
            <a:endParaRPr lang="en-US" altLang="zh-CN" sz="2000" dirty="0"/>
          </a:p>
          <a:p>
            <a:pPr marL="1257300" lvl="2" indent="-285750">
              <a:buFont typeface="Wingdings" panose="05000000000000000000" pitchFamily="2" charset="2"/>
              <a:buChar char="l"/>
            </a:pPr>
            <a:r>
              <a:rPr lang="zh-CN" altLang="en-US" sz="1800" dirty="0"/>
              <a:t>设备老旧</a:t>
            </a:r>
            <a:endParaRPr lang="en-US" altLang="zh-CN" sz="1800" dirty="0"/>
          </a:p>
          <a:p>
            <a:pPr marL="1257300" lvl="2" indent="-285750">
              <a:buFont typeface="Wingdings" panose="05000000000000000000" pitchFamily="2" charset="2"/>
              <a:buChar char="l"/>
            </a:pPr>
            <a:r>
              <a:rPr lang="zh-CN" altLang="en-US" sz="1800" dirty="0"/>
              <a:t>信号选择问题</a:t>
            </a:r>
            <a:r>
              <a:rPr lang="en-US" altLang="zh-CN" sz="1800" dirty="0"/>
              <a:t>	</a:t>
            </a:r>
            <a:r>
              <a:rPr lang="zh-CN" altLang="en-US" sz="1800" dirty="0"/>
              <a:t>   </a:t>
            </a:r>
            <a:r>
              <a:rPr lang="en-US" altLang="zh-CN" sz="1800" dirty="0"/>
              <a:t>	</a:t>
            </a:r>
            <a:r>
              <a:rPr lang="zh-CN" altLang="en-US" sz="1800" dirty="0"/>
              <a:t>在办公室选择</a:t>
            </a:r>
            <a:r>
              <a:rPr lang="en-US" altLang="zh-CN" sz="1800" dirty="0"/>
              <a:t>5G</a:t>
            </a:r>
            <a:r>
              <a:rPr lang="zh-CN" altLang="en-US" sz="1800" dirty="0"/>
              <a:t>信号，穿墙能力差</a:t>
            </a:r>
            <a:endParaRPr lang="en-US" altLang="zh-CN" sz="1800" dirty="0"/>
          </a:p>
          <a:p>
            <a:pPr marL="1257300" lvl="2" indent="-285750">
              <a:buFont typeface="Wingdings" panose="05000000000000000000" pitchFamily="2" charset="2"/>
              <a:buChar char="l"/>
            </a:pPr>
            <a:r>
              <a:rPr lang="zh-CN" altLang="en-US" sz="1800" dirty="0"/>
              <a:t>信号阻隔问题</a:t>
            </a:r>
            <a:r>
              <a:rPr lang="en-US" altLang="zh-CN" sz="1800" dirty="0"/>
              <a:t>	</a:t>
            </a:r>
            <a:r>
              <a:rPr lang="zh-CN" altLang="en-US" sz="1800" dirty="0"/>
              <a:t>    </a:t>
            </a:r>
            <a:r>
              <a:rPr lang="en-US" altLang="zh-CN" sz="1800" dirty="0"/>
              <a:t>	</a:t>
            </a:r>
            <a:r>
              <a:rPr lang="zh-CN" altLang="en-US" sz="1800" dirty="0"/>
              <a:t>办公室有铁皮柜，恰好阻隔了信号</a:t>
            </a:r>
            <a:endParaRPr lang="en-US" altLang="zh-CN" sz="1800" dirty="0"/>
          </a:p>
          <a:p>
            <a:pPr marL="1257300" lvl="2" indent="-285750">
              <a:buFont typeface="Wingdings" panose="05000000000000000000" pitchFamily="2" charset="2"/>
              <a:buChar char="l"/>
            </a:pPr>
            <a:r>
              <a:rPr lang="zh-CN" altLang="en-US" sz="1800" dirty="0"/>
              <a:t>附近有干扰源      </a:t>
            </a:r>
            <a:r>
              <a:rPr lang="en-US" altLang="zh-CN" sz="1800" dirty="0"/>
              <a:t>	USB3.0</a:t>
            </a:r>
            <a:r>
              <a:rPr lang="zh-CN" altLang="en-US" sz="1800" dirty="0"/>
              <a:t>设备通讯，</a:t>
            </a:r>
            <a:r>
              <a:rPr lang="zh-CN" altLang="en-US" sz="1800" b="1" dirty="0">
                <a:solidFill>
                  <a:srgbClr val="FF0000"/>
                </a:solidFill>
              </a:rPr>
              <a:t>私设</a:t>
            </a:r>
            <a:r>
              <a:rPr lang="en-US" altLang="zh-CN" sz="1800" b="1" dirty="0">
                <a:solidFill>
                  <a:srgbClr val="FF0000"/>
                </a:solidFill>
              </a:rPr>
              <a:t>WIFI</a:t>
            </a:r>
            <a:r>
              <a:rPr lang="zh-CN" altLang="en-US" sz="1800" dirty="0"/>
              <a:t>导致频道重叠</a:t>
            </a:r>
            <a:endParaRPr lang="en-US" altLang="zh-CN" sz="1800" dirty="0"/>
          </a:p>
          <a:p>
            <a:pPr marL="1257300" lvl="2" indent="-285750">
              <a:buFont typeface="Wingdings" panose="05000000000000000000" pitchFamily="2" charset="2"/>
              <a:buChar char="l"/>
            </a:pPr>
            <a:r>
              <a:rPr lang="zh-CN" altLang="en-US" sz="1800" dirty="0"/>
              <a:t>网卡漫游主动性</a:t>
            </a:r>
            <a:r>
              <a:rPr lang="en-US" altLang="zh-CN" sz="1800" dirty="0"/>
              <a:t>	</a:t>
            </a:r>
            <a:r>
              <a:rPr lang="zh-CN" altLang="en-US" sz="1800" dirty="0"/>
              <a:t>配置不当，可能导致无线网卡频繁在不同</a:t>
            </a:r>
            <a:r>
              <a:rPr lang="en-US" altLang="zh-CN" sz="1800" dirty="0"/>
              <a:t>AP</a:t>
            </a:r>
            <a:r>
              <a:rPr lang="zh-CN" altLang="en-US" sz="1800" dirty="0"/>
              <a:t>之间切换</a:t>
            </a:r>
            <a:r>
              <a:rPr lang="en-US" altLang="zh-CN" sz="1800" dirty="0"/>
              <a:t>		</a:t>
            </a:r>
          </a:p>
          <a:p>
            <a:pPr marL="1257300" lvl="2" indent="-285750"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rgbClr val="FF0000"/>
                </a:solidFill>
              </a:rPr>
              <a:t>MAC</a:t>
            </a:r>
            <a:r>
              <a:rPr lang="zh-CN" altLang="en-US" sz="1800" b="1" dirty="0">
                <a:solidFill>
                  <a:srgbClr val="FF0000"/>
                </a:solidFill>
              </a:rPr>
              <a:t>地址盗用</a:t>
            </a:r>
            <a:r>
              <a:rPr lang="en-US" altLang="zh-CN" sz="1800" dirty="0"/>
              <a:t>		</a:t>
            </a:r>
          </a:p>
          <a:p>
            <a:pPr marL="971550" lvl="2" indent="0">
              <a:buNone/>
            </a:pPr>
            <a:r>
              <a:rPr lang="en-US" altLang="zh-CN" sz="1800" dirty="0"/>
              <a:t>	</a:t>
            </a: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50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园区网络故障申报系统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374344" y="4214232"/>
            <a:ext cx="5086535" cy="216291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76" y="1011689"/>
            <a:ext cx="9851122" cy="29841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直接箭头连接符 8"/>
          <p:cNvCxnSpPr/>
          <p:nvPr/>
        </p:nvCxnSpPr>
        <p:spPr>
          <a:xfrm>
            <a:off x="1360714" y="1011689"/>
            <a:ext cx="596577" cy="5536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4082143" y="3428318"/>
            <a:ext cx="389748" cy="5675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310661" y="4297676"/>
            <a:ext cx="4744876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求助信息内容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联系人，联系方法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主机</a:t>
            </a:r>
            <a:r>
              <a:rPr lang="en-US" altLang="zh-CN" sz="2000" dirty="0"/>
              <a:t>IP</a:t>
            </a:r>
            <a:r>
              <a:rPr lang="zh-CN" altLang="en-US" sz="2000" dirty="0"/>
              <a:t>地址，</a:t>
            </a:r>
            <a:r>
              <a:rPr lang="en-US" altLang="zh-CN" sz="2000" dirty="0"/>
              <a:t>MAC</a:t>
            </a:r>
            <a:r>
              <a:rPr lang="zh-CN" altLang="en-US" sz="2000" dirty="0"/>
              <a:t>地址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主机位置，楼，办公室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故障描述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确保主机联网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338901" y="3930875"/>
            <a:ext cx="3662741" cy="216291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04473" y="4654431"/>
            <a:ext cx="5167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故障求助方法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提交故障单   </a:t>
            </a:r>
            <a:r>
              <a:rPr lang="en-US" altLang="zh-CN" sz="2000" dirty="0">
                <a:solidFill>
                  <a:srgbClr val="FF0000"/>
                </a:solidFill>
              </a:rPr>
              <a:t>	</a:t>
            </a:r>
            <a:r>
              <a:rPr lang="en-US" altLang="zh-CN" sz="2000" dirty="0"/>
              <a:t>http://helpdesk.ihep.ac.cn</a:t>
            </a:r>
          </a:p>
          <a:p>
            <a:r>
              <a:rPr lang="zh-CN" altLang="en-US" sz="2000" dirty="0">
                <a:solidFill>
                  <a:srgbClr val="FF0000"/>
                </a:solidFill>
              </a:rPr>
              <a:t>紧急联系电话</a:t>
            </a:r>
            <a:r>
              <a:rPr lang="en-US" altLang="zh-CN" sz="2000" dirty="0">
                <a:solidFill>
                  <a:srgbClr val="FF0000"/>
                </a:solidFill>
              </a:rPr>
              <a:t>	</a:t>
            </a:r>
            <a:r>
              <a:rPr lang="en-US" altLang="zh-CN" sz="2000" dirty="0"/>
              <a:t>88236855</a:t>
            </a:r>
          </a:p>
        </p:txBody>
      </p:sp>
    </p:spTree>
    <p:extLst>
      <p:ext uri="{BB962C8B-B14F-4D97-AF65-F5344CB8AC3E}">
        <p14:creationId xmlns:p14="http://schemas.microsoft.com/office/powerpoint/2010/main" val="4247185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48E4D-2659-60F7-AE36-0B0FAFC8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0D4F8-A7AA-5778-5062-A0B23C03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网络系统是高能物理计算平台不可缺少的部分</a:t>
            </a:r>
            <a:endParaRPr kumimoji="1" lang="en-US" altLang="zh-CN" dirty="0"/>
          </a:p>
          <a:p>
            <a:r>
              <a:rPr kumimoji="1" lang="zh-CN" altLang="en-US" dirty="0"/>
              <a:t>新型计算模式</a:t>
            </a:r>
            <a:r>
              <a:rPr kumimoji="1" lang="en-US" altLang="zh-CN" dirty="0"/>
              <a:t>/</a:t>
            </a:r>
            <a:r>
              <a:rPr kumimoji="1" lang="zh-CN" altLang="en-US" dirty="0"/>
              <a:t>形态，海量计算等需求，要求网络也提供高带宽、超低延时、零丢包等特性</a:t>
            </a:r>
            <a:endParaRPr kumimoji="1" lang="en-US" altLang="zh-CN" dirty="0"/>
          </a:p>
          <a:p>
            <a:r>
              <a:rPr kumimoji="1" lang="zh-CN" altLang="en-US" dirty="0"/>
              <a:t>基于需求驱动的高能物理存储和计算技术的不断升级，高能物理计算平台中的网络系统也需要不断</a:t>
            </a:r>
            <a:r>
              <a:rPr kumimoji="1" lang="zh-CN" altLang="en-US"/>
              <a:t>提升和完善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用户在使用高能所网络过程中，任何网络问题，可以通过发邮件给</a:t>
            </a:r>
            <a:r>
              <a:rPr kumimoji="1" lang="en-US" altLang="zh-CN" dirty="0" err="1"/>
              <a:t>helpdesk@ihep.ac.cn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BB0E0B-B51C-DBFD-7573-CC7DEA01A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8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F9BCD-9CA1-0AF8-EA7F-1B8B17AB0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zh-CN" altLang="en-US" sz="5400" dirty="0"/>
              <a:t>谢谢大家</a:t>
            </a:r>
            <a:endParaRPr kumimoji="1" lang="en-US" altLang="zh-CN" sz="5400"/>
          </a:p>
          <a:p>
            <a:pPr marL="0" indent="0" algn="ctr">
              <a:buNone/>
            </a:pPr>
            <a:r>
              <a:rPr kumimoji="1" lang="en-US" altLang="zh-CN" sz="5400"/>
              <a:t>Q</a:t>
            </a:r>
            <a:r>
              <a:rPr kumimoji="1" lang="en-US" altLang="zh-CN" sz="5400" dirty="0"/>
              <a:t>&amp;A</a:t>
            </a:r>
            <a:endParaRPr kumimoji="1" lang="zh-CN" altLang="en-US" sz="54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FB08B-5A5E-041A-9EB8-A206E0427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91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6C352-1A5F-4CE1-B874-46B53398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高能物理国际合作及网络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F15D7-DBBE-45A9-A9D0-0DDB2CF0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143001"/>
            <a:ext cx="11135139" cy="5033963"/>
          </a:xfrm>
        </p:spPr>
        <p:txBody>
          <a:bodyPr/>
          <a:lstStyle/>
          <a:p>
            <a:r>
              <a:rPr lang="zh-CN" altLang="en-US" dirty="0">
                <a:ea typeface="+mn-ea"/>
                <a:cs typeface="Consolas" panose="020B0609020204030204" pitchFamily="49" charset="0"/>
              </a:rPr>
              <a:t>由</a:t>
            </a:r>
            <a:r>
              <a:rPr lang="en-US" altLang="zh-CN" dirty="0">
                <a:ea typeface="+mn-ea"/>
                <a:cs typeface="Consolas" panose="020B0609020204030204" pitchFamily="49" charset="0"/>
              </a:rPr>
              <a:t>CERN</a:t>
            </a:r>
            <a:r>
              <a:rPr lang="zh-CN" altLang="en-US" dirty="0">
                <a:ea typeface="+mn-ea"/>
                <a:cs typeface="Consolas" panose="020B0609020204030204" pitchFamily="49" charset="0"/>
              </a:rPr>
              <a:t>（欧洲核子研究中心）主导的</a:t>
            </a:r>
            <a:r>
              <a:rPr lang="en-US" altLang="zh-CN" dirty="0">
                <a:ea typeface="+mn-ea"/>
                <a:cs typeface="Consolas" panose="020B0609020204030204" pitchFamily="49" charset="0"/>
              </a:rPr>
              <a:t>WLCG(</a:t>
            </a:r>
            <a:r>
              <a:rPr lang="zh-CN" altLang="en-US" dirty="0">
                <a:ea typeface="+mn-ea"/>
                <a:cs typeface="Consolas" panose="020B0609020204030204" pitchFamily="49" charset="0"/>
              </a:rPr>
              <a:t>全球</a:t>
            </a:r>
            <a:r>
              <a:rPr lang="en-US" altLang="zh-CN" dirty="0">
                <a:ea typeface="+mn-ea"/>
                <a:cs typeface="Consolas" panose="020B0609020204030204" pitchFamily="49" charset="0"/>
              </a:rPr>
              <a:t>LHC</a:t>
            </a:r>
            <a:r>
              <a:rPr lang="zh-CN" altLang="en-US" dirty="0">
                <a:ea typeface="+mn-ea"/>
                <a:cs typeface="Consolas" panose="020B0609020204030204" pitchFamily="49" charset="0"/>
              </a:rPr>
              <a:t>网格计算</a:t>
            </a:r>
            <a:r>
              <a:rPr lang="en-US" altLang="zh-CN" dirty="0">
                <a:ea typeface="+mn-ea"/>
                <a:cs typeface="Consolas" panose="020B0609020204030204" pitchFamily="49" charset="0"/>
              </a:rPr>
              <a:t>)</a:t>
            </a: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Tier0/1/2/3</a:t>
            </a:r>
            <a:r>
              <a:rPr lang="zh-CN" altLang="en-US" sz="2000" dirty="0">
                <a:latin typeface="+mn-ea"/>
                <a:ea typeface="+mn-ea"/>
              </a:rPr>
              <a:t>站点</a:t>
            </a:r>
            <a:endParaRPr lang="en-US" altLang="zh-CN" sz="20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1 Tier 0s</a:t>
            </a:r>
            <a:r>
              <a:rPr lang="zh-CN" altLang="en-US" sz="1800" dirty="0">
                <a:latin typeface="+mn-ea"/>
                <a:ea typeface="+mn-ea"/>
              </a:rPr>
              <a:t>（</a:t>
            </a:r>
            <a:r>
              <a:rPr lang="en-US" altLang="zh-CN" sz="1800" dirty="0">
                <a:latin typeface="+mn-ea"/>
                <a:ea typeface="+mn-ea"/>
              </a:rPr>
              <a:t>CERN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15 Tier 1s</a:t>
            </a:r>
            <a:r>
              <a:rPr lang="zh-CN" altLang="en-US" sz="1800" dirty="0">
                <a:latin typeface="+mn-ea"/>
                <a:ea typeface="+mn-ea"/>
              </a:rPr>
              <a:t>（</a:t>
            </a:r>
            <a:r>
              <a:rPr lang="en-US" altLang="zh-CN" sz="1800" dirty="0" err="1">
                <a:latin typeface="+mn-ea"/>
                <a:ea typeface="+mn-ea"/>
              </a:rPr>
              <a:t>eg</a:t>
            </a:r>
            <a:r>
              <a:rPr lang="en-US" altLang="zh-CN" sz="1800" dirty="0">
                <a:latin typeface="+mn-ea"/>
                <a:ea typeface="+mn-ea"/>
              </a:rPr>
              <a:t>: ASGC/KISTI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~170 </a:t>
            </a:r>
            <a:r>
              <a:rPr lang="en-US" altLang="zh-CN" sz="1800" dirty="0">
                <a:solidFill>
                  <a:srgbClr val="C00000"/>
                </a:solidFill>
                <a:latin typeface="+mn-ea"/>
                <a:ea typeface="+mn-ea"/>
              </a:rPr>
              <a:t>Tier 2s </a:t>
            </a:r>
            <a:r>
              <a:rPr lang="zh-CN" altLang="en-US" sz="1800" dirty="0">
                <a:latin typeface="+mn-ea"/>
                <a:ea typeface="+mn-ea"/>
              </a:rPr>
              <a:t>（</a:t>
            </a:r>
            <a:r>
              <a:rPr lang="en-US" altLang="zh-CN" sz="1800" dirty="0" err="1">
                <a:latin typeface="+mn-ea"/>
                <a:ea typeface="+mn-ea"/>
              </a:rPr>
              <a:t>eg</a:t>
            </a:r>
            <a:r>
              <a:rPr lang="zh-CN" altLang="en-US" sz="1800" dirty="0">
                <a:latin typeface="+mn-ea"/>
                <a:ea typeface="+mn-ea"/>
              </a:rPr>
              <a:t>：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ea typeface="+mn-ea"/>
              </a:rPr>
              <a:t>IHEP</a:t>
            </a:r>
            <a:r>
              <a:rPr lang="en-US" altLang="zh-CN" sz="1800" dirty="0">
                <a:latin typeface="+mn-ea"/>
                <a:ea typeface="+mn-ea"/>
              </a:rPr>
              <a:t>/CCNU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&gt;300 Tier 3s</a:t>
            </a: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各站点之间服务各个实验需要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数据交换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+mn-ea"/>
                <a:cs typeface="Consolas" panose="020B0609020204030204" pitchFamily="49" charset="0"/>
              </a:rPr>
              <a:t>WLCG</a:t>
            </a:r>
            <a:r>
              <a:rPr lang="zh-CN" altLang="en-US" dirty="0">
                <a:ea typeface="+mn-ea"/>
                <a:cs typeface="Consolas" panose="020B0609020204030204" pitchFamily="49" charset="0"/>
              </a:rPr>
              <a:t>的虚拟专用网络</a:t>
            </a:r>
            <a:endParaRPr lang="en-US" altLang="zh-CN" dirty="0">
              <a:ea typeface="+mn-ea"/>
              <a:cs typeface="Consolas" panose="020B0609020204030204" pitchFamily="49" charset="0"/>
            </a:endParaRP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LHCOPN (Tier0-Tier1s): LHC Optical Private Network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LHCONE (Tier1s-Tier2s): </a:t>
            </a:r>
            <a:r>
              <a:rPr lang="en-US" altLang="zh-CN" sz="2000" dirty="0">
                <a:latin typeface="+mn-ea"/>
                <a:ea typeface="+mn-ea"/>
              </a:rPr>
              <a:t>LHC Open Network Environment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58DC7-4BD9-4A79-9D65-711FA9F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844D3A-DFB5-40D2-84FA-5C95D49F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835" y="1689653"/>
            <a:ext cx="5022829" cy="23437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A9C0A2-3C5D-4CEF-C744-5D9E2A03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19" y="3707820"/>
            <a:ext cx="4279573" cy="26877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40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6C352-1A5F-4CE1-B874-46B53398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LHCONE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F15D7-DBBE-45A9-A9D0-0DDB2CF0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1"/>
            <a:ext cx="11049000" cy="5186364"/>
          </a:xfrm>
        </p:spPr>
        <p:txBody>
          <a:bodyPr/>
          <a:lstStyle/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专用网络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：带宽独享</a:t>
            </a:r>
            <a:endParaRPr lang="en-US" altLang="zh-CN" sz="28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高效网络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：成员之间不设置防火墙等安全规则限制</a:t>
            </a:r>
            <a:endParaRPr lang="en-US" altLang="zh-CN" sz="28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目前成员包括全球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80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多家科研机构和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19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家科研教育网络</a:t>
            </a:r>
            <a:endParaRPr lang="en-US" altLang="zh-CN" sz="28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高能所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联合中国科技网、中国教育网以及国际教育科研网络（</a:t>
            </a:r>
            <a:r>
              <a:rPr lang="en-US" altLang="zh-CN" sz="2800" dirty="0" err="1">
                <a:solidFill>
                  <a:srgbClr val="0070C0"/>
                </a:solidFill>
                <a:latin typeface="+mn-ea"/>
                <a:ea typeface="+mn-ea"/>
              </a:rPr>
              <a:t>ESNet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、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Internet2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、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GEANT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等），于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2018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月，成功加入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LHCONE</a:t>
            </a:r>
          </a:p>
          <a:p>
            <a:pPr marL="685800" lvl="2">
              <a:buClr>
                <a:srgbClr val="FFC000"/>
              </a:buClr>
              <a:buSzPct val="80000"/>
              <a:defRPr/>
            </a:pPr>
            <a:r>
              <a:rPr lang="zh-CN" altLang="en-US" sz="2400" dirty="0">
                <a:latin typeface="+mn-ea"/>
                <a:ea typeface="+mn-ea"/>
              </a:rPr>
              <a:t>目前高能所网格计算的大部分数据都使用</a:t>
            </a:r>
            <a:r>
              <a:rPr lang="en-US" altLang="zh-CN" sz="2400" dirty="0">
                <a:latin typeface="+mn-ea"/>
                <a:ea typeface="+mn-ea"/>
              </a:rPr>
              <a:t>LHCONE</a:t>
            </a:r>
            <a:r>
              <a:rPr lang="zh-CN" altLang="en-US" sz="2400" dirty="0">
                <a:latin typeface="+mn-ea"/>
                <a:ea typeface="+mn-ea"/>
              </a:rPr>
              <a:t>进行传输</a:t>
            </a:r>
            <a:endParaRPr lang="en-US" altLang="zh-CN" sz="2400" dirty="0">
              <a:latin typeface="+mn-ea"/>
              <a:ea typeface="+mn-ea"/>
            </a:endParaRPr>
          </a:p>
          <a:p>
            <a:pPr marL="685800" lvl="2">
              <a:buClr>
                <a:srgbClr val="FFC000"/>
              </a:buClr>
              <a:buSzPct val="80000"/>
              <a:defRPr/>
            </a:pPr>
            <a:r>
              <a:rPr lang="zh-CN" altLang="en-US" sz="2400" dirty="0">
                <a:latin typeface="+mn-ea"/>
                <a:ea typeface="+mn-ea"/>
              </a:rPr>
              <a:t>未来将推动</a:t>
            </a:r>
            <a:r>
              <a:rPr lang="en-US" altLang="zh-CN" sz="2400" dirty="0">
                <a:latin typeface="+mn-ea"/>
                <a:ea typeface="+mn-ea"/>
              </a:rPr>
              <a:t>JUNO/LHAASO</a:t>
            </a:r>
            <a:r>
              <a:rPr lang="zh-CN" altLang="en-US" sz="2400" dirty="0">
                <a:latin typeface="+mn-ea"/>
                <a:ea typeface="+mn-ea"/>
              </a:rPr>
              <a:t>实验使用</a:t>
            </a:r>
            <a:r>
              <a:rPr lang="en-US" altLang="zh-CN" sz="2400" dirty="0">
                <a:latin typeface="+mn-ea"/>
                <a:ea typeface="+mn-ea"/>
              </a:rPr>
              <a:t>LHCONE</a:t>
            </a:r>
            <a:r>
              <a:rPr lang="zh-CN" altLang="en-US" sz="2400" dirty="0">
                <a:latin typeface="+mn-ea"/>
                <a:ea typeface="+mn-ea"/>
              </a:rPr>
              <a:t>进行全球数据共享</a:t>
            </a:r>
            <a:endParaRPr lang="en-US" altLang="zh-CN" sz="2400" dirty="0"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0F8DD-5024-4F3E-B494-E852FEE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553201"/>
            <a:ext cx="2540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F53B0FA4-0F48-4274-B5A3-A6DD68C4F678}" type="datetime1">
              <a:rPr lang="en-US" altLang="zh-CN" smtClean="0"/>
              <a:pPr>
                <a:defRPr/>
              </a:pPr>
              <a:t>8/17/23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D8B25-CAAE-4C87-81D3-B1F817C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1901" y="6553200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58DC7-4BD9-4A79-9D65-711FA9F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75A61C-54E1-4BF6-A71D-046BC983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82555"/>
            <a:ext cx="11049000" cy="22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D4D707-9416-444B-B66B-DA894DFF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553201"/>
            <a:ext cx="2540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F53B0FA4-0F48-4274-B5A3-A6DD68C4F678}" type="datetime1">
              <a:rPr lang="en-US" altLang="zh-CN" smtClean="0"/>
              <a:pPr>
                <a:defRPr/>
              </a:pPr>
              <a:t>8/17/23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C2311-2CDD-48CA-9515-920FB212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1901" y="6553200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A5CCBA-4155-4F81-B32A-B249002A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DB5075D-1398-43E8-8E64-1DA9EE5C0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090400" cy="66453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470E92-4D9B-40D0-8D01-FC41A15E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13" y="717950"/>
            <a:ext cx="4757272" cy="5530450"/>
          </a:xfrm>
          <a:prstGeom prst="rect">
            <a:avLst/>
          </a:prstGeom>
        </p:spPr>
      </p:pic>
      <p:sp>
        <p:nvSpPr>
          <p:cNvPr id="10" name="右箭头 8">
            <a:extLst>
              <a:ext uri="{FF2B5EF4-FFF2-40B4-BE49-F238E27FC236}">
                <a16:creationId xmlns:a16="http://schemas.microsoft.com/office/drawing/2014/main" id="{D832397D-3900-4006-B9D7-951B09A50C5F}"/>
              </a:ext>
            </a:extLst>
          </p:cNvPr>
          <p:cNvSpPr/>
          <p:nvPr/>
        </p:nvSpPr>
        <p:spPr>
          <a:xfrm>
            <a:off x="806638" y="556621"/>
            <a:ext cx="3894571" cy="4472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8B7B87ED-7568-4A5D-834D-6632AB16F542}"/>
              </a:ext>
            </a:extLst>
          </p:cNvPr>
          <p:cNvSpPr/>
          <p:nvPr/>
        </p:nvSpPr>
        <p:spPr>
          <a:xfrm rot="16200000">
            <a:off x="6362533" y="-3118609"/>
            <a:ext cx="143448" cy="113463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Straight Connector 2">
            <a:extLst>
              <a:ext uri="{FF2B5EF4-FFF2-40B4-BE49-F238E27FC236}">
                <a16:creationId xmlns:a16="http://schemas.microsoft.com/office/drawing/2014/main" id="{68150FE4-DB84-4B86-B1EB-BDAF9B71F2EF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2353497" y="4564298"/>
            <a:ext cx="10434127" cy="52129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7">
            <a:extLst>
              <a:ext uri="{FF2B5EF4-FFF2-40B4-BE49-F238E27FC236}">
                <a16:creationId xmlns:a16="http://schemas.microsoft.com/office/drawing/2014/main" id="{93C3E34C-A535-423B-84AE-C091F6D5A685}"/>
              </a:ext>
            </a:extLst>
          </p:cNvPr>
          <p:cNvSpPr/>
          <p:nvPr/>
        </p:nvSpPr>
        <p:spPr>
          <a:xfrm rot="10800000">
            <a:off x="381000" y="4373346"/>
            <a:ext cx="11582400" cy="443080"/>
          </a:xfrm>
          <a:custGeom>
            <a:avLst/>
            <a:gdLst>
              <a:gd name="connsiteX0" fmla="*/ 9647238 w 10263188"/>
              <a:gd name="connsiteY0" fmla="*/ 0 h 1082449"/>
              <a:gd name="connsiteX1" fmla="*/ 9901238 w 10263188"/>
              <a:gd name="connsiteY1" fmla="*/ 0 h 1082449"/>
              <a:gd name="connsiteX2" fmla="*/ 10263188 w 10263188"/>
              <a:gd name="connsiteY2" fmla="*/ 540260 h 1082449"/>
              <a:gd name="connsiteX3" fmla="*/ 9901238 w 10263188"/>
              <a:gd name="connsiteY3" fmla="*/ 1082449 h 1082449"/>
              <a:gd name="connsiteX4" fmla="*/ 9647238 w 10263188"/>
              <a:gd name="connsiteY4" fmla="*/ 1082449 h 1082449"/>
              <a:gd name="connsiteX5" fmla="*/ 9880787 w 10263188"/>
              <a:gd name="connsiteY5" fmla="*/ 729910 h 1082449"/>
              <a:gd name="connsiteX6" fmla="*/ 0 w 10263188"/>
              <a:gd name="connsiteY6" fmla="*/ 729910 h 1082449"/>
              <a:gd name="connsiteX7" fmla="*/ 0 w 10263188"/>
              <a:gd name="connsiteY7" fmla="*/ 636735 h 1082449"/>
              <a:gd name="connsiteX8" fmla="*/ 0 w 10263188"/>
              <a:gd name="connsiteY8" fmla="*/ 445714 h 1082449"/>
              <a:gd name="connsiteX9" fmla="*/ 0 w 10263188"/>
              <a:gd name="connsiteY9" fmla="*/ 352538 h 1082449"/>
              <a:gd name="connsiteX10" fmla="*/ 9880786 w 10263188"/>
              <a:gd name="connsiteY10" fmla="*/ 352538 h 108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3188" h="1082449">
                <a:moveTo>
                  <a:pt x="9647238" y="0"/>
                </a:moveTo>
                <a:lnTo>
                  <a:pt x="9901238" y="0"/>
                </a:lnTo>
                <a:lnTo>
                  <a:pt x="10263188" y="540260"/>
                </a:lnTo>
                <a:lnTo>
                  <a:pt x="9901238" y="1082449"/>
                </a:lnTo>
                <a:lnTo>
                  <a:pt x="9647238" y="1082449"/>
                </a:lnTo>
                <a:lnTo>
                  <a:pt x="9880787" y="729910"/>
                </a:lnTo>
                <a:lnTo>
                  <a:pt x="0" y="729910"/>
                </a:lnTo>
                <a:lnTo>
                  <a:pt x="0" y="636735"/>
                </a:lnTo>
                <a:lnTo>
                  <a:pt x="0" y="445714"/>
                </a:lnTo>
                <a:lnTo>
                  <a:pt x="0" y="352538"/>
                </a:lnTo>
                <a:lnTo>
                  <a:pt x="9880786" y="35253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01D0CE4-CC1E-4196-957B-DADF193E2AF3}"/>
              </a:ext>
            </a:extLst>
          </p:cNvPr>
          <p:cNvSpPr/>
          <p:nvPr/>
        </p:nvSpPr>
        <p:spPr>
          <a:xfrm>
            <a:off x="11963399" y="2590800"/>
            <a:ext cx="159711" cy="2057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B2DFDD8-7FDE-40E2-BCA8-4F924B6E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高能所网络发展历程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52505-D794-4FBE-8E75-EF2D0B82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0228027B-E5E9-4D8D-9AF6-0CD5CBA52592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1295400" y="2514600"/>
            <a:ext cx="10812018" cy="39951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5">
            <a:extLst>
              <a:ext uri="{FF2B5EF4-FFF2-40B4-BE49-F238E27FC236}">
                <a16:creationId xmlns:a16="http://schemas.microsoft.com/office/drawing/2014/main" id="{48D3AB07-FB62-4E3A-A5E1-B150EB82DAD2}"/>
              </a:ext>
            </a:extLst>
          </p:cNvPr>
          <p:cNvCxnSpPr/>
          <p:nvPr/>
        </p:nvCxnSpPr>
        <p:spPr>
          <a:xfrm rot="16200000" flipV="1">
            <a:off x="4780827" y="1814023"/>
            <a:ext cx="505676" cy="492000"/>
          </a:xfrm>
          <a:prstGeom prst="bentConnector2">
            <a:avLst/>
          </a:prstGeom>
          <a:ln w="19050">
            <a:solidFill>
              <a:srgbClr val="92D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8">
            <a:extLst>
              <a:ext uri="{FF2B5EF4-FFF2-40B4-BE49-F238E27FC236}">
                <a16:creationId xmlns:a16="http://schemas.microsoft.com/office/drawing/2014/main" id="{553518A0-5E36-4C4E-84AB-B1ADF51FC05B}"/>
              </a:ext>
            </a:extLst>
          </p:cNvPr>
          <p:cNvSpPr/>
          <p:nvPr/>
        </p:nvSpPr>
        <p:spPr>
          <a:xfrm>
            <a:off x="3165792" y="2289921"/>
            <a:ext cx="745860" cy="5244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1993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15" name="Oval 35">
            <a:extLst>
              <a:ext uri="{FF2B5EF4-FFF2-40B4-BE49-F238E27FC236}">
                <a16:creationId xmlns:a16="http://schemas.microsoft.com/office/drawing/2014/main" id="{F4091898-2B36-4483-82C6-911162DA17F0}"/>
              </a:ext>
            </a:extLst>
          </p:cNvPr>
          <p:cNvSpPr/>
          <p:nvPr/>
        </p:nvSpPr>
        <p:spPr>
          <a:xfrm>
            <a:off x="1369524" y="2289921"/>
            <a:ext cx="74586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1986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17" name="Rectangle 65">
            <a:extLst>
              <a:ext uri="{FF2B5EF4-FFF2-40B4-BE49-F238E27FC236}">
                <a16:creationId xmlns:a16="http://schemas.microsoft.com/office/drawing/2014/main" id="{69A640E5-4A5C-4867-BF46-2434A35551B0}"/>
              </a:ext>
            </a:extLst>
          </p:cNvPr>
          <p:cNvSpPr/>
          <p:nvPr/>
        </p:nvSpPr>
        <p:spPr>
          <a:xfrm>
            <a:off x="-997" y="1483106"/>
            <a:ext cx="156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开通中国第一条国际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计算机通讯线路</a:t>
            </a:r>
            <a:endParaRPr lang="id-ID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12EDDF6E-6D1E-415C-BBF3-6920370A3777}"/>
              </a:ext>
            </a:extLst>
          </p:cNvPr>
          <p:cNvSpPr/>
          <p:nvPr/>
        </p:nvSpPr>
        <p:spPr>
          <a:xfrm>
            <a:off x="4934433" y="2309961"/>
            <a:ext cx="726231" cy="4918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1994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23" name="Oval 28">
            <a:extLst>
              <a:ext uri="{FF2B5EF4-FFF2-40B4-BE49-F238E27FC236}">
                <a16:creationId xmlns:a16="http://schemas.microsoft.com/office/drawing/2014/main" id="{9C950272-9BE8-4F30-A3CD-ABABA78BD34A}"/>
              </a:ext>
            </a:extLst>
          </p:cNvPr>
          <p:cNvSpPr/>
          <p:nvPr/>
        </p:nvSpPr>
        <p:spPr>
          <a:xfrm>
            <a:off x="6803850" y="2297710"/>
            <a:ext cx="726230" cy="50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1995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C3614808-02B4-4E19-A1DF-575E1BC01814}"/>
              </a:ext>
            </a:extLst>
          </p:cNvPr>
          <p:cNvSpPr/>
          <p:nvPr/>
        </p:nvSpPr>
        <p:spPr>
          <a:xfrm>
            <a:off x="8534400" y="2316452"/>
            <a:ext cx="726230" cy="4943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2000</a:t>
            </a: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3D04BE31-A7B5-4B02-BEA1-B31C0FC4E283}"/>
              </a:ext>
            </a:extLst>
          </p:cNvPr>
          <p:cNvSpPr/>
          <p:nvPr/>
        </p:nvSpPr>
        <p:spPr>
          <a:xfrm>
            <a:off x="9829800" y="2296794"/>
            <a:ext cx="711697" cy="48533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2007</a:t>
            </a:r>
          </a:p>
        </p:txBody>
      </p:sp>
      <p:cxnSp>
        <p:nvCxnSpPr>
          <p:cNvPr id="39" name="Straight Connector 2">
            <a:extLst>
              <a:ext uri="{FF2B5EF4-FFF2-40B4-BE49-F238E27FC236}">
                <a16:creationId xmlns:a16="http://schemas.microsoft.com/office/drawing/2014/main" id="{57DAC982-D279-4BDF-BD97-F4CB4F87E8A9}"/>
              </a:ext>
            </a:extLst>
          </p:cNvPr>
          <p:cNvCxnSpPr>
            <a:cxnSpLocks/>
          </p:cNvCxnSpPr>
          <p:nvPr/>
        </p:nvCxnSpPr>
        <p:spPr>
          <a:xfrm flipV="1">
            <a:off x="12014199" y="2578457"/>
            <a:ext cx="25401" cy="1993543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">
            <a:extLst>
              <a:ext uri="{FF2B5EF4-FFF2-40B4-BE49-F238E27FC236}">
                <a16:creationId xmlns:a16="http://schemas.microsoft.com/office/drawing/2014/main" id="{6F888EA6-D17E-419D-B256-4E0869935283}"/>
              </a:ext>
            </a:extLst>
          </p:cNvPr>
          <p:cNvCxnSpPr>
            <a:cxnSpLocks/>
          </p:cNvCxnSpPr>
          <p:nvPr/>
        </p:nvCxnSpPr>
        <p:spPr>
          <a:xfrm>
            <a:off x="1295400" y="4572000"/>
            <a:ext cx="10747855" cy="57127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8">
            <a:extLst>
              <a:ext uri="{FF2B5EF4-FFF2-40B4-BE49-F238E27FC236}">
                <a16:creationId xmlns:a16="http://schemas.microsoft.com/office/drawing/2014/main" id="{E5C814E6-DAC7-468A-A49D-6EA18BBD6D0B}"/>
              </a:ext>
            </a:extLst>
          </p:cNvPr>
          <p:cNvSpPr/>
          <p:nvPr/>
        </p:nvSpPr>
        <p:spPr>
          <a:xfrm>
            <a:off x="10351766" y="4320140"/>
            <a:ext cx="711696" cy="516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2011</a:t>
            </a: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89843C3A-573D-4633-A6E4-242562E79BBF}"/>
              </a:ext>
            </a:extLst>
          </p:cNvPr>
          <p:cNvSpPr/>
          <p:nvPr/>
        </p:nvSpPr>
        <p:spPr>
          <a:xfrm>
            <a:off x="8458200" y="4316911"/>
            <a:ext cx="711696" cy="52442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2012</a:t>
            </a: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2B4F1BF2-B499-4A8E-8983-BD87A05CDDA3}"/>
              </a:ext>
            </a:extLst>
          </p:cNvPr>
          <p:cNvSpPr/>
          <p:nvPr/>
        </p:nvSpPr>
        <p:spPr>
          <a:xfrm>
            <a:off x="6721874" y="4318554"/>
            <a:ext cx="711696" cy="5180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2015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70F0-BEAE-4468-A10E-B452D6A11786}"/>
              </a:ext>
            </a:extLst>
          </p:cNvPr>
          <p:cNvSpPr/>
          <p:nvPr/>
        </p:nvSpPr>
        <p:spPr>
          <a:xfrm>
            <a:off x="5461242" y="4298210"/>
            <a:ext cx="742895" cy="538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2016</a:t>
            </a:r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788ADDFF-A6AA-4F77-AF2F-8C57510260C2}"/>
              </a:ext>
            </a:extLst>
          </p:cNvPr>
          <p:cNvSpPr/>
          <p:nvPr/>
        </p:nvSpPr>
        <p:spPr>
          <a:xfrm>
            <a:off x="3805195" y="4295108"/>
            <a:ext cx="742894" cy="5213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2018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1006ABE5-A4D2-484B-989A-39C5F2FFE49B}"/>
              </a:ext>
            </a:extLst>
          </p:cNvPr>
          <p:cNvSpPr/>
          <p:nvPr/>
        </p:nvSpPr>
        <p:spPr>
          <a:xfrm>
            <a:off x="2353497" y="4312168"/>
            <a:ext cx="707149" cy="504259"/>
          </a:xfrm>
          <a:prstGeom prst="ellipse">
            <a:avLst/>
          </a:prstGeom>
          <a:solidFill>
            <a:srgbClr val="E11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2019</a:t>
            </a:r>
            <a:endParaRPr lang="en-US" sz="1000" b="1" dirty="0">
              <a:cs typeface="+mn-ea"/>
              <a:sym typeface="+mn-lt"/>
            </a:endParaRPr>
          </a:p>
        </p:txBody>
      </p:sp>
      <p:cxnSp>
        <p:nvCxnSpPr>
          <p:cNvPr id="54" name="Elbow Connector 16">
            <a:extLst>
              <a:ext uri="{FF2B5EF4-FFF2-40B4-BE49-F238E27FC236}">
                <a16:creationId xmlns:a16="http://schemas.microsoft.com/office/drawing/2014/main" id="{DB5169D8-46AD-4D7E-8B2F-3430F84029AF}"/>
              </a:ext>
            </a:extLst>
          </p:cNvPr>
          <p:cNvCxnSpPr/>
          <p:nvPr/>
        </p:nvCxnSpPr>
        <p:spPr>
          <a:xfrm rot="16200000" flipV="1">
            <a:off x="1282433" y="1863927"/>
            <a:ext cx="505676" cy="414366"/>
          </a:xfrm>
          <a:prstGeom prst="bentConnector2">
            <a:avLst/>
          </a:prstGeom>
          <a:ln w="19050">
            <a:solidFill>
              <a:schemeClr val="accent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18">
            <a:extLst>
              <a:ext uri="{FF2B5EF4-FFF2-40B4-BE49-F238E27FC236}">
                <a16:creationId xmlns:a16="http://schemas.microsoft.com/office/drawing/2014/main" id="{2E954AF1-A4F7-4230-9932-C8452D6FE3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57098" y="3011236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FFC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15">
            <a:extLst>
              <a:ext uri="{FF2B5EF4-FFF2-40B4-BE49-F238E27FC236}">
                <a16:creationId xmlns:a16="http://schemas.microsoft.com/office/drawing/2014/main" id="{6DFA2288-D9EA-4086-AFEC-ABD3D0E11B5B}"/>
              </a:ext>
            </a:extLst>
          </p:cNvPr>
          <p:cNvCxnSpPr/>
          <p:nvPr/>
        </p:nvCxnSpPr>
        <p:spPr>
          <a:xfrm rot="16200000" flipV="1">
            <a:off x="8451362" y="1850528"/>
            <a:ext cx="505676" cy="492000"/>
          </a:xfrm>
          <a:prstGeom prst="bentConnector2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8">
            <a:extLst>
              <a:ext uri="{FF2B5EF4-FFF2-40B4-BE49-F238E27FC236}">
                <a16:creationId xmlns:a16="http://schemas.microsoft.com/office/drawing/2014/main" id="{DEC31373-53CD-4DE5-BA8E-10CBD066BE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21696" y="2954376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5">
            <a:extLst>
              <a:ext uri="{FF2B5EF4-FFF2-40B4-BE49-F238E27FC236}">
                <a16:creationId xmlns:a16="http://schemas.microsoft.com/office/drawing/2014/main" id="{A9622925-DA26-4455-935A-4DC15C87E15B}"/>
              </a:ext>
            </a:extLst>
          </p:cNvPr>
          <p:cNvSpPr/>
          <p:nvPr/>
        </p:nvSpPr>
        <p:spPr>
          <a:xfrm>
            <a:off x="3801298" y="3151939"/>
            <a:ext cx="313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开通中国第一条国际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互联网专线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64Kbps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IHEP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到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SLAC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id-ID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0" name="Elbow Connector 18">
            <a:extLst>
              <a:ext uri="{FF2B5EF4-FFF2-40B4-BE49-F238E27FC236}">
                <a16:creationId xmlns:a16="http://schemas.microsoft.com/office/drawing/2014/main" id="{35246298-1BDD-42A3-BE6B-00BE5E86E6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66607" y="3004358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FFC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65">
            <a:extLst>
              <a:ext uri="{FF2B5EF4-FFF2-40B4-BE49-F238E27FC236}">
                <a16:creationId xmlns:a16="http://schemas.microsoft.com/office/drawing/2014/main" id="{3751CA75-25AB-44EF-96C8-716759D0BE0D}"/>
              </a:ext>
            </a:extLst>
          </p:cNvPr>
          <p:cNvSpPr/>
          <p:nvPr/>
        </p:nvSpPr>
        <p:spPr>
          <a:xfrm>
            <a:off x="3302556" y="1371600"/>
            <a:ext cx="205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建立中国第一个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WWW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网站“中国之窗”</a:t>
            </a:r>
            <a:endParaRPr lang="id-ID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Rectangle 65">
            <a:extLst>
              <a:ext uri="{FF2B5EF4-FFF2-40B4-BE49-F238E27FC236}">
                <a16:creationId xmlns:a16="http://schemas.microsoft.com/office/drawing/2014/main" id="{DEEDA7B0-CB83-48C6-B2EB-C4A6C053EC77}"/>
              </a:ext>
            </a:extLst>
          </p:cNvPr>
          <p:cNvSpPr/>
          <p:nvPr/>
        </p:nvSpPr>
        <p:spPr>
          <a:xfrm>
            <a:off x="7373702" y="3200400"/>
            <a:ext cx="179619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建成第一代校园网：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FDDI</a:t>
            </a:r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骨干、桌面以太网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BE98F9F1-244F-4C12-815F-26D0FE6E7AD5}"/>
              </a:ext>
            </a:extLst>
          </p:cNvPr>
          <p:cNvSpPr/>
          <p:nvPr/>
        </p:nvSpPr>
        <p:spPr>
          <a:xfrm>
            <a:off x="7162800" y="1524955"/>
            <a:ext cx="16127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建成第二代校园网：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千兆以太网骨干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DBCFD94C-274E-4DC7-9D49-720964CC9029}"/>
              </a:ext>
            </a:extLst>
          </p:cNvPr>
          <p:cNvSpPr/>
          <p:nvPr/>
        </p:nvSpPr>
        <p:spPr>
          <a:xfrm>
            <a:off x="10363200" y="3012524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建成万兆以太网为骨干的数据中心网络环境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53828C04-64DE-4380-91B3-85E05DE89A09}"/>
              </a:ext>
            </a:extLst>
          </p:cNvPr>
          <p:cNvCxnSpPr/>
          <p:nvPr/>
        </p:nvCxnSpPr>
        <p:spPr>
          <a:xfrm rot="16200000" flipV="1">
            <a:off x="8416562" y="3844562"/>
            <a:ext cx="505676" cy="492000"/>
          </a:xfrm>
          <a:prstGeom prst="bentConnector2">
            <a:avLst/>
          </a:prstGeom>
          <a:ln w="19050">
            <a:solidFill>
              <a:srgbClr val="7030A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65">
            <a:extLst>
              <a:ext uri="{FF2B5EF4-FFF2-40B4-BE49-F238E27FC236}">
                <a16:creationId xmlns:a16="http://schemas.microsoft.com/office/drawing/2014/main" id="{5183F07D-1A01-4501-8CA2-C0F53FF1A7A6}"/>
              </a:ext>
            </a:extLst>
          </p:cNvPr>
          <p:cNvSpPr/>
          <p:nvPr/>
        </p:nvSpPr>
        <p:spPr>
          <a:xfrm>
            <a:off x="10896600" y="5252573"/>
            <a:ext cx="142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开通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IPv4/6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双栈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互联网出口连接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1" name="Elbow Connector 18">
            <a:extLst>
              <a:ext uri="{FF2B5EF4-FFF2-40B4-BE49-F238E27FC236}">
                <a16:creationId xmlns:a16="http://schemas.microsoft.com/office/drawing/2014/main" id="{C1D40C48-AAA6-499E-B6D1-E4C9DDC1A2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98176" y="5013233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92D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65">
            <a:extLst>
              <a:ext uri="{FF2B5EF4-FFF2-40B4-BE49-F238E27FC236}">
                <a16:creationId xmlns:a16="http://schemas.microsoft.com/office/drawing/2014/main" id="{B5A695D9-F224-4769-A0FE-D5ADE5F25C06}"/>
              </a:ext>
            </a:extLst>
          </p:cNvPr>
          <p:cNvSpPr/>
          <p:nvPr/>
        </p:nvSpPr>
        <p:spPr>
          <a:xfrm>
            <a:off x="6863616" y="3775839"/>
            <a:ext cx="161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全园区无线网络覆盖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3" name="Elbow Connector 15">
            <a:extLst>
              <a:ext uri="{FF2B5EF4-FFF2-40B4-BE49-F238E27FC236}">
                <a16:creationId xmlns:a16="http://schemas.microsoft.com/office/drawing/2014/main" id="{F99420DF-F703-442F-B8FA-AE3146A1CB7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42056" y="3816839"/>
            <a:ext cx="505676" cy="492000"/>
          </a:xfrm>
          <a:prstGeom prst="bentConnector2">
            <a:avLst/>
          </a:prstGeom>
          <a:ln w="19050">
            <a:solidFill>
              <a:srgbClr val="00B0F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15">
            <a:extLst>
              <a:ext uri="{FF2B5EF4-FFF2-40B4-BE49-F238E27FC236}">
                <a16:creationId xmlns:a16="http://schemas.microsoft.com/office/drawing/2014/main" id="{48D3AB07-FB62-4E3A-A5E1-B150EB82DAD2}"/>
              </a:ext>
            </a:extLst>
          </p:cNvPr>
          <p:cNvCxnSpPr/>
          <p:nvPr/>
        </p:nvCxnSpPr>
        <p:spPr>
          <a:xfrm rot="16200000" flipV="1">
            <a:off x="2196336" y="3805171"/>
            <a:ext cx="505676" cy="492000"/>
          </a:xfrm>
          <a:prstGeom prst="bentConnector2">
            <a:avLst/>
          </a:prstGeom>
          <a:ln w="19050">
            <a:solidFill>
              <a:srgbClr val="E11FB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8">
            <a:extLst>
              <a:ext uri="{FF2B5EF4-FFF2-40B4-BE49-F238E27FC236}">
                <a16:creationId xmlns:a16="http://schemas.microsoft.com/office/drawing/2014/main" id="{5AFB11BB-0E1B-4B5B-B5C5-D08720C3EF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7496" y="5010154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00B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18">
            <a:extLst>
              <a:ext uri="{FF2B5EF4-FFF2-40B4-BE49-F238E27FC236}">
                <a16:creationId xmlns:a16="http://schemas.microsoft.com/office/drawing/2014/main" id="{B9E9E527-5888-4064-A58E-AEE7DB9D62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34428" y="4985825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65">
            <a:extLst>
              <a:ext uri="{FF2B5EF4-FFF2-40B4-BE49-F238E27FC236}">
                <a16:creationId xmlns:a16="http://schemas.microsoft.com/office/drawing/2014/main" id="{961F2FA6-008E-4BCB-B873-2DE045A14E17}"/>
              </a:ext>
            </a:extLst>
          </p:cNvPr>
          <p:cNvSpPr/>
          <p:nvPr/>
        </p:nvSpPr>
        <p:spPr>
          <a:xfrm>
            <a:off x="7320489" y="5264584"/>
            <a:ext cx="3132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，建成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160Gbps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骨干的数据中心网络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，实现到欧洲、北美及国内合作单位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10Gbps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网络带宽能力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65">
            <a:extLst>
              <a:ext uri="{FF2B5EF4-FFF2-40B4-BE49-F238E27FC236}">
                <a16:creationId xmlns:a16="http://schemas.microsoft.com/office/drawing/2014/main" id="{13986DA1-1C36-4A34-BD3A-D1D4DD19B6C0}"/>
              </a:ext>
            </a:extLst>
          </p:cNvPr>
          <p:cNvSpPr/>
          <p:nvPr/>
        </p:nvSpPr>
        <p:spPr>
          <a:xfrm>
            <a:off x="3032278" y="3837724"/>
            <a:ext cx="2816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高能所国际网格服务全面支持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IPv6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65">
            <a:extLst>
              <a:ext uri="{FF2B5EF4-FFF2-40B4-BE49-F238E27FC236}">
                <a16:creationId xmlns:a16="http://schemas.microsoft.com/office/drawing/2014/main" id="{13986DA1-1C36-4A34-BD3A-D1D4DD19B6C0}"/>
              </a:ext>
            </a:extLst>
          </p:cNvPr>
          <p:cNvSpPr/>
          <p:nvPr/>
        </p:nvSpPr>
        <p:spPr>
          <a:xfrm>
            <a:off x="1384595" y="5186047"/>
            <a:ext cx="1978150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升级出口带宽为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100Gb/s</a:t>
            </a:r>
          </a:p>
          <a:p>
            <a:r>
              <a:rPr lang="en-US" altLang="zh-CN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为高能所升级为</a:t>
            </a:r>
            <a:r>
              <a:rPr lang="en-US" altLang="zh-CN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Tier1</a:t>
            </a:r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做准备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Rectangle 65">
            <a:extLst>
              <a:ext uri="{FF2B5EF4-FFF2-40B4-BE49-F238E27FC236}">
                <a16:creationId xmlns:a16="http://schemas.microsoft.com/office/drawing/2014/main" id="{011118BC-29A9-4910-930D-D4FAA677BC33}"/>
              </a:ext>
            </a:extLst>
          </p:cNvPr>
          <p:cNvSpPr/>
          <p:nvPr/>
        </p:nvSpPr>
        <p:spPr>
          <a:xfrm>
            <a:off x="1016354" y="3450712"/>
            <a:ext cx="15603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建成第三代校园网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SDN</a:t>
            </a:r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接入控制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Oval 28">
            <a:extLst>
              <a:ext uri="{FF2B5EF4-FFF2-40B4-BE49-F238E27FC236}">
                <a16:creationId xmlns:a16="http://schemas.microsoft.com/office/drawing/2014/main" id="{2BD9EAD0-28C7-101B-F47C-1DFFADA3E1BF}"/>
              </a:ext>
            </a:extLst>
          </p:cNvPr>
          <p:cNvSpPr/>
          <p:nvPr/>
        </p:nvSpPr>
        <p:spPr>
          <a:xfrm>
            <a:off x="1023302" y="4343400"/>
            <a:ext cx="707149" cy="5042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cs typeface="+mn-ea"/>
                <a:sym typeface="+mn-lt"/>
              </a:rPr>
              <a:t>2023</a:t>
            </a:r>
            <a:endParaRPr lang="en-US" sz="1000" b="1" dirty="0">
              <a:cs typeface="+mn-ea"/>
              <a:sym typeface="+mn-lt"/>
            </a:endParaRPr>
          </a:p>
        </p:txBody>
      </p:sp>
      <p:cxnSp>
        <p:nvCxnSpPr>
          <p:cNvPr id="8" name="Elbow Connector 18">
            <a:extLst>
              <a:ext uri="{FF2B5EF4-FFF2-40B4-BE49-F238E27FC236}">
                <a16:creationId xmlns:a16="http://schemas.microsoft.com/office/drawing/2014/main" id="{09F3AA53-057A-C19C-54B0-25D7AADEB8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5520" y="5048774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5">
            <a:extLst>
              <a:ext uri="{FF2B5EF4-FFF2-40B4-BE49-F238E27FC236}">
                <a16:creationId xmlns:a16="http://schemas.microsoft.com/office/drawing/2014/main" id="{FB35C479-9273-EFD9-CA1C-065AB021809A}"/>
              </a:ext>
            </a:extLst>
          </p:cNvPr>
          <p:cNvSpPr/>
          <p:nvPr/>
        </p:nvSpPr>
        <p:spPr>
          <a:xfrm>
            <a:off x="4426689" y="5204822"/>
            <a:ext cx="1978150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高能所成功加入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LHCONE</a:t>
            </a:r>
          </a:p>
          <a:p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推动全球数据高效共享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64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8" grpId="0"/>
      <p:bldP spid="72" grpId="0"/>
      <p:bldP spid="73" grpId="0"/>
      <p:bldP spid="74" grpId="0"/>
      <p:bldP spid="75" grpId="0"/>
      <p:bldP spid="80" grpId="0"/>
      <p:bldP spid="82" grpId="0"/>
      <p:bldP spid="87" grpId="0"/>
      <p:bldP spid="89" grpId="0"/>
      <p:bldP spid="90" grpId="0"/>
      <p:bldP spid="91" grpId="0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44A9E8-7034-6228-BC70-1EC356229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D3C30-BE9F-424B-BA82-356D36D3824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E4D2D79C-D336-EF5F-8DAA-C7F18F2FC07C}"/>
              </a:ext>
            </a:extLst>
          </p:cNvPr>
          <p:cNvSpPr txBox="1">
            <a:spLocks/>
          </p:cNvSpPr>
          <p:nvPr/>
        </p:nvSpPr>
        <p:spPr bwMode="auto">
          <a:xfrm>
            <a:off x="990600" y="49096"/>
            <a:ext cx="1051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0070C0"/>
                </a:solidFill>
                <a:latin typeface="Consolas" panose="020B0609020204030204" pitchFamily="49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高能所网络环境概况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7C48DB4-869F-2D77-FDEF-6EC0B15B827B}"/>
              </a:ext>
            </a:extLst>
          </p:cNvPr>
          <p:cNvSpPr txBox="1">
            <a:spLocks/>
          </p:cNvSpPr>
          <p:nvPr/>
        </p:nvSpPr>
        <p:spPr bwMode="auto">
          <a:xfrm>
            <a:off x="779729" y="1196162"/>
            <a:ext cx="105156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广域网</a:t>
            </a:r>
            <a:endParaRPr lang="en-US" altLang="zh-CN" dirty="0"/>
          </a:p>
          <a:p>
            <a:pPr lvl="1"/>
            <a:r>
              <a:rPr lang="zh-CN" altLang="en-US" dirty="0"/>
              <a:t>出口网络</a:t>
            </a:r>
            <a:endParaRPr lang="en-US" altLang="zh-CN" dirty="0"/>
          </a:p>
          <a:p>
            <a:pPr lvl="1"/>
            <a:r>
              <a:rPr lang="zh-CN" altLang="en-US" dirty="0"/>
              <a:t>异地站点互联网络</a:t>
            </a:r>
            <a:endParaRPr lang="en-US" altLang="zh-CN" dirty="0"/>
          </a:p>
          <a:p>
            <a:r>
              <a:rPr lang="zh-CN" altLang="en-US" dirty="0"/>
              <a:t>数据中心网络</a:t>
            </a:r>
            <a:endParaRPr lang="en-US" altLang="zh-CN" dirty="0"/>
          </a:p>
          <a:p>
            <a:pPr lvl="1"/>
            <a:r>
              <a:rPr lang="zh-CN" altLang="en-US" dirty="0"/>
              <a:t>存储网络</a:t>
            </a:r>
            <a:endParaRPr lang="en-US" altLang="zh-CN" dirty="0"/>
          </a:p>
          <a:p>
            <a:pPr lvl="1"/>
            <a:r>
              <a:rPr lang="zh-CN" altLang="en-US" dirty="0"/>
              <a:t>计算网络</a:t>
            </a:r>
            <a:endParaRPr lang="en-US" altLang="zh-CN" dirty="0"/>
          </a:p>
          <a:p>
            <a:r>
              <a:rPr lang="zh-CN" altLang="en-US" dirty="0"/>
              <a:t>园区网络</a:t>
            </a:r>
            <a:endParaRPr lang="en-US" altLang="zh-CN" dirty="0"/>
          </a:p>
          <a:p>
            <a:pPr lvl="1"/>
            <a:r>
              <a:rPr lang="zh-CN" altLang="en-US" dirty="0"/>
              <a:t>有线网络</a:t>
            </a:r>
            <a:endParaRPr lang="en-US" altLang="zh-CN" dirty="0"/>
          </a:p>
          <a:p>
            <a:pPr lvl="1"/>
            <a:r>
              <a:rPr lang="zh-CN" altLang="en-US" dirty="0"/>
              <a:t>无线网络</a:t>
            </a:r>
            <a:endParaRPr lang="en-US" altLang="zh-CN" dirty="0"/>
          </a:p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管理网络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0346941C-AC14-852F-4CE7-0ED656A5BC11}"/>
              </a:ext>
            </a:extLst>
          </p:cNvPr>
          <p:cNvGrpSpPr>
            <a:grpSpLocks/>
          </p:cNvGrpSpPr>
          <p:nvPr/>
        </p:nvGrpSpPr>
        <p:grpSpPr bwMode="auto">
          <a:xfrm>
            <a:off x="4866861" y="1576448"/>
            <a:ext cx="6705600" cy="4471867"/>
            <a:chOff x="3805592" y="2708645"/>
            <a:chExt cx="4854586" cy="3870764"/>
          </a:xfrm>
        </p:grpSpPr>
        <p:pic>
          <p:nvPicPr>
            <p:cNvPr id="10" name="Picture 3" descr="D:\Profiles\dgutier\AppData\Local\Microsoft\Windows\Temporary Internet Files\Content.IE5\98357K3O\MC900439587[1].png">
              <a:extLst>
                <a:ext uri="{FF2B5EF4-FFF2-40B4-BE49-F238E27FC236}">
                  <a16:creationId xmlns:a16="http://schemas.microsoft.com/office/drawing/2014/main" id="{E29FB6B1-33E4-B1B6-22EF-ED0CEC399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92" y="2708645"/>
              <a:ext cx="4854586" cy="387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14838772-15EE-4B64-BE6A-8067759EC5EA}"/>
                </a:ext>
              </a:extLst>
            </p:cNvPr>
            <p:cNvSpPr txBox="1"/>
            <p:nvPr/>
          </p:nvSpPr>
          <p:spPr>
            <a:xfrm>
              <a:off x="5342686" y="3847980"/>
              <a:ext cx="1808247" cy="559452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高能所网络</a:t>
              </a:r>
              <a:endPara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81641C4A-BC99-7114-1FFB-F8C11FA9B694}"/>
                </a:ext>
              </a:extLst>
            </p:cNvPr>
            <p:cNvSpPr txBox="1"/>
            <p:nvPr/>
          </p:nvSpPr>
          <p:spPr>
            <a:xfrm>
              <a:off x="3999274" y="3199461"/>
              <a:ext cx="1506456" cy="1358668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zh-CN" altLang="en-US" sz="32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广域网</a:t>
              </a:r>
              <a:endParaRPr lang="en-US" altLang="zh-C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31CC0518-E1B8-E4CA-E7EF-3512B8280213}"/>
                </a:ext>
              </a:extLst>
            </p:cNvPr>
            <p:cNvSpPr txBox="1"/>
            <p:nvPr/>
          </p:nvSpPr>
          <p:spPr>
            <a:xfrm>
              <a:off x="5478678" y="2891400"/>
              <a:ext cx="1409864" cy="50617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园区网络</a:t>
              </a:r>
              <a:endParaRPr lang="en-US" altLang="zh-C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30A47ADF-B8F6-E633-292A-A195B1A9C5A9}"/>
                </a:ext>
              </a:extLst>
            </p:cNvPr>
            <p:cNvSpPr txBox="1"/>
            <p:nvPr/>
          </p:nvSpPr>
          <p:spPr>
            <a:xfrm>
              <a:off x="7070796" y="3607465"/>
              <a:ext cx="1559540" cy="50617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管理网络</a:t>
              </a:r>
              <a:endPara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0CF0480D-8B25-D1FA-C7A5-BDC84EF8C4F2}"/>
                </a:ext>
              </a:extLst>
            </p:cNvPr>
            <p:cNvSpPr txBox="1"/>
            <p:nvPr/>
          </p:nvSpPr>
          <p:spPr>
            <a:xfrm>
              <a:off x="6626346" y="4997895"/>
              <a:ext cx="1664443" cy="50173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存储网络</a:t>
              </a:r>
              <a:endPara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29D0AAB8-A506-A1EC-43B8-C1C32B553B18}"/>
                </a:ext>
              </a:extLst>
            </p:cNvPr>
            <p:cNvSpPr txBox="1"/>
            <p:nvPr/>
          </p:nvSpPr>
          <p:spPr>
            <a:xfrm>
              <a:off x="4074636" y="5012456"/>
              <a:ext cx="1911020" cy="50173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计算网络</a:t>
              </a:r>
              <a:endPara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10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E946-8BDA-4F0B-B3F7-38DCD5A7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690565"/>
          </a:xfrm>
        </p:spPr>
        <p:txBody>
          <a:bodyPr/>
          <a:lstStyle/>
          <a:p>
            <a:r>
              <a:rPr lang="zh-CN" altLang="en-US" dirty="0"/>
              <a:t>高能所广域网环境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D2843-09EA-440B-B02F-22F23B94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766765"/>
            <a:ext cx="12002052" cy="5791200"/>
          </a:xfrm>
        </p:spPr>
        <p:txBody>
          <a:bodyPr/>
          <a:lstStyle/>
          <a:p>
            <a:r>
              <a:rPr lang="zh-CN" altLang="en-US" sz="2400" dirty="0"/>
              <a:t>目前出口国际链路</a:t>
            </a:r>
            <a:endParaRPr lang="en-US" altLang="zh-CN" sz="2400" dirty="0"/>
          </a:p>
          <a:p>
            <a:pPr lvl="1"/>
            <a:r>
              <a:rPr lang="zh-CN" altLang="en-US" sz="1800" dirty="0"/>
              <a:t>欧洲：</a:t>
            </a:r>
            <a:r>
              <a:rPr lang="en-US" altLang="zh-CN" sz="1800" dirty="0"/>
              <a:t>IHEP-&gt;CSTNET-&gt;</a:t>
            </a:r>
            <a:r>
              <a:rPr lang="zh-CN" altLang="en-US" sz="1800" dirty="0"/>
              <a:t>香港</a:t>
            </a:r>
            <a:r>
              <a:rPr lang="en-US" altLang="zh-CN" sz="1800" dirty="0"/>
              <a:t>-</a:t>
            </a:r>
            <a:r>
              <a:rPr lang="zh-CN" altLang="en-US" sz="1800" dirty="0"/>
              <a:t>新加坡</a:t>
            </a:r>
            <a:r>
              <a:rPr lang="en-US" altLang="zh-CN" sz="1800" dirty="0"/>
              <a:t>-</a:t>
            </a:r>
            <a:r>
              <a:rPr lang="zh-CN" altLang="en-US" sz="1800" dirty="0"/>
              <a:t>马赛</a:t>
            </a:r>
            <a:r>
              <a:rPr lang="en-US" altLang="zh-CN" sz="1800" dirty="0"/>
              <a:t>-&gt;GEANT</a:t>
            </a:r>
          </a:p>
          <a:p>
            <a:pPr lvl="1"/>
            <a:r>
              <a:rPr lang="zh-CN" altLang="en-US" sz="1800" dirty="0"/>
              <a:t>美国：</a:t>
            </a:r>
            <a:r>
              <a:rPr lang="en-US" altLang="zh-CN" sz="1800" dirty="0"/>
              <a:t>IHEP-&gt;CSTNET-&gt;</a:t>
            </a:r>
            <a:r>
              <a:rPr lang="zh-CN" altLang="en-US" sz="1800" dirty="0"/>
              <a:t>香港</a:t>
            </a:r>
            <a:r>
              <a:rPr lang="en-US" altLang="zh-CN" sz="1800" dirty="0"/>
              <a:t>-&gt;ESNET</a:t>
            </a:r>
          </a:p>
          <a:p>
            <a:pPr lvl="1"/>
            <a:r>
              <a:rPr lang="zh-CN" altLang="en-US" sz="1800" dirty="0"/>
              <a:t>日本：</a:t>
            </a:r>
            <a:r>
              <a:rPr lang="en-US" altLang="zh-CN" sz="1800" dirty="0"/>
              <a:t>IHEP-&gt;CSTNET-&gt;</a:t>
            </a:r>
            <a:r>
              <a:rPr lang="zh-CN" altLang="en-US" sz="1800" dirty="0"/>
              <a:t>香港</a:t>
            </a:r>
            <a:r>
              <a:rPr lang="en-US" altLang="zh-CN" sz="1800" dirty="0"/>
              <a:t>-&gt;SINET</a:t>
            </a:r>
          </a:p>
          <a:p>
            <a:pPr lvl="1"/>
            <a:r>
              <a:rPr lang="zh-CN" altLang="en-US" sz="1800" dirty="0"/>
              <a:t>韩国：</a:t>
            </a:r>
            <a:r>
              <a:rPr lang="en-US" altLang="zh-CN" sz="1800" dirty="0"/>
              <a:t>IHEP-&gt;CSTNET-&gt;</a:t>
            </a:r>
            <a:r>
              <a:rPr lang="zh-CN" altLang="en-US" sz="1800" dirty="0"/>
              <a:t>香港</a:t>
            </a:r>
            <a:r>
              <a:rPr lang="en-US" altLang="zh-CN" sz="1800" dirty="0"/>
              <a:t>-&gt;KISTI</a:t>
            </a:r>
          </a:p>
          <a:p>
            <a:endParaRPr lang="en-US" altLang="zh-CN" dirty="0"/>
          </a:p>
          <a:p>
            <a:r>
              <a:rPr lang="zh-CN" altLang="en-US" sz="2400" dirty="0"/>
              <a:t>异地站点</a:t>
            </a:r>
            <a:endParaRPr lang="en-US" altLang="zh-CN" sz="2400" dirty="0"/>
          </a:p>
          <a:p>
            <a:pPr lvl="1"/>
            <a:r>
              <a:rPr lang="en-US" altLang="zh-CN" sz="2000" dirty="0"/>
              <a:t>JUNO:</a:t>
            </a:r>
            <a:r>
              <a:rPr lang="zh-CN" altLang="en-US" sz="2000" dirty="0"/>
              <a:t>高能物理实验</a:t>
            </a:r>
            <a:endParaRPr lang="en-US" altLang="zh-CN" sz="2000" dirty="0"/>
          </a:p>
          <a:p>
            <a:pPr lvl="1"/>
            <a:r>
              <a:rPr lang="en-US" altLang="zh-CN" sz="2000" dirty="0"/>
              <a:t>LHAASO:</a:t>
            </a:r>
            <a:r>
              <a:rPr lang="zh-CN" altLang="en-US" sz="2000" dirty="0"/>
              <a:t>宇宙线实验</a:t>
            </a:r>
            <a:endParaRPr lang="en-US" altLang="zh-CN" sz="2000" dirty="0"/>
          </a:p>
          <a:p>
            <a:pPr lvl="1"/>
            <a:r>
              <a:rPr lang="en-US" altLang="zh-CN" sz="2000" dirty="0"/>
              <a:t>ALI: </a:t>
            </a:r>
            <a:r>
              <a:rPr lang="zh-CN" altLang="en-US" sz="2000" dirty="0"/>
              <a:t>原初引力波实验</a:t>
            </a:r>
            <a:endParaRPr lang="en-US" altLang="zh-CN" sz="2000" dirty="0"/>
          </a:p>
          <a:p>
            <a:pPr lvl="1"/>
            <a:r>
              <a:rPr lang="en-US" altLang="zh-CN" sz="2000" dirty="0"/>
              <a:t>CSNS:</a:t>
            </a:r>
            <a:r>
              <a:rPr lang="zh-CN" altLang="en-US" sz="2000" dirty="0"/>
              <a:t>中子源实验</a:t>
            </a:r>
            <a:endParaRPr lang="en-US" altLang="zh-CN" sz="2000" dirty="0"/>
          </a:p>
          <a:p>
            <a:pPr lvl="1"/>
            <a:r>
              <a:rPr lang="en-US" altLang="zh-CN" sz="2000" dirty="0"/>
              <a:t>HEPS:</a:t>
            </a:r>
            <a:r>
              <a:rPr lang="zh-CN" altLang="en-US" sz="2000" dirty="0"/>
              <a:t>光源实验</a:t>
            </a:r>
            <a:endParaRPr lang="en-US" altLang="zh-CN" sz="20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C8BC7-FA3B-4335-A972-ED3F0F4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457597-C777-0750-A515-06CB8352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23" y="4274260"/>
            <a:ext cx="4681331" cy="20028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AFE56DE-AE2C-4701-677F-8AD672258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626" y="1263724"/>
            <a:ext cx="6096000" cy="27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8392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暑期学校模板参考.pptx" id="{CEF002C4-9868-4422-B092-FE521C01D07D}" vid="{F2A405C6-4D37-43D9-B673-935AE82289C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2832</Words>
  <Application>Microsoft Macintosh PowerPoint</Application>
  <PresentationFormat>宽屏</PresentationFormat>
  <Paragraphs>474</Paragraphs>
  <Slides>33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等线</vt:lpstr>
      <vt:lpstr>宋体</vt:lpstr>
      <vt:lpstr>微软雅黑</vt:lpstr>
      <vt:lpstr>Arial Unicode MS</vt:lpstr>
      <vt:lpstr>Arial</vt:lpstr>
      <vt:lpstr>Calibri</vt:lpstr>
      <vt:lpstr>Calibri Light</vt:lpstr>
      <vt:lpstr>Consolas</vt:lpstr>
      <vt:lpstr>Tahoma</vt:lpstr>
      <vt:lpstr>Wingdings</vt:lpstr>
      <vt:lpstr>1_自定义设计方案</vt:lpstr>
      <vt:lpstr>Visio</vt:lpstr>
      <vt:lpstr>高能所网络环境介绍</vt:lpstr>
      <vt:lpstr>提纲</vt:lpstr>
      <vt:lpstr>背景与需求</vt:lpstr>
      <vt:lpstr>高能物理国际合作及网络</vt:lpstr>
      <vt:lpstr>LHCONE</vt:lpstr>
      <vt:lpstr>PowerPoint 演示文稿</vt:lpstr>
      <vt:lpstr>高能所网络发展历程</vt:lpstr>
      <vt:lpstr>PowerPoint 演示文稿</vt:lpstr>
      <vt:lpstr>高能所广域网环境</vt:lpstr>
      <vt:lpstr>高能物理计算模式和网络选型</vt:lpstr>
      <vt:lpstr>高能所数据中心网络环境</vt:lpstr>
      <vt:lpstr>HPC网络：RDMA</vt:lpstr>
      <vt:lpstr>数据中心网络架构发展</vt:lpstr>
      <vt:lpstr>园区网络基本功能</vt:lpstr>
      <vt:lpstr>高能所园区网络环境</vt:lpstr>
      <vt:lpstr>eduroam(I)</vt:lpstr>
      <vt:lpstr>eduroam(II)</vt:lpstr>
      <vt:lpstr>用户如何使用eduroam</vt:lpstr>
      <vt:lpstr>园区有线网络接入控制系统</vt:lpstr>
      <vt:lpstr>园区有线网络接入准备</vt:lpstr>
      <vt:lpstr>园区无线网络接入准备</vt:lpstr>
      <vt:lpstr>园区网络接入系统及流程</vt:lpstr>
      <vt:lpstr>园区网络接入故障排查</vt:lpstr>
      <vt:lpstr>网络基础知识及故障排查</vt:lpstr>
      <vt:lpstr>网络基础-互联通讯</vt:lpstr>
      <vt:lpstr>网络基础-IP</vt:lpstr>
      <vt:lpstr>网络基础-互联诊断</vt:lpstr>
      <vt:lpstr>网络信息获取及测试命令</vt:lpstr>
      <vt:lpstr>网络故障排查</vt:lpstr>
      <vt:lpstr>园区无线网络故障排查</vt:lpstr>
      <vt:lpstr>园区网络故障申报系统</vt:lpstr>
      <vt:lpstr>总结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面向百PB级海量数据处理的 存储系统：现状及未来规划</dc:title>
  <dc:creator>unknown</dc:creator>
  <cp:lastModifiedBy>shan zeng</cp:lastModifiedBy>
  <cp:revision>311</cp:revision>
  <dcterms:created xsi:type="dcterms:W3CDTF">2019-07-11T03:34:36Z</dcterms:created>
  <dcterms:modified xsi:type="dcterms:W3CDTF">2023-08-17T07:13:01Z</dcterms:modified>
</cp:coreProperties>
</file>