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2" r:id="rId2"/>
    <p:sldMasterId id="2147483686" r:id="rId3"/>
  </p:sldMasterIdLst>
  <p:notesMasterIdLst>
    <p:notesMasterId r:id="rId63"/>
  </p:notesMasterIdLst>
  <p:handoutMasterIdLst>
    <p:handoutMasterId r:id="rId64"/>
  </p:handoutMasterIdLst>
  <p:sldIdLst>
    <p:sldId id="2039377725" r:id="rId4"/>
    <p:sldId id="277" r:id="rId5"/>
    <p:sldId id="4479" r:id="rId6"/>
    <p:sldId id="4458" r:id="rId7"/>
    <p:sldId id="288" r:id="rId8"/>
    <p:sldId id="268" r:id="rId9"/>
    <p:sldId id="271" r:id="rId10"/>
    <p:sldId id="298" r:id="rId11"/>
    <p:sldId id="299" r:id="rId12"/>
    <p:sldId id="301" r:id="rId13"/>
    <p:sldId id="302" r:id="rId14"/>
    <p:sldId id="289" r:id="rId15"/>
    <p:sldId id="303" r:id="rId16"/>
    <p:sldId id="263" r:id="rId17"/>
    <p:sldId id="304" r:id="rId18"/>
    <p:sldId id="305" r:id="rId19"/>
    <p:sldId id="306" r:id="rId20"/>
    <p:sldId id="308" r:id="rId21"/>
    <p:sldId id="4440" r:id="rId22"/>
    <p:sldId id="1950" r:id="rId23"/>
    <p:sldId id="335" r:id="rId24"/>
    <p:sldId id="336" r:id="rId25"/>
    <p:sldId id="338" r:id="rId26"/>
    <p:sldId id="2039377723" r:id="rId27"/>
    <p:sldId id="4431" r:id="rId28"/>
    <p:sldId id="4438" r:id="rId29"/>
    <p:sldId id="276" r:id="rId30"/>
    <p:sldId id="4439" r:id="rId31"/>
    <p:sldId id="4434" r:id="rId32"/>
    <p:sldId id="4433" r:id="rId33"/>
    <p:sldId id="2039377732" r:id="rId34"/>
    <p:sldId id="4432" r:id="rId35"/>
    <p:sldId id="4435" r:id="rId36"/>
    <p:sldId id="2039377733" r:id="rId37"/>
    <p:sldId id="2039377696" r:id="rId38"/>
    <p:sldId id="2039377726" r:id="rId39"/>
    <p:sldId id="2039377697" r:id="rId40"/>
    <p:sldId id="2039377727" r:id="rId41"/>
    <p:sldId id="4513" r:id="rId42"/>
    <p:sldId id="2039377721" r:id="rId43"/>
    <p:sldId id="2039377730" r:id="rId44"/>
    <p:sldId id="2039377728" r:id="rId45"/>
    <p:sldId id="2039377722" r:id="rId46"/>
    <p:sldId id="2039377731" r:id="rId47"/>
    <p:sldId id="2039377742" r:id="rId48"/>
    <p:sldId id="2039377737" r:id="rId49"/>
    <p:sldId id="2039377692" r:id="rId50"/>
    <p:sldId id="2039377691" r:id="rId51"/>
    <p:sldId id="2039377738" r:id="rId52"/>
    <p:sldId id="4512" r:id="rId53"/>
    <p:sldId id="4511" r:id="rId54"/>
    <p:sldId id="1768" r:id="rId55"/>
    <p:sldId id="2044" r:id="rId56"/>
    <p:sldId id="2039377741" r:id="rId57"/>
    <p:sldId id="4510" r:id="rId58"/>
    <p:sldId id="501" r:id="rId59"/>
    <p:sldId id="1969" r:id="rId60"/>
    <p:sldId id="1971" r:id="rId61"/>
    <p:sldId id="1973" r:id="rId6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8034"/>
    <a:srgbClr val="4472C4"/>
    <a:srgbClr val="ED7D31"/>
    <a:srgbClr val="F4A184"/>
    <a:srgbClr val="FFCE39"/>
    <a:srgbClr val="F1985C"/>
    <a:srgbClr val="84B3DE"/>
    <a:srgbClr val="82B1DC"/>
    <a:srgbClr val="FC0CC3"/>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16DA210-FB5B-4158-B5E0-FEB733F419BA}" styleName="浅色样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799B23B-EC83-4686-B30A-512413B5E67A}" styleName="浅色样式 3 - 强调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55" autoAdjust="0"/>
    <p:restoredTop sz="81648" autoAdjust="0"/>
  </p:normalViewPr>
  <p:slideViewPr>
    <p:cSldViewPr snapToGrid="0" snapToObjects="1">
      <p:cViewPr varScale="1">
        <p:scale>
          <a:sx n="53" d="100"/>
          <a:sy n="53" d="100"/>
        </p:scale>
        <p:origin x="531" y="39"/>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69" d="100"/>
          <a:sy n="69" d="100"/>
        </p:scale>
        <p:origin x="2508" y="57"/>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0D330F-2C96-6C45-ACD0-D401EF208E0F}" type="doc">
      <dgm:prSet loTypeId="urn:microsoft.com/office/officeart/2005/8/layout/process1" loCatId="" qsTypeId="urn:microsoft.com/office/officeart/2005/8/quickstyle/simple1" qsCatId="simple" csTypeId="urn:microsoft.com/office/officeart/2005/8/colors/colorful5" csCatId="colorful" phldr="1"/>
      <dgm:spPr/>
    </dgm:pt>
    <dgm:pt modelId="{49E1CE2E-8FA5-614D-8DEA-D61BD83B898D}">
      <dgm:prSet phldrT="[文本]" custT="1"/>
      <dgm:spPr/>
      <dgm:t>
        <a:bodyPr/>
        <a:lstStyle/>
        <a:p>
          <a:r>
            <a:rPr lang="zh-CN" altLang="en-US" sz="20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海量数据</a:t>
          </a:r>
          <a:endParaRPr lang="en-US" altLang="zh-CN" sz="20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r>
            <a:rPr lang="zh-CN" altLang="en-US" sz="20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无</a:t>
          </a:r>
          <a:r>
            <a:rPr lang="zh-CN"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监督预训练</a:t>
          </a:r>
        </a:p>
      </dgm:t>
    </dgm:pt>
    <dgm:pt modelId="{45B308C1-0C8A-444C-974F-BC2107711596}" type="parTrans" cxnId="{604C9E14-6805-8342-882D-EBB75DBA04B7}">
      <dgm:prSet/>
      <dgm:spPr/>
      <dgm:t>
        <a:bodyPr/>
        <a:lstStyle/>
        <a:p>
          <a:endParaRPr lang="zh-CN" altLang="en-US" sz="20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dgm:t>
    </dgm:pt>
    <dgm:pt modelId="{54EEBED9-AFEB-D148-958C-700F98D71C5B}" type="sibTrans" cxnId="{604C9E14-6805-8342-882D-EBB75DBA04B7}">
      <dgm:prSet custT="1"/>
      <dgm:spPr/>
      <dgm:t>
        <a:bodyPr/>
        <a:lstStyle/>
        <a:p>
          <a:endParaRPr lang="zh-CN" altLang="en-US" sz="20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dgm:t>
    </dgm:pt>
    <dgm:pt modelId="{0BFE89BD-095D-9D44-9FA5-F563DF5A8719}">
      <dgm:prSet phldrT="[文本]" custT="1"/>
      <dgm:spPr/>
      <dgm:t>
        <a:bodyPr/>
        <a:lstStyle/>
        <a:p>
          <a:r>
            <a:rPr lang="zh-CN" altLang="en-US" sz="20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下游任务</a:t>
          </a:r>
          <a:endParaRPr lang="en-US" altLang="zh-CN" sz="20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r>
            <a:rPr lang="zh-CN" altLang="en-US" sz="20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指令微调</a:t>
          </a:r>
          <a:endParaRPr lang="zh-CN"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dgm:t>
    </dgm:pt>
    <dgm:pt modelId="{3C6EE966-CE37-D04D-AB12-B3C75317D216}" type="parTrans" cxnId="{FD1C5316-0899-0B48-ACA0-501C100B6378}">
      <dgm:prSet/>
      <dgm:spPr/>
      <dgm:t>
        <a:bodyPr/>
        <a:lstStyle/>
        <a:p>
          <a:endParaRPr lang="zh-CN" altLang="en-US" sz="20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dgm:t>
    </dgm:pt>
    <dgm:pt modelId="{EC044DB5-9F78-074E-B6D5-C618CA9D8AE6}" type="sibTrans" cxnId="{FD1C5316-0899-0B48-ACA0-501C100B6378}">
      <dgm:prSet custT="1"/>
      <dgm:spPr/>
      <dgm:t>
        <a:bodyPr/>
        <a:lstStyle/>
        <a:p>
          <a:endParaRPr lang="zh-CN" altLang="en-US" sz="20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dgm:t>
    </dgm:pt>
    <dgm:pt modelId="{BF96F1B7-D17A-5E4F-A39E-26098DA0C8C5}">
      <dgm:prSet phldrT="[文本]" custT="1"/>
      <dgm:spPr/>
      <dgm:t>
        <a:bodyPr/>
        <a:lstStyle/>
        <a:p>
          <a:r>
            <a:rPr lang="zh-CN" altLang="en-US" sz="20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更高层次</a:t>
          </a:r>
          <a:endParaRPr lang="en-US" altLang="zh-CN" sz="20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r>
            <a:rPr lang="zh-CN" altLang="en-US" sz="20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的</a:t>
          </a:r>
          <a:r>
            <a:rPr lang="zh-CN"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智能</a:t>
          </a:r>
        </a:p>
      </dgm:t>
    </dgm:pt>
    <dgm:pt modelId="{4DB7E3B4-44A8-9C4A-B446-397D94D4E8E3}" type="parTrans" cxnId="{0726ACEF-C6FB-E945-9578-5408B16CEA29}">
      <dgm:prSet/>
      <dgm:spPr/>
      <dgm:t>
        <a:bodyPr/>
        <a:lstStyle/>
        <a:p>
          <a:endParaRPr lang="zh-CN" altLang="en-US" sz="20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dgm:t>
    </dgm:pt>
    <dgm:pt modelId="{69A3BB7D-9341-024D-9577-5D79CAC40610}" type="sibTrans" cxnId="{0726ACEF-C6FB-E945-9578-5408B16CEA29}">
      <dgm:prSet/>
      <dgm:spPr/>
      <dgm:t>
        <a:bodyPr/>
        <a:lstStyle/>
        <a:p>
          <a:endParaRPr lang="zh-CN" altLang="en-US" sz="20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dgm:t>
    </dgm:pt>
    <dgm:pt modelId="{E7390D31-35C9-B849-89DF-C619F863A023}" type="pres">
      <dgm:prSet presAssocID="{C30D330F-2C96-6C45-ACD0-D401EF208E0F}" presName="Name0" presStyleCnt="0">
        <dgm:presLayoutVars>
          <dgm:dir/>
          <dgm:resizeHandles val="exact"/>
        </dgm:presLayoutVars>
      </dgm:prSet>
      <dgm:spPr/>
    </dgm:pt>
    <dgm:pt modelId="{72DD2AB4-D632-BC47-B46E-77D83488D932}" type="pres">
      <dgm:prSet presAssocID="{49E1CE2E-8FA5-614D-8DEA-D61BD83B898D}" presName="node" presStyleLbl="node1" presStyleIdx="0" presStyleCnt="3">
        <dgm:presLayoutVars>
          <dgm:bulletEnabled val="1"/>
        </dgm:presLayoutVars>
      </dgm:prSet>
      <dgm:spPr/>
    </dgm:pt>
    <dgm:pt modelId="{4F819467-FFA8-B44A-8CF3-BDD5E48F18A2}" type="pres">
      <dgm:prSet presAssocID="{54EEBED9-AFEB-D148-958C-700F98D71C5B}" presName="sibTrans" presStyleLbl="sibTrans2D1" presStyleIdx="0" presStyleCnt="2"/>
      <dgm:spPr/>
    </dgm:pt>
    <dgm:pt modelId="{27BDF0E3-D50E-D447-ACB2-841B969D180F}" type="pres">
      <dgm:prSet presAssocID="{54EEBED9-AFEB-D148-958C-700F98D71C5B}" presName="connectorText" presStyleLbl="sibTrans2D1" presStyleIdx="0" presStyleCnt="2"/>
      <dgm:spPr/>
    </dgm:pt>
    <dgm:pt modelId="{1665CAD4-1B65-2743-AF37-FE2DDF8E2A7D}" type="pres">
      <dgm:prSet presAssocID="{0BFE89BD-095D-9D44-9FA5-F563DF5A8719}" presName="node" presStyleLbl="node1" presStyleIdx="1" presStyleCnt="3">
        <dgm:presLayoutVars>
          <dgm:bulletEnabled val="1"/>
        </dgm:presLayoutVars>
      </dgm:prSet>
      <dgm:spPr/>
    </dgm:pt>
    <dgm:pt modelId="{361899D5-334A-2D49-9C10-907AC5D2CDB6}" type="pres">
      <dgm:prSet presAssocID="{EC044DB5-9F78-074E-B6D5-C618CA9D8AE6}" presName="sibTrans" presStyleLbl="sibTrans2D1" presStyleIdx="1" presStyleCnt="2"/>
      <dgm:spPr/>
    </dgm:pt>
    <dgm:pt modelId="{E63A753E-103C-2048-8C62-BDB0A66868E1}" type="pres">
      <dgm:prSet presAssocID="{EC044DB5-9F78-074E-B6D5-C618CA9D8AE6}" presName="connectorText" presStyleLbl="sibTrans2D1" presStyleIdx="1" presStyleCnt="2"/>
      <dgm:spPr/>
    </dgm:pt>
    <dgm:pt modelId="{784CF060-4A2D-664B-82E2-496083A62D05}" type="pres">
      <dgm:prSet presAssocID="{BF96F1B7-D17A-5E4F-A39E-26098DA0C8C5}" presName="node" presStyleLbl="node1" presStyleIdx="2" presStyleCnt="3">
        <dgm:presLayoutVars>
          <dgm:bulletEnabled val="1"/>
        </dgm:presLayoutVars>
      </dgm:prSet>
      <dgm:spPr/>
    </dgm:pt>
  </dgm:ptLst>
  <dgm:cxnLst>
    <dgm:cxn modelId="{604C9E14-6805-8342-882D-EBB75DBA04B7}" srcId="{C30D330F-2C96-6C45-ACD0-D401EF208E0F}" destId="{49E1CE2E-8FA5-614D-8DEA-D61BD83B898D}" srcOrd="0" destOrd="0" parTransId="{45B308C1-0C8A-444C-974F-BC2107711596}" sibTransId="{54EEBED9-AFEB-D148-958C-700F98D71C5B}"/>
    <dgm:cxn modelId="{FD1C5316-0899-0B48-ACA0-501C100B6378}" srcId="{C30D330F-2C96-6C45-ACD0-D401EF208E0F}" destId="{0BFE89BD-095D-9D44-9FA5-F563DF5A8719}" srcOrd="1" destOrd="0" parTransId="{3C6EE966-CE37-D04D-AB12-B3C75317D216}" sibTransId="{EC044DB5-9F78-074E-B6D5-C618CA9D8AE6}"/>
    <dgm:cxn modelId="{F4B6F82E-1E67-0A4B-9E58-FED4E5D0DE7B}" type="presOf" srcId="{54EEBED9-AFEB-D148-958C-700F98D71C5B}" destId="{27BDF0E3-D50E-D447-ACB2-841B969D180F}" srcOrd="1" destOrd="0" presId="urn:microsoft.com/office/officeart/2005/8/layout/process1"/>
    <dgm:cxn modelId="{55DC4D38-3288-B044-A3F9-EC200DD9AEE9}" type="presOf" srcId="{49E1CE2E-8FA5-614D-8DEA-D61BD83B898D}" destId="{72DD2AB4-D632-BC47-B46E-77D83488D932}" srcOrd="0" destOrd="0" presId="urn:microsoft.com/office/officeart/2005/8/layout/process1"/>
    <dgm:cxn modelId="{06AAFC6C-A7EF-CF4C-8576-B55A77515930}" type="presOf" srcId="{54EEBED9-AFEB-D148-958C-700F98D71C5B}" destId="{4F819467-FFA8-B44A-8CF3-BDD5E48F18A2}" srcOrd="0" destOrd="0" presId="urn:microsoft.com/office/officeart/2005/8/layout/process1"/>
    <dgm:cxn modelId="{42104275-E963-C34F-8526-4D28F7272326}" type="presOf" srcId="{EC044DB5-9F78-074E-B6D5-C618CA9D8AE6}" destId="{E63A753E-103C-2048-8C62-BDB0A66868E1}" srcOrd="1" destOrd="0" presId="urn:microsoft.com/office/officeart/2005/8/layout/process1"/>
    <dgm:cxn modelId="{5E7A8882-FAE7-8640-966F-7F5B0997467D}" type="presOf" srcId="{C30D330F-2C96-6C45-ACD0-D401EF208E0F}" destId="{E7390D31-35C9-B849-89DF-C619F863A023}" srcOrd="0" destOrd="0" presId="urn:microsoft.com/office/officeart/2005/8/layout/process1"/>
    <dgm:cxn modelId="{8838EC87-333F-214F-A59E-59A592599736}" type="presOf" srcId="{EC044DB5-9F78-074E-B6D5-C618CA9D8AE6}" destId="{361899D5-334A-2D49-9C10-907AC5D2CDB6}" srcOrd="0" destOrd="0" presId="urn:microsoft.com/office/officeart/2005/8/layout/process1"/>
    <dgm:cxn modelId="{94BCC79A-1857-7342-B197-3722F74D1E68}" type="presOf" srcId="{BF96F1B7-D17A-5E4F-A39E-26098DA0C8C5}" destId="{784CF060-4A2D-664B-82E2-496083A62D05}" srcOrd="0" destOrd="0" presId="urn:microsoft.com/office/officeart/2005/8/layout/process1"/>
    <dgm:cxn modelId="{BB61789B-7D68-A441-BD72-7D3F4543DE23}" type="presOf" srcId="{0BFE89BD-095D-9D44-9FA5-F563DF5A8719}" destId="{1665CAD4-1B65-2743-AF37-FE2DDF8E2A7D}" srcOrd="0" destOrd="0" presId="urn:microsoft.com/office/officeart/2005/8/layout/process1"/>
    <dgm:cxn modelId="{0726ACEF-C6FB-E945-9578-5408B16CEA29}" srcId="{C30D330F-2C96-6C45-ACD0-D401EF208E0F}" destId="{BF96F1B7-D17A-5E4F-A39E-26098DA0C8C5}" srcOrd="2" destOrd="0" parTransId="{4DB7E3B4-44A8-9C4A-B446-397D94D4E8E3}" sibTransId="{69A3BB7D-9341-024D-9577-5D79CAC40610}"/>
    <dgm:cxn modelId="{11ED4148-B0F6-9D4D-AD17-D171FE3E5DF0}" type="presParOf" srcId="{E7390D31-35C9-B849-89DF-C619F863A023}" destId="{72DD2AB4-D632-BC47-B46E-77D83488D932}" srcOrd="0" destOrd="0" presId="urn:microsoft.com/office/officeart/2005/8/layout/process1"/>
    <dgm:cxn modelId="{658264B9-3929-C240-97D8-534662D2D0F4}" type="presParOf" srcId="{E7390D31-35C9-B849-89DF-C619F863A023}" destId="{4F819467-FFA8-B44A-8CF3-BDD5E48F18A2}" srcOrd="1" destOrd="0" presId="urn:microsoft.com/office/officeart/2005/8/layout/process1"/>
    <dgm:cxn modelId="{994CFEB7-8953-274E-A059-D98749F856A1}" type="presParOf" srcId="{4F819467-FFA8-B44A-8CF3-BDD5E48F18A2}" destId="{27BDF0E3-D50E-D447-ACB2-841B969D180F}" srcOrd="0" destOrd="0" presId="urn:microsoft.com/office/officeart/2005/8/layout/process1"/>
    <dgm:cxn modelId="{BDB993F2-62E3-E44E-B9A7-DD34F1CC54C9}" type="presParOf" srcId="{E7390D31-35C9-B849-89DF-C619F863A023}" destId="{1665CAD4-1B65-2743-AF37-FE2DDF8E2A7D}" srcOrd="2" destOrd="0" presId="urn:microsoft.com/office/officeart/2005/8/layout/process1"/>
    <dgm:cxn modelId="{6EF40222-C31A-EC4B-8AB4-A02FA7EF91DE}" type="presParOf" srcId="{E7390D31-35C9-B849-89DF-C619F863A023}" destId="{361899D5-334A-2D49-9C10-907AC5D2CDB6}" srcOrd="3" destOrd="0" presId="urn:microsoft.com/office/officeart/2005/8/layout/process1"/>
    <dgm:cxn modelId="{2BB7BB5F-6A15-BB40-8835-4DAE6AD3B58C}" type="presParOf" srcId="{361899D5-334A-2D49-9C10-907AC5D2CDB6}" destId="{E63A753E-103C-2048-8C62-BDB0A66868E1}" srcOrd="0" destOrd="0" presId="urn:microsoft.com/office/officeart/2005/8/layout/process1"/>
    <dgm:cxn modelId="{00C27058-C262-E94B-86C7-9A5ACF38941A}" type="presParOf" srcId="{E7390D31-35C9-B849-89DF-C619F863A023}" destId="{784CF060-4A2D-664B-82E2-496083A62D05}"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7AB1B92-1692-45A2-8262-0FCFAF72F47B}"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zh-TW" altLang="en-US"/>
        </a:p>
      </dgm:t>
    </dgm:pt>
    <dgm:pt modelId="{D4A42C29-B5A3-48AA-88C6-3EB4DE158EAF}">
      <dgm:prSet phldrT="[文字]"/>
      <dgm:spPr/>
      <dgm:t>
        <a:bodyPr/>
        <a:lstStyle/>
        <a:p>
          <a:r>
            <a:rPr lang="en-US" altLang="zh-TW" dirty="0">
              <a:latin typeface="微軟正黑體" panose="020B0604030504040204" pitchFamily="34" charset="-120"/>
              <a:ea typeface="微軟正黑體" panose="020B0604030504040204" pitchFamily="34" charset="-120"/>
            </a:rPr>
            <a:t>1. </a:t>
          </a:r>
          <a:r>
            <a:rPr lang="zh-TW" altLang="en-US" dirty="0">
              <a:latin typeface="微軟正黑體" panose="020B0604030504040204" pitchFamily="34" charset="-120"/>
              <a:ea typeface="微軟正黑體" panose="020B0604030504040204" pitchFamily="34" charset="-120"/>
            </a:rPr>
            <a:t>学习文字接龙</a:t>
          </a:r>
        </a:p>
      </dgm:t>
    </dgm:pt>
    <dgm:pt modelId="{B83ECF79-22F7-49E1-A7E3-76B920AF5B5D}" type="parTrans" cxnId="{8B3EFC5D-DAC0-401D-AF61-8E21E17DAFE1}">
      <dgm:prSet/>
      <dgm:spPr/>
      <dgm:t>
        <a:bodyPr/>
        <a:lstStyle/>
        <a:p>
          <a:endParaRPr lang="zh-TW" altLang="en-US"/>
        </a:p>
      </dgm:t>
    </dgm:pt>
    <dgm:pt modelId="{3879F7A0-54C7-468E-B1FA-DE24CA68751D}" type="sibTrans" cxnId="{8B3EFC5D-DAC0-401D-AF61-8E21E17DAFE1}">
      <dgm:prSet/>
      <dgm:spPr/>
      <dgm:t>
        <a:bodyPr/>
        <a:lstStyle/>
        <a:p>
          <a:endParaRPr lang="zh-TW" altLang="en-US"/>
        </a:p>
      </dgm:t>
    </dgm:pt>
    <dgm:pt modelId="{FBC8790D-1FA4-4DF1-AED1-7705575E64DE}">
      <dgm:prSet phldrT="[文字]"/>
      <dgm:spPr/>
      <dgm:t>
        <a:bodyPr/>
        <a:lstStyle/>
        <a:p>
          <a:r>
            <a:rPr lang="en-US" altLang="zh-TW" dirty="0">
              <a:latin typeface="微軟正黑體" panose="020B0604030504040204" pitchFamily="34" charset="-120"/>
              <a:ea typeface="微軟正黑體" panose="020B0604030504040204" pitchFamily="34" charset="-120"/>
            </a:rPr>
            <a:t>2. </a:t>
          </a:r>
          <a:r>
            <a:rPr lang="zh-TW" altLang="en-US" dirty="0">
              <a:latin typeface="微軟正黑體" panose="020B0604030504040204" pitchFamily="34" charset="-120"/>
              <a:ea typeface="微軟正黑體" panose="020B0604030504040204" pitchFamily="34" charset="-120"/>
            </a:rPr>
            <a:t>人类老师引导接龙的方向</a:t>
          </a:r>
        </a:p>
      </dgm:t>
    </dgm:pt>
    <dgm:pt modelId="{B016B6ED-A9E7-438E-A919-B31D71ED5C96}" type="parTrans" cxnId="{89A591E9-27DF-4B0B-AA29-388FCB9E6D52}">
      <dgm:prSet/>
      <dgm:spPr/>
      <dgm:t>
        <a:bodyPr/>
        <a:lstStyle/>
        <a:p>
          <a:endParaRPr lang="zh-TW" altLang="en-US"/>
        </a:p>
      </dgm:t>
    </dgm:pt>
    <dgm:pt modelId="{A5DE5A59-8C9B-449C-A18B-ED818D7802E8}" type="sibTrans" cxnId="{89A591E9-27DF-4B0B-AA29-388FCB9E6D52}">
      <dgm:prSet/>
      <dgm:spPr/>
      <dgm:t>
        <a:bodyPr/>
        <a:lstStyle/>
        <a:p>
          <a:endParaRPr lang="zh-TW" altLang="en-US"/>
        </a:p>
      </dgm:t>
    </dgm:pt>
    <dgm:pt modelId="{F0FFB3D8-0340-4851-94ED-0DD974F04404}">
      <dgm:prSet phldrT="[文字]"/>
      <dgm:spPr/>
      <dgm:t>
        <a:bodyPr/>
        <a:lstStyle/>
        <a:p>
          <a:r>
            <a:rPr lang="en-US" altLang="zh-TW" dirty="0">
              <a:latin typeface="微軟正黑體" panose="020B0604030504040204" pitchFamily="34" charset="-120"/>
              <a:ea typeface="微軟正黑體" panose="020B0604030504040204" pitchFamily="34" charset="-120"/>
            </a:rPr>
            <a:t>3. </a:t>
          </a:r>
          <a:r>
            <a:rPr lang="zh-TW" altLang="en-US" dirty="0">
              <a:latin typeface="微軟正黑體" panose="020B0604030504040204" pitchFamily="34" charset="-120"/>
              <a:ea typeface="微軟正黑體" panose="020B0604030504040204" pitchFamily="34" charset="-120"/>
            </a:rPr>
            <a:t>模仿人类老师的喜好</a:t>
          </a:r>
        </a:p>
      </dgm:t>
    </dgm:pt>
    <dgm:pt modelId="{91F4117F-9CE8-48AA-94FA-A69E77679606}" type="parTrans" cxnId="{E47D3F08-7CAA-4361-9E19-98CCDF5CD3D9}">
      <dgm:prSet/>
      <dgm:spPr/>
      <dgm:t>
        <a:bodyPr/>
        <a:lstStyle/>
        <a:p>
          <a:endParaRPr lang="zh-TW" altLang="en-US"/>
        </a:p>
      </dgm:t>
    </dgm:pt>
    <dgm:pt modelId="{8217F077-18A0-41E1-A8E7-3162A1E7040F}" type="sibTrans" cxnId="{E47D3F08-7CAA-4361-9E19-98CCDF5CD3D9}">
      <dgm:prSet/>
      <dgm:spPr/>
      <dgm:t>
        <a:bodyPr/>
        <a:lstStyle/>
        <a:p>
          <a:endParaRPr lang="zh-TW" altLang="en-US"/>
        </a:p>
      </dgm:t>
    </dgm:pt>
    <dgm:pt modelId="{CD21ED13-B1A9-43D9-80B5-6DBEAF791533}">
      <dgm:prSet phldrT="[文字]"/>
      <dgm:spPr/>
      <dgm:t>
        <a:bodyPr/>
        <a:lstStyle/>
        <a:p>
          <a:r>
            <a:rPr lang="en-US" altLang="zh-TW" dirty="0">
              <a:latin typeface="微軟正黑體" panose="020B0604030504040204" pitchFamily="34" charset="-120"/>
              <a:ea typeface="微軟正黑體" panose="020B0604030504040204" pitchFamily="34" charset="-120"/>
            </a:rPr>
            <a:t>4. </a:t>
          </a:r>
          <a:r>
            <a:rPr lang="zh-TW" altLang="en-US" dirty="0">
              <a:latin typeface="微軟正黑體" panose="020B0604030504040204" pitchFamily="34" charset="-120"/>
              <a:ea typeface="微軟正黑體" panose="020B0604030504040204" pitchFamily="34" charset="-120"/>
            </a:rPr>
            <a:t>用增强式学习向模拟老师学习</a:t>
          </a:r>
        </a:p>
      </dgm:t>
    </dgm:pt>
    <dgm:pt modelId="{9D17A117-C729-4A90-A245-7595A3682AB7}" type="parTrans" cxnId="{B35B7357-15D6-44CB-9717-130370CE5E56}">
      <dgm:prSet/>
      <dgm:spPr/>
      <dgm:t>
        <a:bodyPr/>
        <a:lstStyle/>
        <a:p>
          <a:endParaRPr lang="zh-TW" altLang="en-US"/>
        </a:p>
      </dgm:t>
    </dgm:pt>
    <dgm:pt modelId="{130312F6-2630-4302-AE45-41C7DC93ED52}" type="sibTrans" cxnId="{B35B7357-15D6-44CB-9717-130370CE5E56}">
      <dgm:prSet/>
      <dgm:spPr/>
      <dgm:t>
        <a:bodyPr/>
        <a:lstStyle/>
        <a:p>
          <a:endParaRPr lang="zh-TW" altLang="en-US"/>
        </a:p>
      </dgm:t>
    </dgm:pt>
    <dgm:pt modelId="{13C5C964-571C-4E21-9055-0C2684529318}" type="pres">
      <dgm:prSet presAssocID="{47AB1B92-1692-45A2-8262-0FCFAF72F47B}" presName="linear" presStyleCnt="0">
        <dgm:presLayoutVars>
          <dgm:animLvl val="lvl"/>
          <dgm:resizeHandles val="exact"/>
        </dgm:presLayoutVars>
      </dgm:prSet>
      <dgm:spPr/>
    </dgm:pt>
    <dgm:pt modelId="{165B89EA-BFE0-4BD1-8E40-4CFD88793B54}" type="pres">
      <dgm:prSet presAssocID="{D4A42C29-B5A3-48AA-88C6-3EB4DE158EAF}" presName="parentText" presStyleLbl="node1" presStyleIdx="0" presStyleCnt="4">
        <dgm:presLayoutVars>
          <dgm:chMax val="0"/>
          <dgm:bulletEnabled val="1"/>
        </dgm:presLayoutVars>
      </dgm:prSet>
      <dgm:spPr/>
    </dgm:pt>
    <dgm:pt modelId="{0890177D-C464-43AD-9465-922BF5C7C1C8}" type="pres">
      <dgm:prSet presAssocID="{3879F7A0-54C7-468E-B1FA-DE24CA68751D}" presName="spacer" presStyleCnt="0"/>
      <dgm:spPr/>
    </dgm:pt>
    <dgm:pt modelId="{BD60B3A6-778C-47C2-A21D-2138CF777C25}" type="pres">
      <dgm:prSet presAssocID="{FBC8790D-1FA4-4DF1-AED1-7705575E64DE}" presName="parentText" presStyleLbl="node1" presStyleIdx="1" presStyleCnt="4">
        <dgm:presLayoutVars>
          <dgm:chMax val="0"/>
          <dgm:bulletEnabled val="1"/>
        </dgm:presLayoutVars>
      </dgm:prSet>
      <dgm:spPr/>
    </dgm:pt>
    <dgm:pt modelId="{1B4B6CEA-3A73-46A7-8D19-B30C44A20C44}" type="pres">
      <dgm:prSet presAssocID="{A5DE5A59-8C9B-449C-A18B-ED818D7802E8}" presName="spacer" presStyleCnt="0"/>
      <dgm:spPr/>
    </dgm:pt>
    <dgm:pt modelId="{D7A2227B-1285-4A31-B4D7-09813EA65159}" type="pres">
      <dgm:prSet presAssocID="{F0FFB3D8-0340-4851-94ED-0DD974F04404}" presName="parentText" presStyleLbl="node1" presStyleIdx="2" presStyleCnt="4">
        <dgm:presLayoutVars>
          <dgm:chMax val="0"/>
          <dgm:bulletEnabled val="1"/>
        </dgm:presLayoutVars>
      </dgm:prSet>
      <dgm:spPr/>
    </dgm:pt>
    <dgm:pt modelId="{9DED39F8-0AB4-45D5-AC3C-83CDA07EEDD2}" type="pres">
      <dgm:prSet presAssocID="{8217F077-18A0-41E1-A8E7-3162A1E7040F}" presName="spacer" presStyleCnt="0"/>
      <dgm:spPr/>
    </dgm:pt>
    <dgm:pt modelId="{88A2153D-F998-4F9F-B167-90C519DA72AE}" type="pres">
      <dgm:prSet presAssocID="{CD21ED13-B1A9-43D9-80B5-6DBEAF791533}" presName="parentText" presStyleLbl="node1" presStyleIdx="3" presStyleCnt="4">
        <dgm:presLayoutVars>
          <dgm:chMax val="0"/>
          <dgm:bulletEnabled val="1"/>
        </dgm:presLayoutVars>
      </dgm:prSet>
      <dgm:spPr/>
    </dgm:pt>
  </dgm:ptLst>
  <dgm:cxnLst>
    <dgm:cxn modelId="{E47D3F08-7CAA-4361-9E19-98CCDF5CD3D9}" srcId="{47AB1B92-1692-45A2-8262-0FCFAF72F47B}" destId="{F0FFB3D8-0340-4851-94ED-0DD974F04404}" srcOrd="2" destOrd="0" parTransId="{91F4117F-9CE8-48AA-94FA-A69E77679606}" sibTransId="{8217F077-18A0-41E1-A8E7-3162A1E7040F}"/>
    <dgm:cxn modelId="{8B3EFC5D-DAC0-401D-AF61-8E21E17DAFE1}" srcId="{47AB1B92-1692-45A2-8262-0FCFAF72F47B}" destId="{D4A42C29-B5A3-48AA-88C6-3EB4DE158EAF}" srcOrd="0" destOrd="0" parTransId="{B83ECF79-22F7-49E1-A7E3-76B920AF5B5D}" sibTransId="{3879F7A0-54C7-468E-B1FA-DE24CA68751D}"/>
    <dgm:cxn modelId="{82F94160-BF4F-4577-B15E-D549A2F202F5}" type="presOf" srcId="{FBC8790D-1FA4-4DF1-AED1-7705575E64DE}" destId="{BD60B3A6-778C-47C2-A21D-2138CF777C25}" srcOrd="0" destOrd="0" presId="urn:microsoft.com/office/officeart/2005/8/layout/vList2"/>
    <dgm:cxn modelId="{CDC4EE69-3F47-4029-976D-FCC42DAA5572}" type="presOf" srcId="{CD21ED13-B1A9-43D9-80B5-6DBEAF791533}" destId="{88A2153D-F998-4F9F-B167-90C519DA72AE}" srcOrd="0" destOrd="0" presId="urn:microsoft.com/office/officeart/2005/8/layout/vList2"/>
    <dgm:cxn modelId="{B35B7357-15D6-44CB-9717-130370CE5E56}" srcId="{47AB1B92-1692-45A2-8262-0FCFAF72F47B}" destId="{CD21ED13-B1A9-43D9-80B5-6DBEAF791533}" srcOrd="3" destOrd="0" parTransId="{9D17A117-C729-4A90-A245-7595A3682AB7}" sibTransId="{130312F6-2630-4302-AE45-41C7DC93ED52}"/>
    <dgm:cxn modelId="{EC22A8BB-DEFB-4829-9219-80C20BDA5174}" type="presOf" srcId="{47AB1B92-1692-45A2-8262-0FCFAF72F47B}" destId="{13C5C964-571C-4E21-9055-0C2684529318}" srcOrd="0" destOrd="0" presId="urn:microsoft.com/office/officeart/2005/8/layout/vList2"/>
    <dgm:cxn modelId="{1E52AED9-4DA0-4FAF-9F48-7572A1535F6B}" type="presOf" srcId="{D4A42C29-B5A3-48AA-88C6-3EB4DE158EAF}" destId="{165B89EA-BFE0-4BD1-8E40-4CFD88793B54}" srcOrd="0" destOrd="0" presId="urn:microsoft.com/office/officeart/2005/8/layout/vList2"/>
    <dgm:cxn modelId="{5B4CD2E1-0710-487F-8437-D47D54F7A5A0}" type="presOf" srcId="{F0FFB3D8-0340-4851-94ED-0DD974F04404}" destId="{D7A2227B-1285-4A31-B4D7-09813EA65159}" srcOrd="0" destOrd="0" presId="urn:microsoft.com/office/officeart/2005/8/layout/vList2"/>
    <dgm:cxn modelId="{89A591E9-27DF-4B0B-AA29-388FCB9E6D52}" srcId="{47AB1B92-1692-45A2-8262-0FCFAF72F47B}" destId="{FBC8790D-1FA4-4DF1-AED1-7705575E64DE}" srcOrd="1" destOrd="0" parTransId="{B016B6ED-A9E7-438E-A919-B31D71ED5C96}" sibTransId="{A5DE5A59-8C9B-449C-A18B-ED818D7802E8}"/>
    <dgm:cxn modelId="{8391FC66-6244-412E-BA86-1AAC81B5B26C}" type="presParOf" srcId="{13C5C964-571C-4E21-9055-0C2684529318}" destId="{165B89EA-BFE0-4BD1-8E40-4CFD88793B54}" srcOrd="0" destOrd="0" presId="urn:microsoft.com/office/officeart/2005/8/layout/vList2"/>
    <dgm:cxn modelId="{868E2551-2D75-4627-B373-568275B681F9}" type="presParOf" srcId="{13C5C964-571C-4E21-9055-0C2684529318}" destId="{0890177D-C464-43AD-9465-922BF5C7C1C8}" srcOrd="1" destOrd="0" presId="urn:microsoft.com/office/officeart/2005/8/layout/vList2"/>
    <dgm:cxn modelId="{9594A2DF-3E36-456E-B230-9B7B31491EC4}" type="presParOf" srcId="{13C5C964-571C-4E21-9055-0C2684529318}" destId="{BD60B3A6-778C-47C2-A21D-2138CF777C25}" srcOrd="2" destOrd="0" presId="urn:microsoft.com/office/officeart/2005/8/layout/vList2"/>
    <dgm:cxn modelId="{F9D991F5-DEEE-4DA0-878A-22D451B7FC07}" type="presParOf" srcId="{13C5C964-571C-4E21-9055-0C2684529318}" destId="{1B4B6CEA-3A73-46A7-8D19-B30C44A20C44}" srcOrd="3" destOrd="0" presId="urn:microsoft.com/office/officeart/2005/8/layout/vList2"/>
    <dgm:cxn modelId="{FEE5AFD2-7DA6-4E97-8D48-1A4E05D881ED}" type="presParOf" srcId="{13C5C964-571C-4E21-9055-0C2684529318}" destId="{D7A2227B-1285-4A31-B4D7-09813EA65159}" srcOrd="4" destOrd="0" presId="urn:microsoft.com/office/officeart/2005/8/layout/vList2"/>
    <dgm:cxn modelId="{4ACD7136-6DE6-45DD-8FD0-80ACC6F54515}" type="presParOf" srcId="{13C5C964-571C-4E21-9055-0C2684529318}" destId="{9DED39F8-0AB4-45D5-AC3C-83CDA07EEDD2}" srcOrd="5" destOrd="0" presId="urn:microsoft.com/office/officeart/2005/8/layout/vList2"/>
    <dgm:cxn modelId="{7E4A5BE1-4FF2-443A-AB36-821BB15CCA5D}" type="presParOf" srcId="{13C5C964-571C-4E21-9055-0C2684529318}" destId="{88A2153D-F998-4F9F-B167-90C519DA72AE}"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7AB1B92-1692-45A2-8262-0FCFAF72F47B}"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zh-TW" altLang="en-US"/>
        </a:p>
      </dgm:t>
    </dgm:pt>
    <dgm:pt modelId="{D4A42C29-B5A3-48AA-88C6-3EB4DE158EAF}">
      <dgm:prSet phldrT="[文字]"/>
      <dgm:spPr/>
      <dgm:t>
        <a:bodyPr/>
        <a:lstStyle/>
        <a:p>
          <a:r>
            <a:rPr lang="en-US" altLang="zh-TW" dirty="0">
              <a:latin typeface="微軟正黑體" panose="020B0604030504040204" pitchFamily="34" charset="-120"/>
              <a:ea typeface="微軟正黑體" panose="020B0604030504040204" pitchFamily="34" charset="-120"/>
            </a:rPr>
            <a:t>1. </a:t>
          </a:r>
          <a:r>
            <a:rPr lang="zh-TW" altLang="en-US" dirty="0">
              <a:latin typeface="微軟正黑體" panose="020B0604030504040204" pitchFamily="34" charset="-120"/>
              <a:ea typeface="微軟正黑體" panose="020B0604030504040204" pitchFamily="34" charset="-120"/>
            </a:rPr>
            <a:t>学习文字接龙</a:t>
          </a:r>
        </a:p>
      </dgm:t>
    </dgm:pt>
    <dgm:pt modelId="{B83ECF79-22F7-49E1-A7E3-76B920AF5B5D}" type="parTrans" cxnId="{8B3EFC5D-DAC0-401D-AF61-8E21E17DAFE1}">
      <dgm:prSet/>
      <dgm:spPr/>
      <dgm:t>
        <a:bodyPr/>
        <a:lstStyle/>
        <a:p>
          <a:endParaRPr lang="zh-TW" altLang="en-US"/>
        </a:p>
      </dgm:t>
    </dgm:pt>
    <dgm:pt modelId="{3879F7A0-54C7-468E-B1FA-DE24CA68751D}" type="sibTrans" cxnId="{8B3EFC5D-DAC0-401D-AF61-8E21E17DAFE1}">
      <dgm:prSet/>
      <dgm:spPr/>
      <dgm:t>
        <a:bodyPr/>
        <a:lstStyle/>
        <a:p>
          <a:endParaRPr lang="zh-TW" altLang="en-US"/>
        </a:p>
      </dgm:t>
    </dgm:pt>
    <dgm:pt modelId="{FBC8790D-1FA4-4DF1-AED1-7705575E64DE}">
      <dgm:prSet phldrT="[文字]"/>
      <dgm:spPr/>
      <dgm:t>
        <a:bodyPr/>
        <a:lstStyle/>
        <a:p>
          <a:r>
            <a:rPr lang="en-US" altLang="zh-TW" dirty="0">
              <a:latin typeface="微軟正黑體" panose="020B0604030504040204" pitchFamily="34" charset="-120"/>
              <a:ea typeface="微軟正黑體" panose="020B0604030504040204" pitchFamily="34" charset="-120"/>
            </a:rPr>
            <a:t>2. </a:t>
          </a:r>
          <a:r>
            <a:rPr lang="zh-TW" altLang="en-US" dirty="0">
              <a:latin typeface="微軟正黑體" panose="020B0604030504040204" pitchFamily="34" charset="-120"/>
              <a:ea typeface="微軟正黑體" panose="020B0604030504040204" pitchFamily="34" charset="-120"/>
            </a:rPr>
            <a:t>人类老师引导文字接龙的方向</a:t>
          </a:r>
        </a:p>
      </dgm:t>
    </dgm:pt>
    <dgm:pt modelId="{B016B6ED-A9E7-438E-A919-B31D71ED5C96}" type="parTrans" cxnId="{89A591E9-27DF-4B0B-AA29-388FCB9E6D52}">
      <dgm:prSet/>
      <dgm:spPr/>
      <dgm:t>
        <a:bodyPr/>
        <a:lstStyle/>
        <a:p>
          <a:endParaRPr lang="zh-TW" altLang="en-US"/>
        </a:p>
      </dgm:t>
    </dgm:pt>
    <dgm:pt modelId="{A5DE5A59-8C9B-449C-A18B-ED818D7802E8}" type="sibTrans" cxnId="{89A591E9-27DF-4B0B-AA29-388FCB9E6D52}">
      <dgm:prSet/>
      <dgm:spPr/>
      <dgm:t>
        <a:bodyPr/>
        <a:lstStyle/>
        <a:p>
          <a:endParaRPr lang="zh-TW" altLang="en-US"/>
        </a:p>
      </dgm:t>
    </dgm:pt>
    <dgm:pt modelId="{F0FFB3D8-0340-4851-94ED-0DD974F04404}">
      <dgm:prSet phldrT="[文字]"/>
      <dgm:spPr/>
      <dgm:t>
        <a:bodyPr/>
        <a:lstStyle/>
        <a:p>
          <a:r>
            <a:rPr lang="en-US" altLang="zh-TW" dirty="0">
              <a:latin typeface="微軟正黑體" panose="020B0604030504040204" pitchFamily="34" charset="-120"/>
              <a:ea typeface="微軟正黑體" panose="020B0604030504040204" pitchFamily="34" charset="-120"/>
            </a:rPr>
            <a:t>3. </a:t>
          </a:r>
          <a:r>
            <a:rPr lang="zh-TW" altLang="en-US" dirty="0">
              <a:latin typeface="微軟正黑體" panose="020B0604030504040204" pitchFamily="34" charset="-120"/>
              <a:ea typeface="微軟正黑體" panose="020B0604030504040204" pitchFamily="34" charset="-120"/>
            </a:rPr>
            <a:t>模仿人类老师的喜好</a:t>
          </a:r>
        </a:p>
      </dgm:t>
    </dgm:pt>
    <dgm:pt modelId="{91F4117F-9CE8-48AA-94FA-A69E77679606}" type="parTrans" cxnId="{E47D3F08-7CAA-4361-9E19-98CCDF5CD3D9}">
      <dgm:prSet/>
      <dgm:spPr/>
      <dgm:t>
        <a:bodyPr/>
        <a:lstStyle/>
        <a:p>
          <a:endParaRPr lang="zh-TW" altLang="en-US"/>
        </a:p>
      </dgm:t>
    </dgm:pt>
    <dgm:pt modelId="{8217F077-18A0-41E1-A8E7-3162A1E7040F}" type="sibTrans" cxnId="{E47D3F08-7CAA-4361-9E19-98CCDF5CD3D9}">
      <dgm:prSet/>
      <dgm:spPr/>
      <dgm:t>
        <a:bodyPr/>
        <a:lstStyle/>
        <a:p>
          <a:endParaRPr lang="zh-TW" altLang="en-US"/>
        </a:p>
      </dgm:t>
    </dgm:pt>
    <dgm:pt modelId="{CD21ED13-B1A9-43D9-80B5-6DBEAF791533}">
      <dgm:prSet phldrT="[文字]"/>
      <dgm:spPr/>
      <dgm:t>
        <a:bodyPr/>
        <a:lstStyle/>
        <a:p>
          <a:r>
            <a:rPr lang="en-US" altLang="zh-TW" dirty="0">
              <a:latin typeface="微軟正黑體" panose="020B0604030504040204" pitchFamily="34" charset="-120"/>
              <a:ea typeface="微軟正黑體" panose="020B0604030504040204" pitchFamily="34" charset="-120"/>
            </a:rPr>
            <a:t>4. </a:t>
          </a:r>
          <a:r>
            <a:rPr lang="zh-TW" altLang="en-US" dirty="0">
              <a:latin typeface="微軟正黑體" panose="020B0604030504040204" pitchFamily="34" charset="-120"/>
              <a:ea typeface="微軟正黑體" panose="020B0604030504040204" pitchFamily="34" charset="-120"/>
            </a:rPr>
            <a:t>用增强式学习向模拟老师学习</a:t>
          </a:r>
        </a:p>
      </dgm:t>
    </dgm:pt>
    <dgm:pt modelId="{9D17A117-C729-4A90-A245-7595A3682AB7}" type="parTrans" cxnId="{B35B7357-15D6-44CB-9717-130370CE5E56}">
      <dgm:prSet/>
      <dgm:spPr/>
      <dgm:t>
        <a:bodyPr/>
        <a:lstStyle/>
        <a:p>
          <a:endParaRPr lang="zh-TW" altLang="en-US"/>
        </a:p>
      </dgm:t>
    </dgm:pt>
    <dgm:pt modelId="{130312F6-2630-4302-AE45-41C7DC93ED52}" type="sibTrans" cxnId="{B35B7357-15D6-44CB-9717-130370CE5E56}">
      <dgm:prSet/>
      <dgm:spPr/>
      <dgm:t>
        <a:bodyPr/>
        <a:lstStyle/>
        <a:p>
          <a:endParaRPr lang="zh-TW" altLang="en-US"/>
        </a:p>
      </dgm:t>
    </dgm:pt>
    <dgm:pt modelId="{13C5C964-571C-4E21-9055-0C2684529318}" type="pres">
      <dgm:prSet presAssocID="{47AB1B92-1692-45A2-8262-0FCFAF72F47B}" presName="linear" presStyleCnt="0">
        <dgm:presLayoutVars>
          <dgm:animLvl val="lvl"/>
          <dgm:resizeHandles val="exact"/>
        </dgm:presLayoutVars>
      </dgm:prSet>
      <dgm:spPr/>
    </dgm:pt>
    <dgm:pt modelId="{165B89EA-BFE0-4BD1-8E40-4CFD88793B54}" type="pres">
      <dgm:prSet presAssocID="{D4A42C29-B5A3-48AA-88C6-3EB4DE158EAF}" presName="parentText" presStyleLbl="node1" presStyleIdx="0" presStyleCnt="4">
        <dgm:presLayoutVars>
          <dgm:chMax val="0"/>
          <dgm:bulletEnabled val="1"/>
        </dgm:presLayoutVars>
      </dgm:prSet>
      <dgm:spPr/>
    </dgm:pt>
    <dgm:pt modelId="{0890177D-C464-43AD-9465-922BF5C7C1C8}" type="pres">
      <dgm:prSet presAssocID="{3879F7A0-54C7-468E-B1FA-DE24CA68751D}" presName="spacer" presStyleCnt="0"/>
      <dgm:spPr/>
    </dgm:pt>
    <dgm:pt modelId="{BD60B3A6-778C-47C2-A21D-2138CF777C25}" type="pres">
      <dgm:prSet presAssocID="{FBC8790D-1FA4-4DF1-AED1-7705575E64DE}" presName="parentText" presStyleLbl="node1" presStyleIdx="1" presStyleCnt="4">
        <dgm:presLayoutVars>
          <dgm:chMax val="0"/>
          <dgm:bulletEnabled val="1"/>
        </dgm:presLayoutVars>
      </dgm:prSet>
      <dgm:spPr/>
    </dgm:pt>
    <dgm:pt modelId="{1B4B6CEA-3A73-46A7-8D19-B30C44A20C44}" type="pres">
      <dgm:prSet presAssocID="{A5DE5A59-8C9B-449C-A18B-ED818D7802E8}" presName="spacer" presStyleCnt="0"/>
      <dgm:spPr/>
    </dgm:pt>
    <dgm:pt modelId="{D7A2227B-1285-4A31-B4D7-09813EA65159}" type="pres">
      <dgm:prSet presAssocID="{F0FFB3D8-0340-4851-94ED-0DD974F04404}" presName="parentText" presStyleLbl="node1" presStyleIdx="2" presStyleCnt="4">
        <dgm:presLayoutVars>
          <dgm:chMax val="0"/>
          <dgm:bulletEnabled val="1"/>
        </dgm:presLayoutVars>
      </dgm:prSet>
      <dgm:spPr/>
    </dgm:pt>
    <dgm:pt modelId="{9DED39F8-0AB4-45D5-AC3C-83CDA07EEDD2}" type="pres">
      <dgm:prSet presAssocID="{8217F077-18A0-41E1-A8E7-3162A1E7040F}" presName="spacer" presStyleCnt="0"/>
      <dgm:spPr/>
    </dgm:pt>
    <dgm:pt modelId="{88A2153D-F998-4F9F-B167-90C519DA72AE}" type="pres">
      <dgm:prSet presAssocID="{CD21ED13-B1A9-43D9-80B5-6DBEAF791533}" presName="parentText" presStyleLbl="node1" presStyleIdx="3" presStyleCnt="4">
        <dgm:presLayoutVars>
          <dgm:chMax val="0"/>
          <dgm:bulletEnabled val="1"/>
        </dgm:presLayoutVars>
      </dgm:prSet>
      <dgm:spPr/>
    </dgm:pt>
  </dgm:ptLst>
  <dgm:cxnLst>
    <dgm:cxn modelId="{E47D3F08-7CAA-4361-9E19-98CCDF5CD3D9}" srcId="{47AB1B92-1692-45A2-8262-0FCFAF72F47B}" destId="{F0FFB3D8-0340-4851-94ED-0DD974F04404}" srcOrd="2" destOrd="0" parTransId="{91F4117F-9CE8-48AA-94FA-A69E77679606}" sibTransId="{8217F077-18A0-41E1-A8E7-3162A1E7040F}"/>
    <dgm:cxn modelId="{8B3EFC5D-DAC0-401D-AF61-8E21E17DAFE1}" srcId="{47AB1B92-1692-45A2-8262-0FCFAF72F47B}" destId="{D4A42C29-B5A3-48AA-88C6-3EB4DE158EAF}" srcOrd="0" destOrd="0" parTransId="{B83ECF79-22F7-49E1-A7E3-76B920AF5B5D}" sibTransId="{3879F7A0-54C7-468E-B1FA-DE24CA68751D}"/>
    <dgm:cxn modelId="{82F94160-BF4F-4577-B15E-D549A2F202F5}" type="presOf" srcId="{FBC8790D-1FA4-4DF1-AED1-7705575E64DE}" destId="{BD60B3A6-778C-47C2-A21D-2138CF777C25}" srcOrd="0" destOrd="0" presId="urn:microsoft.com/office/officeart/2005/8/layout/vList2"/>
    <dgm:cxn modelId="{CDC4EE69-3F47-4029-976D-FCC42DAA5572}" type="presOf" srcId="{CD21ED13-B1A9-43D9-80B5-6DBEAF791533}" destId="{88A2153D-F998-4F9F-B167-90C519DA72AE}" srcOrd="0" destOrd="0" presId="urn:microsoft.com/office/officeart/2005/8/layout/vList2"/>
    <dgm:cxn modelId="{B35B7357-15D6-44CB-9717-130370CE5E56}" srcId="{47AB1B92-1692-45A2-8262-0FCFAF72F47B}" destId="{CD21ED13-B1A9-43D9-80B5-6DBEAF791533}" srcOrd="3" destOrd="0" parTransId="{9D17A117-C729-4A90-A245-7595A3682AB7}" sibTransId="{130312F6-2630-4302-AE45-41C7DC93ED52}"/>
    <dgm:cxn modelId="{EC22A8BB-DEFB-4829-9219-80C20BDA5174}" type="presOf" srcId="{47AB1B92-1692-45A2-8262-0FCFAF72F47B}" destId="{13C5C964-571C-4E21-9055-0C2684529318}" srcOrd="0" destOrd="0" presId="urn:microsoft.com/office/officeart/2005/8/layout/vList2"/>
    <dgm:cxn modelId="{1E52AED9-4DA0-4FAF-9F48-7572A1535F6B}" type="presOf" srcId="{D4A42C29-B5A3-48AA-88C6-3EB4DE158EAF}" destId="{165B89EA-BFE0-4BD1-8E40-4CFD88793B54}" srcOrd="0" destOrd="0" presId="urn:microsoft.com/office/officeart/2005/8/layout/vList2"/>
    <dgm:cxn modelId="{5B4CD2E1-0710-487F-8437-D47D54F7A5A0}" type="presOf" srcId="{F0FFB3D8-0340-4851-94ED-0DD974F04404}" destId="{D7A2227B-1285-4A31-B4D7-09813EA65159}" srcOrd="0" destOrd="0" presId="urn:microsoft.com/office/officeart/2005/8/layout/vList2"/>
    <dgm:cxn modelId="{89A591E9-27DF-4B0B-AA29-388FCB9E6D52}" srcId="{47AB1B92-1692-45A2-8262-0FCFAF72F47B}" destId="{FBC8790D-1FA4-4DF1-AED1-7705575E64DE}" srcOrd="1" destOrd="0" parTransId="{B016B6ED-A9E7-438E-A919-B31D71ED5C96}" sibTransId="{A5DE5A59-8C9B-449C-A18B-ED818D7802E8}"/>
    <dgm:cxn modelId="{8391FC66-6244-412E-BA86-1AAC81B5B26C}" type="presParOf" srcId="{13C5C964-571C-4E21-9055-0C2684529318}" destId="{165B89EA-BFE0-4BD1-8E40-4CFD88793B54}" srcOrd="0" destOrd="0" presId="urn:microsoft.com/office/officeart/2005/8/layout/vList2"/>
    <dgm:cxn modelId="{868E2551-2D75-4627-B373-568275B681F9}" type="presParOf" srcId="{13C5C964-571C-4E21-9055-0C2684529318}" destId="{0890177D-C464-43AD-9465-922BF5C7C1C8}" srcOrd="1" destOrd="0" presId="urn:microsoft.com/office/officeart/2005/8/layout/vList2"/>
    <dgm:cxn modelId="{9594A2DF-3E36-456E-B230-9B7B31491EC4}" type="presParOf" srcId="{13C5C964-571C-4E21-9055-0C2684529318}" destId="{BD60B3A6-778C-47C2-A21D-2138CF777C25}" srcOrd="2" destOrd="0" presId="urn:microsoft.com/office/officeart/2005/8/layout/vList2"/>
    <dgm:cxn modelId="{F9D991F5-DEEE-4DA0-878A-22D451B7FC07}" type="presParOf" srcId="{13C5C964-571C-4E21-9055-0C2684529318}" destId="{1B4B6CEA-3A73-46A7-8D19-B30C44A20C44}" srcOrd="3" destOrd="0" presId="urn:microsoft.com/office/officeart/2005/8/layout/vList2"/>
    <dgm:cxn modelId="{FEE5AFD2-7DA6-4E97-8D48-1A4E05D881ED}" type="presParOf" srcId="{13C5C964-571C-4E21-9055-0C2684529318}" destId="{D7A2227B-1285-4A31-B4D7-09813EA65159}" srcOrd="4" destOrd="0" presId="urn:microsoft.com/office/officeart/2005/8/layout/vList2"/>
    <dgm:cxn modelId="{4ACD7136-6DE6-45DD-8FD0-80ACC6F54515}" type="presParOf" srcId="{13C5C964-571C-4E21-9055-0C2684529318}" destId="{9DED39F8-0AB4-45D5-AC3C-83CDA07EEDD2}" srcOrd="5" destOrd="0" presId="urn:microsoft.com/office/officeart/2005/8/layout/vList2"/>
    <dgm:cxn modelId="{7E4A5BE1-4FF2-443A-AB36-821BB15CCA5D}" type="presParOf" srcId="{13C5C964-571C-4E21-9055-0C2684529318}" destId="{88A2153D-F998-4F9F-B167-90C519DA72AE}"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7AB1B92-1692-45A2-8262-0FCFAF72F47B}"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zh-TW" altLang="en-US"/>
        </a:p>
      </dgm:t>
    </dgm:pt>
    <dgm:pt modelId="{D4A42C29-B5A3-48AA-88C6-3EB4DE158EAF}">
      <dgm:prSet phldrT="[文字]"/>
      <dgm:spPr/>
      <dgm:t>
        <a:bodyPr/>
        <a:lstStyle/>
        <a:p>
          <a:r>
            <a:rPr lang="en-US" altLang="zh-TW" dirty="0">
              <a:latin typeface="微軟正黑體" panose="020B0604030504040204" pitchFamily="34" charset="-120"/>
              <a:ea typeface="微軟正黑體" panose="020B0604030504040204" pitchFamily="34" charset="-120"/>
            </a:rPr>
            <a:t>1. </a:t>
          </a:r>
          <a:r>
            <a:rPr lang="zh-TW" altLang="en-US" dirty="0">
              <a:latin typeface="微軟正黑體" panose="020B0604030504040204" pitchFamily="34" charset="-120"/>
              <a:ea typeface="微軟正黑體" panose="020B0604030504040204" pitchFamily="34" charset="-120"/>
            </a:rPr>
            <a:t>学习文字接龙</a:t>
          </a:r>
        </a:p>
      </dgm:t>
    </dgm:pt>
    <dgm:pt modelId="{B83ECF79-22F7-49E1-A7E3-76B920AF5B5D}" type="parTrans" cxnId="{8B3EFC5D-DAC0-401D-AF61-8E21E17DAFE1}">
      <dgm:prSet/>
      <dgm:spPr/>
      <dgm:t>
        <a:bodyPr/>
        <a:lstStyle/>
        <a:p>
          <a:endParaRPr lang="zh-TW" altLang="en-US"/>
        </a:p>
      </dgm:t>
    </dgm:pt>
    <dgm:pt modelId="{3879F7A0-54C7-468E-B1FA-DE24CA68751D}" type="sibTrans" cxnId="{8B3EFC5D-DAC0-401D-AF61-8E21E17DAFE1}">
      <dgm:prSet/>
      <dgm:spPr/>
      <dgm:t>
        <a:bodyPr/>
        <a:lstStyle/>
        <a:p>
          <a:endParaRPr lang="zh-TW" altLang="en-US"/>
        </a:p>
      </dgm:t>
    </dgm:pt>
    <dgm:pt modelId="{FBC8790D-1FA4-4DF1-AED1-7705575E64DE}">
      <dgm:prSet phldrT="[文字]"/>
      <dgm:spPr/>
      <dgm:t>
        <a:bodyPr/>
        <a:lstStyle/>
        <a:p>
          <a:r>
            <a:rPr lang="en-US" altLang="zh-TW" dirty="0">
              <a:latin typeface="微軟正黑體" panose="020B0604030504040204" pitchFamily="34" charset="-120"/>
              <a:ea typeface="微軟正黑體" panose="020B0604030504040204" pitchFamily="34" charset="-120"/>
            </a:rPr>
            <a:t>2. </a:t>
          </a:r>
          <a:r>
            <a:rPr lang="zh-TW" altLang="en-US" dirty="0">
              <a:latin typeface="微軟正黑體" panose="020B0604030504040204" pitchFamily="34" charset="-120"/>
              <a:ea typeface="微軟正黑體" panose="020B0604030504040204" pitchFamily="34" charset="-120"/>
            </a:rPr>
            <a:t>人类老师引导文字接龙的方向</a:t>
          </a:r>
        </a:p>
      </dgm:t>
    </dgm:pt>
    <dgm:pt modelId="{B016B6ED-A9E7-438E-A919-B31D71ED5C96}" type="parTrans" cxnId="{89A591E9-27DF-4B0B-AA29-388FCB9E6D52}">
      <dgm:prSet/>
      <dgm:spPr/>
      <dgm:t>
        <a:bodyPr/>
        <a:lstStyle/>
        <a:p>
          <a:endParaRPr lang="zh-TW" altLang="en-US"/>
        </a:p>
      </dgm:t>
    </dgm:pt>
    <dgm:pt modelId="{A5DE5A59-8C9B-449C-A18B-ED818D7802E8}" type="sibTrans" cxnId="{89A591E9-27DF-4B0B-AA29-388FCB9E6D52}">
      <dgm:prSet/>
      <dgm:spPr/>
      <dgm:t>
        <a:bodyPr/>
        <a:lstStyle/>
        <a:p>
          <a:endParaRPr lang="zh-TW" altLang="en-US"/>
        </a:p>
      </dgm:t>
    </dgm:pt>
    <dgm:pt modelId="{F0FFB3D8-0340-4851-94ED-0DD974F04404}">
      <dgm:prSet phldrT="[文字]"/>
      <dgm:spPr/>
      <dgm:t>
        <a:bodyPr/>
        <a:lstStyle/>
        <a:p>
          <a:r>
            <a:rPr lang="en-US" altLang="zh-TW" dirty="0">
              <a:latin typeface="微軟正黑體" panose="020B0604030504040204" pitchFamily="34" charset="-120"/>
              <a:ea typeface="微軟正黑體" panose="020B0604030504040204" pitchFamily="34" charset="-120"/>
            </a:rPr>
            <a:t>3. </a:t>
          </a:r>
          <a:r>
            <a:rPr lang="zh-TW" altLang="en-US" dirty="0">
              <a:latin typeface="微軟正黑體" panose="020B0604030504040204" pitchFamily="34" charset="-120"/>
              <a:ea typeface="微軟正黑體" panose="020B0604030504040204" pitchFamily="34" charset="-120"/>
            </a:rPr>
            <a:t>模仿人类老师的喜好</a:t>
          </a:r>
        </a:p>
      </dgm:t>
    </dgm:pt>
    <dgm:pt modelId="{91F4117F-9CE8-48AA-94FA-A69E77679606}" type="parTrans" cxnId="{E47D3F08-7CAA-4361-9E19-98CCDF5CD3D9}">
      <dgm:prSet/>
      <dgm:spPr/>
      <dgm:t>
        <a:bodyPr/>
        <a:lstStyle/>
        <a:p>
          <a:endParaRPr lang="zh-TW" altLang="en-US"/>
        </a:p>
      </dgm:t>
    </dgm:pt>
    <dgm:pt modelId="{8217F077-18A0-41E1-A8E7-3162A1E7040F}" type="sibTrans" cxnId="{E47D3F08-7CAA-4361-9E19-98CCDF5CD3D9}">
      <dgm:prSet/>
      <dgm:spPr/>
      <dgm:t>
        <a:bodyPr/>
        <a:lstStyle/>
        <a:p>
          <a:endParaRPr lang="zh-TW" altLang="en-US"/>
        </a:p>
      </dgm:t>
    </dgm:pt>
    <dgm:pt modelId="{CD21ED13-B1A9-43D9-80B5-6DBEAF791533}">
      <dgm:prSet phldrT="[文字]"/>
      <dgm:spPr/>
      <dgm:t>
        <a:bodyPr/>
        <a:lstStyle/>
        <a:p>
          <a:r>
            <a:rPr lang="en-US" altLang="zh-TW" dirty="0">
              <a:latin typeface="微軟正黑體" panose="020B0604030504040204" pitchFamily="34" charset="-120"/>
              <a:ea typeface="微軟正黑體" panose="020B0604030504040204" pitchFamily="34" charset="-120"/>
            </a:rPr>
            <a:t>4. </a:t>
          </a:r>
          <a:r>
            <a:rPr lang="zh-TW" altLang="en-US" dirty="0">
              <a:latin typeface="微軟正黑體" panose="020B0604030504040204" pitchFamily="34" charset="-120"/>
              <a:ea typeface="微軟正黑體" panose="020B0604030504040204" pitchFamily="34" charset="-120"/>
            </a:rPr>
            <a:t>用增强式学习向模拟老师学习</a:t>
          </a:r>
        </a:p>
      </dgm:t>
    </dgm:pt>
    <dgm:pt modelId="{9D17A117-C729-4A90-A245-7595A3682AB7}" type="parTrans" cxnId="{B35B7357-15D6-44CB-9717-130370CE5E56}">
      <dgm:prSet/>
      <dgm:spPr/>
      <dgm:t>
        <a:bodyPr/>
        <a:lstStyle/>
        <a:p>
          <a:endParaRPr lang="zh-TW" altLang="en-US"/>
        </a:p>
      </dgm:t>
    </dgm:pt>
    <dgm:pt modelId="{130312F6-2630-4302-AE45-41C7DC93ED52}" type="sibTrans" cxnId="{B35B7357-15D6-44CB-9717-130370CE5E56}">
      <dgm:prSet/>
      <dgm:spPr/>
      <dgm:t>
        <a:bodyPr/>
        <a:lstStyle/>
        <a:p>
          <a:endParaRPr lang="zh-TW" altLang="en-US"/>
        </a:p>
      </dgm:t>
    </dgm:pt>
    <dgm:pt modelId="{13C5C964-571C-4E21-9055-0C2684529318}" type="pres">
      <dgm:prSet presAssocID="{47AB1B92-1692-45A2-8262-0FCFAF72F47B}" presName="linear" presStyleCnt="0">
        <dgm:presLayoutVars>
          <dgm:animLvl val="lvl"/>
          <dgm:resizeHandles val="exact"/>
        </dgm:presLayoutVars>
      </dgm:prSet>
      <dgm:spPr/>
    </dgm:pt>
    <dgm:pt modelId="{165B89EA-BFE0-4BD1-8E40-4CFD88793B54}" type="pres">
      <dgm:prSet presAssocID="{D4A42C29-B5A3-48AA-88C6-3EB4DE158EAF}" presName="parentText" presStyleLbl="node1" presStyleIdx="0" presStyleCnt="4">
        <dgm:presLayoutVars>
          <dgm:chMax val="0"/>
          <dgm:bulletEnabled val="1"/>
        </dgm:presLayoutVars>
      </dgm:prSet>
      <dgm:spPr/>
    </dgm:pt>
    <dgm:pt modelId="{0890177D-C464-43AD-9465-922BF5C7C1C8}" type="pres">
      <dgm:prSet presAssocID="{3879F7A0-54C7-468E-B1FA-DE24CA68751D}" presName="spacer" presStyleCnt="0"/>
      <dgm:spPr/>
    </dgm:pt>
    <dgm:pt modelId="{BD60B3A6-778C-47C2-A21D-2138CF777C25}" type="pres">
      <dgm:prSet presAssocID="{FBC8790D-1FA4-4DF1-AED1-7705575E64DE}" presName="parentText" presStyleLbl="node1" presStyleIdx="1" presStyleCnt="4">
        <dgm:presLayoutVars>
          <dgm:chMax val="0"/>
          <dgm:bulletEnabled val="1"/>
        </dgm:presLayoutVars>
      </dgm:prSet>
      <dgm:spPr/>
    </dgm:pt>
    <dgm:pt modelId="{1B4B6CEA-3A73-46A7-8D19-B30C44A20C44}" type="pres">
      <dgm:prSet presAssocID="{A5DE5A59-8C9B-449C-A18B-ED818D7802E8}" presName="spacer" presStyleCnt="0"/>
      <dgm:spPr/>
    </dgm:pt>
    <dgm:pt modelId="{D7A2227B-1285-4A31-B4D7-09813EA65159}" type="pres">
      <dgm:prSet presAssocID="{F0FFB3D8-0340-4851-94ED-0DD974F04404}" presName="parentText" presStyleLbl="node1" presStyleIdx="2" presStyleCnt="4">
        <dgm:presLayoutVars>
          <dgm:chMax val="0"/>
          <dgm:bulletEnabled val="1"/>
        </dgm:presLayoutVars>
      </dgm:prSet>
      <dgm:spPr/>
    </dgm:pt>
    <dgm:pt modelId="{9DED39F8-0AB4-45D5-AC3C-83CDA07EEDD2}" type="pres">
      <dgm:prSet presAssocID="{8217F077-18A0-41E1-A8E7-3162A1E7040F}" presName="spacer" presStyleCnt="0"/>
      <dgm:spPr/>
    </dgm:pt>
    <dgm:pt modelId="{88A2153D-F998-4F9F-B167-90C519DA72AE}" type="pres">
      <dgm:prSet presAssocID="{CD21ED13-B1A9-43D9-80B5-6DBEAF791533}" presName="parentText" presStyleLbl="node1" presStyleIdx="3" presStyleCnt="4">
        <dgm:presLayoutVars>
          <dgm:chMax val="0"/>
          <dgm:bulletEnabled val="1"/>
        </dgm:presLayoutVars>
      </dgm:prSet>
      <dgm:spPr/>
    </dgm:pt>
  </dgm:ptLst>
  <dgm:cxnLst>
    <dgm:cxn modelId="{E47D3F08-7CAA-4361-9E19-98CCDF5CD3D9}" srcId="{47AB1B92-1692-45A2-8262-0FCFAF72F47B}" destId="{F0FFB3D8-0340-4851-94ED-0DD974F04404}" srcOrd="2" destOrd="0" parTransId="{91F4117F-9CE8-48AA-94FA-A69E77679606}" sibTransId="{8217F077-18A0-41E1-A8E7-3162A1E7040F}"/>
    <dgm:cxn modelId="{8B3EFC5D-DAC0-401D-AF61-8E21E17DAFE1}" srcId="{47AB1B92-1692-45A2-8262-0FCFAF72F47B}" destId="{D4A42C29-B5A3-48AA-88C6-3EB4DE158EAF}" srcOrd="0" destOrd="0" parTransId="{B83ECF79-22F7-49E1-A7E3-76B920AF5B5D}" sibTransId="{3879F7A0-54C7-468E-B1FA-DE24CA68751D}"/>
    <dgm:cxn modelId="{82F94160-BF4F-4577-B15E-D549A2F202F5}" type="presOf" srcId="{FBC8790D-1FA4-4DF1-AED1-7705575E64DE}" destId="{BD60B3A6-778C-47C2-A21D-2138CF777C25}" srcOrd="0" destOrd="0" presId="urn:microsoft.com/office/officeart/2005/8/layout/vList2"/>
    <dgm:cxn modelId="{CDC4EE69-3F47-4029-976D-FCC42DAA5572}" type="presOf" srcId="{CD21ED13-B1A9-43D9-80B5-6DBEAF791533}" destId="{88A2153D-F998-4F9F-B167-90C519DA72AE}" srcOrd="0" destOrd="0" presId="urn:microsoft.com/office/officeart/2005/8/layout/vList2"/>
    <dgm:cxn modelId="{B35B7357-15D6-44CB-9717-130370CE5E56}" srcId="{47AB1B92-1692-45A2-8262-0FCFAF72F47B}" destId="{CD21ED13-B1A9-43D9-80B5-6DBEAF791533}" srcOrd="3" destOrd="0" parTransId="{9D17A117-C729-4A90-A245-7595A3682AB7}" sibTransId="{130312F6-2630-4302-AE45-41C7DC93ED52}"/>
    <dgm:cxn modelId="{EC22A8BB-DEFB-4829-9219-80C20BDA5174}" type="presOf" srcId="{47AB1B92-1692-45A2-8262-0FCFAF72F47B}" destId="{13C5C964-571C-4E21-9055-0C2684529318}" srcOrd="0" destOrd="0" presId="urn:microsoft.com/office/officeart/2005/8/layout/vList2"/>
    <dgm:cxn modelId="{1E52AED9-4DA0-4FAF-9F48-7572A1535F6B}" type="presOf" srcId="{D4A42C29-B5A3-48AA-88C6-3EB4DE158EAF}" destId="{165B89EA-BFE0-4BD1-8E40-4CFD88793B54}" srcOrd="0" destOrd="0" presId="urn:microsoft.com/office/officeart/2005/8/layout/vList2"/>
    <dgm:cxn modelId="{5B4CD2E1-0710-487F-8437-D47D54F7A5A0}" type="presOf" srcId="{F0FFB3D8-0340-4851-94ED-0DD974F04404}" destId="{D7A2227B-1285-4A31-B4D7-09813EA65159}" srcOrd="0" destOrd="0" presId="urn:microsoft.com/office/officeart/2005/8/layout/vList2"/>
    <dgm:cxn modelId="{89A591E9-27DF-4B0B-AA29-388FCB9E6D52}" srcId="{47AB1B92-1692-45A2-8262-0FCFAF72F47B}" destId="{FBC8790D-1FA4-4DF1-AED1-7705575E64DE}" srcOrd="1" destOrd="0" parTransId="{B016B6ED-A9E7-438E-A919-B31D71ED5C96}" sibTransId="{A5DE5A59-8C9B-449C-A18B-ED818D7802E8}"/>
    <dgm:cxn modelId="{8391FC66-6244-412E-BA86-1AAC81B5B26C}" type="presParOf" srcId="{13C5C964-571C-4E21-9055-0C2684529318}" destId="{165B89EA-BFE0-4BD1-8E40-4CFD88793B54}" srcOrd="0" destOrd="0" presId="urn:microsoft.com/office/officeart/2005/8/layout/vList2"/>
    <dgm:cxn modelId="{868E2551-2D75-4627-B373-568275B681F9}" type="presParOf" srcId="{13C5C964-571C-4E21-9055-0C2684529318}" destId="{0890177D-C464-43AD-9465-922BF5C7C1C8}" srcOrd="1" destOrd="0" presId="urn:microsoft.com/office/officeart/2005/8/layout/vList2"/>
    <dgm:cxn modelId="{9594A2DF-3E36-456E-B230-9B7B31491EC4}" type="presParOf" srcId="{13C5C964-571C-4E21-9055-0C2684529318}" destId="{BD60B3A6-778C-47C2-A21D-2138CF777C25}" srcOrd="2" destOrd="0" presId="urn:microsoft.com/office/officeart/2005/8/layout/vList2"/>
    <dgm:cxn modelId="{F9D991F5-DEEE-4DA0-878A-22D451B7FC07}" type="presParOf" srcId="{13C5C964-571C-4E21-9055-0C2684529318}" destId="{1B4B6CEA-3A73-46A7-8D19-B30C44A20C44}" srcOrd="3" destOrd="0" presId="urn:microsoft.com/office/officeart/2005/8/layout/vList2"/>
    <dgm:cxn modelId="{FEE5AFD2-7DA6-4E97-8D48-1A4E05D881ED}" type="presParOf" srcId="{13C5C964-571C-4E21-9055-0C2684529318}" destId="{D7A2227B-1285-4A31-B4D7-09813EA65159}" srcOrd="4" destOrd="0" presId="urn:microsoft.com/office/officeart/2005/8/layout/vList2"/>
    <dgm:cxn modelId="{4ACD7136-6DE6-45DD-8FD0-80ACC6F54515}" type="presParOf" srcId="{13C5C964-571C-4E21-9055-0C2684529318}" destId="{9DED39F8-0AB4-45D5-AC3C-83CDA07EEDD2}" srcOrd="5" destOrd="0" presId="urn:microsoft.com/office/officeart/2005/8/layout/vList2"/>
    <dgm:cxn modelId="{7E4A5BE1-4FF2-443A-AB36-821BB15CCA5D}" type="presParOf" srcId="{13C5C964-571C-4E21-9055-0C2684529318}" destId="{88A2153D-F998-4F9F-B167-90C519DA72AE}"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7AB1B92-1692-45A2-8262-0FCFAF72F47B}"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zh-TW" altLang="en-US"/>
        </a:p>
      </dgm:t>
    </dgm:pt>
    <dgm:pt modelId="{D4A42C29-B5A3-48AA-88C6-3EB4DE158EAF}">
      <dgm:prSet phldrT="[文字]"/>
      <dgm:spPr/>
      <dgm:t>
        <a:bodyPr/>
        <a:lstStyle/>
        <a:p>
          <a:r>
            <a:rPr lang="en-US" altLang="zh-TW" dirty="0">
              <a:latin typeface="微軟正黑體" panose="020B0604030504040204" pitchFamily="34" charset="-120"/>
              <a:ea typeface="微軟正黑體" panose="020B0604030504040204" pitchFamily="34" charset="-120"/>
            </a:rPr>
            <a:t>1. </a:t>
          </a:r>
          <a:r>
            <a:rPr lang="zh-TW" altLang="en-US" dirty="0">
              <a:latin typeface="微軟正黑體" panose="020B0604030504040204" pitchFamily="34" charset="-120"/>
              <a:ea typeface="微軟正黑體" panose="020B0604030504040204" pitchFamily="34" charset="-120"/>
            </a:rPr>
            <a:t>学习文字接龙</a:t>
          </a:r>
        </a:p>
      </dgm:t>
    </dgm:pt>
    <dgm:pt modelId="{B83ECF79-22F7-49E1-A7E3-76B920AF5B5D}" type="parTrans" cxnId="{8B3EFC5D-DAC0-401D-AF61-8E21E17DAFE1}">
      <dgm:prSet/>
      <dgm:spPr/>
      <dgm:t>
        <a:bodyPr/>
        <a:lstStyle/>
        <a:p>
          <a:endParaRPr lang="zh-TW" altLang="en-US"/>
        </a:p>
      </dgm:t>
    </dgm:pt>
    <dgm:pt modelId="{3879F7A0-54C7-468E-B1FA-DE24CA68751D}" type="sibTrans" cxnId="{8B3EFC5D-DAC0-401D-AF61-8E21E17DAFE1}">
      <dgm:prSet/>
      <dgm:spPr/>
      <dgm:t>
        <a:bodyPr/>
        <a:lstStyle/>
        <a:p>
          <a:endParaRPr lang="zh-TW" altLang="en-US"/>
        </a:p>
      </dgm:t>
    </dgm:pt>
    <dgm:pt modelId="{FBC8790D-1FA4-4DF1-AED1-7705575E64DE}">
      <dgm:prSet phldrT="[文字]"/>
      <dgm:spPr/>
      <dgm:t>
        <a:bodyPr/>
        <a:lstStyle/>
        <a:p>
          <a:r>
            <a:rPr lang="en-US" altLang="zh-TW" dirty="0">
              <a:latin typeface="微軟正黑體" panose="020B0604030504040204" pitchFamily="34" charset="-120"/>
              <a:ea typeface="微軟正黑體" panose="020B0604030504040204" pitchFamily="34" charset="-120"/>
            </a:rPr>
            <a:t>2. </a:t>
          </a:r>
          <a:r>
            <a:rPr lang="zh-TW" altLang="en-US" dirty="0">
              <a:latin typeface="微軟正黑體" panose="020B0604030504040204" pitchFamily="34" charset="-120"/>
              <a:ea typeface="微軟正黑體" panose="020B0604030504040204" pitchFamily="34" charset="-120"/>
            </a:rPr>
            <a:t>人类老师引导文字接龙的方向</a:t>
          </a:r>
        </a:p>
      </dgm:t>
    </dgm:pt>
    <dgm:pt modelId="{B016B6ED-A9E7-438E-A919-B31D71ED5C96}" type="parTrans" cxnId="{89A591E9-27DF-4B0B-AA29-388FCB9E6D52}">
      <dgm:prSet/>
      <dgm:spPr/>
      <dgm:t>
        <a:bodyPr/>
        <a:lstStyle/>
        <a:p>
          <a:endParaRPr lang="zh-TW" altLang="en-US"/>
        </a:p>
      </dgm:t>
    </dgm:pt>
    <dgm:pt modelId="{A5DE5A59-8C9B-449C-A18B-ED818D7802E8}" type="sibTrans" cxnId="{89A591E9-27DF-4B0B-AA29-388FCB9E6D52}">
      <dgm:prSet/>
      <dgm:spPr/>
      <dgm:t>
        <a:bodyPr/>
        <a:lstStyle/>
        <a:p>
          <a:endParaRPr lang="zh-TW" altLang="en-US"/>
        </a:p>
      </dgm:t>
    </dgm:pt>
    <dgm:pt modelId="{F0FFB3D8-0340-4851-94ED-0DD974F04404}">
      <dgm:prSet phldrT="[文字]"/>
      <dgm:spPr/>
      <dgm:t>
        <a:bodyPr/>
        <a:lstStyle/>
        <a:p>
          <a:r>
            <a:rPr lang="en-US" altLang="zh-TW" dirty="0">
              <a:latin typeface="微軟正黑體" panose="020B0604030504040204" pitchFamily="34" charset="-120"/>
              <a:ea typeface="微軟正黑體" panose="020B0604030504040204" pitchFamily="34" charset="-120"/>
            </a:rPr>
            <a:t>3. </a:t>
          </a:r>
          <a:r>
            <a:rPr lang="zh-TW" altLang="en-US" dirty="0">
              <a:latin typeface="微軟正黑體" panose="020B0604030504040204" pitchFamily="34" charset="-120"/>
              <a:ea typeface="微軟正黑體" panose="020B0604030504040204" pitchFamily="34" charset="-120"/>
            </a:rPr>
            <a:t>模仿人类老师的喜好</a:t>
          </a:r>
        </a:p>
      </dgm:t>
    </dgm:pt>
    <dgm:pt modelId="{91F4117F-9CE8-48AA-94FA-A69E77679606}" type="parTrans" cxnId="{E47D3F08-7CAA-4361-9E19-98CCDF5CD3D9}">
      <dgm:prSet/>
      <dgm:spPr/>
      <dgm:t>
        <a:bodyPr/>
        <a:lstStyle/>
        <a:p>
          <a:endParaRPr lang="zh-TW" altLang="en-US"/>
        </a:p>
      </dgm:t>
    </dgm:pt>
    <dgm:pt modelId="{8217F077-18A0-41E1-A8E7-3162A1E7040F}" type="sibTrans" cxnId="{E47D3F08-7CAA-4361-9E19-98CCDF5CD3D9}">
      <dgm:prSet/>
      <dgm:spPr/>
      <dgm:t>
        <a:bodyPr/>
        <a:lstStyle/>
        <a:p>
          <a:endParaRPr lang="zh-TW" altLang="en-US"/>
        </a:p>
      </dgm:t>
    </dgm:pt>
    <dgm:pt modelId="{CD21ED13-B1A9-43D9-80B5-6DBEAF791533}">
      <dgm:prSet phldrT="[文字]"/>
      <dgm:spPr/>
      <dgm:t>
        <a:bodyPr/>
        <a:lstStyle/>
        <a:p>
          <a:r>
            <a:rPr lang="en-US" altLang="zh-TW" dirty="0">
              <a:latin typeface="微軟正黑體" panose="020B0604030504040204" pitchFamily="34" charset="-120"/>
              <a:ea typeface="微軟正黑體" panose="020B0604030504040204" pitchFamily="34" charset="-120"/>
            </a:rPr>
            <a:t>4. </a:t>
          </a:r>
          <a:r>
            <a:rPr lang="zh-TW" altLang="en-US" dirty="0">
              <a:latin typeface="微軟正黑體" panose="020B0604030504040204" pitchFamily="34" charset="-120"/>
              <a:ea typeface="微軟正黑體" panose="020B0604030504040204" pitchFamily="34" charset="-120"/>
            </a:rPr>
            <a:t>用增强式学习向模拟老师学习</a:t>
          </a:r>
        </a:p>
      </dgm:t>
    </dgm:pt>
    <dgm:pt modelId="{9D17A117-C729-4A90-A245-7595A3682AB7}" type="parTrans" cxnId="{B35B7357-15D6-44CB-9717-130370CE5E56}">
      <dgm:prSet/>
      <dgm:spPr/>
      <dgm:t>
        <a:bodyPr/>
        <a:lstStyle/>
        <a:p>
          <a:endParaRPr lang="zh-TW" altLang="en-US"/>
        </a:p>
      </dgm:t>
    </dgm:pt>
    <dgm:pt modelId="{130312F6-2630-4302-AE45-41C7DC93ED52}" type="sibTrans" cxnId="{B35B7357-15D6-44CB-9717-130370CE5E56}">
      <dgm:prSet/>
      <dgm:spPr/>
      <dgm:t>
        <a:bodyPr/>
        <a:lstStyle/>
        <a:p>
          <a:endParaRPr lang="zh-TW" altLang="en-US"/>
        </a:p>
      </dgm:t>
    </dgm:pt>
    <dgm:pt modelId="{13C5C964-571C-4E21-9055-0C2684529318}" type="pres">
      <dgm:prSet presAssocID="{47AB1B92-1692-45A2-8262-0FCFAF72F47B}" presName="linear" presStyleCnt="0">
        <dgm:presLayoutVars>
          <dgm:animLvl val="lvl"/>
          <dgm:resizeHandles val="exact"/>
        </dgm:presLayoutVars>
      </dgm:prSet>
      <dgm:spPr/>
    </dgm:pt>
    <dgm:pt modelId="{165B89EA-BFE0-4BD1-8E40-4CFD88793B54}" type="pres">
      <dgm:prSet presAssocID="{D4A42C29-B5A3-48AA-88C6-3EB4DE158EAF}" presName="parentText" presStyleLbl="node1" presStyleIdx="0" presStyleCnt="4">
        <dgm:presLayoutVars>
          <dgm:chMax val="0"/>
          <dgm:bulletEnabled val="1"/>
        </dgm:presLayoutVars>
      </dgm:prSet>
      <dgm:spPr/>
    </dgm:pt>
    <dgm:pt modelId="{0890177D-C464-43AD-9465-922BF5C7C1C8}" type="pres">
      <dgm:prSet presAssocID="{3879F7A0-54C7-468E-B1FA-DE24CA68751D}" presName="spacer" presStyleCnt="0"/>
      <dgm:spPr/>
    </dgm:pt>
    <dgm:pt modelId="{BD60B3A6-778C-47C2-A21D-2138CF777C25}" type="pres">
      <dgm:prSet presAssocID="{FBC8790D-1FA4-4DF1-AED1-7705575E64DE}" presName="parentText" presStyleLbl="node1" presStyleIdx="1" presStyleCnt="4">
        <dgm:presLayoutVars>
          <dgm:chMax val="0"/>
          <dgm:bulletEnabled val="1"/>
        </dgm:presLayoutVars>
      </dgm:prSet>
      <dgm:spPr/>
    </dgm:pt>
    <dgm:pt modelId="{1B4B6CEA-3A73-46A7-8D19-B30C44A20C44}" type="pres">
      <dgm:prSet presAssocID="{A5DE5A59-8C9B-449C-A18B-ED818D7802E8}" presName="spacer" presStyleCnt="0"/>
      <dgm:spPr/>
    </dgm:pt>
    <dgm:pt modelId="{D7A2227B-1285-4A31-B4D7-09813EA65159}" type="pres">
      <dgm:prSet presAssocID="{F0FFB3D8-0340-4851-94ED-0DD974F04404}" presName="parentText" presStyleLbl="node1" presStyleIdx="2" presStyleCnt="4">
        <dgm:presLayoutVars>
          <dgm:chMax val="0"/>
          <dgm:bulletEnabled val="1"/>
        </dgm:presLayoutVars>
      </dgm:prSet>
      <dgm:spPr/>
    </dgm:pt>
    <dgm:pt modelId="{9DED39F8-0AB4-45D5-AC3C-83CDA07EEDD2}" type="pres">
      <dgm:prSet presAssocID="{8217F077-18A0-41E1-A8E7-3162A1E7040F}" presName="spacer" presStyleCnt="0"/>
      <dgm:spPr/>
    </dgm:pt>
    <dgm:pt modelId="{88A2153D-F998-4F9F-B167-90C519DA72AE}" type="pres">
      <dgm:prSet presAssocID="{CD21ED13-B1A9-43D9-80B5-6DBEAF791533}" presName="parentText" presStyleLbl="node1" presStyleIdx="3" presStyleCnt="4">
        <dgm:presLayoutVars>
          <dgm:chMax val="0"/>
          <dgm:bulletEnabled val="1"/>
        </dgm:presLayoutVars>
      </dgm:prSet>
      <dgm:spPr/>
    </dgm:pt>
  </dgm:ptLst>
  <dgm:cxnLst>
    <dgm:cxn modelId="{E47D3F08-7CAA-4361-9E19-98CCDF5CD3D9}" srcId="{47AB1B92-1692-45A2-8262-0FCFAF72F47B}" destId="{F0FFB3D8-0340-4851-94ED-0DD974F04404}" srcOrd="2" destOrd="0" parTransId="{91F4117F-9CE8-48AA-94FA-A69E77679606}" sibTransId="{8217F077-18A0-41E1-A8E7-3162A1E7040F}"/>
    <dgm:cxn modelId="{8B3EFC5D-DAC0-401D-AF61-8E21E17DAFE1}" srcId="{47AB1B92-1692-45A2-8262-0FCFAF72F47B}" destId="{D4A42C29-B5A3-48AA-88C6-3EB4DE158EAF}" srcOrd="0" destOrd="0" parTransId="{B83ECF79-22F7-49E1-A7E3-76B920AF5B5D}" sibTransId="{3879F7A0-54C7-468E-B1FA-DE24CA68751D}"/>
    <dgm:cxn modelId="{82F94160-BF4F-4577-B15E-D549A2F202F5}" type="presOf" srcId="{FBC8790D-1FA4-4DF1-AED1-7705575E64DE}" destId="{BD60B3A6-778C-47C2-A21D-2138CF777C25}" srcOrd="0" destOrd="0" presId="urn:microsoft.com/office/officeart/2005/8/layout/vList2"/>
    <dgm:cxn modelId="{CDC4EE69-3F47-4029-976D-FCC42DAA5572}" type="presOf" srcId="{CD21ED13-B1A9-43D9-80B5-6DBEAF791533}" destId="{88A2153D-F998-4F9F-B167-90C519DA72AE}" srcOrd="0" destOrd="0" presId="urn:microsoft.com/office/officeart/2005/8/layout/vList2"/>
    <dgm:cxn modelId="{B35B7357-15D6-44CB-9717-130370CE5E56}" srcId="{47AB1B92-1692-45A2-8262-0FCFAF72F47B}" destId="{CD21ED13-B1A9-43D9-80B5-6DBEAF791533}" srcOrd="3" destOrd="0" parTransId="{9D17A117-C729-4A90-A245-7595A3682AB7}" sibTransId="{130312F6-2630-4302-AE45-41C7DC93ED52}"/>
    <dgm:cxn modelId="{EC22A8BB-DEFB-4829-9219-80C20BDA5174}" type="presOf" srcId="{47AB1B92-1692-45A2-8262-0FCFAF72F47B}" destId="{13C5C964-571C-4E21-9055-0C2684529318}" srcOrd="0" destOrd="0" presId="urn:microsoft.com/office/officeart/2005/8/layout/vList2"/>
    <dgm:cxn modelId="{1E52AED9-4DA0-4FAF-9F48-7572A1535F6B}" type="presOf" srcId="{D4A42C29-B5A3-48AA-88C6-3EB4DE158EAF}" destId="{165B89EA-BFE0-4BD1-8E40-4CFD88793B54}" srcOrd="0" destOrd="0" presId="urn:microsoft.com/office/officeart/2005/8/layout/vList2"/>
    <dgm:cxn modelId="{5B4CD2E1-0710-487F-8437-D47D54F7A5A0}" type="presOf" srcId="{F0FFB3D8-0340-4851-94ED-0DD974F04404}" destId="{D7A2227B-1285-4A31-B4D7-09813EA65159}" srcOrd="0" destOrd="0" presId="urn:microsoft.com/office/officeart/2005/8/layout/vList2"/>
    <dgm:cxn modelId="{89A591E9-27DF-4B0B-AA29-388FCB9E6D52}" srcId="{47AB1B92-1692-45A2-8262-0FCFAF72F47B}" destId="{FBC8790D-1FA4-4DF1-AED1-7705575E64DE}" srcOrd="1" destOrd="0" parTransId="{B016B6ED-A9E7-438E-A919-B31D71ED5C96}" sibTransId="{A5DE5A59-8C9B-449C-A18B-ED818D7802E8}"/>
    <dgm:cxn modelId="{8391FC66-6244-412E-BA86-1AAC81B5B26C}" type="presParOf" srcId="{13C5C964-571C-4E21-9055-0C2684529318}" destId="{165B89EA-BFE0-4BD1-8E40-4CFD88793B54}" srcOrd="0" destOrd="0" presId="urn:microsoft.com/office/officeart/2005/8/layout/vList2"/>
    <dgm:cxn modelId="{868E2551-2D75-4627-B373-568275B681F9}" type="presParOf" srcId="{13C5C964-571C-4E21-9055-0C2684529318}" destId="{0890177D-C464-43AD-9465-922BF5C7C1C8}" srcOrd="1" destOrd="0" presId="urn:microsoft.com/office/officeart/2005/8/layout/vList2"/>
    <dgm:cxn modelId="{9594A2DF-3E36-456E-B230-9B7B31491EC4}" type="presParOf" srcId="{13C5C964-571C-4E21-9055-0C2684529318}" destId="{BD60B3A6-778C-47C2-A21D-2138CF777C25}" srcOrd="2" destOrd="0" presId="urn:microsoft.com/office/officeart/2005/8/layout/vList2"/>
    <dgm:cxn modelId="{F9D991F5-DEEE-4DA0-878A-22D451B7FC07}" type="presParOf" srcId="{13C5C964-571C-4E21-9055-0C2684529318}" destId="{1B4B6CEA-3A73-46A7-8D19-B30C44A20C44}" srcOrd="3" destOrd="0" presId="urn:microsoft.com/office/officeart/2005/8/layout/vList2"/>
    <dgm:cxn modelId="{FEE5AFD2-7DA6-4E97-8D48-1A4E05D881ED}" type="presParOf" srcId="{13C5C964-571C-4E21-9055-0C2684529318}" destId="{D7A2227B-1285-4A31-B4D7-09813EA65159}" srcOrd="4" destOrd="0" presId="urn:microsoft.com/office/officeart/2005/8/layout/vList2"/>
    <dgm:cxn modelId="{4ACD7136-6DE6-45DD-8FD0-80ACC6F54515}" type="presParOf" srcId="{13C5C964-571C-4E21-9055-0C2684529318}" destId="{9DED39F8-0AB4-45D5-AC3C-83CDA07EEDD2}" srcOrd="5" destOrd="0" presId="urn:microsoft.com/office/officeart/2005/8/layout/vList2"/>
    <dgm:cxn modelId="{7E4A5BE1-4FF2-443A-AB36-821BB15CCA5D}" type="presParOf" srcId="{13C5C964-571C-4E21-9055-0C2684529318}" destId="{88A2153D-F998-4F9F-B167-90C519DA72AE}"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7AB1B92-1692-45A2-8262-0FCFAF72F47B}"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zh-TW" altLang="en-US"/>
        </a:p>
      </dgm:t>
    </dgm:pt>
    <dgm:pt modelId="{D4A42C29-B5A3-48AA-88C6-3EB4DE158EAF}">
      <dgm:prSet phldrT="[文字]"/>
      <dgm:spPr/>
      <dgm:t>
        <a:bodyPr/>
        <a:lstStyle/>
        <a:p>
          <a:r>
            <a:rPr lang="en-US" altLang="zh-TW" dirty="0">
              <a:latin typeface="微軟正黑體" panose="020B0604030504040204" pitchFamily="34" charset="-120"/>
              <a:ea typeface="微軟正黑體" panose="020B0604030504040204" pitchFamily="34" charset="-120"/>
            </a:rPr>
            <a:t>1. </a:t>
          </a:r>
          <a:r>
            <a:rPr lang="zh-TW" altLang="en-US" dirty="0">
              <a:latin typeface="微軟正黑體" panose="020B0604030504040204" pitchFamily="34" charset="-120"/>
              <a:ea typeface="微軟正黑體" panose="020B0604030504040204" pitchFamily="34" charset="-120"/>
            </a:rPr>
            <a:t>学习文字接龙</a:t>
          </a:r>
        </a:p>
      </dgm:t>
    </dgm:pt>
    <dgm:pt modelId="{B83ECF79-22F7-49E1-A7E3-76B920AF5B5D}" type="parTrans" cxnId="{8B3EFC5D-DAC0-401D-AF61-8E21E17DAFE1}">
      <dgm:prSet/>
      <dgm:spPr/>
      <dgm:t>
        <a:bodyPr/>
        <a:lstStyle/>
        <a:p>
          <a:endParaRPr lang="zh-TW" altLang="en-US"/>
        </a:p>
      </dgm:t>
    </dgm:pt>
    <dgm:pt modelId="{3879F7A0-54C7-468E-B1FA-DE24CA68751D}" type="sibTrans" cxnId="{8B3EFC5D-DAC0-401D-AF61-8E21E17DAFE1}">
      <dgm:prSet/>
      <dgm:spPr/>
      <dgm:t>
        <a:bodyPr/>
        <a:lstStyle/>
        <a:p>
          <a:endParaRPr lang="zh-TW" altLang="en-US"/>
        </a:p>
      </dgm:t>
    </dgm:pt>
    <dgm:pt modelId="{FBC8790D-1FA4-4DF1-AED1-7705575E64DE}">
      <dgm:prSet phldrT="[文字]"/>
      <dgm:spPr/>
      <dgm:t>
        <a:bodyPr/>
        <a:lstStyle/>
        <a:p>
          <a:r>
            <a:rPr lang="en-US" altLang="zh-TW" dirty="0">
              <a:latin typeface="微軟正黑體" panose="020B0604030504040204" pitchFamily="34" charset="-120"/>
              <a:ea typeface="微軟正黑體" panose="020B0604030504040204" pitchFamily="34" charset="-120"/>
            </a:rPr>
            <a:t>2. </a:t>
          </a:r>
          <a:r>
            <a:rPr lang="zh-TW" altLang="en-US" dirty="0">
              <a:latin typeface="微軟正黑體" panose="020B0604030504040204" pitchFamily="34" charset="-120"/>
              <a:ea typeface="微軟正黑體" panose="020B0604030504040204" pitchFamily="34" charset="-120"/>
            </a:rPr>
            <a:t>人类老师引导文字接龙的方向</a:t>
          </a:r>
        </a:p>
      </dgm:t>
    </dgm:pt>
    <dgm:pt modelId="{B016B6ED-A9E7-438E-A919-B31D71ED5C96}" type="parTrans" cxnId="{89A591E9-27DF-4B0B-AA29-388FCB9E6D52}">
      <dgm:prSet/>
      <dgm:spPr/>
      <dgm:t>
        <a:bodyPr/>
        <a:lstStyle/>
        <a:p>
          <a:endParaRPr lang="zh-TW" altLang="en-US"/>
        </a:p>
      </dgm:t>
    </dgm:pt>
    <dgm:pt modelId="{A5DE5A59-8C9B-449C-A18B-ED818D7802E8}" type="sibTrans" cxnId="{89A591E9-27DF-4B0B-AA29-388FCB9E6D52}">
      <dgm:prSet/>
      <dgm:spPr/>
      <dgm:t>
        <a:bodyPr/>
        <a:lstStyle/>
        <a:p>
          <a:endParaRPr lang="zh-TW" altLang="en-US"/>
        </a:p>
      </dgm:t>
    </dgm:pt>
    <dgm:pt modelId="{F0FFB3D8-0340-4851-94ED-0DD974F04404}">
      <dgm:prSet phldrT="[文字]"/>
      <dgm:spPr/>
      <dgm:t>
        <a:bodyPr/>
        <a:lstStyle/>
        <a:p>
          <a:r>
            <a:rPr lang="en-US" altLang="zh-TW" dirty="0">
              <a:latin typeface="微軟正黑體" panose="020B0604030504040204" pitchFamily="34" charset="-120"/>
              <a:ea typeface="微軟正黑體" panose="020B0604030504040204" pitchFamily="34" charset="-120"/>
            </a:rPr>
            <a:t>3. </a:t>
          </a:r>
          <a:r>
            <a:rPr lang="zh-TW" altLang="en-US" dirty="0">
              <a:latin typeface="微軟正黑體" panose="020B0604030504040204" pitchFamily="34" charset="-120"/>
              <a:ea typeface="微軟正黑體" panose="020B0604030504040204" pitchFamily="34" charset="-120"/>
            </a:rPr>
            <a:t>模仿人类老师的喜好</a:t>
          </a:r>
        </a:p>
      </dgm:t>
    </dgm:pt>
    <dgm:pt modelId="{91F4117F-9CE8-48AA-94FA-A69E77679606}" type="parTrans" cxnId="{E47D3F08-7CAA-4361-9E19-98CCDF5CD3D9}">
      <dgm:prSet/>
      <dgm:spPr/>
      <dgm:t>
        <a:bodyPr/>
        <a:lstStyle/>
        <a:p>
          <a:endParaRPr lang="zh-TW" altLang="en-US"/>
        </a:p>
      </dgm:t>
    </dgm:pt>
    <dgm:pt modelId="{8217F077-18A0-41E1-A8E7-3162A1E7040F}" type="sibTrans" cxnId="{E47D3F08-7CAA-4361-9E19-98CCDF5CD3D9}">
      <dgm:prSet/>
      <dgm:spPr/>
      <dgm:t>
        <a:bodyPr/>
        <a:lstStyle/>
        <a:p>
          <a:endParaRPr lang="zh-TW" altLang="en-US"/>
        </a:p>
      </dgm:t>
    </dgm:pt>
    <dgm:pt modelId="{CD21ED13-B1A9-43D9-80B5-6DBEAF791533}">
      <dgm:prSet phldrT="[文字]"/>
      <dgm:spPr/>
      <dgm:t>
        <a:bodyPr/>
        <a:lstStyle/>
        <a:p>
          <a:r>
            <a:rPr lang="en-US" altLang="zh-TW" dirty="0">
              <a:latin typeface="微軟正黑體" panose="020B0604030504040204" pitchFamily="34" charset="-120"/>
              <a:ea typeface="微軟正黑體" panose="020B0604030504040204" pitchFamily="34" charset="-120"/>
            </a:rPr>
            <a:t>4. </a:t>
          </a:r>
          <a:r>
            <a:rPr lang="zh-TW" altLang="en-US" dirty="0">
              <a:latin typeface="微軟正黑體" panose="020B0604030504040204" pitchFamily="34" charset="-120"/>
              <a:ea typeface="微軟正黑體" panose="020B0604030504040204" pitchFamily="34" charset="-120"/>
            </a:rPr>
            <a:t>用增强式学习向模拟老师学习</a:t>
          </a:r>
        </a:p>
      </dgm:t>
    </dgm:pt>
    <dgm:pt modelId="{9D17A117-C729-4A90-A245-7595A3682AB7}" type="parTrans" cxnId="{B35B7357-15D6-44CB-9717-130370CE5E56}">
      <dgm:prSet/>
      <dgm:spPr/>
      <dgm:t>
        <a:bodyPr/>
        <a:lstStyle/>
        <a:p>
          <a:endParaRPr lang="zh-TW" altLang="en-US"/>
        </a:p>
      </dgm:t>
    </dgm:pt>
    <dgm:pt modelId="{130312F6-2630-4302-AE45-41C7DC93ED52}" type="sibTrans" cxnId="{B35B7357-15D6-44CB-9717-130370CE5E56}">
      <dgm:prSet/>
      <dgm:spPr/>
      <dgm:t>
        <a:bodyPr/>
        <a:lstStyle/>
        <a:p>
          <a:endParaRPr lang="zh-TW" altLang="en-US"/>
        </a:p>
      </dgm:t>
    </dgm:pt>
    <dgm:pt modelId="{13C5C964-571C-4E21-9055-0C2684529318}" type="pres">
      <dgm:prSet presAssocID="{47AB1B92-1692-45A2-8262-0FCFAF72F47B}" presName="linear" presStyleCnt="0">
        <dgm:presLayoutVars>
          <dgm:animLvl val="lvl"/>
          <dgm:resizeHandles val="exact"/>
        </dgm:presLayoutVars>
      </dgm:prSet>
      <dgm:spPr/>
    </dgm:pt>
    <dgm:pt modelId="{165B89EA-BFE0-4BD1-8E40-4CFD88793B54}" type="pres">
      <dgm:prSet presAssocID="{D4A42C29-B5A3-48AA-88C6-3EB4DE158EAF}" presName="parentText" presStyleLbl="node1" presStyleIdx="0" presStyleCnt="4">
        <dgm:presLayoutVars>
          <dgm:chMax val="0"/>
          <dgm:bulletEnabled val="1"/>
        </dgm:presLayoutVars>
      </dgm:prSet>
      <dgm:spPr/>
    </dgm:pt>
    <dgm:pt modelId="{0890177D-C464-43AD-9465-922BF5C7C1C8}" type="pres">
      <dgm:prSet presAssocID="{3879F7A0-54C7-468E-B1FA-DE24CA68751D}" presName="spacer" presStyleCnt="0"/>
      <dgm:spPr/>
    </dgm:pt>
    <dgm:pt modelId="{BD60B3A6-778C-47C2-A21D-2138CF777C25}" type="pres">
      <dgm:prSet presAssocID="{FBC8790D-1FA4-4DF1-AED1-7705575E64DE}" presName="parentText" presStyleLbl="node1" presStyleIdx="1" presStyleCnt="4">
        <dgm:presLayoutVars>
          <dgm:chMax val="0"/>
          <dgm:bulletEnabled val="1"/>
        </dgm:presLayoutVars>
      </dgm:prSet>
      <dgm:spPr/>
    </dgm:pt>
    <dgm:pt modelId="{1B4B6CEA-3A73-46A7-8D19-B30C44A20C44}" type="pres">
      <dgm:prSet presAssocID="{A5DE5A59-8C9B-449C-A18B-ED818D7802E8}" presName="spacer" presStyleCnt="0"/>
      <dgm:spPr/>
    </dgm:pt>
    <dgm:pt modelId="{D7A2227B-1285-4A31-B4D7-09813EA65159}" type="pres">
      <dgm:prSet presAssocID="{F0FFB3D8-0340-4851-94ED-0DD974F04404}" presName="parentText" presStyleLbl="node1" presStyleIdx="2" presStyleCnt="4">
        <dgm:presLayoutVars>
          <dgm:chMax val="0"/>
          <dgm:bulletEnabled val="1"/>
        </dgm:presLayoutVars>
      </dgm:prSet>
      <dgm:spPr/>
    </dgm:pt>
    <dgm:pt modelId="{9DED39F8-0AB4-45D5-AC3C-83CDA07EEDD2}" type="pres">
      <dgm:prSet presAssocID="{8217F077-18A0-41E1-A8E7-3162A1E7040F}" presName="spacer" presStyleCnt="0"/>
      <dgm:spPr/>
    </dgm:pt>
    <dgm:pt modelId="{88A2153D-F998-4F9F-B167-90C519DA72AE}" type="pres">
      <dgm:prSet presAssocID="{CD21ED13-B1A9-43D9-80B5-6DBEAF791533}" presName="parentText" presStyleLbl="node1" presStyleIdx="3" presStyleCnt="4">
        <dgm:presLayoutVars>
          <dgm:chMax val="0"/>
          <dgm:bulletEnabled val="1"/>
        </dgm:presLayoutVars>
      </dgm:prSet>
      <dgm:spPr/>
    </dgm:pt>
  </dgm:ptLst>
  <dgm:cxnLst>
    <dgm:cxn modelId="{E47D3F08-7CAA-4361-9E19-98CCDF5CD3D9}" srcId="{47AB1B92-1692-45A2-8262-0FCFAF72F47B}" destId="{F0FFB3D8-0340-4851-94ED-0DD974F04404}" srcOrd="2" destOrd="0" parTransId="{91F4117F-9CE8-48AA-94FA-A69E77679606}" sibTransId="{8217F077-18A0-41E1-A8E7-3162A1E7040F}"/>
    <dgm:cxn modelId="{8B3EFC5D-DAC0-401D-AF61-8E21E17DAFE1}" srcId="{47AB1B92-1692-45A2-8262-0FCFAF72F47B}" destId="{D4A42C29-B5A3-48AA-88C6-3EB4DE158EAF}" srcOrd="0" destOrd="0" parTransId="{B83ECF79-22F7-49E1-A7E3-76B920AF5B5D}" sibTransId="{3879F7A0-54C7-468E-B1FA-DE24CA68751D}"/>
    <dgm:cxn modelId="{82F94160-BF4F-4577-B15E-D549A2F202F5}" type="presOf" srcId="{FBC8790D-1FA4-4DF1-AED1-7705575E64DE}" destId="{BD60B3A6-778C-47C2-A21D-2138CF777C25}" srcOrd="0" destOrd="0" presId="urn:microsoft.com/office/officeart/2005/8/layout/vList2"/>
    <dgm:cxn modelId="{CDC4EE69-3F47-4029-976D-FCC42DAA5572}" type="presOf" srcId="{CD21ED13-B1A9-43D9-80B5-6DBEAF791533}" destId="{88A2153D-F998-4F9F-B167-90C519DA72AE}" srcOrd="0" destOrd="0" presId="urn:microsoft.com/office/officeart/2005/8/layout/vList2"/>
    <dgm:cxn modelId="{B35B7357-15D6-44CB-9717-130370CE5E56}" srcId="{47AB1B92-1692-45A2-8262-0FCFAF72F47B}" destId="{CD21ED13-B1A9-43D9-80B5-6DBEAF791533}" srcOrd="3" destOrd="0" parTransId="{9D17A117-C729-4A90-A245-7595A3682AB7}" sibTransId="{130312F6-2630-4302-AE45-41C7DC93ED52}"/>
    <dgm:cxn modelId="{EC22A8BB-DEFB-4829-9219-80C20BDA5174}" type="presOf" srcId="{47AB1B92-1692-45A2-8262-0FCFAF72F47B}" destId="{13C5C964-571C-4E21-9055-0C2684529318}" srcOrd="0" destOrd="0" presId="urn:microsoft.com/office/officeart/2005/8/layout/vList2"/>
    <dgm:cxn modelId="{1E52AED9-4DA0-4FAF-9F48-7572A1535F6B}" type="presOf" srcId="{D4A42C29-B5A3-48AA-88C6-3EB4DE158EAF}" destId="{165B89EA-BFE0-4BD1-8E40-4CFD88793B54}" srcOrd="0" destOrd="0" presId="urn:microsoft.com/office/officeart/2005/8/layout/vList2"/>
    <dgm:cxn modelId="{5B4CD2E1-0710-487F-8437-D47D54F7A5A0}" type="presOf" srcId="{F0FFB3D8-0340-4851-94ED-0DD974F04404}" destId="{D7A2227B-1285-4A31-B4D7-09813EA65159}" srcOrd="0" destOrd="0" presId="urn:microsoft.com/office/officeart/2005/8/layout/vList2"/>
    <dgm:cxn modelId="{89A591E9-27DF-4B0B-AA29-388FCB9E6D52}" srcId="{47AB1B92-1692-45A2-8262-0FCFAF72F47B}" destId="{FBC8790D-1FA4-4DF1-AED1-7705575E64DE}" srcOrd="1" destOrd="0" parTransId="{B016B6ED-A9E7-438E-A919-B31D71ED5C96}" sibTransId="{A5DE5A59-8C9B-449C-A18B-ED818D7802E8}"/>
    <dgm:cxn modelId="{8391FC66-6244-412E-BA86-1AAC81B5B26C}" type="presParOf" srcId="{13C5C964-571C-4E21-9055-0C2684529318}" destId="{165B89EA-BFE0-4BD1-8E40-4CFD88793B54}" srcOrd="0" destOrd="0" presId="urn:microsoft.com/office/officeart/2005/8/layout/vList2"/>
    <dgm:cxn modelId="{868E2551-2D75-4627-B373-568275B681F9}" type="presParOf" srcId="{13C5C964-571C-4E21-9055-0C2684529318}" destId="{0890177D-C464-43AD-9465-922BF5C7C1C8}" srcOrd="1" destOrd="0" presId="urn:microsoft.com/office/officeart/2005/8/layout/vList2"/>
    <dgm:cxn modelId="{9594A2DF-3E36-456E-B230-9B7B31491EC4}" type="presParOf" srcId="{13C5C964-571C-4E21-9055-0C2684529318}" destId="{BD60B3A6-778C-47C2-A21D-2138CF777C25}" srcOrd="2" destOrd="0" presId="urn:microsoft.com/office/officeart/2005/8/layout/vList2"/>
    <dgm:cxn modelId="{F9D991F5-DEEE-4DA0-878A-22D451B7FC07}" type="presParOf" srcId="{13C5C964-571C-4E21-9055-0C2684529318}" destId="{1B4B6CEA-3A73-46A7-8D19-B30C44A20C44}" srcOrd="3" destOrd="0" presId="urn:microsoft.com/office/officeart/2005/8/layout/vList2"/>
    <dgm:cxn modelId="{FEE5AFD2-7DA6-4E97-8D48-1A4E05D881ED}" type="presParOf" srcId="{13C5C964-571C-4E21-9055-0C2684529318}" destId="{D7A2227B-1285-4A31-B4D7-09813EA65159}" srcOrd="4" destOrd="0" presId="urn:microsoft.com/office/officeart/2005/8/layout/vList2"/>
    <dgm:cxn modelId="{4ACD7136-6DE6-45DD-8FD0-80ACC6F54515}" type="presParOf" srcId="{13C5C964-571C-4E21-9055-0C2684529318}" destId="{9DED39F8-0AB4-45D5-AC3C-83CDA07EEDD2}" srcOrd="5" destOrd="0" presId="urn:microsoft.com/office/officeart/2005/8/layout/vList2"/>
    <dgm:cxn modelId="{7E4A5BE1-4FF2-443A-AB36-821BB15CCA5D}" type="presParOf" srcId="{13C5C964-571C-4E21-9055-0C2684529318}" destId="{88A2153D-F998-4F9F-B167-90C519DA72AE}"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DD2AB4-D632-BC47-B46E-77D83488D932}">
      <dsp:nvSpPr>
        <dsp:cNvPr id="0" name=""/>
        <dsp:cNvSpPr/>
      </dsp:nvSpPr>
      <dsp:spPr>
        <a:xfrm>
          <a:off x="5985" y="6721"/>
          <a:ext cx="1789053" cy="117406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海量数据</a:t>
          </a:r>
          <a:endParaRPr lang="en-US" altLang="zh-CN" sz="2000" b="1" kern="12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0" lvl="0" indent="0" algn="ctr" defTabSz="889000">
            <a:lnSpc>
              <a:spcPct val="90000"/>
            </a:lnSpc>
            <a:spcBef>
              <a:spcPct val="0"/>
            </a:spcBef>
            <a:spcAft>
              <a:spcPct val="35000"/>
            </a:spcAft>
            <a:buNone/>
          </a:pPr>
          <a:r>
            <a:rPr lang="zh-CN" altLang="en-US" sz="2000" b="1" kern="12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无</a:t>
          </a:r>
          <a:r>
            <a:rPr lang="zh-CN" altLang="en-US" sz="2000" b="1" kern="12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监督预训练</a:t>
          </a:r>
        </a:p>
      </dsp:txBody>
      <dsp:txXfrm>
        <a:off x="40372" y="41108"/>
        <a:ext cx="1720279" cy="1105292"/>
      </dsp:txXfrm>
    </dsp:sp>
    <dsp:sp modelId="{4F819467-FFA8-B44A-8CF3-BDD5E48F18A2}">
      <dsp:nvSpPr>
        <dsp:cNvPr id="0" name=""/>
        <dsp:cNvSpPr/>
      </dsp:nvSpPr>
      <dsp:spPr>
        <a:xfrm>
          <a:off x="1973944" y="371912"/>
          <a:ext cx="379279" cy="443685"/>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zh-CN" altLang="en-US" sz="2000" b="1" kern="12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dsp:txBody>
      <dsp:txXfrm>
        <a:off x="1973944" y="460649"/>
        <a:ext cx="265495" cy="266211"/>
      </dsp:txXfrm>
    </dsp:sp>
    <dsp:sp modelId="{1665CAD4-1B65-2743-AF37-FE2DDF8E2A7D}">
      <dsp:nvSpPr>
        <dsp:cNvPr id="0" name=""/>
        <dsp:cNvSpPr/>
      </dsp:nvSpPr>
      <dsp:spPr>
        <a:xfrm>
          <a:off x="2510660" y="6721"/>
          <a:ext cx="1789053" cy="1174066"/>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下游任务</a:t>
          </a:r>
          <a:endParaRPr lang="en-US" altLang="zh-CN" sz="2000" b="1" kern="12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0" lvl="0" indent="0" algn="ctr" defTabSz="889000">
            <a:lnSpc>
              <a:spcPct val="90000"/>
            </a:lnSpc>
            <a:spcBef>
              <a:spcPct val="0"/>
            </a:spcBef>
            <a:spcAft>
              <a:spcPct val="35000"/>
            </a:spcAft>
            <a:buNone/>
          </a:pPr>
          <a:r>
            <a:rPr lang="zh-CN" altLang="en-US" sz="2000" b="1" kern="12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指令微调</a:t>
          </a:r>
          <a:endParaRPr lang="zh-CN" altLang="en-US" sz="2000" b="1" kern="12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dsp:txBody>
      <dsp:txXfrm>
        <a:off x="2545047" y="41108"/>
        <a:ext cx="1720279" cy="1105292"/>
      </dsp:txXfrm>
    </dsp:sp>
    <dsp:sp modelId="{361899D5-334A-2D49-9C10-907AC5D2CDB6}">
      <dsp:nvSpPr>
        <dsp:cNvPr id="0" name=""/>
        <dsp:cNvSpPr/>
      </dsp:nvSpPr>
      <dsp:spPr>
        <a:xfrm>
          <a:off x="4478619" y="371912"/>
          <a:ext cx="379279" cy="443685"/>
        </a:xfrm>
        <a:prstGeom prst="rightArrow">
          <a:avLst>
            <a:gd name="adj1" fmla="val 60000"/>
            <a:gd name="adj2" fmla="val 5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zh-CN" altLang="en-US" sz="2000" b="1" kern="12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dsp:txBody>
      <dsp:txXfrm>
        <a:off x="4478619" y="460649"/>
        <a:ext cx="265495" cy="266211"/>
      </dsp:txXfrm>
    </dsp:sp>
    <dsp:sp modelId="{784CF060-4A2D-664B-82E2-496083A62D05}">
      <dsp:nvSpPr>
        <dsp:cNvPr id="0" name=""/>
        <dsp:cNvSpPr/>
      </dsp:nvSpPr>
      <dsp:spPr>
        <a:xfrm>
          <a:off x="5015335" y="6721"/>
          <a:ext cx="1789053" cy="1174066"/>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更高层次</a:t>
          </a:r>
          <a:endParaRPr lang="en-US" altLang="zh-CN" sz="2000" b="1" kern="12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0" lvl="0" indent="0" algn="ctr" defTabSz="889000">
            <a:lnSpc>
              <a:spcPct val="90000"/>
            </a:lnSpc>
            <a:spcBef>
              <a:spcPct val="0"/>
            </a:spcBef>
            <a:spcAft>
              <a:spcPct val="35000"/>
            </a:spcAft>
            <a:buNone/>
          </a:pPr>
          <a:r>
            <a:rPr lang="zh-CN" altLang="en-US" sz="2000" b="1" kern="12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的</a:t>
          </a:r>
          <a:r>
            <a:rPr lang="zh-CN" altLang="en-US" sz="2000" b="1" kern="12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智能</a:t>
          </a:r>
        </a:p>
      </dsp:txBody>
      <dsp:txXfrm>
        <a:off x="5049722" y="41108"/>
        <a:ext cx="1720279" cy="11052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5B89EA-BFE0-4BD1-8E40-4CFD88793B54}">
      <dsp:nvSpPr>
        <dsp:cNvPr id="0" name=""/>
        <dsp:cNvSpPr/>
      </dsp:nvSpPr>
      <dsp:spPr>
        <a:xfrm>
          <a:off x="0" y="53109"/>
          <a:ext cx="10515600" cy="992160"/>
        </a:xfrm>
        <a:prstGeom prst="roundRect">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altLang="zh-TW" sz="3200" kern="1200" dirty="0">
              <a:latin typeface="微軟正黑體" panose="020B0604030504040204" pitchFamily="34" charset="-120"/>
              <a:ea typeface="微軟正黑體" panose="020B0604030504040204" pitchFamily="34" charset="-120"/>
            </a:rPr>
            <a:t>1. </a:t>
          </a:r>
          <a:r>
            <a:rPr lang="zh-TW" altLang="en-US" sz="3200" kern="1200" dirty="0">
              <a:latin typeface="微軟正黑體" panose="020B0604030504040204" pitchFamily="34" charset="-120"/>
              <a:ea typeface="微軟正黑體" panose="020B0604030504040204" pitchFamily="34" charset="-120"/>
            </a:rPr>
            <a:t>学习文字接龙</a:t>
          </a:r>
        </a:p>
      </dsp:txBody>
      <dsp:txXfrm>
        <a:off x="48433" y="101542"/>
        <a:ext cx="10418734" cy="895294"/>
      </dsp:txXfrm>
    </dsp:sp>
    <dsp:sp modelId="{BD60B3A6-778C-47C2-A21D-2138CF777C25}">
      <dsp:nvSpPr>
        <dsp:cNvPr id="0" name=""/>
        <dsp:cNvSpPr/>
      </dsp:nvSpPr>
      <dsp:spPr>
        <a:xfrm>
          <a:off x="0" y="1137429"/>
          <a:ext cx="10515600" cy="992160"/>
        </a:xfrm>
        <a:prstGeom prst="roundRect">
          <a:avLst/>
        </a:prstGeom>
        <a:solidFill>
          <a:schemeClr val="accent4">
            <a:hueOff val="-277028"/>
            <a:satOff val="-1776"/>
            <a:lumOff val="458"/>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altLang="zh-TW" sz="3200" kern="1200" dirty="0">
              <a:latin typeface="微軟正黑體" panose="020B0604030504040204" pitchFamily="34" charset="-120"/>
              <a:ea typeface="微軟正黑體" panose="020B0604030504040204" pitchFamily="34" charset="-120"/>
            </a:rPr>
            <a:t>2. </a:t>
          </a:r>
          <a:r>
            <a:rPr lang="zh-TW" altLang="en-US" sz="3200" kern="1200" dirty="0">
              <a:latin typeface="微軟正黑體" panose="020B0604030504040204" pitchFamily="34" charset="-120"/>
              <a:ea typeface="微軟正黑體" panose="020B0604030504040204" pitchFamily="34" charset="-120"/>
            </a:rPr>
            <a:t>人类老师引导接龙的方向</a:t>
          </a:r>
        </a:p>
      </dsp:txBody>
      <dsp:txXfrm>
        <a:off x="48433" y="1185862"/>
        <a:ext cx="10418734" cy="895294"/>
      </dsp:txXfrm>
    </dsp:sp>
    <dsp:sp modelId="{D7A2227B-1285-4A31-B4D7-09813EA65159}">
      <dsp:nvSpPr>
        <dsp:cNvPr id="0" name=""/>
        <dsp:cNvSpPr/>
      </dsp:nvSpPr>
      <dsp:spPr>
        <a:xfrm>
          <a:off x="0" y="2221749"/>
          <a:ext cx="10515600" cy="992160"/>
        </a:xfrm>
        <a:prstGeom prst="roundRect">
          <a:avLst/>
        </a:prstGeom>
        <a:solidFill>
          <a:schemeClr val="accent4">
            <a:hueOff val="-554057"/>
            <a:satOff val="-3553"/>
            <a:lumOff val="916"/>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altLang="zh-TW" sz="3200" kern="1200" dirty="0">
              <a:latin typeface="微軟正黑體" panose="020B0604030504040204" pitchFamily="34" charset="-120"/>
              <a:ea typeface="微軟正黑體" panose="020B0604030504040204" pitchFamily="34" charset="-120"/>
            </a:rPr>
            <a:t>3. </a:t>
          </a:r>
          <a:r>
            <a:rPr lang="zh-TW" altLang="en-US" sz="3200" kern="1200" dirty="0">
              <a:latin typeface="微軟正黑體" panose="020B0604030504040204" pitchFamily="34" charset="-120"/>
              <a:ea typeface="微軟正黑體" panose="020B0604030504040204" pitchFamily="34" charset="-120"/>
            </a:rPr>
            <a:t>模仿人类老师的喜好</a:t>
          </a:r>
        </a:p>
      </dsp:txBody>
      <dsp:txXfrm>
        <a:off x="48433" y="2270182"/>
        <a:ext cx="10418734" cy="895294"/>
      </dsp:txXfrm>
    </dsp:sp>
    <dsp:sp modelId="{88A2153D-F998-4F9F-B167-90C519DA72AE}">
      <dsp:nvSpPr>
        <dsp:cNvPr id="0" name=""/>
        <dsp:cNvSpPr/>
      </dsp:nvSpPr>
      <dsp:spPr>
        <a:xfrm>
          <a:off x="0" y="3306069"/>
          <a:ext cx="10515600" cy="992160"/>
        </a:xfrm>
        <a:prstGeom prst="roundRect">
          <a:avLst/>
        </a:prstGeom>
        <a:solidFill>
          <a:schemeClr val="accent4">
            <a:hueOff val="-831085"/>
            <a:satOff val="-5329"/>
            <a:lumOff val="1374"/>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altLang="zh-TW" sz="3200" kern="1200" dirty="0">
              <a:latin typeface="微軟正黑體" panose="020B0604030504040204" pitchFamily="34" charset="-120"/>
              <a:ea typeface="微軟正黑體" panose="020B0604030504040204" pitchFamily="34" charset="-120"/>
            </a:rPr>
            <a:t>4. </a:t>
          </a:r>
          <a:r>
            <a:rPr lang="zh-TW" altLang="en-US" sz="3200" kern="1200" dirty="0">
              <a:latin typeface="微軟正黑體" panose="020B0604030504040204" pitchFamily="34" charset="-120"/>
              <a:ea typeface="微軟正黑體" panose="020B0604030504040204" pitchFamily="34" charset="-120"/>
            </a:rPr>
            <a:t>用增强式学习向模拟老师学习</a:t>
          </a:r>
        </a:p>
      </dsp:txBody>
      <dsp:txXfrm>
        <a:off x="48433" y="3354502"/>
        <a:ext cx="10418734" cy="8952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5B89EA-BFE0-4BD1-8E40-4CFD88793B54}">
      <dsp:nvSpPr>
        <dsp:cNvPr id="0" name=""/>
        <dsp:cNvSpPr/>
      </dsp:nvSpPr>
      <dsp:spPr>
        <a:xfrm>
          <a:off x="0" y="53109"/>
          <a:ext cx="10515600" cy="992160"/>
        </a:xfrm>
        <a:prstGeom prst="roundRect">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altLang="zh-TW" sz="3200" kern="1200" dirty="0">
              <a:latin typeface="微軟正黑體" panose="020B0604030504040204" pitchFamily="34" charset="-120"/>
              <a:ea typeface="微軟正黑體" panose="020B0604030504040204" pitchFamily="34" charset="-120"/>
            </a:rPr>
            <a:t>1. </a:t>
          </a:r>
          <a:r>
            <a:rPr lang="zh-TW" altLang="en-US" sz="3200" kern="1200" dirty="0">
              <a:latin typeface="微軟正黑體" panose="020B0604030504040204" pitchFamily="34" charset="-120"/>
              <a:ea typeface="微軟正黑體" panose="020B0604030504040204" pitchFamily="34" charset="-120"/>
            </a:rPr>
            <a:t>学习文字接龙</a:t>
          </a:r>
        </a:p>
      </dsp:txBody>
      <dsp:txXfrm>
        <a:off x="48433" y="101542"/>
        <a:ext cx="10418734" cy="895294"/>
      </dsp:txXfrm>
    </dsp:sp>
    <dsp:sp modelId="{BD60B3A6-778C-47C2-A21D-2138CF777C25}">
      <dsp:nvSpPr>
        <dsp:cNvPr id="0" name=""/>
        <dsp:cNvSpPr/>
      </dsp:nvSpPr>
      <dsp:spPr>
        <a:xfrm>
          <a:off x="0" y="1137429"/>
          <a:ext cx="10515600" cy="992160"/>
        </a:xfrm>
        <a:prstGeom prst="roundRect">
          <a:avLst/>
        </a:prstGeom>
        <a:solidFill>
          <a:schemeClr val="accent4">
            <a:hueOff val="-277028"/>
            <a:satOff val="-1776"/>
            <a:lumOff val="458"/>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altLang="zh-TW" sz="3200" kern="1200" dirty="0">
              <a:latin typeface="微軟正黑體" panose="020B0604030504040204" pitchFamily="34" charset="-120"/>
              <a:ea typeface="微軟正黑體" panose="020B0604030504040204" pitchFamily="34" charset="-120"/>
            </a:rPr>
            <a:t>2. </a:t>
          </a:r>
          <a:r>
            <a:rPr lang="zh-TW" altLang="en-US" sz="3200" kern="1200" dirty="0">
              <a:latin typeface="微軟正黑體" panose="020B0604030504040204" pitchFamily="34" charset="-120"/>
              <a:ea typeface="微軟正黑體" panose="020B0604030504040204" pitchFamily="34" charset="-120"/>
            </a:rPr>
            <a:t>人类老师引导文字接龙的方向</a:t>
          </a:r>
        </a:p>
      </dsp:txBody>
      <dsp:txXfrm>
        <a:off x="48433" y="1185862"/>
        <a:ext cx="10418734" cy="895294"/>
      </dsp:txXfrm>
    </dsp:sp>
    <dsp:sp modelId="{D7A2227B-1285-4A31-B4D7-09813EA65159}">
      <dsp:nvSpPr>
        <dsp:cNvPr id="0" name=""/>
        <dsp:cNvSpPr/>
      </dsp:nvSpPr>
      <dsp:spPr>
        <a:xfrm>
          <a:off x="0" y="2221749"/>
          <a:ext cx="10515600" cy="992160"/>
        </a:xfrm>
        <a:prstGeom prst="roundRect">
          <a:avLst/>
        </a:prstGeom>
        <a:solidFill>
          <a:schemeClr val="accent4">
            <a:hueOff val="-554057"/>
            <a:satOff val="-3553"/>
            <a:lumOff val="916"/>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altLang="zh-TW" sz="3200" kern="1200" dirty="0">
              <a:latin typeface="微軟正黑體" panose="020B0604030504040204" pitchFamily="34" charset="-120"/>
              <a:ea typeface="微軟正黑體" panose="020B0604030504040204" pitchFamily="34" charset="-120"/>
            </a:rPr>
            <a:t>3. </a:t>
          </a:r>
          <a:r>
            <a:rPr lang="zh-TW" altLang="en-US" sz="3200" kern="1200" dirty="0">
              <a:latin typeface="微軟正黑體" panose="020B0604030504040204" pitchFamily="34" charset="-120"/>
              <a:ea typeface="微軟正黑體" panose="020B0604030504040204" pitchFamily="34" charset="-120"/>
            </a:rPr>
            <a:t>模仿人类老师的喜好</a:t>
          </a:r>
        </a:p>
      </dsp:txBody>
      <dsp:txXfrm>
        <a:off x="48433" y="2270182"/>
        <a:ext cx="10418734" cy="895294"/>
      </dsp:txXfrm>
    </dsp:sp>
    <dsp:sp modelId="{88A2153D-F998-4F9F-B167-90C519DA72AE}">
      <dsp:nvSpPr>
        <dsp:cNvPr id="0" name=""/>
        <dsp:cNvSpPr/>
      </dsp:nvSpPr>
      <dsp:spPr>
        <a:xfrm>
          <a:off x="0" y="3306069"/>
          <a:ext cx="10515600" cy="992160"/>
        </a:xfrm>
        <a:prstGeom prst="roundRect">
          <a:avLst/>
        </a:prstGeom>
        <a:solidFill>
          <a:schemeClr val="accent4">
            <a:hueOff val="-831085"/>
            <a:satOff val="-5329"/>
            <a:lumOff val="1374"/>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altLang="zh-TW" sz="3200" kern="1200" dirty="0">
              <a:latin typeface="微軟正黑體" panose="020B0604030504040204" pitchFamily="34" charset="-120"/>
              <a:ea typeface="微軟正黑體" panose="020B0604030504040204" pitchFamily="34" charset="-120"/>
            </a:rPr>
            <a:t>4. </a:t>
          </a:r>
          <a:r>
            <a:rPr lang="zh-TW" altLang="en-US" sz="3200" kern="1200" dirty="0">
              <a:latin typeface="微軟正黑體" panose="020B0604030504040204" pitchFamily="34" charset="-120"/>
              <a:ea typeface="微軟正黑體" panose="020B0604030504040204" pitchFamily="34" charset="-120"/>
            </a:rPr>
            <a:t>用增强式学习向模拟老师学习</a:t>
          </a:r>
        </a:p>
      </dsp:txBody>
      <dsp:txXfrm>
        <a:off x="48433" y="3354502"/>
        <a:ext cx="10418734" cy="8952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5B89EA-BFE0-4BD1-8E40-4CFD88793B54}">
      <dsp:nvSpPr>
        <dsp:cNvPr id="0" name=""/>
        <dsp:cNvSpPr/>
      </dsp:nvSpPr>
      <dsp:spPr>
        <a:xfrm>
          <a:off x="0" y="53109"/>
          <a:ext cx="10515600" cy="992160"/>
        </a:xfrm>
        <a:prstGeom prst="roundRect">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altLang="zh-TW" sz="3200" kern="1200" dirty="0">
              <a:latin typeface="微軟正黑體" panose="020B0604030504040204" pitchFamily="34" charset="-120"/>
              <a:ea typeface="微軟正黑體" panose="020B0604030504040204" pitchFamily="34" charset="-120"/>
            </a:rPr>
            <a:t>1. </a:t>
          </a:r>
          <a:r>
            <a:rPr lang="zh-TW" altLang="en-US" sz="3200" kern="1200" dirty="0">
              <a:latin typeface="微軟正黑體" panose="020B0604030504040204" pitchFamily="34" charset="-120"/>
              <a:ea typeface="微軟正黑體" panose="020B0604030504040204" pitchFamily="34" charset="-120"/>
            </a:rPr>
            <a:t>学习文字接龙</a:t>
          </a:r>
        </a:p>
      </dsp:txBody>
      <dsp:txXfrm>
        <a:off x="48433" y="101542"/>
        <a:ext cx="10418734" cy="895294"/>
      </dsp:txXfrm>
    </dsp:sp>
    <dsp:sp modelId="{BD60B3A6-778C-47C2-A21D-2138CF777C25}">
      <dsp:nvSpPr>
        <dsp:cNvPr id="0" name=""/>
        <dsp:cNvSpPr/>
      </dsp:nvSpPr>
      <dsp:spPr>
        <a:xfrm>
          <a:off x="0" y="1137429"/>
          <a:ext cx="10515600" cy="992160"/>
        </a:xfrm>
        <a:prstGeom prst="roundRect">
          <a:avLst/>
        </a:prstGeom>
        <a:solidFill>
          <a:schemeClr val="accent4">
            <a:hueOff val="-277028"/>
            <a:satOff val="-1776"/>
            <a:lumOff val="458"/>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altLang="zh-TW" sz="3200" kern="1200" dirty="0">
              <a:latin typeface="微軟正黑體" panose="020B0604030504040204" pitchFamily="34" charset="-120"/>
              <a:ea typeface="微軟正黑體" panose="020B0604030504040204" pitchFamily="34" charset="-120"/>
            </a:rPr>
            <a:t>2. </a:t>
          </a:r>
          <a:r>
            <a:rPr lang="zh-TW" altLang="en-US" sz="3200" kern="1200" dirty="0">
              <a:latin typeface="微軟正黑體" panose="020B0604030504040204" pitchFamily="34" charset="-120"/>
              <a:ea typeface="微軟正黑體" panose="020B0604030504040204" pitchFamily="34" charset="-120"/>
            </a:rPr>
            <a:t>人类老师引导文字接龙的方向</a:t>
          </a:r>
        </a:p>
      </dsp:txBody>
      <dsp:txXfrm>
        <a:off x="48433" y="1185862"/>
        <a:ext cx="10418734" cy="895294"/>
      </dsp:txXfrm>
    </dsp:sp>
    <dsp:sp modelId="{D7A2227B-1285-4A31-B4D7-09813EA65159}">
      <dsp:nvSpPr>
        <dsp:cNvPr id="0" name=""/>
        <dsp:cNvSpPr/>
      </dsp:nvSpPr>
      <dsp:spPr>
        <a:xfrm>
          <a:off x="0" y="2221749"/>
          <a:ext cx="10515600" cy="992160"/>
        </a:xfrm>
        <a:prstGeom prst="roundRect">
          <a:avLst/>
        </a:prstGeom>
        <a:solidFill>
          <a:schemeClr val="accent4">
            <a:hueOff val="-554057"/>
            <a:satOff val="-3553"/>
            <a:lumOff val="916"/>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altLang="zh-TW" sz="3200" kern="1200" dirty="0">
              <a:latin typeface="微軟正黑體" panose="020B0604030504040204" pitchFamily="34" charset="-120"/>
              <a:ea typeface="微軟正黑體" panose="020B0604030504040204" pitchFamily="34" charset="-120"/>
            </a:rPr>
            <a:t>3. </a:t>
          </a:r>
          <a:r>
            <a:rPr lang="zh-TW" altLang="en-US" sz="3200" kern="1200" dirty="0">
              <a:latin typeface="微軟正黑體" panose="020B0604030504040204" pitchFamily="34" charset="-120"/>
              <a:ea typeface="微軟正黑體" panose="020B0604030504040204" pitchFamily="34" charset="-120"/>
            </a:rPr>
            <a:t>模仿人类老师的喜好</a:t>
          </a:r>
        </a:p>
      </dsp:txBody>
      <dsp:txXfrm>
        <a:off x="48433" y="2270182"/>
        <a:ext cx="10418734" cy="895294"/>
      </dsp:txXfrm>
    </dsp:sp>
    <dsp:sp modelId="{88A2153D-F998-4F9F-B167-90C519DA72AE}">
      <dsp:nvSpPr>
        <dsp:cNvPr id="0" name=""/>
        <dsp:cNvSpPr/>
      </dsp:nvSpPr>
      <dsp:spPr>
        <a:xfrm>
          <a:off x="0" y="3306069"/>
          <a:ext cx="10515600" cy="992160"/>
        </a:xfrm>
        <a:prstGeom prst="roundRect">
          <a:avLst/>
        </a:prstGeom>
        <a:solidFill>
          <a:schemeClr val="accent4">
            <a:hueOff val="-831085"/>
            <a:satOff val="-5329"/>
            <a:lumOff val="1374"/>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altLang="zh-TW" sz="3200" kern="1200" dirty="0">
              <a:latin typeface="微軟正黑體" panose="020B0604030504040204" pitchFamily="34" charset="-120"/>
              <a:ea typeface="微軟正黑體" panose="020B0604030504040204" pitchFamily="34" charset="-120"/>
            </a:rPr>
            <a:t>4. </a:t>
          </a:r>
          <a:r>
            <a:rPr lang="zh-TW" altLang="en-US" sz="3200" kern="1200" dirty="0">
              <a:latin typeface="微軟正黑體" panose="020B0604030504040204" pitchFamily="34" charset="-120"/>
              <a:ea typeface="微軟正黑體" panose="020B0604030504040204" pitchFamily="34" charset="-120"/>
            </a:rPr>
            <a:t>用增强式学习向模拟老师学习</a:t>
          </a:r>
        </a:p>
      </dsp:txBody>
      <dsp:txXfrm>
        <a:off x="48433" y="3354502"/>
        <a:ext cx="10418734" cy="89529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5B89EA-BFE0-4BD1-8E40-4CFD88793B54}">
      <dsp:nvSpPr>
        <dsp:cNvPr id="0" name=""/>
        <dsp:cNvSpPr/>
      </dsp:nvSpPr>
      <dsp:spPr>
        <a:xfrm>
          <a:off x="0" y="53109"/>
          <a:ext cx="10515600" cy="992160"/>
        </a:xfrm>
        <a:prstGeom prst="roundRect">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altLang="zh-TW" sz="3200" kern="1200" dirty="0">
              <a:latin typeface="微軟正黑體" panose="020B0604030504040204" pitchFamily="34" charset="-120"/>
              <a:ea typeface="微軟正黑體" panose="020B0604030504040204" pitchFamily="34" charset="-120"/>
            </a:rPr>
            <a:t>1. </a:t>
          </a:r>
          <a:r>
            <a:rPr lang="zh-TW" altLang="en-US" sz="3200" kern="1200" dirty="0">
              <a:latin typeface="微軟正黑體" panose="020B0604030504040204" pitchFamily="34" charset="-120"/>
              <a:ea typeface="微軟正黑體" panose="020B0604030504040204" pitchFamily="34" charset="-120"/>
            </a:rPr>
            <a:t>学习文字接龙</a:t>
          </a:r>
        </a:p>
      </dsp:txBody>
      <dsp:txXfrm>
        <a:off x="48433" y="101542"/>
        <a:ext cx="10418734" cy="895294"/>
      </dsp:txXfrm>
    </dsp:sp>
    <dsp:sp modelId="{BD60B3A6-778C-47C2-A21D-2138CF777C25}">
      <dsp:nvSpPr>
        <dsp:cNvPr id="0" name=""/>
        <dsp:cNvSpPr/>
      </dsp:nvSpPr>
      <dsp:spPr>
        <a:xfrm>
          <a:off x="0" y="1137429"/>
          <a:ext cx="10515600" cy="992160"/>
        </a:xfrm>
        <a:prstGeom prst="roundRect">
          <a:avLst/>
        </a:prstGeom>
        <a:solidFill>
          <a:schemeClr val="accent4">
            <a:hueOff val="-277028"/>
            <a:satOff val="-1776"/>
            <a:lumOff val="458"/>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altLang="zh-TW" sz="3200" kern="1200" dirty="0">
              <a:latin typeface="微軟正黑體" panose="020B0604030504040204" pitchFamily="34" charset="-120"/>
              <a:ea typeface="微軟正黑體" panose="020B0604030504040204" pitchFamily="34" charset="-120"/>
            </a:rPr>
            <a:t>2. </a:t>
          </a:r>
          <a:r>
            <a:rPr lang="zh-TW" altLang="en-US" sz="3200" kern="1200" dirty="0">
              <a:latin typeface="微軟正黑體" panose="020B0604030504040204" pitchFamily="34" charset="-120"/>
              <a:ea typeface="微軟正黑體" panose="020B0604030504040204" pitchFamily="34" charset="-120"/>
            </a:rPr>
            <a:t>人类老师引导文字接龙的方向</a:t>
          </a:r>
        </a:p>
      </dsp:txBody>
      <dsp:txXfrm>
        <a:off x="48433" y="1185862"/>
        <a:ext cx="10418734" cy="895294"/>
      </dsp:txXfrm>
    </dsp:sp>
    <dsp:sp modelId="{D7A2227B-1285-4A31-B4D7-09813EA65159}">
      <dsp:nvSpPr>
        <dsp:cNvPr id="0" name=""/>
        <dsp:cNvSpPr/>
      </dsp:nvSpPr>
      <dsp:spPr>
        <a:xfrm>
          <a:off x="0" y="2221749"/>
          <a:ext cx="10515600" cy="992160"/>
        </a:xfrm>
        <a:prstGeom prst="roundRect">
          <a:avLst/>
        </a:prstGeom>
        <a:solidFill>
          <a:schemeClr val="accent4">
            <a:hueOff val="-554057"/>
            <a:satOff val="-3553"/>
            <a:lumOff val="916"/>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altLang="zh-TW" sz="3200" kern="1200" dirty="0">
              <a:latin typeface="微軟正黑體" panose="020B0604030504040204" pitchFamily="34" charset="-120"/>
              <a:ea typeface="微軟正黑體" panose="020B0604030504040204" pitchFamily="34" charset="-120"/>
            </a:rPr>
            <a:t>3. </a:t>
          </a:r>
          <a:r>
            <a:rPr lang="zh-TW" altLang="en-US" sz="3200" kern="1200" dirty="0">
              <a:latin typeface="微軟正黑體" panose="020B0604030504040204" pitchFamily="34" charset="-120"/>
              <a:ea typeface="微軟正黑體" panose="020B0604030504040204" pitchFamily="34" charset="-120"/>
            </a:rPr>
            <a:t>模仿人类老师的喜好</a:t>
          </a:r>
        </a:p>
      </dsp:txBody>
      <dsp:txXfrm>
        <a:off x="48433" y="2270182"/>
        <a:ext cx="10418734" cy="895294"/>
      </dsp:txXfrm>
    </dsp:sp>
    <dsp:sp modelId="{88A2153D-F998-4F9F-B167-90C519DA72AE}">
      <dsp:nvSpPr>
        <dsp:cNvPr id="0" name=""/>
        <dsp:cNvSpPr/>
      </dsp:nvSpPr>
      <dsp:spPr>
        <a:xfrm>
          <a:off x="0" y="3306069"/>
          <a:ext cx="10515600" cy="992160"/>
        </a:xfrm>
        <a:prstGeom prst="roundRect">
          <a:avLst/>
        </a:prstGeom>
        <a:solidFill>
          <a:schemeClr val="accent4">
            <a:hueOff val="-831085"/>
            <a:satOff val="-5329"/>
            <a:lumOff val="1374"/>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altLang="zh-TW" sz="3200" kern="1200" dirty="0">
              <a:latin typeface="微軟正黑體" panose="020B0604030504040204" pitchFamily="34" charset="-120"/>
              <a:ea typeface="微軟正黑體" panose="020B0604030504040204" pitchFamily="34" charset="-120"/>
            </a:rPr>
            <a:t>4. </a:t>
          </a:r>
          <a:r>
            <a:rPr lang="zh-TW" altLang="en-US" sz="3200" kern="1200" dirty="0">
              <a:latin typeface="微軟正黑體" panose="020B0604030504040204" pitchFamily="34" charset="-120"/>
              <a:ea typeface="微軟正黑體" panose="020B0604030504040204" pitchFamily="34" charset="-120"/>
            </a:rPr>
            <a:t>用增强式学习向模拟老师学习</a:t>
          </a:r>
        </a:p>
      </dsp:txBody>
      <dsp:txXfrm>
        <a:off x="48433" y="3354502"/>
        <a:ext cx="10418734" cy="89529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5B89EA-BFE0-4BD1-8E40-4CFD88793B54}">
      <dsp:nvSpPr>
        <dsp:cNvPr id="0" name=""/>
        <dsp:cNvSpPr/>
      </dsp:nvSpPr>
      <dsp:spPr>
        <a:xfrm>
          <a:off x="0" y="53109"/>
          <a:ext cx="10515600" cy="992160"/>
        </a:xfrm>
        <a:prstGeom prst="roundRect">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altLang="zh-TW" sz="3200" kern="1200" dirty="0">
              <a:latin typeface="微軟正黑體" panose="020B0604030504040204" pitchFamily="34" charset="-120"/>
              <a:ea typeface="微軟正黑體" panose="020B0604030504040204" pitchFamily="34" charset="-120"/>
            </a:rPr>
            <a:t>1. </a:t>
          </a:r>
          <a:r>
            <a:rPr lang="zh-TW" altLang="en-US" sz="3200" kern="1200" dirty="0">
              <a:latin typeface="微軟正黑體" panose="020B0604030504040204" pitchFamily="34" charset="-120"/>
              <a:ea typeface="微軟正黑體" panose="020B0604030504040204" pitchFamily="34" charset="-120"/>
            </a:rPr>
            <a:t>学习文字接龙</a:t>
          </a:r>
        </a:p>
      </dsp:txBody>
      <dsp:txXfrm>
        <a:off x="48433" y="101542"/>
        <a:ext cx="10418734" cy="895294"/>
      </dsp:txXfrm>
    </dsp:sp>
    <dsp:sp modelId="{BD60B3A6-778C-47C2-A21D-2138CF777C25}">
      <dsp:nvSpPr>
        <dsp:cNvPr id="0" name=""/>
        <dsp:cNvSpPr/>
      </dsp:nvSpPr>
      <dsp:spPr>
        <a:xfrm>
          <a:off x="0" y="1137429"/>
          <a:ext cx="10515600" cy="992160"/>
        </a:xfrm>
        <a:prstGeom prst="roundRect">
          <a:avLst/>
        </a:prstGeom>
        <a:solidFill>
          <a:schemeClr val="accent4">
            <a:hueOff val="-277028"/>
            <a:satOff val="-1776"/>
            <a:lumOff val="458"/>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altLang="zh-TW" sz="3200" kern="1200" dirty="0">
              <a:latin typeface="微軟正黑體" panose="020B0604030504040204" pitchFamily="34" charset="-120"/>
              <a:ea typeface="微軟正黑體" panose="020B0604030504040204" pitchFamily="34" charset="-120"/>
            </a:rPr>
            <a:t>2. </a:t>
          </a:r>
          <a:r>
            <a:rPr lang="zh-TW" altLang="en-US" sz="3200" kern="1200" dirty="0">
              <a:latin typeface="微軟正黑體" panose="020B0604030504040204" pitchFamily="34" charset="-120"/>
              <a:ea typeface="微軟正黑體" panose="020B0604030504040204" pitchFamily="34" charset="-120"/>
            </a:rPr>
            <a:t>人类老师引导文字接龙的方向</a:t>
          </a:r>
        </a:p>
      </dsp:txBody>
      <dsp:txXfrm>
        <a:off x="48433" y="1185862"/>
        <a:ext cx="10418734" cy="895294"/>
      </dsp:txXfrm>
    </dsp:sp>
    <dsp:sp modelId="{D7A2227B-1285-4A31-B4D7-09813EA65159}">
      <dsp:nvSpPr>
        <dsp:cNvPr id="0" name=""/>
        <dsp:cNvSpPr/>
      </dsp:nvSpPr>
      <dsp:spPr>
        <a:xfrm>
          <a:off x="0" y="2221749"/>
          <a:ext cx="10515600" cy="992160"/>
        </a:xfrm>
        <a:prstGeom prst="roundRect">
          <a:avLst/>
        </a:prstGeom>
        <a:solidFill>
          <a:schemeClr val="accent4">
            <a:hueOff val="-554057"/>
            <a:satOff val="-3553"/>
            <a:lumOff val="916"/>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altLang="zh-TW" sz="3200" kern="1200" dirty="0">
              <a:latin typeface="微軟正黑體" panose="020B0604030504040204" pitchFamily="34" charset="-120"/>
              <a:ea typeface="微軟正黑體" panose="020B0604030504040204" pitchFamily="34" charset="-120"/>
            </a:rPr>
            <a:t>3. </a:t>
          </a:r>
          <a:r>
            <a:rPr lang="zh-TW" altLang="en-US" sz="3200" kern="1200" dirty="0">
              <a:latin typeface="微軟正黑體" panose="020B0604030504040204" pitchFamily="34" charset="-120"/>
              <a:ea typeface="微軟正黑體" panose="020B0604030504040204" pitchFamily="34" charset="-120"/>
            </a:rPr>
            <a:t>模仿人类老师的喜好</a:t>
          </a:r>
        </a:p>
      </dsp:txBody>
      <dsp:txXfrm>
        <a:off x="48433" y="2270182"/>
        <a:ext cx="10418734" cy="895294"/>
      </dsp:txXfrm>
    </dsp:sp>
    <dsp:sp modelId="{88A2153D-F998-4F9F-B167-90C519DA72AE}">
      <dsp:nvSpPr>
        <dsp:cNvPr id="0" name=""/>
        <dsp:cNvSpPr/>
      </dsp:nvSpPr>
      <dsp:spPr>
        <a:xfrm>
          <a:off x="0" y="3306069"/>
          <a:ext cx="10515600" cy="992160"/>
        </a:xfrm>
        <a:prstGeom prst="roundRect">
          <a:avLst/>
        </a:prstGeom>
        <a:solidFill>
          <a:schemeClr val="accent4">
            <a:hueOff val="-831085"/>
            <a:satOff val="-5329"/>
            <a:lumOff val="1374"/>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altLang="zh-TW" sz="3200" kern="1200" dirty="0">
              <a:latin typeface="微軟正黑體" panose="020B0604030504040204" pitchFamily="34" charset="-120"/>
              <a:ea typeface="微軟正黑體" panose="020B0604030504040204" pitchFamily="34" charset="-120"/>
            </a:rPr>
            <a:t>4. </a:t>
          </a:r>
          <a:r>
            <a:rPr lang="zh-TW" altLang="en-US" sz="3200" kern="1200" dirty="0">
              <a:latin typeface="微軟正黑體" panose="020B0604030504040204" pitchFamily="34" charset="-120"/>
              <a:ea typeface="微軟正黑體" panose="020B0604030504040204" pitchFamily="34" charset="-120"/>
            </a:rPr>
            <a:t>用增强式学习向模拟老师学习</a:t>
          </a:r>
        </a:p>
      </dsp:txBody>
      <dsp:txXfrm>
        <a:off x="48433" y="3354502"/>
        <a:ext cx="10418734" cy="895294"/>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3E68AFB6-B66B-69FF-B6A3-47CFC204EAC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4783B4C5-BF0B-ADC7-9EBD-3CCBAFA8A19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9C996B-4679-4BF2-8E12-FB74ABDDCA86}" type="datetimeFigureOut">
              <a:rPr lang="zh-CN" altLang="en-US" smtClean="0"/>
              <a:t>2023/8/17</a:t>
            </a:fld>
            <a:endParaRPr lang="zh-CN" altLang="en-US"/>
          </a:p>
        </p:txBody>
      </p:sp>
      <p:sp>
        <p:nvSpPr>
          <p:cNvPr id="4" name="页脚占位符 3">
            <a:extLst>
              <a:ext uri="{FF2B5EF4-FFF2-40B4-BE49-F238E27FC236}">
                <a16:creationId xmlns:a16="http://schemas.microsoft.com/office/drawing/2014/main" id="{842EEE81-E105-6475-DB0B-D66B06522AE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A4C9ED71-8A9F-B511-75C2-23306AC3DB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E9EF453-8871-4AB5-B239-45C98CE1DF01}" type="slidenum">
              <a:rPr lang="zh-CN" altLang="en-US" smtClean="0"/>
              <a:t>‹#›</a:t>
            </a:fld>
            <a:endParaRPr lang="zh-CN" altLang="en-US"/>
          </a:p>
        </p:txBody>
      </p:sp>
    </p:spTree>
    <p:extLst>
      <p:ext uri="{BB962C8B-B14F-4D97-AF65-F5344CB8AC3E}">
        <p14:creationId xmlns:p14="http://schemas.microsoft.com/office/powerpoint/2010/main" val="35270418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84FC95-5870-7B48-A299-40F578AD21C8}" type="datetimeFigureOut">
              <a:rPr kumimoji="1" lang="zh-CN" altLang="en-US" smtClean="0"/>
              <a:t>2023/8/17</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3361C2-44BF-C44C-81EE-E4BFADE101FF}" type="slidenum">
              <a:rPr kumimoji="1" lang="zh-CN" altLang="en-US" smtClean="0"/>
              <a:t>‹#›</a:t>
            </a:fld>
            <a:endParaRPr kumimoji="1" lang="zh-CN" altLang="en-US"/>
          </a:p>
        </p:txBody>
      </p:sp>
    </p:spTree>
    <p:extLst>
      <p:ext uri="{BB962C8B-B14F-4D97-AF65-F5344CB8AC3E}">
        <p14:creationId xmlns:p14="http://schemas.microsoft.com/office/powerpoint/2010/main" val="3155646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800" kern="100">
                <a:effectLst/>
                <a:latin typeface="等线" panose="02010600030101010101" pitchFamily="2" charset="-122"/>
                <a:ea typeface="等线" panose="02010600030101010101" pitchFamily="2" charset="-122"/>
                <a:cs typeface="Times New Roman" panose="02020603050405020304" pitchFamily="18" charset="0"/>
              </a:rPr>
              <a:t>尊敬的各位院士、各位老师，非常荣幸今天能在这里跟大家探讨。我是计算中心的张正德，去年所引进专门从事</a:t>
            </a:r>
            <a:r>
              <a:rPr lang="en-US" altLang="zh-CN" sz="1800" kern="100">
                <a:effectLst/>
                <a:latin typeface="等线" panose="02010600030101010101" pitchFamily="2" charset="-122"/>
                <a:ea typeface="等线" panose="02010600030101010101" pitchFamily="2" charset="-122"/>
                <a:cs typeface="Times New Roman" panose="02020603050405020304" pitchFamily="18" charset="0"/>
              </a:rPr>
              <a:t>AI</a:t>
            </a:r>
            <a:r>
              <a:rPr lang="zh-CN" altLang="en-US" sz="1800" kern="100">
                <a:effectLst/>
                <a:latin typeface="等线" panose="02010600030101010101" pitchFamily="2" charset="-122"/>
                <a:ea typeface="等线" panose="02010600030101010101" pitchFamily="2" charset="-122"/>
                <a:cs typeface="Times New Roman" panose="02020603050405020304" pitchFamily="18" charset="0"/>
              </a:rPr>
              <a:t>与高能物理的交叉研究。</a:t>
            </a:r>
            <a:br>
              <a:rPr lang="en-US" altLang="zh-CN" sz="1800" kern="100">
                <a:effectLst/>
                <a:latin typeface="等线" panose="02010600030101010101" pitchFamily="2" charset="-122"/>
                <a:ea typeface="等线" panose="02010600030101010101" pitchFamily="2" charset="-122"/>
                <a:cs typeface="Times New Roman" panose="02020603050405020304" pitchFamily="18" charset="0"/>
              </a:rPr>
            </a:br>
            <a:r>
              <a:rPr lang="zh-CN" altLang="en-US" sz="1800" kern="100">
                <a:effectLst/>
                <a:latin typeface="等线" panose="02010600030101010101" pitchFamily="2" charset="-122"/>
                <a:ea typeface="等线" panose="02010600030101010101" pitchFamily="2" charset="-122"/>
                <a:cs typeface="Times New Roman" panose="02020603050405020304" pitchFamily="18" charset="0"/>
              </a:rPr>
              <a:t>国科大粒子物理与核物理的博士，博后期间在上海交大专用从事深度学习算法的研究，</a:t>
            </a:r>
            <a:endParaRPr lang="zh-CN" altLang="zh-CN" sz="1800" kern="10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1</a:t>
            </a:fld>
            <a:endParaRPr kumimoji="1" lang="zh-CN" altLang="en-US"/>
          </a:p>
        </p:txBody>
      </p:sp>
    </p:spTree>
    <p:extLst>
      <p:ext uri="{BB962C8B-B14F-4D97-AF65-F5344CB8AC3E}">
        <p14:creationId xmlns:p14="http://schemas.microsoft.com/office/powerpoint/2010/main" val="2221138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科技部部长王志刚在</a:t>
            </a:r>
            <a:r>
              <a:rPr kumimoji="1" lang="en-US" altLang="zh-CN" dirty="0"/>
              <a:t>2023</a:t>
            </a:r>
            <a:r>
              <a:rPr kumimoji="1" lang="zh-CN" altLang="en-US" dirty="0"/>
              <a:t>年两会上</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17EC1-A5BC-2E4D-BD73-CE0F8AFAF0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817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1200" kern="1200" dirty="0">
                <a:solidFill>
                  <a:schemeClr val="tx1"/>
                </a:solidFill>
                <a:latin typeface="+mj-ea"/>
                <a:ea typeface="+mn-ea"/>
                <a:cs typeface="+mn-cs"/>
              </a:rPr>
              <a:t>文本大模型和</a:t>
            </a:r>
            <a:r>
              <a:rPr kumimoji="1" lang="en-US" altLang="zh-CN" sz="1200" kern="1200" dirty="0">
                <a:solidFill>
                  <a:schemeClr val="tx1"/>
                </a:solidFill>
                <a:latin typeface="+mj-ea"/>
                <a:ea typeface="+mn-ea"/>
                <a:cs typeface="+mn-cs"/>
              </a:rPr>
              <a:t>CV</a:t>
            </a:r>
            <a:r>
              <a:rPr kumimoji="1" lang="zh-CN" altLang="en-US" sz="1200" kern="1200" dirty="0">
                <a:solidFill>
                  <a:schemeClr val="tx1"/>
                </a:solidFill>
                <a:latin typeface="+mj-ea"/>
                <a:ea typeface="+mn-ea"/>
                <a:cs typeface="+mn-cs"/>
              </a:rPr>
              <a:t>大模型。</a:t>
            </a:r>
          </a:p>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1200" kern="1200" dirty="0">
                <a:solidFill>
                  <a:schemeClr val="tx1"/>
                </a:solidFill>
                <a:latin typeface="+mj-ea"/>
                <a:ea typeface="+mn-ea"/>
                <a:cs typeface="+mn-cs"/>
              </a:rPr>
              <a:t>可行路径。</a:t>
            </a:r>
          </a:p>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1200" kern="1200" dirty="0">
                <a:solidFill>
                  <a:schemeClr val="tx1"/>
                </a:solidFill>
                <a:latin typeface="+mj-ea"/>
                <a:ea typeface="+mn-ea"/>
                <a:cs typeface="+mn-cs"/>
              </a:rPr>
              <a:t>任务三模块</a:t>
            </a:r>
            <a:endParaRPr kumimoji="1" lang="en-US" altLang="zh-CN" sz="1200" kern="1200" dirty="0">
              <a:solidFill>
                <a:schemeClr val="tx1"/>
              </a:solidFill>
              <a:latin typeface="+mj-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1" lang="en-US" altLang="zh-CN" sz="1200" kern="1200" dirty="0">
              <a:solidFill>
                <a:schemeClr val="tx1"/>
              </a:solidFill>
              <a:latin typeface="+mj-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1200" kern="1200" dirty="0">
                <a:solidFill>
                  <a:schemeClr val="tx1"/>
                </a:solidFill>
                <a:latin typeface="+mj-ea"/>
                <a:ea typeface="+mn-ea"/>
                <a:cs typeface="+mn-cs"/>
              </a:rPr>
              <a:t>SAM </a:t>
            </a:r>
            <a:r>
              <a:rPr kumimoji="1" lang="zh-CN" altLang="en-US" sz="1200" kern="1200" dirty="0">
                <a:solidFill>
                  <a:schemeClr val="tx1"/>
                </a:solidFill>
                <a:latin typeface="+mj-ea"/>
                <a:ea typeface="+mn-ea"/>
                <a:cs typeface="+mn-cs"/>
              </a:rPr>
              <a:t>源自于 </a:t>
            </a:r>
            <a:r>
              <a:rPr kumimoji="1" lang="en-US" altLang="zh-CN" sz="1200" kern="1200" dirty="0">
                <a:solidFill>
                  <a:schemeClr val="tx1"/>
                </a:solidFill>
                <a:latin typeface="+mj-ea"/>
                <a:ea typeface="+mn-ea"/>
                <a:cs typeface="+mn-cs"/>
              </a:rPr>
              <a:t>2023 </a:t>
            </a:r>
            <a:r>
              <a:rPr kumimoji="1" lang="zh-CN" altLang="en-US" sz="1200" kern="1200" dirty="0">
                <a:solidFill>
                  <a:schemeClr val="tx1"/>
                </a:solidFill>
                <a:latin typeface="+mj-ea"/>
                <a:ea typeface="+mn-ea"/>
                <a:cs typeface="+mn-cs"/>
              </a:rPr>
              <a:t>年 </a:t>
            </a:r>
            <a:r>
              <a:rPr kumimoji="1" lang="en-US" altLang="zh-CN" sz="1200" kern="1200" dirty="0">
                <a:solidFill>
                  <a:schemeClr val="tx1"/>
                </a:solidFill>
                <a:latin typeface="+mj-ea"/>
                <a:ea typeface="+mn-ea"/>
                <a:cs typeface="+mn-cs"/>
              </a:rPr>
              <a:t>Meta </a:t>
            </a:r>
            <a:r>
              <a:rPr kumimoji="1" lang="zh-CN" altLang="en-US" sz="1200" kern="1200" dirty="0">
                <a:solidFill>
                  <a:schemeClr val="tx1"/>
                </a:solidFill>
                <a:latin typeface="+mj-ea"/>
                <a:ea typeface="+mn-ea"/>
                <a:cs typeface="+mn-cs"/>
              </a:rPr>
              <a:t>的 </a:t>
            </a:r>
            <a:r>
              <a:rPr kumimoji="1" lang="en-US" altLang="zh-CN" sz="1200" kern="1200" dirty="0">
                <a:solidFill>
                  <a:schemeClr val="tx1"/>
                </a:solidFill>
                <a:latin typeface="+mj-ea"/>
                <a:ea typeface="+mn-ea"/>
                <a:cs typeface="+mn-cs"/>
              </a:rPr>
              <a:t>Segment Anything (SA) </a:t>
            </a:r>
            <a:r>
              <a:rPr kumimoji="1" lang="zh-CN" altLang="en-US" sz="1200" kern="1200" dirty="0">
                <a:solidFill>
                  <a:schemeClr val="tx1"/>
                </a:solidFill>
                <a:latin typeface="+mj-ea"/>
                <a:ea typeface="+mn-ea"/>
                <a:cs typeface="+mn-cs"/>
              </a:rPr>
              <a:t>项目。该项目发现在 </a:t>
            </a:r>
            <a:r>
              <a:rPr kumimoji="1" lang="en-US" altLang="zh-CN" sz="1200" kern="1200" dirty="0">
                <a:solidFill>
                  <a:schemeClr val="tx1"/>
                </a:solidFill>
                <a:latin typeface="+mj-ea"/>
                <a:ea typeface="+mn-ea"/>
                <a:cs typeface="+mn-cs"/>
              </a:rPr>
              <a:t>NLP </a:t>
            </a:r>
            <a:r>
              <a:rPr kumimoji="1" lang="zh-CN" altLang="en-US" sz="1200" kern="1200" dirty="0">
                <a:solidFill>
                  <a:schemeClr val="tx1"/>
                </a:solidFill>
                <a:latin typeface="+mj-ea"/>
                <a:ea typeface="+mn-ea"/>
                <a:cs typeface="+mn-cs"/>
              </a:rPr>
              <a:t>和 </a:t>
            </a:r>
            <a:r>
              <a:rPr kumimoji="1" lang="en-US" altLang="zh-CN" sz="1200" kern="1200" dirty="0">
                <a:solidFill>
                  <a:schemeClr val="tx1"/>
                </a:solidFill>
                <a:latin typeface="+mj-ea"/>
                <a:ea typeface="+mn-ea"/>
                <a:cs typeface="+mn-cs"/>
              </a:rPr>
              <a:t>CV </a:t>
            </a:r>
            <a:r>
              <a:rPr kumimoji="1" lang="zh-CN" altLang="en-US" sz="1200" kern="1200" dirty="0">
                <a:solidFill>
                  <a:schemeClr val="tx1"/>
                </a:solidFill>
                <a:latin typeface="+mj-ea"/>
                <a:ea typeface="+mn-ea"/>
                <a:cs typeface="+mn-cs"/>
              </a:rPr>
              <a:t>领域中出现的基础模型表现出较强的性能，</a:t>
            </a:r>
            <a:r>
              <a:rPr kumimoji="1" lang="zh-CN" altLang="en-US" sz="1200" dirty="0">
                <a:solidFill>
                  <a:schemeClr val="tx1"/>
                </a:solidFill>
                <a:latin typeface="+mj-ea"/>
              </a:rPr>
              <a:t>研究人员试图建立一个类似的模型来统一整个图像分割任务。然而，在分割领域的可用数据较为缺乏，这与他们的设计目的不同。因此，如下图</a:t>
            </a:r>
            <a:r>
              <a:rPr kumimoji="1" lang="en-US" altLang="zh-CN" sz="1200" dirty="0">
                <a:solidFill>
                  <a:schemeClr val="tx1"/>
                </a:solidFill>
                <a:latin typeface="+mj-ea"/>
              </a:rPr>
              <a:t> </a:t>
            </a:r>
            <a:r>
              <a:rPr kumimoji="1" lang="zh-CN" altLang="en-US" sz="1200" dirty="0">
                <a:solidFill>
                  <a:schemeClr val="tx1"/>
                </a:solidFill>
                <a:latin typeface="+mj-ea"/>
              </a:rPr>
              <a:t>所示，</a:t>
            </a:r>
            <a:r>
              <a:rPr kumimoji="1" lang="zh-CN" altLang="en-US" sz="1200" kern="1200" dirty="0">
                <a:solidFill>
                  <a:schemeClr val="tx1"/>
                </a:solidFill>
                <a:latin typeface="+mj-ea"/>
                <a:ea typeface="+mn-ea"/>
                <a:cs typeface="+mn-cs"/>
              </a:rPr>
              <a:t>研究者将路径分为任务、模型和数据三个步骤。</a:t>
            </a:r>
            <a:endParaRPr kumimoji="1" lang="en-US" altLang="zh-CN" sz="1200" kern="1200" dirty="0">
              <a:solidFill>
                <a:schemeClr val="tx1"/>
              </a:solidFill>
              <a:latin typeface="+mj-ea"/>
              <a:ea typeface="+mn-ea"/>
              <a:cs typeface="+mn-cs"/>
            </a:endParaRP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CDC9B2-B5E5-4EBB-8180-C03CB5185E3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latin typeface="+mj-ea"/>
                <a:ea typeface="+mj-ea"/>
                <a:sym typeface="+mn-ea"/>
              </a:rPr>
              <a:t>NLP</a:t>
            </a:r>
            <a:r>
              <a:rPr kumimoji="1" lang="zh-CN" altLang="en-US" dirty="0">
                <a:latin typeface="+mj-ea"/>
                <a:ea typeface="+mj-ea"/>
                <a:sym typeface="+mn-ea"/>
              </a:rPr>
              <a:t>和计算机视觉领域前沿的基础模型已经证明，利用</a:t>
            </a:r>
            <a:r>
              <a:rPr kumimoji="1" lang="en-US" altLang="zh-CN" dirty="0">
                <a:latin typeface="+mj-ea"/>
                <a:ea typeface="+mj-ea"/>
                <a:sym typeface="+mn-ea"/>
              </a:rPr>
              <a:t>“</a:t>
            </a:r>
            <a:r>
              <a:rPr kumimoji="1" lang="zh-CN" altLang="en-US" dirty="0">
                <a:latin typeface="+mj-ea"/>
                <a:ea typeface="+mj-ea"/>
                <a:sym typeface="+mn-ea"/>
              </a:rPr>
              <a:t>提示</a:t>
            </a:r>
            <a:r>
              <a:rPr kumimoji="1" lang="en-US" altLang="zh-CN" dirty="0">
                <a:latin typeface="+mj-ea"/>
                <a:ea typeface="+mj-ea"/>
                <a:sym typeface="+mn-ea"/>
              </a:rPr>
              <a:t>”</a:t>
            </a:r>
            <a:r>
              <a:rPr kumimoji="1" lang="zh-CN" altLang="en-US" dirty="0">
                <a:latin typeface="+mj-ea"/>
                <a:ea typeface="+mj-ea"/>
                <a:sym typeface="+mn-ea"/>
              </a:rPr>
              <a:t>技术可以实现零或少量样本学习，适用于新的数据集和任务。受此启发，我们提出了可提示分割任务，旨在通过给定分割提示，生成有效的分割掩码（如右图所示）</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CDC9B2-B5E5-4EBB-8180-C03CB5185E3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CLIP (Contrastive Language-Image Pre-Training) </a:t>
            </a:r>
            <a:r>
              <a:rPr lang="zh-CN" altLang="en-US" sz="1200" b="0" i="0" kern="1200" dirty="0">
                <a:solidFill>
                  <a:schemeClr val="tx1"/>
                </a:solidFill>
                <a:effectLst/>
                <a:latin typeface="+mn-lt"/>
                <a:ea typeface="+mn-ea"/>
                <a:cs typeface="+mn-cs"/>
              </a:rPr>
              <a:t>是由 </a:t>
            </a:r>
            <a:r>
              <a:rPr lang="en-US" altLang="zh-CN" sz="1200" b="0" i="0" u="none" strike="noStrike" kern="1200" dirty="0" err="1">
                <a:solidFill>
                  <a:schemeClr val="tx1"/>
                </a:solidFill>
                <a:effectLst/>
                <a:latin typeface="+mn-lt"/>
                <a:ea typeface="+mn-ea"/>
                <a:cs typeface="+mn-cs"/>
              </a:rPr>
              <a:t>OpenAI</a:t>
            </a:r>
            <a:r>
              <a:rPr lang="en-US" altLang="zh-CN" sz="1200" b="0" i="0" kern="1200" dirty="0">
                <a:solidFill>
                  <a:schemeClr val="tx1"/>
                </a:solidFill>
                <a:effectLst/>
                <a:latin typeface="+mn-lt"/>
                <a:ea typeface="+mn-ea"/>
                <a:cs typeface="+mn-cs"/>
              </a:rPr>
              <a:t> </a:t>
            </a:r>
            <a:r>
              <a:rPr lang="zh-CN" altLang="en-US" sz="1200" b="0" i="0" kern="1200" dirty="0">
                <a:solidFill>
                  <a:schemeClr val="tx1"/>
                </a:solidFill>
                <a:effectLst/>
                <a:latin typeface="+mn-lt"/>
                <a:ea typeface="+mn-ea"/>
                <a:cs typeface="+mn-cs"/>
              </a:rPr>
              <a:t>提出的一种基于对比学习的跨模态预训练模型。</a:t>
            </a:r>
            <a:r>
              <a:rPr lang="en-US" altLang="zh-CN" sz="1200" b="0" i="0" kern="1200" dirty="0">
                <a:solidFill>
                  <a:schemeClr val="tx1"/>
                </a:solidFill>
                <a:effectLst/>
                <a:latin typeface="+mn-lt"/>
                <a:ea typeface="+mn-ea"/>
                <a:cs typeface="+mn-cs"/>
              </a:rPr>
              <a:t>CLIP </a:t>
            </a:r>
            <a:r>
              <a:rPr lang="zh-CN" altLang="en-US" sz="1200" b="0" i="0" kern="1200" dirty="0">
                <a:solidFill>
                  <a:schemeClr val="tx1"/>
                </a:solidFill>
                <a:effectLst/>
                <a:latin typeface="+mn-lt"/>
                <a:ea typeface="+mn-ea"/>
                <a:cs typeface="+mn-cs"/>
              </a:rPr>
              <a:t>可以同时处理图像和文本，并将其映射到同一向量空间中，从而使得图像和文本之间可以进行直接的比较和匹配。</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CDC9B2-B5E5-4EBB-8180-C03CB5185E3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Focal Loss </a:t>
            </a:r>
            <a:r>
              <a:rPr lang="zh-CN" altLang="en-US" sz="1200" b="0" i="0" kern="1200" dirty="0">
                <a:solidFill>
                  <a:schemeClr val="tx1"/>
                </a:solidFill>
                <a:effectLst/>
                <a:latin typeface="+mn-lt"/>
                <a:ea typeface="+mn-ea"/>
                <a:cs typeface="+mn-cs"/>
              </a:rPr>
              <a:t>是一种针对类别不平衡问题的损失函数，相比于传统的交叉熵损失函数，</a:t>
            </a:r>
            <a:r>
              <a:rPr lang="en-US" altLang="zh-CN" sz="1200" b="0" i="0" kern="1200" dirty="0">
                <a:solidFill>
                  <a:schemeClr val="tx1"/>
                </a:solidFill>
                <a:effectLst/>
                <a:latin typeface="+mn-lt"/>
                <a:ea typeface="+mn-ea"/>
                <a:cs typeface="+mn-cs"/>
              </a:rPr>
              <a:t>Focal Loss </a:t>
            </a:r>
            <a:r>
              <a:rPr lang="zh-CN" altLang="en-US" sz="1200" b="0" i="0" kern="1200" dirty="0">
                <a:solidFill>
                  <a:schemeClr val="tx1"/>
                </a:solidFill>
                <a:effectLst/>
                <a:latin typeface="+mn-lt"/>
                <a:ea typeface="+mn-ea"/>
                <a:cs typeface="+mn-cs"/>
              </a:rPr>
              <a:t>在类别不平衡问题上具有更好的效果，能够提高模型在困难样本上的分类准确率。</a:t>
            </a:r>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Dice </a:t>
            </a:r>
            <a:r>
              <a:rPr lang="zh-CN" altLang="en-US" sz="1200" b="0" i="0" kern="1200" dirty="0">
                <a:solidFill>
                  <a:schemeClr val="tx1"/>
                </a:solidFill>
                <a:effectLst/>
                <a:latin typeface="+mn-lt"/>
                <a:ea typeface="+mn-ea"/>
                <a:cs typeface="+mn-cs"/>
              </a:rPr>
              <a:t>损失函数主要用于像素级别的不平衡问题</a:t>
            </a:r>
          </a:p>
          <a:p>
            <a:endParaRPr lang="zh-CN" altLang="en-US" dirty="0"/>
          </a:p>
          <a:p>
            <a:endParaRPr lang="zh-CN" altLang="en-US" dirty="0"/>
          </a:p>
          <a:p>
            <a:r>
              <a:rPr lang="zh-CN" altLang="en-US" dirty="0"/>
              <a:t>计算机视觉用于目标检测的经典模型</a:t>
            </a:r>
            <a:r>
              <a:rPr lang="en-US" altLang="zh-CN" dirty="0"/>
              <a:t>YOLOv8</a:t>
            </a:r>
            <a:r>
              <a:rPr lang="zh-CN" altLang="en-US" dirty="0"/>
              <a:t>是在</a:t>
            </a:r>
            <a:r>
              <a:rPr lang="en-US" altLang="zh-CN" dirty="0"/>
              <a:t>11</a:t>
            </a:r>
            <a:r>
              <a:rPr lang="zh-CN" altLang="en-US" dirty="0"/>
              <a:t>万张图像上训练的。</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CDC9B2-B5E5-4EBB-8180-C03CB5185E3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a:t>
            </a:r>
            <a:r>
              <a:rPr lang="en-US" altLang="zh-CN" dirty="0"/>
              <a:t>1100</a:t>
            </a:r>
            <a:r>
              <a:rPr lang="zh-CN" altLang="en-US" dirty="0"/>
              <a:t>万图像和掩码怎么来的呢？</a:t>
            </a: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CDC9B2-B5E5-4EBB-8180-C03CB5185E3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图的目标数量：</a:t>
            </a:r>
            <a:r>
              <a:rPr lang="en-US" altLang="zh-CN"/>
              <a:t>50</a:t>
            </a:r>
            <a:r>
              <a:rPr lang="zh-CN" altLang="en-US"/>
              <a:t>，大于</a:t>
            </a:r>
            <a:r>
              <a:rPr lang="en-US" altLang="zh-CN"/>
              <a:t>500</a:t>
            </a:r>
            <a:r>
              <a:rPr lang="zh-CN" altLang="en-US"/>
              <a:t>，都有很大的效果</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上述数据用于训练后，得到了强大的模型，来看一下效果。</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CDC9B2-B5E5-4EBB-8180-C03CB5185E3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SAM</a:t>
            </a:r>
            <a:r>
              <a:rPr lang="zh-CN" altLang="en-US" dirty="0"/>
              <a:t>具有强大的零样本迁移能力。</a:t>
            </a:r>
          </a:p>
          <a:p>
            <a:r>
              <a:rPr lang="zh-CN" altLang="en-US" dirty="0"/>
              <a:t>在</a:t>
            </a:r>
            <a:r>
              <a:rPr lang="en-US" altLang="zh-CN" dirty="0"/>
              <a:t>23</a:t>
            </a:r>
            <a:r>
              <a:rPr lang="zh-CN" altLang="en-US" dirty="0"/>
              <a:t>个分割数据集上，与最强大的单点分割模型</a:t>
            </a:r>
            <a:r>
              <a:rPr lang="en-US" altLang="zh-CN" dirty="0"/>
              <a:t>RITM</a:t>
            </a:r>
            <a:r>
              <a:rPr lang="zh-CN" altLang="en-US" dirty="0"/>
              <a:t>进行测试，在</a:t>
            </a:r>
            <a:r>
              <a:rPr lang="en-US" altLang="zh-CN" dirty="0"/>
              <a:t>16</a:t>
            </a:r>
            <a:r>
              <a:rPr lang="zh-CN" altLang="en-US" dirty="0"/>
              <a:t>个数据集上</a:t>
            </a:r>
            <a:r>
              <a:rPr lang="en-US" altLang="zh-CN" dirty="0"/>
              <a:t>SAM</a:t>
            </a:r>
            <a:r>
              <a:rPr lang="zh-CN" altLang="en-US" dirty="0"/>
              <a:t>取得更好的效果</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CDC9B2-B5E5-4EBB-8180-C03CB5185E3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SAM</a:t>
            </a:r>
            <a:r>
              <a:rPr lang="zh-CN" altLang="en-US" dirty="0"/>
              <a:t>模型除了强大的零样本迁移能力，还具备小模型没有的任务迁移能力。</a:t>
            </a:r>
          </a:p>
          <a:p>
            <a:r>
              <a:rPr lang="zh-CN" altLang="en-US" dirty="0"/>
              <a:t>即</a:t>
            </a:r>
            <a:r>
              <a:rPr lang="en-US" altLang="zh-CN" dirty="0"/>
              <a:t>SAM</a:t>
            </a:r>
            <a:r>
              <a:rPr lang="zh-CN" altLang="en-US" dirty="0"/>
              <a:t>除了分割外，还能用于边缘检测。</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CDC9B2-B5E5-4EBB-8180-C03CB5185E3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我们所在</a:t>
            </a:r>
            <a:r>
              <a:rPr lang="en-US" altLang="zh-CN"/>
              <a:t>AI</a:t>
            </a:r>
            <a:r>
              <a:rPr lang="zh-CN" altLang="en-US"/>
              <a:t>方面早有布局，科研处希望我总结一下现状。</a:t>
            </a:r>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2</a:t>
            </a:fld>
            <a:endParaRPr kumimoji="1" lang="zh-CN" altLang="en-US"/>
          </a:p>
        </p:txBody>
      </p:sp>
    </p:spTree>
    <p:extLst>
      <p:ext uri="{BB962C8B-B14F-4D97-AF65-F5344CB8AC3E}">
        <p14:creationId xmlns:p14="http://schemas.microsoft.com/office/powerpoint/2010/main" val="24838375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a:p>
            <a:endParaRPr lang="en-US" altLang="zh-CN"/>
          </a:p>
          <a:p>
            <a:r>
              <a:rPr lang="en-US" altLang="zh-CN"/>
              <a:t>128</a:t>
            </a:r>
            <a:r>
              <a:rPr lang="zh-CN" altLang="en-US"/>
              <a:t>张</a:t>
            </a:r>
            <a:r>
              <a:rPr lang="en-US" altLang="zh-CN"/>
              <a:t>A100(80G) 19.5TFlops</a:t>
            </a:r>
            <a:r>
              <a:rPr lang="zh-CN" altLang="en-US"/>
              <a:t>，</a:t>
            </a:r>
            <a:r>
              <a:rPr lang="en-US" altLang="zh-CN"/>
              <a:t>10000G</a:t>
            </a:r>
            <a:r>
              <a:rPr lang="zh-CN" altLang="en-US"/>
              <a:t>显存，</a:t>
            </a:r>
            <a:endParaRPr lang="en-US" altLang="zh-CN"/>
          </a:p>
          <a:p>
            <a:endParaRPr lang="en-US" altLang="zh-CN"/>
          </a:p>
          <a:p>
            <a:r>
              <a:rPr lang="en-US" altLang="zh-CN" sz="12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2022</a:t>
            </a:r>
            <a:r>
              <a:rPr lang="zh-CN" altLang="en-US" sz="12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年</a:t>
            </a:r>
            <a:r>
              <a:rPr lang="en-US" altLang="zh-CN" sz="12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10</a:t>
            </a:r>
            <a:r>
              <a:rPr lang="zh-CN" altLang="en-US" sz="12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月到</a:t>
            </a:r>
            <a:r>
              <a:rPr lang="en-US" altLang="zh-CN" sz="12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23</a:t>
            </a:r>
            <a:r>
              <a:rPr lang="zh-CN" altLang="en-US" sz="12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年</a:t>
            </a:r>
            <a:r>
              <a:rPr lang="en-US" altLang="zh-CN" sz="12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8</a:t>
            </a:r>
            <a:r>
              <a:rPr lang="zh-CN" altLang="en-US" sz="12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月</a:t>
            </a:r>
            <a:endParaRPr lang="en-US" altLang="zh-CN" sz="12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r>
              <a:rPr lang="zh-CN" altLang="en-US" sz="12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训练成本降低约</a:t>
            </a:r>
            <a:r>
              <a:rPr lang="en-US" altLang="zh-CN" sz="12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1/10</a:t>
            </a:r>
            <a:endParaRPr lang="zh-CN" altLang="en-US" sz="12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endParaRPr lang="zh-CN" altLang="en-US"/>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35</a:t>
            </a:fld>
            <a:endParaRPr kumimoji="1" lang="zh-CN" altLang="en-US"/>
          </a:p>
        </p:txBody>
      </p:sp>
    </p:spTree>
    <p:extLst>
      <p:ext uri="{BB962C8B-B14F-4D97-AF65-F5344CB8AC3E}">
        <p14:creationId xmlns:p14="http://schemas.microsoft.com/office/powerpoint/2010/main" val="16921528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a:latin typeface="微软雅黑" panose="020B0503020204020204" pitchFamily="34" charset="-122"/>
                <a:ea typeface="微软雅黑" panose="020B0503020204020204" pitchFamily="34" charset="-122"/>
                <a:cs typeface="宋体" panose="02010600030101010101" pitchFamily="2" charset="-122"/>
              </a:rPr>
              <a:t>引力波、快速射电暴、宇宙线等领域取得重大突破，开启“多信使、多波段”天文学时代</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a:t>“多信使、多波段”天文警报存在平台多、信息孤立、零散难点问题。</a:t>
            </a:r>
            <a:endParaRPr lang="en-US" altLang="zh-CN"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a:t>另外一个案例是关于</a:t>
            </a:r>
            <a:r>
              <a:rPr lang="en-US" altLang="zh-CN" sz="1200"/>
              <a:t>X</a:t>
            </a:r>
            <a:r>
              <a:rPr lang="zh-CN" altLang="en-US" sz="1200"/>
              <a:t>射线增材制造的，它为</a:t>
            </a:r>
            <a:r>
              <a:rPr kumimoji="1" lang="zh-CN" altLang="en-US" sz="1200">
                <a:effectLst>
                  <a:outerShdw blurRad="38100" dist="38100" dir="2700000" algn="tl">
                    <a:srgbClr val="C0C0C0"/>
                  </a:outerShdw>
                </a:effectLst>
                <a:sym typeface="+mn-ea"/>
              </a:rPr>
              <a:t>医疗、航空、航天、国防等领域战略性高端装备研发与快速制造有重要意义。</a:t>
            </a:r>
            <a:endParaRPr lang="zh-CN" altLang="en-US" sz="1200"/>
          </a:p>
          <a:p>
            <a:endParaRPr lang="en-US" altLang="zh-CN"/>
          </a:p>
          <a:p>
            <a:endParaRPr lang="en-US" altLang="zh-CN"/>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37</a:t>
            </a:fld>
            <a:endParaRPr kumimoji="1" lang="zh-CN" altLang="en-US"/>
          </a:p>
        </p:txBody>
      </p:sp>
    </p:spTree>
    <p:extLst>
      <p:ext uri="{BB962C8B-B14F-4D97-AF65-F5344CB8AC3E}">
        <p14:creationId xmlns:p14="http://schemas.microsoft.com/office/powerpoint/2010/main" val="11975420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HaiChatGPT</a:t>
            </a:r>
            <a:r>
              <a:rPr lang="zh-CN" altLang="en-US"/>
              <a:t>→</a:t>
            </a:r>
            <a:r>
              <a:rPr lang="en-US" altLang="zh-CN"/>
              <a:t>ChatHEP(</a:t>
            </a:r>
            <a:r>
              <a:rPr lang="zh-CN" altLang="en-US"/>
              <a:t>预训练和微调、种子裂变技术、</a:t>
            </a:r>
            <a:r>
              <a:rPr lang="en-US" altLang="zh-CN"/>
              <a:t>LangChain)</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3361C2-44BF-C44C-81EE-E4BFADE101FF}"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34481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为什么不用</a:t>
            </a:r>
            <a:r>
              <a:rPr lang="en-US" altLang="zh-CN"/>
              <a:t>ChatGPT</a:t>
            </a:r>
            <a:r>
              <a:rPr lang="zh-CN" altLang="en-US"/>
              <a:t>，更多啊规模的，为什么。技术思路是利用已有模型。需要对不</a:t>
            </a:r>
            <a:endParaRPr lang="en-US" altLang="zh-CN"/>
          </a:p>
          <a:p>
            <a:r>
              <a:rPr lang="zh-CN" altLang="en-US"/>
              <a:t>闭源的模型。</a:t>
            </a:r>
            <a:endParaRPr lang="en-US" altLang="zh-CN"/>
          </a:p>
          <a:p>
            <a:r>
              <a:rPr lang="zh-CN" altLang="en-US"/>
              <a:t>开源的基本原则，为什么。</a:t>
            </a:r>
            <a:endParaRPr lang="en-US" altLang="zh-CN"/>
          </a:p>
          <a:p>
            <a:endParaRPr lang="en-US" altLang="zh-CN"/>
          </a:p>
          <a:p>
            <a:r>
              <a:rPr lang="zh-CN" altLang="en-US"/>
              <a:t>怎么做的：模型、数据、迭代</a:t>
            </a:r>
            <a:endParaRPr lang="en-US" altLang="zh-CN"/>
          </a:p>
          <a:p>
            <a:endParaRPr lang="zh-CN" altLang="en-US"/>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39</a:t>
            </a:fld>
            <a:endParaRPr kumimoji="1" lang="zh-CN" altLang="en-US"/>
          </a:p>
        </p:txBody>
      </p:sp>
    </p:spTree>
    <p:extLst>
      <p:ext uri="{BB962C8B-B14F-4D97-AF65-F5344CB8AC3E}">
        <p14:creationId xmlns:p14="http://schemas.microsoft.com/office/powerpoint/2010/main" val="28672875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40</a:t>
            </a:fld>
            <a:endParaRPr kumimoji="1" lang="zh-CN" altLang="en-US"/>
          </a:p>
        </p:txBody>
      </p:sp>
    </p:spTree>
    <p:extLst>
      <p:ext uri="{BB962C8B-B14F-4D97-AF65-F5344CB8AC3E}">
        <p14:creationId xmlns:p14="http://schemas.microsoft.com/office/powerpoint/2010/main" val="30360822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0" i="0">
                <a:solidFill>
                  <a:srgbClr val="333333"/>
                </a:solidFill>
                <a:effectLst/>
                <a:latin typeface="宋体" panose="02010600030101010101" pitchFamily="2" charset="-122"/>
                <a:ea typeface="宋体" panose="02010600030101010101" pitchFamily="2" charset="-122"/>
              </a:rPr>
              <a:t>它含有一对粲夸克和反粲夸克且带有电荷，提示其中至少含有四个夸克，可能是科学家长期寻找的一种奇特态粒子。</a:t>
            </a:r>
            <a:endParaRPr lang="zh-CN" altLang="en-US"/>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41</a:t>
            </a:fld>
            <a:endParaRPr kumimoji="1" lang="zh-CN" altLang="en-US"/>
          </a:p>
        </p:txBody>
      </p:sp>
    </p:spTree>
    <p:extLst>
      <p:ext uri="{BB962C8B-B14F-4D97-AF65-F5344CB8AC3E}">
        <p14:creationId xmlns:p14="http://schemas.microsoft.com/office/powerpoint/2010/main" val="25602311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写科学代码的应用场景，宋黎明</a:t>
            </a:r>
            <a:endParaRPr lang="en-US" altLang="zh-CN"/>
          </a:p>
          <a:p>
            <a:endParaRPr lang="en-US" altLang="zh-CN"/>
          </a:p>
          <a:p>
            <a:r>
              <a:rPr lang="zh-CN" altLang="en-US"/>
              <a:t>重要的观点，放在单独的</a:t>
            </a:r>
            <a:r>
              <a:rPr lang="en-US" altLang="zh-CN"/>
              <a:t>ppt</a:t>
            </a:r>
            <a:r>
              <a:rPr lang="zh-CN" altLang="en-US"/>
              <a:t>里面！</a:t>
            </a:r>
            <a:endParaRPr lang="en-US" altLang="zh-CN"/>
          </a:p>
          <a:p>
            <a:endParaRPr lang="en-US" altLang="zh-CN"/>
          </a:p>
          <a:p>
            <a:r>
              <a:rPr lang="zh-CN" altLang="en-US"/>
              <a:t>没法用，</a:t>
            </a:r>
            <a:r>
              <a:rPr lang="en-US" altLang="zh-CN"/>
              <a:t>ChatGLM</a:t>
            </a:r>
            <a:r>
              <a:rPr lang="zh-CN" altLang="en-US"/>
              <a:t>并不好，好的</a:t>
            </a:r>
            <a:r>
              <a:rPr lang="en-US" altLang="zh-CN"/>
              <a:t>GLM-130B</a:t>
            </a:r>
            <a:r>
              <a:rPr lang="zh-CN" altLang="en-US"/>
              <a:t>开始收费了。</a:t>
            </a:r>
            <a:endParaRPr lang="en-US" altLang="zh-CN"/>
          </a:p>
          <a:p>
            <a:endParaRPr lang="en-US" altLang="zh-CN"/>
          </a:p>
          <a:p>
            <a:r>
              <a:rPr lang="zh-CN" altLang="en-US"/>
              <a:t>微调怎么微调？部署在我们这里。</a:t>
            </a:r>
            <a:endParaRPr lang="en-US" altLang="zh-CN"/>
          </a:p>
          <a:p>
            <a:endParaRPr lang="en-US" altLang="zh-CN"/>
          </a:p>
          <a:p>
            <a:endParaRPr lang="en-US" altLang="zh-CN"/>
          </a:p>
          <a:p>
            <a:endParaRPr lang="en-US" altLang="zh-CN"/>
          </a:p>
          <a:p>
            <a:endParaRPr lang="en-US" altLang="zh-CN"/>
          </a:p>
          <a:p>
            <a:endParaRPr lang="zh-CN" altLang="en-US"/>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42</a:t>
            </a:fld>
            <a:endParaRPr kumimoji="1" lang="zh-CN" altLang="en-US"/>
          </a:p>
        </p:txBody>
      </p:sp>
    </p:spTree>
    <p:extLst>
      <p:ext uri="{BB962C8B-B14F-4D97-AF65-F5344CB8AC3E}">
        <p14:creationId xmlns:p14="http://schemas.microsoft.com/office/powerpoint/2010/main" val="37773551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人工智能平台</a:t>
            </a:r>
            <a:r>
              <a:rPr lang="zh-CN" altLang="en-US" b="0" i="0">
                <a:solidFill>
                  <a:srgbClr val="212529"/>
                </a:solidFill>
                <a:effectLst/>
                <a:latin typeface="system-ui"/>
              </a:rPr>
              <a:t>可以加速多学科场景下的科学研究、简化模型迭代和流动，是发展</a:t>
            </a:r>
            <a:r>
              <a:rPr lang="en-US" altLang="zh-CN" b="0" i="0">
                <a:solidFill>
                  <a:srgbClr val="212529"/>
                </a:solidFill>
                <a:effectLst/>
                <a:latin typeface="system-ui"/>
              </a:rPr>
              <a:t>AI</a:t>
            </a:r>
            <a:r>
              <a:rPr lang="zh-CN" altLang="en-US" b="0" i="0">
                <a:solidFill>
                  <a:srgbClr val="212529"/>
                </a:solidFill>
                <a:effectLst/>
                <a:latin typeface="system-ui"/>
              </a:rPr>
              <a:t>算法及应用的共性基础设施。</a:t>
            </a:r>
            <a:endParaRPr lang="en-US" altLang="zh-CN" b="0" i="0">
              <a:solidFill>
                <a:srgbClr val="212529"/>
              </a:solidFill>
              <a:effectLst/>
              <a:latin typeface="system-ui"/>
            </a:endParaRPr>
          </a:p>
          <a:p>
            <a:r>
              <a:rPr lang="zh-CN" altLang="en-US"/>
              <a:t>目前，平台上线了</a:t>
            </a:r>
            <a:r>
              <a:rPr lang="en-US" altLang="zh-CN"/>
              <a:t>GPT-35</a:t>
            </a:r>
            <a:r>
              <a:rPr lang="zh-CN" altLang="en-US"/>
              <a:t>、</a:t>
            </a:r>
            <a:r>
              <a:rPr lang="en-US" altLang="zh-CN"/>
              <a:t>GPT-4</a:t>
            </a:r>
            <a:r>
              <a:rPr lang="zh-CN" altLang="en-US"/>
              <a:t>、分割一切、</a:t>
            </a:r>
            <a:r>
              <a:rPr lang="en-US" altLang="zh-CN"/>
              <a:t>BESIII-1</a:t>
            </a:r>
            <a:r>
              <a:rPr lang="zh-CN" altLang="en-US"/>
              <a:t>号</a:t>
            </a:r>
            <a:r>
              <a:rPr lang="en-US" altLang="zh-CN"/>
              <a:t>AI</a:t>
            </a:r>
            <a:r>
              <a:rPr lang="zh-CN" altLang="en-US"/>
              <a:t>学生等模型，计划支持更多模型。这些模型都可以通过统一的</a:t>
            </a:r>
            <a:r>
              <a:rPr lang="en-US" altLang="zh-CN"/>
              <a:t>API</a:t>
            </a:r>
            <a:r>
              <a:rPr lang="zh-CN" altLang="en-US"/>
              <a:t>接口调用。以前，想做</a:t>
            </a:r>
            <a:r>
              <a:rPr lang="en-US" altLang="zh-CN"/>
              <a:t>AI</a:t>
            </a:r>
            <a:r>
              <a:rPr lang="zh-CN" altLang="en-US"/>
              <a:t>需要综合考虑数据、算法和算力，现在，我们可以通过</a:t>
            </a:r>
            <a:r>
              <a:rPr lang="en-US" altLang="zh-CN"/>
              <a:t>Python</a:t>
            </a:r>
            <a:r>
              <a:rPr lang="zh-CN" altLang="en-US"/>
              <a:t>和</a:t>
            </a:r>
            <a:r>
              <a:rPr lang="en-US" altLang="zh-CN"/>
              <a:t>Java</a:t>
            </a:r>
            <a:r>
              <a:rPr lang="zh-CN" altLang="en-US"/>
              <a:t>等程序直接调用</a:t>
            </a:r>
            <a:r>
              <a:rPr lang="en-US" altLang="zh-CN"/>
              <a:t>HepAI</a:t>
            </a:r>
            <a:r>
              <a:rPr lang="zh-CN" altLang="en-US"/>
              <a:t>平台提供的模型，而不需要考虑后台使用的算力是</a:t>
            </a:r>
            <a:r>
              <a:rPr lang="en-US" altLang="zh-CN"/>
              <a:t>GPU</a:t>
            </a:r>
            <a:r>
              <a:rPr lang="zh-CN" altLang="en-US"/>
              <a:t>，还是国产</a:t>
            </a:r>
            <a:r>
              <a:rPr lang="en-US" altLang="zh-CN"/>
              <a:t>NPU</a:t>
            </a:r>
            <a:r>
              <a:rPr lang="zh-CN" altLang="en-US"/>
              <a:t>、</a:t>
            </a:r>
            <a:r>
              <a:rPr lang="en-US" altLang="zh-CN"/>
              <a:t>DCU</a:t>
            </a:r>
            <a:r>
              <a:rPr lang="zh-CN" altLang="en-US"/>
              <a:t>，也不再需要考虑使用</a:t>
            </a:r>
            <a:r>
              <a:rPr lang="en-US" altLang="zh-CN"/>
              <a:t>Pytorch</a:t>
            </a:r>
            <a:r>
              <a:rPr lang="zh-CN" altLang="en-US"/>
              <a:t>框架、</a:t>
            </a:r>
            <a:r>
              <a:rPr lang="en-US" altLang="zh-CN"/>
              <a:t>Tensorflow</a:t>
            </a:r>
            <a:r>
              <a:rPr lang="zh-CN" altLang="en-US"/>
              <a:t>框架、还是国产的</a:t>
            </a:r>
            <a:r>
              <a:rPr lang="en-US" altLang="zh-CN"/>
              <a:t>Mindspore</a:t>
            </a:r>
            <a:r>
              <a:rPr lang="zh-CN" altLang="en-US"/>
              <a:t>、飞</a:t>
            </a:r>
            <a:r>
              <a:rPr lang="en-US" altLang="zh-CN"/>
              <a:t>jiang</a:t>
            </a:r>
            <a:r>
              <a:rPr lang="zh-CN" altLang="en-US"/>
              <a:t>等</a:t>
            </a:r>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44</a:t>
            </a:fld>
            <a:endParaRPr kumimoji="1" lang="zh-CN" altLang="en-US"/>
          </a:p>
        </p:txBody>
      </p:sp>
    </p:spTree>
    <p:extLst>
      <p:ext uri="{BB962C8B-B14F-4D97-AF65-F5344CB8AC3E}">
        <p14:creationId xmlns:p14="http://schemas.microsoft.com/office/powerpoint/2010/main" val="27661992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这种新的方式。偏</a:t>
            </a:r>
            <a:r>
              <a:rPr lang="en-US" altLang="zh-CN"/>
              <a:t>AI</a:t>
            </a:r>
            <a:r>
              <a:rPr lang="zh-CN" altLang="en-US"/>
              <a:t>的事情交给</a:t>
            </a:r>
            <a:r>
              <a:rPr lang="en-US" altLang="zh-CN"/>
              <a:t>AI</a:t>
            </a:r>
            <a:r>
              <a:rPr lang="zh-CN" altLang="en-US"/>
              <a:t>的人来做，提出具体的科学问题和可能的方法由科学家完成。通过这样的方式，逐步将以前小作坊式的</a:t>
            </a:r>
            <a:r>
              <a:rPr lang="en-US" altLang="zh-CN"/>
              <a:t>AI</a:t>
            </a:r>
            <a:r>
              <a:rPr lang="zh-CN" altLang="en-US"/>
              <a:t>研究方式转化为基于平台的安卓模式，有效地提升效率。</a:t>
            </a:r>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45</a:t>
            </a:fld>
            <a:endParaRPr kumimoji="1" lang="zh-CN" altLang="en-US"/>
          </a:p>
        </p:txBody>
      </p:sp>
    </p:spTree>
    <p:extLst>
      <p:ext uri="{BB962C8B-B14F-4D97-AF65-F5344CB8AC3E}">
        <p14:creationId xmlns:p14="http://schemas.microsoft.com/office/powerpoint/2010/main" val="22785967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来了以后明显感觉到很多我们所物理学家对</a:t>
            </a:r>
            <a:r>
              <a:rPr lang="en-US" altLang="zh-CN"/>
              <a:t>AI</a:t>
            </a:r>
            <a:r>
              <a:rPr lang="zh-CN" altLang="en-US"/>
              <a:t>抱着积极态度，因此我也有很多机会与粒子物理、天体、同步辐射、散列的科学家交流，需求很多，奈何人手不够做不了，有的是我们主要开发、有的是合作一起去做，有的是会议上提提意见建议、有的可能只是报告过一次。</a:t>
            </a:r>
            <a:endParaRPr lang="en-US" altLang="zh-CN"/>
          </a:p>
          <a:p>
            <a:r>
              <a:rPr lang="zh-CN" altLang="en-US"/>
              <a:t>我们希望把</a:t>
            </a:r>
            <a:r>
              <a:rPr lang="en-US" altLang="zh-CN"/>
              <a:t>AI</a:t>
            </a:r>
            <a:r>
              <a:rPr lang="zh-CN" altLang="en-US"/>
              <a:t>平台做成可自主化获取的，</a:t>
            </a:r>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47</a:t>
            </a:fld>
            <a:endParaRPr kumimoji="1" lang="zh-CN" altLang="en-US"/>
          </a:p>
        </p:txBody>
      </p:sp>
    </p:spTree>
    <p:extLst>
      <p:ext uri="{BB962C8B-B14F-4D97-AF65-F5344CB8AC3E}">
        <p14:creationId xmlns:p14="http://schemas.microsoft.com/office/powerpoint/2010/main" val="1718001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a:latin typeface="Microsoft YaHei" panose="020B0503020204020204" pitchFamily="34" charset="-122"/>
                <a:ea typeface="Microsoft YaHei" panose="020B0503020204020204" pitchFamily="34" charset="-122"/>
              </a:rPr>
              <a:t>随着规模的增长，大模型在复杂下游任务上表现为能力涌现</a:t>
            </a:r>
            <a:endParaRPr kumimoji="1" lang="en-US" altLang="zh-CN">
              <a:latin typeface="Microsoft YaHei" panose="020B0503020204020204" pitchFamily="34" charset="-122"/>
              <a:ea typeface="Microsoft YaHei" panose="020B0503020204020204" pitchFamily="34" charset="-122"/>
            </a:endParaRPr>
          </a:p>
          <a:p>
            <a:endParaRPr lang="en-US" altLang="zh-CN"/>
          </a:p>
          <a:p>
            <a:r>
              <a:rPr lang="zh-CN" altLang="en-US"/>
              <a:t>文本</a:t>
            </a:r>
            <a:r>
              <a:rPr lang="zh-CN" altLang="en-US" dirty="0"/>
              <a:t>内学习：无需修改模型参数，仅通过输入</a:t>
            </a:r>
            <a:r>
              <a:rPr lang="en-US" altLang="zh-CN" dirty="0"/>
              <a:t>-</a:t>
            </a:r>
            <a:r>
              <a:rPr lang="zh-CN" altLang="en-US" dirty="0"/>
              <a:t>输出示例作为上下文条件，即可执行相应任务，根据示例数可分为无参考样例学习</a:t>
            </a:r>
            <a:r>
              <a:rPr lang="en-US" altLang="zh-CN" dirty="0"/>
              <a:t>zero-shot learning</a:t>
            </a:r>
            <a:r>
              <a:rPr lang="zh-CN" altLang="en-US" dirty="0"/>
              <a:t>，单参考样例学习</a:t>
            </a:r>
            <a:r>
              <a:rPr lang="en-US" altLang="zh-CN" dirty="0"/>
              <a:t>one-shot learning</a:t>
            </a:r>
            <a:r>
              <a:rPr lang="zh-CN" altLang="en-US" dirty="0"/>
              <a:t>和多参考样例学习</a:t>
            </a:r>
            <a:r>
              <a:rPr lang="en-US" altLang="zh-CN" dirty="0"/>
              <a:t>Few-show learning</a:t>
            </a:r>
            <a:r>
              <a:rPr lang="zh-CN" altLang="en-US" dirty="0"/>
              <a:t>。</a:t>
            </a: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3</a:t>
            </a:fld>
            <a:endParaRPr kumimoji="1" lang="zh-CN" altLang="en-US"/>
          </a:p>
        </p:txBody>
      </p:sp>
    </p:spTree>
    <p:extLst>
      <p:ext uri="{BB962C8B-B14F-4D97-AF65-F5344CB8AC3E}">
        <p14:creationId xmlns:p14="http://schemas.microsoft.com/office/powerpoint/2010/main" val="15578424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342900" indent="-342900">
              <a:lnSpc>
                <a:spcPct val="110000"/>
              </a:lnSpc>
              <a:spcBef>
                <a:spcPts val="0"/>
              </a:spcBef>
              <a:spcAft>
                <a:spcPts val="600"/>
              </a:spcAft>
              <a:buClr>
                <a:srgbClr val="ECAE14"/>
              </a:buClr>
              <a:buSzPct val="110000"/>
              <a:buChar char="•"/>
            </a:pPr>
            <a:r>
              <a:rPr kumimoji="1" lang="zh-CN" altLang="en-US" b="0">
                <a:effectLst>
                  <a:outerShdw blurRad="38100" dist="38100" dir="2700000" algn="tl">
                    <a:srgbClr val="C0C0C0"/>
                  </a:outerShdw>
                </a:effectLst>
                <a:latin typeface="+mn-lt"/>
                <a:ea typeface="+mn-ea"/>
              </a:rPr>
              <a:t>基于</a:t>
            </a:r>
            <a:r>
              <a:rPr kumimoji="1" lang="en-US" altLang="zh-CN">
                <a:effectLst>
                  <a:outerShdw blurRad="38100" dist="38100" dir="2700000" algn="tl">
                    <a:srgbClr val="C0C0C0"/>
                  </a:outerShdw>
                </a:effectLst>
              </a:rPr>
              <a:t>Machine</a:t>
            </a:r>
            <a:r>
              <a:rPr kumimoji="1" lang="zh-CN" altLang="en-US">
                <a:effectLst>
                  <a:outerShdw blurRad="38100" dist="38100" dir="2700000" algn="tl">
                    <a:srgbClr val="C0C0C0"/>
                  </a:outerShdw>
                </a:effectLst>
              </a:rPr>
              <a:t> </a:t>
            </a:r>
            <a:r>
              <a:rPr kumimoji="1" lang="en-US" altLang="zh-CN">
                <a:effectLst>
                  <a:outerShdw blurRad="38100" dist="38100" dir="2700000" algn="tl">
                    <a:srgbClr val="C0C0C0"/>
                  </a:outerShdw>
                </a:effectLst>
              </a:rPr>
              <a:t>Learning</a:t>
            </a:r>
            <a:r>
              <a:rPr kumimoji="1" lang="zh-CN" altLang="en-US">
                <a:effectLst>
                  <a:outerShdw blurRad="38100" dist="38100" dir="2700000" algn="tl">
                    <a:srgbClr val="C0C0C0"/>
                  </a:outerShdw>
                </a:effectLst>
              </a:rPr>
              <a:t> </a:t>
            </a:r>
            <a:r>
              <a:rPr kumimoji="1" lang="en-US" altLang="zh-CN">
                <a:effectLst>
                  <a:outerShdw blurRad="38100" dist="38100" dir="2700000" algn="tl">
                    <a:srgbClr val="C0C0C0"/>
                  </a:outerShdw>
                </a:effectLst>
              </a:rPr>
              <a:t>Operations(MLOps)</a:t>
            </a:r>
            <a:r>
              <a:rPr kumimoji="1" lang="zh-CN" altLang="en-US">
                <a:effectLst>
                  <a:outerShdw blurRad="38100" dist="38100" dir="2700000" algn="tl">
                    <a:srgbClr val="C0C0C0"/>
                  </a:outerShdw>
                </a:effectLst>
              </a:rPr>
              <a:t>设计理念和模块</a:t>
            </a:r>
            <a:r>
              <a:rPr kumimoji="1" lang="en-US" altLang="zh-CN">
                <a:effectLst>
                  <a:outerShdw blurRad="38100" dist="38100" dir="2700000" algn="tl">
                    <a:srgbClr val="C0C0C0"/>
                  </a:outerShdw>
                </a:effectLst>
              </a:rPr>
              <a:t>-</a:t>
            </a:r>
            <a:r>
              <a:rPr kumimoji="1" lang="zh-CN" altLang="en-US">
                <a:effectLst>
                  <a:outerShdw blurRad="38100" dist="38100" dir="2700000" algn="tl">
                    <a:srgbClr val="C0C0C0"/>
                  </a:outerShdw>
                </a:effectLst>
              </a:rPr>
              <a:t>管道</a:t>
            </a:r>
            <a:r>
              <a:rPr kumimoji="1" lang="en-US" altLang="zh-CN">
                <a:effectLst>
                  <a:outerShdw blurRad="38100" dist="38100" dir="2700000" algn="tl">
                    <a:srgbClr val="C0C0C0"/>
                  </a:outerShdw>
                </a:effectLst>
              </a:rPr>
              <a:t>-</a:t>
            </a:r>
            <a:r>
              <a:rPr kumimoji="1" lang="zh-CN" altLang="en-US">
                <a:effectLst>
                  <a:outerShdw blurRad="38100" dist="38100" dir="2700000" algn="tl">
                    <a:srgbClr val="C0C0C0"/>
                  </a:outerShdw>
                </a:effectLst>
              </a:rPr>
              <a:t>流</a:t>
            </a:r>
            <a:r>
              <a:rPr kumimoji="1" lang="en-US" altLang="zh-CN">
                <a:effectLst>
                  <a:outerShdw blurRad="38100" dist="38100" dir="2700000" algn="tl">
                    <a:srgbClr val="C0C0C0"/>
                  </a:outerShdw>
                </a:effectLst>
              </a:rPr>
              <a:t>(MPS)</a:t>
            </a:r>
            <a:r>
              <a:rPr kumimoji="1" lang="zh-CN" altLang="en-US">
                <a:effectLst>
                  <a:outerShdw blurRad="38100" dist="38100" dir="2700000" algn="tl">
                    <a:srgbClr val="C0C0C0"/>
                  </a:outerShdw>
                </a:effectLst>
              </a:rPr>
              <a:t>方案自主研发，支持模块化、可扩展、全流程，特别考虑科学计算的深度学习框架不同执行模式转换技术和高效的运行实现技术；</a:t>
            </a:r>
            <a:r>
              <a:rPr kumimoji="1" lang="en-US" altLang="zh-CN">
                <a:effectLst>
                  <a:outerShdw blurRad="38100" dist="38100" dir="2700000" algn="tl">
                    <a:srgbClr val="C0C0C0"/>
                  </a:outerShdw>
                </a:effectLst>
              </a:rPr>
              <a:t>AI</a:t>
            </a:r>
            <a:r>
              <a:rPr kumimoji="1" lang="zh-CN" altLang="en-US">
                <a:effectLst>
                  <a:outerShdw blurRad="38100" dist="38100" dir="2700000" algn="tl">
                    <a:srgbClr val="C0C0C0"/>
                  </a:outerShdw>
                </a:effectLst>
              </a:rPr>
              <a:t>科学计算平台的基准测试方法和指标体系</a:t>
            </a:r>
            <a:r>
              <a:rPr kumimoji="1" lang="en-US" altLang="zh-CN">
                <a:effectLst>
                  <a:outerShdw blurRad="38100" dist="38100" dir="2700000" algn="tl">
                    <a:srgbClr val="C0C0C0"/>
                  </a:outerShdw>
                </a:effectLst>
              </a:rPr>
              <a:t>;</a:t>
            </a:r>
            <a:r>
              <a:rPr kumimoji="1" lang="zh-CN" altLang="en-US">
                <a:effectLst>
                  <a:outerShdw blurRad="38100" dist="38100" dir="2700000" algn="tl">
                    <a:srgbClr val="C0C0C0"/>
                  </a:outerShdw>
                </a:effectLst>
              </a:rPr>
              <a:t>不同自然科学领域科学计算的通用范式和共性特征等。</a:t>
            </a:r>
            <a:endParaRPr kumimoji="1" lang="en-US" altLang="zh-CN" b="0">
              <a:effectLst>
                <a:outerShdw blurRad="38100" dist="38100" dir="2700000" algn="tl">
                  <a:srgbClr val="C0C0C0"/>
                </a:outerShdw>
              </a:effectLst>
              <a:latin typeface="+mn-lt"/>
              <a:ea typeface="+mn-ea"/>
            </a:endParaRPr>
          </a:p>
          <a:p>
            <a:pPr marL="342900" indent="-342900">
              <a:lnSpc>
                <a:spcPct val="110000"/>
              </a:lnSpc>
              <a:spcBef>
                <a:spcPts val="0"/>
              </a:spcBef>
              <a:spcAft>
                <a:spcPts val="600"/>
              </a:spcAft>
              <a:buClr>
                <a:srgbClr val="ECAE14"/>
              </a:buClr>
              <a:buSzPct val="110000"/>
              <a:buChar char="•"/>
            </a:pPr>
            <a:r>
              <a:rPr kumimoji="1" lang="zh-CN" altLang="zh-CN" b="0">
                <a:solidFill>
                  <a:srgbClr val="FF0000"/>
                </a:solidFill>
                <a:effectLst>
                  <a:outerShdw blurRad="38100" dist="38100" dir="2700000" algn="tl">
                    <a:srgbClr val="C0C0C0"/>
                  </a:outerShdw>
                </a:effectLst>
                <a:latin typeface="+mn-lt"/>
                <a:ea typeface="+mn-ea"/>
              </a:rPr>
              <a:t>先进人工智能算法</a:t>
            </a:r>
            <a:r>
              <a:rPr kumimoji="1" lang="zh-CN" altLang="zh-CN" b="0">
                <a:effectLst>
                  <a:outerShdw blurRad="38100" dist="38100" dir="2700000" algn="tl">
                    <a:srgbClr val="C0C0C0"/>
                  </a:outerShdw>
                </a:effectLst>
                <a:latin typeface="+mn-lt"/>
                <a:ea typeface="+mn-ea"/>
              </a:rPr>
              <a:t>的重构和集成，领域</a:t>
            </a:r>
            <a:r>
              <a:rPr kumimoji="1" lang="zh-CN" altLang="zh-CN" b="0">
                <a:solidFill>
                  <a:srgbClr val="FF0000"/>
                </a:solidFill>
                <a:effectLst>
                  <a:outerShdw blurRad="38100" dist="38100" dir="2700000" algn="tl">
                    <a:srgbClr val="C0C0C0"/>
                  </a:outerShdw>
                </a:effectLst>
                <a:latin typeface="+mn-lt"/>
                <a:ea typeface="+mn-ea"/>
              </a:rPr>
              <a:t>数据集接口</a:t>
            </a:r>
            <a:r>
              <a:rPr kumimoji="1" lang="zh-CN" altLang="zh-CN" b="0">
                <a:effectLst>
                  <a:outerShdw blurRad="38100" dist="38100" dir="2700000" algn="tl">
                    <a:srgbClr val="C0C0C0"/>
                  </a:outerShdw>
                </a:effectLst>
                <a:latin typeface="+mn-lt"/>
                <a:ea typeface="+mn-ea"/>
              </a:rPr>
              <a:t>，前沿</a:t>
            </a:r>
            <a:r>
              <a:rPr kumimoji="1" lang="zh-CN" altLang="zh-CN" b="0">
                <a:solidFill>
                  <a:srgbClr val="FF0000"/>
                </a:solidFill>
                <a:effectLst>
                  <a:outerShdw blurRad="38100" dist="38100" dir="2700000" algn="tl">
                    <a:srgbClr val="C0C0C0"/>
                  </a:outerShdw>
                </a:effectLst>
                <a:latin typeface="+mn-lt"/>
                <a:ea typeface="+mn-ea"/>
              </a:rPr>
              <a:t>神经网络构建方法</a:t>
            </a:r>
            <a:r>
              <a:rPr kumimoji="1" lang="zh-CN" altLang="zh-CN" b="0">
                <a:effectLst>
                  <a:outerShdw blurRad="38100" dist="38100" dir="2700000" algn="tl">
                    <a:srgbClr val="C0C0C0"/>
                  </a:outerShdw>
                </a:effectLst>
                <a:latin typeface="+mn-lt"/>
                <a:ea typeface="+mn-ea"/>
              </a:rPr>
              <a:t>和</a:t>
            </a:r>
            <a:r>
              <a:rPr kumimoji="1" lang="zh-CN" altLang="zh-CN" b="0">
                <a:solidFill>
                  <a:srgbClr val="FF0000"/>
                </a:solidFill>
                <a:effectLst>
                  <a:outerShdw blurRad="38100" dist="38100" dir="2700000" algn="tl">
                    <a:srgbClr val="C0C0C0"/>
                  </a:outerShdw>
                </a:effectLst>
                <a:latin typeface="+mn-lt"/>
                <a:ea typeface="+mn-ea"/>
              </a:rPr>
              <a:t>快速便捷的算法</a:t>
            </a:r>
            <a:r>
              <a:rPr kumimoji="1" lang="zh-CN" altLang="en-US" b="0">
                <a:solidFill>
                  <a:srgbClr val="FF0000"/>
                </a:solidFill>
                <a:effectLst>
                  <a:outerShdw blurRad="38100" dist="38100" dir="2700000" algn="tl">
                    <a:srgbClr val="C0C0C0"/>
                  </a:outerShdw>
                </a:effectLst>
                <a:latin typeface="+mn-lt"/>
                <a:ea typeface="+mn-ea"/>
              </a:rPr>
              <a:t>应用部署</a:t>
            </a:r>
            <a:r>
              <a:rPr kumimoji="1" lang="zh-CN" altLang="zh-CN" b="0">
                <a:solidFill>
                  <a:srgbClr val="FF0000"/>
                </a:solidFill>
                <a:effectLst>
                  <a:outerShdw blurRad="38100" dist="38100" dir="2700000" algn="tl">
                    <a:srgbClr val="C0C0C0"/>
                  </a:outerShdw>
                </a:effectLst>
                <a:latin typeface="+mn-lt"/>
                <a:ea typeface="+mn-ea"/>
              </a:rPr>
              <a:t>方案</a:t>
            </a:r>
            <a:r>
              <a:rPr kumimoji="1" lang="zh-CN" altLang="zh-CN" b="0">
                <a:effectLst>
                  <a:outerShdw blurRad="38100" dist="38100" dir="2700000" algn="tl">
                    <a:srgbClr val="C0C0C0"/>
                  </a:outerShdw>
                </a:effectLst>
                <a:latin typeface="+mn-lt"/>
                <a:ea typeface="+mn-ea"/>
              </a:rPr>
              <a:t>，支撑未来面向科学发现的人工智能方法学发展和应用生态。</a:t>
            </a:r>
          </a:p>
          <a:p>
            <a:endParaRPr lang="zh-CN" altLang="en-US"/>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49</a:t>
            </a:fld>
            <a:endParaRPr kumimoji="1" lang="zh-CN" altLang="en-US"/>
          </a:p>
        </p:txBody>
      </p:sp>
    </p:spTree>
    <p:extLst>
      <p:ext uri="{BB962C8B-B14F-4D97-AF65-F5344CB8AC3E}">
        <p14:creationId xmlns:p14="http://schemas.microsoft.com/office/powerpoint/2010/main" val="37917670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指明了方向。</a:t>
            </a:r>
            <a:endParaRPr lang="en-US" altLang="zh-CN"/>
          </a:p>
          <a:p>
            <a:r>
              <a:rPr lang="en-US" altLang="zh-CN" b="0" i="0">
                <a:solidFill>
                  <a:srgbClr val="333333"/>
                </a:solidFill>
                <a:effectLst/>
                <a:latin typeface="arial" panose="020B0604020202020204" pitchFamily="34" charset="0"/>
              </a:rPr>
              <a:t>AI for Science</a:t>
            </a:r>
            <a:r>
              <a:rPr lang="zh-CN" altLang="en-US" b="0" i="0">
                <a:solidFill>
                  <a:srgbClr val="333333"/>
                </a:solidFill>
                <a:effectLst/>
                <a:latin typeface="arial" panose="020B0604020202020204" pitchFamily="34" charset="0"/>
              </a:rPr>
              <a:t>是整个中国科技创新历史上最好的机会</a:t>
            </a:r>
            <a:endParaRPr lang="en-US" altLang="zh-CN"/>
          </a:p>
          <a:p>
            <a:endParaRPr lang="en-US" altLang="zh-CN"/>
          </a:p>
          <a:p>
            <a:r>
              <a:rPr lang="en-US" altLang="zh-CN"/>
              <a:t>GPT</a:t>
            </a:r>
            <a:r>
              <a:rPr lang="zh-CN" altLang="en-US"/>
              <a:t>带来的思考</a:t>
            </a:r>
            <a:endParaRPr lang="en-US" altLang="zh-CN"/>
          </a:p>
          <a:p>
            <a:endParaRPr lang="en-US" altLang="zh-CN"/>
          </a:p>
          <a:p>
            <a:pPr marL="457200" indent="-457200">
              <a:buFont typeface="Arial" panose="020B0604020202020204" pitchFamily="34" charset="0"/>
              <a:buChar char="•"/>
            </a:pPr>
            <a:r>
              <a:rPr lang="zh-CN" altLang="en-US" sz="12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院里：发挥高能物理学科基础和优势，打造高水平的数据和AI驱动平台。</a:t>
            </a:r>
          </a:p>
          <a:p>
            <a:pPr marL="457200" indent="-457200">
              <a:buFont typeface="Arial" panose="020B0604020202020204" pitchFamily="34" charset="0"/>
              <a:buChar char="•"/>
            </a:pPr>
            <a:r>
              <a:rPr lang="zh-CN" altLang="en-US" sz="12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所十四五规划：先进计算技术使更强大的建模与模拟成为可能，是高能物理取得重大突破不可或缺的手段。需加强机器学习在实时处理、模拟、重建、分析等方面的应用，提升高能物理探索和新发现的能力。</a:t>
            </a:r>
            <a:endParaRPr lang="en-US" altLang="zh-CN" sz="12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a:p>
            <a:pPr marL="457200" indent="-457200">
              <a:buFont typeface="Arial" panose="020B0604020202020204" pitchFamily="34" charset="0"/>
              <a:buChar char="•"/>
            </a:pPr>
            <a:endParaRPr lang="en-US" altLang="zh-CN" sz="12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a:p>
            <a:pPr marL="457200" indent="-457200">
              <a:buFont typeface="Arial" panose="020B0604020202020204" pitchFamily="34" charset="0"/>
              <a:buChar char="•"/>
            </a:pPr>
            <a:endParaRPr lang="en-US" altLang="zh-CN" sz="12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a:p>
            <a:pPr marL="0" indent="0">
              <a:buFont typeface="Arial" panose="020B0604020202020204" pitchFamily="34" charset="0"/>
              <a:buNone/>
            </a:pPr>
            <a:r>
              <a:rPr lang="zh-CN" altLang="en-US" sz="12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与</a:t>
            </a:r>
            <a:r>
              <a:rPr lang="en-US" altLang="zh-CN" sz="12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AlphaGo</a:t>
            </a:r>
            <a:r>
              <a:rPr lang="zh-CN" altLang="en-US" sz="12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和</a:t>
            </a:r>
            <a:r>
              <a:rPr lang="en-US" altLang="zh-CN" sz="12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AlphaFold</a:t>
            </a:r>
            <a:r>
              <a:rPr lang="zh-CN" altLang="en-US" sz="12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一样，</a:t>
            </a:r>
            <a:r>
              <a:rPr lang="en-US" altLang="zh-CN" sz="12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ChatGPT</a:t>
            </a:r>
            <a:r>
              <a:rPr lang="zh-CN" altLang="en-US" sz="12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再次引领了</a:t>
            </a:r>
            <a:r>
              <a:rPr lang="en-US" altLang="zh-CN" sz="12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AI</a:t>
            </a:r>
            <a:r>
              <a:rPr lang="zh-CN" altLang="en-US" sz="12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热潮，与以往不同的是它</a:t>
            </a:r>
            <a:r>
              <a:rPr lang="zh-CN" altLang="en-US" sz="1200" b="1">
                <a:solidFill>
                  <a:srgbClr val="C00000"/>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更加通用</a:t>
            </a:r>
            <a:r>
              <a:rPr lang="zh-CN" altLang="en-US" sz="12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，人工智能的“第三次春天”还将持续。</a:t>
            </a:r>
            <a:endParaRPr lang="en-US" altLang="zh-CN" sz="12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a:p>
            <a:pPr marL="0" indent="0">
              <a:buFont typeface="Arial" panose="020B0604020202020204" pitchFamily="34" charset="0"/>
              <a:buNone/>
            </a:pPr>
            <a:endParaRPr lang="en-US" altLang="zh-CN" sz="12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a:p>
            <a:pPr marL="0" indent="0">
              <a:buFont typeface="Arial" panose="020B0604020202020204" pitchFamily="34" charset="0"/>
              <a:buNone/>
            </a:pPr>
            <a:r>
              <a:rPr lang="zh-CN" altLang="en-US" sz="12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立足常规，着眼新奇</a:t>
            </a:r>
            <a:endParaRPr lang="en-US" altLang="zh-CN" sz="12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a:p>
            <a:endParaRPr lang="zh-CN" altLang="en-US"/>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50</a:t>
            </a:fld>
            <a:endParaRPr kumimoji="1" lang="zh-CN" altLang="en-US"/>
          </a:p>
        </p:txBody>
      </p:sp>
    </p:spTree>
    <p:extLst>
      <p:ext uri="{BB962C8B-B14F-4D97-AF65-F5344CB8AC3E}">
        <p14:creationId xmlns:p14="http://schemas.microsoft.com/office/powerpoint/2010/main" val="21557734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1.</a:t>
            </a:r>
            <a:r>
              <a:rPr lang="zh-CN" altLang="en-US"/>
              <a:t>领域概念的精确定义查询和理解</a:t>
            </a:r>
            <a:endParaRPr lang="en-US" altLang="zh-CN"/>
          </a:p>
          <a:p>
            <a:r>
              <a:rPr lang="en-US" altLang="zh-CN"/>
              <a:t>2.</a:t>
            </a:r>
            <a:r>
              <a:rPr lang="zh-CN" altLang="en-US"/>
              <a:t>读完一篇文献，一个新方法，知道我们在做什么，套用过来</a:t>
            </a:r>
            <a:endParaRPr lang="en-US" altLang="zh-CN"/>
          </a:p>
          <a:p>
            <a:r>
              <a:rPr lang="en-US" altLang="zh-CN"/>
              <a:t>3.</a:t>
            </a:r>
            <a:r>
              <a:rPr lang="zh-CN" altLang="en-US"/>
              <a:t>优化学科代码。</a:t>
            </a:r>
            <a:endParaRPr lang="en-US" altLang="zh-CN"/>
          </a:p>
          <a:p>
            <a:r>
              <a:rPr lang="en-US" altLang="zh-CN"/>
              <a:t>4.</a:t>
            </a:r>
            <a:r>
              <a:rPr lang="zh-CN" altLang="en-US"/>
              <a:t>科研识图、绘图的能力</a:t>
            </a:r>
            <a:endParaRPr lang="en-US" altLang="zh-CN"/>
          </a:p>
          <a:p>
            <a:r>
              <a:rPr lang="en-US" altLang="zh-CN"/>
              <a:t>5.</a:t>
            </a:r>
            <a:r>
              <a:rPr lang="zh-CN" altLang="en-US"/>
              <a:t>分析科学数据的能力，在新的领域泛化的能力</a:t>
            </a:r>
            <a:endParaRPr lang="en-US" altLang="zh-CN"/>
          </a:p>
          <a:p>
            <a:endParaRPr lang="en-US" altLang="zh-CN"/>
          </a:p>
          <a:p>
            <a:endParaRPr lang="en-US" altLang="zh-CN"/>
          </a:p>
          <a:p>
            <a:endParaRPr lang="zh-CN" altLang="en-US"/>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51</a:t>
            </a:fld>
            <a:endParaRPr kumimoji="1" lang="zh-CN" altLang="en-US"/>
          </a:p>
        </p:txBody>
      </p:sp>
    </p:spTree>
    <p:extLst>
      <p:ext uri="{BB962C8B-B14F-4D97-AF65-F5344CB8AC3E}">
        <p14:creationId xmlns:p14="http://schemas.microsoft.com/office/powerpoint/2010/main" val="19593984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发展面向高能物理的</a:t>
            </a:r>
            <a:r>
              <a:rPr lang="en-US" altLang="zh-CN"/>
              <a:t>AI</a:t>
            </a:r>
            <a:r>
              <a:rPr lang="zh-CN" altLang="en-US"/>
              <a:t>，我们认为需要继续坚持软件框架研制和具体</a:t>
            </a:r>
            <a:r>
              <a:rPr lang="en-US" altLang="zh-CN"/>
              <a:t>AI</a:t>
            </a:r>
            <a:r>
              <a:rPr lang="zh-CN" altLang="en-US"/>
              <a:t>应用研发并进的路线，并着手跟进和预先部署通用大模型相关的研究。</a:t>
            </a:r>
            <a:endParaRPr lang="en-US" altLang="zh-CN"/>
          </a:p>
          <a:p>
            <a:endParaRPr lang="en-US" altLang="zh-CN"/>
          </a:p>
          <a:p>
            <a:r>
              <a:rPr lang="zh-CN" altLang="en-US"/>
              <a:t>整体上，经典科学计算软件、框架、高性能计算还需继续发展，量子计算还应跟进。</a:t>
            </a:r>
            <a:endParaRPr lang="en-US" altLang="zh-CN"/>
          </a:p>
          <a:p>
            <a:r>
              <a:rPr lang="zh-CN" altLang="en-US"/>
              <a:t>而人工智能与高能物理研究的典型的交叉研究</a:t>
            </a:r>
            <a:r>
              <a:rPr lang="en-US" altLang="zh-CN"/>
              <a:t>..</a:t>
            </a:r>
          </a:p>
          <a:p>
            <a:endParaRPr lang="en-US" altLang="zh-CN"/>
          </a:p>
          <a:p>
            <a:r>
              <a:rPr lang="zh-CN" altLang="en-US"/>
              <a:t>两个阶段文本</a:t>
            </a:r>
            <a:r>
              <a:rPr lang="en-US" altLang="zh-CN"/>
              <a:t>+</a:t>
            </a:r>
            <a:r>
              <a:rPr lang="zh-CN" altLang="en-US"/>
              <a:t>通用</a:t>
            </a:r>
            <a:endParaRPr lang="en-US" altLang="zh-CN"/>
          </a:p>
          <a:p>
            <a:r>
              <a:rPr lang="zh-CN" altLang="en-US"/>
              <a:t>需要交叉团队的合作（）</a:t>
            </a:r>
            <a:endParaRPr lang="en-US" altLang="zh-CN"/>
          </a:p>
          <a:p>
            <a:endParaRPr lang="en-US" altLang="zh-CN"/>
          </a:p>
          <a:p>
            <a:endParaRPr lang="en-US" altLang="zh-CN"/>
          </a:p>
          <a:p>
            <a:endParaRPr lang="en-US" altLang="zh-CN"/>
          </a:p>
          <a:p>
            <a:endParaRPr lang="en-US" altLang="zh-CN"/>
          </a:p>
          <a:p>
            <a:endParaRPr lang="en-US" altLang="zh-CN"/>
          </a:p>
          <a:p>
            <a:endParaRPr lang="en-US" altLang="zh-CN"/>
          </a:p>
          <a:p>
            <a:r>
              <a:rPr lang="zh-CN" altLang="en-US"/>
              <a:t>与其他学科相比，我们的特点</a:t>
            </a:r>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55</a:t>
            </a:fld>
            <a:endParaRPr kumimoji="1" lang="zh-CN" altLang="en-US"/>
          </a:p>
        </p:txBody>
      </p:sp>
    </p:spTree>
    <p:extLst>
      <p:ext uri="{BB962C8B-B14F-4D97-AF65-F5344CB8AC3E}">
        <p14:creationId xmlns:p14="http://schemas.microsoft.com/office/powerpoint/2010/main" val="40209612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56</a:t>
            </a:fld>
            <a:endParaRPr kumimoji="1" lang="zh-CN" altLang="en-US"/>
          </a:p>
        </p:txBody>
      </p:sp>
    </p:spTree>
    <p:extLst>
      <p:ext uri="{BB962C8B-B14F-4D97-AF65-F5344CB8AC3E}">
        <p14:creationId xmlns:p14="http://schemas.microsoft.com/office/powerpoint/2010/main" val="42049820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b="0" i="0">
                <a:effectLst/>
                <a:latin typeface="-apple-system-font"/>
              </a:rPr>
              <a:t>第一个阶段是记忆期：红线对应的训练数据指标突然走高，代表模型记住了 </a:t>
            </a:r>
            <a:r>
              <a:rPr lang="en-US" altLang="zh-CN" b="0" i="0">
                <a:effectLst/>
                <a:latin typeface="-apple-system-font"/>
              </a:rPr>
              <a:t>50% </a:t>
            </a:r>
            <a:r>
              <a:rPr lang="zh-CN" altLang="en-US" b="0" i="0">
                <a:effectLst/>
                <a:latin typeface="-apple-system-font"/>
              </a:rPr>
              <a:t>的训练数据的结果，而绿线对应的验证集指标接近 </a:t>
            </a:r>
            <a:r>
              <a:rPr lang="en-US" altLang="zh-CN" b="0" i="0">
                <a:effectLst/>
                <a:latin typeface="-apple-system-font"/>
              </a:rPr>
              <a:t>0</a:t>
            </a:r>
            <a:r>
              <a:rPr lang="zh-CN" altLang="en-US" b="0" i="0">
                <a:effectLst/>
                <a:latin typeface="-apple-system-font"/>
              </a:rPr>
              <a:t>，说明模型完全没有泛化能力，就是说没有学会这个任务的规律。所以这个阶段模型只是在单纯地记忆训练数据。</a:t>
            </a:r>
          </a:p>
          <a:p>
            <a:pPr algn="just"/>
            <a:r>
              <a:rPr lang="zh-CN" altLang="en-US" b="0" i="0">
                <a:effectLst/>
                <a:latin typeface="-apple-system-font"/>
              </a:rPr>
              <a:t>第二个阶段是平台期：这个阶段是记忆期的延续，体现为验证集合效果仍然很差，说明模型仍然没有学会规律。</a:t>
            </a:r>
          </a:p>
          <a:p>
            <a:pPr algn="just"/>
            <a:r>
              <a:rPr lang="zh-CN" altLang="en-US" b="0" i="0">
                <a:effectLst/>
                <a:latin typeface="-apple-system-font"/>
              </a:rPr>
              <a:t>第三个阶段是泛化期：这个阶段验证集合效果突然变好，这说明突然之间，模型学会了任务里的规律，也就是我们说的，出现了顿悟现象，突然就学明白了。</a:t>
            </a:r>
          </a:p>
          <a:p>
            <a:endParaRPr kumimoji="1" lang="zh-CN" altLang="en-US"/>
          </a:p>
        </p:txBody>
      </p:sp>
      <p:sp>
        <p:nvSpPr>
          <p:cNvPr id="4" name="灯片编号占位符 3"/>
          <p:cNvSpPr>
            <a:spLocks noGrp="1"/>
          </p:cNvSpPr>
          <p:nvPr>
            <p:ph type="sldNum" sz="quarter" idx="5"/>
          </p:nvPr>
        </p:nvSpPr>
        <p:spPr/>
        <p:txBody>
          <a:bodyPr/>
          <a:lstStyle/>
          <a:p>
            <a:fld id="{56717EC1-A5BC-2E4D-BD73-CE0F8AFAF0AA}" type="slidenum">
              <a:rPr lang="en-US" smtClean="0"/>
              <a:t>57</a:t>
            </a:fld>
            <a:endParaRPr lang="en-US"/>
          </a:p>
        </p:txBody>
      </p:sp>
    </p:spTree>
    <p:extLst>
      <p:ext uri="{BB962C8B-B14F-4D97-AF65-F5344CB8AC3E}">
        <p14:creationId xmlns:p14="http://schemas.microsoft.com/office/powerpoint/2010/main" val="3589625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i="0">
                <a:effectLst/>
                <a:latin typeface="-apple-system-font"/>
              </a:rPr>
              <a:t>对于 </a:t>
            </a:r>
            <a:r>
              <a:rPr lang="en-US" altLang="zh-CN" b="0" i="0" err="1">
                <a:effectLst/>
                <a:latin typeface="-apple-system-font"/>
              </a:rPr>
              <a:t>CoT</a:t>
            </a:r>
            <a:r>
              <a:rPr lang="en-US" altLang="zh-CN" b="0" i="0">
                <a:effectLst/>
                <a:latin typeface="-apple-system-font"/>
              </a:rPr>
              <a:t> </a:t>
            </a:r>
            <a:r>
              <a:rPr lang="zh-CN" altLang="en-US" b="0" i="0">
                <a:effectLst/>
                <a:latin typeface="-apple-system-font"/>
              </a:rPr>
              <a:t>任务，谷歌用 </a:t>
            </a:r>
            <a:r>
              <a:rPr lang="en-US" altLang="zh-CN" b="0" i="0">
                <a:effectLst/>
                <a:latin typeface="-apple-system-font"/>
              </a:rPr>
              <a:t>62B </a:t>
            </a:r>
            <a:r>
              <a:rPr lang="zh-CN" altLang="en-US" b="0" i="0">
                <a:effectLst/>
                <a:latin typeface="-apple-system-font"/>
              </a:rPr>
              <a:t>和 </a:t>
            </a:r>
            <a:r>
              <a:rPr lang="en-US" altLang="zh-CN" b="0" i="0">
                <a:effectLst/>
                <a:latin typeface="-apple-system-font"/>
              </a:rPr>
              <a:t>540B </a:t>
            </a:r>
            <a:r>
              <a:rPr lang="zh-CN" altLang="en-US" b="0" i="0">
                <a:effectLst/>
                <a:latin typeface="-apple-system-font"/>
              </a:rPr>
              <a:t>模型对 </a:t>
            </a:r>
            <a:r>
              <a:rPr lang="en-US" altLang="zh-CN" b="0" i="0">
                <a:effectLst/>
                <a:latin typeface="-apple-system-font"/>
              </a:rPr>
              <a:t>LLM </a:t>
            </a:r>
            <a:r>
              <a:rPr lang="zh-CN" altLang="en-US" b="0" i="0">
                <a:effectLst/>
                <a:latin typeface="-apple-system-font"/>
              </a:rPr>
              <a:t>做错的例子进行了错误分析。对于 </a:t>
            </a:r>
            <a:r>
              <a:rPr lang="en-US" altLang="zh-CN" b="0" i="0">
                <a:effectLst/>
                <a:latin typeface="-apple-system-font"/>
              </a:rPr>
              <a:t>62B </a:t>
            </a:r>
            <a:r>
              <a:rPr lang="zh-CN" altLang="en-US" b="0" i="0">
                <a:effectLst/>
                <a:latin typeface="-apple-system-font"/>
              </a:rPr>
              <a:t>做错、而 </a:t>
            </a:r>
            <a:r>
              <a:rPr lang="en-US" altLang="zh-CN" b="0" i="0">
                <a:effectLst/>
                <a:latin typeface="-apple-system-font"/>
              </a:rPr>
              <a:t>540B </a:t>
            </a:r>
            <a:r>
              <a:rPr lang="zh-CN" altLang="en-US" b="0" i="0">
                <a:effectLst/>
                <a:latin typeface="-apple-system-font"/>
              </a:rPr>
              <a:t>做对的例子分析，可以看出，最多的一类错误来自于单步推理错误，这其实也能侧面说明复杂任务和子任务的关系。</a:t>
            </a:r>
            <a:endParaRPr kumimoji="1" lang="zh-CN" altLang="en-US"/>
          </a:p>
          <a:p>
            <a:endParaRPr kumimoji="1" lang="zh-CN" altLang="en-US"/>
          </a:p>
        </p:txBody>
      </p:sp>
      <p:sp>
        <p:nvSpPr>
          <p:cNvPr id="4" name="灯片编号占位符 3"/>
          <p:cNvSpPr>
            <a:spLocks noGrp="1"/>
          </p:cNvSpPr>
          <p:nvPr>
            <p:ph type="sldNum" sz="quarter" idx="5"/>
          </p:nvPr>
        </p:nvSpPr>
        <p:spPr/>
        <p:txBody>
          <a:bodyPr/>
          <a:lstStyle/>
          <a:p>
            <a:fld id="{56717EC1-A5BC-2E4D-BD73-CE0F8AFAF0AA}" type="slidenum">
              <a:rPr lang="en-US" smtClean="0"/>
              <a:t>59</a:t>
            </a:fld>
            <a:endParaRPr lang="en-US"/>
          </a:p>
        </p:txBody>
      </p:sp>
    </p:spTree>
    <p:extLst>
      <p:ext uri="{BB962C8B-B14F-4D97-AF65-F5344CB8AC3E}">
        <p14:creationId xmlns:p14="http://schemas.microsoft.com/office/powerpoint/2010/main" val="3170753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100">
                <a:solidFill>
                  <a:srgbClr val="22222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高层次智能如何而来？</a:t>
            </a:r>
            <a:r>
              <a:rPr lang="zh-CN" altLang="en-US" sz="12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大数据</a:t>
            </a:r>
            <a:r>
              <a:rPr lang="en-US" altLang="zh-CN" sz="12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12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大模型</a:t>
            </a:r>
            <a:r>
              <a:rPr lang="en-US" altLang="zh-CN" sz="12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12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大算力</a:t>
            </a:r>
            <a:endParaRPr lang="en-US" altLang="zh-CN" sz="1100" b="1" i="0" u="none" strike="noStrike">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br>
              <a:rPr lang="en-US" altLang="zh-CN"/>
            </a:br>
            <a:r>
              <a:rPr lang="zh-CN" altLang="en-US"/>
              <a:t>为什么这么说？什么是更高层次的智能。</a:t>
            </a:r>
            <a:endParaRPr lang="en-US" altLang="zh-CN"/>
          </a:p>
          <a:p>
            <a:r>
              <a:rPr lang="zh-CN" altLang="en-US"/>
              <a:t>写代码的能力</a:t>
            </a:r>
            <a:endParaRPr lang="en-US" altLang="zh-CN"/>
          </a:p>
          <a:p>
            <a:r>
              <a:rPr lang="zh-CN" altLang="en-US"/>
              <a:t>四个能力：通用意图理解能力、强大连续对话能力、智能交互修正能力、较强逻辑推理能力</a:t>
            </a:r>
            <a:endParaRPr lang="en-US" altLang="zh-CN"/>
          </a:p>
          <a:p>
            <a:endParaRPr lang="en-US" altLang="zh-CN"/>
          </a:p>
          <a:p>
            <a:r>
              <a:rPr lang="zh-CN" altLang="en-US"/>
              <a:t>高层次智能如何而来？大数据</a:t>
            </a:r>
            <a:r>
              <a:rPr lang="en-US" altLang="zh-CN"/>
              <a:t>+</a:t>
            </a:r>
            <a:r>
              <a:rPr lang="zh-CN" altLang="en-US"/>
              <a:t>大模型</a:t>
            </a:r>
            <a:r>
              <a:rPr lang="en-US" altLang="zh-CN"/>
              <a:t>+</a:t>
            </a:r>
            <a:r>
              <a:rPr lang="zh-CN" altLang="en-US"/>
              <a:t>大算力，必要但不充分条件</a:t>
            </a:r>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4</a:t>
            </a:fld>
            <a:endParaRPr kumimoji="1" lang="zh-CN" altLang="en-US"/>
          </a:p>
        </p:txBody>
      </p:sp>
    </p:spTree>
    <p:extLst>
      <p:ext uri="{BB962C8B-B14F-4D97-AF65-F5344CB8AC3E}">
        <p14:creationId xmlns:p14="http://schemas.microsoft.com/office/powerpoint/2010/main" val="2136929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没有官方论文，有</a:t>
            </a:r>
            <a:r>
              <a:rPr kumimoji="1" lang="en-US" altLang="zh-CN" dirty="0" err="1"/>
              <a:t>InstuctGPT</a:t>
            </a:r>
            <a:endParaRPr kumimoji="1" lang="en-US" altLang="zh-CN" dirty="0"/>
          </a:p>
          <a:p>
            <a:pPr algn="l"/>
            <a:r>
              <a:rPr lang="en-US" altLang="zh-CN" b="0" i="0" u="none" strike="noStrike" dirty="0" err="1">
                <a:solidFill>
                  <a:srgbClr val="222222"/>
                </a:solidFill>
                <a:effectLst/>
                <a:latin typeface="system-ui"/>
              </a:rPr>
              <a:t>ChatGPT</a:t>
            </a:r>
            <a:r>
              <a:rPr lang="zh-CN" altLang="en-US" b="0" i="0" u="none" strike="noStrike" dirty="0">
                <a:solidFill>
                  <a:srgbClr val="222222"/>
                </a:solidFill>
                <a:effectLst/>
                <a:latin typeface="system-ui"/>
              </a:rPr>
              <a:t>的惊人效果，重要特征是在训练过程引入人类反馈强化学习（</a:t>
            </a:r>
            <a:r>
              <a:rPr lang="en-US" altLang="zh-CN" b="0" i="0" u="none" strike="noStrike" dirty="0">
                <a:solidFill>
                  <a:srgbClr val="222222"/>
                </a:solidFill>
                <a:effectLst/>
                <a:latin typeface="system-ui"/>
              </a:rPr>
              <a:t>RLHF</a:t>
            </a:r>
            <a:r>
              <a:rPr lang="zh-CN" altLang="en-US" b="0" i="0" u="none" strike="noStrike" dirty="0">
                <a:solidFill>
                  <a:srgbClr val="222222"/>
                </a:solidFill>
                <a:effectLst/>
                <a:latin typeface="system-ui"/>
              </a:rPr>
              <a:t>），使得模型表现更符合人类价值观。</a:t>
            </a:r>
          </a:p>
          <a:p>
            <a:pPr algn="l"/>
            <a:r>
              <a:rPr lang="en-US" altLang="zh-CN" b="0" i="0" u="none" strike="noStrike" dirty="0" err="1">
                <a:solidFill>
                  <a:srgbClr val="222222"/>
                </a:solidFill>
                <a:effectLst/>
                <a:latin typeface="system-ui"/>
              </a:rPr>
              <a:t>ChatGPT</a:t>
            </a:r>
            <a:r>
              <a:rPr lang="zh-CN" altLang="en-US" b="0" i="0" u="none" strike="noStrike" dirty="0">
                <a:solidFill>
                  <a:srgbClr val="222222"/>
                </a:solidFill>
                <a:effectLst/>
                <a:latin typeface="system-ui"/>
              </a:rPr>
              <a:t>的训练流程主要分为三个阶段：</a:t>
            </a:r>
          </a:p>
          <a:p>
            <a:pPr algn="l"/>
            <a:r>
              <a:rPr lang="en-US" altLang="zh-CN" b="0" i="0" u="none" strike="noStrike" dirty="0">
                <a:solidFill>
                  <a:srgbClr val="222222"/>
                </a:solidFill>
                <a:effectLst/>
                <a:latin typeface="system-ui"/>
              </a:rPr>
              <a:t>1</a:t>
            </a:r>
            <a:r>
              <a:rPr lang="zh-CN" altLang="en-US" b="0" i="0" u="none" strike="noStrike" dirty="0">
                <a:solidFill>
                  <a:srgbClr val="222222"/>
                </a:solidFill>
                <a:effectLst/>
                <a:latin typeface="system-ui"/>
              </a:rPr>
              <a:t>、从</a:t>
            </a:r>
            <a:r>
              <a:rPr lang="en-US" altLang="zh-CN" b="0" i="0" u="none" strike="noStrike" dirty="0">
                <a:solidFill>
                  <a:srgbClr val="222222"/>
                </a:solidFill>
                <a:effectLst/>
                <a:latin typeface="system-ui"/>
              </a:rPr>
              <a:t>Prompt</a:t>
            </a:r>
            <a:r>
              <a:rPr lang="zh-CN" altLang="en-US" b="0" i="0" u="none" strike="noStrike" dirty="0">
                <a:solidFill>
                  <a:srgbClr val="222222"/>
                </a:solidFill>
                <a:effectLst/>
                <a:latin typeface="system-ui"/>
              </a:rPr>
              <a:t>库中采样，收集其人工回答，利用这些数据来微调预训练大语言模型。</a:t>
            </a:r>
          </a:p>
          <a:p>
            <a:pPr algn="l"/>
            <a:r>
              <a:rPr lang="en-US" altLang="zh-CN" b="0" i="0" u="none" strike="noStrike" dirty="0">
                <a:solidFill>
                  <a:srgbClr val="222222"/>
                </a:solidFill>
                <a:effectLst/>
                <a:latin typeface="system-ui"/>
              </a:rPr>
              <a:t>2</a:t>
            </a:r>
            <a:r>
              <a:rPr lang="zh-CN" altLang="en-US" b="0" i="0" u="none" strike="noStrike" dirty="0">
                <a:solidFill>
                  <a:srgbClr val="222222"/>
                </a:solidFill>
                <a:effectLst/>
                <a:latin typeface="system-ui"/>
              </a:rPr>
              <a:t>、从</a:t>
            </a:r>
            <a:r>
              <a:rPr lang="en-US" altLang="zh-CN" b="0" i="0" u="none" strike="noStrike" dirty="0">
                <a:solidFill>
                  <a:srgbClr val="222222"/>
                </a:solidFill>
                <a:effectLst/>
                <a:latin typeface="system-ui"/>
              </a:rPr>
              <a:t>Prompt</a:t>
            </a:r>
            <a:r>
              <a:rPr lang="zh-CN" altLang="en-US" b="0" i="0" u="none" strike="noStrike" dirty="0">
                <a:solidFill>
                  <a:srgbClr val="222222"/>
                </a:solidFill>
                <a:effectLst/>
                <a:latin typeface="system-ui"/>
              </a:rPr>
              <a:t>库中采样，使用大语言模型生成多个回答，人工对这些回答进行排序后，训练奖励模型（</a:t>
            </a:r>
            <a:r>
              <a:rPr lang="en-US" altLang="zh-CN" b="0" i="0" u="none" strike="noStrike" dirty="0">
                <a:solidFill>
                  <a:srgbClr val="222222"/>
                </a:solidFill>
                <a:effectLst/>
                <a:latin typeface="system-ui"/>
              </a:rPr>
              <a:t>RM</a:t>
            </a:r>
            <a:r>
              <a:rPr lang="zh-CN" altLang="en-US" b="0" i="0" u="none" strike="noStrike" dirty="0">
                <a:solidFill>
                  <a:srgbClr val="222222"/>
                </a:solidFill>
                <a:effectLst/>
                <a:latin typeface="system-ui"/>
              </a:rPr>
              <a:t>），来拟合人类的价值判断。</a:t>
            </a:r>
          </a:p>
          <a:p>
            <a:pPr algn="l"/>
            <a:r>
              <a:rPr lang="en-US" altLang="zh-CN" b="0" i="0" u="none" strike="noStrike" dirty="0">
                <a:solidFill>
                  <a:srgbClr val="222222"/>
                </a:solidFill>
                <a:effectLst/>
                <a:latin typeface="system-ui"/>
              </a:rPr>
              <a:t>3</a:t>
            </a:r>
            <a:r>
              <a:rPr lang="zh-CN" altLang="en-US" b="0" i="0" u="none" strike="noStrike" dirty="0">
                <a:solidFill>
                  <a:srgbClr val="222222"/>
                </a:solidFill>
                <a:effectLst/>
                <a:latin typeface="system-ui"/>
              </a:rPr>
              <a:t>、基于阶段</a:t>
            </a:r>
            <a:r>
              <a:rPr lang="en-US" altLang="zh-CN" b="0" i="0" u="none" strike="noStrike" dirty="0">
                <a:solidFill>
                  <a:srgbClr val="222222"/>
                </a:solidFill>
                <a:effectLst/>
                <a:latin typeface="system-ui"/>
              </a:rPr>
              <a:t>1</a:t>
            </a:r>
            <a:r>
              <a:rPr lang="zh-CN" altLang="en-US" b="0" i="0" u="none" strike="noStrike" dirty="0">
                <a:solidFill>
                  <a:srgbClr val="222222"/>
                </a:solidFill>
                <a:effectLst/>
                <a:latin typeface="system-ui"/>
              </a:rPr>
              <a:t>的监督微调模型和阶段</a:t>
            </a:r>
            <a:r>
              <a:rPr lang="en-US" altLang="zh-CN" b="0" i="0" u="none" strike="noStrike" dirty="0">
                <a:solidFill>
                  <a:srgbClr val="222222"/>
                </a:solidFill>
                <a:effectLst/>
                <a:latin typeface="system-ui"/>
              </a:rPr>
              <a:t>2</a:t>
            </a:r>
            <a:r>
              <a:rPr lang="zh-CN" altLang="en-US" b="0" i="0" u="none" strike="noStrike" dirty="0">
                <a:solidFill>
                  <a:srgbClr val="222222"/>
                </a:solidFill>
                <a:effectLst/>
                <a:latin typeface="system-ui"/>
              </a:rPr>
              <a:t>的奖励模型，利用强化学习算法对大语言模型进一步训练。</a:t>
            </a:r>
          </a:p>
          <a:p>
            <a:pPr algn="l"/>
            <a:r>
              <a:rPr lang="zh-CN" altLang="en-US" b="0" i="0" u="none" strike="noStrike" dirty="0">
                <a:solidFill>
                  <a:srgbClr val="222222"/>
                </a:solidFill>
                <a:effectLst/>
                <a:latin typeface="system-ui"/>
              </a:rPr>
              <a:t>其中阶段</a:t>
            </a:r>
            <a:r>
              <a:rPr lang="en-US" altLang="zh-CN" b="0" i="0" u="none" strike="noStrike" dirty="0">
                <a:solidFill>
                  <a:srgbClr val="222222"/>
                </a:solidFill>
                <a:effectLst/>
                <a:latin typeface="system-ui"/>
              </a:rPr>
              <a:t>3</a:t>
            </a:r>
            <a:r>
              <a:rPr lang="zh-CN" altLang="en-US" b="0" i="0" u="none" strike="noStrike" dirty="0">
                <a:solidFill>
                  <a:srgbClr val="222222"/>
                </a:solidFill>
                <a:effectLst/>
                <a:latin typeface="system-ui"/>
              </a:rPr>
              <a:t>是</a:t>
            </a:r>
            <a:r>
              <a:rPr lang="en-US" altLang="zh-CN" b="0" i="0" u="none" strike="noStrike" dirty="0">
                <a:solidFill>
                  <a:srgbClr val="222222"/>
                </a:solidFill>
                <a:effectLst/>
                <a:latin typeface="system-ui"/>
              </a:rPr>
              <a:t>RLHF</a:t>
            </a:r>
            <a:r>
              <a:rPr lang="zh-CN" altLang="en-US" b="0" i="0" u="none" strike="noStrike" dirty="0">
                <a:solidFill>
                  <a:srgbClr val="222222"/>
                </a:solidFill>
                <a:effectLst/>
                <a:latin typeface="system-ui"/>
              </a:rPr>
              <a:t>训练的核心部分，</a:t>
            </a:r>
            <a:r>
              <a:rPr lang="en-US" altLang="zh-CN" b="0" i="0" u="none" strike="noStrike" dirty="0" err="1">
                <a:solidFill>
                  <a:srgbClr val="222222"/>
                </a:solidFill>
                <a:effectLst/>
                <a:latin typeface="system-ui"/>
              </a:rPr>
              <a:t>OpenAI</a:t>
            </a:r>
            <a:r>
              <a:rPr lang="zh-CN" altLang="en-US" b="0" i="0" u="none" strike="noStrike" dirty="0">
                <a:solidFill>
                  <a:srgbClr val="222222"/>
                </a:solidFill>
                <a:effectLst/>
                <a:latin typeface="system-ui"/>
              </a:rPr>
              <a:t>采用了强化学习中的近端策略优化算法（</a:t>
            </a:r>
            <a:r>
              <a:rPr lang="en-US" altLang="zh-CN" b="0" i="0" u="none" strike="noStrike" dirty="0">
                <a:solidFill>
                  <a:srgbClr val="222222"/>
                </a:solidFill>
                <a:effectLst/>
                <a:latin typeface="system-ui"/>
              </a:rPr>
              <a:t>PPO</a:t>
            </a:r>
            <a:r>
              <a:rPr lang="zh-CN" altLang="en-US" b="0" i="0" u="none" strike="noStrike" dirty="0">
                <a:solidFill>
                  <a:srgbClr val="222222"/>
                </a:solidFill>
                <a:effectLst/>
                <a:latin typeface="system-ui"/>
              </a:rPr>
              <a:t>），借此引入奖励信号，使得语言模型生成内容更加符合人类评判标准。</a:t>
            </a:r>
          </a:p>
          <a:p>
            <a:endParaRPr kumimoji="1" lang="en-US" altLang="zh-CN" dirty="0"/>
          </a:p>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17EC1-A5BC-2E4D-BD73-CE0F8AFAF0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3390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 In this paper we only use 6B RMs, as this saves a lot of compute, and we found that 175B RM training could be unstable and thus was less suitable to be used as the value function during RL</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743A79-4004-42E1-B8E0-386DDA273353}"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816295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 In this paper we only use 6B RMs, as this saves a lot of compute, and we found that 175B RM training could be unstable and thus was less suitable to be used as the value function during RL</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743A79-4004-42E1-B8E0-386DDA273353}"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987796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 In this paper we only use 6B RMs, as this saves a lot of compute, and we found that 175B RM training could be unstable and thus was less suitable to be used as the value function during RL</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743A79-4004-42E1-B8E0-386DDA273353}"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556262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b="1">
                <a:solidFill>
                  <a:srgbClr val="C00000"/>
                </a:solidFill>
                <a:effectLst/>
                <a:latin typeface="+mj-ea"/>
                <a:ea typeface="+mj-ea"/>
                <a:cs typeface="宋体" panose="02010600030101010101" pitchFamily="2" charset="-122"/>
              </a:rPr>
              <a:t>海量数据（特别是内容差异巨大的数据）迫使神经网络学习通用且有用的“神经回路”，大尺寸的模型提供了足够冗余和多样性使得神经回路对特定任务进行专门化和微调</a:t>
            </a:r>
            <a:r>
              <a:rPr lang="zh-CN" altLang="zh-CN" sz="1200">
                <a:solidFill>
                  <a:schemeClr val="tx1"/>
                </a:solidFill>
                <a:effectLst/>
                <a:latin typeface="+mj-ea"/>
                <a:ea typeface="+mj-ea"/>
                <a:cs typeface="宋体" panose="02010600030101010101" pitchFamily="2" charset="-122"/>
              </a:rPr>
              <a:t>。另一种想法是大尺寸的模型带来一些益处，包括通过连接不同的最小值使梯度下降更加有效，或简单地使得高维数据的拟合更加平滑。最关键的方向是研究大模型的</a:t>
            </a:r>
            <a:r>
              <a:rPr lang="zh-CN" altLang="zh-CN" sz="1200" b="1">
                <a:solidFill>
                  <a:srgbClr val="C00000"/>
                </a:solidFill>
                <a:effectLst/>
                <a:latin typeface="+mj-ea"/>
                <a:ea typeface="+mj-ea"/>
                <a:cs typeface="宋体" panose="02010600030101010101" pitchFamily="2" charset="-122"/>
              </a:rPr>
              <a:t>“涌现”现象</a:t>
            </a:r>
            <a:r>
              <a:rPr lang="zh-CN" altLang="zh-CN" sz="1200">
                <a:solidFill>
                  <a:schemeClr val="tx1"/>
                </a:solidFill>
                <a:effectLst/>
                <a:latin typeface="+mj-ea"/>
                <a:ea typeface="+mj-ea"/>
                <a:cs typeface="宋体" panose="02010600030101010101" pitchFamily="2" charset="-122"/>
              </a:rPr>
              <a:t>，这种涌现现象是先前任务专用的狭义人工智能</a:t>
            </a:r>
            <a:r>
              <a:rPr lang="en-US" altLang="zh-CN" sz="1200">
                <a:solidFill>
                  <a:schemeClr val="tx1"/>
                </a:solidFill>
                <a:effectLst/>
                <a:latin typeface="+mj-ea"/>
                <a:ea typeface="+mj-ea"/>
                <a:cs typeface="宋体" panose="02010600030101010101" pitchFamily="2" charset="-122"/>
              </a:rPr>
              <a:t>(Narrow AI)</a:t>
            </a:r>
            <a:r>
              <a:rPr lang="zh-CN" altLang="zh-CN" sz="1200">
                <a:solidFill>
                  <a:schemeClr val="tx1"/>
                </a:solidFill>
                <a:effectLst/>
                <a:latin typeface="+mj-ea"/>
                <a:ea typeface="+mj-ea"/>
                <a:cs typeface="宋体" panose="02010600030101010101" pitchFamily="2" charset="-122"/>
              </a:rPr>
              <a:t>模型所没有的。</a:t>
            </a:r>
            <a:r>
              <a:rPr lang="en-US" altLang="zh-CN" sz="1200" baseline="30000">
                <a:solidFill>
                  <a:schemeClr val="tx1"/>
                </a:solidFill>
                <a:latin typeface="+mj-ea"/>
                <a:ea typeface="+mj-ea"/>
                <a:cs typeface="宋体" panose="02010600030101010101" pitchFamily="2" charset="-122"/>
              </a:rPr>
              <a:t>1</a:t>
            </a:r>
          </a:p>
          <a:p>
            <a:r>
              <a:rPr lang="zh-CN" altLang="zh-CN" sz="1800">
                <a:effectLst/>
                <a:latin typeface="Times New Roman" panose="02020603050405020304" pitchFamily="18" charset="0"/>
                <a:ea typeface="宋体" panose="02010600030101010101" pitchFamily="2" charset="-122"/>
                <a:cs typeface="宋体" panose="02010600030101010101" pitchFamily="2" charset="-122"/>
              </a:rPr>
              <a:t>使用自注意力机制</a:t>
            </a:r>
            <a:r>
              <a:rPr lang="en-US" altLang="zh-CN" sz="1800">
                <a:effectLst/>
                <a:latin typeface="Times New Roman" panose="02020603050405020304" pitchFamily="18" charset="0"/>
                <a:ea typeface="宋体" panose="02010600030101010101" pitchFamily="2" charset="-122"/>
                <a:cs typeface="宋体" panose="02010600030101010101" pitchFamily="2" charset="-122"/>
              </a:rPr>
              <a:t>(self-</a:t>
            </a:r>
            <a:r>
              <a:rPr lang="en-US" altLang="zh-CN" sz="1800" err="1">
                <a:effectLst/>
                <a:latin typeface="Times New Roman" panose="02020603050405020304" pitchFamily="18" charset="0"/>
                <a:ea typeface="宋体" panose="02010600030101010101" pitchFamily="2" charset="-122"/>
                <a:cs typeface="宋体" panose="02010600030101010101" pitchFamily="2" charset="-122"/>
              </a:rPr>
              <a:t>attension</a:t>
            </a:r>
            <a:r>
              <a:rPr lang="en-US" altLang="zh-CN" sz="1800">
                <a:effectLst/>
                <a:latin typeface="Times New Roman" panose="02020603050405020304" pitchFamily="18" charset="0"/>
                <a:ea typeface="宋体" panose="02010600030101010101" pitchFamily="2" charset="-122"/>
                <a:cs typeface="宋体" panose="02010600030101010101" pitchFamily="2" charset="-122"/>
              </a:rPr>
              <a:t> mechanism)</a:t>
            </a:r>
            <a:r>
              <a:rPr lang="zh-CN" altLang="zh-CN" sz="1800">
                <a:effectLst/>
                <a:latin typeface="Times New Roman" panose="02020603050405020304" pitchFamily="18" charset="0"/>
                <a:ea typeface="宋体" panose="02010600030101010101" pitchFamily="2" charset="-122"/>
                <a:cs typeface="宋体" panose="02010600030101010101" pitchFamily="2" charset="-122"/>
              </a:rPr>
              <a:t>来捕捉输入序列中的关系，使得</a:t>
            </a:r>
            <a:r>
              <a:rPr lang="zh-CN" altLang="en-US" sz="1800">
                <a:effectLst/>
                <a:latin typeface="Times New Roman" panose="02020603050405020304" pitchFamily="18" charset="0"/>
                <a:ea typeface="宋体" panose="02010600030101010101" pitchFamily="2" charset="-122"/>
                <a:cs typeface="宋体" panose="02010600030101010101" pitchFamily="2" charset="-122"/>
              </a:rPr>
              <a:t>模型</a:t>
            </a:r>
            <a:r>
              <a:rPr lang="zh-CN" altLang="zh-CN" sz="1800">
                <a:effectLst/>
                <a:latin typeface="Times New Roman" panose="02020603050405020304" pitchFamily="18" charset="0"/>
                <a:ea typeface="宋体" panose="02010600030101010101" pitchFamily="2" charset="-122"/>
                <a:cs typeface="宋体" panose="02010600030101010101" pitchFamily="2" charset="-122"/>
              </a:rPr>
              <a:t>有更强大的表达能力、可扩展性和灵活性</a:t>
            </a:r>
            <a:endParaRPr lang="zh-CN" altLang="en-US"/>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19</a:t>
            </a:fld>
            <a:endParaRPr kumimoji="1" lang="zh-CN" altLang="en-US"/>
          </a:p>
        </p:txBody>
      </p:sp>
    </p:spTree>
    <p:extLst>
      <p:ext uri="{BB962C8B-B14F-4D97-AF65-F5344CB8AC3E}">
        <p14:creationId xmlns:p14="http://schemas.microsoft.com/office/powerpoint/2010/main" val="890349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12.jpe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正页">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DE16A6B-644A-9358-593A-B35DCD8618BC}"/>
              </a:ext>
            </a:extLst>
          </p:cNvPr>
          <p:cNvSpPr>
            <a:spLocks noGrp="1"/>
          </p:cNvSpPr>
          <p:nvPr>
            <p:ph type="title"/>
          </p:nvPr>
        </p:nvSpPr>
        <p:spPr>
          <a:xfrm>
            <a:off x="646902" y="136525"/>
            <a:ext cx="8740936" cy="595630"/>
          </a:xfrm>
          <a:prstGeom prst="rect">
            <a:avLst/>
          </a:prstGeom>
        </p:spPr>
        <p:txBody>
          <a:bodyPr>
            <a:noAutofit/>
          </a:bodyPr>
          <a:lstStyle>
            <a:lvl1pPr>
              <a:defRPr sz="4000" b="1">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
        <p:nvSpPr>
          <p:cNvPr id="3" name="日期占位符 2">
            <a:extLst>
              <a:ext uri="{FF2B5EF4-FFF2-40B4-BE49-F238E27FC236}">
                <a16:creationId xmlns:a16="http://schemas.microsoft.com/office/drawing/2014/main" id="{A81613B0-A22E-EF39-1ED6-75F56C85705E}"/>
              </a:ext>
            </a:extLst>
          </p:cNvPr>
          <p:cNvSpPr>
            <a:spLocks noGrp="1"/>
          </p:cNvSpPr>
          <p:nvPr>
            <p:ph type="dt" sz="half" idx="10"/>
          </p:nvPr>
        </p:nvSpPr>
        <p:spPr/>
        <p:txBody>
          <a:bodyPr/>
          <a:lstStyle/>
          <a:p>
            <a:fld id="{75B7191C-2472-EA47-B391-FFDBDF87DDE9}" type="datetimeFigureOut">
              <a:rPr kumimoji="1" lang="zh-CN" altLang="en-US" smtClean="0"/>
              <a:t>2023/8/17</a:t>
            </a:fld>
            <a:endParaRPr kumimoji="1" lang="zh-CN" altLang="en-US"/>
          </a:p>
        </p:txBody>
      </p:sp>
      <p:sp>
        <p:nvSpPr>
          <p:cNvPr id="4" name="页脚占位符 3">
            <a:extLst>
              <a:ext uri="{FF2B5EF4-FFF2-40B4-BE49-F238E27FC236}">
                <a16:creationId xmlns:a16="http://schemas.microsoft.com/office/drawing/2014/main" id="{458FD9FC-1825-972F-8107-41F6D4470D76}"/>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a16="http://schemas.microsoft.com/office/drawing/2014/main" id="{EF876F06-181E-32BE-A65C-3B28ADC4EA67}"/>
              </a:ext>
            </a:extLst>
          </p:cNvPr>
          <p:cNvSpPr>
            <a:spLocks noGrp="1"/>
          </p:cNvSpPr>
          <p:nvPr>
            <p:ph type="sldNum" sz="quarter" idx="12"/>
          </p:nvPr>
        </p:nvSpPr>
        <p:spPr/>
        <p:txBody>
          <a:bodyPr/>
          <a:lstStyle/>
          <a:p>
            <a:fld id="{8669E610-3B44-C341-BBCC-712DDD187989}" type="slidenum">
              <a:rPr kumimoji="1" lang="zh-CN" altLang="en-US" smtClean="0"/>
              <a:t>‹#›</a:t>
            </a:fld>
            <a:endParaRPr kumimoji="1" lang="zh-CN" altLang="en-US"/>
          </a:p>
        </p:txBody>
      </p:sp>
      <p:grpSp>
        <p:nvGrpSpPr>
          <p:cNvPr id="6" name="组合 5">
            <a:extLst>
              <a:ext uri="{FF2B5EF4-FFF2-40B4-BE49-F238E27FC236}">
                <a16:creationId xmlns:a16="http://schemas.microsoft.com/office/drawing/2014/main" id="{5FA61F80-1DF8-494B-025F-C1282541A200}"/>
              </a:ext>
            </a:extLst>
          </p:cNvPr>
          <p:cNvGrpSpPr/>
          <p:nvPr userDrawn="1"/>
        </p:nvGrpSpPr>
        <p:grpSpPr>
          <a:xfrm>
            <a:off x="1" y="821645"/>
            <a:ext cx="12192000" cy="87076"/>
            <a:chOff x="0" y="821645"/>
            <a:chExt cx="9191194" cy="135018"/>
          </a:xfrm>
        </p:grpSpPr>
        <p:grpSp>
          <p:nvGrpSpPr>
            <p:cNvPr id="7" name="组合 6">
              <a:extLst>
                <a:ext uri="{FF2B5EF4-FFF2-40B4-BE49-F238E27FC236}">
                  <a16:creationId xmlns:a16="http://schemas.microsoft.com/office/drawing/2014/main" id="{D2BFF1C6-5E23-1A73-C91C-C30A376278EB}"/>
                </a:ext>
              </a:extLst>
            </p:cNvPr>
            <p:cNvGrpSpPr/>
            <p:nvPr/>
          </p:nvGrpSpPr>
          <p:grpSpPr>
            <a:xfrm>
              <a:off x="0" y="836712"/>
              <a:ext cx="9191194" cy="110437"/>
              <a:chOff x="0" y="836712"/>
              <a:chExt cx="9191194" cy="110437"/>
            </a:xfrm>
          </p:grpSpPr>
          <p:sp>
            <p:nvSpPr>
              <p:cNvPr id="9" name="矩形 8">
                <a:extLst>
                  <a:ext uri="{FF2B5EF4-FFF2-40B4-BE49-F238E27FC236}">
                    <a16:creationId xmlns:a16="http://schemas.microsoft.com/office/drawing/2014/main" id="{2D713503-DAFB-776A-CE9E-5F914BE6FF53}"/>
                  </a:ext>
                </a:extLst>
              </p:cNvPr>
              <p:cNvSpPr/>
              <p:nvPr/>
            </p:nvSpPr>
            <p:spPr>
              <a:xfrm>
                <a:off x="922847" y="836712"/>
                <a:ext cx="8268347" cy="110436"/>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矩形 9">
                <a:extLst>
                  <a:ext uri="{FF2B5EF4-FFF2-40B4-BE49-F238E27FC236}">
                    <a16:creationId xmlns:a16="http://schemas.microsoft.com/office/drawing/2014/main" id="{F9A2A691-695B-3FFE-0B40-42FE342FD47D}"/>
                  </a:ext>
                </a:extLst>
              </p:cNvPr>
              <p:cNvSpPr/>
              <p:nvPr/>
            </p:nvSpPr>
            <p:spPr>
              <a:xfrm>
                <a:off x="0" y="836713"/>
                <a:ext cx="975360" cy="110436"/>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cxnSp>
          <p:nvCxnSpPr>
            <p:cNvPr id="8" name="直接连接符 10">
              <a:extLst>
                <a:ext uri="{FF2B5EF4-FFF2-40B4-BE49-F238E27FC236}">
                  <a16:creationId xmlns:a16="http://schemas.microsoft.com/office/drawing/2014/main" id="{D0980CE1-1AC2-2BB1-F2D8-A55E16E16D7C}"/>
                </a:ext>
              </a:extLst>
            </p:cNvPr>
            <p:cNvCxnSpPr/>
            <p:nvPr/>
          </p:nvCxnSpPr>
          <p:spPr>
            <a:xfrm flipV="1">
              <a:off x="975360" y="821645"/>
              <a:ext cx="0" cy="13501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1" name="图片 10">
            <a:extLst>
              <a:ext uri="{FF2B5EF4-FFF2-40B4-BE49-F238E27FC236}">
                <a16:creationId xmlns:a16="http://schemas.microsoft.com/office/drawing/2014/main" id="{B94A4DE5-2101-6102-8CD5-55D91FAB9E45}"/>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10334087" y="116632"/>
            <a:ext cx="658457" cy="711356"/>
          </a:xfrm>
          <a:prstGeom prst="rect">
            <a:avLst/>
          </a:prstGeom>
        </p:spPr>
      </p:pic>
      <p:pic>
        <p:nvPicPr>
          <p:cNvPr id="12" name="图片 11">
            <a:extLst>
              <a:ext uri="{FF2B5EF4-FFF2-40B4-BE49-F238E27FC236}">
                <a16:creationId xmlns:a16="http://schemas.microsoft.com/office/drawing/2014/main" id="{B1DC8D8E-47E4-56DF-BA71-FDE2C347846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992544" y="314855"/>
            <a:ext cx="593874" cy="399569"/>
          </a:xfrm>
          <a:prstGeom prst="rect">
            <a:avLst/>
          </a:prstGeom>
        </p:spPr>
      </p:pic>
      <p:pic>
        <p:nvPicPr>
          <p:cNvPr id="13" name="图片 12">
            <a:extLst>
              <a:ext uri="{FF2B5EF4-FFF2-40B4-BE49-F238E27FC236}">
                <a16:creationId xmlns:a16="http://schemas.microsoft.com/office/drawing/2014/main" id="{1D888AAB-6B37-8981-9EB9-5EA0F35A3F7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625240" y="264193"/>
            <a:ext cx="447424" cy="447424"/>
          </a:xfrm>
          <a:prstGeom prst="rect">
            <a:avLst/>
          </a:prstGeom>
        </p:spPr>
      </p:pic>
      <p:sp>
        <p:nvSpPr>
          <p:cNvPr id="14" name="内容占位符 2">
            <a:extLst>
              <a:ext uri="{FF2B5EF4-FFF2-40B4-BE49-F238E27FC236}">
                <a16:creationId xmlns:a16="http://schemas.microsoft.com/office/drawing/2014/main" id="{EEF1E5FD-7F74-0299-97B2-F315567DD575}"/>
              </a:ext>
            </a:extLst>
          </p:cNvPr>
          <p:cNvSpPr>
            <a:spLocks noGrp="1"/>
          </p:cNvSpPr>
          <p:nvPr>
            <p:ph idx="1"/>
          </p:nvPr>
        </p:nvSpPr>
        <p:spPr>
          <a:xfrm>
            <a:off x="646901" y="1905864"/>
            <a:ext cx="10967855" cy="4351338"/>
          </a:xfrm>
          <a:prstGeom prst="rect">
            <a:avLst/>
          </a:prstGeom>
        </p:spPr>
        <p:txBody>
          <a:bodyPr/>
          <a:lstStyle>
            <a:lvl1pPr>
              <a:defRPr>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1pPr>
            <a:lvl2pPr>
              <a:defRPr>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2pPr>
            <a:lvl3pPr>
              <a:defRPr>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3pPr>
            <a:lvl4pPr>
              <a:defRPr>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4pPr>
            <a:lvl5pPr>
              <a:defRPr>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5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extLst>
      <p:ext uri="{BB962C8B-B14F-4D97-AF65-F5344CB8AC3E}">
        <p14:creationId xmlns:p14="http://schemas.microsoft.com/office/powerpoint/2010/main" val="155995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F4F1EE-6BC8-CF49-BC89-45D34604E58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B3ADB7DC-1D73-CE4E-B051-EA85ADDCD6D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92F6936C-37AE-BF43-9E39-6C50B59AF21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E9F12B27-C80B-8A41-904C-26B063C5200E}"/>
              </a:ext>
            </a:extLst>
          </p:cNvPr>
          <p:cNvSpPr>
            <a:spLocks noGrp="1"/>
          </p:cNvSpPr>
          <p:nvPr>
            <p:ph type="dt" sz="half" idx="10"/>
          </p:nvPr>
        </p:nvSpPr>
        <p:spPr/>
        <p:txBody>
          <a:bodyPr/>
          <a:lstStyle/>
          <a:p>
            <a:fld id="{75B7191C-2472-EA47-B391-FFDBDF87DDE9}" type="datetimeFigureOut">
              <a:rPr kumimoji="1" lang="zh-CN" altLang="en-US" smtClean="0"/>
              <a:t>2023/8/17</a:t>
            </a:fld>
            <a:endParaRPr kumimoji="1" lang="zh-CN" altLang="en-US"/>
          </a:p>
        </p:txBody>
      </p:sp>
      <p:sp>
        <p:nvSpPr>
          <p:cNvPr id="6" name="页脚占位符 5">
            <a:extLst>
              <a:ext uri="{FF2B5EF4-FFF2-40B4-BE49-F238E27FC236}">
                <a16:creationId xmlns:a16="http://schemas.microsoft.com/office/drawing/2014/main" id="{0A84B4AD-E69B-6341-B533-1C38D7D0A5D6}"/>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BD2A9A90-726E-E642-93BE-552470687BF2}"/>
              </a:ext>
            </a:extLst>
          </p:cNvPr>
          <p:cNvSpPr>
            <a:spLocks noGrp="1"/>
          </p:cNvSpPr>
          <p:nvPr>
            <p:ph type="sldNum" sz="quarter" idx="12"/>
          </p:nvPr>
        </p:nvSpPr>
        <p:spPr/>
        <p:txBody>
          <a:bodyPr/>
          <a:lstStyle/>
          <a:p>
            <a:fld id="{8669E610-3B44-C341-BBCC-712DDD187989}" type="slidenum">
              <a:rPr kumimoji="1" lang="zh-CN" altLang="en-US" smtClean="0"/>
              <a:t>‹#›</a:t>
            </a:fld>
            <a:endParaRPr kumimoji="1" lang="zh-CN" altLang="en-US"/>
          </a:p>
        </p:txBody>
      </p:sp>
    </p:spTree>
    <p:extLst>
      <p:ext uri="{BB962C8B-B14F-4D97-AF65-F5344CB8AC3E}">
        <p14:creationId xmlns:p14="http://schemas.microsoft.com/office/powerpoint/2010/main" val="198877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29176F-87F0-B84E-A63A-F9208754A103}"/>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1A5D9E56-5814-6942-8F17-43E7185911D2}"/>
              </a:ext>
            </a:extLst>
          </p:cNvPr>
          <p:cNvSpPr>
            <a:spLocks noGrp="1"/>
          </p:cNvSpPr>
          <p:nvPr>
            <p:ph type="body" orient="vert" idx="1"/>
          </p:nvPr>
        </p:nvSpPr>
        <p:spPr>
          <a:xfrm>
            <a:off x="838200" y="1825625"/>
            <a:ext cx="10515600" cy="43513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610B849D-4AA6-DA4D-BA26-51A8CBC2717F}"/>
              </a:ext>
            </a:extLst>
          </p:cNvPr>
          <p:cNvSpPr>
            <a:spLocks noGrp="1"/>
          </p:cNvSpPr>
          <p:nvPr>
            <p:ph type="dt" sz="half" idx="10"/>
          </p:nvPr>
        </p:nvSpPr>
        <p:spPr/>
        <p:txBody>
          <a:bodyPr/>
          <a:lstStyle/>
          <a:p>
            <a:fld id="{75B7191C-2472-EA47-B391-FFDBDF87DDE9}" type="datetimeFigureOut">
              <a:rPr kumimoji="1" lang="zh-CN" altLang="en-US" smtClean="0"/>
              <a:t>2023/8/17</a:t>
            </a:fld>
            <a:endParaRPr kumimoji="1" lang="zh-CN" altLang="en-US"/>
          </a:p>
        </p:txBody>
      </p:sp>
      <p:sp>
        <p:nvSpPr>
          <p:cNvPr id="5" name="页脚占位符 4">
            <a:extLst>
              <a:ext uri="{FF2B5EF4-FFF2-40B4-BE49-F238E27FC236}">
                <a16:creationId xmlns:a16="http://schemas.microsoft.com/office/drawing/2014/main" id="{B538919C-68E6-3B4C-B413-384389BB151F}"/>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90C3938F-26C6-9442-A52B-5093BCBDCF8E}"/>
              </a:ext>
            </a:extLst>
          </p:cNvPr>
          <p:cNvSpPr>
            <a:spLocks noGrp="1"/>
          </p:cNvSpPr>
          <p:nvPr>
            <p:ph type="sldNum" sz="quarter" idx="12"/>
          </p:nvPr>
        </p:nvSpPr>
        <p:spPr/>
        <p:txBody>
          <a:bodyPr/>
          <a:lstStyle/>
          <a:p>
            <a:fld id="{8669E610-3B44-C341-BBCC-712DDD187989}" type="slidenum">
              <a:rPr kumimoji="1" lang="zh-CN" altLang="en-US" smtClean="0"/>
              <a:t>‹#›</a:t>
            </a:fld>
            <a:endParaRPr kumimoji="1" lang="zh-CN" altLang="en-US"/>
          </a:p>
        </p:txBody>
      </p:sp>
    </p:spTree>
    <p:extLst>
      <p:ext uri="{BB962C8B-B14F-4D97-AF65-F5344CB8AC3E}">
        <p14:creationId xmlns:p14="http://schemas.microsoft.com/office/powerpoint/2010/main" val="2382520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42116FF-DAA5-AD46-9F06-37B4E05EDC8A}"/>
              </a:ext>
            </a:extLst>
          </p:cNvPr>
          <p:cNvSpPr>
            <a:spLocks noGrp="1"/>
          </p:cNvSpPr>
          <p:nvPr>
            <p:ph type="title" orient="vert"/>
          </p:nvPr>
        </p:nvSpPr>
        <p:spPr>
          <a:xfrm>
            <a:off x="8724900" y="365125"/>
            <a:ext cx="2628900" cy="5811838"/>
          </a:xfrm>
          <a:prstGeom prst="rect">
            <a:avLst/>
          </a:prstGeo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6C16AC58-3C4F-9D45-AAEE-137C0C42E7B8}"/>
              </a:ext>
            </a:extLst>
          </p:cNvPr>
          <p:cNvSpPr>
            <a:spLocks noGrp="1"/>
          </p:cNvSpPr>
          <p:nvPr>
            <p:ph type="body" orient="vert" idx="1"/>
          </p:nvPr>
        </p:nvSpPr>
        <p:spPr>
          <a:xfrm>
            <a:off x="838200" y="365125"/>
            <a:ext cx="7734300" cy="58118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11DE0DE0-9DD7-5243-94F5-342565A52879}"/>
              </a:ext>
            </a:extLst>
          </p:cNvPr>
          <p:cNvSpPr>
            <a:spLocks noGrp="1"/>
          </p:cNvSpPr>
          <p:nvPr>
            <p:ph type="dt" sz="half" idx="10"/>
          </p:nvPr>
        </p:nvSpPr>
        <p:spPr/>
        <p:txBody>
          <a:bodyPr/>
          <a:lstStyle/>
          <a:p>
            <a:fld id="{75B7191C-2472-EA47-B391-FFDBDF87DDE9}" type="datetimeFigureOut">
              <a:rPr kumimoji="1" lang="zh-CN" altLang="en-US" smtClean="0"/>
              <a:t>2023/8/17</a:t>
            </a:fld>
            <a:endParaRPr kumimoji="1" lang="zh-CN" altLang="en-US"/>
          </a:p>
        </p:txBody>
      </p:sp>
      <p:sp>
        <p:nvSpPr>
          <p:cNvPr id="5" name="页脚占位符 4">
            <a:extLst>
              <a:ext uri="{FF2B5EF4-FFF2-40B4-BE49-F238E27FC236}">
                <a16:creationId xmlns:a16="http://schemas.microsoft.com/office/drawing/2014/main" id="{777AF1FC-B89A-2847-8D0C-993D3BA6AEC2}"/>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0B320E24-A893-9041-837D-223BD0E3209D}"/>
              </a:ext>
            </a:extLst>
          </p:cNvPr>
          <p:cNvSpPr>
            <a:spLocks noGrp="1"/>
          </p:cNvSpPr>
          <p:nvPr>
            <p:ph type="sldNum" sz="quarter" idx="12"/>
          </p:nvPr>
        </p:nvSpPr>
        <p:spPr/>
        <p:txBody>
          <a:bodyPr/>
          <a:lstStyle/>
          <a:p>
            <a:fld id="{8669E610-3B44-C341-BBCC-712DDD187989}" type="slidenum">
              <a:rPr kumimoji="1" lang="zh-CN" altLang="en-US" smtClean="0"/>
              <a:t>‹#›</a:t>
            </a:fld>
            <a:endParaRPr kumimoji="1" lang="zh-CN" altLang="en-US"/>
          </a:p>
        </p:txBody>
      </p:sp>
    </p:spTree>
    <p:extLst>
      <p:ext uri="{BB962C8B-B14F-4D97-AF65-F5344CB8AC3E}">
        <p14:creationId xmlns:p14="http://schemas.microsoft.com/office/powerpoint/2010/main" val="994681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标题幻灯片">
    <p:spTree>
      <p:nvGrpSpPr>
        <p:cNvPr id="1" name=""/>
        <p:cNvGrpSpPr/>
        <p:nvPr/>
      </p:nvGrpSpPr>
      <p:grpSpPr>
        <a:xfrm>
          <a:off x="0" y="0"/>
          <a:ext cx="0" cy="0"/>
          <a:chOff x="0" y="0"/>
          <a:chExt cx="0" cy="0"/>
        </a:xfrm>
      </p:grpSpPr>
      <p:sp>
        <p:nvSpPr>
          <p:cNvPr id="29" name="Title 1"/>
          <p:cNvSpPr>
            <a:spLocks noGrp="1"/>
          </p:cNvSpPr>
          <p:nvPr>
            <p:ph type="ctrTitle" hasCustomPrompt="1"/>
          </p:nvPr>
        </p:nvSpPr>
        <p:spPr>
          <a:xfrm>
            <a:off x="0" y="1967696"/>
            <a:ext cx="12192000" cy="1461836"/>
          </a:xfrm>
          <a:prstGeom prst="rect">
            <a:avLst/>
          </a:prstGeom>
        </p:spPr>
        <p:txBody>
          <a:bodyPr anchor="ctr">
            <a:normAutofit/>
          </a:bodyPr>
          <a:lstStyle>
            <a:lvl1pPr algn="ctr">
              <a:defRPr sz="6000" b="1">
                <a:solidFill>
                  <a:srgbClr val="A40000"/>
                </a:solidFill>
                <a:latin typeface="+mn-lt"/>
              </a:defRPr>
            </a:lvl1pPr>
          </a:lstStyle>
          <a:p>
            <a:r>
              <a:rPr lang="en-US" altLang="zh-CN" dirty="0"/>
              <a:t>Presentation Title</a:t>
            </a:r>
            <a:endParaRPr lang="en-US" dirty="0"/>
          </a:p>
        </p:txBody>
      </p:sp>
      <p:sp>
        <p:nvSpPr>
          <p:cNvPr id="30" name="Subtitle 2"/>
          <p:cNvSpPr>
            <a:spLocks noGrp="1"/>
          </p:cNvSpPr>
          <p:nvPr>
            <p:ph type="subTitle" idx="1" hasCustomPrompt="1"/>
          </p:nvPr>
        </p:nvSpPr>
        <p:spPr>
          <a:xfrm>
            <a:off x="1300481" y="4013936"/>
            <a:ext cx="4561433" cy="340814"/>
          </a:xfrm>
          <a:prstGeom prst="rect">
            <a:avLst/>
          </a:prstGeom>
        </p:spPr>
        <p:txBody>
          <a:bodyPr anchor="ct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2400" b="0">
                <a:solidFill>
                  <a:srgbClr val="A40000"/>
                </a:solidFill>
                <a:latin typeface="+mn-lt"/>
                <a:ea typeface="黑体" panose="02010609060101010101" pitchFamily="49"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dirty="0"/>
              <a:t>Reporter</a:t>
            </a:r>
            <a:endParaRPr lang="en-US" dirty="0"/>
          </a:p>
        </p:txBody>
      </p:sp>
      <p:sp>
        <p:nvSpPr>
          <p:cNvPr id="43" name="菱形 42"/>
          <p:cNvSpPr/>
          <p:nvPr/>
        </p:nvSpPr>
        <p:spPr>
          <a:xfrm>
            <a:off x="6003008" y="6379860"/>
            <a:ext cx="826581" cy="400110"/>
          </a:xfrm>
          <a:prstGeom prst="diamond">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cxnSp>
        <p:nvCxnSpPr>
          <p:cNvPr id="3" name="直接连接符 2"/>
          <p:cNvCxnSpPr/>
          <p:nvPr/>
        </p:nvCxnSpPr>
        <p:spPr>
          <a:xfrm>
            <a:off x="1" y="6721454"/>
            <a:ext cx="7373721" cy="0"/>
          </a:xfrm>
          <a:prstGeom prst="line">
            <a:avLst/>
          </a:prstGeom>
          <a:ln w="19050">
            <a:solidFill>
              <a:srgbClr val="000099"/>
            </a:solidFill>
          </a:ln>
        </p:spPr>
        <p:style>
          <a:lnRef idx="1">
            <a:schemeClr val="accent1"/>
          </a:lnRef>
          <a:fillRef idx="0">
            <a:schemeClr val="accent1"/>
          </a:fillRef>
          <a:effectRef idx="0">
            <a:schemeClr val="accent1"/>
          </a:effectRef>
          <a:fontRef idx="minor">
            <a:schemeClr val="tx1"/>
          </a:fontRef>
        </p:style>
      </p:cxnSp>
      <p:sp>
        <p:nvSpPr>
          <p:cNvPr id="23" name="文本占位符 5"/>
          <p:cNvSpPr>
            <a:spLocks noGrp="1"/>
          </p:cNvSpPr>
          <p:nvPr>
            <p:ph type="body" sz="quarter" idx="11" hasCustomPrompt="1"/>
          </p:nvPr>
        </p:nvSpPr>
        <p:spPr>
          <a:xfrm>
            <a:off x="1300481" y="4417132"/>
            <a:ext cx="4555735" cy="373753"/>
          </a:xfrm>
          <a:prstGeom prst="rect">
            <a:avLst/>
          </a:prstGeom>
        </p:spPr>
        <p:txBody>
          <a:bodyPr anchor="ctr"/>
          <a:lstStyle>
            <a:lvl1pPr marL="0" indent="0">
              <a:buNone/>
              <a:defRPr sz="2400" b="0">
                <a:solidFill>
                  <a:srgbClr val="A40000"/>
                </a:solidFill>
              </a:defRPr>
            </a:lvl1pPr>
          </a:lstStyle>
          <a:p>
            <a:pPr lvl="0"/>
            <a:r>
              <a:rPr lang="en-US" altLang="zh-CN" dirty="0"/>
              <a:t>system</a:t>
            </a:r>
            <a:endParaRPr lang="zh-CN" altLang="en-US" dirty="0"/>
          </a:p>
        </p:txBody>
      </p:sp>
      <p:sp>
        <p:nvSpPr>
          <p:cNvPr id="24" name="文本占位符 5"/>
          <p:cNvSpPr>
            <a:spLocks noGrp="1"/>
          </p:cNvSpPr>
          <p:nvPr>
            <p:ph type="body" sz="quarter" idx="12" hasCustomPrompt="1"/>
          </p:nvPr>
        </p:nvSpPr>
        <p:spPr>
          <a:xfrm>
            <a:off x="1300481" y="4853266"/>
            <a:ext cx="4555735" cy="373753"/>
          </a:xfrm>
          <a:prstGeom prst="rect">
            <a:avLst/>
          </a:prstGeom>
        </p:spPr>
        <p:txBody>
          <a:bodyPr anchor="ctr">
            <a:normAutofit/>
          </a:bodyPr>
          <a:lstStyle>
            <a:lvl1pPr marL="0" indent="0">
              <a:buNone/>
              <a:defRPr sz="2400" b="0">
                <a:solidFill>
                  <a:srgbClr val="A40000"/>
                </a:solidFill>
              </a:defRPr>
            </a:lvl1pPr>
          </a:lstStyle>
          <a:p>
            <a:pPr lvl="0"/>
            <a:r>
              <a:rPr lang="en-US" altLang="zh-CN" dirty="0"/>
              <a:t>date</a:t>
            </a:r>
            <a:endParaRPr lang="zh-CN" altLang="en-US" dirty="0"/>
          </a:p>
        </p:txBody>
      </p:sp>
      <p:cxnSp>
        <p:nvCxnSpPr>
          <p:cNvPr id="9" name="直接连接符 8">
            <a:extLst>
              <a:ext uri="{FF2B5EF4-FFF2-40B4-BE49-F238E27FC236}">
                <a16:creationId xmlns:a16="http://schemas.microsoft.com/office/drawing/2014/main" id="{D8DB9ACD-DF99-F852-819E-7ACBA0E16C4F}"/>
              </a:ext>
            </a:extLst>
          </p:cNvPr>
          <p:cNvCxnSpPr>
            <a:cxnSpLocks/>
          </p:cNvCxnSpPr>
          <p:nvPr userDrawn="1"/>
        </p:nvCxnSpPr>
        <p:spPr>
          <a:xfrm>
            <a:off x="678180" y="1830132"/>
            <a:ext cx="10759440" cy="0"/>
          </a:xfrm>
          <a:prstGeom prst="line">
            <a:avLst/>
          </a:prstGeom>
        </p:spPr>
        <p:style>
          <a:lnRef idx="3">
            <a:schemeClr val="dk1"/>
          </a:lnRef>
          <a:fillRef idx="0">
            <a:schemeClr val="dk1"/>
          </a:fillRef>
          <a:effectRef idx="2">
            <a:schemeClr val="dk1"/>
          </a:effectRef>
          <a:fontRef idx="minor">
            <a:schemeClr val="tx1"/>
          </a:fontRef>
        </p:style>
      </p:cxnSp>
      <p:cxnSp>
        <p:nvCxnSpPr>
          <p:cNvPr id="12" name="直接连接符 11">
            <a:extLst>
              <a:ext uri="{FF2B5EF4-FFF2-40B4-BE49-F238E27FC236}">
                <a16:creationId xmlns:a16="http://schemas.microsoft.com/office/drawing/2014/main" id="{76CDD767-839C-4DFA-A851-41DB5EAC421A}"/>
              </a:ext>
            </a:extLst>
          </p:cNvPr>
          <p:cNvCxnSpPr>
            <a:cxnSpLocks/>
          </p:cNvCxnSpPr>
          <p:nvPr userDrawn="1"/>
        </p:nvCxnSpPr>
        <p:spPr>
          <a:xfrm flipV="1">
            <a:off x="678180" y="3568772"/>
            <a:ext cx="10690860" cy="5884"/>
          </a:xfrm>
          <a:prstGeom prst="line">
            <a:avLst/>
          </a:prstGeom>
        </p:spPr>
        <p:style>
          <a:lnRef idx="3">
            <a:schemeClr val="dk1"/>
          </a:lnRef>
          <a:fillRef idx="0">
            <a:schemeClr val="dk1"/>
          </a:fillRef>
          <a:effectRef idx="2">
            <a:schemeClr val="dk1"/>
          </a:effectRef>
          <a:fontRef idx="minor">
            <a:schemeClr val="tx1"/>
          </a:fontRef>
        </p:style>
      </p:cxnSp>
      <p:pic>
        <p:nvPicPr>
          <p:cNvPr id="13" name="图片 12">
            <a:extLst>
              <a:ext uri="{FF2B5EF4-FFF2-40B4-BE49-F238E27FC236}">
                <a16:creationId xmlns:a16="http://schemas.microsoft.com/office/drawing/2014/main" id="{3BC5F35E-CF33-0E7B-0C56-831A30AF63E7}"/>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10334087" y="116632"/>
            <a:ext cx="658457" cy="711356"/>
          </a:xfrm>
          <a:prstGeom prst="rect">
            <a:avLst/>
          </a:prstGeom>
        </p:spPr>
      </p:pic>
      <p:pic>
        <p:nvPicPr>
          <p:cNvPr id="14" name="图片 13">
            <a:extLst>
              <a:ext uri="{FF2B5EF4-FFF2-40B4-BE49-F238E27FC236}">
                <a16:creationId xmlns:a16="http://schemas.microsoft.com/office/drawing/2014/main" id="{C85CA59A-A5C0-CF14-BFEF-497829B68B0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992544" y="314855"/>
            <a:ext cx="593874" cy="399569"/>
          </a:xfrm>
          <a:prstGeom prst="rect">
            <a:avLst/>
          </a:prstGeom>
        </p:spPr>
      </p:pic>
      <p:pic>
        <p:nvPicPr>
          <p:cNvPr id="15" name="图片 14">
            <a:extLst>
              <a:ext uri="{FF2B5EF4-FFF2-40B4-BE49-F238E27FC236}">
                <a16:creationId xmlns:a16="http://schemas.microsoft.com/office/drawing/2014/main" id="{A58A47D2-B0B2-FAB2-479E-D5B997051F3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625240" y="264193"/>
            <a:ext cx="447424" cy="447424"/>
          </a:xfrm>
          <a:prstGeom prst="rect">
            <a:avLst/>
          </a:prstGeom>
        </p:spPr>
      </p:pic>
    </p:spTree>
    <p:extLst>
      <p:ext uri="{BB962C8B-B14F-4D97-AF65-F5344CB8AC3E}">
        <p14:creationId xmlns:p14="http://schemas.microsoft.com/office/powerpoint/2010/main" val="21616459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pic>
        <p:nvPicPr>
          <p:cNvPr id="10" name="图片 9" descr="图片包含 建筑物, 圆屋顶, 地板&#10;&#10;描述已自动生成">
            <a:extLst>
              <a:ext uri="{FF2B5EF4-FFF2-40B4-BE49-F238E27FC236}">
                <a16:creationId xmlns:a16="http://schemas.microsoft.com/office/drawing/2014/main" id="{FEC82245-C1DD-F84B-985D-B0AF26929E1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524" y="0"/>
            <a:ext cx="12188951" cy="6858000"/>
          </a:xfrm>
          <a:prstGeom prst="rect">
            <a:avLst/>
          </a:prstGeom>
        </p:spPr>
      </p:pic>
      <p:sp>
        <p:nvSpPr>
          <p:cNvPr id="2" name="日期占位符 1">
            <a:extLst>
              <a:ext uri="{FF2B5EF4-FFF2-40B4-BE49-F238E27FC236}">
                <a16:creationId xmlns:a16="http://schemas.microsoft.com/office/drawing/2014/main" id="{437A32F5-0B39-3E46-9EFE-D1E3DED545F9}"/>
              </a:ext>
            </a:extLst>
          </p:cNvPr>
          <p:cNvSpPr>
            <a:spLocks noGrp="1"/>
          </p:cNvSpPr>
          <p:nvPr>
            <p:ph type="dt" sz="half" idx="10"/>
          </p:nvPr>
        </p:nvSpPr>
        <p:spPr/>
        <p:txBody>
          <a:bodyPr/>
          <a:lstStyle/>
          <a:p>
            <a:fld id="{D4DABA3A-177E-B746-B75B-6B211F919F3A}" type="datetimeFigureOut">
              <a:rPr kumimoji="1" lang="zh-CN" altLang="en-US" smtClean="0"/>
              <a:t>2023/8/17</a:t>
            </a:fld>
            <a:endParaRPr kumimoji="1" lang="zh-CN" altLang="en-US"/>
          </a:p>
        </p:txBody>
      </p:sp>
      <p:sp>
        <p:nvSpPr>
          <p:cNvPr id="3" name="页脚占位符 2">
            <a:extLst>
              <a:ext uri="{FF2B5EF4-FFF2-40B4-BE49-F238E27FC236}">
                <a16:creationId xmlns:a16="http://schemas.microsoft.com/office/drawing/2014/main" id="{F5E33427-D103-054B-93D2-B81C02A465D8}"/>
              </a:ext>
            </a:extLst>
          </p:cNvPr>
          <p:cNvSpPr>
            <a:spLocks noGrp="1"/>
          </p:cNvSpPr>
          <p:nvPr>
            <p:ph type="ftr" sz="quarter" idx="11"/>
          </p:nvPr>
        </p:nvSpPr>
        <p:spPr/>
        <p:txBody>
          <a:bodyPr/>
          <a:lstStyle/>
          <a:p>
            <a:endParaRPr kumimoji="1" lang="zh-CN" altLang="en-US"/>
          </a:p>
        </p:txBody>
      </p:sp>
      <p:sp>
        <p:nvSpPr>
          <p:cNvPr id="4" name="灯片编号占位符 3">
            <a:extLst>
              <a:ext uri="{FF2B5EF4-FFF2-40B4-BE49-F238E27FC236}">
                <a16:creationId xmlns:a16="http://schemas.microsoft.com/office/drawing/2014/main" id="{9B528AA1-3024-E540-BF42-9674A104DA88}"/>
              </a:ext>
            </a:extLst>
          </p:cNvPr>
          <p:cNvSpPr>
            <a:spLocks noGrp="1"/>
          </p:cNvSpPr>
          <p:nvPr>
            <p:ph type="sldNum" sz="quarter" idx="12"/>
          </p:nvPr>
        </p:nvSpPr>
        <p:spPr/>
        <p:txBody>
          <a:bodyPr/>
          <a:lstStyle/>
          <a:p>
            <a:fld id="{26854814-3F5C-D042-91EA-AE4DD6E22528}" type="slidenum">
              <a:rPr kumimoji="1" lang="zh-CN" altLang="en-US" smtClean="0"/>
              <a:t>‹#›</a:t>
            </a:fld>
            <a:endParaRPr kumimoji="1" lang="zh-CN" altLang="en-US"/>
          </a:p>
        </p:txBody>
      </p:sp>
      <p:sp>
        <p:nvSpPr>
          <p:cNvPr id="5" name="平行四边形 4">
            <a:extLst>
              <a:ext uri="{FF2B5EF4-FFF2-40B4-BE49-F238E27FC236}">
                <a16:creationId xmlns:a16="http://schemas.microsoft.com/office/drawing/2014/main" id="{93270D1E-C291-5C4F-BDE6-C528ED4BAEB8}"/>
              </a:ext>
            </a:extLst>
          </p:cNvPr>
          <p:cNvSpPr/>
          <p:nvPr userDrawn="1"/>
        </p:nvSpPr>
        <p:spPr>
          <a:xfrm>
            <a:off x="517" y="0"/>
            <a:ext cx="12191483" cy="685800"/>
          </a:xfrm>
          <a:prstGeom prst="parallelogram">
            <a:avLst>
              <a:gd name="adj" fmla="val 43056"/>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lumMod val="50000"/>
                </a:schemeClr>
              </a:solidFill>
            </a:endParaRPr>
          </a:p>
        </p:txBody>
      </p:sp>
      <p:pic>
        <p:nvPicPr>
          <p:cNvPr id="6" name="图片 5">
            <a:extLst>
              <a:ext uri="{FF2B5EF4-FFF2-40B4-BE49-F238E27FC236}">
                <a16:creationId xmlns:a16="http://schemas.microsoft.com/office/drawing/2014/main" id="{56677884-31E6-7C4D-9968-48F10B1EA90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8124" y="23154"/>
            <a:ext cx="755506" cy="639492"/>
          </a:xfrm>
          <a:prstGeom prst="rect">
            <a:avLst/>
          </a:prstGeom>
        </p:spPr>
      </p:pic>
      <p:sp>
        <p:nvSpPr>
          <p:cNvPr id="7" name="平行四边形 6">
            <a:extLst>
              <a:ext uri="{FF2B5EF4-FFF2-40B4-BE49-F238E27FC236}">
                <a16:creationId xmlns:a16="http://schemas.microsoft.com/office/drawing/2014/main" id="{683C55EA-A1F9-0B47-90F6-D1C46A090B49}"/>
              </a:ext>
            </a:extLst>
          </p:cNvPr>
          <p:cNvSpPr/>
          <p:nvPr userDrawn="1"/>
        </p:nvSpPr>
        <p:spPr>
          <a:xfrm>
            <a:off x="11428834" y="119857"/>
            <a:ext cx="473565" cy="242093"/>
          </a:xfrm>
          <a:prstGeom prst="parallelogram">
            <a:avLst>
              <a:gd name="adj" fmla="val 444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平行四边形 7">
            <a:extLst>
              <a:ext uri="{FF2B5EF4-FFF2-40B4-BE49-F238E27FC236}">
                <a16:creationId xmlns:a16="http://schemas.microsoft.com/office/drawing/2014/main" id="{66A74EDA-A868-884B-84D2-22D58A321602}"/>
              </a:ext>
            </a:extLst>
          </p:cNvPr>
          <p:cNvSpPr/>
          <p:nvPr userDrawn="1"/>
        </p:nvSpPr>
        <p:spPr>
          <a:xfrm>
            <a:off x="11016782" y="322602"/>
            <a:ext cx="473565" cy="242093"/>
          </a:xfrm>
          <a:prstGeom prst="parallelogram">
            <a:avLst>
              <a:gd name="adj" fmla="val 444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占位符 31">
            <a:extLst>
              <a:ext uri="{FF2B5EF4-FFF2-40B4-BE49-F238E27FC236}">
                <a16:creationId xmlns:a16="http://schemas.microsoft.com/office/drawing/2014/main" id="{29D097E8-AA70-DB40-B7BF-D94DBF3894C3}"/>
              </a:ext>
            </a:extLst>
          </p:cNvPr>
          <p:cNvSpPr>
            <a:spLocks noGrp="1"/>
          </p:cNvSpPr>
          <p:nvPr>
            <p:ph type="body" sz="quarter" idx="14"/>
          </p:nvPr>
        </p:nvSpPr>
        <p:spPr>
          <a:xfrm>
            <a:off x="1097929" y="43657"/>
            <a:ext cx="7081677" cy="598488"/>
          </a:xfrm>
          <a:prstGeom prst="rect">
            <a:avLst/>
          </a:prstGeom>
        </p:spPr>
        <p:txBody>
          <a:bodyPr anchor="ctr"/>
          <a:lstStyle>
            <a:lvl1pPr marL="0" indent="0" algn="l">
              <a:lnSpc>
                <a:spcPct val="100000"/>
              </a:lnSpc>
              <a:buNone/>
              <a:defRPr sz="3200" b="1">
                <a:solidFill>
                  <a:schemeClr val="bg1"/>
                </a:solidFill>
              </a:defRPr>
            </a:lvl1pPr>
          </a:lstStyle>
          <a:p>
            <a:pPr lvl="0"/>
            <a:endParaRPr lang="zh-CN" altLang="en-US" dirty="0"/>
          </a:p>
        </p:txBody>
      </p:sp>
    </p:spTree>
    <p:extLst>
      <p:ext uri="{BB962C8B-B14F-4D97-AF65-F5344CB8AC3E}">
        <p14:creationId xmlns:p14="http://schemas.microsoft.com/office/powerpoint/2010/main" val="38363779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3C42361C-3E6D-5846-8A6C-D2457952552F}"/>
              </a:ext>
            </a:extLst>
          </p:cNvPr>
          <p:cNvSpPr/>
          <p:nvPr userDrawn="1"/>
        </p:nvSpPr>
        <p:spPr>
          <a:xfrm>
            <a:off x="0" y="0"/>
            <a:ext cx="12192000" cy="685800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8" name="图片 7">
            <a:extLst>
              <a:ext uri="{FF2B5EF4-FFF2-40B4-BE49-F238E27FC236}">
                <a16:creationId xmlns:a16="http://schemas.microsoft.com/office/drawing/2014/main" id="{35CF8133-D301-8041-878A-0C3B8E249DC4}"/>
              </a:ext>
            </a:extLst>
          </p:cNvPr>
          <p:cNvPicPr>
            <a:picLocks noChangeAspect="1"/>
          </p:cNvPicPr>
          <p:nvPr userDrawn="1"/>
        </p:nvPicPr>
        <p:blipFill>
          <a:blip r:embed="rId2">
            <a:alphaModFix amt="70000"/>
          </a:blip>
          <a:stretch>
            <a:fillRect/>
          </a:stretch>
        </p:blipFill>
        <p:spPr>
          <a:xfrm>
            <a:off x="0" y="0"/>
            <a:ext cx="12192000" cy="6858000"/>
          </a:xfrm>
          <a:prstGeom prst="rect">
            <a:avLst/>
          </a:prstGeom>
        </p:spPr>
      </p:pic>
      <p:sp>
        <p:nvSpPr>
          <p:cNvPr id="4" name="文本占位符 31">
            <a:extLst>
              <a:ext uri="{FF2B5EF4-FFF2-40B4-BE49-F238E27FC236}">
                <a16:creationId xmlns:a16="http://schemas.microsoft.com/office/drawing/2014/main" id="{9B0ACBDA-DB2C-2F4F-870E-C1C03FE350A9}"/>
              </a:ext>
            </a:extLst>
          </p:cNvPr>
          <p:cNvSpPr>
            <a:spLocks noGrp="1"/>
          </p:cNvSpPr>
          <p:nvPr>
            <p:ph type="body" sz="quarter" idx="11"/>
          </p:nvPr>
        </p:nvSpPr>
        <p:spPr>
          <a:xfrm>
            <a:off x="2555162" y="3129756"/>
            <a:ext cx="7081677" cy="598488"/>
          </a:xfrm>
          <a:prstGeom prst="rect">
            <a:avLst/>
          </a:prstGeom>
        </p:spPr>
        <p:txBody>
          <a:bodyPr anchor="ctr">
            <a:noAutofit/>
          </a:bodyPr>
          <a:lstStyle>
            <a:lvl1pPr marL="0" indent="0" algn="ctr">
              <a:lnSpc>
                <a:spcPct val="100000"/>
              </a:lnSpc>
              <a:buNone/>
              <a:defRPr sz="6000" b="1" spc="600">
                <a:solidFill>
                  <a:schemeClr val="bg1"/>
                </a:solidFill>
                <a:latin typeface="Microsoft YaHei" panose="020B0503020204020204" pitchFamily="34" charset="-122"/>
                <a:ea typeface="Microsoft YaHei" panose="020B0503020204020204" pitchFamily="34" charset="-122"/>
              </a:defRPr>
            </a:lvl1pPr>
          </a:lstStyle>
          <a:p>
            <a:pPr lvl="0"/>
            <a:endParaRPr lang="zh-CN" altLang="en-US" dirty="0"/>
          </a:p>
        </p:txBody>
      </p:sp>
      <p:cxnSp>
        <p:nvCxnSpPr>
          <p:cNvPr id="5" name="直接连接符 12">
            <a:extLst>
              <a:ext uri="{FF2B5EF4-FFF2-40B4-BE49-F238E27FC236}">
                <a16:creationId xmlns:a16="http://schemas.microsoft.com/office/drawing/2014/main" id="{6BC8F2D4-7D9A-FE49-917B-0190CAF9CACE}"/>
              </a:ext>
            </a:extLst>
          </p:cNvPr>
          <p:cNvCxnSpPr/>
          <p:nvPr userDrawn="1"/>
        </p:nvCxnSpPr>
        <p:spPr>
          <a:xfrm>
            <a:off x="304800" y="3429000"/>
            <a:ext cx="219751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直接连接符 13">
            <a:extLst>
              <a:ext uri="{FF2B5EF4-FFF2-40B4-BE49-F238E27FC236}">
                <a16:creationId xmlns:a16="http://schemas.microsoft.com/office/drawing/2014/main" id="{C27B62F4-97D5-2F4D-8ECD-E7EA23C59A44}"/>
              </a:ext>
            </a:extLst>
          </p:cNvPr>
          <p:cNvCxnSpPr/>
          <p:nvPr userDrawn="1"/>
        </p:nvCxnSpPr>
        <p:spPr>
          <a:xfrm>
            <a:off x="9689690" y="3429000"/>
            <a:ext cx="219751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图片 6">
            <a:extLst>
              <a:ext uri="{FF2B5EF4-FFF2-40B4-BE49-F238E27FC236}">
                <a16:creationId xmlns:a16="http://schemas.microsoft.com/office/drawing/2014/main" id="{B53205E2-76C1-0644-857B-0BE2E7106DE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04282" y="912241"/>
            <a:ext cx="1783435" cy="1509574"/>
          </a:xfrm>
          <a:prstGeom prst="rect">
            <a:avLst/>
          </a:prstGeom>
        </p:spPr>
      </p:pic>
    </p:spTree>
    <p:extLst>
      <p:ext uri="{BB962C8B-B14F-4D97-AF65-F5344CB8AC3E}">
        <p14:creationId xmlns:p14="http://schemas.microsoft.com/office/powerpoint/2010/main" val="3195096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标题和目录">
    <p:spTree>
      <p:nvGrpSpPr>
        <p:cNvPr id="1" name=""/>
        <p:cNvGrpSpPr/>
        <p:nvPr/>
      </p:nvGrpSpPr>
      <p:grpSpPr>
        <a:xfrm>
          <a:off x="0" y="0"/>
          <a:ext cx="0" cy="0"/>
          <a:chOff x="0" y="0"/>
          <a:chExt cx="0" cy="0"/>
        </a:xfrm>
      </p:grpSpPr>
      <p:sp>
        <p:nvSpPr>
          <p:cNvPr id="10" name="标题 4"/>
          <p:cNvSpPr>
            <a:spLocks noGrp="1"/>
          </p:cNvSpPr>
          <p:nvPr>
            <p:ph type="title" hasCustomPrompt="1"/>
          </p:nvPr>
        </p:nvSpPr>
        <p:spPr>
          <a:xfrm>
            <a:off x="1558637" y="105353"/>
            <a:ext cx="10515600" cy="663575"/>
          </a:xfrm>
          <a:prstGeom prst="rect">
            <a:avLst/>
          </a:prstGeom>
        </p:spPr>
        <p:txBody>
          <a:bodyPr anchor="ctr"/>
          <a:lstStyle>
            <a:lvl1pPr>
              <a:defRPr sz="4000" b="1" baseline="0">
                <a:solidFill>
                  <a:srgbClr val="C00000"/>
                </a:solidFill>
              </a:defRPr>
            </a:lvl1pPr>
          </a:lstStyle>
          <a:p>
            <a:r>
              <a:rPr lang="en-US" altLang="zh-CN" dirty="0"/>
              <a:t>Click here to add text</a:t>
            </a:r>
            <a:endParaRPr lang="zh-CN" altLang="en-US" dirty="0"/>
          </a:p>
        </p:txBody>
      </p:sp>
      <p:sp>
        <p:nvSpPr>
          <p:cNvPr id="11" name="文本占位符 10"/>
          <p:cNvSpPr>
            <a:spLocks noGrp="1"/>
          </p:cNvSpPr>
          <p:nvPr>
            <p:ph type="body" sz="quarter" idx="10" hasCustomPrompt="1"/>
          </p:nvPr>
        </p:nvSpPr>
        <p:spPr>
          <a:xfrm>
            <a:off x="2439365" y="2046723"/>
            <a:ext cx="817033" cy="561975"/>
          </a:xfrm>
          <a:prstGeom prst="rect">
            <a:avLst/>
          </a:prstGeom>
          <a:solidFill>
            <a:srgbClr val="000099"/>
          </a:solidFill>
          <a:ln>
            <a:noFill/>
          </a:ln>
        </p:spPr>
        <p:txBody>
          <a:bodyPr/>
          <a:lstStyle>
            <a:lvl1pPr marL="0" indent="0" algn="ctr">
              <a:buNone/>
              <a:defRPr>
                <a:solidFill>
                  <a:schemeClr val="bg1"/>
                </a:solidFill>
              </a:defRPr>
            </a:lvl1pPr>
          </a:lstStyle>
          <a:p>
            <a:pPr lvl="0"/>
            <a:r>
              <a:rPr lang="en-US" altLang="zh-CN" dirty="0"/>
              <a:t>No.</a:t>
            </a:r>
            <a:endParaRPr lang="zh-CN" altLang="en-US" dirty="0"/>
          </a:p>
        </p:txBody>
      </p:sp>
      <p:sp>
        <p:nvSpPr>
          <p:cNvPr id="15" name="文本占位符 14"/>
          <p:cNvSpPr>
            <a:spLocks noGrp="1"/>
          </p:cNvSpPr>
          <p:nvPr>
            <p:ph type="body" sz="quarter" idx="11" hasCustomPrompt="1"/>
          </p:nvPr>
        </p:nvSpPr>
        <p:spPr>
          <a:xfrm>
            <a:off x="3270057" y="2046722"/>
            <a:ext cx="6318251" cy="561974"/>
          </a:xfrm>
          <a:prstGeom prst="rect">
            <a:avLst/>
          </a:prstGeom>
          <a:solidFill>
            <a:schemeClr val="bg1">
              <a:lumMod val="95000"/>
            </a:schemeClr>
          </a:solidFill>
          <a:ln w="19050">
            <a:solidFill>
              <a:schemeClr val="tx1"/>
            </a:solidFill>
            <a:prstDash val="sysDot"/>
          </a:ln>
        </p:spPr>
        <p:txBody>
          <a:bodyPr anchor="ctr"/>
          <a:lstStyle>
            <a:lvl1pPr marL="0" indent="0">
              <a:buNone/>
              <a:defRPr baseline="0"/>
            </a:lvl1pPr>
          </a:lstStyle>
          <a:p>
            <a:pPr lvl="0"/>
            <a:r>
              <a:rPr lang="en-US" altLang="zh-CN" dirty="0"/>
              <a:t>Click here to add title</a:t>
            </a:r>
            <a:endParaRPr lang="zh-CN" altLang="en-US" dirty="0"/>
          </a:p>
        </p:txBody>
      </p:sp>
      <p:sp>
        <p:nvSpPr>
          <p:cNvPr id="16" name="文本占位符 10"/>
          <p:cNvSpPr>
            <a:spLocks noGrp="1"/>
          </p:cNvSpPr>
          <p:nvPr>
            <p:ph type="body" sz="quarter" idx="12" hasCustomPrompt="1"/>
          </p:nvPr>
        </p:nvSpPr>
        <p:spPr>
          <a:xfrm>
            <a:off x="2439365" y="2864141"/>
            <a:ext cx="817033" cy="561975"/>
          </a:xfrm>
          <a:prstGeom prst="rect">
            <a:avLst/>
          </a:prstGeom>
          <a:solidFill>
            <a:srgbClr val="000099"/>
          </a:solidFill>
          <a:ln>
            <a:noFill/>
          </a:ln>
        </p:spPr>
        <p:txBody>
          <a:bodyPr/>
          <a:lstStyle>
            <a:lvl1pPr marL="0" indent="0" algn="ctr">
              <a:buNone/>
              <a:defRPr>
                <a:solidFill>
                  <a:schemeClr val="bg1"/>
                </a:solidFill>
              </a:defRPr>
            </a:lvl1pPr>
          </a:lstStyle>
          <a:p>
            <a:pPr lvl="0"/>
            <a:r>
              <a:rPr lang="en-US" altLang="zh-CN" dirty="0"/>
              <a:t>No.</a:t>
            </a:r>
            <a:endParaRPr lang="zh-CN" altLang="en-US" dirty="0"/>
          </a:p>
        </p:txBody>
      </p:sp>
      <p:sp>
        <p:nvSpPr>
          <p:cNvPr id="18" name="文本占位符 14"/>
          <p:cNvSpPr>
            <a:spLocks noGrp="1"/>
          </p:cNvSpPr>
          <p:nvPr>
            <p:ph type="body" sz="quarter" idx="13" hasCustomPrompt="1"/>
          </p:nvPr>
        </p:nvSpPr>
        <p:spPr>
          <a:xfrm>
            <a:off x="3270057" y="2864140"/>
            <a:ext cx="6318251" cy="561974"/>
          </a:xfrm>
          <a:prstGeom prst="rect">
            <a:avLst/>
          </a:prstGeom>
          <a:solidFill>
            <a:schemeClr val="bg1">
              <a:lumMod val="95000"/>
            </a:schemeClr>
          </a:solidFill>
          <a:ln w="19050">
            <a:solidFill>
              <a:schemeClr val="tx1"/>
            </a:solidFill>
            <a:prstDash val="sysDot"/>
          </a:ln>
        </p:spPr>
        <p:txBody>
          <a:bodyPr anchor="ctr"/>
          <a:lstStyle>
            <a:lvl1pPr marL="0" indent="0">
              <a:buNone/>
              <a:defRPr baseline="0"/>
            </a:lvl1pPr>
          </a:lstStyle>
          <a:p>
            <a:pPr lvl="0"/>
            <a:r>
              <a:rPr lang="en-US" altLang="zh-CN" dirty="0"/>
              <a:t>Click here to add title</a:t>
            </a:r>
            <a:endParaRPr lang="zh-CN" altLang="en-US" dirty="0"/>
          </a:p>
        </p:txBody>
      </p:sp>
      <p:sp>
        <p:nvSpPr>
          <p:cNvPr id="19" name="文本占位符 10"/>
          <p:cNvSpPr>
            <a:spLocks noGrp="1"/>
          </p:cNvSpPr>
          <p:nvPr>
            <p:ph type="body" sz="quarter" idx="14" hasCustomPrompt="1"/>
          </p:nvPr>
        </p:nvSpPr>
        <p:spPr>
          <a:xfrm>
            <a:off x="2439365" y="3681558"/>
            <a:ext cx="817033" cy="561975"/>
          </a:xfrm>
          <a:prstGeom prst="rect">
            <a:avLst/>
          </a:prstGeom>
          <a:solidFill>
            <a:srgbClr val="000099"/>
          </a:solidFill>
          <a:ln>
            <a:noFill/>
          </a:ln>
        </p:spPr>
        <p:txBody>
          <a:bodyPr/>
          <a:lstStyle>
            <a:lvl1pPr marL="0" indent="0" algn="ctr">
              <a:buNone/>
              <a:defRPr>
                <a:solidFill>
                  <a:schemeClr val="bg1"/>
                </a:solidFill>
              </a:defRPr>
            </a:lvl1pPr>
          </a:lstStyle>
          <a:p>
            <a:pPr lvl="0"/>
            <a:r>
              <a:rPr lang="en-US" altLang="zh-CN" dirty="0"/>
              <a:t>No.</a:t>
            </a:r>
            <a:endParaRPr lang="zh-CN" altLang="en-US" dirty="0"/>
          </a:p>
        </p:txBody>
      </p:sp>
      <p:sp>
        <p:nvSpPr>
          <p:cNvPr id="21" name="文本占位符 14"/>
          <p:cNvSpPr>
            <a:spLocks noGrp="1"/>
          </p:cNvSpPr>
          <p:nvPr>
            <p:ph type="body" sz="quarter" idx="15" hasCustomPrompt="1"/>
          </p:nvPr>
        </p:nvSpPr>
        <p:spPr>
          <a:xfrm>
            <a:off x="3270057" y="3681556"/>
            <a:ext cx="6318251" cy="561976"/>
          </a:xfrm>
          <a:prstGeom prst="rect">
            <a:avLst/>
          </a:prstGeom>
          <a:solidFill>
            <a:schemeClr val="bg1">
              <a:lumMod val="95000"/>
            </a:schemeClr>
          </a:solidFill>
          <a:ln w="19050">
            <a:solidFill>
              <a:schemeClr val="tx1"/>
            </a:solidFill>
            <a:prstDash val="sysDot"/>
          </a:ln>
        </p:spPr>
        <p:txBody>
          <a:bodyPr anchor="ctr"/>
          <a:lstStyle>
            <a:lvl1pPr marL="0" indent="0">
              <a:buNone/>
              <a:defRPr baseline="0"/>
            </a:lvl1pPr>
          </a:lstStyle>
          <a:p>
            <a:pPr lvl="0"/>
            <a:r>
              <a:rPr lang="en-US" altLang="zh-CN" dirty="0"/>
              <a:t>Click here to add title</a:t>
            </a:r>
            <a:endParaRPr lang="zh-CN" altLang="en-US" dirty="0"/>
          </a:p>
        </p:txBody>
      </p:sp>
      <p:sp>
        <p:nvSpPr>
          <p:cNvPr id="22" name="文本占位符 10"/>
          <p:cNvSpPr>
            <a:spLocks noGrp="1"/>
          </p:cNvSpPr>
          <p:nvPr>
            <p:ph type="body" sz="quarter" idx="16" hasCustomPrompt="1"/>
          </p:nvPr>
        </p:nvSpPr>
        <p:spPr>
          <a:xfrm>
            <a:off x="2439365" y="4498974"/>
            <a:ext cx="817033" cy="561975"/>
          </a:xfrm>
          <a:prstGeom prst="rect">
            <a:avLst/>
          </a:prstGeom>
          <a:solidFill>
            <a:srgbClr val="000099"/>
          </a:solidFill>
          <a:ln>
            <a:noFill/>
          </a:ln>
        </p:spPr>
        <p:txBody>
          <a:bodyPr/>
          <a:lstStyle>
            <a:lvl1pPr marL="0" indent="0" algn="ctr">
              <a:buNone/>
              <a:defRPr>
                <a:solidFill>
                  <a:schemeClr val="bg1"/>
                </a:solidFill>
              </a:defRPr>
            </a:lvl1pPr>
          </a:lstStyle>
          <a:p>
            <a:pPr lvl="0"/>
            <a:r>
              <a:rPr lang="en-US" altLang="zh-CN" dirty="0"/>
              <a:t>No.</a:t>
            </a:r>
            <a:endParaRPr lang="zh-CN" altLang="en-US" dirty="0"/>
          </a:p>
        </p:txBody>
      </p:sp>
      <p:sp>
        <p:nvSpPr>
          <p:cNvPr id="24" name="文本占位符 14"/>
          <p:cNvSpPr>
            <a:spLocks noGrp="1"/>
          </p:cNvSpPr>
          <p:nvPr>
            <p:ph type="body" sz="quarter" idx="17" hasCustomPrompt="1"/>
          </p:nvPr>
        </p:nvSpPr>
        <p:spPr>
          <a:xfrm>
            <a:off x="3270057" y="4498973"/>
            <a:ext cx="6318251" cy="561974"/>
          </a:xfrm>
          <a:prstGeom prst="rect">
            <a:avLst/>
          </a:prstGeom>
          <a:solidFill>
            <a:schemeClr val="bg1">
              <a:lumMod val="95000"/>
            </a:schemeClr>
          </a:solidFill>
          <a:ln w="19050">
            <a:solidFill>
              <a:schemeClr val="tx1"/>
            </a:solidFill>
            <a:prstDash val="sysDot"/>
          </a:ln>
        </p:spPr>
        <p:txBody>
          <a:bodyPr anchor="ctr"/>
          <a:lstStyle>
            <a:lvl1pPr marL="0" indent="0">
              <a:buNone/>
              <a:defRPr baseline="0"/>
            </a:lvl1pPr>
          </a:lstStyle>
          <a:p>
            <a:pPr lvl="0"/>
            <a:r>
              <a:rPr lang="en-US" altLang="zh-CN" dirty="0"/>
              <a:t>Click here to add title</a:t>
            </a:r>
            <a:endParaRPr lang="zh-CN" altLang="en-US" dirty="0"/>
          </a:p>
        </p:txBody>
      </p:sp>
      <p:sp>
        <p:nvSpPr>
          <p:cNvPr id="12" name="文本框 11">
            <a:extLst>
              <a:ext uri="{FF2B5EF4-FFF2-40B4-BE49-F238E27FC236}">
                <a16:creationId xmlns:a16="http://schemas.microsoft.com/office/drawing/2014/main" id="{3EB4A6F1-5D3D-4BE5-8F45-384826ADAF79}"/>
              </a:ext>
            </a:extLst>
          </p:cNvPr>
          <p:cNvSpPr txBox="1"/>
          <p:nvPr userDrawn="1"/>
        </p:nvSpPr>
        <p:spPr>
          <a:xfrm>
            <a:off x="7313372" y="6496436"/>
            <a:ext cx="4687284" cy="307777"/>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IHEPCC</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&amp;</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HEPSCC</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&amp;</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NHEPSDC</a:t>
            </a:r>
            <a:endParaRPr lang="zh-CN" altLang="en-US" sz="1400" b="1" u="none"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13335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空白">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514619F-25D0-4307-81CD-C24C74EF140E}"/>
              </a:ext>
            </a:extLst>
          </p:cNvPr>
          <p:cNvSpPr>
            <a:spLocks noGrp="1"/>
          </p:cNvSpPr>
          <p:nvPr>
            <p:ph type="dt" sz="half" idx="10"/>
          </p:nvPr>
        </p:nvSpPr>
        <p:spPr/>
        <p:txBody>
          <a:bodyPr/>
          <a:lstStyle/>
          <a:p>
            <a:fld id="{CEC6C351-7C53-49FF-B4C3-870B9E55DA0D}" type="datetime1">
              <a:rPr lang="zh-CN" altLang="en-US" smtClean="0"/>
              <a:t>2023/8/17</a:t>
            </a:fld>
            <a:endParaRPr lang="zh-CN" altLang="en-US"/>
          </a:p>
        </p:txBody>
      </p:sp>
      <p:sp>
        <p:nvSpPr>
          <p:cNvPr id="4" name="Footer Placeholder 3">
            <a:extLst>
              <a:ext uri="{FF2B5EF4-FFF2-40B4-BE49-F238E27FC236}">
                <a16:creationId xmlns:a16="http://schemas.microsoft.com/office/drawing/2014/main" id="{C802B25F-898B-4C1A-94A9-699B8B55DF0F}"/>
              </a:ext>
            </a:extLst>
          </p:cNvPr>
          <p:cNvSpPr>
            <a:spLocks noGrp="1"/>
          </p:cNvSpPr>
          <p:nvPr>
            <p:ph type="ftr" sz="quarter" idx="11"/>
          </p:nvPr>
        </p:nvSpPr>
        <p:spPr/>
        <p:txBody>
          <a:bodyPr/>
          <a:lstStyle/>
          <a:p>
            <a:endParaRPr lang="zh-CN" altLang="en-US"/>
          </a:p>
        </p:txBody>
      </p:sp>
      <p:sp>
        <p:nvSpPr>
          <p:cNvPr id="5" name="Slide Number Placeholder 4">
            <a:extLst>
              <a:ext uri="{FF2B5EF4-FFF2-40B4-BE49-F238E27FC236}">
                <a16:creationId xmlns:a16="http://schemas.microsoft.com/office/drawing/2014/main" id="{AA842F0A-76EB-4E77-8AF6-5F91F22881FE}"/>
              </a:ext>
            </a:extLst>
          </p:cNvPr>
          <p:cNvSpPr>
            <a:spLocks noGrp="1"/>
          </p:cNvSpPr>
          <p:nvPr>
            <p:ph type="sldNum" sz="quarter" idx="12"/>
          </p:nvPr>
        </p:nvSpPr>
        <p:spPr/>
        <p:txBody>
          <a:bodyPr/>
          <a:lstStyle/>
          <a:p>
            <a:fld id="{7F65B630-C7FF-41C0-9923-C5E5E29EED81}" type="slidenum">
              <a:rPr lang="zh-CN" altLang="en-US" smtClean="0"/>
              <a:t>‹#›</a:t>
            </a:fld>
            <a:endParaRPr lang="zh-CN" altLang="en-US"/>
          </a:p>
        </p:txBody>
      </p:sp>
    </p:spTree>
    <p:extLst>
      <p:ext uri="{BB962C8B-B14F-4D97-AF65-F5344CB8AC3E}">
        <p14:creationId xmlns:p14="http://schemas.microsoft.com/office/powerpoint/2010/main" val="37196650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2_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A8DE7A-FCB9-4F0C-9F63-DA0201F0380B}"/>
              </a:ext>
            </a:extLst>
          </p:cNvPr>
          <p:cNvSpPr>
            <a:spLocks noGrp="1"/>
          </p:cNvSpPr>
          <p:nvPr>
            <p:ph type="title"/>
          </p:nvPr>
        </p:nvSpPr>
        <p:spPr>
          <a:xfrm>
            <a:off x="669924" y="1"/>
            <a:ext cx="10850563" cy="1028699"/>
          </a:xfrm>
          <a:prstGeom prst="rect">
            <a:avLst/>
          </a:prstGeom>
        </p:spPr>
        <p:txBody>
          <a:bodyPr vert="horz" lIns="91440" tIns="45720" rIns="91440" bIns="45720" rtlCol="0" anchor="b">
            <a:normAutofit/>
          </a:bodyPr>
          <a:lstStyle>
            <a:lvl1pPr algn="l" defTabSz="914354" rtl="0" eaLnBrk="1" latinLnBrk="0" hangingPunct="1">
              <a:lnSpc>
                <a:spcPct val="90000"/>
              </a:lnSpc>
              <a:spcBef>
                <a:spcPct val="0"/>
              </a:spcBef>
              <a:buNone/>
              <a:defRPr sz="2800" b="1" kern="1200">
                <a:solidFill>
                  <a:schemeClr val="tx1"/>
                </a:solidFill>
                <a:latin typeface="+mj-lt"/>
                <a:ea typeface="+mj-ea"/>
                <a:cs typeface="+mj-cs"/>
              </a:defRPr>
            </a:lvl1pPr>
          </a:lstStyle>
          <a:p>
            <a:r>
              <a:rPr lang="en-US" altLang="zh-CN"/>
              <a:t>Tittle here</a:t>
            </a:r>
            <a:endParaRPr lang="zh-CN" altLang="en-US"/>
          </a:p>
        </p:txBody>
      </p:sp>
      <p:sp>
        <p:nvSpPr>
          <p:cNvPr id="3" name="日期占位符 2">
            <a:extLst>
              <a:ext uri="{FF2B5EF4-FFF2-40B4-BE49-F238E27FC236}">
                <a16:creationId xmlns:a16="http://schemas.microsoft.com/office/drawing/2014/main" id="{AE00B7DB-31DA-45DC-8424-CB6DB8D75EBE}"/>
              </a:ext>
            </a:extLst>
          </p:cNvPr>
          <p:cNvSpPr>
            <a:spLocks noGrp="1"/>
          </p:cNvSpPr>
          <p:nvPr>
            <p:ph type="dt" sz="half" idx="10"/>
          </p:nvPr>
        </p:nvSpPr>
        <p:spPr/>
        <p:txBody>
          <a:bodyPr/>
          <a:lstStyle/>
          <a:p>
            <a:fld id="{6489D9C7-5DC6-4263-87FF-7C99F6FB63C3}" type="datetime1">
              <a:rPr lang="zh-CN" altLang="en-US" smtClean="0"/>
              <a:pPr/>
              <a:t>2023/8/17</a:t>
            </a:fld>
            <a:endParaRPr lang="zh-CN" altLang="en-US"/>
          </a:p>
        </p:txBody>
      </p:sp>
      <p:sp>
        <p:nvSpPr>
          <p:cNvPr id="4" name="页脚占位符 3">
            <a:extLst>
              <a:ext uri="{FF2B5EF4-FFF2-40B4-BE49-F238E27FC236}">
                <a16:creationId xmlns:a16="http://schemas.microsoft.com/office/drawing/2014/main" id="{6DB1ADA7-8B83-441E-83CB-57FB9953230C}"/>
              </a:ext>
            </a:extLst>
          </p:cNvPr>
          <p:cNvSpPr>
            <a:spLocks noGrp="1"/>
          </p:cNvSpPr>
          <p:nvPr>
            <p:ph type="ftr" sz="quarter" idx="11"/>
          </p:nvPr>
        </p:nvSpPr>
        <p:spPr/>
        <p:txBody>
          <a:bodyPr/>
          <a:lstStyle/>
          <a:p>
            <a:r>
              <a:rPr lang="en-US" altLang="zh-CN"/>
              <a:t>www.islide.cc</a:t>
            </a:r>
            <a:endParaRPr lang="zh-CN" altLang="en-US" dirty="0"/>
          </a:p>
        </p:txBody>
      </p:sp>
      <p:sp>
        <p:nvSpPr>
          <p:cNvPr id="5" name="灯片编号占位符 4">
            <a:extLst>
              <a:ext uri="{FF2B5EF4-FFF2-40B4-BE49-F238E27FC236}">
                <a16:creationId xmlns:a16="http://schemas.microsoft.com/office/drawing/2014/main" id="{16199532-C918-42F8-8770-7566BBF584C9}"/>
              </a:ext>
            </a:extLst>
          </p:cNvPr>
          <p:cNvSpPr>
            <a:spLocks noGrp="1"/>
          </p:cNvSpPr>
          <p:nvPr>
            <p:ph type="sldNum" sz="quarter" idx="12"/>
          </p:nvPr>
        </p:nvSpPr>
        <p:spPr/>
        <p:txBody>
          <a:bodyPr/>
          <a:lstStyle/>
          <a:p>
            <a:fld id="{5DD3DB80-B894-403A-B48E-6FDC1A72010E}" type="slidenum">
              <a:rPr lang="zh-CN" altLang="en-US" smtClean="0"/>
              <a:pPr/>
              <a:t>‹#›</a:t>
            </a:fld>
            <a:endParaRPr lang="zh-CN" altLang="en-US"/>
          </a:p>
        </p:txBody>
      </p:sp>
    </p:spTree>
    <p:extLst>
      <p:ext uri="{BB962C8B-B14F-4D97-AF65-F5344CB8AC3E}">
        <p14:creationId xmlns:p14="http://schemas.microsoft.com/office/powerpoint/2010/main" val="7562226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9D6027-F7C7-4EF3-85DD-09E27ACEEACA}"/>
              </a:ext>
            </a:extLst>
          </p:cNvPr>
          <p:cNvSpPr>
            <a:spLocks noGrp="1"/>
          </p:cNvSpPr>
          <p:nvPr>
            <p:ph type="dt" sz="half" idx="10"/>
          </p:nvPr>
        </p:nvSpPr>
        <p:spPr/>
        <p:txBody>
          <a:bodyPr/>
          <a:lstStyle/>
          <a:p>
            <a:fld id="{B89795D8-7546-4F97-9E86-55CD1BFC3EF2}" type="datetime1">
              <a:rPr lang="zh-CN" altLang="en-US" smtClean="0"/>
              <a:t>2023/8/17</a:t>
            </a:fld>
            <a:endParaRPr lang="zh-CN" altLang="en-US"/>
          </a:p>
        </p:txBody>
      </p:sp>
      <p:sp>
        <p:nvSpPr>
          <p:cNvPr id="3" name="Footer Placeholder 2">
            <a:extLst>
              <a:ext uri="{FF2B5EF4-FFF2-40B4-BE49-F238E27FC236}">
                <a16:creationId xmlns:a16="http://schemas.microsoft.com/office/drawing/2014/main" id="{66262BA1-A5A7-45F4-B365-E880E1C324C3}"/>
              </a:ext>
            </a:extLst>
          </p:cNvPr>
          <p:cNvSpPr>
            <a:spLocks noGrp="1"/>
          </p:cNvSpPr>
          <p:nvPr>
            <p:ph type="ftr" sz="quarter" idx="11"/>
          </p:nvPr>
        </p:nvSpPr>
        <p:spPr/>
        <p:txBody>
          <a:bodyPr/>
          <a:lstStyle/>
          <a:p>
            <a:endParaRPr lang="zh-CN" altLang="en-US"/>
          </a:p>
        </p:txBody>
      </p:sp>
      <p:sp>
        <p:nvSpPr>
          <p:cNvPr id="4" name="Slide Number Placeholder 3">
            <a:extLst>
              <a:ext uri="{FF2B5EF4-FFF2-40B4-BE49-F238E27FC236}">
                <a16:creationId xmlns:a16="http://schemas.microsoft.com/office/drawing/2014/main" id="{F80CF1E8-0939-4B4D-A4D3-E47E208FC47E}"/>
              </a:ext>
            </a:extLst>
          </p:cNvPr>
          <p:cNvSpPr>
            <a:spLocks noGrp="1"/>
          </p:cNvSpPr>
          <p:nvPr>
            <p:ph type="sldNum" sz="quarter" idx="12"/>
          </p:nvPr>
        </p:nvSpPr>
        <p:spPr/>
        <p:txBody>
          <a:bodyPr/>
          <a:lstStyle/>
          <a:p>
            <a:fld id="{7F65B630-C7FF-41C0-9923-C5E5E29EED81}" type="slidenum">
              <a:rPr lang="zh-CN" altLang="en-US" smtClean="0"/>
              <a:t>‹#›</a:t>
            </a:fld>
            <a:endParaRPr lang="zh-CN" altLang="en-US"/>
          </a:p>
        </p:txBody>
      </p:sp>
    </p:spTree>
    <p:extLst>
      <p:ext uri="{BB962C8B-B14F-4D97-AF65-F5344CB8AC3E}">
        <p14:creationId xmlns:p14="http://schemas.microsoft.com/office/powerpoint/2010/main" val="122733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8D62FF-463E-714A-B378-9EF666EBE2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7F37D279-6562-A348-9F47-0A47980079B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8118785E-034B-E544-8B9A-C242D3C7E5AB}"/>
              </a:ext>
            </a:extLst>
          </p:cNvPr>
          <p:cNvSpPr>
            <a:spLocks noGrp="1"/>
          </p:cNvSpPr>
          <p:nvPr>
            <p:ph type="dt" sz="half" idx="10"/>
          </p:nvPr>
        </p:nvSpPr>
        <p:spPr/>
        <p:txBody>
          <a:bodyPr/>
          <a:lstStyle/>
          <a:p>
            <a:fld id="{75B7191C-2472-EA47-B391-FFDBDF87DDE9}" type="datetimeFigureOut">
              <a:rPr kumimoji="1" lang="zh-CN" altLang="en-US" smtClean="0"/>
              <a:t>2023/8/17</a:t>
            </a:fld>
            <a:endParaRPr kumimoji="1" lang="zh-CN" altLang="en-US"/>
          </a:p>
        </p:txBody>
      </p:sp>
      <p:sp>
        <p:nvSpPr>
          <p:cNvPr id="5" name="页脚占位符 4">
            <a:extLst>
              <a:ext uri="{FF2B5EF4-FFF2-40B4-BE49-F238E27FC236}">
                <a16:creationId xmlns:a16="http://schemas.microsoft.com/office/drawing/2014/main" id="{AF85F5DD-7E96-F548-8893-DC1630497200}"/>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0614C328-6160-A84B-AB22-84E12321D136}"/>
              </a:ext>
            </a:extLst>
          </p:cNvPr>
          <p:cNvSpPr>
            <a:spLocks noGrp="1"/>
          </p:cNvSpPr>
          <p:nvPr>
            <p:ph type="sldNum" sz="quarter" idx="12"/>
          </p:nvPr>
        </p:nvSpPr>
        <p:spPr/>
        <p:txBody>
          <a:bodyPr/>
          <a:lstStyle/>
          <a:p>
            <a:fld id="{8669E610-3B44-C341-BBCC-712DDD187989}" type="slidenum">
              <a:rPr kumimoji="1" lang="zh-CN" altLang="en-US" smtClean="0"/>
              <a:t>‹#›</a:t>
            </a:fld>
            <a:endParaRPr kumimoji="1" lang="zh-CN" altLang="en-US"/>
          </a:p>
        </p:txBody>
      </p:sp>
    </p:spTree>
    <p:extLst>
      <p:ext uri="{BB962C8B-B14F-4D97-AF65-F5344CB8AC3E}">
        <p14:creationId xmlns:p14="http://schemas.microsoft.com/office/powerpoint/2010/main" val="4154115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空白">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7F3F094D-4F92-8DA1-97CC-10A0498CC7F1}"/>
              </a:ext>
            </a:extLst>
          </p:cNvPr>
          <p:cNvSpPr>
            <a:spLocks noGrp="1"/>
          </p:cNvSpPr>
          <p:nvPr>
            <p:ph type="ftr" sz="quarter" idx="3"/>
          </p:nvPr>
        </p:nvSpPr>
        <p:spPr>
          <a:xfrm>
            <a:off x="660401" y="6438900"/>
            <a:ext cx="3992171" cy="215900"/>
          </a:xfrm>
          <a:prstGeom prst="rect">
            <a:avLst/>
          </a:prstGeom>
        </p:spPr>
        <p:txBody>
          <a:bodyPr vert="horz" lIns="91440" tIns="45720" rIns="91440" bIns="45720" rtlCol="0" anchor="ctr"/>
          <a:lstStyle>
            <a:lvl1pPr>
              <a:defRPr lang="zh-CN" altLang="en-US" sz="1000">
                <a:solidFill>
                  <a:schemeClr val="tx1">
                    <a:lumMod val="50000"/>
                    <a:lumOff val="50000"/>
                  </a:schemeClr>
                </a:solidFill>
              </a:defRPr>
            </a:lvl1pPr>
          </a:lstStyle>
          <a:p>
            <a:endParaRPr lang="zh-CN" altLang="en-US" dirty="0"/>
          </a:p>
        </p:txBody>
      </p:sp>
      <p:sp>
        <p:nvSpPr>
          <p:cNvPr id="4" name="Date Placeholder 3">
            <a:extLst>
              <a:ext uri="{FF2B5EF4-FFF2-40B4-BE49-F238E27FC236}">
                <a16:creationId xmlns:a16="http://schemas.microsoft.com/office/drawing/2014/main" id="{25CDEFE1-A2BE-29F2-D9B7-DBD7A1F76F2E}"/>
              </a:ext>
            </a:extLst>
          </p:cNvPr>
          <p:cNvSpPr>
            <a:spLocks noGrp="1"/>
          </p:cNvSpPr>
          <p:nvPr>
            <p:ph type="dt" sz="half" idx="2"/>
          </p:nvPr>
        </p:nvSpPr>
        <p:spPr>
          <a:xfrm>
            <a:off x="5504656" y="6438900"/>
            <a:ext cx="1802924" cy="215900"/>
          </a:xfrm>
          <a:prstGeom prst="rect">
            <a:avLst/>
          </a:prstGeom>
        </p:spPr>
        <p:txBody>
          <a:bodyPr vert="horz" lIns="91440" tIns="45720" rIns="91440" bIns="45720" rtlCol="0" anchor="ctr"/>
          <a:lstStyle>
            <a:lvl1pPr algn="ctr">
              <a:defRPr lang="zh-CN" altLang="en-US" sz="1000" smtClean="0">
                <a:solidFill>
                  <a:schemeClr val="tx1">
                    <a:lumMod val="50000"/>
                    <a:lumOff val="50000"/>
                  </a:schemeClr>
                </a:solidFill>
              </a:defRPr>
            </a:lvl1pPr>
          </a:lstStyle>
          <a:p>
            <a:fld id="{CCFDE30C-18EA-4774-9EE2-06A2032AE512}" type="datetime1">
              <a:rPr lang="zh-CN" altLang="en-US" smtClean="0"/>
              <a:t>2023/8/17</a:t>
            </a:fld>
            <a:endParaRPr lang="en-US" altLang="zh-CN"/>
          </a:p>
        </p:txBody>
      </p:sp>
      <p:sp>
        <p:nvSpPr>
          <p:cNvPr id="5" name="Slide Number Placeholder 5">
            <a:extLst>
              <a:ext uri="{FF2B5EF4-FFF2-40B4-BE49-F238E27FC236}">
                <a16:creationId xmlns:a16="http://schemas.microsoft.com/office/drawing/2014/main" id="{B21CA2AD-9532-7FDE-3160-2B877C663D29}"/>
              </a:ext>
            </a:extLst>
          </p:cNvPr>
          <p:cNvSpPr>
            <a:spLocks noGrp="1"/>
          </p:cNvSpPr>
          <p:nvPr>
            <p:ph type="sldNum" sz="quarter" idx="4"/>
          </p:nvPr>
        </p:nvSpPr>
        <p:spPr>
          <a:xfrm>
            <a:off x="8857452" y="6438900"/>
            <a:ext cx="2661448" cy="215900"/>
          </a:xfrm>
          <a:prstGeom prst="rect">
            <a:avLst/>
          </a:prstGeom>
        </p:spPr>
        <p:txBody>
          <a:bodyPr vert="horz" lIns="91440" tIns="45720" rIns="91440" bIns="45720" rtlCol="0" anchor="ctr"/>
          <a:lstStyle>
            <a:lvl1pPr algn="r">
              <a:defRPr lang="zh-CN" altLang="en-US" sz="1000" smtClean="0">
                <a:solidFill>
                  <a:schemeClr val="tx1">
                    <a:lumMod val="50000"/>
                    <a:lumOff val="50000"/>
                  </a:schemeClr>
                </a:solidFill>
              </a:defRPr>
            </a:lvl1pPr>
          </a:lstStyle>
          <a:p>
            <a:fld id="{7F65B630-C7FF-41C0-9923-C5E5E29EED81}" type="slidenum">
              <a:rPr lang="en-US" altLang="zh-CN" smtClean="0"/>
              <a:pPr/>
              <a:t>‹#›</a:t>
            </a:fld>
            <a:endParaRPr lang="en-US" altLang="zh-CN"/>
          </a:p>
        </p:txBody>
      </p:sp>
    </p:spTree>
    <p:extLst>
      <p:ext uri="{BB962C8B-B14F-4D97-AF65-F5344CB8AC3E}">
        <p14:creationId xmlns:p14="http://schemas.microsoft.com/office/powerpoint/2010/main" val="30335394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标题幻灯片">
    <p:spTree>
      <p:nvGrpSpPr>
        <p:cNvPr id="1" name=""/>
        <p:cNvGrpSpPr/>
        <p:nvPr/>
      </p:nvGrpSpPr>
      <p:grpSpPr>
        <a:xfrm>
          <a:off x="0" y="0"/>
          <a:ext cx="0" cy="0"/>
          <a:chOff x="0" y="0"/>
          <a:chExt cx="0" cy="0"/>
        </a:xfrm>
      </p:grpSpPr>
      <p:sp>
        <p:nvSpPr>
          <p:cNvPr id="29" name="Title 1"/>
          <p:cNvSpPr>
            <a:spLocks noGrp="1"/>
          </p:cNvSpPr>
          <p:nvPr>
            <p:ph type="ctrTitle" hasCustomPrompt="1"/>
          </p:nvPr>
        </p:nvSpPr>
        <p:spPr>
          <a:xfrm>
            <a:off x="0" y="1967696"/>
            <a:ext cx="12192000" cy="1461836"/>
          </a:xfrm>
          <a:prstGeom prst="rect">
            <a:avLst/>
          </a:prstGeom>
        </p:spPr>
        <p:txBody>
          <a:bodyPr anchor="ctr">
            <a:normAutofit/>
          </a:bodyPr>
          <a:lstStyle>
            <a:lvl1pPr algn="ctr">
              <a:defRPr sz="6000" b="1">
                <a:solidFill>
                  <a:srgbClr val="A40000"/>
                </a:solidFill>
                <a:latin typeface="+mn-lt"/>
              </a:defRPr>
            </a:lvl1pPr>
          </a:lstStyle>
          <a:p>
            <a:r>
              <a:rPr lang="en-US" altLang="zh-CN" dirty="0"/>
              <a:t>Presentation Title</a:t>
            </a:r>
            <a:endParaRPr lang="en-US" dirty="0"/>
          </a:p>
        </p:txBody>
      </p:sp>
      <p:sp>
        <p:nvSpPr>
          <p:cNvPr id="30" name="Subtitle 2"/>
          <p:cNvSpPr>
            <a:spLocks noGrp="1"/>
          </p:cNvSpPr>
          <p:nvPr>
            <p:ph type="subTitle" idx="1" hasCustomPrompt="1"/>
          </p:nvPr>
        </p:nvSpPr>
        <p:spPr>
          <a:xfrm>
            <a:off x="1300481" y="4013936"/>
            <a:ext cx="4561433" cy="340814"/>
          </a:xfrm>
          <a:prstGeom prst="rect">
            <a:avLst/>
          </a:prstGeom>
        </p:spPr>
        <p:txBody>
          <a:bodyPr anchor="ct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2400" b="0">
                <a:solidFill>
                  <a:srgbClr val="A40000"/>
                </a:solidFill>
                <a:latin typeface="+mn-lt"/>
                <a:ea typeface="黑体" panose="02010609060101010101" pitchFamily="49"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dirty="0"/>
              <a:t>Reporter</a:t>
            </a:r>
            <a:endParaRPr lang="en-US" dirty="0"/>
          </a:p>
        </p:txBody>
      </p:sp>
      <p:sp>
        <p:nvSpPr>
          <p:cNvPr id="43" name="菱形 42"/>
          <p:cNvSpPr/>
          <p:nvPr/>
        </p:nvSpPr>
        <p:spPr>
          <a:xfrm>
            <a:off x="6003008" y="6379860"/>
            <a:ext cx="826581" cy="400110"/>
          </a:xfrm>
          <a:prstGeom prst="diamond">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44" name="文本框 43"/>
          <p:cNvSpPr txBox="1"/>
          <p:nvPr/>
        </p:nvSpPr>
        <p:spPr>
          <a:xfrm>
            <a:off x="7392144" y="6525344"/>
            <a:ext cx="4687284" cy="307777"/>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IHEPCC</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&amp;</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HEPSCC</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&amp;</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NHEPSDC</a:t>
            </a:r>
            <a:endParaRPr lang="zh-CN" altLang="en-US" sz="1400" b="1" u="none" dirty="0">
              <a:solidFill>
                <a:schemeClr val="bg1"/>
              </a:solidFill>
              <a:latin typeface="Times New Roman" panose="02020603050405020304" pitchFamily="18" charset="0"/>
              <a:cs typeface="Times New Roman" panose="02020603050405020304" pitchFamily="18" charset="0"/>
            </a:endParaRPr>
          </a:p>
        </p:txBody>
      </p:sp>
      <p:cxnSp>
        <p:nvCxnSpPr>
          <p:cNvPr id="3" name="直接连接符 2"/>
          <p:cNvCxnSpPr/>
          <p:nvPr/>
        </p:nvCxnSpPr>
        <p:spPr>
          <a:xfrm>
            <a:off x="1" y="6721454"/>
            <a:ext cx="7373721" cy="0"/>
          </a:xfrm>
          <a:prstGeom prst="line">
            <a:avLst/>
          </a:prstGeom>
          <a:ln w="19050">
            <a:solidFill>
              <a:srgbClr val="000099"/>
            </a:solidFill>
          </a:ln>
        </p:spPr>
        <p:style>
          <a:lnRef idx="1">
            <a:schemeClr val="accent1"/>
          </a:lnRef>
          <a:fillRef idx="0">
            <a:schemeClr val="accent1"/>
          </a:fillRef>
          <a:effectRef idx="0">
            <a:schemeClr val="accent1"/>
          </a:effectRef>
          <a:fontRef idx="minor">
            <a:schemeClr val="tx1"/>
          </a:fontRef>
        </p:style>
      </p:cxnSp>
      <p:sp>
        <p:nvSpPr>
          <p:cNvPr id="23" name="文本占位符 5"/>
          <p:cNvSpPr>
            <a:spLocks noGrp="1"/>
          </p:cNvSpPr>
          <p:nvPr>
            <p:ph type="body" sz="quarter" idx="11" hasCustomPrompt="1"/>
          </p:nvPr>
        </p:nvSpPr>
        <p:spPr>
          <a:xfrm>
            <a:off x="1300481" y="4417132"/>
            <a:ext cx="4555735" cy="373753"/>
          </a:xfrm>
        </p:spPr>
        <p:txBody>
          <a:bodyPr anchor="ctr"/>
          <a:lstStyle>
            <a:lvl1pPr marL="0" indent="0">
              <a:buNone/>
              <a:defRPr sz="2400" b="0">
                <a:solidFill>
                  <a:srgbClr val="A40000"/>
                </a:solidFill>
              </a:defRPr>
            </a:lvl1pPr>
          </a:lstStyle>
          <a:p>
            <a:pPr lvl="0"/>
            <a:r>
              <a:rPr lang="en-US" altLang="zh-CN" dirty="0"/>
              <a:t>system</a:t>
            </a:r>
            <a:endParaRPr lang="zh-CN" altLang="en-US" dirty="0"/>
          </a:p>
        </p:txBody>
      </p:sp>
      <p:sp>
        <p:nvSpPr>
          <p:cNvPr id="24" name="文本占位符 5"/>
          <p:cNvSpPr>
            <a:spLocks noGrp="1"/>
          </p:cNvSpPr>
          <p:nvPr>
            <p:ph type="body" sz="quarter" idx="12" hasCustomPrompt="1"/>
          </p:nvPr>
        </p:nvSpPr>
        <p:spPr>
          <a:xfrm>
            <a:off x="1300481" y="4853266"/>
            <a:ext cx="4555735" cy="373753"/>
          </a:xfrm>
        </p:spPr>
        <p:txBody>
          <a:bodyPr anchor="ctr">
            <a:normAutofit/>
          </a:bodyPr>
          <a:lstStyle>
            <a:lvl1pPr marL="0" indent="0">
              <a:buNone/>
              <a:defRPr sz="2400" b="0">
                <a:solidFill>
                  <a:srgbClr val="A40000"/>
                </a:solidFill>
              </a:defRPr>
            </a:lvl1pPr>
          </a:lstStyle>
          <a:p>
            <a:pPr lvl="0"/>
            <a:r>
              <a:rPr lang="en-US" altLang="zh-CN" dirty="0"/>
              <a:t>date</a:t>
            </a:r>
            <a:endParaRPr lang="zh-CN" altLang="en-US" dirty="0"/>
          </a:p>
        </p:txBody>
      </p:sp>
      <p:grpSp>
        <p:nvGrpSpPr>
          <p:cNvPr id="2" name="组合 1">
            <a:extLst>
              <a:ext uri="{FF2B5EF4-FFF2-40B4-BE49-F238E27FC236}">
                <a16:creationId xmlns:a16="http://schemas.microsoft.com/office/drawing/2014/main" id="{272D5C89-85A7-901B-F6D5-FFAC2E160BE3}"/>
              </a:ext>
            </a:extLst>
          </p:cNvPr>
          <p:cNvGrpSpPr/>
          <p:nvPr userDrawn="1"/>
        </p:nvGrpSpPr>
        <p:grpSpPr>
          <a:xfrm>
            <a:off x="1" y="821645"/>
            <a:ext cx="12192000" cy="87076"/>
            <a:chOff x="0" y="821645"/>
            <a:chExt cx="9191194" cy="135018"/>
          </a:xfrm>
        </p:grpSpPr>
        <p:grpSp>
          <p:nvGrpSpPr>
            <p:cNvPr id="4" name="组合 3">
              <a:extLst>
                <a:ext uri="{FF2B5EF4-FFF2-40B4-BE49-F238E27FC236}">
                  <a16:creationId xmlns:a16="http://schemas.microsoft.com/office/drawing/2014/main" id="{5842D2DB-9BA1-A7CE-F1D1-07294B6F9B59}"/>
                </a:ext>
              </a:extLst>
            </p:cNvPr>
            <p:cNvGrpSpPr/>
            <p:nvPr/>
          </p:nvGrpSpPr>
          <p:grpSpPr>
            <a:xfrm>
              <a:off x="0" y="836712"/>
              <a:ext cx="9191194" cy="110437"/>
              <a:chOff x="0" y="836712"/>
              <a:chExt cx="9191194" cy="110437"/>
            </a:xfrm>
          </p:grpSpPr>
          <p:sp>
            <p:nvSpPr>
              <p:cNvPr id="6" name="矩形 5">
                <a:extLst>
                  <a:ext uri="{FF2B5EF4-FFF2-40B4-BE49-F238E27FC236}">
                    <a16:creationId xmlns:a16="http://schemas.microsoft.com/office/drawing/2014/main" id="{F0CD4746-4CB6-09A1-188E-1FC533DA37A9}"/>
                  </a:ext>
                </a:extLst>
              </p:cNvPr>
              <p:cNvSpPr/>
              <p:nvPr/>
            </p:nvSpPr>
            <p:spPr>
              <a:xfrm>
                <a:off x="922847" y="836712"/>
                <a:ext cx="8268347" cy="110436"/>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7" name="矩形 6">
                <a:extLst>
                  <a:ext uri="{FF2B5EF4-FFF2-40B4-BE49-F238E27FC236}">
                    <a16:creationId xmlns:a16="http://schemas.microsoft.com/office/drawing/2014/main" id="{F8613F5C-C751-68C6-9E8C-5113C8AAE224}"/>
                  </a:ext>
                </a:extLst>
              </p:cNvPr>
              <p:cNvSpPr/>
              <p:nvPr/>
            </p:nvSpPr>
            <p:spPr>
              <a:xfrm>
                <a:off x="0" y="836713"/>
                <a:ext cx="975360" cy="110436"/>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cxnSp>
          <p:nvCxnSpPr>
            <p:cNvPr id="5" name="直接连接符 10">
              <a:extLst>
                <a:ext uri="{FF2B5EF4-FFF2-40B4-BE49-F238E27FC236}">
                  <a16:creationId xmlns:a16="http://schemas.microsoft.com/office/drawing/2014/main" id="{9BB250C3-4149-1A4D-B2C0-8CB2A8C84DF9}"/>
                </a:ext>
              </a:extLst>
            </p:cNvPr>
            <p:cNvCxnSpPr/>
            <p:nvPr/>
          </p:nvCxnSpPr>
          <p:spPr>
            <a:xfrm flipV="1">
              <a:off x="975360" y="821645"/>
              <a:ext cx="0" cy="13501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775589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80288" y="1310641"/>
            <a:ext cx="10718987" cy="4804867"/>
          </a:xfrm>
        </p:spPr>
        <p:txBody>
          <a:bodyPr vert="horz" lIns="91440" tIns="45720" rIns="91440" bIns="45720" rtlCol="0" anchor="t">
            <a:normAutofit/>
          </a:bodyPr>
          <a:lstStyle>
            <a:lvl1pPr>
              <a:lnSpc>
                <a:spcPct val="100000"/>
              </a:lnSpc>
              <a:spcBef>
                <a:spcPts val="1200"/>
              </a:spcBef>
              <a:spcAft>
                <a:spcPts val="0"/>
              </a:spcAft>
              <a:defRPr lang="zh-CN" altLang="en-US" sz="3200" smtClean="0">
                <a:solidFill>
                  <a:srgbClr val="000099"/>
                </a:solidFill>
              </a:defRPr>
            </a:lvl1pPr>
            <a:lvl2pPr>
              <a:lnSpc>
                <a:spcPct val="100000"/>
              </a:lnSpc>
              <a:spcBef>
                <a:spcPts val="1200"/>
              </a:spcBef>
              <a:spcAft>
                <a:spcPts val="0"/>
              </a:spcAft>
              <a:defRPr lang="zh-CN" altLang="en-US" sz="2400" smtClean="0">
                <a:solidFill>
                  <a:schemeClr val="tx1"/>
                </a:solidFill>
              </a:defRPr>
            </a:lvl2pPr>
            <a:lvl3pPr>
              <a:lnSpc>
                <a:spcPct val="100000"/>
              </a:lnSpc>
              <a:spcBef>
                <a:spcPts val="1200"/>
              </a:spcBef>
              <a:spcAft>
                <a:spcPts val="0"/>
              </a:spcAft>
              <a:defRPr lang="zh-CN" altLang="en-US" sz="2000" smtClean="0">
                <a:solidFill>
                  <a:schemeClr val="tx1"/>
                </a:solidFill>
              </a:defRPr>
            </a:lvl3pPr>
            <a:lvl4pPr>
              <a:lnSpc>
                <a:spcPct val="100000"/>
              </a:lnSpc>
              <a:spcBef>
                <a:spcPts val="1200"/>
              </a:spcBef>
              <a:spcAft>
                <a:spcPts val="0"/>
              </a:spcAft>
              <a:defRPr lang="zh-CN" altLang="en-US" sz="1800" smtClean="0">
                <a:solidFill>
                  <a:schemeClr val="tx1"/>
                </a:solidFill>
              </a:defRPr>
            </a:lvl4pPr>
            <a:lvl5pPr>
              <a:lnSpc>
                <a:spcPct val="100000"/>
              </a:lnSpc>
              <a:spcBef>
                <a:spcPts val="1200"/>
              </a:spcBef>
              <a:spcAft>
                <a:spcPts val="0"/>
              </a:spcAft>
              <a:defRPr lang="en-US" sz="1800" dirty="0">
                <a:solidFill>
                  <a:schemeClr val="tx1"/>
                </a:solidFill>
              </a:defRPr>
            </a:lvl5pPr>
          </a:lstStyle>
          <a:p>
            <a:pPr lvl="0">
              <a:buClrTx/>
              <a:buFont typeface="Wingdings" panose="05000000000000000000" pitchFamily="2" charset="2"/>
              <a:buChar char="l"/>
            </a:pPr>
            <a:r>
              <a:rPr lang="en-US" altLang="zh-CN" dirty="0"/>
              <a:t>Click here to add text</a:t>
            </a:r>
            <a:endParaRPr lang="zh-CN" altLang="en-US" dirty="0"/>
          </a:p>
          <a:p>
            <a:pPr lvl="1">
              <a:buClrTx/>
              <a:buFont typeface="Wingdings" panose="05000000000000000000" pitchFamily="2" charset="2"/>
              <a:buChar char="n"/>
            </a:pPr>
            <a:r>
              <a:rPr lang="en-US" altLang="zh-CN" dirty="0"/>
              <a:t>Click here to add text</a:t>
            </a:r>
            <a:endParaRPr lang="zh-CN" altLang="en-US" dirty="0"/>
          </a:p>
          <a:p>
            <a:pPr lvl="2">
              <a:buClrTx/>
              <a:buFont typeface="Wingdings" panose="05000000000000000000" pitchFamily="2" charset="2"/>
              <a:buChar char="u"/>
            </a:pPr>
            <a:r>
              <a:rPr lang="en-US" altLang="zh-CN" dirty="0"/>
              <a:t>Click here to add text</a:t>
            </a:r>
            <a:endParaRPr lang="zh-CN" altLang="en-US" dirty="0"/>
          </a:p>
          <a:p>
            <a:pPr lvl="3">
              <a:buClrTx/>
              <a:buFont typeface="Wingdings" panose="05000000000000000000" pitchFamily="2" charset="2"/>
              <a:buChar char="Ø"/>
            </a:pPr>
            <a:r>
              <a:rPr lang="en-US" altLang="zh-CN" dirty="0"/>
              <a:t>Click here to add text</a:t>
            </a:r>
            <a:endParaRPr lang="zh-CN" altLang="en-US" dirty="0"/>
          </a:p>
          <a:p>
            <a:pPr lvl="4">
              <a:buClrTx/>
              <a:buFont typeface="Wingdings" panose="05000000000000000000" pitchFamily="2" charset="2"/>
              <a:buChar char="ü"/>
            </a:pPr>
            <a:r>
              <a:rPr lang="en-US" altLang="zh-CN" dirty="0"/>
              <a:t>Click here to add text</a:t>
            </a:r>
            <a:endParaRPr lang="en-US" dirty="0"/>
          </a:p>
        </p:txBody>
      </p:sp>
      <p:sp>
        <p:nvSpPr>
          <p:cNvPr id="10" name="标题 4"/>
          <p:cNvSpPr>
            <a:spLocks noGrp="1"/>
          </p:cNvSpPr>
          <p:nvPr>
            <p:ph type="title" hasCustomPrompt="1"/>
          </p:nvPr>
        </p:nvSpPr>
        <p:spPr>
          <a:xfrm>
            <a:off x="2567607" y="105353"/>
            <a:ext cx="8208913" cy="663575"/>
          </a:xfrm>
          <a:prstGeom prst="rect">
            <a:avLst/>
          </a:prstGeom>
        </p:spPr>
        <p:txBody>
          <a:bodyPr anchor="ctr"/>
          <a:lstStyle>
            <a:lvl1pPr>
              <a:defRPr sz="4000" b="1" baseline="0">
                <a:solidFill>
                  <a:srgbClr val="C00000"/>
                </a:solidFill>
              </a:defRPr>
            </a:lvl1pPr>
          </a:lstStyle>
          <a:p>
            <a:r>
              <a:rPr lang="en-US" altLang="zh-CN" dirty="0"/>
              <a:t>Click here to add text</a:t>
            </a:r>
            <a:endParaRPr lang="zh-CN" altLang="en-US" dirty="0"/>
          </a:p>
        </p:txBody>
      </p:sp>
      <p:sp>
        <p:nvSpPr>
          <p:cNvPr id="2" name="文本框 1">
            <a:extLst>
              <a:ext uri="{FF2B5EF4-FFF2-40B4-BE49-F238E27FC236}">
                <a16:creationId xmlns:a16="http://schemas.microsoft.com/office/drawing/2014/main" id="{FCBFF6A5-4234-B465-5AF9-C99B119D9E23}"/>
              </a:ext>
            </a:extLst>
          </p:cNvPr>
          <p:cNvSpPr txBox="1"/>
          <p:nvPr userDrawn="1"/>
        </p:nvSpPr>
        <p:spPr>
          <a:xfrm>
            <a:off x="7392144" y="6503332"/>
            <a:ext cx="4687284" cy="307777"/>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IHEPCC</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&amp;</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HEPSCC</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&amp;</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NHEPSDC</a:t>
            </a:r>
            <a:endParaRPr lang="zh-CN" altLang="en-US" sz="1400" b="1" u="none"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22668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标题和目录">
    <p:spTree>
      <p:nvGrpSpPr>
        <p:cNvPr id="1" name=""/>
        <p:cNvGrpSpPr/>
        <p:nvPr/>
      </p:nvGrpSpPr>
      <p:grpSpPr>
        <a:xfrm>
          <a:off x="0" y="0"/>
          <a:ext cx="0" cy="0"/>
          <a:chOff x="0" y="0"/>
          <a:chExt cx="0" cy="0"/>
        </a:xfrm>
      </p:grpSpPr>
      <p:sp>
        <p:nvSpPr>
          <p:cNvPr id="10" name="标题 4"/>
          <p:cNvSpPr>
            <a:spLocks noGrp="1"/>
          </p:cNvSpPr>
          <p:nvPr>
            <p:ph type="title" hasCustomPrompt="1"/>
          </p:nvPr>
        </p:nvSpPr>
        <p:spPr>
          <a:xfrm>
            <a:off x="1558637" y="105353"/>
            <a:ext cx="10515600" cy="663575"/>
          </a:xfrm>
          <a:prstGeom prst="rect">
            <a:avLst/>
          </a:prstGeom>
        </p:spPr>
        <p:txBody>
          <a:bodyPr anchor="ctr"/>
          <a:lstStyle>
            <a:lvl1pPr>
              <a:defRPr sz="4000" b="1" baseline="0">
                <a:solidFill>
                  <a:srgbClr val="C00000"/>
                </a:solidFill>
              </a:defRPr>
            </a:lvl1pPr>
          </a:lstStyle>
          <a:p>
            <a:r>
              <a:rPr lang="en-US" altLang="zh-CN" dirty="0"/>
              <a:t>Click here to add text</a:t>
            </a:r>
            <a:endParaRPr lang="zh-CN" altLang="en-US" dirty="0"/>
          </a:p>
        </p:txBody>
      </p:sp>
      <p:sp>
        <p:nvSpPr>
          <p:cNvPr id="11" name="文本占位符 10"/>
          <p:cNvSpPr>
            <a:spLocks noGrp="1"/>
          </p:cNvSpPr>
          <p:nvPr>
            <p:ph type="body" sz="quarter" idx="10" hasCustomPrompt="1"/>
          </p:nvPr>
        </p:nvSpPr>
        <p:spPr>
          <a:xfrm>
            <a:off x="2439365" y="2046723"/>
            <a:ext cx="817033" cy="561975"/>
          </a:xfrm>
          <a:solidFill>
            <a:srgbClr val="000099"/>
          </a:solidFill>
          <a:ln>
            <a:noFill/>
          </a:ln>
        </p:spPr>
        <p:txBody>
          <a:bodyPr/>
          <a:lstStyle>
            <a:lvl1pPr marL="0" indent="0" algn="ctr">
              <a:buNone/>
              <a:defRPr>
                <a:solidFill>
                  <a:schemeClr val="bg1"/>
                </a:solidFill>
              </a:defRPr>
            </a:lvl1pPr>
          </a:lstStyle>
          <a:p>
            <a:pPr lvl="0"/>
            <a:r>
              <a:rPr lang="en-US" altLang="zh-CN" dirty="0"/>
              <a:t>No.</a:t>
            </a:r>
            <a:endParaRPr lang="zh-CN" altLang="en-US" dirty="0"/>
          </a:p>
        </p:txBody>
      </p:sp>
      <p:sp>
        <p:nvSpPr>
          <p:cNvPr id="15" name="文本占位符 14"/>
          <p:cNvSpPr>
            <a:spLocks noGrp="1"/>
          </p:cNvSpPr>
          <p:nvPr>
            <p:ph type="body" sz="quarter" idx="11" hasCustomPrompt="1"/>
          </p:nvPr>
        </p:nvSpPr>
        <p:spPr>
          <a:xfrm>
            <a:off x="3270057" y="2046722"/>
            <a:ext cx="6318251" cy="561974"/>
          </a:xfrm>
          <a:solidFill>
            <a:schemeClr val="bg1">
              <a:lumMod val="95000"/>
            </a:schemeClr>
          </a:solidFill>
          <a:ln w="19050">
            <a:solidFill>
              <a:schemeClr val="tx1"/>
            </a:solidFill>
            <a:prstDash val="sysDot"/>
          </a:ln>
        </p:spPr>
        <p:txBody>
          <a:bodyPr anchor="ctr"/>
          <a:lstStyle>
            <a:lvl1pPr marL="0" indent="0">
              <a:buNone/>
              <a:defRPr baseline="0"/>
            </a:lvl1pPr>
          </a:lstStyle>
          <a:p>
            <a:pPr lvl="0"/>
            <a:r>
              <a:rPr lang="en-US" altLang="zh-CN" dirty="0"/>
              <a:t>Click here to add title</a:t>
            </a:r>
            <a:endParaRPr lang="zh-CN" altLang="en-US" dirty="0"/>
          </a:p>
        </p:txBody>
      </p:sp>
      <p:sp>
        <p:nvSpPr>
          <p:cNvPr id="16" name="文本占位符 10"/>
          <p:cNvSpPr>
            <a:spLocks noGrp="1"/>
          </p:cNvSpPr>
          <p:nvPr>
            <p:ph type="body" sz="quarter" idx="12" hasCustomPrompt="1"/>
          </p:nvPr>
        </p:nvSpPr>
        <p:spPr>
          <a:xfrm>
            <a:off x="2439365" y="2864141"/>
            <a:ext cx="817033" cy="561975"/>
          </a:xfrm>
          <a:solidFill>
            <a:srgbClr val="000099"/>
          </a:solidFill>
          <a:ln>
            <a:noFill/>
          </a:ln>
        </p:spPr>
        <p:txBody>
          <a:bodyPr/>
          <a:lstStyle>
            <a:lvl1pPr marL="0" indent="0" algn="ctr">
              <a:buNone/>
              <a:defRPr>
                <a:solidFill>
                  <a:schemeClr val="bg1"/>
                </a:solidFill>
              </a:defRPr>
            </a:lvl1pPr>
          </a:lstStyle>
          <a:p>
            <a:pPr lvl="0"/>
            <a:r>
              <a:rPr lang="en-US" altLang="zh-CN" dirty="0"/>
              <a:t>No.</a:t>
            </a:r>
            <a:endParaRPr lang="zh-CN" altLang="en-US" dirty="0"/>
          </a:p>
        </p:txBody>
      </p:sp>
      <p:sp>
        <p:nvSpPr>
          <p:cNvPr id="18" name="文本占位符 14"/>
          <p:cNvSpPr>
            <a:spLocks noGrp="1"/>
          </p:cNvSpPr>
          <p:nvPr>
            <p:ph type="body" sz="quarter" idx="13" hasCustomPrompt="1"/>
          </p:nvPr>
        </p:nvSpPr>
        <p:spPr>
          <a:xfrm>
            <a:off x="3270057" y="2864140"/>
            <a:ext cx="6318251" cy="561974"/>
          </a:xfrm>
          <a:solidFill>
            <a:schemeClr val="bg1">
              <a:lumMod val="95000"/>
            </a:schemeClr>
          </a:solidFill>
          <a:ln w="19050">
            <a:solidFill>
              <a:schemeClr val="tx1"/>
            </a:solidFill>
            <a:prstDash val="sysDot"/>
          </a:ln>
        </p:spPr>
        <p:txBody>
          <a:bodyPr anchor="ctr"/>
          <a:lstStyle>
            <a:lvl1pPr marL="0" indent="0">
              <a:buNone/>
              <a:defRPr baseline="0"/>
            </a:lvl1pPr>
          </a:lstStyle>
          <a:p>
            <a:pPr lvl="0"/>
            <a:r>
              <a:rPr lang="en-US" altLang="zh-CN" dirty="0"/>
              <a:t>Click here to add title</a:t>
            </a:r>
            <a:endParaRPr lang="zh-CN" altLang="en-US" dirty="0"/>
          </a:p>
        </p:txBody>
      </p:sp>
      <p:sp>
        <p:nvSpPr>
          <p:cNvPr id="19" name="文本占位符 10"/>
          <p:cNvSpPr>
            <a:spLocks noGrp="1"/>
          </p:cNvSpPr>
          <p:nvPr>
            <p:ph type="body" sz="quarter" idx="14" hasCustomPrompt="1"/>
          </p:nvPr>
        </p:nvSpPr>
        <p:spPr>
          <a:xfrm>
            <a:off x="2439365" y="3681558"/>
            <a:ext cx="817033" cy="561975"/>
          </a:xfrm>
          <a:solidFill>
            <a:srgbClr val="000099"/>
          </a:solidFill>
          <a:ln>
            <a:noFill/>
          </a:ln>
        </p:spPr>
        <p:txBody>
          <a:bodyPr/>
          <a:lstStyle>
            <a:lvl1pPr marL="0" indent="0" algn="ctr">
              <a:buNone/>
              <a:defRPr>
                <a:solidFill>
                  <a:schemeClr val="bg1"/>
                </a:solidFill>
              </a:defRPr>
            </a:lvl1pPr>
          </a:lstStyle>
          <a:p>
            <a:pPr lvl="0"/>
            <a:r>
              <a:rPr lang="en-US" altLang="zh-CN" dirty="0"/>
              <a:t>No.</a:t>
            </a:r>
            <a:endParaRPr lang="zh-CN" altLang="en-US" dirty="0"/>
          </a:p>
        </p:txBody>
      </p:sp>
      <p:sp>
        <p:nvSpPr>
          <p:cNvPr id="21" name="文本占位符 14"/>
          <p:cNvSpPr>
            <a:spLocks noGrp="1"/>
          </p:cNvSpPr>
          <p:nvPr>
            <p:ph type="body" sz="quarter" idx="15" hasCustomPrompt="1"/>
          </p:nvPr>
        </p:nvSpPr>
        <p:spPr>
          <a:xfrm>
            <a:off x="3270057" y="3681556"/>
            <a:ext cx="6318251" cy="561976"/>
          </a:xfrm>
          <a:solidFill>
            <a:schemeClr val="bg1">
              <a:lumMod val="95000"/>
            </a:schemeClr>
          </a:solidFill>
          <a:ln w="19050">
            <a:solidFill>
              <a:schemeClr val="tx1"/>
            </a:solidFill>
            <a:prstDash val="sysDot"/>
          </a:ln>
        </p:spPr>
        <p:txBody>
          <a:bodyPr anchor="ctr"/>
          <a:lstStyle>
            <a:lvl1pPr marL="0" indent="0">
              <a:buNone/>
              <a:defRPr baseline="0"/>
            </a:lvl1pPr>
          </a:lstStyle>
          <a:p>
            <a:pPr lvl="0"/>
            <a:r>
              <a:rPr lang="en-US" altLang="zh-CN" dirty="0"/>
              <a:t>Click here to add title</a:t>
            </a:r>
            <a:endParaRPr lang="zh-CN" altLang="en-US" dirty="0"/>
          </a:p>
        </p:txBody>
      </p:sp>
      <p:sp>
        <p:nvSpPr>
          <p:cNvPr id="22" name="文本占位符 10"/>
          <p:cNvSpPr>
            <a:spLocks noGrp="1"/>
          </p:cNvSpPr>
          <p:nvPr>
            <p:ph type="body" sz="quarter" idx="16" hasCustomPrompt="1"/>
          </p:nvPr>
        </p:nvSpPr>
        <p:spPr>
          <a:xfrm>
            <a:off x="2439365" y="4498974"/>
            <a:ext cx="817033" cy="561975"/>
          </a:xfrm>
          <a:solidFill>
            <a:srgbClr val="000099"/>
          </a:solidFill>
          <a:ln>
            <a:noFill/>
          </a:ln>
        </p:spPr>
        <p:txBody>
          <a:bodyPr/>
          <a:lstStyle>
            <a:lvl1pPr marL="0" indent="0" algn="ctr">
              <a:buNone/>
              <a:defRPr>
                <a:solidFill>
                  <a:schemeClr val="bg1"/>
                </a:solidFill>
              </a:defRPr>
            </a:lvl1pPr>
          </a:lstStyle>
          <a:p>
            <a:pPr lvl="0"/>
            <a:r>
              <a:rPr lang="en-US" altLang="zh-CN" dirty="0"/>
              <a:t>No.</a:t>
            </a:r>
            <a:endParaRPr lang="zh-CN" altLang="en-US" dirty="0"/>
          </a:p>
        </p:txBody>
      </p:sp>
      <p:sp>
        <p:nvSpPr>
          <p:cNvPr id="24" name="文本占位符 14"/>
          <p:cNvSpPr>
            <a:spLocks noGrp="1"/>
          </p:cNvSpPr>
          <p:nvPr>
            <p:ph type="body" sz="quarter" idx="17" hasCustomPrompt="1"/>
          </p:nvPr>
        </p:nvSpPr>
        <p:spPr>
          <a:xfrm>
            <a:off x="3270057" y="4498973"/>
            <a:ext cx="6318251" cy="561974"/>
          </a:xfrm>
          <a:solidFill>
            <a:schemeClr val="bg1">
              <a:lumMod val="95000"/>
            </a:schemeClr>
          </a:solidFill>
          <a:ln w="19050">
            <a:solidFill>
              <a:schemeClr val="tx1"/>
            </a:solidFill>
            <a:prstDash val="sysDot"/>
          </a:ln>
        </p:spPr>
        <p:txBody>
          <a:bodyPr anchor="ctr"/>
          <a:lstStyle>
            <a:lvl1pPr marL="0" indent="0">
              <a:buNone/>
              <a:defRPr baseline="0"/>
            </a:lvl1pPr>
          </a:lstStyle>
          <a:p>
            <a:pPr lvl="0"/>
            <a:r>
              <a:rPr lang="en-US" altLang="zh-CN" dirty="0"/>
              <a:t>Click here to add title</a:t>
            </a:r>
            <a:endParaRPr lang="zh-CN" altLang="en-US" dirty="0"/>
          </a:p>
        </p:txBody>
      </p:sp>
      <p:sp>
        <p:nvSpPr>
          <p:cNvPr id="12" name="文本框 11">
            <a:extLst>
              <a:ext uri="{FF2B5EF4-FFF2-40B4-BE49-F238E27FC236}">
                <a16:creationId xmlns:a16="http://schemas.microsoft.com/office/drawing/2014/main" id="{3EB4A6F1-5D3D-4BE5-8F45-384826ADAF79}"/>
              </a:ext>
            </a:extLst>
          </p:cNvPr>
          <p:cNvSpPr txBox="1"/>
          <p:nvPr userDrawn="1"/>
        </p:nvSpPr>
        <p:spPr>
          <a:xfrm>
            <a:off x="7313372" y="6496436"/>
            <a:ext cx="4687284" cy="307777"/>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IHEPCC</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&amp;</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HEPSCC</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&amp;</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NHEPSDC</a:t>
            </a:r>
            <a:endParaRPr lang="zh-CN" altLang="en-US" sz="1400" b="1" u="none"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58793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两栏内容">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59594" y="1240525"/>
            <a:ext cx="4985143" cy="5120640"/>
          </a:xfrm>
        </p:spPr>
        <p:txBody>
          <a:bodyPr anchor="t"/>
          <a:lstStyle>
            <a:lvl1pPr marL="182880" indent="-182880">
              <a:buClrTx/>
              <a:buFont typeface="Wingdings" panose="05000000000000000000" pitchFamily="2" charset="2"/>
              <a:buChar char="l"/>
              <a:defRPr sz="3200">
                <a:solidFill>
                  <a:schemeClr val="tx1"/>
                </a:solidFill>
              </a:defRPr>
            </a:lvl1pPr>
            <a:lvl2pPr marL="685800" indent="-182880">
              <a:buClrTx/>
              <a:buFont typeface="Wingdings" panose="05000000000000000000" pitchFamily="2" charset="2"/>
              <a:buChar char="n"/>
              <a:defRPr sz="2400">
                <a:solidFill>
                  <a:schemeClr val="tx1"/>
                </a:solidFill>
              </a:defRPr>
            </a:lvl2pPr>
            <a:lvl3pPr marL="1143000" indent="-182880">
              <a:buClrTx/>
              <a:buFont typeface="Wingdings" panose="05000000000000000000" pitchFamily="2" charset="2"/>
              <a:buChar char="u"/>
              <a:defRPr sz="2000">
                <a:solidFill>
                  <a:schemeClr val="tx1"/>
                </a:solidFill>
              </a:defRPr>
            </a:lvl3pPr>
            <a:lvl4pPr marL="1600200" indent="-182880">
              <a:buClrTx/>
              <a:buFont typeface="Wingdings" panose="05000000000000000000" pitchFamily="2" charset="2"/>
              <a:buChar char="Ø"/>
              <a:defRPr sz="1800">
                <a:solidFill>
                  <a:schemeClr val="tx1"/>
                </a:solidFill>
              </a:defRPr>
            </a:lvl4pPr>
            <a:lvl5pPr marL="2057400" indent="-182880">
              <a:buClrTx/>
              <a:buFont typeface="Wingdings" panose="05000000000000000000" pitchFamily="2" charset="2"/>
              <a:buChar char="ü"/>
              <a:defRPr sz="1800">
                <a:solidFill>
                  <a:schemeClr val="tx1"/>
                </a:solidFill>
              </a:defRPr>
            </a:lvl5pPr>
            <a:lvl6pPr>
              <a:defRPr sz="1300"/>
            </a:lvl6pPr>
            <a:lvl7pPr>
              <a:defRPr sz="1300"/>
            </a:lvl7pPr>
            <a:lvl8pPr>
              <a:defRPr sz="1300"/>
            </a:lvl8pPr>
            <a:lvl9pPr>
              <a:defRPr sz="13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507879" y="1240525"/>
            <a:ext cx="5025040" cy="5120640"/>
          </a:xfrm>
        </p:spPr>
        <p:txBody>
          <a:bodyPr vert="horz" lIns="91440" tIns="45720" rIns="91440" bIns="45720" rtlCol="0" anchor="t">
            <a:normAutofit/>
          </a:bodyPr>
          <a:lstStyle>
            <a:lvl1pPr>
              <a:defRPr lang="zh-CN" altLang="en-US" sz="3200" smtClean="0"/>
            </a:lvl1pPr>
            <a:lvl2pPr>
              <a:defRPr lang="zh-CN" altLang="en-US" smtClean="0"/>
            </a:lvl2pPr>
            <a:lvl3pPr>
              <a:defRPr lang="zh-CN" altLang="en-US" sz="2000" smtClean="0"/>
            </a:lvl3pPr>
            <a:lvl4pPr>
              <a:defRPr lang="zh-CN" altLang="en-US" smtClean="0"/>
            </a:lvl4pPr>
            <a:lvl5pPr>
              <a:defRPr lang="en-US" dirty="0"/>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标题 4"/>
          <p:cNvSpPr>
            <a:spLocks noGrp="1"/>
          </p:cNvSpPr>
          <p:nvPr>
            <p:ph type="title" hasCustomPrompt="1"/>
          </p:nvPr>
        </p:nvSpPr>
        <p:spPr>
          <a:xfrm>
            <a:off x="1558637" y="105353"/>
            <a:ext cx="9649931" cy="663575"/>
          </a:xfrm>
          <a:prstGeom prst="rect">
            <a:avLst/>
          </a:prstGeom>
        </p:spPr>
        <p:txBody>
          <a:bodyPr anchor="ctr"/>
          <a:lstStyle>
            <a:lvl1pPr>
              <a:defRPr sz="4000" b="1" baseline="0">
                <a:solidFill>
                  <a:srgbClr val="C00000"/>
                </a:solidFill>
              </a:defRPr>
            </a:lvl1pPr>
          </a:lstStyle>
          <a:p>
            <a:r>
              <a:rPr lang="en-US" altLang="zh-CN" dirty="0"/>
              <a:t>Click here to add text</a:t>
            </a:r>
            <a:endParaRPr lang="zh-CN" altLang="en-US" dirty="0"/>
          </a:p>
        </p:txBody>
      </p:sp>
      <p:sp>
        <p:nvSpPr>
          <p:cNvPr id="7" name="文本框 6">
            <a:extLst>
              <a:ext uri="{FF2B5EF4-FFF2-40B4-BE49-F238E27FC236}">
                <a16:creationId xmlns:a16="http://schemas.microsoft.com/office/drawing/2014/main" id="{A1B75324-1F10-49AF-B099-CD7036E0073C}"/>
              </a:ext>
            </a:extLst>
          </p:cNvPr>
          <p:cNvSpPr txBox="1"/>
          <p:nvPr userDrawn="1"/>
        </p:nvSpPr>
        <p:spPr>
          <a:xfrm>
            <a:off x="7392144" y="6505599"/>
            <a:ext cx="4687284" cy="307777"/>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IHEPCC</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&amp;</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HEPSCC</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&amp;</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NHEPSDC</a:t>
            </a:r>
            <a:endParaRPr lang="zh-CN" altLang="en-US" sz="1400" b="1" u="none"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92926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比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49797" y="1235858"/>
            <a:ext cx="3474720" cy="807720"/>
          </a:xfrm>
        </p:spPr>
        <p:txBody>
          <a:bodyPr anchor="b">
            <a:noAutofit/>
          </a:bodyPr>
          <a:lstStyle>
            <a:lvl1pPr marL="0" indent="0">
              <a:spcBef>
                <a:spcPts val="0"/>
              </a:spcBef>
              <a:buNone/>
              <a:defRPr sz="2800" b="1">
                <a:solidFill>
                  <a:schemeClr val="tx1"/>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449797" y="2143208"/>
            <a:ext cx="3474720" cy="4023360"/>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300"/>
            </a:lvl6pPr>
            <a:lvl7pPr>
              <a:defRPr sz="1300"/>
            </a:lvl7pPr>
            <a:lvl8pPr>
              <a:defRPr sz="1300"/>
            </a:lvl8pPr>
            <a:lvl9pPr>
              <a:defRPr sz="13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400348" y="1235860"/>
            <a:ext cx="3474720" cy="813171"/>
          </a:xfrm>
        </p:spPr>
        <p:txBody>
          <a:bodyPr anchor="b">
            <a:noAutofit/>
          </a:bodyPr>
          <a:lstStyle>
            <a:lvl1pPr marL="0" indent="0">
              <a:spcBef>
                <a:spcPts val="0"/>
              </a:spcBef>
              <a:buNone/>
              <a:defRPr sz="2800" b="1">
                <a:solidFill>
                  <a:schemeClr val="tx1"/>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4400348" y="2143208"/>
            <a:ext cx="3474720" cy="4023360"/>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300"/>
            </a:lvl6pPr>
            <a:lvl7pPr>
              <a:defRPr sz="1300"/>
            </a:lvl7pPr>
            <a:lvl8pPr>
              <a:defRPr sz="1300"/>
            </a:lvl8pPr>
            <a:lvl9pPr>
              <a:defRPr sz="13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13" name="标题 4"/>
          <p:cNvSpPr>
            <a:spLocks noGrp="1"/>
          </p:cNvSpPr>
          <p:nvPr>
            <p:ph type="title" hasCustomPrompt="1"/>
          </p:nvPr>
        </p:nvSpPr>
        <p:spPr>
          <a:xfrm>
            <a:off x="983432" y="66303"/>
            <a:ext cx="10515600" cy="663575"/>
          </a:xfrm>
          <a:prstGeom prst="rect">
            <a:avLst/>
          </a:prstGeom>
        </p:spPr>
        <p:txBody>
          <a:bodyPr anchor="ctr"/>
          <a:lstStyle>
            <a:lvl1pPr>
              <a:defRPr sz="4000" b="1" baseline="0">
                <a:solidFill>
                  <a:srgbClr val="C00000"/>
                </a:solidFill>
              </a:defRPr>
            </a:lvl1pPr>
          </a:lstStyle>
          <a:p>
            <a:r>
              <a:rPr lang="en-US" altLang="zh-CN" dirty="0"/>
              <a:t>Click here to add text</a:t>
            </a:r>
            <a:endParaRPr lang="zh-CN" altLang="en-US" dirty="0"/>
          </a:p>
        </p:txBody>
      </p:sp>
      <p:sp>
        <p:nvSpPr>
          <p:cNvPr id="14" name="Text Placeholder 4"/>
          <p:cNvSpPr>
            <a:spLocks noGrp="1"/>
          </p:cNvSpPr>
          <p:nvPr>
            <p:ph type="body" sz="quarter" idx="10"/>
          </p:nvPr>
        </p:nvSpPr>
        <p:spPr>
          <a:xfrm>
            <a:off x="8350899" y="1235860"/>
            <a:ext cx="3474720" cy="813171"/>
          </a:xfrm>
        </p:spPr>
        <p:txBody>
          <a:bodyPr anchor="b">
            <a:noAutofit/>
          </a:bodyPr>
          <a:lstStyle>
            <a:lvl1pPr marL="0" indent="0">
              <a:spcBef>
                <a:spcPts val="0"/>
              </a:spcBef>
              <a:buNone/>
              <a:defRPr sz="2800" b="1">
                <a:solidFill>
                  <a:schemeClr val="tx1"/>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5" name="Content Placeholder 5"/>
          <p:cNvSpPr>
            <a:spLocks noGrp="1"/>
          </p:cNvSpPr>
          <p:nvPr>
            <p:ph sz="quarter" idx="11"/>
          </p:nvPr>
        </p:nvSpPr>
        <p:spPr>
          <a:xfrm>
            <a:off x="8350899" y="2143208"/>
            <a:ext cx="3474720" cy="4023360"/>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300"/>
            </a:lvl6pPr>
            <a:lvl7pPr>
              <a:defRPr sz="1300"/>
            </a:lvl7pPr>
            <a:lvl8pPr>
              <a:defRPr sz="1300"/>
            </a:lvl8pPr>
            <a:lvl9pPr>
              <a:defRPr sz="13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10" name="文本框 9">
            <a:extLst>
              <a:ext uri="{FF2B5EF4-FFF2-40B4-BE49-F238E27FC236}">
                <a16:creationId xmlns:a16="http://schemas.microsoft.com/office/drawing/2014/main" id="{8EEF2BA3-BDFD-4FA5-A10B-1A274233A1C4}"/>
              </a:ext>
            </a:extLst>
          </p:cNvPr>
          <p:cNvSpPr txBox="1"/>
          <p:nvPr userDrawn="1"/>
        </p:nvSpPr>
        <p:spPr>
          <a:xfrm>
            <a:off x="7320136" y="6505599"/>
            <a:ext cx="4687284" cy="307777"/>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IHEPCC</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&amp;</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HEPSCC</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&amp;</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NHEPSDC</a:t>
            </a:r>
            <a:endParaRPr lang="zh-CN" altLang="en-US" sz="1400" b="1" u="none"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94217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6" name="Title 5"/>
          <p:cNvSpPr>
            <a:spLocks noGrp="1"/>
          </p:cNvSpPr>
          <p:nvPr>
            <p:ph type="title"/>
          </p:nvPr>
        </p:nvSpPr>
        <p:spPr>
          <a:xfrm>
            <a:off x="252919" y="1123839"/>
            <a:ext cx="2947483" cy="4601183"/>
          </a:xfrm>
          <a:prstGeom prst="rect">
            <a:avLst/>
          </a:prstGeom>
        </p:spPr>
        <p:txBody>
          <a:bodyPr/>
          <a:lstStyle/>
          <a:p>
            <a:r>
              <a:rPr lang="zh-CN" altLang="en-US"/>
              <a:t>单击此处编辑母版标题样式</a:t>
            </a:r>
            <a:endParaRPr lang="en-US" dirty="0"/>
          </a:p>
        </p:txBody>
      </p:sp>
      <p:sp>
        <p:nvSpPr>
          <p:cNvPr id="3" name="文本占位符 2"/>
          <p:cNvSpPr>
            <a:spLocks noGrp="1"/>
          </p:cNvSpPr>
          <p:nvPr>
            <p:ph type="body" sz="quarter" idx="10" hasCustomPrompt="1"/>
          </p:nvPr>
        </p:nvSpPr>
        <p:spPr>
          <a:xfrm>
            <a:off x="1775521" y="116633"/>
            <a:ext cx="8928100" cy="587375"/>
          </a:xfrm>
        </p:spPr>
        <p:txBody>
          <a:bodyPr/>
          <a:lstStyle>
            <a:lvl1pPr marL="0" marR="0" indent="0" algn="l" defTabSz="914400" rtl="0" eaLnBrk="1" fontAlgn="auto" latinLnBrk="0" hangingPunct="1">
              <a:lnSpc>
                <a:spcPct val="100000"/>
              </a:lnSpc>
              <a:spcBef>
                <a:spcPts val="1200"/>
              </a:spcBef>
              <a:spcAft>
                <a:spcPts val="0"/>
              </a:spcAft>
              <a:buClrTx/>
              <a:buSzPct val="60000"/>
              <a:buFont typeface="Wingdings" panose="05000000000000000000" pitchFamily="2" charset="2"/>
              <a:buNone/>
              <a:defRPr sz="4000">
                <a:latin typeface="+mj-lt"/>
              </a:defRPr>
            </a:lvl1pPr>
          </a:lstStyle>
          <a:p>
            <a:pPr marL="0" marR="0" lvl="0" indent="0" algn="l" defTabSz="914400" rtl="0" eaLnBrk="1" fontAlgn="auto" latinLnBrk="0" hangingPunct="1">
              <a:lnSpc>
                <a:spcPct val="100000"/>
              </a:lnSpc>
              <a:spcBef>
                <a:spcPts val="1200"/>
              </a:spcBef>
              <a:spcAft>
                <a:spcPts val="0"/>
              </a:spcAft>
              <a:buClrTx/>
              <a:buSzPct val="60000"/>
              <a:buFont typeface="Wingdings" panose="05000000000000000000" pitchFamily="2" charset="2"/>
              <a:buNone/>
              <a:defRPr/>
            </a:pPr>
            <a:r>
              <a:rPr lang="en-US" altLang="zh-CN" b="1" dirty="0">
                <a:solidFill>
                  <a:srgbClr val="C00000"/>
                </a:solidFill>
              </a:rPr>
              <a:t>Click here to add text</a:t>
            </a:r>
            <a:endParaRPr lang="zh-CN" altLang="en-US" b="1" dirty="0">
              <a:solidFill>
                <a:srgbClr val="C00000"/>
              </a:solidFill>
            </a:endParaRPr>
          </a:p>
          <a:p>
            <a:pPr lvl="0"/>
            <a:endParaRPr lang="zh-CN" altLang="en-US" dirty="0"/>
          </a:p>
        </p:txBody>
      </p:sp>
      <p:sp>
        <p:nvSpPr>
          <p:cNvPr id="2" name="文本框 1">
            <a:extLst>
              <a:ext uri="{FF2B5EF4-FFF2-40B4-BE49-F238E27FC236}">
                <a16:creationId xmlns:a16="http://schemas.microsoft.com/office/drawing/2014/main" id="{A5EA2F19-9CD6-BF3A-B424-650507116627}"/>
              </a:ext>
            </a:extLst>
          </p:cNvPr>
          <p:cNvSpPr txBox="1"/>
          <p:nvPr userDrawn="1"/>
        </p:nvSpPr>
        <p:spPr>
          <a:xfrm>
            <a:off x="7320136" y="6505599"/>
            <a:ext cx="4687284" cy="307777"/>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IHEPCC</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&amp;</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HEPSCC</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&amp;</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NHEPSDC</a:t>
            </a:r>
            <a:endParaRPr lang="zh-CN" altLang="en-US" sz="1400" b="1" u="none"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65338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3" name="Content Placeholder 2"/>
          <p:cNvSpPr>
            <a:spLocks noGrp="1"/>
          </p:cNvSpPr>
          <p:nvPr>
            <p:ph idx="1"/>
          </p:nvPr>
        </p:nvSpPr>
        <p:spPr>
          <a:xfrm>
            <a:off x="3911456" y="1273629"/>
            <a:ext cx="7670944" cy="510193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11" name="内容占位符 5"/>
          <p:cNvSpPr>
            <a:spLocks noGrp="1"/>
          </p:cNvSpPr>
          <p:nvPr>
            <p:ph sz="quarter" idx="13" hasCustomPrompt="1"/>
          </p:nvPr>
        </p:nvSpPr>
        <p:spPr>
          <a:xfrm>
            <a:off x="718458" y="1273629"/>
            <a:ext cx="2834217" cy="2374901"/>
          </a:xfrm>
        </p:spPr>
        <p:txBody>
          <a:bodyPr anchor="t"/>
          <a:lstStyle>
            <a:lvl1pPr>
              <a:defRPr baseline="0">
                <a:solidFill>
                  <a:srgbClr val="000099"/>
                </a:solidFill>
              </a:defRPr>
            </a:lvl1pPr>
          </a:lstStyle>
          <a:p>
            <a:pPr lvl="0"/>
            <a:r>
              <a:rPr lang="en-US" altLang="zh-CN" dirty="0"/>
              <a:t>Click here to add key words</a:t>
            </a:r>
            <a:endParaRPr lang="zh-CN" altLang="en-US" dirty="0"/>
          </a:p>
        </p:txBody>
      </p:sp>
      <p:sp>
        <p:nvSpPr>
          <p:cNvPr id="12" name="内容占位符 5"/>
          <p:cNvSpPr>
            <a:spLocks noGrp="1"/>
          </p:cNvSpPr>
          <p:nvPr>
            <p:ph sz="quarter" idx="14" hasCustomPrompt="1"/>
          </p:nvPr>
        </p:nvSpPr>
        <p:spPr>
          <a:xfrm>
            <a:off x="718458" y="3840473"/>
            <a:ext cx="2834217" cy="2535092"/>
          </a:xfrm>
        </p:spPr>
        <p:txBody>
          <a:bodyPr anchor="t"/>
          <a:lstStyle>
            <a:lvl1pPr>
              <a:defRPr baseline="0">
                <a:solidFill>
                  <a:srgbClr val="000099"/>
                </a:solidFill>
              </a:defRPr>
            </a:lvl1pPr>
          </a:lstStyle>
          <a:p>
            <a:pPr lvl="0"/>
            <a:r>
              <a:rPr lang="en-US" altLang="zh-CN" dirty="0"/>
              <a:t>Click here to add key words</a:t>
            </a:r>
            <a:endParaRPr lang="zh-CN" altLang="en-US" dirty="0"/>
          </a:p>
        </p:txBody>
      </p:sp>
      <p:sp>
        <p:nvSpPr>
          <p:cNvPr id="4" name="文本占位符 3"/>
          <p:cNvSpPr>
            <a:spLocks noGrp="1"/>
          </p:cNvSpPr>
          <p:nvPr>
            <p:ph type="body" sz="quarter" idx="15" hasCustomPrompt="1"/>
          </p:nvPr>
        </p:nvSpPr>
        <p:spPr>
          <a:xfrm>
            <a:off x="1679510" y="116632"/>
            <a:ext cx="8642349" cy="431800"/>
          </a:xfrm>
        </p:spPr>
        <p:txBody>
          <a:bodyPr>
            <a:noAutofit/>
          </a:bodyPr>
          <a:lstStyle>
            <a:lvl5pPr marL="1873250" marR="0" indent="-1873250" algn="l" defTabSz="914400" rtl="0" eaLnBrk="1" fontAlgn="auto" latinLnBrk="0" hangingPunct="1">
              <a:lnSpc>
                <a:spcPct val="100000"/>
              </a:lnSpc>
              <a:spcBef>
                <a:spcPts val="1200"/>
              </a:spcBef>
              <a:spcAft>
                <a:spcPts val="0"/>
              </a:spcAft>
              <a:buClrTx/>
              <a:buSzPct val="60000"/>
              <a:buFont typeface="Wingdings" panose="05000000000000000000" pitchFamily="2" charset="2"/>
              <a:buNone/>
              <a:defRPr sz="4000">
                <a:latin typeface="+mj-lt"/>
              </a:defRPr>
            </a:lvl5pPr>
          </a:lstStyle>
          <a:p>
            <a:pPr marL="1873250" marR="0" lvl="4" indent="-1873250" algn="l" defTabSz="914400" rtl="0" eaLnBrk="1" fontAlgn="auto" latinLnBrk="0" hangingPunct="1">
              <a:lnSpc>
                <a:spcPct val="100000"/>
              </a:lnSpc>
              <a:spcBef>
                <a:spcPts val="1200"/>
              </a:spcBef>
              <a:spcAft>
                <a:spcPts val="0"/>
              </a:spcAft>
              <a:buClrTx/>
              <a:buSzPct val="60000"/>
              <a:buFont typeface="Wingdings" panose="05000000000000000000" pitchFamily="2" charset="2"/>
              <a:buNone/>
              <a:defRPr/>
            </a:pPr>
            <a:r>
              <a:rPr lang="en-US" altLang="zh-CN" b="1" dirty="0">
                <a:solidFill>
                  <a:srgbClr val="C00000"/>
                </a:solidFill>
              </a:rPr>
              <a:t>Click here to add text</a:t>
            </a:r>
            <a:endParaRPr lang="zh-CN" altLang="en-US" b="1" dirty="0">
              <a:solidFill>
                <a:srgbClr val="C00000"/>
              </a:solidFill>
            </a:endParaRPr>
          </a:p>
        </p:txBody>
      </p:sp>
      <p:sp>
        <p:nvSpPr>
          <p:cNvPr id="2" name="文本框 1">
            <a:extLst>
              <a:ext uri="{FF2B5EF4-FFF2-40B4-BE49-F238E27FC236}">
                <a16:creationId xmlns:a16="http://schemas.microsoft.com/office/drawing/2014/main" id="{E77A6C2B-C98F-3EF1-CA58-F55323099C75}"/>
              </a:ext>
            </a:extLst>
          </p:cNvPr>
          <p:cNvSpPr txBox="1"/>
          <p:nvPr userDrawn="1"/>
        </p:nvSpPr>
        <p:spPr>
          <a:xfrm>
            <a:off x="7392144" y="6516495"/>
            <a:ext cx="4687284" cy="307777"/>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IHEPCC</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&amp;</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HEPSCC</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&amp;</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NHEPSDC</a:t>
            </a:r>
            <a:endParaRPr lang="zh-CN" altLang="en-US" sz="1400" b="1" u="none"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40227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Picture Placeholder 2"/>
          <p:cNvSpPr>
            <a:spLocks noGrp="1" noChangeAspect="1"/>
          </p:cNvSpPr>
          <p:nvPr>
            <p:ph type="pic" idx="1" hasCustomPrompt="1"/>
          </p:nvPr>
        </p:nvSpPr>
        <p:spPr>
          <a:xfrm>
            <a:off x="3603301" y="1135375"/>
            <a:ext cx="8115231" cy="5101937"/>
          </a:xfrm>
          <a:solidFill>
            <a:schemeClr val="bg1">
              <a:lumMod val="75000"/>
            </a:schemeClr>
          </a:solidFill>
        </p:spPr>
        <p:txBody>
          <a:bodyPr anchor="t"/>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dirty="0"/>
              <a:t>Click here to add picture</a:t>
            </a:r>
            <a:endParaRPr lang="en-US" dirty="0"/>
          </a:p>
        </p:txBody>
      </p:sp>
      <p:sp>
        <p:nvSpPr>
          <p:cNvPr id="6" name="内容占位符 5"/>
          <p:cNvSpPr>
            <a:spLocks noGrp="1"/>
          </p:cNvSpPr>
          <p:nvPr>
            <p:ph sz="quarter" idx="13" hasCustomPrompt="1"/>
          </p:nvPr>
        </p:nvSpPr>
        <p:spPr>
          <a:xfrm>
            <a:off x="413657" y="1191984"/>
            <a:ext cx="2834217" cy="2374901"/>
          </a:xfrm>
        </p:spPr>
        <p:txBody>
          <a:bodyPr anchor="t"/>
          <a:lstStyle>
            <a:lvl1pPr>
              <a:defRPr baseline="0">
                <a:solidFill>
                  <a:srgbClr val="000099"/>
                </a:solidFill>
              </a:defRPr>
            </a:lvl1pPr>
          </a:lstStyle>
          <a:p>
            <a:pPr lvl="0"/>
            <a:r>
              <a:rPr lang="en-US" altLang="zh-CN" dirty="0"/>
              <a:t>Click here to add key words</a:t>
            </a:r>
            <a:endParaRPr lang="zh-CN" altLang="en-US" dirty="0"/>
          </a:p>
        </p:txBody>
      </p:sp>
      <p:sp>
        <p:nvSpPr>
          <p:cNvPr id="11" name="内容占位符 5"/>
          <p:cNvSpPr>
            <a:spLocks noGrp="1"/>
          </p:cNvSpPr>
          <p:nvPr>
            <p:ph sz="quarter" idx="14" hasCustomPrompt="1"/>
          </p:nvPr>
        </p:nvSpPr>
        <p:spPr>
          <a:xfrm>
            <a:off x="413657" y="3758828"/>
            <a:ext cx="2834217" cy="2535092"/>
          </a:xfrm>
        </p:spPr>
        <p:txBody>
          <a:bodyPr anchor="t"/>
          <a:lstStyle>
            <a:lvl1pPr>
              <a:defRPr baseline="0">
                <a:solidFill>
                  <a:srgbClr val="000099"/>
                </a:solidFill>
              </a:defRPr>
            </a:lvl1pPr>
          </a:lstStyle>
          <a:p>
            <a:pPr lvl="0"/>
            <a:r>
              <a:rPr lang="en-US" altLang="zh-CN" dirty="0"/>
              <a:t>Click here to add key words</a:t>
            </a:r>
            <a:endParaRPr lang="zh-CN" altLang="en-US" dirty="0"/>
          </a:p>
        </p:txBody>
      </p:sp>
      <p:sp>
        <p:nvSpPr>
          <p:cNvPr id="4" name="文本占位符 3"/>
          <p:cNvSpPr>
            <a:spLocks noGrp="1"/>
          </p:cNvSpPr>
          <p:nvPr>
            <p:ph type="body" sz="quarter" idx="15" hasCustomPrompt="1"/>
          </p:nvPr>
        </p:nvSpPr>
        <p:spPr>
          <a:xfrm>
            <a:off x="1583499" y="44624"/>
            <a:ext cx="8544984" cy="576262"/>
          </a:xfrm>
        </p:spPr>
        <p:txBody>
          <a:bodyPr>
            <a:noAutofit/>
          </a:bodyPr>
          <a:lstStyle>
            <a:lvl5pPr marL="1873250" marR="0" indent="-1873250" algn="l" defTabSz="914400" rtl="0" eaLnBrk="1" fontAlgn="auto" latinLnBrk="0" hangingPunct="1">
              <a:lnSpc>
                <a:spcPct val="100000"/>
              </a:lnSpc>
              <a:spcBef>
                <a:spcPts val="1200"/>
              </a:spcBef>
              <a:spcAft>
                <a:spcPts val="0"/>
              </a:spcAft>
              <a:buClrTx/>
              <a:buSzPct val="60000"/>
              <a:buFont typeface="Wingdings" panose="05000000000000000000" pitchFamily="2" charset="2"/>
              <a:buNone/>
              <a:defRPr sz="4000">
                <a:latin typeface="+mj-lt"/>
              </a:defRPr>
            </a:lvl5pPr>
          </a:lstStyle>
          <a:p>
            <a:pPr marL="1873250" marR="0" lvl="4" indent="-1873250" algn="l" defTabSz="914400" rtl="0" eaLnBrk="1" fontAlgn="auto" latinLnBrk="0" hangingPunct="1">
              <a:lnSpc>
                <a:spcPct val="100000"/>
              </a:lnSpc>
              <a:spcBef>
                <a:spcPts val="1200"/>
              </a:spcBef>
              <a:spcAft>
                <a:spcPts val="0"/>
              </a:spcAft>
              <a:buClrTx/>
              <a:buSzPct val="60000"/>
              <a:buFont typeface="Wingdings" panose="05000000000000000000" pitchFamily="2" charset="2"/>
              <a:buNone/>
              <a:defRPr/>
            </a:pPr>
            <a:r>
              <a:rPr lang="en-US" altLang="zh-CN" b="1" dirty="0">
                <a:solidFill>
                  <a:srgbClr val="C00000"/>
                </a:solidFill>
              </a:rPr>
              <a:t>Click here to add text</a:t>
            </a:r>
            <a:endParaRPr lang="zh-CN" altLang="en-US" b="1" dirty="0">
              <a:solidFill>
                <a:srgbClr val="C00000"/>
              </a:solidFill>
            </a:endParaRPr>
          </a:p>
        </p:txBody>
      </p:sp>
      <p:sp>
        <p:nvSpPr>
          <p:cNvPr id="2" name="文本框 1">
            <a:extLst>
              <a:ext uri="{FF2B5EF4-FFF2-40B4-BE49-F238E27FC236}">
                <a16:creationId xmlns:a16="http://schemas.microsoft.com/office/drawing/2014/main" id="{D5F82F1E-A8B6-8333-6AD6-D0442A38E488}"/>
              </a:ext>
            </a:extLst>
          </p:cNvPr>
          <p:cNvSpPr txBox="1"/>
          <p:nvPr userDrawn="1"/>
        </p:nvSpPr>
        <p:spPr>
          <a:xfrm>
            <a:off x="7392144" y="6500747"/>
            <a:ext cx="4687284" cy="307777"/>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IHEPCC</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&amp;</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HEPSCC</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&amp;</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NHEPSDC</a:t>
            </a:r>
            <a:endParaRPr lang="zh-CN" altLang="en-US" sz="1400" b="1" u="none"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48508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ncho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文本占位符 3"/>
          <p:cNvSpPr>
            <a:spLocks noGrp="1"/>
          </p:cNvSpPr>
          <p:nvPr>
            <p:ph type="body" sz="quarter" idx="15" hasCustomPrompt="1"/>
          </p:nvPr>
        </p:nvSpPr>
        <p:spPr>
          <a:xfrm>
            <a:off x="1583499" y="116632"/>
            <a:ext cx="8544984" cy="576262"/>
          </a:xfrm>
        </p:spPr>
        <p:txBody>
          <a:bodyPr>
            <a:noAutofit/>
          </a:bodyPr>
          <a:lstStyle>
            <a:lvl5pPr marL="1873250" marR="0" indent="-1873250" algn="l" defTabSz="914400" rtl="0" eaLnBrk="1" fontAlgn="auto" latinLnBrk="0" hangingPunct="1">
              <a:lnSpc>
                <a:spcPct val="100000"/>
              </a:lnSpc>
              <a:spcBef>
                <a:spcPts val="1200"/>
              </a:spcBef>
              <a:spcAft>
                <a:spcPts val="0"/>
              </a:spcAft>
              <a:buClrTx/>
              <a:buSzPct val="60000"/>
              <a:buFont typeface="Wingdings" panose="05000000000000000000" pitchFamily="2" charset="2"/>
              <a:buNone/>
              <a:defRPr sz="4000">
                <a:latin typeface="+mj-lt"/>
              </a:defRPr>
            </a:lvl5pPr>
          </a:lstStyle>
          <a:p>
            <a:pPr marL="1873250" marR="0" lvl="4" indent="-1873250" algn="l" defTabSz="914400" rtl="0" eaLnBrk="1" fontAlgn="auto" latinLnBrk="0" hangingPunct="1">
              <a:lnSpc>
                <a:spcPct val="100000"/>
              </a:lnSpc>
              <a:spcBef>
                <a:spcPts val="1200"/>
              </a:spcBef>
              <a:spcAft>
                <a:spcPts val="0"/>
              </a:spcAft>
              <a:buClrTx/>
              <a:buSzPct val="60000"/>
              <a:buFont typeface="Wingdings" panose="05000000000000000000" pitchFamily="2" charset="2"/>
              <a:buNone/>
              <a:defRPr/>
            </a:pPr>
            <a:r>
              <a:rPr lang="en-US" altLang="zh-CN" b="1" dirty="0">
                <a:solidFill>
                  <a:srgbClr val="C00000"/>
                </a:solidFill>
              </a:rPr>
              <a:t>Click here to add text</a:t>
            </a:r>
            <a:endParaRPr lang="zh-CN" altLang="en-US" b="1" dirty="0">
              <a:solidFill>
                <a:srgbClr val="C00000"/>
              </a:solidFill>
            </a:endParaRPr>
          </a:p>
        </p:txBody>
      </p:sp>
      <p:sp>
        <p:nvSpPr>
          <p:cNvPr id="2" name="文本框 1">
            <a:extLst>
              <a:ext uri="{FF2B5EF4-FFF2-40B4-BE49-F238E27FC236}">
                <a16:creationId xmlns:a16="http://schemas.microsoft.com/office/drawing/2014/main" id="{68C00942-23E5-F50A-30F9-0EDB8F8D022C}"/>
              </a:ext>
            </a:extLst>
          </p:cNvPr>
          <p:cNvSpPr txBox="1"/>
          <p:nvPr userDrawn="1"/>
        </p:nvSpPr>
        <p:spPr>
          <a:xfrm>
            <a:off x="7392144" y="6505599"/>
            <a:ext cx="4687284" cy="307777"/>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IHEPCC</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&amp;</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HEPSCC</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&amp;</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NHEPSDC</a:t>
            </a:r>
            <a:endParaRPr lang="zh-CN" altLang="en-US" sz="1400" b="1" u="none"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6919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122D9A-F4F9-394F-84DB-B8C3439D4A5F}"/>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6F0F20F8-194A-A349-8CC1-47159EC3B3E4}"/>
              </a:ext>
            </a:extLst>
          </p:cNvPr>
          <p:cNvSpPr>
            <a:spLocks noGrp="1"/>
          </p:cNvSpPr>
          <p:nvPr>
            <p:ph idx="1"/>
          </p:nvPr>
        </p:nvSpPr>
        <p:spPr>
          <a:xfrm>
            <a:off x="838200" y="1825625"/>
            <a:ext cx="10515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3225B619-87B7-3948-953C-2368AC7778E0}"/>
              </a:ext>
            </a:extLst>
          </p:cNvPr>
          <p:cNvSpPr>
            <a:spLocks noGrp="1"/>
          </p:cNvSpPr>
          <p:nvPr>
            <p:ph type="dt" sz="half" idx="10"/>
          </p:nvPr>
        </p:nvSpPr>
        <p:spPr/>
        <p:txBody>
          <a:bodyPr/>
          <a:lstStyle/>
          <a:p>
            <a:fld id="{75B7191C-2472-EA47-B391-FFDBDF87DDE9}" type="datetimeFigureOut">
              <a:rPr kumimoji="1" lang="zh-CN" altLang="en-US" smtClean="0"/>
              <a:t>2023/8/17</a:t>
            </a:fld>
            <a:endParaRPr kumimoji="1" lang="zh-CN" altLang="en-US"/>
          </a:p>
        </p:txBody>
      </p:sp>
      <p:sp>
        <p:nvSpPr>
          <p:cNvPr id="5" name="页脚占位符 4">
            <a:extLst>
              <a:ext uri="{FF2B5EF4-FFF2-40B4-BE49-F238E27FC236}">
                <a16:creationId xmlns:a16="http://schemas.microsoft.com/office/drawing/2014/main" id="{6B606B26-84AB-D64E-A321-EAB44D56E196}"/>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DB755696-A816-3249-B181-CBE48576DECB}"/>
              </a:ext>
            </a:extLst>
          </p:cNvPr>
          <p:cNvSpPr>
            <a:spLocks noGrp="1"/>
          </p:cNvSpPr>
          <p:nvPr>
            <p:ph type="sldNum" sz="quarter" idx="12"/>
          </p:nvPr>
        </p:nvSpPr>
        <p:spPr/>
        <p:txBody>
          <a:bodyPr/>
          <a:lstStyle/>
          <a:p>
            <a:fld id="{8669E610-3B44-C341-BBCC-712DDD187989}" type="slidenum">
              <a:rPr kumimoji="1" lang="zh-CN" altLang="en-US" smtClean="0"/>
              <a:t>‹#›</a:t>
            </a:fld>
            <a:endParaRPr kumimoji="1" lang="zh-CN" altLang="en-US"/>
          </a:p>
        </p:txBody>
      </p:sp>
    </p:spTree>
    <p:extLst>
      <p:ext uri="{BB962C8B-B14F-4D97-AF65-F5344CB8AC3E}">
        <p14:creationId xmlns:p14="http://schemas.microsoft.com/office/powerpoint/2010/main" val="23718670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1109" y="1232362"/>
            <a:ext cx="2819400" cy="5120640"/>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4048021" y="1232362"/>
            <a:ext cx="7315200" cy="5120640"/>
          </a:xfrm>
        </p:spPr>
        <p:txBody>
          <a:bodyPr vert="eaVert" ancho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文本占位符 3"/>
          <p:cNvSpPr>
            <a:spLocks noGrp="1"/>
          </p:cNvSpPr>
          <p:nvPr>
            <p:ph type="body" sz="quarter" idx="15" hasCustomPrompt="1"/>
          </p:nvPr>
        </p:nvSpPr>
        <p:spPr>
          <a:xfrm>
            <a:off x="1583499" y="116632"/>
            <a:ext cx="8544984" cy="576262"/>
          </a:xfrm>
        </p:spPr>
        <p:txBody>
          <a:bodyPr>
            <a:noAutofit/>
          </a:bodyPr>
          <a:lstStyle>
            <a:lvl5pPr marL="1873250" marR="0" indent="-1873250" algn="l" defTabSz="914400" rtl="0" eaLnBrk="1" fontAlgn="auto" latinLnBrk="0" hangingPunct="1">
              <a:lnSpc>
                <a:spcPct val="100000"/>
              </a:lnSpc>
              <a:spcBef>
                <a:spcPts val="1200"/>
              </a:spcBef>
              <a:spcAft>
                <a:spcPts val="0"/>
              </a:spcAft>
              <a:buClrTx/>
              <a:buSzPct val="60000"/>
              <a:buFont typeface="Wingdings" panose="05000000000000000000" pitchFamily="2" charset="2"/>
              <a:buNone/>
              <a:defRPr sz="4000">
                <a:latin typeface="+mj-lt"/>
              </a:defRPr>
            </a:lvl5pPr>
          </a:lstStyle>
          <a:p>
            <a:pPr marL="1873250" marR="0" lvl="4" indent="-1873250" algn="l" defTabSz="914400" rtl="0" eaLnBrk="1" fontAlgn="auto" latinLnBrk="0" hangingPunct="1">
              <a:lnSpc>
                <a:spcPct val="100000"/>
              </a:lnSpc>
              <a:spcBef>
                <a:spcPts val="1200"/>
              </a:spcBef>
              <a:spcAft>
                <a:spcPts val="0"/>
              </a:spcAft>
              <a:buClrTx/>
              <a:buSzPct val="60000"/>
              <a:buFont typeface="Wingdings" panose="05000000000000000000" pitchFamily="2" charset="2"/>
              <a:buNone/>
              <a:defRPr/>
            </a:pPr>
            <a:r>
              <a:rPr lang="en-US" altLang="zh-CN" b="1" dirty="0">
                <a:solidFill>
                  <a:srgbClr val="C00000"/>
                </a:solidFill>
              </a:rPr>
              <a:t>Click here to add text</a:t>
            </a:r>
            <a:endParaRPr lang="zh-CN" altLang="en-US" b="1" dirty="0">
              <a:solidFill>
                <a:srgbClr val="C00000"/>
              </a:solidFill>
            </a:endParaRPr>
          </a:p>
        </p:txBody>
      </p:sp>
      <p:sp>
        <p:nvSpPr>
          <p:cNvPr id="4" name="文本框 3">
            <a:extLst>
              <a:ext uri="{FF2B5EF4-FFF2-40B4-BE49-F238E27FC236}">
                <a16:creationId xmlns:a16="http://schemas.microsoft.com/office/drawing/2014/main" id="{AB8EE22B-48A7-832D-9EE5-798FC133561E}"/>
              </a:ext>
            </a:extLst>
          </p:cNvPr>
          <p:cNvSpPr txBox="1"/>
          <p:nvPr userDrawn="1"/>
        </p:nvSpPr>
        <p:spPr>
          <a:xfrm>
            <a:off x="7392144" y="6516495"/>
            <a:ext cx="4687284" cy="307777"/>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IHEPCC</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&amp;</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HEPSCC</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&amp;</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NHEPSDC</a:t>
            </a:r>
            <a:endParaRPr lang="zh-CN" altLang="en-US" sz="1400" b="1" u="none"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26118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4" name="Line 6"/>
          <p:cNvSpPr>
            <a:spLocks noChangeShapeType="1"/>
          </p:cNvSpPr>
          <p:nvPr/>
        </p:nvSpPr>
        <p:spPr bwMode="auto">
          <a:xfrm>
            <a:off x="0" y="5867400"/>
            <a:ext cx="12192000" cy="0"/>
          </a:xfrm>
          <a:prstGeom prst="line">
            <a:avLst/>
          </a:prstGeom>
          <a:noFill/>
          <a:ln w="38100">
            <a:solidFill>
              <a:srgbClr val="00267F"/>
            </a:solidFill>
            <a:round/>
          </a:ln>
          <a:effectLst/>
        </p:spPr>
        <p:txBody>
          <a:bodyPr wrap="none" anchor="ctr"/>
          <a:lstStyle/>
          <a:p>
            <a:pPr eaLnBrk="1" hangingPunct="1">
              <a:lnSpc>
                <a:spcPct val="130000"/>
              </a:lnSpc>
              <a:spcBef>
                <a:spcPct val="20000"/>
              </a:spcBef>
              <a:buClr>
                <a:srgbClr val="FF0066"/>
              </a:buClr>
              <a:buSzPct val="80000"/>
              <a:buFont typeface="Wingdings" panose="05000000000000000000" pitchFamily="2" charset="2"/>
              <a:buChar char="è"/>
              <a:defRPr/>
            </a:pPr>
            <a:endParaRPr lang="zh-CN" altLang="en-US" sz="1800">
              <a:effectLst>
                <a:outerShdw blurRad="38100" dist="38100" dir="2700000" algn="tl">
                  <a:srgbClr val="000000">
                    <a:alpha val="43137"/>
                  </a:srgbClr>
                </a:outerShdw>
              </a:effectLst>
            </a:endParaRPr>
          </a:p>
        </p:txBody>
      </p:sp>
      <p:sp>
        <p:nvSpPr>
          <p:cNvPr id="50179" name="Rectangle 3"/>
          <p:cNvSpPr>
            <a:spLocks noGrp="1" noChangeArrowheads="1"/>
          </p:cNvSpPr>
          <p:nvPr>
            <p:ph type="ctrTitle" sz="quarter"/>
          </p:nvPr>
        </p:nvSpPr>
        <p:spPr>
          <a:xfrm>
            <a:off x="1422400" y="1524000"/>
            <a:ext cx="9347200" cy="1143000"/>
          </a:xfrm>
          <a:noFill/>
        </p:spPr>
        <p:txBody>
          <a:bodyPr wrap="none" lIns="91440" tIns="45720" rIns="91440" bIns="45720"/>
          <a:lstStyle>
            <a:lvl1pPr marL="0">
              <a:defRPr b="0">
                <a:solidFill>
                  <a:srgbClr val="00267F"/>
                </a:solidFill>
                <a:effectLst>
                  <a:outerShdw blurRad="38100" dist="38100" dir="2700000" algn="tl">
                    <a:srgbClr val="C0C0C0"/>
                  </a:outerShdw>
                </a:effectLst>
              </a:defRPr>
            </a:lvl1pPr>
          </a:lstStyle>
          <a:p>
            <a:r>
              <a:rPr lang="en-GB"/>
              <a:t>Click to edit Master title style</a:t>
            </a:r>
          </a:p>
        </p:txBody>
      </p:sp>
      <p:sp>
        <p:nvSpPr>
          <p:cNvPr id="50180" name="Rectangle 4"/>
          <p:cNvSpPr>
            <a:spLocks noGrp="1" noChangeArrowheads="1"/>
          </p:cNvSpPr>
          <p:nvPr>
            <p:ph type="subTitle" sz="quarter" idx="1"/>
          </p:nvPr>
        </p:nvSpPr>
        <p:spPr>
          <a:xfrm>
            <a:off x="1422400" y="3124200"/>
            <a:ext cx="9347200" cy="838200"/>
          </a:xfrm>
          <a:ln w="9525"/>
        </p:spPr>
        <p:txBody>
          <a:bodyPr wrap="none"/>
          <a:lstStyle>
            <a:lvl1pPr marL="0" indent="0">
              <a:buFont typeface="Wingdings" panose="05000000000000000000" pitchFamily="2" charset="2"/>
              <a:buNone/>
              <a:defRPr sz="3200" b="1"/>
            </a:lvl1pPr>
          </a:lstStyle>
          <a:p>
            <a:r>
              <a:rPr lang="en-GB"/>
              <a:t>Click to edit Master subtitle style</a:t>
            </a:r>
          </a:p>
        </p:txBody>
      </p:sp>
      <p:sp>
        <p:nvSpPr>
          <p:cNvPr id="6" name="文本框 5">
            <a:extLst>
              <a:ext uri="{FF2B5EF4-FFF2-40B4-BE49-F238E27FC236}">
                <a16:creationId xmlns:a16="http://schemas.microsoft.com/office/drawing/2014/main" id="{A1E9E0E0-353A-4375-8259-A08188F4933A}"/>
              </a:ext>
            </a:extLst>
          </p:cNvPr>
          <p:cNvSpPr txBox="1"/>
          <p:nvPr userDrawn="1"/>
        </p:nvSpPr>
        <p:spPr>
          <a:xfrm>
            <a:off x="7392144" y="6505599"/>
            <a:ext cx="4687284" cy="307777"/>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IHEPCC</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&amp;</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HEPSCC</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&amp;</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NHEPSDC</a:t>
            </a:r>
            <a:endParaRPr lang="zh-CN" altLang="en-US" sz="1400" b="1" u="none"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2800205"/>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2023/8/17</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6" name="文本框 5">
            <a:extLst>
              <a:ext uri="{FF2B5EF4-FFF2-40B4-BE49-F238E27FC236}">
                <a16:creationId xmlns:a16="http://schemas.microsoft.com/office/drawing/2014/main" id="{B86F7440-9879-45B3-A3F7-656C0D786AD1}"/>
              </a:ext>
            </a:extLst>
          </p:cNvPr>
          <p:cNvSpPr txBox="1"/>
          <p:nvPr userDrawn="1"/>
        </p:nvSpPr>
        <p:spPr>
          <a:xfrm>
            <a:off x="7457388" y="6505599"/>
            <a:ext cx="4687284" cy="307777"/>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IHEPCC</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&amp;</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HEPSCC</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&amp;</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NHEPSDC</a:t>
            </a:r>
            <a:endParaRPr lang="zh-CN" altLang="en-US" sz="1400" b="1" u="none"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65727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正页">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DE16A6B-644A-9358-593A-B35DCD8618BC}"/>
              </a:ext>
            </a:extLst>
          </p:cNvPr>
          <p:cNvSpPr>
            <a:spLocks noGrp="1"/>
          </p:cNvSpPr>
          <p:nvPr>
            <p:ph type="title"/>
          </p:nvPr>
        </p:nvSpPr>
        <p:spPr>
          <a:xfrm>
            <a:off x="646902" y="136525"/>
            <a:ext cx="8740936" cy="595630"/>
          </a:xfrm>
          <a:prstGeom prst="rect">
            <a:avLst/>
          </a:prstGeom>
        </p:spPr>
        <p:txBody>
          <a:bodyPr>
            <a:noAutofit/>
          </a:bodyPr>
          <a:lstStyle>
            <a:lvl1pPr>
              <a:defRPr sz="4000" b="1">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
        <p:nvSpPr>
          <p:cNvPr id="3" name="日期占位符 2">
            <a:extLst>
              <a:ext uri="{FF2B5EF4-FFF2-40B4-BE49-F238E27FC236}">
                <a16:creationId xmlns:a16="http://schemas.microsoft.com/office/drawing/2014/main" id="{A81613B0-A22E-EF39-1ED6-75F56C85705E}"/>
              </a:ext>
            </a:extLst>
          </p:cNvPr>
          <p:cNvSpPr>
            <a:spLocks noGrp="1"/>
          </p:cNvSpPr>
          <p:nvPr>
            <p:ph type="dt" sz="half" idx="10"/>
          </p:nvPr>
        </p:nvSpPr>
        <p:spPr/>
        <p:txBody>
          <a:bodyPr/>
          <a:lstStyle/>
          <a:p>
            <a:fld id="{75B7191C-2472-EA47-B391-FFDBDF87DDE9}" type="datetimeFigureOut">
              <a:rPr kumimoji="1" lang="zh-CN" altLang="en-US" smtClean="0"/>
              <a:t>2023/8/17</a:t>
            </a:fld>
            <a:endParaRPr kumimoji="1" lang="zh-CN" altLang="en-US"/>
          </a:p>
        </p:txBody>
      </p:sp>
      <p:sp>
        <p:nvSpPr>
          <p:cNvPr id="4" name="页脚占位符 3">
            <a:extLst>
              <a:ext uri="{FF2B5EF4-FFF2-40B4-BE49-F238E27FC236}">
                <a16:creationId xmlns:a16="http://schemas.microsoft.com/office/drawing/2014/main" id="{458FD9FC-1825-972F-8107-41F6D4470D76}"/>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a16="http://schemas.microsoft.com/office/drawing/2014/main" id="{EF876F06-181E-32BE-A65C-3B28ADC4EA67}"/>
              </a:ext>
            </a:extLst>
          </p:cNvPr>
          <p:cNvSpPr>
            <a:spLocks noGrp="1"/>
          </p:cNvSpPr>
          <p:nvPr>
            <p:ph type="sldNum" sz="quarter" idx="12"/>
          </p:nvPr>
        </p:nvSpPr>
        <p:spPr/>
        <p:txBody>
          <a:bodyPr/>
          <a:lstStyle/>
          <a:p>
            <a:fld id="{8669E610-3B44-C341-BBCC-712DDD187989}" type="slidenum">
              <a:rPr kumimoji="1" lang="zh-CN" altLang="en-US" smtClean="0"/>
              <a:t>‹#›</a:t>
            </a:fld>
            <a:endParaRPr kumimoji="1" lang="zh-CN" altLang="en-US"/>
          </a:p>
        </p:txBody>
      </p:sp>
      <p:grpSp>
        <p:nvGrpSpPr>
          <p:cNvPr id="6" name="组合 5">
            <a:extLst>
              <a:ext uri="{FF2B5EF4-FFF2-40B4-BE49-F238E27FC236}">
                <a16:creationId xmlns:a16="http://schemas.microsoft.com/office/drawing/2014/main" id="{5FA61F80-1DF8-494B-025F-C1282541A200}"/>
              </a:ext>
            </a:extLst>
          </p:cNvPr>
          <p:cNvGrpSpPr/>
          <p:nvPr userDrawn="1"/>
        </p:nvGrpSpPr>
        <p:grpSpPr>
          <a:xfrm>
            <a:off x="1" y="821645"/>
            <a:ext cx="12192000" cy="87076"/>
            <a:chOff x="0" y="821645"/>
            <a:chExt cx="9191194" cy="135018"/>
          </a:xfrm>
        </p:grpSpPr>
        <p:grpSp>
          <p:nvGrpSpPr>
            <p:cNvPr id="7" name="组合 6">
              <a:extLst>
                <a:ext uri="{FF2B5EF4-FFF2-40B4-BE49-F238E27FC236}">
                  <a16:creationId xmlns:a16="http://schemas.microsoft.com/office/drawing/2014/main" id="{D2BFF1C6-5E23-1A73-C91C-C30A376278EB}"/>
                </a:ext>
              </a:extLst>
            </p:cNvPr>
            <p:cNvGrpSpPr/>
            <p:nvPr/>
          </p:nvGrpSpPr>
          <p:grpSpPr>
            <a:xfrm>
              <a:off x="0" y="836712"/>
              <a:ext cx="9191194" cy="110437"/>
              <a:chOff x="0" y="836712"/>
              <a:chExt cx="9191194" cy="110437"/>
            </a:xfrm>
          </p:grpSpPr>
          <p:sp>
            <p:nvSpPr>
              <p:cNvPr id="9" name="矩形 8">
                <a:extLst>
                  <a:ext uri="{FF2B5EF4-FFF2-40B4-BE49-F238E27FC236}">
                    <a16:creationId xmlns:a16="http://schemas.microsoft.com/office/drawing/2014/main" id="{2D713503-DAFB-776A-CE9E-5F914BE6FF53}"/>
                  </a:ext>
                </a:extLst>
              </p:cNvPr>
              <p:cNvSpPr/>
              <p:nvPr/>
            </p:nvSpPr>
            <p:spPr>
              <a:xfrm>
                <a:off x="922847" y="836712"/>
                <a:ext cx="8268347" cy="110436"/>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矩形 9">
                <a:extLst>
                  <a:ext uri="{FF2B5EF4-FFF2-40B4-BE49-F238E27FC236}">
                    <a16:creationId xmlns:a16="http://schemas.microsoft.com/office/drawing/2014/main" id="{F9A2A691-695B-3FFE-0B40-42FE342FD47D}"/>
                  </a:ext>
                </a:extLst>
              </p:cNvPr>
              <p:cNvSpPr/>
              <p:nvPr/>
            </p:nvSpPr>
            <p:spPr>
              <a:xfrm>
                <a:off x="0" y="836713"/>
                <a:ext cx="975360" cy="110436"/>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cxnSp>
          <p:nvCxnSpPr>
            <p:cNvPr id="8" name="直接连接符 10">
              <a:extLst>
                <a:ext uri="{FF2B5EF4-FFF2-40B4-BE49-F238E27FC236}">
                  <a16:creationId xmlns:a16="http://schemas.microsoft.com/office/drawing/2014/main" id="{D0980CE1-1AC2-2BB1-F2D8-A55E16E16D7C}"/>
                </a:ext>
              </a:extLst>
            </p:cNvPr>
            <p:cNvCxnSpPr/>
            <p:nvPr/>
          </p:nvCxnSpPr>
          <p:spPr>
            <a:xfrm flipV="1">
              <a:off x="975360" y="821645"/>
              <a:ext cx="0" cy="13501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1" name="图片 10">
            <a:extLst>
              <a:ext uri="{FF2B5EF4-FFF2-40B4-BE49-F238E27FC236}">
                <a16:creationId xmlns:a16="http://schemas.microsoft.com/office/drawing/2014/main" id="{B94A4DE5-2101-6102-8CD5-55D91FAB9E45}"/>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10334087" y="116632"/>
            <a:ext cx="658457" cy="711356"/>
          </a:xfrm>
          <a:prstGeom prst="rect">
            <a:avLst/>
          </a:prstGeom>
        </p:spPr>
      </p:pic>
      <p:pic>
        <p:nvPicPr>
          <p:cNvPr id="12" name="图片 11">
            <a:extLst>
              <a:ext uri="{FF2B5EF4-FFF2-40B4-BE49-F238E27FC236}">
                <a16:creationId xmlns:a16="http://schemas.microsoft.com/office/drawing/2014/main" id="{B1DC8D8E-47E4-56DF-BA71-FDE2C347846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992544" y="314855"/>
            <a:ext cx="593874" cy="399569"/>
          </a:xfrm>
          <a:prstGeom prst="rect">
            <a:avLst/>
          </a:prstGeom>
        </p:spPr>
      </p:pic>
      <p:pic>
        <p:nvPicPr>
          <p:cNvPr id="13" name="图片 12">
            <a:extLst>
              <a:ext uri="{FF2B5EF4-FFF2-40B4-BE49-F238E27FC236}">
                <a16:creationId xmlns:a16="http://schemas.microsoft.com/office/drawing/2014/main" id="{1D888AAB-6B37-8981-9EB9-5EA0F35A3F7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625240" y="264193"/>
            <a:ext cx="447424" cy="447424"/>
          </a:xfrm>
          <a:prstGeom prst="rect">
            <a:avLst/>
          </a:prstGeom>
        </p:spPr>
      </p:pic>
      <p:sp>
        <p:nvSpPr>
          <p:cNvPr id="14" name="内容占位符 2">
            <a:extLst>
              <a:ext uri="{FF2B5EF4-FFF2-40B4-BE49-F238E27FC236}">
                <a16:creationId xmlns:a16="http://schemas.microsoft.com/office/drawing/2014/main" id="{EEF1E5FD-7F74-0299-97B2-F315567DD575}"/>
              </a:ext>
            </a:extLst>
          </p:cNvPr>
          <p:cNvSpPr>
            <a:spLocks noGrp="1"/>
          </p:cNvSpPr>
          <p:nvPr>
            <p:ph idx="1"/>
          </p:nvPr>
        </p:nvSpPr>
        <p:spPr>
          <a:xfrm>
            <a:off x="646901" y="1905864"/>
            <a:ext cx="10967855" cy="4351338"/>
          </a:xfrm>
          <a:prstGeom prst="rect">
            <a:avLst/>
          </a:prstGeom>
        </p:spPr>
        <p:txBody>
          <a:bodyPr/>
          <a:lstStyle>
            <a:lvl1pPr>
              <a:defRPr>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1pPr>
            <a:lvl2pPr>
              <a:defRPr>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2pPr>
            <a:lvl3pPr>
              <a:defRPr>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3pPr>
            <a:lvl4pPr>
              <a:defRPr>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4pPr>
            <a:lvl5pPr>
              <a:defRPr>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5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extLst>
      <p:ext uri="{BB962C8B-B14F-4D97-AF65-F5344CB8AC3E}">
        <p14:creationId xmlns:p14="http://schemas.microsoft.com/office/powerpoint/2010/main" val="34791176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标题幻灯片">
    <p:spTree>
      <p:nvGrpSpPr>
        <p:cNvPr id="1" name=""/>
        <p:cNvGrpSpPr/>
        <p:nvPr/>
      </p:nvGrpSpPr>
      <p:grpSpPr>
        <a:xfrm>
          <a:off x="0" y="0"/>
          <a:ext cx="0" cy="0"/>
          <a:chOff x="0" y="0"/>
          <a:chExt cx="0" cy="0"/>
        </a:xfrm>
      </p:grpSpPr>
      <p:sp>
        <p:nvSpPr>
          <p:cNvPr id="29" name="Title 1"/>
          <p:cNvSpPr>
            <a:spLocks noGrp="1"/>
          </p:cNvSpPr>
          <p:nvPr>
            <p:ph type="ctrTitle" hasCustomPrompt="1"/>
          </p:nvPr>
        </p:nvSpPr>
        <p:spPr>
          <a:xfrm>
            <a:off x="0" y="1967696"/>
            <a:ext cx="12192000" cy="1461836"/>
          </a:xfrm>
          <a:prstGeom prst="rect">
            <a:avLst/>
          </a:prstGeom>
        </p:spPr>
        <p:txBody>
          <a:bodyPr anchor="ctr">
            <a:normAutofit/>
          </a:bodyPr>
          <a:lstStyle>
            <a:lvl1pPr algn="ctr">
              <a:defRPr sz="6000" b="1">
                <a:solidFill>
                  <a:srgbClr val="A40000"/>
                </a:solidFill>
                <a:latin typeface="+mn-lt"/>
              </a:defRPr>
            </a:lvl1pPr>
          </a:lstStyle>
          <a:p>
            <a:r>
              <a:rPr lang="en-US" altLang="zh-CN" dirty="0"/>
              <a:t>Presentation Title</a:t>
            </a:r>
            <a:endParaRPr lang="en-US" dirty="0"/>
          </a:p>
        </p:txBody>
      </p:sp>
      <p:sp>
        <p:nvSpPr>
          <p:cNvPr id="30" name="Subtitle 2"/>
          <p:cNvSpPr>
            <a:spLocks noGrp="1"/>
          </p:cNvSpPr>
          <p:nvPr>
            <p:ph type="subTitle" idx="1" hasCustomPrompt="1"/>
          </p:nvPr>
        </p:nvSpPr>
        <p:spPr>
          <a:xfrm>
            <a:off x="1300481" y="4013936"/>
            <a:ext cx="4561433" cy="340814"/>
          </a:xfrm>
          <a:prstGeom prst="rect">
            <a:avLst/>
          </a:prstGeom>
        </p:spPr>
        <p:txBody>
          <a:bodyPr anchor="ct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2400" b="0">
                <a:solidFill>
                  <a:srgbClr val="A40000"/>
                </a:solidFill>
                <a:latin typeface="+mn-lt"/>
                <a:ea typeface="黑体" panose="02010609060101010101" pitchFamily="49"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dirty="0"/>
              <a:t>Reporter</a:t>
            </a:r>
            <a:endParaRPr lang="en-US" dirty="0"/>
          </a:p>
        </p:txBody>
      </p:sp>
      <p:sp>
        <p:nvSpPr>
          <p:cNvPr id="43" name="菱形 42"/>
          <p:cNvSpPr/>
          <p:nvPr/>
        </p:nvSpPr>
        <p:spPr>
          <a:xfrm>
            <a:off x="6003008" y="6379860"/>
            <a:ext cx="826581" cy="400110"/>
          </a:xfrm>
          <a:prstGeom prst="diamond">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44" name="文本框 43"/>
          <p:cNvSpPr txBox="1"/>
          <p:nvPr/>
        </p:nvSpPr>
        <p:spPr>
          <a:xfrm>
            <a:off x="7392144" y="6525344"/>
            <a:ext cx="4687284" cy="307777"/>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IHEPCC</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&amp;</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HEPSCC</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&amp;</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NHEPSDC</a:t>
            </a:r>
            <a:endParaRPr lang="zh-CN" altLang="en-US" sz="1400" b="1" u="none" dirty="0">
              <a:solidFill>
                <a:schemeClr val="bg1"/>
              </a:solidFill>
              <a:latin typeface="Times New Roman" panose="02020603050405020304" pitchFamily="18" charset="0"/>
              <a:cs typeface="Times New Roman" panose="02020603050405020304" pitchFamily="18" charset="0"/>
            </a:endParaRPr>
          </a:p>
        </p:txBody>
      </p:sp>
      <p:cxnSp>
        <p:nvCxnSpPr>
          <p:cNvPr id="3" name="直接连接符 2"/>
          <p:cNvCxnSpPr/>
          <p:nvPr/>
        </p:nvCxnSpPr>
        <p:spPr>
          <a:xfrm>
            <a:off x="1" y="6721454"/>
            <a:ext cx="7373721" cy="0"/>
          </a:xfrm>
          <a:prstGeom prst="line">
            <a:avLst/>
          </a:prstGeom>
          <a:ln w="19050">
            <a:solidFill>
              <a:srgbClr val="000099"/>
            </a:solidFill>
          </a:ln>
        </p:spPr>
        <p:style>
          <a:lnRef idx="1">
            <a:schemeClr val="accent1"/>
          </a:lnRef>
          <a:fillRef idx="0">
            <a:schemeClr val="accent1"/>
          </a:fillRef>
          <a:effectRef idx="0">
            <a:schemeClr val="accent1"/>
          </a:effectRef>
          <a:fontRef idx="minor">
            <a:schemeClr val="tx1"/>
          </a:fontRef>
        </p:style>
      </p:cxnSp>
      <p:sp>
        <p:nvSpPr>
          <p:cNvPr id="23" name="文本占位符 5"/>
          <p:cNvSpPr>
            <a:spLocks noGrp="1"/>
          </p:cNvSpPr>
          <p:nvPr>
            <p:ph type="body" sz="quarter" idx="11" hasCustomPrompt="1"/>
          </p:nvPr>
        </p:nvSpPr>
        <p:spPr>
          <a:xfrm>
            <a:off x="1300481" y="4417132"/>
            <a:ext cx="4555735" cy="373753"/>
          </a:xfrm>
        </p:spPr>
        <p:txBody>
          <a:bodyPr anchor="ctr"/>
          <a:lstStyle>
            <a:lvl1pPr marL="0" indent="0">
              <a:buNone/>
              <a:defRPr sz="2400" b="0">
                <a:solidFill>
                  <a:srgbClr val="A40000"/>
                </a:solidFill>
              </a:defRPr>
            </a:lvl1pPr>
          </a:lstStyle>
          <a:p>
            <a:pPr lvl="0"/>
            <a:r>
              <a:rPr lang="en-US" altLang="zh-CN" dirty="0"/>
              <a:t>system</a:t>
            </a:r>
            <a:endParaRPr lang="zh-CN" altLang="en-US" dirty="0"/>
          </a:p>
        </p:txBody>
      </p:sp>
      <p:sp>
        <p:nvSpPr>
          <p:cNvPr id="24" name="文本占位符 5"/>
          <p:cNvSpPr>
            <a:spLocks noGrp="1"/>
          </p:cNvSpPr>
          <p:nvPr>
            <p:ph type="body" sz="quarter" idx="12" hasCustomPrompt="1"/>
          </p:nvPr>
        </p:nvSpPr>
        <p:spPr>
          <a:xfrm>
            <a:off x="1300481" y="4853266"/>
            <a:ext cx="4555735" cy="373753"/>
          </a:xfrm>
        </p:spPr>
        <p:txBody>
          <a:bodyPr anchor="ctr">
            <a:normAutofit/>
          </a:bodyPr>
          <a:lstStyle>
            <a:lvl1pPr marL="0" indent="0">
              <a:buNone/>
              <a:defRPr sz="2400" b="0">
                <a:solidFill>
                  <a:srgbClr val="A40000"/>
                </a:solidFill>
              </a:defRPr>
            </a:lvl1pPr>
          </a:lstStyle>
          <a:p>
            <a:pPr lvl="0"/>
            <a:r>
              <a:rPr lang="en-US" altLang="zh-CN" dirty="0"/>
              <a:t>date</a:t>
            </a:r>
            <a:endParaRPr lang="zh-CN" altLang="en-US" dirty="0"/>
          </a:p>
        </p:txBody>
      </p:sp>
      <p:grpSp>
        <p:nvGrpSpPr>
          <p:cNvPr id="2" name="组合 1"/>
          <p:cNvGrpSpPr/>
          <p:nvPr userDrawn="1"/>
        </p:nvGrpSpPr>
        <p:grpSpPr>
          <a:xfrm>
            <a:off x="1" y="821645"/>
            <a:ext cx="12192000" cy="87076"/>
            <a:chOff x="0" y="821645"/>
            <a:chExt cx="9191194" cy="135018"/>
          </a:xfrm>
        </p:grpSpPr>
        <p:grpSp>
          <p:nvGrpSpPr>
            <p:cNvPr id="4" name="组合 3"/>
            <p:cNvGrpSpPr/>
            <p:nvPr/>
          </p:nvGrpSpPr>
          <p:grpSpPr>
            <a:xfrm>
              <a:off x="0" y="836712"/>
              <a:ext cx="9191194" cy="110437"/>
              <a:chOff x="0" y="836712"/>
              <a:chExt cx="9191194" cy="110437"/>
            </a:xfrm>
          </p:grpSpPr>
          <p:sp>
            <p:nvSpPr>
              <p:cNvPr id="6" name="矩形 5"/>
              <p:cNvSpPr/>
              <p:nvPr/>
            </p:nvSpPr>
            <p:spPr>
              <a:xfrm>
                <a:off x="922847" y="836712"/>
                <a:ext cx="8268347" cy="110436"/>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7" name="矩形 6"/>
              <p:cNvSpPr/>
              <p:nvPr/>
            </p:nvSpPr>
            <p:spPr>
              <a:xfrm>
                <a:off x="0" y="836713"/>
                <a:ext cx="975360" cy="110436"/>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cxnSp>
          <p:nvCxnSpPr>
            <p:cNvPr id="5" name="直接连接符 10"/>
            <p:cNvCxnSpPr/>
            <p:nvPr/>
          </p:nvCxnSpPr>
          <p:spPr>
            <a:xfrm flipV="1">
              <a:off x="975360" y="821645"/>
              <a:ext cx="0" cy="13501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328329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80288" y="1310641"/>
            <a:ext cx="10718987" cy="4804867"/>
          </a:xfrm>
        </p:spPr>
        <p:txBody>
          <a:bodyPr vert="horz" lIns="91440" tIns="45720" rIns="91440" bIns="45720" rtlCol="0" anchor="t">
            <a:normAutofit/>
          </a:bodyPr>
          <a:lstStyle>
            <a:lvl1pPr>
              <a:lnSpc>
                <a:spcPct val="100000"/>
              </a:lnSpc>
              <a:spcBef>
                <a:spcPts val="1200"/>
              </a:spcBef>
              <a:spcAft>
                <a:spcPts val="0"/>
              </a:spcAft>
              <a:defRPr lang="zh-CN" altLang="en-US" sz="3200" smtClean="0">
                <a:solidFill>
                  <a:srgbClr val="000099"/>
                </a:solidFill>
              </a:defRPr>
            </a:lvl1pPr>
            <a:lvl2pPr>
              <a:lnSpc>
                <a:spcPct val="100000"/>
              </a:lnSpc>
              <a:spcBef>
                <a:spcPts val="1200"/>
              </a:spcBef>
              <a:spcAft>
                <a:spcPts val="0"/>
              </a:spcAft>
              <a:defRPr lang="zh-CN" altLang="en-US" sz="2400" smtClean="0">
                <a:solidFill>
                  <a:schemeClr val="tx1"/>
                </a:solidFill>
              </a:defRPr>
            </a:lvl2pPr>
            <a:lvl3pPr>
              <a:lnSpc>
                <a:spcPct val="100000"/>
              </a:lnSpc>
              <a:spcBef>
                <a:spcPts val="1200"/>
              </a:spcBef>
              <a:spcAft>
                <a:spcPts val="0"/>
              </a:spcAft>
              <a:defRPr lang="zh-CN" altLang="en-US" sz="2000" smtClean="0">
                <a:solidFill>
                  <a:schemeClr val="tx1"/>
                </a:solidFill>
              </a:defRPr>
            </a:lvl3pPr>
            <a:lvl4pPr>
              <a:lnSpc>
                <a:spcPct val="100000"/>
              </a:lnSpc>
              <a:spcBef>
                <a:spcPts val="1200"/>
              </a:spcBef>
              <a:spcAft>
                <a:spcPts val="0"/>
              </a:spcAft>
              <a:defRPr lang="zh-CN" altLang="en-US" sz="1800" smtClean="0">
                <a:solidFill>
                  <a:schemeClr val="tx1"/>
                </a:solidFill>
              </a:defRPr>
            </a:lvl4pPr>
            <a:lvl5pPr>
              <a:lnSpc>
                <a:spcPct val="100000"/>
              </a:lnSpc>
              <a:spcBef>
                <a:spcPts val="1200"/>
              </a:spcBef>
              <a:spcAft>
                <a:spcPts val="0"/>
              </a:spcAft>
              <a:defRPr lang="en-US" sz="1800" dirty="0">
                <a:solidFill>
                  <a:schemeClr val="tx1"/>
                </a:solidFill>
              </a:defRPr>
            </a:lvl5pPr>
          </a:lstStyle>
          <a:p>
            <a:pPr lvl="0">
              <a:buClrTx/>
              <a:buFont typeface="Wingdings" panose="05000000000000000000" pitchFamily="2" charset="2"/>
              <a:buChar char="l"/>
            </a:pPr>
            <a:r>
              <a:rPr lang="en-US" altLang="zh-CN" dirty="0"/>
              <a:t>Click here to add text</a:t>
            </a:r>
            <a:endParaRPr lang="zh-CN" altLang="en-US" dirty="0"/>
          </a:p>
          <a:p>
            <a:pPr lvl="1">
              <a:buClrTx/>
              <a:buFont typeface="Wingdings" panose="05000000000000000000" pitchFamily="2" charset="2"/>
              <a:buChar char="n"/>
            </a:pPr>
            <a:r>
              <a:rPr lang="en-US" altLang="zh-CN" dirty="0"/>
              <a:t>Click here to add text</a:t>
            </a:r>
            <a:endParaRPr lang="zh-CN" altLang="en-US" dirty="0"/>
          </a:p>
          <a:p>
            <a:pPr lvl="2">
              <a:buClrTx/>
              <a:buFont typeface="Wingdings" panose="05000000000000000000" pitchFamily="2" charset="2"/>
              <a:buChar char="u"/>
            </a:pPr>
            <a:r>
              <a:rPr lang="en-US" altLang="zh-CN" dirty="0"/>
              <a:t>Click here to add text</a:t>
            </a:r>
            <a:endParaRPr lang="zh-CN" altLang="en-US" dirty="0"/>
          </a:p>
          <a:p>
            <a:pPr lvl="3">
              <a:buClrTx/>
              <a:buFont typeface="Wingdings" panose="05000000000000000000" pitchFamily="2" charset="2"/>
              <a:buChar char="Ø"/>
            </a:pPr>
            <a:r>
              <a:rPr lang="en-US" altLang="zh-CN" dirty="0"/>
              <a:t>Click here to add text</a:t>
            </a:r>
            <a:endParaRPr lang="zh-CN" altLang="en-US" dirty="0"/>
          </a:p>
          <a:p>
            <a:pPr lvl="4">
              <a:buClrTx/>
              <a:buFont typeface="Wingdings" panose="05000000000000000000" pitchFamily="2" charset="2"/>
              <a:buChar char="ü"/>
            </a:pPr>
            <a:r>
              <a:rPr lang="en-US" altLang="zh-CN" dirty="0"/>
              <a:t>Click here to add text</a:t>
            </a:r>
            <a:endParaRPr lang="en-US" dirty="0"/>
          </a:p>
        </p:txBody>
      </p:sp>
      <p:sp>
        <p:nvSpPr>
          <p:cNvPr id="10" name="标题 4"/>
          <p:cNvSpPr>
            <a:spLocks noGrp="1"/>
          </p:cNvSpPr>
          <p:nvPr>
            <p:ph type="title" hasCustomPrompt="1"/>
          </p:nvPr>
        </p:nvSpPr>
        <p:spPr>
          <a:xfrm>
            <a:off x="2567607" y="105353"/>
            <a:ext cx="8208913" cy="663575"/>
          </a:xfrm>
          <a:prstGeom prst="rect">
            <a:avLst/>
          </a:prstGeom>
        </p:spPr>
        <p:txBody>
          <a:bodyPr anchor="ctr"/>
          <a:lstStyle>
            <a:lvl1pPr>
              <a:defRPr sz="4000" b="1" baseline="0">
                <a:solidFill>
                  <a:srgbClr val="C00000"/>
                </a:solidFill>
              </a:defRPr>
            </a:lvl1pPr>
          </a:lstStyle>
          <a:p>
            <a:r>
              <a:rPr lang="en-US" altLang="zh-CN" dirty="0"/>
              <a:t>Click here to add text</a:t>
            </a:r>
            <a:endParaRPr lang="zh-CN" altLang="en-US" dirty="0"/>
          </a:p>
        </p:txBody>
      </p:sp>
    </p:spTree>
    <p:extLst>
      <p:ext uri="{BB962C8B-B14F-4D97-AF65-F5344CB8AC3E}">
        <p14:creationId xmlns:p14="http://schemas.microsoft.com/office/powerpoint/2010/main" val="13885558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标题和目录">
    <p:spTree>
      <p:nvGrpSpPr>
        <p:cNvPr id="1" name=""/>
        <p:cNvGrpSpPr/>
        <p:nvPr/>
      </p:nvGrpSpPr>
      <p:grpSpPr>
        <a:xfrm>
          <a:off x="0" y="0"/>
          <a:ext cx="0" cy="0"/>
          <a:chOff x="0" y="0"/>
          <a:chExt cx="0" cy="0"/>
        </a:xfrm>
      </p:grpSpPr>
      <p:sp>
        <p:nvSpPr>
          <p:cNvPr id="10" name="标题 4"/>
          <p:cNvSpPr>
            <a:spLocks noGrp="1"/>
          </p:cNvSpPr>
          <p:nvPr>
            <p:ph type="title" hasCustomPrompt="1"/>
          </p:nvPr>
        </p:nvSpPr>
        <p:spPr>
          <a:xfrm>
            <a:off x="1558637" y="105353"/>
            <a:ext cx="10515600" cy="663575"/>
          </a:xfrm>
          <a:prstGeom prst="rect">
            <a:avLst/>
          </a:prstGeom>
        </p:spPr>
        <p:txBody>
          <a:bodyPr anchor="ctr"/>
          <a:lstStyle>
            <a:lvl1pPr>
              <a:defRPr sz="4000" b="1" baseline="0">
                <a:solidFill>
                  <a:srgbClr val="C00000"/>
                </a:solidFill>
              </a:defRPr>
            </a:lvl1pPr>
          </a:lstStyle>
          <a:p>
            <a:r>
              <a:rPr lang="en-US" altLang="zh-CN" dirty="0"/>
              <a:t>Click here to add text</a:t>
            </a:r>
            <a:endParaRPr lang="zh-CN" altLang="en-US" dirty="0"/>
          </a:p>
        </p:txBody>
      </p:sp>
      <p:sp>
        <p:nvSpPr>
          <p:cNvPr id="11" name="文本占位符 10"/>
          <p:cNvSpPr>
            <a:spLocks noGrp="1"/>
          </p:cNvSpPr>
          <p:nvPr>
            <p:ph type="body" sz="quarter" idx="10" hasCustomPrompt="1"/>
          </p:nvPr>
        </p:nvSpPr>
        <p:spPr>
          <a:xfrm>
            <a:off x="2439365" y="2046723"/>
            <a:ext cx="817033" cy="561975"/>
          </a:xfrm>
          <a:solidFill>
            <a:srgbClr val="000099"/>
          </a:solidFill>
          <a:ln>
            <a:noFill/>
          </a:ln>
        </p:spPr>
        <p:txBody>
          <a:bodyPr/>
          <a:lstStyle>
            <a:lvl1pPr marL="0" indent="0" algn="ctr">
              <a:buNone/>
              <a:defRPr>
                <a:solidFill>
                  <a:schemeClr val="bg1"/>
                </a:solidFill>
              </a:defRPr>
            </a:lvl1pPr>
          </a:lstStyle>
          <a:p>
            <a:pPr lvl="0"/>
            <a:r>
              <a:rPr lang="en-US" altLang="zh-CN" dirty="0"/>
              <a:t>No.</a:t>
            </a:r>
            <a:endParaRPr lang="zh-CN" altLang="en-US" dirty="0"/>
          </a:p>
        </p:txBody>
      </p:sp>
      <p:sp>
        <p:nvSpPr>
          <p:cNvPr id="15" name="文本占位符 14"/>
          <p:cNvSpPr>
            <a:spLocks noGrp="1"/>
          </p:cNvSpPr>
          <p:nvPr>
            <p:ph type="body" sz="quarter" idx="11" hasCustomPrompt="1"/>
          </p:nvPr>
        </p:nvSpPr>
        <p:spPr>
          <a:xfrm>
            <a:off x="3270057" y="2046722"/>
            <a:ext cx="6318251" cy="561974"/>
          </a:xfrm>
          <a:solidFill>
            <a:schemeClr val="bg1">
              <a:lumMod val="95000"/>
            </a:schemeClr>
          </a:solidFill>
          <a:ln w="19050">
            <a:solidFill>
              <a:schemeClr val="tx1"/>
            </a:solidFill>
            <a:prstDash val="sysDot"/>
          </a:ln>
        </p:spPr>
        <p:txBody>
          <a:bodyPr anchor="ctr"/>
          <a:lstStyle>
            <a:lvl1pPr marL="0" indent="0">
              <a:buNone/>
              <a:defRPr baseline="0"/>
            </a:lvl1pPr>
          </a:lstStyle>
          <a:p>
            <a:pPr lvl="0"/>
            <a:r>
              <a:rPr lang="en-US" altLang="zh-CN" dirty="0"/>
              <a:t>Click here to add title</a:t>
            </a:r>
            <a:endParaRPr lang="zh-CN" altLang="en-US" dirty="0"/>
          </a:p>
        </p:txBody>
      </p:sp>
      <p:sp>
        <p:nvSpPr>
          <p:cNvPr id="16" name="文本占位符 10"/>
          <p:cNvSpPr>
            <a:spLocks noGrp="1"/>
          </p:cNvSpPr>
          <p:nvPr>
            <p:ph type="body" sz="quarter" idx="12" hasCustomPrompt="1"/>
          </p:nvPr>
        </p:nvSpPr>
        <p:spPr>
          <a:xfrm>
            <a:off x="2439365" y="2864141"/>
            <a:ext cx="817033" cy="561975"/>
          </a:xfrm>
          <a:solidFill>
            <a:srgbClr val="000099"/>
          </a:solidFill>
          <a:ln>
            <a:noFill/>
          </a:ln>
        </p:spPr>
        <p:txBody>
          <a:bodyPr/>
          <a:lstStyle>
            <a:lvl1pPr marL="0" indent="0" algn="ctr">
              <a:buNone/>
              <a:defRPr>
                <a:solidFill>
                  <a:schemeClr val="bg1"/>
                </a:solidFill>
              </a:defRPr>
            </a:lvl1pPr>
          </a:lstStyle>
          <a:p>
            <a:pPr lvl="0"/>
            <a:r>
              <a:rPr lang="en-US" altLang="zh-CN" dirty="0"/>
              <a:t>No.</a:t>
            </a:r>
            <a:endParaRPr lang="zh-CN" altLang="en-US" dirty="0"/>
          </a:p>
        </p:txBody>
      </p:sp>
      <p:sp>
        <p:nvSpPr>
          <p:cNvPr id="18" name="文本占位符 14"/>
          <p:cNvSpPr>
            <a:spLocks noGrp="1"/>
          </p:cNvSpPr>
          <p:nvPr>
            <p:ph type="body" sz="quarter" idx="13" hasCustomPrompt="1"/>
          </p:nvPr>
        </p:nvSpPr>
        <p:spPr>
          <a:xfrm>
            <a:off x="3270057" y="2864140"/>
            <a:ext cx="6318251" cy="561974"/>
          </a:xfrm>
          <a:solidFill>
            <a:schemeClr val="bg1">
              <a:lumMod val="95000"/>
            </a:schemeClr>
          </a:solidFill>
          <a:ln w="19050">
            <a:solidFill>
              <a:schemeClr val="tx1"/>
            </a:solidFill>
            <a:prstDash val="sysDot"/>
          </a:ln>
        </p:spPr>
        <p:txBody>
          <a:bodyPr anchor="ctr"/>
          <a:lstStyle>
            <a:lvl1pPr marL="0" indent="0">
              <a:buNone/>
              <a:defRPr baseline="0"/>
            </a:lvl1pPr>
          </a:lstStyle>
          <a:p>
            <a:pPr lvl="0"/>
            <a:r>
              <a:rPr lang="en-US" altLang="zh-CN" dirty="0"/>
              <a:t>Click here to add title</a:t>
            </a:r>
            <a:endParaRPr lang="zh-CN" altLang="en-US" dirty="0"/>
          </a:p>
        </p:txBody>
      </p:sp>
      <p:sp>
        <p:nvSpPr>
          <p:cNvPr id="19" name="文本占位符 10"/>
          <p:cNvSpPr>
            <a:spLocks noGrp="1"/>
          </p:cNvSpPr>
          <p:nvPr>
            <p:ph type="body" sz="quarter" idx="14" hasCustomPrompt="1"/>
          </p:nvPr>
        </p:nvSpPr>
        <p:spPr>
          <a:xfrm>
            <a:off x="2439365" y="3681558"/>
            <a:ext cx="817033" cy="561975"/>
          </a:xfrm>
          <a:solidFill>
            <a:srgbClr val="000099"/>
          </a:solidFill>
          <a:ln>
            <a:noFill/>
          </a:ln>
        </p:spPr>
        <p:txBody>
          <a:bodyPr/>
          <a:lstStyle>
            <a:lvl1pPr marL="0" indent="0" algn="ctr">
              <a:buNone/>
              <a:defRPr>
                <a:solidFill>
                  <a:schemeClr val="bg1"/>
                </a:solidFill>
              </a:defRPr>
            </a:lvl1pPr>
          </a:lstStyle>
          <a:p>
            <a:pPr lvl="0"/>
            <a:r>
              <a:rPr lang="en-US" altLang="zh-CN" dirty="0"/>
              <a:t>No.</a:t>
            </a:r>
            <a:endParaRPr lang="zh-CN" altLang="en-US" dirty="0"/>
          </a:p>
        </p:txBody>
      </p:sp>
      <p:sp>
        <p:nvSpPr>
          <p:cNvPr id="21" name="文本占位符 14"/>
          <p:cNvSpPr>
            <a:spLocks noGrp="1"/>
          </p:cNvSpPr>
          <p:nvPr>
            <p:ph type="body" sz="quarter" idx="15" hasCustomPrompt="1"/>
          </p:nvPr>
        </p:nvSpPr>
        <p:spPr>
          <a:xfrm>
            <a:off x="3270057" y="3681556"/>
            <a:ext cx="6318251" cy="561976"/>
          </a:xfrm>
          <a:solidFill>
            <a:schemeClr val="bg1">
              <a:lumMod val="95000"/>
            </a:schemeClr>
          </a:solidFill>
          <a:ln w="19050">
            <a:solidFill>
              <a:schemeClr val="tx1"/>
            </a:solidFill>
            <a:prstDash val="sysDot"/>
          </a:ln>
        </p:spPr>
        <p:txBody>
          <a:bodyPr anchor="ctr"/>
          <a:lstStyle>
            <a:lvl1pPr marL="0" indent="0">
              <a:buNone/>
              <a:defRPr baseline="0"/>
            </a:lvl1pPr>
          </a:lstStyle>
          <a:p>
            <a:pPr lvl="0"/>
            <a:r>
              <a:rPr lang="en-US" altLang="zh-CN" dirty="0"/>
              <a:t>Click here to add title</a:t>
            </a:r>
            <a:endParaRPr lang="zh-CN" altLang="en-US" dirty="0"/>
          </a:p>
        </p:txBody>
      </p:sp>
      <p:sp>
        <p:nvSpPr>
          <p:cNvPr id="22" name="文本占位符 10"/>
          <p:cNvSpPr>
            <a:spLocks noGrp="1"/>
          </p:cNvSpPr>
          <p:nvPr>
            <p:ph type="body" sz="quarter" idx="16" hasCustomPrompt="1"/>
          </p:nvPr>
        </p:nvSpPr>
        <p:spPr>
          <a:xfrm>
            <a:off x="2439365" y="4498974"/>
            <a:ext cx="817033" cy="561975"/>
          </a:xfrm>
          <a:solidFill>
            <a:srgbClr val="000099"/>
          </a:solidFill>
          <a:ln>
            <a:noFill/>
          </a:ln>
        </p:spPr>
        <p:txBody>
          <a:bodyPr/>
          <a:lstStyle>
            <a:lvl1pPr marL="0" indent="0" algn="ctr">
              <a:buNone/>
              <a:defRPr>
                <a:solidFill>
                  <a:schemeClr val="bg1"/>
                </a:solidFill>
              </a:defRPr>
            </a:lvl1pPr>
          </a:lstStyle>
          <a:p>
            <a:pPr lvl="0"/>
            <a:r>
              <a:rPr lang="en-US" altLang="zh-CN" dirty="0"/>
              <a:t>No.</a:t>
            </a:r>
            <a:endParaRPr lang="zh-CN" altLang="en-US" dirty="0"/>
          </a:p>
        </p:txBody>
      </p:sp>
      <p:sp>
        <p:nvSpPr>
          <p:cNvPr id="24" name="文本占位符 14"/>
          <p:cNvSpPr>
            <a:spLocks noGrp="1"/>
          </p:cNvSpPr>
          <p:nvPr>
            <p:ph type="body" sz="quarter" idx="17" hasCustomPrompt="1"/>
          </p:nvPr>
        </p:nvSpPr>
        <p:spPr>
          <a:xfrm>
            <a:off x="3270057" y="4498973"/>
            <a:ext cx="6318251" cy="561974"/>
          </a:xfrm>
          <a:solidFill>
            <a:schemeClr val="bg1">
              <a:lumMod val="95000"/>
            </a:schemeClr>
          </a:solidFill>
          <a:ln w="19050">
            <a:solidFill>
              <a:schemeClr val="tx1"/>
            </a:solidFill>
            <a:prstDash val="sysDot"/>
          </a:ln>
        </p:spPr>
        <p:txBody>
          <a:bodyPr anchor="ctr"/>
          <a:lstStyle>
            <a:lvl1pPr marL="0" indent="0">
              <a:buNone/>
              <a:defRPr baseline="0"/>
            </a:lvl1pPr>
          </a:lstStyle>
          <a:p>
            <a:pPr lvl="0"/>
            <a:r>
              <a:rPr lang="en-US" altLang="zh-CN" dirty="0"/>
              <a:t>Click here to add title</a:t>
            </a:r>
            <a:endParaRPr lang="zh-CN" altLang="en-US" dirty="0"/>
          </a:p>
        </p:txBody>
      </p:sp>
      <p:sp>
        <p:nvSpPr>
          <p:cNvPr id="12" name="文本框 11"/>
          <p:cNvSpPr txBox="1"/>
          <p:nvPr userDrawn="1"/>
        </p:nvSpPr>
        <p:spPr>
          <a:xfrm>
            <a:off x="7313372" y="6496436"/>
            <a:ext cx="4687284" cy="307777"/>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IHEPCC</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&amp;</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HEPSCC</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&amp;</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NHEPSDC</a:t>
            </a:r>
            <a:endParaRPr lang="zh-CN" altLang="en-US" sz="1400" b="1" u="none"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20401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两栏内容">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59594" y="1240525"/>
            <a:ext cx="4985143" cy="5120640"/>
          </a:xfrm>
        </p:spPr>
        <p:txBody>
          <a:bodyPr anchor="t"/>
          <a:lstStyle>
            <a:lvl1pPr marL="182880" indent="-182880">
              <a:buClrTx/>
              <a:buFont typeface="Wingdings" panose="05000000000000000000" pitchFamily="2" charset="2"/>
              <a:buChar char="l"/>
              <a:defRPr sz="3200">
                <a:solidFill>
                  <a:schemeClr val="tx1"/>
                </a:solidFill>
              </a:defRPr>
            </a:lvl1pPr>
            <a:lvl2pPr marL="685800" indent="-182880">
              <a:buClrTx/>
              <a:buFont typeface="Wingdings" panose="05000000000000000000" pitchFamily="2" charset="2"/>
              <a:buChar char="n"/>
              <a:defRPr sz="2400">
                <a:solidFill>
                  <a:schemeClr val="tx1"/>
                </a:solidFill>
              </a:defRPr>
            </a:lvl2pPr>
            <a:lvl3pPr marL="1143000" indent="-182880">
              <a:buClrTx/>
              <a:buFont typeface="Wingdings" panose="05000000000000000000" pitchFamily="2" charset="2"/>
              <a:buChar char="u"/>
              <a:defRPr sz="2000">
                <a:solidFill>
                  <a:schemeClr val="tx1"/>
                </a:solidFill>
              </a:defRPr>
            </a:lvl3pPr>
            <a:lvl4pPr marL="1600200" indent="-182880">
              <a:buClrTx/>
              <a:buFont typeface="Wingdings" panose="05000000000000000000" pitchFamily="2" charset="2"/>
              <a:buChar char="Ø"/>
              <a:defRPr sz="1800">
                <a:solidFill>
                  <a:schemeClr val="tx1"/>
                </a:solidFill>
              </a:defRPr>
            </a:lvl4pPr>
            <a:lvl5pPr marL="2057400" indent="-182880">
              <a:buClrTx/>
              <a:buFont typeface="Wingdings" panose="05000000000000000000" pitchFamily="2" charset="2"/>
              <a:buChar char="ü"/>
              <a:defRPr sz="1800">
                <a:solidFill>
                  <a:schemeClr val="tx1"/>
                </a:solidFill>
              </a:defRPr>
            </a:lvl5pPr>
            <a:lvl6pPr>
              <a:defRPr sz="1300"/>
            </a:lvl6pPr>
            <a:lvl7pPr>
              <a:defRPr sz="1300"/>
            </a:lvl7pPr>
            <a:lvl8pPr>
              <a:defRPr sz="1300"/>
            </a:lvl8pPr>
            <a:lvl9pPr>
              <a:defRPr sz="13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507879" y="1240525"/>
            <a:ext cx="5025040" cy="5120640"/>
          </a:xfrm>
        </p:spPr>
        <p:txBody>
          <a:bodyPr vert="horz" lIns="91440" tIns="45720" rIns="91440" bIns="45720" rtlCol="0" anchor="t">
            <a:normAutofit/>
          </a:bodyPr>
          <a:lstStyle>
            <a:lvl1pPr>
              <a:defRPr lang="zh-CN" altLang="en-US" sz="3200" smtClean="0"/>
            </a:lvl1pPr>
            <a:lvl2pPr>
              <a:defRPr lang="zh-CN" altLang="en-US" smtClean="0"/>
            </a:lvl2pPr>
            <a:lvl3pPr>
              <a:defRPr lang="zh-CN" altLang="en-US" sz="2000" smtClean="0"/>
            </a:lvl3pPr>
            <a:lvl4pPr>
              <a:defRPr lang="zh-CN" altLang="en-US" smtClean="0"/>
            </a:lvl4pPr>
            <a:lvl5pPr>
              <a:defRPr lang="en-US" dirty="0"/>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标题 4"/>
          <p:cNvSpPr>
            <a:spLocks noGrp="1"/>
          </p:cNvSpPr>
          <p:nvPr>
            <p:ph type="title" hasCustomPrompt="1"/>
          </p:nvPr>
        </p:nvSpPr>
        <p:spPr>
          <a:xfrm>
            <a:off x="1558637" y="105353"/>
            <a:ext cx="9649931" cy="663575"/>
          </a:xfrm>
          <a:prstGeom prst="rect">
            <a:avLst/>
          </a:prstGeom>
        </p:spPr>
        <p:txBody>
          <a:bodyPr anchor="ctr"/>
          <a:lstStyle>
            <a:lvl1pPr>
              <a:defRPr sz="4000" b="1" baseline="0">
                <a:solidFill>
                  <a:srgbClr val="C00000"/>
                </a:solidFill>
              </a:defRPr>
            </a:lvl1pPr>
          </a:lstStyle>
          <a:p>
            <a:r>
              <a:rPr lang="en-US" altLang="zh-CN" dirty="0"/>
              <a:t>Click here to add text</a:t>
            </a:r>
            <a:endParaRPr lang="zh-CN" altLang="en-US" dirty="0"/>
          </a:p>
        </p:txBody>
      </p:sp>
      <p:sp>
        <p:nvSpPr>
          <p:cNvPr id="7" name="文本框 6"/>
          <p:cNvSpPr txBox="1"/>
          <p:nvPr userDrawn="1"/>
        </p:nvSpPr>
        <p:spPr>
          <a:xfrm>
            <a:off x="7392144" y="6505599"/>
            <a:ext cx="4687284" cy="307777"/>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IHEPCC</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&amp;</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HEPSCC</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&amp;</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NHEPSDC</a:t>
            </a:r>
            <a:endParaRPr lang="zh-CN" altLang="en-US" sz="1400" b="1" u="none"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87150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比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49797" y="1235858"/>
            <a:ext cx="3474720" cy="807720"/>
          </a:xfrm>
        </p:spPr>
        <p:txBody>
          <a:bodyPr anchor="b">
            <a:noAutofit/>
          </a:bodyPr>
          <a:lstStyle>
            <a:lvl1pPr marL="0" indent="0">
              <a:spcBef>
                <a:spcPts val="0"/>
              </a:spcBef>
              <a:buNone/>
              <a:defRPr sz="2800" b="1">
                <a:solidFill>
                  <a:schemeClr val="tx1"/>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449797" y="2143208"/>
            <a:ext cx="3474720" cy="4023360"/>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300"/>
            </a:lvl6pPr>
            <a:lvl7pPr>
              <a:defRPr sz="1300"/>
            </a:lvl7pPr>
            <a:lvl8pPr>
              <a:defRPr sz="1300"/>
            </a:lvl8pPr>
            <a:lvl9pPr>
              <a:defRPr sz="13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400348" y="1235860"/>
            <a:ext cx="3474720" cy="813171"/>
          </a:xfrm>
        </p:spPr>
        <p:txBody>
          <a:bodyPr anchor="b">
            <a:noAutofit/>
          </a:bodyPr>
          <a:lstStyle>
            <a:lvl1pPr marL="0" indent="0">
              <a:spcBef>
                <a:spcPts val="0"/>
              </a:spcBef>
              <a:buNone/>
              <a:defRPr sz="2800" b="1">
                <a:solidFill>
                  <a:schemeClr val="tx1"/>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4400348" y="2143208"/>
            <a:ext cx="3474720" cy="4023360"/>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300"/>
            </a:lvl6pPr>
            <a:lvl7pPr>
              <a:defRPr sz="1300"/>
            </a:lvl7pPr>
            <a:lvl8pPr>
              <a:defRPr sz="1300"/>
            </a:lvl8pPr>
            <a:lvl9pPr>
              <a:defRPr sz="13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13" name="标题 4"/>
          <p:cNvSpPr>
            <a:spLocks noGrp="1"/>
          </p:cNvSpPr>
          <p:nvPr>
            <p:ph type="title" hasCustomPrompt="1"/>
          </p:nvPr>
        </p:nvSpPr>
        <p:spPr>
          <a:xfrm>
            <a:off x="983432" y="66303"/>
            <a:ext cx="10515600" cy="663575"/>
          </a:xfrm>
          <a:prstGeom prst="rect">
            <a:avLst/>
          </a:prstGeom>
        </p:spPr>
        <p:txBody>
          <a:bodyPr anchor="ctr"/>
          <a:lstStyle>
            <a:lvl1pPr>
              <a:defRPr sz="4000" b="1" baseline="0">
                <a:solidFill>
                  <a:srgbClr val="C00000"/>
                </a:solidFill>
              </a:defRPr>
            </a:lvl1pPr>
          </a:lstStyle>
          <a:p>
            <a:r>
              <a:rPr lang="en-US" altLang="zh-CN" dirty="0"/>
              <a:t>Click here to add text</a:t>
            </a:r>
            <a:endParaRPr lang="zh-CN" altLang="en-US" dirty="0"/>
          </a:p>
        </p:txBody>
      </p:sp>
      <p:sp>
        <p:nvSpPr>
          <p:cNvPr id="14" name="Text Placeholder 4"/>
          <p:cNvSpPr>
            <a:spLocks noGrp="1"/>
          </p:cNvSpPr>
          <p:nvPr>
            <p:ph type="body" sz="quarter" idx="10"/>
          </p:nvPr>
        </p:nvSpPr>
        <p:spPr>
          <a:xfrm>
            <a:off x="8350899" y="1235860"/>
            <a:ext cx="3474720" cy="813171"/>
          </a:xfrm>
        </p:spPr>
        <p:txBody>
          <a:bodyPr anchor="b">
            <a:noAutofit/>
          </a:bodyPr>
          <a:lstStyle>
            <a:lvl1pPr marL="0" indent="0">
              <a:spcBef>
                <a:spcPts val="0"/>
              </a:spcBef>
              <a:buNone/>
              <a:defRPr sz="2800" b="1">
                <a:solidFill>
                  <a:schemeClr val="tx1"/>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5" name="Content Placeholder 5"/>
          <p:cNvSpPr>
            <a:spLocks noGrp="1"/>
          </p:cNvSpPr>
          <p:nvPr>
            <p:ph sz="quarter" idx="11"/>
          </p:nvPr>
        </p:nvSpPr>
        <p:spPr>
          <a:xfrm>
            <a:off x="8350899" y="2143208"/>
            <a:ext cx="3474720" cy="4023360"/>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300"/>
            </a:lvl6pPr>
            <a:lvl7pPr>
              <a:defRPr sz="1300"/>
            </a:lvl7pPr>
            <a:lvl8pPr>
              <a:defRPr sz="1300"/>
            </a:lvl8pPr>
            <a:lvl9pPr>
              <a:defRPr sz="13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10" name="文本框 9"/>
          <p:cNvSpPr txBox="1"/>
          <p:nvPr userDrawn="1"/>
        </p:nvSpPr>
        <p:spPr>
          <a:xfrm>
            <a:off x="7320136" y="6505599"/>
            <a:ext cx="4687284" cy="307777"/>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IHEPCC</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&amp;</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HEPSCC</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&amp;</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NHEPSDC</a:t>
            </a:r>
            <a:endParaRPr lang="zh-CN" altLang="en-US" sz="1400" b="1" u="none"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03154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6" name="Title 5"/>
          <p:cNvSpPr>
            <a:spLocks noGrp="1"/>
          </p:cNvSpPr>
          <p:nvPr>
            <p:ph type="title"/>
          </p:nvPr>
        </p:nvSpPr>
        <p:spPr>
          <a:xfrm>
            <a:off x="252919" y="1123839"/>
            <a:ext cx="2947483" cy="4601183"/>
          </a:xfrm>
          <a:prstGeom prst="rect">
            <a:avLst/>
          </a:prstGeom>
        </p:spPr>
        <p:txBody>
          <a:bodyPr/>
          <a:lstStyle/>
          <a:p>
            <a:r>
              <a:rPr lang="zh-CN" altLang="en-US"/>
              <a:t>单击此处编辑母版标题样式</a:t>
            </a:r>
            <a:endParaRPr lang="en-US" dirty="0"/>
          </a:p>
        </p:txBody>
      </p:sp>
      <p:sp>
        <p:nvSpPr>
          <p:cNvPr id="3" name="文本占位符 2"/>
          <p:cNvSpPr>
            <a:spLocks noGrp="1"/>
          </p:cNvSpPr>
          <p:nvPr>
            <p:ph type="body" sz="quarter" idx="10" hasCustomPrompt="1"/>
          </p:nvPr>
        </p:nvSpPr>
        <p:spPr>
          <a:xfrm>
            <a:off x="1775521" y="116633"/>
            <a:ext cx="8928100" cy="587375"/>
          </a:xfrm>
        </p:spPr>
        <p:txBody>
          <a:bodyPr/>
          <a:lstStyle>
            <a:lvl1pPr marL="0" marR="0" indent="0" algn="l" defTabSz="914400" rtl="0" eaLnBrk="1" fontAlgn="auto" latinLnBrk="0" hangingPunct="1">
              <a:lnSpc>
                <a:spcPct val="100000"/>
              </a:lnSpc>
              <a:spcBef>
                <a:spcPts val="1200"/>
              </a:spcBef>
              <a:spcAft>
                <a:spcPts val="0"/>
              </a:spcAft>
              <a:buClrTx/>
              <a:buSzPct val="60000"/>
              <a:buFont typeface="Wingdings" panose="05000000000000000000" pitchFamily="2" charset="2"/>
              <a:buNone/>
              <a:defRPr sz="4000">
                <a:latin typeface="+mj-lt"/>
              </a:defRPr>
            </a:lvl1pPr>
          </a:lstStyle>
          <a:p>
            <a:pPr marL="0" marR="0" lvl="0" indent="0" algn="l" defTabSz="914400" rtl="0" eaLnBrk="1" fontAlgn="auto" latinLnBrk="0" hangingPunct="1">
              <a:lnSpc>
                <a:spcPct val="100000"/>
              </a:lnSpc>
              <a:spcBef>
                <a:spcPts val="1200"/>
              </a:spcBef>
              <a:spcAft>
                <a:spcPts val="0"/>
              </a:spcAft>
              <a:buClrTx/>
              <a:buSzPct val="60000"/>
              <a:buFont typeface="Wingdings" panose="05000000000000000000" pitchFamily="2" charset="2"/>
              <a:buNone/>
              <a:defRPr/>
            </a:pPr>
            <a:r>
              <a:rPr lang="en-US" altLang="zh-CN" b="1" dirty="0">
                <a:solidFill>
                  <a:srgbClr val="C00000"/>
                </a:solidFill>
              </a:rPr>
              <a:t>Click here to add text</a:t>
            </a:r>
            <a:endParaRPr lang="zh-CN" altLang="en-US" b="1" dirty="0">
              <a:solidFill>
                <a:srgbClr val="C00000"/>
              </a:solidFill>
            </a:endParaRPr>
          </a:p>
          <a:p>
            <a:pPr lvl="0"/>
            <a:endParaRPr lang="zh-CN" altLang="en-US" dirty="0"/>
          </a:p>
        </p:txBody>
      </p:sp>
      <p:sp>
        <p:nvSpPr>
          <p:cNvPr id="2" name="文本框 1"/>
          <p:cNvSpPr txBox="1"/>
          <p:nvPr userDrawn="1"/>
        </p:nvSpPr>
        <p:spPr>
          <a:xfrm>
            <a:off x="7320136" y="6505599"/>
            <a:ext cx="4687284" cy="307777"/>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IHEPCC</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&amp;</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HEPSCC</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&amp;</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NHEPSDC</a:t>
            </a:r>
            <a:endParaRPr lang="zh-CN" altLang="en-US" sz="1400" b="1" u="none"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9001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FC93B0-44DF-B940-9C6E-C163B8BAC8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D6DEAD42-B3BC-0A4B-8312-4219215D4DF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778F284D-9D01-234D-BFFA-42F3F06E9422}"/>
              </a:ext>
            </a:extLst>
          </p:cNvPr>
          <p:cNvSpPr>
            <a:spLocks noGrp="1"/>
          </p:cNvSpPr>
          <p:nvPr>
            <p:ph type="dt" sz="half" idx="10"/>
          </p:nvPr>
        </p:nvSpPr>
        <p:spPr/>
        <p:txBody>
          <a:bodyPr/>
          <a:lstStyle/>
          <a:p>
            <a:fld id="{75B7191C-2472-EA47-B391-FFDBDF87DDE9}" type="datetimeFigureOut">
              <a:rPr kumimoji="1" lang="zh-CN" altLang="en-US" smtClean="0"/>
              <a:t>2023/8/17</a:t>
            </a:fld>
            <a:endParaRPr kumimoji="1" lang="zh-CN" altLang="en-US"/>
          </a:p>
        </p:txBody>
      </p:sp>
      <p:sp>
        <p:nvSpPr>
          <p:cNvPr id="5" name="页脚占位符 4">
            <a:extLst>
              <a:ext uri="{FF2B5EF4-FFF2-40B4-BE49-F238E27FC236}">
                <a16:creationId xmlns:a16="http://schemas.microsoft.com/office/drawing/2014/main" id="{15B70918-24FD-B846-9D4D-D57DE313F6DE}"/>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EB0915CB-8801-BF4D-BE82-F94AC678C5DA}"/>
              </a:ext>
            </a:extLst>
          </p:cNvPr>
          <p:cNvSpPr>
            <a:spLocks noGrp="1"/>
          </p:cNvSpPr>
          <p:nvPr>
            <p:ph type="sldNum" sz="quarter" idx="12"/>
          </p:nvPr>
        </p:nvSpPr>
        <p:spPr/>
        <p:txBody>
          <a:bodyPr/>
          <a:lstStyle/>
          <a:p>
            <a:fld id="{8669E610-3B44-C341-BBCC-712DDD187989}" type="slidenum">
              <a:rPr kumimoji="1" lang="zh-CN" altLang="en-US" smtClean="0"/>
              <a:t>‹#›</a:t>
            </a:fld>
            <a:endParaRPr kumimoji="1" lang="zh-CN" altLang="en-US"/>
          </a:p>
        </p:txBody>
      </p:sp>
    </p:spTree>
    <p:extLst>
      <p:ext uri="{BB962C8B-B14F-4D97-AF65-F5344CB8AC3E}">
        <p14:creationId xmlns:p14="http://schemas.microsoft.com/office/powerpoint/2010/main" val="34711516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3" name="Content Placeholder 2"/>
          <p:cNvSpPr>
            <a:spLocks noGrp="1"/>
          </p:cNvSpPr>
          <p:nvPr>
            <p:ph idx="1"/>
          </p:nvPr>
        </p:nvSpPr>
        <p:spPr>
          <a:xfrm>
            <a:off x="3911456" y="1273629"/>
            <a:ext cx="7670944" cy="510193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11" name="内容占位符 5"/>
          <p:cNvSpPr>
            <a:spLocks noGrp="1"/>
          </p:cNvSpPr>
          <p:nvPr>
            <p:ph sz="quarter" idx="13" hasCustomPrompt="1"/>
          </p:nvPr>
        </p:nvSpPr>
        <p:spPr>
          <a:xfrm>
            <a:off x="718458" y="1273629"/>
            <a:ext cx="2834217" cy="2374901"/>
          </a:xfrm>
        </p:spPr>
        <p:txBody>
          <a:bodyPr anchor="t"/>
          <a:lstStyle>
            <a:lvl1pPr>
              <a:defRPr baseline="0">
                <a:solidFill>
                  <a:srgbClr val="000099"/>
                </a:solidFill>
              </a:defRPr>
            </a:lvl1pPr>
          </a:lstStyle>
          <a:p>
            <a:pPr lvl="0"/>
            <a:r>
              <a:rPr lang="en-US" altLang="zh-CN" dirty="0"/>
              <a:t>Click here to add key words</a:t>
            </a:r>
            <a:endParaRPr lang="zh-CN" altLang="en-US" dirty="0"/>
          </a:p>
        </p:txBody>
      </p:sp>
      <p:sp>
        <p:nvSpPr>
          <p:cNvPr id="12" name="内容占位符 5"/>
          <p:cNvSpPr>
            <a:spLocks noGrp="1"/>
          </p:cNvSpPr>
          <p:nvPr>
            <p:ph sz="quarter" idx="14" hasCustomPrompt="1"/>
          </p:nvPr>
        </p:nvSpPr>
        <p:spPr>
          <a:xfrm>
            <a:off x="718458" y="3840473"/>
            <a:ext cx="2834217" cy="2535092"/>
          </a:xfrm>
        </p:spPr>
        <p:txBody>
          <a:bodyPr anchor="t"/>
          <a:lstStyle>
            <a:lvl1pPr>
              <a:defRPr baseline="0">
                <a:solidFill>
                  <a:srgbClr val="000099"/>
                </a:solidFill>
              </a:defRPr>
            </a:lvl1pPr>
          </a:lstStyle>
          <a:p>
            <a:pPr lvl="0"/>
            <a:r>
              <a:rPr lang="en-US" altLang="zh-CN" dirty="0"/>
              <a:t>Click here to add key words</a:t>
            </a:r>
            <a:endParaRPr lang="zh-CN" altLang="en-US" dirty="0"/>
          </a:p>
        </p:txBody>
      </p:sp>
      <p:sp>
        <p:nvSpPr>
          <p:cNvPr id="4" name="文本占位符 3"/>
          <p:cNvSpPr>
            <a:spLocks noGrp="1"/>
          </p:cNvSpPr>
          <p:nvPr>
            <p:ph type="body" sz="quarter" idx="15" hasCustomPrompt="1"/>
          </p:nvPr>
        </p:nvSpPr>
        <p:spPr>
          <a:xfrm>
            <a:off x="1679510" y="116632"/>
            <a:ext cx="8642349" cy="431800"/>
          </a:xfrm>
        </p:spPr>
        <p:txBody>
          <a:bodyPr>
            <a:noAutofit/>
          </a:bodyPr>
          <a:lstStyle>
            <a:lvl5pPr marL="1873250" marR="0" indent="-1873250" algn="l" defTabSz="914400" rtl="0" eaLnBrk="1" fontAlgn="auto" latinLnBrk="0" hangingPunct="1">
              <a:lnSpc>
                <a:spcPct val="100000"/>
              </a:lnSpc>
              <a:spcBef>
                <a:spcPts val="1200"/>
              </a:spcBef>
              <a:spcAft>
                <a:spcPts val="0"/>
              </a:spcAft>
              <a:buClrTx/>
              <a:buSzPct val="60000"/>
              <a:buFont typeface="Wingdings" panose="05000000000000000000" pitchFamily="2" charset="2"/>
              <a:buNone/>
              <a:defRPr sz="4000">
                <a:latin typeface="+mj-lt"/>
              </a:defRPr>
            </a:lvl5pPr>
          </a:lstStyle>
          <a:p>
            <a:pPr marL="1873250" marR="0" lvl="4" indent="-1873250" algn="l" defTabSz="914400" rtl="0" eaLnBrk="1" fontAlgn="auto" latinLnBrk="0" hangingPunct="1">
              <a:lnSpc>
                <a:spcPct val="100000"/>
              </a:lnSpc>
              <a:spcBef>
                <a:spcPts val="1200"/>
              </a:spcBef>
              <a:spcAft>
                <a:spcPts val="0"/>
              </a:spcAft>
              <a:buClrTx/>
              <a:buSzPct val="60000"/>
              <a:buFont typeface="Wingdings" panose="05000000000000000000" pitchFamily="2" charset="2"/>
              <a:buNone/>
              <a:defRPr/>
            </a:pPr>
            <a:r>
              <a:rPr lang="en-US" altLang="zh-CN" b="1" dirty="0">
                <a:solidFill>
                  <a:srgbClr val="C00000"/>
                </a:solidFill>
              </a:rPr>
              <a:t>Click here to add text</a:t>
            </a:r>
            <a:endParaRPr lang="zh-CN" altLang="en-US" b="1" dirty="0">
              <a:solidFill>
                <a:srgbClr val="C00000"/>
              </a:solidFill>
            </a:endParaRPr>
          </a:p>
        </p:txBody>
      </p:sp>
      <p:sp>
        <p:nvSpPr>
          <p:cNvPr id="2" name="文本框 1"/>
          <p:cNvSpPr txBox="1"/>
          <p:nvPr userDrawn="1"/>
        </p:nvSpPr>
        <p:spPr>
          <a:xfrm>
            <a:off x="7392144" y="6516495"/>
            <a:ext cx="4687284" cy="307777"/>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IHEPCC</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&amp;</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HEPSCC</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&amp;</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NHEPSDC</a:t>
            </a:r>
            <a:endParaRPr lang="zh-CN" altLang="en-US" sz="1400" b="1" u="none"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0339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Picture Placeholder 2"/>
          <p:cNvSpPr>
            <a:spLocks noGrp="1" noChangeAspect="1"/>
          </p:cNvSpPr>
          <p:nvPr>
            <p:ph type="pic" idx="1" hasCustomPrompt="1"/>
          </p:nvPr>
        </p:nvSpPr>
        <p:spPr>
          <a:xfrm>
            <a:off x="3603301" y="1135375"/>
            <a:ext cx="8115231" cy="5101937"/>
          </a:xfrm>
          <a:solidFill>
            <a:schemeClr val="bg1">
              <a:lumMod val="75000"/>
            </a:schemeClr>
          </a:solidFill>
        </p:spPr>
        <p:txBody>
          <a:bodyPr anchor="t"/>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dirty="0"/>
              <a:t>Click here to add picture</a:t>
            </a:r>
            <a:endParaRPr lang="en-US" dirty="0"/>
          </a:p>
        </p:txBody>
      </p:sp>
      <p:sp>
        <p:nvSpPr>
          <p:cNvPr id="6" name="内容占位符 5"/>
          <p:cNvSpPr>
            <a:spLocks noGrp="1"/>
          </p:cNvSpPr>
          <p:nvPr>
            <p:ph sz="quarter" idx="13" hasCustomPrompt="1"/>
          </p:nvPr>
        </p:nvSpPr>
        <p:spPr>
          <a:xfrm>
            <a:off x="413657" y="1191984"/>
            <a:ext cx="2834217" cy="2374901"/>
          </a:xfrm>
        </p:spPr>
        <p:txBody>
          <a:bodyPr anchor="t"/>
          <a:lstStyle>
            <a:lvl1pPr>
              <a:defRPr baseline="0">
                <a:solidFill>
                  <a:srgbClr val="000099"/>
                </a:solidFill>
              </a:defRPr>
            </a:lvl1pPr>
          </a:lstStyle>
          <a:p>
            <a:pPr lvl="0"/>
            <a:r>
              <a:rPr lang="en-US" altLang="zh-CN" dirty="0"/>
              <a:t>Click here to add key words</a:t>
            </a:r>
            <a:endParaRPr lang="zh-CN" altLang="en-US" dirty="0"/>
          </a:p>
        </p:txBody>
      </p:sp>
      <p:sp>
        <p:nvSpPr>
          <p:cNvPr id="11" name="内容占位符 5"/>
          <p:cNvSpPr>
            <a:spLocks noGrp="1"/>
          </p:cNvSpPr>
          <p:nvPr>
            <p:ph sz="quarter" idx="14" hasCustomPrompt="1"/>
          </p:nvPr>
        </p:nvSpPr>
        <p:spPr>
          <a:xfrm>
            <a:off x="413657" y="3758828"/>
            <a:ext cx="2834217" cy="2535092"/>
          </a:xfrm>
        </p:spPr>
        <p:txBody>
          <a:bodyPr anchor="t"/>
          <a:lstStyle>
            <a:lvl1pPr>
              <a:defRPr baseline="0">
                <a:solidFill>
                  <a:srgbClr val="000099"/>
                </a:solidFill>
              </a:defRPr>
            </a:lvl1pPr>
          </a:lstStyle>
          <a:p>
            <a:pPr lvl="0"/>
            <a:r>
              <a:rPr lang="en-US" altLang="zh-CN" dirty="0"/>
              <a:t>Click here to add key words</a:t>
            </a:r>
            <a:endParaRPr lang="zh-CN" altLang="en-US" dirty="0"/>
          </a:p>
        </p:txBody>
      </p:sp>
      <p:sp>
        <p:nvSpPr>
          <p:cNvPr id="4" name="文本占位符 3"/>
          <p:cNvSpPr>
            <a:spLocks noGrp="1"/>
          </p:cNvSpPr>
          <p:nvPr>
            <p:ph type="body" sz="quarter" idx="15" hasCustomPrompt="1"/>
          </p:nvPr>
        </p:nvSpPr>
        <p:spPr>
          <a:xfrm>
            <a:off x="1583499" y="44624"/>
            <a:ext cx="8544984" cy="576262"/>
          </a:xfrm>
        </p:spPr>
        <p:txBody>
          <a:bodyPr>
            <a:noAutofit/>
          </a:bodyPr>
          <a:lstStyle>
            <a:lvl5pPr marL="1873250" marR="0" indent="-1873250" algn="l" defTabSz="914400" rtl="0" eaLnBrk="1" fontAlgn="auto" latinLnBrk="0" hangingPunct="1">
              <a:lnSpc>
                <a:spcPct val="100000"/>
              </a:lnSpc>
              <a:spcBef>
                <a:spcPts val="1200"/>
              </a:spcBef>
              <a:spcAft>
                <a:spcPts val="0"/>
              </a:spcAft>
              <a:buClrTx/>
              <a:buSzPct val="60000"/>
              <a:buFont typeface="Wingdings" panose="05000000000000000000" pitchFamily="2" charset="2"/>
              <a:buNone/>
              <a:defRPr sz="4000">
                <a:latin typeface="+mj-lt"/>
              </a:defRPr>
            </a:lvl5pPr>
          </a:lstStyle>
          <a:p>
            <a:pPr marL="1873250" marR="0" lvl="4" indent="-1873250" algn="l" defTabSz="914400" rtl="0" eaLnBrk="1" fontAlgn="auto" latinLnBrk="0" hangingPunct="1">
              <a:lnSpc>
                <a:spcPct val="100000"/>
              </a:lnSpc>
              <a:spcBef>
                <a:spcPts val="1200"/>
              </a:spcBef>
              <a:spcAft>
                <a:spcPts val="0"/>
              </a:spcAft>
              <a:buClrTx/>
              <a:buSzPct val="60000"/>
              <a:buFont typeface="Wingdings" panose="05000000000000000000" pitchFamily="2" charset="2"/>
              <a:buNone/>
              <a:defRPr/>
            </a:pPr>
            <a:r>
              <a:rPr lang="en-US" altLang="zh-CN" b="1" dirty="0">
                <a:solidFill>
                  <a:srgbClr val="C00000"/>
                </a:solidFill>
              </a:rPr>
              <a:t>Click here to add text</a:t>
            </a:r>
            <a:endParaRPr lang="zh-CN" altLang="en-US" b="1" dirty="0">
              <a:solidFill>
                <a:srgbClr val="C00000"/>
              </a:solidFill>
            </a:endParaRPr>
          </a:p>
        </p:txBody>
      </p:sp>
      <p:sp>
        <p:nvSpPr>
          <p:cNvPr id="2" name="文本框 1"/>
          <p:cNvSpPr txBox="1"/>
          <p:nvPr userDrawn="1"/>
        </p:nvSpPr>
        <p:spPr>
          <a:xfrm>
            <a:off x="7392144" y="6500747"/>
            <a:ext cx="4687284" cy="307777"/>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IHEPCC</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&amp;</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HEPSCC</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&amp;</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NHEPSDC</a:t>
            </a:r>
            <a:endParaRPr lang="zh-CN" altLang="en-US" sz="1400" b="1" u="none"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53225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ncho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文本占位符 3"/>
          <p:cNvSpPr>
            <a:spLocks noGrp="1"/>
          </p:cNvSpPr>
          <p:nvPr>
            <p:ph type="body" sz="quarter" idx="15" hasCustomPrompt="1"/>
          </p:nvPr>
        </p:nvSpPr>
        <p:spPr>
          <a:xfrm>
            <a:off x="1583499" y="116632"/>
            <a:ext cx="8544984" cy="576262"/>
          </a:xfrm>
        </p:spPr>
        <p:txBody>
          <a:bodyPr>
            <a:noAutofit/>
          </a:bodyPr>
          <a:lstStyle>
            <a:lvl5pPr marL="1873250" marR="0" indent="-1873250" algn="l" defTabSz="914400" rtl="0" eaLnBrk="1" fontAlgn="auto" latinLnBrk="0" hangingPunct="1">
              <a:lnSpc>
                <a:spcPct val="100000"/>
              </a:lnSpc>
              <a:spcBef>
                <a:spcPts val="1200"/>
              </a:spcBef>
              <a:spcAft>
                <a:spcPts val="0"/>
              </a:spcAft>
              <a:buClrTx/>
              <a:buSzPct val="60000"/>
              <a:buFont typeface="Wingdings" panose="05000000000000000000" pitchFamily="2" charset="2"/>
              <a:buNone/>
              <a:defRPr sz="4000">
                <a:latin typeface="+mj-lt"/>
              </a:defRPr>
            </a:lvl5pPr>
          </a:lstStyle>
          <a:p>
            <a:pPr marL="1873250" marR="0" lvl="4" indent="-1873250" algn="l" defTabSz="914400" rtl="0" eaLnBrk="1" fontAlgn="auto" latinLnBrk="0" hangingPunct="1">
              <a:lnSpc>
                <a:spcPct val="100000"/>
              </a:lnSpc>
              <a:spcBef>
                <a:spcPts val="1200"/>
              </a:spcBef>
              <a:spcAft>
                <a:spcPts val="0"/>
              </a:spcAft>
              <a:buClrTx/>
              <a:buSzPct val="60000"/>
              <a:buFont typeface="Wingdings" panose="05000000000000000000" pitchFamily="2" charset="2"/>
              <a:buNone/>
              <a:defRPr/>
            </a:pPr>
            <a:r>
              <a:rPr lang="en-US" altLang="zh-CN" b="1" dirty="0">
                <a:solidFill>
                  <a:srgbClr val="C00000"/>
                </a:solidFill>
              </a:rPr>
              <a:t>Click here to add text</a:t>
            </a:r>
            <a:endParaRPr lang="zh-CN" altLang="en-US" b="1" dirty="0">
              <a:solidFill>
                <a:srgbClr val="C00000"/>
              </a:solidFill>
            </a:endParaRPr>
          </a:p>
        </p:txBody>
      </p:sp>
      <p:sp>
        <p:nvSpPr>
          <p:cNvPr id="2" name="文本框 1"/>
          <p:cNvSpPr txBox="1"/>
          <p:nvPr userDrawn="1"/>
        </p:nvSpPr>
        <p:spPr>
          <a:xfrm>
            <a:off x="7392144" y="6505599"/>
            <a:ext cx="4687284" cy="307777"/>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IHEPCC</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&amp;</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HEPSCC</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&amp;</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NHEPSDC</a:t>
            </a:r>
            <a:endParaRPr lang="zh-CN" altLang="en-US" sz="1400" b="1" u="none"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65835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1109" y="1232362"/>
            <a:ext cx="2819400" cy="5120640"/>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4048021" y="1232362"/>
            <a:ext cx="7315200" cy="5120640"/>
          </a:xfrm>
        </p:spPr>
        <p:txBody>
          <a:bodyPr vert="eaVert" ancho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文本占位符 3"/>
          <p:cNvSpPr>
            <a:spLocks noGrp="1"/>
          </p:cNvSpPr>
          <p:nvPr>
            <p:ph type="body" sz="quarter" idx="15" hasCustomPrompt="1"/>
          </p:nvPr>
        </p:nvSpPr>
        <p:spPr>
          <a:xfrm>
            <a:off x="1583499" y="116632"/>
            <a:ext cx="8544984" cy="576262"/>
          </a:xfrm>
        </p:spPr>
        <p:txBody>
          <a:bodyPr>
            <a:noAutofit/>
          </a:bodyPr>
          <a:lstStyle>
            <a:lvl5pPr marL="1873250" marR="0" indent="-1873250" algn="l" defTabSz="914400" rtl="0" eaLnBrk="1" fontAlgn="auto" latinLnBrk="0" hangingPunct="1">
              <a:lnSpc>
                <a:spcPct val="100000"/>
              </a:lnSpc>
              <a:spcBef>
                <a:spcPts val="1200"/>
              </a:spcBef>
              <a:spcAft>
                <a:spcPts val="0"/>
              </a:spcAft>
              <a:buClrTx/>
              <a:buSzPct val="60000"/>
              <a:buFont typeface="Wingdings" panose="05000000000000000000" pitchFamily="2" charset="2"/>
              <a:buNone/>
              <a:defRPr sz="4000">
                <a:latin typeface="+mj-lt"/>
              </a:defRPr>
            </a:lvl5pPr>
          </a:lstStyle>
          <a:p>
            <a:pPr marL="1873250" marR="0" lvl="4" indent="-1873250" algn="l" defTabSz="914400" rtl="0" eaLnBrk="1" fontAlgn="auto" latinLnBrk="0" hangingPunct="1">
              <a:lnSpc>
                <a:spcPct val="100000"/>
              </a:lnSpc>
              <a:spcBef>
                <a:spcPts val="1200"/>
              </a:spcBef>
              <a:spcAft>
                <a:spcPts val="0"/>
              </a:spcAft>
              <a:buClrTx/>
              <a:buSzPct val="60000"/>
              <a:buFont typeface="Wingdings" panose="05000000000000000000" pitchFamily="2" charset="2"/>
              <a:buNone/>
              <a:defRPr/>
            </a:pPr>
            <a:r>
              <a:rPr lang="en-US" altLang="zh-CN" b="1" dirty="0">
                <a:solidFill>
                  <a:srgbClr val="C00000"/>
                </a:solidFill>
              </a:rPr>
              <a:t>Click here to add text</a:t>
            </a:r>
            <a:endParaRPr lang="zh-CN" altLang="en-US" b="1" dirty="0">
              <a:solidFill>
                <a:srgbClr val="C00000"/>
              </a:solidFill>
            </a:endParaRPr>
          </a:p>
        </p:txBody>
      </p:sp>
      <p:sp>
        <p:nvSpPr>
          <p:cNvPr id="4" name="文本框 3"/>
          <p:cNvSpPr txBox="1"/>
          <p:nvPr userDrawn="1"/>
        </p:nvSpPr>
        <p:spPr>
          <a:xfrm>
            <a:off x="7392144" y="6516495"/>
            <a:ext cx="4687284" cy="307777"/>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IHEPCC</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&amp;</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HEPSCC</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&amp;</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NHEPSDC</a:t>
            </a:r>
            <a:endParaRPr lang="zh-CN" altLang="en-US" sz="1400" b="1" u="none"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04751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4" name="Line 6"/>
          <p:cNvSpPr>
            <a:spLocks noChangeShapeType="1"/>
          </p:cNvSpPr>
          <p:nvPr/>
        </p:nvSpPr>
        <p:spPr bwMode="auto">
          <a:xfrm>
            <a:off x="0" y="5867400"/>
            <a:ext cx="12192000" cy="0"/>
          </a:xfrm>
          <a:prstGeom prst="line">
            <a:avLst/>
          </a:prstGeom>
          <a:noFill/>
          <a:ln w="38100">
            <a:solidFill>
              <a:srgbClr val="00267F"/>
            </a:solidFill>
            <a:round/>
          </a:ln>
          <a:effectLst/>
        </p:spPr>
        <p:txBody>
          <a:bodyPr wrap="none" anchor="ctr"/>
          <a:lstStyle/>
          <a:p>
            <a:pPr eaLnBrk="1" hangingPunct="1">
              <a:lnSpc>
                <a:spcPct val="130000"/>
              </a:lnSpc>
              <a:spcBef>
                <a:spcPct val="20000"/>
              </a:spcBef>
              <a:buClr>
                <a:srgbClr val="FF0066"/>
              </a:buClr>
              <a:buSzPct val="80000"/>
              <a:buFont typeface="Wingdings" panose="05000000000000000000" pitchFamily="2" charset="2"/>
              <a:buChar char="è"/>
              <a:defRPr/>
            </a:pPr>
            <a:endParaRPr lang="zh-CN" altLang="en-US" sz="1800">
              <a:effectLst>
                <a:outerShdw blurRad="38100" dist="38100" dir="2700000" algn="tl">
                  <a:srgbClr val="000000">
                    <a:alpha val="43137"/>
                  </a:srgbClr>
                </a:outerShdw>
              </a:effectLst>
            </a:endParaRPr>
          </a:p>
        </p:txBody>
      </p:sp>
      <p:sp>
        <p:nvSpPr>
          <p:cNvPr id="50179" name="Rectangle 3"/>
          <p:cNvSpPr>
            <a:spLocks noGrp="1" noChangeArrowheads="1"/>
          </p:cNvSpPr>
          <p:nvPr>
            <p:ph type="ctrTitle" sz="quarter"/>
          </p:nvPr>
        </p:nvSpPr>
        <p:spPr>
          <a:xfrm>
            <a:off x="1422400" y="1524000"/>
            <a:ext cx="9347200" cy="1143000"/>
          </a:xfrm>
          <a:noFill/>
        </p:spPr>
        <p:txBody>
          <a:bodyPr wrap="none" lIns="91440" tIns="45720" rIns="91440" bIns="45720"/>
          <a:lstStyle>
            <a:lvl1pPr marL="0">
              <a:defRPr b="0">
                <a:solidFill>
                  <a:srgbClr val="00267F"/>
                </a:solidFill>
                <a:effectLst>
                  <a:outerShdw blurRad="38100" dist="38100" dir="2700000" algn="tl">
                    <a:srgbClr val="C0C0C0"/>
                  </a:outerShdw>
                </a:effectLst>
              </a:defRPr>
            </a:lvl1pPr>
          </a:lstStyle>
          <a:p>
            <a:r>
              <a:rPr lang="en-GB"/>
              <a:t>Click to edit Master title style</a:t>
            </a:r>
          </a:p>
        </p:txBody>
      </p:sp>
      <p:sp>
        <p:nvSpPr>
          <p:cNvPr id="50180" name="Rectangle 4"/>
          <p:cNvSpPr>
            <a:spLocks noGrp="1" noChangeArrowheads="1"/>
          </p:cNvSpPr>
          <p:nvPr>
            <p:ph type="subTitle" sz="quarter" idx="1"/>
          </p:nvPr>
        </p:nvSpPr>
        <p:spPr>
          <a:xfrm>
            <a:off x="1422400" y="3124200"/>
            <a:ext cx="9347200" cy="838200"/>
          </a:xfrm>
          <a:ln w="9525"/>
        </p:spPr>
        <p:txBody>
          <a:bodyPr wrap="none"/>
          <a:lstStyle>
            <a:lvl1pPr marL="0" indent="0">
              <a:buFont typeface="Wingdings" panose="05000000000000000000" pitchFamily="2" charset="2"/>
              <a:buNone/>
              <a:defRPr sz="3200" b="1"/>
            </a:lvl1pPr>
          </a:lstStyle>
          <a:p>
            <a:r>
              <a:rPr lang="en-GB"/>
              <a:t>Click to edit Master subtitle style</a:t>
            </a:r>
          </a:p>
        </p:txBody>
      </p:sp>
      <p:sp>
        <p:nvSpPr>
          <p:cNvPr id="6" name="文本框 5"/>
          <p:cNvSpPr txBox="1"/>
          <p:nvPr userDrawn="1"/>
        </p:nvSpPr>
        <p:spPr>
          <a:xfrm>
            <a:off x="7392144" y="6505599"/>
            <a:ext cx="4687284" cy="307777"/>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IHEPCC</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&amp;</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HEPSCC</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&amp;</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NHEPSDC</a:t>
            </a:r>
            <a:endParaRPr lang="zh-CN" altLang="en-US" sz="1400" b="1" u="none"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2806385"/>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kumimoji="1"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Tree>
    <p:extLst>
      <p:ext uri="{BB962C8B-B14F-4D97-AF65-F5344CB8AC3E}">
        <p14:creationId xmlns:p14="http://schemas.microsoft.com/office/powerpoint/2010/main" val="7371682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extLst>
      <p:ext uri="{BB962C8B-B14F-4D97-AF65-F5344CB8AC3E}">
        <p14:creationId xmlns:p14="http://schemas.microsoft.com/office/powerpoint/2010/main" val="434257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kumimoji="1"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Tree>
    <p:extLst>
      <p:ext uri="{BB962C8B-B14F-4D97-AF65-F5344CB8AC3E}">
        <p14:creationId xmlns:p14="http://schemas.microsoft.com/office/powerpoint/2010/main" val="32801256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1_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extLst>
      <p:ext uri="{BB962C8B-B14F-4D97-AF65-F5344CB8AC3E}">
        <p14:creationId xmlns:p14="http://schemas.microsoft.com/office/powerpoint/2010/main" val="17706945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kumimoji="1"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extLst>
      <p:ext uri="{BB962C8B-B14F-4D97-AF65-F5344CB8AC3E}">
        <p14:creationId xmlns:p14="http://schemas.microsoft.com/office/powerpoint/2010/main" val="1182145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5F50BB-DDD7-444C-B928-E622DBF1248C}"/>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12B5950C-663F-0246-B4D0-CFDF8B06B294}"/>
              </a:ext>
            </a:extLst>
          </p:cNvPr>
          <p:cNvSpPr>
            <a:spLocks noGrp="1"/>
          </p:cNvSpPr>
          <p:nvPr>
            <p:ph sz="half" idx="1"/>
          </p:nvPr>
        </p:nvSpPr>
        <p:spPr>
          <a:xfrm>
            <a:off x="838200" y="1825625"/>
            <a:ext cx="5181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642EA583-5AB9-594E-9986-EE55B0A30525}"/>
              </a:ext>
            </a:extLst>
          </p:cNvPr>
          <p:cNvSpPr>
            <a:spLocks noGrp="1"/>
          </p:cNvSpPr>
          <p:nvPr>
            <p:ph sz="half" idx="2"/>
          </p:nvPr>
        </p:nvSpPr>
        <p:spPr>
          <a:xfrm>
            <a:off x="6172200" y="1825625"/>
            <a:ext cx="5181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8202CD77-8E3D-7146-900F-E7580793C0E8}"/>
              </a:ext>
            </a:extLst>
          </p:cNvPr>
          <p:cNvSpPr>
            <a:spLocks noGrp="1"/>
          </p:cNvSpPr>
          <p:nvPr>
            <p:ph type="dt" sz="half" idx="10"/>
          </p:nvPr>
        </p:nvSpPr>
        <p:spPr/>
        <p:txBody>
          <a:bodyPr/>
          <a:lstStyle/>
          <a:p>
            <a:fld id="{75B7191C-2472-EA47-B391-FFDBDF87DDE9}" type="datetimeFigureOut">
              <a:rPr kumimoji="1" lang="zh-CN" altLang="en-US" smtClean="0"/>
              <a:t>2023/8/17</a:t>
            </a:fld>
            <a:endParaRPr kumimoji="1" lang="zh-CN" altLang="en-US"/>
          </a:p>
        </p:txBody>
      </p:sp>
      <p:sp>
        <p:nvSpPr>
          <p:cNvPr id="6" name="页脚占位符 5">
            <a:extLst>
              <a:ext uri="{FF2B5EF4-FFF2-40B4-BE49-F238E27FC236}">
                <a16:creationId xmlns:a16="http://schemas.microsoft.com/office/drawing/2014/main" id="{6879166C-EE96-7044-9E6A-F6ECA3CDA1CD}"/>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CA134074-2FB7-AB4C-B090-3578E3EA3C99}"/>
              </a:ext>
            </a:extLst>
          </p:cNvPr>
          <p:cNvSpPr>
            <a:spLocks noGrp="1"/>
          </p:cNvSpPr>
          <p:nvPr>
            <p:ph type="sldNum" sz="quarter" idx="12"/>
          </p:nvPr>
        </p:nvSpPr>
        <p:spPr/>
        <p:txBody>
          <a:bodyPr/>
          <a:lstStyle/>
          <a:p>
            <a:fld id="{8669E610-3B44-C341-BBCC-712DDD187989}" type="slidenum">
              <a:rPr kumimoji="1" lang="zh-CN" altLang="en-US" smtClean="0"/>
              <a:t>‹#›</a:t>
            </a:fld>
            <a:endParaRPr kumimoji="1" lang="zh-CN" altLang="en-US"/>
          </a:p>
        </p:txBody>
      </p:sp>
    </p:spTree>
    <p:extLst>
      <p:ext uri="{BB962C8B-B14F-4D97-AF65-F5344CB8AC3E}">
        <p14:creationId xmlns:p14="http://schemas.microsoft.com/office/powerpoint/2010/main" val="3896732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Tree>
    <p:extLst>
      <p:ext uri="{BB962C8B-B14F-4D97-AF65-F5344CB8AC3E}">
        <p14:creationId xmlns:p14="http://schemas.microsoft.com/office/powerpoint/2010/main" val="22479770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22094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1_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Tree>
    <p:extLst>
      <p:ext uri="{BB962C8B-B14F-4D97-AF65-F5344CB8AC3E}">
        <p14:creationId xmlns:p14="http://schemas.microsoft.com/office/powerpoint/2010/main" val="1750429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1_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Tree>
    <p:extLst>
      <p:ext uri="{BB962C8B-B14F-4D97-AF65-F5344CB8AC3E}">
        <p14:creationId xmlns:p14="http://schemas.microsoft.com/office/powerpoint/2010/main" val="2381360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1_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extLst>
      <p:ext uri="{BB962C8B-B14F-4D97-AF65-F5344CB8AC3E}">
        <p14:creationId xmlns:p14="http://schemas.microsoft.com/office/powerpoint/2010/main" val="7910902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kumimoji="1"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extLst>
      <p:ext uri="{BB962C8B-B14F-4D97-AF65-F5344CB8AC3E}">
        <p14:creationId xmlns:p14="http://schemas.microsoft.com/office/powerpoint/2010/main" val="9285388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3_标题幻灯片">
    <p:spTree>
      <p:nvGrpSpPr>
        <p:cNvPr id="1" name=""/>
        <p:cNvGrpSpPr/>
        <p:nvPr/>
      </p:nvGrpSpPr>
      <p:grpSpPr>
        <a:xfrm>
          <a:off x="0" y="0"/>
          <a:ext cx="0" cy="0"/>
          <a:chOff x="0" y="0"/>
          <a:chExt cx="0" cy="0"/>
        </a:xfrm>
      </p:grpSpPr>
      <p:sp>
        <p:nvSpPr>
          <p:cNvPr id="4" name="Line 6"/>
          <p:cNvSpPr>
            <a:spLocks noChangeShapeType="1"/>
          </p:cNvSpPr>
          <p:nvPr/>
        </p:nvSpPr>
        <p:spPr bwMode="auto">
          <a:xfrm>
            <a:off x="0" y="5867400"/>
            <a:ext cx="12192000" cy="0"/>
          </a:xfrm>
          <a:prstGeom prst="line">
            <a:avLst/>
          </a:prstGeom>
          <a:noFill/>
          <a:ln w="38100">
            <a:solidFill>
              <a:srgbClr val="00267F"/>
            </a:solidFill>
            <a:round/>
          </a:ln>
          <a:effectLst/>
        </p:spPr>
        <p:txBody>
          <a:bodyPr wrap="none" anchor="ctr"/>
          <a:lstStyle/>
          <a:p>
            <a:pPr eaLnBrk="1" hangingPunct="1">
              <a:lnSpc>
                <a:spcPct val="130000"/>
              </a:lnSpc>
              <a:spcBef>
                <a:spcPct val="20000"/>
              </a:spcBef>
              <a:buClr>
                <a:srgbClr val="FF0066"/>
              </a:buClr>
              <a:buSzPct val="80000"/>
              <a:buFont typeface="Wingdings" panose="05000000000000000000" pitchFamily="2" charset="2"/>
              <a:buChar char="è"/>
              <a:defRPr/>
            </a:pPr>
            <a:endParaRPr lang="zh-CN" altLang="en-US" sz="1800">
              <a:effectLst>
                <a:outerShdw blurRad="38100" dist="38100" dir="2700000" algn="tl">
                  <a:srgbClr val="000000">
                    <a:alpha val="43137"/>
                  </a:srgbClr>
                </a:outerShdw>
              </a:effectLst>
            </a:endParaRPr>
          </a:p>
        </p:txBody>
      </p:sp>
      <p:pic>
        <p:nvPicPr>
          <p:cNvPr id="5"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1" y="155575"/>
            <a:ext cx="4230095" cy="828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3"/>
          <p:cNvSpPr>
            <a:spLocks noGrp="1" noChangeArrowheads="1"/>
          </p:cNvSpPr>
          <p:nvPr>
            <p:ph type="ctrTitle" sz="quarter"/>
          </p:nvPr>
        </p:nvSpPr>
        <p:spPr>
          <a:xfrm>
            <a:off x="1422400" y="1524000"/>
            <a:ext cx="9347200" cy="1143000"/>
          </a:xfrm>
          <a:noFill/>
        </p:spPr>
        <p:txBody>
          <a:bodyPr wrap="none" lIns="91440" tIns="45720" rIns="91440" bIns="45720"/>
          <a:lstStyle>
            <a:lvl1pPr marL="0">
              <a:defRPr b="0">
                <a:solidFill>
                  <a:srgbClr val="00267F"/>
                </a:solidFill>
                <a:effectLst>
                  <a:outerShdw blurRad="38100" dist="38100" dir="2700000" algn="tl">
                    <a:srgbClr val="C0C0C0"/>
                  </a:outerShdw>
                </a:effectLst>
              </a:defRPr>
            </a:lvl1pPr>
          </a:lstStyle>
          <a:p>
            <a:r>
              <a:rPr lang="en-GB"/>
              <a:t>Click to edit Master title style</a:t>
            </a:r>
          </a:p>
        </p:txBody>
      </p:sp>
      <p:sp>
        <p:nvSpPr>
          <p:cNvPr id="50180" name="Rectangle 4"/>
          <p:cNvSpPr>
            <a:spLocks noGrp="1" noChangeArrowheads="1"/>
          </p:cNvSpPr>
          <p:nvPr>
            <p:ph type="subTitle" sz="quarter" idx="1"/>
          </p:nvPr>
        </p:nvSpPr>
        <p:spPr>
          <a:xfrm>
            <a:off x="1422400" y="3124200"/>
            <a:ext cx="9347200" cy="838200"/>
          </a:xfrm>
          <a:ln w="9525"/>
        </p:spPr>
        <p:txBody>
          <a:bodyPr wrap="none"/>
          <a:lstStyle>
            <a:lvl1pPr marL="0" indent="0">
              <a:buFont typeface="Wingdings" panose="05000000000000000000" pitchFamily="2" charset="2"/>
              <a:buNone/>
              <a:defRPr sz="3200" b="1"/>
            </a:lvl1pPr>
          </a:lstStyle>
          <a:p>
            <a:r>
              <a:rPr lang="en-GB"/>
              <a:t>Click to edit Master subtitle style</a:t>
            </a:r>
          </a:p>
        </p:txBody>
      </p:sp>
      <p:sp>
        <p:nvSpPr>
          <p:cNvPr id="7" name="Rectangle 2"/>
          <p:cNvSpPr>
            <a:spLocks noGrp="1" noChangeArrowheads="1"/>
          </p:cNvSpPr>
          <p:nvPr>
            <p:ph type="dt" sz="quarter" idx="10"/>
          </p:nvPr>
        </p:nvSpPr>
        <p:spPr bwMode="auto">
          <a:xfrm>
            <a:off x="9144000" y="5943600"/>
            <a:ext cx="2540000" cy="457200"/>
          </a:xfrm>
          <a:prstGeom prst="rect">
            <a:avLst/>
          </a:prstGeom>
          <a:ln>
            <a:miter lim="800000"/>
          </a:ln>
        </p:spPr>
        <p:txBody>
          <a:bodyPr vert="horz" wrap="square" lIns="91440" tIns="45720" rIns="91440" bIns="45720" numCol="1" anchor="t" anchorCtr="0" compatLnSpc="1"/>
          <a:lstStyle>
            <a:lvl1pPr eaLnBrk="1" hangingPunct="1">
              <a:lnSpc>
                <a:spcPct val="100000"/>
              </a:lnSpc>
              <a:spcBef>
                <a:spcPct val="0"/>
              </a:spcBef>
              <a:buClrTx/>
              <a:buSzTx/>
              <a:buFontTx/>
              <a:buNone/>
              <a:defRPr>
                <a:effectLst/>
                <a:ea typeface="宋体" panose="02010600030101010101" pitchFamily="2" charset="-122"/>
              </a:defRPr>
            </a:lvl1pPr>
          </a:lstStyle>
          <a:p>
            <a:pPr>
              <a:defRPr/>
            </a:pPr>
            <a:endParaRPr lang="zh-CN" altLang="en-GB"/>
          </a:p>
        </p:txBody>
      </p:sp>
      <p:pic>
        <p:nvPicPr>
          <p:cNvPr id="10" name="图片 9"/>
          <p:cNvPicPr>
            <a:picLocks noChangeAspect="1"/>
          </p:cNvPicPr>
          <p:nvPr userDrawn="1"/>
        </p:nvPicPr>
        <p:blipFill>
          <a:blip r:embed="rId3"/>
          <a:stretch>
            <a:fillRect/>
          </a:stretch>
        </p:blipFill>
        <p:spPr>
          <a:xfrm>
            <a:off x="8328248" y="32601"/>
            <a:ext cx="3719736" cy="841866"/>
          </a:xfrm>
          <a:prstGeom prst="rect">
            <a:avLst/>
          </a:prstGeom>
        </p:spPr>
      </p:pic>
      <p:pic>
        <p:nvPicPr>
          <p:cNvPr id="8" name="图片 7"/>
          <p:cNvPicPr>
            <a:picLocks noChangeAspect="1"/>
          </p:cNvPicPr>
          <p:nvPr userDrawn="1"/>
        </p:nvPicPr>
        <p:blipFill>
          <a:blip r:embed="rId4"/>
          <a:stretch>
            <a:fillRect/>
          </a:stretch>
        </p:blipFill>
        <p:spPr>
          <a:xfrm>
            <a:off x="4511824" y="122475"/>
            <a:ext cx="3974648" cy="790092"/>
          </a:xfrm>
          <a:prstGeom prst="rect">
            <a:avLst/>
          </a:prstGeom>
        </p:spPr>
      </p:pic>
    </p:spTree>
    <p:extLst>
      <p:ext uri="{BB962C8B-B14F-4D97-AF65-F5344CB8AC3E}">
        <p14:creationId xmlns:p14="http://schemas.microsoft.com/office/powerpoint/2010/main" val="231108200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2023/8/17</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6" name="文本框 5"/>
          <p:cNvSpPr txBox="1"/>
          <p:nvPr userDrawn="1"/>
        </p:nvSpPr>
        <p:spPr>
          <a:xfrm>
            <a:off x="7457388" y="6505599"/>
            <a:ext cx="4687284" cy="307777"/>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IHEPCC</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&amp;</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HEPSCC</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&amp;</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NHEPSDC</a:t>
            </a:r>
            <a:endParaRPr lang="zh-CN" altLang="en-US" sz="1400" b="1" u="none"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50692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_空白">
    <p:spTree>
      <p:nvGrpSpPr>
        <p:cNvPr id="1" name=""/>
        <p:cNvGrpSpPr/>
        <p:nvPr/>
      </p:nvGrpSpPr>
      <p:grpSpPr>
        <a:xfrm>
          <a:off x="0" y="0"/>
          <a:ext cx="0" cy="0"/>
          <a:chOff x="0" y="0"/>
          <a:chExt cx="0" cy="0"/>
        </a:xfrm>
      </p:grpSpPr>
      <p:pic>
        <p:nvPicPr>
          <p:cNvPr id="10" name="图片 9" descr="图片包含 建筑物, 圆屋顶, 地板&#10;&#10;描述已自动生成"/>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1" cy="6858000"/>
          </a:xfrm>
          <a:prstGeom prst="rect">
            <a:avLst/>
          </a:prstGeom>
        </p:spPr>
      </p:pic>
      <p:sp>
        <p:nvSpPr>
          <p:cNvPr id="2" name="日期占位符 1"/>
          <p:cNvSpPr>
            <a:spLocks noGrp="1"/>
          </p:cNvSpPr>
          <p:nvPr>
            <p:ph type="dt" sz="half" idx="10"/>
          </p:nvPr>
        </p:nvSpPr>
        <p:spPr/>
        <p:txBody>
          <a:bodyPr/>
          <a:lstStyle/>
          <a:p>
            <a:fld id="{762C546F-11FF-B641-83FE-135DF7F7F5D7}" type="datetime1">
              <a:rPr kumimoji="1" lang="zh-CN" altLang="en-US" smtClean="0"/>
              <a:t>2023/8/17</a:t>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灯片编号占位符 3"/>
          <p:cNvSpPr>
            <a:spLocks noGrp="1"/>
          </p:cNvSpPr>
          <p:nvPr>
            <p:ph type="sldNum" sz="quarter" idx="12"/>
          </p:nvPr>
        </p:nvSpPr>
        <p:spPr>
          <a:xfrm>
            <a:off x="9159199" y="6352835"/>
            <a:ext cx="2743200" cy="365125"/>
          </a:xfrm>
        </p:spPr>
        <p:txBody>
          <a:bodyPr/>
          <a:lstStyle>
            <a:lvl1pPr>
              <a:defRPr sz="1600"/>
            </a:lvl1pPr>
          </a:lstStyle>
          <a:p>
            <a:fld id="{26854814-3F5C-D042-91EA-AE4DD6E22528}" type="slidenum">
              <a:rPr kumimoji="1" lang="zh-CN" altLang="en-US" smtClean="0"/>
              <a:t>‹#›</a:t>
            </a:fld>
            <a:endParaRPr kumimoji="1" lang="zh-CN" altLang="en-US"/>
          </a:p>
        </p:txBody>
      </p:sp>
      <p:sp>
        <p:nvSpPr>
          <p:cNvPr id="5" name="平行四边形 4"/>
          <p:cNvSpPr/>
          <p:nvPr userDrawn="1"/>
        </p:nvSpPr>
        <p:spPr>
          <a:xfrm>
            <a:off x="517" y="0"/>
            <a:ext cx="12191483" cy="685800"/>
          </a:xfrm>
          <a:prstGeom prst="parallelogram">
            <a:avLst>
              <a:gd name="adj" fmla="val 43056"/>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1">
                  <a:lumMod val="50000"/>
                </a:schemeClr>
              </a:solidFill>
            </a:endParaRPr>
          </a:p>
        </p:txBody>
      </p:sp>
      <p:pic>
        <p:nvPicPr>
          <p:cNvPr id="6" name="图片 5"/>
          <p:cNvPicPr>
            <a:picLocks noChangeAspect="1"/>
          </p:cNvPicPr>
          <p:nvPr userDrawn="1"/>
        </p:nvPicPr>
        <p:blipFill>
          <a:blip r:embed="rId3"/>
          <a:stretch>
            <a:fillRect/>
          </a:stretch>
        </p:blipFill>
        <p:spPr>
          <a:xfrm>
            <a:off x="308124" y="23154"/>
            <a:ext cx="755506" cy="639492"/>
          </a:xfrm>
          <a:prstGeom prst="rect">
            <a:avLst/>
          </a:prstGeom>
        </p:spPr>
      </p:pic>
      <p:sp>
        <p:nvSpPr>
          <p:cNvPr id="7" name="平行四边形 6"/>
          <p:cNvSpPr/>
          <p:nvPr userDrawn="1"/>
        </p:nvSpPr>
        <p:spPr>
          <a:xfrm>
            <a:off x="11428834" y="119857"/>
            <a:ext cx="473565" cy="242093"/>
          </a:xfrm>
          <a:prstGeom prst="parallelogram">
            <a:avLst>
              <a:gd name="adj" fmla="val 444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平行四边形 7"/>
          <p:cNvSpPr/>
          <p:nvPr userDrawn="1"/>
        </p:nvSpPr>
        <p:spPr>
          <a:xfrm>
            <a:off x="11016782" y="322602"/>
            <a:ext cx="473565" cy="242093"/>
          </a:xfrm>
          <a:prstGeom prst="parallelogram">
            <a:avLst>
              <a:gd name="adj" fmla="val 444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文本占位符 31"/>
          <p:cNvSpPr>
            <a:spLocks noGrp="1"/>
          </p:cNvSpPr>
          <p:nvPr>
            <p:ph type="body" sz="quarter" idx="14"/>
          </p:nvPr>
        </p:nvSpPr>
        <p:spPr>
          <a:xfrm>
            <a:off x="1097929" y="43657"/>
            <a:ext cx="7081677" cy="598488"/>
          </a:xfrm>
          <a:prstGeom prst="rect">
            <a:avLst/>
          </a:prstGeom>
        </p:spPr>
        <p:txBody>
          <a:bodyPr anchor="ctr"/>
          <a:lstStyle>
            <a:lvl1pPr marL="0" indent="0" algn="l">
              <a:lnSpc>
                <a:spcPct val="100000"/>
              </a:lnSpc>
              <a:buNone/>
              <a:defRPr sz="3200" b="1">
                <a:solidFill>
                  <a:schemeClr val="bg1"/>
                </a:solidFill>
              </a:defRPr>
            </a:lvl1pPr>
          </a:lstStyle>
          <a:p>
            <a:pPr lvl="0"/>
            <a:endParaRPr lang="zh-CN" altLang="en-US" dirty="0"/>
          </a:p>
        </p:txBody>
      </p:sp>
    </p:spTree>
    <p:extLst>
      <p:ext uri="{BB962C8B-B14F-4D97-AF65-F5344CB8AC3E}">
        <p14:creationId xmlns:p14="http://schemas.microsoft.com/office/powerpoint/2010/main" val="2107064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692CE9-21C7-0549-85A5-EFF6388B38D6}"/>
              </a:ext>
            </a:extLst>
          </p:cNvPr>
          <p:cNvSpPr>
            <a:spLocks noGrp="1"/>
          </p:cNvSpPr>
          <p:nvPr>
            <p:ph type="title"/>
          </p:nvPr>
        </p:nvSpPr>
        <p:spPr>
          <a:xfrm>
            <a:off x="839788" y="365125"/>
            <a:ext cx="10515600" cy="1325563"/>
          </a:xfrm>
          <a:prstGeom prst="rect">
            <a:avLst/>
          </a:prstGeo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B2AF6C21-1A17-7345-A450-765A5A20152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17B73D7D-5F80-4842-ACB5-E5108C105E3C}"/>
              </a:ext>
            </a:extLst>
          </p:cNvPr>
          <p:cNvSpPr>
            <a:spLocks noGrp="1"/>
          </p:cNvSpPr>
          <p:nvPr>
            <p:ph sz="half" idx="2"/>
          </p:nvPr>
        </p:nvSpPr>
        <p:spPr>
          <a:xfrm>
            <a:off x="839788" y="2505075"/>
            <a:ext cx="5157787" cy="368458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19B1A644-3716-9444-B593-B85080FF491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30784FAB-563D-FC4B-8AE8-5562FC172079}"/>
              </a:ext>
            </a:extLst>
          </p:cNvPr>
          <p:cNvSpPr>
            <a:spLocks noGrp="1"/>
          </p:cNvSpPr>
          <p:nvPr>
            <p:ph sz="quarter" idx="4"/>
          </p:nvPr>
        </p:nvSpPr>
        <p:spPr>
          <a:xfrm>
            <a:off x="6172200" y="2505075"/>
            <a:ext cx="5183188" cy="368458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95EA3ABA-93E1-3745-B5EF-9B8D0A83CE2E}"/>
              </a:ext>
            </a:extLst>
          </p:cNvPr>
          <p:cNvSpPr>
            <a:spLocks noGrp="1"/>
          </p:cNvSpPr>
          <p:nvPr>
            <p:ph type="dt" sz="half" idx="10"/>
          </p:nvPr>
        </p:nvSpPr>
        <p:spPr/>
        <p:txBody>
          <a:bodyPr/>
          <a:lstStyle/>
          <a:p>
            <a:fld id="{75B7191C-2472-EA47-B391-FFDBDF87DDE9}" type="datetimeFigureOut">
              <a:rPr kumimoji="1" lang="zh-CN" altLang="en-US" smtClean="0"/>
              <a:t>2023/8/17</a:t>
            </a:fld>
            <a:endParaRPr kumimoji="1" lang="zh-CN" altLang="en-US"/>
          </a:p>
        </p:txBody>
      </p:sp>
      <p:sp>
        <p:nvSpPr>
          <p:cNvPr id="8" name="页脚占位符 7">
            <a:extLst>
              <a:ext uri="{FF2B5EF4-FFF2-40B4-BE49-F238E27FC236}">
                <a16:creationId xmlns:a16="http://schemas.microsoft.com/office/drawing/2014/main" id="{D1E43B4D-7680-8B44-9CCA-2A50F65C6358}"/>
              </a:ext>
            </a:extLst>
          </p:cNvPr>
          <p:cNvSpPr>
            <a:spLocks noGrp="1"/>
          </p:cNvSpPr>
          <p:nvPr>
            <p:ph type="ftr" sz="quarter" idx="11"/>
          </p:nvPr>
        </p:nvSpPr>
        <p:spPr/>
        <p:txBody>
          <a:bodyPr/>
          <a:lstStyle/>
          <a:p>
            <a:endParaRPr kumimoji="1" lang="zh-CN" altLang="en-US"/>
          </a:p>
        </p:txBody>
      </p:sp>
      <p:sp>
        <p:nvSpPr>
          <p:cNvPr id="9" name="灯片编号占位符 8">
            <a:extLst>
              <a:ext uri="{FF2B5EF4-FFF2-40B4-BE49-F238E27FC236}">
                <a16:creationId xmlns:a16="http://schemas.microsoft.com/office/drawing/2014/main" id="{CB31FBA9-A29D-E44F-BAB7-762B5595F767}"/>
              </a:ext>
            </a:extLst>
          </p:cNvPr>
          <p:cNvSpPr>
            <a:spLocks noGrp="1"/>
          </p:cNvSpPr>
          <p:nvPr>
            <p:ph type="sldNum" sz="quarter" idx="12"/>
          </p:nvPr>
        </p:nvSpPr>
        <p:spPr/>
        <p:txBody>
          <a:bodyPr/>
          <a:lstStyle/>
          <a:p>
            <a:fld id="{8669E610-3B44-C341-BBCC-712DDD187989}" type="slidenum">
              <a:rPr kumimoji="1" lang="zh-CN" altLang="en-US" smtClean="0"/>
              <a:t>‹#›</a:t>
            </a:fld>
            <a:endParaRPr kumimoji="1" lang="zh-CN" altLang="en-US"/>
          </a:p>
        </p:txBody>
      </p:sp>
    </p:spTree>
    <p:extLst>
      <p:ext uri="{BB962C8B-B14F-4D97-AF65-F5344CB8AC3E}">
        <p14:creationId xmlns:p14="http://schemas.microsoft.com/office/powerpoint/2010/main" val="2834206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F694E0-D9DA-0B4C-89DC-1853BBE7BD43}"/>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C00770BA-9433-E04A-8FE8-5E77AF4F2A3F}"/>
              </a:ext>
            </a:extLst>
          </p:cNvPr>
          <p:cNvSpPr>
            <a:spLocks noGrp="1"/>
          </p:cNvSpPr>
          <p:nvPr>
            <p:ph type="dt" sz="half" idx="10"/>
          </p:nvPr>
        </p:nvSpPr>
        <p:spPr/>
        <p:txBody>
          <a:bodyPr/>
          <a:lstStyle/>
          <a:p>
            <a:fld id="{75B7191C-2472-EA47-B391-FFDBDF87DDE9}" type="datetimeFigureOut">
              <a:rPr kumimoji="1" lang="zh-CN" altLang="en-US" smtClean="0"/>
              <a:t>2023/8/17</a:t>
            </a:fld>
            <a:endParaRPr kumimoji="1" lang="zh-CN" altLang="en-US"/>
          </a:p>
        </p:txBody>
      </p:sp>
      <p:sp>
        <p:nvSpPr>
          <p:cNvPr id="4" name="页脚占位符 3">
            <a:extLst>
              <a:ext uri="{FF2B5EF4-FFF2-40B4-BE49-F238E27FC236}">
                <a16:creationId xmlns:a16="http://schemas.microsoft.com/office/drawing/2014/main" id="{3343A732-09F8-7040-8A15-5ED99A3FE4F0}"/>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a16="http://schemas.microsoft.com/office/drawing/2014/main" id="{8BA2AB6D-1080-D049-9915-DD3C15A976C1}"/>
              </a:ext>
            </a:extLst>
          </p:cNvPr>
          <p:cNvSpPr>
            <a:spLocks noGrp="1"/>
          </p:cNvSpPr>
          <p:nvPr>
            <p:ph type="sldNum" sz="quarter" idx="12"/>
          </p:nvPr>
        </p:nvSpPr>
        <p:spPr/>
        <p:txBody>
          <a:bodyPr/>
          <a:lstStyle/>
          <a:p>
            <a:fld id="{8669E610-3B44-C341-BBCC-712DDD187989}" type="slidenum">
              <a:rPr kumimoji="1" lang="zh-CN" altLang="en-US" smtClean="0"/>
              <a:t>‹#›</a:t>
            </a:fld>
            <a:endParaRPr kumimoji="1" lang="zh-CN" altLang="en-US"/>
          </a:p>
        </p:txBody>
      </p:sp>
    </p:spTree>
    <p:extLst>
      <p:ext uri="{BB962C8B-B14F-4D97-AF65-F5344CB8AC3E}">
        <p14:creationId xmlns:p14="http://schemas.microsoft.com/office/powerpoint/2010/main" val="1691275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0E7B3BA-2247-6941-BCF3-5D6EBD90AA2A}"/>
              </a:ext>
            </a:extLst>
          </p:cNvPr>
          <p:cNvSpPr>
            <a:spLocks noGrp="1"/>
          </p:cNvSpPr>
          <p:nvPr>
            <p:ph type="dt" sz="half" idx="10"/>
          </p:nvPr>
        </p:nvSpPr>
        <p:spPr/>
        <p:txBody>
          <a:bodyPr/>
          <a:lstStyle/>
          <a:p>
            <a:fld id="{75B7191C-2472-EA47-B391-FFDBDF87DDE9}" type="datetimeFigureOut">
              <a:rPr kumimoji="1" lang="zh-CN" altLang="en-US" smtClean="0"/>
              <a:t>2023/8/17</a:t>
            </a:fld>
            <a:endParaRPr kumimoji="1" lang="zh-CN" altLang="en-US"/>
          </a:p>
        </p:txBody>
      </p:sp>
      <p:sp>
        <p:nvSpPr>
          <p:cNvPr id="3" name="页脚占位符 2">
            <a:extLst>
              <a:ext uri="{FF2B5EF4-FFF2-40B4-BE49-F238E27FC236}">
                <a16:creationId xmlns:a16="http://schemas.microsoft.com/office/drawing/2014/main" id="{D4662438-7DEB-424F-8E2B-28CD1F6E4FE7}"/>
              </a:ext>
            </a:extLst>
          </p:cNvPr>
          <p:cNvSpPr>
            <a:spLocks noGrp="1"/>
          </p:cNvSpPr>
          <p:nvPr>
            <p:ph type="ftr" sz="quarter" idx="11"/>
          </p:nvPr>
        </p:nvSpPr>
        <p:spPr/>
        <p:txBody>
          <a:bodyPr/>
          <a:lstStyle/>
          <a:p>
            <a:endParaRPr kumimoji="1" lang="zh-CN" altLang="en-US"/>
          </a:p>
        </p:txBody>
      </p:sp>
      <p:sp>
        <p:nvSpPr>
          <p:cNvPr id="4" name="灯片编号占位符 3">
            <a:extLst>
              <a:ext uri="{FF2B5EF4-FFF2-40B4-BE49-F238E27FC236}">
                <a16:creationId xmlns:a16="http://schemas.microsoft.com/office/drawing/2014/main" id="{1911EED8-1F3A-8C40-BA6C-4622CC637826}"/>
              </a:ext>
            </a:extLst>
          </p:cNvPr>
          <p:cNvSpPr>
            <a:spLocks noGrp="1"/>
          </p:cNvSpPr>
          <p:nvPr>
            <p:ph type="sldNum" sz="quarter" idx="12"/>
          </p:nvPr>
        </p:nvSpPr>
        <p:spPr/>
        <p:txBody>
          <a:bodyPr/>
          <a:lstStyle/>
          <a:p>
            <a:r>
              <a:rPr kumimoji="1" lang="en-US" altLang="zh-CN"/>
              <a:t>&lt;#1&gt;</a:t>
            </a:r>
            <a:endParaRPr kumimoji="1" lang="zh-CN" altLang="en-US"/>
          </a:p>
        </p:txBody>
      </p:sp>
      <p:sp>
        <p:nvSpPr>
          <p:cNvPr id="5" name="Slide Number Placeholder 5">
            <a:extLst>
              <a:ext uri="{FF2B5EF4-FFF2-40B4-BE49-F238E27FC236}">
                <a16:creationId xmlns:a16="http://schemas.microsoft.com/office/drawing/2014/main" id="{83A954A9-F197-1134-D9F4-B80CBF467940}"/>
              </a:ext>
            </a:extLst>
          </p:cNvPr>
          <p:cNvSpPr txBox="1"/>
          <p:nvPr userDrawn="1"/>
        </p:nvSpPr>
        <p:spPr>
          <a:xfrm>
            <a:off x="10311534" y="6433915"/>
            <a:ext cx="1796516" cy="421341"/>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2000" kern="1200" smtClean="0">
                <a:solidFill>
                  <a:schemeClr val="bg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71D156-31C7-4A0D-88C3-08F7D3EE48DA}" type="slidenum">
              <a:rPr lang="en-US" altLang="zh-CN" sz="1600" b="1" smtClean="0">
                <a:solidFill>
                  <a:schemeClr val="tx1"/>
                </a:solidFill>
                <a:latin typeface="Calibri" panose="020F0502020204030204" pitchFamily="34" charset="0"/>
                <a:cs typeface="Calibri" panose="020F0502020204030204" pitchFamily="34" charset="0"/>
              </a:rPr>
              <a:t>‹#›</a:t>
            </a:fld>
            <a:endParaRPr lang="zh-CN" altLang="en-US" sz="1600" b="1">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6376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4F58584-4D09-3245-8BF6-9D44024F606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BE11F15A-1B52-B74E-9DD2-BCB780A6C67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57CAE72C-D7E0-374F-BCC4-A4E83A366FC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F5231ECB-1E5C-3546-A41A-E46ED25FA304}"/>
              </a:ext>
            </a:extLst>
          </p:cNvPr>
          <p:cNvSpPr>
            <a:spLocks noGrp="1"/>
          </p:cNvSpPr>
          <p:nvPr>
            <p:ph type="dt" sz="half" idx="10"/>
          </p:nvPr>
        </p:nvSpPr>
        <p:spPr/>
        <p:txBody>
          <a:bodyPr/>
          <a:lstStyle/>
          <a:p>
            <a:fld id="{75B7191C-2472-EA47-B391-FFDBDF87DDE9}" type="datetimeFigureOut">
              <a:rPr kumimoji="1" lang="zh-CN" altLang="en-US" smtClean="0"/>
              <a:t>2023/8/17</a:t>
            </a:fld>
            <a:endParaRPr kumimoji="1" lang="zh-CN" altLang="en-US"/>
          </a:p>
        </p:txBody>
      </p:sp>
      <p:sp>
        <p:nvSpPr>
          <p:cNvPr id="6" name="页脚占位符 5">
            <a:extLst>
              <a:ext uri="{FF2B5EF4-FFF2-40B4-BE49-F238E27FC236}">
                <a16:creationId xmlns:a16="http://schemas.microsoft.com/office/drawing/2014/main" id="{F2C06FEB-4B89-A44A-957B-1F9B142F8E96}"/>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E14CE2A6-57C9-2446-AAD1-BA66433AB820}"/>
              </a:ext>
            </a:extLst>
          </p:cNvPr>
          <p:cNvSpPr>
            <a:spLocks noGrp="1"/>
          </p:cNvSpPr>
          <p:nvPr>
            <p:ph type="sldNum" sz="quarter" idx="12"/>
          </p:nvPr>
        </p:nvSpPr>
        <p:spPr/>
        <p:txBody>
          <a:bodyPr/>
          <a:lstStyle/>
          <a:p>
            <a:fld id="{8669E610-3B44-C341-BBCC-712DDD187989}" type="slidenum">
              <a:rPr kumimoji="1" lang="zh-CN" altLang="en-US" smtClean="0"/>
              <a:t>‹#›</a:t>
            </a:fld>
            <a:endParaRPr kumimoji="1" lang="zh-CN" altLang="en-US"/>
          </a:p>
        </p:txBody>
      </p:sp>
    </p:spTree>
    <p:extLst>
      <p:ext uri="{BB962C8B-B14F-4D97-AF65-F5344CB8AC3E}">
        <p14:creationId xmlns:p14="http://schemas.microsoft.com/office/powerpoint/2010/main" val="3230216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image" Target="../media/image10.pn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image" Target="../media/image9.png"/><Relationship Id="rId2" Type="http://schemas.openxmlformats.org/officeDocument/2006/relationships/slideLayout" Target="../slideLayouts/slideLayout22.xml"/><Relationship Id="rId16" Type="http://schemas.openxmlformats.org/officeDocument/2006/relationships/image" Target="../media/image8.pn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image" Target="../media/image1.png"/><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theme" Target="../theme/theme3.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image" Target="../media/image13.tiff"/><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image" Target="../media/image12.jpeg"/><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AE6EDE53-0D79-9846-BCBB-4468F3DBDE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B7191C-2472-EA47-B391-FFDBDF87DDE9}" type="datetimeFigureOut">
              <a:rPr kumimoji="1" lang="zh-CN" altLang="en-US" smtClean="0"/>
              <a:t>2023/8/17</a:t>
            </a:fld>
            <a:endParaRPr kumimoji="1" lang="zh-CN" altLang="en-US"/>
          </a:p>
        </p:txBody>
      </p:sp>
      <p:sp>
        <p:nvSpPr>
          <p:cNvPr id="5" name="页脚占位符 4">
            <a:extLst>
              <a:ext uri="{FF2B5EF4-FFF2-40B4-BE49-F238E27FC236}">
                <a16:creationId xmlns:a16="http://schemas.microsoft.com/office/drawing/2014/main" id="{FE899A0B-9218-0942-88A0-B008BE3707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a:extLst>
              <a:ext uri="{FF2B5EF4-FFF2-40B4-BE49-F238E27FC236}">
                <a16:creationId xmlns:a16="http://schemas.microsoft.com/office/drawing/2014/main" id="{1663D45E-FF16-A948-B3D0-F95F2B443D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69E610-3B44-C341-BBCC-712DDD187989}" type="slidenum">
              <a:rPr kumimoji="1" lang="zh-CN" altLang="en-US" smtClean="0"/>
              <a:t>‹#›</a:t>
            </a:fld>
            <a:endParaRPr kumimoji="1" lang="zh-CN" altLang="en-US"/>
          </a:p>
        </p:txBody>
      </p:sp>
      <p:sp>
        <p:nvSpPr>
          <p:cNvPr id="7" name="Slide Number Placeholder 5">
            <a:extLst>
              <a:ext uri="{FF2B5EF4-FFF2-40B4-BE49-F238E27FC236}">
                <a16:creationId xmlns:a16="http://schemas.microsoft.com/office/drawing/2014/main" id="{4511653C-615B-6890-7244-7C169931610C}"/>
              </a:ext>
            </a:extLst>
          </p:cNvPr>
          <p:cNvSpPr txBox="1"/>
          <p:nvPr userDrawn="1"/>
        </p:nvSpPr>
        <p:spPr>
          <a:xfrm>
            <a:off x="10311534" y="6433915"/>
            <a:ext cx="1796516" cy="421341"/>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2000" kern="1200" smtClean="0">
                <a:solidFill>
                  <a:schemeClr val="bg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71D156-31C7-4A0D-88C3-08F7D3EE48DA}" type="slidenum">
              <a:rPr lang="en-US" altLang="zh-CN" sz="1600" b="1" smtClean="0">
                <a:solidFill>
                  <a:schemeClr val="tx1">
                    <a:lumMod val="50000"/>
                    <a:lumOff val="50000"/>
                  </a:schemeClr>
                </a:solidFill>
                <a:latin typeface="Calibri" panose="020F0502020204030204" pitchFamily="34" charset="0"/>
                <a:cs typeface="Calibri" panose="020F0502020204030204" pitchFamily="34" charset="0"/>
              </a:rPr>
              <a:t>‹#›</a:t>
            </a:fld>
            <a:endParaRPr lang="zh-CN" altLang="en-US" sz="1600" b="1">
              <a:solidFill>
                <a:schemeClr val="tx1">
                  <a:lumMod val="50000"/>
                  <a:lumOff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87790984"/>
      </p:ext>
    </p:extLst>
  </p:cSld>
  <p:clrMap bg1="lt1" tx1="dk1" bg2="lt2" tx2="dk2" accent1="accent1" accent2="accent2" accent3="accent3" accent4="accent4" accent5="accent5" accent6="accent6" hlink="hlink" folHlink="folHlink"/>
  <p:sldLayoutIdLst>
    <p:sldLayoutId id="2147483662"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3" r:id="rId15"/>
    <p:sldLayoutId id="2147483664" r:id="rId16"/>
    <p:sldLayoutId id="2147483665" r:id="rId17"/>
    <p:sldLayoutId id="2147483666" r:id="rId18"/>
    <p:sldLayoutId id="2147483667" r:id="rId19"/>
    <p:sldLayoutId id="2147483668" r:id="rId20"/>
  </p:sldLayoutIdLst>
  <p:txStyles>
    <p:title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455" y="1880755"/>
            <a:ext cx="11152909" cy="4491617"/>
          </a:xfrm>
          <a:prstGeom prst="rect">
            <a:avLst/>
          </a:prstGeom>
        </p:spPr>
        <p:txBody>
          <a:bodyPr vert="horz" lIns="91440" tIns="45720" rIns="91440" bIns="45720" rtlCol="0" anchor="t">
            <a:normAutofit/>
          </a:bodyPr>
          <a:lstStyle/>
          <a:p>
            <a:pPr lvl="0"/>
            <a:r>
              <a:rPr lang="en-US" altLang="zh-CN" dirty="0"/>
              <a:t>Click here to add text</a:t>
            </a:r>
            <a:endParaRPr lang="zh-CN" altLang="en-US" dirty="0"/>
          </a:p>
          <a:p>
            <a:pPr lvl="1"/>
            <a:r>
              <a:rPr lang="en-US" altLang="zh-CN" dirty="0"/>
              <a:t>Click here to add text</a:t>
            </a:r>
            <a:endParaRPr lang="zh-CN" altLang="en-US" dirty="0"/>
          </a:p>
          <a:p>
            <a:pPr lvl="2"/>
            <a:r>
              <a:rPr lang="en-US" altLang="zh-CN" dirty="0"/>
              <a:t>Click here to add text</a:t>
            </a:r>
            <a:endParaRPr lang="zh-CN" altLang="en-US" dirty="0"/>
          </a:p>
          <a:p>
            <a:pPr lvl="3"/>
            <a:r>
              <a:rPr lang="en-US" altLang="zh-CN" dirty="0"/>
              <a:t>Click here to add text</a:t>
            </a:r>
            <a:endParaRPr lang="zh-CN" altLang="en-US" dirty="0"/>
          </a:p>
          <a:p>
            <a:pPr lvl="4"/>
            <a:r>
              <a:rPr lang="en-US" altLang="zh-CN" dirty="0"/>
              <a:t>Click here to add text</a:t>
            </a:r>
            <a:endParaRPr lang="en-US" dirty="0"/>
          </a:p>
        </p:txBody>
      </p:sp>
      <p:grpSp>
        <p:nvGrpSpPr>
          <p:cNvPr id="9" name="组合 8"/>
          <p:cNvGrpSpPr/>
          <p:nvPr/>
        </p:nvGrpSpPr>
        <p:grpSpPr>
          <a:xfrm>
            <a:off x="1" y="821645"/>
            <a:ext cx="12192000" cy="87076"/>
            <a:chOff x="0" y="821645"/>
            <a:chExt cx="9191194" cy="135018"/>
          </a:xfrm>
        </p:grpSpPr>
        <p:grpSp>
          <p:nvGrpSpPr>
            <p:cNvPr id="10" name="组合 9"/>
            <p:cNvGrpSpPr/>
            <p:nvPr/>
          </p:nvGrpSpPr>
          <p:grpSpPr>
            <a:xfrm>
              <a:off x="0" y="836712"/>
              <a:ext cx="9191194" cy="110437"/>
              <a:chOff x="0" y="836712"/>
              <a:chExt cx="9191194" cy="110437"/>
            </a:xfrm>
          </p:grpSpPr>
          <p:sp>
            <p:nvSpPr>
              <p:cNvPr id="14" name="矩形 13"/>
              <p:cNvSpPr/>
              <p:nvPr/>
            </p:nvSpPr>
            <p:spPr>
              <a:xfrm>
                <a:off x="922847" y="836712"/>
                <a:ext cx="8268347" cy="110436"/>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3" name="矩形 12"/>
              <p:cNvSpPr/>
              <p:nvPr/>
            </p:nvSpPr>
            <p:spPr>
              <a:xfrm>
                <a:off x="0" y="836713"/>
                <a:ext cx="975360" cy="110436"/>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cxnSp>
          <p:nvCxnSpPr>
            <p:cNvPr id="11" name="直接连接符 10"/>
            <p:cNvCxnSpPr/>
            <p:nvPr/>
          </p:nvCxnSpPr>
          <p:spPr>
            <a:xfrm flipV="1">
              <a:off x="975360" y="821645"/>
              <a:ext cx="0" cy="13501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 name="矩形 16"/>
          <p:cNvSpPr/>
          <p:nvPr/>
        </p:nvSpPr>
        <p:spPr>
          <a:xfrm>
            <a:off x="1" y="6432191"/>
            <a:ext cx="10914276" cy="442486"/>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atin typeface="Calibri" panose="020F0502020204030204" pitchFamily="34" charset="0"/>
              <a:cs typeface="Calibri" panose="020F0502020204030204" pitchFamily="34" charset="0"/>
            </a:endParaRPr>
          </a:p>
        </p:txBody>
      </p:sp>
      <p:sp>
        <p:nvSpPr>
          <p:cNvPr id="18" name="矩形 17"/>
          <p:cNvSpPr/>
          <p:nvPr/>
        </p:nvSpPr>
        <p:spPr>
          <a:xfrm>
            <a:off x="10909477" y="6432190"/>
            <a:ext cx="1277721" cy="442487"/>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bg1"/>
              </a:solidFill>
              <a:latin typeface="Calibri" panose="020F0502020204030204" pitchFamily="34" charset="0"/>
              <a:cs typeface="Calibri" panose="020F0502020204030204" pitchFamily="34" charset="0"/>
            </a:endParaRPr>
          </a:p>
        </p:txBody>
      </p:sp>
      <p:sp>
        <p:nvSpPr>
          <p:cNvPr id="19" name="Slide Number Placeholder 5"/>
          <p:cNvSpPr txBox="1"/>
          <p:nvPr/>
        </p:nvSpPr>
        <p:spPr>
          <a:xfrm>
            <a:off x="10311534" y="6433915"/>
            <a:ext cx="1796516" cy="421341"/>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2000" kern="1200" smtClean="0">
                <a:solidFill>
                  <a:schemeClr val="bg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71D156-31C7-4A0D-88C3-08F7D3EE48DA}" type="slidenum">
              <a:rPr lang="en-US" altLang="zh-CN" sz="1600" b="1" smtClean="0">
                <a:latin typeface="Calibri" panose="020F0502020204030204" pitchFamily="34" charset="0"/>
                <a:cs typeface="Calibri" panose="020F0502020204030204" pitchFamily="34" charset="0"/>
              </a:rPr>
              <a:t>‹#›</a:t>
            </a:fld>
            <a:endParaRPr lang="zh-CN" altLang="en-US" sz="1600" b="1" dirty="0">
              <a:latin typeface="Calibri" panose="020F0502020204030204" pitchFamily="34" charset="0"/>
              <a:cs typeface="Calibri" panose="020F0502020204030204" pitchFamily="34" charset="0"/>
            </a:endParaRPr>
          </a:p>
        </p:txBody>
      </p:sp>
      <p:sp>
        <p:nvSpPr>
          <p:cNvPr id="21" name="直角三角形 20"/>
          <p:cNvSpPr/>
          <p:nvPr/>
        </p:nvSpPr>
        <p:spPr>
          <a:xfrm flipV="1">
            <a:off x="10909477" y="6433915"/>
            <a:ext cx="526943" cy="421341"/>
          </a:xfrm>
          <a:prstGeom prst="rtTriangl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atin typeface="Calibri" panose="020F0502020204030204" pitchFamily="34" charset="0"/>
              <a:cs typeface="Calibri" panose="020F0502020204030204" pitchFamily="34" charset="0"/>
            </a:endParaRPr>
          </a:p>
        </p:txBody>
      </p:sp>
      <p:cxnSp>
        <p:nvCxnSpPr>
          <p:cNvPr id="22" name="直接连接符 21"/>
          <p:cNvCxnSpPr/>
          <p:nvPr/>
        </p:nvCxnSpPr>
        <p:spPr>
          <a:xfrm>
            <a:off x="11445105" y="6433915"/>
            <a:ext cx="0" cy="42134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20" name="图片 19">
            <a:extLst>
              <a:ext uri="{FF2B5EF4-FFF2-40B4-BE49-F238E27FC236}">
                <a16:creationId xmlns:a16="http://schemas.microsoft.com/office/drawing/2014/main" id="{2510C048-D8AA-49CC-86D6-67F11058FC6F}"/>
              </a:ext>
            </a:extLst>
          </p:cNvPr>
          <p:cNvPicPr>
            <a:picLocks noChangeAspect="1"/>
          </p:cNvPicPr>
          <p:nvPr userDrawn="1"/>
        </p:nvPicPr>
        <p:blipFill>
          <a:blip r:embed="rId15">
            <a:clrChange>
              <a:clrFrom>
                <a:srgbClr val="FFFFFF"/>
              </a:clrFrom>
              <a:clrTo>
                <a:srgbClr val="FFFFFF">
                  <a:alpha val="0"/>
                </a:srgbClr>
              </a:clrTo>
            </a:clrChange>
          </a:blip>
          <a:stretch>
            <a:fillRect/>
          </a:stretch>
        </p:blipFill>
        <p:spPr>
          <a:xfrm>
            <a:off x="10334087" y="116632"/>
            <a:ext cx="658457" cy="711356"/>
          </a:xfrm>
          <a:prstGeom prst="rect">
            <a:avLst/>
          </a:prstGeom>
        </p:spPr>
      </p:pic>
      <p:pic>
        <p:nvPicPr>
          <p:cNvPr id="23" name="图片 22">
            <a:extLst>
              <a:ext uri="{FF2B5EF4-FFF2-40B4-BE49-F238E27FC236}">
                <a16:creationId xmlns:a16="http://schemas.microsoft.com/office/drawing/2014/main" id="{9F0A6552-30E1-410C-977C-8BDE0AEF99D6}"/>
              </a:ext>
            </a:extLst>
          </p:cNvPr>
          <p:cNvPicPr>
            <a:picLocks noChangeAspect="1"/>
          </p:cNvPicPr>
          <p:nvPr userDrawn="1"/>
        </p:nvPicPr>
        <p:blipFill>
          <a:blip r:embed="rId16"/>
          <a:stretch>
            <a:fillRect/>
          </a:stretch>
        </p:blipFill>
        <p:spPr>
          <a:xfrm>
            <a:off x="9678611" y="346806"/>
            <a:ext cx="665861" cy="393715"/>
          </a:xfrm>
          <a:prstGeom prst="rect">
            <a:avLst/>
          </a:prstGeom>
        </p:spPr>
      </p:pic>
      <p:pic>
        <p:nvPicPr>
          <p:cNvPr id="24" name="图片 23">
            <a:extLst>
              <a:ext uri="{FF2B5EF4-FFF2-40B4-BE49-F238E27FC236}">
                <a16:creationId xmlns:a16="http://schemas.microsoft.com/office/drawing/2014/main" id="{D8A16F90-75F6-462D-84CC-DF2AF7E2DA61}"/>
              </a:ext>
            </a:extLst>
          </p:cNvPr>
          <p:cNvPicPr>
            <a:picLocks noChangeAspect="1"/>
          </p:cNvPicPr>
          <p:nvPr userDrawn="1"/>
        </p:nvPicPr>
        <p:blipFill rotWithShape="1">
          <a:blip r:embed="rId17"/>
          <a:srcRect l="5663" t="13092" r="64184" b="10171"/>
          <a:stretch/>
        </p:blipFill>
        <p:spPr>
          <a:xfrm>
            <a:off x="10992544" y="314855"/>
            <a:ext cx="593874" cy="399569"/>
          </a:xfrm>
          <a:prstGeom prst="rect">
            <a:avLst/>
          </a:prstGeom>
        </p:spPr>
      </p:pic>
      <p:pic>
        <p:nvPicPr>
          <p:cNvPr id="25" name="图片 24">
            <a:extLst>
              <a:ext uri="{FF2B5EF4-FFF2-40B4-BE49-F238E27FC236}">
                <a16:creationId xmlns:a16="http://schemas.microsoft.com/office/drawing/2014/main" id="{C1B79BDB-BF44-4A39-AA0B-0CCE2AC3102B}"/>
              </a:ext>
            </a:extLst>
          </p:cNvPr>
          <p:cNvPicPr>
            <a:picLocks noChangeAspect="1"/>
          </p:cNvPicPr>
          <p:nvPr userDrawn="1"/>
        </p:nvPicPr>
        <p:blipFill>
          <a:blip r:embed="rId18"/>
          <a:stretch>
            <a:fillRect/>
          </a:stretch>
        </p:blipFill>
        <p:spPr>
          <a:xfrm>
            <a:off x="11625240" y="264193"/>
            <a:ext cx="447424" cy="447424"/>
          </a:xfrm>
          <a:prstGeom prst="rect">
            <a:avLst/>
          </a:prstGeom>
        </p:spPr>
      </p:pic>
    </p:spTree>
    <p:extLst>
      <p:ext uri="{BB962C8B-B14F-4D97-AF65-F5344CB8AC3E}">
        <p14:creationId xmlns:p14="http://schemas.microsoft.com/office/powerpoint/2010/main" val="34397072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p:titleStyle>
    <p:bodyStyle>
      <a:lvl1pPr marL="18288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l"/>
        <a:defRPr sz="2800" kern="1200" baseline="0">
          <a:solidFill>
            <a:schemeClr val="tx1"/>
          </a:solidFill>
          <a:latin typeface="+mn-lt"/>
          <a:ea typeface="+mn-ea"/>
          <a:cs typeface="+mn-cs"/>
        </a:defRPr>
      </a:lvl1pPr>
      <a:lvl2pPr marL="6858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n"/>
        <a:defRPr sz="2400" kern="1200">
          <a:solidFill>
            <a:schemeClr val="tx1"/>
          </a:solidFill>
          <a:latin typeface="+mn-lt"/>
          <a:ea typeface="+mn-ea"/>
          <a:cs typeface="+mn-cs"/>
        </a:defRPr>
      </a:lvl2pPr>
      <a:lvl3pPr marL="11430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u"/>
        <a:defRPr sz="1800" kern="1200">
          <a:solidFill>
            <a:schemeClr val="tx1"/>
          </a:solidFill>
          <a:latin typeface="+mn-lt"/>
          <a:ea typeface="+mn-ea"/>
          <a:cs typeface="+mn-cs"/>
        </a:defRPr>
      </a:lvl3pPr>
      <a:lvl4pPr marL="16002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Ø"/>
        <a:defRPr sz="1800" kern="1200">
          <a:solidFill>
            <a:schemeClr val="tx1"/>
          </a:solidFill>
          <a:latin typeface="+mn-lt"/>
          <a:ea typeface="+mn-ea"/>
          <a:cs typeface="+mn-cs"/>
        </a:defRPr>
      </a:lvl4pPr>
      <a:lvl5pPr marL="20574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ü"/>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455" y="1880755"/>
            <a:ext cx="11152909" cy="4491617"/>
          </a:xfrm>
          <a:prstGeom prst="rect">
            <a:avLst/>
          </a:prstGeom>
        </p:spPr>
        <p:txBody>
          <a:bodyPr vert="horz" lIns="91440" tIns="45720" rIns="91440" bIns="45720" rtlCol="0" anchor="t">
            <a:normAutofit/>
          </a:bodyPr>
          <a:lstStyle/>
          <a:p>
            <a:pPr lvl="0"/>
            <a:r>
              <a:rPr lang="en-US" altLang="zh-CN" dirty="0"/>
              <a:t>Click here to add text</a:t>
            </a:r>
            <a:endParaRPr lang="zh-CN" altLang="en-US" dirty="0"/>
          </a:p>
          <a:p>
            <a:pPr lvl="1"/>
            <a:r>
              <a:rPr lang="en-US" altLang="zh-CN" dirty="0"/>
              <a:t>Click here to add text</a:t>
            </a:r>
            <a:endParaRPr lang="zh-CN" altLang="en-US" dirty="0"/>
          </a:p>
          <a:p>
            <a:pPr lvl="2"/>
            <a:r>
              <a:rPr lang="en-US" altLang="zh-CN" dirty="0"/>
              <a:t>Click here to add text</a:t>
            </a:r>
            <a:endParaRPr lang="zh-CN" altLang="en-US" dirty="0"/>
          </a:p>
          <a:p>
            <a:pPr lvl="3"/>
            <a:r>
              <a:rPr lang="en-US" altLang="zh-CN" dirty="0"/>
              <a:t>Click here to add text</a:t>
            </a:r>
            <a:endParaRPr lang="zh-CN" altLang="en-US" dirty="0"/>
          </a:p>
          <a:p>
            <a:pPr lvl="4"/>
            <a:r>
              <a:rPr lang="en-US" altLang="zh-CN" dirty="0"/>
              <a:t>Click here to add text</a:t>
            </a:r>
            <a:endParaRPr lang="en-US" dirty="0"/>
          </a:p>
        </p:txBody>
      </p:sp>
      <p:grpSp>
        <p:nvGrpSpPr>
          <p:cNvPr id="9" name="组合 8"/>
          <p:cNvGrpSpPr/>
          <p:nvPr/>
        </p:nvGrpSpPr>
        <p:grpSpPr>
          <a:xfrm>
            <a:off x="1" y="821645"/>
            <a:ext cx="12192000" cy="87076"/>
            <a:chOff x="0" y="821645"/>
            <a:chExt cx="9191194" cy="135018"/>
          </a:xfrm>
        </p:grpSpPr>
        <p:grpSp>
          <p:nvGrpSpPr>
            <p:cNvPr id="10" name="组合 9"/>
            <p:cNvGrpSpPr/>
            <p:nvPr/>
          </p:nvGrpSpPr>
          <p:grpSpPr>
            <a:xfrm>
              <a:off x="0" y="836712"/>
              <a:ext cx="9191194" cy="110437"/>
              <a:chOff x="0" y="836712"/>
              <a:chExt cx="9191194" cy="110437"/>
            </a:xfrm>
          </p:grpSpPr>
          <p:sp>
            <p:nvSpPr>
              <p:cNvPr id="14" name="矩形 13"/>
              <p:cNvSpPr/>
              <p:nvPr/>
            </p:nvSpPr>
            <p:spPr>
              <a:xfrm>
                <a:off x="922847" y="836712"/>
                <a:ext cx="8268347" cy="110436"/>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3" name="矩形 12"/>
              <p:cNvSpPr/>
              <p:nvPr/>
            </p:nvSpPr>
            <p:spPr>
              <a:xfrm>
                <a:off x="0" y="836713"/>
                <a:ext cx="975360" cy="110436"/>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cxnSp>
          <p:nvCxnSpPr>
            <p:cNvPr id="11" name="直接连接符 10"/>
            <p:cNvCxnSpPr/>
            <p:nvPr/>
          </p:nvCxnSpPr>
          <p:spPr>
            <a:xfrm flipV="1">
              <a:off x="975360" y="821645"/>
              <a:ext cx="0" cy="13501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 name="矩形 16"/>
          <p:cNvSpPr/>
          <p:nvPr/>
        </p:nvSpPr>
        <p:spPr>
          <a:xfrm>
            <a:off x="1" y="6432191"/>
            <a:ext cx="10914276" cy="442486"/>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atin typeface="Calibri" panose="020F0502020204030204" pitchFamily="34" charset="0"/>
              <a:cs typeface="Calibri" panose="020F0502020204030204" pitchFamily="34" charset="0"/>
            </a:endParaRPr>
          </a:p>
        </p:txBody>
      </p:sp>
      <p:sp>
        <p:nvSpPr>
          <p:cNvPr id="18" name="矩形 17"/>
          <p:cNvSpPr/>
          <p:nvPr/>
        </p:nvSpPr>
        <p:spPr>
          <a:xfrm>
            <a:off x="10909477" y="6432190"/>
            <a:ext cx="1277721" cy="442487"/>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bg1"/>
              </a:solidFill>
              <a:latin typeface="Calibri" panose="020F0502020204030204" pitchFamily="34" charset="0"/>
              <a:cs typeface="Calibri" panose="020F0502020204030204" pitchFamily="34" charset="0"/>
            </a:endParaRPr>
          </a:p>
        </p:txBody>
      </p:sp>
      <p:sp>
        <p:nvSpPr>
          <p:cNvPr id="19" name="Slide Number Placeholder 5"/>
          <p:cNvSpPr txBox="1"/>
          <p:nvPr/>
        </p:nvSpPr>
        <p:spPr>
          <a:xfrm>
            <a:off x="10311534" y="6433915"/>
            <a:ext cx="1796516" cy="421341"/>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2000" kern="1200" smtClean="0">
                <a:solidFill>
                  <a:schemeClr val="bg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71D156-31C7-4A0D-88C3-08F7D3EE48DA}" type="slidenum">
              <a:rPr lang="en-US" altLang="zh-CN" sz="1600" b="1" smtClean="0">
                <a:latin typeface="Calibri" panose="020F0502020204030204" pitchFamily="34" charset="0"/>
                <a:cs typeface="Calibri" panose="020F0502020204030204" pitchFamily="34" charset="0"/>
              </a:rPr>
              <a:t>‹#›</a:t>
            </a:fld>
            <a:endParaRPr lang="zh-CN" altLang="en-US" sz="1600" b="1" dirty="0">
              <a:latin typeface="Calibri" panose="020F0502020204030204" pitchFamily="34" charset="0"/>
              <a:cs typeface="Calibri" panose="020F0502020204030204" pitchFamily="34" charset="0"/>
            </a:endParaRPr>
          </a:p>
        </p:txBody>
      </p:sp>
      <p:sp>
        <p:nvSpPr>
          <p:cNvPr id="21" name="直角三角形 20"/>
          <p:cNvSpPr/>
          <p:nvPr/>
        </p:nvSpPr>
        <p:spPr>
          <a:xfrm flipV="1">
            <a:off x="10909477" y="6433915"/>
            <a:ext cx="526943" cy="421341"/>
          </a:xfrm>
          <a:prstGeom prst="rtTriangl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atin typeface="Calibri" panose="020F0502020204030204" pitchFamily="34" charset="0"/>
              <a:cs typeface="Calibri" panose="020F0502020204030204" pitchFamily="34" charset="0"/>
            </a:endParaRPr>
          </a:p>
        </p:txBody>
      </p:sp>
      <p:cxnSp>
        <p:nvCxnSpPr>
          <p:cNvPr id="22" name="直接连接符 21"/>
          <p:cNvCxnSpPr/>
          <p:nvPr/>
        </p:nvCxnSpPr>
        <p:spPr>
          <a:xfrm>
            <a:off x="11445105" y="6433915"/>
            <a:ext cx="0" cy="42134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26" name="图片 25"/>
          <p:cNvPicPr>
            <a:picLocks noChangeAspect="1"/>
          </p:cNvPicPr>
          <p:nvPr userDrawn="1"/>
        </p:nvPicPr>
        <p:blipFill>
          <a:blip r:embed="rId27"/>
          <a:stretch>
            <a:fillRect/>
          </a:stretch>
        </p:blipFill>
        <p:spPr>
          <a:xfrm>
            <a:off x="11087068" y="50631"/>
            <a:ext cx="922538" cy="720912"/>
          </a:xfrm>
          <a:prstGeom prst="rect">
            <a:avLst/>
          </a:prstGeom>
        </p:spPr>
      </p:pic>
      <p:pic>
        <p:nvPicPr>
          <p:cNvPr id="27" name="图片 26"/>
          <p:cNvPicPr>
            <a:picLocks noChangeAspect="1"/>
          </p:cNvPicPr>
          <p:nvPr userDrawn="1"/>
        </p:nvPicPr>
        <p:blipFill>
          <a:blip r:embed="rId28"/>
          <a:stretch>
            <a:fillRect/>
          </a:stretch>
        </p:blipFill>
        <p:spPr>
          <a:xfrm>
            <a:off x="7752184" y="111033"/>
            <a:ext cx="3288365" cy="653671"/>
          </a:xfrm>
          <a:prstGeom prst="rect">
            <a:avLst/>
          </a:prstGeom>
        </p:spPr>
      </p:pic>
      <p:pic>
        <p:nvPicPr>
          <p:cNvPr id="28" name="图片 27"/>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49786" y="108726"/>
            <a:ext cx="955964" cy="631767"/>
          </a:xfrm>
          <a:prstGeom prst="rect">
            <a:avLst/>
          </a:prstGeom>
        </p:spPr>
      </p:pic>
    </p:spTree>
    <p:extLst>
      <p:ext uri="{BB962C8B-B14F-4D97-AF65-F5344CB8AC3E}">
        <p14:creationId xmlns:p14="http://schemas.microsoft.com/office/powerpoint/2010/main" val="246146792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Lst>
  <p:txStyles>
    <p:title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p:titleStyle>
    <p:bodyStyle>
      <a:lvl1pPr marL="18288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l"/>
        <a:defRPr sz="2800" kern="1200" baseline="0">
          <a:solidFill>
            <a:schemeClr val="tx1"/>
          </a:solidFill>
          <a:latin typeface="+mn-lt"/>
          <a:ea typeface="+mn-ea"/>
          <a:cs typeface="+mn-cs"/>
        </a:defRPr>
      </a:lvl1pPr>
      <a:lvl2pPr marL="6858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n"/>
        <a:defRPr sz="2400" kern="1200">
          <a:solidFill>
            <a:schemeClr val="tx1"/>
          </a:solidFill>
          <a:latin typeface="+mn-lt"/>
          <a:ea typeface="+mn-ea"/>
          <a:cs typeface="+mn-cs"/>
        </a:defRPr>
      </a:lvl2pPr>
      <a:lvl3pPr marL="11430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u"/>
        <a:defRPr sz="1800" kern="1200">
          <a:solidFill>
            <a:schemeClr val="tx1"/>
          </a:solidFill>
          <a:latin typeface="+mn-lt"/>
          <a:ea typeface="+mn-ea"/>
          <a:cs typeface="+mn-cs"/>
        </a:defRPr>
      </a:lvl3pPr>
      <a:lvl4pPr marL="16002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Ø"/>
        <a:defRPr sz="1800" kern="1200">
          <a:solidFill>
            <a:schemeClr val="tx1"/>
          </a:solidFill>
          <a:latin typeface="+mn-lt"/>
          <a:ea typeface="+mn-ea"/>
          <a:cs typeface="+mn-cs"/>
        </a:defRPr>
      </a:lvl4pPr>
      <a:lvl5pPr marL="20574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ü"/>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2.xml"/><Relationship Id="rId4" Type="http://schemas.openxmlformats.org/officeDocument/2006/relationships/image" Target="../media/image30.sv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2.xml"/><Relationship Id="rId4" Type="http://schemas.openxmlformats.org/officeDocument/2006/relationships/image" Target="../media/image30.svg"/></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3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tags" Target="../tags/tag3.xml"/><Relationship Id="rId7" Type="http://schemas.openxmlformats.org/officeDocument/2006/relationships/notesSlide" Target="../notesSlides/notesSlide1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35.xml"/><Relationship Id="rId11" Type="http://schemas.openxmlformats.org/officeDocument/2006/relationships/image" Target="../media/image53.png"/><Relationship Id="rId5" Type="http://schemas.openxmlformats.org/officeDocument/2006/relationships/tags" Target="../tags/tag5.xml"/><Relationship Id="rId10" Type="http://schemas.openxmlformats.org/officeDocument/2006/relationships/image" Target="../media/image52.png"/><Relationship Id="rId4" Type="http://schemas.openxmlformats.org/officeDocument/2006/relationships/tags" Target="../tags/tag4.xml"/><Relationship Id="rId9"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35.xml"/><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7.tiff"/><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QuickStyle" Target="../diagrams/quickStyle1.xml"/><Relationship Id="rId11" Type="http://schemas.openxmlformats.org/officeDocument/2006/relationships/image" Target="../media/image20.png"/><Relationship Id="rId5" Type="http://schemas.openxmlformats.org/officeDocument/2006/relationships/diagramLayout" Target="../diagrams/layout1.xml"/><Relationship Id="rId10" Type="http://schemas.openxmlformats.org/officeDocument/2006/relationships/image" Target="../media/image19.png"/><Relationship Id="rId4" Type="http://schemas.openxmlformats.org/officeDocument/2006/relationships/diagramData" Target="../diagrams/data1.xml"/><Relationship Id="rId9"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35.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35.xml"/><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35.xml"/><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jp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emf"/><Relationship Id="rId4" Type="http://schemas.openxmlformats.org/officeDocument/2006/relationships/image" Target="../media/image69.jpeg"/><Relationship Id="rId9" Type="http://schemas.openxmlformats.org/officeDocument/2006/relationships/image" Target="../media/image74.png"/></Relationships>
</file>

<file path=ppt/slides/_rels/slide38.xml.rels><?xml version="1.0" encoding="UTF-8" standalone="yes"?>
<Relationships xmlns="http://schemas.openxmlformats.org/package/2006/relationships"><Relationship Id="rId3" Type="http://schemas.openxmlformats.org/officeDocument/2006/relationships/hyperlink" Target="https://github.com/zhangzhengde0225/HaiChatGPT" TargetMode="External"/><Relationship Id="rId7" Type="http://schemas.openxmlformats.org/officeDocument/2006/relationships/hyperlink" Target="https://code.ihep.ac.cn/zdzhang/hai"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hyperlink" Target="http://ai.ihep.ac.cn/"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ai.ihep.ac.cn/"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hyperlink" Target="https://ai.ihep.ac.cn/" TargetMode="External"/><Relationship Id="rId4" Type="http://schemas.openxmlformats.org/officeDocument/2006/relationships/image" Target="../media/image8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4.png"/><Relationship Id="rId7" Type="http://schemas.openxmlformats.org/officeDocument/2006/relationships/image" Target="../media/image87.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hyperlink" Target="https://ai.ihep.ac.cn/" TargetMode="External"/><Relationship Id="rId9" Type="http://schemas.openxmlformats.org/officeDocument/2006/relationships/image" Target="../media/image89.png"/></Relationships>
</file>

<file path=ppt/slides/_rels/slide4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2.png"/><Relationship Id="rId3" Type="http://schemas.openxmlformats.org/officeDocument/2006/relationships/image" Target="../media/image92.png"/><Relationship Id="rId7" Type="http://schemas.openxmlformats.org/officeDocument/2006/relationships/image" Target="../media/image96.png"/><Relationship Id="rId12" Type="http://schemas.openxmlformats.org/officeDocument/2006/relationships/image" Target="../media/image101.png"/><Relationship Id="rId2" Type="http://schemas.openxmlformats.org/officeDocument/2006/relationships/image" Target="../media/image91.png"/><Relationship Id="rId1" Type="http://schemas.openxmlformats.org/officeDocument/2006/relationships/slideLayout" Target="../slideLayouts/slideLayout1.xml"/><Relationship Id="rId6" Type="http://schemas.openxmlformats.org/officeDocument/2006/relationships/image" Target="../media/image95.png"/><Relationship Id="rId11" Type="http://schemas.openxmlformats.org/officeDocument/2006/relationships/image" Target="../media/image100.png"/><Relationship Id="rId5" Type="http://schemas.openxmlformats.org/officeDocument/2006/relationships/image" Target="../media/image94.pn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png"/></Relationships>
</file>

<file path=ppt/slides/_rels/slide4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105.png"/><Relationship Id="rId4" Type="http://schemas.openxmlformats.org/officeDocument/2006/relationships/image" Target="../media/image104.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07.png"/><Relationship Id="rId4" Type="http://schemas.openxmlformats.org/officeDocument/2006/relationships/image" Target="../media/image106.png"/></Relationships>
</file>

<file path=ppt/slides/_rels/slide4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hyperlink" Target="https://code.ihep.ac.cn/zdzhang/hai"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2.xml"/><Relationship Id="rId5" Type="http://schemas.openxmlformats.org/officeDocument/2006/relationships/hyperlink" Target="https://arxiv.org/abs/2203.02155" TargetMode="External"/><Relationship Id="rId4" Type="http://schemas.openxmlformats.org/officeDocument/2006/relationships/image" Target="../media/image24.png"/></Relationships>
</file>

<file path=ppt/slides/_rels/slide5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22.png"/><Relationship Id="rId3" Type="http://schemas.openxmlformats.org/officeDocument/2006/relationships/image" Target="../media/image112.png"/><Relationship Id="rId7" Type="http://schemas.openxmlformats.org/officeDocument/2006/relationships/image" Target="../media/image116.png"/><Relationship Id="rId12" Type="http://schemas.openxmlformats.org/officeDocument/2006/relationships/image" Target="../media/image121.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115.png"/><Relationship Id="rId11" Type="http://schemas.openxmlformats.org/officeDocument/2006/relationships/image" Target="../media/image120.png"/><Relationship Id="rId5" Type="http://schemas.openxmlformats.org/officeDocument/2006/relationships/image" Target="../media/image114.png"/><Relationship Id="rId10" Type="http://schemas.openxmlformats.org/officeDocument/2006/relationships/image" Target="../media/image119.png"/><Relationship Id="rId4" Type="http://schemas.openxmlformats.org/officeDocument/2006/relationships/image" Target="../media/image113.png"/><Relationship Id="rId9" Type="http://schemas.openxmlformats.org/officeDocument/2006/relationships/image" Target="../media/image118.png"/><Relationship Id="rId14" Type="http://schemas.openxmlformats.org/officeDocument/2006/relationships/image" Target="../media/image123.png"/></Relationships>
</file>

<file path=ppt/slides/_rels/slide5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127.png"/><Relationship Id="rId4" Type="http://schemas.openxmlformats.org/officeDocument/2006/relationships/image" Target="../media/image126.png"/></Relationships>
</file>

<file path=ppt/slides/_rels/slide5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9AD3EFC-C2A8-4BB3-BA20-17A8803EE87C}"/>
              </a:ext>
            </a:extLst>
          </p:cNvPr>
          <p:cNvSpPr>
            <a:spLocks noGrp="1"/>
          </p:cNvSpPr>
          <p:nvPr>
            <p:ph type="ctrTitle"/>
          </p:nvPr>
        </p:nvSpPr>
        <p:spPr/>
        <p:txBody>
          <a:bodyPr>
            <a:normAutofit/>
          </a:bodyPr>
          <a:lstStyle/>
          <a:p>
            <a:r>
              <a:rPr lang="en-US" altLang="zh-CN">
                <a:solidFill>
                  <a:srgbClr val="C00000"/>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rPr>
              <a:t>AI</a:t>
            </a:r>
            <a:r>
              <a:rPr lang="zh-CN" altLang="en-US">
                <a:solidFill>
                  <a:srgbClr val="C00000"/>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rPr>
              <a:t>大模型的原理和应用</a:t>
            </a:r>
            <a:endParaRPr lang="zh-CN" altLang="en-US">
              <a:solidFill>
                <a:srgbClr val="C00000"/>
              </a:solidFill>
              <a:effectLst>
                <a:outerShdw blurRad="38100" dist="38100" dir="2700000" algn="tl">
                  <a:srgbClr val="000000">
                    <a:alpha val="43137"/>
                  </a:srgbClr>
                </a:outerShdw>
              </a:effectLst>
            </a:endParaRPr>
          </a:p>
        </p:txBody>
      </p:sp>
      <p:sp>
        <p:nvSpPr>
          <p:cNvPr id="6" name="标题 6">
            <a:extLst>
              <a:ext uri="{FF2B5EF4-FFF2-40B4-BE49-F238E27FC236}">
                <a16:creationId xmlns:a16="http://schemas.microsoft.com/office/drawing/2014/main" id="{0E6387AB-D867-E458-EC6F-DFA150744664}"/>
              </a:ext>
            </a:extLst>
          </p:cNvPr>
          <p:cNvSpPr txBox="1">
            <a:spLocks/>
          </p:cNvSpPr>
          <p:nvPr/>
        </p:nvSpPr>
        <p:spPr>
          <a:xfrm>
            <a:off x="802551" y="173230"/>
            <a:ext cx="10307196" cy="146183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b="1" kern="1200">
                <a:solidFill>
                  <a:srgbClr val="A40000"/>
                </a:solidFill>
                <a:latin typeface="+mn-lt"/>
                <a:ea typeface="+mj-ea"/>
                <a:cs typeface="+mj-cs"/>
              </a:defRPr>
            </a:lvl1pPr>
          </a:lstStyle>
          <a:p>
            <a:pPr algn="l"/>
            <a:r>
              <a:rPr lang="en-US" altLang="zh-CN" sz="3200">
                <a:solidFill>
                  <a:srgbClr val="C00000"/>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rPr>
              <a:t>2023</a:t>
            </a:r>
            <a:r>
              <a:rPr lang="zh-CN" altLang="en-US" sz="3200">
                <a:solidFill>
                  <a:srgbClr val="C00000"/>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rPr>
              <a:t>高能物理计算暑期学校</a:t>
            </a:r>
          </a:p>
        </p:txBody>
      </p:sp>
      <p:sp>
        <p:nvSpPr>
          <p:cNvPr id="7" name="副标题 2">
            <a:extLst>
              <a:ext uri="{FF2B5EF4-FFF2-40B4-BE49-F238E27FC236}">
                <a16:creationId xmlns:a16="http://schemas.microsoft.com/office/drawing/2014/main" id="{030B6896-D5E9-4D89-81F7-A546BEE1946F}"/>
              </a:ext>
            </a:extLst>
          </p:cNvPr>
          <p:cNvSpPr>
            <a:spLocks noGrp="1"/>
          </p:cNvSpPr>
          <p:nvPr/>
        </p:nvSpPr>
        <p:spPr>
          <a:xfrm>
            <a:off x="1239521" y="4094792"/>
            <a:ext cx="4561433" cy="340814"/>
          </a:xfrm>
          <a:prstGeom prst="rect">
            <a:avLst/>
          </a:prstGeom>
        </p:spPr>
        <p:txBody>
          <a:bodyPr vert="horz" lIns="91440" tIns="45720" rIns="91440" bIns="45720" rtlCol="0" anchor="ctr">
            <a:normAutofit fontScale="92500" lnSpcReduction="20000"/>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2400" b="0" kern="1200">
                <a:solidFill>
                  <a:srgbClr val="A40000"/>
                </a:solidFill>
                <a:latin typeface="+mn-lt"/>
                <a:ea typeface="黑体" panose="02010609060101010101" pitchFamily="49" charset="-122"/>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张正德</a:t>
            </a:r>
          </a:p>
        </p:txBody>
      </p:sp>
      <p:sp>
        <p:nvSpPr>
          <p:cNvPr id="8" name="文本占位符 3">
            <a:extLst>
              <a:ext uri="{FF2B5EF4-FFF2-40B4-BE49-F238E27FC236}">
                <a16:creationId xmlns:a16="http://schemas.microsoft.com/office/drawing/2014/main" id="{8E84C7D5-5779-457E-8333-7B952C790AFA}"/>
              </a:ext>
            </a:extLst>
          </p:cNvPr>
          <p:cNvSpPr>
            <a:spLocks noGrp="1"/>
          </p:cNvSpPr>
          <p:nvPr/>
        </p:nvSpPr>
        <p:spPr>
          <a:xfrm>
            <a:off x="1239521" y="4536761"/>
            <a:ext cx="5803631" cy="373753"/>
          </a:xfrm>
          <a:prstGeom prst="rect">
            <a:avLst/>
          </a:prstGeom>
        </p:spPr>
        <p:txBody>
          <a:bodyPr vert="horz" lIns="91440" tIns="45720" rIns="91440" bIns="45720" rtlCol="0" anchor="ctr">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0" kern="1200">
                <a:solidFill>
                  <a:srgbClr val="A4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中国科学院高能物理研究所 计算中心</a:t>
            </a:r>
          </a:p>
        </p:txBody>
      </p:sp>
      <p:sp>
        <p:nvSpPr>
          <p:cNvPr id="9" name="文本占位符 4">
            <a:extLst>
              <a:ext uri="{FF2B5EF4-FFF2-40B4-BE49-F238E27FC236}">
                <a16:creationId xmlns:a16="http://schemas.microsoft.com/office/drawing/2014/main" id="{9DCF1119-A27D-4FC2-B564-BC5B72CCA021}"/>
              </a:ext>
            </a:extLst>
          </p:cNvPr>
          <p:cNvSpPr>
            <a:spLocks noGrp="1"/>
          </p:cNvSpPr>
          <p:nvPr/>
        </p:nvSpPr>
        <p:spPr>
          <a:xfrm>
            <a:off x="1239521" y="5011670"/>
            <a:ext cx="4555735" cy="373753"/>
          </a:xfrm>
          <a:prstGeom prst="rect">
            <a:avLst/>
          </a:prstGeom>
        </p:spPr>
        <p:txBody>
          <a:bodyPr vert="horz" lIns="91440" tIns="45720" rIns="91440" bIns="45720" rtlCol="0" anchor="ctr">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0" kern="1200">
                <a:solidFill>
                  <a:srgbClr val="A4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2023</a:t>
            </a:r>
            <a:r>
              <a:rPr lang="zh-CN" altLang="en-US">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年</a:t>
            </a:r>
            <a:r>
              <a:rPr lang="en-US" altLang="zh-CN">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8</a:t>
            </a:r>
            <a:r>
              <a:rPr lang="zh-CN" altLang="en-US">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月</a:t>
            </a:r>
            <a:r>
              <a:rPr lang="en-US" altLang="zh-CN">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18</a:t>
            </a:r>
            <a:r>
              <a:rPr lang="zh-CN" altLang="en-US">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日</a:t>
            </a:r>
          </a:p>
        </p:txBody>
      </p:sp>
      <p:sp>
        <p:nvSpPr>
          <p:cNvPr id="3" name="文本占位符 4">
            <a:extLst>
              <a:ext uri="{FF2B5EF4-FFF2-40B4-BE49-F238E27FC236}">
                <a16:creationId xmlns:a16="http://schemas.microsoft.com/office/drawing/2014/main" id="{5F92E549-C6C2-3105-4400-1ABA487E43A9}"/>
              </a:ext>
            </a:extLst>
          </p:cNvPr>
          <p:cNvSpPr>
            <a:spLocks noGrp="1"/>
          </p:cNvSpPr>
          <p:nvPr/>
        </p:nvSpPr>
        <p:spPr>
          <a:xfrm>
            <a:off x="1239520" y="5486579"/>
            <a:ext cx="4555735" cy="373753"/>
          </a:xfrm>
          <a:prstGeom prst="rect">
            <a:avLst/>
          </a:prstGeom>
        </p:spPr>
        <p:txBody>
          <a:bodyPr vert="horz" lIns="91440" tIns="45720" rIns="91440" bIns="45720" rtlCol="0" anchor="ctr">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0" kern="1200">
                <a:solidFill>
                  <a:srgbClr val="A4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北京 </a:t>
            </a:r>
            <a:r>
              <a:rPr lang="en-US" altLang="zh-CN">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 </a:t>
            </a:r>
            <a:r>
              <a:rPr lang="zh-CN" altLang="en-US">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平谷</a:t>
            </a:r>
          </a:p>
        </p:txBody>
      </p:sp>
    </p:spTree>
    <p:extLst>
      <p:ext uri="{BB962C8B-B14F-4D97-AF65-F5344CB8AC3E}">
        <p14:creationId xmlns:p14="http://schemas.microsoft.com/office/powerpoint/2010/main" val="35566019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AC29CDB-E0F1-6C9B-1A8B-881271027F2F}"/>
              </a:ext>
            </a:extLst>
          </p:cNvPr>
          <p:cNvSpPr>
            <a:spLocks noGrp="1"/>
          </p:cNvSpPr>
          <p:nvPr>
            <p:ph type="title"/>
          </p:nvPr>
        </p:nvSpPr>
        <p:spPr/>
        <p:txBody>
          <a:bodyPr/>
          <a:lstStyle/>
          <a:p>
            <a:r>
              <a:rPr lang="en-US" altLang="zh-TW" dirty="0">
                <a:latin typeface="微軟正黑體" panose="020B0604030504040204" pitchFamily="34" charset="-120"/>
                <a:ea typeface="微軟正黑體" panose="020B0604030504040204" pitchFamily="34" charset="-120"/>
              </a:rPr>
              <a:t>1.</a:t>
            </a:r>
            <a:r>
              <a:rPr lang="zh-TW" altLang="en-US" dirty="0">
                <a:latin typeface="微軟正黑體" panose="020B0604030504040204" pitchFamily="34" charset="-120"/>
                <a:ea typeface="微軟正黑體" panose="020B0604030504040204" pitchFamily="34" charset="-120"/>
              </a:rPr>
              <a:t>学习文字接龙</a:t>
            </a:r>
            <a:endParaRPr lang="zh-TW" altLang="en-US" dirty="0"/>
          </a:p>
        </p:txBody>
      </p:sp>
      <p:sp>
        <p:nvSpPr>
          <p:cNvPr id="3" name="內容版面配置區 2">
            <a:extLst>
              <a:ext uri="{FF2B5EF4-FFF2-40B4-BE49-F238E27FC236}">
                <a16:creationId xmlns:a16="http://schemas.microsoft.com/office/drawing/2014/main" id="{BEDB1627-84FA-04D0-3B03-A11E84349BB3}"/>
              </a:ext>
            </a:extLst>
          </p:cNvPr>
          <p:cNvSpPr>
            <a:spLocks noGrp="1"/>
          </p:cNvSpPr>
          <p:nvPr>
            <p:ph idx="1"/>
          </p:nvPr>
        </p:nvSpPr>
        <p:spPr/>
        <p:txBody>
          <a:bodyPr/>
          <a:lstStyle/>
          <a:p>
            <a:r>
              <a:rPr lang="zh-TW" altLang="en-US" dirty="0">
                <a:latin typeface="微軟正黑體" panose="020B0604030504040204" pitchFamily="34" charset="-120"/>
                <a:ea typeface="微軟正黑體" panose="020B0604030504040204" pitchFamily="34" charset="-120"/>
              </a:rPr>
              <a:t>但实际上 </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4" name="矩形: 圓角 3">
            <a:extLst>
              <a:ext uri="{FF2B5EF4-FFF2-40B4-BE49-F238E27FC236}">
                <a16:creationId xmlns:a16="http://schemas.microsoft.com/office/drawing/2014/main" id="{76E4C1FB-D200-0523-6FA8-D60088CAD51C}"/>
              </a:ext>
            </a:extLst>
          </p:cNvPr>
          <p:cNvSpPr/>
          <p:nvPr/>
        </p:nvSpPr>
        <p:spPr>
          <a:xfrm>
            <a:off x="5354519" y="3452452"/>
            <a:ext cx="1693981" cy="1097684"/>
          </a:xfrm>
          <a:prstGeom prst="roundRect">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a:ea typeface="微软雅黑"/>
                <a:cs typeface="+mn-cs"/>
              </a:rPr>
              <a:t>GPT</a:t>
            </a:r>
            <a:endParaRPr kumimoji="0" lang="zh-TW" altLang="en-US" sz="24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5" name="文字方塊 4">
            <a:extLst>
              <a:ext uri="{FF2B5EF4-FFF2-40B4-BE49-F238E27FC236}">
                <a16:creationId xmlns:a16="http://schemas.microsoft.com/office/drawing/2014/main" id="{91255A5D-9E85-5A44-F993-FCDC01832432}"/>
              </a:ext>
            </a:extLst>
          </p:cNvPr>
          <p:cNvSpPr txBox="1"/>
          <p:nvPr/>
        </p:nvSpPr>
        <p:spPr>
          <a:xfrm>
            <a:off x="838200" y="3728119"/>
            <a:ext cx="36429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Calibri"/>
                <a:ea typeface="微软雅黑"/>
                <a:cs typeface="+mn-cs"/>
              </a:rPr>
              <a:t>世界上最高的山是哪座？</a:t>
            </a:r>
            <a:endParaRPr kumimoji="0" lang="en-US" altLang="zh-TW" sz="2400" b="0" i="0" u="none" strike="noStrike" kern="1200" cap="none" spc="0" normalizeH="0" baseline="0" noProof="0" dirty="0">
              <a:ln>
                <a:noFill/>
              </a:ln>
              <a:solidFill>
                <a:prstClr val="black"/>
              </a:solidFill>
              <a:effectLst/>
              <a:uLnTx/>
              <a:uFillTx/>
              <a:latin typeface="Calibri"/>
              <a:ea typeface="微软雅黑"/>
              <a:cs typeface="+mn-cs"/>
            </a:endParaRPr>
          </a:p>
        </p:txBody>
      </p:sp>
      <p:cxnSp>
        <p:nvCxnSpPr>
          <p:cNvPr id="14" name="直線單箭頭接點 13">
            <a:extLst>
              <a:ext uri="{FF2B5EF4-FFF2-40B4-BE49-F238E27FC236}">
                <a16:creationId xmlns:a16="http://schemas.microsoft.com/office/drawing/2014/main" id="{18568437-89E8-807E-F55C-14DC1A7A6443}"/>
              </a:ext>
            </a:extLst>
          </p:cNvPr>
          <p:cNvCxnSpPr>
            <a:cxnSpLocks/>
          </p:cNvCxnSpPr>
          <p:nvPr/>
        </p:nvCxnSpPr>
        <p:spPr>
          <a:xfrm>
            <a:off x="4402019" y="3989528"/>
            <a:ext cx="79424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文字方塊 15">
            <a:extLst>
              <a:ext uri="{FF2B5EF4-FFF2-40B4-BE49-F238E27FC236}">
                <a16:creationId xmlns:a16="http://schemas.microsoft.com/office/drawing/2014/main" id="{78A81C05-BA80-D14A-4A16-2B8376EBF0B4}"/>
              </a:ext>
            </a:extLst>
          </p:cNvPr>
          <p:cNvSpPr txBox="1"/>
          <p:nvPr/>
        </p:nvSpPr>
        <p:spPr>
          <a:xfrm>
            <a:off x="8214931" y="2738430"/>
            <a:ext cx="22719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Calibri"/>
                <a:ea typeface="微软雅黑"/>
                <a:cs typeface="+mn-cs"/>
              </a:rPr>
              <a:t>珠穆朗玛峰</a:t>
            </a:r>
          </a:p>
        </p:txBody>
      </p:sp>
      <p:sp>
        <p:nvSpPr>
          <p:cNvPr id="7" name="文字方塊 6">
            <a:extLst>
              <a:ext uri="{FF2B5EF4-FFF2-40B4-BE49-F238E27FC236}">
                <a16:creationId xmlns:a16="http://schemas.microsoft.com/office/drawing/2014/main" id="{BB56A790-0441-12F9-9548-42066A0A10A1}"/>
              </a:ext>
            </a:extLst>
          </p:cNvPr>
          <p:cNvSpPr txBox="1"/>
          <p:nvPr/>
        </p:nvSpPr>
        <p:spPr>
          <a:xfrm>
            <a:off x="7592340" y="1752686"/>
            <a:ext cx="34403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每次的输出都不同</a:t>
            </a:r>
          </a:p>
        </p:txBody>
      </p:sp>
      <p:sp>
        <p:nvSpPr>
          <p:cNvPr id="8" name="文字方塊 7">
            <a:extLst>
              <a:ext uri="{FF2B5EF4-FFF2-40B4-BE49-F238E27FC236}">
                <a16:creationId xmlns:a16="http://schemas.microsoft.com/office/drawing/2014/main" id="{7E1C9684-08DB-D4D7-60CE-E9A54308C00A}"/>
              </a:ext>
            </a:extLst>
          </p:cNvPr>
          <p:cNvSpPr txBox="1"/>
          <p:nvPr/>
        </p:nvSpPr>
        <p:spPr>
          <a:xfrm>
            <a:off x="8214931" y="3770461"/>
            <a:ext cx="3910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a:ea typeface="微软雅黑"/>
                <a:cs typeface="+mn-cs"/>
              </a:rPr>
              <a:t>(A)</a:t>
            </a:r>
            <a:r>
              <a:rPr kumimoji="0" lang="zh-TW" altLang="en-US" sz="2400" b="0" i="0" u="none" strike="noStrike" kern="1200" cap="none" spc="0" normalizeH="0" baseline="0" noProof="0" dirty="0">
                <a:ln>
                  <a:noFill/>
                </a:ln>
                <a:solidFill>
                  <a:prstClr val="black"/>
                </a:solidFill>
                <a:effectLst/>
                <a:uLnTx/>
                <a:uFillTx/>
                <a:latin typeface="Calibri"/>
                <a:ea typeface="微软雅黑"/>
                <a:cs typeface="+mn-cs"/>
              </a:rPr>
              <a:t> 黄山 </a:t>
            </a:r>
            <a:r>
              <a:rPr kumimoji="0" lang="en-US" altLang="zh-TW" sz="2400" b="0" i="0" u="none" strike="noStrike" kern="1200" cap="none" spc="0" normalizeH="0" baseline="0" noProof="0" dirty="0">
                <a:ln>
                  <a:noFill/>
                </a:ln>
                <a:solidFill>
                  <a:prstClr val="black"/>
                </a:solidFill>
                <a:effectLst/>
                <a:uLnTx/>
                <a:uFillTx/>
                <a:latin typeface="Calibri"/>
                <a:ea typeface="微软雅黑"/>
                <a:cs typeface="+mn-cs"/>
              </a:rPr>
              <a:t>(B)</a:t>
            </a:r>
            <a:r>
              <a:rPr kumimoji="0" lang="zh-TW" altLang="en-US" sz="2400" b="0" i="0" u="none" strike="noStrike" kern="1200" cap="none" spc="0" normalizeH="0" baseline="0" noProof="0" dirty="0">
                <a:ln>
                  <a:noFill/>
                </a:ln>
                <a:solidFill>
                  <a:prstClr val="black"/>
                </a:solidFill>
                <a:effectLst/>
                <a:uLnTx/>
                <a:uFillTx/>
                <a:latin typeface="Calibri"/>
                <a:ea typeface="微软雅黑"/>
                <a:cs typeface="+mn-cs"/>
              </a:rPr>
              <a:t> 珠穆朗玛峰 </a:t>
            </a:r>
            <a:r>
              <a:rPr kumimoji="0" lang="en-US" altLang="zh-TW" sz="2400" b="0" i="0" u="none" strike="noStrike" kern="1200" cap="none" spc="0" normalizeH="0" baseline="0" noProof="0" dirty="0">
                <a:ln>
                  <a:noFill/>
                </a:ln>
                <a:solidFill>
                  <a:prstClr val="black"/>
                </a:solidFill>
                <a:effectLst/>
                <a:uLnTx/>
                <a:uFillTx/>
                <a:latin typeface="Calibri"/>
                <a:ea typeface="微软雅黑"/>
                <a:cs typeface="+mn-cs"/>
              </a:rPr>
              <a:t>……</a:t>
            </a:r>
            <a:endParaRPr kumimoji="0" lang="zh-TW" altLang="en-US" sz="24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9" name="文字方塊 8">
            <a:extLst>
              <a:ext uri="{FF2B5EF4-FFF2-40B4-BE49-F238E27FC236}">
                <a16:creationId xmlns:a16="http://schemas.microsoft.com/office/drawing/2014/main" id="{E778BE4D-439B-A22C-9935-A66A653FC81A}"/>
              </a:ext>
            </a:extLst>
          </p:cNvPr>
          <p:cNvSpPr txBox="1"/>
          <p:nvPr/>
        </p:nvSpPr>
        <p:spPr>
          <a:xfrm>
            <a:off x="8197347" y="4814735"/>
            <a:ext cx="22303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Calibri"/>
                <a:ea typeface="微软雅黑"/>
                <a:cs typeface="+mn-cs"/>
              </a:rPr>
              <a:t>谁来告诉我呀</a:t>
            </a:r>
          </a:p>
        </p:txBody>
      </p:sp>
      <p:cxnSp>
        <p:nvCxnSpPr>
          <p:cNvPr id="12" name="直線接點 11">
            <a:extLst>
              <a:ext uri="{FF2B5EF4-FFF2-40B4-BE49-F238E27FC236}">
                <a16:creationId xmlns:a16="http://schemas.microsoft.com/office/drawing/2014/main" id="{A0AB8DD3-9AAD-2EEF-1F64-549729B41DD3}"/>
              </a:ext>
            </a:extLst>
          </p:cNvPr>
          <p:cNvCxnSpPr>
            <a:cxnSpLocks/>
          </p:cNvCxnSpPr>
          <p:nvPr/>
        </p:nvCxnSpPr>
        <p:spPr>
          <a:xfrm>
            <a:off x="7674231" y="2919046"/>
            <a:ext cx="0" cy="108224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單箭頭接點 12">
            <a:extLst>
              <a:ext uri="{FF2B5EF4-FFF2-40B4-BE49-F238E27FC236}">
                <a16:creationId xmlns:a16="http://schemas.microsoft.com/office/drawing/2014/main" id="{5C24A9FC-09CA-A823-9A81-7CA9E2FE0E81}"/>
              </a:ext>
            </a:extLst>
          </p:cNvPr>
          <p:cNvCxnSpPr>
            <a:cxnSpLocks/>
            <a:endCxn id="9" idx="1"/>
          </p:cNvCxnSpPr>
          <p:nvPr/>
        </p:nvCxnSpPr>
        <p:spPr>
          <a:xfrm>
            <a:off x="7702063" y="5035298"/>
            <a:ext cx="495284" cy="1027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單箭頭接點 17">
            <a:extLst>
              <a:ext uri="{FF2B5EF4-FFF2-40B4-BE49-F238E27FC236}">
                <a16:creationId xmlns:a16="http://schemas.microsoft.com/office/drawing/2014/main" id="{09A5B4AB-1EC5-45F9-5209-C3029CFDBE09}"/>
              </a:ext>
            </a:extLst>
          </p:cNvPr>
          <p:cNvCxnSpPr>
            <a:cxnSpLocks/>
          </p:cNvCxnSpPr>
          <p:nvPr/>
        </p:nvCxnSpPr>
        <p:spPr>
          <a:xfrm flipV="1">
            <a:off x="7674231" y="3989528"/>
            <a:ext cx="495284" cy="1176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單箭頭接點 23">
            <a:extLst>
              <a:ext uri="{FF2B5EF4-FFF2-40B4-BE49-F238E27FC236}">
                <a16:creationId xmlns:a16="http://schemas.microsoft.com/office/drawing/2014/main" id="{F7F0BDA9-F7AF-F8E9-BE18-B8DCDE52FF19}"/>
              </a:ext>
            </a:extLst>
          </p:cNvPr>
          <p:cNvCxnSpPr>
            <a:cxnSpLocks/>
          </p:cNvCxnSpPr>
          <p:nvPr/>
        </p:nvCxnSpPr>
        <p:spPr>
          <a:xfrm>
            <a:off x="7719647" y="2933488"/>
            <a:ext cx="49528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接點 25">
            <a:extLst>
              <a:ext uri="{FF2B5EF4-FFF2-40B4-BE49-F238E27FC236}">
                <a16:creationId xmlns:a16="http://schemas.microsoft.com/office/drawing/2014/main" id="{306C6FB3-FA8E-71D8-9943-443990936E26}"/>
              </a:ext>
            </a:extLst>
          </p:cNvPr>
          <p:cNvCxnSpPr>
            <a:cxnSpLocks/>
          </p:cNvCxnSpPr>
          <p:nvPr/>
        </p:nvCxnSpPr>
        <p:spPr>
          <a:xfrm>
            <a:off x="7674231" y="3953051"/>
            <a:ext cx="0" cy="108224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文字方塊 27">
            <a:extLst>
              <a:ext uri="{FF2B5EF4-FFF2-40B4-BE49-F238E27FC236}">
                <a16:creationId xmlns:a16="http://schemas.microsoft.com/office/drawing/2014/main" id="{2F3B610B-2837-1548-E070-80F178C689D4}"/>
              </a:ext>
            </a:extLst>
          </p:cNvPr>
          <p:cNvSpPr txBox="1"/>
          <p:nvPr/>
        </p:nvSpPr>
        <p:spPr>
          <a:xfrm>
            <a:off x="1916093" y="5788680"/>
            <a:ext cx="85708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如何引导 </a:t>
            </a:r>
            <a:r>
              <a:rPr kumimoji="0" lang="en-US" altLang="zh-TW" sz="28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GPT</a:t>
            </a:r>
            <a:r>
              <a:rPr kumimoji="0" lang="zh-TW" altLang="en-US" sz="28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 产生有用的输出呢？</a:t>
            </a:r>
          </a:p>
        </p:txBody>
      </p:sp>
      <p:cxnSp>
        <p:nvCxnSpPr>
          <p:cNvPr id="30" name="直線單箭頭接點 29">
            <a:extLst>
              <a:ext uri="{FF2B5EF4-FFF2-40B4-BE49-F238E27FC236}">
                <a16:creationId xmlns:a16="http://schemas.microsoft.com/office/drawing/2014/main" id="{52E56DC5-A114-76F2-252F-8223D674527B}"/>
              </a:ext>
            </a:extLst>
          </p:cNvPr>
          <p:cNvCxnSpPr>
            <a:cxnSpLocks/>
          </p:cNvCxnSpPr>
          <p:nvPr/>
        </p:nvCxnSpPr>
        <p:spPr>
          <a:xfrm flipV="1">
            <a:off x="7122456" y="3988221"/>
            <a:ext cx="495284" cy="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122487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51BAACA-90B6-7A20-C34B-505075A7EECB}"/>
              </a:ext>
            </a:extLst>
          </p:cNvPr>
          <p:cNvSpPr>
            <a:spLocks noGrp="1"/>
          </p:cNvSpPr>
          <p:nvPr>
            <p:ph type="title"/>
          </p:nvPr>
        </p:nvSpPr>
        <p:spPr/>
        <p:txBody>
          <a:bodyPr/>
          <a:lstStyle/>
          <a:p>
            <a:r>
              <a:rPr lang="en-US" altLang="zh-TW" dirty="0" err="1">
                <a:latin typeface="微軟正黑體" panose="020B0604030504040204" pitchFamily="34" charset="-120"/>
                <a:ea typeface="微軟正黑體" panose="020B0604030504040204" pitchFamily="34" charset="-120"/>
              </a:rPr>
              <a:t>ChatGPT</a:t>
            </a:r>
            <a:r>
              <a:rPr lang="en-US" altLang="zh-TW" dirty="0">
                <a:latin typeface="微軟正黑體" panose="020B0604030504040204" pitchFamily="34" charset="-120"/>
                <a:ea typeface="微軟正黑體" panose="020B0604030504040204" pitchFamily="34" charset="-120"/>
              </a:rPr>
              <a:t> </a:t>
            </a:r>
            <a:r>
              <a:rPr lang="zh-TW" altLang="en-US" dirty="0">
                <a:latin typeface="微軟正黑體" panose="020B0604030504040204" pitchFamily="34" charset="-120"/>
                <a:ea typeface="微軟正黑體" panose="020B0604030504040204" pitchFamily="34" charset="-120"/>
              </a:rPr>
              <a:t>的学习四阶段</a:t>
            </a:r>
          </a:p>
        </p:txBody>
      </p:sp>
      <p:graphicFrame>
        <p:nvGraphicFramePr>
          <p:cNvPr id="4" name="內容版面配置區 3">
            <a:extLst>
              <a:ext uri="{FF2B5EF4-FFF2-40B4-BE49-F238E27FC236}">
                <a16:creationId xmlns:a16="http://schemas.microsoft.com/office/drawing/2014/main" id="{07649A4F-0F3F-BE58-D354-1F52E73D06C4}"/>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矩形: 圓角 4">
            <a:extLst>
              <a:ext uri="{FF2B5EF4-FFF2-40B4-BE49-F238E27FC236}">
                <a16:creationId xmlns:a16="http://schemas.microsoft.com/office/drawing/2014/main" id="{DDF17AD7-1F65-1E5C-D702-EE03AD14C2C7}"/>
              </a:ext>
            </a:extLst>
          </p:cNvPr>
          <p:cNvSpPr/>
          <p:nvPr/>
        </p:nvSpPr>
        <p:spPr>
          <a:xfrm>
            <a:off x="820617" y="2951038"/>
            <a:ext cx="10533183" cy="95274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微软雅黑"/>
              <a:cs typeface="+mn-cs"/>
            </a:endParaRPr>
          </a:p>
        </p:txBody>
      </p:sp>
    </p:spTree>
    <p:extLst>
      <p:ext uri="{BB962C8B-B14F-4D97-AF65-F5344CB8AC3E}">
        <p14:creationId xmlns:p14="http://schemas.microsoft.com/office/powerpoint/2010/main" val="307960025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62C9C74-31F2-2877-744B-D367FC0F45EE}"/>
              </a:ext>
            </a:extLst>
          </p:cNvPr>
          <p:cNvSpPr>
            <a:spLocks noGrp="1"/>
          </p:cNvSpPr>
          <p:nvPr>
            <p:ph type="title"/>
          </p:nvPr>
        </p:nvSpPr>
        <p:spPr/>
        <p:txBody>
          <a:bodyPr/>
          <a:lstStyle/>
          <a:p>
            <a:r>
              <a:rPr lang="en-US" altLang="zh-TW" dirty="0">
                <a:latin typeface="微軟正黑體" panose="020B0604030504040204" pitchFamily="34" charset="-120"/>
                <a:ea typeface="微軟正黑體" panose="020B0604030504040204" pitchFamily="34" charset="-120"/>
              </a:rPr>
              <a:t>2. </a:t>
            </a:r>
            <a:r>
              <a:rPr lang="zh-TW" altLang="en-US" dirty="0">
                <a:latin typeface="微軟正黑體" panose="020B0604030504040204" pitchFamily="34" charset="-120"/>
                <a:ea typeface="微軟正黑體" panose="020B0604030504040204" pitchFamily="34" charset="-120"/>
              </a:rPr>
              <a:t>人类老师引导文字接龙的方向</a:t>
            </a:r>
            <a:endParaRPr lang="zh-TW" altLang="en-US" dirty="0"/>
          </a:p>
        </p:txBody>
      </p:sp>
      <p:sp>
        <p:nvSpPr>
          <p:cNvPr id="3" name="內容版面配置區 2">
            <a:extLst>
              <a:ext uri="{FF2B5EF4-FFF2-40B4-BE49-F238E27FC236}">
                <a16:creationId xmlns:a16="http://schemas.microsoft.com/office/drawing/2014/main" id="{2E36EC44-6532-A94E-EE96-6EB3B9CF9A5F}"/>
              </a:ext>
            </a:extLst>
          </p:cNvPr>
          <p:cNvSpPr>
            <a:spLocks noGrp="1"/>
          </p:cNvSpPr>
          <p:nvPr>
            <p:ph idx="1"/>
          </p:nvPr>
        </p:nvSpPr>
        <p:spPr/>
        <p:txBody>
          <a:bodyPr/>
          <a:lstStyle/>
          <a:p>
            <a:r>
              <a:rPr lang="zh-TW" altLang="en-US" sz="2800" dirty="0">
                <a:latin typeface="微軟正黑體" panose="020B0604030504040204" pitchFamily="34" charset="-120"/>
                <a:ea typeface="微軟正黑體" panose="020B0604030504040204" pitchFamily="34" charset="-120"/>
              </a:rPr>
              <a:t>找人来思考想问 </a:t>
            </a:r>
            <a:r>
              <a:rPr lang="en-US" altLang="zh-TW" sz="2800" dirty="0">
                <a:latin typeface="微軟正黑體" panose="020B0604030504040204" pitchFamily="34" charset="-120"/>
                <a:ea typeface="微軟正黑體" panose="020B0604030504040204" pitchFamily="34" charset="-120"/>
              </a:rPr>
              <a:t>GPT</a:t>
            </a:r>
            <a:r>
              <a:rPr lang="zh-TW" altLang="en-US" sz="2800" dirty="0">
                <a:latin typeface="微軟正黑體" panose="020B0604030504040204" pitchFamily="34" charset="-120"/>
                <a:ea typeface="微軟正黑體" panose="020B0604030504040204" pitchFamily="34" charset="-120"/>
              </a:rPr>
              <a:t> 的问题，并人工提供正确答案</a:t>
            </a:r>
          </a:p>
          <a:p>
            <a:endParaRPr lang="zh-TW" altLang="en-US" dirty="0">
              <a:latin typeface="微軟正黑體" panose="020B0604030504040204" pitchFamily="34" charset="-120"/>
              <a:ea typeface="微軟正黑體" panose="020B0604030504040204" pitchFamily="34" charset="-120"/>
            </a:endParaRPr>
          </a:p>
        </p:txBody>
      </p:sp>
      <p:sp>
        <p:nvSpPr>
          <p:cNvPr id="8" name="文字方塊 7">
            <a:extLst>
              <a:ext uri="{FF2B5EF4-FFF2-40B4-BE49-F238E27FC236}">
                <a16:creationId xmlns:a16="http://schemas.microsoft.com/office/drawing/2014/main" id="{DD7D796C-1D9D-3983-211F-056D56F4AAD5}"/>
              </a:ext>
            </a:extLst>
          </p:cNvPr>
          <p:cNvSpPr txBox="1"/>
          <p:nvPr/>
        </p:nvSpPr>
        <p:spPr>
          <a:xfrm>
            <a:off x="2145324" y="5010817"/>
            <a:ext cx="9141069"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以后多看这些有益的句子，不要去网络上看一些有的沒的</a:t>
            </a:r>
          </a:p>
        </p:txBody>
      </p:sp>
      <p:sp>
        <p:nvSpPr>
          <p:cNvPr id="9" name="文字方塊 8">
            <a:extLst>
              <a:ext uri="{FF2B5EF4-FFF2-40B4-BE49-F238E27FC236}">
                <a16:creationId xmlns:a16="http://schemas.microsoft.com/office/drawing/2014/main" id="{FE032B37-C934-DF03-11AE-52246C6F314C}"/>
              </a:ext>
            </a:extLst>
          </p:cNvPr>
          <p:cNvSpPr txBox="1"/>
          <p:nvPr/>
        </p:nvSpPr>
        <p:spPr>
          <a:xfrm>
            <a:off x="1597268" y="2756875"/>
            <a:ext cx="62269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世界上最高的山是哪座？</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0" name="文字方塊 9">
            <a:extLst>
              <a:ext uri="{FF2B5EF4-FFF2-40B4-BE49-F238E27FC236}">
                <a16:creationId xmlns:a16="http://schemas.microsoft.com/office/drawing/2014/main" id="{81BDB26E-BF71-7301-D874-2E8636E4C2DB}"/>
              </a:ext>
            </a:extLst>
          </p:cNvPr>
          <p:cNvSpPr txBox="1"/>
          <p:nvPr/>
        </p:nvSpPr>
        <p:spPr>
          <a:xfrm>
            <a:off x="5224304" y="2764555"/>
            <a:ext cx="36429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珠穆朗玛峰</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1" name="文字方塊 10">
            <a:extLst>
              <a:ext uri="{FF2B5EF4-FFF2-40B4-BE49-F238E27FC236}">
                <a16:creationId xmlns:a16="http://schemas.microsoft.com/office/drawing/2014/main" id="{CBCE74B4-91E7-A2D8-6C6E-9839E1327DB2}"/>
              </a:ext>
            </a:extLst>
          </p:cNvPr>
          <p:cNvSpPr txBox="1"/>
          <p:nvPr/>
        </p:nvSpPr>
        <p:spPr>
          <a:xfrm>
            <a:off x="1597269" y="3439618"/>
            <a:ext cx="36429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如何学习深度学习？</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2" name="文字方塊 11">
            <a:extLst>
              <a:ext uri="{FF2B5EF4-FFF2-40B4-BE49-F238E27FC236}">
                <a16:creationId xmlns:a16="http://schemas.microsoft.com/office/drawing/2014/main" id="{5965D63E-B9DE-FC49-EB0D-411DCA985A4C}"/>
              </a:ext>
            </a:extLst>
          </p:cNvPr>
          <p:cNvSpPr txBox="1"/>
          <p:nvPr/>
        </p:nvSpPr>
        <p:spPr>
          <a:xfrm>
            <a:off x="4438649" y="3439617"/>
            <a:ext cx="36429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需要先知道基本概念</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p>
        </p:txBody>
      </p:sp>
      <p:sp>
        <p:nvSpPr>
          <p:cNvPr id="13" name="文字方塊 12">
            <a:extLst>
              <a:ext uri="{FF2B5EF4-FFF2-40B4-BE49-F238E27FC236}">
                <a16:creationId xmlns:a16="http://schemas.microsoft.com/office/drawing/2014/main" id="{0A1600F9-9F04-88D9-A235-8692608FB3EE}"/>
              </a:ext>
            </a:extLst>
          </p:cNvPr>
          <p:cNvSpPr txBox="1"/>
          <p:nvPr/>
        </p:nvSpPr>
        <p:spPr>
          <a:xfrm>
            <a:off x="1614854" y="4122359"/>
            <a:ext cx="36429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请把这句话做翻译 </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p>
        </p:txBody>
      </p:sp>
      <p:sp>
        <p:nvSpPr>
          <p:cNvPr id="14" name="文字方塊 13">
            <a:extLst>
              <a:ext uri="{FF2B5EF4-FFF2-40B4-BE49-F238E27FC236}">
                <a16:creationId xmlns:a16="http://schemas.microsoft.com/office/drawing/2014/main" id="{83E80486-F3A5-C46D-BF11-C364FA3E658B}"/>
              </a:ext>
            </a:extLst>
          </p:cNvPr>
          <p:cNvSpPr txBox="1"/>
          <p:nvPr/>
        </p:nvSpPr>
        <p:spPr>
          <a:xfrm>
            <a:off x="1453662" y="5725393"/>
            <a:ext cx="9832731"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不需要穷举所有的問題，我们只是要告诉 </a:t>
            </a:r>
            <a:r>
              <a:rPr kumimoji="0" lang="en-US" altLang="zh-TW" sz="28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GPT</a:t>
            </a:r>
            <a:r>
              <a:rPr kumimoji="0" lang="zh-TW" altLang="en-US" sz="28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 人类的偏好</a:t>
            </a:r>
          </a:p>
        </p:txBody>
      </p:sp>
    </p:spTree>
    <p:extLst>
      <p:ext uri="{BB962C8B-B14F-4D97-AF65-F5344CB8AC3E}">
        <p14:creationId xmlns:p14="http://schemas.microsoft.com/office/powerpoint/2010/main" val="95688695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51BAACA-90B6-7A20-C34B-505075A7EECB}"/>
              </a:ext>
            </a:extLst>
          </p:cNvPr>
          <p:cNvSpPr>
            <a:spLocks noGrp="1"/>
          </p:cNvSpPr>
          <p:nvPr>
            <p:ph type="title"/>
          </p:nvPr>
        </p:nvSpPr>
        <p:spPr/>
        <p:txBody>
          <a:bodyPr/>
          <a:lstStyle/>
          <a:p>
            <a:r>
              <a:rPr lang="en-US" altLang="zh-TW" dirty="0" err="1">
                <a:latin typeface="微軟正黑體" panose="020B0604030504040204" pitchFamily="34" charset="-120"/>
                <a:ea typeface="微軟正黑體" panose="020B0604030504040204" pitchFamily="34" charset="-120"/>
              </a:rPr>
              <a:t>ChatGPT</a:t>
            </a:r>
            <a:r>
              <a:rPr lang="en-US" altLang="zh-TW" dirty="0">
                <a:latin typeface="微軟正黑體" panose="020B0604030504040204" pitchFamily="34" charset="-120"/>
                <a:ea typeface="微軟正黑體" panose="020B0604030504040204" pitchFamily="34" charset="-120"/>
              </a:rPr>
              <a:t> </a:t>
            </a:r>
            <a:r>
              <a:rPr lang="zh-TW" altLang="en-US" dirty="0">
                <a:latin typeface="微軟正黑體" panose="020B0604030504040204" pitchFamily="34" charset="-120"/>
                <a:ea typeface="微軟正黑體" panose="020B0604030504040204" pitchFamily="34" charset="-120"/>
              </a:rPr>
              <a:t>的学习四阶段</a:t>
            </a:r>
          </a:p>
        </p:txBody>
      </p:sp>
      <p:graphicFrame>
        <p:nvGraphicFramePr>
          <p:cNvPr id="4" name="內容版面配置區 3">
            <a:extLst>
              <a:ext uri="{FF2B5EF4-FFF2-40B4-BE49-F238E27FC236}">
                <a16:creationId xmlns:a16="http://schemas.microsoft.com/office/drawing/2014/main" id="{07649A4F-0F3F-BE58-D354-1F52E73D06C4}"/>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矩形: 圓角 4">
            <a:extLst>
              <a:ext uri="{FF2B5EF4-FFF2-40B4-BE49-F238E27FC236}">
                <a16:creationId xmlns:a16="http://schemas.microsoft.com/office/drawing/2014/main" id="{DDF17AD7-1F65-1E5C-D702-EE03AD14C2C7}"/>
              </a:ext>
            </a:extLst>
          </p:cNvPr>
          <p:cNvSpPr/>
          <p:nvPr/>
        </p:nvSpPr>
        <p:spPr>
          <a:xfrm>
            <a:off x="820617" y="4041286"/>
            <a:ext cx="10533183" cy="95274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微软雅黑"/>
              <a:cs typeface="+mn-cs"/>
            </a:endParaRPr>
          </a:p>
        </p:txBody>
      </p:sp>
    </p:spTree>
    <p:extLst>
      <p:ext uri="{BB962C8B-B14F-4D97-AF65-F5344CB8AC3E}">
        <p14:creationId xmlns:p14="http://schemas.microsoft.com/office/powerpoint/2010/main" val="117107941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CCFCACF-5A3D-1F1B-71F5-2E11BCB686FD}"/>
              </a:ext>
            </a:extLst>
          </p:cNvPr>
          <p:cNvSpPr>
            <a:spLocks noGrp="1"/>
          </p:cNvSpPr>
          <p:nvPr>
            <p:ph type="title"/>
          </p:nvPr>
        </p:nvSpPr>
        <p:spPr/>
        <p:txBody>
          <a:bodyPr/>
          <a:lstStyle/>
          <a:p>
            <a:r>
              <a:rPr lang="en-US" altLang="zh-TW" dirty="0">
                <a:latin typeface="微軟正黑體" panose="020B0604030504040204" pitchFamily="34" charset="-120"/>
                <a:ea typeface="微軟正黑體" panose="020B0604030504040204" pitchFamily="34" charset="-120"/>
              </a:rPr>
              <a:t>3. </a:t>
            </a:r>
            <a:r>
              <a:rPr lang="zh-TW" altLang="en-US" dirty="0">
                <a:latin typeface="微軟正黑體" panose="020B0604030504040204" pitchFamily="34" charset="-120"/>
                <a:ea typeface="微軟正黑體" panose="020B0604030504040204" pitchFamily="34" charset="-120"/>
              </a:rPr>
              <a:t>模仿人类老师的喜好</a:t>
            </a:r>
            <a:endParaRPr lang="zh-TW" altLang="en-US" dirty="0"/>
          </a:p>
        </p:txBody>
      </p:sp>
      <p:sp>
        <p:nvSpPr>
          <p:cNvPr id="4" name="矩形: 圓角 3">
            <a:extLst>
              <a:ext uri="{FF2B5EF4-FFF2-40B4-BE49-F238E27FC236}">
                <a16:creationId xmlns:a16="http://schemas.microsoft.com/office/drawing/2014/main" id="{6702C94F-9ECA-C27A-C07A-85ECCD10C959}"/>
              </a:ext>
            </a:extLst>
          </p:cNvPr>
          <p:cNvSpPr/>
          <p:nvPr/>
        </p:nvSpPr>
        <p:spPr>
          <a:xfrm>
            <a:off x="6581782" y="3800496"/>
            <a:ext cx="1693981" cy="1097684"/>
          </a:xfrm>
          <a:prstGeom prst="roundRect">
            <a:avLst/>
          </a:prstGeom>
          <a:solidFill>
            <a:schemeClr val="accent2">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a:ea typeface="微软雅黑"/>
                <a:cs typeface="+mn-cs"/>
              </a:rPr>
              <a:t>Teacher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a:ea typeface="微软雅黑"/>
                <a:cs typeface="+mn-cs"/>
              </a:rPr>
              <a:t>Model</a:t>
            </a:r>
            <a:endParaRPr kumimoji="0" lang="zh-TW" altLang="en-US" sz="24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8" name="文字方塊 7">
            <a:extLst>
              <a:ext uri="{FF2B5EF4-FFF2-40B4-BE49-F238E27FC236}">
                <a16:creationId xmlns:a16="http://schemas.microsoft.com/office/drawing/2014/main" id="{FB00766B-1173-8CE0-3665-9BAEE05224B3}"/>
              </a:ext>
            </a:extLst>
          </p:cNvPr>
          <p:cNvSpPr txBox="1"/>
          <p:nvPr/>
        </p:nvSpPr>
        <p:spPr>
          <a:xfrm>
            <a:off x="8711735" y="4098810"/>
            <a:ext cx="158994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Calibri"/>
                <a:ea typeface="微软雅黑"/>
                <a:cs typeface="+mn-cs"/>
              </a:rPr>
              <a:t>分数</a:t>
            </a:r>
          </a:p>
        </p:txBody>
      </p:sp>
      <p:sp>
        <p:nvSpPr>
          <p:cNvPr id="9" name="矩形: 圓角 8">
            <a:extLst>
              <a:ext uri="{FF2B5EF4-FFF2-40B4-BE49-F238E27FC236}">
                <a16:creationId xmlns:a16="http://schemas.microsoft.com/office/drawing/2014/main" id="{4583EB6D-2304-9E16-6316-826A949C42A0}"/>
              </a:ext>
            </a:extLst>
          </p:cNvPr>
          <p:cNvSpPr/>
          <p:nvPr/>
        </p:nvSpPr>
        <p:spPr>
          <a:xfrm>
            <a:off x="5477617" y="1981858"/>
            <a:ext cx="1693981" cy="1097684"/>
          </a:xfrm>
          <a:prstGeom prst="roundRect">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a:ea typeface="微软雅黑"/>
                <a:cs typeface="+mn-cs"/>
              </a:rPr>
              <a:t>GPT</a:t>
            </a:r>
            <a:endParaRPr kumimoji="0" lang="zh-TW" altLang="en-US" sz="24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10" name="文字方塊 9">
            <a:extLst>
              <a:ext uri="{FF2B5EF4-FFF2-40B4-BE49-F238E27FC236}">
                <a16:creationId xmlns:a16="http://schemas.microsoft.com/office/drawing/2014/main" id="{BCF33708-8147-35C6-F14F-92B0179F6833}"/>
              </a:ext>
            </a:extLst>
          </p:cNvPr>
          <p:cNvSpPr txBox="1"/>
          <p:nvPr/>
        </p:nvSpPr>
        <p:spPr>
          <a:xfrm>
            <a:off x="961298" y="2257525"/>
            <a:ext cx="36429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Calibri"/>
                <a:ea typeface="微软雅黑"/>
                <a:cs typeface="+mn-cs"/>
              </a:rPr>
              <a:t>世界上最高的山是哪座？</a:t>
            </a:r>
            <a:endParaRPr kumimoji="0" lang="en-US" altLang="zh-TW" sz="2400" b="0" i="0" u="none" strike="noStrike" kern="1200" cap="none" spc="0" normalizeH="0" baseline="0" noProof="0" dirty="0">
              <a:ln>
                <a:noFill/>
              </a:ln>
              <a:solidFill>
                <a:prstClr val="black"/>
              </a:solidFill>
              <a:effectLst/>
              <a:uLnTx/>
              <a:uFillTx/>
              <a:latin typeface="Calibri"/>
              <a:ea typeface="微软雅黑"/>
              <a:cs typeface="+mn-cs"/>
            </a:endParaRPr>
          </a:p>
        </p:txBody>
      </p:sp>
      <p:cxnSp>
        <p:nvCxnSpPr>
          <p:cNvPr id="11" name="直線單箭頭接點 10">
            <a:extLst>
              <a:ext uri="{FF2B5EF4-FFF2-40B4-BE49-F238E27FC236}">
                <a16:creationId xmlns:a16="http://schemas.microsoft.com/office/drawing/2014/main" id="{D9F593F6-0BE6-F26D-14EF-08396B6E1E09}"/>
              </a:ext>
            </a:extLst>
          </p:cNvPr>
          <p:cNvCxnSpPr>
            <a:cxnSpLocks/>
          </p:cNvCxnSpPr>
          <p:nvPr/>
        </p:nvCxnSpPr>
        <p:spPr>
          <a:xfrm>
            <a:off x="4525117" y="2518934"/>
            <a:ext cx="79424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文字方塊 11">
            <a:extLst>
              <a:ext uri="{FF2B5EF4-FFF2-40B4-BE49-F238E27FC236}">
                <a16:creationId xmlns:a16="http://schemas.microsoft.com/office/drawing/2014/main" id="{E1FBB1FC-3F4D-95C4-B601-60001D5110DF}"/>
              </a:ext>
            </a:extLst>
          </p:cNvPr>
          <p:cNvSpPr txBox="1"/>
          <p:nvPr/>
        </p:nvSpPr>
        <p:spPr>
          <a:xfrm>
            <a:off x="8352720" y="1745840"/>
            <a:ext cx="22303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Calibri"/>
                <a:ea typeface="微软雅黑"/>
                <a:cs typeface="+mn-cs"/>
              </a:rPr>
              <a:t>珠穆朗玛峰</a:t>
            </a:r>
          </a:p>
        </p:txBody>
      </p:sp>
      <p:sp>
        <p:nvSpPr>
          <p:cNvPr id="14" name="文字方塊 13">
            <a:extLst>
              <a:ext uri="{FF2B5EF4-FFF2-40B4-BE49-F238E27FC236}">
                <a16:creationId xmlns:a16="http://schemas.microsoft.com/office/drawing/2014/main" id="{7B0C3EE8-3518-061A-0A26-11E97FBDDCE5}"/>
              </a:ext>
            </a:extLst>
          </p:cNvPr>
          <p:cNvSpPr txBox="1"/>
          <p:nvPr/>
        </p:nvSpPr>
        <p:spPr>
          <a:xfrm>
            <a:off x="8338029" y="2827270"/>
            <a:ext cx="22303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Calibri"/>
                <a:ea typeface="微软雅黑"/>
                <a:cs typeface="+mn-cs"/>
              </a:rPr>
              <a:t>谁来告诉我呀</a:t>
            </a:r>
          </a:p>
        </p:txBody>
      </p:sp>
      <p:cxnSp>
        <p:nvCxnSpPr>
          <p:cNvPr id="15" name="直線接點 14">
            <a:extLst>
              <a:ext uri="{FF2B5EF4-FFF2-40B4-BE49-F238E27FC236}">
                <a16:creationId xmlns:a16="http://schemas.microsoft.com/office/drawing/2014/main" id="{2624625D-72F9-2F36-8301-D0F11CF5F50F}"/>
              </a:ext>
            </a:extLst>
          </p:cNvPr>
          <p:cNvCxnSpPr>
            <a:cxnSpLocks/>
          </p:cNvCxnSpPr>
          <p:nvPr/>
        </p:nvCxnSpPr>
        <p:spPr>
          <a:xfrm>
            <a:off x="7797329" y="1981858"/>
            <a:ext cx="0" cy="54884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單箭頭接點 15">
            <a:extLst>
              <a:ext uri="{FF2B5EF4-FFF2-40B4-BE49-F238E27FC236}">
                <a16:creationId xmlns:a16="http://schemas.microsoft.com/office/drawing/2014/main" id="{91C74059-4B60-4773-BFF3-69F5E5BEC58A}"/>
              </a:ext>
            </a:extLst>
          </p:cNvPr>
          <p:cNvCxnSpPr>
            <a:cxnSpLocks/>
            <a:endCxn id="14" idx="1"/>
          </p:cNvCxnSpPr>
          <p:nvPr/>
        </p:nvCxnSpPr>
        <p:spPr>
          <a:xfrm>
            <a:off x="7842745" y="3047833"/>
            <a:ext cx="495284" cy="1027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單箭頭接點 16">
            <a:extLst>
              <a:ext uri="{FF2B5EF4-FFF2-40B4-BE49-F238E27FC236}">
                <a16:creationId xmlns:a16="http://schemas.microsoft.com/office/drawing/2014/main" id="{38F96703-4428-CA02-8F1F-D03E33D53A95}"/>
              </a:ext>
            </a:extLst>
          </p:cNvPr>
          <p:cNvCxnSpPr>
            <a:cxnSpLocks/>
            <a:stCxn id="9" idx="3"/>
          </p:cNvCxnSpPr>
          <p:nvPr/>
        </p:nvCxnSpPr>
        <p:spPr>
          <a:xfrm flipV="1">
            <a:off x="7171598" y="2518934"/>
            <a:ext cx="653563" cy="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直線單箭頭接點 17">
            <a:extLst>
              <a:ext uri="{FF2B5EF4-FFF2-40B4-BE49-F238E27FC236}">
                <a16:creationId xmlns:a16="http://schemas.microsoft.com/office/drawing/2014/main" id="{A835AEFA-0A6D-9F9D-8903-1CDFF46F5055}"/>
              </a:ext>
            </a:extLst>
          </p:cNvPr>
          <p:cNvCxnSpPr>
            <a:cxnSpLocks/>
          </p:cNvCxnSpPr>
          <p:nvPr/>
        </p:nvCxnSpPr>
        <p:spPr>
          <a:xfrm>
            <a:off x="7825161" y="1981858"/>
            <a:ext cx="49528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接點 18">
            <a:extLst>
              <a:ext uri="{FF2B5EF4-FFF2-40B4-BE49-F238E27FC236}">
                <a16:creationId xmlns:a16="http://schemas.microsoft.com/office/drawing/2014/main" id="{BA1042FF-2076-9F12-F0EE-CE9E1AD1D2B4}"/>
              </a:ext>
            </a:extLst>
          </p:cNvPr>
          <p:cNvCxnSpPr>
            <a:cxnSpLocks/>
          </p:cNvCxnSpPr>
          <p:nvPr/>
        </p:nvCxnSpPr>
        <p:spPr>
          <a:xfrm>
            <a:off x="7797329" y="2482457"/>
            <a:ext cx="0" cy="59708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25" name="圖形 24" descr="女教授 以實心填滿">
            <a:extLst>
              <a:ext uri="{FF2B5EF4-FFF2-40B4-BE49-F238E27FC236}">
                <a16:creationId xmlns:a16="http://schemas.microsoft.com/office/drawing/2014/main" id="{8EE00A85-B63B-49A5-CA78-A189A6FECC4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66290" y="1861413"/>
            <a:ext cx="1311950" cy="1311950"/>
          </a:xfrm>
          <a:prstGeom prst="rect">
            <a:avLst/>
          </a:prstGeom>
        </p:spPr>
      </p:pic>
      <p:sp>
        <p:nvSpPr>
          <p:cNvPr id="26" name="文字方塊 25">
            <a:extLst>
              <a:ext uri="{FF2B5EF4-FFF2-40B4-BE49-F238E27FC236}">
                <a16:creationId xmlns:a16="http://schemas.microsoft.com/office/drawing/2014/main" id="{28C541D5-EC33-5E18-ED77-509D183B4D90}"/>
              </a:ext>
            </a:extLst>
          </p:cNvPr>
          <p:cNvSpPr txBox="1"/>
          <p:nvPr/>
        </p:nvSpPr>
        <p:spPr>
          <a:xfrm rot="5400000">
            <a:off x="8519010" y="2283576"/>
            <a:ext cx="51580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srgbClr val="FF0000"/>
                </a:solidFill>
                <a:effectLst/>
                <a:uLnTx/>
                <a:uFillTx/>
                <a:latin typeface="Calibri"/>
                <a:ea typeface="微软雅黑"/>
                <a:cs typeface="+mn-cs"/>
              </a:rPr>
              <a:t>&gt;</a:t>
            </a:r>
            <a:endParaRPr kumimoji="0" lang="zh-TW" altLang="en-US" sz="2800" b="1" i="0" u="none" strike="noStrike" kern="1200" cap="none" spc="0" normalizeH="0" baseline="0" noProof="0" dirty="0">
              <a:ln>
                <a:noFill/>
              </a:ln>
              <a:solidFill>
                <a:srgbClr val="FF0000"/>
              </a:solidFill>
              <a:effectLst/>
              <a:uLnTx/>
              <a:uFillTx/>
              <a:latin typeface="Calibri"/>
              <a:ea typeface="微软雅黑"/>
              <a:cs typeface="+mn-cs"/>
            </a:endParaRPr>
          </a:p>
        </p:txBody>
      </p:sp>
      <p:pic>
        <p:nvPicPr>
          <p:cNvPr id="29" name="圖形 28" descr="困惑的人 以實心填滿">
            <a:extLst>
              <a:ext uri="{FF2B5EF4-FFF2-40B4-BE49-F238E27FC236}">
                <a16:creationId xmlns:a16="http://schemas.microsoft.com/office/drawing/2014/main" id="{AB41D7A3-3F08-7B87-B376-8FBF65A43C1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5608" y="2833292"/>
            <a:ext cx="914400" cy="914400"/>
          </a:xfrm>
          <a:prstGeom prst="rect">
            <a:avLst/>
          </a:prstGeom>
        </p:spPr>
      </p:pic>
      <p:sp>
        <p:nvSpPr>
          <p:cNvPr id="30" name="文字方塊 29">
            <a:extLst>
              <a:ext uri="{FF2B5EF4-FFF2-40B4-BE49-F238E27FC236}">
                <a16:creationId xmlns:a16="http://schemas.microsoft.com/office/drawing/2014/main" id="{D009DEDE-B533-8A63-117F-92561F7E2F56}"/>
              </a:ext>
            </a:extLst>
          </p:cNvPr>
          <p:cNvSpPr txBox="1"/>
          <p:nvPr/>
        </p:nvSpPr>
        <p:spPr>
          <a:xfrm>
            <a:off x="517293" y="4096415"/>
            <a:ext cx="36429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Calibri"/>
                <a:ea typeface="微软雅黑"/>
                <a:cs typeface="+mn-cs"/>
              </a:rPr>
              <a:t>世界上最高的山是哪座？</a:t>
            </a:r>
            <a:endParaRPr kumimoji="0" lang="en-US" altLang="zh-TW" sz="24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31" name="文字方塊 30">
            <a:extLst>
              <a:ext uri="{FF2B5EF4-FFF2-40B4-BE49-F238E27FC236}">
                <a16:creationId xmlns:a16="http://schemas.microsoft.com/office/drawing/2014/main" id="{26637196-C8D2-8B6D-0EEB-6DAEAEA1699B}"/>
              </a:ext>
            </a:extLst>
          </p:cNvPr>
          <p:cNvSpPr txBox="1"/>
          <p:nvPr/>
        </p:nvSpPr>
        <p:spPr>
          <a:xfrm>
            <a:off x="4079776" y="4107789"/>
            <a:ext cx="18447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Calibri"/>
                <a:ea typeface="微软雅黑"/>
                <a:cs typeface="+mn-cs"/>
              </a:rPr>
              <a:t>珠穆朗玛峰</a:t>
            </a:r>
          </a:p>
        </p:txBody>
      </p:sp>
      <p:cxnSp>
        <p:nvCxnSpPr>
          <p:cNvPr id="32" name="直線單箭頭接點 31">
            <a:extLst>
              <a:ext uri="{FF2B5EF4-FFF2-40B4-BE49-F238E27FC236}">
                <a16:creationId xmlns:a16="http://schemas.microsoft.com/office/drawing/2014/main" id="{2CD10C4A-7934-B0C9-00D7-518DFBE1BB64}"/>
              </a:ext>
            </a:extLst>
          </p:cNvPr>
          <p:cNvCxnSpPr>
            <a:cxnSpLocks/>
          </p:cNvCxnSpPr>
          <p:nvPr/>
        </p:nvCxnSpPr>
        <p:spPr>
          <a:xfrm>
            <a:off x="5972190" y="4329644"/>
            <a:ext cx="55683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單箭頭接點 35">
            <a:extLst>
              <a:ext uri="{FF2B5EF4-FFF2-40B4-BE49-F238E27FC236}">
                <a16:creationId xmlns:a16="http://schemas.microsoft.com/office/drawing/2014/main" id="{7E6946D6-8B1F-CFA6-7CA9-F5871ABAF6E6}"/>
              </a:ext>
            </a:extLst>
          </p:cNvPr>
          <p:cNvCxnSpPr>
            <a:cxnSpLocks/>
          </p:cNvCxnSpPr>
          <p:nvPr/>
        </p:nvCxnSpPr>
        <p:spPr>
          <a:xfrm>
            <a:off x="8390073" y="4349338"/>
            <a:ext cx="55683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矩形: 圓角 36">
            <a:extLst>
              <a:ext uri="{FF2B5EF4-FFF2-40B4-BE49-F238E27FC236}">
                <a16:creationId xmlns:a16="http://schemas.microsoft.com/office/drawing/2014/main" id="{EB11C045-C2C6-BAA4-CC89-9664EADD7DA9}"/>
              </a:ext>
            </a:extLst>
          </p:cNvPr>
          <p:cNvSpPr/>
          <p:nvPr/>
        </p:nvSpPr>
        <p:spPr>
          <a:xfrm>
            <a:off x="6581782" y="5237531"/>
            <a:ext cx="1693981" cy="1097684"/>
          </a:xfrm>
          <a:prstGeom prst="roundRect">
            <a:avLst/>
          </a:prstGeom>
          <a:solidFill>
            <a:schemeClr val="accent2">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a:ea typeface="微软雅黑"/>
                <a:cs typeface="+mn-cs"/>
              </a:rPr>
              <a:t>Teacher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a:ea typeface="微软雅黑"/>
                <a:cs typeface="+mn-cs"/>
              </a:rPr>
              <a:t>Model</a:t>
            </a:r>
            <a:endParaRPr kumimoji="0" lang="zh-TW" altLang="en-US" sz="24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38" name="文字方塊 37">
            <a:extLst>
              <a:ext uri="{FF2B5EF4-FFF2-40B4-BE49-F238E27FC236}">
                <a16:creationId xmlns:a16="http://schemas.microsoft.com/office/drawing/2014/main" id="{7D191DE2-285E-F649-3313-BD0E2EEF3FDB}"/>
              </a:ext>
            </a:extLst>
          </p:cNvPr>
          <p:cNvSpPr txBox="1"/>
          <p:nvPr/>
        </p:nvSpPr>
        <p:spPr>
          <a:xfrm>
            <a:off x="8711735" y="5535845"/>
            <a:ext cx="158994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Calibri"/>
                <a:ea typeface="微软雅黑"/>
                <a:cs typeface="+mn-cs"/>
              </a:rPr>
              <a:t>分数</a:t>
            </a:r>
          </a:p>
        </p:txBody>
      </p:sp>
      <p:sp>
        <p:nvSpPr>
          <p:cNvPr id="39" name="文字方塊 38">
            <a:extLst>
              <a:ext uri="{FF2B5EF4-FFF2-40B4-BE49-F238E27FC236}">
                <a16:creationId xmlns:a16="http://schemas.microsoft.com/office/drawing/2014/main" id="{096B3E53-4EFC-9213-8622-896EAC700D7E}"/>
              </a:ext>
            </a:extLst>
          </p:cNvPr>
          <p:cNvSpPr txBox="1"/>
          <p:nvPr/>
        </p:nvSpPr>
        <p:spPr>
          <a:xfrm>
            <a:off x="1820008" y="5379842"/>
            <a:ext cx="36429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Calibri"/>
                <a:ea typeface="微软雅黑"/>
                <a:cs typeface="+mn-cs"/>
              </a:rPr>
              <a:t>世界上最高的山是哪座？</a:t>
            </a:r>
            <a:endParaRPr kumimoji="0" lang="en-US" altLang="zh-TW" sz="2400" b="0" i="0" u="none" strike="noStrike" kern="1200" cap="none" spc="0" normalizeH="0" baseline="0" noProof="0" dirty="0">
              <a:ln>
                <a:noFill/>
              </a:ln>
              <a:solidFill>
                <a:prstClr val="black"/>
              </a:solidFill>
              <a:effectLst/>
              <a:uLnTx/>
              <a:uFillTx/>
              <a:latin typeface="Calibri"/>
              <a:ea typeface="微软雅黑"/>
              <a:cs typeface="+mn-cs"/>
            </a:endParaRPr>
          </a:p>
        </p:txBody>
      </p:sp>
      <p:cxnSp>
        <p:nvCxnSpPr>
          <p:cNvPr id="41" name="直線單箭頭接點 40">
            <a:extLst>
              <a:ext uri="{FF2B5EF4-FFF2-40B4-BE49-F238E27FC236}">
                <a16:creationId xmlns:a16="http://schemas.microsoft.com/office/drawing/2014/main" id="{4AFE6848-03D7-C02B-6782-F0CE9075F776}"/>
              </a:ext>
            </a:extLst>
          </p:cNvPr>
          <p:cNvCxnSpPr>
            <a:cxnSpLocks/>
          </p:cNvCxnSpPr>
          <p:nvPr/>
        </p:nvCxnSpPr>
        <p:spPr>
          <a:xfrm>
            <a:off x="5972190" y="5766679"/>
            <a:ext cx="55683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單箭頭接點 41">
            <a:extLst>
              <a:ext uri="{FF2B5EF4-FFF2-40B4-BE49-F238E27FC236}">
                <a16:creationId xmlns:a16="http://schemas.microsoft.com/office/drawing/2014/main" id="{11109E9E-F997-8798-E325-410F4CD9D5FE}"/>
              </a:ext>
            </a:extLst>
          </p:cNvPr>
          <p:cNvCxnSpPr>
            <a:cxnSpLocks/>
          </p:cNvCxnSpPr>
          <p:nvPr/>
        </p:nvCxnSpPr>
        <p:spPr>
          <a:xfrm>
            <a:off x="8390073" y="5786373"/>
            <a:ext cx="55683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文字方塊 42">
            <a:extLst>
              <a:ext uri="{FF2B5EF4-FFF2-40B4-BE49-F238E27FC236}">
                <a16:creationId xmlns:a16="http://schemas.microsoft.com/office/drawing/2014/main" id="{75370D01-EA7E-D32A-F19C-AA279A7A7697}"/>
              </a:ext>
            </a:extLst>
          </p:cNvPr>
          <p:cNvSpPr txBox="1"/>
          <p:nvPr/>
        </p:nvSpPr>
        <p:spPr>
          <a:xfrm>
            <a:off x="3822453" y="5850484"/>
            <a:ext cx="22303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Calibri"/>
                <a:ea typeface="微软雅黑"/>
                <a:cs typeface="+mn-cs"/>
              </a:rPr>
              <a:t>谁来告诉我呀</a:t>
            </a:r>
          </a:p>
        </p:txBody>
      </p:sp>
      <p:sp>
        <p:nvSpPr>
          <p:cNvPr id="44" name="文字方塊 43">
            <a:extLst>
              <a:ext uri="{FF2B5EF4-FFF2-40B4-BE49-F238E27FC236}">
                <a16:creationId xmlns:a16="http://schemas.microsoft.com/office/drawing/2014/main" id="{E22BE813-56AF-E581-4B5B-E2C04F010A4F}"/>
              </a:ext>
            </a:extLst>
          </p:cNvPr>
          <p:cNvSpPr txBox="1"/>
          <p:nvPr/>
        </p:nvSpPr>
        <p:spPr>
          <a:xfrm rot="5400000">
            <a:off x="9248805" y="4782698"/>
            <a:ext cx="51580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srgbClr val="FF0000"/>
                </a:solidFill>
                <a:effectLst/>
                <a:uLnTx/>
                <a:uFillTx/>
                <a:latin typeface="Calibri"/>
                <a:ea typeface="微软雅黑"/>
                <a:cs typeface="+mn-cs"/>
              </a:rPr>
              <a:t>&gt;</a:t>
            </a:r>
            <a:endParaRPr kumimoji="0" lang="zh-TW" altLang="en-US" sz="2800" b="1" i="0" u="none" strike="noStrike" kern="1200" cap="none" spc="0" normalizeH="0" baseline="0" noProof="0" dirty="0">
              <a:ln>
                <a:noFill/>
              </a:ln>
              <a:solidFill>
                <a:srgbClr val="FF0000"/>
              </a:solidFill>
              <a:effectLst/>
              <a:uLnTx/>
              <a:uFillTx/>
              <a:latin typeface="Calibri"/>
              <a:ea typeface="微软雅黑"/>
              <a:cs typeface="+mn-cs"/>
            </a:endParaRPr>
          </a:p>
        </p:txBody>
      </p:sp>
      <p:sp>
        <p:nvSpPr>
          <p:cNvPr id="33" name="文字方塊 9">
            <a:extLst>
              <a:ext uri="{FF2B5EF4-FFF2-40B4-BE49-F238E27FC236}">
                <a16:creationId xmlns:a16="http://schemas.microsoft.com/office/drawing/2014/main" id="{CA80BC25-8843-1349-86E0-4AD8B319AED7}"/>
              </a:ext>
            </a:extLst>
          </p:cNvPr>
          <p:cNvSpPr txBox="1"/>
          <p:nvPr/>
        </p:nvSpPr>
        <p:spPr>
          <a:xfrm>
            <a:off x="8960305" y="2333843"/>
            <a:ext cx="76489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0000"/>
                </a:solidFill>
                <a:effectLst/>
                <a:uLnTx/>
                <a:uFillTx/>
                <a:latin typeface="Calibri"/>
                <a:ea typeface="微软雅黑"/>
                <a:cs typeface="+mn-cs"/>
              </a:rPr>
              <a:t>(</a:t>
            </a:r>
            <a:r>
              <a:rPr kumimoji="0" lang="zh-CN" altLang="en-US" sz="1800" b="0" i="0" u="none" strike="noStrike" kern="1200" cap="none" spc="0" normalizeH="0" baseline="0" noProof="0" dirty="0">
                <a:ln>
                  <a:noFill/>
                </a:ln>
                <a:solidFill>
                  <a:srgbClr val="FF0000"/>
                </a:solidFill>
                <a:effectLst/>
                <a:uLnTx/>
                <a:uFillTx/>
                <a:latin typeface="Calibri"/>
                <a:ea typeface="微软雅黑"/>
                <a:cs typeface="+mn-cs"/>
              </a:rPr>
              <a:t>大于</a:t>
            </a:r>
            <a:r>
              <a:rPr kumimoji="0" lang="en-US" altLang="zh-CN" sz="1800" b="0" i="0" u="none" strike="noStrike" kern="1200" cap="none" spc="0" normalizeH="0" baseline="0" noProof="0" dirty="0">
                <a:ln>
                  <a:noFill/>
                </a:ln>
                <a:solidFill>
                  <a:srgbClr val="FF0000"/>
                </a:solidFill>
                <a:effectLst/>
                <a:uLnTx/>
                <a:uFillTx/>
                <a:latin typeface="Calibri"/>
                <a:ea typeface="微软雅黑"/>
                <a:cs typeface="+mn-cs"/>
              </a:rPr>
              <a:t>)</a:t>
            </a:r>
            <a:endParaRPr kumimoji="0" lang="en-US" altLang="zh-TW" sz="1800" b="0" i="0" u="none" strike="noStrike" kern="1200" cap="none" spc="0" normalizeH="0" baseline="0" noProof="0" dirty="0">
              <a:ln>
                <a:noFill/>
              </a:ln>
              <a:solidFill>
                <a:srgbClr val="FF0000"/>
              </a:solidFill>
              <a:effectLst/>
              <a:uLnTx/>
              <a:uFillTx/>
              <a:latin typeface="Calibri"/>
              <a:ea typeface="微软雅黑"/>
              <a:cs typeface="+mn-cs"/>
            </a:endParaRPr>
          </a:p>
        </p:txBody>
      </p:sp>
      <p:sp>
        <p:nvSpPr>
          <p:cNvPr id="34" name="文字方塊 9">
            <a:extLst>
              <a:ext uri="{FF2B5EF4-FFF2-40B4-BE49-F238E27FC236}">
                <a16:creationId xmlns:a16="http://schemas.microsoft.com/office/drawing/2014/main" id="{AE6E270D-1D6D-104F-B362-89D9354C7A83}"/>
              </a:ext>
            </a:extLst>
          </p:cNvPr>
          <p:cNvSpPr txBox="1"/>
          <p:nvPr/>
        </p:nvSpPr>
        <p:spPr>
          <a:xfrm>
            <a:off x="9651590" y="4859868"/>
            <a:ext cx="76489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0000"/>
                </a:solidFill>
                <a:effectLst/>
                <a:uLnTx/>
                <a:uFillTx/>
                <a:latin typeface="Calibri"/>
                <a:ea typeface="微软雅黑"/>
                <a:cs typeface="+mn-cs"/>
              </a:rPr>
              <a:t>(</a:t>
            </a:r>
            <a:r>
              <a:rPr kumimoji="0" lang="zh-CN" altLang="en-US" sz="1800" b="0" i="0" u="none" strike="noStrike" kern="1200" cap="none" spc="0" normalizeH="0" baseline="0" noProof="0" dirty="0">
                <a:ln>
                  <a:noFill/>
                </a:ln>
                <a:solidFill>
                  <a:srgbClr val="FF0000"/>
                </a:solidFill>
                <a:effectLst/>
                <a:uLnTx/>
                <a:uFillTx/>
                <a:latin typeface="Calibri"/>
                <a:ea typeface="微软雅黑"/>
                <a:cs typeface="+mn-cs"/>
              </a:rPr>
              <a:t>大于</a:t>
            </a:r>
            <a:r>
              <a:rPr kumimoji="0" lang="en-US" altLang="zh-CN" sz="1800" b="0" i="0" u="none" strike="noStrike" kern="1200" cap="none" spc="0" normalizeH="0" baseline="0" noProof="0" dirty="0">
                <a:ln>
                  <a:noFill/>
                </a:ln>
                <a:solidFill>
                  <a:srgbClr val="FF0000"/>
                </a:solidFill>
                <a:effectLst/>
                <a:uLnTx/>
                <a:uFillTx/>
                <a:latin typeface="Calibri"/>
                <a:ea typeface="微软雅黑"/>
                <a:cs typeface="+mn-cs"/>
              </a:rPr>
              <a:t>)</a:t>
            </a:r>
            <a:endParaRPr kumimoji="0" lang="en-US" altLang="zh-TW" sz="1800" b="0" i="0" u="none" strike="noStrike" kern="1200" cap="none" spc="0" normalizeH="0" baseline="0" noProof="0" dirty="0">
              <a:ln>
                <a:noFill/>
              </a:ln>
              <a:solidFill>
                <a:srgbClr val="FF0000"/>
              </a:solidFill>
              <a:effectLst/>
              <a:uLnTx/>
              <a:uFillTx/>
              <a:latin typeface="Calibri"/>
              <a:ea typeface="微软雅黑"/>
              <a:cs typeface="+mn-cs"/>
            </a:endParaRPr>
          </a:p>
        </p:txBody>
      </p:sp>
    </p:spTree>
    <p:extLst>
      <p:ext uri="{BB962C8B-B14F-4D97-AF65-F5344CB8AC3E}">
        <p14:creationId xmlns:p14="http://schemas.microsoft.com/office/powerpoint/2010/main" val="188413850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12" grpId="0"/>
      <p:bldP spid="14" grpId="0"/>
      <p:bldP spid="26" grpId="0"/>
      <p:bldP spid="30" grpId="0"/>
      <p:bldP spid="31" grpId="0"/>
      <p:bldP spid="37" grpId="0" animBg="1"/>
      <p:bldP spid="38" grpId="0"/>
      <p:bldP spid="39" grpId="0"/>
      <p:bldP spid="43" grpId="0"/>
      <p:bldP spid="44" grpId="0"/>
      <p:bldP spid="33" grpId="0"/>
      <p:bldP spid="3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51BAACA-90B6-7A20-C34B-505075A7EECB}"/>
              </a:ext>
            </a:extLst>
          </p:cNvPr>
          <p:cNvSpPr>
            <a:spLocks noGrp="1"/>
          </p:cNvSpPr>
          <p:nvPr>
            <p:ph type="title"/>
          </p:nvPr>
        </p:nvSpPr>
        <p:spPr/>
        <p:txBody>
          <a:bodyPr/>
          <a:lstStyle/>
          <a:p>
            <a:r>
              <a:rPr lang="en-US" altLang="zh-TW" dirty="0" err="1">
                <a:latin typeface="微軟正黑體" panose="020B0604030504040204" pitchFamily="34" charset="-120"/>
                <a:ea typeface="微軟正黑體" panose="020B0604030504040204" pitchFamily="34" charset="-120"/>
              </a:rPr>
              <a:t>ChatGPT</a:t>
            </a:r>
            <a:r>
              <a:rPr lang="en-US" altLang="zh-TW" dirty="0">
                <a:latin typeface="微軟正黑體" panose="020B0604030504040204" pitchFamily="34" charset="-120"/>
                <a:ea typeface="微軟正黑體" panose="020B0604030504040204" pitchFamily="34" charset="-120"/>
              </a:rPr>
              <a:t> </a:t>
            </a:r>
            <a:r>
              <a:rPr lang="zh-TW" altLang="en-US" dirty="0">
                <a:latin typeface="微軟正黑體" panose="020B0604030504040204" pitchFamily="34" charset="-120"/>
                <a:ea typeface="微軟正黑體" panose="020B0604030504040204" pitchFamily="34" charset="-120"/>
              </a:rPr>
              <a:t>的学习四阶段</a:t>
            </a:r>
          </a:p>
        </p:txBody>
      </p:sp>
      <p:graphicFrame>
        <p:nvGraphicFramePr>
          <p:cNvPr id="4" name="內容版面配置區 3">
            <a:extLst>
              <a:ext uri="{FF2B5EF4-FFF2-40B4-BE49-F238E27FC236}">
                <a16:creationId xmlns:a16="http://schemas.microsoft.com/office/drawing/2014/main" id="{07649A4F-0F3F-BE58-D354-1F52E73D06C4}"/>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矩形: 圓角 4">
            <a:extLst>
              <a:ext uri="{FF2B5EF4-FFF2-40B4-BE49-F238E27FC236}">
                <a16:creationId xmlns:a16="http://schemas.microsoft.com/office/drawing/2014/main" id="{DDF17AD7-1F65-1E5C-D702-EE03AD14C2C7}"/>
              </a:ext>
            </a:extLst>
          </p:cNvPr>
          <p:cNvSpPr/>
          <p:nvPr/>
        </p:nvSpPr>
        <p:spPr>
          <a:xfrm>
            <a:off x="838200" y="5171464"/>
            <a:ext cx="10533183" cy="95274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Tree>
    <p:extLst>
      <p:ext uri="{BB962C8B-B14F-4D97-AF65-F5344CB8AC3E}">
        <p14:creationId xmlns:p14="http://schemas.microsoft.com/office/powerpoint/2010/main" val="184486584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CCFCACF-5A3D-1F1B-71F5-2E11BCB686FD}"/>
              </a:ext>
            </a:extLst>
          </p:cNvPr>
          <p:cNvSpPr>
            <a:spLocks noGrp="1"/>
          </p:cNvSpPr>
          <p:nvPr>
            <p:ph type="title"/>
          </p:nvPr>
        </p:nvSpPr>
        <p:spPr/>
        <p:txBody>
          <a:bodyPr/>
          <a:lstStyle/>
          <a:p>
            <a:pPr lvl="0"/>
            <a:r>
              <a:rPr lang="en-US" altLang="zh-TW" dirty="0">
                <a:latin typeface="微軟正黑體" panose="020B0604030504040204" pitchFamily="34" charset="-120"/>
                <a:ea typeface="微軟正黑體" panose="020B0604030504040204" pitchFamily="34" charset="-120"/>
              </a:rPr>
              <a:t>4. </a:t>
            </a:r>
            <a:r>
              <a:rPr lang="zh-TW" altLang="en-US" dirty="0">
                <a:latin typeface="微軟正黑體" panose="020B0604030504040204" pitchFamily="34" charset="-120"/>
                <a:ea typeface="微軟正黑體" panose="020B0604030504040204" pitchFamily="34" charset="-120"/>
              </a:rPr>
              <a:t>用增强式学习向模拟老师学习</a:t>
            </a:r>
          </a:p>
        </p:txBody>
      </p:sp>
      <p:sp>
        <p:nvSpPr>
          <p:cNvPr id="4" name="矩形: 圓角 3">
            <a:extLst>
              <a:ext uri="{FF2B5EF4-FFF2-40B4-BE49-F238E27FC236}">
                <a16:creationId xmlns:a16="http://schemas.microsoft.com/office/drawing/2014/main" id="{6702C94F-9ECA-C27A-C07A-85ECCD10C959}"/>
              </a:ext>
            </a:extLst>
          </p:cNvPr>
          <p:cNvSpPr/>
          <p:nvPr/>
        </p:nvSpPr>
        <p:spPr>
          <a:xfrm>
            <a:off x="6394946" y="5140678"/>
            <a:ext cx="1693981" cy="1097684"/>
          </a:xfrm>
          <a:prstGeom prst="roundRect">
            <a:avLst/>
          </a:prstGeom>
          <a:solidFill>
            <a:schemeClr val="accent2">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a:ea typeface="微软雅黑"/>
                <a:cs typeface="+mn-cs"/>
              </a:rPr>
              <a:t>Teacher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a:ea typeface="微软雅黑"/>
                <a:cs typeface="+mn-cs"/>
              </a:rPr>
              <a:t>Model</a:t>
            </a:r>
            <a:endParaRPr kumimoji="0" lang="zh-TW" altLang="en-US" sz="24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8" name="文字方塊 7">
            <a:extLst>
              <a:ext uri="{FF2B5EF4-FFF2-40B4-BE49-F238E27FC236}">
                <a16:creationId xmlns:a16="http://schemas.microsoft.com/office/drawing/2014/main" id="{FB00766B-1173-8CE0-3665-9BAEE05224B3}"/>
              </a:ext>
            </a:extLst>
          </p:cNvPr>
          <p:cNvSpPr txBox="1"/>
          <p:nvPr/>
        </p:nvSpPr>
        <p:spPr>
          <a:xfrm>
            <a:off x="8524899" y="5438992"/>
            <a:ext cx="158994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Calibri"/>
                <a:ea typeface="微软雅黑"/>
                <a:cs typeface="+mn-cs"/>
              </a:rPr>
              <a:t>低分</a:t>
            </a:r>
          </a:p>
        </p:txBody>
      </p:sp>
      <p:sp>
        <p:nvSpPr>
          <p:cNvPr id="9" name="矩形: 圓角 8">
            <a:extLst>
              <a:ext uri="{FF2B5EF4-FFF2-40B4-BE49-F238E27FC236}">
                <a16:creationId xmlns:a16="http://schemas.microsoft.com/office/drawing/2014/main" id="{4583EB6D-2304-9E16-6316-826A949C42A0}"/>
              </a:ext>
            </a:extLst>
          </p:cNvPr>
          <p:cNvSpPr/>
          <p:nvPr/>
        </p:nvSpPr>
        <p:spPr>
          <a:xfrm>
            <a:off x="5547956" y="2351135"/>
            <a:ext cx="1693981" cy="1097684"/>
          </a:xfrm>
          <a:prstGeom prst="roundRect">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a:ea typeface="微软雅黑"/>
                <a:cs typeface="+mn-cs"/>
              </a:rPr>
              <a:t>GPT</a:t>
            </a:r>
            <a:endParaRPr kumimoji="0" lang="zh-TW" altLang="en-US" sz="24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10" name="文字方塊 9">
            <a:extLst>
              <a:ext uri="{FF2B5EF4-FFF2-40B4-BE49-F238E27FC236}">
                <a16:creationId xmlns:a16="http://schemas.microsoft.com/office/drawing/2014/main" id="{BCF33708-8147-35C6-F14F-92B0179F6833}"/>
              </a:ext>
            </a:extLst>
          </p:cNvPr>
          <p:cNvSpPr txBox="1"/>
          <p:nvPr/>
        </p:nvSpPr>
        <p:spPr>
          <a:xfrm>
            <a:off x="1031637" y="2626802"/>
            <a:ext cx="36429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Calibri"/>
                <a:ea typeface="微软雅黑"/>
                <a:cs typeface="+mn-cs"/>
              </a:rPr>
              <a:t>世界上最高的山是哪座？</a:t>
            </a:r>
            <a:endParaRPr kumimoji="0" lang="en-US" altLang="zh-TW" sz="2400" b="0" i="0" u="none" strike="noStrike" kern="1200" cap="none" spc="0" normalizeH="0" baseline="0" noProof="0" dirty="0">
              <a:ln>
                <a:noFill/>
              </a:ln>
              <a:solidFill>
                <a:prstClr val="black"/>
              </a:solidFill>
              <a:effectLst/>
              <a:uLnTx/>
              <a:uFillTx/>
              <a:latin typeface="Calibri"/>
              <a:ea typeface="微软雅黑"/>
              <a:cs typeface="+mn-cs"/>
            </a:endParaRPr>
          </a:p>
        </p:txBody>
      </p:sp>
      <p:cxnSp>
        <p:nvCxnSpPr>
          <p:cNvPr id="11" name="直線單箭頭接點 10">
            <a:extLst>
              <a:ext uri="{FF2B5EF4-FFF2-40B4-BE49-F238E27FC236}">
                <a16:creationId xmlns:a16="http://schemas.microsoft.com/office/drawing/2014/main" id="{D9F593F6-0BE6-F26D-14EF-08396B6E1E09}"/>
              </a:ext>
            </a:extLst>
          </p:cNvPr>
          <p:cNvCxnSpPr>
            <a:cxnSpLocks/>
          </p:cNvCxnSpPr>
          <p:nvPr/>
        </p:nvCxnSpPr>
        <p:spPr>
          <a:xfrm>
            <a:off x="4595456" y="2888211"/>
            <a:ext cx="79424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9" name="圖形 28" descr="困惑的人 以實心填滿">
            <a:extLst>
              <a:ext uri="{FF2B5EF4-FFF2-40B4-BE49-F238E27FC236}">
                <a16:creationId xmlns:a16="http://schemas.microsoft.com/office/drawing/2014/main" id="{AB41D7A3-3F08-7B87-B376-8FBF65A43C1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5947" y="3202569"/>
            <a:ext cx="914400" cy="914400"/>
          </a:xfrm>
          <a:prstGeom prst="rect">
            <a:avLst/>
          </a:prstGeom>
        </p:spPr>
      </p:pic>
      <p:cxnSp>
        <p:nvCxnSpPr>
          <p:cNvPr id="32" name="直線單箭頭接點 31">
            <a:extLst>
              <a:ext uri="{FF2B5EF4-FFF2-40B4-BE49-F238E27FC236}">
                <a16:creationId xmlns:a16="http://schemas.microsoft.com/office/drawing/2014/main" id="{2CD10C4A-7934-B0C9-00D7-518DFBE1BB64}"/>
              </a:ext>
            </a:extLst>
          </p:cNvPr>
          <p:cNvCxnSpPr>
            <a:cxnSpLocks/>
          </p:cNvCxnSpPr>
          <p:nvPr/>
        </p:nvCxnSpPr>
        <p:spPr>
          <a:xfrm>
            <a:off x="5785354" y="5669826"/>
            <a:ext cx="55683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單箭頭接點 35">
            <a:extLst>
              <a:ext uri="{FF2B5EF4-FFF2-40B4-BE49-F238E27FC236}">
                <a16:creationId xmlns:a16="http://schemas.microsoft.com/office/drawing/2014/main" id="{7E6946D6-8B1F-CFA6-7CA9-F5871ABAF6E6}"/>
              </a:ext>
            </a:extLst>
          </p:cNvPr>
          <p:cNvCxnSpPr>
            <a:cxnSpLocks/>
          </p:cNvCxnSpPr>
          <p:nvPr/>
        </p:nvCxnSpPr>
        <p:spPr>
          <a:xfrm>
            <a:off x="8203237" y="5689520"/>
            <a:ext cx="55683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直線單箭頭接點 4">
            <a:extLst>
              <a:ext uri="{FF2B5EF4-FFF2-40B4-BE49-F238E27FC236}">
                <a16:creationId xmlns:a16="http://schemas.microsoft.com/office/drawing/2014/main" id="{5F650004-FFC4-3C10-12AC-6D1B00BD0619}"/>
              </a:ext>
            </a:extLst>
          </p:cNvPr>
          <p:cNvCxnSpPr>
            <a:cxnSpLocks/>
          </p:cNvCxnSpPr>
          <p:nvPr/>
        </p:nvCxnSpPr>
        <p:spPr>
          <a:xfrm>
            <a:off x="7372384" y="2899977"/>
            <a:ext cx="79424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AB013A0E-F8F9-5708-0753-EE0E2B35A9B7}"/>
              </a:ext>
            </a:extLst>
          </p:cNvPr>
          <p:cNvSpPr txBox="1"/>
          <p:nvPr/>
        </p:nvSpPr>
        <p:spPr>
          <a:xfrm>
            <a:off x="8332192" y="2688325"/>
            <a:ext cx="36429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Calibri"/>
                <a:ea typeface="微软雅黑"/>
                <a:cs typeface="+mn-cs"/>
              </a:rPr>
              <a:t>世界上最深的海又在哪里？</a:t>
            </a:r>
            <a:endParaRPr kumimoji="0" lang="en-US" altLang="zh-TW" sz="24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7" name="文字方塊 6">
            <a:extLst>
              <a:ext uri="{FF2B5EF4-FFF2-40B4-BE49-F238E27FC236}">
                <a16:creationId xmlns:a16="http://schemas.microsoft.com/office/drawing/2014/main" id="{A8AD7CA6-BEC8-E8B4-17A5-2C0CD8657622}"/>
              </a:ext>
            </a:extLst>
          </p:cNvPr>
          <p:cNvSpPr txBox="1"/>
          <p:nvPr/>
        </p:nvSpPr>
        <p:spPr>
          <a:xfrm>
            <a:off x="1095758" y="5260795"/>
            <a:ext cx="36429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Calibri"/>
                <a:ea typeface="微软雅黑"/>
                <a:cs typeface="+mn-cs"/>
              </a:rPr>
              <a:t>世界上最高的山是哪座？</a:t>
            </a:r>
            <a:endParaRPr kumimoji="0" lang="en-US" altLang="zh-TW" sz="24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13" name="文字方塊 12">
            <a:extLst>
              <a:ext uri="{FF2B5EF4-FFF2-40B4-BE49-F238E27FC236}">
                <a16:creationId xmlns:a16="http://schemas.microsoft.com/office/drawing/2014/main" id="{7FFE6B75-291D-9C22-99C4-C3B9E4506163}"/>
              </a:ext>
            </a:extLst>
          </p:cNvPr>
          <p:cNvSpPr txBox="1"/>
          <p:nvPr/>
        </p:nvSpPr>
        <p:spPr>
          <a:xfrm>
            <a:off x="1854447" y="5776697"/>
            <a:ext cx="36429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Calibri"/>
                <a:ea typeface="微软雅黑"/>
                <a:cs typeface="+mn-cs"/>
              </a:rPr>
              <a:t>世界上最深的海又在哪里？</a:t>
            </a:r>
            <a:endParaRPr kumimoji="0" lang="en-US" altLang="zh-TW" sz="2400" b="0" i="0" u="none" strike="noStrike" kern="1200" cap="none" spc="0" normalizeH="0" baseline="0" noProof="0" dirty="0">
              <a:ln>
                <a:noFill/>
              </a:ln>
              <a:solidFill>
                <a:prstClr val="black"/>
              </a:solidFill>
              <a:effectLst/>
              <a:uLnTx/>
              <a:uFillTx/>
              <a:latin typeface="Calibri"/>
              <a:ea typeface="微软雅黑"/>
              <a:cs typeface="+mn-cs"/>
            </a:endParaRPr>
          </a:p>
        </p:txBody>
      </p:sp>
      <p:cxnSp>
        <p:nvCxnSpPr>
          <p:cNvPr id="20" name="直線單箭頭接點 19">
            <a:extLst>
              <a:ext uri="{FF2B5EF4-FFF2-40B4-BE49-F238E27FC236}">
                <a16:creationId xmlns:a16="http://schemas.microsoft.com/office/drawing/2014/main" id="{3CAC4982-3037-0378-E87C-7998214AF8FE}"/>
              </a:ext>
            </a:extLst>
          </p:cNvPr>
          <p:cNvCxnSpPr>
            <a:cxnSpLocks/>
          </p:cNvCxnSpPr>
          <p:nvPr/>
        </p:nvCxnSpPr>
        <p:spPr>
          <a:xfrm>
            <a:off x="2815004" y="3202569"/>
            <a:ext cx="0" cy="914400"/>
          </a:xfrm>
          <a:prstGeom prst="straightConnector1">
            <a:avLst/>
          </a:prstGeom>
          <a:ln w="5715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直線單箭頭接點 26">
            <a:extLst>
              <a:ext uri="{FF2B5EF4-FFF2-40B4-BE49-F238E27FC236}">
                <a16:creationId xmlns:a16="http://schemas.microsoft.com/office/drawing/2014/main" id="{D1E66953-63EB-CB77-B75E-092AC5827083}"/>
              </a:ext>
            </a:extLst>
          </p:cNvPr>
          <p:cNvCxnSpPr>
            <a:cxnSpLocks/>
          </p:cNvCxnSpPr>
          <p:nvPr/>
        </p:nvCxnSpPr>
        <p:spPr>
          <a:xfrm flipH="1">
            <a:off x="2779834" y="4152140"/>
            <a:ext cx="7151078" cy="0"/>
          </a:xfrm>
          <a:prstGeom prst="straightConnector1">
            <a:avLst/>
          </a:prstGeom>
          <a:ln w="5715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直線單箭頭接點 33">
            <a:extLst>
              <a:ext uri="{FF2B5EF4-FFF2-40B4-BE49-F238E27FC236}">
                <a16:creationId xmlns:a16="http://schemas.microsoft.com/office/drawing/2014/main" id="{241EBCB6-0802-6020-B021-D6362ED647A7}"/>
              </a:ext>
            </a:extLst>
          </p:cNvPr>
          <p:cNvCxnSpPr>
            <a:cxnSpLocks/>
          </p:cNvCxnSpPr>
          <p:nvPr/>
        </p:nvCxnSpPr>
        <p:spPr>
          <a:xfrm>
            <a:off x="3735265" y="4269543"/>
            <a:ext cx="0" cy="871135"/>
          </a:xfrm>
          <a:prstGeom prst="straightConnector1">
            <a:avLst/>
          </a:prstGeom>
          <a:ln w="57150">
            <a:solidFill>
              <a:schemeClr val="tx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直線單箭頭接點 45">
            <a:extLst>
              <a:ext uri="{FF2B5EF4-FFF2-40B4-BE49-F238E27FC236}">
                <a16:creationId xmlns:a16="http://schemas.microsoft.com/office/drawing/2014/main" id="{9F1B3EF2-2261-F78F-413D-24B087191F88}"/>
              </a:ext>
            </a:extLst>
          </p:cNvPr>
          <p:cNvCxnSpPr>
            <a:cxnSpLocks/>
          </p:cNvCxnSpPr>
          <p:nvPr/>
        </p:nvCxnSpPr>
        <p:spPr>
          <a:xfrm>
            <a:off x="9930912" y="3337384"/>
            <a:ext cx="0" cy="914400"/>
          </a:xfrm>
          <a:prstGeom prst="straightConnector1">
            <a:avLst/>
          </a:prstGeom>
          <a:ln w="5715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5BF155D0-3D0C-604E-76E5-E3BAB4F8FD8D}"/>
              </a:ext>
            </a:extLst>
          </p:cNvPr>
          <p:cNvSpPr txBox="1"/>
          <p:nvPr/>
        </p:nvSpPr>
        <p:spPr>
          <a:xfrm>
            <a:off x="1611930" y="1764006"/>
            <a:ext cx="95660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增强式学习：调整参数，得到最大的 </a:t>
            </a:r>
            <a:r>
              <a:rPr kumimoji="0" lang="en-US" altLang="zh-TW"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Reward </a:t>
            </a:r>
          </a:p>
        </p:txBody>
      </p:sp>
      <p:sp>
        <p:nvSpPr>
          <p:cNvPr id="48" name="文字方塊 47">
            <a:extLst>
              <a:ext uri="{FF2B5EF4-FFF2-40B4-BE49-F238E27FC236}">
                <a16:creationId xmlns:a16="http://schemas.microsoft.com/office/drawing/2014/main" id="{CA91BCEF-7264-BE17-41D9-F6E220004567}"/>
              </a:ext>
            </a:extLst>
          </p:cNvPr>
          <p:cNvSpPr txBox="1"/>
          <p:nvPr/>
        </p:nvSpPr>
        <p:spPr>
          <a:xfrm>
            <a:off x="8242096" y="4587119"/>
            <a:ext cx="240908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增强式学习中的 </a:t>
            </a:r>
            <a:endParaRPr kumimoji="0" lang="en-US" altLang="zh-TW"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“Reward”</a:t>
            </a:r>
          </a:p>
        </p:txBody>
      </p:sp>
    </p:spTree>
    <p:extLst>
      <p:ext uri="{BB962C8B-B14F-4D97-AF65-F5344CB8AC3E}">
        <p14:creationId xmlns:p14="http://schemas.microsoft.com/office/powerpoint/2010/main" val="384606719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13" grpId="0"/>
      <p:bldP spid="47" grpId="0"/>
      <p:bldP spid="4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圓角 11">
            <a:extLst>
              <a:ext uri="{FF2B5EF4-FFF2-40B4-BE49-F238E27FC236}">
                <a16:creationId xmlns:a16="http://schemas.microsoft.com/office/drawing/2014/main" id="{C0ED82D4-325F-E68F-637A-545F6F136F04}"/>
              </a:ext>
            </a:extLst>
          </p:cNvPr>
          <p:cNvSpPr/>
          <p:nvPr/>
        </p:nvSpPr>
        <p:spPr>
          <a:xfrm>
            <a:off x="5560538" y="2339369"/>
            <a:ext cx="1693981" cy="1097684"/>
          </a:xfrm>
          <a:prstGeom prst="roundRect">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a:ea typeface="微软雅黑"/>
                <a:cs typeface="+mn-cs"/>
              </a:rPr>
              <a:t>GPT</a:t>
            </a:r>
            <a:endParaRPr kumimoji="0" lang="zh-TW" altLang="en-US" sz="24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2" name="標題 1">
            <a:extLst>
              <a:ext uri="{FF2B5EF4-FFF2-40B4-BE49-F238E27FC236}">
                <a16:creationId xmlns:a16="http://schemas.microsoft.com/office/drawing/2014/main" id="{FCCFCACF-5A3D-1F1B-71F5-2E11BCB686FD}"/>
              </a:ext>
            </a:extLst>
          </p:cNvPr>
          <p:cNvSpPr>
            <a:spLocks noGrp="1"/>
          </p:cNvSpPr>
          <p:nvPr>
            <p:ph type="title"/>
          </p:nvPr>
        </p:nvSpPr>
        <p:spPr/>
        <p:txBody>
          <a:bodyPr/>
          <a:lstStyle/>
          <a:p>
            <a:pPr lvl="0"/>
            <a:r>
              <a:rPr lang="en-US" altLang="zh-TW" dirty="0">
                <a:latin typeface="微軟正黑體" panose="020B0604030504040204" pitchFamily="34" charset="-120"/>
                <a:ea typeface="微軟正黑體" panose="020B0604030504040204" pitchFamily="34" charset="-120"/>
              </a:rPr>
              <a:t>4. </a:t>
            </a:r>
            <a:r>
              <a:rPr lang="zh-TW" altLang="en-US" dirty="0">
                <a:latin typeface="微軟正黑體" panose="020B0604030504040204" pitchFamily="34" charset="-120"/>
                <a:ea typeface="微軟正黑體" panose="020B0604030504040204" pitchFamily="34" charset="-120"/>
              </a:rPr>
              <a:t>用增强式学习向模拟老师学习</a:t>
            </a:r>
          </a:p>
        </p:txBody>
      </p:sp>
      <p:sp>
        <p:nvSpPr>
          <p:cNvPr id="4" name="矩形: 圓角 3">
            <a:extLst>
              <a:ext uri="{FF2B5EF4-FFF2-40B4-BE49-F238E27FC236}">
                <a16:creationId xmlns:a16="http://schemas.microsoft.com/office/drawing/2014/main" id="{6702C94F-9ECA-C27A-C07A-85ECCD10C959}"/>
              </a:ext>
            </a:extLst>
          </p:cNvPr>
          <p:cNvSpPr/>
          <p:nvPr/>
        </p:nvSpPr>
        <p:spPr>
          <a:xfrm>
            <a:off x="6394946" y="5140678"/>
            <a:ext cx="1693981" cy="1097684"/>
          </a:xfrm>
          <a:prstGeom prst="roundRect">
            <a:avLst/>
          </a:prstGeom>
          <a:solidFill>
            <a:schemeClr val="accent2">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a:ea typeface="微软雅黑"/>
                <a:cs typeface="+mn-cs"/>
              </a:rPr>
              <a:t>Teacher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a:ea typeface="微软雅黑"/>
                <a:cs typeface="+mn-cs"/>
              </a:rPr>
              <a:t>Model</a:t>
            </a:r>
            <a:endParaRPr kumimoji="0" lang="zh-TW" altLang="en-US" sz="24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8" name="文字方塊 7">
            <a:extLst>
              <a:ext uri="{FF2B5EF4-FFF2-40B4-BE49-F238E27FC236}">
                <a16:creationId xmlns:a16="http://schemas.microsoft.com/office/drawing/2014/main" id="{FB00766B-1173-8CE0-3665-9BAEE05224B3}"/>
              </a:ext>
            </a:extLst>
          </p:cNvPr>
          <p:cNvSpPr txBox="1"/>
          <p:nvPr/>
        </p:nvSpPr>
        <p:spPr>
          <a:xfrm>
            <a:off x="8524899" y="5438992"/>
            <a:ext cx="158994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Calibri"/>
                <a:ea typeface="微软雅黑"/>
                <a:cs typeface="+mn-cs"/>
              </a:rPr>
              <a:t>高分</a:t>
            </a:r>
          </a:p>
        </p:txBody>
      </p:sp>
      <p:sp>
        <p:nvSpPr>
          <p:cNvPr id="9" name="矩形: 圓角 8">
            <a:extLst>
              <a:ext uri="{FF2B5EF4-FFF2-40B4-BE49-F238E27FC236}">
                <a16:creationId xmlns:a16="http://schemas.microsoft.com/office/drawing/2014/main" id="{4583EB6D-2304-9E16-6316-826A949C42A0}"/>
              </a:ext>
            </a:extLst>
          </p:cNvPr>
          <p:cNvSpPr/>
          <p:nvPr/>
        </p:nvSpPr>
        <p:spPr>
          <a:xfrm>
            <a:off x="5561172" y="2345622"/>
            <a:ext cx="1693981" cy="1097684"/>
          </a:xfrm>
          <a:prstGeom prst="roundRect">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a:ea typeface="微软雅黑"/>
                <a:cs typeface="+mn-cs"/>
              </a:rPr>
              <a:t>Chat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a:ea typeface="微软雅黑"/>
                <a:cs typeface="+mn-cs"/>
              </a:rPr>
              <a:t>GPT</a:t>
            </a:r>
            <a:endParaRPr kumimoji="0" lang="zh-TW" altLang="en-US" sz="24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10" name="文字方塊 9">
            <a:extLst>
              <a:ext uri="{FF2B5EF4-FFF2-40B4-BE49-F238E27FC236}">
                <a16:creationId xmlns:a16="http://schemas.microsoft.com/office/drawing/2014/main" id="{BCF33708-8147-35C6-F14F-92B0179F6833}"/>
              </a:ext>
            </a:extLst>
          </p:cNvPr>
          <p:cNvSpPr txBox="1"/>
          <p:nvPr/>
        </p:nvSpPr>
        <p:spPr>
          <a:xfrm>
            <a:off x="1031637" y="2626802"/>
            <a:ext cx="36429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Calibri"/>
                <a:ea typeface="微软雅黑"/>
                <a:cs typeface="+mn-cs"/>
              </a:rPr>
              <a:t>世界上最高的山是哪座？</a:t>
            </a:r>
            <a:endParaRPr kumimoji="0" lang="en-US" altLang="zh-TW" sz="2400" b="0" i="0" u="none" strike="noStrike" kern="1200" cap="none" spc="0" normalizeH="0" baseline="0" noProof="0" dirty="0">
              <a:ln>
                <a:noFill/>
              </a:ln>
              <a:solidFill>
                <a:prstClr val="black"/>
              </a:solidFill>
              <a:effectLst/>
              <a:uLnTx/>
              <a:uFillTx/>
              <a:latin typeface="Calibri"/>
              <a:ea typeface="微软雅黑"/>
              <a:cs typeface="+mn-cs"/>
            </a:endParaRPr>
          </a:p>
        </p:txBody>
      </p:sp>
      <p:cxnSp>
        <p:nvCxnSpPr>
          <p:cNvPr id="11" name="直線單箭頭接點 10">
            <a:extLst>
              <a:ext uri="{FF2B5EF4-FFF2-40B4-BE49-F238E27FC236}">
                <a16:creationId xmlns:a16="http://schemas.microsoft.com/office/drawing/2014/main" id="{D9F593F6-0BE6-F26D-14EF-08396B6E1E09}"/>
              </a:ext>
            </a:extLst>
          </p:cNvPr>
          <p:cNvCxnSpPr>
            <a:cxnSpLocks/>
          </p:cNvCxnSpPr>
          <p:nvPr/>
        </p:nvCxnSpPr>
        <p:spPr>
          <a:xfrm>
            <a:off x="4595456" y="2888211"/>
            <a:ext cx="79424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9" name="圖形 28" descr="困惑的人 以實心填滿">
            <a:extLst>
              <a:ext uri="{FF2B5EF4-FFF2-40B4-BE49-F238E27FC236}">
                <a16:creationId xmlns:a16="http://schemas.microsoft.com/office/drawing/2014/main" id="{AB41D7A3-3F08-7B87-B376-8FBF65A43C1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5947" y="3202569"/>
            <a:ext cx="914400" cy="914400"/>
          </a:xfrm>
          <a:prstGeom prst="rect">
            <a:avLst/>
          </a:prstGeom>
        </p:spPr>
      </p:pic>
      <p:cxnSp>
        <p:nvCxnSpPr>
          <p:cNvPr id="32" name="直線單箭頭接點 31">
            <a:extLst>
              <a:ext uri="{FF2B5EF4-FFF2-40B4-BE49-F238E27FC236}">
                <a16:creationId xmlns:a16="http://schemas.microsoft.com/office/drawing/2014/main" id="{2CD10C4A-7934-B0C9-00D7-518DFBE1BB64}"/>
              </a:ext>
            </a:extLst>
          </p:cNvPr>
          <p:cNvCxnSpPr>
            <a:cxnSpLocks/>
          </p:cNvCxnSpPr>
          <p:nvPr/>
        </p:nvCxnSpPr>
        <p:spPr>
          <a:xfrm>
            <a:off x="5785354" y="5669826"/>
            <a:ext cx="55683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單箭頭接點 35">
            <a:extLst>
              <a:ext uri="{FF2B5EF4-FFF2-40B4-BE49-F238E27FC236}">
                <a16:creationId xmlns:a16="http://schemas.microsoft.com/office/drawing/2014/main" id="{7E6946D6-8B1F-CFA6-7CA9-F5871ABAF6E6}"/>
              </a:ext>
            </a:extLst>
          </p:cNvPr>
          <p:cNvCxnSpPr>
            <a:cxnSpLocks/>
          </p:cNvCxnSpPr>
          <p:nvPr/>
        </p:nvCxnSpPr>
        <p:spPr>
          <a:xfrm>
            <a:off x="8203237" y="5689520"/>
            <a:ext cx="55683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直線單箭頭接點 4">
            <a:extLst>
              <a:ext uri="{FF2B5EF4-FFF2-40B4-BE49-F238E27FC236}">
                <a16:creationId xmlns:a16="http://schemas.microsoft.com/office/drawing/2014/main" id="{5F650004-FFC4-3C10-12AC-6D1B00BD0619}"/>
              </a:ext>
            </a:extLst>
          </p:cNvPr>
          <p:cNvCxnSpPr>
            <a:cxnSpLocks/>
          </p:cNvCxnSpPr>
          <p:nvPr/>
        </p:nvCxnSpPr>
        <p:spPr>
          <a:xfrm>
            <a:off x="7372384" y="2899977"/>
            <a:ext cx="79424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AB013A0E-F8F9-5708-0753-EE0E2B35A9B7}"/>
              </a:ext>
            </a:extLst>
          </p:cNvPr>
          <p:cNvSpPr txBox="1"/>
          <p:nvPr/>
        </p:nvSpPr>
        <p:spPr>
          <a:xfrm>
            <a:off x="8153415" y="2705860"/>
            <a:ext cx="36429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Calibri"/>
                <a:ea typeface="微软雅黑"/>
                <a:cs typeface="+mn-cs"/>
              </a:rPr>
              <a:t>喜马拉雅山</a:t>
            </a:r>
            <a:endParaRPr kumimoji="0" lang="en-US" altLang="zh-TW" sz="24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7" name="文字方塊 6">
            <a:extLst>
              <a:ext uri="{FF2B5EF4-FFF2-40B4-BE49-F238E27FC236}">
                <a16:creationId xmlns:a16="http://schemas.microsoft.com/office/drawing/2014/main" id="{A8AD7CA6-BEC8-E8B4-17A5-2C0CD8657622}"/>
              </a:ext>
            </a:extLst>
          </p:cNvPr>
          <p:cNvSpPr txBox="1"/>
          <p:nvPr/>
        </p:nvSpPr>
        <p:spPr>
          <a:xfrm>
            <a:off x="1095758" y="5260795"/>
            <a:ext cx="36429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Calibri"/>
                <a:ea typeface="微软雅黑"/>
                <a:cs typeface="+mn-cs"/>
              </a:rPr>
              <a:t>世界上最高的山是哪座？</a:t>
            </a:r>
            <a:endParaRPr kumimoji="0" lang="en-US" altLang="zh-TW" sz="24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13" name="文字方塊 12">
            <a:extLst>
              <a:ext uri="{FF2B5EF4-FFF2-40B4-BE49-F238E27FC236}">
                <a16:creationId xmlns:a16="http://schemas.microsoft.com/office/drawing/2014/main" id="{7FFE6B75-291D-9C22-99C4-C3B9E4506163}"/>
              </a:ext>
            </a:extLst>
          </p:cNvPr>
          <p:cNvSpPr txBox="1"/>
          <p:nvPr/>
        </p:nvSpPr>
        <p:spPr>
          <a:xfrm>
            <a:off x="2917231" y="5776697"/>
            <a:ext cx="36429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Calibri"/>
                <a:ea typeface="微软雅黑"/>
                <a:cs typeface="+mn-cs"/>
              </a:rPr>
              <a:t>喜马拉雅山</a:t>
            </a:r>
            <a:endParaRPr kumimoji="0" lang="en-US" altLang="zh-TW" sz="2400" b="0" i="0" u="none" strike="noStrike" kern="1200" cap="none" spc="0" normalizeH="0" baseline="0" noProof="0" dirty="0">
              <a:ln>
                <a:noFill/>
              </a:ln>
              <a:solidFill>
                <a:prstClr val="black"/>
              </a:solidFill>
              <a:effectLst/>
              <a:uLnTx/>
              <a:uFillTx/>
              <a:latin typeface="Calibri"/>
              <a:ea typeface="微软雅黑"/>
              <a:cs typeface="+mn-cs"/>
            </a:endParaRPr>
          </a:p>
        </p:txBody>
      </p:sp>
      <p:cxnSp>
        <p:nvCxnSpPr>
          <p:cNvPr id="20" name="直線單箭頭接點 19">
            <a:extLst>
              <a:ext uri="{FF2B5EF4-FFF2-40B4-BE49-F238E27FC236}">
                <a16:creationId xmlns:a16="http://schemas.microsoft.com/office/drawing/2014/main" id="{3CAC4982-3037-0378-E87C-7998214AF8FE}"/>
              </a:ext>
            </a:extLst>
          </p:cNvPr>
          <p:cNvCxnSpPr>
            <a:cxnSpLocks/>
          </p:cNvCxnSpPr>
          <p:nvPr/>
        </p:nvCxnSpPr>
        <p:spPr>
          <a:xfrm>
            <a:off x="2815004" y="3202569"/>
            <a:ext cx="0" cy="914400"/>
          </a:xfrm>
          <a:prstGeom prst="straightConnector1">
            <a:avLst/>
          </a:prstGeom>
          <a:ln w="5715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直線單箭頭接點 26">
            <a:extLst>
              <a:ext uri="{FF2B5EF4-FFF2-40B4-BE49-F238E27FC236}">
                <a16:creationId xmlns:a16="http://schemas.microsoft.com/office/drawing/2014/main" id="{D1E66953-63EB-CB77-B75E-092AC5827083}"/>
              </a:ext>
            </a:extLst>
          </p:cNvPr>
          <p:cNvCxnSpPr>
            <a:cxnSpLocks/>
          </p:cNvCxnSpPr>
          <p:nvPr/>
        </p:nvCxnSpPr>
        <p:spPr>
          <a:xfrm flipH="1">
            <a:off x="2779834" y="4152140"/>
            <a:ext cx="7151078" cy="0"/>
          </a:xfrm>
          <a:prstGeom prst="straightConnector1">
            <a:avLst/>
          </a:prstGeom>
          <a:ln w="5715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直線單箭頭接點 33">
            <a:extLst>
              <a:ext uri="{FF2B5EF4-FFF2-40B4-BE49-F238E27FC236}">
                <a16:creationId xmlns:a16="http://schemas.microsoft.com/office/drawing/2014/main" id="{241EBCB6-0802-6020-B021-D6362ED647A7}"/>
              </a:ext>
            </a:extLst>
          </p:cNvPr>
          <p:cNvCxnSpPr>
            <a:cxnSpLocks/>
          </p:cNvCxnSpPr>
          <p:nvPr/>
        </p:nvCxnSpPr>
        <p:spPr>
          <a:xfrm>
            <a:off x="3735265" y="4269543"/>
            <a:ext cx="0" cy="871135"/>
          </a:xfrm>
          <a:prstGeom prst="straightConnector1">
            <a:avLst/>
          </a:prstGeom>
          <a:ln w="57150">
            <a:solidFill>
              <a:schemeClr val="tx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直線單箭頭接點 45">
            <a:extLst>
              <a:ext uri="{FF2B5EF4-FFF2-40B4-BE49-F238E27FC236}">
                <a16:creationId xmlns:a16="http://schemas.microsoft.com/office/drawing/2014/main" id="{9F1B3EF2-2261-F78F-413D-24B087191F88}"/>
              </a:ext>
            </a:extLst>
          </p:cNvPr>
          <p:cNvCxnSpPr>
            <a:cxnSpLocks/>
          </p:cNvCxnSpPr>
          <p:nvPr/>
        </p:nvCxnSpPr>
        <p:spPr>
          <a:xfrm>
            <a:off x="9930912" y="3337384"/>
            <a:ext cx="0" cy="914400"/>
          </a:xfrm>
          <a:prstGeom prst="straightConnector1">
            <a:avLst/>
          </a:prstGeom>
          <a:ln w="5715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5BF155D0-3D0C-604E-76E5-E3BAB4F8FD8D}"/>
              </a:ext>
            </a:extLst>
          </p:cNvPr>
          <p:cNvSpPr txBox="1"/>
          <p:nvPr/>
        </p:nvSpPr>
        <p:spPr>
          <a:xfrm>
            <a:off x="1611930" y="1764006"/>
            <a:ext cx="95660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增强式学习：调整参数，得到最大的 </a:t>
            </a:r>
            <a:r>
              <a:rPr kumimoji="0" lang="en-US" altLang="zh-TW"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Reward </a:t>
            </a:r>
          </a:p>
        </p:txBody>
      </p:sp>
      <p:sp>
        <p:nvSpPr>
          <p:cNvPr id="48" name="文字方塊 47">
            <a:extLst>
              <a:ext uri="{FF2B5EF4-FFF2-40B4-BE49-F238E27FC236}">
                <a16:creationId xmlns:a16="http://schemas.microsoft.com/office/drawing/2014/main" id="{CA91BCEF-7264-BE17-41D9-F6E220004567}"/>
              </a:ext>
            </a:extLst>
          </p:cNvPr>
          <p:cNvSpPr txBox="1"/>
          <p:nvPr/>
        </p:nvSpPr>
        <p:spPr>
          <a:xfrm>
            <a:off x="8339519" y="4585072"/>
            <a:ext cx="240908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增强式学习中的 </a:t>
            </a:r>
            <a:endParaRPr kumimoji="0" lang="en-US" altLang="zh-TW"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“Reward”</a:t>
            </a:r>
          </a:p>
        </p:txBody>
      </p:sp>
    </p:spTree>
    <p:extLst>
      <p:ext uri="{BB962C8B-B14F-4D97-AF65-F5344CB8AC3E}">
        <p14:creationId xmlns:p14="http://schemas.microsoft.com/office/powerpoint/2010/main" val="322048524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6" grpId="0"/>
      <p:bldP spid="7"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51BAACA-90B6-7A20-C34B-505075A7EECB}"/>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结语：</a:t>
            </a:r>
            <a:r>
              <a:rPr lang="en-US" altLang="zh-TW" dirty="0">
                <a:latin typeface="微軟正黑體" panose="020B0604030504040204" pitchFamily="34" charset="-120"/>
                <a:ea typeface="微軟正黑體" panose="020B0604030504040204" pitchFamily="34" charset="-120"/>
              </a:rPr>
              <a:t>GPT</a:t>
            </a:r>
            <a:r>
              <a:rPr lang="zh-TW" altLang="en-US" dirty="0">
                <a:latin typeface="微軟正黑體" panose="020B0604030504040204" pitchFamily="34" charset="-120"/>
                <a:ea typeface="微軟正黑體" panose="020B0604030504040204" pitchFamily="34" charset="-120"/>
              </a:rPr>
              <a:t>的社会化</a:t>
            </a:r>
          </a:p>
        </p:txBody>
      </p:sp>
      <p:graphicFrame>
        <p:nvGraphicFramePr>
          <p:cNvPr id="4" name="內容版面配置區 3">
            <a:extLst>
              <a:ext uri="{FF2B5EF4-FFF2-40B4-BE49-F238E27FC236}">
                <a16:creationId xmlns:a16="http://schemas.microsoft.com/office/drawing/2014/main" id="{07649A4F-0F3F-BE58-D354-1F52E73D06C4}"/>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文字方塊 2">
            <a:extLst>
              <a:ext uri="{FF2B5EF4-FFF2-40B4-BE49-F238E27FC236}">
                <a16:creationId xmlns:a16="http://schemas.microsoft.com/office/drawing/2014/main" id="{8E51C6B3-70B0-49C4-655F-CF4624C2EDB2}"/>
              </a:ext>
            </a:extLst>
          </p:cNvPr>
          <p:cNvSpPr txBox="1"/>
          <p:nvPr/>
        </p:nvSpPr>
        <p:spPr>
          <a:xfrm>
            <a:off x="7772400" y="2127738"/>
            <a:ext cx="31300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想说什么就说什么</a:t>
            </a:r>
          </a:p>
        </p:txBody>
      </p:sp>
      <p:cxnSp>
        <p:nvCxnSpPr>
          <p:cNvPr id="7" name="直線單箭頭接點 6">
            <a:extLst>
              <a:ext uri="{FF2B5EF4-FFF2-40B4-BE49-F238E27FC236}">
                <a16:creationId xmlns:a16="http://schemas.microsoft.com/office/drawing/2014/main" id="{573DC484-E555-701F-4350-1EE026D13261}"/>
              </a:ext>
            </a:extLst>
          </p:cNvPr>
          <p:cNvCxnSpPr/>
          <p:nvPr/>
        </p:nvCxnSpPr>
        <p:spPr>
          <a:xfrm>
            <a:off x="7526214" y="3164065"/>
            <a:ext cx="0" cy="262010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文字方塊 7">
            <a:extLst>
              <a:ext uri="{FF2B5EF4-FFF2-40B4-BE49-F238E27FC236}">
                <a16:creationId xmlns:a16="http://schemas.microsoft.com/office/drawing/2014/main" id="{AF4860BC-96BA-C881-CC1C-D65857D87CDE}"/>
              </a:ext>
            </a:extLst>
          </p:cNvPr>
          <p:cNvSpPr txBox="1"/>
          <p:nvPr/>
        </p:nvSpPr>
        <p:spPr>
          <a:xfrm>
            <a:off x="7772400" y="4101533"/>
            <a:ext cx="313006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引导 </a:t>
            </a:r>
            <a:r>
              <a:rPr kumimoji="0" lang="en-US"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GPT</a:t>
            </a: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 说人类要他说的</a:t>
            </a:r>
          </a:p>
        </p:txBody>
      </p:sp>
    </p:spTree>
    <p:extLst>
      <p:ext uri="{BB962C8B-B14F-4D97-AF65-F5344CB8AC3E}">
        <p14:creationId xmlns:p14="http://schemas.microsoft.com/office/powerpoint/2010/main" val="281839690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7895BE-8034-52E2-9023-5D0E15679FCE}"/>
              </a:ext>
            </a:extLst>
          </p:cNvPr>
          <p:cNvSpPr>
            <a:spLocks noGrp="1"/>
          </p:cNvSpPr>
          <p:nvPr>
            <p:ph type="title"/>
          </p:nvPr>
        </p:nvSpPr>
        <p:spPr/>
        <p:txBody>
          <a:bodyPr>
            <a:normAutofit fontScale="90000"/>
          </a:bodyPr>
          <a:lstStyle/>
          <a:p>
            <a:r>
              <a:rPr lang="en-US" altLang="zh-CN"/>
              <a:t>ChatGPT</a:t>
            </a:r>
            <a:r>
              <a:rPr lang="zh-CN" altLang="en-US"/>
              <a:t>的实现原理</a:t>
            </a:r>
          </a:p>
        </p:txBody>
      </p:sp>
      <p:sp>
        <p:nvSpPr>
          <p:cNvPr id="6" name="文本框 5">
            <a:extLst>
              <a:ext uri="{FF2B5EF4-FFF2-40B4-BE49-F238E27FC236}">
                <a16:creationId xmlns:a16="http://schemas.microsoft.com/office/drawing/2014/main" id="{C0A7B0E6-DD09-6E56-949B-2388110EE720}"/>
              </a:ext>
            </a:extLst>
          </p:cNvPr>
          <p:cNvSpPr txBox="1"/>
          <p:nvPr/>
        </p:nvSpPr>
        <p:spPr>
          <a:xfrm>
            <a:off x="1173677" y="3038142"/>
            <a:ext cx="3017783" cy="369332"/>
          </a:xfrm>
          <a:prstGeom prst="rect">
            <a:avLst/>
          </a:prstGeom>
          <a:noFill/>
        </p:spPr>
        <p:txBody>
          <a:bodyPr wrap="square">
            <a:spAutoFit/>
          </a:bodyPr>
          <a:lstStyle/>
          <a:p>
            <a:r>
              <a:rPr lang="en-US" altLang="zh-CN">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Transformer</a:t>
            </a:r>
            <a:endParaRPr lang="zh-CN" altLang="en-US">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pic>
        <p:nvPicPr>
          <p:cNvPr id="7" name="图片 6">
            <a:extLst>
              <a:ext uri="{FF2B5EF4-FFF2-40B4-BE49-F238E27FC236}">
                <a16:creationId xmlns:a16="http://schemas.microsoft.com/office/drawing/2014/main" id="{A2EE6F39-03A1-5352-11FD-E7C3643058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6700" y="1267877"/>
            <a:ext cx="3017783" cy="1757484"/>
          </a:xfrm>
          <a:prstGeom prst="rect">
            <a:avLst/>
          </a:prstGeom>
        </p:spPr>
      </p:pic>
      <p:sp>
        <p:nvSpPr>
          <p:cNvPr id="8" name="矩形: 圓角 3">
            <a:extLst>
              <a:ext uri="{FF2B5EF4-FFF2-40B4-BE49-F238E27FC236}">
                <a16:creationId xmlns:a16="http://schemas.microsoft.com/office/drawing/2014/main" id="{FDFC158B-DF83-7038-7035-22008FB20F9E}"/>
              </a:ext>
            </a:extLst>
          </p:cNvPr>
          <p:cNvSpPr/>
          <p:nvPr/>
        </p:nvSpPr>
        <p:spPr>
          <a:xfrm>
            <a:off x="4191460" y="1662766"/>
            <a:ext cx="1133024" cy="994023"/>
          </a:xfrm>
          <a:prstGeom prst="roundRect">
            <a:avLst/>
          </a:prstGeom>
          <a:solidFill>
            <a:schemeClr val="accent1">
              <a:lumMod val="20000"/>
              <a:lumOff val="8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a:solidFill>
                  <a:schemeClr val="tx1"/>
                </a:solidFill>
                <a:latin typeface="微软雅黑" panose="020B0503020204020204" pitchFamily="34" charset="-122"/>
                <a:ea typeface="微软雅黑" panose="020B0503020204020204" pitchFamily="34" charset="-122"/>
              </a:rPr>
              <a:t>LLM</a:t>
            </a:r>
            <a:endParaRPr lang="zh-TW" altLang="en-US" sz="2400">
              <a:solidFill>
                <a:schemeClr val="tx1"/>
              </a:solidFill>
              <a:latin typeface="微软雅黑" panose="020B0503020204020204" pitchFamily="34" charset="-122"/>
              <a:ea typeface="微软雅黑" panose="020B0503020204020204" pitchFamily="34" charset="-122"/>
            </a:endParaRPr>
          </a:p>
        </p:txBody>
      </p:sp>
      <p:sp>
        <p:nvSpPr>
          <p:cNvPr id="9" name="文本框 8">
            <a:extLst>
              <a:ext uri="{FF2B5EF4-FFF2-40B4-BE49-F238E27FC236}">
                <a16:creationId xmlns:a16="http://schemas.microsoft.com/office/drawing/2014/main" id="{C3099338-CC81-3178-3EDA-6226C87E98E3}"/>
              </a:ext>
            </a:extLst>
          </p:cNvPr>
          <p:cNvSpPr txBox="1"/>
          <p:nvPr/>
        </p:nvSpPr>
        <p:spPr>
          <a:xfrm>
            <a:off x="3130114" y="2699588"/>
            <a:ext cx="3017783" cy="707886"/>
          </a:xfrm>
          <a:prstGeom prst="rect">
            <a:avLst/>
          </a:prstGeom>
          <a:noFill/>
        </p:spPr>
        <p:txBody>
          <a:bodyPr wrap="square">
            <a:spAutoFit/>
          </a:bodyPr>
          <a:lstStyle/>
          <a:p>
            <a:pPr algn="ctr"/>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Large Language Model</a:t>
            </a:r>
          </a:p>
          <a:p>
            <a:pPr algn="ctr"/>
            <a:r>
              <a:rPr lang="en-US" altLang="zh-CN" sz="20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1.</a:t>
            </a:r>
            <a:r>
              <a:rPr lang="zh-CN" altLang="en-US" sz="20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预训练</a:t>
            </a:r>
          </a:p>
        </p:txBody>
      </p:sp>
      <p:sp>
        <p:nvSpPr>
          <p:cNvPr id="12" name="文本框 11">
            <a:extLst>
              <a:ext uri="{FF2B5EF4-FFF2-40B4-BE49-F238E27FC236}">
                <a16:creationId xmlns:a16="http://schemas.microsoft.com/office/drawing/2014/main" id="{EA0019C8-01C3-B86B-E0D5-2509DAB94466}"/>
              </a:ext>
            </a:extLst>
          </p:cNvPr>
          <p:cNvSpPr txBox="1"/>
          <p:nvPr/>
        </p:nvSpPr>
        <p:spPr>
          <a:xfrm>
            <a:off x="237253" y="3672907"/>
            <a:ext cx="7700509" cy="400110"/>
          </a:xfrm>
          <a:prstGeom prst="rect">
            <a:avLst/>
          </a:prstGeom>
          <a:noFill/>
        </p:spPr>
        <p:txBody>
          <a:bodyPr wrap="square">
            <a:spAutoFit/>
          </a:bodyPr>
          <a:lstStyle/>
          <a:p>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本质上，</a:t>
            </a:r>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ChatGPT</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是能“</a:t>
            </a:r>
            <a:r>
              <a:rPr lang="zh-CN" altLang="en-US" sz="2000" b="1">
                <a:solidFill>
                  <a:srgbClr val="FF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预测下一个词</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”的“词语接龙”模型</a:t>
            </a:r>
          </a:p>
        </p:txBody>
      </p:sp>
      <p:sp>
        <p:nvSpPr>
          <p:cNvPr id="23" name="文本框 22">
            <a:extLst>
              <a:ext uri="{FF2B5EF4-FFF2-40B4-BE49-F238E27FC236}">
                <a16:creationId xmlns:a16="http://schemas.microsoft.com/office/drawing/2014/main" id="{A10A1A7B-4110-D794-F67A-58E896969A95}"/>
              </a:ext>
            </a:extLst>
          </p:cNvPr>
          <p:cNvSpPr txBox="1"/>
          <p:nvPr/>
        </p:nvSpPr>
        <p:spPr>
          <a:xfrm>
            <a:off x="255798" y="4178852"/>
            <a:ext cx="1008143" cy="400110"/>
          </a:xfrm>
          <a:prstGeom prst="rect">
            <a:avLst/>
          </a:prstGeom>
          <a:noFill/>
        </p:spPr>
        <p:txBody>
          <a:bodyPr wrap="square">
            <a:spAutoFit/>
          </a:bodyPr>
          <a:lstStyle/>
          <a:p>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USER:</a:t>
            </a:r>
            <a:endPar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pic>
        <p:nvPicPr>
          <p:cNvPr id="29" name="图片 28">
            <a:extLst>
              <a:ext uri="{FF2B5EF4-FFF2-40B4-BE49-F238E27FC236}">
                <a16:creationId xmlns:a16="http://schemas.microsoft.com/office/drawing/2014/main" id="{24C5001A-B569-A7D0-DA30-A32B8A9B8EE6}"/>
              </a:ext>
            </a:extLst>
          </p:cNvPr>
          <p:cNvPicPr>
            <a:picLocks noChangeAspect="1"/>
          </p:cNvPicPr>
          <p:nvPr/>
        </p:nvPicPr>
        <p:blipFill>
          <a:blip r:embed="rId4"/>
          <a:stretch>
            <a:fillRect/>
          </a:stretch>
        </p:blipFill>
        <p:spPr>
          <a:xfrm>
            <a:off x="1123350" y="4797406"/>
            <a:ext cx="10872000" cy="746035"/>
          </a:xfrm>
          <a:prstGeom prst="rect">
            <a:avLst/>
          </a:prstGeom>
        </p:spPr>
      </p:pic>
      <p:sp>
        <p:nvSpPr>
          <p:cNvPr id="30" name="文本框 29">
            <a:extLst>
              <a:ext uri="{FF2B5EF4-FFF2-40B4-BE49-F238E27FC236}">
                <a16:creationId xmlns:a16="http://schemas.microsoft.com/office/drawing/2014/main" id="{5DB8426C-F13A-84E9-E1ED-8B82B4ED05DD}"/>
              </a:ext>
            </a:extLst>
          </p:cNvPr>
          <p:cNvSpPr txBox="1"/>
          <p:nvPr/>
        </p:nvSpPr>
        <p:spPr>
          <a:xfrm>
            <a:off x="255798" y="4760628"/>
            <a:ext cx="1008143" cy="400110"/>
          </a:xfrm>
          <a:prstGeom prst="rect">
            <a:avLst/>
          </a:prstGeom>
          <a:noFill/>
        </p:spPr>
        <p:txBody>
          <a:bodyPr wrap="square">
            <a:spAutoFit/>
          </a:bodyPr>
          <a:lstStyle/>
          <a:p>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LLM:</a:t>
            </a:r>
            <a:endPar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pic>
        <p:nvPicPr>
          <p:cNvPr id="32" name="图片 31">
            <a:extLst>
              <a:ext uri="{FF2B5EF4-FFF2-40B4-BE49-F238E27FC236}">
                <a16:creationId xmlns:a16="http://schemas.microsoft.com/office/drawing/2014/main" id="{110541FB-4B41-5184-E42B-243D2F40C019}"/>
              </a:ext>
            </a:extLst>
          </p:cNvPr>
          <p:cNvPicPr>
            <a:picLocks noChangeAspect="1"/>
          </p:cNvPicPr>
          <p:nvPr/>
        </p:nvPicPr>
        <p:blipFill>
          <a:blip r:embed="rId5"/>
          <a:stretch>
            <a:fillRect/>
          </a:stretch>
        </p:blipFill>
        <p:spPr>
          <a:xfrm>
            <a:off x="1207102" y="4205323"/>
            <a:ext cx="7524000" cy="353354"/>
          </a:xfrm>
          <a:prstGeom prst="rect">
            <a:avLst/>
          </a:prstGeom>
        </p:spPr>
      </p:pic>
      <p:sp>
        <p:nvSpPr>
          <p:cNvPr id="33" name="文本框 32">
            <a:extLst>
              <a:ext uri="{FF2B5EF4-FFF2-40B4-BE49-F238E27FC236}">
                <a16:creationId xmlns:a16="http://schemas.microsoft.com/office/drawing/2014/main" id="{56A82B32-94BF-1469-3380-456A8F5D3735}"/>
              </a:ext>
            </a:extLst>
          </p:cNvPr>
          <p:cNvSpPr txBox="1"/>
          <p:nvPr/>
        </p:nvSpPr>
        <p:spPr>
          <a:xfrm>
            <a:off x="9110765" y="4236601"/>
            <a:ext cx="1191416" cy="307777"/>
          </a:xfrm>
          <a:prstGeom prst="rect">
            <a:avLst/>
          </a:prstGeom>
          <a:noFill/>
        </p:spPr>
        <p:txBody>
          <a:bodyPr wrap="none" lIns="0" tIns="0" rIns="0" bIns="0" rtlCol="0">
            <a:spAutoFit/>
          </a:bodyPr>
          <a:lstStyle/>
          <a:p>
            <a:r>
              <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10 tokens</a:t>
            </a:r>
            <a:endPar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4" name="文本框 33">
            <a:extLst>
              <a:ext uri="{FF2B5EF4-FFF2-40B4-BE49-F238E27FC236}">
                <a16:creationId xmlns:a16="http://schemas.microsoft.com/office/drawing/2014/main" id="{3BA91FDA-69FC-4DE9-823F-A0F5AF68351E}"/>
              </a:ext>
            </a:extLst>
          </p:cNvPr>
          <p:cNvSpPr txBox="1"/>
          <p:nvPr/>
        </p:nvSpPr>
        <p:spPr>
          <a:xfrm>
            <a:off x="10915461" y="5224869"/>
            <a:ext cx="1191416" cy="307777"/>
          </a:xfrm>
          <a:prstGeom prst="rect">
            <a:avLst/>
          </a:prstGeom>
          <a:noFill/>
        </p:spPr>
        <p:txBody>
          <a:bodyPr wrap="none" lIns="0" tIns="0" rIns="0" bIns="0" rtlCol="0">
            <a:spAutoFit/>
          </a:bodyPr>
          <a:lstStyle/>
          <a:p>
            <a:r>
              <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32 tokens</a:t>
            </a:r>
            <a:endPar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5" name="文本框 34">
            <a:extLst>
              <a:ext uri="{FF2B5EF4-FFF2-40B4-BE49-F238E27FC236}">
                <a16:creationId xmlns:a16="http://schemas.microsoft.com/office/drawing/2014/main" id="{F1593AE5-C4F3-1287-4B1E-1450DFC8C05A}"/>
              </a:ext>
            </a:extLst>
          </p:cNvPr>
          <p:cNvSpPr txBox="1"/>
          <p:nvPr/>
        </p:nvSpPr>
        <p:spPr>
          <a:xfrm>
            <a:off x="6228591" y="2709797"/>
            <a:ext cx="1709171" cy="400110"/>
          </a:xfrm>
          <a:prstGeom prst="rect">
            <a:avLst/>
          </a:prstGeom>
          <a:noFill/>
        </p:spPr>
        <p:txBody>
          <a:bodyPr wrap="square">
            <a:spAutoFit/>
          </a:bodyPr>
          <a:lstStyle/>
          <a:p>
            <a:r>
              <a:rPr lang="en-US" altLang="zh-CN" sz="20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2.</a:t>
            </a:r>
            <a:r>
              <a:rPr lang="zh-CN" altLang="en-US" sz="20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监督微调</a:t>
            </a:r>
          </a:p>
        </p:txBody>
      </p:sp>
      <p:sp>
        <p:nvSpPr>
          <p:cNvPr id="36" name="文本框 35">
            <a:extLst>
              <a:ext uri="{FF2B5EF4-FFF2-40B4-BE49-F238E27FC236}">
                <a16:creationId xmlns:a16="http://schemas.microsoft.com/office/drawing/2014/main" id="{9C851DF3-1A58-D4DF-0496-8D874D53D7ED}"/>
              </a:ext>
            </a:extLst>
          </p:cNvPr>
          <p:cNvSpPr txBox="1"/>
          <p:nvPr/>
        </p:nvSpPr>
        <p:spPr>
          <a:xfrm>
            <a:off x="291527" y="5761885"/>
            <a:ext cx="10623934" cy="615553"/>
          </a:xfrm>
          <a:prstGeom prst="rect">
            <a:avLst/>
          </a:prstGeom>
          <a:noFill/>
        </p:spPr>
        <p:txBody>
          <a:bodyPr wrap="none" lIns="0" tIns="0" rIns="0" bIns="0" rtlCol="0">
            <a:spAutoFit/>
          </a:bodyPr>
          <a:lstStyle/>
          <a:p>
            <a:r>
              <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Token(</a:t>
            </a:r>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标记</a:t>
            </a:r>
            <a:r>
              <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单词或字母在词表中的索引</a:t>
            </a:r>
            <a:r>
              <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词表大小</a:t>
            </a:r>
            <a:r>
              <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50257)</a:t>
            </a:r>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Token</a:t>
            </a:r>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是模型能辨别的最小单元。</a:t>
            </a:r>
            <a:endPar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r>
              <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Tokenizer: </a:t>
            </a:r>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把句子转换为标记的工具。</a:t>
            </a:r>
            <a:endPar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7" name="箭头: 右 36">
            <a:extLst>
              <a:ext uri="{FF2B5EF4-FFF2-40B4-BE49-F238E27FC236}">
                <a16:creationId xmlns:a16="http://schemas.microsoft.com/office/drawing/2014/main" id="{7DD6F4B5-1F78-D9D3-D77C-D3BB962C39FE}"/>
              </a:ext>
            </a:extLst>
          </p:cNvPr>
          <p:cNvSpPr/>
          <p:nvPr/>
        </p:nvSpPr>
        <p:spPr>
          <a:xfrm>
            <a:off x="3605032" y="1996642"/>
            <a:ext cx="333955" cy="313493"/>
          </a:xfrm>
          <a:prstGeom prst="right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zh-CN" altLang="en-US"/>
          </a:p>
        </p:txBody>
      </p:sp>
      <p:pic>
        <p:nvPicPr>
          <p:cNvPr id="40" name="图片 39">
            <a:extLst>
              <a:ext uri="{FF2B5EF4-FFF2-40B4-BE49-F238E27FC236}">
                <a16:creationId xmlns:a16="http://schemas.microsoft.com/office/drawing/2014/main" id="{5BC81328-2187-7DD5-364D-961509FF2F2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47897" y="1624711"/>
            <a:ext cx="1068144" cy="1057355"/>
          </a:xfrm>
          <a:prstGeom prst="rect">
            <a:avLst/>
          </a:prstGeom>
        </p:spPr>
      </p:pic>
      <p:pic>
        <p:nvPicPr>
          <p:cNvPr id="42" name="图片 41">
            <a:extLst>
              <a:ext uri="{FF2B5EF4-FFF2-40B4-BE49-F238E27FC236}">
                <a16:creationId xmlns:a16="http://schemas.microsoft.com/office/drawing/2014/main" id="{ADB01F43-EAB7-A790-1984-44B2A0FDDA9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42155" y="1257273"/>
            <a:ext cx="933457" cy="747718"/>
          </a:xfrm>
          <a:prstGeom prst="rect">
            <a:avLst/>
          </a:prstGeom>
        </p:spPr>
      </p:pic>
      <p:pic>
        <p:nvPicPr>
          <p:cNvPr id="46" name="图片 45">
            <a:extLst>
              <a:ext uri="{FF2B5EF4-FFF2-40B4-BE49-F238E27FC236}">
                <a16:creationId xmlns:a16="http://schemas.microsoft.com/office/drawing/2014/main" id="{6D197D11-BC87-8425-C4AF-5F3766D17391}"/>
              </a:ext>
            </a:extLst>
          </p:cNvPr>
          <p:cNvPicPr>
            <a:picLocks noChangeAspect="1"/>
          </p:cNvPicPr>
          <p:nvPr/>
        </p:nvPicPr>
        <p:blipFill>
          <a:blip r:embed="rId8"/>
          <a:stretch>
            <a:fillRect/>
          </a:stretch>
        </p:blipFill>
        <p:spPr>
          <a:xfrm>
            <a:off x="9144608" y="1606221"/>
            <a:ext cx="1043373" cy="1050568"/>
          </a:xfrm>
          <a:prstGeom prst="rect">
            <a:avLst/>
          </a:prstGeom>
        </p:spPr>
      </p:pic>
      <p:cxnSp>
        <p:nvCxnSpPr>
          <p:cNvPr id="48" name="直接箭头连接符 47">
            <a:extLst>
              <a:ext uri="{FF2B5EF4-FFF2-40B4-BE49-F238E27FC236}">
                <a16:creationId xmlns:a16="http://schemas.microsoft.com/office/drawing/2014/main" id="{DF1AD9CB-9747-8A9C-7D8D-5538C5336A3E}"/>
              </a:ext>
            </a:extLst>
          </p:cNvPr>
          <p:cNvCxnSpPr>
            <a:cxnSpLocks/>
            <a:stCxn id="40" idx="3"/>
            <a:endCxn id="46" idx="1"/>
          </p:cNvCxnSpPr>
          <p:nvPr/>
        </p:nvCxnSpPr>
        <p:spPr>
          <a:xfrm flipV="1">
            <a:off x="7216041" y="2131505"/>
            <a:ext cx="1928567" cy="21884"/>
          </a:xfrm>
          <a:prstGeom prst="straightConnector1">
            <a:avLst/>
          </a:prstGeom>
          <a:ln w="31750">
            <a:headEnd type="none"/>
            <a:tailEnd type="triangle"/>
          </a:ln>
        </p:spPr>
        <p:style>
          <a:lnRef idx="3">
            <a:schemeClr val="dk1"/>
          </a:lnRef>
          <a:fillRef idx="0">
            <a:schemeClr val="dk1"/>
          </a:fillRef>
          <a:effectRef idx="2">
            <a:schemeClr val="dk1"/>
          </a:effectRef>
          <a:fontRef idx="minor">
            <a:schemeClr val="tx1"/>
          </a:fontRef>
        </p:style>
      </p:cxnSp>
      <p:cxnSp>
        <p:nvCxnSpPr>
          <p:cNvPr id="54" name="连接符: 肘形 53">
            <a:extLst>
              <a:ext uri="{FF2B5EF4-FFF2-40B4-BE49-F238E27FC236}">
                <a16:creationId xmlns:a16="http://schemas.microsoft.com/office/drawing/2014/main" id="{59241585-0046-2A61-9283-5DCDC3D482E3}"/>
              </a:ext>
            </a:extLst>
          </p:cNvPr>
          <p:cNvCxnSpPr>
            <a:cxnSpLocks/>
            <a:stCxn id="42" idx="3"/>
          </p:cNvCxnSpPr>
          <p:nvPr/>
        </p:nvCxnSpPr>
        <p:spPr>
          <a:xfrm>
            <a:off x="8575612" y="1631132"/>
            <a:ext cx="504600" cy="317482"/>
          </a:xfrm>
          <a:prstGeom prst="bentConnector3">
            <a:avLst/>
          </a:prstGeom>
          <a:ln w="31750">
            <a:tailEnd type="triangle"/>
          </a:ln>
        </p:spPr>
        <p:style>
          <a:lnRef idx="3">
            <a:schemeClr val="dk1"/>
          </a:lnRef>
          <a:fillRef idx="0">
            <a:schemeClr val="dk1"/>
          </a:fillRef>
          <a:effectRef idx="2">
            <a:schemeClr val="dk1"/>
          </a:effectRef>
          <a:fontRef idx="minor">
            <a:schemeClr val="tx1"/>
          </a:fontRef>
        </p:style>
      </p:cxnSp>
      <p:sp>
        <p:nvSpPr>
          <p:cNvPr id="55" name="箭头: 右 54">
            <a:extLst>
              <a:ext uri="{FF2B5EF4-FFF2-40B4-BE49-F238E27FC236}">
                <a16:creationId xmlns:a16="http://schemas.microsoft.com/office/drawing/2014/main" id="{2C8BD608-7642-2B8E-B48C-FF52B1A58A48}"/>
              </a:ext>
            </a:extLst>
          </p:cNvPr>
          <p:cNvSpPr/>
          <p:nvPr/>
        </p:nvSpPr>
        <p:spPr>
          <a:xfrm>
            <a:off x="5585449" y="1974758"/>
            <a:ext cx="333955" cy="313493"/>
          </a:xfrm>
          <a:prstGeom prst="right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zh-CN" altLang="en-US"/>
          </a:p>
        </p:txBody>
      </p:sp>
      <p:sp>
        <p:nvSpPr>
          <p:cNvPr id="56" name="文本框 55">
            <a:extLst>
              <a:ext uri="{FF2B5EF4-FFF2-40B4-BE49-F238E27FC236}">
                <a16:creationId xmlns:a16="http://schemas.microsoft.com/office/drawing/2014/main" id="{EBA2E185-6E63-D968-1B7E-6755E9944EAE}"/>
              </a:ext>
            </a:extLst>
          </p:cNvPr>
          <p:cNvSpPr txBox="1"/>
          <p:nvPr/>
        </p:nvSpPr>
        <p:spPr>
          <a:xfrm>
            <a:off x="8465676" y="3358541"/>
            <a:ext cx="3444609" cy="707886"/>
          </a:xfrm>
          <a:prstGeom prst="rect">
            <a:avLst/>
          </a:prstGeom>
          <a:noFill/>
        </p:spPr>
        <p:txBody>
          <a:bodyPr wrap="square">
            <a:spAutoFit/>
          </a:bodyPr>
          <a:lstStyle/>
          <a:p>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博览群书</a:t>
            </a:r>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训练数据多</a:t>
            </a:r>
            <a:endPar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p>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过目不忘</a:t>
            </a:r>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模型能力强</a:t>
            </a:r>
          </a:p>
        </p:txBody>
      </p:sp>
      <p:sp>
        <p:nvSpPr>
          <p:cNvPr id="57" name="文本框 56">
            <a:extLst>
              <a:ext uri="{FF2B5EF4-FFF2-40B4-BE49-F238E27FC236}">
                <a16:creationId xmlns:a16="http://schemas.microsoft.com/office/drawing/2014/main" id="{85F6675A-BC57-1F53-EEB6-0C2282D79469}"/>
              </a:ext>
            </a:extLst>
          </p:cNvPr>
          <p:cNvSpPr txBox="1"/>
          <p:nvPr/>
        </p:nvSpPr>
        <p:spPr>
          <a:xfrm>
            <a:off x="7986720" y="2704180"/>
            <a:ext cx="3524756" cy="400110"/>
          </a:xfrm>
          <a:prstGeom prst="rect">
            <a:avLst/>
          </a:prstGeom>
          <a:noFill/>
        </p:spPr>
        <p:txBody>
          <a:bodyPr wrap="square">
            <a:spAutoFit/>
          </a:bodyPr>
          <a:lstStyle/>
          <a:p>
            <a:r>
              <a:rPr lang="en-US" altLang="zh-CN" sz="20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3.</a:t>
            </a:r>
            <a:r>
              <a:rPr lang="zh-CN" altLang="en-US" sz="20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人类反馈强化学习</a:t>
            </a:r>
            <a:r>
              <a:rPr lang="en-US" altLang="zh-CN" sz="20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RLHF</a:t>
            </a:r>
            <a:endParaRPr lang="zh-CN" altLang="en-US" sz="20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
        <p:nvSpPr>
          <p:cNvPr id="58" name="文本框 57">
            <a:extLst>
              <a:ext uri="{FF2B5EF4-FFF2-40B4-BE49-F238E27FC236}">
                <a16:creationId xmlns:a16="http://schemas.microsoft.com/office/drawing/2014/main" id="{531F7607-E1A8-9C90-71EB-DAD48853D79E}"/>
              </a:ext>
            </a:extLst>
          </p:cNvPr>
          <p:cNvSpPr txBox="1"/>
          <p:nvPr/>
        </p:nvSpPr>
        <p:spPr>
          <a:xfrm>
            <a:off x="8409422" y="1267877"/>
            <a:ext cx="1778559" cy="338554"/>
          </a:xfrm>
          <a:prstGeom prst="rect">
            <a:avLst/>
          </a:prstGeom>
          <a:noFill/>
        </p:spPr>
        <p:txBody>
          <a:bodyPr wrap="square">
            <a:spAutoFit/>
          </a:bodyPr>
          <a:lstStyle/>
          <a:p>
            <a:r>
              <a:rPr lang="en-US" altLang="zh-CN" sz="1600">
                <a:latin typeface="Microsoft YaHei" panose="020B0503020204020204" pitchFamily="34" charset="-122"/>
                <a:ea typeface="Microsoft YaHei" panose="020B0503020204020204" pitchFamily="34" charset="-122"/>
              </a:rPr>
              <a:t>Reward model</a:t>
            </a:r>
            <a:endParaRPr lang="zh-CN" altLang="en-US" sz="1600">
              <a:latin typeface="Microsoft YaHei" panose="020B0503020204020204" pitchFamily="34" charset="-122"/>
              <a:ea typeface="Microsoft YaHei" panose="020B0503020204020204" pitchFamily="34" charset="-122"/>
            </a:endParaRPr>
          </a:p>
        </p:txBody>
      </p:sp>
      <p:sp>
        <p:nvSpPr>
          <p:cNvPr id="59" name="箭头: 右 58">
            <a:extLst>
              <a:ext uri="{FF2B5EF4-FFF2-40B4-BE49-F238E27FC236}">
                <a16:creationId xmlns:a16="http://schemas.microsoft.com/office/drawing/2014/main" id="{D3117BDB-DC0D-554F-FE79-E283EDBFDD53}"/>
              </a:ext>
            </a:extLst>
          </p:cNvPr>
          <p:cNvSpPr/>
          <p:nvPr/>
        </p:nvSpPr>
        <p:spPr>
          <a:xfrm>
            <a:off x="10388561" y="2004991"/>
            <a:ext cx="333955" cy="313493"/>
          </a:xfrm>
          <a:prstGeom prst="right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zh-CN" altLang="en-US"/>
          </a:p>
        </p:txBody>
      </p:sp>
      <p:sp>
        <p:nvSpPr>
          <p:cNvPr id="60" name="矩形: 圓角 3">
            <a:extLst>
              <a:ext uri="{FF2B5EF4-FFF2-40B4-BE49-F238E27FC236}">
                <a16:creationId xmlns:a16="http://schemas.microsoft.com/office/drawing/2014/main" id="{7183A3FA-DAE2-0AF5-B625-D566A2D00423}"/>
              </a:ext>
            </a:extLst>
          </p:cNvPr>
          <p:cNvSpPr/>
          <p:nvPr/>
        </p:nvSpPr>
        <p:spPr>
          <a:xfrm>
            <a:off x="10885113" y="1676426"/>
            <a:ext cx="1133024" cy="994023"/>
          </a:xfrm>
          <a:prstGeom prst="roundRect">
            <a:avLst/>
          </a:prstGeom>
          <a:solidFill>
            <a:schemeClr val="accent1">
              <a:lumMod val="20000"/>
              <a:lumOff val="8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err="1">
                <a:solidFill>
                  <a:schemeClr val="tx1"/>
                </a:solidFill>
                <a:latin typeface="微软雅黑" panose="020B0503020204020204" pitchFamily="34" charset="-122"/>
                <a:ea typeface="微软雅黑" panose="020B0503020204020204" pitchFamily="34" charset="-122"/>
              </a:rPr>
              <a:t>ChatGPT</a:t>
            </a:r>
            <a:endParaRPr lang="zh-TW" altLang="en-US" sz="2400">
              <a:solidFill>
                <a:schemeClr val="tx1"/>
              </a:solidFill>
              <a:latin typeface="微软雅黑" panose="020B0503020204020204" pitchFamily="34" charset="-122"/>
              <a:ea typeface="微软雅黑" panose="020B0503020204020204" pitchFamily="34" charset="-122"/>
            </a:endParaRPr>
          </a:p>
        </p:txBody>
      </p:sp>
      <p:cxnSp>
        <p:nvCxnSpPr>
          <p:cNvPr id="61" name="连接符: 肘形 60">
            <a:extLst>
              <a:ext uri="{FF2B5EF4-FFF2-40B4-BE49-F238E27FC236}">
                <a16:creationId xmlns:a16="http://schemas.microsoft.com/office/drawing/2014/main" id="{9E9A9CC7-015C-4EA0-3327-842437F5A697}"/>
              </a:ext>
            </a:extLst>
          </p:cNvPr>
          <p:cNvCxnSpPr>
            <a:cxnSpLocks/>
            <a:endCxn id="42" idx="1"/>
          </p:cNvCxnSpPr>
          <p:nvPr/>
        </p:nvCxnSpPr>
        <p:spPr>
          <a:xfrm flipV="1">
            <a:off x="7216041" y="1631132"/>
            <a:ext cx="426114" cy="365510"/>
          </a:xfrm>
          <a:prstGeom prst="bentConnector3">
            <a:avLst>
              <a:gd name="adj1" fmla="val 50000"/>
            </a:avLst>
          </a:prstGeom>
          <a:ln w="3175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839921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A9A1DC-A32F-4619-A8C0-8D475BFF20AD}"/>
              </a:ext>
            </a:extLst>
          </p:cNvPr>
          <p:cNvSpPr>
            <a:spLocks noGrp="1"/>
          </p:cNvSpPr>
          <p:nvPr>
            <p:ph type="title"/>
          </p:nvPr>
        </p:nvSpPr>
        <p:spPr>
          <a:xfrm>
            <a:off x="1558637" y="442628"/>
            <a:ext cx="10515600" cy="663575"/>
          </a:xfrm>
        </p:spPr>
        <p:txBody>
          <a:bodyPr/>
          <a:lstStyle/>
          <a:p>
            <a:r>
              <a:rPr lang="zh-CN" altLang="en-US" dirty="0"/>
              <a:t>目录</a:t>
            </a:r>
          </a:p>
        </p:txBody>
      </p:sp>
      <p:sp>
        <p:nvSpPr>
          <p:cNvPr id="3" name="文本占位符 2">
            <a:extLst>
              <a:ext uri="{FF2B5EF4-FFF2-40B4-BE49-F238E27FC236}">
                <a16:creationId xmlns:a16="http://schemas.microsoft.com/office/drawing/2014/main" id="{2165B7CF-B693-4922-91B5-57BB38AB6B2A}"/>
              </a:ext>
            </a:extLst>
          </p:cNvPr>
          <p:cNvSpPr>
            <a:spLocks noGrp="1"/>
          </p:cNvSpPr>
          <p:nvPr>
            <p:ph type="body" sz="quarter" idx="10"/>
          </p:nvPr>
        </p:nvSpPr>
        <p:spPr/>
        <p:txBody>
          <a:bodyPr>
            <a:normAutofit/>
          </a:bodyPr>
          <a:lstStyle/>
          <a:p>
            <a:r>
              <a:rPr lang="en-US" altLang="zh-CN" dirty="0"/>
              <a:t>01</a:t>
            </a:r>
            <a:endParaRPr lang="zh-CN" altLang="en-US" dirty="0"/>
          </a:p>
        </p:txBody>
      </p:sp>
      <p:sp>
        <p:nvSpPr>
          <p:cNvPr id="4" name="文本占位符 3">
            <a:extLst>
              <a:ext uri="{FF2B5EF4-FFF2-40B4-BE49-F238E27FC236}">
                <a16:creationId xmlns:a16="http://schemas.microsoft.com/office/drawing/2014/main" id="{A1B533E6-C8B3-4811-B4BC-50776F7FFA75}"/>
              </a:ext>
            </a:extLst>
          </p:cNvPr>
          <p:cNvSpPr>
            <a:spLocks noGrp="1"/>
          </p:cNvSpPr>
          <p:nvPr>
            <p:ph type="body" sz="quarter" idx="11"/>
          </p:nvPr>
        </p:nvSpPr>
        <p:spPr/>
        <p:txBody>
          <a:bodyPr>
            <a:normAutofit/>
          </a:bodyPr>
          <a:lstStyle/>
          <a:p>
            <a:r>
              <a:rPr lang="zh-CN" altLang="en-US"/>
              <a:t>文本大模型</a:t>
            </a:r>
            <a:r>
              <a:rPr lang="en-US" altLang="zh-CN"/>
              <a:t>ChatGPT</a:t>
            </a:r>
            <a:r>
              <a:rPr lang="zh-CN" altLang="en-US"/>
              <a:t>的原理</a:t>
            </a:r>
            <a:endParaRPr lang="zh-CN" altLang="en-US" dirty="0"/>
          </a:p>
        </p:txBody>
      </p:sp>
      <p:sp>
        <p:nvSpPr>
          <p:cNvPr id="5" name="文本占位符 4">
            <a:extLst>
              <a:ext uri="{FF2B5EF4-FFF2-40B4-BE49-F238E27FC236}">
                <a16:creationId xmlns:a16="http://schemas.microsoft.com/office/drawing/2014/main" id="{CD2A7F3B-4E0A-44D9-91C6-6161FE10ADFD}"/>
              </a:ext>
            </a:extLst>
          </p:cNvPr>
          <p:cNvSpPr>
            <a:spLocks noGrp="1"/>
          </p:cNvSpPr>
          <p:nvPr>
            <p:ph type="body" sz="quarter" idx="12"/>
          </p:nvPr>
        </p:nvSpPr>
        <p:spPr/>
        <p:txBody>
          <a:bodyPr/>
          <a:lstStyle/>
          <a:p>
            <a:r>
              <a:rPr lang="en-US" altLang="zh-CN" dirty="0"/>
              <a:t>02</a:t>
            </a:r>
            <a:endParaRPr lang="zh-CN" altLang="en-US" dirty="0"/>
          </a:p>
        </p:txBody>
      </p:sp>
      <p:sp>
        <p:nvSpPr>
          <p:cNvPr id="6" name="文本占位符 5">
            <a:extLst>
              <a:ext uri="{FF2B5EF4-FFF2-40B4-BE49-F238E27FC236}">
                <a16:creationId xmlns:a16="http://schemas.microsoft.com/office/drawing/2014/main" id="{5E3FBC8D-D5C6-417C-BAFB-61B6C3F6ADD8}"/>
              </a:ext>
            </a:extLst>
          </p:cNvPr>
          <p:cNvSpPr>
            <a:spLocks noGrp="1"/>
          </p:cNvSpPr>
          <p:nvPr>
            <p:ph type="body" sz="quarter" idx="13"/>
          </p:nvPr>
        </p:nvSpPr>
        <p:spPr/>
        <p:txBody>
          <a:bodyPr/>
          <a:lstStyle/>
          <a:p>
            <a:r>
              <a:rPr lang="zh-CN" altLang="en-US"/>
              <a:t>图像大模型</a:t>
            </a:r>
            <a:r>
              <a:rPr lang="en-US" altLang="zh-CN"/>
              <a:t>SAM</a:t>
            </a:r>
            <a:r>
              <a:rPr lang="zh-CN" altLang="en-US"/>
              <a:t>的原理</a:t>
            </a:r>
            <a:endParaRPr lang="zh-CN" altLang="en-US" dirty="0"/>
          </a:p>
        </p:txBody>
      </p:sp>
      <p:sp>
        <p:nvSpPr>
          <p:cNvPr id="7" name="文本占位符 6">
            <a:extLst>
              <a:ext uri="{FF2B5EF4-FFF2-40B4-BE49-F238E27FC236}">
                <a16:creationId xmlns:a16="http://schemas.microsoft.com/office/drawing/2014/main" id="{D10AF7D9-2A98-4E3B-ADB6-6CB9DEDFD739}"/>
              </a:ext>
            </a:extLst>
          </p:cNvPr>
          <p:cNvSpPr>
            <a:spLocks noGrp="1"/>
          </p:cNvSpPr>
          <p:nvPr>
            <p:ph type="body" sz="quarter" idx="14"/>
          </p:nvPr>
        </p:nvSpPr>
        <p:spPr/>
        <p:txBody>
          <a:bodyPr/>
          <a:lstStyle/>
          <a:p>
            <a:r>
              <a:rPr lang="en-US" altLang="zh-CN" dirty="0"/>
              <a:t>03</a:t>
            </a:r>
            <a:endParaRPr lang="zh-CN" altLang="en-US" dirty="0"/>
          </a:p>
        </p:txBody>
      </p:sp>
      <p:sp>
        <p:nvSpPr>
          <p:cNvPr id="8" name="文本占位符 7">
            <a:extLst>
              <a:ext uri="{FF2B5EF4-FFF2-40B4-BE49-F238E27FC236}">
                <a16:creationId xmlns:a16="http://schemas.microsoft.com/office/drawing/2014/main" id="{D7E1CEF8-9BE6-4B2F-9775-6DB36F495C59}"/>
              </a:ext>
            </a:extLst>
          </p:cNvPr>
          <p:cNvSpPr>
            <a:spLocks noGrp="1"/>
          </p:cNvSpPr>
          <p:nvPr>
            <p:ph type="body" sz="quarter" idx="15"/>
          </p:nvPr>
        </p:nvSpPr>
        <p:spPr/>
        <p:txBody>
          <a:bodyPr/>
          <a:lstStyle/>
          <a:p>
            <a:r>
              <a:rPr lang="zh-CN" altLang="en-US"/>
              <a:t>大模型在高能物理领域的应用</a:t>
            </a:r>
            <a:endParaRPr lang="zh-CN" altLang="en-US" dirty="0"/>
          </a:p>
        </p:txBody>
      </p:sp>
      <p:sp>
        <p:nvSpPr>
          <p:cNvPr id="9" name="文本占位符 8">
            <a:extLst>
              <a:ext uri="{FF2B5EF4-FFF2-40B4-BE49-F238E27FC236}">
                <a16:creationId xmlns:a16="http://schemas.microsoft.com/office/drawing/2014/main" id="{C1EF5965-8BD4-4F54-8DC2-099E301DB97F}"/>
              </a:ext>
            </a:extLst>
          </p:cNvPr>
          <p:cNvSpPr>
            <a:spLocks noGrp="1"/>
          </p:cNvSpPr>
          <p:nvPr>
            <p:ph type="body" sz="quarter" idx="16"/>
          </p:nvPr>
        </p:nvSpPr>
        <p:spPr/>
        <p:txBody>
          <a:bodyPr/>
          <a:lstStyle/>
          <a:p>
            <a:r>
              <a:rPr lang="en-US" altLang="zh-CN" dirty="0"/>
              <a:t>04</a:t>
            </a:r>
            <a:endParaRPr lang="zh-CN" altLang="en-US" dirty="0"/>
          </a:p>
        </p:txBody>
      </p:sp>
      <p:sp>
        <p:nvSpPr>
          <p:cNvPr id="10" name="文本占位符 9">
            <a:extLst>
              <a:ext uri="{FF2B5EF4-FFF2-40B4-BE49-F238E27FC236}">
                <a16:creationId xmlns:a16="http://schemas.microsoft.com/office/drawing/2014/main" id="{AF370DB0-A128-4917-A05F-4FEAA28790AB}"/>
              </a:ext>
            </a:extLst>
          </p:cNvPr>
          <p:cNvSpPr>
            <a:spLocks noGrp="1"/>
          </p:cNvSpPr>
          <p:nvPr>
            <p:ph type="body" sz="quarter" idx="17"/>
          </p:nvPr>
        </p:nvSpPr>
        <p:spPr/>
        <p:txBody>
          <a:bodyPr/>
          <a:lstStyle/>
          <a:p>
            <a:r>
              <a:rPr lang="en-US" altLang="zh-CN"/>
              <a:t>HepAI</a:t>
            </a:r>
            <a:r>
              <a:rPr lang="zh-CN" altLang="en-US"/>
              <a:t>人工智能平台</a:t>
            </a:r>
            <a:endParaRPr lang="zh-CN" altLang="en-US" dirty="0"/>
          </a:p>
        </p:txBody>
      </p:sp>
    </p:spTree>
    <p:extLst>
      <p:ext uri="{BB962C8B-B14F-4D97-AF65-F5344CB8AC3E}">
        <p14:creationId xmlns:p14="http://schemas.microsoft.com/office/powerpoint/2010/main" val="13138021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360FA0D3-9C6A-A842-A555-230F7BD3748B}"/>
              </a:ext>
            </a:extLst>
          </p:cNvPr>
          <p:cNvSpPr>
            <a:spLocks noGrp="1"/>
          </p:cNvSpPr>
          <p:nvPr>
            <p:ph type="title"/>
          </p:nvPr>
        </p:nvSpPr>
        <p:spPr/>
        <p:txBody>
          <a:bodyPr/>
          <a:lstStyle/>
          <a:p>
            <a:r>
              <a:rPr kumimoji="1" lang="en-US" altLang="zh-CN" dirty="0" err="1"/>
              <a:t>ChatGPT</a:t>
            </a:r>
            <a:r>
              <a:rPr kumimoji="1" lang="zh-CN" altLang="en-US" dirty="0"/>
              <a:t>的实现原理</a:t>
            </a:r>
          </a:p>
        </p:txBody>
      </p:sp>
      <p:sp>
        <p:nvSpPr>
          <p:cNvPr id="4" name="文字方塊 9">
            <a:extLst>
              <a:ext uri="{FF2B5EF4-FFF2-40B4-BE49-F238E27FC236}">
                <a16:creationId xmlns:a16="http://schemas.microsoft.com/office/drawing/2014/main" id="{98E59866-EB0F-504F-9498-8661803D0D43}"/>
              </a:ext>
            </a:extLst>
          </p:cNvPr>
          <p:cNvSpPr txBox="1"/>
          <p:nvPr/>
        </p:nvSpPr>
        <p:spPr>
          <a:xfrm>
            <a:off x="629336" y="1250115"/>
            <a:ext cx="11011280" cy="378565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400" b="0" i="0" u="none" strike="noStrike" kern="1200" cap="none" spc="0" normalizeH="0" baseline="0" noProof="0" dirty="0" err="1">
                <a:ln>
                  <a:noFill/>
                </a:ln>
                <a:solidFill>
                  <a:prstClr val="black"/>
                </a:solidFill>
                <a:effectLst/>
                <a:uLnTx/>
                <a:uFillTx/>
                <a:latin typeface="Calibri"/>
                <a:ea typeface="微软雅黑"/>
                <a:cs typeface="+mn-cs"/>
              </a:rPr>
              <a:t>ChatGPT</a:t>
            </a:r>
            <a:r>
              <a:rPr kumimoji="0" lang="zh-CN" altLang="en-US" sz="2400" b="0" i="0" u="none" strike="noStrike" kern="1200" cap="none" spc="0" normalizeH="0" baseline="0" noProof="0" dirty="0">
                <a:ln>
                  <a:noFill/>
                </a:ln>
                <a:solidFill>
                  <a:prstClr val="black"/>
                </a:solidFill>
                <a:effectLst/>
                <a:uLnTx/>
                <a:uFillTx/>
                <a:latin typeface="Calibri"/>
                <a:ea typeface="微软雅黑"/>
                <a:cs typeface="+mn-cs"/>
              </a:rPr>
              <a:t>是以产品思维驱动的重大集成创新成果。</a:t>
            </a:r>
            <a:endParaRPr kumimoji="0" lang="en-US" altLang="zh-CN" sz="2400" b="0" i="0" u="none" strike="noStrike" kern="1200" cap="none" spc="0" normalizeH="0" baseline="0" noProof="0" dirty="0">
              <a:ln>
                <a:noFill/>
              </a:ln>
              <a:solidFill>
                <a:prstClr val="black"/>
              </a:solidFill>
              <a:effectLst/>
              <a:uLnTx/>
              <a:uFillTx/>
              <a:latin typeface="Calibri"/>
              <a:ea typeface="微软雅黑"/>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zh-CN" sz="2400" b="0" i="0" u="none" strike="noStrike" kern="1200" cap="none" spc="0" normalizeH="0" baseline="0" noProof="0" dirty="0">
              <a:ln>
                <a:noFill/>
              </a:ln>
              <a:solidFill>
                <a:prstClr val="black"/>
              </a:solidFill>
              <a:effectLst/>
              <a:uLnTx/>
              <a:uFillTx/>
              <a:latin typeface="Calibri"/>
              <a:ea typeface="微软雅黑"/>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400" b="0" i="0" u="none" strike="noStrike" kern="1200" cap="none" spc="0" normalizeH="0" baseline="0" noProof="0" dirty="0" err="1">
                <a:ln>
                  <a:noFill/>
                </a:ln>
                <a:solidFill>
                  <a:prstClr val="black"/>
                </a:solidFill>
                <a:effectLst/>
                <a:uLnTx/>
                <a:uFillTx/>
                <a:latin typeface="Calibri"/>
                <a:ea typeface="微软雅黑"/>
                <a:cs typeface="+mn-cs"/>
              </a:rPr>
              <a:t>ChatGPT</a:t>
            </a:r>
            <a:r>
              <a:rPr kumimoji="0" lang="zh-CN" altLang="en-US" sz="2400" b="0" i="0" u="none" strike="noStrike" kern="1200" cap="none" spc="0" normalizeH="0" baseline="0" noProof="0" dirty="0">
                <a:ln>
                  <a:noFill/>
                </a:ln>
                <a:solidFill>
                  <a:prstClr val="black"/>
                </a:solidFill>
                <a:effectLst/>
                <a:uLnTx/>
                <a:uFillTx/>
                <a:latin typeface="Calibri"/>
                <a:ea typeface="微软雅黑"/>
                <a:cs typeface="+mn-cs"/>
              </a:rPr>
              <a:t>是</a:t>
            </a:r>
            <a:r>
              <a:rPr kumimoji="0" lang="en-US" altLang="zh-CN" sz="2400" b="0" i="0" u="none" strike="noStrike" kern="1200" cap="none" spc="0" normalizeH="0" baseline="0" noProof="0" dirty="0" err="1">
                <a:ln>
                  <a:noFill/>
                </a:ln>
                <a:solidFill>
                  <a:prstClr val="black"/>
                </a:solidFill>
                <a:effectLst/>
                <a:uLnTx/>
                <a:uFillTx/>
                <a:latin typeface="Calibri"/>
                <a:ea typeface="微软雅黑"/>
                <a:cs typeface="+mn-cs"/>
              </a:rPr>
              <a:t>OpenAI</a:t>
            </a:r>
            <a:r>
              <a:rPr kumimoji="0" lang="zh-CN" altLang="en-US" sz="2400" b="0" i="0" u="none" strike="noStrike" kern="1200" cap="none" spc="0" normalizeH="0" baseline="0" noProof="0" dirty="0">
                <a:ln>
                  <a:noFill/>
                </a:ln>
                <a:solidFill>
                  <a:prstClr val="black"/>
                </a:solidFill>
                <a:effectLst/>
                <a:uLnTx/>
                <a:uFillTx/>
                <a:latin typeface="Calibri"/>
                <a:ea typeface="微软雅黑"/>
                <a:cs typeface="+mn-cs"/>
              </a:rPr>
              <a:t>自</a:t>
            </a:r>
            <a:r>
              <a:rPr kumimoji="0" lang="en-US" altLang="zh-CN" sz="2400" b="0" i="0" u="none" strike="noStrike" kern="1200" cap="none" spc="0" normalizeH="0" baseline="0" noProof="0" dirty="0">
                <a:ln>
                  <a:noFill/>
                </a:ln>
                <a:solidFill>
                  <a:prstClr val="black"/>
                </a:solidFill>
                <a:effectLst/>
                <a:uLnTx/>
                <a:uFillTx/>
                <a:latin typeface="Calibri"/>
                <a:ea typeface="微软雅黑"/>
                <a:cs typeface="+mn-cs"/>
              </a:rPr>
              <a:t>2018</a:t>
            </a:r>
            <a:r>
              <a:rPr kumimoji="0" lang="zh-CN" altLang="en-US" sz="2400" b="0" i="0" u="none" strike="noStrike" kern="1200" cap="none" spc="0" normalizeH="0" baseline="0" noProof="0" dirty="0">
                <a:ln>
                  <a:noFill/>
                </a:ln>
                <a:solidFill>
                  <a:prstClr val="black"/>
                </a:solidFill>
                <a:effectLst/>
                <a:uLnTx/>
                <a:uFillTx/>
                <a:latin typeface="Calibri"/>
                <a:ea typeface="微软雅黑"/>
                <a:cs typeface="+mn-cs"/>
              </a:rPr>
              <a:t>年一来坚持生成式</a:t>
            </a:r>
            <a:r>
              <a:rPr kumimoji="0" lang="en-US" altLang="zh-CN" sz="2400" b="0" i="0" u="none" strike="noStrike" kern="1200" cap="none" spc="0" normalizeH="0" baseline="0" noProof="0" dirty="0">
                <a:ln>
                  <a:noFill/>
                </a:ln>
                <a:solidFill>
                  <a:prstClr val="black"/>
                </a:solidFill>
                <a:effectLst/>
                <a:uLnTx/>
                <a:uFillTx/>
                <a:latin typeface="Calibri"/>
                <a:ea typeface="微软雅黑"/>
                <a:cs typeface="+mn-cs"/>
              </a:rPr>
              <a:t>AI</a:t>
            </a:r>
            <a:r>
              <a:rPr kumimoji="0" lang="zh-CN" altLang="en-US" sz="2400" b="0" i="0" u="none" strike="noStrike" kern="1200" cap="none" spc="0" normalizeH="0" baseline="0" noProof="0" dirty="0">
                <a:ln>
                  <a:noFill/>
                </a:ln>
                <a:solidFill>
                  <a:prstClr val="black"/>
                </a:solidFill>
                <a:effectLst/>
                <a:uLnTx/>
                <a:uFillTx/>
                <a:latin typeface="Calibri"/>
                <a:ea typeface="微软雅黑"/>
                <a:cs typeface="+mn-cs"/>
              </a:rPr>
              <a:t>、长期技术积累，量变产生质变的重大成果，是迈向</a:t>
            </a:r>
            <a:r>
              <a:rPr kumimoji="0" lang="en-US" altLang="zh-CN" sz="2400" b="0" i="0" u="none" strike="noStrike" kern="1200" cap="none" spc="0" normalizeH="0" baseline="0" noProof="0" dirty="0">
                <a:ln>
                  <a:noFill/>
                </a:ln>
                <a:solidFill>
                  <a:prstClr val="black"/>
                </a:solidFill>
                <a:effectLst/>
                <a:uLnTx/>
                <a:uFillTx/>
                <a:latin typeface="Calibri"/>
                <a:ea typeface="微软雅黑"/>
                <a:cs typeface="+mn-cs"/>
              </a:rPr>
              <a:t>AGI(</a:t>
            </a:r>
            <a:r>
              <a:rPr kumimoji="0" lang="zh-CN" altLang="en-US" sz="2400" b="0" i="0" u="none" strike="noStrike" kern="1200" cap="none" spc="0" normalizeH="0" baseline="0" noProof="0" dirty="0">
                <a:ln>
                  <a:noFill/>
                </a:ln>
                <a:solidFill>
                  <a:prstClr val="black"/>
                </a:solidFill>
                <a:effectLst/>
                <a:uLnTx/>
                <a:uFillTx/>
                <a:latin typeface="Calibri"/>
                <a:ea typeface="微软雅黑"/>
                <a:cs typeface="+mn-cs"/>
              </a:rPr>
              <a:t>通用人工智能</a:t>
            </a:r>
            <a:r>
              <a:rPr kumimoji="0" lang="en-US" altLang="zh-CN" sz="2400" b="0" i="0" u="none" strike="noStrike" kern="1200" cap="none" spc="0" normalizeH="0" baseline="0" noProof="0" dirty="0">
                <a:ln>
                  <a:noFill/>
                </a:ln>
                <a:solidFill>
                  <a:prstClr val="black"/>
                </a:solidFill>
                <a:effectLst/>
                <a:uLnTx/>
                <a:uFillTx/>
                <a:latin typeface="Calibri"/>
                <a:ea typeface="微软雅黑"/>
                <a:cs typeface="+mn-cs"/>
              </a:rPr>
              <a:t>)</a:t>
            </a:r>
            <a:r>
              <a:rPr kumimoji="0" lang="zh-CN" altLang="en-US" sz="2400" b="0" i="0" u="none" strike="noStrike" kern="1200" cap="none" spc="0" normalizeH="0" baseline="0" noProof="0" dirty="0">
                <a:ln>
                  <a:noFill/>
                </a:ln>
                <a:solidFill>
                  <a:prstClr val="black"/>
                </a:solidFill>
                <a:effectLst/>
                <a:uLnTx/>
                <a:uFillTx/>
                <a:latin typeface="Calibri"/>
                <a:ea typeface="微软雅黑"/>
                <a:cs typeface="+mn-cs"/>
              </a:rPr>
              <a:t>的阶段性成果。</a:t>
            </a:r>
            <a:endParaRPr kumimoji="0" lang="en-US" altLang="zh-CN" sz="2400" b="0" i="0" u="none" strike="noStrike" kern="1200" cap="none" spc="0" normalizeH="0" baseline="0" noProof="0" dirty="0">
              <a:ln>
                <a:noFill/>
              </a:ln>
              <a:solidFill>
                <a:prstClr val="black"/>
              </a:solidFill>
              <a:effectLst/>
              <a:uLnTx/>
              <a:uFillTx/>
              <a:latin typeface="Calibri"/>
              <a:ea typeface="微软雅黑"/>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zh-CN" sz="2400" b="0" i="0" u="none" strike="noStrike" kern="1200" cap="none" spc="0" normalizeH="0" baseline="0" noProof="0" dirty="0">
              <a:ln>
                <a:noFill/>
              </a:ln>
              <a:solidFill>
                <a:prstClr val="black"/>
              </a:solidFill>
              <a:effectLst/>
              <a:uLnTx/>
              <a:uFillTx/>
              <a:latin typeface="Calibri"/>
              <a:ea typeface="微软雅黑"/>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400" b="0" i="0" u="none" strike="noStrike" kern="1200" cap="none" spc="0" normalizeH="0" baseline="0" noProof="0" dirty="0" err="1">
                <a:ln>
                  <a:noFill/>
                </a:ln>
                <a:solidFill>
                  <a:prstClr val="black"/>
                </a:solidFill>
                <a:effectLst/>
                <a:uLnTx/>
                <a:uFillTx/>
                <a:latin typeface="Calibri"/>
                <a:ea typeface="微软雅黑"/>
                <a:cs typeface="+mn-cs"/>
              </a:rPr>
              <a:t>ChatGPT</a:t>
            </a:r>
            <a:r>
              <a:rPr kumimoji="0" lang="zh-CN" altLang="en-US" sz="2400" b="0" i="0" u="none" strike="noStrike" kern="1200" cap="none" spc="0" normalizeH="0" baseline="0" noProof="0" dirty="0">
                <a:ln>
                  <a:noFill/>
                </a:ln>
                <a:solidFill>
                  <a:prstClr val="black"/>
                </a:solidFill>
                <a:effectLst/>
                <a:uLnTx/>
                <a:uFillTx/>
                <a:latin typeface="Calibri"/>
                <a:ea typeface="微软雅黑"/>
                <a:cs typeface="+mn-cs"/>
              </a:rPr>
              <a:t>的技术组成：</a:t>
            </a:r>
            <a:endParaRPr kumimoji="0" lang="en-US" altLang="zh-CN" sz="2400" b="0" i="0" u="none" strike="noStrike" kern="1200" cap="none" spc="0" normalizeH="0" baseline="0" noProof="0" dirty="0">
              <a:ln>
                <a:noFill/>
              </a:ln>
              <a:solidFill>
                <a:prstClr val="black"/>
              </a:solidFill>
              <a:effectLst/>
              <a:uLnTx/>
              <a:uFillTx/>
              <a:latin typeface="Calibri"/>
              <a:ea typeface="微软雅黑"/>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0" i="0" u="none" strike="noStrike" kern="1200" cap="none" spc="0" normalizeH="0" baseline="0" noProof="0" dirty="0">
                <a:ln>
                  <a:noFill/>
                </a:ln>
                <a:solidFill>
                  <a:prstClr val="black"/>
                </a:solidFill>
                <a:effectLst/>
                <a:uLnTx/>
                <a:uFillTx/>
                <a:latin typeface="Calibri"/>
                <a:ea typeface="微软雅黑"/>
                <a:cs typeface="+mn-cs"/>
              </a:rPr>
              <a:t>基础模型架构</a:t>
            </a:r>
            <a:r>
              <a:rPr kumimoji="0" lang="zh-CN" altLang="en-US" sz="2400" b="1" i="0" u="none" strike="noStrike" kern="1200" cap="none" spc="0" normalizeH="0" baseline="0" noProof="0" dirty="0">
                <a:ln>
                  <a:noFill/>
                </a:ln>
                <a:solidFill>
                  <a:srgbClr val="0070C0"/>
                </a:solidFill>
                <a:effectLst/>
                <a:uLnTx/>
                <a:uFillTx/>
                <a:latin typeface="Calibri"/>
                <a:ea typeface="微软雅黑"/>
                <a:cs typeface="+mn-cs"/>
              </a:rPr>
              <a:t>生成式解码器</a:t>
            </a:r>
            <a:r>
              <a:rPr kumimoji="0" lang="en-US" altLang="zh-CN" sz="2400" b="1" i="0" u="none" strike="noStrike" kern="1200" cap="none" spc="0" normalizeH="0" baseline="0" noProof="0" dirty="0">
                <a:ln>
                  <a:noFill/>
                </a:ln>
                <a:solidFill>
                  <a:srgbClr val="0070C0"/>
                </a:solidFill>
                <a:effectLst/>
                <a:uLnTx/>
                <a:uFillTx/>
                <a:latin typeface="Calibri"/>
                <a:ea typeface="微软雅黑"/>
                <a:cs typeface="+mn-cs"/>
              </a:rPr>
              <a:t>GPT</a:t>
            </a:r>
            <a:r>
              <a:rPr kumimoji="0" lang="zh-CN" altLang="en-US" sz="2400" b="0" i="0" u="none" strike="noStrike" kern="1200" cap="none" spc="0" normalizeH="0" baseline="0" noProof="0" dirty="0">
                <a:ln>
                  <a:noFill/>
                </a:ln>
                <a:solidFill>
                  <a:prstClr val="black"/>
                </a:solidFill>
                <a:effectLst/>
                <a:uLnTx/>
                <a:uFillTx/>
                <a:latin typeface="Calibri"/>
                <a:ea typeface="微软雅黑"/>
                <a:cs typeface="+mn-cs"/>
              </a:rPr>
              <a:t>来源于</a:t>
            </a:r>
            <a:r>
              <a:rPr kumimoji="0" lang="en-US" altLang="zh-CN" sz="2400" b="1" i="0" u="none" strike="noStrike" kern="1200" cap="none" spc="0" normalizeH="0" baseline="0" noProof="0" dirty="0">
                <a:ln>
                  <a:noFill/>
                </a:ln>
                <a:solidFill>
                  <a:srgbClr val="0070C0"/>
                </a:solidFill>
                <a:effectLst/>
                <a:uLnTx/>
                <a:uFillTx/>
                <a:latin typeface="Calibri"/>
                <a:ea typeface="微软雅黑"/>
                <a:cs typeface="+mn-cs"/>
              </a:rPr>
              <a:t>Google</a:t>
            </a:r>
            <a:r>
              <a:rPr kumimoji="0" lang="zh-CN" altLang="en-US" sz="2400" b="1" i="0" u="none" strike="noStrike" kern="1200" cap="none" spc="0" normalizeH="0" baseline="0" noProof="0" dirty="0">
                <a:ln>
                  <a:noFill/>
                </a:ln>
                <a:solidFill>
                  <a:srgbClr val="0070C0"/>
                </a:solidFill>
                <a:effectLst/>
                <a:uLnTx/>
                <a:uFillTx/>
                <a:latin typeface="Calibri"/>
                <a:ea typeface="微软雅黑"/>
                <a:cs typeface="+mn-cs"/>
              </a:rPr>
              <a:t>于</a:t>
            </a:r>
            <a:r>
              <a:rPr kumimoji="0" lang="en-US" altLang="zh-CN" sz="2400" b="1" i="0" u="none" strike="noStrike" kern="1200" cap="none" spc="0" normalizeH="0" baseline="0" noProof="0" dirty="0">
                <a:ln>
                  <a:noFill/>
                </a:ln>
                <a:solidFill>
                  <a:srgbClr val="0070C0"/>
                </a:solidFill>
                <a:effectLst/>
                <a:uLnTx/>
                <a:uFillTx/>
                <a:latin typeface="Calibri"/>
                <a:ea typeface="微软雅黑"/>
                <a:cs typeface="+mn-cs"/>
              </a:rPr>
              <a:t>2017</a:t>
            </a:r>
            <a:r>
              <a:rPr kumimoji="0" lang="zh-CN" altLang="en-US" sz="2400" b="1" i="0" u="none" strike="noStrike" kern="1200" cap="none" spc="0" normalizeH="0" baseline="0" noProof="0" dirty="0">
                <a:ln>
                  <a:noFill/>
                </a:ln>
                <a:solidFill>
                  <a:srgbClr val="0070C0"/>
                </a:solidFill>
                <a:effectLst/>
                <a:uLnTx/>
                <a:uFillTx/>
                <a:latin typeface="Calibri"/>
                <a:ea typeface="微软雅黑"/>
                <a:cs typeface="+mn-cs"/>
              </a:rPr>
              <a:t>年</a:t>
            </a:r>
            <a:r>
              <a:rPr kumimoji="0" lang="zh-CN" altLang="en-US" sz="2400" b="0" i="0" u="none" strike="noStrike" kern="1200" cap="none" spc="0" normalizeH="0" baseline="0" noProof="0" dirty="0">
                <a:ln>
                  <a:noFill/>
                </a:ln>
                <a:solidFill>
                  <a:prstClr val="black"/>
                </a:solidFill>
                <a:effectLst/>
                <a:uLnTx/>
                <a:uFillTx/>
                <a:latin typeface="Calibri"/>
                <a:ea typeface="微软雅黑"/>
                <a:cs typeface="+mn-cs"/>
              </a:rPr>
              <a:t>提出的</a:t>
            </a:r>
            <a:r>
              <a:rPr kumimoji="0" lang="en-US" altLang="zh-CN" sz="2400" b="1" i="0" u="none" strike="noStrike" kern="1200" cap="none" spc="0" normalizeH="0" baseline="0" noProof="0" dirty="0">
                <a:ln>
                  <a:noFill/>
                </a:ln>
                <a:solidFill>
                  <a:srgbClr val="0070C0"/>
                </a:solidFill>
                <a:effectLst/>
                <a:uLnTx/>
                <a:uFillTx/>
                <a:latin typeface="Calibri"/>
                <a:ea typeface="微软雅黑"/>
                <a:cs typeface="+mn-cs"/>
              </a:rPr>
              <a:t>Transformer</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srgbClr val="0070C0"/>
                </a:solidFill>
                <a:effectLst/>
                <a:uLnTx/>
                <a:uFillTx/>
                <a:latin typeface="Calibri"/>
                <a:ea typeface="微软雅黑"/>
                <a:cs typeface="+mn-cs"/>
              </a:rPr>
              <a:t>指令学习技术</a:t>
            </a:r>
            <a:r>
              <a:rPr kumimoji="0" lang="zh-CN" altLang="en-US" sz="2400" b="0" i="0" u="none" strike="noStrike" kern="1200" cap="none" spc="0" normalizeH="0" baseline="0" noProof="0" dirty="0">
                <a:ln>
                  <a:noFill/>
                </a:ln>
                <a:solidFill>
                  <a:prstClr val="black"/>
                </a:solidFill>
                <a:effectLst/>
                <a:uLnTx/>
                <a:uFillTx/>
                <a:latin typeface="Calibri"/>
                <a:ea typeface="微软雅黑"/>
                <a:cs typeface="+mn-cs"/>
              </a:rPr>
              <a:t>同样来源于</a:t>
            </a:r>
            <a:r>
              <a:rPr kumimoji="0" lang="en-US" altLang="zh-CN" sz="2400" b="1" i="0" u="none" strike="noStrike" kern="1200" cap="none" spc="0" normalizeH="0" baseline="0" noProof="0" dirty="0">
                <a:ln>
                  <a:noFill/>
                </a:ln>
                <a:solidFill>
                  <a:srgbClr val="0070C0"/>
                </a:solidFill>
                <a:effectLst/>
                <a:uLnTx/>
                <a:uFillTx/>
                <a:latin typeface="Calibri"/>
                <a:ea typeface="微软雅黑"/>
                <a:cs typeface="+mn-cs"/>
              </a:rPr>
              <a:t>Google</a:t>
            </a:r>
            <a:r>
              <a:rPr kumimoji="0" lang="zh-CN" altLang="en-US" sz="2400" b="1" i="0" u="none" strike="noStrike" kern="1200" cap="none" spc="0" normalizeH="0" baseline="0" noProof="0" dirty="0">
                <a:ln>
                  <a:noFill/>
                </a:ln>
                <a:solidFill>
                  <a:srgbClr val="0070C0"/>
                </a:solidFill>
                <a:effectLst/>
                <a:uLnTx/>
                <a:uFillTx/>
                <a:latin typeface="Calibri"/>
                <a:ea typeface="微软雅黑"/>
                <a:cs typeface="+mn-cs"/>
              </a:rPr>
              <a:t>于</a:t>
            </a:r>
            <a:r>
              <a:rPr kumimoji="0" lang="en-US" altLang="zh-CN" sz="2400" b="1" i="0" u="none" strike="noStrike" kern="1200" cap="none" spc="0" normalizeH="0" baseline="0" noProof="0" dirty="0">
                <a:ln>
                  <a:noFill/>
                </a:ln>
                <a:solidFill>
                  <a:srgbClr val="0070C0"/>
                </a:solidFill>
                <a:effectLst/>
                <a:uLnTx/>
                <a:uFillTx/>
                <a:latin typeface="Calibri"/>
                <a:ea typeface="微软雅黑"/>
                <a:cs typeface="+mn-cs"/>
              </a:rPr>
              <a:t>2021</a:t>
            </a:r>
            <a:r>
              <a:rPr kumimoji="0" lang="zh-CN" altLang="en-US" sz="2400" b="1" i="0" u="none" strike="noStrike" kern="1200" cap="none" spc="0" normalizeH="0" baseline="0" noProof="0" dirty="0">
                <a:ln>
                  <a:noFill/>
                </a:ln>
                <a:solidFill>
                  <a:srgbClr val="0070C0"/>
                </a:solidFill>
                <a:effectLst/>
                <a:uLnTx/>
                <a:uFillTx/>
                <a:latin typeface="Calibri"/>
                <a:ea typeface="微软雅黑"/>
                <a:cs typeface="+mn-cs"/>
              </a:rPr>
              <a:t>年</a:t>
            </a:r>
            <a:r>
              <a:rPr kumimoji="0" lang="zh-CN" altLang="en-US" sz="2400" b="0" i="0" u="none" strike="noStrike" kern="1200" cap="none" spc="0" normalizeH="0" baseline="0" noProof="0" dirty="0">
                <a:ln>
                  <a:noFill/>
                </a:ln>
                <a:solidFill>
                  <a:prstClr val="black"/>
                </a:solidFill>
                <a:effectLst/>
                <a:uLnTx/>
                <a:uFillTx/>
                <a:latin typeface="Calibri"/>
                <a:ea typeface="微软雅黑"/>
                <a:cs typeface="+mn-cs"/>
              </a:rPr>
              <a:t>提出的制定学习模型</a:t>
            </a:r>
            <a:r>
              <a:rPr kumimoji="0" lang="en-US" altLang="zh-CN" sz="2400" b="1" i="0" u="none" strike="noStrike" kern="1200" cap="none" spc="0" normalizeH="0" baseline="0" noProof="0" dirty="0">
                <a:ln>
                  <a:noFill/>
                </a:ln>
                <a:solidFill>
                  <a:srgbClr val="0070C0"/>
                </a:solidFill>
                <a:effectLst/>
                <a:uLnTx/>
                <a:uFillTx/>
                <a:latin typeface="Calibri"/>
                <a:ea typeface="微软雅黑"/>
                <a:cs typeface="+mn-cs"/>
              </a:rPr>
              <a:t>FLAN</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0" i="0" u="none" strike="noStrike" kern="1200" cap="none" spc="0" normalizeH="0" baseline="0" noProof="0" dirty="0">
                <a:ln>
                  <a:noFill/>
                </a:ln>
                <a:solidFill>
                  <a:prstClr val="black"/>
                </a:solidFill>
                <a:effectLst/>
                <a:uLnTx/>
                <a:uFillTx/>
                <a:latin typeface="Calibri"/>
                <a:ea typeface="微软雅黑"/>
                <a:cs typeface="+mn-cs"/>
              </a:rPr>
              <a:t>基于</a:t>
            </a:r>
            <a:r>
              <a:rPr kumimoji="0" lang="zh-CN" altLang="en-US" sz="2400" b="1" i="0" u="none" strike="noStrike" kern="1200" cap="none" spc="0" normalizeH="0" baseline="0" noProof="0" dirty="0">
                <a:ln>
                  <a:noFill/>
                </a:ln>
                <a:solidFill>
                  <a:srgbClr val="C00000"/>
                </a:solidFill>
                <a:effectLst/>
                <a:uLnTx/>
                <a:uFillTx/>
                <a:latin typeface="Calibri"/>
                <a:ea typeface="微软雅黑"/>
                <a:cs typeface="+mn-cs"/>
              </a:rPr>
              <a:t>人类反馈的强化学习</a:t>
            </a:r>
            <a:r>
              <a:rPr kumimoji="0" lang="zh-CN" altLang="en-US" sz="2400" b="0" i="0" u="none" strike="noStrike" kern="1200" cap="none" spc="0" normalizeH="0" baseline="0" noProof="0" dirty="0">
                <a:ln>
                  <a:noFill/>
                </a:ln>
                <a:solidFill>
                  <a:prstClr val="black"/>
                </a:solidFill>
                <a:effectLst/>
                <a:uLnTx/>
                <a:uFillTx/>
                <a:latin typeface="Calibri"/>
                <a:ea typeface="微软雅黑"/>
                <a:cs typeface="+mn-cs"/>
              </a:rPr>
              <a:t>技术来源于</a:t>
            </a:r>
            <a:r>
              <a:rPr kumimoji="0" lang="en-US" altLang="zh-CN" sz="2400" b="1" i="0" u="none" strike="noStrike" kern="1200" cap="none" spc="0" normalizeH="0" baseline="0" noProof="0" dirty="0" err="1">
                <a:ln>
                  <a:noFill/>
                </a:ln>
                <a:solidFill>
                  <a:srgbClr val="C00000"/>
                </a:solidFill>
                <a:effectLst/>
                <a:uLnTx/>
                <a:uFillTx/>
                <a:latin typeface="Calibri"/>
                <a:ea typeface="微软雅黑"/>
                <a:cs typeface="+mn-cs"/>
              </a:rPr>
              <a:t>OpenAI</a:t>
            </a:r>
            <a:r>
              <a:rPr kumimoji="0" lang="zh-CN" altLang="en-US" sz="2400" b="1" i="0" u="none" strike="noStrike" kern="1200" cap="none" spc="0" normalizeH="0" baseline="0" noProof="0" dirty="0">
                <a:ln>
                  <a:noFill/>
                </a:ln>
                <a:solidFill>
                  <a:srgbClr val="C00000"/>
                </a:solidFill>
                <a:effectLst/>
                <a:uLnTx/>
                <a:uFillTx/>
                <a:latin typeface="Calibri"/>
                <a:ea typeface="微软雅黑"/>
                <a:cs typeface="+mn-cs"/>
              </a:rPr>
              <a:t>自己于</a:t>
            </a:r>
            <a:r>
              <a:rPr kumimoji="0" lang="en-US" altLang="zh-CN" sz="2400" b="1" i="0" u="none" strike="noStrike" kern="1200" cap="none" spc="0" normalizeH="0" baseline="0" noProof="0" dirty="0">
                <a:ln>
                  <a:noFill/>
                </a:ln>
                <a:solidFill>
                  <a:srgbClr val="C00000"/>
                </a:solidFill>
                <a:effectLst/>
                <a:uLnTx/>
                <a:uFillTx/>
                <a:latin typeface="Calibri"/>
                <a:ea typeface="微软雅黑"/>
                <a:cs typeface="+mn-cs"/>
              </a:rPr>
              <a:t>2017</a:t>
            </a:r>
            <a:r>
              <a:rPr kumimoji="0" lang="zh-CN" altLang="en-US" sz="2400" b="1" i="0" u="none" strike="noStrike" kern="1200" cap="none" spc="0" normalizeH="0" baseline="0" noProof="0" dirty="0">
                <a:ln>
                  <a:noFill/>
                </a:ln>
                <a:solidFill>
                  <a:srgbClr val="C00000"/>
                </a:solidFill>
                <a:effectLst/>
                <a:uLnTx/>
                <a:uFillTx/>
                <a:latin typeface="Calibri"/>
                <a:ea typeface="微软雅黑"/>
                <a:cs typeface="+mn-cs"/>
              </a:rPr>
              <a:t>年</a:t>
            </a:r>
            <a:r>
              <a:rPr kumimoji="0" lang="zh-CN" altLang="en-US" sz="2400" b="0" i="0" u="none" strike="noStrike" kern="1200" cap="none" spc="0" normalizeH="0" baseline="0" noProof="0" dirty="0">
                <a:ln>
                  <a:noFill/>
                </a:ln>
                <a:solidFill>
                  <a:prstClr val="black"/>
                </a:solidFill>
                <a:effectLst/>
                <a:uLnTx/>
                <a:uFillTx/>
                <a:latin typeface="Calibri"/>
                <a:ea typeface="微软雅黑"/>
                <a:cs typeface="+mn-cs"/>
              </a:rPr>
              <a:t>提出的优化算法</a:t>
            </a:r>
            <a:r>
              <a:rPr kumimoji="0" lang="en-US" altLang="zh-CN" sz="2400" b="1" i="0" u="none" strike="noStrike" kern="1200" cap="none" spc="0" normalizeH="0" baseline="0" noProof="0" dirty="0">
                <a:ln>
                  <a:noFill/>
                </a:ln>
                <a:solidFill>
                  <a:srgbClr val="C00000"/>
                </a:solidFill>
                <a:effectLst/>
                <a:uLnTx/>
                <a:uFillTx/>
                <a:latin typeface="Calibri"/>
                <a:ea typeface="微软雅黑"/>
                <a:cs typeface="+mn-cs"/>
              </a:rPr>
              <a:t>PPO</a:t>
            </a:r>
            <a:r>
              <a:rPr kumimoji="0" lang="zh-CN" altLang="en-US" sz="2400" b="0" i="0" u="none" strike="noStrike" kern="1200" cap="none" spc="0" normalizeH="0" baseline="0" noProof="0" dirty="0">
                <a:ln>
                  <a:noFill/>
                </a:ln>
                <a:solidFill>
                  <a:prstClr val="black"/>
                </a:solidFill>
                <a:effectLst/>
                <a:uLnTx/>
                <a:uFillTx/>
                <a:latin typeface="Calibri"/>
                <a:ea typeface="微软雅黑"/>
                <a:cs typeface="+mn-cs"/>
              </a:rPr>
              <a:t>和</a:t>
            </a:r>
            <a:r>
              <a:rPr kumimoji="0" lang="en-US" altLang="zh-CN" sz="2400" b="1" i="0" u="none" strike="noStrike" kern="1200" cap="none" spc="0" normalizeH="0" baseline="0" noProof="0" dirty="0">
                <a:ln>
                  <a:noFill/>
                </a:ln>
                <a:solidFill>
                  <a:srgbClr val="C00000"/>
                </a:solidFill>
                <a:effectLst/>
                <a:uLnTx/>
                <a:uFillTx/>
                <a:latin typeface="Calibri"/>
                <a:ea typeface="微软雅黑"/>
                <a:cs typeface="+mn-cs"/>
              </a:rPr>
              <a:t>2021</a:t>
            </a:r>
            <a:r>
              <a:rPr kumimoji="0" lang="zh-CN" altLang="en-US" sz="2400" b="1" i="0" u="none" strike="noStrike" kern="1200" cap="none" spc="0" normalizeH="0" baseline="0" noProof="0" dirty="0">
                <a:ln>
                  <a:noFill/>
                </a:ln>
                <a:solidFill>
                  <a:srgbClr val="C00000"/>
                </a:solidFill>
                <a:effectLst/>
                <a:uLnTx/>
                <a:uFillTx/>
                <a:latin typeface="Calibri"/>
                <a:ea typeface="微软雅黑"/>
                <a:cs typeface="+mn-cs"/>
              </a:rPr>
              <a:t>年</a:t>
            </a:r>
            <a:r>
              <a:rPr kumimoji="0" lang="zh-CN" altLang="en-US" sz="2400" b="0" i="0" u="none" strike="noStrike" kern="1200" cap="none" spc="0" normalizeH="0" baseline="0" noProof="0" dirty="0">
                <a:ln>
                  <a:noFill/>
                </a:ln>
                <a:solidFill>
                  <a:prstClr val="black"/>
                </a:solidFill>
                <a:effectLst/>
                <a:uLnTx/>
                <a:uFillTx/>
                <a:latin typeface="Calibri"/>
                <a:ea typeface="微软雅黑"/>
                <a:cs typeface="+mn-cs"/>
              </a:rPr>
              <a:t>提出的基于</a:t>
            </a:r>
            <a:r>
              <a:rPr kumimoji="0" lang="zh-CN" altLang="en-US" sz="2400" b="1" i="0" u="none" strike="noStrike" kern="1200" cap="none" spc="0" normalizeH="0" baseline="0" noProof="0" dirty="0">
                <a:ln>
                  <a:noFill/>
                </a:ln>
                <a:solidFill>
                  <a:srgbClr val="C00000"/>
                </a:solidFill>
                <a:effectLst/>
                <a:uLnTx/>
                <a:uFillTx/>
                <a:latin typeface="Calibri"/>
                <a:ea typeface="微软雅黑"/>
                <a:cs typeface="+mn-cs"/>
              </a:rPr>
              <a:t>人类反馈的自动摘要</a:t>
            </a:r>
            <a:r>
              <a:rPr kumimoji="0" lang="zh-CN" altLang="en-US" sz="2400" b="0" i="0" u="none" strike="noStrike" kern="1200" cap="none" spc="0" normalizeH="0" baseline="0" noProof="0" dirty="0">
                <a:ln>
                  <a:noFill/>
                </a:ln>
                <a:solidFill>
                  <a:prstClr val="black"/>
                </a:solidFill>
                <a:effectLst/>
                <a:uLnTx/>
                <a:uFillTx/>
                <a:latin typeface="Calibri"/>
                <a:ea typeface="微软雅黑"/>
                <a:cs typeface="+mn-cs"/>
              </a:rPr>
              <a:t>方法</a:t>
            </a:r>
            <a:endParaRPr kumimoji="0" lang="en-US" altLang="zh-CN" sz="24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5" name="文字方塊 9">
            <a:extLst>
              <a:ext uri="{FF2B5EF4-FFF2-40B4-BE49-F238E27FC236}">
                <a16:creationId xmlns:a16="http://schemas.microsoft.com/office/drawing/2014/main" id="{0D3F00BB-42B8-D246-B81A-C9CBF2DCD945}"/>
              </a:ext>
            </a:extLst>
          </p:cNvPr>
          <p:cNvSpPr txBox="1"/>
          <p:nvPr/>
        </p:nvSpPr>
        <p:spPr>
          <a:xfrm>
            <a:off x="335360" y="6505599"/>
            <a:ext cx="2028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white"/>
                </a:solidFill>
                <a:effectLst/>
                <a:uLnTx/>
                <a:uFillTx/>
                <a:latin typeface="Calibri"/>
                <a:ea typeface="微软雅黑"/>
                <a:cs typeface="+mn-cs"/>
              </a:rPr>
              <a:t>来源：自动化所 张家俊</a:t>
            </a:r>
            <a:endParaRPr kumimoji="0" lang="en-US" altLang="zh-TW" sz="14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6" name="文字方塊 9">
            <a:extLst>
              <a:ext uri="{FF2B5EF4-FFF2-40B4-BE49-F238E27FC236}">
                <a16:creationId xmlns:a16="http://schemas.microsoft.com/office/drawing/2014/main" id="{786D19D7-9B83-A242-9092-6715BD8A35ED}"/>
              </a:ext>
            </a:extLst>
          </p:cNvPr>
          <p:cNvSpPr txBox="1"/>
          <p:nvPr/>
        </p:nvSpPr>
        <p:spPr>
          <a:xfrm>
            <a:off x="767408" y="5657185"/>
            <a:ext cx="1101128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black"/>
                </a:solidFill>
                <a:effectLst/>
                <a:uLnTx/>
                <a:uFillTx/>
                <a:latin typeface="Calibri"/>
                <a:ea typeface="微软雅黑"/>
                <a:cs typeface="+mn-cs"/>
              </a:rPr>
              <a:t>同样一种原理，在于做得好不好。踢足球都是盘带射门，但是要做到梅西那么好也不容易。</a:t>
            </a:r>
            <a:endParaRPr kumimoji="0" lang="en-US" altLang="zh-CN" sz="2000" b="0" i="0" u="none" strike="noStrike" kern="1200" cap="none" spc="0" normalizeH="0" baseline="0" noProof="0" dirty="0">
              <a:ln>
                <a:noFill/>
              </a:ln>
              <a:solidFill>
                <a:prstClr val="black"/>
              </a:solidFill>
              <a:effectLst/>
              <a:uLnTx/>
              <a:uFillTx/>
              <a:latin typeface="Calibri"/>
              <a:ea typeface="微软雅黑"/>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Calibri"/>
                <a:ea typeface="微软雅黑"/>
                <a:cs typeface="+mn-cs"/>
              </a:rPr>
              <a:t>——</a:t>
            </a:r>
            <a:r>
              <a:rPr kumimoji="0" lang="zh-CN" altLang="en-US" sz="2000" b="0" i="0" u="none" strike="noStrike" kern="1200" cap="none" spc="0" normalizeH="0" baseline="0" noProof="0" dirty="0">
                <a:ln>
                  <a:noFill/>
                </a:ln>
                <a:solidFill>
                  <a:prstClr val="black"/>
                </a:solidFill>
                <a:effectLst/>
                <a:uLnTx/>
                <a:uFillTx/>
                <a:latin typeface="Calibri"/>
                <a:ea typeface="微软雅黑"/>
                <a:cs typeface="+mn-cs"/>
              </a:rPr>
              <a:t>科技部部长 王志刚 </a:t>
            </a:r>
            <a:r>
              <a:rPr kumimoji="0" lang="en-US" altLang="zh-CN" sz="2000" b="0" i="0" u="none" strike="noStrike" kern="1200" cap="none" spc="0" normalizeH="0" baseline="0" noProof="0" dirty="0">
                <a:ln>
                  <a:noFill/>
                </a:ln>
                <a:solidFill>
                  <a:prstClr val="black"/>
                </a:solidFill>
                <a:effectLst/>
                <a:uLnTx/>
                <a:uFillTx/>
                <a:latin typeface="Calibri"/>
                <a:ea typeface="微软雅黑"/>
                <a:cs typeface="+mn-cs"/>
              </a:rPr>
              <a:t>2023</a:t>
            </a:r>
            <a:r>
              <a:rPr kumimoji="0" lang="zh-CN" altLang="en-US" sz="2000" b="0" i="0" u="none" strike="noStrike" kern="1200" cap="none" spc="0" normalizeH="0" baseline="0" noProof="0" dirty="0">
                <a:ln>
                  <a:noFill/>
                </a:ln>
                <a:solidFill>
                  <a:prstClr val="black"/>
                </a:solidFill>
                <a:effectLst/>
                <a:uLnTx/>
                <a:uFillTx/>
                <a:latin typeface="Calibri"/>
                <a:ea typeface="微软雅黑"/>
                <a:cs typeface="+mn-cs"/>
              </a:rPr>
              <a:t>年全国两会期间谈</a:t>
            </a:r>
            <a:r>
              <a:rPr kumimoji="0" lang="en-US" altLang="zh-CN" sz="2000" b="0" i="0" u="none" strike="noStrike" kern="1200" cap="none" spc="0" normalizeH="0" baseline="0" noProof="0" dirty="0" err="1">
                <a:ln>
                  <a:noFill/>
                </a:ln>
                <a:solidFill>
                  <a:prstClr val="black"/>
                </a:solidFill>
                <a:effectLst/>
                <a:uLnTx/>
                <a:uFillTx/>
                <a:latin typeface="Calibri"/>
                <a:ea typeface="微软雅黑"/>
                <a:cs typeface="+mn-cs"/>
              </a:rPr>
              <a:t>ChatGPT</a:t>
            </a:r>
            <a:endParaRPr kumimoji="0" lang="en-US" altLang="zh-CN" sz="2000" b="0" i="0" u="none" strike="noStrike" kern="1200" cap="none" spc="0" normalizeH="0" baseline="0" noProof="0" dirty="0">
              <a:ln>
                <a:noFill/>
              </a:ln>
              <a:solidFill>
                <a:prstClr val="black"/>
              </a:solidFill>
              <a:effectLst/>
              <a:uLnTx/>
              <a:uFillTx/>
              <a:latin typeface="Calibri"/>
              <a:ea typeface="微软雅黑"/>
              <a:cs typeface="+mn-cs"/>
            </a:endParaRPr>
          </a:p>
        </p:txBody>
      </p:sp>
    </p:spTree>
    <p:extLst>
      <p:ext uri="{BB962C8B-B14F-4D97-AF65-F5344CB8AC3E}">
        <p14:creationId xmlns:p14="http://schemas.microsoft.com/office/powerpoint/2010/main" val="30648436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A2BA8C7A-A37F-8C44-A064-4429FBF8FA61}"/>
              </a:ext>
            </a:extLst>
          </p:cNvPr>
          <p:cNvPicPr>
            <a:picLocks noChangeAspect="1"/>
          </p:cNvPicPr>
          <p:nvPr/>
        </p:nvPicPr>
        <p:blipFill>
          <a:blip r:embed="rId2"/>
          <a:stretch>
            <a:fillRect/>
          </a:stretch>
        </p:blipFill>
        <p:spPr>
          <a:xfrm>
            <a:off x="2452640" y="2766528"/>
            <a:ext cx="7517624" cy="1695372"/>
          </a:xfrm>
          <a:prstGeom prst="rect">
            <a:avLst/>
          </a:prstGeom>
        </p:spPr>
      </p:pic>
      <p:sp>
        <p:nvSpPr>
          <p:cNvPr id="3" name="标题 2">
            <a:extLst>
              <a:ext uri="{FF2B5EF4-FFF2-40B4-BE49-F238E27FC236}">
                <a16:creationId xmlns:a16="http://schemas.microsoft.com/office/drawing/2014/main" id="{D9B8419B-5A3F-1549-9F57-BB185501CCA0}"/>
              </a:ext>
            </a:extLst>
          </p:cNvPr>
          <p:cNvSpPr>
            <a:spLocks noGrp="1"/>
          </p:cNvSpPr>
          <p:nvPr>
            <p:ph type="title"/>
          </p:nvPr>
        </p:nvSpPr>
        <p:spPr/>
        <p:txBody>
          <a:bodyPr/>
          <a:lstStyle/>
          <a:p>
            <a:r>
              <a:rPr kumimoji="1" lang="en-US" altLang="zh-CN" dirty="0" err="1"/>
              <a:t>ChatGPT</a:t>
            </a:r>
            <a:r>
              <a:rPr kumimoji="1" lang="zh-CN" altLang="en-US" dirty="0"/>
              <a:t>的缺陷与不足</a:t>
            </a:r>
          </a:p>
        </p:txBody>
      </p:sp>
      <p:pic>
        <p:nvPicPr>
          <p:cNvPr id="4" name="图片 3">
            <a:extLst>
              <a:ext uri="{FF2B5EF4-FFF2-40B4-BE49-F238E27FC236}">
                <a16:creationId xmlns:a16="http://schemas.microsoft.com/office/drawing/2014/main" id="{4494FD6B-8473-6844-87B2-570E2314DBEB}"/>
              </a:ext>
            </a:extLst>
          </p:cNvPr>
          <p:cNvPicPr>
            <a:picLocks noChangeAspect="1"/>
          </p:cNvPicPr>
          <p:nvPr/>
        </p:nvPicPr>
        <p:blipFill>
          <a:blip r:embed="rId3"/>
          <a:stretch>
            <a:fillRect/>
          </a:stretch>
        </p:blipFill>
        <p:spPr>
          <a:xfrm>
            <a:off x="2459595" y="1065922"/>
            <a:ext cx="7510669" cy="2219061"/>
          </a:xfrm>
          <a:prstGeom prst="rect">
            <a:avLst/>
          </a:prstGeom>
        </p:spPr>
      </p:pic>
      <p:pic>
        <p:nvPicPr>
          <p:cNvPr id="7" name="图片 6">
            <a:extLst>
              <a:ext uri="{FF2B5EF4-FFF2-40B4-BE49-F238E27FC236}">
                <a16:creationId xmlns:a16="http://schemas.microsoft.com/office/drawing/2014/main" id="{B062CDDC-DDD2-8440-A958-25F9E395426A}"/>
              </a:ext>
            </a:extLst>
          </p:cNvPr>
          <p:cNvPicPr>
            <a:picLocks noChangeAspect="1"/>
          </p:cNvPicPr>
          <p:nvPr/>
        </p:nvPicPr>
        <p:blipFill>
          <a:blip r:embed="rId4"/>
          <a:stretch>
            <a:fillRect/>
          </a:stretch>
        </p:blipFill>
        <p:spPr>
          <a:xfrm>
            <a:off x="2452640" y="4789829"/>
            <a:ext cx="7517624" cy="1372677"/>
          </a:xfrm>
          <a:prstGeom prst="rect">
            <a:avLst/>
          </a:prstGeom>
        </p:spPr>
      </p:pic>
      <p:sp>
        <p:nvSpPr>
          <p:cNvPr id="8" name="文本框 7">
            <a:extLst>
              <a:ext uri="{FF2B5EF4-FFF2-40B4-BE49-F238E27FC236}">
                <a16:creationId xmlns:a16="http://schemas.microsoft.com/office/drawing/2014/main" id="{0AB8D17B-6DB0-8248-879B-8CEBBACE40D4}"/>
              </a:ext>
            </a:extLst>
          </p:cNvPr>
          <p:cNvSpPr txBox="1"/>
          <p:nvPr/>
        </p:nvSpPr>
        <p:spPr>
          <a:xfrm>
            <a:off x="318413" y="1159916"/>
            <a:ext cx="210350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领域知识不足</a:t>
            </a:r>
            <a:endPar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9" name="文本框 8">
            <a:extLst>
              <a:ext uri="{FF2B5EF4-FFF2-40B4-BE49-F238E27FC236}">
                <a16:creationId xmlns:a16="http://schemas.microsoft.com/office/drawing/2014/main" id="{30D6BDAB-5CDD-CB46-B478-1541F62D36A5}"/>
              </a:ext>
            </a:extLst>
          </p:cNvPr>
          <p:cNvSpPr txBox="1"/>
          <p:nvPr/>
        </p:nvSpPr>
        <p:spPr>
          <a:xfrm>
            <a:off x="911424" y="2366418"/>
            <a:ext cx="154121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第一次答案</a:t>
            </a: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2" name="文本框 11">
            <a:extLst>
              <a:ext uri="{FF2B5EF4-FFF2-40B4-BE49-F238E27FC236}">
                <a16:creationId xmlns:a16="http://schemas.microsoft.com/office/drawing/2014/main" id="{87ABC456-EFD4-A146-B471-E9687934939F}"/>
              </a:ext>
            </a:extLst>
          </p:cNvPr>
          <p:cNvSpPr txBox="1"/>
          <p:nvPr/>
        </p:nvSpPr>
        <p:spPr>
          <a:xfrm>
            <a:off x="880705" y="3691363"/>
            <a:ext cx="154121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第二次答案</a:t>
            </a: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3" name="文本框 12">
            <a:extLst>
              <a:ext uri="{FF2B5EF4-FFF2-40B4-BE49-F238E27FC236}">
                <a16:creationId xmlns:a16="http://schemas.microsoft.com/office/drawing/2014/main" id="{D513DAD4-62DC-E148-8470-5042CFDC20F7}"/>
              </a:ext>
            </a:extLst>
          </p:cNvPr>
          <p:cNvSpPr txBox="1"/>
          <p:nvPr/>
        </p:nvSpPr>
        <p:spPr>
          <a:xfrm>
            <a:off x="880705" y="5302012"/>
            <a:ext cx="154121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改进后答案</a:t>
            </a: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2" name="图片 1">
            <a:extLst>
              <a:ext uri="{FF2B5EF4-FFF2-40B4-BE49-F238E27FC236}">
                <a16:creationId xmlns:a16="http://schemas.microsoft.com/office/drawing/2014/main" id="{08D2290F-683F-CA49-818C-56FD93CCB83B}"/>
              </a:ext>
            </a:extLst>
          </p:cNvPr>
          <p:cNvPicPr>
            <a:picLocks noChangeAspect="1"/>
          </p:cNvPicPr>
          <p:nvPr/>
        </p:nvPicPr>
        <p:blipFill>
          <a:blip r:embed="rId5"/>
          <a:stretch>
            <a:fillRect/>
          </a:stretch>
        </p:blipFill>
        <p:spPr>
          <a:xfrm>
            <a:off x="10000983" y="3284983"/>
            <a:ext cx="2196679" cy="1135126"/>
          </a:xfrm>
          <a:prstGeom prst="rect">
            <a:avLst/>
          </a:prstGeom>
        </p:spPr>
      </p:pic>
      <p:pic>
        <p:nvPicPr>
          <p:cNvPr id="6" name="图片 5">
            <a:extLst>
              <a:ext uri="{FF2B5EF4-FFF2-40B4-BE49-F238E27FC236}">
                <a16:creationId xmlns:a16="http://schemas.microsoft.com/office/drawing/2014/main" id="{FC3D1B9B-526A-064F-B79E-89061F78E6C6}"/>
              </a:ext>
            </a:extLst>
          </p:cNvPr>
          <p:cNvPicPr>
            <a:picLocks noChangeAspect="1"/>
          </p:cNvPicPr>
          <p:nvPr/>
        </p:nvPicPr>
        <p:blipFill>
          <a:blip r:embed="rId6"/>
          <a:stretch>
            <a:fillRect/>
          </a:stretch>
        </p:blipFill>
        <p:spPr>
          <a:xfrm>
            <a:off x="9970264" y="4789829"/>
            <a:ext cx="2196679" cy="1015744"/>
          </a:xfrm>
          <a:prstGeom prst="rect">
            <a:avLst/>
          </a:prstGeom>
        </p:spPr>
      </p:pic>
    </p:spTree>
    <p:extLst>
      <p:ext uri="{BB962C8B-B14F-4D97-AF65-F5344CB8AC3E}">
        <p14:creationId xmlns:p14="http://schemas.microsoft.com/office/powerpoint/2010/main" val="5404267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3F87B63-94B7-3949-A613-E3539516ADE1}"/>
              </a:ext>
            </a:extLst>
          </p:cNvPr>
          <p:cNvSpPr>
            <a:spLocks noGrp="1"/>
          </p:cNvSpPr>
          <p:nvPr>
            <p:ph type="title"/>
          </p:nvPr>
        </p:nvSpPr>
        <p:spPr/>
        <p:txBody>
          <a:bodyPr/>
          <a:lstStyle/>
          <a:p>
            <a:r>
              <a:rPr kumimoji="1" lang="en-US" altLang="zh-CN" dirty="0" err="1"/>
              <a:t>ChatGPT</a:t>
            </a:r>
            <a:r>
              <a:rPr kumimoji="1" lang="zh-CN" altLang="en-US" dirty="0"/>
              <a:t>的缺陷与不足</a:t>
            </a:r>
          </a:p>
        </p:txBody>
      </p:sp>
      <p:pic>
        <p:nvPicPr>
          <p:cNvPr id="4" name="图片 3">
            <a:extLst>
              <a:ext uri="{FF2B5EF4-FFF2-40B4-BE49-F238E27FC236}">
                <a16:creationId xmlns:a16="http://schemas.microsoft.com/office/drawing/2014/main" id="{7682015E-6F54-3D46-A44A-2306393A96A3}"/>
              </a:ext>
            </a:extLst>
          </p:cNvPr>
          <p:cNvPicPr>
            <a:picLocks noChangeAspect="1"/>
          </p:cNvPicPr>
          <p:nvPr/>
        </p:nvPicPr>
        <p:blipFill>
          <a:blip r:embed="rId2"/>
          <a:stretch>
            <a:fillRect/>
          </a:stretch>
        </p:blipFill>
        <p:spPr>
          <a:xfrm>
            <a:off x="2135560" y="1268760"/>
            <a:ext cx="8369300" cy="1460500"/>
          </a:xfrm>
          <a:prstGeom prst="rect">
            <a:avLst/>
          </a:prstGeom>
        </p:spPr>
      </p:pic>
      <p:pic>
        <p:nvPicPr>
          <p:cNvPr id="5" name="图片 4">
            <a:extLst>
              <a:ext uri="{FF2B5EF4-FFF2-40B4-BE49-F238E27FC236}">
                <a16:creationId xmlns:a16="http://schemas.microsoft.com/office/drawing/2014/main" id="{461F248E-8847-1D43-B09B-CAB88F2D13B2}"/>
              </a:ext>
            </a:extLst>
          </p:cNvPr>
          <p:cNvPicPr>
            <a:picLocks noChangeAspect="1"/>
          </p:cNvPicPr>
          <p:nvPr/>
        </p:nvPicPr>
        <p:blipFill>
          <a:blip r:embed="rId3"/>
          <a:stretch>
            <a:fillRect/>
          </a:stretch>
        </p:blipFill>
        <p:spPr>
          <a:xfrm>
            <a:off x="2135560" y="3480619"/>
            <a:ext cx="8343900" cy="2514600"/>
          </a:xfrm>
          <a:prstGeom prst="rect">
            <a:avLst/>
          </a:prstGeom>
        </p:spPr>
      </p:pic>
      <p:sp>
        <p:nvSpPr>
          <p:cNvPr id="6" name="文本框 5">
            <a:extLst>
              <a:ext uri="{FF2B5EF4-FFF2-40B4-BE49-F238E27FC236}">
                <a16:creationId xmlns:a16="http://schemas.microsoft.com/office/drawing/2014/main" id="{36FA0773-26EA-9545-AE5D-755BF8EF2D4B}"/>
              </a:ext>
            </a:extLst>
          </p:cNvPr>
          <p:cNvSpPr txBox="1"/>
          <p:nvPr/>
        </p:nvSpPr>
        <p:spPr>
          <a:xfrm>
            <a:off x="263352" y="1274361"/>
            <a:ext cx="210350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无内部知识</a:t>
            </a:r>
            <a:endPar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7" name="文本框 6">
            <a:extLst>
              <a:ext uri="{FF2B5EF4-FFF2-40B4-BE49-F238E27FC236}">
                <a16:creationId xmlns:a16="http://schemas.microsoft.com/office/drawing/2014/main" id="{AF9689B6-0937-A243-A18D-9012FC679E78}"/>
              </a:ext>
            </a:extLst>
          </p:cNvPr>
          <p:cNvSpPr txBox="1"/>
          <p:nvPr/>
        </p:nvSpPr>
        <p:spPr>
          <a:xfrm>
            <a:off x="4265688" y="1335916"/>
            <a:ext cx="477528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一个内部还在开发的软件</a:t>
            </a: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cxnSp>
        <p:nvCxnSpPr>
          <p:cNvPr id="8" name="直线箭头连接符 7">
            <a:extLst>
              <a:ext uri="{FF2B5EF4-FFF2-40B4-BE49-F238E27FC236}">
                <a16:creationId xmlns:a16="http://schemas.microsoft.com/office/drawing/2014/main" id="{DFDD40E1-E247-6C4D-A71D-6C7444AF5A33}"/>
              </a:ext>
            </a:extLst>
          </p:cNvPr>
          <p:cNvCxnSpPr>
            <a:cxnSpLocks/>
            <a:stCxn id="7" idx="1"/>
          </p:cNvCxnSpPr>
          <p:nvPr/>
        </p:nvCxnSpPr>
        <p:spPr>
          <a:xfrm flipH="1">
            <a:off x="3917028" y="1535971"/>
            <a:ext cx="34866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4" name="文本框 13">
            <a:extLst>
              <a:ext uri="{FF2B5EF4-FFF2-40B4-BE49-F238E27FC236}">
                <a16:creationId xmlns:a16="http://schemas.microsoft.com/office/drawing/2014/main" id="{BAC901E2-BE11-7547-8FC0-01B16796DCEA}"/>
              </a:ext>
            </a:extLst>
          </p:cNvPr>
          <p:cNvSpPr txBox="1"/>
          <p:nvPr/>
        </p:nvSpPr>
        <p:spPr>
          <a:xfrm>
            <a:off x="544498" y="5121975"/>
            <a:ext cx="154121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改进后答案</a:t>
            </a: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965892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3F87B63-94B7-3949-A613-E3539516ADE1}"/>
              </a:ext>
            </a:extLst>
          </p:cNvPr>
          <p:cNvSpPr>
            <a:spLocks noGrp="1"/>
          </p:cNvSpPr>
          <p:nvPr>
            <p:ph type="title"/>
          </p:nvPr>
        </p:nvSpPr>
        <p:spPr/>
        <p:txBody>
          <a:bodyPr/>
          <a:lstStyle/>
          <a:p>
            <a:r>
              <a:rPr kumimoji="1" lang="en-US" altLang="zh-CN" dirty="0" err="1"/>
              <a:t>ChatGPT</a:t>
            </a:r>
            <a:r>
              <a:rPr kumimoji="1" lang="zh-CN" altLang="en-US" dirty="0"/>
              <a:t>的缺陷与不足</a:t>
            </a:r>
          </a:p>
        </p:txBody>
      </p:sp>
      <p:sp>
        <p:nvSpPr>
          <p:cNvPr id="6" name="文本框 5">
            <a:extLst>
              <a:ext uri="{FF2B5EF4-FFF2-40B4-BE49-F238E27FC236}">
                <a16:creationId xmlns:a16="http://schemas.microsoft.com/office/drawing/2014/main" id="{36FA0773-26EA-9545-AE5D-755BF8EF2D4B}"/>
              </a:ext>
            </a:extLst>
          </p:cNvPr>
          <p:cNvSpPr txBox="1"/>
          <p:nvPr/>
        </p:nvSpPr>
        <p:spPr>
          <a:xfrm>
            <a:off x="246967" y="2986989"/>
            <a:ext cx="210350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胡编乱造</a:t>
            </a:r>
            <a:endPar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9" name="图片 8">
            <a:extLst>
              <a:ext uri="{FF2B5EF4-FFF2-40B4-BE49-F238E27FC236}">
                <a16:creationId xmlns:a16="http://schemas.microsoft.com/office/drawing/2014/main" id="{F595DABE-E072-5E43-8067-20FC77A3C7F4}"/>
              </a:ext>
            </a:extLst>
          </p:cNvPr>
          <p:cNvPicPr>
            <a:picLocks noChangeAspect="1"/>
          </p:cNvPicPr>
          <p:nvPr/>
        </p:nvPicPr>
        <p:blipFill>
          <a:blip r:embed="rId2"/>
          <a:stretch>
            <a:fillRect/>
          </a:stretch>
        </p:blipFill>
        <p:spPr>
          <a:xfrm>
            <a:off x="1775520" y="895673"/>
            <a:ext cx="6602574" cy="1525215"/>
          </a:xfrm>
          <a:prstGeom prst="rect">
            <a:avLst/>
          </a:prstGeom>
        </p:spPr>
      </p:pic>
      <p:pic>
        <p:nvPicPr>
          <p:cNvPr id="7" name="图片 6">
            <a:extLst>
              <a:ext uri="{FF2B5EF4-FFF2-40B4-BE49-F238E27FC236}">
                <a16:creationId xmlns:a16="http://schemas.microsoft.com/office/drawing/2014/main" id="{744BB06B-55F8-054F-A7F6-F18598C2093B}"/>
              </a:ext>
            </a:extLst>
          </p:cNvPr>
          <p:cNvPicPr>
            <a:picLocks noChangeAspect="1"/>
          </p:cNvPicPr>
          <p:nvPr/>
        </p:nvPicPr>
        <p:blipFill>
          <a:blip r:embed="rId3"/>
          <a:stretch>
            <a:fillRect/>
          </a:stretch>
        </p:blipFill>
        <p:spPr>
          <a:xfrm>
            <a:off x="1775520" y="2436175"/>
            <a:ext cx="6602574" cy="1739116"/>
          </a:xfrm>
          <a:prstGeom prst="rect">
            <a:avLst/>
          </a:prstGeom>
        </p:spPr>
      </p:pic>
      <p:pic>
        <p:nvPicPr>
          <p:cNvPr id="8" name="图片 7">
            <a:extLst>
              <a:ext uri="{FF2B5EF4-FFF2-40B4-BE49-F238E27FC236}">
                <a16:creationId xmlns:a16="http://schemas.microsoft.com/office/drawing/2014/main" id="{A807D0B8-305C-2443-BFC0-473075DF7DFC}"/>
              </a:ext>
            </a:extLst>
          </p:cNvPr>
          <p:cNvPicPr>
            <a:picLocks noChangeAspect="1"/>
          </p:cNvPicPr>
          <p:nvPr/>
        </p:nvPicPr>
        <p:blipFill>
          <a:blip r:embed="rId4"/>
          <a:stretch>
            <a:fillRect/>
          </a:stretch>
        </p:blipFill>
        <p:spPr>
          <a:xfrm>
            <a:off x="1779559" y="4237130"/>
            <a:ext cx="6602574" cy="2620870"/>
          </a:xfrm>
          <a:prstGeom prst="rect">
            <a:avLst/>
          </a:prstGeom>
        </p:spPr>
      </p:pic>
      <p:pic>
        <p:nvPicPr>
          <p:cNvPr id="10" name="图片 9">
            <a:extLst>
              <a:ext uri="{FF2B5EF4-FFF2-40B4-BE49-F238E27FC236}">
                <a16:creationId xmlns:a16="http://schemas.microsoft.com/office/drawing/2014/main" id="{A3C312D6-C887-F54B-B474-7F62C5E1C3B3}"/>
              </a:ext>
            </a:extLst>
          </p:cNvPr>
          <p:cNvPicPr>
            <a:picLocks noChangeAspect="1"/>
          </p:cNvPicPr>
          <p:nvPr/>
        </p:nvPicPr>
        <p:blipFill>
          <a:blip r:embed="rId5"/>
          <a:stretch>
            <a:fillRect/>
          </a:stretch>
        </p:blipFill>
        <p:spPr>
          <a:xfrm>
            <a:off x="8656132" y="2950378"/>
            <a:ext cx="3512618" cy="1224913"/>
          </a:xfrm>
          <a:prstGeom prst="rect">
            <a:avLst/>
          </a:prstGeom>
        </p:spPr>
      </p:pic>
      <p:pic>
        <p:nvPicPr>
          <p:cNvPr id="11" name="图片 10">
            <a:extLst>
              <a:ext uri="{FF2B5EF4-FFF2-40B4-BE49-F238E27FC236}">
                <a16:creationId xmlns:a16="http://schemas.microsoft.com/office/drawing/2014/main" id="{8BAA66C4-8FC3-7840-B474-6A0CE66658F7}"/>
              </a:ext>
            </a:extLst>
          </p:cNvPr>
          <p:cNvPicPr>
            <a:picLocks noChangeAspect="1"/>
          </p:cNvPicPr>
          <p:nvPr/>
        </p:nvPicPr>
        <p:blipFill>
          <a:blip r:embed="rId6"/>
          <a:stretch>
            <a:fillRect/>
          </a:stretch>
        </p:blipFill>
        <p:spPr>
          <a:xfrm>
            <a:off x="8915335" y="4258993"/>
            <a:ext cx="2994212" cy="1978319"/>
          </a:xfrm>
          <a:prstGeom prst="rect">
            <a:avLst/>
          </a:prstGeom>
        </p:spPr>
      </p:pic>
      <p:cxnSp>
        <p:nvCxnSpPr>
          <p:cNvPr id="12" name="直线箭头连接符 11">
            <a:extLst>
              <a:ext uri="{FF2B5EF4-FFF2-40B4-BE49-F238E27FC236}">
                <a16:creationId xmlns:a16="http://schemas.microsoft.com/office/drawing/2014/main" id="{A4F070F2-209C-494E-B4B8-34FDB1DC48C3}"/>
              </a:ext>
            </a:extLst>
          </p:cNvPr>
          <p:cNvCxnSpPr>
            <a:cxnSpLocks/>
          </p:cNvCxnSpPr>
          <p:nvPr/>
        </p:nvCxnSpPr>
        <p:spPr>
          <a:xfrm flipV="1">
            <a:off x="6960096" y="4175291"/>
            <a:ext cx="1696036" cy="141395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3" name="直线箭头连接符 12">
            <a:extLst>
              <a:ext uri="{FF2B5EF4-FFF2-40B4-BE49-F238E27FC236}">
                <a16:creationId xmlns:a16="http://schemas.microsoft.com/office/drawing/2014/main" id="{CF060A63-76C4-E148-8661-FA4999A9C41E}"/>
              </a:ext>
            </a:extLst>
          </p:cNvPr>
          <p:cNvCxnSpPr>
            <a:cxnSpLocks/>
            <a:endCxn id="11" idx="1"/>
          </p:cNvCxnSpPr>
          <p:nvPr/>
        </p:nvCxnSpPr>
        <p:spPr>
          <a:xfrm flipV="1">
            <a:off x="7104112" y="5248153"/>
            <a:ext cx="1811223" cy="64185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7" name="文本框 16">
            <a:extLst>
              <a:ext uri="{FF2B5EF4-FFF2-40B4-BE49-F238E27FC236}">
                <a16:creationId xmlns:a16="http://schemas.microsoft.com/office/drawing/2014/main" id="{E9007AE7-C466-814F-8E21-77ED73092781}"/>
              </a:ext>
            </a:extLst>
          </p:cNvPr>
          <p:cNvSpPr txBox="1"/>
          <p:nvPr/>
        </p:nvSpPr>
        <p:spPr>
          <a:xfrm>
            <a:off x="10776520" y="5890007"/>
            <a:ext cx="1541216"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不是我</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a:t>
            </a:r>
          </a:p>
        </p:txBody>
      </p:sp>
      <p:sp>
        <p:nvSpPr>
          <p:cNvPr id="14" name="文本框 13">
            <a:extLst>
              <a:ext uri="{FF2B5EF4-FFF2-40B4-BE49-F238E27FC236}">
                <a16:creationId xmlns:a16="http://schemas.microsoft.com/office/drawing/2014/main" id="{CC30BE2F-73AB-EE4E-AE45-831F42B8CB57}"/>
              </a:ext>
            </a:extLst>
          </p:cNvPr>
          <p:cNvSpPr txBox="1"/>
          <p:nvPr/>
        </p:nvSpPr>
        <p:spPr>
          <a:xfrm>
            <a:off x="263352" y="5396384"/>
            <a:ext cx="151216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提防“三人成虎”</a:t>
            </a: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4111082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4A7A55-0799-3F52-5487-88A8EAE1147B}"/>
              </a:ext>
            </a:extLst>
          </p:cNvPr>
          <p:cNvSpPr>
            <a:spLocks noGrp="1"/>
          </p:cNvSpPr>
          <p:nvPr>
            <p:ph type="title"/>
          </p:nvPr>
        </p:nvSpPr>
        <p:spPr>
          <a:xfrm>
            <a:off x="831850" y="1928813"/>
            <a:ext cx="10515600" cy="1500187"/>
          </a:xfrm>
        </p:spPr>
        <p:txBody>
          <a:bodyPr/>
          <a:lstStyle/>
          <a:p>
            <a:pPr algn="ctr"/>
            <a:r>
              <a:rPr lang="zh-CN" altLang="en-US" b="1">
                <a:solidFill>
                  <a:srgbClr val="C00000"/>
                </a:solidFill>
                <a:effectLst>
                  <a:outerShdw blurRad="38100" dist="38100" dir="2700000" algn="tl">
                    <a:srgbClr val="000000">
                      <a:alpha val="43137"/>
                    </a:srgbClr>
                  </a:outerShdw>
                </a:effectLst>
                <a:latin typeface="微软雅黑" panose="020B0503020204020204" pitchFamily="34" charset="-122"/>
              </a:rPr>
              <a:t>计算机视觉领域大模型</a:t>
            </a:r>
            <a:r>
              <a:rPr lang="en-US" altLang="zh-CN" b="1">
                <a:solidFill>
                  <a:srgbClr val="C00000"/>
                </a:solidFill>
                <a:effectLst>
                  <a:outerShdw blurRad="38100" dist="38100" dir="2700000" algn="tl">
                    <a:srgbClr val="000000">
                      <a:alpha val="43137"/>
                    </a:srgbClr>
                  </a:outerShdw>
                </a:effectLst>
                <a:latin typeface="微软雅黑" panose="020B0503020204020204" pitchFamily="34" charset="-122"/>
              </a:rPr>
              <a:t>SAM</a:t>
            </a:r>
            <a:endParaRPr lang="zh-CN" altLang="en-US" b="1">
              <a:solidFill>
                <a:srgbClr val="C00000"/>
              </a:solidFill>
              <a:effectLst>
                <a:outerShdw blurRad="38100" dist="38100" dir="2700000" algn="tl">
                  <a:srgbClr val="000000">
                    <a:alpha val="43137"/>
                  </a:srgbClr>
                </a:outerShdw>
              </a:effectLst>
              <a:latin typeface="微软雅黑" panose="020B0503020204020204" pitchFamily="34" charset="-122"/>
            </a:endParaRPr>
          </a:p>
        </p:txBody>
      </p:sp>
    </p:spTree>
    <p:extLst>
      <p:ext uri="{BB962C8B-B14F-4D97-AF65-F5344CB8AC3E}">
        <p14:creationId xmlns:p14="http://schemas.microsoft.com/office/powerpoint/2010/main" val="18645754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1040009" y="115972"/>
            <a:ext cx="8208913" cy="663575"/>
          </a:xfrm>
        </p:spPr>
        <p:txBody>
          <a:bodyPr/>
          <a:lstStyle/>
          <a:p>
            <a:r>
              <a:rPr kumimoji="1" lang="en-US" altLang="zh-CN"/>
              <a:t>SAM(Segment Anything Model)</a:t>
            </a:r>
            <a:endParaRPr kumimoji="1" lang="zh-CN" altLang="en-US" dirty="0"/>
          </a:p>
        </p:txBody>
      </p:sp>
      <p:pic>
        <p:nvPicPr>
          <p:cNvPr id="4" name="图片 3"/>
          <p:cNvPicPr>
            <a:picLocks noChangeAspect="1"/>
          </p:cNvPicPr>
          <p:nvPr/>
        </p:nvPicPr>
        <p:blipFill>
          <a:blip r:embed="rId3"/>
          <a:stretch>
            <a:fillRect/>
          </a:stretch>
        </p:blipFill>
        <p:spPr>
          <a:xfrm>
            <a:off x="169152" y="2578681"/>
            <a:ext cx="11779804" cy="3144168"/>
          </a:xfrm>
          <a:prstGeom prst="rect">
            <a:avLst/>
          </a:prstGeom>
        </p:spPr>
      </p:pic>
      <p:sp>
        <p:nvSpPr>
          <p:cNvPr id="6" name="内容占位符 1">
            <a:extLst>
              <a:ext uri="{FF2B5EF4-FFF2-40B4-BE49-F238E27FC236}">
                <a16:creationId xmlns:a16="http://schemas.microsoft.com/office/drawing/2014/main" id="{FA0FB75F-45F0-A812-5A11-9C41BDA78212}"/>
              </a:ext>
            </a:extLst>
          </p:cNvPr>
          <p:cNvSpPr txBox="1">
            <a:spLocks/>
          </p:cNvSpPr>
          <p:nvPr/>
        </p:nvSpPr>
        <p:spPr>
          <a:xfrm>
            <a:off x="92363" y="1856916"/>
            <a:ext cx="11933381" cy="527394"/>
          </a:xfrm>
          <a:prstGeom prst="rect">
            <a:avLst/>
          </a:prstGeom>
        </p:spPr>
        <p:txBody>
          <a:bodyPr vert="horz" lIns="91440" tIns="45720" rIns="91440" bIns="45720" rtlCol="0" anchor="t">
            <a:normAutofit fontScale="85000" lnSpcReduction="10000"/>
          </a:bodyPr>
          <a:lstStyle>
            <a:lvl1pPr marL="18288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l"/>
              <a:defRPr lang="zh-CN" altLang="en-US" sz="3200" kern="1200" baseline="0" smtClean="0">
                <a:solidFill>
                  <a:srgbClr val="000099"/>
                </a:solidFill>
                <a:latin typeface="+mn-lt"/>
                <a:ea typeface="+mn-ea"/>
                <a:cs typeface="+mn-cs"/>
              </a:defRPr>
            </a:lvl1pPr>
            <a:lvl2pPr marL="6858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n"/>
              <a:defRPr lang="zh-CN" altLang="en-US" sz="2400" kern="1200" smtClean="0">
                <a:solidFill>
                  <a:schemeClr val="tx1"/>
                </a:solidFill>
                <a:latin typeface="+mn-lt"/>
                <a:ea typeface="+mn-ea"/>
                <a:cs typeface="+mn-cs"/>
              </a:defRPr>
            </a:lvl2pPr>
            <a:lvl3pPr marL="11430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u"/>
              <a:defRPr lang="zh-CN" altLang="en-US" sz="2000" kern="1200" smtClean="0">
                <a:solidFill>
                  <a:schemeClr val="tx1"/>
                </a:solidFill>
                <a:latin typeface="+mn-lt"/>
                <a:ea typeface="+mn-ea"/>
                <a:cs typeface="+mn-cs"/>
              </a:defRPr>
            </a:lvl3pPr>
            <a:lvl4pPr marL="16002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Ø"/>
              <a:defRPr lang="zh-CN" altLang="en-US" sz="1800" kern="1200" smtClean="0">
                <a:solidFill>
                  <a:schemeClr val="tx1"/>
                </a:solidFill>
                <a:latin typeface="+mn-lt"/>
                <a:ea typeface="+mn-ea"/>
                <a:cs typeface="+mn-cs"/>
              </a:defRPr>
            </a:lvl4pPr>
            <a:lvl5pPr marL="20574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ü"/>
              <a:defRPr lang="en-US"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9pPr>
          </a:lstStyle>
          <a:p>
            <a:pPr marL="0" indent="0">
              <a:lnSpc>
                <a:spcPct val="120000"/>
              </a:lnSpc>
              <a:buFont typeface="Wingdings" panose="05000000000000000000" pitchFamily="2" charset="2"/>
              <a:buNone/>
            </a:pPr>
            <a:endParaRPr kumimoji="1" lang="zh-CN" altLang="en-US" dirty="0"/>
          </a:p>
        </p:txBody>
      </p:sp>
      <p:sp>
        <p:nvSpPr>
          <p:cNvPr id="9" name="文本框 8">
            <a:extLst>
              <a:ext uri="{FF2B5EF4-FFF2-40B4-BE49-F238E27FC236}">
                <a16:creationId xmlns:a16="http://schemas.microsoft.com/office/drawing/2014/main" id="{7D8389BC-0EFE-0E5B-6C3B-63B60240A84A}"/>
              </a:ext>
            </a:extLst>
          </p:cNvPr>
          <p:cNvSpPr txBox="1"/>
          <p:nvPr/>
        </p:nvSpPr>
        <p:spPr>
          <a:xfrm>
            <a:off x="420241" y="1117594"/>
            <a:ext cx="10486854" cy="947439"/>
          </a:xfrm>
          <a:prstGeom prst="rect">
            <a:avLst/>
          </a:prstGeom>
          <a:noFill/>
        </p:spPr>
        <p:txBody>
          <a:bodyPr wrap="square">
            <a:spAutoFit/>
          </a:bodyPr>
          <a:lstStyle/>
          <a:p>
            <a:pPr marL="0" indent="0">
              <a:lnSpc>
                <a:spcPct val="120000"/>
              </a:lnSpc>
              <a:buNone/>
            </a:pPr>
            <a:r>
              <a:rPr kumimoji="1" lang="en-US" altLang="zh-CN" sz="2400">
                <a:solidFill>
                  <a:schemeClr val="tx1"/>
                </a:solidFill>
                <a:effectLst>
                  <a:outerShdw blurRad="38100" dist="38100" dir="2700000" algn="tl">
                    <a:srgbClr val="000000">
                      <a:alpha val="43137"/>
                    </a:srgbClr>
                  </a:outerShdw>
                </a:effectLst>
                <a:latin typeface="+mj-ea"/>
                <a:ea typeface="+mj-ea"/>
              </a:rPr>
              <a:t>SAM(Segment Anything Models)</a:t>
            </a:r>
            <a:r>
              <a:rPr kumimoji="1" lang="zh-CN" altLang="en-US" sz="2400">
                <a:solidFill>
                  <a:schemeClr val="tx1"/>
                </a:solidFill>
                <a:effectLst>
                  <a:outerShdw blurRad="38100" dist="38100" dir="2700000" algn="tl">
                    <a:srgbClr val="000000">
                      <a:alpha val="43137"/>
                    </a:srgbClr>
                  </a:outerShdw>
                </a:effectLst>
                <a:latin typeface="+mj-ea"/>
                <a:ea typeface="+mj-ea"/>
              </a:rPr>
              <a:t>是</a:t>
            </a:r>
            <a:r>
              <a:rPr kumimoji="1" lang="en-US" altLang="zh-CN" sz="2400">
                <a:solidFill>
                  <a:schemeClr val="tx1"/>
                </a:solidFill>
                <a:effectLst>
                  <a:outerShdw blurRad="38100" dist="38100" dir="2700000" algn="tl">
                    <a:srgbClr val="000000">
                      <a:alpha val="43137"/>
                    </a:srgbClr>
                  </a:outerShdw>
                </a:effectLst>
                <a:latin typeface="+mj-ea"/>
                <a:ea typeface="+mj-ea"/>
              </a:rPr>
              <a:t>Meta 2023</a:t>
            </a:r>
            <a:r>
              <a:rPr kumimoji="1" lang="zh-CN" altLang="en-US" sz="2400">
                <a:solidFill>
                  <a:schemeClr val="tx1"/>
                </a:solidFill>
                <a:effectLst>
                  <a:outerShdw blurRad="38100" dist="38100" dir="2700000" algn="tl">
                    <a:srgbClr val="000000">
                      <a:alpha val="43137"/>
                    </a:srgbClr>
                  </a:outerShdw>
                </a:effectLst>
                <a:latin typeface="+mj-ea"/>
                <a:ea typeface="+mj-ea"/>
              </a:rPr>
              <a:t>年</a:t>
            </a:r>
            <a:r>
              <a:rPr kumimoji="1" lang="en-US" altLang="zh-CN" sz="2400">
                <a:solidFill>
                  <a:schemeClr val="tx1"/>
                </a:solidFill>
                <a:effectLst>
                  <a:outerShdw blurRad="38100" dist="38100" dir="2700000" algn="tl">
                    <a:srgbClr val="000000">
                      <a:alpha val="43137"/>
                    </a:srgbClr>
                  </a:outerShdw>
                </a:effectLst>
                <a:latin typeface="+mj-ea"/>
                <a:ea typeface="+mj-ea"/>
              </a:rPr>
              <a:t>4</a:t>
            </a:r>
            <a:r>
              <a:rPr kumimoji="1" lang="zh-CN" altLang="en-US" sz="2400">
                <a:solidFill>
                  <a:schemeClr val="tx1"/>
                </a:solidFill>
                <a:effectLst>
                  <a:outerShdw blurRad="38100" dist="38100" dir="2700000" algn="tl">
                    <a:srgbClr val="000000">
                      <a:alpha val="43137"/>
                    </a:srgbClr>
                  </a:outerShdw>
                </a:effectLst>
                <a:latin typeface="+mj-ea"/>
                <a:ea typeface="+mj-ea"/>
              </a:rPr>
              <a:t>月发布的用于不限</a:t>
            </a:r>
            <a:r>
              <a:rPr kumimoji="1" lang="zh-CN" altLang="en-US" sz="2400">
                <a:effectLst>
                  <a:outerShdw blurRad="38100" dist="38100" dir="2700000" algn="tl">
                    <a:srgbClr val="000000">
                      <a:alpha val="43137"/>
                    </a:srgbClr>
                  </a:outerShdw>
                </a:effectLst>
                <a:latin typeface="+mj-ea"/>
                <a:ea typeface="+mj-ea"/>
              </a:rPr>
              <a:t>类别</a:t>
            </a:r>
            <a:r>
              <a:rPr kumimoji="1" lang="zh-CN" altLang="en-US" sz="2400" b="1">
                <a:solidFill>
                  <a:srgbClr val="C00000"/>
                </a:solidFill>
                <a:effectLst>
                  <a:outerShdw blurRad="38100" dist="38100" dir="2700000" algn="tl">
                    <a:srgbClr val="000000">
                      <a:alpha val="43137"/>
                    </a:srgbClr>
                  </a:outerShdw>
                </a:effectLst>
                <a:latin typeface="+mj-ea"/>
                <a:ea typeface="+mj-ea"/>
              </a:rPr>
              <a:t>图像分割</a:t>
            </a:r>
            <a:r>
              <a:rPr kumimoji="1" lang="zh-CN" altLang="en-US" sz="2400">
                <a:solidFill>
                  <a:schemeClr val="tx1"/>
                </a:solidFill>
                <a:effectLst>
                  <a:outerShdw blurRad="38100" dist="38100" dir="2700000" algn="tl">
                    <a:srgbClr val="000000">
                      <a:alpha val="43137"/>
                    </a:srgbClr>
                  </a:outerShdw>
                </a:effectLst>
                <a:latin typeface="+mj-ea"/>
                <a:ea typeface="+mj-ea"/>
              </a:rPr>
              <a:t>任务的计算视觉大模型。</a:t>
            </a:r>
            <a:endParaRPr kumimoji="1" lang="zh-CN" altLang="en-US" sz="1000" dirty="0">
              <a:effectLst>
                <a:outerShdw blurRad="38100" dist="38100" dir="2700000" algn="tl">
                  <a:srgbClr val="000000">
                    <a:alpha val="43137"/>
                  </a:srgbClr>
                </a:outerShdw>
              </a:effectLst>
            </a:endParaRPr>
          </a:p>
        </p:txBody>
      </p:sp>
    </p:spTree>
  </p:cSld>
  <p:clrMapOvr>
    <a:masterClrMapping/>
  </p:clrMapOvr>
  <p:transition advTm="51145"/>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868204" y="105354"/>
            <a:ext cx="8208913" cy="663575"/>
          </a:xfrm>
        </p:spPr>
        <p:txBody>
          <a:bodyPr/>
          <a:lstStyle/>
          <a:p>
            <a:r>
              <a:rPr kumimoji="1" lang="zh-CN" altLang="en-US" dirty="0"/>
              <a:t>任务：</a:t>
            </a:r>
            <a:r>
              <a:rPr kumimoji="1" lang="en-US" altLang="zh-CN" dirty="0" err="1"/>
              <a:t>Promptable</a:t>
            </a:r>
            <a:r>
              <a:rPr kumimoji="1" lang="en-US" altLang="zh-CN" dirty="0"/>
              <a:t> segmentation</a:t>
            </a:r>
            <a:endParaRPr kumimoji="1" lang="zh-CN" altLang="en-US" dirty="0"/>
          </a:p>
        </p:txBody>
      </p:sp>
      <p:pic>
        <p:nvPicPr>
          <p:cNvPr id="5" name="图片 4"/>
          <p:cNvPicPr>
            <a:picLocks noChangeAspect="1"/>
          </p:cNvPicPr>
          <p:nvPr/>
        </p:nvPicPr>
        <p:blipFill>
          <a:blip r:embed="rId8"/>
          <a:stretch>
            <a:fillRect/>
          </a:stretch>
        </p:blipFill>
        <p:spPr>
          <a:xfrm>
            <a:off x="8032749" y="2850404"/>
            <a:ext cx="4133314" cy="2980755"/>
          </a:xfrm>
          <a:prstGeom prst="rect">
            <a:avLst/>
          </a:prstGeom>
        </p:spPr>
      </p:pic>
      <p:sp>
        <p:nvSpPr>
          <p:cNvPr id="6" name="内容占位符 1"/>
          <p:cNvSpPr>
            <a:spLocks noGrp="1"/>
          </p:cNvSpPr>
          <p:nvPr>
            <p:custDataLst>
              <p:tags r:id="rId1"/>
            </p:custDataLst>
          </p:nvPr>
        </p:nvSpPr>
        <p:spPr>
          <a:xfrm>
            <a:off x="7519008" y="1279727"/>
            <a:ext cx="5326395" cy="2799483"/>
          </a:xfrm>
          <a:prstGeom prst="rect">
            <a:avLst/>
          </a:prstGeom>
        </p:spPr>
        <p:txBody>
          <a:bodyPr vert="horz" lIns="91440" tIns="45720" rIns="91440" bIns="45720" rtlCol="0" anchor="t">
            <a:normAutofit/>
          </a:bodyPr>
          <a:lstStyle>
            <a:lvl1pPr marL="18288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l"/>
              <a:defRPr lang="zh-CN" altLang="en-US" sz="3200" kern="1200" baseline="0" smtClean="0">
                <a:solidFill>
                  <a:srgbClr val="000099"/>
                </a:solidFill>
                <a:latin typeface="+mn-lt"/>
                <a:ea typeface="+mn-ea"/>
                <a:cs typeface="+mn-cs"/>
              </a:defRPr>
            </a:lvl1pPr>
            <a:lvl2pPr marL="6858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n"/>
              <a:defRPr lang="zh-CN" altLang="en-US" sz="2400" kern="1200" smtClean="0">
                <a:solidFill>
                  <a:schemeClr val="tx1"/>
                </a:solidFill>
                <a:latin typeface="+mn-lt"/>
                <a:ea typeface="+mn-ea"/>
                <a:cs typeface="+mn-cs"/>
              </a:defRPr>
            </a:lvl2pPr>
            <a:lvl3pPr marL="11430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u"/>
              <a:defRPr lang="zh-CN" altLang="en-US" sz="2000" kern="1200" smtClean="0">
                <a:solidFill>
                  <a:schemeClr val="tx1"/>
                </a:solidFill>
                <a:latin typeface="+mn-lt"/>
                <a:ea typeface="+mn-ea"/>
                <a:cs typeface="+mn-cs"/>
              </a:defRPr>
            </a:lvl3pPr>
            <a:lvl4pPr marL="16002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Ø"/>
              <a:defRPr lang="zh-CN" altLang="en-US" sz="1800" kern="1200" smtClean="0">
                <a:solidFill>
                  <a:schemeClr val="tx1"/>
                </a:solidFill>
                <a:latin typeface="+mn-lt"/>
                <a:ea typeface="+mn-ea"/>
                <a:cs typeface="+mn-cs"/>
              </a:defRPr>
            </a:lvl4pPr>
            <a:lvl5pPr marL="20574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ü"/>
              <a:defRPr lang="en-US"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Pct val="60000"/>
              <a:buFont typeface="Wingdings" panose="05000000000000000000" pitchFamily="2" charset="2"/>
              <a:buNone/>
              <a:tabLst/>
              <a:defRPr/>
            </a:pPr>
            <a:r>
              <a:rPr kumimoji="1" lang="zh-CN" altLang="en-US"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软雅黑"/>
                <a:ea typeface="微软雅黑"/>
                <a:cs typeface="+mn-cs"/>
              </a:rPr>
              <a:t>可</a:t>
            </a:r>
            <a:r>
              <a:rPr kumimoji="1" lang="zh-CN" altLang="en-US" sz="20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微软雅黑"/>
                <a:ea typeface="微软雅黑"/>
                <a:cs typeface="+mn-cs"/>
              </a:rPr>
              <a:t>提示分割：</a:t>
            </a:r>
            <a:endParaRPr kumimoji="1" lang="en-US" altLang="zh-CN" sz="20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微软雅黑"/>
              <a:ea typeface="微软雅黑"/>
              <a:cs typeface="+mn-cs"/>
            </a:endParaRPr>
          </a:p>
          <a:p>
            <a:pPr marL="0" marR="0" lvl="0" indent="0" algn="l" defTabSz="914400" rtl="0" eaLnBrk="1" fontAlgn="auto" latinLnBrk="0" hangingPunct="1">
              <a:lnSpc>
                <a:spcPct val="100000"/>
              </a:lnSpc>
              <a:spcBef>
                <a:spcPts val="1200"/>
              </a:spcBef>
              <a:spcAft>
                <a:spcPts val="0"/>
              </a:spcAft>
              <a:buClrTx/>
              <a:buSzPct val="60000"/>
              <a:buFont typeface="Wingdings" panose="05000000000000000000" pitchFamily="2" charset="2"/>
              <a:buNone/>
              <a:tabLst/>
              <a:defRPr/>
            </a:pPr>
            <a:r>
              <a:rPr kumimoji="1" lang="en-US" altLang="zh-CN" sz="2000">
                <a:solidFill>
                  <a:prstClr val="black"/>
                </a:solidFill>
                <a:effectLst>
                  <a:outerShdw blurRad="38100" dist="38100" dir="2700000" algn="tl">
                    <a:srgbClr val="000000">
                      <a:alpha val="43137"/>
                    </a:srgbClr>
                  </a:outerShdw>
                </a:effectLst>
                <a:latin typeface="微软雅黑"/>
                <a:ea typeface="微软雅黑"/>
              </a:rPr>
              <a:t>        </a:t>
            </a:r>
            <a:r>
              <a:rPr kumimoji="1" lang="zh-CN" altLang="en-US" sz="2000">
                <a:solidFill>
                  <a:prstClr val="black"/>
                </a:solidFill>
                <a:effectLst>
                  <a:outerShdw blurRad="38100" dist="38100" dir="2700000" algn="tl">
                    <a:srgbClr val="000000">
                      <a:alpha val="43137"/>
                    </a:srgbClr>
                  </a:outerShdw>
                </a:effectLst>
                <a:latin typeface="微软雅黑"/>
                <a:ea typeface="微软雅黑"/>
              </a:rPr>
              <a:t>输入：</a:t>
            </a:r>
            <a:r>
              <a:rPr kumimoji="1" lang="zh-CN" altLang="en-US" sz="20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微软雅黑"/>
                <a:ea typeface="微软雅黑"/>
                <a:cs typeface="+mn-cs"/>
              </a:rPr>
              <a:t>提示</a:t>
            </a:r>
            <a:r>
              <a:rPr kumimoji="1" lang="en-US" altLang="zh-CN" sz="20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微软雅黑"/>
                <a:ea typeface="微软雅黑"/>
                <a:cs typeface="+mn-cs"/>
              </a:rPr>
              <a:t> </a:t>
            </a:r>
            <a:r>
              <a:rPr kumimoji="1" lang="en-US" altLang="zh-CN"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软雅黑"/>
                <a:ea typeface="微软雅黑"/>
                <a:cs typeface="+mn-cs"/>
              </a:rPr>
              <a:t>+ </a:t>
            </a:r>
            <a:r>
              <a:rPr kumimoji="1" lang="zh-CN" altLang="en-US" sz="20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微软雅黑"/>
                <a:ea typeface="微软雅黑"/>
                <a:cs typeface="+mn-cs"/>
              </a:rPr>
              <a:t>图片</a:t>
            </a:r>
            <a:r>
              <a:rPr kumimoji="1" lang="en-US" altLang="zh-CN" sz="20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微软雅黑"/>
                <a:ea typeface="微软雅黑"/>
              </a:rPr>
              <a:t> </a:t>
            </a:r>
            <a:endParaRPr kumimoji="1" lang="en-US" altLang="zh-CN" sz="2000">
              <a:solidFill>
                <a:prstClr val="black"/>
              </a:solidFill>
              <a:effectLst>
                <a:outerShdw blurRad="38100" dist="38100" dir="2700000" algn="tl">
                  <a:srgbClr val="000000">
                    <a:alpha val="43137"/>
                  </a:srgbClr>
                </a:outerShdw>
              </a:effectLst>
              <a:latin typeface="微软雅黑"/>
              <a:ea typeface="微软雅黑"/>
            </a:endParaRPr>
          </a:p>
          <a:p>
            <a:pPr marL="0" marR="0" lvl="0" indent="0" algn="l" defTabSz="914400" rtl="0" eaLnBrk="1" fontAlgn="auto" latinLnBrk="0" hangingPunct="1">
              <a:lnSpc>
                <a:spcPct val="100000"/>
              </a:lnSpc>
              <a:spcBef>
                <a:spcPts val="1200"/>
              </a:spcBef>
              <a:spcAft>
                <a:spcPts val="0"/>
              </a:spcAft>
              <a:buClrTx/>
              <a:buSzPct val="60000"/>
              <a:buFont typeface="Wingdings" panose="05000000000000000000" pitchFamily="2" charset="2"/>
              <a:buNone/>
              <a:tabLst/>
              <a:defRPr/>
            </a:pPr>
            <a:r>
              <a:rPr kumimoji="1" lang="en-US" altLang="zh-CN" sz="2000">
                <a:solidFill>
                  <a:prstClr val="black"/>
                </a:solidFill>
                <a:effectLst>
                  <a:outerShdw blurRad="38100" dist="38100" dir="2700000" algn="tl">
                    <a:srgbClr val="000000">
                      <a:alpha val="43137"/>
                    </a:srgbClr>
                  </a:outerShdw>
                </a:effectLst>
                <a:latin typeface="微软雅黑"/>
                <a:ea typeface="微软雅黑"/>
              </a:rPr>
              <a:t>        </a:t>
            </a:r>
            <a:r>
              <a:rPr kumimoji="1" lang="zh-CN" altLang="en-US" sz="20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微软雅黑"/>
                <a:ea typeface="微软雅黑"/>
                <a:cs typeface="+mn-cs"/>
              </a:rPr>
              <a:t>输出：图片</a:t>
            </a:r>
            <a:r>
              <a:rPr kumimoji="1" lang="zh-CN" altLang="en-US"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软雅黑"/>
                <a:ea typeface="微软雅黑"/>
                <a:cs typeface="+mn-cs"/>
              </a:rPr>
              <a:t>的掩码</a:t>
            </a:r>
          </a:p>
        </p:txBody>
      </p:sp>
      <p:pic>
        <p:nvPicPr>
          <p:cNvPr id="7" name="图片 6"/>
          <p:cNvPicPr>
            <a:picLocks noChangeAspect="1"/>
          </p:cNvPicPr>
          <p:nvPr>
            <p:custDataLst>
              <p:tags r:id="rId2"/>
            </p:custDataLst>
          </p:nvPr>
        </p:nvPicPr>
        <p:blipFill>
          <a:blip r:embed="rId9"/>
          <a:stretch>
            <a:fillRect/>
          </a:stretch>
        </p:blipFill>
        <p:spPr>
          <a:xfrm>
            <a:off x="26169" y="3636797"/>
            <a:ext cx="3561093" cy="2373478"/>
          </a:xfrm>
          <a:prstGeom prst="rect">
            <a:avLst/>
          </a:prstGeom>
        </p:spPr>
      </p:pic>
      <p:pic>
        <p:nvPicPr>
          <p:cNvPr id="8" name="图片 7"/>
          <p:cNvPicPr>
            <a:picLocks noChangeAspect="1"/>
          </p:cNvPicPr>
          <p:nvPr/>
        </p:nvPicPr>
        <p:blipFill>
          <a:blip r:embed="rId10"/>
          <a:stretch>
            <a:fillRect/>
          </a:stretch>
        </p:blipFill>
        <p:spPr>
          <a:xfrm>
            <a:off x="4327764" y="3636797"/>
            <a:ext cx="3536472" cy="2373479"/>
          </a:xfrm>
          <a:prstGeom prst="rect">
            <a:avLst/>
          </a:prstGeom>
        </p:spPr>
      </p:pic>
      <p:sp>
        <p:nvSpPr>
          <p:cNvPr id="9" name="文本框 8"/>
          <p:cNvSpPr txBox="1"/>
          <p:nvPr/>
        </p:nvSpPr>
        <p:spPr>
          <a:xfrm>
            <a:off x="826964" y="5977569"/>
            <a:ext cx="1025282"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Calibri"/>
                <a:ea typeface="微软雅黑"/>
                <a:cs typeface="+mn-cs"/>
              </a:rPr>
              <a:t>检测</a:t>
            </a:r>
          </a:p>
        </p:txBody>
      </p:sp>
      <p:sp>
        <p:nvSpPr>
          <p:cNvPr id="10" name="文本框 9"/>
          <p:cNvSpPr txBox="1"/>
          <p:nvPr>
            <p:custDataLst>
              <p:tags r:id="rId3"/>
            </p:custDataLst>
          </p:nvPr>
        </p:nvSpPr>
        <p:spPr>
          <a:xfrm>
            <a:off x="5021505" y="5977569"/>
            <a:ext cx="1025282"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Calibri"/>
                <a:ea typeface="微软雅黑"/>
                <a:cs typeface="+mn-cs"/>
              </a:rPr>
              <a:t>分割</a:t>
            </a:r>
          </a:p>
        </p:txBody>
      </p:sp>
      <p:sp>
        <p:nvSpPr>
          <p:cNvPr id="11" name="文本框 10"/>
          <p:cNvSpPr txBox="1"/>
          <p:nvPr>
            <p:custDataLst>
              <p:tags r:id="rId4"/>
            </p:custDataLst>
          </p:nvPr>
        </p:nvSpPr>
        <p:spPr>
          <a:xfrm>
            <a:off x="8389620" y="5819140"/>
            <a:ext cx="4064000"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a:ln>
                  <a:noFill/>
                </a:ln>
                <a:solidFill>
                  <a:prstClr val="black"/>
                </a:solidFill>
                <a:effectLst/>
                <a:uLnTx/>
                <a:uFillTx/>
                <a:latin typeface="Calibri"/>
                <a:ea typeface="微软雅黑"/>
                <a:cs typeface="+mn-cs"/>
              </a:rPr>
              <a:t>可提示分割</a:t>
            </a:r>
          </a:p>
        </p:txBody>
      </p:sp>
      <p:pic>
        <p:nvPicPr>
          <p:cNvPr id="13" name="图片 12">
            <a:extLst>
              <a:ext uri="{FF2B5EF4-FFF2-40B4-BE49-F238E27FC236}">
                <a16:creationId xmlns:a16="http://schemas.microsoft.com/office/drawing/2014/main" id="{7F814E46-5B48-9AD1-BA6B-E4DD147B773E}"/>
              </a:ext>
            </a:extLst>
          </p:cNvPr>
          <p:cNvPicPr>
            <a:picLocks noChangeAspect="1"/>
          </p:cNvPicPr>
          <p:nvPr/>
        </p:nvPicPr>
        <p:blipFill>
          <a:blip r:embed="rId11"/>
          <a:stretch>
            <a:fillRect/>
          </a:stretch>
        </p:blipFill>
        <p:spPr>
          <a:xfrm>
            <a:off x="0" y="897236"/>
            <a:ext cx="3194581" cy="2206943"/>
          </a:xfrm>
          <a:prstGeom prst="rect">
            <a:avLst/>
          </a:prstGeom>
        </p:spPr>
      </p:pic>
      <p:sp>
        <p:nvSpPr>
          <p:cNvPr id="15" name="文本框 14">
            <a:extLst>
              <a:ext uri="{FF2B5EF4-FFF2-40B4-BE49-F238E27FC236}">
                <a16:creationId xmlns:a16="http://schemas.microsoft.com/office/drawing/2014/main" id="{CFC1313E-2D21-1720-507D-305CF4F6A988}"/>
              </a:ext>
            </a:extLst>
          </p:cNvPr>
          <p:cNvSpPr txBox="1"/>
          <p:nvPr>
            <p:custDataLst>
              <p:tags r:id="rId5"/>
            </p:custDataLst>
          </p:nvPr>
        </p:nvSpPr>
        <p:spPr>
          <a:xfrm>
            <a:off x="924499" y="3104179"/>
            <a:ext cx="10252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Calibri"/>
                <a:ea typeface="微软雅黑"/>
                <a:cs typeface="+mn-cs"/>
              </a:rPr>
              <a:t>原图</a:t>
            </a:r>
          </a:p>
        </p:txBody>
      </p:sp>
    </p:spTree>
  </p:cSld>
  <p:clrMapOvr>
    <a:masterClrMapping/>
  </p:clrMapOvr>
  <p:transition advTm="45889"/>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780415" y="3076575"/>
            <a:ext cx="10718800" cy="2080895"/>
          </a:xfrm>
        </p:spPr>
        <p:txBody>
          <a:bodyPr>
            <a:normAutofit/>
          </a:bodyPr>
          <a:lstStyle/>
          <a:p>
            <a:pPr algn="ctr">
              <a:spcBef>
                <a:spcPct val="20000"/>
              </a:spcBef>
              <a:spcAft>
                <a:spcPct val="0"/>
              </a:spcAft>
              <a:buSzTx/>
              <a:buNone/>
            </a:pPr>
            <a:endParaRPr lang="en-US" altLang="zh-CN" sz="4400" dirty="0">
              <a:solidFill>
                <a:srgbClr val="C00000"/>
              </a:solidFill>
            </a:endParaRPr>
          </a:p>
          <a:p>
            <a:pPr algn="ctr">
              <a:spcBef>
                <a:spcPct val="20000"/>
              </a:spcBef>
              <a:spcAft>
                <a:spcPct val="0"/>
              </a:spcAft>
              <a:buSzTx/>
              <a:buNone/>
            </a:pPr>
            <a:endParaRPr lang="en-US" altLang="zh-CN" sz="4400" dirty="0">
              <a:solidFill>
                <a:srgbClr val="C00000"/>
              </a:solidFill>
            </a:endParaRPr>
          </a:p>
        </p:txBody>
      </p:sp>
      <p:sp>
        <p:nvSpPr>
          <p:cNvPr id="4" name="矩形 3"/>
          <p:cNvSpPr/>
          <p:nvPr/>
        </p:nvSpPr>
        <p:spPr>
          <a:xfrm>
            <a:off x="0" y="6429107"/>
            <a:ext cx="11410966" cy="428893"/>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5" name="标题 2"/>
          <p:cNvSpPr>
            <a:spLocks noGrp="1"/>
          </p:cNvSpPr>
          <p:nvPr>
            <p:ph type="title"/>
          </p:nvPr>
        </p:nvSpPr>
        <p:spPr>
          <a:xfrm>
            <a:off x="919963" y="96727"/>
            <a:ext cx="8208913" cy="663575"/>
          </a:xfrm>
        </p:spPr>
        <p:txBody>
          <a:bodyPr/>
          <a:lstStyle/>
          <a:p>
            <a:r>
              <a:rPr kumimoji="1" lang="zh-CN" altLang="en-US" dirty="0"/>
              <a:t>模型：</a:t>
            </a:r>
            <a:r>
              <a:rPr kumimoji="1" lang="en-US" altLang="zh-CN" dirty="0"/>
              <a:t>Segment Anything Model</a:t>
            </a:r>
            <a:endParaRPr kumimoji="1" lang="zh-CN" altLang="en-US" dirty="0"/>
          </a:p>
        </p:txBody>
      </p:sp>
      <p:sp>
        <p:nvSpPr>
          <p:cNvPr id="8" name="内容占位符 1"/>
          <p:cNvSpPr txBox="1"/>
          <p:nvPr/>
        </p:nvSpPr>
        <p:spPr>
          <a:xfrm>
            <a:off x="86995" y="796925"/>
            <a:ext cx="9490710" cy="4646295"/>
          </a:xfrm>
          <a:prstGeom prst="rect">
            <a:avLst/>
          </a:prstGeom>
        </p:spPr>
        <p:txBody>
          <a:bodyPr vert="horz" lIns="91440" tIns="45720" rIns="91440" bIns="45720" rtlCol="0" anchor="t">
            <a:noAutofit/>
          </a:bodyPr>
          <a:lstStyle>
            <a:lvl1pPr marL="18288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l"/>
              <a:defRPr lang="zh-CN" altLang="en-US" sz="3200" kern="1200" baseline="0" smtClean="0">
                <a:solidFill>
                  <a:srgbClr val="000099"/>
                </a:solidFill>
                <a:latin typeface="+mn-lt"/>
                <a:ea typeface="+mn-ea"/>
                <a:cs typeface="+mn-cs"/>
              </a:defRPr>
            </a:lvl1pPr>
            <a:lvl2pPr marL="6858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n"/>
              <a:defRPr lang="zh-CN" altLang="en-US" sz="2400" kern="1200" smtClean="0">
                <a:solidFill>
                  <a:schemeClr val="tx1"/>
                </a:solidFill>
                <a:latin typeface="+mn-lt"/>
                <a:ea typeface="+mn-ea"/>
                <a:cs typeface="+mn-cs"/>
              </a:defRPr>
            </a:lvl2pPr>
            <a:lvl3pPr marL="11430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u"/>
              <a:defRPr lang="zh-CN" altLang="en-US" sz="2000" kern="1200" smtClean="0">
                <a:solidFill>
                  <a:schemeClr val="tx1"/>
                </a:solidFill>
                <a:latin typeface="+mn-lt"/>
                <a:ea typeface="+mn-ea"/>
                <a:cs typeface="+mn-cs"/>
              </a:defRPr>
            </a:lvl3pPr>
            <a:lvl4pPr marL="16002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Ø"/>
              <a:defRPr lang="zh-CN" altLang="en-US" sz="1800" kern="1200" smtClean="0">
                <a:solidFill>
                  <a:schemeClr val="tx1"/>
                </a:solidFill>
                <a:latin typeface="+mn-lt"/>
                <a:ea typeface="+mn-ea"/>
                <a:cs typeface="+mn-cs"/>
              </a:defRPr>
            </a:lvl4pPr>
            <a:lvl5pPr marL="20574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ü"/>
              <a:defRPr lang="en-US"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9pPr>
          </a:lstStyle>
          <a:p>
            <a:pPr marL="182880" marR="0" lvl="0" indent="-182880" algn="l" defTabSz="914400" rtl="0" eaLnBrk="1" fontAlgn="auto" latinLnBrk="0" hangingPunct="1">
              <a:lnSpc>
                <a:spcPct val="100000"/>
              </a:lnSpc>
              <a:spcBef>
                <a:spcPts val="1200"/>
              </a:spcBef>
              <a:spcAft>
                <a:spcPts val="0"/>
              </a:spcAft>
              <a:buClrTx/>
              <a:buSzPct val="60000"/>
              <a:buFont typeface="Wingdings" panose="05000000000000000000" pitchFamily="2" charset="2"/>
              <a:buChar char="l"/>
              <a:tabLst/>
              <a:defRPr/>
            </a:pPr>
            <a:r>
              <a:rPr kumimoji="1" lang="en-US" altLang="zh-CN" sz="2000" b="1" i="0" u="none" strike="noStrike" kern="1200" cap="none" spc="0" normalizeH="0" baseline="0" noProof="0" dirty="0">
                <a:ln>
                  <a:noFill/>
                </a:ln>
                <a:solidFill>
                  <a:prstClr val="black"/>
                </a:solidFill>
                <a:effectLst/>
                <a:uLnTx/>
                <a:uFillTx/>
                <a:latin typeface="微软雅黑"/>
                <a:ea typeface="微软雅黑"/>
                <a:cs typeface="+mn-cs"/>
              </a:rPr>
              <a:t>Prompt Encoder</a:t>
            </a:r>
            <a:r>
              <a:rPr kumimoji="1" lang="zh-CN" altLang="en-US" sz="3200" b="0" i="0" u="none" strike="noStrike" kern="1200" cap="none" spc="0" normalizeH="0" baseline="0" noProof="0" dirty="0">
                <a:ln>
                  <a:noFill/>
                </a:ln>
                <a:solidFill>
                  <a:prstClr val="black"/>
                </a:solidFill>
                <a:effectLst/>
                <a:uLnTx/>
                <a:uFillTx/>
                <a:latin typeface="微软雅黑"/>
                <a:ea typeface="微软雅黑"/>
                <a:cs typeface="+mn-cs"/>
              </a:rPr>
              <a:t>：</a:t>
            </a:r>
            <a:endParaRPr kumimoji="1" lang="en-US" altLang="zh-CN" sz="3200" b="0" i="0" u="none" strike="noStrike" kern="1200" cap="none" spc="0" normalizeH="0" baseline="0" noProof="0" dirty="0">
              <a:ln>
                <a:noFill/>
              </a:ln>
              <a:solidFill>
                <a:prstClr val="black"/>
              </a:solidFill>
              <a:effectLst/>
              <a:uLnTx/>
              <a:uFillTx/>
              <a:latin typeface="微软雅黑"/>
              <a:ea typeface="微软雅黑"/>
              <a:cs typeface="+mn-cs"/>
            </a:endParaRPr>
          </a:p>
          <a:p>
            <a:pPr marL="685800" marR="0" lvl="1" indent="-182880" algn="l" defTabSz="914400" rtl="0" eaLnBrk="1" fontAlgn="auto" latinLnBrk="0" hangingPunct="1">
              <a:lnSpc>
                <a:spcPct val="100000"/>
              </a:lnSpc>
              <a:spcBef>
                <a:spcPts val="1200"/>
              </a:spcBef>
              <a:spcAft>
                <a:spcPts val="0"/>
              </a:spcAft>
              <a:buClrTx/>
              <a:buSzPct val="60000"/>
              <a:buFont typeface="Wingdings" panose="05000000000000000000" pitchFamily="2" charset="2"/>
              <a:buChar char="n"/>
              <a:tabLst/>
              <a:defRPr/>
            </a:pPr>
            <a:r>
              <a:rPr kumimoji="1" lang="zh-CN" altLang="en-US" sz="2000" b="0" i="0" u="none" strike="noStrike" kern="1200" cap="none" spc="0" normalizeH="0" baseline="0" noProof="0" dirty="0">
                <a:ln>
                  <a:noFill/>
                </a:ln>
                <a:solidFill>
                  <a:prstClr val="black"/>
                </a:solidFill>
                <a:effectLst/>
                <a:uLnTx/>
                <a:uFillTx/>
                <a:latin typeface="微软雅黑"/>
                <a:ea typeface="微软雅黑"/>
                <a:cs typeface="+mn-cs"/>
              </a:rPr>
              <a:t>稠密提示（</a:t>
            </a:r>
            <a:r>
              <a:rPr kumimoji="1" lang="zh-CN" altLang="en-US" sz="20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a:ea typeface="微软雅黑"/>
                <a:cs typeface="+mn-cs"/>
              </a:rPr>
              <a:t>掩码</a:t>
            </a:r>
            <a:r>
              <a:rPr kumimoji="1" lang="zh-CN" altLang="en-US" sz="2000" b="0" i="0" u="none" strike="noStrike" kern="1200" cap="none" spc="0" normalizeH="0" baseline="0" noProof="0" dirty="0">
                <a:ln>
                  <a:noFill/>
                </a:ln>
                <a:solidFill>
                  <a:prstClr val="black"/>
                </a:solidFill>
                <a:effectLst/>
                <a:uLnTx/>
                <a:uFillTx/>
                <a:latin typeface="微软雅黑"/>
                <a:ea typeface="微软雅黑"/>
                <a:cs typeface="+mn-cs"/>
              </a:rPr>
              <a:t>）使用卷积求和嵌入</a:t>
            </a:r>
            <a:endParaRPr kumimoji="1" lang="en-US" altLang="zh-CN" sz="2000" b="0" i="0" u="none" strike="noStrike" kern="1200" cap="none" spc="0" normalizeH="0" baseline="0" noProof="0" dirty="0">
              <a:ln>
                <a:noFill/>
              </a:ln>
              <a:solidFill>
                <a:prstClr val="black"/>
              </a:solidFill>
              <a:effectLst/>
              <a:uLnTx/>
              <a:uFillTx/>
              <a:latin typeface="微软雅黑"/>
              <a:ea typeface="微软雅黑"/>
              <a:cs typeface="+mn-cs"/>
            </a:endParaRPr>
          </a:p>
          <a:p>
            <a:pPr marL="685800" marR="0" lvl="1" indent="-182880" algn="l" defTabSz="914400" rtl="0" eaLnBrk="1" fontAlgn="auto" latinLnBrk="0" hangingPunct="1">
              <a:lnSpc>
                <a:spcPct val="100000"/>
              </a:lnSpc>
              <a:spcBef>
                <a:spcPts val="1200"/>
              </a:spcBef>
              <a:spcAft>
                <a:spcPts val="0"/>
              </a:spcAft>
              <a:buClrTx/>
              <a:buSzPct val="60000"/>
              <a:buFont typeface="Wingdings" panose="05000000000000000000" pitchFamily="2" charset="2"/>
              <a:buChar char="n"/>
              <a:tabLst/>
              <a:defRPr/>
            </a:pPr>
            <a:r>
              <a:rPr kumimoji="1" lang="zh-CN" altLang="en-US" sz="2000" b="0" i="0" u="none" strike="noStrike" kern="1200" cap="none" spc="0" normalizeH="0" baseline="0" noProof="0" dirty="0">
                <a:ln>
                  <a:noFill/>
                </a:ln>
                <a:solidFill>
                  <a:prstClr val="black"/>
                </a:solidFill>
                <a:effectLst/>
                <a:uLnTx/>
                <a:uFillTx/>
                <a:latin typeface="微软雅黑"/>
                <a:ea typeface="微软雅黑"/>
                <a:cs typeface="+mn-cs"/>
              </a:rPr>
              <a:t>稀疏提示（</a:t>
            </a:r>
            <a:r>
              <a:rPr kumimoji="1" lang="zh-CN" altLang="en-US" sz="20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a:ea typeface="微软雅黑"/>
                <a:cs typeface="+mn-cs"/>
              </a:rPr>
              <a:t>点，框，文本</a:t>
            </a:r>
            <a:r>
              <a:rPr kumimoji="1" lang="en-US" altLang="zh-CN" sz="20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a:ea typeface="微软雅黑"/>
                <a:cs typeface="+mn-cs"/>
              </a:rPr>
              <a:t>)</a:t>
            </a:r>
            <a:endParaRPr kumimoji="1" lang="en-US" altLang="zh-CN" sz="2000" b="0" i="0" u="none" strike="noStrike" kern="1200" cap="none" spc="0" normalizeH="0" baseline="0" noProof="0" dirty="0">
              <a:ln>
                <a:noFill/>
              </a:ln>
              <a:solidFill>
                <a:prstClr val="black"/>
              </a:solidFill>
              <a:effectLst/>
              <a:uLnTx/>
              <a:uFillTx/>
              <a:latin typeface="微软雅黑"/>
              <a:ea typeface="微软雅黑"/>
              <a:cs typeface="+mn-cs"/>
            </a:endParaRPr>
          </a:p>
          <a:p>
            <a:pPr marL="1143000" marR="0" lvl="2" indent="-182880" algn="l" defTabSz="914400" rtl="0" eaLnBrk="1" fontAlgn="auto" latinLnBrk="0" hangingPunct="1">
              <a:lnSpc>
                <a:spcPct val="100000"/>
              </a:lnSpc>
              <a:spcBef>
                <a:spcPts val="1200"/>
              </a:spcBef>
              <a:spcAft>
                <a:spcPts val="0"/>
              </a:spcAft>
              <a:buClrTx/>
              <a:buSzPct val="60000"/>
              <a:buFont typeface="Wingdings" panose="05000000000000000000" pitchFamily="2" charset="2"/>
              <a:buChar char="u"/>
              <a:tabLst/>
              <a:defRPr/>
            </a:pPr>
            <a:r>
              <a:rPr kumimoji="1" lang="zh-CN" altLang="en-US" sz="1600" b="0" i="0" u="none" strike="noStrike" kern="1200" cap="none" spc="0" normalizeH="0" baseline="0" noProof="0" dirty="0">
                <a:ln>
                  <a:noFill/>
                </a:ln>
                <a:solidFill>
                  <a:prstClr val="black"/>
                </a:solidFill>
                <a:effectLst/>
                <a:uLnTx/>
                <a:uFillTx/>
                <a:latin typeface="微软雅黑"/>
                <a:ea typeface="微软雅黑"/>
                <a:cs typeface="+mn-cs"/>
              </a:rPr>
              <a:t>点，框使用位置编码和每种提示类型的学习相加嵌入，</a:t>
            </a:r>
            <a:endParaRPr kumimoji="1" lang="en-US" altLang="zh-CN" sz="1600" b="0" i="0" u="none" strike="noStrike" kern="1200" cap="none" spc="0" normalizeH="0" baseline="0" noProof="0" dirty="0">
              <a:ln>
                <a:noFill/>
              </a:ln>
              <a:solidFill>
                <a:prstClr val="black"/>
              </a:solidFill>
              <a:effectLst/>
              <a:uLnTx/>
              <a:uFillTx/>
              <a:latin typeface="微软雅黑"/>
              <a:ea typeface="微软雅黑"/>
              <a:cs typeface="+mn-cs"/>
            </a:endParaRPr>
          </a:p>
          <a:p>
            <a:pPr marL="1143000" marR="0" lvl="2" indent="-182880" algn="l" defTabSz="914400" rtl="0" eaLnBrk="1" fontAlgn="auto" latinLnBrk="0" hangingPunct="1">
              <a:lnSpc>
                <a:spcPct val="100000"/>
              </a:lnSpc>
              <a:spcBef>
                <a:spcPts val="1200"/>
              </a:spcBef>
              <a:spcAft>
                <a:spcPts val="0"/>
              </a:spcAft>
              <a:buClrTx/>
              <a:buSzPct val="60000"/>
              <a:buFont typeface="Wingdings" panose="05000000000000000000" pitchFamily="2" charset="2"/>
              <a:buChar char="u"/>
              <a:tabLst/>
              <a:defRPr/>
            </a:pPr>
            <a:r>
              <a:rPr kumimoji="1" lang="zh-CN" altLang="en-US" sz="1600" b="0" i="0" u="none" strike="noStrike" kern="1200" cap="none" spc="0" normalizeH="0" baseline="0" noProof="0" dirty="0">
                <a:ln>
                  <a:noFill/>
                </a:ln>
                <a:solidFill>
                  <a:prstClr val="black"/>
                </a:solidFill>
                <a:effectLst/>
                <a:uLnTx/>
                <a:uFillTx/>
                <a:latin typeface="微软雅黑"/>
                <a:ea typeface="微软雅黑"/>
                <a:cs typeface="+mn-cs"/>
              </a:rPr>
              <a:t>文本使用现成的对比语言-图像预训练模型的文本编码器编码嵌入</a:t>
            </a:r>
          </a:p>
          <a:p>
            <a:pPr marL="182880" marR="0" lvl="0" indent="-182880" algn="l" defTabSz="914400" rtl="0" eaLnBrk="1" fontAlgn="auto" latinLnBrk="0" hangingPunct="1">
              <a:lnSpc>
                <a:spcPct val="100000"/>
              </a:lnSpc>
              <a:spcBef>
                <a:spcPts val="1200"/>
              </a:spcBef>
              <a:spcAft>
                <a:spcPts val="0"/>
              </a:spcAft>
              <a:buClrTx/>
              <a:buSzPct val="60000"/>
              <a:buFont typeface="Wingdings" panose="05000000000000000000" charset="0"/>
              <a:buChar char="l"/>
              <a:tabLst/>
              <a:defRPr/>
            </a:pPr>
            <a:r>
              <a:rPr kumimoji="1" lang="en-US" altLang="zh-CN" sz="2000" b="1" i="0" u="none" strike="noStrike" kern="1200" cap="none" spc="0" normalizeH="0" baseline="0" noProof="0" dirty="0">
                <a:ln>
                  <a:noFill/>
                </a:ln>
                <a:solidFill>
                  <a:prstClr val="black"/>
                </a:solidFill>
                <a:effectLst/>
                <a:uLnTx/>
                <a:uFillTx/>
                <a:latin typeface="微软雅黑"/>
                <a:ea typeface="微软雅黑"/>
                <a:cs typeface="+mn-cs"/>
                <a:sym typeface="+mn-ea"/>
              </a:rPr>
              <a:t>Image Encoder</a:t>
            </a:r>
            <a:r>
              <a:rPr kumimoji="1" lang="en-US" altLang="zh-CN" sz="1600" b="0" i="0" u="none" strike="noStrike" kern="1200" cap="none" spc="0" normalizeH="0" baseline="0" noProof="0" dirty="0">
                <a:ln>
                  <a:noFill/>
                </a:ln>
                <a:solidFill>
                  <a:srgbClr val="000099"/>
                </a:solidFill>
                <a:effectLst/>
                <a:uLnTx/>
                <a:uFillTx/>
                <a:latin typeface="微软雅黑"/>
                <a:ea typeface="微软雅黑"/>
                <a:cs typeface="+mn-cs"/>
                <a:sym typeface="+mn-ea"/>
              </a:rPr>
              <a:t>:</a:t>
            </a:r>
            <a:endParaRPr kumimoji="1" lang="en-US" altLang="zh-CN" sz="1600" b="0" i="0" u="none" strike="noStrike" kern="1200" cap="none" spc="0" normalizeH="0" baseline="0" noProof="0" dirty="0">
              <a:ln>
                <a:noFill/>
              </a:ln>
              <a:solidFill>
                <a:prstClr val="black"/>
              </a:solidFill>
              <a:effectLst/>
              <a:uLnTx/>
              <a:uFillTx/>
              <a:latin typeface="微软雅黑"/>
              <a:ea typeface="微软雅黑"/>
              <a:cs typeface="+mn-cs"/>
            </a:endParaRPr>
          </a:p>
          <a:p>
            <a:pPr marL="0" marR="0" lvl="0" indent="0" algn="l" defTabSz="914400" rtl="0" eaLnBrk="1" fontAlgn="auto" latinLnBrk="0" hangingPunct="1">
              <a:lnSpc>
                <a:spcPct val="100000"/>
              </a:lnSpc>
              <a:spcBef>
                <a:spcPts val="1200"/>
              </a:spcBef>
              <a:spcAft>
                <a:spcPts val="0"/>
              </a:spcAft>
              <a:buClrTx/>
              <a:buSzPct val="60000"/>
              <a:buFont typeface="Wingdings" panose="05000000000000000000" pitchFamily="2" charset="2"/>
              <a:buNone/>
              <a:tabLst/>
              <a:defRPr/>
            </a:pPr>
            <a:r>
              <a:rPr kumimoji="1" lang="en-US" altLang="zh-CN" sz="1800" b="0" i="0" u="none" strike="noStrike" kern="1200" cap="none" spc="0" normalizeH="0" baseline="0" noProof="0" dirty="0" err="1">
                <a:ln/>
                <a:solidFill>
                  <a:prstClr val="black"/>
                </a:solidFill>
                <a:effectLst>
                  <a:outerShdw blurRad="38100" dist="19050" dir="2700000" algn="tl" rotWithShape="0">
                    <a:prstClr val="black">
                      <a:alpha val="40000"/>
                    </a:prstClr>
                  </a:outerShdw>
                </a:effectLst>
                <a:uLnTx/>
                <a:uFillTx/>
                <a:latin typeface="微软雅黑"/>
                <a:ea typeface="微软雅黑"/>
                <a:cs typeface="+mj-ea"/>
                <a:sym typeface="+mn-ea"/>
              </a:rPr>
              <a:t>ViT</a:t>
            </a:r>
            <a:r>
              <a:rPr kumimoji="1" lang="zh-CN" altLang="en-US" sz="1800" b="0" i="0" u="none" strike="noStrike" kern="1200" cap="none" spc="0" normalizeH="0" baseline="0" noProof="0" dirty="0">
                <a:ln/>
                <a:solidFill>
                  <a:prstClr val="black"/>
                </a:solidFill>
                <a:effectLst>
                  <a:outerShdw blurRad="38100" dist="19050" dir="2700000" algn="tl" rotWithShape="0">
                    <a:prstClr val="black">
                      <a:alpha val="40000"/>
                    </a:prstClr>
                  </a:outerShdw>
                </a:effectLst>
                <a:uLnTx/>
                <a:uFillTx/>
                <a:latin typeface="微软雅黑"/>
                <a:ea typeface="微软雅黑"/>
                <a:cs typeface="+mj-ea"/>
                <a:sym typeface="+mn-ea"/>
              </a:rPr>
              <a:t>（</a:t>
            </a:r>
            <a:r>
              <a:rPr kumimoji="1" lang="en-US" altLang="zh-CN" sz="1800" b="0" i="0" u="none" strike="noStrike" kern="1200" cap="none" spc="0" normalizeH="0" baseline="0" noProof="0" dirty="0">
                <a:ln/>
                <a:solidFill>
                  <a:prstClr val="black"/>
                </a:solidFill>
                <a:effectLst>
                  <a:outerShdw blurRad="38100" dist="19050" dir="2700000" algn="tl" rotWithShape="0">
                    <a:prstClr val="black">
                      <a:alpha val="40000"/>
                    </a:prstClr>
                  </a:outerShdw>
                </a:effectLst>
                <a:uLnTx/>
                <a:uFillTx/>
                <a:latin typeface="微软雅黑"/>
                <a:ea typeface="微软雅黑"/>
                <a:cs typeface="+mj-ea"/>
                <a:sym typeface="+mn-ea"/>
              </a:rPr>
              <a:t>Vision Transformer)</a:t>
            </a:r>
            <a:r>
              <a:rPr kumimoji="1" lang="zh-CN" altLang="en-US" sz="1800" b="0" i="0" u="none" strike="noStrike" kern="1200" cap="none" spc="0" normalizeH="0" baseline="0" noProof="0" dirty="0">
                <a:ln/>
                <a:solidFill>
                  <a:prstClr val="black"/>
                </a:solidFill>
                <a:effectLst>
                  <a:outerShdw blurRad="38100" dist="19050" dir="2700000" algn="tl" rotWithShape="0">
                    <a:prstClr val="black">
                      <a:alpha val="40000"/>
                    </a:prstClr>
                  </a:outerShdw>
                </a:effectLst>
                <a:uLnTx/>
                <a:uFillTx/>
                <a:latin typeface="微软雅黑"/>
                <a:ea typeface="微软雅黑"/>
                <a:cs typeface="+mj-ea"/>
                <a:sym typeface="+mn-ea"/>
              </a:rPr>
              <a:t>模型适用于处理高分辨率图像，为每个输入图像运行一次</a:t>
            </a:r>
            <a:r>
              <a:rPr kumimoji="1" lang="zh-CN" altLang="en-US" sz="1800" b="0" i="0" u="none" strike="noStrike" kern="1200" cap="none" spc="0" normalizeH="0" baseline="0" noProof="0" dirty="0">
                <a:ln>
                  <a:noFill/>
                </a:ln>
                <a:solidFill>
                  <a:srgbClr val="000099"/>
                </a:solidFill>
                <a:effectLst/>
                <a:uLnTx/>
                <a:uFillTx/>
                <a:latin typeface="微软雅黑"/>
                <a:ea typeface="微软雅黑"/>
                <a:cs typeface="+mn-cs"/>
                <a:sym typeface="+mn-ea"/>
              </a:rPr>
              <a:t>。</a:t>
            </a:r>
            <a:endParaRPr kumimoji="1" lang="en-US" altLang="zh-CN" sz="1600" b="0" i="0" u="none" strike="noStrike" kern="1200" cap="none" spc="0" normalizeH="0" baseline="0" noProof="0" dirty="0">
              <a:ln>
                <a:noFill/>
              </a:ln>
              <a:solidFill>
                <a:prstClr val="black"/>
              </a:solidFill>
              <a:effectLst/>
              <a:uLnTx/>
              <a:uFillTx/>
              <a:latin typeface="微软雅黑"/>
              <a:ea typeface="微软雅黑"/>
              <a:cs typeface="+mn-cs"/>
            </a:endParaRPr>
          </a:p>
          <a:p>
            <a:pPr marL="182880" marR="0" lvl="0" indent="-182880" algn="l" defTabSz="914400" rtl="0" eaLnBrk="1" fontAlgn="auto" latinLnBrk="0" hangingPunct="1">
              <a:lnSpc>
                <a:spcPct val="100000"/>
              </a:lnSpc>
              <a:spcBef>
                <a:spcPts val="1200"/>
              </a:spcBef>
              <a:spcAft>
                <a:spcPts val="0"/>
              </a:spcAft>
              <a:buClrTx/>
              <a:buSzPct val="60000"/>
              <a:buFont typeface="Wingdings" panose="05000000000000000000" pitchFamily="2" charset="2"/>
              <a:buChar char="l"/>
              <a:tabLst/>
              <a:defRPr/>
            </a:pPr>
            <a:r>
              <a:rPr kumimoji="0" lang="en-US" altLang="zh-CN" sz="2000" b="1" i="0" u="none" strike="noStrike" kern="1200" cap="none" spc="0" normalizeH="0" baseline="0" noProof="0" dirty="0">
                <a:ln>
                  <a:noFill/>
                </a:ln>
                <a:solidFill>
                  <a:prstClr val="black"/>
                </a:solidFill>
                <a:effectLst/>
                <a:uLnTx/>
                <a:uFillTx/>
                <a:latin typeface="微软雅黑"/>
                <a:ea typeface="微软雅黑"/>
                <a:cs typeface="+mn-cs"/>
              </a:rPr>
              <a:t>Mask Decoder</a:t>
            </a:r>
            <a:r>
              <a:rPr kumimoji="0" lang="en-US" altLang="zh-CN" sz="2800" b="0" i="0" u="none" strike="noStrike" kern="1200" cap="none" spc="0" normalizeH="0" baseline="0" noProof="0" dirty="0">
                <a:ln>
                  <a:noFill/>
                </a:ln>
                <a:solidFill>
                  <a:prstClr val="black"/>
                </a:solidFill>
                <a:effectLst/>
                <a:uLnTx/>
                <a:uFillTx/>
                <a:latin typeface="微软雅黑"/>
                <a:ea typeface="微软雅黑"/>
                <a:cs typeface="+mn-cs"/>
              </a:rPr>
              <a:t>:</a:t>
            </a:r>
          </a:p>
          <a:p>
            <a:pPr marL="0" marR="0" lvl="0" indent="0" algn="l" defTabSz="914400" rtl="0" eaLnBrk="1" fontAlgn="auto" latinLnBrk="0" hangingPunct="1">
              <a:lnSpc>
                <a:spcPct val="100000"/>
              </a:lnSpc>
              <a:spcBef>
                <a:spcPts val="1200"/>
              </a:spcBef>
              <a:spcAft>
                <a:spcPts val="0"/>
              </a:spcAft>
              <a:buClrTx/>
              <a:buSzPct val="60000"/>
              <a:buFont typeface="Wingdings" panose="05000000000000000000" pitchFamily="2" charset="2"/>
              <a:buNone/>
              <a:tabLst/>
              <a:defRPr/>
            </a:pPr>
            <a:r>
              <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cs"/>
              </a:rPr>
              <a:t>图像嵌入、提示嵌入和输出</a:t>
            </a:r>
            <a:r>
              <a:rPr kumimoji="0" lang="en-US" altLang="zh-CN" sz="1800" b="0" i="0" u="none" strike="noStrike" kern="1200" cap="none" spc="0" normalizeH="0" baseline="0" noProof="0" dirty="0">
                <a:ln>
                  <a:noFill/>
                </a:ln>
                <a:solidFill>
                  <a:prstClr val="black"/>
                </a:solidFill>
                <a:effectLst/>
                <a:uLnTx/>
                <a:uFillTx/>
                <a:latin typeface="微软雅黑"/>
                <a:ea typeface="微软雅黑"/>
                <a:cs typeface="+mn-cs"/>
              </a:rPr>
              <a:t>token</a:t>
            </a:r>
            <a:r>
              <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cs"/>
              </a:rPr>
              <a:t>映射到掩码（输出）</a:t>
            </a:r>
            <a:r>
              <a:rPr kumimoji="0" lang="zh-CN" altLang="en-US" sz="2000" b="0" i="0" u="none" strike="noStrike" kern="1200" cap="none" spc="0" normalizeH="0" baseline="0" noProof="0" dirty="0">
                <a:ln>
                  <a:noFill/>
                </a:ln>
                <a:solidFill>
                  <a:prstClr val="black"/>
                </a:solidFill>
                <a:effectLst/>
                <a:uLnTx/>
                <a:uFillTx/>
                <a:latin typeface="微软雅黑"/>
                <a:ea typeface="微软雅黑"/>
                <a:cs typeface="+mn-cs"/>
              </a:rPr>
              <a:t>。</a:t>
            </a:r>
            <a:endParaRPr kumimoji="0" lang="en-US" altLang="zh-CN" sz="2000" b="0" i="0" u="none" strike="noStrike" kern="1200" cap="none" spc="0" normalizeH="0" baseline="0" noProof="0" dirty="0">
              <a:ln>
                <a:noFill/>
              </a:ln>
              <a:solidFill>
                <a:prstClr val="black"/>
              </a:solidFill>
              <a:effectLst/>
              <a:uLnTx/>
              <a:uFillTx/>
              <a:latin typeface="微软雅黑"/>
              <a:ea typeface="微软雅黑"/>
              <a:cs typeface="+mn-cs"/>
            </a:endParaRPr>
          </a:p>
          <a:p>
            <a:pPr marL="0" marR="0" lvl="0" indent="0" algn="l" defTabSz="914400" rtl="0" eaLnBrk="1" fontAlgn="auto" latinLnBrk="0" hangingPunct="1">
              <a:lnSpc>
                <a:spcPct val="100000"/>
              </a:lnSpc>
              <a:spcBef>
                <a:spcPts val="1200"/>
              </a:spcBef>
              <a:spcAft>
                <a:spcPts val="0"/>
              </a:spcAft>
              <a:buClrTx/>
              <a:buSzPct val="60000"/>
              <a:buFont typeface="Wingdings" panose="05000000000000000000" pitchFamily="2" charset="2"/>
              <a:buNone/>
              <a:tabLst/>
              <a:defRPr/>
            </a:pPr>
            <a:endParaRPr kumimoji="1" lang="zh-CN" altLang="en-US" sz="3600" b="0" i="0" u="none" strike="noStrike" kern="1200" cap="none" spc="0" normalizeH="0" baseline="0" noProof="0" dirty="0">
              <a:ln>
                <a:noFill/>
              </a:ln>
              <a:solidFill>
                <a:srgbClr val="000099"/>
              </a:solidFill>
              <a:effectLst/>
              <a:uLnTx/>
              <a:uFillTx/>
              <a:latin typeface="微软雅黑"/>
              <a:ea typeface="微软雅黑"/>
              <a:cs typeface="+mn-cs"/>
            </a:endParaRPr>
          </a:p>
        </p:txBody>
      </p:sp>
      <p:pic>
        <p:nvPicPr>
          <p:cNvPr id="9" name="图片 8"/>
          <p:cNvPicPr>
            <a:picLocks noChangeAspect="1"/>
          </p:cNvPicPr>
          <p:nvPr/>
        </p:nvPicPr>
        <p:blipFill>
          <a:blip r:embed="rId3"/>
          <a:stretch>
            <a:fillRect/>
          </a:stretch>
        </p:blipFill>
        <p:spPr>
          <a:xfrm>
            <a:off x="8566785" y="1162257"/>
            <a:ext cx="3538220" cy="2555574"/>
          </a:xfrm>
          <a:prstGeom prst="rect">
            <a:avLst/>
          </a:prstGeom>
        </p:spPr>
      </p:pic>
      <p:pic>
        <p:nvPicPr>
          <p:cNvPr id="3" name="图片 2"/>
          <p:cNvPicPr>
            <a:picLocks noChangeAspect="1"/>
          </p:cNvPicPr>
          <p:nvPr/>
        </p:nvPicPr>
        <p:blipFill>
          <a:blip r:embed="rId4"/>
          <a:stretch>
            <a:fillRect/>
          </a:stretch>
        </p:blipFill>
        <p:spPr>
          <a:xfrm>
            <a:off x="2711570" y="5046453"/>
            <a:ext cx="9480430" cy="1811547"/>
          </a:xfrm>
          <a:prstGeom prst="rect">
            <a:avLst/>
          </a:prstGeom>
        </p:spPr>
      </p:pic>
    </p:spTree>
  </p:cSld>
  <p:clrMapOvr>
    <a:masterClrMapping/>
  </p:clrMapOvr>
  <p:transition advTm="79752"/>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6429107"/>
            <a:ext cx="11410966" cy="428893"/>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5" name="标题 2"/>
          <p:cNvSpPr>
            <a:spLocks noGrp="1"/>
          </p:cNvSpPr>
          <p:nvPr>
            <p:ph type="title"/>
          </p:nvPr>
        </p:nvSpPr>
        <p:spPr>
          <a:xfrm>
            <a:off x="850951" y="62222"/>
            <a:ext cx="8208913" cy="663575"/>
          </a:xfrm>
        </p:spPr>
        <p:txBody>
          <a:bodyPr/>
          <a:lstStyle/>
          <a:p>
            <a:r>
              <a:rPr kumimoji="1" lang="zh-CN" altLang="en-US" dirty="0"/>
              <a:t>模型：</a:t>
            </a:r>
            <a:r>
              <a:rPr kumimoji="1" lang="en-US" altLang="zh-CN" dirty="0"/>
              <a:t>Segment Anything Model</a:t>
            </a:r>
            <a:endParaRPr kumimoji="1" lang="zh-CN" altLang="en-US" dirty="0"/>
          </a:p>
        </p:txBody>
      </p:sp>
      <p:sp>
        <p:nvSpPr>
          <p:cNvPr id="6" name="内容占位符 1"/>
          <p:cNvSpPr txBox="1"/>
          <p:nvPr/>
        </p:nvSpPr>
        <p:spPr>
          <a:xfrm>
            <a:off x="83127" y="895003"/>
            <a:ext cx="7171687" cy="5339542"/>
          </a:xfrm>
          <a:prstGeom prst="rect">
            <a:avLst/>
          </a:prstGeom>
        </p:spPr>
        <p:txBody>
          <a:bodyPr vert="horz" lIns="91440" tIns="45720" rIns="91440" bIns="45720" rtlCol="0" anchor="t">
            <a:noAutofit/>
          </a:bodyPr>
          <a:lstStyle>
            <a:lvl1pPr marL="18288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l"/>
              <a:defRPr lang="zh-CN" altLang="en-US" sz="3200" kern="1200" baseline="0" smtClean="0">
                <a:solidFill>
                  <a:srgbClr val="000099"/>
                </a:solidFill>
                <a:latin typeface="+mn-lt"/>
                <a:ea typeface="+mn-ea"/>
                <a:cs typeface="+mn-cs"/>
              </a:defRPr>
            </a:lvl1pPr>
            <a:lvl2pPr marL="6858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n"/>
              <a:defRPr lang="zh-CN" altLang="en-US" sz="2400" kern="1200" smtClean="0">
                <a:solidFill>
                  <a:schemeClr val="tx1"/>
                </a:solidFill>
                <a:latin typeface="+mn-lt"/>
                <a:ea typeface="+mn-ea"/>
                <a:cs typeface="+mn-cs"/>
              </a:defRPr>
            </a:lvl2pPr>
            <a:lvl3pPr marL="11430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u"/>
              <a:defRPr lang="zh-CN" altLang="en-US" sz="2000" kern="1200" smtClean="0">
                <a:solidFill>
                  <a:schemeClr val="tx1"/>
                </a:solidFill>
                <a:latin typeface="+mn-lt"/>
                <a:ea typeface="+mn-ea"/>
                <a:cs typeface="+mn-cs"/>
              </a:defRPr>
            </a:lvl3pPr>
            <a:lvl4pPr marL="16002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Ø"/>
              <a:defRPr lang="zh-CN" altLang="en-US" sz="1800" kern="1200" smtClean="0">
                <a:solidFill>
                  <a:schemeClr val="tx1"/>
                </a:solidFill>
                <a:latin typeface="+mn-lt"/>
                <a:ea typeface="+mn-ea"/>
                <a:cs typeface="+mn-cs"/>
              </a:defRPr>
            </a:lvl4pPr>
            <a:lvl5pPr marL="20574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ü"/>
              <a:defRPr lang="en-US"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9pPr>
          </a:lstStyle>
          <a:p>
            <a:pPr marL="182880" marR="0" lvl="0" indent="-182880" algn="l" defTabSz="914400" rtl="0" eaLnBrk="1" fontAlgn="auto" latinLnBrk="0" hangingPunct="1">
              <a:lnSpc>
                <a:spcPct val="100000"/>
              </a:lnSpc>
              <a:spcBef>
                <a:spcPts val="1200"/>
              </a:spcBef>
              <a:spcAft>
                <a:spcPts val="0"/>
              </a:spcAft>
              <a:buClrTx/>
              <a:buSzPct val="60000"/>
              <a:buFont typeface="Wingdings" panose="05000000000000000000" pitchFamily="2" charset="2"/>
              <a:buChar char="l"/>
              <a:tabLst/>
              <a:defRPr/>
            </a:pPr>
            <a:r>
              <a:rPr kumimoji="1" lang="en-US" altLang="zh-CN" sz="2000" b="1" i="0" u="none" strike="noStrike" kern="1200" cap="none" spc="0" normalizeH="0" baseline="0" noProof="0" dirty="0">
                <a:ln>
                  <a:noFill/>
                </a:ln>
                <a:solidFill>
                  <a:prstClr val="black"/>
                </a:solidFill>
                <a:effectLst/>
                <a:uLnTx/>
                <a:uFillTx/>
                <a:latin typeface="微软雅黑"/>
                <a:ea typeface="微软雅黑"/>
                <a:cs typeface="+mn-cs"/>
              </a:rPr>
              <a:t>Resolving ambiguity</a:t>
            </a:r>
            <a:r>
              <a:rPr kumimoji="1" lang="zh-CN" altLang="en-US" sz="2000" b="0" i="0" u="none" strike="noStrike" kern="1200" cap="none" spc="0" normalizeH="0" baseline="0" noProof="0" dirty="0">
                <a:ln>
                  <a:noFill/>
                </a:ln>
                <a:solidFill>
                  <a:prstClr val="black"/>
                </a:solidFill>
                <a:effectLst/>
                <a:uLnTx/>
                <a:uFillTx/>
                <a:latin typeface="微软雅黑"/>
                <a:ea typeface="微软雅黑"/>
                <a:cs typeface="+mn-cs"/>
              </a:rPr>
              <a:t>处理模糊提示</a:t>
            </a:r>
            <a:r>
              <a:rPr kumimoji="1" lang="en-US" altLang="zh-CN" sz="2800" b="0" i="0" u="none" strike="noStrike" kern="1200" cap="none" spc="0" normalizeH="0" baseline="0" noProof="0" dirty="0">
                <a:ln>
                  <a:noFill/>
                </a:ln>
                <a:solidFill>
                  <a:prstClr val="black"/>
                </a:solidFill>
                <a:effectLst/>
                <a:uLnTx/>
                <a:uFillTx/>
                <a:latin typeface="微软雅黑"/>
                <a:ea typeface="微软雅黑"/>
                <a:cs typeface="+mn-cs"/>
              </a:rPr>
              <a:t>:</a:t>
            </a:r>
          </a:p>
          <a:p>
            <a:pPr marL="0" marR="0" lvl="0" indent="0" algn="l" defTabSz="914400" rtl="0" eaLnBrk="1" fontAlgn="auto" latinLnBrk="0" hangingPunct="1">
              <a:lnSpc>
                <a:spcPct val="100000"/>
              </a:lnSpc>
              <a:spcBef>
                <a:spcPts val="1200"/>
              </a:spcBef>
              <a:spcAft>
                <a:spcPts val="0"/>
              </a:spcAft>
              <a:buClrTx/>
              <a:buSzPct val="60000"/>
              <a:buFont typeface="Wingdings" panose="05000000000000000000" pitchFamily="2" charset="2"/>
              <a:buNone/>
              <a:tabLst/>
              <a:defRPr/>
            </a:pPr>
            <a:r>
              <a:rPr kumimoji="1" lang="zh-CN" altLang="en-US" sz="2000" b="0" i="0" u="none" strike="noStrike" kern="1200" cap="none" spc="0" normalizeH="0" baseline="0" noProof="0" dirty="0">
                <a:ln>
                  <a:noFill/>
                </a:ln>
                <a:solidFill>
                  <a:prstClr val="black"/>
                </a:solidFill>
                <a:effectLst/>
                <a:uLnTx/>
                <a:uFillTx/>
                <a:latin typeface="微软雅黑"/>
                <a:ea typeface="微软雅黑"/>
                <a:cs typeface="+mn-cs"/>
              </a:rPr>
              <a:t>方法：单个提示，输出三个掩码（</a:t>
            </a:r>
            <a:r>
              <a:rPr kumimoji="1" lang="en-US" altLang="zh-CN" sz="2000" b="0" i="0" u="none" strike="noStrike" kern="1200" cap="none" spc="0" normalizeH="0" baseline="0" noProof="0" dirty="0">
                <a:ln>
                  <a:noFill/>
                </a:ln>
                <a:solidFill>
                  <a:prstClr val="black"/>
                </a:solidFill>
                <a:effectLst/>
                <a:uLnTx/>
                <a:uFillTx/>
                <a:latin typeface="微软雅黑"/>
                <a:ea typeface="微软雅黑"/>
                <a:cs typeface="+mn-cs"/>
              </a:rPr>
              <a:t>whole, part, and subpart)</a:t>
            </a:r>
            <a:r>
              <a:rPr kumimoji="1" lang="zh-CN" altLang="en-US" sz="2000" b="0" i="0" u="none" strike="noStrike" kern="1200" cap="none" spc="0" normalizeH="0" baseline="0" noProof="0" dirty="0">
                <a:ln>
                  <a:noFill/>
                </a:ln>
                <a:solidFill>
                  <a:prstClr val="black"/>
                </a:solidFill>
                <a:effectLst/>
                <a:uLnTx/>
                <a:uFillTx/>
                <a:latin typeface="微软雅黑"/>
                <a:ea typeface="微软雅黑"/>
                <a:cs typeface="+mn-cs"/>
              </a:rPr>
              <a:t>和分数。</a:t>
            </a:r>
            <a:endParaRPr kumimoji="1" lang="en-US" altLang="zh-CN" sz="2000" b="0" i="0" u="none" strike="noStrike" kern="1200" cap="none" spc="0" normalizeH="0" baseline="0" noProof="0" dirty="0">
              <a:ln>
                <a:noFill/>
              </a:ln>
              <a:solidFill>
                <a:prstClr val="black"/>
              </a:solidFill>
              <a:effectLst/>
              <a:uLnTx/>
              <a:uFillTx/>
              <a:latin typeface="微软雅黑"/>
              <a:ea typeface="微软雅黑"/>
              <a:cs typeface="+mn-cs"/>
            </a:endParaRPr>
          </a:p>
          <a:p>
            <a:pPr marL="182880" marR="0" lvl="0" indent="-182880" algn="l" defTabSz="914400" rtl="0" eaLnBrk="1" fontAlgn="auto" latinLnBrk="0" hangingPunct="1">
              <a:lnSpc>
                <a:spcPct val="100000"/>
              </a:lnSpc>
              <a:spcBef>
                <a:spcPts val="1200"/>
              </a:spcBef>
              <a:spcAft>
                <a:spcPts val="0"/>
              </a:spcAft>
              <a:buClrTx/>
              <a:buSzPct val="60000"/>
              <a:buFont typeface="Wingdings" panose="05000000000000000000" pitchFamily="2" charset="2"/>
              <a:buChar char="l"/>
              <a:tabLst/>
              <a:defRPr/>
            </a:pPr>
            <a:r>
              <a:rPr kumimoji="0" lang="en-US" altLang="zh-CN" sz="2000" b="1" i="0" u="none" strike="noStrike" kern="1200" cap="none" spc="0" normalizeH="0" baseline="0" noProof="0" dirty="0">
                <a:ln>
                  <a:noFill/>
                </a:ln>
                <a:solidFill>
                  <a:prstClr val="black"/>
                </a:solidFill>
                <a:effectLst/>
                <a:uLnTx/>
                <a:uFillTx/>
                <a:latin typeface="微软雅黑"/>
                <a:ea typeface="微软雅黑"/>
                <a:cs typeface="+mn-cs"/>
              </a:rPr>
              <a:t>Losses and training</a:t>
            </a:r>
            <a:r>
              <a:rPr kumimoji="0" lang="en-US" altLang="zh-CN" sz="2800" b="0" i="0" u="none" strike="noStrike" kern="1200" cap="none" spc="0" normalizeH="0" baseline="0" noProof="0" dirty="0">
                <a:ln>
                  <a:noFill/>
                </a:ln>
                <a:solidFill>
                  <a:prstClr val="black"/>
                </a:solidFill>
                <a:effectLst/>
                <a:uLnTx/>
                <a:uFillTx/>
                <a:latin typeface="微软雅黑"/>
                <a:ea typeface="微软雅黑"/>
                <a:cs typeface="+mn-cs"/>
              </a:rPr>
              <a:t>:</a:t>
            </a:r>
          </a:p>
          <a:p>
            <a:pPr marL="685800" marR="0" lvl="1" indent="-182880" algn="l" defTabSz="914400" rtl="0" eaLnBrk="1" fontAlgn="auto" latinLnBrk="0" hangingPunct="1">
              <a:lnSpc>
                <a:spcPct val="100000"/>
              </a:lnSpc>
              <a:spcBef>
                <a:spcPts val="1200"/>
              </a:spcBef>
              <a:spcAft>
                <a:spcPts val="0"/>
              </a:spcAft>
              <a:buClrTx/>
              <a:buSzPct val="60000"/>
              <a:buFont typeface="Wingdings" panose="05000000000000000000" pitchFamily="2" charset="2"/>
              <a:buChar char="n"/>
              <a:tabLst/>
              <a:defRPr/>
            </a:pPr>
            <a:r>
              <a:rPr kumimoji="0" lang="zh-CN" altLang="en-US" sz="2000" b="0" i="0" u="none" strike="noStrike" kern="1200" cap="none" spc="0" normalizeH="0" baseline="0" noProof="0" dirty="0">
                <a:ln>
                  <a:noFill/>
                </a:ln>
                <a:solidFill>
                  <a:prstClr val="black"/>
                </a:solidFill>
                <a:effectLst/>
                <a:uLnTx/>
                <a:uFillTx/>
                <a:latin typeface="微软雅黑"/>
                <a:ea typeface="微软雅黑"/>
                <a:cs typeface="+mn-cs"/>
              </a:rPr>
              <a:t>使用</a:t>
            </a:r>
            <a:r>
              <a:rPr kumimoji="0" lang="en-US" altLang="zh-CN" sz="2000" b="0" i="0" u="none" strike="noStrike" kern="1200" cap="none" spc="0" normalizeH="0" baseline="0" noProof="0" dirty="0">
                <a:ln>
                  <a:noFill/>
                </a:ln>
                <a:solidFill>
                  <a:prstClr val="black"/>
                </a:solidFill>
                <a:effectLst/>
                <a:uLnTx/>
                <a:uFillTx/>
                <a:latin typeface="微软雅黑"/>
                <a:ea typeface="微软雅黑"/>
                <a:cs typeface="+mn-cs"/>
              </a:rPr>
              <a:t>focal loss</a:t>
            </a:r>
            <a:r>
              <a:rPr kumimoji="0" lang="zh-CN" altLang="en-US" sz="2000" b="0" i="0" u="none" strike="noStrike" kern="1200" cap="none" spc="0" normalizeH="0" baseline="0" noProof="0" dirty="0">
                <a:ln>
                  <a:noFill/>
                </a:ln>
                <a:solidFill>
                  <a:prstClr val="black"/>
                </a:solidFill>
                <a:effectLst/>
                <a:uLnTx/>
                <a:uFillTx/>
                <a:latin typeface="微软雅黑"/>
                <a:ea typeface="微软雅黑"/>
                <a:cs typeface="+mn-cs"/>
              </a:rPr>
              <a:t>和</a:t>
            </a:r>
            <a:r>
              <a:rPr kumimoji="0" lang="en-US" altLang="zh-CN" sz="2000" b="0" i="0" u="none" strike="noStrike" kern="1200" cap="none" spc="0" normalizeH="0" baseline="0" noProof="0" dirty="0">
                <a:ln>
                  <a:noFill/>
                </a:ln>
                <a:solidFill>
                  <a:prstClr val="black"/>
                </a:solidFill>
                <a:effectLst/>
                <a:uLnTx/>
                <a:uFillTx/>
                <a:latin typeface="微软雅黑"/>
                <a:ea typeface="微软雅黑"/>
                <a:cs typeface="+mn-cs"/>
              </a:rPr>
              <a:t>dice loss</a:t>
            </a:r>
            <a:r>
              <a:rPr kumimoji="0" lang="zh-CN" altLang="en-US" sz="2000" b="0" i="0" u="none" strike="noStrike" kern="1200" cap="none" spc="0" normalizeH="0" baseline="0" noProof="0" dirty="0">
                <a:ln>
                  <a:noFill/>
                </a:ln>
                <a:solidFill>
                  <a:prstClr val="black"/>
                </a:solidFill>
                <a:effectLst/>
                <a:uLnTx/>
                <a:uFillTx/>
                <a:latin typeface="微软雅黑"/>
                <a:ea typeface="微软雅黑"/>
                <a:cs typeface="+mn-cs"/>
              </a:rPr>
              <a:t>的线性组合作为损失函数</a:t>
            </a:r>
            <a:endParaRPr kumimoji="0" lang="en-US" altLang="zh-CN" sz="2000" b="0" i="0" u="none" strike="noStrike" kern="1200" cap="none" spc="0" normalizeH="0" baseline="0" noProof="0" dirty="0">
              <a:ln>
                <a:noFill/>
              </a:ln>
              <a:solidFill>
                <a:prstClr val="black"/>
              </a:solidFill>
              <a:effectLst/>
              <a:uLnTx/>
              <a:uFillTx/>
              <a:latin typeface="微软雅黑"/>
              <a:ea typeface="微软雅黑"/>
              <a:cs typeface="+mn-cs"/>
            </a:endParaRPr>
          </a:p>
          <a:p>
            <a:pPr marL="685800" marR="0" lvl="1" indent="-182880" algn="l" defTabSz="914400" rtl="0" eaLnBrk="1" fontAlgn="auto" latinLnBrk="0" hangingPunct="1">
              <a:lnSpc>
                <a:spcPct val="100000"/>
              </a:lnSpc>
              <a:spcBef>
                <a:spcPts val="1200"/>
              </a:spcBef>
              <a:spcAft>
                <a:spcPts val="0"/>
              </a:spcAft>
              <a:buClrTx/>
              <a:buSzPct val="60000"/>
              <a:buFont typeface="Wingdings" panose="05000000000000000000" pitchFamily="2" charset="2"/>
              <a:buChar char="n"/>
              <a:tabLst/>
              <a:defRPr/>
            </a:pPr>
            <a:r>
              <a:rPr kumimoji="0" lang="zh-CN" altLang="en-US" sz="2000" b="0" i="0" u="none" strike="noStrike" kern="1200" cap="none" spc="0" normalizeH="0" baseline="0" noProof="0" dirty="0">
                <a:ln>
                  <a:noFill/>
                </a:ln>
                <a:solidFill>
                  <a:prstClr val="black"/>
                </a:solidFill>
                <a:effectLst/>
                <a:uLnTx/>
                <a:uFillTx/>
                <a:latin typeface="微软雅黑"/>
                <a:ea typeface="微软雅黑"/>
                <a:cs typeface="+mn-cs"/>
              </a:rPr>
              <a:t>使用混合提示训练</a:t>
            </a:r>
            <a:endParaRPr kumimoji="0" lang="en-US" altLang="zh-CN" sz="2000" b="0" i="0" u="none" strike="noStrike" kern="1200" cap="none" spc="0" normalizeH="0" baseline="0" noProof="0" dirty="0">
              <a:ln>
                <a:noFill/>
              </a:ln>
              <a:solidFill>
                <a:prstClr val="black"/>
              </a:solidFill>
              <a:effectLst/>
              <a:uLnTx/>
              <a:uFillTx/>
              <a:latin typeface="微软雅黑"/>
              <a:ea typeface="微软雅黑"/>
              <a:cs typeface="+mn-cs"/>
            </a:endParaRPr>
          </a:p>
          <a:p>
            <a:pPr marL="685800" marR="0" lvl="1" indent="-182880" algn="l" defTabSz="914400" rtl="0" eaLnBrk="1" fontAlgn="auto" latinLnBrk="0" hangingPunct="1">
              <a:lnSpc>
                <a:spcPct val="100000"/>
              </a:lnSpc>
              <a:spcBef>
                <a:spcPts val="1200"/>
              </a:spcBef>
              <a:spcAft>
                <a:spcPts val="0"/>
              </a:spcAft>
              <a:buClrTx/>
              <a:buSzPct val="60000"/>
              <a:buFont typeface="Wingdings" panose="05000000000000000000" pitchFamily="2" charset="2"/>
              <a:buChar char="n"/>
              <a:tabLst/>
              <a:defRPr/>
            </a:pPr>
            <a:r>
              <a:rPr kumimoji="0" lang="zh-CN" altLang="en-US" sz="2000" b="0" i="0" u="none" strike="noStrike" kern="1200" cap="none" spc="0" normalizeH="0" baseline="0" noProof="0" dirty="0">
                <a:ln>
                  <a:noFill/>
                </a:ln>
                <a:solidFill>
                  <a:prstClr val="black"/>
                </a:solidFill>
                <a:effectLst/>
                <a:uLnTx/>
                <a:uFillTx/>
                <a:latin typeface="微软雅黑"/>
                <a:ea typeface="微软雅黑"/>
                <a:cs typeface="+mn-cs"/>
              </a:rPr>
              <a:t>通过在每个掩码中随机采样 </a:t>
            </a:r>
            <a:r>
              <a:rPr kumimoji="0" lang="en-US" altLang="zh-CN" sz="2000" b="0" i="0" u="none" strike="noStrike" kern="1200" cap="none" spc="0" normalizeH="0" baseline="0" noProof="0" dirty="0">
                <a:ln>
                  <a:noFill/>
                </a:ln>
                <a:solidFill>
                  <a:prstClr val="black"/>
                </a:solidFill>
                <a:effectLst/>
                <a:uLnTx/>
                <a:uFillTx/>
                <a:latin typeface="微软雅黑"/>
                <a:ea typeface="微软雅黑"/>
                <a:cs typeface="+mn-cs"/>
              </a:rPr>
              <a:t>11 </a:t>
            </a:r>
            <a:r>
              <a:rPr kumimoji="0" lang="zh-CN" altLang="en-US" sz="2000" b="0" i="0" u="none" strike="noStrike" kern="1200" cap="none" spc="0" normalizeH="0" baseline="0" noProof="0" dirty="0">
                <a:ln>
                  <a:noFill/>
                </a:ln>
                <a:solidFill>
                  <a:prstClr val="black"/>
                </a:solidFill>
                <a:effectLst/>
                <a:uLnTx/>
                <a:uFillTx/>
                <a:latin typeface="微软雅黑"/>
                <a:ea typeface="微软雅黑"/>
                <a:cs typeface="+mn-cs"/>
              </a:rPr>
              <a:t>轮提示来模拟交互式设置</a:t>
            </a:r>
            <a:endParaRPr kumimoji="0" lang="en-US" altLang="zh-CN" sz="2000" b="0" i="0" u="none" strike="noStrike" kern="1200" cap="none" spc="0" normalizeH="0" baseline="0" noProof="0" dirty="0">
              <a:ln>
                <a:noFill/>
              </a:ln>
              <a:solidFill>
                <a:prstClr val="black"/>
              </a:solidFill>
              <a:effectLst/>
              <a:uLnTx/>
              <a:uFillTx/>
              <a:latin typeface="微软雅黑"/>
              <a:ea typeface="微软雅黑"/>
              <a:cs typeface="+mn-cs"/>
            </a:endParaRPr>
          </a:p>
          <a:p>
            <a:pPr marL="182880" marR="0" lvl="0" indent="-182880" algn="l" defTabSz="914400" rtl="0" eaLnBrk="1" fontAlgn="auto" latinLnBrk="0" hangingPunct="1">
              <a:lnSpc>
                <a:spcPct val="100000"/>
              </a:lnSpc>
              <a:spcBef>
                <a:spcPts val="1200"/>
              </a:spcBef>
              <a:spcAft>
                <a:spcPts val="0"/>
              </a:spcAft>
              <a:buClrTx/>
              <a:buSzPct val="60000"/>
              <a:buFont typeface="Wingdings" panose="05000000000000000000" pitchFamily="2" charset="2"/>
              <a:buChar char="l"/>
              <a:tabLst/>
              <a:defRPr/>
            </a:pPr>
            <a:r>
              <a:rPr kumimoji="1" lang="zh-CN" altLang="en-US" sz="2000" b="0" i="0" u="none" strike="noStrike" kern="1200" cap="none" spc="0" normalizeH="0" baseline="0" noProof="0" dirty="0">
                <a:ln>
                  <a:noFill/>
                </a:ln>
                <a:solidFill>
                  <a:prstClr val="black"/>
                </a:solidFill>
                <a:effectLst/>
                <a:uLnTx/>
                <a:uFillTx/>
                <a:latin typeface="微软雅黑"/>
                <a:ea typeface="微软雅黑"/>
                <a:cs typeface="+mn-cs"/>
              </a:rPr>
              <a:t>模型总结</a:t>
            </a:r>
            <a:endParaRPr kumimoji="1" lang="en-US" altLang="zh-CN" sz="2000" b="0" i="0" u="none" strike="noStrike" kern="1200" cap="none" spc="0" normalizeH="0" baseline="0" noProof="0" dirty="0">
              <a:ln>
                <a:noFill/>
              </a:ln>
              <a:solidFill>
                <a:prstClr val="black"/>
              </a:solidFill>
              <a:effectLst/>
              <a:uLnTx/>
              <a:uFillTx/>
              <a:latin typeface="微软雅黑"/>
              <a:ea typeface="微软雅黑"/>
              <a:cs typeface="+mn-cs"/>
            </a:endParaRPr>
          </a:p>
          <a:p>
            <a:pPr marL="0" marR="0" lvl="0" indent="0" algn="l" defTabSz="914400" rtl="0" eaLnBrk="1" fontAlgn="auto" latinLnBrk="0" hangingPunct="1">
              <a:lnSpc>
                <a:spcPct val="100000"/>
              </a:lnSpc>
              <a:spcBef>
                <a:spcPts val="1200"/>
              </a:spcBef>
              <a:spcAft>
                <a:spcPts val="0"/>
              </a:spcAft>
              <a:buClrTx/>
              <a:buSzPct val="60000"/>
              <a:buFont typeface="Wingdings" panose="05000000000000000000" pitchFamily="2" charset="2"/>
              <a:buNone/>
              <a:tabLst/>
              <a:defRPr/>
            </a:pPr>
            <a:r>
              <a:rPr kumimoji="1" lang="en-US" altLang="zh-CN" sz="2000" b="0" i="0" u="none" strike="noStrike" kern="1200" cap="none" spc="0" normalizeH="0" baseline="0" noProof="0" dirty="0">
                <a:ln>
                  <a:noFill/>
                </a:ln>
                <a:solidFill>
                  <a:prstClr val="black"/>
                </a:solidFill>
                <a:effectLst/>
                <a:uLnTx/>
                <a:uFillTx/>
                <a:latin typeface="微软雅黑"/>
                <a:ea typeface="微软雅黑"/>
                <a:cs typeface="+mn-cs"/>
              </a:rPr>
              <a:t>SAM </a:t>
            </a:r>
            <a:r>
              <a:rPr kumimoji="1" lang="zh-CN" altLang="en-US" sz="2000" b="0" i="0" u="none" strike="noStrike" kern="1200" cap="none" spc="0" normalizeH="0" baseline="0" noProof="0" dirty="0">
                <a:ln>
                  <a:noFill/>
                </a:ln>
                <a:solidFill>
                  <a:prstClr val="black"/>
                </a:solidFill>
                <a:effectLst/>
                <a:uLnTx/>
                <a:uFillTx/>
                <a:latin typeface="微软雅黑"/>
                <a:ea typeface="微软雅黑"/>
                <a:cs typeface="+mn-cs"/>
              </a:rPr>
              <a:t>是一个提示型模型，其在 </a:t>
            </a:r>
            <a:r>
              <a:rPr kumimoji="1" lang="en-US" altLang="zh-CN" sz="2000" b="1" i="0" u="none" strike="noStrike" kern="1200" cap="none" spc="0" normalizeH="0" baseline="0" noProof="0" dirty="0">
                <a:ln>
                  <a:noFill/>
                </a:ln>
                <a:solidFill>
                  <a:prstClr val="black"/>
                </a:solidFill>
                <a:effectLst/>
                <a:uLnTx/>
                <a:uFillTx/>
                <a:latin typeface="微软雅黑"/>
                <a:ea typeface="微软雅黑"/>
                <a:cs typeface="+mn-cs"/>
              </a:rPr>
              <a:t>1100 </a:t>
            </a:r>
            <a:r>
              <a:rPr kumimoji="1" lang="zh-CN" altLang="en-US" sz="2000" b="1" i="0" u="none" strike="noStrike" kern="1200" cap="none" spc="0" normalizeH="0" baseline="0" noProof="0" dirty="0">
                <a:ln>
                  <a:noFill/>
                </a:ln>
                <a:solidFill>
                  <a:prstClr val="black"/>
                </a:solidFill>
                <a:effectLst/>
                <a:uLnTx/>
                <a:uFillTx/>
                <a:latin typeface="微软雅黑"/>
                <a:ea typeface="微软雅黑"/>
                <a:cs typeface="+mn-cs"/>
              </a:rPr>
              <a:t>万张</a:t>
            </a:r>
            <a:r>
              <a:rPr kumimoji="1" lang="zh-CN" altLang="en-US" sz="2000" b="0" i="0" u="none" strike="noStrike" kern="1200" cap="none" spc="0" normalizeH="0" baseline="0" noProof="0" dirty="0">
                <a:ln>
                  <a:noFill/>
                </a:ln>
                <a:solidFill>
                  <a:prstClr val="black"/>
                </a:solidFill>
                <a:effectLst/>
                <a:uLnTx/>
                <a:uFillTx/>
                <a:latin typeface="微软雅黑"/>
                <a:ea typeface="微软雅黑"/>
                <a:cs typeface="+mn-cs"/>
              </a:rPr>
              <a:t>图像上训练了超过 </a:t>
            </a:r>
            <a:r>
              <a:rPr kumimoji="1" lang="en-US" altLang="zh-CN" sz="2000" b="0" i="0" u="none" strike="noStrike" kern="1200" cap="none" spc="0" normalizeH="0" baseline="0" noProof="0" dirty="0">
                <a:ln>
                  <a:noFill/>
                </a:ln>
                <a:solidFill>
                  <a:prstClr val="black"/>
                </a:solidFill>
                <a:effectLst/>
                <a:uLnTx/>
                <a:uFillTx/>
                <a:latin typeface="微软雅黑"/>
                <a:ea typeface="微软雅黑"/>
                <a:cs typeface="+mn-cs"/>
              </a:rPr>
              <a:t>10 </a:t>
            </a:r>
            <a:r>
              <a:rPr kumimoji="1" lang="zh-CN" altLang="en-US" sz="2000" b="0" i="0" u="none" strike="noStrike" kern="1200" cap="none" spc="0" normalizeH="0" baseline="0" noProof="0" dirty="0">
                <a:ln>
                  <a:noFill/>
                </a:ln>
                <a:solidFill>
                  <a:prstClr val="black"/>
                </a:solidFill>
                <a:effectLst/>
                <a:uLnTx/>
                <a:uFillTx/>
                <a:latin typeface="微软雅黑"/>
                <a:ea typeface="微软雅黑"/>
                <a:cs typeface="+mn-cs"/>
              </a:rPr>
              <a:t>亿个掩码。</a:t>
            </a:r>
            <a:endParaRPr kumimoji="1" lang="en-US" altLang="zh-CN" sz="2000" b="0" i="0" u="none" strike="noStrike" kern="1200" cap="none" spc="0" normalizeH="0" baseline="0" noProof="0" dirty="0">
              <a:ln>
                <a:noFill/>
              </a:ln>
              <a:solidFill>
                <a:prstClr val="black"/>
              </a:solidFill>
              <a:effectLst/>
              <a:uLnTx/>
              <a:uFillTx/>
              <a:latin typeface="微软雅黑"/>
              <a:ea typeface="微软雅黑"/>
              <a:cs typeface="+mn-cs"/>
            </a:endParaRPr>
          </a:p>
          <a:p>
            <a:pPr marL="0" marR="0" lvl="0" indent="0" algn="l" defTabSz="914400" rtl="0" eaLnBrk="1" fontAlgn="auto" latinLnBrk="0" hangingPunct="1">
              <a:lnSpc>
                <a:spcPct val="100000"/>
              </a:lnSpc>
              <a:spcBef>
                <a:spcPts val="1200"/>
              </a:spcBef>
              <a:spcAft>
                <a:spcPts val="0"/>
              </a:spcAft>
              <a:buClrTx/>
              <a:buSzPct val="60000"/>
              <a:buFont typeface="Wingdings" panose="05000000000000000000" pitchFamily="2" charset="2"/>
              <a:buNone/>
              <a:tabLst/>
              <a:defRPr/>
            </a:pPr>
            <a:endParaRPr kumimoji="1" lang="en-US" altLang="zh-CN" sz="2000" b="0" i="0" u="none" strike="noStrike" kern="1200" cap="none" spc="0" normalizeH="0" baseline="0" noProof="0" dirty="0">
              <a:ln>
                <a:noFill/>
              </a:ln>
              <a:solidFill>
                <a:prstClr val="black"/>
              </a:solidFill>
              <a:effectLst/>
              <a:uLnTx/>
              <a:uFillTx/>
              <a:latin typeface="微软雅黑"/>
              <a:ea typeface="微软雅黑"/>
              <a:cs typeface="+mn-cs"/>
            </a:endParaRPr>
          </a:p>
          <a:p>
            <a:pPr marL="0" marR="0" lvl="0" indent="0" algn="l" defTabSz="914400" rtl="0" eaLnBrk="1" fontAlgn="auto" latinLnBrk="0" hangingPunct="1">
              <a:lnSpc>
                <a:spcPct val="100000"/>
              </a:lnSpc>
              <a:spcBef>
                <a:spcPts val="1200"/>
              </a:spcBef>
              <a:spcAft>
                <a:spcPts val="0"/>
              </a:spcAft>
              <a:buClrTx/>
              <a:buSzPct val="60000"/>
              <a:buFont typeface="Wingdings" panose="05000000000000000000" pitchFamily="2" charset="2"/>
              <a:buNone/>
              <a:tabLst/>
              <a:defRPr/>
            </a:pPr>
            <a:r>
              <a:rPr kumimoji="1" lang="en-US" altLang="zh-CN" sz="2000" b="0" i="0" u="none" strike="noStrike" kern="1200" cap="none" spc="0" normalizeH="0" baseline="0" noProof="0" dirty="0">
                <a:ln>
                  <a:noFill/>
                </a:ln>
                <a:solidFill>
                  <a:prstClr val="black"/>
                </a:solidFill>
                <a:effectLst/>
                <a:uLnTx/>
                <a:uFillTx/>
                <a:latin typeface="微软雅黑"/>
                <a:ea typeface="微软雅黑"/>
                <a:cs typeface="+mn-cs"/>
              </a:rPr>
              <a:t>YOLOv8</a:t>
            </a:r>
            <a:r>
              <a:rPr kumimoji="1" lang="zh-CN" altLang="en-US" sz="2000" b="0" i="0" u="none" strike="noStrike" kern="1200" cap="none" spc="0" normalizeH="0" baseline="0" noProof="0" dirty="0">
                <a:ln>
                  <a:noFill/>
                </a:ln>
                <a:solidFill>
                  <a:prstClr val="black"/>
                </a:solidFill>
                <a:effectLst/>
                <a:uLnTx/>
                <a:uFillTx/>
                <a:latin typeface="微软雅黑"/>
                <a:ea typeface="微软雅黑"/>
                <a:cs typeface="+mn-cs"/>
              </a:rPr>
              <a:t>：在</a:t>
            </a:r>
            <a:r>
              <a:rPr kumimoji="1" lang="en-US" altLang="zh-CN" sz="2000" b="0" i="0" u="none" strike="noStrike" kern="1200" cap="none" spc="0" normalizeH="0" baseline="0" noProof="0" dirty="0">
                <a:ln>
                  <a:noFill/>
                </a:ln>
                <a:solidFill>
                  <a:prstClr val="black"/>
                </a:solidFill>
                <a:effectLst/>
                <a:uLnTx/>
                <a:uFillTx/>
                <a:latin typeface="微软雅黑"/>
                <a:ea typeface="微软雅黑"/>
                <a:cs typeface="+mn-cs"/>
              </a:rPr>
              <a:t>11</a:t>
            </a:r>
            <a:r>
              <a:rPr kumimoji="1" lang="zh-CN" altLang="en-US" sz="2000" b="0" i="0" u="none" strike="noStrike" kern="1200" cap="none" spc="0" normalizeH="0" baseline="0" noProof="0" dirty="0">
                <a:ln>
                  <a:noFill/>
                </a:ln>
                <a:solidFill>
                  <a:prstClr val="black"/>
                </a:solidFill>
                <a:effectLst/>
                <a:uLnTx/>
                <a:uFillTx/>
                <a:latin typeface="微软雅黑"/>
                <a:ea typeface="微软雅黑"/>
                <a:cs typeface="+mn-cs"/>
              </a:rPr>
              <a:t>万张图像上训练</a:t>
            </a:r>
          </a:p>
        </p:txBody>
      </p:sp>
      <p:pic>
        <p:nvPicPr>
          <p:cNvPr id="3" name="图片 2"/>
          <p:cNvPicPr>
            <a:picLocks noChangeAspect="1"/>
          </p:cNvPicPr>
          <p:nvPr/>
        </p:nvPicPr>
        <p:blipFill>
          <a:blip r:embed="rId3"/>
          <a:stretch>
            <a:fillRect/>
          </a:stretch>
        </p:blipFill>
        <p:spPr>
          <a:xfrm>
            <a:off x="7199456" y="1073423"/>
            <a:ext cx="4844762" cy="5323914"/>
          </a:xfrm>
          <a:prstGeom prst="rect">
            <a:avLst/>
          </a:prstGeom>
        </p:spPr>
      </p:pic>
    </p:spTree>
  </p:cSld>
  <p:clrMapOvr>
    <a:masterClrMapping/>
  </p:clrMapOvr>
  <p:transition advTm="101971"/>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83185" y="894715"/>
            <a:ext cx="6765290" cy="4159885"/>
          </a:xfrm>
        </p:spPr>
        <p:txBody>
          <a:bodyPr>
            <a:noAutofit/>
          </a:bodyPr>
          <a:lstStyle/>
          <a:p>
            <a:pPr marL="0" indent="0">
              <a:buNone/>
            </a:pPr>
            <a:r>
              <a:rPr kumimoji="1" lang="zh-CN" altLang="en-US" sz="2400" b="1" dirty="0">
                <a:solidFill>
                  <a:schemeClr val="tx1"/>
                </a:solidFill>
                <a:latin typeface="+mj-ea"/>
                <a:ea typeface="+mj-ea"/>
              </a:rPr>
              <a:t>数据引擎</a:t>
            </a:r>
            <a:r>
              <a:rPr kumimoji="1" lang="zh-CN" altLang="en-US" sz="2400" dirty="0">
                <a:solidFill>
                  <a:schemeClr val="tx1"/>
                </a:solidFill>
                <a:latin typeface="+mj-ea"/>
                <a:ea typeface="+mj-ea"/>
              </a:rPr>
              <a:t>：迭代模型辅助收集数据和新收集数据改进模型</a:t>
            </a:r>
            <a:endParaRPr kumimoji="1" lang="en-US" altLang="zh-CN" sz="2400" dirty="0">
              <a:solidFill>
                <a:schemeClr val="tx1"/>
              </a:solidFill>
              <a:latin typeface="+mj-ea"/>
              <a:ea typeface="+mj-ea"/>
            </a:endParaRPr>
          </a:p>
          <a:p>
            <a:pPr marL="0" indent="0">
              <a:buNone/>
            </a:pPr>
            <a:r>
              <a:rPr kumimoji="1" lang="en-US" altLang="zh-CN" sz="2400" dirty="0">
                <a:solidFill>
                  <a:schemeClr val="tx1"/>
                </a:solidFill>
                <a:latin typeface="+mj-ea"/>
                <a:ea typeface="+mj-ea"/>
              </a:rPr>
              <a:t>Assisted-manual:</a:t>
            </a:r>
          </a:p>
          <a:p>
            <a:r>
              <a:rPr kumimoji="1" lang="zh-CN" altLang="en-US" sz="2000" dirty="0">
                <a:solidFill>
                  <a:schemeClr val="tx1"/>
                </a:solidFill>
                <a:latin typeface="+mj-ea"/>
                <a:ea typeface="+mj-ea"/>
              </a:rPr>
              <a:t>第一阶段， </a:t>
            </a:r>
            <a:r>
              <a:rPr kumimoji="1" lang="en-US" altLang="zh-CN" sz="2000" dirty="0">
                <a:solidFill>
                  <a:schemeClr val="tx1"/>
                </a:solidFill>
                <a:latin typeface="+mj-ea"/>
                <a:ea typeface="+mj-ea"/>
              </a:rPr>
              <a:t>SAM</a:t>
            </a:r>
            <a:r>
              <a:rPr kumimoji="1" lang="zh-CN" altLang="en-US" sz="2000" dirty="0">
                <a:solidFill>
                  <a:schemeClr val="tx1"/>
                </a:solidFill>
                <a:latin typeface="+mj-ea"/>
                <a:ea typeface="+mj-ea"/>
              </a:rPr>
              <a:t>先在公开的数据集上训练，再用新增的，专业人员标注的</a:t>
            </a:r>
            <a:r>
              <a:rPr kumimoji="1" lang="en-US" altLang="zh-CN" sz="2000" dirty="0">
                <a:solidFill>
                  <a:schemeClr val="tx1"/>
                </a:solidFill>
                <a:latin typeface="+mj-ea"/>
                <a:ea typeface="+mj-ea"/>
              </a:rPr>
              <a:t>mask</a:t>
            </a:r>
            <a:r>
              <a:rPr kumimoji="1" lang="zh-CN" altLang="en-US" sz="2000" dirty="0">
                <a:solidFill>
                  <a:schemeClr val="tx1"/>
                </a:solidFill>
                <a:latin typeface="+mj-ea"/>
                <a:ea typeface="+mj-ea"/>
              </a:rPr>
              <a:t>训练。</a:t>
            </a:r>
            <a:endParaRPr kumimoji="1" lang="en-US" altLang="zh-CN" sz="2000" dirty="0">
              <a:solidFill>
                <a:schemeClr val="tx1"/>
              </a:solidFill>
              <a:latin typeface="+mj-ea"/>
              <a:ea typeface="+mj-ea"/>
            </a:endParaRPr>
          </a:p>
          <a:p>
            <a:pPr marL="0" indent="0">
              <a:buNone/>
            </a:pPr>
            <a:r>
              <a:rPr kumimoji="1" lang="en-US" altLang="zh-CN" sz="2400" dirty="0">
                <a:solidFill>
                  <a:schemeClr val="tx1"/>
                </a:solidFill>
                <a:latin typeface="+mj-ea"/>
                <a:ea typeface="+mj-ea"/>
              </a:rPr>
              <a:t>Semi-automatic</a:t>
            </a:r>
            <a:r>
              <a:rPr kumimoji="1" lang="zh-CN" altLang="en-US" sz="2400" dirty="0">
                <a:solidFill>
                  <a:schemeClr val="tx1"/>
                </a:solidFill>
                <a:latin typeface="+mj-ea"/>
                <a:ea typeface="+mj-ea"/>
              </a:rPr>
              <a:t>：</a:t>
            </a:r>
            <a:endParaRPr kumimoji="1" lang="en-US" altLang="zh-CN" sz="2400" dirty="0">
              <a:solidFill>
                <a:schemeClr val="tx1"/>
              </a:solidFill>
              <a:latin typeface="+mj-ea"/>
              <a:ea typeface="+mj-ea"/>
            </a:endParaRPr>
          </a:p>
          <a:p>
            <a:r>
              <a:rPr kumimoji="1" lang="zh-CN" altLang="en-US" sz="2000" dirty="0">
                <a:solidFill>
                  <a:schemeClr val="tx1"/>
                </a:solidFill>
                <a:latin typeface="+mj-ea"/>
                <a:ea typeface="+mj-ea"/>
              </a:rPr>
              <a:t>第二阶段的目标是增加</a:t>
            </a:r>
            <a:r>
              <a:rPr kumimoji="1" lang="en-US" altLang="zh-CN" sz="2000" dirty="0">
                <a:solidFill>
                  <a:schemeClr val="tx1"/>
                </a:solidFill>
                <a:latin typeface="+mj-ea"/>
                <a:ea typeface="+mj-ea"/>
              </a:rPr>
              <a:t>mask</a:t>
            </a:r>
            <a:r>
              <a:rPr kumimoji="1" lang="zh-CN" altLang="en-US" sz="2000" dirty="0">
                <a:solidFill>
                  <a:schemeClr val="tx1"/>
                </a:solidFill>
                <a:latin typeface="+mj-ea"/>
                <a:ea typeface="+mj-ea"/>
              </a:rPr>
              <a:t>多样性，</a:t>
            </a:r>
            <a:r>
              <a:rPr kumimoji="1" lang="en-US" altLang="zh-CN" sz="2000" dirty="0">
                <a:solidFill>
                  <a:schemeClr val="tx1"/>
                </a:solidFill>
                <a:latin typeface="+mj-ea"/>
                <a:ea typeface="+mj-ea"/>
              </a:rPr>
              <a:t>SAM</a:t>
            </a:r>
            <a:r>
              <a:rPr kumimoji="1" lang="zh-CN" altLang="en-US" sz="2000" dirty="0">
                <a:solidFill>
                  <a:schemeClr val="tx1"/>
                </a:solidFill>
                <a:latin typeface="+mj-ea"/>
                <a:ea typeface="+mj-ea"/>
              </a:rPr>
              <a:t>自动检测出可信的</a:t>
            </a:r>
            <a:r>
              <a:rPr kumimoji="1" lang="en-US" altLang="zh-CN" sz="2000" dirty="0">
                <a:solidFill>
                  <a:schemeClr val="tx1"/>
                </a:solidFill>
                <a:latin typeface="+mj-ea"/>
                <a:ea typeface="+mj-ea"/>
              </a:rPr>
              <a:t>mask,</a:t>
            </a:r>
            <a:r>
              <a:rPr kumimoji="1" lang="zh-CN" altLang="en-US" sz="2000" dirty="0">
                <a:solidFill>
                  <a:schemeClr val="tx1"/>
                </a:solidFill>
                <a:latin typeface="+mj-ea"/>
                <a:ea typeface="+mj-ea"/>
              </a:rPr>
              <a:t>标注人员标注未被检测到的对象。用新的数据继续训练。</a:t>
            </a:r>
            <a:endParaRPr kumimoji="1" lang="en-US" altLang="zh-CN" sz="2000" dirty="0">
              <a:solidFill>
                <a:schemeClr val="tx1"/>
              </a:solidFill>
              <a:latin typeface="+mj-ea"/>
              <a:ea typeface="+mj-ea"/>
            </a:endParaRPr>
          </a:p>
          <a:p>
            <a:r>
              <a:rPr lang="en-US" altLang="zh-CN" sz="2400" dirty="0">
                <a:solidFill>
                  <a:prstClr val="black"/>
                </a:solidFill>
                <a:latin typeface="+mj-ea"/>
                <a:ea typeface="+mj-ea"/>
              </a:rPr>
              <a:t>fully automatic:</a:t>
            </a:r>
          </a:p>
          <a:p>
            <a:r>
              <a:rPr kumimoji="1" lang="zh-CN" altLang="en-US" sz="2000" dirty="0">
                <a:solidFill>
                  <a:schemeClr val="tx1"/>
                </a:solidFill>
                <a:latin typeface="+mj-ea"/>
              </a:rPr>
              <a:t>在最后阶段，我们使用规则的前景点网格提示</a:t>
            </a:r>
            <a:r>
              <a:rPr kumimoji="1" lang="en-US" altLang="zh-CN" sz="2000" dirty="0">
                <a:solidFill>
                  <a:schemeClr val="tx1"/>
                </a:solidFill>
                <a:latin typeface="+mj-ea"/>
              </a:rPr>
              <a:t>SAM</a:t>
            </a:r>
            <a:r>
              <a:rPr kumimoji="1" lang="zh-CN" altLang="en-US" sz="2000" dirty="0">
                <a:solidFill>
                  <a:schemeClr val="tx1"/>
                </a:solidFill>
                <a:latin typeface="+mj-ea"/>
              </a:rPr>
              <a:t>，平均每张原始图像产生约</a:t>
            </a:r>
            <a:r>
              <a:rPr kumimoji="1" lang="en-US" altLang="zh-CN" sz="2000" dirty="0">
                <a:solidFill>
                  <a:schemeClr val="tx1"/>
                </a:solidFill>
                <a:latin typeface="+mj-ea"/>
              </a:rPr>
              <a:t>100</a:t>
            </a:r>
            <a:r>
              <a:rPr kumimoji="1" lang="zh-CN" altLang="en-US" sz="2000" dirty="0">
                <a:solidFill>
                  <a:schemeClr val="tx1"/>
                </a:solidFill>
                <a:latin typeface="+mj-ea"/>
              </a:rPr>
              <a:t>个高质量掩码。应用到收集的所有图像上得到数据集</a:t>
            </a:r>
            <a:r>
              <a:rPr kumimoji="1" sz="2000" dirty="0">
                <a:solidFill>
                  <a:schemeClr val="tx1"/>
                </a:solidFill>
                <a:latin typeface="+mj-ea"/>
                <a:sym typeface="+mn-ea"/>
              </a:rPr>
              <a:t>（</a:t>
            </a:r>
            <a:r>
              <a:rPr kumimoji="1" lang="en-US" altLang="zh-CN" sz="2000" dirty="0">
                <a:solidFill>
                  <a:schemeClr val="tx1"/>
                </a:solidFill>
                <a:latin typeface="+mj-ea"/>
                <a:sym typeface="+mn-ea"/>
              </a:rPr>
              <a:t>1100</a:t>
            </a:r>
            <a:r>
              <a:rPr kumimoji="1" sz="2000" dirty="0">
                <a:solidFill>
                  <a:schemeClr val="tx1"/>
                </a:solidFill>
                <a:latin typeface="+mj-ea"/>
                <a:sym typeface="+mn-ea"/>
              </a:rPr>
              <a:t>万</a:t>
            </a:r>
            <a:r>
              <a:rPr kumimoji="1" lang="en-US" altLang="zh-CN" sz="2000" dirty="0">
                <a:solidFill>
                  <a:schemeClr val="tx1"/>
                </a:solidFill>
                <a:latin typeface="+mj-ea"/>
                <a:sym typeface="+mn-ea"/>
              </a:rPr>
              <a:t>)</a:t>
            </a:r>
            <a:r>
              <a:rPr kumimoji="1" lang="zh-CN" altLang="en-US" sz="2000" dirty="0">
                <a:solidFill>
                  <a:schemeClr val="tx1"/>
                </a:solidFill>
                <a:latin typeface="+mj-ea"/>
              </a:rPr>
              <a:t>。</a:t>
            </a:r>
            <a:endParaRPr lang="en-US" altLang="zh-CN" sz="2000" dirty="0">
              <a:solidFill>
                <a:prstClr val="black"/>
              </a:solidFill>
              <a:latin typeface="+mj-ea"/>
              <a:ea typeface="+mj-ea"/>
            </a:endParaRPr>
          </a:p>
          <a:p>
            <a:pPr marL="0" indent="0">
              <a:buNone/>
            </a:pPr>
            <a:endParaRPr kumimoji="1" lang="zh-CN" altLang="en-US" sz="3600" dirty="0">
              <a:latin typeface="+mj-ea"/>
              <a:ea typeface="+mj-ea"/>
            </a:endParaRPr>
          </a:p>
        </p:txBody>
      </p:sp>
      <p:sp>
        <p:nvSpPr>
          <p:cNvPr id="3" name="标题 2"/>
          <p:cNvSpPr>
            <a:spLocks noGrp="1"/>
          </p:cNvSpPr>
          <p:nvPr>
            <p:ph type="title"/>
          </p:nvPr>
        </p:nvSpPr>
        <p:spPr>
          <a:xfrm>
            <a:off x="1351603" y="79634"/>
            <a:ext cx="8208913" cy="663575"/>
          </a:xfrm>
        </p:spPr>
        <p:txBody>
          <a:bodyPr/>
          <a:lstStyle/>
          <a:p>
            <a:r>
              <a:rPr kumimoji="1" lang="zh-CN" altLang="en-US" dirty="0"/>
              <a:t>数据：</a:t>
            </a:r>
            <a:r>
              <a:rPr kumimoji="1" lang="en-US" altLang="zh-CN" dirty="0"/>
              <a:t>Data Engine &amp; Dataset</a:t>
            </a:r>
            <a:endParaRPr kumimoji="1" lang="zh-CN" altLang="en-US" dirty="0"/>
          </a:p>
        </p:txBody>
      </p:sp>
      <p:pic>
        <p:nvPicPr>
          <p:cNvPr id="4" name="图片 3"/>
          <p:cNvPicPr>
            <a:picLocks noChangeAspect="1"/>
          </p:cNvPicPr>
          <p:nvPr/>
        </p:nvPicPr>
        <p:blipFill>
          <a:blip r:embed="rId3"/>
          <a:stretch>
            <a:fillRect/>
          </a:stretch>
        </p:blipFill>
        <p:spPr>
          <a:xfrm>
            <a:off x="6848475" y="1156854"/>
            <a:ext cx="5343525" cy="3657600"/>
          </a:xfrm>
          <a:prstGeom prst="rect">
            <a:avLst/>
          </a:prstGeom>
        </p:spPr>
      </p:pic>
    </p:spTree>
  </p:cSld>
  <p:clrMapOvr>
    <a:masterClrMapping/>
  </p:clrMapOvr>
  <p:transition advTm="64781"/>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8BA1ED-02D4-5D54-0BA6-51F036037BB8}"/>
              </a:ext>
            </a:extLst>
          </p:cNvPr>
          <p:cNvSpPr>
            <a:spLocks noGrp="1"/>
          </p:cNvSpPr>
          <p:nvPr>
            <p:ph type="title"/>
          </p:nvPr>
        </p:nvSpPr>
        <p:spPr>
          <a:xfrm>
            <a:off x="646901" y="136525"/>
            <a:ext cx="9691277" cy="595630"/>
          </a:xfrm>
        </p:spPr>
        <p:txBody>
          <a:bodyPr>
            <a:normAutofit fontScale="90000"/>
          </a:bodyPr>
          <a:lstStyle/>
          <a:p>
            <a:r>
              <a:rPr lang="en-US" altLang="zh-CN"/>
              <a:t>GPT-4</a:t>
            </a:r>
            <a:r>
              <a:rPr lang="zh-CN" altLang="en-US"/>
              <a:t> </a:t>
            </a:r>
            <a:r>
              <a:rPr lang="en-US" altLang="zh-CN"/>
              <a:t>&amp;</a:t>
            </a:r>
            <a:r>
              <a:rPr lang="zh-CN" altLang="en-US"/>
              <a:t> 大模型</a:t>
            </a:r>
            <a:endParaRPr lang="zh-CN" altLang="en-US" dirty="0"/>
          </a:p>
        </p:txBody>
      </p:sp>
      <p:sp>
        <p:nvSpPr>
          <p:cNvPr id="3" name="文本框 2">
            <a:extLst>
              <a:ext uri="{FF2B5EF4-FFF2-40B4-BE49-F238E27FC236}">
                <a16:creationId xmlns:a16="http://schemas.microsoft.com/office/drawing/2014/main" id="{F6320208-8727-8EC0-41CA-142F017C271F}"/>
              </a:ext>
            </a:extLst>
          </p:cNvPr>
          <p:cNvSpPr txBox="1"/>
          <p:nvPr/>
        </p:nvSpPr>
        <p:spPr>
          <a:xfrm>
            <a:off x="1075698" y="1063076"/>
            <a:ext cx="11116302" cy="400110"/>
          </a:xfrm>
          <a:prstGeom prst="rect">
            <a:avLst/>
          </a:prstGeom>
          <a:noFill/>
        </p:spPr>
        <p:txBody>
          <a:bodyPr wrap="square">
            <a:spAutoFit/>
          </a:bodyPr>
          <a:lstStyle/>
          <a:p>
            <a:r>
              <a:rPr lang="zh-CN" altLang="en-US" sz="200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GPT</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-4在</a:t>
            </a:r>
            <a:r>
              <a:rPr lang="zh-CN" altLang="en-US" sz="200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所有自然语言处理下游任务上超过了专用</a:t>
            </a:r>
            <a:r>
              <a:rPr lang="en-US" altLang="zh-CN" sz="200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AI</a:t>
            </a:r>
            <a:r>
              <a:rPr lang="zh-CN" altLang="en-US" sz="200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模型，是通向通用人工智能的可能</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路径。</a:t>
            </a:r>
            <a:r>
              <a:rPr lang="en-US" altLang="zh-CN" sz="2000" baseline="30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1</a:t>
            </a:r>
            <a:endParaRPr lang="zh-CN" altLang="en-US" sz="2000" baseline="3000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pic>
        <p:nvPicPr>
          <p:cNvPr id="4" name="图片 3">
            <a:extLst>
              <a:ext uri="{FF2B5EF4-FFF2-40B4-BE49-F238E27FC236}">
                <a16:creationId xmlns:a16="http://schemas.microsoft.com/office/drawing/2014/main" id="{E1A18DFB-A74F-978A-8760-C6EB603B5A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6346" y="1119399"/>
            <a:ext cx="683461" cy="613021"/>
          </a:xfrm>
          <a:prstGeom prst="rect">
            <a:avLst/>
          </a:prstGeom>
        </p:spPr>
      </p:pic>
      <p:graphicFrame>
        <p:nvGraphicFramePr>
          <p:cNvPr id="6" name="图示 5">
            <a:extLst>
              <a:ext uri="{FF2B5EF4-FFF2-40B4-BE49-F238E27FC236}">
                <a16:creationId xmlns:a16="http://schemas.microsoft.com/office/drawing/2014/main" id="{AFE60F8B-76B4-1F3F-551B-FEE2FF4F76B3}"/>
              </a:ext>
            </a:extLst>
          </p:cNvPr>
          <p:cNvGraphicFramePr/>
          <p:nvPr>
            <p:extLst>
              <p:ext uri="{D42A27DB-BD31-4B8C-83A1-F6EECF244321}">
                <p14:modId xmlns:p14="http://schemas.microsoft.com/office/powerpoint/2010/main" val="3702354484"/>
              </p:ext>
            </p:extLst>
          </p:nvPr>
        </p:nvGraphicFramePr>
        <p:xfrm>
          <a:off x="5175272" y="5353932"/>
          <a:ext cx="6810375" cy="11875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文本框 6">
            <a:extLst>
              <a:ext uri="{FF2B5EF4-FFF2-40B4-BE49-F238E27FC236}">
                <a16:creationId xmlns:a16="http://schemas.microsoft.com/office/drawing/2014/main" id="{78D23AEF-24E3-75C2-AD8E-4DF110BE39DD}"/>
              </a:ext>
            </a:extLst>
          </p:cNvPr>
          <p:cNvSpPr txBox="1"/>
          <p:nvPr/>
        </p:nvSpPr>
        <p:spPr>
          <a:xfrm>
            <a:off x="3836442" y="5721542"/>
            <a:ext cx="1423604" cy="400110"/>
          </a:xfrm>
          <a:prstGeom prst="rect">
            <a:avLst/>
          </a:prstGeom>
          <a:noFill/>
        </p:spPr>
        <p:txBody>
          <a:bodyPr wrap="square" rtlCol="0">
            <a:spAutoFit/>
          </a:bodyPr>
          <a:lstStyle/>
          <a:p>
            <a:r>
              <a:rPr kumimoji="1" lang="zh-CN" altLang="en-US" sz="2000" b="1" dirty="0">
                <a:latin typeface="Microsoft YaHei" panose="020B0503020204020204" pitchFamily="34" charset="-122"/>
                <a:ea typeface="Microsoft YaHei" panose="020B0503020204020204" pitchFamily="34" charset="-122"/>
              </a:rPr>
              <a:t>可行路径：</a:t>
            </a:r>
          </a:p>
        </p:txBody>
      </p:sp>
      <p:pic>
        <p:nvPicPr>
          <p:cNvPr id="8" name="图片 7">
            <a:extLst>
              <a:ext uri="{FF2B5EF4-FFF2-40B4-BE49-F238E27FC236}">
                <a16:creationId xmlns:a16="http://schemas.microsoft.com/office/drawing/2014/main" id="{D5128DD3-5467-3C97-8ACD-908EA14C80A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101247" y="2578150"/>
            <a:ext cx="3670171" cy="1919194"/>
          </a:xfrm>
          <a:prstGeom prst="rect">
            <a:avLst/>
          </a:prstGeom>
        </p:spPr>
      </p:pic>
      <p:pic>
        <p:nvPicPr>
          <p:cNvPr id="11" name="图片 10">
            <a:extLst>
              <a:ext uri="{FF2B5EF4-FFF2-40B4-BE49-F238E27FC236}">
                <a16:creationId xmlns:a16="http://schemas.microsoft.com/office/drawing/2014/main" id="{4C6A2F59-8756-D794-CF10-0BF0E107BCA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93674" y="2453859"/>
            <a:ext cx="4191973" cy="2043486"/>
          </a:xfrm>
          <a:prstGeom prst="rect">
            <a:avLst/>
          </a:prstGeom>
        </p:spPr>
      </p:pic>
      <p:sp>
        <p:nvSpPr>
          <p:cNvPr id="12" name="文本框 11">
            <a:extLst>
              <a:ext uri="{FF2B5EF4-FFF2-40B4-BE49-F238E27FC236}">
                <a16:creationId xmlns:a16="http://schemas.microsoft.com/office/drawing/2014/main" id="{123C05A9-110B-C8AC-93BB-5343AD7C00AC}"/>
              </a:ext>
            </a:extLst>
          </p:cNvPr>
          <p:cNvSpPr txBox="1"/>
          <p:nvPr/>
        </p:nvSpPr>
        <p:spPr>
          <a:xfrm>
            <a:off x="6360521" y="4576237"/>
            <a:ext cx="3187339" cy="430374"/>
          </a:xfrm>
          <a:prstGeom prst="rect">
            <a:avLst/>
          </a:prstGeom>
          <a:noFill/>
        </p:spPr>
        <p:txBody>
          <a:bodyPr wrap="square">
            <a:spAutoFit/>
          </a:bodyPr>
          <a:lstStyle/>
          <a:p>
            <a:pPr marL="74295">
              <a:lnSpc>
                <a:spcPct val="120000"/>
              </a:lnSpc>
              <a:spcBef>
                <a:spcPts val="600"/>
              </a:spcBef>
            </a:pPr>
            <a:r>
              <a:rPr kumimoji="1" lang="zh-CN" altLang="en-US" sz="2000">
                <a:latin typeface="微软雅黑" panose="020B0503020204020204" pitchFamily="34" charset="-122"/>
                <a:ea typeface="微软雅黑" panose="020B0503020204020204" pitchFamily="34" charset="-122"/>
              </a:rPr>
              <a:t>大模型涌现的特殊能力</a:t>
            </a:r>
            <a:endParaRPr kumimoji="1" lang="zh-CN" altLang="en-US" sz="2000" dirty="0">
              <a:solidFill>
                <a:srgbClr val="FF2600"/>
              </a:solidFill>
              <a:latin typeface="微软雅黑" panose="020B0503020204020204" pitchFamily="34" charset="-122"/>
              <a:ea typeface="微软雅黑" panose="020B0503020204020204" pitchFamily="34" charset="-122"/>
            </a:endParaRPr>
          </a:p>
        </p:txBody>
      </p:sp>
      <p:sp>
        <p:nvSpPr>
          <p:cNvPr id="18" name="矩形 17">
            <a:extLst>
              <a:ext uri="{FF2B5EF4-FFF2-40B4-BE49-F238E27FC236}">
                <a16:creationId xmlns:a16="http://schemas.microsoft.com/office/drawing/2014/main" id="{8D47EAA6-133C-E725-B1B7-926BE8EEFE67}"/>
              </a:ext>
            </a:extLst>
          </p:cNvPr>
          <p:cNvSpPr/>
          <p:nvPr/>
        </p:nvSpPr>
        <p:spPr>
          <a:xfrm>
            <a:off x="4101247" y="2453859"/>
            <a:ext cx="3692427" cy="2043486"/>
          </a:xfrm>
          <a:prstGeom prst="rect">
            <a:avLst/>
          </a:prstGeom>
          <a:solidFill>
            <a:schemeClr val="accent1">
              <a:alpha val="50000"/>
            </a:schemeClr>
          </a:soli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EAA46B9A-E378-DD20-D91F-E170DAAB1F2E}"/>
              </a:ext>
            </a:extLst>
          </p:cNvPr>
          <p:cNvSpPr txBox="1"/>
          <p:nvPr/>
        </p:nvSpPr>
        <p:spPr>
          <a:xfrm>
            <a:off x="3992285" y="2986760"/>
            <a:ext cx="3888093" cy="1018099"/>
          </a:xfrm>
          <a:prstGeom prst="rect">
            <a:avLst/>
          </a:prstGeom>
          <a:noFill/>
        </p:spPr>
        <p:txBody>
          <a:bodyPr wrap="square">
            <a:spAutoFit/>
          </a:bodyPr>
          <a:lstStyle/>
          <a:p>
            <a:pPr marL="74295" algn="ctr">
              <a:lnSpc>
                <a:spcPct val="120000"/>
              </a:lnSpc>
              <a:spcBef>
                <a:spcPts val="600"/>
              </a:spcBef>
            </a:pPr>
            <a:r>
              <a:rPr kumimoji="1" lang="en-US" altLang="zh-CN" sz="2400" b="1">
                <a:solidFill>
                  <a:schemeClr val="bg1"/>
                </a:solidFill>
                <a:effectLst>
                  <a:glow rad="63500">
                    <a:schemeClr val="accent6">
                      <a:satMod val="175000"/>
                      <a:alpha val="40000"/>
                    </a:schemeClr>
                  </a:glow>
                  <a:outerShdw blurRad="38100" dist="38100" dir="2700000" algn="tl">
                    <a:srgbClr val="C0C0C0"/>
                  </a:outerShdw>
                </a:effectLst>
                <a:latin typeface="微软雅黑" panose="020B0503020204020204" pitchFamily="34" charset="-122"/>
                <a:ea typeface="微软雅黑" panose="020B0503020204020204" pitchFamily="34" charset="-122"/>
              </a:rPr>
              <a:t>In-Context</a:t>
            </a:r>
            <a:r>
              <a:rPr kumimoji="1" lang="zh-CN" altLang="en-US" sz="2400" b="1">
                <a:solidFill>
                  <a:schemeClr val="bg1"/>
                </a:solidFill>
                <a:effectLst>
                  <a:glow rad="63500">
                    <a:schemeClr val="accent6">
                      <a:satMod val="175000"/>
                      <a:alpha val="40000"/>
                    </a:schemeClr>
                  </a:glow>
                  <a:outerShdw blurRad="38100" dist="38100" dir="2700000" algn="tl">
                    <a:srgbClr val="C0C0C0"/>
                  </a:outerShdw>
                </a:effectLst>
                <a:latin typeface="微软雅黑" panose="020B0503020204020204" pitchFamily="34" charset="-122"/>
                <a:ea typeface="微软雅黑" panose="020B0503020204020204" pitchFamily="34" charset="-122"/>
              </a:rPr>
              <a:t> </a:t>
            </a:r>
            <a:r>
              <a:rPr kumimoji="1" lang="en-US" altLang="zh-CN" sz="2400" b="1">
                <a:solidFill>
                  <a:schemeClr val="bg1"/>
                </a:solidFill>
                <a:effectLst>
                  <a:glow rad="63500">
                    <a:schemeClr val="accent6">
                      <a:satMod val="175000"/>
                      <a:alpha val="40000"/>
                    </a:schemeClr>
                  </a:glow>
                  <a:outerShdw blurRad="38100" dist="38100" dir="2700000" algn="tl">
                    <a:srgbClr val="C0C0C0"/>
                  </a:outerShdw>
                </a:effectLst>
                <a:latin typeface="微软雅黑" panose="020B0503020204020204" pitchFamily="34" charset="-122"/>
                <a:ea typeface="微软雅黑" panose="020B0503020204020204" pitchFamily="34" charset="-122"/>
              </a:rPr>
              <a:t>Learning</a:t>
            </a:r>
          </a:p>
          <a:p>
            <a:pPr marL="74295" algn="ctr">
              <a:lnSpc>
                <a:spcPct val="120000"/>
              </a:lnSpc>
              <a:spcBef>
                <a:spcPts val="600"/>
              </a:spcBef>
            </a:pPr>
            <a:r>
              <a:rPr kumimoji="1" lang="en-US" altLang="zh-CN" sz="2400" b="1">
                <a:solidFill>
                  <a:schemeClr val="bg1"/>
                </a:solidFill>
                <a:effectLst>
                  <a:glow rad="63500">
                    <a:schemeClr val="accent6">
                      <a:satMod val="175000"/>
                      <a:alpha val="40000"/>
                    </a:schemeClr>
                  </a:glow>
                  <a:outerShdw blurRad="38100" dist="38100" dir="2700000" algn="tl">
                    <a:srgbClr val="C0C0C0"/>
                  </a:outerShdw>
                </a:effectLst>
                <a:latin typeface="微软雅黑" panose="020B0503020204020204" pitchFamily="34" charset="-122"/>
                <a:ea typeface="微软雅黑" panose="020B0503020204020204" pitchFamily="34" charset="-122"/>
              </a:rPr>
              <a:t>(</a:t>
            </a:r>
            <a:r>
              <a:rPr kumimoji="1" lang="zh-CN" altLang="en-US" sz="2400" b="1" dirty="0">
                <a:solidFill>
                  <a:schemeClr val="bg1"/>
                </a:solidFill>
                <a:effectLst>
                  <a:glow rad="63500">
                    <a:schemeClr val="accent6">
                      <a:satMod val="175000"/>
                      <a:alpha val="40000"/>
                    </a:schemeClr>
                  </a:glow>
                  <a:outerShdw blurRad="38100" dist="38100" dir="2700000" algn="tl">
                    <a:srgbClr val="C0C0C0"/>
                  </a:outerShdw>
                </a:effectLst>
                <a:latin typeface="微软雅黑" panose="020B0503020204020204" pitchFamily="34" charset="-122"/>
                <a:ea typeface="微软雅黑" panose="020B0503020204020204" pitchFamily="34" charset="-122"/>
              </a:rPr>
              <a:t>文本内学习</a:t>
            </a:r>
            <a:r>
              <a:rPr kumimoji="1" lang="en-US" altLang="zh-CN" sz="2400" b="1" dirty="0">
                <a:solidFill>
                  <a:schemeClr val="bg1"/>
                </a:solidFill>
                <a:effectLst>
                  <a:glow rad="63500">
                    <a:schemeClr val="accent6">
                      <a:satMod val="175000"/>
                      <a:alpha val="40000"/>
                    </a:schemeClr>
                  </a:glow>
                  <a:outerShdw blurRad="38100" dist="38100" dir="2700000" algn="tl">
                    <a:srgbClr val="C0C0C0"/>
                  </a:outerShdw>
                </a:effectLst>
                <a:latin typeface="微软雅黑" panose="020B0503020204020204" pitchFamily="34" charset="-122"/>
                <a:ea typeface="微软雅黑" panose="020B0503020204020204" pitchFamily="34" charset="-122"/>
              </a:rPr>
              <a:t>)</a:t>
            </a:r>
            <a:endParaRPr kumimoji="1" lang="zh-CN" altLang="en-US" sz="2400" b="1" dirty="0">
              <a:solidFill>
                <a:schemeClr val="bg1"/>
              </a:solidFill>
              <a:effectLst>
                <a:glow rad="63500">
                  <a:schemeClr val="accent6">
                    <a:satMod val="175000"/>
                    <a:alpha val="40000"/>
                  </a:schemeClr>
                </a:glow>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
        <p:nvSpPr>
          <p:cNvPr id="19" name="矩形 18">
            <a:extLst>
              <a:ext uri="{FF2B5EF4-FFF2-40B4-BE49-F238E27FC236}">
                <a16:creationId xmlns:a16="http://schemas.microsoft.com/office/drawing/2014/main" id="{47A98DDA-8535-CA38-1424-D2A6003BE161}"/>
              </a:ext>
            </a:extLst>
          </p:cNvPr>
          <p:cNvSpPr/>
          <p:nvPr/>
        </p:nvSpPr>
        <p:spPr>
          <a:xfrm>
            <a:off x="7880378" y="2462514"/>
            <a:ext cx="4021814" cy="2043486"/>
          </a:xfrm>
          <a:prstGeom prst="rect">
            <a:avLst/>
          </a:prstGeom>
          <a:solidFill>
            <a:schemeClr val="accent1">
              <a:alpha val="50000"/>
            </a:schemeClr>
          </a:soli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5D2BE591-58B0-7D5A-2C1C-11E1E2248940}"/>
              </a:ext>
            </a:extLst>
          </p:cNvPr>
          <p:cNvSpPr txBox="1"/>
          <p:nvPr/>
        </p:nvSpPr>
        <p:spPr>
          <a:xfrm>
            <a:off x="8124244" y="3011191"/>
            <a:ext cx="3486320" cy="1018099"/>
          </a:xfrm>
          <a:prstGeom prst="rect">
            <a:avLst/>
          </a:prstGeom>
          <a:noFill/>
        </p:spPr>
        <p:txBody>
          <a:bodyPr wrap="square">
            <a:spAutoFit/>
          </a:bodyPr>
          <a:lstStyle/>
          <a:p>
            <a:pPr marL="74295" algn="ctr">
              <a:lnSpc>
                <a:spcPct val="120000"/>
              </a:lnSpc>
              <a:spcBef>
                <a:spcPts val="600"/>
              </a:spcBef>
            </a:pPr>
            <a:r>
              <a:rPr kumimoji="1" lang="en-US" altLang="zh-CN" sz="2400" b="1">
                <a:solidFill>
                  <a:schemeClr val="bg1"/>
                </a:solidFill>
                <a:effectLst>
                  <a:glow rad="63500">
                    <a:schemeClr val="accent6">
                      <a:satMod val="175000"/>
                      <a:alpha val="40000"/>
                    </a:schemeClr>
                  </a:glow>
                  <a:outerShdw blurRad="38100" dist="38100" dir="2700000" algn="tl">
                    <a:srgbClr val="C0C0C0"/>
                  </a:outerShdw>
                </a:effectLst>
                <a:latin typeface="微软雅黑" panose="020B0503020204020204" pitchFamily="34" charset="-122"/>
                <a:ea typeface="微软雅黑" panose="020B0503020204020204" pitchFamily="34" charset="-122"/>
              </a:rPr>
              <a:t>Chain-of-Thought</a:t>
            </a:r>
          </a:p>
          <a:p>
            <a:pPr marL="74295" algn="ctr">
              <a:lnSpc>
                <a:spcPct val="120000"/>
              </a:lnSpc>
              <a:spcBef>
                <a:spcPts val="600"/>
              </a:spcBef>
            </a:pPr>
            <a:r>
              <a:rPr kumimoji="1" lang="en-US" altLang="zh-CN" sz="2400" b="1">
                <a:solidFill>
                  <a:schemeClr val="bg1"/>
                </a:solidFill>
                <a:effectLst>
                  <a:glow rad="63500">
                    <a:schemeClr val="accent6">
                      <a:satMod val="175000"/>
                      <a:alpha val="40000"/>
                    </a:schemeClr>
                  </a:glow>
                  <a:outerShdw blurRad="38100" dist="38100" dir="2700000" algn="tl">
                    <a:srgbClr val="C0C0C0"/>
                  </a:outerShdw>
                </a:effectLst>
                <a:latin typeface="微软雅黑" panose="020B0503020204020204" pitchFamily="34" charset="-122"/>
                <a:ea typeface="微软雅黑" panose="020B0503020204020204" pitchFamily="34" charset="-122"/>
              </a:rPr>
              <a:t>(</a:t>
            </a:r>
            <a:r>
              <a:rPr kumimoji="1" lang="zh-CN" altLang="en-US" sz="2400" b="1">
                <a:solidFill>
                  <a:schemeClr val="bg1"/>
                </a:solidFill>
                <a:effectLst>
                  <a:glow rad="63500">
                    <a:schemeClr val="accent6">
                      <a:satMod val="175000"/>
                      <a:alpha val="40000"/>
                    </a:schemeClr>
                  </a:glow>
                  <a:outerShdw blurRad="38100" dist="38100" dir="2700000" algn="tl">
                    <a:srgbClr val="C0C0C0"/>
                  </a:outerShdw>
                </a:effectLst>
                <a:latin typeface="微软雅黑" panose="020B0503020204020204" pitchFamily="34" charset="-122"/>
                <a:ea typeface="微软雅黑" panose="020B0503020204020204" pitchFamily="34" charset="-122"/>
              </a:rPr>
              <a:t>思维链</a:t>
            </a:r>
            <a:r>
              <a:rPr kumimoji="1" lang="en-US" altLang="zh-CN" sz="2400" b="1" dirty="0">
                <a:solidFill>
                  <a:schemeClr val="bg1"/>
                </a:solidFill>
                <a:effectLst>
                  <a:glow rad="63500">
                    <a:schemeClr val="accent6">
                      <a:satMod val="175000"/>
                      <a:alpha val="40000"/>
                    </a:schemeClr>
                  </a:glow>
                  <a:outerShdw blurRad="38100" dist="38100" dir="2700000" algn="tl">
                    <a:srgbClr val="C0C0C0"/>
                  </a:outerShdw>
                </a:effectLst>
                <a:latin typeface="微软雅黑" panose="020B0503020204020204" pitchFamily="34" charset="-122"/>
                <a:ea typeface="微软雅黑" panose="020B0503020204020204" pitchFamily="34" charset="-122"/>
              </a:rPr>
              <a:t>)</a:t>
            </a:r>
            <a:endParaRPr kumimoji="1" lang="zh-CN" altLang="en-US" sz="2400" b="1" dirty="0">
              <a:solidFill>
                <a:schemeClr val="bg1"/>
              </a:solidFill>
              <a:effectLst>
                <a:glow rad="63500">
                  <a:schemeClr val="accent6">
                    <a:satMod val="175000"/>
                    <a:alpha val="40000"/>
                  </a:schemeClr>
                </a:glow>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
        <p:nvSpPr>
          <p:cNvPr id="27" name="文本框 26">
            <a:extLst>
              <a:ext uri="{FF2B5EF4-FFF2-40B4-BE49-F238E27FC236}">
                <a16:creationId xmlns:a16="http://schemas.microsoft.com/office/drawing/2014/main" id="{B691826A-C6C5-B36A-1720-C03475CE6E41}"/>
              </a:ext>
            </a:extLst>
          </p:cNvPr>
          <p:cNvSpPr txBox="1"/>
          <p:nvPr/>
        </p:nvSpPr>
        <p:spPr>
          <a:xfrm>
            <a:off x="1075698" y="5612622"/>
            <a:ext cx="2360368" cy="400110"/>
          </a:xfrm>
          <a:prstGeom prst="rect">
            <a:avLst/>
          </a:prstGeom>
          <a:noFill/>
        </p:spPr>
        <p:txBody>
          <a:bodyPr wrap="square" rtlCol="0">
            <a:spAutoFit/>
          </a:bodyPr>
          <a:lstStyle/>
          <a:p>
            <a:r>
              <a:rPr kumimoji="1" lang="zh-CN" altLang="en-US" sz="2000">
                <a:latin typeface="Microsoft YaHei" panose="020B0503020204020204" pitchFamily="34" charset="-122"/>
                <a:ea typeface="Microsoft YaHei" panose="020B0503020204020204" pitchFamily="34" charset="-122"/>
              </a:rPr>
              <a:t>大模型的涌现现象</a:t>
            </a:r>
            <a:endParaRPr kumimoji="1" lang="zh-CN" altLang="en-US" sz="2000" dirty="0">
              <a:latin typeface="Microsoft YaHei" panose="020B0503020204020204" pitchFamily="34" charset="-122"/>
              <a:ea typeface="Microsoft YaHei" panose="020B0503020204020204" pitchFamily="34" charset="-122"/>
            </a:endParaRPr>
          </a:p>
        </p:txBody>
      </p:sp>
      <p:grpSp>
        <p:nvGrpSpPr>
          <p:cNvPr id="29" name="组合 28">
            <a:extLst>
              <a:ext uri="{FF2B5EF4-FFF2-40B4-BE49-F238E27FC236}">
                <a16:creationId xmlns:a16="http://schemas.microsoft.com/office/drawing/2014/main" id="{DC74DF71-02A7-16A7-D31C-6DF87B301C6B}"/>
              </a:ext>
            </a:extLst>
          </p:cNvPr>
          <p:cNvGrpSpPr/>
          <p:nvPr/>
        </p:nvGrpSpPr>
        <p:grpSpPr>
          <a:xfrm>
            <a:off x="76073" y="2095375"/>
            <a:ext cx="4357922" cy="3490515"/>
            <a:chOff x="108901" y="2270331"/>
            <a:chExt cx="4357922" cy="3490515"/>
          </a:xfrm>
        </p:grpSpPr>
        <p:grpSp>
          <p:nvGrpSpPr>
            <p:cNvPr id="13" name="组合 12">
              <a:extLst>
                <a:ext uri="{FF2B5EF4-FFF2-40B4-BE49-F238E27FC236}">
                  <a16:creationId xmlns:a16="http://schemas.microsoft.com/office/drawing/2014/main" id="{002029DF-5554-3489-9507-00CFA1D190AE}"/>
                </a:ext>
              </a:extLst>
            </p:cNvPr>
            <p:cNvGrpSpPr/>
            <p:nvPr/>
          </p:nvGrpSpPr>
          <p:grpSpPr>
            <a:xfrm>
              <a:off x="340878" y="2270331"/>
              <a:ext cx="4125945" cy="3490515"/>
              <a:chOff x="340878" y="1988840"/>
              <a:chExt cx="4125945" cy="3490515"/>
            </a:xfrm>
          </p:grpSpPr>
          <p:pic>
            <p:nvPicPr>
              <p:cNvPr id="14" name="图片 13">
                <a:extLst>
                  <a:ext uri="{FF2B5EF4-FFF2-40B4-BE49-F238E27FC236}">
                    <a16:creationId xmlns:a16="http://schemas.microsoft.com/office/drawing/2014/main" id="{7C73C36E-B073-5ED3-74EB-5836D9EC378D}"/>
                  </a:ext>
                </a:extLst>
              </p:cNvPr>
              <p:cNvPicPr>
                <a:picLocks noChangeAspect="1"/>
              </p:cNvPicPr>
              <p:nvPr/>
            </p:nvPicPr>
            <p:blipFill>
              <a:blip r:embed="rId11"/>
              <a:stretch>
                <a:fillRect/>
              </a:stretch>
            </p:blipFill>
            <p:spPr>
              <a:xfrm>
                <a:off x="340878" y="1988840"/>
                <a:ext cx="3528392" cy="3473546"/>
              </a:xfrm>
              <a:prstGeom prst="rect">
                <a:avLst/>
              </a:prstGeom>
            </p:spPr>
          </p:pic>
          <p:cxnSp>
            <p:nvCxnSpPr>
              <p:cNvPr id="15" name="直线箭头连接符 4">
                <a:extLst>
                  <a:ext uri="{FF2B5EF4-FFF2-40B4-BE49-F238E27FC236}">
                    <a16:creationId xmlns:a16="http://schemas.microsoft.com/office/drawing/2014/main" id="{619AA975-1D0D-A485-7156-46E717C3C99D}"/>
                  </a:ext>
                </a:extLst>
              </p:cNvPr>
              <p:cNvCxnSpPr>
                <a:cxnSpLocks/>
              </p:cNvCxnSpPr>
              <p:nvPr/>
            </p:nvCxnSpPr>
            <p:spPr>
              <a:xfrm>
                <a:off x="2559330" y="3645024"/>
                <a:ext cx="711802" cy="288032"/>
              </a:xfrm>
              <a:prstGeom prst="straightConnector1">
                <a:avLst/>
              </a:prstGeom>
              <a:ln w="31750">
                <a:tailEnd type="triangle"/>
              </a:ln>
            </p:spPr>
            <p:style>
              <a:lnRef idx="3">
                <a:schemeClr val="dk1"/>
              </a:lnRef>
              <a:fillRef idx="0">
                <a:schemeClr val="dk1"/>
              </a:fillRef>
              <a:effectRef idx="2">
                <a:schemeClr val="dk1"/>
              </a:effectRef>
              <a:fontRef idx="minor">
                <a:schemeClr val="tx1"/>
              </a:fontRef>
            </p:style>
          </p:cxnSp>
          <p:sp>
            <p:nvSpPr>
              <p:cNvPr id="16" name="文本框 15">
                <a:extLst>
                  <a:ext uri="{FF2B5EF4-FFF2-40B4-BE49-F238E27FC236}">
                    <a16:creationId xmlns:a16="http://schemas.microsoft.com/office/drawing/2014/main" id="{EECAC96E-AE00-D362-C0E8-27CD8EB547C5}"/>
                  </a:ext>
                </a:extLst>
              </p:cNvPr>
              <p:cNvSpPr txBox="1"/>
              <p:nvPr/>
            </p:nvSpPr>
            <p:spPr>
              <a:xfrm>
                <a:off x="1631504" y="3341346"/>
                <a:ext cx="1137968" cy="523220"/>
              </a:xfrm>
              <a:prstGeom prst="rect">
                <a:avLst/>
              </a:prstGeom>
              <a:noFill/>
            </p:spPr>
            <p:txBody>
              <a:bodyPr wrap="square">
                <a:spAutoFit/>
              </a:bodyPr>
              <a:lstStyle>
                <a:defPPr>
                  <a:defRPr lang="zh-CN"/>
                </a:defPPr>
                <a:lvl1pPr>
                  <a:defRPr kumimoji="1" sz="1400">
                    <a:latin typeface="Microsoft YaHei" panose="020B0503020204020204" pitchFamily="34" charset="-122"/>
                    <a:ea typeface="Microsoft YaHei" panose="020B0503020204020204" pitchFamily="34" charset="-122"/>
                  </a:defRPr>
                </a:lvl1pPr>
              </a:lstStyle>
              <a:p>
                <a:r>
                  <a:rPr lang="zh-CN" altLang="en-US" sz="2800" b="1" dirty="0"/>
                  <a:t>涌现</a:t>
                </a:r>
                <a:endParaRPr lang="en-US" altLang="zh-CN" sz="2800" b="1" dirty="0"/>
              </a:p>
            </p:txBody>
          </p:sp>
          <p:sp>
            <p:nvSpPr>
              <p:cNvPr id="17" name="文本框 16">
                <a:extLst>
                  <a:ext uri="{FF2B5EF4-FFF2-40B4-BE49-F238E27FC236}">
                    <a16:creationId xmlns:a16="http://schemas.microsoft.com/office/drawing/2014/main" id="{C7CEBED1-36E1-9869-10F2-11CDD926FFA7}"/>
                  </a:ext>
                </a:extLst>
              </p:cNvPr>
              <p:cNvSpPr txBox="1"/>
              <p:nvPr/>
            </p:nvSpPr>
            <p:spPr>
              <a:xfrm>
                <a:off x="3170679" y="5110600"/>
                <a:ext cx="1296144" cy="368755"/>
              </a:xfrm>
              <a:prstGeom prst="rect">
                <a:avLst/>
              </a:prstGeom>
              <a:noFill/>
            </p:spPr>
            <p:txBody>
              <a:bodyPr wrap="square">
                <a:spAutoFit/>
              </a:bodyPr>
              <a:lstStyle/>
              <a:p>
                <a:pPr marL="74295">
                  <a:lnSpc>
                    <a:spcPct val="120000"/>
                  </a:lnSpc>
                  <a:spcBef>
                    <a:spcPts val="600"/>
                  </a:spcBef>
                </a:pPr>
                <a:r>
                  <a:rPr kumimoji="1" lang="en-US" altLang="zh-CN" sz="1600"/>
                  <a:t>(</a:t>
                </a:r>
                <a:r>
                  <a:rPr kumimoji="1" lang="zh-CN" altLang="en-US" sz="1600"/>
                  <a:t>模型规模</a:t>
                </a:r>
                <a:r>
                  <a:rPr kumimoji="1" lang="en-US" altLang="zh-CN" sz="1600"/>
                  <a:t>)</a:t>
                </a:r>
                <a:endParaRPr kumimoji="1" lang="zh-CN" altLang="en-US" sz="1600" dirty="0"/>
              </a:p>
            </p:txBody>
          </p:sp>
        </p:grpSp>
        <p:sp>
          <p:nvSpPr>
            <p:cNvPr id="28" name="文本框 27">
              <a:extLst>
                <a:ext uri="{FF2B5EF4-FFF2-40B4-BE49-F238E27FC236}">
                  <a16:creationId xmlns:a16="http://schemas.microsoft.com/office/drawing/2014/main" id="{2024965A-AB6A-582C-87C2-260E0FF74791}"/>
                </a:ext>
              </a:extLst>
            </p:cNvPr>
            <p:cNvSpPr txBox="1"/>
            <p:nvPr/>
          </p:nvSpPr>
          <p:spPr>
            <a:xfrm>
              <a:off x="108901" y="2825200"/>
              <a:ext cx="1296144" cy="368755"/>
            </a:xfrm>
            <a:prstGeom prst="rect">
              <a:avLst/>
            </a:prstGeom>
            <a:noFill/>
          </p:spPr>
          <p:txBody>
            <a:bodyPr wrap="square">
              <a:spAutoFit/>
            </a:bodyPr>
            <a:lstStyle/>
            <a:p>
              <a:pPr marL="74295">
                <a:lnSpc>
                  <a:spcPct val="120000"/>
                </a:lnSpc>
                <a:spcBef>
                  <a:spcPts val="600"/>
                </a:spcBef>
              </a:pPr>
              <a:r>
                <a:rPr kumimoji="1" lang="en-US" altLang="zh-CN" sz="1600"/>
                <a:t>(</a:t>
              </a:r>
              <a:r>
                <a:rPr kumimoji="1" lang="zh-CN" altLang="en-US" sz="1600"/>
                <a:t>分数</a:t>
              </a:r>
              <a:r>
                <a:rPr kumimoji="1" lang="en-US" altLang="zh-CN" sz="1600"/>
                <a:t>)</a:t>
              </a:r>
              <a:endParaRPr kumimoji="1" lang="zh-CN" altLang="en-US" sz="1600" dirty="0"/>
            </a:p>
          </p:txBody>
        </p:sp>
      </p:grpSp>
      <p:sp>
        <p:nvSpPr>
          <p:cNvPr id="5" name="文本框 4">
            <a:extLst>
              <a:ext uri="{FF2B5EF4-FFF2-40B4-BE49-F238E27FC236}">
                <a16:creationId xmlns:a16="http://schemas.microsoft.com/office/drawing/2014/main" id="{497B5447-F4A4-CA81-922E-1D9FFEB5C73F}"/>
              </a:ext>
            </a:extLst>
          </p:cNvPr>
          <p:cNvSpPr txBox="1"/>
          <p:nvPr/>
        </p:nvSpPr>
        <p:spPr>
          <a:xfrm>
            <a:off x="1180185" y="4052950"/>
            <a:ext cx="2149698" cy="400110"/>
          </a:xfrm>
          <a:prstGeom prst="rect">
            <a:avLst/>
          </a:prstGeom>
          <a:noFill/>
        </p:spPr>
        <p:txBody>
          <a:bodyPr wrap="square" rtlCol="0">
            <a:spAutoFit/>
          </a:bodyPr>
          <a:lstStyle/>
          <a:p>
            <a:r>
              <a:rPr kumimoji="1" lang="zh-CN" altLang="en-US" sz="2000">
                <a:latin typeface="Microsoft YaHei" panose="020B0503020204020204" pitchFamily="34" charset="-122"/>
                <a:ea typeface="Microsoft YaHei" panose="020B0503020204020204" pitchFamily="34" charset="-122"/>
              </a:rPr>
              <a:t>参数量</a:t>
            </a:r>
            <a:r>
              <a:rPr kumimoji="1" lang="en-US" altLang="zh-CN" sz="2000">
                <a:latin typeface="Microsoft YaHei" panose="020B0503020204020204" pitchFamily="34" charset="-122"/>
                <a:ea typeface="Microsoft YaHei" panose="020B0503020204020204" pitchFamily="34" charset="-122"/>
              </a:rPr>
              <a:t>: 100</a:t>
            </a:r>
            <a:r>
              <a:rPr kumimoji="1" lang="zh-CN" altLang="en-US" sz="2000">
                <a:latin typeface="Microsoft YaHei" panose="020B0503020204020204" pitchFamily="34" charset="-122"/>
                <a:ea typeface="Microsoft YaHei" panose="020B0503020204020204" pitchFamily="34" charset="-122"/>
              </a:rPr>
              <a:t>亿</a:t>
            </a:r>
            <a:endParaRPr kumimoji="1" lang="zh-CN" altLang="en-US" sz="2000" dirty="0">
              <a:latin typeface="Microsoft YaHei" panose="020B0503020204020204" pitchFamily="34" charset="-122"/>
              <a:ea typeface="Microsoft YaHei" panose="020B0503020204020204" pitchFamily="34" charset="-122"/>
            </a:endParaRPr>
          </a:p>
        </p:txBody>
      </p:sp>
      <p:sp>
        <p:nvSpPr>
          <p:cNvPr id="38" name="文本框 37">
            <a:extLst>
              <a:ext uri="{FF2B5EF4-FFF2-40B4-BE49-F238E27FC236}">
                <a16:creationId xmlns:a16="http://schemas.microsoft.com/office/drawing/2014/main" id="{E8960EDD-DAD7-0D03-1734-6514B8ACA91F}"/>
              </a:ext>
            </a:extLst>
          </p:cNvPr>
          <p:cNvSpPr txBox="1"/>
          <p:nvPr/>
        </p:nvSpPr>
        <p:spPr>
          <a:xfrm>
            <a:off x="247499" y="6331253"/>
            <a:ext cx="6130290" cy="307777"/>
          </a:xfrm>
          <a:prstGeom prst="rect">
            <a:avLst/>
          </a:prstGeom>
          <a:noFill/>
        </p:spPr>
        <p:txBody>
          <a:bodyPr wrap="square">
            <a:spAutoFit/>
          </a:bodyPr>
          <a:lstStyle/>
          <a:p>
            <a:r>
              <a:rPr lang="en-US" altLang="zh-CN" sz="1400" baseline="30000">
                <a:latin typeface="Microsoft YaHei" panose="020B0503020204020204" pitchFamily="34" charset="-122"/>
                <a:ea typeface="Microsoft YaHei" panose="020B0503020204020204" pitchFamily="34" charset="-122"/>
              </a:rPr>
              <a:t>1</a:t>
            </a:r>
            <a:r>
              <a:rPr lang="en-US" altLang="zh-CN" sz="1400">
                <a:latin typeface="Microsoft YaHei" panose="020B0503020204020204" pitchFamily="34" charset="-122"/>
                <a:ea typeface="Microsoft YaHei" panose="020B0503020204020204" pitchFamily="34" charset="-122"/>
              </a:rPr>
              <a:t> 10.48550/arXiv.2303.12712</a:t>
            </a:r>
            <a:endParaRPr lang="zh-CN" altLang="en-US" sz="1400"/>
          </a:p>
        </p:txBody>
      </p:sp>
      <p:sp>
        <p:nvSpPr>
          <p:cNvPr id="21" name="文本框 20">
            <a:extLst>
              <a:ext uri="{FF2B5EF4-FFF2-40B4-BE49-F238E27FC236}">
                <a16:creationId xmlns:a16="http://schemas.microsoft.com/office/drawing/2014/main" id="{8A891C38-2449-A6F7-C6BE-6CC116E84DF5}"/>
              </a:ext>
            </a:extLst>
          </p:cNvPr>
          <p:cNvSpPr txBox="1"/>
          <p:nvPr/>
        </p:nvSpPr>
        <p:spPr>
          <a:xfrm>
            <a:off x="1075698" y="1447698"/>
            <a:ext cx="11116302" cy="400110"/>
          </a:xfrm>
          <a:prstGeom prst="rect">
            <a:avLst/>
          </a:prstGeom>
          <a:noFill/>
        </p:spPr>
        <p:txBody>
          <a:bodyPr wrap="square">
            <a:spAutoFit/>
          </a:bodyPr>
          <a:lstStyle/>
          <a:p>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证明了</a:t>
            </a:r>
            <a:r>
              <a:rPr lang="zh-CN" altLang="en-US" sz="2000" b="1">
                <a:solidFill>
                  <a:srgbClr val="FF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预训练和指令微调大模型</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的模式是实现更高层次智能的有效途径。</a:t>
            </a:r>
            <a:endPar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7560378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2282936" y="88101"/>
            <a:ext cx="8208913" cy="663575"/>
          </a:xfrm>
        </p:spPr>
        <p:txBody>
          <a:bodyPr/>
          <a:lstStyle/>
          <a:p>
            <a:r>
              <a:rPr kumimoji="1" lang="en-US" altLang="zh-CN" dirty="0"/>
              <a:t>Data Engine &amp; Dataset</a:t>
            </a:r>
            <a:endParaRPr kumimoji="1" lang="zh-CN" altLang="en-US" dirty="0"/>
          </a:p>
        </p:txBody>
      </p:sp>
      <p:pic>
        <p:nvPicPr>
          <p:cNvPr id="5" name="内容占位符 4"/>
          <p:cNvPicPr>
            <a:picLocks noGrp="1" noChangeAspect="1"/>
          </p:cNvPicPr>
          <p:nvPr>
            <p:ph idx="1"/>
          </p:nvPr>
        </p:nvPicPr>
        <p:blipFill>
          <a:blip r:embed="rId3"/>
          <a:stretch>
            <a:fillRect/>
          </a:stretch>
        </p:blipFill>
        <p:spPr>
          <a:xfrm>
            <a:off x="0" y="1"/>
            <a:ext cx="12192000" cy="6858000"/>
          </a:xfrm>
          <a:prstGeom prst="rect">
            <a:avLst/>
          </a:prstGeom>
        </p:spPr>
      </p:pic>
    </p:spTree>
  </p:cSld>
  <p:clrMapOvr>
    <a:masterClrMapping/>
  </p:clrMapOvr>
  <p:transition advTm="18478"/>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2282936" y="88101"/>
            <a:ext cx="8208913" cy="663575"/>
          </a:xfrm>
        </p:spPr>
        <p:txBody>
          <a:bodyPr/>
          <a:lstStyle/>
          <a:p>
            <a:r>
              <a:rPr kumimoji="1" lang="en-US" altLang="zh-CN" dirty="0"/>
              <a:t>Data Engine &amp; Dataset</a:t>
            </a:r>
            <a:endParaRPr kumimoji="1" lang="zh-CN" altLang="en-US" dirty="0"/>
          </a:p>
        </p:txBody>
      </p:sp>
      <p:pic>
        <p:nvPicPr>
          <p:cNvPr id="6" name="内容占位符 5"/>
          <p:cNvPicPr>
            <a:picLocks noGrp="1" noChangeAspect="1"/>
          </p:cNvPicPr>
          <p:nvPr>
            <p:ph idx="1"/>
          </p:nvPr>
        </p:nvPicPr>
        <p:blipFill>
          <a:blip r:embed="rId2"/>
          <a:stretch>
            <a:fillRect/>
          </a:stretch>
        </p:blipFill>
        <p:spPr>
          <a:xfrm>
            <a:off x="0" y="0"/>
            <a:ext cx="12226389" cy="6858000"/>
          </a:xfrm>
          <a:prstGeom prst="rect">
            <a:avLst/>
          </a:prstGeom>
        </p:spPr>
      </p:pic>
    </p:spTree>
  </p:cSld>
  <p:clrMapOvr>
    <a:masterClrMapping/>
  </p:clrMapOvr>
  <p:transition advTm="6947"/>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87631" y="840568"/>
            <a:ext cx="3911600" cy="481213"/>
          </a:xfrm>
        </p:spPr>
        <p:txBody>
          <a:bodyPr>
            <a:normAutofit lnSpcReduction="10000"/>
          </a:bodyPr>
          <a:lstStyle/>
          <a:p>
            <a:r>
              <a:rPr kumimoji="1" lang="zh-CN" altLang="en-US" sz="2800" dirty="0">
                <a:solidFill>
                  <a:schemeClr val="tx1"/>
                </a:solidFill>
                <a:latin typeface="+mj-ea"/>
                <a:ea typeface="+mj-ea"/>
              </a:rPr>
              <a:t>原图：</a:t>
            </a:r>
            <a:endParaRPr kumimoji="1" lang="zh-CN" altLang="en-US" sz="2800" dirty="0"/>
          </a:p>
        </p:txBody>
      </p:sp>
      <p:sp>
        <p:nvSpPr>
          <p:cNvPr id="3" name="标题 2"/>
          <p:cNvSpPr>
            <a:spLocks noGrp="1"/>
          </p:cNvSpPr>
          <p:nvPr>
            <p:ph type="title"/>
          </p:nvPr>
        </p:nvSpPr>
        <p:spPr>
          <a:xfrm>
            <a:off x="1950427" y="69628"/>
            <a:ext cx="8208913" cy="663575"/>
          </a:xfrm>
        </p:spPr>
        <p:txBody>
          <a:bodyPr/>
          <a:lstStyle/>
          <a:p>
            <a:r>
              <a:rPr kumimoji="1" lang="zh-CN" altLang="en-US" dirty="0"/>
              <a:t>效果</a:t>
            </a:r>
          </a:p>
        </p:txBody>
      </p:sp>
      <p:pic>
        <p:nvPicPr>
          <p:cNvPr id="5" name="图片 4"/>
          <p:cNvPicPr>
            <a:picLocks noChangeAspect="1"/>
          </p:cNvPicPr>
          <p:nvPr/>
        </p:nvPicPr>
        <p:blipFill>
          <a:blip r:embed="rId3"/>
          <a:stretch>
            <a:fillRect/>
          </a:stretch>
        </p:blipFill>
        <p:spPr>
          <a:xfrm>
            <a:off x="4540490" y="4245371"/>
            <a:ext cx="3240000" cy="2164329"/>
          </a:xfrm>
          <a:prstGeom prst="rect">
            <a:avLst/>
          </a:prstGeom>
        </p:spPr>
      </p:pic>
      <p:pic>
        <p:nvPicPr>
          <p:cNvPr id="6" name="图片 5"/>
          <p:cNvPicPr>
            <a:picLocks noChangeAspect="1"/>
          </p:cNvPicPr>
          <p:nvPr/>
        </p:nvPicPr>
        <p:blipFill>
          <a:blip r:embed="rId4"/>
          <a:stretch>
            <a:fillRect/>
          </a:stretch>
        </p:blipFill>
        <p:spPr>
          <a:xfrm>
            <a:off x="82354" y="4270281"/>
            <a:ext cx="3240000" cy="2165414"/>
          </a:xfrm>
          <a:prstGeom prst="rect">
            <a:avLst/>
          </a:prstGeom>
        </p:spPr>
      </p:pic>
      <p:pic>
        <p:nvPicPr>
          <p:cNvPr id="7" name="图片 6"/>
          <p:cNvPicPr>
            <a:picLocks noChangeAspect="1"/>
          </p:cNvPicPr>
          <p:nvPr/>
        </p:nvPicPr>
        <p:blipFill>
          <a:blip r:embed="rId5"/>
          <a:stretch>
            <a:fillRect/>
          </a:stretch>
        </p:blipFill>
        <p:spPr>
          <a:xfrm>
            <a:off x="8456417" y="4247654"/>
            <a:ext cx="3240000" cy="2153500"/>
          </a:xfrm>
          <a:prstGeom prst="rect">
            <a:avLst/>
          </a:prstGeom>
        </p:spPr>
      </p:pic>
      <p:pic>
        <p:nvPicPr>
          <p:cNvPr id="8" name="图片 7"/>
          <p:cNvPicPr>
            <a:picLocks noChangeAspect="1"/>
          </p:cNvPicPr>
          <p:nvPr/>
        </p:nvPicPr>
        <p:blipFill>
          <a:blip r:embed="rId6"/>
          <a:stretch>
            <a:fillRect/>
          </a:stretch>
        </p:blipFill>
        <p:spPr>
          <a:xfrm>
            <a:off x="127922" y="1430303"/>
            <a:ext cx="3194457" cy="2207150"/>
          </a:xfrm>
          <a:prstGeom prst="rect">
            <a:avLst/>
          </a:prstGeom>
        </p:spPr>
      </p:pic>
      <p:sp>
        <p:nvSpPr>
          <p:cNvPr id="10" name="内容占位符 1"/>
          <p:cNvSpPr txBox="1"/>
          <p:nvPr/>
        </p:nvSpPr>
        <p:spPr>
          <a:xfrm>
            <a:off x="87745" y="3735186"/>
            <a:ext cx="1884987" cy="481213"/>
          </a:xfrm>
          <a:prstGeom prst="rect">
            <a:avLst/>
          </a:prstGeom>
        </p:spPr>
        <p:txBody>
          <a:bodyPr vert="horz" lIns="91440" tIns="45720" rIns="91440" bIns="45720" rtlCol="0" anchor="t">
            <a:normAutofit fontScale="92500" lnSpcReduction="10000"/>
          </a:bodyPr>
          <a:lstStyle>
            <a:lvl1pPr marL="18288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l"/>
              <a:defRPr lang="zh-CN" altLang="en-US" sz="3200" kern="1200" baseline="0" smtClean="0">
                <a:solidFill>
                  <a:srgbClr val="000099"/>
                </a:solidFill>
                <a:latin typeface="+mn-lt"/>
                <a:ea typeface="+mn-ea"/>
                <a:cs typeface="+mn-cs"/>
              </a:defRPr>
            </a:lvl1pPr>
            <a:lvl2pPr marL="6858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n"/>
              <a:defRPr lang="zh-CN" altLang="en-US" sz="2400" kern="1200" smtClean="0">
                <a:solidFill>
                  <a:schemeClr val="tx1"/>
                </a:solidFill>
                <a:latin typeface="+mn-lt"/>
                <a:ea typeface="+mn-ea"/>
                <a:cs typeface="+mn-cs"/>
              </a:defRPr>
            </a:lvl2pPr>
            <a:lvl3pPr marL="11430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u"/>
              <a:defRPr lang="zh-CN" altLang="en-US" sz="2000" kern="1200" smtClean="0">
                <a:solidFill>
                  <a:schemeClr val="tx1"/>
                </a:solidFill>
                <a:latin typeface="+mn-lt"/>
                <a:ea typeface="+mn-ea"/>
                <a:cs typeface="+mn-cs"/>
              </a:defRPr>
            </a:lvl3pPr>
            <a:lvl4pPr marL="16002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Ø"/>
              <a:defRPr lang="zh-CN" altLang="en-US" sz="1800" kern="1200" smtClean="0">
                <a:solidFill>
                  <a:schemeClr val="tx1"/>
                </a:solidFill>
                <a:latin typeface="+mn-lt"/>
                <a:ea typeface="+mn-ea"/>
                <a:cs typeface="+mn-cs"/>
              </a:defRPr>
            </a:lvl4pPr>
            <a:lvl5pPr marL="20574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ü"/>
              <a:defRPr lang="en-US"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9pPr>
          </a:lstStyle>
          <a:p>
            <a:pPr marL="182880" marR="0" lvl="0" indent="-182880" algn="l" defTabSz="914400" rtl="0" eaLnBrk="1" fontAlgn="auto" latinLnBrk="0" hangingPunct="1">
              <a:lnSpc>
                <a:spcPct val="100000"/>
              </a:lnSpc>
              <a:spcBef>
                <a:spcPts val="1200"/>
              </a:spcBef>
              <a:spcAft>
                <a:spcPts val="0"/>
              </a:spcAft>
              <a:buClrTx/>
              <a:buSzPct val="60000"/>
              <a:buFont typeface="Wingdings" panose="05000000000000000000" pitchFamily="2" charset="2"/>
              <a:buChar char="l"/>
              <a:tabLst/>
              <a:defRPr/>
            </a:pPr>
            <a:r>
              <a:rPr kumimoji="1" lang="zh-CN" altLang="en-US" sz="3000" b="0" i="0" u="none" strike="noStrike" kern="1200" cap="none" spc="0" normalizeH="0" baseline="0" noProof="0" dirty="0">
                <a:ln>
                  <a:noFill/>
                </a:ln>
                <a:solidFill>
                  <a:prstClr val="black"/>
                </a:solidFill>
                <a:effectLst/>
                <a:uLnTx/>
                <a:uFillTx/>
                <a:latin typeface="微软雅黑"/>
                <a:ea typeface="微软雅黑"/>
                <a:cs typeface="+mn-cs"/>
              </a:rPr>
              <a:t>点提示</a:t>
            </a:r>
            <a:r>
              <a:rPr kumimoji="1" lang="zh-CN" altLang="en-US" sz="2800" b="0" i="0" u="none" strike="noStrike" kern="1200" cap="none" spc="0" normalizeH="0" baseline="0" noProof="0" dirty="0">
                <a:ln>
                  <a:noFill/>
                </a:ln>
                <a:solidFill>
                  <a:prstClr val="black"/>
                </a:solidFill>
                <a:effectLst/>
                <a:uLnTx/>
                <a:uFillTx/>
                <a:latin typeface="微软雅黑"/>
                <a:ea typeface="微软雅黑"/>
                <a:cs typeface="+mn-cs"/>
              </a:rPr>
              <a:t>：</a:t>
            </a:r>
            <a:endParaRPr kumimoji="1" lang="zh-CN" altLang="en-US" sz="2800" b="0" i="0" u="none" strike="noStrike" kern="1200" cap="none" spc="0" normalizeH="0" baseline="0" noProof="0" dirty="0">
              <a:ln>
                <a:noFill/>
              </a:ln>
              <a:solidFill>
                <a:srgbClr val="000099"/>
              </a:solidFill>
              <a:effectLst/>
              <a:uLnTx/>
              <a:uFillTx/>
              <a:latin typeface="Calibri"/>
              <a:ea typeface="微软雅黑"/>
              <a:cs typeface="+mn-cs"/>
            </a:endParaRPr>
          </a:p>
        </p:txBody>
      </p:sp>
      <p:sp>
        <p:nvSpPr>
          <p:cNvPr id="11" name="内容占位符 1"/>
          <p:cNvSpPr txBox="1"/>
          <p:nvPr/>
        </p:nvSpPr>
        <p:spPr>
          <a:xfrm>
            <a:off x="4442692" y="3647441"/>
            <a:ext cx="2008908" cy="481213"/>
          </a:xfrm>
          <a:prstGeom prst="rect">
            <a:avLst/>
          </a:prstGeom>
        </p:spPr>
        <p:txBody>
          <a:bodyPr vert="horz" lIns="91440" tIns="45720" rIns="91440" bIns="45720" rtlCol="0" anchor="t">
            <a:noAutofit/>
          </a:bodyPr>
          <a:lstStyle>
            <a:lvl1pPr marL="18288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l"/>
              <a:defRPr lang="zh-CN" altLang="en-US" sz="3200" kern="1200" baseline="0" smtClean="0">
                <a:solidFill>
                  <a:srgbClr val="000099"/>
                </a:solidFill>
                <a:latin typeface="+mn-lt"/>
                <a:ea typeface="+mn-ea"/>
                <a:cs typeface="+mn-cs"/>
              </a:defRPr>
            </a:lvl1pPr>
            <a:lvl2pPr marL="6858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n"/>
              <a:defRPr lang="zh-CN" altLang="en-US" sz="2400" kern="1200" smtClean="0">
                <a:solidFill>
                  <a:schemeClr val="tx1"/>
                </a:solidFill>
                <a:latin typeface="+mn-lt"/>
                <a:ea typeface="+mn-ea"/>
                <a:cs typeface="+mn-cs"/>
              </a:defRPr>
            </a:lvl2pPr>
            <a:lvl3pPr marL="11430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u"/>
              <a:defRPr lang="zh-CN" altLang="en-US" sz="2000" kern="1200" smtClean="0">
                <a:solidFill>
                  <a:schemeClr val="tx1"/>
                </a:solidFill>
                <a:latin typeface="+mn-lt"/>
                <a:ea typeface="+mn-ea"/>
                <a:cs typeface="+mn-cs"/>
              </a:defRPr>
            </a:lvl3pPr>
            <a:lvl4pPr marL="16002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Ø"/>
              <a:defRPr lang="zh-CN" altLang="en-US" sz="1800" kern="1200" smtClean="0">
                <a:solidFill>
                  <a:schemeClr val="tx1"/>
                </a:solidFill>
                <a:latin typeface="+mn-lt"/>
                <a:ea typeface="+mn-ea"/>
                <a:cs typeface="+mn-cs"/>
              </a:defRPr>
            </a:lvl4pPr>
            <a:lvl5pPr marL="20574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ü"/>
              <a:defRPr lang="en-US"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9pPr>
          </a:lstStyle>
          <a:p>
            <a:pPr marL="182880" marR="0" lvl="0" indent="-182880" algn="l" defTabSz="914400" rtl="0" eaLnBrk="1" fontAlgn="auto" latinLnBrk="0" hangingPunct="1">
              <a:lnSpc>
                <a:spcPct val="100000"/>
              </a:lnSpc>
              <a:spcBef>
                <a:spcPts val="1200"/>
              </a:spcBef>
              <a:spcAft>
                <a:spcPts val="0"/>
              </a:spcAft>
              <a:buClrTx/>
              <a:buSzPct val="60000"/>
              <a:buFont typeface="Wingdings" panose="05000000000000000000" pitchFamily="2" charset="2"/>
              <a:buChar char="l"/>
              <a:tabLst/>
              <a:defRPr/>
            </a:pPr>
            <a:r>
              <a:rPr kumimoji="1" lang="zh-CN" altLang="en-US" sz="2800" b="0" i="0" u="none" strike="noStrike" kern="1200" cap="none" spc="0" normalizeH="0" baseline="0" noProof="0" dirty="0">
                <a:ln>
                  <a:noFill/>
                </a:ln>
                <a:solidFill>
                  <a:prstClr val="black"/>
                </a:solidFill>
                <a:effectLst/>
                <a:uLnTx/>
                <a:uFillTx/>
                <a:latin typeface="微软雅黑"/>
                <a:ea typeface="微软雅黑"/>
                <a:cs typeface="+mn-cs"/>
              </a:rPr>
              <a:t>框提示：</a:t>
            </a:r>
            <a:endParaRPr kumimoji="1" lang="zh-CN" altLang="en-US" sz="2800" b="0" i="0" u="none" strike="noStrike" kern="1200" cap="none" spc="0" normalizeH="0" baseline="0" noProof="0" dirty="0">
              <a:ln>
                <a:noFill/>
              </a:ln>
              <a:solidFill>
                <a:srgbClr val="000099"/>
              </a:solidFill>
              <a:effectLst/>
              <a:uLnTx/>
              <a:uFillTx/>
              <a:latin typeface="Calibri"/>
              <a:ea typeface="微软雅黑"/>
              <a:cs typeface="+mn-cs"/>
            </a:endParaRPr>
          </a:p>
        </p:txBody>
      </p:sp>
      <p:sp>
        <p:nvSpPr>
          <p:cNvPr id="12" name="内容占位符 1"/>
          <p:cNvSpPr txBox="1"/>
          <p:nvPr/>
        </p:nvSpPr>
        <p:spPr>
          <a:xfrm>
            <a:off x="8170333" y="3632816"/>
            <a:ext cx="4157133" cy="549718"/>
          </a:xfrm>
          <a:prstGeom prst="rect">
            <a:avLst/>
          </a:prstGeom>
        </p:spPr>
        <p:txBody>
          <a:bodyPr vert="horz" lIns="91440" tIns="45720" rIns="91440" bIns="45720" rtlCol="0" anchor="t">
            <a:noAutofit/>
          </a:bodyPr>
          <a:lstStyle>
            <a:lvl1pPr marL="18288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l"/>
              <a:defRPr lang="zh-CN" altLang="en-US" sz="3200" kern="1200" baseline="0" smtClean="0">
                <a:solidFill>
                  <a:srgbClr val="000099"/>
                </a:solidFill>
                <a:latin typeface="+mn-lt"/>
                <a:ea typeface="+mn-ea"/>
                <a:cs typeface="+mn-cs"/>
              </a:defRPr>
            </a:lvl1pPr>
            <a:lvl2pPr marL="6858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n"/>
              <a:defRPr lang="zh-CN" altLang="en-US" sz="2400" kern="1200" smtClean="0">
                <a:solidFill>
                  <a:schemeClr val="tx1"/>
                </a:solidFill>
                <a:latin typeface="+mn-lt"/>
                <a:ea typeface="+mn-ea"/>
                <a:cs typeface="+mn-cs"/>
              </a:defRPr>
            </a:lvl2pPr>
            <a:lvl3pPr marL="11430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u"/>
              <a:defRPr lang="zh-CN" altLang="en-US" sz="2000" kern="1200" smtClean="0">
                <a:solidFill>
                  <a:schemeClr val="tx1"/>
                </a:solidFill>
                <a:latin typeface="+mn-lt"/>
                <a:ea typeface="+mn-ea"/>
                <a:cs typeface="+mn-cs"/>
              </a:defRPr>
            </a:lvl3pPr>
            <a:lvl4pPr marL="16002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Ø"/>
              <a:defRPr lang="zh-CN" altLang="en-US" sz="1800" kern="1200" smtClean="0">
                <a:solidFill>
                  <a:schemeClr val="tx1"/>
                </a:solidFill>
                <a:latin typeface="+mn-lt"/>
                <a:ea typeface="+mn-ea"/>
                <a:cs typeface="+mn-cs"/>
              </a:defRPr>
            </a:lvl4pPr>
            <a:lvl5pPr marL="20574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ü"/>
              <a:defRPr lang="en-US"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9pPr>
          </a:lstStyle>
          <a:p>
            <a:pPr marL="182880" marR="0" lvl="0" indent="-182880" algn="l" defTabSz="914400" rtl="0" eaLnBrk="1" fontAlgn="auto" latinLnBrk="0" hangingPunct="1">
              <a:lnSpc>
                <a:spcPct val="100000"/>
              </a:lnSpc>
              <a:spcBef>
                <a:spcPts val="1200"/>
              </a:spcBef>
              <a:spcAft>
                <a:spcPts val="0"/>
              </a:spcAft>
              <a:buClrTx/>
              <a:buSzPct val="60000"/>
              <a:buFont typeface="Wingdings" panose="05000000000000000000" pitchFamily="2" charset="2"/>
              <a:buChar char="l"/>
              <a:tabLst/>
              <a:defRPr/>
            </a:pPr>
            <a:r>
              <a:rPr kumimoji="1" lang="zh-CN" altLang="en-US" sz="2800" b="0" i="0" u="none" strike="noStrike" kern="1200" cap="none" spc="0" normalizeH="0" baseline="0" noProof="0" dirty="0">
                <a:ln>
                  <a:noFill/>
                </a:ln>
                <a:solidFill>
                  <a:prstClr val="black"/>
                </a:solidFill>
                <a:effectLst/>
                <a:uLnTx/>
                <a:uFillTx/>
                <a:latin typeface="微软雅黑"/>
                <a:ea typeface="微软雅黑"/>
                <a:cs typeface="+mn-cs"/>
              </a:rPr>
              <a:t>无提示（前景点网格）：</a:t>
            </a:r>
            <a:endParaRPr kumimoji="1" lang="zh-CN" altLang="en-US" sz="2800" b="0" i="0" u="none" strike="noStrike" kern="1200" cap="none" spc="0" normalizeH="0" baseline="0" noProof="0" dirty="0">
              <a:ln>
                <a:noFill/>
              </a:ln>
              <a:solidFill>
                <a:srgbClr val="000099"/>
              </a:solidFill>
              <a:effectLst/>
              <a:uLnTx/>
              <a:uFillTx/>
              <a:latin typeface="Calibri"/>
              <a:ea typeface="微软雅黑"/>
              <a:cs typeface="+mn-cs"/>
            </a:endParaRPr>
          </a:p>
        </p:txBody>
      </p:sp>
      <p:sp>
        <p:nvSpPr>
          <p:cNvPr id="13" name="矩形 12"/>
          <p:cNvSpPr/>
          <p:nvPr/>
        </p:nvSpPr>
        <p:spPr>
          <a:xfrm>
            <a:off x="3825106" y="1910330"/>
            <a:ext cx="7587915" cy="95313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微软雅黑"/>
                <a:ea typeface="微软雅黑"/>
                <a:cs typeface="+mn-cs"/>
              </a:rPr>
              <a:t>根据官方提供的</a:t>
            </a:r>
            <a:r>
              <a:rPr kumimoji="0" lang="en-US" altLang="zh-CN" sz="2800" b="0" i="0" u="none" strike="noStrike" kern="1200" cap="none" spc="0" normalizeH="0" baseline="0" noProof="0" dirty="0">
                <a:ln>
                  <a:noFill/>
                </a:ln>
                <a:solidFill>
                  <a:prstClr val="black"/>
                </a:solidFill>
                <a:effectLst/>
                <a:uLnTx/>
                <a:uFillTx/>
                <a:latin typeface="微软雅黑"/>
                <a:ea typeface="微软雅黑"/>
                <a:cs typeface="+mn-cs"/>
              </a:rPr>
              <a:t>demo</a:t>
            </a:r>
            <a:r>
              <a:rPr kumimoji="0" lang="zh-CN" altLang="en-US" sz="2800" b="0" i="0" u="none" strike="noStrike" kern="1200" cap="none" spc="0" normalizeH="0" baseline="0" noProof="0" dirty="0">
                <a:ln>
                  <a:noFill/>
                </a:ln>
                <a:solidFill>
                  <a:prstClr val="black"/>
                </a:solidFill>
                <a:effectLst/>
                <a:uLnTx/>
                <a:uFillTx/>
                <a:latin typeface="微软雅黑"/>
                <a:ea typeface="微软雅黑"/>
                <a:cs typeface="+mn-cs"/>
              </a:rPr>
              <a:t>，测试了各种类型提示在分割效果上的表现</a:t>
            </a:r>
          </a:p>
        </p:txBody>
      </p:sp>
    </p:spTree>
  </p:cSld>
  <p:clrMapOvr>
    <a:masterClrMapping/>
  </p:clrMapOvr>
  <p:transition advTm="40222"/>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2282936" y="88101"/>
            <a:ext cx="8208913" cy="663575"/>
          </a:xfrm>
        </p:spPr>
        <p:txBody>
          <a:bodyPr/>
          <a:lstStyle/>
          <a:p>
            <a:r>
              <a:rPr kumimoji="1" lang="zh-CN" altLang="en-US" dirty="0"/>
              <a:t>零样本迁移能力</a:t>
            </a:r>
          </a:p>
        </p:txBody>
      </p:sp>
      <p:pic>
        <p:nvPicPr>
          <p:cNvPr id="4" name="图片 3"/>
          <p:cNvPicPr>
            <a:picLocks noChangeAspect="1"/>
          </p:cNvPicPr>
          <p:nvPr/>
        </p:nvPicPr>
        <p:blipFill>
          <a:blip r:embed="rId3"/>
          <a:stretch>
            <a:fillRect/>
          </a:stretch>
        </p:blipFill>
        <p:spPr>
          <a:xfrm>
            <a:off x="0" y="3610099"/>
            <a:ext cx="12077205" cy="3247901"/>
          </a:xfrm>
          <a:prstGeom prst="rect">
            <a:avLst/>
          </a:prstGeom>
        </p:spPr>
      </p:pic>
      <p:sp>
        <p:nvSpPr>
          <p:cNvPr id="8" name="矩形 7"/>
          <p:cNvSpPr/>
          <p:nvPr/>
        </p:nvSpPr>
        <p:spPr>
          <a:xfrm>
            <a:off x="0" y="812165"/>
            <a:ext cx="6263640" cy="27381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微软雅黑"/>
                <a:ea typeface="微软雅黑"/>
                <a:cs typeface="+mn-cs"/>
              </a:rPr>
              <a:t>测试：来自 </a:t>
            </a:r>
            <a:r>
              <a:rPr kumimoji="0" lang="en-US" altLang="zh-CN" sz="2400" b="0" i="0" u="none" strike="noStrike" kern="1200" cap="none" spc="0" normalizeH="0" baseline="0" noProof="0" dirty="0">
                <a:ln>
                  <a:noFill/>
                </a:ln>
                <a:solidFill>
                  <a:prstClr val="black"/>
                </a:solidFill>
                <a:effectLst/>
                <a:uLnTx/>
                <a:uFillTx/>
                <a:latin typeface="微软雅黑"/>
                <a:ea typeface="微软雅黑"/>
                <a:cs typeface="+mn-cs"/>
              </a:rPr>
              <a:t>23 </a:t>
            </a:r>
            <a:r>
              <a:rPr kumimoji="0" lang="zh-CN" altLang="en-US" sz="2400" b="0" i="0" u="none" strike="noStrike" kern="1200" cap="none" spc="0" normalizeH="0" baseline="0" noProof="0" dirty="0">
                <a:ln>
                  <a:noFill/>
                </a:ln>
                <a:solidFill>
                  <a:prstClr val="black"/>
                </a:solidFill>
                <a:effectLst/>
                <a:uLnTx/>
                <a:uFillTx/>
                <a:latin typeface="微软雅黑"/>
                <a:ea typeface="微软雅黑"/>
                <a:cs typeface="+mn-cs"/>
              </a:rPr>
              <a:t>个不同分割数据集的样本，用于评估 </a:t>
            </a:r>
            <a:r>
              <a:rPr kumimoji="0" lang="en-US" altLang="zh-CN" sz="2400" b="0" i="0" u="none" strike="noStrike" kern="1200" cap="none" spc="0" normalizeH="0" baseline="0" noProof="0" dirty="0">
                <a:ln>
                  <a:noFill/>
                </a:ln>
                <a:solidFill>
                  <a:prstClr val="black"/>
                </a:solidFill>
                <a:effectLst/>
                <a:uLnTx/>
                <a:uFillTx/>
                <a:latin typeface="微软雅黑"/>
                <a:ea typeface="微软雅黑"/>
                <a:cs typeface="+mn-cs"/>
              </a:rPr>
              <a:t>SAM </a:t>
            </a:r>
            <a:r>
              <a:rPr kumimoji="0" lang="zh-CN" altLang="en-US" sz="2400" b="0" i="0" u="none" strike="noStrike" kern="1200" cap="none" spc="0" normalizeH="0" baseline="0" noProof="0" dirty="0">
                <a:ln>
                  <a:noFill/>
                </a:ln>
                <a:solidFill>
                  <a:prstClr val="black"/>
                </a:solidFill>
                <a:effectLst/>
                <a:uLnTx/>
                <a:uFillTx/>
                <a:latin typeface="微软雅黑"/>
                <a:ea typeface="微软雅黑"/>
                <a:cs typeface="+mn-cs"/>
              </a:rPr>
              <a:t>的零样本泛化能力</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微软雅黑"/>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black"/>
                </a:solidFill>
                <a:effectLst/>
                <a:uLnTx/>
                <a:uFillTx/>
                <a:latin typeface="微软雅黑"/>
                <a:ea typeface="微软雅黑"/>
                <a:cs typeface="+mn-cs"/>
              </a:rPr>
              <a:t>指标：</a:t>
            </a:r>
            <a:r>
              <a:rPr kumimoji="0" lang="en-US" altLang="zh-CN" sz="2000" b="0" i="0" u="none" strike="noStrike" kern="1200" cap="none" spc="0" normalizeH="0" baseline="0" noProof="0" dirty="0">
                <a:ln>
                  <a:noFill/>
                </a:ln>
                <a:solidFill>
                  <a:prstClr val="black"/>
                </a:solidFill>
                <a:effectLst/>
                <a:uLnTx/>
                <a:uFillTx/>
                <a:latin typeface="微软雅黑"/>
                <a:ea typeface="微软雅黑"/>
                <a:cs typeface="+mn-cs"/>
              </a:rPr>
              <a:t>mIoU(mean Intersection over Union)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000" b="0" i="0" u="none" strike="noStrike" kern="1200" cap="none" spc="0" normalizeH="0" baseline="0" noProof="0" dirty="0">
              <a:ln>
                <a:noFill/>
              </a:ln>
              <a:solidFill>
                <a:prstClr val="black"/>
              </a:solidFill>
              <a:effectLst/>
              <a:uLnTx/>
              <a:uFillTx/>
              <a:latin typeface="微软雅黑"/>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black"/>
                </a:solidFill>
                <a:effectLst/>
                <a:uLnTx/>
                <a:uFillTx/>
                <a:latin typeface="微软雅黑"/>
                <a:ea typeface="微软雅黑"/>
                <a:cs typeface="+mn-cs"/>
              </a:rPr>
              <a:t>对比模型：</a:t>
            </a:r>
            <a:r>
              <a:rPr kumimoji="0" lang="en-US" altLang="zh-CN" sz="2000" b="0" i="0" u="none" strike="noStrike" kern="1200" cap="none" spc="0" normalizeH="0" baseline="0" noProof="0" dirty="0">
                <a:ln>
                  <a:noFill/>
                </a:ln>
                <a:solidFill>
                  <a:prstClr val="black"/>
                </a:solidFill>
                <a:effectLst/>
                <a:uLnTx/>
                <a:uFillTx/>
                <a:latin typeface="微软雅黑"/>
                <a:ea typeface="微软雅黑"/>
                <a:cs typeface="+mn-cs"/>
              </a:rPr>
              <a:t>RITM(Reviving Iterative Training with Mask Guidance for Interactive Segmentation</a:t>
            </a:r>
            <a:r>
              <a:rPr kumimoji="0" lang="zh-CN" altLang="en-US" sz="2000" b="0" i="0" u="none" strike="noStrike" kern="1200" cap="none" spc="0" normalizeH="0" baseline="0" noProof="0" dirty="0">
                <a:ln>
                  <a:noFill/>
                </a:ln>
                <a:solidFill>
                  <a:prstClr val="black"/>
                </a:solidFill>
                <a:effectLst/>
                <a:uLnTx/>
                <a:uFillTx/>
                <a:latin typeface="微软雅黑"/>
                <a:ea typeface="微软雅黑"/>
                <a:cs typeface="+mn-cs"/>
              </a:rPr>
              <a:t>）</a:t>
            </a:r>
            <a:endParaRPr kumimoji="0" lang="en-US" altLang="zh-CN" sz="2000" b="0" i="0" u="none" strike="noStrike" kern="1200" cap="none" spc="0" normalizeH="0" baseline="0" noProof="0" dirty="0">
              <a:ln>
                <a:noFill/>
              </a:ln>
              <a:solidFill>
                <a:prstClr val="black"/>
              </a:solidFill>
              <a:effectLst/>
              <a:uLnTx/>
              <a:uFillTx/>
              <a:latin typeface="微软雅黑"/>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000" b="0" i="0" u="none" strike="noStrike" kern="1200" cap="none" spc="0" normalizeH="0" baseline="0" noProof="0" dirty="0">
              <a:ln>
                <a:noFill/>
              </a:ln>
              <a:solidFill>
                <a:prstClr val="black"/>
              </a:solidFill>
              <a:effectLst/>
              <a:uLnTx/>
              <a:uFillTx/>
              <a:latin typeface="微软雅黑"/>
              <a:ea typeface="微软雅黑"/>
              <a:cs typeface="+mn-cs"/>
            </a:endParaRPr>
          </a:p>
        </p:txBody>
      </p:sp>
      <p:pic>
        <p:nvPicPr>
          <p:cNvPr id="2" name="图片 1"/>
          <p:cNvPicPr>
            <a:picLocks noChangeAspect="1"/>
          </p:cNvPicPr>
          <p:nvPr/>
        </p:nvPicPr>
        <p:blipFill>
          <a:blip r:embed="rId4"/>
          <a:stretch>
            <a:fillRect/>
          </a:stretch>
        </p:blipFill>
        <p:spPr>
          <a:xfrm>
            <a:off x="6263640" y="229235"/>
            <a:ext cx="5756910" cy="3380740"/>
          </a:xfrm>
          <a:prstGeom prst="rect">
            <a:avLst/>
          </a:prstGeom>
        </p:spPr>
      </p:pic>
    </p:spTree>
  </p:cSld>
  <p:clrMapOvr>
    <a:masterClrMapping/>
  </p:clrMapOvr>
  <p:transition advTm="39241"/>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2282936" y="88101"/>
            <a:ext cx="8208913" cy="663575"/>
          </a:xfrm>
        </p:spPr>
        <p:txBody>
          <a:bodyPr/>
          <a:lstStyle/>
          <a:p>
            <a:r>
              <a:rPr kumimoji="1" lang="zh-CN" altLang="en-US" dirty="0"/>
              <a:t>任务迁移能力</a:t>
            </a:r>
          </a:p>
        </p:txBody>
      </p:sp>
      <p:pic>
        <p:nvPicPr>
          <p:cNvPr id="7" name="图片 6"/>
          <p:cNvPicPr>
            <a:picLocks noChangeAspect="1"/>
          </p:cNvPicPr>
          <p:nvPr/>
        </p:nvPicPr>
        <p:blipFill>
          <a:blip r:embed="rId3"/>
          <a:stretch>
            <a:fillRect/>
          </a:stretch>
        </p:blipFill>
        <p:spPr>
          <a:xfrm>
            <a:off x="0" y="3635924"/>
            <a:ext cx="8843211" cy="3222076"/>
          </a:xfrm>
          <a:prstGeom prst="rect">
            <a:avLst/>
          </a:prstGeom>
        </p:spPr>
      </p:pic>
      <p:sp>
        <p:nvSpPr>
          <p:cNvPr id="4" name="矩形 3"/>
          <p:cNvSpPr/>
          <p:nvPr/>
        </p:nvSpPr>
        <p:spPr>
          <a:xfrm>
            <a:off x="292925" y="906015"/>
            <a:ext cx="4640022" cy="19380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微软雅黑" panose="020B0503020204020204" charset="-122"/>
                <a:ea typeface="微软雅黑"/>
                <a:cs typeface="+mn-cs"/>
              </a:rPr>
              <a:t>BSDS500</a:t>
            </a:r>
            <a:r>
              <a:rPr kumimoji="0" lang="zh-CN" altLang="en-US" sz="2400" b="0" i="0" u="none" strike="noStrike" kern="1200" cap="none" spc="0" normalizeH="0" baseline="0" noProof="0" dirty="0">
                <a:ln>
                  <a:noFill/>
                </a:ln>
                <a:solidFill>
                  <a:prstClr val="black"/>
                </a:solidFill>
                <a:effectLst/>
                <a:uLnTx/>
                <a:uFillTx/>
                <a:latin typeface="微软雅黑" panose="020B0503020204020204" charset="-122"/>
                <a:ea typeface="微软雅黑"/>
                <a:cs typeface="+mn-cs"/>
              </a:rPr>
              <a:t>：在边缘检测的数据集</a:t>
            </a:r>
            <a:endParaRPr kumimoji="0" lang="en-US" altLang="zh-CN" sz="2400" b="0" i="0" u="none" strike="noStrike" kern="1200" cap="none" spc="0" normalizeH="0" baseline="0" noProof="0" dirty="0">
              <a:ln>
                <a:noFill/>
              </a:ln>
              <a:solidFill>
                <a:prstClr val="black"/>
              </a:solidFill>
              <a:effectLst/>
              <a:uLnTx/>
              <a:uFillTx/>
              <a:latin typeface="微软雅黑" panose="020B0503020204020204" charset="-122"/>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微软雅黑" panose="020B0503020204020204" charset="-122"/>
                <a:ea typeface="微软雅黑"/>
                <a:cs typeface="+mn-cs"/>
              </a:rPr>
              <a:t>上的零样本边缘检测。</a:t>
            </a:r>
            <a:r>
              <a:rPr kumimoji="0" lang="en-US" altLang="zh-CN" sz="2400" b="0" i="0" u="none" strike="noStrike" kern="1200" cap="none" spc="0" normalizeH="0" baseline="0" noProof="0" dirty="0">
                <a:ln>
                  <a:noFill/>
                </a:ln>
                <a:solidFill>
                  <a:prstClr val="black"/>
                </a:solidFill>
                <a:effectLst/>
                <a:uLnTx/>
                <a:uFillTx/>
                <a:latin typeface="微软雅黑" panose="020B0503020204020204" charset="-122"/>
                <a:ea typeface="微软雅黑"/>
                <a:cs typeface="+mn-cs"/>
              </a:rPr>
              <a:t>SAM</a:t>
            </a:r>
            <a:r>
              <a:rPr kumimoji="0" lang="zh-CN" altLang="en-US" sz="2400" b="0" i="0" u="none" strike="noStrike" kern="1200" cap="none" spc="0" normalizeH="0" baseline="0" noProof="0" dirty="0">
                <a:ln>
                  <a:noFill/>
                </a:ln>
                <a:solidFill>
                  <a:prstClr val="black"/>
                </a:solidFill>
                <a:effectLst/>
                <a:uLnTx/>
                <a:uFillTx/>
                <a:latin typeface="微软雅黑" panose="020B0503020204020204" charset="-122"/>
                <a:ea typeface="微软雅黑"/>
                <a:cs typeface="+mn-cs"/>
              </a:rPr>
              <a:t>没有接受过检测边缘图的训练，在训练期间也没有访问</a:t>
            </a:r>
            <a:r>
              <a:rPr kumimoji="0" lang="en-US" altLang="zh-CN" sz="2400" b="0" i="0" u="none" strike="noStrike" kern="1200" cap="none" spc="0" normalizeH="0" baseline="0" noProof="0" dirty="0">
                <a:ln>
                  <a:noFill/>
                </a:ln>
                <a:solidFill>
                  <a:prstClr val="black"/>
                </a:solidFill>
                <a:effectLst/>
                <a:uLnTx/>
                <a:uFillTx/>
                <a:latin typeface="微软雅黑" panose="020B0503020204020204" charset="-122"/>
                <a:ea typeface="微软雅黑"/>
                <a:cs typeface="+mn-cs"/>
              </a:rPr>
              <a:t>BSDS</a:t>
            </a:r>
            <a:r>
              <a:rPr kumimoji="0" lang="zh-CN" altLang="en-US" sz="2400" b="0" i="0" u="none" strike="noStrike" kern="1200" cap="none" spc="0" normalizeH="0" baseline="0" noProof="0" dirty="0">
                <a:ln>
                  <a:noFill/>
                </a:ln>
                <a:solidFill>
                  <a:prstClr val="black"/>
                </a:solidFill>
                <a:effectLst/>
                <a:uLnTx/>
                <a:uFillTx/>
                <a:latin typeface="微软雅黑" panose="020B0503020204020204" charset="-122"/>
                <a:ea typeface="微软雅黑"/>
                <a:cs typeface="+mn-cs"/>
              </a:rPr>
              <a:t>图像或标注。</a:t>
            </a:r>
          </a:p>
        </p:txBody>
      </p:sp>
      <p:pic>
        <p:nvPicPr>
          <p:cNvPr id="5" name="图片 4"/>
          <p:cNvPicPr>
            <a:picLocks noChangeAspect="1"/>
          </p:cNvPicPr>
          <p:nvPr/>
        </p:nvPicPr>
        <p:blipFill>
          <a:blip r:embed="rId4"/>
          <a:stretch>
            <a:fillRect/>
          </a:stretch>
        </p:blipFill>
        <p:spPr>
          <a:xfrm>
            <a:off x="5303169" y="774449"/>
            <a:ext cx="6888831" cy="2895182"/>
          </a:xfrm>
          <a:prstGeom prst="rect">
            <a:avLst/>
          </a:prstGeom>
        </p:spPr>
      </p:pic>
    </p:spTree>
  </p:cSld>
  <p:clrMapOvr>
    <a:masterClrMapping/>
  </p:clrMapOvr>
  <p:transition advTm="36462"/>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E7B24C-1035-2141-6FD4-E1E44C046A58}"/>
              </a:ext>
            </a:extLst>
          </p:cNvPr>
          <p:cNvSpPr>
            <a:spLocks noGrp="1"/>
          </p:cNvSpPr>
          <p:nvPr>
            <p:ph type="title"/>
          </p:nvPr>
        </p:nvSpPr>
        <p:spPr>
          <a:xfrm>
            <a:off x="271918" y="154536"/>
            <a:ext cx="8740936" cy="595630"/>
          </a:xfrm>
        </p:spPr>
        <p:txBody>
          <a:bodyPr/>
          <a:lstStyle/>
          <a:p>
            <a:r>
              <a:rPr lang="zh-CN" altLang="en-US"/>
              <a:t>“小模型”和“大模型”对比</a:t>
            </a:r>
          </a:p>
        </p:txBody>
      </p:sp>
      <p:sp>
        <p:nvSpPr>
          <p:cNvPr id="40" name="椭圆 39">
            <a:extLst>
              <a:ext uri="{FF2B5EF4-FFF2-40B4-BE49-F238E27FC236}">
                <a16:creationId xmlns:a16="http://schemas.microsoft.com/office/drawing/2014/main" id="{C3411749-596B-1476-9153-5981A3C14E1A}"/>
              </a:ext>
            </a:extLst>
          </p:cNvPr>
          <p:cNvSpPr/>
          <p:nvPr/>
        </p:nvSpPr>
        <p:spPr>
          <a:xfrm>
            <a:off x="10490522" y="2498563"/>
            <a:ext cx="1397000" cy="1397000"/>
          </a:xfrm>
          <a:prstGeom prst="ellipse">
            <a:avLst/>
          </a:prstGeom>
          <a:gradFill>
            <a:gsLst>
              <a:gs pos="0">
                <a:srgbClr val="ED7D31">
                  <a:alpha val="50000"/>
                </a:srgbClr>
              </a:gs>
              <a:gs pos="60000">
                <a:srgbClr val="ED7D31"/>
              </a:gs>
            </a:gsLst>
            <a:lin ang="2700000" scaled="0"/>
          </a:gradFill>
          <a:ln w="57150" cap="rnd">
            <a:noFill/>
            <a:prstDash val="solid"/>
            <a:round/>
          </a:ln>
          <a:effectLst>
            <a:outerShdw blurRad="76200" dist="50800" dir="5400000" algn="ctr" rotWithShape="0">
              <a:schemeClr val="accent4">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noAutofit/>
          </a:bodyPr>
          <a:lstStyle/>
          <a:p>
            <a:pPr algn="ctr" defTabSz="913765"/>
            <a:r>
              <a:rPr lang="zh-CN" altLang="en-US" sz="28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大模型</a:t>
            </a:r>
            <a:endParaRPr lang="en-GB" sz="28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41" name="椭圆 40">
            <a:extLst>
              <a:ext uri="{FF2B5EF4-FFF2-40B4-BE49-F238E27FC236}">
                <a16:creationId xmlns:a16="http://schemas.microsoft.com/office/drawing/2014/main" id="{75FBC7EA-78A1-F83D-2B5E-B597DFBF799C}"/>
              </a:ext>
            </a:extLst>
          </p:cNvPr>
          <p:cNvSpPr/>
          <p:nvPr/>
        </p:nvSpPr>
        <p:spPr>
          <a:xfrm>
            <a:off x="171906" y="2498563"/>
            <a:ext cx="1397000" cy="1397000"/>
          </a:xfrm>
          <a:prstGeom prst="ellipse">
            <a:avLst/>
          </a:prstGeom>
          <a:gradFill>
            <a:gsLst>
              <a:gs pos="0">
                <a:schemeClr val="accent5">
                  <a:lumMod val="60000"/>
                  <a:lumOff val="40000"/>
                </a:schemeClr>
              </a:gs>
              <a:gs pos="60000">
                <a:schemeClr val="accent5"/>
              </a:gs>
            </a:gsLst>
            <a:lin ang="2700000" scaled="0"/>
          </a:gradFill>
          <a:ln w="57150" cap="rnd">
            <a:noFill/>
            <a:prstDash val="solid"/>
            <a:round/>
          </a:ln>
          <a:effectLst>
            <a:outerShdw blurRad="76200" dist="50800" dir="5400000" algn="ctr" rotWithShape="0">
              <a:schemeClr val="accent5">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noAutofit/>
          </a:bodyPr>
          <a:lstStyle/>
          <a:p>
            <a:pPr algn="ctr" defTabSz="913765"/>
            <a:r>
              <a:rPr lang="zh-CN" altLang="en-US" sz="2800" b="1">
                <a:solidFill>
                  <a:srgbClr val="FFFFFF"/>
                </a:solidFill>
                <a:latin typeface="微软雅黑" panose="020B0503020204020204" pitchFamily="34" charset="-122"/>
                <a:ea typeface="微软雅黑" panose="020B0503020204020204" pitchFamily="34" charset="-122"/>
              </a:rPr>
              <a:t>小模型</a:t>
            </a:r>
            <a:endParaRPr lang="en-GB" sz="2800" b="1" dirty="0">
              <a:solidFill>
                <a:srgbClr val="FFFFFF"/>
              </a:solidFill>
              <a:latin typeface="微软雅黑" panose="020B0503020204020204" pitchFamily="34" charset="-122"/>
              <a:ea typeface="微软雅黑" panose="020B0503020204020204" pitchFamily="34" charset="-122"/>
            </a:endParaRPr>
          </a:p>
        </p:txBody>
      </p:sp>
      <p:sp>
        <p:nvSpPr>
          <p:cNvPr id="42" name="RelativeHist-1-1">
            <a:extLst>
              <a:ext uri="{FF2B5EF4-FFF2-40B4-BE49-F238E27FC236}">
                <a16:creationId xmlns:a16="http://schemas.microsoft.com/office/drawing/2014/main" id="{34EA04DC-30BA-0E85-6743-DBCD1898A732}"/>
              </a:ext>
            </a:extLst>
          </p:cNvPr>
          <p:cNvSpPr/>
          <p:nvPr/>
        </p:nvSpPr>
        <p:spPr bwMode="auto">
          <a:xfrm>
            <a:off x="1795715" y="2101158"/>
            <a:ext cx="8514713" cy="402336"/>
          </a:xfrm>
          <a:prstGeom prst="rect">
            <a:avLst/>
          </a:prstGeom>
          <a:solidFill>
            <a:schemeClr val="tx2">
              <a:lumMod val="20000"/>
              <a:lumOff val="80000"/>
            </a:schemeClr>
          </a:solidFill>
          <a:ln>
            <a:noFill/>
          </a:ln>
        </p:spPr>
        <p:txBody>
          <a:bodyPr anchor="ctr"/>
          <a:lstStyle/>
          <a:p>
            <a:pPr algn="ctr"/>
            <a:endParaRPr/>
          </a:p>
        </p:txBody>
      </p:sp>
      <p:sp>
        <p:nvSpPr>
          <p:cNvPr id="43" name="ValueHist-1-1">
            <a:extLst>
              <a:ext uri="{FF2B5EF4-FFF2-40B4-BE49-F238E27FC236}">
                <a16:creationId xmlns:a16="http://schemas.microsoft.com/office/drawing/2014/main" id="{64B721A8-BC9F-156F-E401-2B8A01CCD06D}"/>
              </a:ext>
            </a:extLst>
          </p:cNvPr>
          <p:cNvSpPr/>
          <p:nvPr/>
        </p:nvSpPr>
        <p:spPr bwMode="auto">
          <a:xfrm>
            <a:off x="2431207" y="2095033"/>
            <a:ext cx="7882159" cy="402336"/>
          </a:xfrm>
          <a:prstGeom prst="rect">
            <a:avLst/>
          </a:prstGeom>
          <a:solidFill>
            <a:schemeClr val="accent1">
              <a:lumMod val="100000"/>
            </a:schemeClr>
          </a:solidFill>
          <a:ln>
            <a:noFill/>
          </a:ln>
        </p:spPr>
        <p:txBody>
          <a:bodyPr anchor="ctr"/>
          <a:lstStyle/>
          <a:p>
            <a:pPr algn="ctr"/>
            <a:endParaRPr/>
          </a:p>
        </p:txBody>
      </p:sp>
      <p:sp>
        <p:nvSpPr>
          <p:cNvPr id="44" name="内容占位符 2">
            <a:extLst>
              <a:ext uri="{FF2B5EF4-FFF2-40B4-BE49-F238E27FC236}">
                <a16:creationId xmlns:a16="http://schemas.microsoft.com/office/drawing/2014/main" id="{C3D3051F-8CF6-0E9F-7221-B98C5E9BC762}"/>
              </a:ext>
            </a:extLst>
          </p:cNvPr>
          <p:cNvSpPr>
            <a:spLocks noGrp="1"/>
          </p:cNvSpPr>
          <p:nvPr>
            <p:ph idx="1"/>
          </p:nvPr>
        </p:nvSpPr>
        <p:spPr>
          <a:xfrm>
            <a:off x="5896182" y="2120396"/>
            <a:ext cx="1284449" cy="435684"/>
          </a:xfrm>
        </p:spPr>
        <p:txBody>
          <a:bodyPr/>
          <a:lstStyle/>
          <a:p>
            <a:pPr marL="0" indent="0">
              <a:buNone/>
            </a:pPr>
            <a:r>
              <a:rPr lang="zh-CN" altLang="en-US" sz="2000" b="1">
                <a:solidFill>
                  <a:schemeClr val="bg1"/>
                </a:solidFill>
              </a:rPr>
              <a:t>参数量</a:t>
            </a:r>
          </a:p>
        </p:txBody>
      </p:sp>
      <p:sp>
        <p:nvSpPr>
          <p:cNvPr id="45" name="内容占位符 2">
            <a:extLst>
              <a:ext uri="{FF2B5EF4-FFF2-40B4-BE49-F238E27FC236}">
                <a16:creationId xmlns:a16="http://schemas.microsoft.com/office/drawing/2014/main" id="{2005934C-E314-B4E5-2C33-F8FF123B1614}"/>
              </a:ext>
            </a:extLst>
          </p:cNvPr>
          <p:cNvSpPr txBox="1">
            <a:spLocks/>
          </p:cNvSpPr>
          <p:nvPr/>
        </p:nvSpPr>
        <p:spPr>
          <a:xfrm>
            <a:off x="1775187" y="1715244"/>
            <a:ext cx="4277884" cy="4356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en-US" sz="2000"/>
              <a:t>十万</a:t>
            </a:r>
            <a:r>
              <a:rPr lang="en-US" altLang="zh-CN" sz="2000"/>
              <a:t>(ParticleNet)</a:t>
            </a:r>
            <a:r>
              <a:rPr lang="zh-CN" altLang="en-US" sz="2000"/>
              <a:t>，千万</a:t>
            </a:r>
            <a:r>
              <a:rPr lang="en-US" altLang="zh-CN" sz="2000"/>
              <a:t>(YOLOv8)</a:t>
            </a:r>
            <a:endParaRPr lang="zh-CN" altLang="en-US" sz="2000"/>
          </a:p>
        </p:txBody>
      </p:sp>
      <p:sp>
        <p:nvSpPr>
          <p:cNvPr id="46" name="内容占位符 2">
            <a:extLst>
              <a:ext uri="{FF2B5EF4-FFF2-40B4-BE49-F238E27FC236}">
                <a16:creationId xmlns:a16="http://schemas.microsoft.com/office/drawing/2014/main" id="{207DA16C-58FA-1A11-FA11-4CEDD4BB619E}"/>
              </a:ext>
            </a:extLst>
          </p:cNvPr>
          <p:cNvSpPr txBox="1">
            <a:spLocks/>
          </p:cNvSpPr>
          <p:nvPr/>
        </p:nvSpPr>
        <p:spPr>
          <a:xfrm>
            <a:off x="6943340" y="1715244"/>
            <a:ext cx="3352933" cy="4356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zh-CN" altLang="en-US" sz="2000"/>
              <a:t>十亿</a:t>
            </a:r>
            <a:r>
              <a:rPr lang="en-US" altLang="zh-CN" sz="2000"/>
              <a:t>(SAM)</a:t>
            </a:r>
            <a:r>
              <a:rPr lang="zh-CN" altLang="en-US" sz="2000"/>
              <a:t>，千亿</a:t>
            </a:r>
            <a:r>
              <a:rPr lang="en-US" altLang="zh-CN" sz="2000"/>
              <a:t>(GPT-3)</a:t>
            </a:r>
            <a:endParaRPr lang="zh-CN" altLang="en-US" sz="2000"/>
          </a:p>
        </p:txBody>
      </p:sp>
      <p:grpSp>
        <p:nvGrpSpPr>
          <p:cNvPr id="59" name="组合 58">
            <a:extLst>
              <a:ext uri="{FF2B5EF4-FFF2-40B4-BE49-F238E27FC236}">
                <a16:creationId xmlns:a16="http://schemas.microsoft.com/office/drawing/2014/main" id="{26A2ACA6-AFC5-4674-A1E5-092351DF164C}"/>
              </a:ext>
            </a:extLst>
          </p:cNvPr>
          <p:cNvGrpSpPr/>
          <p:nvPr/>
        </p:nvGrpSpPr>
        <p:grpSpPr>
          <a:xfrm>
            <a:off x="1795715" y="3023815"/>
            <a:ext cx="8514713" cy="478836"/>
            <a:chOff x="1957238" y="2476279"/>
            <a:chExt cx="8514713" cy="478836"/>
          </a:xfrm>
        </p:grpSpPr>
        <p:sp>
          <p:nvSpPr>
            <p:cNvPr id="48" name="RelativeHist-1-1">
              <a:extLst>
                <a:ext uri="{FF2B5EF4-FFF2-40B4-BE49-F238E27FC236}">
                  <a16:creationId xmlns:a16="http://schemas.microsoft.com/office/drawing/2014/main" id="{091DB9C7-C728-452E-0A57-AB953AADEBCD}"/>
                </a:ext>
              </a:extLst>
            </p:cNvPr>
            <p:cNvSpPr/>
            <p:nvPr/>
          </p:nvSpPr>
          <p:spPr bwMode="auto">
            <a:xfrm>
              <a:off x="1957238" y="2476279"/>
              <a:ext cx="8514713" cy="402336"/>
            </a:xfrm>
            <a:prstGeom prst="rect">
              <a:avLst/>
            </a:prstGeom>
            <a:solidFill>
              <a:schemeClr val="tx2">
                <a:lumMod val="20000"/>
                <a:lumOff val="80000"/>
              </a:schemeClr>
            </a:solidFill>
            <a:ln>
              <a:noFill/>
            </a:ln>
          </p:spPr>
          <p:txBody>
            <a:bodyPr anchor="ctr"/>
            <a:lstStyle/>
            <a:p>
              <a:pPr algn="ctr"/>
              <a:endParaRPr/>
            </a:p>
          </p:txBody>
        </p:sp>
        <p:sp>
          <p:nvSpPr>
            <p:cNvPr id="47" name="ValueHist-2-1">
              <a:extLst>
                <a:ext uri="{FF2B5EF4-FFF2-40B4-BE49-F238E27FC236}">
                  <a16:creationId xmlns:a16="http://schemas.microsoft.com/office/drawing/2014/main" id="{FAE714C4-3DBF-D3EA-5A62-C439860B2052}"/>
                </a:ext>
              </a:extLst>
            </p:cNvPr>
            <p:cNvSpPr/>
            <p:nvPr/>
          </p:nvSpPr>
          <p:spPr bwMode="auto">
            <a:xfrm>
              <a:off x="2584184" y="2482820"/>
              <a:ext cx="7882159" cy="402336"/>
            </a:xfrm>
            <a:prstGeom prst="rect">
              <a:avLst/>
            </a:prstGeom>
            <a:solidFill>
              <a:schemeClr val="accent2">
                <a:lumMod val="100000"/>
              </a:schemeClr>
            </a:solidFill>
            <a:ln>
              <a:noFill/>
            </a:ln>
          </p:spPr>
          <p:txBody>
            <a:bodyPr anchor="ctr"/>
            <a:lstStyle/>
            <a:p>
              <a:pPr algn="ctr"/>
              <a:endParaRPr/>
            </a:p>
          </p:txBody>
        </p:sp>
        <p:sp>
          <p:nvSpPr>
            <p:cNvPr id="49" name="内容占位符 2">
              <a:extLst>
                <a:ext uri="{FF2B5EF4-FFF2-40B4-BE49-F238E27FC236}">
                  <a16:creationId xmlns:a16="http://schemas.microsoft.com/office/drawing/2014/main" id="{107259C4-B76A-90AA-E73A-3C3108637B1D}"/>
                </a:ext>
              </a:extLst>
            </p:cNvPr>
            <p:cNvSpPr txBox="1">
              <a:spLocks/>
            </p:cNvSpPr>
            <p:nvPr/>
          </p:nvSpPr>
          <p:spPr>
            <a:xfrm>
              <a:off x="5792992" y="2519431"/>
              <a:ext cx="1464542" cy="4356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en-US" sz="2000" b="1">
                  <a:solidFill>
                    <a:schemeClr val="bg1"/>
                  </a:solidFill>
                </a:rPr>
                <a:t>训练数据量</a:t>
              </a:r>
            </a:p>
          </p:txBody>
        </p:sp>
      </p:grpSp>
      <p:sp>
        <p:nvSpPr>
          <p:cNvPr id="50" name="内容占位符 2">
            <a:extLst>
              <a:ext uri="{FF2B5EF4-FFF2-40B4-BE49-F238E27FC236}">
                <a16:creationId xmlns:a16="http://schemas.microsoft.com/office/drawing/2014/main" id="{2C5738DC-A28C-70AC-200C-9CCA842F5324}"/>
              </a:ext>
            </a:extLst>
          </p:cNvPr>
          <p:cNvSpPr txBox="1">
            <a:spLocks/>
          </p:cNvSpPr>
          <p:nvPr/>
        </p:nvSpPr>
        <p:spPr>
          <a:xfrm>
            <a:off x="1795715" y="2630288"/>
            <a:ext cx="3940901" cy="4356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CN" sz="2000"/>
              <a:t>11</a:t>
            </a:r>
            <a:r>
              <a:rPr lang="zh-CN" altLang="en-US" sz="2000"/>
              <a:t>万图像</a:t>
            </a:r>
            <a:r>
              <a:rPr lang="en-US" altLang="zh-CN" sz="2000"/>
              <a:t>(YOLOv8)</a:t>
            </a:r>
            <a:endParaRPr lang="zh-CN" altLang="en-US" sz="2000"/>
          </a:p>
        </p:txBody>
      </p:sp>
      <p:sp>
        <p:nvSpPr>
          <p:cNvPr id="51" name="内容占位符 2">
            <a:extLst>
              <a:ext uri="{FF2B5EF4-FFF2-40B4-BE49-F238E27FC236}">
                <a16:creationId xmlns:a16="http://schemas.microsoft.com/office/drawing/2014/main" id="{419F3F08-FE6F-95CD-0023-41F06E1265B9}"/>
              </a:ext>
            </a:extLst>
          </p:cNvPr>
          <p:cNvSpPr txBox="1">
            <a:spLocks/>
          </p:cNvSpPr>
          <p:nvPr/>
        </p:nvSpPr>
        <p:spPr>
          <a:xfrm>
            <a:off x="5102687" y="2621321"/>
            <a:ext cx="5207742" cy="4356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CN" sz="2000"/>
              <a:t>1100</a:t>
            </a:r>
            <a:r>
              <a:rPr lang="zh-CN" altLang="en-US" sz="2000"/>
              <a:t>万图像</a:t>
            </a:r>
            <a:r>
              <a:rPr lang="en-US" altLang="zh-CN" sz="2000"/>
              <a:t>(SAM)</a:t>
            </a:r>
            <a:r>
              <a:rPr lang="zh-CN" altLang="en-US" sz="2000"/>
              <a:t>，</a:t>
            </a:r>
            <a:r>
              <a:rPr lang="en-US" altLang="zh-CN" sz="2000"/>
              <a:t>1.4</a:t>
            </a:r>
            <a:r>
              <a:rPr lang="zh-CN" altLang="en-US" sz="2000"/>
              <a:t>万亿</a:t>
            </a:r>
            <a:r>
              <a:rPr lang="en-US" altLang="zh-CN" sz="2000"/>
              <a:t>Tokens(LLaMA)</a:t>
            </a:r>
            <a:endParaRPr lang="zh-CN" altLang="en-US" sz="2000"/>
          </a:p>
        </p:txBody>
      </p:sp>
      <p:grpSp>
        <p:nvGrpSpPr>
          <p:cNvPr id="58" name="组合 57">
            <a:extLst>
              <a:ext uri="{FF2B5EF4-FFF2-40B4-BE49-F238E27FC236}">
                <a16:creationId xmlns:a16="http://schemas.microsoft.com/office/drawing/2014/main" id="{39C11CEC-47ED-F166-48EA-AD6FC1CA7044}"/>
              </a:ext>
            </a:extLst>
          </p:cNvPr>
          <p:cNvGrpSpPr/>
          <p:nvPr/>
        </p:nvGrpSpPr>
        <p:grpSpPr>
          <a:xfrm>
            <a:off x="1795715" y="3980470"/>
            <a:ext cx="8514713" cy="460979"/>
            <a:chOff x="1957238" y="3364568"/>
            <a:chExt cx="8514713" cy="460979"/>
          </a:xfrm>
        </p:grpSpPr>
        <p:sp>
          <p:nvSpPr>
            <p:cNvPr id="53" name="RelativeHist-1-1">
              <a:extLst>
                <a:ext uri="{FF2B5EF4-FFF2-40B4-BE49-F238E27FC236}">
                  <a16:creationId xmlns:a16="http://schemas.microsoft.com/office/drawing/2014/main" id="{2CFB9F36-912A-8617-6CA4-7B4E85D9EA14}"/>
                </a:ext>
              </a:extLst>
            </p:cNvPr>
            <p:cNvSpPr/>
            <p:nvPr/>
          </p:nvSpPr>
          <p:spPr bwMode="auto">
            <a:xfrm>
              <a:off x="1957238" y="3373667"/>
              <a:ext cx="8514713" cy="402336"/>
            </a:xfrm>
            <a:prstGeom prst="rect">
              <a:avLst/>
            </a:prstGeom>
            <a:solidFill>
              <a:schemeClr val="tx2">
                <a:lumMod val="20000"/>
                <a:lumOff val="80000"/>
              </a:schemeClr>
            </a:solidFill>
            <a:ln>
              <a:noFill/>
            </a:ln>
          </p:spPr>
          <p:txBody>
            <a:bodyPr anchor="ctr"/>
            <a:lstStyle/>
            <a:p>
              <a:pPr algn="ctr"/>
              <a:endParaRPr/>
            </a:p>
          </p:txBody>
        </p:sp>
        <p:sp>
          <p:nvSpPr>
            <p:cNvPr id="54" name="ValueHist-2-1">
              <a:extLst>
                <a:ext uri="{FF2B5EF4-FFF2-40B4-BE49-F238E27FC236}">
                  <a16:creationId xmlns:a16="http://schemas.microsoft.com/office/drawing/2014/main" id="{F5C9AFE0-347C-3A59-132F-83E1C03B835D}"/>
                </a:ext>
              </a:extLst>
            </p:cNvPr>
            <p:cNvSpPr/>
            <p:nvPr/>
          </p:nvSpPr>
          <p:spPr bwMode="auto">
            <a:xfrm>
              <a:off x="2575637" y="3364568"/>
              <a:ext cx="7882159" cy="402336"/>
            </a:xfrm>
            <a:prstGeom prst="rect">
              <a:avLst/>
            </a:prstGeom>
            <a:solidFill>
              <a:schemeClr val="accent6">
                <a:lumMod val="75000"/>
              </a:schemeClr>
            </a:solidFill>
            <a:ln>
              <a:noFill/>
            </a:ln>
          </p:spPr>
          <p:txBody>
            <a:bodyPr anchor="ctr"/>
            <a:lstStyle/>
            <a:p>
              <a:pPr algn="ctr"/>
              <a:endParaRPr/>
            </a:p>
          </p:txBody>
        </p:sp>
        <p:sp>
          <p:nvSpPr>
            <p:cNvPr id="55" name="内容占位符 2">
              <a:extLst>
                <a:ext uri="{FF2B5EF4-FFF2-40B4-BE49-F238E27FC236}">
                  <a16:creationId xmlns:a16="http://schemas.microsoft.com/office/drawing/2014/main" id="{F863CD3B-77BF-280B-647D-05889EEAE767}"/>
                </a:ext>
              </a:extLst>
            </p:cNvPr>
            <p:cNvSpPr txBox="1">
              <a:spLocks/>
            </p:cNvSpPr>
            <p:nvPr/>
          </p:nvSpPr>
          <p:spPr>
            <a:xfrm>
              <a:off x="5967658" y="3389863"/>
              <a:ext cx="1374496" cy="4356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en-US" sz="2000" b="1">
                  <a:solidFill>
                    <a:schemeClr val="bg1"/>
                  </a:solidFill>
                </a:rPr>
                <a:t>所需算力</a:t>
              </a:r>
            </a:p>
          </p:txBody>
        </p:sp>
      </p:grpSp>
      <p:sp>
        <p:nvSpPr>
          <p:cNvPr id="56" name="内容占位符 2">
            <a:extLst>
              <a:ext uri="{FF2B5EF4-FFF2-40B4-BE49-F238E27FC236}">
                <a16:creationId xmlns:a16="http://schemas.microsoft.com/office/drawing/2014/main" id="{16FD1031-F130-5C15-837E-68DEA65B6008}"/>
              </a:ext>
            </a:extLst>
          </p:cNvPr>
          <p:cNvSpPr txBox="1">
            <a:spLocks/>
          </p:cNvSpPr>
          <p:nvPr/>
        </p:nvSpPr>
        <p:spPr>
          <a:xfrm>
            <a:off x="1775187" y="3543890"/>
            <a:ext cx="4547625" cy="4356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CN" sz="2000"/>
              <a:t>10G</a:t>
            </a:r>
            <a:r>
              <a:rPr lang="zh-CN" altLang="en-US" sz="2000"/>
              <a:t>显存</a:t>
            </a:r>
            <a:r>
              <a:rPr lang="en-US" altLang="zh-CN" sz="2000"/>
              <a:t> 10TFlops(YOLOv8)</a:t>
            </a:r>
            <a:endParaRPr lang="zh-CN" altLang="en-US" sz="2000"/>
          </a:p>
        </p:txBody>
      </p:sp>
      <p:sp>
        <p:nvSpPr>
          <p:cNvPr id="57" name="内容占位符 2">
            <a:extLst>
              <a:ext uri="{FF2B5EF4-FFF2-40B4-BE49-F238E27FC236}">
                <a16:creationId xmlns:a16="http://schemas.microsoft.com/office/drawing/2014/main" id="{7365D04A-AE55-92F3-18E8-ADEE84CB9F0A}"/>
              </a:ext>
            </a:extLst>
          </p:cNvPr>
          <p:cNvSpPr txBox="1">
            <a:spLocks/>
          </p:cNvSpPr>
          <p:nvPr/>
        </p:nvSpPr>
        <p:spPr>
          <a:xfrm>
            <a:off x="5243513" y="3566993"/>
            <a:ext cx="5357183" cy="4538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CN" sz="2000"/>
              <a:t>10000G</a:t>
            </a:r>
            <a:r>
              <a:rPr lang="zh-CN" altLang="en-US" sz="2000"/>
              <a:t>显存 </a:t>
            </a:r>
            <a:r>
              <a:rPr lang="en-US" altLang="zh-CN" sz="2000"/>
              <a:t>2400TFlops(ChatGLM-1300</a:t>
            </a:r>
            <a:r>
              <a:rPr lang="zh-CN" altLang="en-US" sz="2000"/>
              <a:t>亿</a:t>
            </a:r>
            <a:r>
              <a:rPr lang="en-US" altLang="zh-CN" sz="2000"/>
              <a:t>)</a:t>
            </a:r>
            <a:endParaRPr lang="zh-CN" altLang="en-US" sz="2000"/>
          </a:p>
        </p:txBody>
      </p:sp>
      <p:sp>
        <p:nvSpPr>
          <p:cNvPr id="60" name="箭头: 五边形 59">
            <a:extLst>
              <a:ext uri="{FF2B5EF4-FFF2-40B4-BE49-F238E27FC236}">
                <a16:creationId xmlns:a16="http://schemas.microsoft.com/office/drawing/2014/main" id="{23E80FD6-40EE-618B-7A3E-857FF2ED8599}"/>
              </a:ext>
            </a:extLst>
          </p:cNvPr>
          <p:cNvSpPr/>
          <p:nvPr/>
        </p:nvSpPr>
        <p:spPr bwMode="auto">
          <a:xfrm>
            <a:off x="1795715" y="4520792"/>
            <a:ext cx="4010420" cy="448056"/>
          </a:xfrm>
          <a:prstGeom prst="homePlate">
            <a:avLst>
              <a:gd name="adj" fmla="val 37135"/>
            </a:avLst>
          </a:prstGeom>
          <a:gradFill>
            <a:gsLst>
              <a:gs pos="0">
                <a:schemeClr val="accent1">
                  <a:lumMod val="60000"/>
                  <a:lumOff val="40000"/>
                </a:schemeClr>
              </a:gs>
              <a:gs pos="60000">
                <a:schemeClr val="accent1"/>
              </a:gs>
            </a:gsLst>
            <a:lin ang="2700000" scaled="0"/>
          </a:gradFill>
          <a:ln w="57150" cap="rnd">
            <a:noFill/>
            <a:prstDash val="solid"/>
            <a:round/>
          </a:ln>
          <a:effectLst>
            <a:outerShdw blurRad="762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r" defTabSz="913765"/>
            <a:r>
              <a:rPr lang="zh-CN" altLang="en-US" sz="20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优缺点</a:t>
            </a:r>
            <a:endPar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1" name="内容占位符 2">
            <a:extLst>
              <a:ext uri="{FF2B5EF4-FFF2-40B4-BE49-F238E27FC236}">
                <a16:creationId xmlns:a16="http://schemas.microsoft.com/office/drawing/2014/main" id="{1CC00DE5-4C52-2748-104D-36C50F95F32A}"/>
              </a:ext>
            </a:extLst>
          </p:cNvPr>
          <p:cNvSpPr txBox="1">
            <a:spLocks/>
          </p:cNvSpPr>
          <p:nvPr/>
        </p:nvSpPr>
        <p:spPr>
          <a:xfrm>
            <a:off x="1775187" y="5030505"/>
            <a:ext cx="3940901" cy="16583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zh-CN" altLang="en-US" sz="2000"/>
              <a:t>速度快</a:t>
            </a:r>
            <a:endParaRPr lang="en-US" altLang="zh-CN" sz="2000"/>
          </a:p>
          <a:p>
            <a:pPr algn="r"/>
            <a:r>
              <a:rPr lang="zh-CN" altLang="en-US" sz="2000"/>
              <a:t>性能依赖于大量数据</a:t>
            </a:r>
            <a:endParaRPr lang="en-US" altLang="zh-CN" sz="2000"/>
          </a:p>
          <a:p>
            <a:pPr algn="r"/>
            <a:r>
              <a:rPr lang="zh-CN" altLang="en-US" sz="2000"/>
              <a:t>无可解释性</a:t>
            </a:r>
          </a:p>
        </p:txBody>
      </p:sp>
      <p:sp>
        <p:nvSpPr>
          <p:cNvPr id="63" name="箭头: 五边形 62">
            <a:extLst>
              <a:ext uri="{FF2B5EF4-FFF2-40B4-BE49-F238E27FC236}">
                <a16:creationId xmlns:a16="http://schemas.microsoft.com/office/drawing/2014/main" id="{35B642D0-D510-51C9-614C-1647E7074FA4}"/>
              </a:ext>
            </a:extLst>
          </p:cNvPr>
          <p:cNvSpPr/>
          <p:nvPr/>
        </p:nvSpPr>
        <p:spPr bwMode="auto">
          <a:xfrm flipH="1">
            <a:off x="6322812" y="4529936"/>
            <a:ext cx="3959433" cy="438912"/>
          </a:xfrm>
          <a:prstGeom prst="homePlate">
            <a:avLst>
              <a:gd name="adj" fmla="val 37135"/>
            </a:avLst>
          </a:prstGeom>
          <a:gradFill>
            <a:gsLst>
              <a:gs pos="0">
                <a:schemeClr val="accent2">
                  <a:lumMod val="60000"/>
                  <a:lumOff val="40000"/>
                </a:schemeClr>
              </a:gs>
              <a:gs pos="60000">
                <a:schemeClr val="accent2"/>
              </a:gs>
            </a:gsLst>
            <a:lin ang="2700000" scaled="0"/>
          </a:gradFill>
          <a:ln w="57150" cap="rnd">
            <a:noFill/>
            <a:prstDash val="solid"/>
            <a:round/>
          </a:ln>
          <a:effectLst>
            <a:outerShdw blurRad="76200" dist="50800" dir="5400000" algn="ctr"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defTabSz="913765"/>
            <a:r>
              <a:rPr lang="zh-CN" altLang="en-US" sz="20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优缺点</a:t>
            </a:r>
            <a:endPar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4" name="内容占位符 2">
            <a:extLst>
              <a:ext uri="{FF2B5EF4-FFF2-40B4-BE49-F238E27FC236}">
                <a16:creationId xmlns:a16="http://schemas.microsoft.com/office/drawing/2014/main" id="{9DFA3C43-8329-7B10-7CAE-875426839D16}"/>
              </a:ext>
            </a:extLst>
          </p:cNvPr>
          <p:cNvSpPr txBox="1">
            <a:spLocks/>
          </p:cNvSpPr>
          <p:nvPr/>
        </p:nvSpPr>
        <p:spPr>
          <a:xfrm>
            <a:off x="6303761" y="5042462"/>
            <a:ext cx="5172129" cy="1597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a:t>速度慢</a:t>
            </a:r>
            <a:endParaRPr lang="en-US" altLang="zh-CN" sz="2000"/>
          </a:p>
          <a:p>
            <a:r>
              <a:rPr lang="zh-CN" altLang="en-US" sz="2000"/>
              <a:t>强大泛化能力，具体任务极低的数据需求</a:t>
            </a:r>
            <a:endParaRPr lang="en-US" altLang="zh-CN" sz="2000"/>
          </a:p>
          <a:p>
            <a:r>
              <a:rPr lang="zh-CN" altLang="en-US" sz="2000"/>
              <a:t>带来“可解释”的新思路</a:t>
            </a:r>
          </a:p>
        </p:txBody>
      </p:sp>
      <p:sp>
        <p:nvSpPr>
          <p:cNvPr id="4" name="文本框 3">
            <a:extLst>
              <a:ext uri="{FF2B5EF4-FFF2-40B4-BE49-F238E27FC236}">
                <a16:creationId xmlns:a16="http://schemas.microsoft.com/office/drawing/2014/main" id="{BD4F9F57-AC26-796A-A401-E6A011A1E3C2}"/>
              </a:ext>
            </a:extLst>
          </p:cNvPr>
          <p:cNvSpPr txBox="1"/>
          <p:nvPr/>
        </p:nvSpPr>
        <p:spPr>
          <a:xfrm>
            <a:off x="56871" y="1048990"/>
            <a:ext cx="8662947" cy="461665"/>
          </a:xfrm>
          <a:prstGeom prst="rect">
            <a:avLst/>
          </a:prstGeom>
          <a:noFill/>
        </p:spPr>
        <p:txBody>
          <a:bodyPr wrap="square">
            <a:spAutoFit/>
          </a:bodyPr>
          <a:lstStyle/>
          <a:p>
            <a:pPr lvl="1"/>
            <a:r>
              <a:rPr lang="zh-CN" altLang="en-US" sz="2400">
                <a:solidFill>
                  <a:srgbClr val="22222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高层次智能如何而来？</a:t>
            </a:r>
            <a:r>
              <a:rPr lang="zh-CN" altLang="en-US" sz="24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大数据</a:t>
            </a:r>
            <a:r>
              <a:rPr lang="en-US" altLang="zh-CN" sz="24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24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大模型</a:t>
            </a:r>
            <a:r>
              <a:rPr lang="en-US" altLang="zh-CN" sz="24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24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大算力</a:t>
            </a:r>
            <a:endParaRPr lang="en-US" altLang="zh-CN" sz="2400" b="1" i="0" u="none" strike="noStrike"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5" name="内容占位符 2">
            <a:extLst>
              <a:ext uri="{FF2B5EF4-FFF2-40B4-BE49-F238E27FC236}">
                <a16:creationId xmlns:a16="http://schemas.microsoft.com/office/drawing/2014/main" id="{02E7F900-C122-570E-E2DC-49CDE315CEBB}"/>
              </a:ext>
            </a:extLst>
          </p:cNvPr>
          <p:cNvSpPr txBox="1">
            <a:spLocks/>
          </p:cNvSpPr>
          <p:nvPr/>
        </p:nvSpPr>
        <p:spPr>
          <a:xfrm>
            <a:off x="8231889" y="3061084"/>
            <a:ext cx="1964372" cy="4616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000" b="1">
                <a:solidFill>
                  <a:schemeClr val="bg1"/>
                </a:solidFill>
              </a:rPr>
              <a:t>不需要人工标注！</a:t>
            </a:r>
          </a:p>
        </p:txBody>
      </p:sp>
    </p:spTree>
    <p:extLst>
      <p:ext uri="{BB962C8B-B14F-4D97-AF65-F5344CB8AC3E}">
        <p14:creationId xmlns:p14="http://schemas.microsoft.com/office/powerpoint/2010/main" val="11020618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4A7A55-0799-3F52-5487-88A8EAE1147B}"/>
              </a:ext>
            </a:extLst>
          </p:cNvPr>
          <p:cNvSpPr>
            <a:spLocks noGrp="1"/>
          </p:cNvSpPr>
          <p:nvPr>
            <p:ph type="title"/>
          </p:nvPr>
        </p:nvSpPr>
        <p:spPr>
          <a:xfrm>
            <a:off x="831850" y="1928813"/>
            <a:ext cx="10515600" cy="1500187"/>
          </a:xfrm>
        </p:spPr>
        <p:txBody>
          <a:bodyPr/>
          <a:lstStyle/>
          <a:p>
            <a:pPr algn="ctr"/>
            <a:r>
              <a:rPr lang="zh-CN" altLang="en-US" b="1">
                <a:solidFill>
                  <a:srgbClr val="C00000"/>
                </a:solidFill>
                <a:effectLst>
                  <a:outerShdw blurRad="38100" dist="38100" dir="2700000" algn="tl">
                    <a:srgbClr val="000000">
                      <a:alpha val="43137"/>
                    </a:srgbClr>
                  </a:outerShdw>
                </a:effectLst>
                <a:latin typeface="微软雅黑" panose="020B0503020204020204" pitchFamily="34" charset="-122"/>
              </a:rPr>
              <a:t>大模型在高能物理的应用</a:t>
            </a:r>
          </a:p>
        </p:txBody>
      </p:sp>
    </p:spTree>
    <p:extLst>
      <p:ext uri="{BB962C8B-B14F-4D97-AF65-F5344CB8AC3E}">
        <p14:creationId xmlns:p14="http://schemas.microsoft.com/office/powerpoint/2010/main" val="7418778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7A9E4C-AF17-FE17-071C-0F15A556C126}"/>
              </a:ext>
            </a:extLst>
          </p:cNvPr>
          <p:cNvSpPr>
            <a:spLocks noGrp="1"/>
          </p:cNvSpPr>
          <p:nvPr>
            <p:ph type="title"/>
          </p:nvPr>
        </p:nvSpPr>
        <p:spPr>
          <a:xfrm>
            <a:off x="646901" y="136525"/>
            <a:ext cx="10536291" cy="595630"/>
          </a:xfrm>
        </p:spPr>
        <p:txBody>
          <a:bodyPr/>
          <a:lstStyle/>
          <a:p>
            <a:r>
              <a:rPr lang="zh-CN" altLang="en-US"/>
              <a:t>大模型在高能物理领域的两个应用案例</a:t>
            </a:r>
          </a:p>
        </p:txBody>
      </p:sp>
      <p:sp>
        <p:nvSpPr>
          <p:cNvPr id="4" name="空心弧 3">
            <a:extLst>
              <a:ext uri="{FF2B5EF4-FFF2-40B4-BE49-F238E27FC236}">
                <a16:creationId xmlns:a16="http://schemas.microsoft.com/office/drawing/2014/main" id="{CC1354C5-35E5-0CC7-CD62-BCE9462D8ADF}"/>
              </a:ext>
            </a:extLst>
          </p:cNvPr>
          <p:cNvSpPr/>
          <p:nvPr/>
        </p:nvSpPr>
        <p:spPr>
          <a:xfrm flipH="1" flipV="1">
            <a:off x="4463192" y="2384659"/>
            <a:ext cx="3143322" cy="3143318"/>
          </a:xfrm>
          <a:prstGeom prst="blockArc">
            <a:avLst>
              <a:gd name="adj1" fmla="val 21599999"/>
              <a:gd name="adj2" fmla="val 8180671"/>
              <a:gd name="adj3" fmla="val 11913"/>
            </a:avLst>
          </a:prstGeom>
          <a:gradFill>
            <a:gsLst>
              <a:gs pos="0">
                <a:srgbClr val="4472C4">
                  <a:alpha val="50000"/>
                </a:srgbClr>
              </a:gs>
              <a:gs pos="60000">
                <a:srgbClr val="4472C4"/>
              </a:gs>
            </a:gsLst>
            <a:lin ang="2700000" scaled="0"/>
          </a:gradFill>
          <a:ln w="50800">
            <a:solidFill>
              <a:schemeClr val="bg1"/>
            </a:solidFill>
            <a:round/>
            <a:headEnd/>
            <a:tailEnd/>
          </a:ln>
        </p:spPr>
        <p:txBody>
          <a:bodyPr wrap="square" anchor="ctr">
            <a:noAutofit/>
          </a:bodyPr>
          <a:lstStyle/>
          <a:p>
            <a:pPr algn="ctr"/>
            <a:endParaRPr/>
          </a:p>
        </p:txBody>
      </p:sp>
      <p:sp>
        <p:nvSpPr>
          <p:cNvPr id="5" name="空心弧 4">
            <a:extLst>
              <a:ext uri="{FF2B5EF4-FFF2-40B4-BE49-F238E27FC236}">
                <a16:creationId xmlns:a16="http://schemas.microsoft.com/office/drawing/2014/main" id="{F529FFD4-0FD6-2153-EC87-DDD9A9E2EE2D}"/>
              </a:ext>
            </a:extLst>
          </p:cNvPr>
          <p:cNvSpPr/>
          <p:nvPr/>
        </p:nvSpPr>
        <p:spPr>
          <a:xfrm>
            <a:off x="4463192" y="2384659"/>
            <a:ext cx="3143322" cy="3143318"/>
          </a:xfrm>
          <a:prstGeom prst="blockArc">
            <a:avLst>
              <a:gd name="adj1" fmla="val 21599999"/>
              <a:gd name="adj2" fmla="val 8180671"/>
              <a:gd name="adj3" fmla="val 11913"/>
            </a:avLst>
          </a:prstGeom>
          <a:gradFill>
            <a:gsLst>
              <a:gs pos="0">
                <a:schemeClr val="accent2">
                  <a:lumMod val="60000"/>
                  <a:lumOff val="40000"/>
                </a:schemeClr>
              </a:gs>
              <a:gs pos="60000">
                <a:schemeClr val="accent2"/>
              </a:gs>
            </a:gsLst>
            <a:lin ang="2700000" scaled="0"/>
          </a:gradFill>
          <a:ln w="50800">
            <a:solidFill>
              <a:schemeClr val="bg1"/>
            </a:solidFill>
            <a:round/>
            <a:headEnd/>
            <a:tailEnd/>
          </a:ln>
        </p:spPr>
        <p:txBody>
          <a:bodyPr wrap="square" anchor="ctr">
            <a:noAutofit/>
          </a:bodyPr>
          <a:lstStyle/>
          <a:p>
            <a:pPr algn="ctr"/>
            <a:endParaRPr/>
          </a:p>
        </p:txBody>
      </p:sp>
      <p:sp>
        <p:nvSpPr>
          <p:cNvPr id="6" name="椭圆 5">
            <a:extLst>
              <a:ext uri="{FF2B5EF4-FFF2-40B4-BE49-F238E27FC236}">
                <a16:creationId xmlns:a16="http://schemas.microsoft.com/office/drawing/2014/main" id="{511A407D-5714-DCC4-AD9F-79679843C9BD}"/>
              </a:ext>
            </a:extLst>
          </p:cNvPr>
          <p:cNvSpPr/>
          <p:nvPr/>
        </p:nvSpPr>
        <p:spPr>
          <a:xfrm>
            <a:off x="7100281" y="3058530"/>
            <a:ext cx="636999" cy="636998"/>
          </a:xfrm>
          <a:prstGeom prst="ellipse">
            <a:avLst/>
          </a:prstGeom>
          <a:solidFill>
            <a:srgbClr val="ED7D31"/>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anchor="ctr">
            <a:noAutofit/>
          </a:bodyPr>
          <a:lstStyle>
            <a:defPPr>
              <a:defRPr lang="zh-CN"/>
            </a:defPPr>
            <a:lvl1pPr marL="0" algn="l" defTabSz="914377" rtl="0" eaLnBrk="1" latinLnBrk="0" hangingPunct="1">
              <a:defRPr sz="1800" kern="1200">
                <a:solidFill>
                  <a:schemeClr val="lt1"/>
                </a:solidFill>
              </a:defRPr>
            </a:lvl1pPr>
            <a:lvl2pPr marL="457189" algn="l" defTabSz="914377" rtl="0" eaLnBrk="1" latinLnBrk="0" hangingPunct="1">
              <a:defRPr sz="1800" kern="1200">
                <a:solidFill>
                  <a:schemeClr val="lt1"/>
                </a:solidFill>
              </a:defRPr>
            </a:lvl2pPr>
            <a:lvl3pPr marL="914377" algn="l" defTabSz="914377" rtl="0" eaLnBrk="1" latinLnBrk="0" hangingPunct="1">
              <a:defRPr sz="1800" kern="1200">
                <a:solidFill>
                  <a:schemeClr val="lt1"/>
                </a:solidFill>
              </a:defRPr>
            </a:lvl3pPr>
            <a:lvl4pPr marL="1371566" algn="l" defTabSz="914377" rtl="0" eaLnBrk="1" latinLnBrk="0" hangingPunct="1">
              <a:defRPr sz="1800" kern="1200">
                <a:solidFill>
                  <a:schemeClr val="lt1"/>
                </a:solidFill>
              </a:defRPr>
            </a:lvl4pPr>
            <a:lvl5pPr marL="1828754" algn="l" defTabSz="914377" rtl="0" eaLnBrk="1" latinLnBrk="0" hangingPunct="1">
              <a:defRPr sz="1800" kern="1200">
                <a:solidFill>
                  <a:schemeClr val="lt1"/>
                </a:solidFill>
              </a:defRPr>
            </a:lvl5pPr>
            <a:lvl6pPr marL="2285943" algn="l" defTabSz="914377" rtl="0" eaLnBrk="1" latinLnBrk="0" hangingPunct="1">
              <a:defRPr sz="1800" kern="1200">
                <a:solidFill>
                  <a:schemeClr val="lt1"/>
                </a:solidFill>
              </a:defRPr>
            </a:lvl6pPr>
            <a:lvl7pPr marL="2743131" algn="l" defTabSz="914377" rtl="0" eaLnBrk="1" latinLnBrk="0" hangingPunct="1">
              <a:defRPr sz="1800" kern="1200">
                <a:solidFill>
                  <a:schemeClr val="lt1"/>
                </a:solidFill>
              </a:defRPr>
            </a:lvl7pPr>
            <a:lvl8pPr marL="3200320" algn="l" defTabSz="914377" rtl="0" eaLnBrk="1" latinLnBrk="0" hangingPunct="1">
              <a:defRPr sz="1800" kern="1200">
                <a:solidFill>
                  <a:schemeClr val="lt1"/>
                </a:solidFill>
              </a:defRPr>
            </a:lvl8pPr>
            <a:lvl9pPr marL="3657509" algn="l" defTabSz="914377" rtl="0" eaLnBrk="1" latinLnBrk="0" hangingPunct="1">
              <a:defRPr sz="1800" kern="1200">
                <a:solidFill>
                  <a:schemeClr val="lt1"/>
                </a:solidFill>
              </a:defRPr>
            </a:lvl9pPr>
          </a:lstStyle>
          <a:p>
            <a:pPr algn="ctr"/>
            <a:r>
              <a:rPr lang="zh-CN" altLang="en-US" sz="1600">
                <a:latin typeface="等线" panose="02010600030101010101" pitchFamily="2" charset="-122"/>
                <a:ea typeface="等线" panose="02010600030101010101" pitchFamily="2" charset="-122"/>
              </a:rPr>
              <a:t>图像</a:t>
            </a:r>
            <a:endParaRPr sz="1600" dirty="0">
              <a:latin typeface="等线" panose="02010600030101010101" pitchFamily="2" charset="-122"/>
              <a:ea typeface="等线" panose="02010600030101010101" pitchFamily="2" charset="-122"/>
            </a:endParaRPr>
          </a:p>
        </p:txBody>
      </p:sp>
      <p:sp>
        <p:nvSpPr>
          <p:cNvPr id="7" name="椭圆 6">
            <a:extLst>
              <a:ext uri="{FF2B5EF4-FFF2-40B4-BE49-F238E27FC236}">
                <a16:creationId xmlns:a16="http://schemas.microsoft.com/office/drawing/2014/main" id="{211A793F-A2E4-FCF8-E230-CB58689195DE}"/>
              </a:ext>
            </a:extLst>
          </p:cNvPr>
          <p:cNvSpPr/>
          <p:nvPr/>
        </p:nvSpPr>
        <p:spPr>
          <a:xfrm>
            <a:off x="4427362" y="4195366"/>
            <a:ext cx="636999" cy="636998"/>
          </a:xfrm>
          <a:prstGeom prst="ellipse">
            <a:avLst/>
          </a:prstGeom>
          <a:solidFill>
            <a:schemeClr val="accent1"/>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anchor="ctr">
            <a:noAutofit/>
          </a:bodyPr>
          <a:lstStyle>
            <a:defPPr>
              <a:defRPr lang="zh-CN"/>
            </a:defPPr>
            <a:lvl1pPr marL="0" algn="l" defTabSz="914377" rtl="0" eaLnBrk="1" latinLnBrk="0" hangingPunct="1">
              <a:defRPr sz="1800" kern="1200">
                <a:solidFill>
                  <a:schemeClr val="lt1"/>
                </a:solidFill>
              </a:defRPr>
            </a:lvl1pPr>
            <a:lvl2pPr marL="457189" algn="l" defTabSz="914377" rtl="0" eaLnBrk="1" latinLnBrk="0" hangingPunct="1">
              <a:defRPr sz="1800" kern="1200">
                <a:solidFill>
                  <a:schemeClr val="lt1"/>
                </a:solidFill>
              </a:defRPr>
            </a:lvl2pPr>
            <a:lvl3pPr marL="914377" algn="l" defTabSz="914377" rtl="0" eaLnBrk="1" latinLnBrk="0" hangingPunct="1">
              <a:defRPr sz="1800" kern="1200">
                <a:solidFill>
                  <a:schemeClr val="lt1"/>
                </a:solidFill>
              </a:defRPr>
            </a:lvl3pPr>
            <a:lvl4pPr marL="1371566" algn="l" defTabSz="914377" rtl="0" eaLnBrk="1" latinLnBrk="0" hangingPunct="1">
              <a:defRPr sz="1800" kern="1200">
                <a:solidFill>
                  <a:schemeClr val="lt1"/>
                </a:solidFill>
              </a:defRPr>
            </a:lvl4pPr>
            <a:lvl5pPr marL="1828754" algn="l" defTabSz="914377" rtl="0" eaLnBrk="1" latinLnBrk="0" hangingPunct="1">
              <a:defRPr sz="1800" kern="1200">
                <a:solidFill>
                  <a:schemeClr val="lt1"/>
                </a:solidFill>
              </a:defRPr>
            </a:lvl5pPr>
            <a:lvl6pPr marL="2285943" algn="l" defTabSz="914377" rtl="0" eaLnBrk="1" latinLnBrk="0" hangingPunct="1">
              <a:defRPr sz="1800" kern="1200">
                <a:solidFill>
                  <a:schemeClr val="lt1"/>
                </a:solidFill>
              </a:defRPr>
            </a:lvl6pPr>
            <a:lvl7pPr marL="2743131" algn="l" defTabSz="914377" rtl="0" eaLnBrk="1" latinLnBrk="0" hangingPunct="1">
              <a:defRPr sz="1800" kern="1200">
                <a:solidFill>
                  <a:schemeClr val="lt1"/>
                </a:solidFill>
              </a:defRPr>
            </a:lvl7pPr>
            <a:lvl8pPr marL="3200320" algn="l" defTabSz="914377" rtl="0" eaLnBrk="1" latinLnBrk="0" hangingPunct="1">
              <a:defRPr sz="1800" kern="1200">
                <a:solidFill>
                  <a:schemeClr val="lt1"/>
                </a:solidFill>
              </a:defRPr>
            </a:lvl8pPr>
            <a:lvl9pPr marL="3657509" algn="l" defTabSz="914377" rtl="0" eaLnBrk="1" latinLnBrk="0" hangingPunct="1">
              <a:defRPr sz="1800" kern="1200">
                <a:solidFill>
                  <a:schemeClr val="lt1"/>
                </a:solidFill>
              </a:defRPr>
            </a:lvl9pPr>
          </a:lstStyle>
          <a:p>
            <a:pPr algn="ctr"/>
            <a:r>
              <a:rPr lang="zh-CN" altLang="en-US" sz="1600">
                <a:latin typeface="等线" panose="02010600030101010101" pitchFamily="2" charset="-122"/>
                <a:ea typeface="等线" panose="02010600030101010101" pitchFamily="2" charset="-122"/>
              </a:rPr>
              <a:t>文本</a:t>
            </a:r>
            <a:endParaRPr sz="1600" dirty="0">
              <a:latin typeface="等线" panose="02010600030101010101" pitchFamily="2" charset="-122"/>
              <a:ea typeface="等线" panose="02010600030101010101" pitchFamily="2" charset="-122"/>
            </a:endParaRPr>
          </a:p>
        </p:txBody>
      </p:sp>
      <p:sp>
        <p:nvSpPr>
          <p:cNvPr id="11" name="文本框 10">
            <a:extLst>
              <a:ext uri="{FF2B5EF4-FFF2-40B4-BE49-F238E27FC236}">
                <a16:creationId xmlns:a16="http://schemas.microsoft.com/office/drawing/2014/main" id="{51ADC990-ECDB-DBC0-873D-01E2A7367FA3}"/>
              </a:ext>
            </a:extLst>
          </p:cNvPr>
          <p:cNvSpPr txBox="1"/>
          <p:nvPr/>
        </p:nvSpPr>
        <p:spPr>
          <a:xfrm>
            <a:off x="4913400" y="3412297"/>
            <a:ext cx="2256612" cy="1421928"/>
          </a:xfrm>
          <a:prstGeom prst="rect">
            <a:avLst/>
          </a:prstGeom>
          <a:noFill/>
        </p:spPr>
        <p:txBody>
          <a:bodyPr wrap="square">
            <a:spAutoFit/>
          </a:bodyPr>
          <a:lstStyle/>
          <a:p>
            <a:pPr marL="0" lvl="1" algn="ctr">
              <a:lnSpc>
                <a:spcPct val="90000"/>
              </a:lnSpc>
              <a:defRPr/>
            </a:pPr>
            <a:r>
              <a:rPr lang="zh-CN" altLang="en-US" sz="32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大模型极大加速</a:t>
            </a:r>
            <a:r>
              <a:rPr lang="en-US" altLang="zh-CN" sz="32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AI</a:t>
            </a:r>
            <a:r>
              <a:rPr lang="zh-CN" altLang="en-US" sz="32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研发过程</a:t>
            </a:r>
            <a:endParaRPr lang="zh-CN" altLang="en-US" sz="3200" b="1">
              <a:solidFill>
                <a:srgbClr val="7030A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j-cs"/>
            </a:endParaRPr>
          </a:p>
        </p:txBody>
      </p:sp>
      <p:pic>
        <p:nvPicPr>
          <p:cNvPr id="20" name="图片 19">
            <a:extLst>
              <a:ext uri="{FF2B5EF4-FFF2-40B4-BE49-F238E27FC236}">
                <a16:creationId xmlns:a16="http://schemas.microsoft.com/office/drawing/2014/main" id="{4E6F8487-59E6-861E-673F-4A074AC963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3235" y="5393459"/>
            <a:ext cx="3972775" cy="1153748"/>
          </a:xfrm>
          <a:prstGeom prst="rect">
            <a:avLst/>
          </a:prstGeom>
        </p:spPr>
      </p:pic>
      <p:pic>
        <p:nvPicPr>
          <p:cNvPr id="21" name="图片 20">
            <a:extLst>
              <a:ext uri="{FF2B5EF4-FFF2-40B4-BE49-F238E27FC236}">
                <a16:creationId xmlns:a16="http://schemas.microsoft.com/office/drawing/2014/main" id="{5226F18D-11FB-E748-CDE0-94766B20D9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24161" y="2950022"/>
            <a:ext cx="1993955" cy="998024"/>
          </a:xfrm>
          <a:prstGeom prst="rect">
            <a:avLst/>
          </a:prstGeom>
        </p:spPr>
      </p:pic>
      <p:pic>
        <p:nvPicPr>
          <p:cNvPr id="22" name="图片 21">
            <a:extLst>
              <a:ext uri="{FF2B5EF4-FFF2-40B4-BE49-F238E27FC236}">
                <a16:creationId xmlns:a16="http://schemas.microsoft.com/office/drawing/2014/main" id="{5F90CED4-A0A6-BE4A-A47D-3FA7878EDAB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24161" y="5631631"/>
            <a:ext cx="1996463" cy="996696"/>
          </a:xfrm>
          <a:prstGeom prst="rect">
            <a:avLst/>
          </a:prstGeom>
        </p:spPr>
      </p:pic>
      <p:pic>
        <p:nvPicPr>
          <p:cNvPr id="23" name="图片 22">
            <a:extLst>
              <a:ext uri="{FF2B5EF4-FFF2-40B4-BE49-F238E27FC236}">
                <a16:creationId xmlns:a16="http://schemas.microsoft.com/office/drawing/2014/main" id="{6AB69CAE-80E4-3B3E-3ADE-244486E71B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9844" y="1910979"/>
            <a:ext cx="3727360" cy="591516"/>
          </a:xfrm>
          <a:prstGeom prst="rect">
            <a:avLst/>
          </a:prstGeom>
        </p:spPr>
      </p:pic>
      <p:sp>
        <p:nvSpPr>
          <p:cNvPr id="24" name="内容占位符 2">
            <a:extLst>
              <a:ext uri="{FF2B5EF4-FFF2-40B4-BE49-F238E27FC236}">
                <a16:creationId xmlns:a16="http://schemas.microsoft.com/office/drawing/2014/main" id="{E24D5966-B84A-4BDC-2B5D-65F1DB6F9769}"/>
              </a:ext>
            </a:extLst>
          </p:cNvPr>
          <p:cNvSpPr txBox="1">
            <a:spLocks/>
          </p:cNvSpPr>
          <p:nvPr/>
        </p:nvSpPr>
        <p:spPr>
          <a:xfrm>
            <a:off x="4707343" y="1272270"/>
            <a:ext cx="3940901" cy="16583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zh-CN" altLang="en-US" sz="2000"/>
          </a:p>
        </p:txBody>
      </p:sp>
      <p:pic>
        <p:nvPicPr>
          <p:cNvPr id="25" name="图片 24">
            <a:extLst>
              <a:ext uri="{FF2B5EF4-FFF2-40B4-BE49-F238E27FC236}">
                <a16:creationId xmlns:a16="http://schemas.microsoft.com/office/drawing/2014/main" id="{6A7B2A08-722D-F139-9B60-82F646E4085D}"/>
              </a:ext>
            </a:extLst>
          </p:cNvPr>
          <p:cNvPicPr>
            <a:picLocks noChangeAspect="1"/>
          </p:cNvPicPr>
          <p:nvPr/>
        </p:nvPicPr>
        <p:blipFill rotWithShape="1">
          <a:blip r:embed="rId7"/>
          <a:srcRect t="34643"/>
          <a:stretch/>
        </p:blipFill>
        <p:spPr>
          <a:xfrm>
            <a:off x="430715" y="2727461"/>
            <a:ext cx="1929096" cy="1153749"/>
          </a:xfrm>
          <a:prstGeom prst="rect">
            <a:avLst/>
          </a:prstGeom>
        </p:spPr>
      </p:pic>
      <p:pic>
        <p:nvPicPr>
          <p:cNvPr id="26" name="图片 25">
            <a:extLst>
              <a:ext uri="{FF2B5EF4-FFF2-40B4-BE49-F238E27FC236}">
                <a16:creationId xmlns:a16="http://schemas.microsoft.com/office/drawing/2014/main" id="{5215F836-3069-6DFD-2E12-7D7D3BD125ED}"/>
              </a:ext>
            </a:extLst>
          </p:cNvPr>
          <p:cNvPicPr>
            <a:picLocks noChangeAspect="1"/>
          </p:cNvPicPr>
          <p:nvPr/>
        </p:nvPicPr>
        <p:blipFill>
          <a:blip r:embed="rId8"/>
          <a:stretch>
            <a:fillRect/>
          </a:stretch>
        </p:blipFill>
        <p:spPr>
          <a:xfrm>
            <a:off x="2915173" y="2797818"/>
            <a:ext cx="1339244" cy="1000222"/>
          </a:xfrm>
          <a:prstGeom prst="rect">
            <a:avLst/>
          </a:prstGeom>
        </p:spPr>
      </p:pic>
      <p:pic>
        <p:nvPicPr>
          <p:cNvPr id="27" name="图片 26">
            <a:extLst>
              <a:ext uri="{FF2B5EF4-FFF2-40B4-BE49-F238E27FC236}">
                <a16:creationId xmlns:a16="http://schemas.microsoft.com/office/drawing/2014/main" id="{C2419718-D364-5B89-A101-A51CCF7C7D39}"/>
              </a:ext>
            </a:extLst>
          </p:cNvPr>
          <p:cNvPicPr>
            <a:picLocks noChangeAspect="1"/>
          </p:cNvPicPr>
          <p:nvPr/>
        </p:nvPicPr>
        <p:blipFill>
          <a:blip r:embed="rId9"/>
          <a:stretch>
            <a:fillRect/>
          </a:stretch>
        </p:blipFill>
        <p:spPr>
          <a:xfrm>
            <a:off x="1804687" y="2763437"/>
            <a:ext cx="946478" cy="1085968"/>
          </a:xfrm>
          <a:prstGeom prst="rect">
            <a:avLst/>
          </a:prstGeom>
        </p:spPr>
      </p:pic>
      <p:pic>
        <p:nvPicPr>
          <p:cNvPr id="28" name="图片 27">
            <a:extLst>
              <a:ext uri="{FF2B5EF4-FFF2-40B4-BE49-F238E27FC236}">
                <a16:creationId xmlns:a16="http://schemas.microsoft.com/office/drawing/2014/main" id="{B3964473-15F3-313C-5338-1F20EE52F1D2}"/>
              </a:ext>
            </a:extLst>
          </p:cNvPr>
          <p:cNvPicPr>
            <a:picLocks noChangeAspect="1"/>
          </p:cNvPicPr>
          <p:nvPr/>
        </p:nvPicPr>
        <p:blipFill>
          <a:blip r:embed="rId10"/>
          <a:stretch>
            <a:fillRect/>
          </a:stretch>
        </p:blipFill>
        <p:spPr>
          <a:xfrm>
            <a:off x="4101652" y="1954498"/>
            <a:ext cx="1130017" cy="560950"/>
          </a:xfrm>
          <a:prstGeom prst="rect">
            <a:avLst/>
          </a:prstGeom>
        </p:spPr>
      </p:pic>
      <p:sp>
        <p:nvSpPr>
          <p:cNvPr id="30" name="文本框 29">
            <a:extLst>
              <a:ext uri="{FF2B5EF4-FFF2-40B4-BE49-F238E27FC236}">
                <a16:creationId xmlns:a16="http://schemas.microsoft.com/office/drawing/2014/main" id="{37059B30-BCCA-5A75-885E-40FA59533056}"/>
              </a:ext>
            </a:extLst>
          </p:cNvPr>
          <p:cNvSpPr txBox="1"/>
          <p:nvPr/>
        </p:nvSpPr>
        <p:spPr>
          <a:xfrm>
            <a:off x="463751" y="4079047"/>
            <a:ext cx="1774624" cy="707886"/>
          </a:xfrm>
          <a:prstGeom prst="rect">
            <a:avLst/>
          </a:prstGeom>
          <a:noFill/>
        </p:spPr>
        <p:txBody>
          <a:bodyPr wrap="square">
            <a:spAutoFit/>
          </a:bodyPr>
          <a:lstStyle/>
          <a:p>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平台多、信息孤立、零散</a:t>
            </a:r>
          </a:p>
        </p:txBody>
      </p:sp>
      <p:sp>
        <p:nvSpPr>
          <p:cNvPr id="31" name="箭头: 五边形 30">
            <a:extLst>
              <a:ext uri="{FF2B5EF4-FFF2-40B4-BE49-F238E27FC236}">
                <a16:creationId xmlns:a16="http://schemas.microsoft.com/office/drawing/2014/main" id="{AC76AB4F-A218-2755-776E-F08C6592CE0A}"/>
              </a:ext>
            </a:extLst>
          </p:cNvPr>
          <p:cNvSpPr/>
          <p:nvPr/>
        </p:nvSpPr>
        <p:spPr bwMode="auto">
          <a:xfrm>
            <a:off x="191879" y="1075977"/>
            <a:ext cx="4380121" cy="451976"/>
          </a:xfrm>
          <a:prstGeom prst="homePlate">
            <a:avLst>
              <a:gd name="adj" fmla="val 37135"/>
            </a:avLst>
          </a:prstGeom>
          <a:gradFill>
            <a:gsLst>
              <a:gs pos="0">
                <a:schemeClr val="accent1">
                  <a:lumMod val="60000"/>
                  <a:lumOff val="40000"/>
                </a:schemeClr>
              </a:gs>
              <a:gs pos="60000">
                <a:schemeClr val="accent1"/>
              </a:gs>
            </a:gsLst>
            <a:lin ang="2700000" scaled="0"/>
          </a:gradFill>
          <a:ln w="57150" cap="rnd">
            <a:noFill/>
            <a:prstDash val="solid"/>
            <a:round/>
          </a:ln>
          <a:effectLst>
            <a:outerShdw blurRad="762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defTabSz="913765"/>
            <a:r>
              <a:rPr lang="zh-CN" altLang="en-US" sz="20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“一站式”天文警报信息汇集平台</a:t>
            </a:r>
            <a:endPar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2" name="文本框 31">
            <a:extLst>
              <a:ext uri="{FF2B5EF4-FFF2-40B4-BE49-F238E27FC236}">
                <a16:creationId xmlns:a16="http://schemas.microsoft.com/office/drawing/2014/main" id="{416C7E65-E060-6473-372A-BAD7CCE0B371}"/>
              </a:ext>
            </a:extLst>
          </p:cNvPr>
          <p:cNvSpPr txBox="1"/>
          <p:nvPr/>
        </p:nvSpPr>
        <p:spPr>
          <a:xfrm>
            <a:off x="2651394" y="4084276"/>
            <a:ext cx="1774624" cy="707886"/>
          </a:xfrm>
          <a:prstGeom prst="rect">
            <a:avLst/>
          </a:prstGeom>
          <a:noFill/>
        </p:spPr>
        <p:txBody>
          <a:bodyPr wrap="square">
            <a:spAutoFit/>
          </a:bodyPr>
          <a:lstStyle/>
          <a:p>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多源信息整合关键技术</a:t>
            </a:r>
          </a:p>
        </p:txBody>
      </p:sp>
      <p:sp>
        <p:nvSpPr>
          <p:cNvPr id="33" name="箭头: 下 32">
            <a:extLst>
              <a:ext uri="{FF2B5EF4-FFF2-40B4-BE49-F238E27FC236}">
                <a16:creationId xmlns:a16="http://schemas.microsoft.com/office/drawing/2014/main" id="{DDA1B4F8-C8D2-98EA-59E3-0B9D2459583D}"/>
              </a:ext>
            </a:extLst>
          </p:cNvPr>
          <p:cNvSpPr/>
          <p:nvPr/>
        </p:nvSpPr>
        <p:spPr>
          <a:xfrm>
            <a:off x="2267130" y="4141426"/>
            <a:ext cx="274028" cy="707886"/>
          </a:xfrm>
          <a:prstGeom prst="downArrow">
            <a:avLst>
              <a:gd name="adj1" fmla="val 50000"/>
              <a:gd name="adj2" fmla="val 75582"/>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zh-CN" altLang="en-US"/>
          </a:p>
        </p:txBody>
      </p:sp>
      <p:pic>
        <p:nvPicPr>
          <p:cNvPr id="36" name="图片 35">
            <a:extLst>
              <a:ext uri="{FF2B5EF4-FFF2-40B4-BE49-F238E27FC236}">
                <a16:creationId xmlns:a16="http://schemas.microsoft.com/office/drawing/2014/main" id="{B9EA57AF-BBFE-1B78-51DF-80C84EABFFED}"/>
              </a:ext>
            </a:extLst>
          </p:cNvPr>
          <p:cNvPicPr>
            <a:picLocks noChangeAspect="1"/>
          </p:cNvPicPr>
          <p:nvPr/>
        </p:nvPicPr>
        <p:blipFill>
          <a:blip r:embed="rId11"/>
          <a:stretch>
            <a:fillRect/>
          </a:stretch>
        </p:blipFill>
        <p:spPr>
          <a:xfrm>
            <a:off x="7826638" y="5635263"/>
            <a:ext cx="1987286" cy="996696"/>
          </a:xfrm>
          <a:prstGeom prst="rect">
            <a:avLst/>
          </a:prstGeom>
        </p:spPr>
      </p:pic>
      <p:pic>
        <p:nvPicPr>
          <p:cNvPr id="40" name="图片 39">
            <a:extLst>
              <a:ext uri="{FF2B5EF4-FFF2-40B4-BE49-F238E27FC236}">
                <a16:creationId xmlns:a16="http://schemas.microsoft.com/office/drawing/2014/main" id="{241C2B18-6E9D-49FB-2E7D-A5BC782F2975}"/>
              </a:ext>
            </a:extLst>
          </p:cNvPr>
          <p:cNvPicPr>
            <a:picLocks noChangeAspect="1"/>
          </p:cNvPicPr>
          <p:nvPr/>
        </p:nvPicPr>
        <p:blipFill>
          <a:blip r:embed="rId12"/>
          <a:stretch>
            <a:fillRect/>
          </a:stretch>
        </p:blipFill>
        <p:spPr>
          <a:xfrm>
            <a:off x="7821211" y="2950022"/>
            <a:ext cx="1998140" cy="998024"/>
          </a:xfrm>
          <a:prstGeom prst="rect">
            <a:avLst/>
          </a:prstGeom>
        </p:spPr>
      </p:pic>
      <p:sp>
        <p:nvSpPr>
          <p:cNvPr id="41" name="箭头: 下 40">
            <a:extLst>
              <a:ext uri="{FF2B5EF4-FFF2-40B4-BE49-F238E27FC236}">
                <a16:creationId xmlns:a16="http://schemas.microsoft.com/office/drawing/2014/main" id="{A2D31FAC-1834-CFD5-3CF0-F118157D33A9}"/>
              </a:ext>
            </a:extLst>
          </p:cNvPr>
          <p:cNvSpPr/>
          <p:nvPr/>
        </p:nvSpPr>
        <p:spPr>
          <a:xfrm>
            <a:off x="9682337" y="4124087"/>
            <a:ext cx="274028" cy="707886"/>
          </a:xfrm>
          <a:prstGeom prst="downArrow">
            <a:avLst>
              <a:gd name="adj1" fmla="val 50000"/>
              <a:gd name="adj2" fmla="val 75582"/>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zh-CN" altLang="en-US"/>
          </a:p>
        </p:txBody>
      </p:sp>
      <p:sp>
        <p:nvSpPr>
          <p:cNvPr id="42" name="文本框 41">
            <a:extLst>
              <a:ext uri="{FF2B5EF4-FFF2-40B4-BE49-F238E27FC236}">
                <a16:creationId xmlns:a16="http://schemas.microsoft.com/office/drawing/2014/main" id="{E8F179D0-142D-A098-0C8A-6FC4E8A27711}"/>
              </a:ext>
            </a:extLst>
          </p:cNvPr>
          <p:cNvSpPr txBox="1"/>
          <p:nvPr/>
        </p:nvSpPr>
        <p:spPr>
          <a:xfrm>
            <a:off x="9956365" y="4124087"/>
            <a:ext cx="1774624" cy="707886"/>
          </a:xfrm>
          <a:prstGeom prst="rect">
            <a:avLst/>
          </a:prstGeom>
          <a:noFill/>
        </p:spPr>
        <p:txBody>
          <a:bodyPr wrap="square">
            <a:spAutoFit/>
          </a:bodyPr>
          <a:lstStyle/>
          <a:p>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缺陷检测和跟踪关键技术</a:t>
            </a:r>
          </a:p>
        </p:txBody>
      </p:sp>
      <p:sp>
        <p:nvSpPr>
          <p:cNvPr id="43" name="箭头: 五边形 42">
            <a:extLst>
              <a:ext uri="{FF2B5EF4-FFF2-40B4-BE49-F238E27FC236}">
                <a16:creationId xmlns:a16="http://schemas.microsoft.com/office/drawing/2014/main" id="{93187AF7-4A4D-C301-FD24-BDBD038DA2BA}"/>
              </a:ext>
            </a:extLst>
          </p:cNvPr>
          <p:cNvSpPr/>
          <p:nvPr/>
        </p:nvSpPr>
        <p:spPr bwMode="auto">
          <a:xfrm flipH="1">
            <a:off x="7589838" y="1076538"/>
            <a:ext cx="4380121" cy="448056"/>
          </a:xfrm>
          <a:prstGeom prst="homePlate">
            <a:avLst>
              <a:gd name="adj" fmla="val 37135"/>
            </a:avLst>
          </a:prstGeom>
          <a:gradFill>
            <a:gsLst>
              <a:gs pos="0">
                <a:schemeClr val="accent2">
                  <a:lumMod val="60000"/>
                  <a:lumOff val="40000"/>
                </a:schemeClr>
              </a:gs>
              <a:gs pos="60000">
                <a:schemeClr val="accent2"/>
              </a:gs>
            </a:gsLst>
            <a:lin ang="2700000" scaled="0"/>
          </a:gradFill>
          <a:ln w="57150" cap="rnd">
            <a:noFill/>
            <a:prstDash val="solid"/>
            <a:round/>
          </a:ln>
          <a:effectLst>
            <a:outerShdw blurRad="76200" dist="50800" dir="5400000" algn="ctr"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r" defTabSz="913765"/>
            <a:r>
              <a:rPr lang="en-US" altLang="zh-CN" sz="20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X</a:t>
            </a:r>
            <a:r>
              <a:rPr lang="zh-CN" altLang="en-US" sz="20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射线增材制缺陷智能分析</a:t>
            </a:r>
          </a:p>
        </p:txBody>
      </p:sp>
      <p:sp>
        <p:nvSpPr>
          <p:cNvPr id="44" name="文本框 43">
            <a:extLst>
              <a:ext uri="{FF2B5EF4-FFF2-40B4-BE49-F238E27FC236}">
                <a16:creationId xmlns:a16="http://schemas.microsoft.com/office/drawing/2014/main" id="{C003799E-33F5-1E38-5144-067418001A40}"/>
              </a:ext>
            </a:extLst>
          </p:cNvPr>
          <p:cNvSpPr txBox="1"/>
          <p:nvPr/>
        </p:nvSpPr>
        <p:spPr>
          <a:xfrm>
            <a:off x="7796851" y="4117385"/>
            <a:ext cx="1774624" cy="707886"/>
          </a:xfrm>
          <a:prstGeom prst="rect">
            <a:avLst/>
          </a:prstGeom>
          <a:noFill/>
        </p:spPr>
        <p:txBody>
          <a:bodyPr wrap="square">
            <a:spAutoFit/>
          </a:bodyPr>
          <a:lstStyle/>
          <a:p>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复杂、低分辨、动态</a:t>
            </a:r>
          </a:p>
        </p:txBody>
      </p:sp>
      <p:sp>
        <p:nvSpPr>
          <p:cNvPr id="45" name="文本框 44">
            <a:extLst>
              <a:ext uri="{FF2B5EF4-FFF2-40B4-BE49-F238E27FC236}">
                <a16:creationId xmlns:a16="http://schemas.microsoft.com/office/drawing/2014/main" id="{7D5767EE-049D-F1A4-C030-6A32C3A3972A}"/>
              </a:ext>
            </a:extLst>
          </p:cNvPr>
          <p:cNvSpPr txBox="1"/>
          <p:nvPr/>
        </p:nvSpPr>
        <p:spPr>
          <a:xfrm>
            <a:off x="7840368" y="1846088"/>
            <a:ext cx="4156622" cy="1015663"/>
          </a:xfrm>
          <a:prstGeom prst="rect">
            <a:avLst/>
          </a:prstGeom>
          <a:noFill/>
        </p:spPr>
        <p:txBody>
          <a:bodyPr wrap="square">
            <a:spAutoFit/>
          </a:bodyPr>
          <a:lstStyle/>
          <a:p>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对航空航天国防等战略性高端装备研发与快速制造有重要意义。</a:t>
            </a:r>
            <a:endPar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微观结构对材料性能有显著影响。</a:t>
            </a:r>
          </a:p>
        </p:txBody>
      </p:sp>
      <p:sp>
        <p:nvSpPr>
          <p:cNvPr id="58" name="文本框 57">
            <a:extLst>
              <a:ext uri="{FF2B5EF4-FFF2-40B4-BE49-F238E27FC236}">
                <a16:creationId xmlns:a16="http://schemas.microsoft.com/office/drawing/2014/main" id="{BBB18209-0DB8-1BF1-3FC1-C17B5160AAEE}"/>
              </a:ext>
            </a:extLst>
          </p:cNvPr>
          <p:cNvSpPr txBox="1"/>
          <p:nvPr/>
        </p:nvSpPr>
        <p:spPr>
          <a:xfrm>
            <a:off x="8305373" y="4873140"/>
            <a:ext cx="3517495" cy="707886"/>
          </a:xfrm>
          <a:prstGeom prst="rect">
            <a:avLst/>
          </a:prstGeom>
          <a:noFill/>
        </p:spPr>
        <p:txBody>
          <a:bodyPr wrap="square">
            <a:spAutoFit/>
          </a:bodyPr>
          <a:lstStyle/>
          <a:p>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计算机视觉大模型：</a:t>
            </a:r>
            <a:endPar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r>
              <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Segment Anything Model</a:t>
            </a:r>
            <a:endPar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59" name="文本框 58">
            <a:extLst>
              <a:ext uri="{FF2B5EF4-FFF2-40B4-BE49-F238E27FC236}">
                <a16:creationId xmlns:a16="http://schemas.microsoft.com/office/drawing/2014/main" id="{0DBDAD82-7674-1F71-D1E2-197B0A30927F}"/>
              </a:ext>
            </a:extLst>
          </p:cNvPr>
          <p:cNvSpPr txBox="1"/>
          <p:nvPr/>
        </p:nvSpPr>
        <p:spPr>
          <a:xfrm>
            <a:off x="572941" y="4916883"/>
            <a:ext cx="4095167" cy="400110"/>
          </a:xfrm>
          <a:prstGeom prst="rect">
            <a:avLst/>
          </a:prstGeom>
          <a:noFill/>
        </p:spPr>
        <p:txBody>
          <a:bodyPr wrap="square">
            <a:spAutoFit/>
          </a:bodyPr>
          <a:lstStyle/>
          <a:p>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自然语言处理大模型：</a:t>
            </a:r>
            <a:r>
              <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ChatGPT</a:t>
            </a:r>
            <a:endPar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0" name="文本框 59">
            <a:extLst>
              <a:ext uri="{FF2B5EF4-FFF2-40B4-BE49-F238E27FC236}">
                <a16:creationId xmlns:a16="http://schemas.microsoft.com/office/drawing/2014/main" id="{B40AE475-1D69-4289-CC24-61753D5369B9}"/>
              </a:ext>
            </a:extLst>
          </p:cNvPr>
          <p:cNvSpPr txBox="1"/>
          <p:nvPr/>
        </p:nvSpPr>
        <p:spPr>
          <a:xfrm>
            <a:off x="4946727" y="5679458"/>
            <a:ext cx="2643658" cy="1015663"/>
          </a:xfrm>
          <a:prstGeom prst="rect">
            <a:avLst/>
          </a:prstGeom>
          <a:noFill/>
        </p:spPr>
        <p:txBody>
          <a:bodyPr wrap="square">
            <a:spAutoFit/>
          </a:bodyPr>
          <a:lstStyle/>
          <a:p>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大模型的泛化能力加速始数据到</a:t>
            </a:r>
            <a:r>
              <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AI-Ready</a:t>
            </a:r>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数据集的过程</a:t>
            </a:r>
          </a:p>
        </p:txBody>
      </p:sp>
      <p:sp>
        <p:nvSpPr>
          <p:cNvPr id="3" name="内容占位符 2">
            <a:extLst>
              <a:ext uri="{FF2B5EF4-FFF2-40B4-BE49-F238E27FC236}">
                <a16:creationId xmlns:a16="http://schemas.microsoft.com/office/drawing/2014/main" id="{DF384AB0-6A2A-DFC9-5AF9-A35E2C88B5A3}"/>
              </a:ext>
            </a:extLst>
          </p:cNvPr>
          <p:cNvSpPr txBox="1">
            <a:spLocks/>
          </p:cNvSpPr>
          <p:nvPr/>
        </p:nvSpPr>
        <p:spPr>
          <a:xfrm>
            <a:off x="10452632" y="1527953"/>
            <a:ext cx="1715628" cy="2769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1400">
                <a:effectLst>
                  <a:outerShdw blurRad="38100" dist="38100" dir="2700000" algn="tl">
                    <a:srgbClr val="000000">
                      <a:alpha val="43137"/>
                    </a:srgbClr>
                  </a:outerShdw>
                </a:effectLst>
                <a:latin typeface="微软雅黑" panose="020B0503020204020204" pitchFamily="34" charset="-122"/>
              </a:rPr>
              <a:t>需求来源：张兵兵</a:t>
            </a:r>
            <a:endParaRPr lang="en-US" altLang="zh-CN" sz="1400">
              <a:effectLst>
                <a:outerShdw blurRad="38100" dist="38100" dir="2700000" algn="tl">
                  <a:srgbClr val="000000">
                    <a:alpha val="43137"/>
                  </a:srgbClr>
                </a:outerShdw>
              </a:effectLst>
              <a:latin typeface="微软雅黑" panose="020B0503020204020204" pitchFamily="34" charset="-122"/>
            </a:endParaRPr>
          </a:p>
        </p:txBody>
      </p:sp>
      <p:sp>
        <p:nvSpPr>
          <p:cNvPr id="8" name="内容占位符 2">
            <a:extLst>
              <a:ext uri="{FF2B5EF4-FFF2-40B4-BE49-F238E27FC236}">
                <a16:creationId xmlns:a16="http://schemas.microsoft.com/office/drawing/2014/main" id="{2CAB2851-CA35-8708-DE1E-BC279B578644}"/>
              </a:ext>
            </a:extLst>
          </p:cNvPr>
          <p:cNvSpPr txBox="1">
            <a:spLocks/>
          </p:cNvSpPr>
          <p:nvPr/>
        </p:nvSpPr>
        <p:spPr>
          <a:xfrm>
            <a:off x="2952480" y="1566440"/>
            <a:ext cx="1715628" cy="2769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1400">
                <a:effectLst>
                  <a:outerShdw blurRad="38100" dist="38100" dir="2700000" algn="tl">
                    <a:srgbClr val="000000">
                      <a:alpha val="43137"/>
                    </a:srgbClr>
                  </a:outerShdw>
                </a:effectLst>
                <a:latin typeface="微软雅黑" panose="020B0503020204020204" pitchFamily="34" charset="-122"/>
              </a:rPr>
              <a:t>需求来源：熊少林</a:t>
            </a:r>
            <a:endParaRPr lang="en-US" altLang="zh-CN" sz="1400">
              <a:effectLst>
                <a:outerShdw blurRad="38100" dist="38100" dir="2700000" algn="tl">
                  <a:srgbClr val="000000">
                    <a:alpha val="43137"/>
                  </a:srgbClr>
                </a:outerShdw>
              </a:effectLst>
              <a:latin typeface="微软雅黑" panose="020B0503020204020204" pitchFamily="34" charset="-122"/>
            </a:endParaRPr>
          </a:p>
        </p:txBody>
      </p:sp>
    </p:spTree>
    <p:extLst>
      <p:ext uri="{BB962C8B-B14F-4D97-AF65-F5344CB8AC3E}">
        <p14:creationId xmlns:p14="http://schemas.microsoft.com/office/powerpoint/2010/main" val="13225623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B3FF50-9CCB-54AD-8349-47F5EBD56FF1}"/>
              </a:ext>
            </a:extLst>
          </p:cNvPr>
          <p:cNvSpPr>
            <a:spLocks noGrp="1"/>
          </p:cNvSpPr>
          <p:nvPr>
            <p:ph type="title"/>
          </p:nvPr>
        </p:nvSpPr>
        <p:spPr/>
        <p:txBody>
          <a:bodyPr/>
          <a:lstStyle/>
          <a:p>
            <a:r>
              <a:rPr lang="zh-CN" altLang="en-US"/>
              <a:t>大模型在高能物理领域的初步探索</a:t>
            </a:r>
          </a:p>
        </p:txBody>
      </p:sp>
      <p:sp>
        <p:nvSpPr>
          <p:cNvPr id="4" name="文本框 3">
            <a:extLst>
              <a:ext uri="{FF2B5EF4-FFF2-40B4-BE49-F238E27FC236}">
                <a16:creationId xmlns:a16="http://schemas.microsoft.com/office/drawing/2014/main" id="{1BCE01FD-A775-0E5D-5E1D-4D759CA14DE9}"/>
              </a:ext>
            </a:extLst>
          </p:cNvPr>
          <p:cNvSpPr txBox="1"/>
          <p:nvPr/>
        </p:nvSpPr>
        <p:spPr>
          <a:xfrm>
            <a:off x="265907" y="998203"/>
            <a:ext cx="5830093"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HaiChatGPT</a:t>
            </a:r>
            <a:endParaRPr kumimoji="0" lang="en-US" altLang="zh-CN"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基于</a:t>
            </a:r>
            <a:r>
              <a:rPr kumimoji="0" lang="en-US" altLang="zh-CN" sz="20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OpenAI</a:t>
            </a:r>
            <a:r>
              <a:rPr kumimoji="0" lang="zh-CN" altLang="en-US"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 </a:t>
            </a:r>
            <a:r>
              <a:rPr kumimoji="0" lang="en-US" altLang="zh-CN"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API</a:t>
            </a:r>
            <a:r>
              <a:rPr kumimoji="0" lang="zh-CN" altLang="en-US"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的免费体验版，无需梯子，性能与官网一致。</a:t>
            </a:r>
            <a:endParaRPr kumimoji="0" lang="en-US" altLang="zh-CN"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endParaRPr>
          </a:p>
        </p:txBody>
      </p:sp>
      <p:sp>
        <p:nvSpPr>
          <p:cNvPr id="5" name="文本框 4">
            <a:extLst>
              <a:ext uri="{FF2B5EF4-FFF2-40B4-BE49-F238E27FC236}">
                <a16:creationId xmlns:a16="http://schemas.microsoft.com/office/drawing/2014/main" id="{16CE5553-5F67-DDE6-35C0-70DA063655E5}"/>
              </a:ext>
            </a:extLst>
          </p:cNvPr>
          <p:cNvSpPr txBox="1"/>
          <p:nvPr/>
        </p:nvSpPr>
        <p:spPr>
          <a:xfrm>
            <a:off x="268492" y="4940331"/>
            <a:ext cx="5827508" cy="1200329"/>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开源地址：</a:t>
            </a:r>
            <a:r>
              <a:rPr kumimoji="0" lang="en-US" altLang="zh-CN"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hlinkClick r:id="rId3"/>
              </a:rPr>
              <a:t>https://github.com/zhangzhengde0225/HaiChatGPT</a:t>
            </a:r>
            <a:endParaRPr kumimoji="0" lang="en-US" altLang="zh-CN"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网页：</a:t>
            </a:r>
            <a:r>
              <a:rPr kumimoji="0" lang="en-US" altLang="zh-CN"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hlinkClick r:id="rId4"/>
              </a:rPr>
              <a:t>https://ai.ihep.ac.cn</a:t>
            </a:r>
            <a:r>
              <a:rPr kumimoji="0" lang="en-US" altLang="zh-CN"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t>
            </a:r>
            <a:r>
              <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内网、公网</a:t>
            </a:r>
            <a:r>
              <a:rPr kumimoji="0" lang="en-US" altLang="zh-CN"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t>
            </a:r>
          </a:p>
        </p:txBody>
      </p:sp>
      <p:pic>
        <p:nvPicPr>
          <p:cNvPr id="6" name="图片 5">
            <a:extLst>
              <a:ext uri="{FF2B5EF4-FFF2-40B4-BE49-F238E27FC236}">
                <a16:creationId xmlns:a16="http://schemas.microsoft.com/office/drawing/2014/main" id="{C3CD91DB-0B77-9D18-5949-C1512FA5F0D1}"/>
              </a:ext>
            </a:extLst>
          </p:cNvPr>
          <p:cNvPicPr>
            <a:picLocks noChangeAspect="1"/>
          </p:cNvPicPr>
          <p:nvPr/>
        </p:nvPicPr>
        <p:blipFill>
          <a:blip r:embed="rId5"/>
          <a:stretch>
            <a:fillRect/>
          </a:stretch>
        </p:blipFill>
        <p:spPr>
          <a:xfrm>
            <a:off x="268492" y="2049385"/>
            <a:ext cx="6147882" cy="2415724"/>
          </a:xfrm>
          <a:prstGeom prst="rect">
            <a:avLst/>
          </a:prstGeom>
        </p:spPr>
      </p:pic>
      <p:sp>
        <p:nvSpPr>
          <p:cNvPr id="8" name="文本框 7">
            <a:extLst>
              <a:ext uri="{FF2B5EF4-FFF2-40B4-BE49-F238E27FC236}">
                <a16:creationId xmlns:a16="http://schemas.microsoft.com/office/drawing/2014/main" id="{A3B20DD3-295C-F035-9208-F9988ABBFE3A}"/>
              </a:ext>
            </a:extLst>
          </p:cNvPr>
          <p:cNvSpPr txBox="1"/>
          <p:nvPr/>
        </p:nvSpPr>
        <p:spPr>
          <a:xfrm>
            <a:off x="2537290" y="4468081"/>
            <a:ext cx="161028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Web</a:t>
            </a:r>
            <a:r>
              <a:rPr kumimoji="0" lang="zh-CN" altLang="en-US" sz="20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界面</a:t>
            </a:r>
            <a:endParaRPr kumimoji="0" lang="zh-CN" altLang="en-US" sz="2000" b="0" i="0" u="none" strike="noStrike" kern="1200" cap="none" spc="0" normalizeH="0" baseline="0" noProof="0" dirty="0">
              <a:ln>
                <a:noFill/>
              </a:ln>
              <a:solidFill>
                <a:prstClr val="black"/>
              </a:solidFill>
              <a:effectLst/>
              <a:uLnTx/>
              <a:uFillTx/>
              <a:latin typeface="等线"/>
              <a:ea typeface="等线"/>
              <a:cs typeface="+mn-cs"/>
            </a:endParaRPr>
          </a:p>
        </p:txBody>
      </p:sp>
      <p:sp>
        <p:nvSpPr>
          <p:cNvPr id="9" name="文本框 8">
            <a:extLst>
              <a:ext uri="{FF2B5EF4-FFF2-40B4-BE49-F238E27FC236}">
                <a16:creationId xmlns:a16="http://schemas.microsoft.com/office/drawing/2014/main" id="{6B3C9A5D-4316-3042-C7E3-543A44D9E29D}"/>
              </a:ext>
            </a:extLst>
          </p:cNvPr>
          <p:cNvSpPr txBox="1"/>
          <p:nvPr/>
        </p:nvSpPr>
        <p:spPr>
          <a:xfrm>
            <a:off x="7699597" y="4741235"/>
            <a:ext cx="349593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cs typeface="+mn-cs"/>
              </a:rPr>
              <a:t>ChatGPT</a:t>
            </a:r>
            <a:r>
              <a:rPr kumimoji="0" lang="zh-CN" altLang="en-US" sz="20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cs typeface="+mn-cs"/>
              </a:rPr>
              <a:t>的</a:t>
            </a:r>
            <a:r>
              <a:rPr kumimoji="0" lang="en-US" altLang="zh-CN" sz="20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cs typeface="+mn-cs"/>
              </a:rPr>
              <a:t>python</a:t>
            </a:r>
            <a:r>
              <a:rPr kumimoji="0" lang="zh-CN" altLang="en-US" sz="20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cs typeface="+mn-cs"/>
              </a:rPr>
              <a:t>接口</a:t>
            </a:r>
            <a:endParaRPr kumimoji="0" lang="zh-CN" altLang="en-US" sz="2000" b="0" i="0" u="none" strike="noStrike" kern="1200" cap="none" spc="0" normalizeH="0" baseline="0" noProof="0" dirty="0">
              <a:ln>
                <a:noFill/>
              </a:ln>
              <a:solidFill>
                <a:prstClr val="black"/>
              </a:solidFill>
              <a:effectLst/>
              <a:uLnTx/>
              <a:uFillTx/>
              <a:latin typeface="等线"/>
              <a:ea typeface="等线"/>
              <a:cs typeface="+mn-cs"/>
            </a:endParaRPr>
          </a:p>
        </p:txBody>
      </p:sp>
      <p:sp>
        <p:nvSpPr>
          <p:cNvPr id="11" name="文本框 10">
            <a:extLst>
              <a:ext uri="{FF2B5EF4-FFF2-40B4-BE49-F238E27FC236}">
                <a16:creationId xmlns:a16="http://schemas.microsoft.com/office/drawing/2014/main" id="{3C064F83-195E-4979-3AFD-EF9993C39602}"/>
              </a:ext>
            </a:extLst>
          </p:cNvPr>
          <p:cNvSpPr txBox="1"/>
          <p:nvPr/>
        </p:nvSpPr>
        <p:spPr>
          <a:xfrm>
            <a:off x="312429" y="6343023"/>
            <a:ext cx="984835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2023</a:t>
            </a:r>
            <a:r>
              <a:rPr kumimoji="0" lang="zh-CN" altLang="en-US" sz="20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年</a:t>
            </a:r>
            <a:r>
              <a:rPr kumimoji="0" lang="en-US" altLang="zh-CN" sz="20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3</a:t>
            </a:r>
            <a:r>
              <a:rPr kumimoji="0" lang="zh-CN" altLang="en-US" sz="20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月</a:t>
            </a:r>
            <a:r>
              <a:rPr kumimoji="0" lang="en-US" altLang="zh-CN" sz="20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8</a:t>
            </a:r>
            <a:r>
              <a:rPr kumimoji="0" lang="zh-CN" altLang="en-US" sz="20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日上线以来，共计</a:t>
            </a:r>
            <a:r>
              <a:rPr kumimoji="0" lang="en-US" altLang="zh-CN" sz="20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403</a:t>
            </a:r>
            <a:r>
              <a:rPr kumimoji="0" lang="zh-CN" altLang="en-US" sz="20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位</a:t>
            </a:r>
            <a:r>
              <a:rPr kumimoji="0" lang="en-US" altLang="zh-CN" sz="20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ihep</a:t>
            </a:r>
            <a:r>
              <a:rPr kumimoji="0" lang="zh-CN" altLang="en-US" sz="20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用户提供了</a:t>
            </a:r>
            <a:r>
              <a:rPr kumimoji="0" lang="en-US" altLang="zh-CN" sz="20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2.3</a:t>
            </a:r>
            <a:r>
              <a:rPr kumimoji="0" lang="zh-CN" altLang="en-US" sz="20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万个有效问答</a:t>
            </a:r>
            <a:r>
              <a:rPr kumimoji="0" lang="en-US" altLang="zh-CN" sz="20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a:t>
            </a:r>
            <a:r>
              <a:rPr kumimoji="0" lang="zh-CN" altLang="en-US" sz="20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截止</a:t>
            </a:r>
            <a:r>
              <a:rPr kumimoji="0" lang="en-US" altLang="zh-CN" sz="20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6</a:t>
            </a:r>
            <a:r>
              <a:rPr kumimoji="0" lang="zh-CN" altLang="en-US" sz="20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月</a:t>
            </a:r>
            <a:r>
              <a:rPr kumimoji="0" lang="en-US" altLang="zh-CN" sz="20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8</a:t>
            </a:r>
            <a:r>
              <a:rPr kumimoji="0" lang="zh-CN" altLang="en-US" sz="20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日</a:t>
            </a:r>
            <a:r>
              <a:rPr kumimoji="0" lang="en-US" altLang="zh-CN" sz="20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a:t>
            </a:r>
            <a:r>
              <a:rPr kumimoji="0" lang="zh-CN" altLang="en-US" sz="20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a:t>
            </a:r>
            <a:endParaRPr kumimoji="0" lang="en-US" altLang="zh-CN"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endParaRPr>
          </a:p>
        </p:txBody>
      </p:sp>
      <p:pic>
        <p:nvPicPr>
          <p:cNvPr id="10" name="图片 9">
            <a:extLst>
              <a:ext uri="{FF2B5EF4-FFF2-40B4-BE49-F238E27FC236}">
                <a16:creationId xmlns:a16="http://schemas.microsoft.com/office/drawing/2014/main" id="{933FD8F7-F115-4E49-59C1-F17CEB2C6B60}"/>
              </a:ext>
            </a:extLst>
          </p:cNvPr>
          <p:cNvPicPr>
            <a:picLocks noChangeAspect="1"/>
          </p:cNvPicPr>
          <p:nvPr/>
        </p:nvPicPr>
        <p:blipFill>
          <a:blip r:embed="rId6"/>
          <a:stretch>
            <a:fillRect/>
          </a:stretch>
        </p:blipFill>
        <p:spPr>
          <a:xfrm>
            <a:off x="6688853" y="1856249"/>
            <a:ext cx="4582397" cy="2936607"/>
          </a:xfrm>
          <a:prstGeom prst="rect">
            <a:avLst/>
          </a:prstGeom>
        </p:spPr>
      </p:pic>
      <p:sp>
        <p:nvSpPr>
          <p:cNvPr id="12" name="文本框 11">
            <a:extLst>
              <a:ext uri="{FF2B5EF4-FFF2-40B4-BE49-F238E27FC236}">
                <a16:creationId xmlns:a16="http://schemas.microsoft.com/office/drawing/2014/main" id="{3E0136BB-418E-C206-E505-7C3786C90201}"/>
              </a:ext>
            </a:extLst>
          </p:cNvPr>
          <p:cNvSpPr txBox="1"/>
          <p:nvPr/>
        </p:nvSpPr>
        <p:spPr>
          <a:xfrm>
            <a:off x="6605552" y="957800"/>
            <a:ext cx="5830093"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HepAI</a:t>
            </a:r>
            <a:r>
              <a:rPr kumimoji="0" lang="zh-CN" altLang="en-US" sz="2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平台</a:t>
            </a:r>
            <a:endParaRPr kumimoji="0" lang="en-US" altLang="zh-CN"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提供</a:t>
            </a:r>
            <a:r>
              <a:rPr kumimoji="0" lang="en-US" altLang="zh-CN" sz="20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ChatGPT</a:t>
            </a:r>
            <a:r>
              <a:rPr kumimoji="0" lang="zh-CN" altLang="en-US" sz="20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a:t>
            </a:r>
            <a:r>
              <a:rPr kumimoji="0" lang="en-US" altLang="zh-CN" sz="20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GPT-4</a:t>
            </a:r>
            <a:r>
              <a:rPr kumimoji="0" lang="zh-CN" altLang="en-US" sz="20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a:t>
            </a:r>
            <a:r>
              <a:rPr kumimoji="0" lang="en-US" altLang="zh-CN" sz="20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SAM</a:t>
            </a:r>
            <a:r>
              <a:rPr kumimoji="0" lang="zh-CN" altLang="en-US" sz="20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等模型的接口</a:t>
            </a:r>
            <a:endParaRPr kumimoji="0" lang="en-US" altLang="zh-CN"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endParaRPr>
          </a:p>
        </p:txBody>
      </p:sp>
      <p:sp>
        <p:nvSpPr>
          <p:cNvPr id="13" name="文本框 12">
            <a:extLst>
              <a:ext uri="{FF2B5EF4-FFF2-40B4-BE49-F238E27FC236}">
                <a16:creationId xmlns:a16="http://schemas.microsoft.com/office/drawing/2014/main" id="{5A076400-11FB-8A3C-D915-2D9366CA5A0E}"/>
              </a:ext>
            </a:extLst>
          </p:cNvPr>
          <p:cNvSpPr txBox="1"/>
          <p:nvPr/>
        </p:nvSpPr>
        <p:spPr>
          <a:xfrm>
            <a:off x="6248400" y="5199812"/>
            <a:ext cx="5827508" cy="369332"/>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cs typeface="+mn-cs"/>
              </a:rPr>
              <a:t>开源地址：</a:t>
            </a:r>
            <a:r>
              <a:rPr kumimoji="0" lang="en-US" altLang="zh-CN"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cs typeface="+mn-cs"/>
              </a:rPr>
              <a:t> </a:t>
            </a:r>
            <a:r>
              <a:rPr kumimoji="0" lang="en-US" altLang="zh-CN"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cs typeface="+mn-cs"/>
                <a:hlinkClick r:id="rId7"/>
              </a:rPr>
              <a:t>https://code.ihep.ac.cn/zdzhang/hai</a:t>
            </a:r>
            <a:endParaRPr kumimoji="0" lang="en-US" altLang="zh-CN" sz="18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14" name="文本框 13">
            <a:extLst>
              <a:ext uri="{FF2B5EF4-FFF2-40B4-BE49-F238E27FC236}">
                <a16:creationId xmlns:a16="http://schemas.microsoft.com/office/drawing/2014/main" id="{F9151EC1-049E-62E7-4BAC-766BEA8C2C32}"/>
              </a:ext>
            </a:extLst>
          </p:cNvPr>
          <p:cNvSpPr txBox="1"/>
          <p:nvPr/>
        </p:nvSpPr>
        <p:spPr>
          <a:xfrm>
            <a:off x="8627804" y="1824011"/>
            <a:ext cx="232169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cs typeface="+mn-cs"/>
              </a:rPr>
              <a:t>pip install hepai</a:t>
            </a:r>
            <a:endParaRPr kumimoji="0" lang="zh-CN" altLang="en-US" sz="2000" b="0" i="0" u="none" strike="noStrike" kern="1200" cap="none" spc="0" normalizeH="0" baseline="0" noProof="0" dirty="0">
              <a:ln>
                <a:noFill/>
              </a:ln>
              <a:solidFill>
                <a:prstClr val="black"/>
              </a:solidFill>
              <a:effectLst/>
              <a:uLnTx/>
              <a:uFillTx/>
              <a:latin typeface="等线"/>
              <a:ea typeface="等线"/>
              <a:cs typeface="+mn-cs"/>
            </a:endParaRPr>
          </a:p>
        </p:txBody>
      </p:sp>
    </p:spTree>
    <p:extLst>
      <p:ext uri="{BB962C8B-B14F-4D97-AF65-F5344CB8AC3E}">
        <p14:creationId xmlns:p14="http://schemas.microsoft.com/office/powerpoint/2010/main" val="37387776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2237E1-59F7-4BB0-6677-B68CB4835FAF}"/>
              </a:ext>
            </a:extLst>
          </p:cNvPr>
          <p:cNvSpPr>
            <a:spLocks noGrp="1"/>
          </p:cNvSpPr>
          <p:nvPr>
            <p:ph type="title"/>
          </p:nvPr>
        </p:nvSpPr>
        <p:spPr>
          <a:xfrm>
            <a:off x="646902" y="136525"/>
            <a:ext cx="9419590" cy="595630"/>
          </a:xfrm>
        </p:spPr>
        <p:txBody>
          <a:bodyPr/>
          <a:lstStyle/>
          <a:p>
            <a:r>
              <a:rPr lang="zh-CN" altLang="en-US"/>
              <a:t>大模型在高能物理领域的初步探索</a:t>
            </a:r>
          </a:p>
        </p:txBody>
      </p:sp>
      <p:sp>
        <p:nvSpPr>
          <p:cNvPr id="4" name="矩形 3">
            <a:extLst>
              <a:ext uri="{FF2B5EF4-FFF2-40B4-BE49-F238E27FC236}">
                <a16:creationId xmlns:a16="http://schemas.microsoft.com/office/drawing/2014/main" id="{849F60B3-0746-409F-87EF-DF74B441050F}"/>
              </a:ext>
            </a:extLst>
          </p:cNvPr>
          <p:cNvSpPr/>
          <p:nvPr/>
        </p:nvSpPr>
        <p:spPr>
          <a:xfrm>
            <a:off x="262614" y="1794401"/>
            <a:ext cx="5989497" cy="4215763"/>
          </a:xfrm>
          <a:prstGeom prst="rect">
            <a:avLst/>
          </a:prstGeom>
          <a:noFill/>
          <a:ln>
            <a:solidFill>
              <a:srgbClr val="367ECE"/>
            </a:solidFill>
            <a:prstDash val="dash"/>
          </a:ln>
          <a:effectLst/>
          <a:extLst>
            <a:ext uri="{909E8E84-426E-40DD-AFC4-6F175D3DCCD1}">
              <a14:hiddenFill xmlns:a14="http://schemas.microsoft.com/office/drawing/2010/main">
                <a:solidFill>
                  <a:schemeClr val="bg1"/>
                </a:solidFill>
              </a14:hiddenFill>
            </a:ext>
          </a:extLst>
        </p:spPr>
        <p:txBody>
          <a:bodyPr wrap="square" lIns="91370" tIns="45685" rIns="91370" bIns="45685">
            <a:spAutoFit/>
          </a:bodyPr>
          <a:lstStyle/>
          <a:p>
            <a:pPr marL="74295" algn="just">
              <a:lnSpc>
                <a:spcPct val="120000"/>
              </a:lnSpc>
              <a:spcBef>
                <a:spcPts val="600"/>
              </a:spcBef>
            </a:pPr>
            <a:r>
              <a:rPr kumimoji="1" lang="zh-CN" altLang="en-US"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模型：基于开源</a:t>
            </a:r>
            <a:r>
              <a:rPr kumimoji="1" lang="en-US" altLang="zh-CN"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Vicuna-130</a:t>
            </a:r>
            <a:r>
              <a:rPr kumimoji="1" lang="zh-CN" altLang="en-US"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亿参数语言大模型</a:t>
            </a:r>
            <a:endParaRPr kumimoji="1" lang="en-US" altLang="zh-CN"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endParaRPr>
          </a:p>
          <a:p>
            <a:pPr marL="74295" algn="just">
              <a:lnSpc>
                <a:spcPct val="120000"/>
              </a:lnSpc>
              <a:spcBef>
                <a:spcPts val="600"/>
              </a:spcBef>
            </a:pPr>
            <a:r>
              <a:rPr kumimoji="1" lang="zh-CN" altLang="en-US"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算力：</a:t>
            </a:r>
            <a:r>
              <a:rPr kumimoji="1" lang="en-US" altLang="zh-CN"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8*A100</a:t>
            </a:r>
            <a:r>
              <a:rPr kumimoji="1" lang="zh-CN" altLang="en-US"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a:t>
            </a:r>
            <a:r>
              <a:rPr kumimoji="1" lang="en-US" altLang="zh-CN"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40G</a:t>
            </a:r>
            <a:r>
              <a:rPr kumimoji="1" lang="zh-CN" altLang="en-US"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a:t>
            </a:r>
            <a:endParaRPr kumimoji="1" lang="en-US" altLang="zh-CN"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endParaRPr>
          </a:p>
          <a:p>
            <a:pPr marL="74295" algn="just">
              <a:lnSpc>
                <a:spcPct val="120000"/>
              </a:lnSpc>
              <a:spcBef>
                <a:spcPts val="600"/>
              </a:spcBef>
            </a:pPr>
            <a:r>
              <a:rPr kumimoji="1" lang="zh-CN" altLang="en-US"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数据：</a:t>
            </a:r>
            <a:endParaRPr kumimoji="1" lang="en-US" altLang="zh-CN"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endParaRPr>
          </a:p>
          <a:p>
            <a:pPr marL="360045" indent="-285750" algn="just">
              <a:lnSpc>
                <a:spcPct val="120000"/>
              </a:lnSpc>
              <a:spcBef>
                <a:spcPts val="600"/>
              </a:spcBef>
              <a:buFont typeface="Wingdings" panose="05000000000000000000" pitchFamily="2" charset="2"/>
              <a:buChar char="l"/>
            </a:pPr>
            <a:r>
              <a:rPr kumimoji="1" lang="en-US" altLang="zh-CN" sz="2000" err="1">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HaiChatGPT</a:t>
            </a:r>
            <a:r>
              <a:rPr kumimoji="1" lang="zh-CN" altLang="en-US"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收集并筛选的问答数据</a:t>
            </a:r>
            <a:r>
              <a:rPr kumimoji="1" lang="en-US" altLang="zh-CN"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1200</a:t>
            </a:r>
            <a:r>
              <a:rPr kumimoji="1" lang="zh-CN" altLang="en-US"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条；</a:t>
            </a:r>
            <a:endParaRPr kumimoji="1" lang="en-US" altLang="zh-CN"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endParaRPr>
          </a:p>
          <a:p>
            <a:pPr marL="360045" indent="-285750" algn="just">
              <a:lnSpc>
                <a:spcPct val="120000"/>
              </a:lnSpc>
              <a:spcBef>
                <a:spcPts val="600"/>
              </a:spcBef>
              <a:buFont typeface="Wingdings" panose="05000000000000000000" pitchFamily="2" charset="2"/>
              <a:buChar char="l"/>
            </a:pPr>
            <a:r>
              <a:rPr kumimoji="1" lang="en-US" altLang="zh-CN"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GPT-3.5+</a:t>
            </a:r>
            <a:r>
              <a:rPr kumimoji="1" lang="zh-CN" altLang="en-US"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人工从各中心文献的摘要和正文中提取的信息生成的问答数据</a:t>
            </a:r>
            <a:r>
              <a:rPr kumimoji="1" lang="en-US" altLang="zh-CN"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1126</a:t>
            </a:r>
            <a:r>
              <a:rPr kumimoji="1" lang="zh-CN" altLang="en-US"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条；</a:t>
            </a:r>
            <a:endParaRPr kumimoji="1" lang="en-US" altLang="zh-CN"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endParaRPr>
          </a:p>
          <a:p>
            <a:pPr marL="360045" indent="-285750" algn="just">
              <a:lnSpc>
                <a:spcPct val="120000"/>
              </a:lnSpc>
              <a:spcBef>
                <a:spcPts val="600"/>
              </a:spcBef>
              <a:buFont typeface="Wingdings" panose="05000000000000000000" pitchFamily="2" charset="2"/>
              <a:buChar char="l"/>
            </a:pPr>
            <a:r>
              <a:rPr kumimoji="1" lang="en-US" altLang="zh-CN"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arXiv</a:t>
            </a:r>
            <a:r>
              <a:rPr kumimoji="1" lang="zh-CN" altLang="en-US"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上高能物理文献：引用大于</a:t>
            </a:r>
            <a:r>
              <a:rPr kumimoji="1" lang="en-US" altLang="zh-CN"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10</a:t>
            </a:r>
            <a:r>
              <a:rPr kumimoji="1" lang="zh-CN" altLang="en-US"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的</a:t>
            </a:r>
            <a:r>
              <a:rPr kumimoji="1" lang="en-US" altLang="zh-CN"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2</a:t>
            </a:r>
            <a:r>
              <a:rPr kumimoji="1" lang="zh-CN" altLang="en-US"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万篇。</a:t>
            </a:r>
            <a:endParaRPr kumimoji="1" lang="en-US" altLang="zh-CN"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endParaRPr>
          </a:p>
          <a:p>
            <a:pPr marL="360045" indent="-285750" algn="just">
              <a:lnSpc>
                <a:spcPct val="120000"/>
              </a:lnSpc>
              <a:spcBef>
                <a:spcPts val="600"/>
              </a:spcBef>
              <a:buFont typeface="Wingdings" panose="05000000000000000000" pitchFamily="2" charset="2"/>
              <a:buChar char="l"/>
            </a:pPr>
            <a:r>
              <a:rPr kumimoji="1" lang="zh-CN" altLang="en-US" sz="2000" b="1">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种子裂变技术</a:t>
            </a:r>
            <a:r>
              <a:rPr kumimoji="1" lang="zh-CN" altLang="en-US"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引导</a:t>
            </a:r>
            <a:r>
              <a:rPr kumimoji="1" lang="en-US" altLang="zh-CN"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GPT-3.5</a:t>
            </a:r>
            <a:r>
              <a:rPr kumimoji="1" lang="zh-CN" altLang="en-US"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形成的高能物理、粒子物理、天体物理、同步辐射、中子科学问答数据</a:t>
            </a:r>
            <a:r>
              <a:rPr kumimoji="1" lang="en-US" altLang="zh-CN"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2500</a:t>
            </a:r>
            <a:r>
              <a:rPr kumimoji="1" lang="zh-CN" altLang="en-US"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条；</a:t>
            </a:r>
            <a:endParaRPr kumimoji="1" lang="en-US" altLang="zh-CN"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5" name="矩形 4">
            <a:extLst>
              <a:ext uri="{FF2B5EF4-FFF2-40B4-BE49-F238E27FC236}">
                <a16:creationId xmlns:a16="http://schemas.microsoft.com/office/drawing/2014/main" id="{E8E43BA5-C3C4-BCD6-119F-53B9C0B924D3}"/>
              </a:ext>
            </a:extLst>
          </p:cNvPr>
          <p:cNvSpPr/>
          <p:nvPr/>
        </p:nvSpPr>
        <p:spPr>
          <a:xfrm>
            <a:off x="6634130" y="1094406"/>
            <a:ext cx="5373847" cy="3400347"/>
          </a:xfrm>
          <a:prstGeom prst="rect">
            <a:avLst/>
          </a:prstGeom>
          <a:noFill/>
          <a:ln>
            <a:solidFill>
              <a:srgbClr val="367ECE"/>
            </a:solidFill>
            <a:prstDash val="dash"/>
          </a:ln>
          <a:effectLst/>
          <a:extLst>
            <a:ext uri="{909E8E84-426E-40DD-AFC4-6F175D3DCCD1}">
              <a14:hiddenFill xmlns:a14="http://schemas.microsoft.com/office/drawing/2010/main">
                <a:solidFill>
                  <a:schemeClr val="bg1"/>
                </a:solidFill>
              </a14:hiddenFill>
            </a:ext>
          </a:extLst>
        </p:spPr>
        <p:txBody>
          <a:bodyPr wrap="square" lIns="91370" tIns="45685" rIns="91370" bIns="45685">
            <a:spAutoFit/>
          </a:bodyPr>
          <a:lstStyle/>
          <a:p>
            <a:pPr marL="74295" algn="just">
              <a:lnSpc>
                <a:spcPct val="120000"/>
              </a:lnSpc>
              <a:spcBef>
                <a:spcPts val="600"/>
              </a:spcBef>
            </a:pPr>
            <a:r>
              <a:rPr kumimoji="1" lang="zh-CN" altLang="en-US" sz="2000">
                <a:effectLst>
                  <a:outerShdw blurRad="38100" dist="38100" dir="2700000" algn="tl">
                    <a:srgbClr val="C0C0C0"/>
                  </a:outerShdw>
                </a:effectLst>
                <a:latin typeface="微软雅黑" panose="020B0503020204020204" charset="-122"/>
                <a:ea typeface="微软雅黑" panose="020B0503020204020204" charset="-122"/>
                <a:sym typeface="+mn-ea"/>
              </a:rPr>
              <a:t>技术：</a:t>
            </a:r>
            <a:endParaRPr kumimoji="1" lang="en-US" altLang="zh-CN" sz="2000">
              <a:effectLst>
                <a:outerShdw blurRad="38100" dist="38100" dir="2700000" algn="tl">
                  <a:srgbClr val="C0C0C0"/>
                </a:outerShdw>
              </a:effectLst>
              <a:latin typeface="微软雅黑" panose="020B0503020204020204" charset="-122"/>
              <a:ea typeface="微软雅黑" panose="020B0503020204020204" charset="-122"/>
              <a:sym typeface="+mn-ea"/>
            </a:endParaRPr>
          </a:p>
          <a:p>
            <a:pPr marL="417195" indent="-342900" algn="just">
              <a:lnSpc>
                <a:spcPct val="120000"/>
              </a:lnSpc>
              <a:spcBef>
                <a:spcPts val="600"/>
              </a:spcBef>
              <a:buFont typeface="Arial" panose="020B0604020202020204" pitchFamily="34" charset="0"/>
              <a:buChar char="•"/>
            </a:pPr>
            <a:r>
              <a:rPr kumimoji="1" lang="zh-CN" altLang="en-US" sz="2000">
                <a:effectLst>
                  <a:outerShdw blurRad="38100" dist="38100" dir="2700000" algn="tl">
                    <a:srgbClr val="C0C0C0"/>
                  </a:outerShdw>
                </a:effectLst>
                <a:latin typeface="微软雅黑" panose="020B0503020204020204" charset="-122"/>
                <a:ea typeface="微软雅黑" panose="020B0503020204020204" charset="-122"/>
                <a:sym typeface="+mn-ea"/>
              </a:rPr>
              <a:t>采用</a:t>
            </a:r>
            <a:r>
              <a:rPr kumimoji="1" lang="en-US" altLang="zh-CN" sz="2000">
                <a:effectLst>
                  <a:outerShdw blurRad="38100" dist="38100" dir="2700000" algn="tl">
                    <a:srgbClr val="C0C0C0"/>
                  </a:outerShdw>
                </a:effectLst>
                <a:latin typeface="微软雅黑" panose="020B0503020204020204" charset="-122"/>
                <a:ea typeface="微软雅黑" panose="020B0503020204020204" charset="-122"/>
                <a:sym typeface="+mn-ea"/>
              </a:rPr>
              <a:t>Float16</a:t>
            </a:r>
            <a:r>
              <a:rPr kumimoji="1" lang="zh-CN" altLang="en-US" sz="2000">
                <a:effectLst>
                  <a:outerShdw blurRad="38100" dist="38100" dir="2700000" algn="tl">
                    <a:srgbClr val="C0C0C0"/>
                  </a:outerShdw>
                </a:effectLst>
                <a:latin typeface="微软雅黑" panose="020B0503020204020204" charset="-122"/>
                <a:ea typeface="微软雅黑" panose="020B0503020204020204" charset="-122"/>
                <a:sym typeface="+mn-ea"/>
              </a:rPr>
              <a:t>和量化技术减少显存占用</a:t>
            </a:r>
            <a:endParaRPr kumimoji="1" lang="en-US" altLang="zh-CN" sz="2000">
              <a:effectLst>
                <a:outerShdw blurRad="38100" dist="38100" dir="2700000" algn="tl">
                  <a:srgbClr val="C0C0C0"/>
                </a:outerShdw>
              </a:effectLst>
              <a:latin typeface="微软雅黑" panose="020B0503020204020204" charset="-122"/>
              <a:ea typeface="微软雅黑" panose="020B0503020204020204" charset="-122"/>
              <a:sym typeface="+mn-ea"/>
            </a:endParaRPr>
          </a:p>
          <a:p>
            <a:pPr marL="417195" indent="-342900" algn="just">
              <a:lnSpc>
                <a:spcPct val="120000"/>
              </a:lnSpc>
              <a:spcBef>
                <a:spcPts val="600"/>
              </a:spcBef>
              <a:buFont typeface="Arial" panose="020B0604020202020204" pitchFamily="34" charset="0"/>
              <a:buChar char="•"/>
            </a:pPr>
            <a:r>
              <a:rPr kumimoji="1" lang="zh-CN" altLang="en-US" sz="2000">
                <a:effectLst>
                  <a:outerShdw blurRad="38100" dist="38100" dir="2700000" algn="tl">
                    <a:srgbClr val="C0C0C0"/>
                  </a:outerShdw>
                </a:effectLst>
                <a:latin typeface="微软雅黑" panose="020B0503020204020204" charset="-122"/>
                <a:ea typeface="微软雅黑" panose="020B0503020204020204" charset="-122"/>
                <a:sym typeface="+mn-ea"/>
              </a:rPr>
              <a:t>采用</a:t>
            </a:r>
            <a:r>
              <a:rPr kumimoji="1" lang="en-US" altLang="zh-CN" sz="2000" err="1">
                <a:effectLst>
                  <a:outerShdw blurRad="38100" dist="38100" dir="2700000" algn="tl">
                    <a:srgbClr val="C0C0C0"/>
                  </a:outerShdw>
                </a:effectLst>
                <a:latin typeface="微软雅黑" panose="020B0503020204020204" charset="-122"/>
                <a:ea typeface="微软雅黑" panose="020B0503020204020204" charset="-122"/>
                <a:sym typeface="+mn-ea"/>
              </a:rPr>
              <a:t>FlashAttention</a:t>
            </a:r>
            <a:r>
              <a:rPr kumimoji="1" lang="zh-CN" altLang="en-US" sz="2000">
                <a:effectLst>
                  <a:outerShdw blurRad="38100" dist="38100" dir="2700000" algn="tl">
                    <a:srgbClr val="C0C0C0"/>
                  </a:outerShdw>
                </a:effectLst>
                <a:latin typeface="微软雅黑" panose="020B0503020204020204" charset="-122"/>
                <a:ea typeface="微软雅黑" panose="020B0503020204020204" charset="-122"/>
                <a:sym typeface="+mn-ea"/>
              </a:rPr>
              <a:t>提升显卡</a:t>
            </a:r>
            <a:r>
              <a:rPr kumimoji="1" lang="en-US" altLang="zh-CN" sz="2000">
                <a:effectLst>
                  <a:outerShdw blurRad="38100" dist="38100" dir="2700000" algn="tl">
                    <a:srgbClr val="C0C0C0"/>
                  </a:outerShdw>
                </a:effectLst>
                <a:latin typeface="微软雅黑" panose="020B0503020204020204" charset="-122"/>
                <a:ea typeface="微软雅黑" panose="020B0503020204020204" charset="-122"/>
                <a:sym typeface="+mn-ea"/>
              </a:rPr>
              <a:t>FLOPs</a:t>
            </a:r>
            <a:r>
              <a:rPr kumimoji="1" lang="zh-CN" altLang="en-US" sz="2000">
                <a:effectLst>
                  <a:outerShdw blurRad="38100" dist="38100" dir="2700000" algn="tl">
                    <a:srgbClr val="C0C0C0"/>
                  </a:outerShdw>
                </a:effectLst>
                <a:latin typeface="微软雅黑" panose="020B0503020204020204" charset="-122"/>
                <a:ea typeface="微软雅黑" panose="020B0503020204020204" charset="-122"/>
                <a:sym typeface="+mn-ea"/>
              </a:rPr>
              <a:t>的利用率</a:t>
            </a:r>
            <a:endParaRPr kumimoji="1" lang="en-US" altLang="zh-CN" sz="2000">
              <a:effectLst>
                <a:outerShdw blurRad="38100" dist="38100" dir="2700000" algn="tl">
                  <a:srgbClr val="C0C0C0"/>
                </a:outerShdw>
              </a:effectLst>
              <a:latin typeface="微软雅黑" panose="020B0503020204020204" charset="-122"/>
              <a:ea typeface="微软雅黑" panose="020B0503020204020204" charset="-122"/>
              <a:sym typeface="+mn-ea"/>
            </a:endParaRPr>
          </a:p>
          <a:p>
            <a:pPr marL="417195" indent="-342900" algn="just">
              <a:lnSpc>
                <a:spcPct val="120000"/>
              </a:lnSpc>
              <a:spcBef>
                <a:spcPts val="600"/>
              </a:spcBef>
              <a:buFont typeface="Arial" panose="020B0604020202020204" pitchFamily="34" charset="0"/>
              <a:buChar char="•"/>
            </a:pPr>
            <a:r>
              <a:rPr kumimoji="1" lang="zh-CN" altLang="en-US" sz="2000">
                <a:effectLst>
                  <a:outerShdw blurRad="38100" dist="38100" dir="2700000" algn="tl">
                    <a:srgbClr val="C0C0C0"/>
                  </a:outerShdw>
                </a:effectLst>
                <a:latin typeface="微软雅黑" panose="020B0503020204020204" charset="-122"/>
                <a:ea typeface="微软雅黑" panose="020B0503020204020204" charset="-122"/>
                <a:sym typeface="+mn-ea"/>
              </a:rPr>
              <a:t>采用</a:t>
            </a:r>
            <a:r>
              <a:rPr kumimoji="1" lang="en-US" altLang="zh-CN" sz="2000">
                <a:effectLst>
                  <a:outerShdw blurRad="38100" dist="38100" dir="2700000" algn="tl">
                    <a:srgbClr val="C0C0C0"/>
                  </a:outerShdw>
                </a:effectLst>
                <a:latin typeface="微软雅黑" panose="020B0503020204020204" charset="-122"/>
                <a:ea typeface="微软雅黑" panose="020B0503020204020204" charset="-122"/>
                <a:sym typeface="+mn-ea"/>
              </a:rPr>
              <a:t>FSDP</a:t>
            </a:r>
            <a:r>
              <a:rPr kumimoji="1" lang="zh-CN" altLang="en-US" sz="2000">
                <a:effectLst>
                  <a:outerShdw blurRad="38100" dist="38100" dir="2700000" algn="tl">
                    <a:srgbClr val="C0C0C0"/>
                  </a:outerShdw>
                </a:effectLst>
                <a:latin typeface="微软雅黑" panose="020B0503020204020204" charset="-122"/>
                <a:ea typeface="微软雅黑" panose="020B0503020204020204" charset="-122"/>
                <a:sym typeface="+mn-ea"/>
              </a:rPr>
              <a:t>全分片数据并行实现全模型训练</a:t>
            </a:r>
            <a:endParaRPr kumimoji="1" lang="en-US" altLang="zh-CN" sz="2000">
              <a:effectLst>
                <a:outerShdw blurRad="38100" dist="38100" dir="2700000" algn="tl">
                  <a:srgbClr val="C0C0C0"/>
                </a:outerShdw>
              </a:effectLst>
              <a:latin typeface="微软雅黑" panose="020B0503020204020204" charset="-122"/>
              <a:ea typeface="微软雅黑" panose="020B0503020204020204" charset="-122"/>
              <a:sym typeface="+mn-ea"/>
            </a:endParaRPr>
          </a:p>
          <a:p>
            <a:pPr marL="417195" indent="-342900" algn="just">
              <a:lnSpc>
                <a:spcPct val="120000"/>
              </a:lnSpc>
              <a:spcBef>
                <a:spcPts val="600"/>
              </a:spcBef>
              <a:buFont typeface="Arial" panose="020B0604020202020204" pitchFamily="34" charset="0"/>
              <a:buChar char="•"/>
            </a:pPr>
            <a:r>
              <a:rPr kumimoji="1" lang="zh-CN" altLang="en-US" sz="2000">
                <a:effectLst>
                  <a:outerShdw blurRad="38100" dist="38100" dir="2700000" algn="tl">
                    <a:srgbClr val="C0C0C0"/>
                  </a:outerShdw>
                </a:effectLst>
                <a:latin typeface="微软雅黑" panose="020B0503020204020204" charset="-122"/>
                <a:ea typeface="微软雅黑" panose="020B0503020204020204" charset="-122"/>
                <a:sym typeface="+mn-ea"/>
              </a:rPr>
              <a:t>采用</a:t>
            </a:r>
            <a:r>
              <a:rPr kumimoji="1" lang="en-US" altLang="zh-CN" sz="2000" err="1">
                <a:effectLst>
                  <a:outerShdw blurRad="38100" dist="38100" dir="2700000" algn="tl">
                    <a:srgbClr val="C0C0C0"/>
                  </a:outerShdw>
                </a:effectLst>
                <a:latin typeface="微软雅黑" panose="020B0503020204020204" charset="-122"/>
                <a:ea typeface="微软雅黑" panose="020B0503020204020204" charset="-122"/>
                <a:sym typeface="+mn-ea"/>
              </a:rPr>
              <a:t>LoRA</a:t>
            </a:r>
            <a:r>
              <a:rPr kumimoji="1" lang="zh-CN" altLang="en-US" sz="2000">
                <a:effectLst>
                  <a:outerShdw blurRad="38100" dist="38100" dir="2700000" algn="tl">
                    <a:srgbClr val="C0C0C0"/>
                  </a:outerShdw>
                </a:effectLst>
                <a:latin typeface="微软雅黑" panose="020B0503020204020204" charset="-122"/>
                <a:ea typeface="微软雅黑" panose="020B0503020204020204" charset="-122"/>
                <a:sym typeface="+mn-ea"/>
              </a:rPr>
              <a:t>低秩自适应技术显著降低微调需求</a:t>
            </a:r>
            <a:endParaRPr kumimoji="1" lang="en-US" altLang="zh-CN" sz="2000">
              <a:effectLst>
                <a:outerShdw blurRad="38100" dist="38100" dir="2700000" algn="tl">
                  <a:srgbClr val="C0C0C0"/>
                </a:outerShdw>
              </a:effectLst>
              <a:latin typeface="微软雅黑" panose="020B0503020204020204" charset="-122"/>
              <a:ea typeface="微软雅黑" panose="020B0503020204020204" charset="-122"/>
              <a:sym typeface="+mn-ea"/>
            </a:endParaRPr>
          </a:p>
          <a:p>
            <a:pPr marL="417195" indent="-342900" algn="just">
              <a:lnSpc>
                <a:spcPct val="120000"/>
              </a:lnSpc>
              <a:spcBef>
                <a:spcPts val="600"/>
              </a:spcBef>
              <a:buFont typeface="Arial" panose="020B0604020202020204" pitchFamily="34" charset="0"/>
              <a:buChar char="•"/>
            </a:pPr>
            <a:r>
              <a:rPr kumimoji="1" lang="zh-CN" altLang="en-US" sz="2000">
                <a:effectLst>
                  <a:outerShdw blurRad="38100" dist="38100" dir="2700000" algn="tl">
                    <a:srgbClr val="C0C0C0"/>
                  </a:outerShdw>
                </a:effectLst>
                <a:latin typeface="微软雅黑" panose="020B0503020204020204" charset="-122"/>
                <a:ea typeface="微软雅黑" panose="020B0503020204020204" charset="-122"/>
                <a:sym typeface="+mn-ea"/>
              </a:rPr>
              <a:t>采用</a:t>
            </a:r>
            <a:r>
              <a:rPr kumimoji="1" lang="en-US" altLang="zh-CN" sz="2000">
                <a:effectLst>
                  <a:outerShdw blurRad="38100" dist="38100" dir="2700000" algn="tl">
                    <a:srgbClr val="C0C0C0"/>
                  </a:outerShdw>
                </a:effectLst>
                <a:latin typeface="微软雅黑" panose="020B0503020204020204" charset="-122"/>
                <a:ea typeface="微软雅黑" panose="020B0503020204020204" charset="-122"/>
                <a:sym typeface="+mn-ea"/>
              </a:rPr>
              <a:t>Zero</a:t>
            </a:r>
            <a:r>
              <a:rPr kumimoji="1" lang="zh-CN" altLang="en-US" sz="2000">
                <a:effectLst>
                  <a:outerShdw blurRad="38100" dist="38100" dir="2700000" algn="tl">
                    <a:srgbClr val="C0C0C0"/>
                  </a:outerShdw>
                </a:effectLst>
                <a:latin typeface="微软雅黑" panose="020B0503020204020204" charset="-122"/>
                <a:ea typeface="微软雅黑" panose="020B0503020204020204" charset="-122"/>
                <a:sym typeface="+mn-ea"/>
              </a:rPr>
              <a:t>系列技术降低显存需求</a:t>
            </a:r>
            <a:endParaRPr kumimoji="1" lang="en-US" altLang="zh-CN" sz="2000">
              <a:effectLst>
                <a:outerShdw blurRad="38100" dist="38100" dir="2700000" algn="tl">
                  <a:srgbClr val="C0C0C0"/>
                </a:outerShdw>
              </a:effectLst>
              <a:latin typeface="微软雅黑" panose="020B0503020204020204" charset="-122"/>
              <a:ea typeface="微软雅黑" panose="020B0503020204020204" charset="-122"/>
              <a:sym typeface="+mn-ea"/>
            </a:endParaRPr>
          </a:p>
        </p:txBody>
      </p:sp>
      <p:sp>
        <p:nvSpPr>
          <p:cNvPr id="6" name="矩形 5">
            <a:extLst>
              <a:ext uri="{FF2B5EF4-FFF2-40B4-BE49-F238E27FC236}">
                <a16:creationId xmlns:a16="http://schemas.microsoft.com/office/drawing/2014/main" id="{1840FA87-187C-616B-B6F6-63743286C978}"/>
              </a:ext>
            </a:extLst>
          </p:cNvPr>
          <p:cNvSpPr/>
          <p:nvPr/>
        </p:nvSpPr>
        <p:spPr>
          <a:xfrm>
            <a:off x="6634129" y="4802958"/>
            <a:ext cx="5373847" cy="1624541"/>
          </a:xfrm>
          <a:prstGeom prst="rect">
            <a:avLst/>
          </a:prstGeom>
          <a:noFill/>
          <a:ln>
            <a:solidFill>
              <a:srgbClr val="367ECE"/>
            </a:solidFill>
            <a:prstDash val="dash"/>
          </a:ln>
          <a:effectLst/>
          <a:extLst>
            <a:ext uri="{909E8E84-426E-40DD-AFC4-6F175D3DCCD1}">
              <a14:hiddenFill xmlns:a14="http://schemas.microsoft.com/office/drawing/2010/main">
                <a:solidFill>
                  <a:schemeClr val="bg1"/>
                </a:solidFill>
              </a14:hiddenFill>
            </a:ext>
          </a:extLst>
        </p:spPr>
        <p:txBody>
          <a:bodyPr wrap="square" lIns="91370" tIns="45685" rIns="91370" bIns="45685">
            <a:spAutoFit/>
          </a:bodyPr>
          <a:lstStyle/>
          <a:p>
            <a:pPr marL="74295" algn="just">
              <a:lnSpc>
                <a:spcPct val="120000"/>
              </a:lnSpc>
              <a:spcBef>
                <a:spcPts val="600"/>
              </a:spcBef>
            </a:pPr>
            <a:r>
              <a:rPr kumimoji="1" lang="zh-CN" altLang="en-US">
                <a:effectLst>
                  <a:outerShdw blurRad="38100" dist="38100" dir="2700000" algn="tl">
                    <a:srgbClr val="C0C0C0"/>
                  </a:outerShdw>
                </a:effectLst>
                <a:latin typeface="微软雅黑" panose="020B0503020204020204" charset="-122"/>
                <a:ea typeface="微软雅黑" panose="020B0503020204020204" charset="-122"/>
                <a:sym typeface="+mn-ea"/>
              </a:rPr>
              <a:t>发展方向：</a:t>
            </a:r>
            <a:endParaRPr kumimoji="1" lang="en-US" altLang="zh-CN">
              <a:effectLst>
                <a:outerShdw blurRad="38100" dist="38100" dir="2700000" algn="tl">
                  <a:srgbClr val="C0C0C0"/>
                </a:outerShdw>
              </a:effectLst>
              <a:latin typeface="微软雅黑" panose="020B0503020204020204" charset="-122"/>
              <a:ea typeface="微软雅黑" panose="020B0503020204020204" charset="-122"/>
              <a:sym typeface="+mn-ea"/>
            </a:endParaRPr>
          </a:p>
          <a:p>
            <a:pPr marL="817245" lvl="1" indent="-285750" algn="just">
              <a:lnSpc>
                <a:spcPct val="120000"/>
              </a:lnSpc>
              <a:spcBef>
                <a:spcPts val="600"/>
              </a:spcBef>
              <a:buFont typeface="Wingdings" panose="05000000000000000000" pitchFamily="2" charset="2"/>
              <a:buChar char="l"/>
            </a:pPr>
            <a:r>
              <a:rPr kumimoji="1" lang="zh-CN" altLang="en-US">
                <a:effectLst>
                  <a:outerShdw blurRad="38100" dist="38100" dir="2700000" algn="tl">
                    <a:srgbClr val="C0C0C0"/>
                  </a:outerShdw>
                </a:effectLst>
                <a:latin typeface="微软雅黑" panose="020B0503020204020204" charset="-122"/>
                <a:ea typeface="微软雅黑" panose="020B0503020204020204" charset="-122"/>
                <a:sym typeface="+mn-ea"/>
              </a:rPr>
              <a:t>能处理文本数据  √</a:t>
            </a:r>
            <a:endParaRPr kumimoji="1" lang="en-US" altLang="zh-CN">
              <a:effectLst>
                <a:outerShdw blurRad="38100" dist="38100" dir="2700000" algn="tl">
                  <a:srgbClr val="C0C0C0"/>
                </a:outerShdw>
              </a:effectLst>
              <a:latin typeface="微软雅黑" panose="020B0503020204020204" charset="-122"/>
              <a:ea typeface="微软雅黑" panose="020B0503020204020204" charset="-122"/>
              <a:sym typeface="+mn-ea"/>
            </a:endParaRPr>
          </a:p>
          <a:p>
            <a:pPr marL="817245" lvl="1" indent="-285750" algn="just">
              <a:lnSpc>
                <a:spcPct val="120000"/>
              </a:lnSpc>
              <a:spcBef>
                <a:spcPts val="600"/>
              </a:spcBef>
              <a:buFont typeface="Wingdings" panose="05000000000000000000" pitchFamily="2" charset="2"/>
              <a:buChar char="l"/>
            </a:pPr>
            <a:r>
              <a:rPr kumimoji="1" lang="zh-CN" altLang="en-US">
                <a:effectLst>
                  <a:outerShdw blurRad="38100" dist="38100" dir="2700000" algn="tl">
                    <a:srgbClr val="C0C0C0"/>
                  </a:outerShdw>
                </a:effectLst>
                <a:latin typeface="微软雅黑" panose="020B0503020204020204" charset="-122"/>
                <a:ea typeface="微软雅黑" panose="020B0503020204020204" charset="-122"/>
                <a:sym typeface="+mn-ea"/>
              </a:rPr>
              <a:t>能处理图像模态</a:t>
            </a:r>
            <a:endParaRPr kumimoji="1" lang="en-US" altLang="zh-CN">
              <a:effectLst>
                <a:outerShdw blurRad="38100" dist="38100" dir="2700000" algn="tl">
                  <a:srgbClr val="C0C0C0"/>
                </a:outerShdw>
              </a:effectLst>
              <a:latin typeface="微软雅黑" panose="020B0503020204020204" charset="-122"/>
              <a:ea typeface="微软雅黑" panose="020B0503020204020204" charset="-122"/>
              <a:sym typeface="+mn-ea"/>
            </a:endParaRPr>
          </a:p>
          <a:p>
            <a:pPr marL="817245" lvl="1" indent="-285750" algn="just">
              <a:lnSpc>
                <a:spcPct val="120000"/>
              </a:lnSpc>
              <a:spcBef>
                <a:spcPts val="600"/>
              </a:spcBef>
              <a:buFont typeface="Wingdings" panose="05000000000000000000" pitchFamily="2" charset="2"/>
              <a:buChar char="l"/>
            </a:pPr>
            <a:r>
              <a:rPr kumimoji="1" lang="zh-CN" altLang="en-US">
                <a:effectLst>
                  <a:outerShdw blurRad="38100" dist="38100" dir="2700000" algn="tl">
                    <a:srgbClr val="C0C0C0"/>
                  </a:outerShdw>
                </a:effectLst>
                <a:latin typeface="微软雅黑" panose="020B0503020204020204" charset="-122"/>
                <a:ea typeface="微软雅黑" panose="020B0503020204020204" charset="-122"/>
                <a:sym typeface="+mn-ea"/>
              </a:rPr>
              <a:t>能处理科学数据</a:t>
            </a:r>
            <a:endParaRPr kumimoji="1" lang="en-US" altLang="zh-CN">
              <a:effectLst>
                <a:outerShdw blurRad="38100" dist="38100" dir="2700000" algn="tl">
                  <a:srgbClr val="C0C0C0"/>
                </a:outerShdw>
              </a:effectLst>
              <a:latin typeface="微软雅黑" panose="020B0503020204020204" charset="-122"/>
              <a:ea typeface="微软雅黑" panose="020B0503020204020204" charset="-122"/>
              <a:sym typeface="+mn-ea"/>
            </a:endParaRPr>
          </a:p>
        </p:txBody>
      </p:sp>
      <p:sp>
        <p:nvSpPr>
          <p:cNvPr id="9" name="文本框 8">
            <a:extLst>
              <a:ext uri="{FF2B5EF4-FFF2-40B4-BE49-F238E27FC236}">
                <a16:creationId xmlns:a16="http://schemas.microsoft.com/office/drawing/2014/main" id="{B22A619D-60AF-5038-896C-17564AAEAF51}"/>
              </a:ext>
            </a:extLst>
          </p:cNvPr>
          <p:cNvSpPr txBox="1"/>
          <p:nvPr/>
        </p:nvSpPr>
        <p:spPr>
          <a:xfrm>
            <a:off x="136490" y="1094406"/>
            <a:ext cx="6705745" cy="461665"/>
          </a:xfrm>
          <a:prstGeom prst="rect">
            <a:avLst/>
          </a:prstGeom>
          <a:noFill/>
        </p:spPr>
        <p:txBody>
          <a:bodyPr wrap="square">
            <a:spAutoFit/>
          </a:bodyPr>
          <a:lstStyle/>
          <a:p>
            <a:r>
              <a:rPr lang="zh-CN" altLang="en-US" sz="2400" b="1">
                <a:solidFill>
                  <a:srgbClr val="FF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私有化、定制化</a:t>
            </a:r>
            <a:r>
              <a:rPr lang="zh-CN" altLang="en-US" sz="24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高能物理文本大模型</a:t>
            </a:r>
            <a:r>
              <a:rPr lang="en-US" altLang="zh-CN" sz="2400" b="1" err="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ChatHEP</a:t>
            </a:r>
            <a:endParaRPr lang="zh-CN" altLang="en-US" sz="24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1305942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7710E789-E9D2-3BC5-42F2-4E06BB876882}"/>
              </a:ext>
            </a:extLst>
          </p:cNvPr>
          <p:cNvSpPr txBox="1"/>
          <p:nvPr/>
        </p:nvSpPr>
        <p:spPr>
          <a:xfrm>
            <a:off x="5770782" y="4056989"/>
            <a:ext cx="6421218" cy="1015663"/>
          </a:xfrm>
          <a:prstGeom prst="rect">
            <a:avLst/>
          </a:prstGeom>
          <a:noFill/>
        </p:spPr>
        <p:txBody>
          <a:bodyPr wrap="square">
            <a:spAutoFit/>
          </a:bodyPr>
          <a:lstStyle/>
          <a:p>
            <a:pPr marL="742950" lvl="1" indent="-285750">
              <a:buFont typeface="Arial" panose="020B0604020202020204" pitchFamily="34" charset="0"/>
              <a:buChar char="•"/>
            </a:pPr>
            <a:r>
              <a:rPr lang="zh-CN" altLang="en-US" sz="2000">
                <a:solidFill>
                  <a:srgbClr val="22222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律师模拟考试排名前</a:t>
            </a:r>
            <a:r>
              <a:rPr lang="en-US" altLang="zh-CN" sz="2000">
                <a:solidFill>
                  <a:srgbClr val="22222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10%</a:t>
            </a:r>
          </a:p>
          <a:p>
            <a:pPr marL="742950" lvl="1" indent="-285750">
              <a:buFont typeface="Arial" panose="020B0604020202020204" pitchFamily="34" charset="0"/>
              <a:buChar char="•"/>
            </a:pPr>
            <a:r>
              <a:rPr lang="en-US" altLang="zh-CN" sz="2000">
                <a:solidFill>
                  <a:srgbClr val="22222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SAT(</a:t>
            </a:r>
            <a:r>
              <a:rPr lang="zh-CN" altLang="en-US" sz="2000">
                <a:solidFill>
                  <a:srgbClr val="22222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美国高考</a:t>
            </a:r>
            <a:r>
              <a:rPr lang="en-US" altLang="zh-CN" sz="2000">
                <a:solidFill>
                  <a:srgbClr val="22222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2000">
                <a:solidFill>
                  <a:srgbClr val="22222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排名前</a:t>
            </a:r>
            <a:r>
              <a:rPr lang="en-US" altLang="zh-CN" sz="2000">
                <a:solidFill>
                  <a:srgbClr val="22222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10%(ChatGPT</a:t>
            </a:r>
            <a:r>
              <a:rPr lang="zh-CN" altLang="en-US" sz="2000">
                <a:solidFill>
                  <a:srgbClr val="22222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在倒数</a:t>
            </a:r>
            <a:r>
              <a:rPr lang="en-US" altLang="zh-CN" sz="2000">
                <a:solidFill>
                  <a:srgbClr val="22222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10%)</a:t>
            </a:r>
          </a:p>
          <a:p>
            <a:pPr marL="742950" lvl="1" indent="-285750">
              <a:buFont typeface="Arial" panose="020B0604020202020204" pitchFamily="34" charset="0"/>
              <a:buChar char="•"/>
            </a:pPr>
            <a:r>
              <a:rPr lang="zh-CN" altLang="en-US" sz="2000" b="0" i="0" u="none" strike="noStrike">
                <a:solidFill>
                  <a:srgbClr val="22222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物理所考研</a:t>
            </a:r>
            <a:r>
              <a:rPr lang="en-US" altLang="zh-CN" sz="2000" b="0" i="0" u="none" strike="noStrike">
                <a:solidFill>
                  <a:srgbClr val="22222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2000" b="0" i="0" u="none" strike="noStrike">
                <a:solidFill>
                  <a:srgbClr val="22222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量子力学</a:t>
            </a:r>
            <a:r>
              <a:rPr lang="en-US" altLang="zh-CN" sz="2000" b="0" i="0" u="none" strike="noStrike">
                <a:solidFill>
                  <a:srgbClr val="22222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》77/150</a:t>
            </a:r>
            <a:r>
              <a:rPr lang="zh-CN" altLang="en-US" sz="2000" b="0" i="0" u="none" strike="noStrike">
                <a:solidFill>
                  <a:srgbClr val="22222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en-US" altLang="zh-CN" sz="2000" b="0" i="0" u="none" strike="noStrike">
                <a:solidFill>
                  <a:srgbClr val="22222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100/150</a:t>
            </a:r>
          </a:p>
        </p:txBody>
      </p:sp>
      <p:sp>
        <p:nvSpPr>
          <p:cNvPr id="10" name="标题 1">
            <a:extLst>
              <a:ext uri="{FF2B5EF4-FFF2-40B4-BE49-F238E27FC236}">
                <a16:creationId xmlns:a16="http://schemas.microsoft.com/office/drawing/2014/main" id="{6A02C388-0BA7-6A1C-FAE5-0F56800BD651}"/>
              </a:ext>
            </a:extLst>
          </p:cNvPr>
          <p:cNvSpPr>
            <a:spLocks noGrp="1"/>
          </p:cNvSpPr>
          <p:nvPr>
            <p:ph type="title"/>
          </p:nvPr>
        </p:nvSpPr>
        <p:spPr>
          <a:xfrm>
            <a:off x="349182" y="194837"/>
            <a:ext cx="5090704" cy="595630"/>
          </a:xfrm>
        </p:spPr>
        <p:txBody>
          <a:bodyPr>
            <a:normAutofit fontScale="90000"/>
          </a:bodyPr>
          <a:lstStyle/>
          <a:p>
            <a:r>
              <a:rPr lang="zh-CN" altLang="en-US"/>
              <a:t>目前的“高层次”智能</a:t>
            </a:r>
            <a:endParaRPr lang="zh-CN" altLang="en-US" dirty="0"/>
          </a:p>
        </p:txBody>
      </p:sp>
      <p:sp>
        <p:nvSpPr>
          <p:cNvPr id="11" name="文本框 10">
            <a:extLst>
              <a:ext uri="{FF2B5EF4-FFF2-40B4-BE49-F238E27FC236}">
                <a16:creationId xmlns:a16="http://schemas.microsoft.com/office/drawing/2014/main" id="{C109ADFD-EEF2-C95E-8524-8701D18C5CC3}"/>
              </a:ext>
            </a:extLst>
          </p:cNvPr>
          <p:cNvSpPr txBox="1"/>
          <p:nvPr/>
        </p:nvSpPr>
        <p:spPr>
          <a:xfrm>
            <a:off x="6261623" y="6043170"/>
            <a:ext cx="6597811" cy="400110"/>
          </a:xfrm>
          <a:prstGeom prst="rect">
            <a:avLst/>
          </a:prstGeom>
          <a:noFill/>
        </p:spPr>
        <p:txBody>
          <a:bodyPr wrap="square">
            <a:spAutoFit/>
          </a:bodyPr>
          <a:lstStyle/>
          <a:p>
            <a:pPr lvl="1"/>
            <a:r>
              <a:rPr lang="en-US" altLang="zh-CN" sz="2000" b="0" i="0" u="none" strike="noStrike">
                <a:solidFill>
                  <a:srgbClr val="22222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ChatGPT</a:t>
            </a:r>
            <a:r>
              <a:rPr lang="zh-CN" altLang="en-US" sz="2000" b="0" i="0" u="none" strike="noStrike">
                <a:solidFill>
                  <a:srgbClr val="22222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体验地址：</a:t>
            </a:r>
            <a:r>
              <a:rPr lang="en-US" altLang="zh-CN" sz="2000">
                <a:solidFill>
                  <a:srgbClr val="22222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hlinkClick r:id="rId3"/>
              </a:rPr>
              <a:t>https://ai.ihep.ac.cn</a:t>
            </a:r>
            <a:endParaRPr lang="en-US" altLang="zh-CN" sz="2000" b="0" i="0" u="none" strike="noStrike" dirty="0">
              <a:solidFill>
                <a:srgbClr val="22222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15" name="图片 14">
            <a:extLst>
              <a:ext uri="{FF2B5EF4-FFF2-40B4-BE49-F238E27FC236}">
                <a16:creationId xmlns:a16="http://schemas.microsoft.com/office/drawing/2014/main" id="{5E32ED15-1F64-88B0-4E7C-6C03C51D219B}"/>
              </a:ext>
            </a:extLst>
          </p:cNvPr>
          <p:cNvPicPr>
            <a:picLocks noChangeAspect="1"/>
          </p:cNvPicPr>
          <p:nvPr/>
        </p:nvPicPr>
        <p:blipFill>
          <a:blip r:embed="rId4"/>
          <a:stretch>
            <a:fillRect/>
          </a:stretch>
        </p:blipFill>
        <p:spPr>
          <a:xfrm>
            <a:off x="73853" y="1193370"/>
            <a:ext cx="6234081" cy="2406829"/>
          </a:xfrm>
          <a:prstGeom prst="rect">
            <a:avLst/>
          </a:prstGeom>
        </p:spPr>
      </p:pic>
      <p:sp>
        <p:nvSpPr>
          <p:cNvPr id="17" name="文本框 16">
            <a:extLst>
              <a:ext uri="{FF2B5EF4-FFF2-40B4-BE49-F238E27FC236}">
                <a16:creationId xmlns:a16="http://schemas.microsoft.com/office/drawing/2014/main" id="{94281319-181A-87C1-1521-ACEBB2DF52FD}"/>
              </a:ext>
            </a:extLst>
          </p:cNvPr>
          <p:cNvSpPr txBox="1"/>
          <p:nvPr/>
        </p:nvSpPr>
        <p:spPr>
          <a:xfrm>
            <a:off x="463580" y="3763290"/>
            <a:ext cx="3302277" cy="1631216"/>
          </a:xfrm>
          <a:prstGeom prst="rect">
            <a:avLst/>
          </a:prstGeom>
          <a:noFill/>
        </p:spPr>
        <p:txBody>
          <a:bodyPr wrap="square">
            <a:spAutoFit/>
          </a:bodyPr>
          <a:lstStyle/>
          <a:p>
            <a:r>
              <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ChatGPT</a:t>
            </a:r>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的四个能力：</a:t>
            </a:r>
            <a:endPar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342900" indent="-342900">
              <a:buFont typeface="Arial" panose="020B0604020202020204" pitchFamily="34" charset="0"/>
              <a:buChar char="•"/>
            </a:pPr>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通用意图理解能力</a:t>
            </a:r>
            <a:endPar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342900" indent="-342900">
              <a:buFont typeface="Arial" panose="020B0604020202020204" pitchFamily="34" charset="0"/>
              <a:buChar char="•"/>
            </a:pPr>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强大连续对话能力</a:t>
            </a:r>
            <a:endPar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342900" indent="-342900">
              <a:buFont typeface="Arial" panose="020B0604020202020204" pitchFamily="34" charset="0"/>
              <a:buChar char="•"/>
            </a:pPr>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智能交互修正能力</a:t>
            </a:r>
            <a:endPar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342900" indent="-342900">
              <a:buFont typeface="Arial" panose="020B0604020202020204" pitchFamily="34" charset="0"/>
              <a:buChar char="•"/>
            </a:pPr>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较强逻辑推理能力</a:t>
            </a:r>
          </a:p>
        </p:txBody>
      </p:sp>
      <p:pic>
        <p:nvPicPr>
          <p:cNvPr id="7" name="图片 6">
            <a:extLst>
              <a:ext uri="{FF2B5EF4-FFF2-40B4-BE49-F238E27FC236}">
                <a16:creationId xmlns:a16="http://schemas.microsoft.com/office/drawing/2014/main" id="{ACB64E06-2DFD-AD4D-DE9F-8DABE5371CF6}"/>
              </a:ext>
            </a:extLst>
          </p:cNvPr>
          <p:cNvPicPr>
            <a:picLocks noChangeAspect="1"/>
          </p:cNvPicPr>
          <p:nvPr/>
        </p:nvPicPr>
        <p:blipFill>
          <a:blip r:embed="rId5"/>
          <a:stretch>
            <a:fillRect/>
          </a:stretch>
        </p:blipFill>
        <p:spPr>
          <a:xfrm>
            <a:off x="6261623" y="1030279"/>
            <a:ext cx="5811396" cy="2865580"/>
          </a:xfrm>
          <a:prstGeom prst="rect">
            <a:avLst/>
          </a:prstGeom>
        </p:spPr>
      </p:pic>
      <p:sp>
        <p:nvSpPr>
          <p:cNvPr id="2" name="文本框 1">
            <a:extLst>
              <a:ext uri="{FF2B5EF4-FFF2-40B4-BE49-F238E27FC236}">
                <a16:creationId xmlns:a16="http://schemas.microsoft.com/office/drawing/2014/main" id="{915044A7-B42F-7B79-289E-387571439E5B}"/>
              </a:ext>
            </a:extLst>
          </p:cNvPr>
          <p:cNvSpPr txBox="1"/>
          <p:nvPr/>
        </p:nvSpPr>
        <p:spPr>
          <a:xfrm>
            <a:off x="463580" y="5535338"/>
            <a:ext cx="3302277" cy="1015663"/>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ChatGPT</a:t>
            </a:r>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的两大特征：</a:t>
            </a:r>
            <a:endPar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342900" indent="-342900">
              <a:buFont typeface="Arial" panose="020B0604020202020204" pitchFamily="34" charset="0"/>
              <a:buChar char="•"/>
            </a:pPr>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表现与人相似</a:t>
            </a:r>
            <a:endPar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342900" indent="-342900">
              <a:buFont typeface="Arial" panose="020B0604020202020204" pitchFamily="34" charset="0"/>
              <a:buChar char="•"/>
            </a:pPr>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与领域无关</a:t>
            </a:r>
          </a:p>
        </p:txBody>
      </p:sp>
      <p:sp>
        <p:nvSpPr>
          <p:cNvPr id="3" name="文本框 2">
            <a:extLst>
              <a:ext uri="{FF2B5EF4-FFF2-40B4-BE49-F238E27FC236}">
                <a16:creationId xmlns:a16="http://schemas.microsoft.com/office/drawing/2014/main" id="{F29CD27D-072B-A0B9-DCB4-D8B5A7279227}"/>
              </a:ext>
            </a:extLst>
          </p:cNvPr>
          <p:cNvSpPr txBox="1"/>
          <p:nvPr/>
        </p:nvSpPr>
        <p:spPr>
          <a:xfrm>
            <a:off x="4639714" y="3173914"/>
            <a:ext cx="1600344" cy="338554"/>
          </a:xfrm>
          <a:prstGeom prst="rect">
            <a:avLst/>
          </a:prstGeom>
          <a:noFill/>
        </p:spPr>
        <p:txBody>
          <a:bodyPr wrap="square">
            <a:spAutoFit/>
          </a:bodyPr>
          <a:lstStyle/>
          <a:p>
            <a:r>
              <a:rPr lang="zh-CN" altLang="en-US" sz="1600">
                <a:solidFill>
                  <a:schemeClr val="bg1">
                    <a:lumMod val="50000"/>
                  </a:schemeClr>
                </a:solidFill>
                <a:latin typeface="微软雅黑" panose="020B0503020204020204" pitchFamily="34" charset="-122"/>
                <a:ea typeface="微软雅黑" panose="020B0503020204020204" pitchFamily="34" charset="-122"/>
              </a:rPr>
              <a:t>来源：张家俊</a:t>
            </a:r>
          </a:p>
        </p:txBody>
      </p:sp>
    </p:spTree>
    <p:extLst>
      <p:ext uri="{BB962C8B-B14F-4D97-AF65-F5344CB8AC3E}">
        <p14:creationId xmlns:p14="http://schemas.microsoft.com/office/powerpoint/2010/main" val="15672071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DB18F6-9855-F1E6-6691-FB067507DC8B}"/>
              </a:ext>
            </a:extLst>
          </p:cNvPr>
          <p:cNvSpPr>
            <a:spLocks noGrp="1"/>
          </p:cNvSpPr>
          <p:nvPr>
            <p:ph type="title"/>
          </p:nvPr>
        </p:nvSpPr>
        <p:spPr/>
        <p:txBody>
          <a:bodyPr/>
          <a:lstStyle/>
          <a:p>
            <a:r>
              <a:rPr lang="zh-CN" altLang="en-US"/>
              <a:t>大模型的能力扩展</a:t>
            </a:r>
          </a:p>
        </p:txBody>
      </p:sp>
      <p:sp>
        <p:nvSpPr>
          <p:cNvPr id="6" name="文本框 5">
            <a:extLst>
              <a:ext uri="{FF2B5EF4-FFF2-40B4-BE49-F238E27FC236}">
                <a16:creationId xmlns:a16="http://schemas.microsoft.com/office/drawing/2014/main" id="{E197861E-57C9-C330-9E6C-1DD2B6173E02}"/>
              </a:ext>
            </a:extLst>
          </p:cNvPr>
          <p:cNvSpPr txBox="1"/>
          <p:nvPr/>
        </p:nvSpPr>
        <p:spPr>
          <a:xfrm>
            <a:off x="236803" y="2116907"/>
            <a:ext cx="2626857" cy="1323439"/>
          </a:xfrm>
          <a:prstGeom prst="rect">
            <a:avLst/>
          </a:prstGeom>
          <a:noFill/>
        </p:spPr>
        <p:txBody>
          <a:bodyPr wrap="square">
            <a:spAutoFit/>
          </a:bodyPr>
          <a:lstStyle/>
          <a:p>
            <a:pPr marL="342900" indent="-342900">
              <a:buFont typeface="Arial" panose="020B0604020202020204" pitchFamily="34" charset="0"/>
              <a:buChar char="•"/>
            </a:pP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知识精确检索</a:t>
            </a:r>
            <a:endPar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p>
            <a:pPr marL="342900" indent="-342900">
              <a:buFont typeface="Arial" panose="020B0604020202020204" pitchFamily="34" charset="0"/>
              <a:buChar char="•"/>
            </a:pP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外部文档飞行时加载</a:t>
            </a:r>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卸载</a:t>
            </a:r>
            <a:endPar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p>
            <a:pPr marL="342900" indent="-342900">
              <a:buFont typeface="Arial" panose="020B0604020202020204" pitchFamily="34" charset="0"/>
              <a:buChar char="•"/>
            </a:pP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显示知识来源</a:t>
            </a:r>
            <a:endPar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grpSp>
        <p:nvGrpSpPr>
          <p:cNvPr id="8" name="组合 7">
            <a:extLst>
              <a:ext uri="{FF2B5EF4-FFF2-40B4-BE49-F238E27FC236}">
                <a16:creationId xmlns:a16="http://schemas.microsoft.com/office/drawing/2014/main" id="{8751469F-1B61-79D1-E8E5-372887B4833D}"/>
              </a:ext>
            </a:extLst>
          </p:cNvPr>
          <p:cNvGrpSpPr/>
          <p:nvPr/>
        </p:nvGrpSpPr>
        <p:grpSpPr>
          <a:xfrm>
            <a:off x="3080323" y="1089165"/>
            <a:ext cx="8361873" cy="5768835"/>
            <a:chOff x="3004049" y="893107"/>
            <a:chExt cx="8355432" cy="5752393"/>
          </a:xfrm>
        </p:grpSpPr>
        <p:pic>
          <p:nvPicPr>
            <p:cNvPr id="5" name="图片 4">
              <a:extLst>
                <a:ext uri="{FF2B5EF4-FFF2-40B4-BE49-F238E27FC236}">
                  <a16:creationId xmlns:a16="http://schemas.microsoft.com/office/drawing/2014/main" id="{A36B746C-340D-1975-4C7F-374C6449A0C1}"/>
                </a:ext>
              </a:extLst>
            </p:cNvPr>
            <p:cNvPicPr>
              <a:picLocks noChangeAspect="1"/>
            </p:cNvPicPr>
            <p:nvPr/>
          </p:nvPicPr>
          <p:blipFill>
            <a:blip r:embed="rId3"/>
            <a:stretch>
              <a:fillRect/>
            </a:stretch>
          </p:blipFill>
          <p:spPr>
            <a:xfrm>
              <a:off x="3004049" y="893107"/>
              <a:ext cx="8355432" cy="5752393"/>
            </a:xfrm>
            <a:prstGeom prst="rect">
              <a:avLst/>
            </a:prstGeom>
          </p:spPr>
        </p:pic>
        <p:sp>
          <p:nvSpPr>
            <p:cNvPr id="7" name="矩形 6">
              <a:extLst>
                <a:ext uri="{FF2B5EF4-FFF2-40B4-BE49-F238E27FC236}">
                  <a16:creationId xmlns:a16="http://schemas.microsoft.com/office/drawing/2014/main" id="{A3AEE729-7A47-1183-817B-5589E23DF026}"/>
                </a:ext>
              </a:extLst>
            </p:cNvPr>
            <p:cNvSpPr/>
            <p:nvPr/>
          </p:nvSpPr>
          <p:spPr>
            <a:xfrm>
              <a:off x="6845121" y="6078828"/>
              <a:ext cx="2852671" cy="56667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grpSp>
      <p:sp>
        <p:nvSpPr>
          <p:cNvPr id="3" name="文本框 2">
            <a:extLst>
              <a:ext uri="{FF2B5EF4-FFF2-40B4-BE49-F238E27FC236}">
                <a16:creationId xmlns:a16="http://schemas.microsoft.com/office/drawing/2014/main" id="{33854D48-0C2E-FB6B-B6C3-B40585234A1A}"/>
              </a:ext>
            </a:extLst>
          </p:cNvPr>
          <p:cNvSpPr txBox="1"/>
          <p:nvPr/>
        </p:nvSpPr>
        <p:spPr>
          <a:xfrm>
            <a:off x="292611" y="1236951"/>
            <a:ext cx="3235516" cy="523220"/>
          </a:xfrm>
          <a:prstGeom prst="rect">
            <a:avLst/>
          </a:prstGeom>
          <a:noFill/>
        </p:spPr>
        <p:txBody>
          <a:bodyPr wrap="square">
            <a:spAutoFit/>
          </a:bodyPr>
          <a:lstStyle/>
          <a:p>
            <a:r>
              <a:rPr lang="zh-CN" altLang="en-US" sz="28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知识库</a:t>
            </a:r>
            <a:endParaRPr lang="en-US" altLang="zh-CN" sz="28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8985488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2C3AD2-E4C8-AA0D-2E12-B3855607808F}"/>
              </a:ext>
            </a:extLst>
          </p:cNvPr>
          <p:cNvSpPr>
            <a:spLocks noGrp="1"/>
          </p:cNvSpPr>
          <p:nvPr>
            <p:ph type="title"/>
          </p:nvPr>
        </p:nvSpPr>
        <p:spPr>
          <a:xfrm>
            <a:off x="491547" y="136525"/>
            <a:ext cx="11790556" cy="595630"/>
          </a:xfrm>
        </p:spPr>
        <p:txBody>
          <a:bodyPr/>
          <a:lstStyle/>
          <a:p>
            <a:r>
              <a:rPr lang="en-US" altLang="zh-CN"/>
              <a:t>AI</a:t>
            </a:r>
            <a:r>
              <a:rPr lang="zh-CN" altLang="en-US"/>
              <a:t>大模型用于高能物理科学发现的可行性研究</a:t>
            </a:r>
          </a:p>
        </p:txBody>
      </p:sp>
      <p:sp>
        <p:nvSpPr>
          <p:cNvPr id="14" name="文本框 13">
            <a:extLst>
              <a:ext uri="{FF2B5EF4-FFF2-40B4-BE49-F238E27FC236}">
                <a16:creationId xmlns:a16="http://schemas.microsoft.com/office/drawing/2014/main" id="{F77468F3-844A-78BA-1F8B-9AE561A506C3}"/>
              </a:ext>
            </a:extLst>
          </p:cNvPr>
          <p:cNvSpPr txBox="1"/>
          <p:nvPr/>
        </p:nvSpPr>
        <p:spPr>
          <a:xfrm>
            <a:off x="491547" y="1128328"/>
            <a:ext cx="6922309" cy="523220"/>
          </a:xfrm>
          <a:prstGeom prst="rect">
            <a:avLst/>
          </a:prstGeom>
          <a:noFill/>
        </p:spPr>
        <p:txBody>
          <a:bodyPr wrap="square">
            <a:spAutoFit/>
          </a:bodyPr>
          <a:lstStyle/>
          <a:p>
            <a:r>
              <a:rPr lang="en-US" altLang="zh-CN" sz="28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AI</a:t>
            </a:r>
            <a:r>
              <a:rPr lang="zh-CN" altLang="en-US" sz="28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大模型重新发现</a:t>
            </a:r>
            <a:r>
              <a:rPr lang="en-US" altLang="zh-CN" sz="28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Zc(3900)</a:t>
            </a:r>
            <a:endParaRPr lang="zh-CN" altLang="en-US" sz="28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pic>
        <p:nvPicPr>
          <p:cNvPr id="4" name="图片 3">
            <a:extLst>
              <a:ext uri="{FF2B5EF4-FFF2-40B4-BE49-F238E27FC236}">
                <a16:creationId xmlns:a16="http://schemas.microsoft.com/office/drawing/2014/main" id="{FC13C677-A968-B650-0B97-E5F3AE50FA66}"/>
              </a:ext>
            </a:extLst>
          </p:cNvPr>
          <p:cNvPicPr>
            <a:picLocks noChangeAspect="1"/>
          </p:cNvPicPr>
          <p:nvPr/>
        </p:nvPicPr>
        <p:blipFill>
          <a:blip r:embed="rId3"/>
          <a:stretch>
            <a:fillRect/>
          </a:stretch>
        </p:blipFill>
        <p:spPr>
          <a:xfrm>
            <a:off x="5777609" y="1208729"/>
            <a:ext cx="5808532" cy="2341170"/>
          </a:xfrm>
          <a:prstGeom prst="rect">
            <a:avLst/>
          </a:prstGeom>
        </p:spPr>
      </p:pic>
      <p:sp>
        <p:nvSpPr>
          <p:cNvPr id="6" name="文本框 5">
            <a:extLst>
              <a:ext uri="{FF2B5EF4-FFF2-40B4-BE49-F238E27FC236}">
                <a16:creationId xmlns:a16="http://schemas.microsoft.com/office/drawing/2014/main" id="{63751CCB-C0B5-DAB6-9C81-0584A5D99981}"/>
              </a:ext>
            </a:extLst>
          </p:cNvPr>
          <p:cNvSpPr txBox="1"/>
          <p:nvPr/>
        </p:nvSpPr>
        <p:spPr>
          <a:xfrm>
            <a:off x="559124" y="1759781"/>
            <a:ext cx="4688484" cy="1015663"/>
          </a:xfrm>
          <a:prstGeom prst="rect">
            <a:avLst/>
          </a:prstGeom>
          <a:noFill/>
        </p:spPr>
        <p:txBody>
          <a:bodyPr wrap="square">
            <a:spAutoFit/>
          </a:bodyPr>
          <a:lstStyle/>
          <a:p>
            <a:pPr marL="342900" indent="-342900">
              <a:buFont typeface="Arial" panose="020B0604020202020204" pitchFamily="34" charset="0"/>
              <a:buChar char="•"/>
            </a:pPr>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Zc(3900)</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是</a:t>
            </a:r>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2013</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年在</a:t>
            </a:r>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BESIII</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采集的数据中发现的一个新的共振结构，是科学家长期寻找的一种奇特态粒子。</a:t>
            </a:r>
            <a:endPar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
        <p:nvSpPr>
          <p:cNvPr id="8" name="文本框 7">
            <a:extLst>
              <a:ext uri="{FF2B5EF4-FFF2-40B4-BE49-F238E27FC236}">
                <a16:creationId xmlns:a16="http://schemas.microsoft.com/office/drawing/2014/main" id="{8A741CF2-6C13-7048-50D1-65FACD1495D6}"/>
              </a:ext>
            </a:extLst>
          </p:cNvPr>
          <p:cNvSpPr txBox="1"/>
          <p:nvPr/>
        </p:nvSpPr>
        <p:spPr>
          <a:xfrm>
            <a:off x="491547" y="3669605"/>
            <a:ext cx="11488840" cy="1015663"/>
          </a:xfrm>
          <a:prstGeom prst="rect">
            <a:avLst/>
          </a:prstGeom>
          <a:noFill/>
        </p:spPr>
        <p:txBody>
          <a:bodyPr wrap="square">
            <a:spAutoFit/>
          </a:bodyPr>
          <a:lstStyle/>
          <a:p>
            <a:pPr marL="342900" indent="-342900">
              <a:buFont typeface="Arial" panose="020B0604020202020204" pitchFamily="34" charset="0"/>
              <a:buChar char="•"/>
            </a:pP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在美国公布的</a:t>
            </a:r>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2013</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年物理学领域</a:t>
            </a:r>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11</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项重要成果中，“发现四夸克物质”位列榜首。</a:t>
            </a:r>
            <a:endPar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p>
            <a:pPr marL="342900" indent="-342900">
              <a:buFont typeface="Arial" panose="020B0604020202020204" pitchFamily="34" charset="0"/>
              <a:buChar char="•"/>
            </a:pP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入选</a:t>
            </a:r>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2013</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年度“中国科学十大进展”</a:t>
            </a:r>
            <a:endPar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p>
            <a:pPr marL="342900" indent="-342900">
              <a:buFont typeface="Arial" panose="020B0604020202020204" pitchFamily="34" charset="0"/>
              <a:buChar char="•"/>
            </a:pP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入选中国科学院“十二五”</a:t>
            </a:r>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25</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项重大科技成果及标志性进展。</a:t>
            </a:r>
          </a:p>
        </p:txBody>
      </p:sp>
      <p:sp>
        <p:nvSpPr>
          <p:cNvPr id="9" name="文本框 8">
            <a:extLst>
              <a:ext uri="{FF2B5EF4-FFF2-40B4-BE49-F238E27FC236}">
                <a16:creationId xmlns:a16="http://schemas.microsoft.com/office/drawing/2014/main" id="{A5CF31A9-40CC-C9A2-AF0F-153073D38C4A}"/>
              </a:ext>
            </a:extLst>
          </p:cNvPr>
          <p:cNvSpPr txBox="1"/>
          <p:nvPr/>
        </p:nvSpPr>
        <p:spPr>
          <a:xfrm>
            <a:off x="491547" y="5320091"/>
            <a:ext cx="10867964" cy="1015663"/>
          </a:xfrm>
          <a:prstGeom prst="rect">
            <a:avLst/>
          </a:prstGeom>
          <a:noFill/>
        </p:spPr>
        <p:txBody>
          <a:bodyPr wrap="square">
            <a:spAutoFit/>
          </a:bodyPr>
          <a:lstStyle/>
          <a:p>
            <a:pPr marL="342900" indent="-342900">
              <a:buFont typeface="Arial" panose="020B0604020202020204" pitchFamily="34" charset="0"/>
              <a:buChar char="•"/>
            </a:pPr>
            <a:r>
              <a:rPr lang="zh-CN" altLang="en-US" sz="20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基本思路：让大模型根据设定的科学目标（由物理学家提出，例如寻找</a:t>
            </a:r>
            <a:r>
              <a:rPr lang="en-US" altLang="zh-CN" sz="20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Zc(3900)</a:t>
            </a:r>
            <a:r>
              <a:rPr lang="zh-CN" altLang="en-US" sz="20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），通过编写</a:t>
            </a:r>
            <a:r>
              <a:rPr lang="en-US" altLang="zh-CN" sz="20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C++</a:t>
            </a:r>
            <a:r>
              <a:rPr lang="zh-CN" altLang="en-US" sz="20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代码，与</a:t>
            </a:r>
            <a:r>
              <a:rPr lang="en-US" altLang="zh-CN" sz="20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BOSS</a:t>
            </a:r>
            <a:r>
              <a:rPr lang="zh-CN" altLang="en-US" sz="20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等科学计算软件交互，借助蒙卡模拟估计探测效率，进行物理分析，不断迭代，看是否能重新发现</a:t>
            </a:r>
            <a:r>
              <a:rPr lang="en-US" altLang="zh-CN" sz="20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Zc(3900)</a:t>
            </a:r>
            <a:r>
              <a:rPr lang="zh-CN" altLang="en-US" sz="20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p>
        </p:txBody>
      </p:sp>
    </p:spTree>
    <p:extLst>
      <p:ext uri="{BB962C8B-B14F-4D97-AF65-F5344CB8AC3E}">
        <p14:creationId xmlns:p14="http://schemas.microsoft.com/office/powerpoint/2010/main" val="36892536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9C5F29D-1CB9-E691-F22B-30AA1936A601}"/>
              </a:ext>
            </a:extLst>
          </p:cNvPr>
          <p:cNvSpPr>
            <a:spLocks noGrp="1"/>
          </p:cNvSpPr>
          <p:nvPr>
            <p:ph type="title"/>
          </p:nvPr>
        </p:nvSpPr>
        <p:spPr/>
        <p:txBody>
          <a:bodyPr>
            <a:normAutofit fontScale="90000"/>
          </a:bodyPr>
          <a:lstStyle/>
          <a:p>
            <a:r>
              <a:rPr lang="zh-CN" altLang="en-US"/>
              <a:t>大模型在高能物理领域应用的思考</a:t>
            </a:r>
          </a:p>
        </p:txBody>
      </p:sp>
      <p:sp>
        <p:nvSpPr>
          <p:cNvPr id="3" name="矩形 2">
            <a:extLst>
              <a:ext uri="{FF2B5EF4-FFF2-40B4-BE49-F238E27FC236}">
                <a16:creationId xmlns:a16="http://schemas.microsoft.com/office/drawing/2014/main" id="{54E8399D-1B12-F880-F175-07D9AF935038}"/>
              </a:ext>
            </a:extLst>
          </p:cNvPr>
          <p:cNvSpPr/>
          <p:nvPr/>
        </p:nvSpPr>
        <p:spPr>
          <a:xfrm>
            <a:off x="365989" y="1980076"/>
            <a:ext cx="5825891" cy="2657965"/>
          </a:xfrm>
          <a:prstGeom prst="rect">
            <a:avLst/>
          </a:prstGeom>
          <a:noFill/>
          <a:ln>
            <a:solidFill>
              <a:srgbClr val="367ECE"/>
            </a:solidFill>
            <a:prstDash val="dash"/>
          </a:ln>
          <a:effectLst/>
          <a:extLst>
            <a:ext uri="{909E8E84-426E-40DD-AFC4-6F175D3DCCD1}">
              <a14:hiddenFill xmlns:a14="http://schemas.microsoft.com/office/drawing/2010/main">
                <a:solidFill>
                  <a:schemeClr val="bg1"/>
                </a:solidFill>
              </a14:hiddenFill>
            </a:ext>
          </a:extLst>
        </p:spPr>
        <p:txBody>
          <a:bodyPr wrap="square" lIns="91370" tIns="45685" rIns="91370" bIns="45685">
            <a:spAutoFit/>
          </a:bodyPr>
          <a:lstStyle/>
          <a:p>
            <a:pPr marL="74295" algn="just">
              <a:lnSpc>
                <a:spcPct val="120000"/>
              </a:lnSpc>
              <a:spcBef>
                <a:spcPts val="600"/>
              </a:spcBef>
            </a:pPr>
            <a:r>
              <a:rPr lang="zh-CN" altLang="en-US" sz="2000" b="1">
                <a:latin typeface="微软雅黑" panose="020B0503020204020204" charset="-122"/>
                <a:ea typeface="微软雅黑" panose="020B0503020204020204" charset="-122"/>
                <a:sym typeface="+mn-ea"/>
              </a:rPr>
              <a:t>通用文本</a:t>
            </a:r>
            <a:r>
              <a:rPr lang="en-US" altLang="zh-CN" sz="2000" b="1">
                <a:latin typeface="微软雅黑" panose="020B0503020204020204" charset="-122"/>
                <a:ea typeface="微软雅黑" panose="020B0503020204020204" charset="-122"/>
                <a:sym typeface="+mn-ea"/>
              </a:rPr>
              <a:t>/</a:t>
            </a:r>
            <a:r>
              <a:rPr lang="zh-CN" altLang="en-US" sz="2000" b="1">
                <a:latin typeface="微软雅黑" panose="020B0503020204020204" charset="-122"/>
                <a:ea typeface="微软雅黑" panose="020B0503020204020204" charset="-122"/>
                <a:sym typeface="+mn-ea"/>
              </a:rPr>
              <a:t>图像大模型的领域定制化</a:t>
            </a:r>
            <a:endParaRPr lang="en-US" altLang="zh-CN" sz="2000" b="1">
              <a:latin typeface="微软雅黑" panose="020B0503020204020204" charset="-122"/>
              <a:ea typeface="微软雅黑" panose="020B0503020204020204" charset="-122"/>
              <a:sym typeface="+mn-ea"/>
            </a:endParaRPr>
          </a:p>
          <a:p>
            <a:pPr marL="342900" indent="-342900">
              <a:lnSpc>
                <a:spcPct val="110000"/>
              </a:lnSpc>
              <a:spcBef>
                <a:spcPts val="600"/>
              </a:spcBef>
              <a:spcAft>
                <a:spcPts val="600"/>
              </a:spcAft>
              <a:buClr>
                <a:srgbClr val="ECAE14"/>
              </a:buClr>
              <a:buSzPct val="110000"/>
              <a:buFont typeface="Wingdings" pitchFamily="2" charset="2"/>
              <a:buChar char="•"/>
            </a:pPr>
            <a:r>
              <a:rPr kumimoji="1" lang="zh-CN" altLang="en-US">
                <a:effectLst>
                  <a:outerShdw blurRad="38100" dist="38100" dir="2700000" algn="tl">
                    <a:srgbClr val="C0C0C0"/>
                  </a:outerShdw>
                </a:effectLst>
                <a:latin typeface="微软雅黑" panose="020B0503020204020204" pitchFamily="34" charset="-122"/>
                <a:ea typeface="微软雅黑" panose="020B0503020204020204" pitchFamily="34" charset="-122"/>
                <a:sym typeface="+mn-ea"/>
              </a:rPr>
              <a:t>专业知识问答、写科学代码、摘要、翻译、纠错等，提升科研人员效率。</a:t>
            </a:r>
            <a:endParaRPr kumimoji="1" lang="en-US" altLang="zh-CN">
              <a:effectLst>
                <a:outerShdw blurRad="38100" dist="38100" dir="2700000" algn="tl">
                  <a:srgbClr val="C0C0C0"/>
                </a:outerShdw>
              </a:effectLst>
              <a:latin typeface="微软雅黑" panose="020B0503020204020204" pitchFamily="34" charset="-122"/>
              <a:ea typeface="微软雅黑" panose="020B0503020204020204" pitchFamily="34" charset="-122"/>
              <a:sym typeface="+mn-ea"/>
            </a:endParaRPr>
          </a:p>
          <a:p>
            <a:pPr marL="342900" indent="-342900">
              <a:lnSpc>
                <a:spcPct val="110000"/>
              </a:lnSpc>
              <a:spcBef>
                <a:spcPts val="600"/>
              </a:spcBef>
              <a:spcAft>
                <a:spcPts val="600"/>
              </a:spcAft>
              <a:buClr>
                <a:srgbClr val="ECAE14"/>
              </a:buClr>
              <a:buSzPct val="110000"/>
              <a:buFont typeface="Wingdings" pitchFamily="2" charset="2"/>
              <a:buChar char="•"/>
            </a:pPr>
            <a:r>
              <a:rPr kumimoji="1" lang="zh-CN" altLang="en-US">
                <a:effectLst>
                  <a:outerShdw blurRad="38100" dist="38100" dir="2700000" algn="tl">
                    <a:srgbClr val="C0C0C0"/>
                  </a:outerShdw>
                </a:effectLst>
                <a:latin typeface="微软雅黑" panose="020B0503020204020204" pitchFamily="34" charset="-122"/>
                <a:ea typeface="微软雅黑" panose="020B0503020204020204" pitchFamily="34" charset="-122"/>
              </a:rPr>
              <a:t>引导大模型使用科学工具：计算器、积分工具、科学领域分析工具等。</a:t>
            </a:r>
            <a:endParaRPr kumimoji="1" lang="en-US" altLang="zh-CN">
              <a:effectLst>
                <a:outerShdw blurRad="38100" dist="38100" dir="2700000" algn="tl">
                  <a:srgbClr val="C0C0C0"/>
                </a:outerShdw>
              </a:effectLst>
              <a:latin typeface="微软雅黑" panose="020B0503020204020204" pitchFamily="34" charset="-122"/>
              <a:ea typeface="微软雅黑" panose="020B0503020204020204" pitchFamily="34" charset="-122"/>
              <a:sym typeface="+mn-ea"/>
            </a:endParaRPr>
          </a:p>
          <a:p>
            <a:pPr marL="342900" indent="-342900">
              <a:lnSpc>
                <a:spcPct val="110000"/>
              </a:lnSpc>
              <a:spcBef>
                <a:spcPts val="600"/>
              </a:spcBef>
              <a:spcAft>
                <a:spcPts val="600"/>
              </a:spcAft>
              <a:buClr>
                <a:srgbClr val="ECAE14"/>
              </a:buClr>
              <a:buSzPct val="110000"/>
              <a:buFont typeface="Wingdings" pitchFamily="2" charset="2"/>
              <a:buChar char="•"/>
            </a:pPr>
            <a:r>
              <a:rPr kumimoji="1" lang="zh-CN" altLang="en-US">
                <a:effectLst>
                  <a:outerShdw blurRad="38100" dist="38100" dir="2700000" algn="tl">
                    <a:srgbClr val="C0C0C0"/>
                  </a:outerShdw>
                </a:effectLst>
                <a:latin typeface="微软雅黑" panose="020B0503020204020204" pitchFamily="34" charset="-122"/>
                <a:ea typeface="微软雅黑" panose="020B0503020204020204" pitchFamily="34" charset="-122"/>
                <a:sym typeface="+mn-ea"/>
              </a:rPr>
              <a:t>在实验前辅助设计实验、在实验中辅助运行控制、在实现后辅助数据分析，提升智能化水平。</a:t>
            </a:r>
            <a:endParaRPr kumimoji="1" lang="en-US" altLang="zh-CN">
              <a:effectLst>
                <a:outerShdw blurRad="38100" dist="38100" dir="2700000" algn="tl">
                  <a:srgbClr val="C0C0C0"/>
                </a:outerShdw>
              </a:effectLst>
              <a:latin typeface="微软雅黑" panose="020B0503020204020204" pitchFamily="34" charset="-122"/>
              <a:ea typeface="微软雅黑" panose="020B0503020204020204" pitchFamily="34" charset="-122"/>
              <a:sym typeface="+mn-ea"/>
            </a:endParaRPr>
          </a:p>
        </p:txBody>
      </p:sp>
      <p:pic>
        <p:nvPicPr>
          <p:cNvPr id="4" name="图片 3">
            <a:extLst>
              <a:ext uri="{FF2B5EF4-FFF2-40B4-BE49-F238E27FC236}">
                <a16:creationId xmlns:a16="http://schemas.microsoft.com/office/drawing/2014/main" id="{82DAE5A2-5772-9C8D-04C6-5CA742EF1C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89677" y="1098205"/>
            <a:ext cx="5902323" cy="1743868"/>
          </a:xfrm>
          <a:prstGeom prst="rect">
            <a:avLst/>
          </a:prstGeom>
        </p:spPr>
      </p:pic>
      <p:pic>
        <p:nvPicPr>
          <p:cNvPr id="5" name="图片 4">
            <a:extLst>
              <a:ext uri="{FF2B5EF4-FFF2-40B4-BE49-F238E27FC236}">
                <a16:creationId xmlns:a16="http://schemas.microsoft.com/office/drawing/2014/main" id="{E4C36FBA-C664-69DA-6E2C-4C84084C54C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89677" y="3277939"/>
            <a:ext cx="5833459" cy="1065158"/>
          </a:xfrm>
          <a:prstGeom prst="rect">
            <a:avLst/>
          </a:prstGeom>
        </p:spPr>
      </p:pic>
      <p:sp>
        <p:nvSpPr>
          <p:cNvPr id="6" name="下箭头 4">
            <a:extLst>
              <a:ext uri="{FF2B5EF4-FFF2-40B4-BE49-F238E27FC236}">
                <a16:creationId xmlns:a16="http://schemas.microsoft.com/office/drawing/2014/main" id="{A1CAA1E7-AEE5-9715-1C55-683D2FFAECA7}"/>
              </a:ext>
            </a:extLst>
          </p:cNvPr>
          <p:cNvSpPr/>
          <p:nvPr/>
        </p:nvSpPr>
        <p:spPr>
          <a:xfrm>
            <a:off x="8603907" y="2939384"/>
            <a:ext cx="464827" cy="278189"/>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zh-CN" altLang="en-US"/>
          </a:p>
        </p:txBody>
      </p:sp>
      <p:sp>
        <p:nvSpPr>
          <p:cNvPr id="7" name="文本框 6">
            <a:extLst>
              <a:ext uri="{FF2B5EF4-FFF2-40B4-BE49-F238E27FC236}">
                <a16:creationId xmlns:a16="http://schemas.microsoft.com/office/drawing/2014/main" id="{5447F9B5-A7FA-D598-A0B6-88A56974C969}"/>
              </a:ext>
            </a:extLst>
          </p:cNvPr>
          <p:cNvSpPr txBox="1"/>
          <p:nvPr/>
        </p:nvSpPr>
        <p:spPr>
          <a:xfrm>
            <a:off x="9068734" y="2874510"/>
            <a:ext cx="800219" cy="338554"/>
          </a:xfrm>
          <a:prstGeom prst="rect">
            <a:avLst/>
          </a:prstGeom>
          <a:noFill/>
        </p:spPr>
        <p:txBody>
          <a:bodyPr wrap="none" rtlCol="0">
            <a:spAutoFit/>
          </a:bodyPr>
          <a:lstStyle/>
          <a:p>
            <a:r>
              <a:rPr kumimoji="1" lang="zh-CN" altLang="en-US" sz="1600" kern="0"/>
              <a:t>改进后</a:t>
            </a:r>
            <a:endParaRPr kumimoji="1" lang="zh-CN" altLang="en-US" sz="1600"/>
          </a:p>
        </p:txBody>
      </p:sp>
      <p:sp>
        <p:nvSpPr>
          <p:cNvPr id="8" name="矩形 7">
            <a:extLst>
              <a:ext uri="{FF2B5EF4-FFF2-40B4-BE49-F238E27FC236}">
                <a16:creationId xmlns:a16="http://schemas.microsoft.com/office/drawing/2014/main" id="{68BF5844-E239-54CD-ECFB-85A478D0B310}"/>
              </a:ext>
            </a:extLst>
          </p:cNvPr>
          <p:cNvSpPr/>
          <p:nvPr/>
        </p:nvSpPr>
        <p:spPr>
          <a:xfrm>
            <a:off x="365989" y="4778963"/>
            <a:ext cx="11708248" cy="1896667"/>
          </a:xfrm>
          <a:prstGeom prst="rect">
            <a:avLst/>
          </a:prstGeom>
          <a:noFill/>
          <a:ln>
            <a:solidFill>
              <a:srgbClr val="367ECE"/>
            </a:solidFill>
            <a:prstDash val="dash"/>
          </a:ln>
          <a:effectLst/>
          <a:extLst>
            <a:ext uri="{909E8E84-426E-40DD-AFC4-6F175D3DCCD1}">
              <a14:hiddenFill xmlns:a14="http://schemas.microsoft.com/office/drawing/2010/main">
                <a:solidFill>
                  <a:schemeClr val="bg1"/>
                </a:solidFill>
              </a14:hiddenFill>
            </a:ext>
          </a:extLst>
        </p:spPr>
        <p:txBody>
          <a:bodyPr wrap="square" lIns="91370" tIns="45685" rIns="91370" bIns="45685">
            <a:spAutoFit/>
          </a:bodyPr>
          <a:lstStyle/>
          <a:p>
            <a:pPr marL="74295" algn="just">
              <a:lnSpc>
                <a:spcPct val="120000"/>
              </a:lnSpc>
              <a:spcBef>
                <a:spcPts val="600"/>
              </a:spcBef>
            </a:pPr>
            <a:r>
              <a:rPr lang="zh-CN" altLang="en-US" sz="2000" b="1">
                <a:latin typeface="微软雅黑" panose="020B0503020204020204" charset="-122"/>
                <a:ea typeface="微软雅黑" panose="020B0503020204020204" charset="-122"/>
                <a:sym typeface="+mn-ea"/>
              </a:rPr>
              <a:t>高能物理科学数据大模型（当前没有）</a:t>
            </a:r>
            <a:endParaRPr lang="en-US" altLang="zh-CN" sz="2000" b="1">
              <a:latin typeface="微软雅黑" panose="020B0503020204020204" charset="-122"/>
              <a:ea typeface="微软雅黑" panose="020B0503020204020204" charset="-122"/>
              <a:sym typeface="+mn-ea"/>
            </a:endParaRPr>
          </a:p>
          <a:p>
            <a:pPr marL="342900" indent="-342900">
              <a:lnSpc>
                <a:spcPct val="110000"/>
              </a:lnSpc>
              <a:spcBef>
                <a:spcPts val="600"/>
              </a:spcBef>
              <a:spcAft>
                <a:spcPts val="600"/>
              </a:spcAft>
              <a:buClr>
                <a:srgbClr val="ECAE14"/>
              </a:buClr>
              <a:buSzPct val="110000"/>
              <a:buFont typeface="Wingdings" pitchFamily="2" charset="2"/>
              <a:buChar char="•"/>
            </a:pPr>
            <a:r>
              <a:rPr kumimoji="1" lang="zh-CN" altLang="en-US" b="1">
                <a:solidFill>
                  <a:srgbClr val="FF00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利用大模型无监督预训练方法让</a:t>
            </a:r>
            <a:r>
              <a:rPr kumimoji="1" lang="en-US" altLang="zh-CN" b="1">
                <a:solidFill>
                  <a:srgbClr val="FF00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AI</a:t>
            </a:r>
            <a:r>
              <a:rPr kumimoji="1" lang="zh-CN" altLang="en-US" b="1">
                <a:solidFill>
                  <a:srgbClr val="FF00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把握所有数据中的全局规律</a:t>
            </a:r>
            <a:r>
              <a:rPr kumimoji="1" lang="zh-CN" altLang="en-US">
                <a:effectLst>
                  <a:outerShdw blurRad="38100" dist="38100" dir="2700000" algn="tl">
                    <a:srgbClr val="C0C0C0"/>
                  </a:outerShdw>
                </a:effectLst>
                <a:latin typeface="微软雅黑" panose="020B0503020204020204" pitchFamily="34" charset="-122"/>
                <a:ea typeface="微软雅黑" panose="020B0503020204020204" pitchFamily="34" charset="-122"/>
              </a:rPr>
              <a:t>，用物理反馈强化学习引导其涌现。在下游任务如</a:t>
            </a:r>
            <a:r>
              <a:rPr kumimoji="1" lang="en-US" altLang="zh-CN">
                <a:effectLst>
                  <a:outerShdw blurRad="38100" dist="38100" dir="2700000" algn="tl">
                    <a:srgbClr val="C0C0C0"/>
                  </a:outerShdw>
                </a:effectLst>
                <a:latin typeface="微软雅黑" panose="020B0503020204020204" pitchFamily="34" charset="-122"/>
                <a:ea typeface="微软雅黑" panose="020B0503020204020204" pitchFamily="34" charset="-122"/>
              </a:rPr>
              <a:t>Jet</a:t>
            </a:r>
            <a:r>
              <a:rPr kumimoji="1" lang="zh-CN" altLang="en-US">
                <a:effectLst>
                  <a:outerShdw blurRad="38100" dist="38100" dir="2700000" algn="tl">
                    <a:srgbClr val="C0C0C0"/>
                  </a:outerShdw>
                </a:effectLst>
                <a:latin typeface="微软雅黑" panose="020B0503020204020204" pitchFamily="34" charset="-122"/>
                <a:ea typeface="微软雅黑" panose="020B0503020204020204" pitchFamily="34" charset="-122"/>
              </a:rPr>
              <a:t> </a:t>
            </a:r>
            <a:r>
              <a:rPr kumimoji="1" lang="en-US" altLang="zh-CN">
                <a:effectLst>
                  <a:outerShdw blurRad="38100" dist="38100" dir="2700000" algn="tl">
                    <a:srgbClr val="C0C0C0"/>
                  </a:outerShdw>
                </a:effectLst>
                <a:latin typeface="微软雅黑" panose="020B0503020204020204" pitchFamily="34" charset="-122"/>
                <a:ea typeface="微软雅黑" panose="020B0503020204020204" pitchFamily="34" charset="-122"/>
              </a:rPr>
              <a:t>Tagging,</a:t>
            </a:r>
            <a:r>
              <a:rPr kumimoji="1" lang="zh-CN" altLang="en-US">
                <a:effectLst>
                  <a:outerShdw blurRad="38100" dist="38100" dir="2700000" algn="tl">
                    <a:srgbClr val="C0C0C0"/>
                  </a:outerShdw>
                </a:effectLst>
                <a:latin typeface="微软雅黑" panose="020B0503020204020204" pitchFamily="34" charset="-122"/>
                <a:ea typeface="微软雅黑" panose="020B0503020204020204" pitchFamily="34" charset="-122"/>
              </a:rPr>
              <a:t> </a:t>
            </a:r>
            <a:r>
              <a:rPr kumimoji="1" lang="en-US" altLang="zh-CN">
                <a:effectLst>
                  <a:outerShdw blurRad="38100" dist="38100" dir="2700000" algn="tl">
                    <a:srgbClr val="C0C0C0"/>
                  </a:outerShdw>
                </a:effectLst>
                <a:latin typeface="微软雅黑" panose="020B0503020204020204" pitchFamily="34" charset="-122"/>
                <a:ea typeface="微软雅黑" panose="020B0503020204020204" pitchFamily="34" charset="-122"/>
              </a:rPr>
              <a:t>Shower</a:t>
            </a:r>
            <a:r>
              <a:rPr kumimoji="1" lang="zh-CN" altLang="en-US">
                <a:effectLst>
                  <a:outerShdw blurRad="38100" dist="38100" dir="2700000" algn="tl">
                    <a:srgbClr val="C0C0C0"/>
                  </a:outerShdw>
                </a:effectLst>
                <a:latin typeface="微软雅黑" panose="020B0503020204020204" pitchFamily="34" charset="-122"/>
                <a:ea typeface="微软雅黑" panose="020B0503020204020204" pitchFamily="34" charset="-122"/>
              </a:rPr>
              <a:t> </a:t>
            </a:r>
            <a:r>
              <a:rPr kumimoji="1" lang="en-US" altLang="zh-CN">
                <a:effectLst>
                  <a:outerShdw blurRad="38100" dist="38100" dir="2700000" algn="tl">
                    <a:srgbClr val="C0C0C0"/>
                  </a:outerShdw>
                </a:effectLst>
                <a:latin typeface="微软雅黑" panose="020B0503020204020204" pitchFamily="34" charset="-122"/>
                <a:ea typeface="微软雅黑" panose="020B0503020204020204" pitchFamily="34" charset="-122"/>
              </a:rPr>
              <a:t>simulation</a:t>
            </a:r>
            <a:r>
              <a:rPr kumimoji="1" lang="zh-CN" altLang="en-US">
                <a:effectLst>
                  <a:outerShdw blurRad="38100" dist="38100" dir="2700000" algn="tl">
                    <a:srgbClr val="C0C0C0"/>
                  </a:outerShdw>
                </a:effectLst>
                <a:latin typeface="微软雅黑" panose="020B0503020204020204" pitchFamily="34" charset="-122"/>
                <a:ea typeface="微软雅黑" panose="020B0503020204020204" pitchFamily="34" charset="-122"/>
              </a:rPr>
              <a:t>微调，在更多复杂下游任务实现涌现，获取数据、调用工具，建立反馈回路，产生认知。</a:t>
            </a:r>
            <a:endParaRPr kumimoji="1" lang="en-US" altLang="zh-CN">
              <a:effectLst>
                <a:outerShdw blurRad="38100" dist="38100" dir="2700000" algn="tl">
                  <a:srgbClr val="C0C0C0"/>
                </a:outerShdw>
              </a:effectLst>
              <a:latin typeface="微软雅黑" panose="020B0503020204020204" pitchFamily="34" charset="-122"/>
              <a:ea typeface="微软雅黑" panose="020B0503020204020204" pitchFamily="34" charset="-122"/>
            </a:endParaRPr>
          </a:p>
          <a:p>
            <a:pPr marL="342900" indent="-342900">
              <a:lnSpc>
                <a:spcPct val="110000"/>
              </a:lnSpc>
              <a:spcBef>
                <a:spcPts val="600"/>
              </a:spcBef>
              <a:spcAft>
                <a:spcPts val="600"/>
              </a:spcAft>
              <a:buClr>
                <a:srgbClr val="ECAE14"/>
              </a:buClr>
              <a:buSzPct val="110000"/>
              <a:buFont typeface="Wingdings" pitchFamily="2" charset="2"/>
              <a:buChar char="•"/>
            </a:pPr>
            <a:r>
              <a:rPr kumimoji="1" lang="zh-CN" altLang="en-US">
                <a:effectLst>
                  <a:outerShdw blurRad="38100" dist="38100" dir="2700000" algn="tl">
                    <a:srgbClr val="C0C0C0"/>
                  </a:outerShdw>
                </a:effectLst>
                <a:latin typeface="微软雅黑" panose="020B0503020204020204" pitchFamily="34" charset="-122"/>
                <a:ea typeface="微软雅黑" panose="020B0503020204020204" pitchFamily="34" charset="-122"/>
              </a:rPr>
              <a:t>研究置</a:t>
            </a:r>
            <a:r>
              <a:rPr kumimoji="1" lang="zh-CN" altLang="en-US" b="1">
                <a:effectLst>
                  <a:outerShdw blurRad="38100" dist="38100" dir="2700000" algn="tl">
                    <a:srgbClr val="C0C0C0"/>
                  </a:outerShdw>
                </a:effectLst>
                <a:latin typeface="微软雅黑" panose="020B0503020204020204" pitchFamily="34" charset="-122"/>
                <a:ea typeface="微软雅黑" panose="020B0503020204020204" pitchFamily="34" charset="-122"/>
              </a:rPr>
              <a:t>信度刻度不对齐</a:t>
            </a:r>
            <a:r>
              <a:rPr kumimoji="1" lang="zh-CN" altLang="en-US">
                <a:effectLst>
                  <a:outerShdw blurRad="38100" dist="38100" dir="2700000" algn="tl">
                    <a:srgbClr val="C0C0C0"/>
                  </a:outerShdw>
                </a:effectLst>
                <a:latin typeface="微软雅黑" panose="020B0503020204020204" pitchFamily="34" charset="-122"/>
                <a:ea typeface="微软雅黑" panose="020B0503020204020204" pitchFamily="34" charset="-122"/>
              </a:rPr>
              <a:t>问题，研究</a:t>
            </a:r>
            <a:r>
              <a:rPr kumimoji="1" lang="zh-CN" altLang="en-US" b="1">
                <a:effectLst>
                  <a:outerShdw blurRad="38100" dist="38100" dir="2700000" algn="tl">
                    <a:srgbClr val="C0C0C0"/>
                  </a:outerShdw>
                </a:effectLst>
                <a:latin typeface="微软雅黑" panose="020B0503020204020204" pitchFamily="34" charset="-122"/>
                <a:ea typeface="微软雅黑" panose="020B0503020204020204" pitchFamily="34" charset="-122"/>
              </a:rPr>
              <a:t>科学数据专用</a:t>
            </a:r>
            <a:r>
              <a:rPr kumimoji="1" lang="en-US" altLang="zh-CN" b="1" err="1">
                <a:effectLst>
                  <a:outerShdw blurRad="38100" dist="38100" dir="2700000" algn="tl">
                    <a:srgbClr val="C0C0C0"/>
                  </a:outerShdw>
                </a:effectLst>
                <a:latin typeface="微软雅黑" panose="020B0503020204020204" pitchFamily="34" charset="-122"/>
                <a:ea typeface="微软雅黑" panose="020B0503020204020204" pitchFamily="34" charset="-122"/>
              </a:rPr>
              <a:t>Tokenizier</a:t>
            </a:r>
            <a:r>
              <a:rPr kumimoji="1" lang="zh-CN" altLang="en-US">
                <a:effectLst>
                  <a:outerShdw blurRad="38100" dist="38100" dir="2700000" algn="tl">
                    <a:srgbClr val="C0C0C0"/>
                  </a:outerShdw>
                </a:effectLst>
                <a:latin typeface="微软雅黑" panose="020B0503020204020204" pitchFamily="34" charset="-122"/>
                <a:ea typeface="微软雅黑" panose="020B0503020204020204" pitchFamily="34" charset="-122"/>
              </a:rPr>
              <a:t>、</a:t>
            </a:r>
            <a:r>
              <a:rPr kumimoji="1" lang="zh-CN" altLang="en-US" b="1">
                <a:effectLst>
                  <a:outerShdw blurRad="38100" dist="38100" dir="2700000" algn="tl">
                    <a:srgbClr val="C0C0C0"/>
                  </a:outerShdw>
                </a:effectLst>
                <a:latin typeface="微软雅黑" panose="020B0503020204020204" pitchFamily="34" charset="-122"/>
                <a:ea typeface="微软雅黑" panose="020B0503020204020204" pitchFamily="34" charset="-122"/>
              </a:rPr>
              <a:t>物理反馈强化学习</a:t>
            </a:r>
            <a:r>
              <a:rPr kumimoji="1" lang="zh-CN" altLang="en-US">
                <a:effectLst>
                  <a:outerShdw blurRad="38100" dist="38100" dir="2700000" algn="tl">
                    <a:srgbClr val="C0C0C0"/>
                  </a:outerShdw>
                </a:effectLst>
                <a:latin typeface="微软雅黑" panose="020B0503020204020204" pitchFamily="34" charset="-122"/>
                <a:ea typeface="微软雅黑" panose="020B0503020204020204" pitchFamily="34" charset="-122"/>
              </a:rPr>
              <a:t>等。</a:t>
            </a:r>
            <a:endParaRPr kumimoji="1" lang="en-US" altLang="zh-CN">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
        <p:nvSpPr>
          <p:cNvPr id="9" name="文本框 8">
            <a:extLst>
              <a:ext uri="{FF2B5EF4-FFF2-40B4-BE49-F238E27FC236}">
                <a16:creationId xmlns:a16="http://schemas.microsoft.com/office/drawing/2014/main" id="{6E6ECE98-428A-0448-BBA0-C3EC5A97E5BD}"/>
              </a:ext>
            </a:extLst>
          </p:cNvPr>
          <p:cNvSpPr txBox="1"/>
          <p:nvPr/>
        </p:nvSpPr>
        <p:spPr>
          <a:xfrm>
            <a:off x="10544050" y="1303968"/>
            <a:ext cx="1566454" cy="338554"/>
          </a:xfrm>
          <a:prstGeom prst="rect">
            <a:avLst/>
          </a:prstGeom>
          <a:noFill/>
        </p:spPr>
        <p:txBody>
          <a:bodyPr wrap="none" rtlCol="0">
            <a:spAutoFit/>
          </a:bodyPr>
          <a:lstStyle/>
          <a:p>
            <a:r>
              <a:rPr kumimoji="1" lang="zh-CN" altLang="en-US" sz="1600" kern="0"/>
              <a:t>模型：</a:t>
            </a:r>
            <a:r>
              <a:rPr kumimoji="1" lang="en-US" altLang="zh-CN" sz="1600" kern="0" err="1"/>
              <a:t>ChatGPT</a:t>
            </a:r>
            <a:endParaRPr kumimoji="1" lang="zh-CN" altLang="en-US" sz="1600"/>
          </a:p>
        </p:txBody>
      </p:sp>
      <p:sp>
        <p:nvSpPr>
          <p:cNvPr id="10" name="矩形 9">
            <a:extLst>
              <a:ext uri="{FF2B5EF4-FFF2-40B4-BE49-F238E27FC236}">
                <a16:creationId xmlns:a16="http://schemas.microsoft.com/office/drawing/2014/main" id="{C8DC7D1C-BCD6-FA0B-E46D-A5CECBA40077}"/>
              </a:ext>
            </a:extLst>
          </p:cNvPr>
          <p:cNvSpPr/>
          <p:nvPr/>
        </p:nvSpPr>
        <p:spPr>
          <a:xfrm>
            <a:off x="344067" y="1039520"/>
            <a:ext cx="5825891" cy="799635"/>
          </a:xfrm>
          <a:prstGeom prst="rect">
            <a:avLst/>
          </a:prstGeom>
          <a:noFill/>
          <a:ln>
            <a:solidFill>
              <a:srgbClr val="367ECE"/>
            </a:solidFill>
            <a:prstDash val="dash"/>
          </a:ln>
          <a:effectLst/>
          <a:extLst>
            <a:ext uri="{909E8E84-426E-40DD-AFC4-6F175D3DCCD1}">
              <a14:hiddenFill xmlns:a14="http://schemas.microsoft.com/office/drawing/2010/main">
                <a:solidFill>
                  <a:schemeClr val="bg1"/>
                </a:solidFill>
              </a14:hiddenFill>
            </a:ext>
          </a:extLst>
        </p:spPr>
        <p:txBody>
          <a:bodyPr wrap="square" lIns="91370" tIns="45685" rIns="91370" bIns="45685">
            <a:spAutoFit/>
          </a:bodyPr>
          <a:lstStyle/>
          <a:p>
            <a:pPr marL="74295" algn="just">
              <a:lnSpc>
                <a:spcPct val="120000"/>
              </a:lnSpc>
              <a:spcBef>
                <a:spcPts val="600"/>
              </a:spcBef>
            </a:pPr>
            <a:r>
              <a:rPr lang="zh-CN" altLang="en-US" sz="2000" b="1">
                <a:latin typeface="微软雅黑" panose="020B0503020204020204" charset="-122"/>
                <a:ea typeface="微软雅黑" panose="020B0503020204020204" charset="-122"/>
                <a:sym typeface="+mn-ea"/>
              </a:rPr>
              <a:t>通用文本</a:t>
            </a:r>
            <a:r>
              <a:rPr lang="en-US" altLang="zh-CN" sz="2000" b="1">
                <a:latin typeface="微软雅黑" panose="020B0503020204020204" charset="-122"/>
                <a:ea typeface="微软雅黑" panose="020B0503020204020204" charset="-122"/>
                <a:sym typeface="+mn-ea"/>
              </a:rPr>
              <a:t>/</a:t>
            </a:r>
            <a:r>
              <a:rPr lang="zh-CN" altLang="en-US" sz="2000" b="1">
                <a:latin typeface="微软雅黑" panose="020B0503020204020204" charset="-122"/>
                <a:ea typeface="微软雅黑" panose="020B0503020204020204" charset="-122"/>
                <a:sym typeface="+mn-ea"/>
              </a:rPr>
              <a:t>图像大模型直接应用</a:t>
            </a:r>
            <a:r>
              <a:rPr kumimoji="1" lang="zh-CN" altLang="en-US" sz="2000">
                <a:effectLst>
                  <a:outerShdw blurRad="38100" dist="38100" dir="2700000" algn="tl">
                    <a:srgbClr val="C0C0C0"/>
                  </a:outerShdw>
                </a:effectLst>
                <a:latin typeface="微软雅黑" panose="020B0503020204020204" charset="-122"/>
                <a:ea typeface="微软雅黑" panose="020B0503020204020204" charset="-122"/>
                <a:sym typeface="+mn-ea"/>
              </a:rPr>
              <a:t>：写代码、写文档和文献阅读等。</a:t>
            </a:r>
            <a:endParaRPr lang="en-US" altLang="zh-CN" sz="2000">
              <a:latin typeface="微软雅黑" panose="020B0503020204020204" charset="-122"/>
              <a:ea typeface="微软雅黑" panose="020B0503020204020204" charset="-122"/>
              <a:sym typeface="+mn-ea"/>
            </a:endParaRPr>
          </a:p>
        </p:txBody>
      </p:sp>
      <p:sp>
        <p:nvSpPr>
          <p:cNvPr id="11" name="矩形 10">
            <a:extLst>
              <a:ext uri="{FF2B5EF4-FFF2-40B4-BE49-F238E27FC236}">
                <a16:creationId xmlns:a16="http://schemas.microsoft.com/office/drawing/2014/main" id="{BC6D31A7-D22C-F367-19FB-7EB6FC7FBCB7}"/>
              </a:ext>
            </a:extLst>
          </p:cNvPr>
          <p:cNvSpPr/>
          <p:nvPr/>
        </p:nvSpPr>
        <p:spPr>
          <a:xfrm>
            <a:off x="7509440" y="1125917"/>
            <a:ext cx="2653760" cy="430304"/>
          </a:xfrm>
          <a:prstGeom prst="rect">
            <a:avLst/>
          </a:prstGeom>
          <a:noFill/>
          <a:ln>
            <a:noFill/>
            <a:prstDash val="dash"/>
          </a:ln>
          <a:effectLst/>
          <a:extLst>
            <a:ext uri="{909E8E84-426E-40DD-AFC4-6F175D3DCCD1}">
              <a14:hiddenFill xmlns:a14="http://schemas.microsoft.com/office/drawing/2010/main">
                <a:solidFill>
                  <a:schemeClr val="bg1"/>
                </a:solidFill>
              </a14:hiddenFill>
            </a:ext>
          </a:extLst>
        </p:spPr>
        <p:txBody>
          <a:bodyPr wrap="square" lIns="91370" tIns="45685" rIns="91370" bIns="45685">
            <a:spAutoFit/>
          </a:bodyPr>
          <a:lstStyle/>
          <a:p>
            <a:pPr marL="74295" algn="just">
              <a:lnSpc>
                <a:spcPct val="120000"/>
              </a:lnSpc>
              <a:spcBef>
                <a:spcPts val="600"/>
              </a:spcBef>
            </a:pPr>
            <a:r>
              <a:rPr kumimoji="1" lang="en-US" altLang="zh-CN" sz="2000">
                <a:effectLst>
                  <a:outerShdw blurRad="38100" dist="38100" dir="2700000" algn="tl">
                    <a:srgbClr val="C0C0C0"/>
                  </a:outerShdw>
                </a:effectLst>
                <a:latin typeface="微软雅黑" panose="020B0503020204020204" charset="-122"/>
                <a:ea typeface="微软雅黑" panose="020B0503020204020204" charset="-122"/>
                <a:sym typeface="+mn-ea"/>
                <a:hlinkClick r:id="rId5"/>
              </a:rPr>
              <a:t>https://ai.ihep.ac.cn</a:t>
            </a:r>
            <a:endParaRPr lang="en-US" altLang="zh-CN" sz="2000">
              <a:latin typeface="微软雅黑" panose="020B0503020204020204" charset="-122"/>
              <a:ea typeface="微软雅黑" panose="020B0503020204020204" charset="-122"/>
              <a:sym typeface="+mn-ea"/>
            </a:endParaRPr>
          </a:p>
        </p:txBody>
      </p:sp>
      <p:sp>
        <p:nvSpPr>
          <p:cNvPr id="12" name="文本框 11">
            <a:extLst>
              <a:ext uri="{FF2B5EF4-FFF2-40B4-BE49-F238E27FC236}">
                <a16:creationId xmlns:a16="http://schemas.microsoft.com/office/drawing/2014/main" id="{592C4CBC-6AE6-090B-EA85-3A98F3AD15F6}"/>
              </a:ext>
            </a:extLst>
          </p:cNvPr>
          <p:cNvSpPr txBox="1"/>
          <p:nvPr/>
        </p:nvSpPr>
        <p:spPr>
          <a:xfrm>
            <a:off x="7947569" y="2540727"/>
            <a:ext cx="800219" cy="276999"/>
          </a:xfrm>
          <a:prstGeom prst="rect">
            <a:avLst/>
          </a:prstGeom>
          <a:noFill/>
        </p:spPr>
        <p:txBody>
          <a:bodyPr wrap="none" rtlCol="0">
            <a:spAutoFit/>
          </a:bodyPr>
          <a:lstStyle/>
          <a:p>
            <a:r>
              <a:rPr kumimoji="1" lang="zh-CN" altLang="en-US" sz="1200" b="1" kern="0">
                <a:solidFill>
                  <a:srgbClr val="FF0000"/>
                </a:solidFill>
              </a:rPr>
              <a:t>错误信息</a:t>
            </a:r>
            <a:endParaRPr kumimoji="1" lang="zh-CN" altLang="en-US" sz="1200" b="1">
              <a:solidFill>
                <a:srgbClr val="FF0000"/>
              </a:solidFill>
            </a:endParaRPr>
          </a:p>
        </p:txBody>
      </p:sp>
      <p:sp>
        <p:nvSpPr>
          <p:cNvPr id="13" name="文本框 12">
            <a:extLst>
              <a:ext uri="{FF2B5EF4-FFF2-40B4-BE49-F238E27FC236}">
                <a16:creationId xmlns:a16="http://schemas.microsoft.com/office/drawing/2014/main" id="{9286C994-5744-C552-AF3B-46FBA6DF67B9}"/>
              </a:ext>
            </a:extLst>
          </p:cNvPr>
          <p:cNvSpPr txBox="1"/>
          <p:nvPr/>
        </p:nvSpPr>
        <p:spPr>
          <a:xfrm>
            <a:off x="7947568" y="3107002"/>
            <a:ext cx="800219" cy="276999"/>
          </a:xfrm>
          <a:prstGeom prst="rect">
            <a:avLst/>
          </a:prstGeom>
          <a:noFill/>
        </p:spPr>
        <p:txBody>
          <a:bodyPr wrap="none" rtlCol="0">
            <a:spAutoFit/>
          </a:bodyPr>
          <a:lstStyle/>
          <a:p>
            <a:r>
              <a:rPr kumimoji="1" lang="zh-CN" altLang="en-US" sz="1200" b="1" kern="0">
                <a:solidFill>
                  <a:srgbClr val="00B050"/>
                </a:solidFill>
              </a:rPr>
              <a:t>正确信息</a:t>
            </a:r>
            <a:endParaRPr kumimoji="1" lang="zh-CN" altLang="en-US" sz="1200" b="1">
              <a:solidFill>
                <a:srgbClr val="00B050"/>
              </a:solidFill>
            </a:endParaRPr>
          </a:p>
        </p:txBody>
      </p:sp>
    </p:spTree>
    <p:extLst>
      <p:ext uri="{BB962C8B-B14F-4D97-AF65-F5344CB8AC3E}">
        <p14:creationId xmlns:p14="http://schemas.microsoft.com/office/powerpoint/2010/main" val="1401054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4A7A55-0799-3F52-5487-88A8EAE1147B}"/>
              </a:ext>
            </a:extLst>
          </p:cNvPr>
          <p:cNvSpPr>
            <a:spLocks noGrp="1"/>
          </p:cNvSpPr>
          <p:nvPr>
            <p:ph type="title"/>
          </p:nvPr>
        </p:nvSpPr>
        <p:spPr>
          <a:xfrm>
            <a:off x="831850" y="1928813"/>
            <a:ext cx="10515600" cy="1500187"/>
          </a:xfrm>
        </p:spPr>
        <p:txBody>
          <a:bodyPr/>
          <a:lstStyle/>
          <a:p>
            <a:pPr algn="ctr"/>
            <a:r>
              <a:rPr lang="zh-CN" altLang="en-US" b="1">
                <a:solidFill>
                  <a:srgbClr val="C00000"/>
                </a:solidFill>
                <a:effectLst>
                  <a:outerShdw blurRad="38100" dist="38100" dir="2700000" algn="tl">
                    <a:srgbClr val="000000">
                      <a:alpha val="43137"/>
                    </a:srgbClr>
                  </a:outerShdw>
                </a:effectLst>
                <a:latin typeface="微软雅黑" panose="020B0503020204020204" pitchFamily="34" charset="-122"/>
              </a:rPr>
              <a:t>高能物理人工智能平台</a:t>
            </a:r>
            <a:r>
              <a:rPr lang="en-US" altLang="zh-CN" b="1">
                <a:solidFill>
                  <a:srgbClr val="C00000"/>
                </a:solidFill>
                <a:effectLst>
                  <a:outerShdw blurRad="38100" dist="38100" dir="2700000" algn="tl">
                    <a:srgbClr val="000000">
                      <a:alpha val="43137"/>
                    </a:srgbClr>
                  </a:outerShdw>
                </a:effectLst>
                <a:latin typeface="微软雅黑" panose="020B0503020204020204" pitchFamily="34" charset="-122"/>
              </a:rPr>
              <a:t>HepAI</a:t>
            </a:r>
            <a:endParaRPr lang="zh-CN" altLang="en-US" b="1">
              <a:solidFill>
                <a:srgbClr val="C00000"/>
              </a:solidFill>
              <a:effectLst>
                <a:outerShdw blurRad="38100" dist="38100" dir="2700000" algn="tl">
                  <a:srgbClr val="000000">
                    <a:alpha val="43137"/>
                  </a:srgbClr>
                </a:outerShdw>
              </a:effectLst>
              <a:latin typeface="微软雅黑" panose="020B0503020204020204" pitchFamily="34" charset="-122"/>
            </a:endParaRPr>
          </a:p>
        </p:txBody>
      </p:sp>
    </p:spTree>
    <p:extLst>
      <p:ext uri="{BB962C8B-B14F-4D97-AF65-F5344CB8AC3E}">
        <p14:creationId xmlns:p14="http://schemas.microsoft.com/office/powerpoint/2010/main" val="832103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B89540-5AA6-6BEE-B3E9-83B4CDD3F668}"/>
              </a:ext>
            </a:extLst>
          </p:cNvPr>
          <p:cNvSpPr>
            <a:spLocks noGrp="1"/>
          </p:cNvSpPr>
          <p:nvPr>
            <p:ph type="title"/>
          </p:nvPr>
        </p:nvSpPr>
        <p:spPr/>
        <p:txBody>
          <a:bodyPr/>
          <a:lstStyle/>
          <a:p>
            <a:r>
              <a:rPr lang="zh-CN" altLang="en-US"/>
              <a:t>平台简介</a:t>
            </a:r>
          </a:p>
        </p:txBody>
      </p:sp>
      <p:pic>
        <p:nvPicPr>
          <p:cNvPr id="5" name="图片 4">
            <a:extLst>
              <a:ext uri="{FF2B5EF4-FFF2-40B4-BE49-F238E27FC236}">
                <a16:creationId xmlns:a16="http://schemas.microsoft.com/office/drawing/2014/main" id="{9B1695CD-15BF-0113-4680-D11DBB72DF59}"/>
              </a:ext>
            </a:extLst>
          </p:cNvPr>
          <p:cNvPicPr>
            <a:picLocks noChangeAspect="1"/>
          </p:cNvPicPr>
          <p:nvPr/>
        </p:nvPicPr>
        <p:blipFill>
          <a:blip r:embed="rId3"/>
          <a:stretch>
            <a:fillRect/>
          </a:stretch>
        </p:blipFill>
        <p:spPr>
          <a:xfrm>
            <a:off x="344048" y="1681280"/>
            <a:ext cx="6255856" cy="3051637"/>
          </a:xfrm>
          <a:prstGeom prst="rect">
            <a:avLst/>
          </a:prstGeom>
        </p:spPr>
      </p:pic>
      <p:sp>
        <p:nvSpPr>
          <p:cNvPr id="6" name="文本框 5">
            <a:extLst>
              <a:ext uri="{FF2B5EF4-FFF2-40B4-BE49-F238E27FC236}">
                <a16:creationId xmlns:a16="http://schemas.microsoft.com/office/drawing/2014/main" id="{9531F220-B6AD-01CD-F87F-F2BA86C65160}"/>
              </a:ext>
            </a:extLst>
          </p:cNvPr>
          <p:cNvSpPr txBox="1"/>
          <p:nvPr/>
        </p:nvSpPr>
        <p:spPr>
          <a:xfrm>
            <a:off x="500662" y="5413368"/>
            <a:ext cx="9587477" cy="461665"/>
          </a:xfrm>
          <a:prstGeom prst="rect">
            <a:avLst/>
          </a:prstGeom>
          <a:noFill/>
        </p:spPr>
        <p:txBody>
          <a:bodyPr wrap="square">
            <a:spAutoFit/>
          </a:bodyPr>
          <a:lstStyle/>
          <a:p>
            <a:r>
              <a:rPr lang="zh-CN" altLang="en-US"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门户网站：</a:t>
            </a:r>
            <a:r>
              <a:rPr lang="en-US" altLang="zh-CN"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hlinkClick r:id="rId4"/>
              </a:rPr>
              <a:t>https://ai.ihep.ac.cn</a:t>
            </a:r>
            <a:endParaRPr lang="en-US" altLang="zh-CN"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pic>
        <p:nvPicPr>
          <p:cNvPr id="10" name="图片 9">
            <a:extLst>
              <a:ext uri="{FF2B5EF4-FFF2-40B4-BE49-F238E27FC236}">
                <a16:creationId xmlns:a16="http://schemas.microsoft.com/office/drawing/2014/main" id="{7FBF10B7-3704-2752-A7CA-D583D9C6052B}"/>
              </a:ext>
            </a:extLst>
          </p:cNvPr>
          <p:cNvPicPr>
            <a:picLocks noChangeAspect="1"/>
          </p:cNvPicPr>
          <p:nvPr/>
        </p:nvPicPr>
        <p:blipFill>
          <a:blip r:embed="rId5"/>
          <a:stretch>
            <a:fillRect/>
          </a:stretch>
        </p:blipFill>
        <p:spPr>
          <a:xfrm>
            <a:off x="389125" y="5051069"/>
            <a:ext cx="6210779" cy="196896"/>
          </a:xfrm>
          <a:prstGeom prst="rect">
            <a:avLst/>
          </a:prstGeom>
        </p:spPr>
      </p:pic>
      <p:pic>
        <p:nvPicPr>
          <p:cNvPr id="4" name="图片 3">
            <a:extLst>
              <a:ext uri="{FF2B5EF4-FFF2-40B4-BE49-F238E27FC236}">
                <a16:creationId xmlns:a16="http://schemas.microsoft.com/office/drawing/2014/main" id="{A69079E0-B107-39E9-5AB6-A4278B6E5BDD}"/>
              </a:ext>
            </a:extLst>
          </p:cNvPr>
          <p:cNvPicPr>
            <a:picLocks noChangeAspect="1"/>
          </p:cNvPicPr>
          <p:nvPr/>
        </p:nvPicPr>
        <p:blipFill>
          <a:blip r:embed="rId6"/>
          <a:stretch>
            <a:fillRect/>
          </a:stretch>
        </p:blipFill>
        <p:spPr>
          <a:xfrm>
            <a:off x="6720819" y="1627336"/>
            <a:ext cx="2667019" cy="2014552"/>
          </a:xfrm>
          <a:prstGeom prst="rect">
            <a:avLst/>
          </a:prstGeom>
        </p:spPr>
      </p:pic>
      <p:pic>
        <p:nvPicPr>
          <p:cNvPr id="8" name="图片 7">
            <a:extLst>
              <a:ext uri="{FF2B5EF4-FFF2-40B4-BE49-F238E27FC236}">
                <a16:creationId xmlns:a16="http://schemas.microsoft.com/office/drawing/2014/main" id="{FB9B0235-D1B4-1FFA-3C0A-BCB5EE6E3038}"/>
              </a:ext>
            </a:extLst>
          </p:cNvPr>
          <p:cNvPicPr>
            <a:picLocks noChangeAspect="1"/>
          </p:cNvPicPr>
          <p:nvPr/>
        </p:nvPicPr>
        <p:blipFill>
          <a:blip r:embed="rId7"/>
          <a:stretch>
            <a:fillRect/>
          </a:stretch>
        </p:blipFill>
        <p:spPr>
          <a:xfrm>
            <a:off x="9387838" y="1622504"/>
            <a:ext cx="2690832" cy="2233629"/>
          </a:xfrm>
          <a:prstGeom prst="rect">
            <a:avLst/>
          </a:prstGeom>
        </p:spPr>
      </p:pic>
      <p:pic>
        <p:nvPicPr>
          <p:cNvPr id="13" name="图片 12">
            <a:extLst>
              <a:ext uri="{FF2B5EF4-FFF2-40B4-BE49-F238E27FC236}">
                <a16:creationId xmlns:a16="http://schemas.microsoft.com/office/drawing/2014/main" id="{409B0B43-56E7-1111-054C-FBCF049D7067}"/>
              </a:ext>
            </a:extLst>
          </p:cNvPr>
          <p:cNvPicPr>
            <a:picLocks noChangeAspect="1"/>
          </p:cNvPicPr>
          <p:nvPr/>
        </p:nvPicPr>
        <p:blipFill>
          <a:blip r:embed="rId8"/>
          <a:stretch>
            <a:fillRect/>
          </a:stretch>
        </p:blipFill>
        <p:spPr>
          <a:xfrm>
            <a:off x="9433082" y="3879485"/>
            <a:ext cx="2600344" cy="2195529"/>
          </a:xfrm>
          <a:prstGeom prst="rect">
            <a:avLst/>
          </a:prstGeom>
        </p:spPr>
      </p:pic>
      <p:pic>
        <p:nvPicPr>
          <p:cNvPr id="15" name="图片 14">
            <a:extLst>
              <a:ext uri="{FF2B5EF4-FFF2-40B4-BE49-F238E27FC236}">
                <a16:creationId xmlns:a16="http://schemas.microsoft.com/office/drawing/2014/main" id="{231A36DD-1CBE-2BC5-0DEA-D6281F341203}"/>
              </a:ext>
            </a:extLst>
          </p:cNvPr>
          <p:cNvPicPr>
            <a:picLocks noChangeAspect="1"/>
          </p:cNvPicPr>
          <p:nvPr/>
        </p:nvPicPr>
        <p:blipFill>
          <a:blip r:embed="rId9"/>
          <a:stretch>
            <a:fillRect/>
          </a:stretch>
        </p:blipFill>
        <p:spPr>
          <a:xfrm>
            <a:off x="6720818" y="3841385"/>
            <a:ext cx="2667019" cy="2419368"/>
          </a:xfrm>
          <a:prstGeom prst="rect">
            <a:avLst/>
          </a:prstGeom>
        </p:spPr>
      </p:pic>
    </p:spTree>
    <p:extLst>
      <p:ext uri="{BB962C8B-B14F-4D97-AF65-F5344CB8AC3E}">
        <p14:creationId xmlns:p14="http://schemas.microsoft.com/office/powerpoint/2010/main" val="8134860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9291B5-5BCE-1803-6209-7DE05A2B83DB}"/>
              </a:ext>
            </a:extLst>
          </p:cNvPr>
          <p:cNvSpPr>
            <a:spLocks noGrp="1"/>
          </p:cNvSpPr>
          <p:nvPr>
            <p:ph type="title"/>
          </p:nvPr>
        </p:nvSpPr>
        <p:spPr/>
        <p:txBody>
          <a:bodyPr/>
          <a:lstStyle/>
          <a:p>
            <a:r>
              <a:rPr lang="en-US" altLang="zh-CN"/>
              <a:t>HepAI</a:t>
            </a:r>
            <a:r>
              <a:rPr lang="zh-CN" altLang="en-US"/>
              <a:t>服务</a:t>
            </a:r>
          </a:p>
        </p:txBody>
      </p:sp>
      <p:sp>
        <p:nvSpPr>
          <p:cNvPr id="6" name="文本框 5">
            <a:extLst>
              <a:ext uri="{FF2B5EF4-FFF2-40B4-BE49-F238E27FC236}">
                <a16:creationId xmlns:a16="http://schemas.microsoft.com/office/drawing/2014/main" id="{17E95BF5-5CEC-2770-CD2D-9B0D1B87D4C6}"/>
              </a:ext>
            </a:extLst>
          </p:cNvPr>
          <p:cNvSpPr txBox="1"/>
          <p:nvPr/>
        </p:nvSpPr>
        <p:spPr>
          <a:xfrm>
            <a:off x="254438" y="1214727"/>
            <a:ext cx="10531618" cy="461665"/>
          </a:xfrm>
          <a:prstGeom prst="rect">
            <a:avLst/>
          </a:prstGeom>
          <a:noFill/>
        </p:spPr>
        <p:txBody>
          <a:bodyPr wrap="square">
            <a:spAutoFit/>
          </a:bodyPr>
          <a:lstStyle/>
          <a:p>
            <a:pPr marL="342900" indent="-342900">
              <a:buFont typeface="Arial" panose="020B0604020202020204" pitchFamily="34" charset="0"/>
              <a:buChar char="•"/>
            </a:pPr>
            <a:r>
              <a:rPr lang="zh-CN" altLang="en-US"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主要以</a:t>
            </a:r>
            <a:r>
              <a:rPr lang="zh-CN" altLang="en-US" sz="24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模型即服务</a:t>
            </a:r>
            <a:r>
              <a:rPr lang="en-US" altLang="zh-CN" sz="24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(Model as a</a:t>
            </a:r>
            <a:r>
              <a:rPr lang="zh-CN" altLang="en-US" sz="24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 </a:t>
            </a:r>
            <a:r>
              <a:rPr lang="en-US" altLang="zh-CN" sz="24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Service, MaaS)</a:t>
            </a:r>
            <a:r>
              <a:rPr lang="zh-CN" altLang="en-US"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方式提供</a:t>
            </a:r>
          </a:p>
        </p:txBody>
      </p:sp>
      <p:pic>
        <p:nvPicPr>
          <p:cNvPr id="10" name="图片 9">
            <a:extLst>
              <a:ext uri="{FF2B5EF4-FFF2-40B4-BE49-F238E27FC236}">
                <a16:creationId xmlns:a16="http://schemas.microsoft.com/office/drawing/2014/main" id="{31FF2BB3-6794-F84A-8223-0929DA6173D2}"/>
              </a:ext>
            </a:extLst>
          </p:cNvPr>
          <p:cNvPicPr>
            <a:picLocks noChangeAspect="1"/>
          </p:cNvPicPr>
          <p:nvPr/>
        </p:nvPicPr>
        <p:blipFill>
          <a:blip r:embed="rId3"/>
          <a:stretch>
            <a:fillRect/>
          </a:stretch>
        </p:blipFill>
        <p:spPr>
          <a:xfrm>
            <a:off x="0" y="2158964"/>
            <a:ext cx="12192000" cy="3762517"/>
          </a:xfrm>
          <a:prstGeom prst="rect">
            <a:avLst/>
          </a:prstGeom>
        </p:spPr>
      </p:pic>
    </p:spTree>
    <p:extLst>
      <p:ext uri="{BB962C8B-B14F-4D97-AF65-F5344CB8AC3E}">
        <p14:creationId xmlns:p14="http://schemas.microsoft.com/office/powerpoint/2010/main" val="19753540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6453A-673B-9C05-5936-82EF10C6545E}"/>
              </a:ext>
            </a:extLst>
          </p:cNvPr>
          <p:cNvSpPr>
            <a:spLocks noGrp="1"/>
          </p:cNvSpPr>
          <p:nvPr>
            <p:ph type="title"/>
          </p:nvPr>
        </p:nvSpPr>
        <p:spPr/>
        <p:txBody>
          <a:bodyPr/>
          <a:lstStyle/>
          <a:p>
            <a:r>
              <a:rPr kumimoji="1" lang="en-US" altLang="zh-CN"/>
              <a:t>HAI</a:t>
            </a:r>
            <a:r>
              <a:rPr kumimoji="1" lang="zh-CN" altLang="en-US"/>
              <a:t>平台的技术路线</a:t>
            </a:r>
            <a:br>
              <a:rPr kumimoji="1" lang="zh-CN" altLang="en-US"/>
            </a:br>
            <a:endParaRPr lang="zh-CN" altLang="en-US"/>
          </a:p>
        </p:txBody>
      </p:sp>
      <p:grpSp>
        <p:nvGrpSpPr>
          <p:cNvPr id="4" name="组合 3">
            <a:extLst>
              <a:ext uri="{FF2B5EF4-FFF2-40B4-BE49-F238E27FC236}">
                <a16:creationId xmlns:a16="http://schemas.microsoft.com/office/drawing/2014/main" id="{F5F972D1-E4E6-CC47-9373-DB9AC2288493}"/>
              </a:ext>
            </a:extLst>
          </p:cNvPr>
          <p:cNvGrpSpPr/>
          <p:nvPr/>
        </p:nvGrpSpPr>
        <p:grpSpPr>
          <a:xfrm>
            <a:off x="838200" y="5081379"/>
            <a:ext cx="2160000" cy="1702678"/>
            <a:chOff x="4959848" y="938444"/>
            <a:chExt cx="2160000" cy="1702678"/>
          </a:xfrm>
        </p:grpSpPr>
        <p:sp>
          <p:nvSpPr>
            <p:cNvPr id="5" name="文本框 4">
              <a:extLst>
                <a:ext uri="{FF2B5EF4-FFF2-40B4-BE49-F238E27FC236}">
                  <a16:creationId xmlns:a16="http://schemas.microsoft.com/office/drawing/2014/main" id="{A43700F5-CF07-1D7A-46DB-1C786F09771D}"/>
                </a:ext>
              </a:extLst>
            </p:cNvPr>
            <p:cNvSpPr txBox="1"/>
            <p:nvPr/>
          </p:nvSpPr>
          <p:spPr>
            <a:xfrm>
              <a:off x="4959848" y="938444"/>
              <a:ext cx="2160000" cy="400110"/>
            </a:xfrm>
            <a:prstGeom prst="rect">
              <a:avLst/>
            </a:prstGeom>
            <a:ln/>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kumimoji="1" lang="zh-CN" altLang="en-US" sz="2000" b="1" dirty="0">
                  <a:latin typeface="Microsoft YaHei" panose="020B0503020204020204" pitchFamily="34" charset="-122"/>
                  <a:ea typeface="Microsoft YaHei" panose="020B0503020204020204" pitchFamily="34" charset="-122"/>
                  <a:cs typeface="Times New Roman" panose="02020603050405020304" pitchFamily="18" charset="0"/>
                </a:rPr>
                <a:t>计算系统</a:t>
              </a:r>
            </a:p>
          </p:txBody>
        </p:sp>
        <p:pic>
          <p:nvPicPr>
            <p:cNvPr id="6" name="图片 5">
              <a:extLst>
                <a:ext uri="{FF2B5EF4-FFF2-40B4-BE49-F238E27FC236}">
                  <a16:creationId xmlns:a16="http://schemas.microsoft.com/office/drawing/2014/main" id="{DE366F9C-978B-5D6B-8F77-9E38C8EB31F7}"/>
                </a:ext>
              </a:extLst>
            </p:cNvPr>
            <p:cNvPicPr>
              <a:picLocks noChangeAspect="1"/>
            </p:cNvPicPr>
            <p:nvPr/>
          </p:nvPicPr>
          <p:blipFill>
            <a:blip r:embed="rId2"/>
            <a:stretch>
              <a:fillRect/>
            </a:stretch>
          </p:blipFill>
          <p:spPr>
            <a:xfrm>
              <a:off x="4959848" y="1468346"/>
              <a:ext cx="2129039" cy="1172776"/>
            </a:xfrm>
            <a:prstGeom prst="rect">
              <a:avLst/>
            </a:prstGeom>
          </p:spPr>
        </p:pic>
      </p:grpSp>
      <p:grpSp>
        <p:nvGrpSpPr>
          <p:cNvPr id="7" name="组合 6">
            <a:extLst>
              <a:ext uri="{FF2B5EF4-FFF2-40B4-BE49-F238E27FC236}">
                <a16:creationId xmlns:a16="http://schemas.microsoft.com/office/drawing/2014/main" id="{FADD0510-1A69-3767-D448-EDF69DB29093}"/>
              </a:ext>
            </a:extLst>
          </p:cNvPr>
          <p:cNvGrpSpPr/>
          <p:nvPr/>
        </p:nvGrpSpPr>
        <p:grpSpPr>
          <a:xfrm>
            <a:off x="3634058" y="5101299"/>
            <a:ext cx="2193168" cy="1714047"/>
            <a:chOff x="4952729" y="2991855"/>
            <a:chExt cx="2193168" cy="1714047"/>
          </a:xfrm>
        </p:grpSpPr>
        <p:sp>
          <p:nvSpPr>
            <p:cNvPr id="8" name="文本框 7">
              <a:extLst>
                <a:ext uri="{FF2B5EF4-FFF2-40B4-BE49-F238E27FC236}">
                  <a16:creationId xmlns:a16="http://schemas.microsoft.com/office/drawing/2014/main" id="{38658214-7149-74F8-A3BE-103CE93EA87A}"/>
                </a:ext>
              </a:extLst>
            </p:cNvPr>
            <p:cNvSpPr txBox="1"/>
            <p:nvPr/>
          </p:nvSpPr>
          <p:spPr>
            <a:xfrm>
              <a:off x="4985897" y="2991855"/>
              <a:ext cx="2160000" cy="400110"/>
            </a:xfrm>
            <a:prstGeom prst="rect">
              <a:avLst/>
            </a:prstGeom>
            <a:ln/>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kumimoji="1" lang="zh-CN" altLang="en-US" sz="2000" b="1" dirty="0">
                  <a:latin typeface="Microsoft YaHei" panose="020B0503020204020204" pitchFamily="34" charset="-122"/>
                  <a:ea typeface="Microsoft YaHei" panose="020B0503020204020204" pitchFamily="34" charset="-122"/>
                  <a:cs typeface="Times New Roman" panose="02020603050405020304" pitchFamily="18" charset="0"/>
                </a:rPr>
                <a:t>异构资源调度</a:t>
              </a:r>
            </a:p>
          </p:txBody>
        </p:sp>
        <p:pic>
          <p:nvPicPr>
            <p:cNvPr id="9" name="图片 8">
              <a:extLst>
                <a:ext uri="{FF2B5EF4-FFF2-40B4-BE49-F238E27FC236}">
                  <a16:creationId xmlns:a16="http://schemas.microsoft.com/office/drawing/2014/main" id="{AB541E71-845B-6023-9476-888D36EA3171}"/>
                </a:ext>
              </a:extLst>
            </p:cNvPr>
            <p:cNvPicPr>
              <a:picLocks noChangeAspect="1"/>
            </p:cNvPicPr>
            <p:nvPr/>
          </p:nvPicPr>
          <p:blipFill>
            <a:blip r:embed="rId3"/>
            <a:stretch>
              <a:fillRect/>
            </a:stretch>
          </p:blipFill>
          <p:spPr>
            <a:xfrm>
              <a:off x="4952729" y="3533193"/>
              <a:ext cx="2105301" cy="1172709"/>
            </a:xfrm>
            <a:prstGeom prst="rect">
              <a:avLst/>
            </a:prstGeom>
          </p:spPr>
        </p:pic>
      </p:grpSp>
      <p:grpSp>
        <p:nvGrpSpPr>
          <p:cNvPr id="10" name="组合 9">
            <a:extLst>
              <a:ext uri="{FF2B5EF4-FFF2-40B4-BE49-F238E27FC236}">
                <a16:creationId xmlns:a16="http://schemas.microsoft.com/office/drawing/2014/main" id="{FE2EAF49-17BA-436A-930A-22A1B06D1D76}"/>
              </a:ext>
            </a:extLst>
          </p:cNvPr>
          <p:cNvGrpSpPr/>
          <p:nvPr/>
        </p:nvGrpSpPr>
        <p:grpSpPr>
          <a:xfrm>
            <a:off x="8573538" y="1435590"/>
            <a:ext cx="3458053" cy="2287919"/>
            <a:chOff x="376668" y="4137306"/>
            <a:chExt cx="3458053" cy="2287919"/>
          </a:xfrm>
        </p:grpSpPr>
        <p:sp>
          <p:nvSpPr>
            <p:cNvPr id="11" name="文本框 10">
              <a:extLst>
                <a:ext uri="{FF2B5EF4-FFF2-40B4-BE49-F238E27FC236}">
                  <a16:creationId xmlns:a16="http://schemas.microsoft.com/office/drawing/2014/main" id="{89D17BC6-BB7C-D107-2BA6-229E247A3F10}"/>
                </a:ext>
              </a:extLst>
            </p:cNvPr>
            <p:cNvSpPr txBox="1"/>
            <p:nvPr/>
          </p:nvSpPr>
          <p:spPr>
            <a:xfrm>
              <a:off x="376668" y="4137306"/>
              <a:ext cx="2160000" cy="400110"/>
            </a:xfrm>
            <a:prstGeom prst="rect">
              <a:avLst/>
            </a:prstGeom>
            <a:ln/>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kumimoji="1" lang="zh-CN" altLang="en-US" sz="2000" b="1" dirty="0">
                  <a:latin typeface="Microsoft YaHei" panose="020B0503020204020204" pitchFamily="34" charset="-122"/>
                  <a:ea typeface="Microsoft YaHei" panose="020B0503020204020204" pitchFamily="34" charset="-122"/>
                  <a:cs typeface="Times New Roman" panose="02020603050405020304" pitchFamily="18" charset="0"/>
                </a:rPr>
                <a:t>算法统一接口</a:t>
              </a:r>
            </a:p>
          </p:txBody>
        </p:sp>
        <p:pic>
          <p:nvPicPr>
            <p:cNvPr id="12" name="图片 11">
              <a:extLst>
                <a:ext uri="{FF2B5EF4-FFF2-40B4-BE49-F238E27FC236}">
                  <a16:creationId xmlns:a16="http://schemas.microsoft.com/office/drawing/2014/main" id="{FBFDF728-AAB7-2C9A-DBEE-47B3966D3B5A}"/>
                </a:ext>
              </a:extLst>
            </p:cNvPr>
            <p:cNvPicPr>
              <a:picLocks noChangeAspect="1"/>
            </p:cNvPicPr>
            <p:nvPr/>
          </p:nvPicPr>
          <p:blipFill>
            <a:blip r:embed="rId4"/>
            <a:stretch>
              <a:fillRect/>
            </a:stretch>
          </p:blipFill>
          <p:spPr>
            <a:xfrm>
              <a:off x="386403" y="4698575"/>
              <a:ext cx="3448318" cy="1726650"/>
            </a:xfrm>
            <a:prstGeom prst="rect">
              <a:avLst/>
            </a:prstGeom>
          </p:spPr>
        </p:pic>
      </p:grpSp>
      <p:grpSp>
        <p:nvGrpSpPr>
          <p:cNvPr id="13" name="组合 12">
            <a:extLst>
              <a:ext uri="{FF2B5EF4-FFF2-40B4-BE49-F238E27FC236}">
                <a16:creationId xmlns:a16="http://schemas.microsoft.com/office/drawing/2014/main" id="{A6402896-1524-62A8-41F7-78C71ACB6022}"/>
              </a:ext>
            </a:extLst>
          </p:cNvPr>
          <p:cNvGrpSpPr/>
          <p:nvPr/>
        </p:nvGrpSpPr>
        <p:grpSpPr>
          <a:xfrm>
            <a:off x="1020752" y="1415023"/>
            <a:ext cx="2497255" cy="1602519"/>
            <a:chOff x="8186472" y="4088397"/>
            <a:chExt cx="2497255" cy="1602519"/>
          </a:xfrm>
        </p:grpSpPr>
        <p:sp>
          <p:nvSpPr>
            <p:cNvPr id="14" name="文本框 13">
              <a:extLst>
                <a:ext uri="{FF2B5EF4-FFF2-40B4-BE49-F238E27FC236}">
                  <a16:creationId xmlns:a16="http://schemas.microsoft.com/office/drawing/2014/main" id="{BBE01B9A-B757-2406-806D-C466BD9D4733}"/>
                </a:ext>
              </a:extLst>
            </p:cNvPr>
            <p:cNvSpPr txBox="1"/>
            <p:nvPr/>
          </p:nvSpPr>
          <p:spPr>
            <a:xfrm>
              <a:off x="8187399" y="4088397"/>
              <a:ext cx="2160000" cy="400110"/>
            </a:xfrm>
            <a:prstGeom prst="rect">
              <a:avLst/>
            </a:prstGeom>
            <a:ln/>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kumimoji="1" lang="zh-CN" altLang="en-US" sz="2000" b="1" dirty="0">
                  <a:latin typeface="Microsoft YaHei" panose="020B0503020204020204" pitchFamily="34" charset="-122"/>
                  <a:ea typeface="Microsoft YaHei" panose="020B0503020204020204" pitchFamily="34" charset="-122"/>
                  <a:cs typeface="Times New Roman" panose="02020603050405020304" pitchFamily="18" charset="0"/>
                </a:rPr>
                <a:t>数据集接口</a:t>
              </a:r>
            </a:p>
          </p:txBody>
        </p:sp>
        <p:pic>
          <p:nvPicPr>
            <p:cNvPr id="15" name="图片 14">
              <a:extLst>
                <a:ext uri="{FF2B5EF4-FFF2-40B4-BE49-F238E27FC236}">
                  <a16:creationId xmlns:a16="http://schemas.microsoft.com/office/drawing/2014/main" id="{C9A3A8D5-19A6-EE8D-6F06-60926C090A53}"/>
                </a:ext>
              </a:extLst>
            </p:cNvPr>
            <p:cNvPicPr>
              <a:picLocks noChangeAspect="1"/>
            </p:cNvPicPr>
            <p:nvPr/>
          </p:nvPicPr>
          <p:blipFill>
            <a:blip r:embed="rId5"/>
            <a:stretch>
              <a:fillRect/>
            </a:stretch>
          </p:blipFill>
          <p:spPr>
            <a:xfrm>
              <a:off x="8197134" y="4712103"/>
              <a:ext cx="2486593" cy="425787"/>
            </a:xfrm>
            <a:prstGeom prst="rect">
              <a:avLst/>
            </a:prstGeom>
          </p:spPr>
        </p:pic>
        <p:pic>
          <p:nvPicPr>
            <p:cNvPr id="16" name="图片 15">
              <a:extLst>
                <a:ext uri="{FF2B5EF4-FFF2-40B4-BE49-F238E27FC236}">
                  <a16:creationId xmlns:a16="http://schemas.microsoft.com/office/drawing/2014/main" id="{484EEA0D-3AFE-2007-7BF7-9160F4388774}"/>
                </a:ext>
              </a:extLst>
            </p:cNvPr>
            <p:cNvPicPr>
              <a:picLocks noChangeAspect="1"/>
            </p:cNvPicPr>
            <p:nvPr/>
          </p:nvPicPr>
          <p:blipFill>
            <a:blip r:embed="rId6"/>
            <a:stretch>
              <a:fillRect/>
            </a:stretch>
          </p:blipFill>
          <p:spPr>
            <a:xfrm>
              <a:off x="8186472" y="5298223"/>
              <a:ext cx="985823" cy="392693"/>
            </a:xfrm>
            <a:prstGeom prst="rect">
              <a:avLst/>
            </a:prstGeom>
          </p:spPr>
        </p:pic>
      </p:grpSp>
      <p:grpSp>
        <p:nvGrpSpPr>
          <p:cNvPr id="17" name="组合 16">
            <a:extLst>
              <a:ext uri="{FF2B5EF4-FFF2-40B4-BE49-F238E27FC236}">
                <a16:creationId xmlns:a16="http://schemas.microsoft.com/office/drawing/2014/main" id="{05581D10-BD5A-6918-2021-2E8689438A2F}"/>
              </a:ext>
            </a:extLst>
          </p:cNvPr>
          <p:cNvGrpSpPr/>
          <p:nvPr/>
        </p:nvGrpSpPr>
        <p:grpSpPr>
          <a:xfrm>
            <a:off x="6413538" y="5101299"/>
            <a:ext cx="2160000" cy="1699610"/>
            <a:chOff x="492689" y="4962340"/>
            <a:chExt cx="2160000" cy="1699610"/>
          </a:xfrm>
        </p:grpSpPr>
        <p:sp>
          <p:nvSpPr>
            <p:cNvPr id="18" name="文本框 17">
              <a:extLst>
                <a:ext uri="{FF2B5EF4-FFF2-40B4-BE49-F238E27FC236}">
                  <a16:creationId xmlns:a16="http://schemas.microsoft.com/office/drawing/2014/main" id="{071C1AAC-10B8-55B4-8BE5-332801CDF614}"/>
                </a:ext>
              </a:extLst>
            </p:cNvPr>
            <p:cNvSpPr txBox="1"/>
            <p:nvPr/>
          </p:nvSpPr>
          <p:spPr>
            <a:xfrm>
              <a:off x="492689" y="4962340"/>
              <a:ext cx="2160000" cy="400110"/>
            </a:xfrm>
            <a:prstGeom prst="rect">
              <a:avLst/>
            </a:prstGeom>
            <a:ln/>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kumimoji="1" lang="zh-CN" altLang="en-US" sz="2000" b="1" dirty="0">
                  <a:latin typeface="Microsoft YaHei" panose="020B0503020204020204" pitchFamily="34" charset="-122"/>
                  <a:ea typeface="Microsoft YaHei" panose="020B0503020204020204" pitchFamily="34" charset="-122"/>
                  <a:cs typeface="Times New Roman" panose="02020603050405020304" pitchFamily="18" charset="0"/>
                </a:rPr>
                <a:t>高效开发环境</a:t>
              </a:r>
            </a:p>
          </p:txBody>
        </p:sp>
        <p:pic>
          <p:nvPicPr>
            <p:cNvPr id="19" name="图片 18">
              <a:extLst>
                <a:ext uri="{FF2B5EF4-FFF2-40B4-BE49-F238E27FC236}">
                  <a16:creationId xmlns:a16="http://schemas.microsoft.com/office/drawing/2014/main" id="{D439A412-6F40-B9B6-32CE-54670C33738C}"/>
                </a:ext>
              </a:extLst>
            </p:cNvPr>
            <p:cNvPicPr>
              <a:picLocks noChangeAspect="1"/>
            </p:cNvPicPr>
            <p:nvPr/>
          </p:nvPicPr>
          <p:blipFill>
            <a:blip r:embed="rId7"/>
            <a:stretch>
              <a:fillRect/>
            </a:stretch>
          </p:blipFill>
          <p:spPr>
            <a:xfrm>
              <a:off x="1974488" y="6103866"/>
              <a:ext cx="649166" cy="541232"/>
            </a:xfrm>
            <a:prstGeom prst="rect">
              <a:avLst/>
            </a:prstGeom>
          </p:spPr>
          <p:style>
            <a:lnRef idx="0">
              <a:schemeClr val="accent5"/>
            </a:lnRef>
            <a:fillRef idx="3">
              <a:schemeClr val="accent5"/>
            </a:fillRef>
            <a:effectRef idx="3">
              <a:schemeClr val="accent5"/>
            </a:effectRef>
            <a:fontRef idx="minor">
              <a:schemeClr val="lt1"/>
            </a:fontRef>
          </p:style>
        </p:pic>
        <p:pic>
          <p:nvPicPr>
            <p:cNvPr id="20" name="图片 19">
              <a:extLst>
                <a:ext uri="{FF2B5EF4-FFF2-40B4-BE49-F238E27FC236}">
                  <a16:creationId xmlns:a16="http://schemas.microsoft.com/office/drawing/2014/main" id="{DDD2C6CE-0F44-A5A6-21FB-118DE1603EC2}"/>
                </a:ext>
              </a:extLst>
            </p:cNvPr>
            <p:cNvPicPr>
              <a:picLocks noChangeAspect="1"/>
            </p:cNvPicPr>
            <p:nvPr/>
          </p:nvPicPr>
          <p:blipFill>
            <a:blip r:embed="rId8"/>
            <a:stretch>
              <a:fillRect/>
            </a:stretch>
          </p:blipFill>
          <p:spPr>
            <a:xfrm>
              <a:off x="1677611" y="5481204"/>
              <a:ext cx="972930" cy="541232"/>
            </a:xfrm>
            <a:prstGeom prst="rect">
              <a:avLst/>
            </a:prstGeom>
          </p:spPr>
          <p:style>
            <a:lnRef idx="0">
              <a:schemeClr val="accent5"/>
            </a:lnRef>
            <a:fillRef idx="3">
              <a:schemeClr val="accent5"/>
            </a:fillRef>
            <a:effectRef idx="3">
              <a:schemeClr val="accent5"/>
            </a:effectRef>
            <a:fontRef idx="minor">
              <a:schemeClr val="lt1"/>
            </a:fontRef>
          </p:style>
        </p:pic>
        <p:pic>
          <p:nvPicPr>
            <p:cNvPr id="21" name="图片 20">
              <a:extLst>
                <a:ext uri="{FF2B5EF4-FFF2-40B4-BE49-F238E27FC236}">
                  <a16:creationId xmlns:a16="http://schemas.microsoft.com/office/drawing/2014/main" id="{6E6E4B07-C8ED-8346-CE64-C269BE2161B2}"/>
                </a:ext>
              </a:extLst>
            </p:cNvPr>
            <p:cNvPicPr>
              <a:picLocks noChangeAspect="1"/>
            </p:cNvPicPr>
            <p:nvPr/>
          </p:nvPicPr>
          <p:blipFill>
            <a:blip r:embed="rId9"/>
            <a:stretch>
              <a:fillRect/>
            </a:stretch>
          </p:blipFill>
          <p:spPr>
            <a:xfrm>
              <a:off x="526177" y="6117177"/>
              <a:ext cx="1382215" cy="544773"/>
            </a:xfrm>
            <a:prstGeom prst="rect">
              <a:avLst/>
            </a:prstGeom>
          </p:spPr>
          <p:style>
            <a:lnRef idx="0">
              <a:schemeClr val="accent5"/>
            </a:lnRef>
            <a:fillRef idx="3">
              <a:schemeClr val="accent5"/>
            </a:fillRef>
            <a:effectRef idx="3">
              <a:schemeClr val="accent5"/>
            </a:effectRef>
            <a:fontRef idx="minor">
              <a:schemeClr val="lt1"/>
            </a:fontRef>
          </p:style>
        </p:pic>
      </p:grpSp>
      <p:grpSp>
        <p:nvGrpSpPr>
          <p:cNvPr id="22" name="组合 21">
            <a:extLst>
              <a:ext uri="{FF2B5EF4-FFF2-40B4-BE49-F238E27FC236}">
                <a16:creationId xmlns:a16="http://schemas.microsoft.com/office/drawing/2014/main" id="{AAE7FD7B-A945-C761-A845-F0CBBC0CE4CB}"/>
              </a:ext>
            </a:extLst>
          </p:cNvPr>
          <p:cNvGrpSpPr/>
          <p:nvPr/>
        </p:nvGrpSpPr>
        <p:grpSpPr>
          <a:xfrm>
            <a:off x="4585800" y="968042"/>
            <a:ext cx="2710983" cy="761635"/>
            <a:chOff x="8272051" y="2543958"/>
            <a:chExt cx="2710983" cy="761635"/>
          </a:xfrm>
        </p:grpSpPr>
        <p:sp>
          <p:nvSpPr>
            <p:cNvPr id="23" name="文本框 22">
              <a:extLst>
                <a:ext uri="{FF2B5EF4-FFF2-40B4-BE49-F238E27FC236}">
                  <a16:creationId xmlns:a16="http://schemas.microsoft.com/office/drawing/2014/main" id="{4A52E280-0020-CE8D-90B9-1CFBFB43CB25}"/>
                </a:ext>
              </a:extLst>
            </p:cNvPr>
            <p:cNvSpPr txBox="1"/>
            <p:nvPr/>
          </p:nvSpPr>
          <p:spPr>
            <a:xfrm>
              <a:off x="8272051" y="2543958"/>
              <a:ext cx="2160000" cy="400110"/>
            </a:xfrm>
            <a:prstGeom prst="rect">
              <a:avLst/>
            </a:prstGeom>
            <a:ln/>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kumimoji="1" lang="zh-CN" altLang="en-US" sz="2000" b="1">
                  <a:latin typeface="Microsoft YaHei" panose="020B0503020204020204" pitchFamily="34" charset="-122"/>
                  <a:ea typeface="Microsoft YaHei" panose="020B0503020204020204" pitchFamily="34" charset="-122"/>
                  <a:cs typeface="Times New Roman" panose="02020603050405020304" pitchFamily="18" charset="0"/>
                </a:rPr>
                <a:t>软件界面</a:t>
              </a:r>
              <a:endParaRPr kumimoji="1" lang="zh-CN" altLang="en-US" sz="2000" b="1" dirty="0">
                <a:latin typeface="Microsoft YaHei" panose="020B0503020204020204" pitchFamily="34" charset="-122"/>
                <a:ea typeface="Microsoft YaHei" panose="020B0503020204020204" pitchFamily="34" charset="-122"/>
                <a:cs typeface="Times New Roman" panose="02020603050405020304" pitchFamily="18" charset="0"/>
              </a:endParaRPr>
            </a:p>
          </p:txBody>
        </p:sp>
        <p:pic>
          <p:nvPicPr>
            <p:cNvPr id="24" name="图片 23">
              <a:extLst>
                <a:ext uri="{FF2B5EF4-FFF2-40B4-BE49-F238E27FC236}">
                  <a16:creationId xmlns:a16="http://schemas.microsoft.com/office/drawing/2014/main" id="{EB34E0D1-E806-9E3C-F9B7-3CED40CB501E}"/>
                </a:ext>
              </a:extLst>
            </p:cNvPr>
            <p:cNvPicPr>
              <a:picLocks noChangeAspect="1"/>
            </p:cNvPicPr>
            <p:nvPr/>
          </p:nvPicPr>
          <p:blipFill>
            <a:blip r:embed="rId10"/>
            <a:stretch>
              <a:fillRect/>
            </a:stretch>
          </p:blipFill>
          <p:spPr>
            <a:xfrm>
              <a:off x="10558877" y="2830974"/>
              <a:ext cx="424157" cy="474619"/>
            </a:xfrm>
            <a:prstGeom prst="rect">
              <a:avLst/>
            </a:prstGeom>
          </p:spPr>
        </p:pic>
      </p:grpSp>
      <p:grpSp>
        <p:nvGrpSpPr>
          <p:cNvPr id="25" name="组合 24">
            <a:extLst>
              <a:ext uri="{FF2B5EF4-FFF2-40B4-BE49-F238E27FC236}">
                <a16:creationId xmlns:a16="http://schemas.microsoft.com/office/drawing/2014/main" id="{3652EAFA-8923-2F20-E988-C55EA7427A7B}"/>
              </a:ext>
            </a:extLst>
          </p:cNvPr>
          <p:cNvGrpSpPr/>
          <p:nvPr/>
        </p:nvGrpSpPr>
        <p:grpSpPr>
          <a:xfrm>
            <a:off x="9023255" y="5101299"/>
            <a:ext cx="2160001" cy="1126393"/>
            <a:chOff x="3908761" y="4058426"/>
            <a:chExt cx="2160001" cy="1126393"/>
          </a:xfrm>
        </p:grpSpPr>
        <p:sp>
          <p:nvSpPr>
            <p:cNvPr id="26" name="文本框 25">
              <a:extLst>
                <a:ext uri="{FF2B5EF4-FFF2-40B4-BE49-F238E27FC236}">
                  <a16:creationId xmlns:a16="http://schemas.microsoft.com/office/drawing/2014/main" id="{4DF22E3E-0C6F-72FF-80F3-3D6255304CBD}"/>
                </a:ext>
              </a:extLst>
            </p:cNvPr>
            <p:cNvSpPr txBox="1"/>
            <p:nvPr/>
          </p:nvSpPr>
          <p:spPr>
            <a:xfrm>
              <a:off x="3908762" y="4058426"/>
              <a:ext cx="2160000" cy="400110"/>
            </a:xfrm>
            <a:prstGeom prst="rect">
              <a:avLst/>
            </a:prstGeom>
            <a:ln/>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kumimoji="1" lang="zh-CN" altLang="en-US" sz="2000" b="1" dirty="0">
                  <a:latin typeface="Microsoft YaHei" panose="020B0503020204020204" pitchFamily="34" charset="-122"/>
                  <a:ea typeface="Microsoft YaHei" panose="020B0503020204020204" pitchFamily="34" charset="-122"/>
                  <a:cs typeface="Times New Roman" panose="02020603050405020304" pitchFamily="18" charset="0"/>
                </a:rPr>
                <a:t>代码托管</a:t>
              </a:r>
            </a:p>
          </p:txBody>
        </p:sp>
        <p:pic>
          <p:nvPicPr>
            <p:cNvPr id="27" name="图片 26">
              <a:extLst>
                <a:ext uri="{FF2B5EF4-FFF2-40B4-BE49-F238E27FC236}">
                  <a16:creationId xmlns:a16="http://schemas.microsoft.com/office/drawing/2014/main" id="{A1FC4AD8-3928-296F-965A-883DA9DFD341}"/>
                </a:ext>
              </a:extLst>
            </p:cNvPr>
            <p:cNvPicPr>
              <a:picLocks noChangeAspect="1"/>
            </p:cNvPicPr>
            <p:nvPr/>
          </p:nvPicPr>
          <p:blipFill>
            <a:blip r:embed="rId11"/>
            <a:stretch>
              <a:fillRect/>
            </a:stretch>
          </p:blipFill>
          <p:spPr>
            <a:xfrm>
              <a:off x="3908761" y="4596021"/>
              <a:ext cx="1558051" cy="588798"/>
            </a:xfrm>
            <a:prstGeom prst="rect">
              <a:avLst/>
            </a:prstGeom>
          </p:spPr>
        </p:pic>
      </p:grpSp>
      <p:grpSp>
        <p:nvGrpSpPr>
          <p:cNvPr id="28" name="组合 27">
            <a:extLst>
              <a:ext uri="{FF2B5EF4-FFF2-40B4-BE49-F238E27FC236}">
                <a16:creationId xmlns:a16="http://schemas.microsoft.com/office/drawing/2014/main" id="{4C1E0D6B-E743-ED91-5A02-3BC44F1D765D}"/>
              </a:ext>
            </a:extLst>
          </p:cNvPr>
          <p:cNvGrpSpPr/>
          <p:nvPr/>
        </p:nvGrpSpPr>
        <p:grpSpPr>
          <a:xfrm>
            <a:off x="4000110" y="1756479"/>
            <a:ext cx="4041165" cy="2973965"/>
            <a:chOff x="243965" y="840324"/>
            <a:chExt cx="4041165" cy="2973965"/>
          </a:xfrm>
        </p:grpSpPr>
        <p:sp>
          <p:nvSpPr>
            <p:cNvPr id="29" name="文本框 28">
              <a:extLst>
                <a:ext uri="{FF2B5EF4-FFF2-40B4-BE49-F238E27FC236}">
                  <a16:creationId xmlns:a16="http://schemas.microsoft.com/office/drawing/2014/main" id="{6D61D92F-1580-E265-036B-A3E0AD80FD7E}"/>
                </a:ext>
              </a:extLst>
            </p:cNvPr>
            <p:cNvSpPr txBox="1"/>
            <p:nvPr/>
          </p:nvSpPr>
          <p:spPr>
            <a:xfrm>
              <a:off x="403906" y="938444"/>
              <a:ext cx="2160000" cy="400110"/>
            </a:xfrm>
            <a:prstGeom prst="rect">
              <a:avLst/>
            </a:prstGeom>
            <a:ln/>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kumimoji="1" lang="en-US" altLang="zh-CN" sz="2000" b="1">
                  <a:latin typeface="Microsoft YaHei" panose="020B0503020204020204" pitchFamily="34" charset="-122"/>
                  <a:ea typeface="Microsoft YaHei" panose="020B0503020204020204" pitchFamily="34" charset="-122"/>
                  <a:cs typeface="Times New Roman" panose="02020603050405020304" pitchFamily="18" charset="0"/>
                </a:rPr>
                <a:t>HepAI</a:t>
              </a:r>
              <a:r>
                <a:rPr kumimoji="1" lang="zh-CN" altLang="en-US" sz="2000" b="1" dirty="0">
                  <a:latin typeface="Microsoft YaHei" panose="020B0503020204020204" pitchFamily="34" charset="-122"/>
                  <a:ea typeface="Microsoft YaHei" panose="020B0503020204020204" pitchFamily="34" charset="-122"/>
                  <a:cs typeface="Times New Roman" panose="02020603050405020304" pitchFamily="18" charset="0"/>
                </a:rPr>
                <a:t>软件框架</a:t>
              </a:r>
            </a:p>
          </p:txBody>
        </p:sp>
        <p:pic>
          <p:nvPicPr>
            <p:cNvPr id="30" name="图片 29">
              <a:extLst>
                <a:ext uri="{FF2B5EF4-FFF2-40B4-BE49-F238E27FC236}">
                  <a16:creationId xmlns:a16="http://schemas.microsoft.com/office/drawing/2014/main" id="{EE8025BB-8820-FD13-E280-AF161B0B6FE4}"/>
                </a:ext>
              </a:extLst>
            </p:cNvPr>
            <p:cNvPicPr>
              <a:picLocks noChangeAspect="1"/>
            </p:cNvPicPr>
            <p:nvPr/>
          </p:nvPicPr>
          <p:blipFill>
            <a:blip r:embed="rId12"/>
            <a:stretch>
              <a:fillRect/>
            </a:stretch>
          </p:blipFill>
          <p:spPr>
            <a:xfrm>
              <a:off x="376668" y="1571703"/>
              <a:ext cx="3678767" cy="2188800"/>
            </a:xfrm>
            <a:prstGeom prst="rect">
              <a:avLst/>
            </a:prstGeom>
            <a:ln>
              <a:solidFill>
                <a:schemeClr val="accent1">
                  <a:lumMod val="75000"/>
                </a:schemeClr>
              </a:solidFill>
            </a:ln>
          </p:spPr>
        </p:pic>
        <p:sp>
          <p:nvSpPr>
            <p:cNvPr id="31" name="矩形 30">
              <a:extLst>
                <a:ext uri="{FF2B5EF4-FFF2-40B4-BE49-F238E27FC236}">
                  <a16:creationId xmlns:a16="http://schemas.microsoft.com/office/drawing/2014/main" id="{28C38EF9-7D1D-5933-FC80-B465972FDC71}"/>
                </a:ext>
              </a:extLst>
            </p:cNvPr>
            <p:cNvSpPr/>
            <p:nvPr/>
          </p:nvSpPr>
          <p:spPr>
            <a:xfrm>
              <a:off x="243965" y="840324"/>
              <a:ext cx="4041165" cy="2973965"/>
            </a:xfrm>
            <a:prstGeom prst="rect">
              <a:avLst/>
            </a:prstGeom>
            <a:noFill/>
            <a:ln w="222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2" name="文本框 31">
              <a:extLst>
                <a:ext uri="{FF2B5EF4-FFF2-40B4-BE49-F238E27FC236}">
                  <a16:creationId xmlns:a16="http://schemas.microsoft.com/office/drawing/2014/main" id="{89B4397D-B062-B5B0-E140-19A4984D7007}"/>
                </a:ext>
              </a:extLst>
            </p:cNvPr>
            <p:cNvSpPr txBox="1"/>
            <p:nvPr/>
          </p:nvSpPr>
          <p:spPr>
            <a:xfrm>
              <a:off x="2677249" y="928353"/>
              <a:ext cx="858201" cy="432234"/>
            </a:xfrm>
            <a:prstGeom prst="rect">
              <a:avLst/>
            </a:prstGeom>
            <a:noFill/>
            <a:ln>
              <a:noFill/>
            </a:ln>
          </p:spPr>
          <p:txBody>
            <a:bodyPr wrap="square" rtlCol="0">
              <a:spAutoFit/>
            </a:bodyPr>
            <a:lstStyle/>
            <a:p>
              <a:pPr>
                <a:lnSpc>
                  <a:spcPts val="2880"/>
                </a:lnSpc>
              </a:pPr>
              <a:r>
                <a:rPr kumimoji="1" lang="zh-CN" altLang="en-US" sz="2000" b="1"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核心</a:t>
              </a:r>
              <a:endParaRPr kumimoji="1" lang="en-US" altLang="zh-CN" sz="2000" b="1"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grpSp>
      <p:sp>
        <p:nvSpPr>
          <p:cNvPr id="33" name="灯片编号占位符 10">
            <a:extLst>
              <a:ext uri="{FF2B5EF4-FFF2-40B4-BE49-F238E27FC236}">
                <a16:creationId xmlns:a16="http://schemas.microsoft.com/office/drawing/2014/main" id="{F193C26D-F6B4-9FE8-6EC5-1A6EDC391BF2}"/>
              </a:ext>
            </a:extLst>
          </p:cNvPr>
          <p:cNvSpPr>
            <a:spLocks noGrp="1"/>
          </p:cNvSpPr>
          <p:nvPr>
            <p:ph type="sldNum" sz="quarter" idx="12"/>
          </p:nvPr>
        </p:nvSpPr>
        <p:spPr>
          <a:xfrm>
            <a:off x="8610600" y="6356350"/>
            <a:ext cx="2743200" cy="365125"/>
          </a:xfrm>
        </p:spPr>
        <p:txBody>
          <a:bodyPr/>
          <a:lstStyle/>
          <a:p>
            <a:fld id="{26854814-3F5C-D042-91EA-AE4DD6E22528}" type="slidenum">
              <a:rPr kumimoji="1" lang="zh-CN" altLang="en-US" smtClean="0"/>
              <a:t>46</a:t>
            </a:fld>
            <a:endParaRPr kumimoji="1" lang="zh-CN" altLang="en-US"/>
          </a:p>
        </p:txBody>
      </p:sp>
      <p:sp>
        <p:nvSpPr>
          <p:cNvPr id="34" name="右箭头 35">
            <a:extLst>
              <a:ext uri="{FF2B5EF4-FFF2-40B4-BE49-F238E27FC236}">
                <a16:creationId xmlns:a16="http://schemas.microsoft.com/office/drawing/2014/main" id="{CC09AE96-DEDB-ECDC-2519-D47D18AFE7BF}"/>
              </a:ext>
            </a:extLst>
          </p:cNvPr>
          <p:cNvSpPr/>
          <p:nvPr/>
        </p:nvSpPr>
        <p:spPr>
          <a:xfrm rot="16200000">
            <a:off x="5040914" y="4762298"/>
            <a:ext cx="228025" cy="382245"/>
          </a:xfrm>
          <a:prstGeom prst="right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kumimoji="1" lang="zh-CN" altLang="en-US"/>
          </a:p>
        </p:txBody>
      </p:sp>
      <p:sp>
        <p:nvSpPr>
          <p:cNvPr id="35" name="右箭头 36">
            <a:extLst>
              <a:ext uri="{FF2B5EF4-FFF2-40B4-BE49-F238E27FC236}">
                <a16:creationId xmlns:a16="http://schemas.microsoft.com/office/drawing/2014/main" id="{1622903B-9A30-5D25-232B-44B610ED8927}"/>
              </a:ext>
            </a:extLst>
          </p:cNvPr>
          <p:cNvSpPr/>
          <p:nvPr/>
        </p:nvSpPr>
        <p:spPr>
          <a:xfrm rot="16200000">
            <a:off x="6920055" y="4774765"/>
            <a:ext cx="230983" cy="382246"/>
          </a:xfrm>
          <a:prstGeom prst="right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kumimoji="1" lang="zh-CN" altLang="en-US"/>
          </a:p>
        </p:txBody>
      </p:sp>
      <p:sp>
        <p:nvSpPr>
          <p:cNvPr id="36" name="右箭头 37">
            <a:extLst>
              <a:ext uri="{FF2B5EF4-FFF2-40B4-BE49-F238E27FC236}">
                <a16:creationId xmlns:a16="http://schemas.microsoft.com/office/drawing/2014/main" id="{AC5388A7-CDD2-8D90-55D2-519A9FCB3566}"/>
              </a:ext>
            </a:extLst>
          </p:cNvPr>
          <p:cNvSpPr/>
          <p:nvPr/>
        </p:nvSpPr>
        <p:spPr>
          <a:xfrm rot="11536082">
            <a:off x="8503610" y="4630024"/>
            <a:ext cx="328511" cy="345441"/>
          </a:xfrm>
          <a:prstGeom prst="right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kumimoji="1" lang="zh-CN" altLang="en-US"/>
          </a:p>
        </p:txBody>
      </p:sp>
      <p:sp>
        <p:nvSpPr>
          <p:cNvPr id="37" name="右箭头 40">
            <a:extLst>
              <a:ext uri="{FF2B5EF4-FFF2-40B4-BE49-F238E27FC236}">
                <a16:creationId xmlns:a16="http://schemas.microsoft.com/office/drawing/2014/main" id="{2CF5363F-F54D-650C-90D7-CF3910C154D2}"/>
              </a:ext>
            </a:extLst>
          </p:cNvPr>
          <p:cNvSpPr/>
          <p:nvPr/>
        </p:nvSpPr>
        <p:spPr>
          <a:xfrm rot="20570738">
            <a:off x="3240303" y="4574599"/>
            <a:ext cx="294140" cy="343074"/>
          </a:xfrm>
          <a:prstGeom prst="right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kumimoji="1" lang="zh-CN" altLang="en-US"/>
          </a:p>
        </p:txBody>
      </p:sp>
      <p:sp>
        <p:nvSpPr>
          <p:cNvPr id="38" name="矩形 37">
            <a:extLst>
              <a:ext uri="{FF2B5EF4-FFF2-40B4-BE49-F238E27FC236}">
                <a16:creationId xmlns:a16="http://schemas.microsoft.com/office/drawing/2014/main" id="{8B735575-EC3D-D37F-5E06-C375B681CC4B}"/>
              </a:ext>
            </a:extLst>
          </p:cNvPr>
          <p:cNvSpPr/>
          <p:nvPr/>
        </p:nvSpPr>
        <p:spPr>
          <a:xfrm>
            <a:off x="6835690" y="858458"/>
            <a:ext cx="1233928" cy="461665"/>
          </a:xfrm>
          <a:prstGeom prst="rect">
            <a:avLst/>
          </a:prstGeom>
          <a:noFill/>
        </p:spPr>
        <p:txBody>
          <a:bodyPr wrap="none" lIns="91440" tIns="45720" rIns="91440" bIns="45720">
            <a:spAutoFit/>
          </a:bodyPr>
          <a:lstStyle/>
          <a:p>
            <a:pPr algn="ctr"/>
            <a:r>
              <a:rPr lang="en-US" altLang="zh-CN" sz="2400" b="1">
                <a:ln w="9525">
                  <a:solidFill>
                    <a:schemeClr val="bg1"/>
                  </a:solidFill>
                  <a:prstDash val="solid"/>
                </a:ln>
                <a:solidFill>
                  <a:schemeClr val="accent6">
                    <a:lumMod val="75000"/>
                  </a:schemeClr>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WebUI</a:t>
            </a:r>
            <a:endParaRPr lang="zh-CN" altLang="en-US" sz="2400" b="1">
              <a:ln w="9525">
                <a:solidFill>
                  <a:schemeClr val="bg1"/>
                </a:solidFill>
                <a:prstDash val="solid"/>
              </a:ln>
              <a:solidFill>
                <a:schemeClr val="accent6">
                  <a:lumMod val="75000"/>
                </a:schemeClr>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pic>
        <p:nvPicPr>
          <p:cNvPr id="39" name="图片 38">
            <a:extLst>
              <a:ext uri="{FF2B5EF4-FFF2-40B4-BE49-F238E27FC236}">
                <a16:creationId xmlns:a16="http://schemas.microsoft.com/office/drawing/2014/main" id="{3FC8A628-0A5C-761A-E9E7-E8F03AE9A49C}"/>
              </a:ext>
            </a:extLst>
          </p:cNvPr>
          <p:cNvPicPr>
            <a:picLocks noChangeAspect="1"/>
          </p:cNvPicPr>
          <p:nvPr/>
        </p:nvPicPr>
        <p:blipFill>
          <a:blip r:embed="rId13"/>
          <a:stretch>
            <a:fillRect/>
          </a:stretch>
        </p:blipFill>
        <p:spPr>
          <a:xfrm>
            <a:off x="6439509" y="5611281"/>
            <a:ext cx="891753" cy="559938"/>
          </a:xfrm>
          <a:prstGeom prst="rect">
            <a:avLst/>
          </a:prstGeom>
          <a:effectLst>
            <a:outerShdw blurRad="50800" dist="38100" dir="2700000" algn="tl" rotWithShape="0">
              <a:prstClr val="black">
                <a:alpha val="40000"/>
              </a:prstClr>
            </a:outerShdw>
          </a:effectLst>
        </p:spPr>
      </p:pic>
      <p:sp>
        <p:nvSpPr>
          <p:cNvPr id="40" name="箭头: 上下 39">
            <a:extLst>
              <a:ext uri="{FF2B5EF4-FFF2-40B4-BE49-F238E27FC236}">
                <a16:creationId xmlns:a16="http://schemas.microsoft.com/office/drawing/2014/main" id="{61F6A390-95B9-96F9-9C89-A3267E57DEDB}"/>
              </a:ext>
            </a:extLst>
          </p:cNvPr>
          <p:cNvSpPr/>
          <p:nvPr/>
        </p:nvSpPr>
        <p:spPr>
          <a:xfrm rot="17586972">
            <a:off x="3620478" y="2456640"/>
            <a:ext cx="184724" cy="305638"/>
          </a:xfrm>
          <a:prstGeom prst="up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zh-CN" altLang="en-US"/>
          </a:p>
        </p:txBody>
      </p:sp>
      <p:sp>
        <p:nvSpPr>
          <p:cNvPr id="41" name="箭头: 上下 40">
            <a:extLst>
              <a:ext uri="{FF2B5EF4-FFF2-40B4-BE49-F238E27FC236}">
                <a16:creationId xmlns:a16="http://schemas.microsoft.com/office/drawing/2014/main" id="{F365E983-C4CC-1A87-9B9B-75008C60E9FF}"/>
              </a:ext>
            </a:extLst>
          </p:cNvPr>
          <p:cNvSpPr/>
          <p:nvPr/>
        </p:nvSpPr>
        <p:spPr>
          <a:xfrm rot="4005333">
            <a:off x="8236236" y="2409016"/>
            <a:ext cx="184724" cy="305638"/>
          </a:xfrm>
          <a:prstGeom prst="up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zh-CN" altLang="en-US"/>
          </a:p>
        </p:txBody>
      </p:sp>
      <p:sp>
        <p:nvSpPr>
          <p:cNvPr id="42" name="箭头: 上下 41">
            <a:extLst>
              <a:ext uri="{FF2B5EF4-FFF2-40B4-BE49-F238E27FC236}">
                <a16:creationId xmlns:a16="http://schemas.microsoft.com/office/drawing/2014/main" id="{E44AEF30-541D-BAB9-7691-01CCB271C11E}"/>
              </a:ext>
            </a:extLst>
          </p:cNvPr>
          <p:cNvSpPr/>
          <p:nvPr/>
        </p:nvSpPr>
        <p:spPr>
          <a:xfrm>
            <a:off x="5548845" y="1435590"/>
            <a:ext cx="184724" cy="305638"/>
          </a:xfrm>
          <a:prstGeom prst="upDownArrow">
            <a:avLst>
              <a:gd name="adj1" fmla="val 33361"/>
              <a:gd name="adj2" fmla="val 50000"/>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480582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37177F-BB8D-697C-CD42-C8F840F8FB6D}"/>
              </a:ext>
            </a:extLst>
          </p:cNvPr>
          <p:cNvSpPr>
            <a:spLocks noGrp="1"/>
          </p:cNvSpPr>
          <p:nvPr>
            <p:ph type="title"/>
          </p:nvPr>
        </p:nvSpPr>
        <p:spPr/>
        <p:txBody>
          <a:bodyPr/>
          <a:lstStyle/>
          <a:p>
            <a:r>
              <a:rPr kumimoji="1" lang="en-US" altLang="zh-CN"/>
              <a:t>HepAI</a:t>
            </a:r>
            <a:r>
              <a:rPr kumimoji="1" lang="zh-CN" altLang="en-US"/>
              <a:t>分布式数据标注</a:t>
            </a:r>
            <a:r>
              <a:rPr kumimoji="1" lang="en-US" altLang="zh-CN"/>
              <a:t>/</a:t>
            </a:r>
            <a:r>
              <a:rPr kumimoji="1" lang="zh-CN" altLang="en-US"/>
              <a:t>模型部署模块</a:t>
            </a:r>
            <a:endParaRPr lang="zh-CN" altLang="en-US"/>
          </a:p>
        </p:txBody>
      </p:sp>
      <p:sp>
        <p:nvSpPr>
          <p:cNvPr id="36" name="圆角矩形 4">
            <a:extLst>
              <a:ext uri="{FF2B5EF4-FFF2-40B4-BE49-F238E27FC236}">
                <a16:creationId xmlns:a16="http://schemas.microsoft.com/office/drawing/2014/main" id="{DC65DEDD-F3B1-6A6E-52FF-2B2AB315674E}"/>
              </a:ext>
            </a:extLst>
          </p:cNvPr>
          <p:cNvSpPr/>
          <p:nvPr/>
        </p:nvSpPr>
        <p:spPr>
          <a:xfrm>
            <a:off x="2641089" y="2397561"/>
            <a:ext cx="1728192" cy="508630"/>
          </a:xfrm>
          <a:prstGeom prst="roundRect">
            <a:avLst/>
          </a:prstGeom>
          <a:solidFill>
            <a:srgbClr val="00B0F0">
              <a:alpha val="23000"/>
            </a:srgbClr>
          </a:solidFill>
          <a:ln w="12700">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zh-CN" altLang="en-US"/>
              <a:t>云端</a:t>
            </a:r>
            <a:r>
              <a:rPr kumimoji="1" lang="en-US" altLang="zh-CN"/>
              <a:t>Controller</a:t>
            </a:r>
            <a:endParaRPr kumimoji="1" lang="zh-CN" altLang="en-US"/>
          </a:p>
        </p:txBody>
      </p:sp>
      <p:pic>
        <p:nvPicPr>
          <p:cNvPr id="37" name="图片 36">
            <a:extLst>
              <a:ext uri="{FF2B5EF4-FFF2-40B4-BE49-F238E27FC236}">
                <a16:creationId xmlns:a16="http://schemas.microsoft.com/office/drawing/2014/main" id="{09616B66-B98C-2BE8-9C7A-21054E63B6A1}"/>
              </a:ext>
            </a:extLst>
          </p:cNvPr>
          <p:cNvPicPr>
            <a:picLocks noChangeAspect="1"/>
          </p:cNvPicPr>
          <p:nvPr/>
        </p:nvPicPr>
        <p:blipFill>
          <a:blip r:embed="rId3"/>
          <a:stretch>
            <a:fillRect/>
          </a:stretch>
        </p:blipFill>
        <p:spPr>
          <a:xfrm>
            <a:off x="2082917" y="2477946"/>
            <a:ext cx="495300" cy="406400"/>
          </a:xfrm>
          <a:prstGeom prst="rect">
            <a:avLst/>
          </a:prstGeom>
        </p:spPr>
      </p:pic>
      <p:sp>
        <p:nvSpPr>
          <p:cNvPr id="38" name="圆角矩形 6">
            <a:extLst>
              <a:ext uri="{FF2B5EF4-FFF2-40B4-BE49-F238E27FC236}">
                <a16:creationId xmlns:a16="http://schemas.microsoft.com/office/drawing/2014/main" id="{CDDAFB99-51F6-D544-8E81-98062E5616AA}"/>
              </a:ext>
            </a:extLst>
          </p:cNvPr>
          <p:cNvSpPr/>
          <p:nvPr/>
        </p:nvSpPr>
        <p:spPr>
          <a:xfrm>
            <a:off x="886157" y="5543674"/>
            <a:ext cx="1224137" cy="508630"/>
          </a:xfrm>
          <a:prstGeom prst="roundRect">
            <a:avLst/>
          </a:prstGeom>
          <a:solidFill>
            <a:srgbClr val="00B0F0">
              <a:alpha val="23000"/>
            </a:srgbClr>
          </a:solidFill>
          <a:ln w="12700">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zh-CN" altLang="en-US"/>
              <a:t>客户端</a:t>
            </a:r>
          </a:p>
        </p:txBody>
      </p:sp>
      <p:sp>
        <p:nvSpPr>
          <p:cNvPr id="39" name="文本框 38">
            <a:extLst>
              <a:ext uri="{FF2B5EF4-FFF2-40B4-BE49-F238E27FC236}">
                <a16:creationId xmlns:a16="http://schemas.microsoft.com/office/drawing/2014/main" id="{6DF47EF4-725D-22C6-036C-7D564FA9A009}"/>
              </a:ext>
            </a:extLst>
          </p:cNvPr>
          <p:cNvSpPr txBox="1"/>
          <p:nvPr/>
        </p:nvSpPr>
        <p:spPr>
          <a:xfrm>
            <a:off x="1102156" y="6140579"/>
            <a:ext cx="3024361" cy="369332"/>
          </a:xfrm>
          <a:prstGeom prst="rect">
            <a:avLst/>
          </a:prstGeom>
          <a:noFill/>
        </p:spPr>
        <p:txBody>
          <a:bodyPr wrap="square">
            <a:spAutoFit/>
          </a:bodyPr>
          <a:lstStyle/>
          <a:p>
            <a:r>
              <a:rPr lang="zh-CN" altLang="en-US">
                <a:latin typeface="Times New Roman" panose="02020603050405020304" pitchFamily="18" charset="0"/>
                <a:ea typeface="SimHei" panose="02010609060101010101" pitchFamily="49" charset="-122"/>
                <a:cs typeface="Times New Roman" panose="02020603050405020304" pitchFamily="18" charset="0"/>
              </a:rPr>
              <a:t>基于</a:t>
            </a:r>
            <a:r>
              <a:rPr lang="en-US" altLang="zh-CN" err="1">
                <a:latin typeface="Times New Roman" panose="02020603050405020304" pitchFamily="18" charset="0"/>
                <a:ea typeface="SimHei" panose="02010609060101010101" pitchFamily="49" charset="-122"/>
                <a:cs typeface="Times New Roman" panose="02020603050405020304" pitchFamily="18" charset="0"/>
              </a:rPr>
              <a:t>HaiGF</a:t>
            </a:r>
            <a:r>
              <a:rPr lang="zh-CN" altLang="en-US">
                <a:latin typeface="Times New Roman" panose="02020603050405020304" pitchFamily="18" charset="0"/>
                <a:ea typeface="SimHei" panose="02010609060101010101" pitchFamily="49" charset="-122"/>
                <a:cs typeface="Times New Roman" panose="02020603050405020304" pitchFamily="18" charset="0"/>
              </a:rPr>
              <a:t>的文本标注软件</a:t>
            </a:r>
            <a:endParaRPr lang="en-US" altLang="zh-CN">
              <a:latin typeface="Times New Roman" panose="02020603050405020304" pitchFamily="18" charset="0"/>
              <a:ea typeface="SimHei" panose="02010609060101010101" pitchFamily="49" charset="-122"/>
              <a:cs typeface="Times New Roman" panose="02020603050405020304" pitchFamily="18" charset="0"/>
            </a:endParaRPr>
          </a:p>
        </p:txBody>
      </p:sp>
      <p:sp>
        <p:nvSpPr>
          <p:cNvPr id="40" name="圆角矩形 8">
            <a:extLst>
              <a:ext uri="{FF2B5EF4-FFF2-40B4-BE49-F238E27FC236}">
                <a16:creationId xmlns:a16="http://schemas.microsoft.com/office/drawing/2014/main" id="{4B801943-E3FB-7F74-EDBB-8F7C82641581}"/>
              </a:ext>
            </a:extLst>
          </p:cNvPr>
          <p:cNvSpPr/>
          <p:nvPr/>
        </p:nvSpPr>
        <p:spPr>
          <a:xfrm>
            <a:off x="2904476" y="5543674"/>
            <a:ext cx="1224137" cy="508630"/>
          </a:xfrm>
          <a:prstGeom prst="roundRect">
            <a:avLst/>
          </a:prstGeom>
          <a:solidFill>
            <a:srgbClr val="00B0F0">
              <a:alpha val="23000"/>
            </a:srgbClr>
          </a:solidFill>
          <a:ln w="12700">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zh-CN" altLang="en-US"/>
              <a:t>客户端</a:t>
            </a:r>
          </a:p>
        </p:txBody>
      </p:sp>
      <p:sp>
        <p:nvSpPr>
          <p:cNvPr id="41" name="圆角矩形 9">
            <a:extLst>
              <a:ext uri="{FF2B5EF4-FFF2-40B4-BE49-F238E27FC236}">
                <a16:creationId xmlns:a16="http://schemas.microsoft.com/office/drawing/2014/main" id="{53BA3F04-D821-5AD9-6B75-F9FD18182A14}"/>
              </a:ext>
            </a:extLst>
          </p:cNvPr>
          <p:cNvSpPr/>
          <p:nvPr/>
        </p:nvSpPr>
        <p:spPr>
          <a:xfrm>
            <a:off x="5026615" y="5543674"/>
            <a:ext cx="1224137" cy="508630"/>
          </a:xfrm>
          <a:prstGeom prst="roundRect">
            <a:avLst/>
          </a:prstGeom>
          <a:solidFill>
            <a:srgbClr val="00B0F0">
              <a:alpha val="23000"/>
            </a:srgbClr>
          </a:solidFill>
          <a:ln w="12700">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zh-CN" altLang="en-US"/>
              <a:t>客户端</a:t>
            </a:r>
          </a:p>
        </p:txBody>
      </p:sp>
      <p:sp>
        <p:nvSpPr>
          <p:cNvPr id="42" name="文本框 41">
            <a:extLst>
              <a:ext uri="{FF2B5EF4-FFF2-40B4-BE49-F238E27FC236}">
                <a16:creationId xmlns:a16="http://schemas.microsoft.com/office/drawing/2014/main" id="{181133C5-1BB9-8045-95D3-E08C99A8ABEF}"/>
              </a:ext>
            </a:extLst>
          </p:cNvPr>
          <p:cNvSpPr txBox="1"/>
          <p:nvPr/>
        </p:nvSpPr>
        <p:spPr>
          <a:xfrm>
            <a:off x="5638685" y="3901766"/>
            <a:ext cx="2497482" cy="646331"/>
          </a:xfrm>
          <a:prstGeom prst="rect">
            <a:avLst/>
          </a:prstGeom>
          <a:noFill/>
        </p:spPr>
        <p:txBody>
          <a:bodyPr wrap="square">
            <a:spAutoFit/>
          </a:bodyPr>
          <a:lstStyle/>
          <a:p>
            <a:r>
              <a:rPr lang="zh-CN" altLang="en-US">
                <a:latin typeface="Times New Roman" panose="02020603050405020304" pitchFamily="18" charset="0"/>
                <a:ea typeface="SimHei" panose="02010609060101010101" pitchFamily="49" charset="-122"/>
                <a:cs typeface="Times New Roman" panose="02020603050405020304" pitchFamily="18" charset="0"/>
              </a:rPr>
              <a:t>基于</a:t>
            </a:r>
            <a:r>
              <a:rPr lang="en-US" altLang="zh-CN">
                <a:latin typeface="Times New Roman" panose="02020603050405020304" pitchFamily="18" charset="0"/>
                <a:ea typeface="SimHei" panose="02010609060101010101" pitchFamily="49" charset="-122"/>
                <a:cs typeface="Times New Roman" panose="02020603050405020304" pitchFamily="18" charset="0"/>
              </a:rPr>
              <a:t>HepAI</a:t>
            </a:r>
            <a:r>
              <a:rPr lang="zh-CN" altLang="en-US">
                <a:latin typeface="Times New Roman" panose="02020603050405020304" pitchFamily="18" charset="0"/>
                <a:ea typeface="SimHei" panose="02010609060101010101" pitchFamily="49" charset="-122"/>
                <a:cs typeface="Times New Roman" panose="02020603050405020304" pitchFamily="18" charset="0"/>
              </a:rPr>
              <a:t>库把数据集、算法模型部署成</a:t>
            </a:r>
            <a:r>
              <a:rPr lang="en-US" altLang="zh-CN">
                <a:latin typeface="Times New Roman" panose="02020603050405020304" pitchFamily="18" charset="0"/>
                <a:ea typeface="SimHei" panose="02010609060101010101" pitchFamily="49" charset="-122"/>
                <a:cs typeface="Times New Roman" panose="02020603050405020304" pitchFamily="18" charset="0"/>
              </a:rPr>
              <a:t>worker</a:t>
            </a:r>
          </a:p>
        </p:txBody>
      </p:sp>
      <p:sp>
        <p:nvSpPr>
          <p:cNvPr id="43" name="圆角矩形 11">
            <a:extLst>
              <a:ext uri="{FF2B5EF4-FFF2-40B4-BE49-F238E27FC236}">
                <a16:creationId xmlns:a16="http://schemas.microsoft.com/office/drawing/2014/main" id="{492ABB99-41AB-F3D7-6414-CB022F065E51}"/>
              </a:ext>
            </a:extLst>
          </p:cNvPr>
          <p:cNvSpPr/>
          <p:nvPr/>
        </p:nvSpPr>
        <p:spPr>
          <a:xfrm>
            <a:off x="6335965" y="2411405"/>
            <a:ext cx="2344376" cy="508630"/>
          </a:xfrm>
          <a:prstGeom prst="roundRect">
            <a:avLst/>
          </a:prstGeom>
          <a:solidFill>
            <a:srgbClr val="00B0F0">
              <a:alpha val="23000"/>
            </a:srgbClr>
          </a:solidFill>
          <a:ln w="12700">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zh-CN" altLang="en-US"/>
              <a:t>服务器</a:t>
            </a:r>
            <a:r>
              <a:rPr kumimoji="1" lang="en-US" altLang="zh-CN" err="1"/>
              <a:t>Worker+GPU</a:t>
            </a:r>
            <a:endParaRPr kumimoji="1" lang="zh-CN" altLang="en-US"/>
          </a:p>
        </p:txBody>
      </p:sp>
      <p:sp>
        <p:nvSpPr>
          <p:cNvPr id="44" name="文本框 43">
            <a:extLst>
              <a:ext uri="{FF2B5EF4-FFF2-40B4-BE49-F238E27FC236}">
                <a16:creationId xmlns:a16="http://schemas.microsoft.com/office/drawing/2014/main" id="{A5A30662-3B7B-C45C-1586-6FE1FF09FF73}"/>
              </a:ext>
            </a:extLst>
          </p:cNvPr>
          <p:cNvSpPr txBox="1"/>
          <p:nvPr/>
        </p:nvSpPr>
        <p:spPr>
          <a:xfrm>
            <a:off x="3675392" y="4258118"/>
            <a:ext cx="3024361" cy="646331"/>
          </a:xfrm>
          <a:prstGeom prst="rect">
            <a:avLst/>
          </a:prstGeom>
          <a:noFill/>
        </p:spPr>
        <p:txBody>
          <a:bodyPr wrap="square">
            <a:spAutoFit/>
          </a:bodyPr>
          <a:lstStyle/>
          <a:p>
            <a:r>
              <a:rPr lang="en-US" altLang="zh-CN">
                <a:latin typeface="Times New Roman" panose="02020603050405020304" pitchFamily="18" charset="0"/>
                <a:ea typeface="SimHei" panose="02010609060101010101" pitchFamily="49" charset="-122"/>
                <a:cs typeface="Times New Roman" panose="02020603050405020304" pitchFamily="18" charset="0"/>
              </a:rPr>
              <a:t>TCP</a:t>
            </a:r>
          </a:p>
          <a:p>
            <a:r>
              <a:rPr lang="en-US" altLang="zh-CN">
                <a:latin typeface="Times New Roman" panose="02020603050405020304" pitchFamily="18" charset="0"/>
                <a:ea typeface="SimHei" panose="02010609060101010101" pitchFamily="49" charset="-122"/>
                <a:cs typeface="Times New Roman" panose="02020603050405020304" pitchFamily="18" charset="0"/>
              </a:rPr>
              <a:t>GRPC</a:t>
            </a:r>
          </a:p>
        </p:txBody>
      </p:sp>
      <p:sp>
        <p:nvSpPr>
          <p:cNvPr id="45" name="文本框 44">
            <a:extLst>
              <a:ext uri="{FF2B5EF4-FFF2-40B4-BE49-F238E27FC236}">
                <a16:creationId xmlns:a16="http://schemas.microsoft.com/office/drawing/2014/main" id="{26E87250-1A80-198B-0450-FC3980C38042}"/>
              </a:ext>
            </a:extLst>
          </p:cNvPr>
          <p:cNvSpPr txBox="1"/>
          <p:nvPr/>
        </p:nvSpPr>
        <p:spPr>
          <a:xfrm>
            <a:off x="340247" y="3107148"/>
            <a:ext cx="3024361" cy="369332"/>
          </a:xfrm>
          <a:prstGeom prst="rect">
            <a:avLst/>
          </a:prstGeom>
          <a:noFill/>
        </p:spPr>
        <p:txBody>
          <a:bodyPr wrap="square">
            <a:spAutoFit/>
          </a:bodyPr>
          <a:lstStyle/>
          <a:p>
            <a:r>
              <a:rPr lang="en-US" altLang="zh-CN" err="1">
                <a:latin typeface="Times New Roman" panose="02020603050405020304" pitchFamily="18" charset="0"/>
                <a:ea typeface="SimHei" panose="02010609060101010101" pitchFamily="49" charset="-122"/>
                <a:cs typeface="Times New Roman" panose="02020603050405020304" pitchFamily="18" charset="0"/>
              </a:rPr>
              <a:t>hepai</a:t>
            </a:r>
            <a:r>
              <a:rPr lang="en-US" altLang="zh-CN">
                <a:latin typeface="Times New Roman" panose="02020603050405020304" pitchFamily="18" charset="0"/>
                <a:ea typeface="SimHei" panose="02010609060101010101" pitchFamily="49" charset="-122"/>
                <a:cs typeface="Times New Roman" panose="02020603050405020304" pitchFamily="18" charset="0"/>
              </a:rPr>
              <a:t>-server</a:t>
            </a:r>
            <a:r>
              <a:rPr lang="zh-CN" altLang="en-US">
                <a:latin typeface="Times New Roman" panose="02020603050405020304" pitchFamily="18" charset="0"/>
                <a:ea typeface="SimHei" panose="02010609060101010101" pitchFamily="49" charset="-122"/>
                <a:cs typeface="Times New Roman" panose="02020603050405020304" pitchFamily="18" charset="0"/>
              </a:rPr>
              <a:t>统一入口服务</a:t>
            </a:r>
            <a:endParaRPr lang="en-US" altLang="zh-CN">
              <a:latin typeface="Times New Roman" panose="02020603050405020304" pitchFamily="18" charset="0"/>
              <a:ea typeface="SimHei" panose="02010609060101010101" pitchFamily="49" charset="-122"/>
              <a:cs typeface="Times New Roman" panose="02020603050405020304" pitchFamily="18" charset="0"/>
            </a:endParaRPr>
          </a:p>
        </p:txBody>
      </p:sp>
      <p:sp>
        <p:nvSpPr>
          <p:cNvPr id="46" name="圆角矩形 14">
            <a:extLst>
              <a:ext uri="{FF2B5EF4-FFF2-40B4-BE49-F238E27FC236}">
                <a16:creationId xmlns:a16="http://schemas.microsoft.com/office/drawing/2014/main" id="{76697879-E30A-0F19-5B73-CF2653A7EA6D}"/>
              </a:ext>
            </a:extLst>
          </p:cNvPr>
          <p:cNvSpPr/>
          <p:nvPr/>
        </p:nvSpPr>
        <p:spPr>
          <a:xfrm>
            <a:off x="6335967" y="1539422"/>
            <a:ext cx="2328694" cy="508630"/>
          </a:xfrm>
          <a:prstGeom prst="roundRect">
            <a:avLst/>
          </a:prstGeom>
          <a:solidFill>
            <a:srgbClr val="00B0F0">
              <a:alpha val="23000"/>
            </a:srgbClr>
          </a:solidFill>
          <a:ln w="12700">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zh-CN" altLang="en-US"/>
              <a:t>服务器</a:t>
            </a:r>
            <a:r>
              <a:rPr kumimoji="1" lang="en-US" altLang="zh-CN"/>
              <a:t>Worker</a:t>
            </a:r>
            <a:endParaRPr kumimoji="1" lang="zh-CN" altLang="en-US"/>
          </a:p>
        </p:txBody>
      </p:sp>
      <p:cxnSp>
        <p:nvCxnSpPr>
          <p:cNvPr id="47" name="直线箭头连接符 16">
            <a:extLst>
              <a:ext uri="{FF2B5EF4-FFF2-40B4-BE49-F238E27FC236}">
                <a16:creationId xmlns:a16="http://schemas.microsoft.com/office/drawing/2014/main" id="{6EF6ED72-62A3-CCCA-2D63-0E91B8FFB514}"/>
              </a:ext>
            </a:extLst>
          </p:cNvPr>
          <p:cNvCxnSpPr>
            <a:cxnSpLocks/>
            <a:stCxn id="36" idx="2"/>
            <a:endCxn id="38" idx="0"/>
          </p:cNvCxnSpPr>
          <p:nvPr/>
        </p:nvCxnSpPr>
        <p:spPr>
          <a:xfrm flipH="1">
            <a:off x="1498226" y="2906191"/>
            <a:ext cx="2006959" cy="2637483"/>
          </a:xfrm>
          <a:prstGeom prst="straightConnector1">
            <a:avLst/>
          </a:prstGeom>
          <a:ln w="28575">
            <a:headEnd type="triangle" w="lg" len="lg"/>
            <a:tailEnd type="triangle" w="lg" len="lg"/>
          </a:ln>
        </p:spPr>
        <p:style>
          <a:lnRef idx="3">
            <a:schemeClr val="dk1"/>
          </a:lnRef>
          <a:fillRef idx="0">
            <a:schemeClr val="dk1"/>
          </a:fillRef>
          <a:effectRef idx="2">
            <a:schemeClr val="dk1"/>
          </a:effectRef>
          <a:fontRef idx="minor">
            <a:schemeClr val="tx1"/>
          </a:fontRef>
        </p:style>
      </p:cxnSp>
      <p:cxnSp>
        <p:nvCxnSpPr>
          <p:cNvPr id="48" name="直线箭头连接符 21">
            <a:extLst>
              <a:ext uri="{FF2B5EF4-FFF2-40B4-BE49-F238E27FC236}">
                <a16:creationId xmlns:a16="http://schemas.microsoft.com/office/drawing/2014/main" id="{4352CEC0-9CDD-B2B7-7F8B-30A95AA09A9A}"/>
              </a:ext>
            </a:extLst>
          </p:cNvPr>
          <p:cNvCxnSpPr>
            <a:cxnSpLocks/>
            <a:stCxn id="36" idx="2"/>
            <a:endCxn id="41" idx="0"/>
          </p:cNvCxnSpPr>
          <p:nvPr/>
        </p:nvCxnSpPr>
        <p:spPr>
          <a:xfrm>
            <a:off x="3505185" y="2906191"/>
            <a:ext cx="2133499" cy="2637483"/>
          </a:xfrm>
          <a:prstGeom prst="straightConnector1">
            <a:avLst/>
          </a:prstGeom>
          <a:ln w="28575">
            <a:headEnd type="triangle" w="lg" len="lg"/>
            <a:tailEnd type="triangle" w="lg" len="lg"/>
          </a:ln>
        </p:spPr>
        <p:style>
          <a:lnRef idx="3">
            <a:schemeClr val="dk1"/>
          </a:lnRef>
          <a:fillRef idx="0">
            <a:schemeClr val="dk1"/>
          </a:fillRef>
          <a:effectRef idx="2">
            <a:schemeClr val="dk1"/>
          </a:effectRef>
          <a:fontRef idx="minor">
            <a:schemeClr val="tx1"/>
          </a:fontRef>
        </p:style>
      </p:cxnSp>
      <p:cxnSp>
        <p:nvCxnSpPr>
          <p:cNvPr id="49" name="直线箭头连接符 24">
            <a:extLst>
              <a:ext uri="{FF2B5EF4-FFF2-40B4-BE49-F238E27FC236}">
                <a16:creationId xmlns:a16="http://schemas.microsoft.com/office/drawing/2014/main" id="{277B4A6C-2DFE-F221-654C-8822B5530269}"/>
              </a:ext>
            </a:extLst>
          </p:cNvPr>
          <p:cNvCxnSpPr>
            <a:cxnSpLocks/>
            <a:stCxn id="36" idx="2"/>
            <a:endCxn id="40" idx="0"/>
          </p:cNvCxnSpPr>
          <p:nvPr/>
        </p:nvCxnSpPr>
        <p:spPr>
          <a:xfrm>
            <a:off x="3505185" y="2906191"/>
            <a:ext cx="11360" cy="2637483"/>
          </a:xfrm>
          <a:prstGeom prst="straightConnector1">
            <a:avLst/>
          </a:prstGeom>
          <a:ln w="28575">
            <a:headEnd type="triangle" w="lg" len="lg"/>
            <a:tailEnd type="triangle" w="lg" len="lg"/>
          </a:ln>
        </p:spPr>
        <p:style>
          <a:lnRef idx="3">
            <a:schemeClr val="dk1"/>
          </a:lnRef>
          <a:fillRef idx="0">
            <a:schemeClr val="dk1"/>
          </a:fillRef>
          <a:effectRef idx="2">
            <a:schemeClr val="dk1"/>
          </a:effectRef>
          <a:fontRef idx="minor">
            <a:schemeClr val="tx1"/>
          </a:fontRef>
        </p:style>
      </p:cxnSp>
      <p:sp>
        <p:nvSpPr>
          <p:cNvPr id="50" name="圆角矩形 27">
            <a:extLst>
              <a:ext uri="{FF2B5EF4-FFF2-40B4-BE49-F238E27FC236}">
                <a16:creationId xmlns:a16="http://schemas.microsoft.com/office/drawing/2014/main" id="{9D37E39C-30C4-FDC8-A2B1-4C077098B4F2}"/>
              </a:ext>
            </a:extLst>
          </p:cNvPr>
          <p:cNvSpPr/>
          <p:nvPr/>
        </p:nvSpPr>
        <p:spPr>
          <a:xfrm>
            <a:off x="6320285" y="3259607"/>
            <a:ext cx="2344376" cy="508630"/>
          </a:xfrm>
          <a:prstGeom prst="roundRect">
            <a:avLst/>
          </a:prstGeom>
          <a:solidFill>
            <a:srgbClr val="00B0F0">
              <a:alpha val="23000"/>
            </a:srgbClr>
          </a:solidFill>
          <a:ln w="12700">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zh-CN" altLang="en-US"/>
              <a:t>服务器</a:t>
            </a:r>
            <a:r>
              <a:rPr kumimoji="1" lang="en-US" altLang="zh-CN" err="1"/>
              <a:t>Worker+GPU</a:t>
            </a:r>
            <a:endParaRPr kumimoji="1" lang="zh-CN" altLang="en-US"/>
          </a:p>
        </p:txBody>
      </p:sp>
      <p:cxnSp>
        <p:nvCxnSpPr>
          <p:cNvPr id="51" name="直线箭头连接符 28">
            <a:extLst>
              <a:ext uri="{FF2B5EF4-FFF2-40B4-BE49-F238E27FC236}">
                <a16:creationId xmlns:a16="http://schemas.microsoft.com/office/drawing/2014/main" id="{786E12F4-B45B-2DF2-0061-220567E96842}"/>
              </a:ext>
            </a:extLst>
          </p:cNvPr>
          <p:cNvCxnSpPr>
            <a:cxnSpLocks/>
            <a:stCxn id="36" idx="3"/>
            <a:endCxn id="55" idx="1"/>
          </p:cNvCxnSpPr>
          <p:nvPr/>
        </p:nvCxnSpPr>
        <p:spPr>
          <a:xfrm flipV="1">
            <a:off x="4369281" y="1758856"/>
            <a:ext cx="1503242" cy="893020"/>
          </a:xfrm>
          <a:prstGeom prst="straightConnector1">
            <a:avLst/>
          </a:prstGeom>
          <a:ln w="28575">
            <a:headEnd type="triangle" w="lg" len="lg"/>
            <a:tailEnd type="triangle" w="lg" len="lg"/>
          </a:ln>
        </p:spPr>
        <p:style>
          <a:lnRef idx="3">
            <a:schemeClr val="dk1"/>
          </a:lnRef>
          <a:fillRef idx="0">
            <a:schemeClr val="dk1"/>
          </a:fillRef>
          <a:effectRef idx="2">
            <a:schemeClr val="dk1"/>
          </a:effectRef>
          <a:fontRef idx="minor">
            <a:schemeClr val="tx1"/>
          </a:fontRef>
        </p:style>
      </p:cxnSp>
      <p:cxnSp>
        <p:nvCxnSpPr>
          <p:cNvPr id="52" name="直线箭头连接符 31">
            <a:extLst>
              <a:ext uri="{FF2B5EF4-FFF2-40B4-BE49-F238E27FC236}">
                <a16:creationId xmlns:a16="http://schemas.microsoft.com/office/drawing/2014/main" id="{B5F07454-3C15-D76A-55DD-97A97ADB96DC}"/>
              </a:ext>
            </a:extLst>
          </p:cNvPr>
          <p:cNvCxnSpPr>
            <a:cxnSpLocks/>
            <a:stCxn id="36" idx="3"/>
            <a:endCxn id="56" idx="1"/>
          </p:cNvCxnSpPr>
          <p:nvPr/>
        </p:nvCxnSpPr>
        <p:spPr>
          <a:xfrm flipV="1">
            <a:off x="4369281" y="2645106"/>
            <a:ext cx="1503242" cy="6770"/>
          </a:xfrm>
          <a:prstGeom prst="straightConnector1">
            <a:avLst/>
          </a:prstGeom>
          <a:ln w="28575">
            <a:headEnd type="triangle" w="lg" len="lg"/>
            <a:tailEnd type="triangle" w="lg" len="lg"/>
          </a:ln>
        </p:spPr>
        <p:style>
          <a:lnRef idx="3">
            <a:schemeClr val="dk1"/>
          </a:lnRef>
          <a:fillRef idx="0">
            <a:schemeClr val="dk1"/>
          </a:fillRef>
          <a:effectRef idx="2">
            <a:schemeClr val="dk1"/>
          </a:effectRef>
          <a:fontRef idx="minor">
            <a:schemeClr val="tx1"/>
          </a:fontRef>
        </p:style>
      </p:cxnSp>
      <p:cxnSp>
        <p:nvCxnSpPr>
          <p:cNvPr id="53" name="直线箭头连接符 34">
            <a:extLst>
              <a:ext uri="{FF2B5EF4-FFF2-40B4-BE49-F238E27FC236}">
                <a16:creationId xmlns:a16="http://schemas.microsoft.com/office/drawing/2014/main" id="{BF097548-DC1C-8BC1-E7C7-580C29D27E44}"/>
              </a:ext>
            </a:extLst>
          </p:cNvPr>
          <p:cNvCxnSpPr>
            <a:cxnSpLocks/>
            <a:stCxn id="36" idx="3"/>
            <a:endCxn id="57" idx="1"/>
          </p:cNvCxnSpPr>
          <p:nvPr/>
        </p:nvCxnSpPr>
        <p:spPr>
          <a:xfrm>
            <a:off x="4369281" y="2651876"/>
            <a:ext cx="1519204" cy="843796"/>
          </a:xfrm>
          <a:prstGeom prst="straightConnector1">
            <a:avLst/>
          </a:prstGeom>
          <a:ln w="28575">
            <a:headEnd type="triangle" w="lg" len="lg"/>
            <a:tailEnd type="triangle" w="lg" len="lg"/>
          </a:ln>
        </p:spPr>
        <p:style>
          <a:lnRef idx="3">
            <a:schemeClr val="dk1"/>
          </a:lnRef>
          <a:fillRef idx="0">
            <a:schemeClr val="dk1"/>
          </a:fillRef>
          <a:effectRef idx="2">
            <a:schemeClr val="dk1"/>
          </a:effectRef>
          <a:fontRef idx="minor">
            <a:schemeClr val="tx1"/>
          </a:fontRef>
        </p:style>
      </p:cxnSp>
      <p:sp>
        <p:nvSpPr>
          <p:cNvPr id="54" name="文本框 53">
            <a:extLst>
              <a:ext uri="{FF2B5EF4-FFF2-40B4-BE49-F238E27FC236}">
                <a16:creationId xmlns:a16="http://schemas.microsoft.com/office/drawing/2014/main" id="{41A622FC-6719-4E2A-35DC-EB02C3F1E8D9}"/>
              </a:ext>
            </a:extLst>
          </p:cNvPr>
          <p:cNvSpPr txBox="1"/>
          <p:nvPr/>
        </p:nvSpPr>
        <p:spPr>
          <a:xfrm>
            <a:off x="4908909" y="2335480"/>
            <a:ext cx="995256" cy="646331"/>
          </a:xfrm>
          <a:prstGeom prst="rect">
            <a:avLst/>
          </a:prstGeom>
          <a:noFill/>
        </p:spPr>
        <p:txBody>
          <a:bodyPr wrap="square">
            <a:spAutoFit/>
          </a:bodyPr>
          <a:lstStyle/>
          <a:p>
            <a:r>
              <a:rPr lang="en-US" altLang="zh-CN">
                <a:latin typeface="Times New Roman" panose="02020603050405020304" pitchFamily="18" charset="0"/>
                <a:ea typeface="SimHei" panose="02010609060101010101" pitchFamily="49" charset="-122"/>
                <a:cs typeface="Times New Roman" panose="02020603050405020304" pitchFamily="18" charset="0"/>
              </a:rPr>
              <a:t>TCP</a:t>
            </a:r>
          </a:p>
          <a:p>
            <a:r>
              <a:rPr lang="en-US" altLang="zh-CN">
                <a:latin typeface="Times New Roman" panose="02020603050405020304" pitchFamily="18" charset="0"/>
                <a:ea typeface="SimHei" panose="02010609060101010101" pitchFamily="49" charset="-122"/>
                <a:cs typeface="Times New Roman" panose="02020603050405020304" pitchFamily="18" charset="0"/>
              </a:rPr>
              <a:t>GRPC</a:t>
            </a:r>
          </a:p>
        </p:txBody>
      </p:sp>
      <p:pic>
        <p:nvPicPr>
          <p:cNvPr id="55" name="图片 54">
            <a:extLst>
              <a:ext uri="{FF2B5EF4-FFF2-40B4-BE49-F238E27FC236}">
                <a16:creationId xmlns:a16="http://schemas.microsoft.com/office/drawing/2014/main" id="{C08F1E11-F537-A456-06AF-540DDF625CAE}"/>
              </a:ext>
            </a:extLst>
          </p:cNvPr>
          <p:cNvPicPr>
            <a:picLocks noChangeAspect="1"/>
          </p:cNvPicPr>
          <p:nvPr/>
        </p:nvPicPr>
        <p:blipFill>
          <a:blip r:embed="rId4"/>
          <a:stretch>
            <a:fillRect/>
          </a:stretch>
        </p:blipFill>
        <p:spPr>
          <a:xfrm>
            <a:off x="5872523" y="1555656"/>
            <a:ext cx="431800" cy="406400"/>
          </a:xfrm>
          <a:prstGeom prst="rect">
            <a:avLst/>
          </a:prstGeom>
        </p:spPr>
      </p:pic>
      <p:pic>
        <p:nvPicPr>
          <p:cNvPr id="56" name="图片 55">
            <a:extLst>
              <a:ext uri="{FF2B5EF4-FFF2-40B4-BE49-F238E27FC236}">
                <a16:creationId xmlns:a16="http://schemas.microsoft.com/office/drawing/2014/main" id="{D11695AD-F8F5-2F6B-47C3-238A9562680D}"/>
              </a:ext>
            </a:extLst>
          </p:cNvPr>
          <p:cNvPicPr>
            <a:picLocks noChangeAspect="1"/>
          </p:cNvPicPr>
          <p:nvPr/>
        </p:nvPicPr>
        <p:blipFill>
          <a:blip r:embed="rId4"/>
          <a:stretch>
            <a:fillRect/>
          </a:stretch>
        </p:blipFill>
        <p:spPr>
          <a:xfrm>
            <a:off x="5872523" y="2441906"/>
            <a:ext cx="431800" cy="406400"/>
          </a:xfrm>
          <a:prstGeom prst="rect">
            <a:avLst/>
          </a:prstGeom>
        </p:spPr>
      </p:pic>
      <p:pic>
        <p:nvPicPr>
          <p:cNvPr id="57" name="图片 56">
            <a:extLst>
              <a:ext uri="{FF2B5EF4-FFF2-40B4-BE49-F238E27FC236}">
                <a16:creationId xmlns:a16="http://schemas.microsoft.com/office/drawing/2014/main" id="{6C333F13-3492-A289-EF11-3318BCE1421C}"/>
              </a:ext>
            </a:extLst>
          </p:cNvPr>
          <p:cNvPicPr>
            <a:picLocks noChangeAspect="1"/>
          </p:cNvPicPr>
          <p:nvPr/>
        </p:nvPicPr>
        <p:blipFill>
          <a:blip r:embed="rId4"/>
          <a:stretch>
            <a:fillRect/>
          </a:stretch>
        </p:blipFill>
        <p:spPr>
          <a:xfrm>
            <a:off x="5888485" y="3292472"/>
            <a:ext cx="431800" cy="406400"/>
          </a:xfrm>
          <a:prstGeom prst="rect">
            <a:avLst/>
          </a:prstGeom>
        </p:spPr>
      </p:pic>
      <p:pic>
        <p:nvPicPr>
          <p:cNvPr id="58" name="图片 57">
            <a:extLst>
              <a:ext uri="{FF2B5EF4-FFF2-40B4-BE49-F238E27FC236}">
                <a16:creationId xmlns:a16="http://schemas.microsoft.com/office/drawing/2014/main" id="{862633C3-9350-24D9-5E67-437046D4DC95}"/>
              </a:ext>
            </a:extLst>
          </p:cNvPr>
          <p:cNvPicPr>
            <a:picLocks noChangeAspect="1"/>
          </p:cNvPicPr>
          <p:nvPr/>
        </p:nvPicPr>
        <p:blipFill>
          <a:blip r:embed="rId5"/>
          <a:stretch>
            <a:fillRect/>
          </a:stretch>
        </p:blipFill>
        <p:spPr>
          <a:xfrm>
            <a:off x="347831" y="5569827"/>
            <a:ext cx="520700" cy="482600"/>
          </a:xfrm>
          <a:prstGeom prst="rect">
            <a:avLst/>
          </a:prstGeom>
        </p:spPr>
      </p:pic>
      <p:pic>
        <p:nvPicPr>
          <p:cNvPr id="59" name="图片 58">
            <a:extLst>
              <a:ext uri="{FF2B5EF4-FFF2-40B4-BE49-F238E27FC236}">
                <a16:creationId xmlns:a16="http://schemas.microsoft.com/office/drawing/2014/main" id="{C7767B63-F3D1-580E-7BAF-0AF97FC0CE26}"/>
              </a:ext>
            </a:extLst>
          </p:cNvPr>
          <p:cNvPicPr>
            <a:picLocks noChangeAspect="1"/>
          </p:cNvPicPr>
          <p:nvPr/>
        </p:nvPicPr>
        <p:blipFill>
          <a:blip r:embed="rId5"/>
          <a:stretch>
            <a:fillRect/>
          </a:stretch>
        </p:blipFill>
        <p:spPr>
          <a:xfrm>
            <a:off x="2260994" y="5569827"/>
            <a:ext cx="520700" cy="482600"/>
          </a:xfrm>
          <a:prstGeom prst="rect">
            <a:avLst/>
          </a:prstGeom>
        </p:spPr>
      </p:pic>
      <p:pic>
        <p:nvPicPr>
          <p:cNvPr id="60" name="图片 59">
            <a:extLst>
              <a:ext uri="{FF2B5EF4-FFF2-40B4-BE49-F238E27FC236}">
                <a16:creationId xmlns:a16="http://schemas.microsoft.com/office/drawing/2014/main" id="{35A654F9-E608-A0E7-061F-B19C6E734149}"/>
              </a:ext>
            </a:extLst>
          </p:cNvPr>
          <p:cNvPicPr>
            <a:picLocks noChangeAspect="1"/>
          </p:cNvPicPr>
          <p:nvPr/>
        </p:nvPicPr>
        <p:blipFill>
          <a:blip r:embed="rId5"/>
          <a:stretch>
            <a:fillRect/>
          </a:stretch>
        </p:blipFill>
        <p:spPr>
          <a:xfrm>
            <a:off x="4427428" y="5587773"/>
            <a:ext cx="520700" cy="482600"/>
          </a:xfrm>
          <a:prstGeom prst="rect">
            <a:avLst/>
          </a:prstGeom>
        </p:spPr>
      </p:pic>
      <p:sp>
        <p:nvSpPr>
          <p:cNvPr id="61" name="文本框 60">
            <a:extLst>
              <a:ext uri="{FF2B5EF4-FFF2-40B4-BE49-F238E27FC236}">
                <a16:creationId xmlns:a16="http://schemas.microsoft.com/office/drawing/2014/main" id="{A70831A0-10AE-93BF-0130-FDE3EC2E0717}"/>
              </a:ext>
            </a:extLst>
          </p:cNvPr>
          <p:cNvSpPr txBox="1"/>
          <p:nvPr/>
        </p:nvSpPr>
        <p:spPr>
          <a:xfrm>
            <a:off x="8901023" y="1592724"/>
            <a:ext cx="3384376" cy="646331"/>
          </a:xfrm>
          <a:prstGeom prst="rect">
            <a:avLst/>
          </a:prstGeom>
          <a:noFill/>
        </p:spPr>
        <p:txBody>
          <a:bodyPr wrap="square">
            <a:spAutoFit/>
          </a:bodyPr>
          <a:lstStyle/>
          <a:p>
            <a:r>
              <a:rPr lang="en-US" altLang="zh-CN">
                <a:latin typeface="Times New Roman" panose="02020603050405020304" pitchFamily="18" charset="0"/>
                <a:ea typeface="SimHei" panose="02010609060101010101" pitchFamily="49" charset="-122"/>
                <a:cs typeface="Times New Roman" panose="02020603050405020304" pitchFamily="18" charset="0"/>
              </a:rPr>
              <a:t>HepAI</a:t>
            </a:r>
            <a:r>
              <a:rPr lang="zh-CN" altLang="en-US">
                <a:latin typeface="Times New Roman" panose="02020603050405020304" pitchFamily="18" charset="0"/>
                <a:ea typeface="SimHei" panose="02010609060101010101" pitchFamily="49" charset="-122"/>
                <a:cs typeface="Times New Roman" panose="02020603050405020304" pitchFamily="18" charset="0"/>
              </a:rPr>
              <a:t>文本数据标注管理器</a:t>
            </a:r>
            <a:endParaRPr lang="en-US" altLang="zh-CN">
              <a:latin typeface="Times New Roman" panose="02020603050405020304" pitchFamily="18" charset="0"/>
              <a:ea typeface="SimHei" panose="02010609060101010101" pitchFamily="49" charset="-122"/>
              <a:cs typeface="Times New Roman" panose="02020603050405020304" pitchFamily="18" charset="0"/>
            </a:endParaRPr>
          </a:p>
          <a:p>
            <a:r>
              <a:rPr lang="en-US" altLang="zh-CN">
                <a:latin typeface="Times New Roman" panose="02020603050405020304" pitchFamily="18" charset="0"/>
                <a:ea typeface="SimHei" panose="02010609060101010101" pitchFamily="49" charset="-122"/>
                <a:cs typeface="Times New Roman" panose="02020603050405020304" pitchFamily="18" charset="0"/>
              </a:rPr>
              <a:t>ChatGPT</a:t>
            </a:r>
            <a:r>
              <a:rPr lang="zh-CN" altLang="en-US">
                <a:latin typeface="Times New Roman" panose="02020603050405020304" pitchFamily="18" charset="0"/>
                <a:ea typeface="SimHei" panose="02010609060101010101" pitchFamily="49" charset="-122"/>
                <a:cs typeface="Times New Roman" panose="02020603050405020304" pitchFamily="18" charset="0"/>
              </a:rPr>
              <a:t>、</a:t>
            </a:r>
            <a:r>
              <a:rPr lang="en-US" altLang="zh-CN">
                <a:latin typeface="Times New Roman" panose="02020603050405020304" pitchFamily="18" charset="0"/>
                <a:ea typeface="SimHei" panose="02010609060101010101" pitchFamily="49" charset="-122"/>
                <a:cs typeface="Times New Roman" panose="02020603050405020304" pitchFamily="18" charset="0"/>
              </a:rPr>
              <a:t>GPT-4</a:t>
            </a:r>
          </a:p>
        </p:txBody>
      </p:sp>
      <p:sp>
        <p:nvSpPr>
          <p:cNvPr id="62" name="文本框 61">
            <a:extLst>
              <a:ext uri="{FF2B5EF4-FFF2-40B4-BE49-F238E27FC236}">
                <a16:creationId xmlns:a16="http://schemas.microsoft.com/office/drawing/2014/main" id="{AE0FA235-8356-E2C0-E089-362F4777D018}"/>
              </a:ext>
            </a:extLst>
          </p:cNvPr>
          <p:cNvSpPr txBox="1"/>
          <p:nvPr/>
        </p:nvSpPr>
        <p:spPr>
          <a:xfrm>
            <a:off x="8869128" y="2505766"/>
            <a:ext cx="3384376" cy="369332"/>
          </a:xfrm>
          <a:prstGeom prst="rect">
            <a:avLst/>
          </a:prstGeom>
          <a:noFill/>
        </p:spPr>
        <p:txBody>
          <a:bodyPr wrap="square">
            <a:spAutoFit/>
          </a:bodyPr>
          <a:lstStyle/>
          <a:p>
            <a:r>
              <a:rPr lang="en-US" altLang="zh-CN">
                <a:latin typeface="Times New Roman" panose="02020603050405020304" pitchFamily="18" charset="0"/>
                <a:ea typeface="SimHei" panose="02010609060101010101" pitchFamily="49" charset="-122"/>
                <a:cs typeface="Times New Roman" panose="02020603050405020304" pitchFamily="18" charset="0"/>
              </a:rPr>
              <a:t>HepAI</a:t>
            </a:r>
            <a:r>
              <a:rPr lang="zh-CN" altLang="en-US">
                <a:latin typeface="Times New Roman" panose="02020603050405020304" pitchFamily="18" charset="0"/>
                <a:ea typeface="SimHei" panose="02010609060101010101" pitchFamily="49" charset="-122"/>
                <a:cs typeface="Times New Roman" panose="02020603050405020304" pitchFamily="18" charset="0"/>
              </a:rPr>
              <a:t> </a:t>
            </a:r>
            <a:r>
              <a:rPr lang="en-US" altLang="zh-CN">
                <a:latin typeface="Times New Roman" panose="02020603050405020304" pitchFamily="18" charset="0"/>
                <a:ea typeface="SimHei" panose="02010609060101010101" pitchFamily="49" charset="-122"/>
                <a:cs typeface="Times New Roman" panose="02020603050405020304" pitchFamily="18" charset="0"/>
              </a:rPr>
              <a:t>LM</a:t>
            </a:r>
            <a:r>
              <a:rPr lang="zh-CN" altLang="en-US">
                <a:latin typeface="Times New Roman" panose="02020603050405020304" pitchFamily="18" charset="0"/>
                <a:ea typeface="SimHei" panose="02010609060101010101" pitchFamily="49" charset="-122"/>
                <a:cs typeface="Times New Roman" panose="02020603050405020304" pitchFamily="18" charset="0"/>
              </a:rPr>
              <a:t>模型训练器</a:t>
            </a:r>
            <a:endParaRPr lang="en-US" altLang="zh-CN">
              <a:latin typeface="Times New Roman" panose="02020603050405020304" pitchFamily="18" charset="0"/>
              <a:ea typeface="SimHei" panose="02010609060101010101" pitchFamily="49" charset="-122"/>
              <a:cs typeface="Times New Roman" panose="02020603050405020304" pitchFamily="18" charset="0"/>
            </a:endParaRPr>
          </a:p>
        </p:txBody>
      </p:sp>
      <p:sp>
        <p:nvSpPr>
          <p:cNvPr id="63" name="文本框 62">
            <a:extLst>
              <a:ext uri="{FF2B5EF4-FFF2-40B4-BE49-F238E27FC236}">
                <a16:creationId xmlns:a16="http://schemas.microsoft.com/office/drawing/2014/main" id="{9D8CDE17-E05A-0BE6-243D-B070F7A41CFA}"/>
              </a:ext>
            </a:extLst>
          </p:cNvPr>
          <p:cNvSpPr txBox="1"/>
          <p:nvPr/>
        </p:nvSpPr>
        <p:spPr>
          <a:xfrm>
            <a:off x="8869128" y="3302480"/>
            <a:ext cx="3384376" cy="646331"/>
          </a:xfrm>
          <a:prstGeom prst="rect">
            <a:avLst/>
          </a:prstGeom>
          <a:noFill/>
        </p:spPr>
        <p:txBody>
          <a:bodyPr wrap="square">
            <a:spAutoFit/>
          </a:bodyPr>
          <a:lstStyle/>
          <a:p>
            <a:r>
              <a:rPr lang="en-US" altLang="zh-CN">
                <a:latin typeface="Times New Roman" panose="02020603050405020304" pitchFamily="18" charset="0"/>
                <a:ea typeface="SimHei" panose="02010609060101010101" pitchFamily="49" charset="-122"/>
                <a:cs typeface="Times New Roman" panose="02020603050405020304" pitchFamily="18" charset="0"/>
              </a:rPr>
              <a:t>HepAI</a:t>
            </a:r>
            <a:r>
              <a:rPr lang="zh-CN" altLang="en-US">
                <a:latin typeface="Times New Roman" panose="02020603050405020304" pitchFamily="18" charset="0"/>
                <a:ea typeface="SimHei" panose="02010609060101010101" pitchFamily="49" charset="-122"/>
                <a:cs typeface="Times New Roman" panose="02020603050405020304" pitchFamily="18" charset="0"/>
              </a:rPr>
              <a:t> </a:t>
            </a:r>
            <a:r>
              <a:rPr lang="en-US" altLang="zh-CN">
                <a:latin typeface="Times New Roman" panose="02020603050405020304" pitchFamily="18" charset="0"/>
                <a:ea typeface="SimHei" panose="02010609060101010101" pitchFamily="49" charset="-122"/>
                <a:cs typeface="Times New Roman" panose="02020603050405020304" pitchFamily="18" charset="0"/>
              </a:rPr>
              <a:t>LM</a:t>
            </a:r>
            <a:r>
              <a:rPr lang="zh-CN" altLang="en-US">
                <a:latin typeface="Times New Roman" panose="02020603050405020304" pitchFamily="18" charset="0"/>
                <a:ea typeface="SimHei" panose="02010609060101010101" pitchFamily="49" charset="-122"/>
                <a:cs typeface="Times New Roman" panose="02020603050405020304" pitchFamily="18" charset="0"/>
              </a:rPr>
              <a:t>模型推理器 </a:t>
            </a:r>
            <a:endParaRPr lang="en-US" altLang="zh-CN">
              <a:latin typeface="Times New Roman" panose="02020603050405020304" pitchFamily="18" charset="0"/>
              <a:ea typeface="SimHei" panose="02010609060101010101" pitchFamily="49" charset="-122"/>
              <a:cs typeface="Times New Roman" panose="02020603050405020304" pitchFamily="18" charset="0"/>
            </a:endParaRPr>
          </a:p>
          <a:p>
            <a:r>
              <a:rPr lang="en-US" altLang="zh-CN">
                <a:latin typeface="Times New Roman" panose="02020603050405020304" pitchFamily="18" charset="0"/>
                <a:ea typeface="SimHei" panose="02010609060101010101" pitchFamily="49" charset="-122"/>
                <a:cs typeface="Times New Roman" panose="02020603050405020304" pitchFamily="18" charset="0"/>
              </a:rPr>
              <a:t>     ChatHEP</a:t>
            </a:r>
            <a:r>
              <a:rPr lang="zh-CN" altLang="en-US">
                <a:latin typeface="Times New Roman" panose="02020603050405020304" pitchFamily="18" charset="0"/>
                <a:ea typeface="SimHei" panose="02010609060101010101" pitchFamily="49" charset="-122"/>
                <a:cs typeface="Times New Roman" panose="02020603050405020304" pitchFamily="18" charset="0"/>
              </a:rPr>
              <a:t>、</a:t>
            </a:r>
            <a:r>
              <a:rPr lang="en-US" altLang="zh-CN">
                <a:latin typeface="Times New Roman" panose="02020603050405020304" pitchFamily="18" charset="0"/>
                <a:ea typeface="SimHei" panose="02010609060101010101" pitchFamily="49" charset="-122"/>
                <a:cs typeface="Times New Roman" panose="02020603050405020304" pitchFamily="18" charset="0"/>
              </a:rPr>
              <a:t>SAM</a:t>
            </a:r>
          </a:p>
        </p:txBody>
      </p:sp>
      <p:sp>
        <p:nvSpPr>
          <p:cNvPr id="64" name="文本框 63">
            <a:extLst>
              <a:ext uri="{FF2B5EF4-FFF2-40B4-BE49-F238E27FC236}">
                <a16:creationId xmlns:a16="http://schemas.microsoft.com/office/drawing/2014/main" id="{46AAC5C6-E6E9-B1A3-08F0-EAD3976F3D8F}"/>
              </a:ext>
            </a:extLst>
          </p:cNvPr>
          <p:cNvSpPr txBox="1"/>
          <p:nvPr/>
        </p:nvSpPr>
        <p:spPr>
          <a:xfrm>
            <a:off x="6408271" y="4684009"/>
            <a:ext cx="4248175" cy="1754326"/>
          </a:xfrm>
          <a:prstGeom prst="rect">
            <a:avLst/>
          </a:prstGeom>
          <a:noFill/>
        </p:spPr>
        <p:txBody>
          <a:bodyPr wrap="square">
            <a:spAutoFit/>
          </a:bodyPr>
          <a:lstStyle/>
          <a:p>
            <a:pPr marL="285750" indent="-285750">
              <a:buFont typeface="Arial" panose="020B0604020202020204" pitchFamily="34" charset="0"/>
              <a:buChar char="•"/>
            </a:pPr>
            <a:r>
              <a:rPr lang="zh-CN" altLang="en-US">
                <a:latin typeface="Times New Roman" panose="02020603050405020304" pitchFamily="18" charset="0"/>
                <a:ea typeface="SimHei" panose="02010609060101010101" pitchFamily="49" charset="-122"/>
                <a:cs typeface="Times New Roman" panose="02020603050405020304" pitchFamily="18" charset="0"/>
              </a:rPr>
              <a:t>用户角色和权限体系</a:t>
            </a:r>
            <a:endParaRPr lang="en-US" altLang="zh-CN">
              <a:latin typeface="Times New Roman" panose="02020603050405020304" pitchFamily="18" charset="0"/>
              <a:ea typeface="SimHei" panose="02010609060101010101" pitchFamily="49" charset="-122"/>
              <a:cs typeface="Times New Roman" panose="02020603050405020304" pitchFamily="18" charset="0"/>
            </a:endParaRPr>
          </a:p>
          <a:p>
            <a:pPr marL="285750" indent="-285750">
              <a:buFont typeface="Arial" panose="020B0604020202020204" pitchFamily="34" charset="0"/>
              <a:buChar char="•"/>
            </a:pPr>
            <a:r>
              <a:rPr lang="zh-CN" altLang="en-US">
                <a:latin typeface="Times New Roman" panose="02020603050405020304" pitchFamily="18" charset="0"/>
                <a:ea typeface="SimHei" panose="02010609060101010101" pitchFamily="49" charset="-122"/>
                <a:cs typeface="Times New Roman" panose="02020603050405020304" pitchFamily="18" charset="0"/>
              </a:rPr>
              <a:t>分组和任务分配策略</a:t>
            </a:r>
            <a:endParaRPr lang="en-US" altLang="zh-CN">
              <a:latin typeface="Times New Roman" panose="02020603050405020304" pitchFamily="18" charset="0"/>
              <a:ea typeface="SimHei" panose="02010609060101010101" pitchFamily="49" charset="-122"/>
              <a:cs typeface="Times New Roman" panose="02020603050405020304" pitchFamily="18" charset="0"/>
            </a:endParaRPr>
          </a:p>
          <a:p>
            <a:pPr marL="285750" indent="-285750">
              <a:buFont typeface="Arial" panose="020B0604020202020204" pitchFamily="34" charset="0"/>
              <a:buChar char="•"/>
            </a:pPr>
            <a:r>
              <a:rPr lang="zh-CN" altLang="en-US">
                <a:latin typeface="Times New Roman" panose="02020603050405020304" pitchFamily="18" charset="0"/>
                <a:ea typeface="SimHei" panose="02010609060101010101" pitchFamily="49" charset="-122"/>
                <a:cs typeface="Times New Roman" panose="02020603050405020304" pitchFamily="18" charset="0"/>
              </a:rPr>
              <a:t>自动分发任务</a:t>
            </a:r>
            <a:endParaRPr lang="en-US" altLang="zh-CN">
              <a:latin typeface="Times New Roman" panose="02020603050405020304" pitchFamily="18" charset="0"/>
              <a:ea typeface="SimHei" panose="02010609060101010101" pitchFamily="49" charset="-122"/>
              <a:cs typeface="Times New Roman" panose="02020603050405020304" pitchFamily="18" charset="0"/>
            </a:endParaRPr>
          </a:p>
          <a:p>
            <a:pPr marL="285750" indent="-285750">
              <a:buFont typeface="Arial" panose="020B0604020202020204" pitchFamily="34" charset="0"/>
              <a:buChar char="•"/>
            </a:pPr>
            <a:r>
              <a:rPr lang="zh-CN" altLang="en-US">
                <a:latin typeface="Times New Roman" panose="02020603050405020304" pitchFamily="18" charset="0"/>
                <a:ea typeface="SimHei" panose="02010609060101010101" pitchFamily="49" charset="-122"/>
                <a:cs typeface="Times New Roman" panose="02020603050405020304" pitchFamily="18" charset="0"/>
              </a:rPr>
              <a:t>数据锁定和解锁</a:t>
            </a:r>
            <a:endParaRPr lang="en-US" altLang="zh-CN">
              <a:latin typeface="Times New Roman" panose="02020603050405020304" pitchFamily="18" charset="0"/>
              <a:ea typeface="SimHei" panose="02010609060101010101" pitchFamily="49" charset="-122"/>
              <a:cs typeface="Times New Roman" panose="02020603050405020304" pitchFamily="18" charset="0"/>
            </a:endParaRPr>
          </a:p>
          <a:p>
            <a:pPr marL="285750" indent="-285750">
              <a:buFont typeface="Arial" panose="020B0604020202020204" pitchFamily="34" charset="0"/>
              <a:buChar char="•"/>
            </a:pPr>
            <a:r>
              <a:rPr lang="zh-CN" altLang="en-US">
                <a:latin typeface="Times New Roman" panose="02020603050405020304" pitchFamily="18" charset="0"/>
                <a:ea typeface="SimHei" panose="02010609060101010101" pitchFamily="49" charset="-122"/>
                <a:cs typeface="Times New Roman" panose="02020603050405020304" pitchFamily="18" charset="0"/>
              </a:rPr>
              <a:t>数据版本控制</a:t>
            </a:r>
            <a:endParaRPr lang="en-US" altLang="zh-CN">
              <a:latin typeface="Times New Roman" panose="02020603050405020304" pitchFamily="18" charset="0"/>
              <a:ea typeface="SimHei" panose="02010609060101010101" pitchFamily="49" charset="-122"/>
              <a:cs typeface="Times New Roman" panose="02020603050405020304" pitchFamily="18" charset="0"/>
            </a:endParaRPr>
          </a:p>
          <a:p>
            <a:pPr marL="285750" indent="-285750">
              <a:buFont typeface="Arial" panose="020B0604020202020204" pitchFamily="34" charset="0"/>
              <a:buChar char="•"/>
            </a:pPr>
            <a:r>
              <a:rPr lang="zh-CN" altLang="en-US">
                <a:latin typeface="Times New Roman" panose="02020603050405020304" pitchFamily="18" charset="0"/>
                <a:ea typeface="SimHei" panose="02010609060101010101" pitchFamily="49" charset="-122"/>
                <a:cs typeface="Times New Roman" panose="02020603050405020304" pitchFamily="18" charset="0"/>
              </a:rPr>
              <a:t>审核和反馈机制</a:t>
            </a:r>
            <a:endParaRPr lang="en-US" altLang="zh-CN">
              <a:latin typeface="Times New Roman" panose="02020603050405020304" pitchFamily="18" charset="0"/>
              <a:ea typeface="SimHei" panose="02010609060101010101" pitchFamily="49" charset="-122"/>
              <a:cs typeface="Times New Roman" panose="02020603050405020304" pitchFamily="18" charset="0"/>
            </a:endParaRPr>
          </a:p>
        </p:txBody>
      </p:sp>
      <p:cxnSp>
        <p:nvCxnSpPr>
          <p:cNvPr id="65" name="直线箭头连接符 32">
            <a:extLst>
              <a:ext uri="{FF2B5EF4-FFF2-40B4-BE49-F238E27FC236}">
                <a16:creationId xmlns:a16="http://schemas.microsoft.com/office/drawing/2014/main" id="{F96C6120-22BD-3C0F-B5E5-C010BAA5D275}"/>
              </a:ext>
            </a:extLst>
          </p:cNvPr>
          <p:cNvCxnSpPr>
            <a:cxnSpLocks/>
            <a:stCxn id="43" idx="0"/>
            <a:endCxn id="46" idx="2"/>
          </p:cNvCxnSpPr>
          <p:nvPr/>
        </p:nvCxnSpPr>
        <p:spPr>
          <a:xfrm flipH="1" flipV="1">
            <a:off x="7500314" y="2048052"/>
            <a:ext cx="7839" cy="363353"/>
          </a:xfrm>
          <a:prstGeom prst="straightConnector1">
            <a:avLst/>
          </a:prstGeom>
          <a:ln w="28575">
            <a:headEnd type="triangle" w="lg" len="lg"/>
            <a:tailEnd type="triangle" w="lg" len="lg"/>
          </a:ln>
        </p:spPr>
        <p:style>
          <a:lnRef idx="3">
            <a:schemeClr val="dk1"/>
          </a:lnRef>
          <a:fillRef idx="0">
            <a:schemeClr val="dk1"/>
          </a:fillRef>
          <a:effectRef idx="2">
            <a:schemeClr val="dk1"/>
          </a:effectRef>
          <a:fontRef idx="minor">
            <a:schemeClr val="tx1"/>
          </a:fontRef>
        </p:style>
      </p:cxnSp>
      <p:cxnSp>
        <p:nvCxnSpPr>
          <p:cNvPr id="66" name="直线箭头连接符 36">
            <a:extLst>
              <a:ext uri="{FF2B5EF4-FFF2-40B4-BE49-F238E27FC236}">
                <a16:creationId xmlns:a16="http://schemas.microsoft.com/office/drawing/2014/main" id="{E9219AF5-4CA6-2B90-B2DA-B8EB80C58638}"/>
              </a:ext>
            </a:extLst>
          </p:cNvPr>
          <p:cNvCxnSpPr>
            <a:cxnSpLocks/>
          </p:cNvCxnSpPr>
          <p:nvPr/>
        </p:nvCxnSpPr>
        <p:spPr>
          <a:xfrm flipH="1" flipV="1">
            <a:off x="7529642" y="2903255"/>
            <a:ext cx="7839" cy="363353"/>
          </a:xfrm>
          <a:prstGeom prst="straightConnector1">
            <a:avLst/>
          </a:prstGeom>
          <a:ln w="28575">
            <a:headEnd type="triangle" w="lg" len="lg"/>
            <a:tailEnd type="triangle" w="lg" len="lg"/>
          </a:ln>
        </p:spPr>
        <p:style>
          <a:lnRef idx="3">
            <a:schemeClr val="dk1"/>
          </a:lnRef>
          <a:fillRef idx="0">
            <a:schemeClr val="dk1"/>
          </a:fillRef>
          <a:effectRef idx="2">
            <a:schemeClr val="dk1"/>
          </a:effectRef>
          <a:fontRef idx="minor">
            <a:schemeClr val="tx1"/>
          </a:fontRef>
        </p:style>
      </p:cxnSp>
      <p:sp>
        <p:nvSpPr>
          <p:cNvPr id="67" name="文本框 66">
            <a:extLst>
              <a:ext uri="{FF2B5EF4-FFF2-40B4-BE49-F238E27FC236}">
                <a16:creationId xmlns:a16="http://schemas.microsoft.com/office/drawing/2014/main" id="{E21BBE7D-310C-A2A2-81FB-85286F89A2A2}"/>
              </a:ext>
            </a:extLst>
          </p:cNvPr>
          <p:cNvSpPr txBox="1"/>
          <p:nvPr/>
        </p:nvSpPr>
        <p:spPr>
          <a:xfrm>
            <a:off x="1162655" y="4321294"/>
            <a:ext cx="1008151" cy="369332"/>
          </a:xfrm>
          <a:prstGeom prst="rect">
            <a:avLst/>
          </a:prstGeom>
          <a:noFill/>
        </p:spPr>
        <p:txBody>
          <a:bodyPr wrap="square">
            <a:spAutoFit/>
          </a:bodyPr>
          <a:lstStyle/>
          <a:p>
            <a:r>
              <a:rPr lang="en-US" altLang="zh-CN" err="1">
                <a:latin typeface="Times New Roman" panose="02020603050405020304" pitchFamily="18" charset="0"/>
                <a:ea typeface="SimHei" panose="02010609060101010101" pitchFamily="49" charset="-122"/>
                <a:cs typeface="Times New Roman" panose="02020603050405020304" pitchFamily="18" charset="0"/>
              </a:rPr>
              <a:t>hepai</a:t>
            </a:r>
            <a:endParaRPr lang="en-US" altLang="zh-CN">
              <a:latin typeface="Times New Roman" panose="02020603050405020304" pitchFamily="18" charset="0"/>
              <a:ea typeface="SimHei" panose="02010609060101010101" pitchFamily="49" charset="-122"/>
              <a:cs typeface="Times New Roman" panose="02020603050405020304" pitchFamily="18" charset="0"/>
            </a:endParaRPr>
          </a:p>
        </p:txBody>
      </p:sp>
      <p:sp>
        <p:nvSpPr>
          <p:cNvPr id="3" name="文本框 2">
            <a:extLst>
              <a:ext uri="{FF2B5EF4-FFF2-40B4-BE49-F238E27FC236}">
                <a16:creationId xmlns:a16="http://schemas.microsoft.com/office/drawing/2014/main" id="{C5357E45-61E1-AFD9-FDC5-E59944FB9276}"/>
              </a:ext>
            </a:extLst>
          </p:cNvPr>
          <p:cNvSpPr txBox="1"/>
          <p:nvPr/>
        </p:nvSpPr>
        <p:spPr>
          <a:xfrm>
            <a:off x="317892" y="971429"/>
            <a:ext cx="11874108" cy="461665"/>
          </a:xfrm>
          <a:prstGeom prst="rect">
            <a:avLst/>
          </a:prstGeom>
          <a:noFill/>
        </p:spPr>
        <p:txBody>
          <a:bodyPr wrap="square">
            <a:spAutoFit/>
          </a:bodyPr>
          <a:lstStyle/>
          <a:p>
            <a:r>
              <a:rPr lang="zh-CN" altLang="en-US" sz="24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全新自研</a:t>
            </a:r>
            <a:r>
              <a:rPr lang="zh-CN" altLang="en-US" sz="24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跨系统、高并发</a:t>
            </a:r>
            <a:r>
              <a:rPr lang="zh-CN" altLang="en-US" sz="24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的分布式部署模块</a:t>
            </a:r>
          </a:p>
        </p:txBody>
      </p:sp>
    </p:spTree>
    <p:extLst>
      <p:ext uri="{BB962C8B-B14F-4D97-AF65-F5344CB8AC3E}">
        <p14:creationId xmlns:p14="http://schemas.microsoft.com/office/powerpoint/2010/main" val="36085644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26D639-B580-6BB9-B7B3-676044494986}"/>
              </a:ext>
            </a:extLst>
          </p:cNvPr>
          <p:cNvSpPr>
            <a:spLocks noGrp="1"/>
          </p:cNvSpPr>
          <p:nvPr>
            <p:ph type="title"/>
          </p:nvPr>
        </p:nvSpPr>
        <p:spPr/>
        <p:txBody>
          <a:bodyPr/>
          <a:lstStyle/>
          <a:p>
            <a:r>
              <a:rPr kumimoji="1" lang="zh-CN" altLang="en-US"/>
              <a:t>人工智能界面框架</a:t>
            </a:r>
            <a:r>
              <a:rPr kumimoji="1" lang="en-US" altLang="zh-CN"/>
              <a:t>HaiGF</a:t>
            </a:r>
            <a:endParaRPr lang="zh-CN" altLang="en-US"/>
          </a:p>
        </p:txBody>
      </p:sp>
      <p:pic>
        <p:nvPicPr>
          <p:cNvPr id="4" name="图片 3">
            <a:extLst>
              <a:ext uri="{FF2B5EF4-FFF2-40B4-BE49-F238E27FC236}">
                <a16:creationId xmlns:a16="http://schemas.microsoft.com/office/drawing/2014/main" id="{004D311C-B033-19FC-833C-7620C678550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9867" y="1951144"/>
            <a:ext cx="7206294" cy="4428449"/>
          </a:xfrm>
          <a:prstGeom prst="rect">
            <a:avLst/>
          </a:prstGeom>
        </p:spPr>
      </p:pic>
      <p:pic>
        <p:nvPicPr>
          <p:cNvPr id="5" name="hai_gui_framework" descr="hai_gui_framework">
            <a:hlinkClick r:id="" action="ppaction://media"/>
            <a:extLst>
              <a:ext uri="{FF2B5EF4-FFF2-40B4-BE49-F238E27FC236}">
                <a16:creationId xmlns:a16="http://schemas.microsoft.com/office/drawing/2014/main" id="{BA644BFE-2849-EB28-E9C8-9E3DF0D142F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5361" y="1958963"/>
            <a:ext cx="7344816" cy="4426563"/>
          </a:xfrm>
          <a:prstGeom prst="rect">
            <a:avLst/>
          </a:prstGeom>
        </p:spPr>
      </p:pic>
      <p:sp>
        <p:nvSpPr>
          <p:cNvPr id="6" name="文本框 5">
            <a:extLst>
              <a:ext uri="{FF2B5EF4-FFF2-40B4-BE49-F238E27FC236}">
                <a16:creationId xmlns:a16="http://schemas.microsoft.com/office/drawing/2014/main" id="{4BE57275-5107-F0E0-B0C5-FEC474D8FB85}"/>
              </a:ext>
            </a:extLst>
          </p:cNvPr>
          <p:cNvSpPr txBox="1"/>
          <p:nvPr/>
        </p:nvSpPr>
        <p:spPr>
          <a:xfrm>
            <a:off x="317892" y="971429"/>
            <a:ext cx="11874108" cy="830997"/>
          </a:xfrm>
          <a:prstGeom prst="rect">
            <a:avLst/>
          </a:prstGeom>
          <a:noFill/>
        </p:spPr>
        <p:txBody>
          <a:bodyPr wrap="square">
            <a:spAutoFit/>
          </a:bodyPr>
          <a:lstStyle/>
          <a:p>
            <a:r>
              <a:rPr lang="zh-CN" altLang="en-US" sz="24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全新自研</a:t>
            </a:r>
            <a:r>
              <a:rPr lang="zh-CN" altLang="en-US" sz="24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可扩展、轻量化</a:t>
            </a:r>
            <a:r>
              <a:rPr lang="zh-CN" altLang="en-US" sz="24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的</a:t>
            </a:r>
            <a:r>
              <a:rPr lang="en-US" altLang="zh-CN" sz="24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QT GUI</a:t>
            </a:r>
            <a:r>
              <a:rPr lang="zh-CN" altLang="en-US" sz="24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界面框架</a:t>
            </a:r>
            <a:r>
              <a:rPr lang="en-US" altLang="zh-CN" sz="24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HAI</a:t>
            </a:r>
            <a:r>
              <a:rPr lang="zh-CN" altLang="en-US" sz="24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en-US" altLang="zh-CN" sz="24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GUI</a:t>
            </a:r>
            <a:r>
              <a:rPr lang="zh-CN" altLang="en-US" sz="24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en-US" altLang="zh-CN" sz="24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Framework</a:t>
            </a:r>
          </a:p>
          <a:p>
            <a:pPr marL="800100" lvl="1" indent="-342900">
              <a:buFont typeface="Arial" panose="020B0604020202020204" pitchFamily="34" charset="0"/>
              <a:buChar char="•"/>
            </a:pPr>
            <a:r>
              <a:rPr lang="en-US" altLang="zh-CN" sz="2400">
                <a:latin typeface="微软雅黑" panose="020B0503020204020204" pitchFamily="34" charset="-122"/>
                <a:ea typeface="微软雅黑" panose="020B0503020204020204" pitchFamily="34" charset="-122"/>
              </a:rPr>
              <a:t>AI</a:t>
            </a:r>
            <a:r>
              <a:rPr lang="zh-CN" altLang="en-US" sz="2400">
                <a:latin typeface="微软雅黑" panose="020B0503020204020204" pitchFamily="34" charset="-122"/>
                <a:ea typeface="微软雅黑" panose="020B0503020204020204" pitchFamily="34" charset="-122"/>
              </a:rPr>
              <a:t>数据标注、训练、测试、产品开发</a:t>
            </a:r>
          </a:p>
        </p:txBody>
      </p:sp>
      <p:sp>
        <p:nvSpPr>
          <p:cNvPr id="7" name="文本框 6">
            <a:extLst>
              <a:ext uri="{FF2B5EF4-FFF2-40B4-BE49-F238E27FC236}">
                <a16:creationId xmlns:a16="http://schemas.microsoft.com/office/drawing/2014/main" id="{7D57415A-23B1-965C-6FAF-D81932D08315}"/>
              </a:ext>
            </a:extLst>
          </p:cNvPr>
          <p:cNvSpPr txBox="1"/>
          <p:nvPr/>
        </p:nvSpPr>
        <p:spPr>
          <a:xfrm>
            <a:off x="8384010" y="1451566"/>
            <a:ext cx="3632050" cy="4801314"/>
          </a:xfrm>
          <a:prstGeom prst="rect">
            <a:avLst/>
          </a:prstGeom>
          <a:noFill/>
        </p:spPr>
        <p:txBody>
          <a:bodyPr wrap="square">
            <a:spAutoFit/>
          </a:bodyPr>
          <a:lstStyle/>
          <a:p>
            <a:r>
              <a:rPr lang="zh-CN" altLang="en-US">
                <a:latin typeface="Times New Roman" panose="02020603050405020304" pitchFamily="18" charset="0"/>
                <a:ea typeface="SimHei" panose="02010609060101010101" pitchFamily="49" charset="-122"/>
                <a:cs typeface="Times New Roman" panose="02020603050405020304" pitchFamily="18" charset="0"/>
              </a:rPr>
              <a:t>全新的可扩展设计</a:t>
            </a:r>
            <a:endParaRPr lang="en-US" altLang="zh-CN">
              <a:latin typeface="Times New Roman" panose="02020603050405020304" pitchFamily="18" charset="0"/>
              <a:ea typeface="SimHei" panose="02010609060101010101" pitchFamily="49" charset="-122"/>
              <a:cs typeface="Times New Roman" panose="02020603050405020304" pitchFamily="18" charset="0"/>
            </a:endParaRPr>
          </a:p>
          <a:p>
            <a:r>
              <a:rPr lang="en-US" altLang="zh-CN">
                <a:latin typeface="Times New Roman" panose="02020603050405020304" pitchFamily="18" charset="0"/>
                <a:ea typeface="SimHei" panose="02010609060101010101" pitchFamily="49" charset="-122"/>
                <a:cs typeface="Times New Roman" panose="02020603050405020304" pitchFamily="18" charset="0"/>
              </a:rPr>
              <a:t>①</a:t>
            </a:r>
            <a:r>
              <a:rPr lang="zh-CN" altLang="en-US">
                <a:latin typeface="Times New Roman" panose="02020603050405020304" pitchFamily="18" charset="0"/>
                <a:ea typeface="SimHei" panose="02010609060101010101" pitchFamily="49" charset="-122"/>
                <a:cs typeface="Times New Roman" panose="02020603050405020304" pitchFamily="18" charset="0"/>
              </a:rPr>
              <a:t>核心功能栏</a:t>
            </a:r>
            <a:endParaRPr lang="en-US" altLang="zh-CN">
              <a:latin typeface="Times New Roman" panose="02020603050405020304" pitchFamily="18" charset="0"/>
              <a:ea typeface="SimHei" panose="02010609060101010101" pitchFamily="49" charset="-122"/>
              <a:cs typeface="Times New Roman" panose="02020603050405020304" pitchFamily="18" charset="0"/>
            </a:endParaRPr>
          </a:p>
          <a:p>
            <a:pPr marL="742950" lvl="1" indent="-285750">
              <a:buFont typeface="Arial" panose="020B0604020202020204" pitchFamily="34" charset="0"/>
              <a:buChar char="•"/>
            </a:pPr>
            <a:r>
              <a:rPr lang="zh-CN" altLang="en-US">
                <a:latin typeface="Times New Roman" panose="02020603050405020304" pitchFamily="18" charset="0"/>
                <a:ea typeface="SimHei" panose="02010609060101010101" pitchFamily="49" charset="-122"/>
                <a:cs typeface="Times New Roman" panose="02020603050405020304" pitchFamily="18" charset="0"/>
              </a:rPr>
              <a:t>资源浏览器</a:t>
            </a:r>
            <a:endParaRPr lang="en-US" altLang="zh-CN">
              <a:latin typeface="Times New Roman" panose="02020603050405020304" pitchFamily="18" charset="0"/>
              <a:ea typeface="SimHei" panose="02010609060101010101" pitchFamily="49" charset="-122"/>
              <a:cs typeface="Times New Roman" panose="02020603050405020304" pitchFamily="18" charset="0"/>
            </a:endParaRPr>
          </a:p>
          <a:p>
            <a:pPr marL="742950" lvl="1" indent="-285750">
              <a:buFont typeface="Arial" panose="020B0604020202020204" pitchFamily="34" charset="0"/>
              <a:buChar char="•"/>
            </a:pPr>
            <a:r>
              <a:rPr lang="zh-CN" altLang="en-US">
                <a:latin typeface="Times New Roman" panose="02020603050405020304" pitchFamily="18" charset="0"/>
                <a:ea typeface="SimHei" panose="02010609060101010101" pitchFamily="49" charset="-122"/>
                <a:cs typeface="Times New Roman" panose="02020603050405020304" pitchFamily="18" charset="0"/>
              </a:rPr>
              <a:t>标注工具</a:t>
            </a:r>
            <a:endParaRPr lang="en-US" altLang="zh-CN">
              <a:latin typeface="Times New Roman" panose="02020603050405020304" pitchFamily="18" charset="0"/>
              <a:ea typeface="SimHei" panose="02010609060101010101" pitchFamily="49" charset="-122"/>
              <a:cs typeface="Times New Roman" panose="02020603050405020304" pitchFamily="18" charset="0"/>
            </a:endParaRPr>
          </a:p>
          <a:p>
            <a:pPr marL="742950" lvl="1" indent="-285750">
              <a:buFont typeface="Arial" panose="020B0604020202020204" pitchFamily="34" charset="0"/>
              <a:buChar char="•"/>
            </a:pPr>
            <a:r>
              <a:rPr lang="en-US" altLang="zh-CN">
                <a:latin typeface="Times New Roman" panose="02020603050405020304" pitchFamily="18" charset="0"/>
                <a:ea typeface="SimHei" panose="02010609060101010101" pitchFamily="49" charset="-122"/>
                <a:cs typeface="Times New Roman" panose="02020603050405020304" pitchFamily="18" charset="0"/>
              </a:rPr>
              <a:t>AI</a:t>
            </a:r>
            <a:r>
              <a:rPr lang="zh-CN" altLang="en-US">
                <a:latin typeface="Times New Roman" panose="02020603050405020304" pitchFamily="18" charset="0"/>
                <a:ea typeface="SimHei" panose="02010609060101010101" pitchFamily="49" charset="-122"/>
                <a:cs typeface="Times New Roman" panose="02020603050405020304" pitchFamily="18" charset="0"/>
              </a:rPr>
              <a:t>工具</a:t>
            </a:r>
            <a:r>
              <a:rPr lang="en-US" altLang="zh-CN">
                <a:latin typeface="Times New Roman" panose="02020603050405020304" pitchFamily="18" charset="0"/>
                <a:ea typeface="SimHei" panose="02010609060101010101" pitchFamily="49" charset="-122"/>
                <a:cs typeface="Times New Roman" panose="02020603050405020304" pitchFamily="18" charset="0"/>
              </a:rPr>
              <a:t>(</a:t>
            </a:r>
            <a:r>
              <a:rPr lang="zh-CN" altLang="en-US">
                <a:latin typeface="Times New Roman" panose="02020603050405020304" pitchFamily="18" charset="0"/>
                <a:ea typeface="SimHei" panose="02010609060101010101" pitchFamily="49" charset="-122"/>
                <a:cs typeface="Times New Roman" panose="02020603050405020304" pitchFamily="18" charset="0"/>
              </a:rPr>
              <a:t>远程</a:t>
            </a:r>
            <a:r>
              <a:rPr lang="en-US" altLang="zh-CN">
                <a:latin typeface="Times New Roman" panose="02020603050405020304" pitchFamily="18" charset="0"/>
                <a:ea typeface="SimHei" panose="02010609060101010101" pitchFamily="49" charset="-122"/>
                <a:cs typeface="Times New Roman" panose="02020603050405020304" pitchFamily="18" charset="0"/>
              </a:rPr>
              <a:t>)</a:t>
            </a:r>
          </a:p>
          <a:p>
            <a:pPr marL="742950" lvl="1" indent="-285750">
              <a:buFont typeface="Arial" panose="020B0604020202020204" pitchFamily="34" charset="0"/>
              <a:buChar char="•"/>
            </a:pPr>
            <a:r>
              <a:rPr lang="zh-CN" altLang="en-US">
                <a:latin typeface="Times New Roman" panose="02020603050405020304" pitchFamily="18" charset="0"/>
                <a:ea typeface="SimHei" panose="02010609060101010101" pitchFamily="49" charset="-122"/>
                <a:cs typeface="Times New Roman" panose="02020603050405020304" pitchFamily="18" charset="0"/>
              </a:rPr>
              <a:t>更多功能</a:t>
            </a:r>
            <a:endParaRPr lang="en-US" altLang="zh-CN">
              <a:latin typeface="Times New Roman" panose="02020603050405020304" pitchFamily="18" charset="0"/>
              <a:ea typeface="SimHei" panose="02010609060101010101" pitchFamily="49" charset="-122"/>
              <a:cs typeface="Times New Roman" panose="02020603050405020304" pitchFamily="18" charset="0"/>
            </a:endParaRPr>
          </a:p>
          <a:p>
            <a:r>
              <a:rPr lang="en-US" altLang="zh-CN">
                <a:latin typeface="Times New Roman" panose="02020603050405020304" pitchFamily="18" charset="0"/>
                <a:ea typeface="SimHei" panose="02010609060101010101" pitchFamily="49" charset="-122"/>
                <a:cs typeface="Times New Roman" panose="02020603050405020304" pitchFamily="18" charset="0"/>
              </a:rPr>
              <a:t>②</a:t>
            </a:r>
            <a:r>
              <a:rPr lang="zh-CN" altLang="en-US">
                <a:latin typeface="Times New Roman" panose="02020603050405020304" pitchFamily="18" charset="0"/>
                <a:ea typeface="SimHei" panose="02010609060101010101" pitchFamily="49" charset="-122"/>
                <a:cs typeface="Times New Roman" panose="02020603050405020304" pitchFamily="18" charset="0"/>
              </a:rPr>
              <a:t>主侧栏</a:t>
            </a:r>
            <a:endParaRPr lang="en-US" altLang="zh-CN">
              <a:latin typeface="Times New Roman" panose="02020603050405020304" pitchFamily="18" charset="0"/>
              <a:ea typeface="SimHei" panose="02010609060101010101" pitchFamily="49" charset="-122"/>
              <a:cs typeface="Times New Roman" panose="02020603050405020304" pitchFamily="18" charset="0"/>
            </a:endParaRPr>
          </a:p>
          <a:p>
            <a:pPr marL="742950" lvl="1" indent="-285750">
              <a:buFont typeface="Arial" panose="020B0604020202020204" pitchFamily="34" charset="0"/>
              <a:buChar char="•"/>
            </a:pPr>
            <a:r>
              <a:rPr lang="zh-CN" altLang="en-US">
                <a:latin typeface="Times New Roman" panose="02020603050405020304" pitchFamily="18" charset="0"/>
                <a:ea typeface="SimHei" panose="02010609060101010101" pitchFamily="49" charset="-122"/>
                <a:cs typeface="Times New Roman" panose="02020603050405020304" pitchFamily="18" charset="0"/>
              </a:rPr>
              <a:t>核心功能的具体展开</a:t>
            </a:r>
            <a:endParaRPr lang="en-US" altLang="zh-CN">
              <a:latin typeface="Times New Roman" panose="02020603050405020304" pitchFamily="18" charset="0"/>
              <a:ea typeface="SimHei" panose="02010609060101010101" pitchFamily="49" charset="-122"/>
              <a:cs typeface="Times New Roman" panose="02020603050405020304" pitchFamily="18" charset="0"/>
            </a:endParaRPr>
          </a:p>
          <a:p>
            <a:r>
              <a:rPr lang="en-US" altLang="zh-CN">
                <a:latin typeface="Times New Roman" panose="02020603050405020304" pitchFamily="18" charset="0"/>
                <a:ea typeface="SimHei" panose="02010609060101010101" pitchFamily="49" charset="-122"/>
                <a:cs typeface="Times New Roman" panose="02020603050405020304" pitchFamily="18" charset="0"/>
              </a:rPr>
              <a:t>③</a:t>
            </a:r>
            <a:r>
              <a:rPr lang="zh-CN" altLang="en-US">
                <a:latin typeface="Times New Roman" panose="02020603050405020304" pitchFamily="18" charset="0"/>
                <a:ea typeface="SimHei" panose="02010609060101010101" pitchFamily="49" charset="-122"/>
                <a:cs typeface="Times New Roman" panose="02020603050405020304" pitchFamily="18" charset="0"/>
              </a:rPr>
              <a:t>中央控件</a:t>
            </a:r>
            <a:endParaRPr lang="en-US" altLang="zh-CN">
              <a:latin typeface="Times New Roman" panose="02020603050405020304" pitchFamily="18" charset="0"/>
              <a:ea typeface="SimHei" panose="02010609060101010101" pitchFamily="49" charset="-122"/>
              <a:cs typeface="Times New Roman" panose="02020603050405020304" pitchFamily="18" charset="0"/>
            </a:endParaRPr>
          </a:p>
          <a:p>
            <a:pPr marL="742950" lvl="1" indent="-285750">
              <a:buFont typeface="Arial" panose="020B0604020202020204" pitchFamily="34" charset="0"/>
              <a:buChar char="•"/>
            </a:pPr>
            <a:r>
              <a:rPr lang="zh-CN" altLang="en-US">
                <a:latin typeface="Times New Roman" panose="02020603050405020304" pitchFamily="18" charset="0"/>
                <a:ea typeface="SimHei" panose="02010609060101010101" pitchFamily="49" charset="-122"/>
                <a:cs typeface="Times New Roman" panose="02020603050405020304" pitchFamily="18" charset="0"/>
              </a:rPr>
              <a:t>可视化数据、交互</a:t>
            </a:r>
            <a:endParaRPr lang="en-US" altLang="zh-CN">
              <a:latin typeface="Times New Roman" panose="02020603050405020304" pitchFamily="18" charset="0"/>
              <a:ea typeface="SimHei" panose="02010609060101010101" pitchFamily="49" charset="-122"/>
              <a:cs typeface="Times New Roman" panose="02020603050405020304" pitchFamily="18" charset="0"/>
            </a:endParaRPr>
          </a:p>
          <a:p>
            <a:pPr marL="742950" lvl="1" indent="-285750">
              <a:buFont typeface="Arial" panose="020B0604020202020204" pitchFamily="34" charset="0"/>
              <a:buChar char="•"/>
            </a:pPr>
            <a:r>
              <a:rPr lang="zh-CN" altLang="en-US">
                <a:latin typeface="Times New Roman" panose="02020603050405020304" pitchFamily="18" charset="0"/>
                <a:ea typeface="SimHei" panose="02010609060101010101" pitchFamily="49" charset="-122"/>
                <a:cs typeface="Times New Roman" panose="02020603050405020304" pitchFamily="18" charset="0"/>
              </a:rPr>
              <a:t>基于选项卡</a:t>
            </a:r>
            <a:r>
              <a:rPr lang="en-US" altLang="zh-CN">
                <a:latin typeface="Times New Roman" panose="02020603050405020304" pitchFamily="18" charset="0"/>
                <a:ea typeface="SimHei" panose="02010609060101010101" pitchFamily="49" charset="-122"/>
                <a:cs typeface="Times New Roman" panose="02020603050405020304" pitchFamily="18" charset="0"/>
              </a:rPr>
              <a:t>+</a:t>
            </a:r>
            <a:r>
              <a:rPr lang="zh-CN" altLang="en-US">
                <a:latin typeface="Times New Roman" panose="02020603050405020304" pitchFamily="18" charset="0"/>
                <a:ea typeface="SimHei" panose="02010609060101010101" pitchFamily="49" charset="-122"/>
                <a:cs typeface="Times New Roman" panose="02020603050405020304" pitchFamily="18" charset="0"/>
              </a:rPr>
              <a:t>页面的可扩展设计</a:t>
            </a:r>
            <a:endParaRPr lang="en-US" altLang="zh-CN">
              <a:latin typeface="Times New Roman" panose="02020603050405020304" pitchFamily="18" charset="0"/>
              <a:ea typeface="SimHei" panose="02010609060101010101" pitchFamily="49" charset="-122"/>
              <a:cs typeface="Times New Roman" panose="02020603050405020304" pitchFamily="18" charset="0"/>
            </a:endParaRPr>
          </a:p>
          <a:p>
            <a:pPr marL="742950" lvl="1" indent="-285750">
              <a:buFont typeface="Arial" panose="020B0604020202020204" pitchFamily="34" charset="0"/>
              <a:buChar char="•"/>
            </a:pPr>
            <a:r>
              <a:rPr lang="zh-CN" altLang="en-US">
                <a:latin typeface="Times New Roman" panose="02020603050405020304" pitchFamily="18" charset="0"/>
                <a:ea typeface="SimHei" panose="02010609060101010101" pitchFamily="49" charset="-122"/>
                <a:cs typeface="Times New Roman" panose="02020603050405020304" pitchFamily="18" charset="0"/>
              </a:rPr>
              <a:t>基于分屏器的自动分屏</a:t>
            </a:r>
            <a:endParaRPr lang="en-US" altLang="zh-CN">
              <a:latin typeface="Times New Roman" panose="02020603050405020304" pitchFamily="18" charset="0"/>
              <a:ea typeface="SimHei" panose="02010609060101010101" pitchFamily="49" charset="-122"/>
              <a:cs typeface="Times New Roman" panose="02020603050405020304" pitchFamily="18" charset="0"/>
            </a:endParaRPr>
          </a:p>
          <a:p>
            <a:r>
              <a:rPr lang="en-US" altLang="zh-CN">
                <a:latin typeface="Times New Roman" panose="02020603050405020304" pitchFamily="18" charset="0"/>
                <a:ea typeface="SimHei" panose="02010609060101010101" pitchFamily="49" charset="-122"/>
                <a:cs typeface="Times New Roman" panose="02020603050405020304" pitchFamily="18" charset="0"/>
              </a:rPr>
              <a:t>④</a:t>
            </a:r>
            <a:r>
              <a:rPr lang="zh-CN" altLang="en-US">
                <a:latin typeface="Times New Roman" panose="02020603050405020304" pitchFamily="18" charset="0"/>
                <a:ea typeface="SimHei" panose="02010609060101010101" pitchFamily="49" charset="-122"/>
                <a:cs typeface="Times New Roman" panose="02020603050405020304" pitchFamily="18" charset="0"/>
              </a:rPr>
              <a:t>辅助侧栏</a:t>
            </a:r>
            <a:endParaRPr lang="en-US" altLang="zh-CN">
              <a:latin typeface="Times New Roman" panose="02020603050405020304" pitchFamily="18" charset="0"/>
              <a:ea typeface="SimHei" panose="02010609060101010101" pitchFamily="49" charset="-122"/>
              <a:cs typeface="Times New Roman" panose="02020603050405020304" pitchFamily="18" charset="0"/>
            </a:endParaRPr>
          </a:p>
          <a:p>
            <a:pPr marL="742950" lvl="1" indent="-285750">
              <a:buFont typeface="Arial" panose="020B0604020202020204" pitchFamily="34" charset="0"/>
              <a:buChar char="•"/>
            </a:pPr>
            <a:r>
              <a:rPr lang="zh-CN" altLang="en-US">
                <a:latin typeface="Times New Roman" panose="02020603050405020304" pitchFamily="18" charset="0"/>
                <a:ea typeface="SimHei" panose="02010609060101010101" pitchFamily="49" charset="-122"/>
                <a:cs typeface="Times New Roman" panose="02020603050405020304" pitchFamily="18" charset="0"/>
              </a:rPr>
              <a:t>详细属性、信息等</a:t>
            </a:r>
            <a:endParaRPr lang="en-US" altLang="zh-CN">
              <a:latin typeface="Times New Roman" panose="02020603050405020304" pitchFamily="18" charset="0"/>
              <a:ea typeface="SimHei" panose="02010609060101010101" pitchFamily="49" charset="-122"/>
              <a:cs typeface="Times New Roman" panose="02020603050405020304" pitchFamily="18" charset="0"/>
            </a:endParaRPr>
          </a:p>
          <a:p>
            <a:r>
              <a:rPr lang="en-US" altLang="zh-CN">
                <a:latin typeface="Times New Roman" panose="02020603050405020304" pitchFamily="18" charset="0"/>
                <a:ea typeface="SimHei" panose="02010609060101010101" pitchFamily="49" charset="-122"/>
                <a:cs typeface="Times New Roman" panose="02020603050405020304" pitchFamily="18" charset="0"/>
              </a:rPr>
              <a:t>⑤</a:t>
            </a:r>
            <a:r>
              <a:rPr lang="zh-CN" altLang="en-US">
                <a:latin typeface="Times New Roman" panose="02020603050405020304" pitchFamily="18" charset="0"/>
                <a:ea typeface="SimHei" panose="02010609060101010101" pitchFamily="49" charset="-122"/>
                <a:cs typeface="Times New Roman" panose="02020603050405020304" pitchFamily="18" charset="0"/>
              </a:rPr>
              <a:t>面板栏</a:t>
            </a:r>
            <a:endParaRPr lang="en-US" altLang="zh-CN">
              <a:latin typeface="Times New Roman" panose="02020603050405020304" pitchFamily="18" charset="0"/>
              <a:ea typeface="SimHei" panose="02010609060101010101" pitchFamily="49" charset="-122"/>
              <a:cs typeface="Times New Roman" panose="02020603050405020304" pitchFamily="18" charset="0"/>
            </a:endParaRPr>
          </a:p>
          <a:p>
            <a:pPr marL="742950" lvl="1" indent="-285750">
              <a:buFont typeface="Arial" panose="020B0604020202020204" pitchFamily="34" charset="0"/>
              <a:buChar char="•"/>
            </a:pPr>
            <a:r>
              <a:rPr lang="zh-CN" altLang="en-US">
                <a:latin typeface="Times New Roman" panose="02020603050405020304" pitchFamily="18" charset="0"/>
                <a:ea typeface="SimHei" panose="02010609060101010101" pitchFamily="49" charset="-122"/>
                <a:cs typeface="Times New Roman" panose="02020603050405020304" pitchFamily="18" charset="0"/>
              </a:rPr>
              <a:t>多选项卡输出面板</a:t>
            </a:r>
            <a:endParaRPr lang="en-US" altLang="zh-CN">
              <a:latin typeface="Times New Roman" panose="02020603050405020304" pitchFamily="18" charset="0"/>
              <a:ea typeface="SimHei" panose="02010609060101010101" pitchFamily="49" charset="-122"/>
              <a:cs typeface="Times New Roman" panose="02020603050405020304" pitchFamily="18" charset="0"/>
            </a:endParaRPr>
          </a:p>
        </p:txBody>
      </p:sp>
      <p:sp>
        <p:nvSpPr>
          <p:cNvPr id="8" name="文本框 7">
            <a:extLst>
              <a:ext uri="{FF2B5EF4-FFF2-40B4-BE49-F238E27FC236}">
                <a16:creationId xmlns:a16="http://schemas.microsoft.com/office/drawing/2014/main" id="{2652DAD8-33BC-037A-FB5A-BD94447EA4CF}"/>
              </a:ext>
            </a:extLst>
          </p:cNvPr>
          <p:cNvSpPr txBox="1"/>
          <p:nvPr/>
        </p:nvSpPr>
        <p:spPr>
          <a:xfrm>
            <a:off x="317892" y="3600323"/>
            <a:ext cx="399818" cy="369332"/>
          </a:xfrm>
          <a:prstGeom prst="rect">
            <a:avLst/>
          </a:prstGeom>
          <a:noFill/>
        </p:spPr>
        <p:txBody>
          <a:bodyPr wrap="square">
            <a:spAutoFit/>
          </a:bodyPr>
          <a:lstStyle/>
          <a:p>
            <a:r>
              <a:rPr lang="en-US" altLang="zh-CN">
                <a:solidFill>
                  <a:schemeClr val="bg1"/>
                </a:solidFill>
                <a:latin typeface="SimHei" panose="02010609060101010101" pitchFamily="49" charset="-122"/>
                <a:ea typeface="SimHei" panose="02010609060101010101" pitchFamily="49" charset="-122"/>
              </a:rPr>
              <a:t>①</a:t>
            </a:r>
            <a:endParaRPr lang="zh-CN" altLang="en-US">
              <a:solidFill>
                <a:schemeClr val="bg1"/>
              </a:solidFill>
              <a:latin typeface="SimHei" panose="02010609060101010101" pitchFamily="49" charset="-122"/>
              <a:ea typeface="SimHei" panose="02010609060101010101" pitchFamily="49" charset="-122"/>
            </a:endParaRPr>
          </a:p>
        </p:txBody>
      </p:sp>
      <p:sp>
        <p:nvSpPr>
          <p:cNvPr id="9" name="文本框 8">
            <a:extLst>
              <a:ext uri="{FF2B5EF4-FFF2-40B4-BE49-F238E27FC236}">
                <a16:creationId xmlns:a16="http://schemas.microsoft.com/office/drawing/2014/main" id="{0BA1A9A1-0B3C-31D6-B285-CDF27543B8B0}"/>
              </a:ext>
            </a:extLst>
          </p:cNvPr>
          <p:cNvSpPr txBox="1"/>
          <p:nvPr/>
        </p:nvSpPr>
        <p:spPr>
          <a:xfrm>
            <a:off x="1019825" y="3600323"/>
            <a:ext cx="399818" cy="369332"/>
          </a:xfrm>
          <a:prstGeom prst="rect">
            <a:avLst/>
          </a:prstGeom>
          <a:noFill/>
        </p:spPr>
        <p:txBody>
          <a:bodyPr wrap="square">
            <a:spAutoFit/>
          </a:bodyPr>
          <a:lstStyle/>
          <a:p>
            <a:r>
              <a:rPr lang="en-US" altLang="zh-CN">
                <a:latin typeface="SimHei" panose="02010609060101010101" pitchFamily="49" charset="-122"/>
                <a:ea typeface="SimHei" panose="02010609060101010101" pitchFamily="49" charset="-122"/>
              </a:rPr>
              <a:t>②</a:t>
            </a:r>
            <a:endParaRPr lang="zh-CN" altLang="en-US">
              <a:latin typeface="SimHei" panose="02010609060101010101" pitchFamily="49" charset="-122"/>
              <a:ea typeface="SimHei" panose="02010609060101010101" pitchFamily="49" charset="-122"/>
            </a:endParaRPr>
          </a:p>
        </p:txBody>
      </p:sp>
      <p:sp>
        <p:nvSpPr>
          <p:cNvPr id="10" name="文本框 9">
            <a:extLst>
              <a:ext uri="{FF2B5EF4-FFF2-40B4-BE49-F238E27FC236}">
                <a16:creationId xmlns:a16="http://schemas.microsoft.com/office/drawing/2014/main" id="{C09350D9-507A-AA57-B2C9-CBA4865ACA78}"/>
              </a:ext>
            </a:extLst>
          </p:cNvPr>
          <p:cNvSpPr txBox="1"/>
          <p:nvPr/>
        </p:nvSpPr>
        <p:spPr>
          <a:xfrm>
            <a:off x="3846834" y="3225119"/>
            <a:ext cx="399818" cy="369332"/>
          </a:xfrm>
          <a:prstGeom prst="rect">
            <a:avLst/>
          </a:prstGeom>
          <a:noFill/>
        </p:spPr>
        <p:txBody>
          <a:bodyPr wrap="square">
            <a:spAutoFit/>
          </a:bodyPr>
          <a:lstStyle/>
          <a:p>
            <a:r>
              <a:rPr lang="en-US" altLang="zh-CN">
                <a:latin typeface="SimHei" panose="02010609060101010101" pitchFamily="49" charset="-122"/>
                <a:ea typeface="SimHei" panose="02010609060101010101" pitchFamily="49" charset="-122"/>
              </a:rPr>
              <a:t>③</a:t>
            </a:r>
            <a:endParaRPr lang="zh-CN" altLang="en-US">
              <a:latin typeface="SimHei" panose="02010609060101010101" pitchFamily="49" charset="-122"/>
              <a:ea typeface="SimHei" panose="02010609060101010101" pitchFamily="49" charset="-122"/>
            </a:endParaRPr>
          </a:p>
        </p:txBody>
      </p:sp>
      <p:sp>
        <p:nvSpPr>
          <p:cNvPr id="11" name="文本框 10">
            <a:extLst>
              <a:ext uri="{FF2B5EF4-FFF2-40B4-BE49-F238E27FC236}">
                <a16:creationId xmlns:a16="http://schemas.microsoft.com/office/drawing/2014/main" id="{18C5F84A-85BD-23ED-8E8F-33137BB1CE47}"/>
              </a:ext>
            </a:extLst>
          </p:cNvPr>
          <p:cNvSpPr txBox="1"/>
          <p:nvPr/>
        </p:nvSpPr>
        <p:spPr>
          <a:xfrm>
            <a:off x="6969132" y="2850693"/>
            <a:ext cx="399818" cy="369332"/>
          </a:xfrm>
          <a:prstGeom prst="rect">
            <a:avLst/>
          </a:prstGeom>
          <a:noFill/>
        </p:spPr>
        <p:txBody>
          <a:bodyPr wrap="square">
            <a:spAutoFit/>
          </a:bodyPr>
          <a:lstStyle/>
          <a:p>
            <a:r>
              <a:rPr lang="en-US" altLang="zh-CN">
                <a:latin typeface="SimHei" panose="02010609060101010101" pitchFamily="49" charset="-122"/>
                <a:ea typeface="SimHei" panose="02010609060101010101" pitchFamily="49" charset="-122"/>
              </a:rPr>
              <a:t>④</a:t>
            </a:r>
            <a:endParaRPr lang="zh-CN" altLang="en-US">
              <a:latin typeface="SimHei" panose="02010609060101010101" pitchFamily="49" charset="-122"/>
              <a:ea typeface="SimHei" panose="02010609060101010101" pitchFamily="49" charset="-122"/>
            </a:endParaRPr>
          </a:p>
        </p:txBody>
      </p:sp>
      <p:sp>
        <p:nvSpPr>
          <p:cNvPr id="12" name="文本框 11">
            <a:extLst>
              <a:ext uri="{FF2B5EF4-FFF2-40B4-BE49-F238E27FC236}">
                <a16:creationId xmlns:a16="http://schemas.microsoft.com/office/drawing/2014/main" id="{04D65895-6023-8195-E8AF-2A702E3400FD}"/>
              </a:ext>
            </a:extLst>
          </p:cNvPr>
          <p:cNvSpPr txBox="1"/>
          <p:nvPr/>
        </p:nvSpPr>
        <p:spPr>
          <a:xfrm>
            <a:off x="4636883" y="5428254"/>
            <a:ext cx="399818" cy="369332"/>
          </a:xfrm>
          <a:prstGeom prst="rect">
            <a:avLst/>
          </a:prstGeom>
          <a:noFill/>
        </p:spPr>
        <p:txBody>
          <a:bodyPr wrap="square">
            <a:spAutoFit/>
          </a:bodyPr>
          <a:lstStyle/>
          <a:p>
            <a:r>
              <a:rPr lang="en-US" altLang="zh-CN">
                <a:latin typeface="SimHei" panose="02010609060101010101" pitchFamily="49" charset="-122"/>
                <a:ea typeface="SimHei" panose="02010609060101010101" pitchFamily="49" charset="-122"/>
              </a:rPr>
              <a:t>⑤</a:t>
            </a:r>
            <a:endParaRPr lang="zh-CN" altLang="en-US">
              <a:latin typeface="SimHei" panose="02010609060101010101" pitchFamily="49" charset="-122"/>
              <a:ea typeface="SimHei" panose="02010609060101010101" pitchFamily="49" charset="-122"/>
            </a:endParaRPr>
          </a:p>
        </p:txBody>
      </p:sp>
      <p:sp>
        <p:nvSpPr>
          <p:cNvPr id="13" name="文本框 12">
            <a:extLst>
              <a:ext uri="{FF2B5EF4-FFF2-40B4-BE49-F238E27FC236}">
                <a16:creationId xmlns:a16="http://schemas.microsoft.com/office/drawing/2014/main" id="{A5933957-3FB8-05B7-D725-2BB50EEDEB25}"/>
              </a:ext>
            </a:extLst>
          </p:cNvPr>
          <p:cNvSpPr txBox="1"/>
          <p:nvPr/>
        </p:nvSpPr>
        <p:spPr>
          <a:xfrm>
            <a:off x="1176873" y="6010262"/>
            <a:ext cx="399818" cy="369332"/>
          </a:xfrm>
          <a:prstGeom prst="rect">
            <a:avLst/>
          </a:prstGeom>
          <a:noFill/>
        </p:spPr>
        <p:txBody>
          <a:bodyPr wrap="square">
            <a:spAutoFit/>
          </a:bodyPr>
          <a:lstStyle/>
          <a:p>
            <a:r>
              <a:rPr lang="en-US" altLang="zh-CN">
                <a:solidFill>
                  <a:srgbClr val="FF0000"/>
                </a:solidFill>
                <a:latin typeface="SimHei" panose="02010609060101010101" pitchFamily="49" charset="-122"/>
                <a:ea typeface="SimHei" panose="02010609060101010101" pitchFamily="49" charset="-122"/>
              </a:rPr>
              <a:t>⑥</a:t>
            </a:r>
            <a:endParaRPr lang="zh-CN" altLang="en-US">
              <a:solidFill>
                <a:srgbClr val="FF0000"/>
              </a:solidFill>
              <a:latin typeface="SimHei" panose="02010609060101010101" pitchFamily="49" charset="-122"/>
              <a:ea typeface="SimHei" panose="02010609060101010101" pitchFamily="49" charset="-122"/>
            </a:endParaRPr>
          </a:p>
        </p:txBody>
      </p:sp>
    </p:spTree>
    <p:extLst>
      <p:ext uri="{BB962C8B-B14F-4D97-AF65-F5344CB8AC3E}">
        <p14:creationId xmlns:p14="http://schemas.microsoft.com/office/powerpoint/2010/main" val="21087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50" fill="hold"/>
                                        <p:tgtEl>
                                          <p:spTgt spid="5"/>
                                        </p:tgtEl>
                                      </p:cBhvr>
                                    </p:cmd>
                                  </p:childTnLst>
                                </p:cTn>
                              </p:par>
                              <p:par>
                                <p:cTn id="7" presetID="3" presetClass="exit" presetSubtype="10" fill="hold" grpId="0" nodeType="withEffect">
                                  <p:stCondLst>
                                    <p:cond delay="0"/>
                                  </p:stCondLst>
                                  <p:childTnLst>
                                    <p:animEffect transition="out" filter="blinds(horizontal)">
                                      <p:cBhvr>
                                        <p:cTn id="8" dur="10"/>
                                        <p:tgtEl>
                                          <p:spTgt spid="10"/>
                                        </p:tgtEl>
                                      </p:cBhvr>
                                    </p:animEffect>
                                    <p:set>
                                      <p:cBhvr>
                                        <p:cTn id="9" dur="1" fill="hold">
                                          <p:stCondLst>
                                            <p:cond delay="9"/>
                                          </p:stCondLst>
                                        </p:cTn>
                                        <p:tgtEl>
                                          <p:spTgt spid="10"/>
                                        </p:tgtEl>
                                        <p:attrNameLst>
                                          <p:attrName>style.visibility</p:attrName>
                                        </p:attrNameLst>
                                      </p:cBhvr>
                                      <p:to>
                                        <p:strVal val="hidden"/>
                                      </p:to>
                                    </p:set>
                                  </p:childTnLst>
                                </p:cTn>
                              </p:par>
                              <p:par>
                                <p:cTn id="10" presetID="1" presetClass="exit"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hidden"/>
                                      </p:to>
                                    </p:set>
                                  </p:childTnLst>
                                </p:cTn>
                              </p:par>
                              <p:par>
                                <p:cTn id="12" presetID="1" presetClass="exit"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hidden"/>
                                      </p:to>
                                    </p:set>
                                  </p:childTnLst>
                                </p:cTn>
                              </p:par>
                              <p:par>
                                <p:cTn id="14" presetID="1" presetClass="exit"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hidden"/>
                                      </p:to>
                                    </p:set>
                                  </p:childTnLst>
                                </p:cTn>
                              </p:par>
                              <p:par>
                                <p:cTn id="16" presetID="1" presetClass="exit"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hidden"/>
                                      </p:to>
                                    </p:set>
                                  </p:childTnLst>
                                </p:cTn>
                              </p:par>
                              <p:par>
                                <p:cTn id="18" presetID="1" presetClass="exit"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hidden"/>
                                      </p:to>
                                    </p:set>
                                  </p:childTnLst>
                                </p:cTn>
                              </p:par>
                              <p:par>
                                <p:cTn id="20" presetID="2" presetClass="mediacall" presetSubtype="0" fill="hold" nodeType="withEffect">
                                  <p:stCondLst>
                                    <p:cond delay="0"/>
                                  </p:stCondLst>
                                  <p:childTnLst>
                                    <p:cmd type="call" cmd="togglePause">
                                      <p:cBhvr>
                                        <p:cTn id="21"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5"/>
                </p:tgtEl>
              </p:cMediaNode>
            </p:video>
          </p:childTnLst>
        </p:cTn>
      </p:par>
    </p:tnLst>
    <p:bldLst>
      <p:bldP spid="8" grpId="0"/>
      <p:bldP spid="9" grpId="0"/>
      <p:bldP spid="10" grpId="0"/>
      <p:bldP spid="11" grpId="0"/>
      <p:bldP spid="12" grpId="0"/>
      <p:bldP spid="1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8685FF-7BE7-AC30-8073-868FAA5AB44E}"/>
              </a:ext>
            </a:extLst>
          </p:cNvPr>
          <p:cNvSpPr>
            <a:spLocks noGrp="1"/>
          </p:cNvSpPr>
          <p:nvPr>
            <p:ph type="title"/>
          </p:nvPr>
        </p:nvSpPr>
        <p:spPr/>
        <p:txBody>
          <a:bodyPr/>
          <a:lstStyle/>
          <a:p>
            <a:r>
              <a:rPr kumimoji="1" lang="en-US" altLang="zh-CN"/>
              <a:t>HepAI</a:t>
            </a:r>
            <a:r>
              <a:rPr kumimoji="1" lang="zh-CN" altLang="en-US"/>
              <a:t>人工智能平台</a:t>
            </a:r>
            <a:endParaRPr lang="zh-CN" altLang="en-US"/>
          </a:p>
        </p:txBody>
      </p:sp>
      <p:pic>
        <p:nvPicPr>
          <p:cNvPr id="8" name="图片 7">
            <a:extLst>
              <a:ext uri="{FF2B5EF4-FFF2-40B4-BE49-F238E27FC236}">
                <a16:creationId xmlns:a16="http://schemas.microsoft.com/office/drawing/2014/main" id="{7FC98757-29D4-4878-2DC7-CD264C208F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13382" y="1876788"/>
            <a:ext cx="7561460" cy="4591538"/>
          </a:xfrm>
          <a:prstGeom prst="rect">
            <a:avLst/>
          </a:prstGeom>
        </p:spPr>
      </p:pic>
      <p:sp>
        <p:nvSpPr>
          <p:cNvPr id="9" name="文本框 8">
            <a:extLst>
              <a:ext uri="{FF2B5EF4-FFF2-40B4-BE49-F238E27FC236}">
                <a16:creationId xmlns:a16="http://schemas.microsoft.com/office/drawing/2014/main" id="{BF794DD1-99DD-7AB4-2538-2F594E0C422B}"/>
              </a:ext>
            </a:extLst>
          </p:cNvPr>
          <p:cNvSpPr txBox="1"/>
          <p:nvPr/>
        </p:nvSpPr>
        <p:spPr>
          <a:xfrm>
            <a:off x="392325" y="5090219"/>
            <a:ext cx="4179673" cy="953466"/>
          </a:xfrm>
          <a:prstGeom prst="rect">
            <a:avLst/>
          </a:prstGeom>
          <a:noFill/>
        </p:spPr>
        <p:txBody>
          <a:bodyPr wrap="square">
            <a:spAutoFit/>
          </a:bodyPr>
          <a:lstStyle/>
          <a:p>
            <a:pPr>
              <a:lnSpc>
                <a:spcPct val="110000"/>
              </a:lnSpc>
              <a:spcBef>
                <a:spcPts val="0"/>
              </a:spcBef>
              <a:spcAft>
                <a:spcPts val="600"/>
              </a:spcAft>
              <a:buClr>
                <a:srgbClr val="ECAE14"/>
              </a:buClr>
              <a:buSzPct val="110000"/>
            </a:pPr>
            <a:r>
              <a:rPr kumimoji="1" lang="zh-CN" altLang="en-US" sz="2400">
                <a:effectLst>
                  <a:outerShdw blurRad="38100" dist="38100" dir="2700000" algn="tl">
                    <a:srgbClr val="C0C0C0"/>
                  </a:outerShdw>
                </a:effectLst>
                <a:latin typeface="微软雅黑" panose="020B0503020204020204" pitchFamily="34" charset="-122"/>
                <a:ea typeface="微软雅黑" panose="020B0503020204020204" pitchFamily="34" charset="-122"/>
              </a:rPr>
              <a:t>愿景：让</a:t>
            </a:r>
            <a:r>
              <a:rPr kumimoji="1" lang="en-US" altLang="zh-CN" sz="2400">
                <a:effectLst>
                  <a:outerShdw blurRad="38100" dist="38100" dir="2700000" algn="tl">
                    <a:srgbClr val="C0C0C0"/>
                  </a:outerShdw>
                </a:effectLst>
                <a:latin typeface="微软雅黑" panose="020B0503020204020204" pitchFamily="34" charset="-122"/>
                <a:ea typeface="微软雅黑" panose="020B0503020204020204" pitchFamily="34" charset="-122"/>
              </a:rPr>
              <a:t>AI For HEP</a:t>
            </a:r>
          </a:p>
          <a:p>
            <a:pPr>
              <a:lnSpc>
                <a:spcPct val="110000"/>
              </a:lnSpc>
              <a:spcBef>
                <a:spcPts val="0"/>
              </a:spcBef>
              <a:spcAft>
                <a:spcPts val="600"/>
              </a:spcAft>
              <a:buClr>
                <a:srgbClr val="ECAE14"/>
              </a:buClr>
              <a:buSzPct val="110000"/>
            </a:pPr>
            <a:r>
              <a:rPr kumimoji="1" lang="zh-CN" altLang="en-US" sz="2400" b="1">
                <a:solidFill>
                  <a:srgbClr val="FF00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更加简单、水平更高</a:t>
            </a:r>
            <a:endParaRPr kumimoji="1" lang="zh-CN" altLang="zh-CN" sz="2400">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
        <p:nvSpPr>
          <p:cNvPr id="10" name="文本框 9">
            <a:extLst>
              <a:ext uri="{FF2B5EF4-FFF2-40B4-BE49-F238E27FC236}">
                <a16:creationId xmlns:a16="http://schemas.microsoft.com/office/drawing/2014/main" id="{E3C482C1-9791-0E6D-0520-568C7DE3E042}"/>
              </a:ext>
            </a:extLst>
          </p:cNvPr>
          <p:cNvSpPr txBox="1"/>
          <p:nvPr/>
        </p:nvSpPr>
        <p:spPr>
          <a:xfrm>
            <a:off x="392327" y="1021093"/>
            <a:ext cx="11482515" cy="870046"/>
          </a:xfrm>
          <a:prstGeom prst="rect">
            <a:avLst/>
          </a:prstGeom>
          <a:noFill/>
        </p:spPr>
        <p:txBody>
          <a:bodyPr wrap="square">
            <a:spAutoFit/>
          </a:bodyPr>
          <a:lstStyle/>
          <a:p>
            <a:pPr>
              <a:lnSpc>
                <a:spcPct val="110000"/>
              </a:lnSpc>
              <a:spcAft>
                <a:spcPts val="600"/>
              </a:spcAft>
              <a:buClr>
                <a:srgbClr val="ECAE14"/>
              </a:buClr>
              <a:buSzPct val="110000"/>
            </a:pPr>
            <a:r>
              <a:rPr kumimoji="1" lang="zh-CN" altLang="en-US" sz="2400">
                <a:effectLst>
                  <a:outerShdw blurRad="38100" dist="38100" dir="2700000" algn="tl">
                    <a:srgbClr val="C0C0C0"/>
                  </a:outerShdw>
                </a:effectLst>
                <a:latin typeface="微软雅黑" panose="020B0503020204020204" pitchFamily="34" charset="-122"/>
                <a:ea typeface="微软雅黑" panose="020B0503020204020204" pitchFamily="34" charset="-122"/>
              </a:rPr>
              <a:t>人工智能平台可以加速多学科场景下的科学研究、简化模型迭代和流动，是发展AI算法及应用的共性基础设施。</a:t>
            </a:r>
          </a:p>
        </p:txBody>
      </p:sp>
      <p:sp>
        <p:nvSpPr>
          <p:cNvPr id="11" name="文本框 10">
            <a:extLst>
              <a:ext uri="{FF2B5EF4-FFF2-40B4-BE49-F238E27FC236}">
                <a16:creationId xmlns:a16="http://schemas.microsoft.com/office/drawing/2014/main" id="{8A006017-CE77-F341-4DA6-F8ED3569E1C9}"/>
              </a:ext>
            </a:extLst>
          </p:cNvPr>
          <p:cNvSpPr txBox="1"/>
          <p:nvPr/>
        </p:nvSpPr>
        <p:spPr>
          <a:xfrm>
            <a:off x="7230397" y="6433681"/>
            <a:ext cx="2311789" cy="412485"/>
          </a:xfrm>
          <a:prstGeom prst="rect">
            <a:avLst/>
          </a:prstGeom>
          <a:noFill/>
        </p:spPr>
        <p:txBody>
          <a:bodyPr wrap="square">
            <a:spAutoFit/>
          </a:bodyPr>
          <a:lstStyle/>
          <a:p>
            <a:pPr>
              <a:lnSpc>
                <a:spcPct val="110000"/>
              </a:lnSpc>
              <a:spcAft>
                <a:spcPts val="600"/>
              </a:spcAft>
              <a:buClr>
                <a:srgbClr val="ECAE14"/>
              </a:buClr>
              <a:buSzPct val="110000"/>
            </a:pPr>
            <a:r>
              <a:rPr kumimoji="1" lang="en-US" altLang="zh-CN" sz="2000" err="1">
                <a:effectLst>
                  <a:outerShdw blurRad="38100" dist="38100" dir="2700000" algn="tl">
                    <a:srgbClr val="C0C0C0"/>
                  </a:outerShdw>
                </a:effectLst>
              </a:rPr>
              <a:t>HepAI</a:t>
            </a:r>
            <a:r>
              <a:rPr kumimoji="1" lang="zh-CN" altLang="en-US" sz="2000">
                <a:effectLst>
                  <a:outerShdw blurRad="38100" dist="38100" dir="2700000" algn="tl">
                    <a:srgbClr val="C0C0C0"/>
                  </a:outerShdw>
                </a:effectLst>
              </a:rPr>
              <a:t>平台架构</a:t>
            </a:r>
          </a:p>
        </p:txBody>
      </p:sp>
      <p:sp>
        <p:nvSpPr>
          <p:cNvPr id="4" name="文本框 3">
            <a:extLst>
              <a:ext uri="{FF2B5EF4-FFF2-40B4-BE49-F238E27FC236}">
                <a16:creationId xmlns:a16="http://schemas.microsoft.com/office/drawing/2014/main" id="{66AB8E21-8744-4B3F-EFDF-F208BE451297}"/>
              </a:ext>
            </a:extLst>
          </p:cNvPr>
          <p:cNvSpPr txBox="1"/>
          <p:nvPr/>
        </p:nvSpPr>
        <p:spPr>
          <a:xfrm>
            <a:off x="317158" y="6376068"/>
            <a:ext cx="5852823" cy="400110"/>
          </a:xfrm>
          <a:prstGeom prst="rect">
            <a:avLst/>
          </a:prstGeom>
          <a:noFill/>
        </p:spPr>
        <p:txBody>
          <a:bodyPr wrap="square">
            <a:spAutoFit/>
          </a:bodyPr>
          <a:lstStyle/>
          <a:p>
            <a:r>
              <a:rPr lang="zh-CN" altLang="en-US" sz="2000" b="1">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开源地址</a:t>
            </a:r>
            <a:r>
              <a:rPr lang="zh-CN" altLang="en-US" sz="2000">
                <a:solidFill>
                  <a:srgbClr val="0563C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：https://code.ihep.ac.cn/zdzhang/hai</a:t>
            </a:r>
            <a:endParaRPr lang="zh-CN" altLang="en-US" sz="20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内容占位符 2">
            <a:extLst>
              <a:ext uri="{FF2B5EF4-FFF2-40B4-BE49-F238E27FC236}">
                <a16:creationId xmlns:a16="http://schemas.microsoft.com/office/drawing/2014/main" id="{1E601D16-86A3-51CF-B1D4-35AEFD414998}"/>
              </a:ext>
            </a:extLst>
          </p:cNvPr>
          <p:cNvSpPr txBox="1">
            <a:spLocks/>
          </p:cNvSpPr>
          <p:nvPr/>
        </p:nvSpPr>
        <p:spPr bwMode="auto">
          <a:xfrm>
            <a:off x="720471" y="2089831"/>
            <a:ext cx="3523383" cy="265046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59990" indent="-359990" algn="l" rtl="0" fontAlgn="base">
              <a:lnSpc>
                <a:spcPct val="100000"/>
              </a:lnSpc>
              <a:spcBef>
                <a:spcPct val="10000"/>
              </a:spcBef>
              <a:spcAft>
                <a:spcPct val="30000"/>
              </a:spcAft>
              <a:buClr>
                <a:srgbClr val="FFC000"/>
              </a:buClr>
              <a:buSzPct val="80000"/>
              <a:buFont typeface="Wingdings" pitchFamily="2" charset="2"/>
              <a:buChar char="n"/>
              <a:defRPr lang="zh-CN" altLang="en-US" sz="2400" b="0" dirty="0">
                <a:solidFill>
                  <a:schemeClr val="tx1"/>
                </a:solidFill>
                <a:latin typeface="Kaiti SC Regular"/>
                <a:ea typeface="微软雅黑" pitchFamily="34" charset="-122"/>
                <a:cs typeface="Kaiti SC Regular"/>
              </a:defRPr>
            </a:lvl1pPr>
            <a:lvl2pPr marL="839979" indent="-359990" algn="l" rtl="0" fontAlgn="base">
              <a:lnSpc>
                <a:spcPct val="100000"/>
              </a:lnSpc>
              <a:spcBef>
                <a:spcPts val="630"/>
              </a:spcBef>
              <a:spcAft>
                <a:spcPct val="0"/>
              </a:spcAft>
              <a:buClr>
                <a:srgbClr val="00B050"/>
              </a:buClr>
              <a:buSzPct val="80000"/>
              <a:buFont typeface="Wingdings" panose="05000000000000000000" pitchFamily="2" charset="2"/>
              <a:buChar char="n"/>
              <a:defRPr lang="zh-CN" altLang="en-US" sz="1890" b="0">
                <a:solidFill>
                  <a:schemeClr val="tx1"/>
                </a:solidFill>
                <a:latin typeface="Kaiti SC Regular"/>
                <a:ea typeface="微软雅黑" pitchFamily="34" charset="-122"/>
                <a:cs typeface="Kaiti SC Regular"/>
              </a:defRPr>
            </a:lvl2pPr>
            <a:lvl3pPr marL="1199969" indent="-239994" algn="l" rtl="0" fontAlgn="base">
              <a:spcBef>
                <a:spcPct val="20000"/>
              </a:spcBef>
              <a:spcAft>
                <a:spcPct val="0"/>
              </a:spcAft>
              <a:buChar char="•"/>
              <a:defRPr sz="1890">
                <a:solidFill>
                  <a:schemeClr val="tx1"/>
                </a:solidFill>
                <a:latin typeface="Kaiti SC Regular"/>
                <a:ea typeface="宋体" pitchFamily="2" charset="-122"/>
                <a:cs typeface="Kaiti SC Regular"/>
              </a:defRPr>
            </a:lvl3pPr>
            <a:lvl4pPr marL="1679956" indent="-239994" algn="l" rtl="0" fontAlgn="base">
              <a:spcBef>
                <a:spcPct val="20000"/>
              </a:spcBef>
              <a:spcAft>
                <a:spcPct val="0"/>
              </a:spcAft>
              <a:buChar char="–"/>
              <a:defRPr sz="1680">
                <a:solidFill>
                  <a:schemeClr val="tx1"/>
                </a:solidFill>
                <a:latin typeface="Kaiti SC Regular"/>
                <a:ea typeface="宋体" pitchFamily="2" charset="-122"/>
                <a:cs typeface="Kaiti SC Regular"/>
              </a:defRPr>
            </a:lvl4pPr>
            <a:lvl5pPr marL="2159945" indent="-239994" algn="l" rtl="0" fontAlgn="base">
              <a:spcBef>
                <a:spcPct val="20000"/>
              </a:spcBef>
              <a:spcAft>
                <a:spcPct val="0"/>
              </a:spcAft>
              <a:buChar char="»"/>
              <a:defRPr sz="1680">
                <a:solidFill>
                  <a:schemeClr val="tx1"/>
                </a:solidFill>
                <a:latin typeface="Kaiti SC Regular"/>
                <a:ea typeface="宋体" pitchFamily="2" charset="-122"/>
                <a:cs typeface="Kaiti SC Regular"/>
              </a:defRPr>
            </a:lvl5pPr>
            <a:lvl6pPr marL="2639931" indent="-239994" algn="l" rtl="0" fontAlgn="base">
              <a:spcBef>
                <a:spcPct val="20000"/>
              </a:spcBef>
              <a:spcAft>
                <a:spcPct val="0"/>
              </a:spcAft>
              <a:buChar char="»"/>
              <a:defRPr sz="2100">
                <a:solidFill>
                  <a:schemeClr val="tx1"/>
                </a:solidFill>
                <a:latin typeface="+mn-lt"/>
                <a:ea typeface="宋体" pitchFamily="2" charset="-122"/>
              </a:defRPr>
            </a:lvl6pPr>
            <a:lvl7pPr marL="3119920" indent="-239994" algn="l" rtl="0" fontAlgn="base">
              <a:spcBef>
                <a:spcPct val="20000"/>
              </a:spcBef>
              <a:spcAft>
                <a:spcPct val="0"/>
              </a:spcAft>
              <a:buChar char="»"/>
              <a:defRPr sz="2100">
                <a:solidFill>
                  <a:schemeClr val="tx1"/>
                </a:solidFill>
                <a:latin typeface="+mn-lt"/>
                <a:ea typeface="宋体" pitchFamily="2" charset="-122"/>
              </a:defRPr>
            </a:lvl7pPr>
            <a:lvl8pPr marL="3599906" indent="-239994" algn="l" rtl="0" fontAlgn="base">
              <a:spcBef>
                <a:spcPct val="20000"/>
              </a:spcBef>
              <a:spcAft>
                <a:spcPct val="0"/>
              </a:spcAft>
              <a:buChar char="»"/>
              <a:defRPr sz="2100">
                <a:solidFill>
                  <a:schemeClr val="tx1"/>
                </a:solidFill>
                <a:latin typeface="+mn-lt"/>
                <a:ea typeface="宋体" pitchFamily="2" charset="-122"/>
              </a:defRPr>
            </a:lvl8pPr>
            <a:lvl9pPr marL="4079894" indent="-239994" algn="l" rtl="0" fontAlgn="base">
              <a:spcBef>
                <a:spcPct val="20000"/>
              </a:spcBef>
              <a:spcAft>
                <a:spcPct val="0"/>
              </a:spcAft>
              <a:buChar char="»"/>
              <a:defRPr sz="2100">
                <a:solidFill>
                  <a:schemeClr val="tx1"/>
                </a:solidFill>
                <a:latin typeface="+mn-lt"/>
                <a:ea typeface="宋体" pitchFamily="2" charset="-122"/>
              </a:defRPr>
            </a:lvl9pPr>
          </a:lstStyle>
          <a:p>
            <a:r>
              <a:rPr kumimoji="1" lang="en-US" altLang="zh-CN" sz="1800" kern="0">
                <a:effectLst>
                  <a:outerShdw blurRad="38100" dist="38100" dir="2700000" algn="tl">
                    <a:srgbClr val="000000">
                      <a:alpha val="43137"/>
                    </a:srgbClr>
                  </a:outerShdw>
                </a:effectLst>
                <a:latin typeface="微软雅黑" panose="020B0503020204020204" pitchFamily="34" charset="-122"/>
              </a:rPr>
              <a:t>HepAI</a:t>
            </a:r>
            <a:r>
              <a:rPr kumimoji="1" lang="zh-CN" altLang="en-US" sz="1800" kern="0">
                <a:effectLst>
                  <a:outerShdw blurRad="38100" dist="38100" dir="2700000" algn="tl">
                    <a:srgbClr val="000000">
                      <a:alpha val="43137"/>
                    </a:srgbClr>
                  </a:outerShdw>
                </a:effectLst>
                <a:latin typeface="微软雅黑" panose="020B0503020204020204" pitchFamily="34" charset="-122"/>
              </a:rPr>
              <a:t>软件框架（</a:t>
            </a:r>
            <a:r>
              <a:rPr kumimoji="1" lang="en-US" altLang="zh-CN" sz="1800" kern="0" dirty="0">
                <a:effectLst>
                  <a:outerShdw blurRad="38100" dist="38100" dir="2700000" algn="tl">
                    <a:srgbClr val="000000">
                      <a:alpha val="43137"/>
                    </a:srgbClr>
                  </a:outerShdw>
                </a:effectLst>
                <a:latin typeface="微软雅黑" panose="020B0503020204020204" pitchFamily="34" charset="-122"/>
              </a:rPr>
              <a:t>5</a:t>
            </a:r>
            <a:r>
              <a:rPr kumimoji="1" lang="en-US" altLang="zh-CN" sz="1800" kern="0">
                <a:effectLst>
                  <a:outerShdw blurRad="38100" dist="38100" dir="2700000" algn="tl">
                    <a:srgbClr val="000000">
                      <a:alpha val="43137"/>
                    </a:srgbClr>
                  </a:outerShdw>
                </a:effectLst>
                <a:latin typeface="微软雅黑" panose="020B0503020204020204" pitchFamily="34" charset="-122"/>
              </a:rPr>
              <a:t>0%</a:t>
            </a:r>
            <a:r>
              <a:rPr kumimoji="1" lang="zh-CN" altLang="en-US" sz="1800" kern="0">
                <a:effectLst>
                  <a:outerShdw blurRad="38100" dist="38100" dir="2700000" algn="tl">
                    <a:srgbClr val="000000">
                      <a:alpha val="43137"/>
                    </a:srgbClr>
                  </a:outerShdw>
                </a:effectLst>
                <a:latin typeface="微软雅黑" panose="020B0503020204020204" pitchFamily="34" charset="-122"/>
              </a:rPr>
              <a:t>）</a:t>
            </a:r>
            <a:endParaRPr kumimoji="1" lang="en-US" altLang="zh-CN" sz="1800" kern="0">
              <a:effectLst>
                <a:outerShdw blurRad="38100" dist="38100" dir="2700000" algn="tl">
                  <a:srgbClr val="000000">
                    <a:alpha val="43137"/>
                  </a:srgbClr>
                </a:outerShdw>
              </a:effectLst>
              <a:latin typeface="微软雅黑" panose="020B0503020204020204" pitchFamily="34" charset="-122"/>
            </a:endParaRPr>
          </a:p>
          <a:p>
            <a:r>
              <a:rPr kumimoji="1" lang="en-US" altLang="zh-CN" sz="1800" kern="0">
                <a:effectLst>
                  <a:outerShdw blurRad="38100" dist="38100" dir="2700000" algn="tl">
                    <a:srgbClr val="000000">
                      <a:alpha val="43137"/>
                    </a:srgbClr>
                  </a:outerShdw>
                </a:effectLst>
                <a:latin typeface="微软雅黑" panose="020B0503020204020204" pitchFamily="34" charset="-122"/>
              </a:rPr>
              <a:t>AI</a:t>
            </a:r>
            <a:r>
              <a:rPr kumimoji="1" lang="zh-CN" altLang="en-US" sz="1800" kern="0">
                <a:effectLst>
                  <a:outerShdw blurRad="38100" dist="38100" dir="2700000" algn="tl">
                    <a:srgbClr val="000000">
                      <a:alpha val="43137"/>
                    </a:srgbClr>
                  </a:outerShdw>
                </a:effectLst>
                <a:latin typeface="微软雅黑" panose="020B0503020204020204" pitchFamily="34" charset="-122"/>
              </a:rPr>
              <a:t>算法库：</a:t>
            </a:r>
            <a:r>
              <a:rPr kumimoji="1" lang="en-US" altLang="zh-CN" sz="1800" kern="0">
                <a:effectLst>
                  <a:outerShdw blurRad="38100" dist="38100" dir="2700000" algn="tl">
                    <a:srgbClr val="000000">
                      <a:alpha val="43137"/>
                    </a:srgbClr>
                  </a:outerShdw>
                </a:effectLst>
                <a:latin typeface="微软雅黑" panose="020B0503020204020204" pitchFamily="34" charset="-122"/>
              </a:rPr>
              <a:t>4</a:t>
            </a:r>
            <a:r>
              <a:rPr kumimoji="1" lang="zh-CN" altLang="en-US" sz="1800" kern="0">
                <a:effectLst>
                  <a:outerShdw blurRad="38100" dist="38100" dir="2700000" algn="tl">
                    <a:srgbClr val="000000">
                      <a:alpha val="43137"/>
                    </a:srgbClr>
                  </a:outerShdw>
                </a:effectLst>
                <a:latin typeface="微软雅黑" panose="020B0503020204020204" pitchFamily="34" charset="-122"/>
              </a:rPr>
              <a:t>个</a:t>
            </a:r>
            <a:endParaRPr kumimoji="1" lang="en-US" altLang="zh-CN" sz="1800" kern="0" dirty="0">
              <a:effectLst>
                <a:outerShdw blurRad="38100" dist="38100" dir="2700000" algn="tl">
                  <a:srgbClr val="000000">
                    <a:alpha val="43137"/>
                  </a:srgbClr>
                </a:outerShdw>
              </a:effectLst>
              <a:latin typeface="微软雅黑" panose="020B0503020204020204" pitchFamily="34" charset="-122"/>
            </a:endParaRPr>
          </a:p>
          <a:p>
            <a:r>
              <a:rPr kumimoji="1" lang="en-US" altLang="zh-CN" sz="1800" kern="0">
                <a:effectLst>
                  <a:outerShdw blurRad="38100" dist="38100" dir="2700000" algn="tl">
                    <a:srgbClr val="000000">
                      <a:alpha val="43137"/>
                    </a:srgbClr>
                  </a:outerShdw>
                </a:effectLst>
                <a:latin typeface="微软雅黑" panose="020B0503020204020204" pitchFamily="34" charset="-122"/>
              </a:rPr>
              <a:t>AI</a:t>
            </a:r>
            <a:r>
              <a:rPr kumimoji="1" lang="zh-CN" altLang="en-US" sz="1800" kern="0">
                <a:effectLst>
                  <a:outerShdw blurRad="38100" dist="38100" dir="2700000" algn="tl">
                    <a:srgbClr val="000000">
                      <a:alpha val="43137"/>
                    </a:srgbClr>
                  </a:outerShdw>
                </a:effectLst>
                <a:latin typeface="微软雅黑" panose="020B0503020204020204" pitchFamily="34" charset="-122"/>
              </a:rPr>
              <a:t>数据集：</a:t>
            </a:r>
            <a:r>
              <a:rPr kumimoji="1" lang="en-US" altLang="zh-CN" sz="1800" kern="0">
                <a:effectLst>
                  <a:outerShdw blurRad="38100" dist="38100" dir="2700000" algn="tl">
                    <a:srgbClr val="000000">
                      <a:alpha val="43137"/>
                    </a:srgbClr>
                  </a:outerShdw>
                </a:effectLst>
                <a:latin typeface="微软雅黑" panose="020B0503020204020204" pitchFamily="34" charset="-122"/>
              </a:rPr>
              <a:t>3</a:t>
            </a:r>
            <a:r>
              <a:rPr kumimoji="1" lang="zh-CN" altLang="en-US" sz="1800" kern="0">
                <a:effectLst>
                  <a:outerShdw blurRad="38100" dist="38100" dir="2700000" algn="tl">
                    <a:srgbClr val="000000">
                      <a:alpha val="43137"/>
                    </a:srgbClr>
                  </a:outerShdw>
                </a:effectLst>
                <a:latin typeface="微软雅黑" panose="020B0503020204020204" pitchFamily="34" charset="-122"/>
              </a:rPr>
              <a:t>个</a:t>
            </a:r>
            <a:endParaRPr kumimoji="1" lang="en-US" altLang="zh-CN" sz="1800" kern="0" dirty="0">
              <a:effectLst>
                <a:outerShdw blurRad="38100" dist="38100" dir="2700000" algn="tl">
                  <a:srgbClr val="000000">
                    <a:alpha val="43137"/>
                  </a:srgbClr>
                </a:outerShdw>
              </a:effectLst>
              <a:latin typeface="微软雅黑" panose="020B0503020204020204" pitchFamily="34" charset="-122"/>
            </a:endParaRPr>
          </a:p>
          <a:p>
            <a:r>
              <a:rPr kumimoji="1" lang="zh-CN" altLang="en-US" sz="1800" kern="0">
                <a:effectLst>
                  <a:outerShdw blurRad="38100" dist="38100" dir="2700000" algn="tl">
                    <a:srgbClr val="000000">
                      <a:alpha val="43137"/>
                    </a:srgbClr>
                  </a:outerShdw>
                </a:effectLst>
                <a:latin typeface="微软雅黑" panose="020B0503020204020204" pitchFamily="34" charset="-122"/>
              </a:rPr>
              <a:t>算力资源</a:t>
            </a:r>
            <a:endParaRPr kumimoji="1" lang="en-US" altLang="zh-CN" sz="1800" kern="0" dirty="0">
              <a:effectLst>
                <a:outerShdw blurRad="38100" dist="38100" dir="2700000" algn="tl">
                  <a:srgbClr val="000000">
                    <a:alpha val="43137"/>
                  </a:srgbClr>
                </a:outerShdw>
              </a:effectLst>
              <a:latin typeface="微软雅黑" panose="020B0503020204020204" pitchFamily="34" charset="-122"/>
            </a:endParaRPr>
          </a:p>
          <a:p>
            <a:r>
              <a:rPr kumimoji="1" lang="zh-CN" altLang="en-US" sz="1800" kern="0">
                <a:effectLst>
                  <a:outerShdw blurRad="38100" dist="38100" dir="2700000" algn="tl">
                    <a:srgbClr val="000000">
                      <a:alpha val="43137"/>
                    </a:srgbClr>
                  </a:outerShdw>
                </a:effectLst>
                <a:latin typeface="微软雅黑" panose="020B0503020204020204" pitchFamily="34" charset="-122"/>
              </a:rPr>
              <a:t>工具链：</a:t>
            </a:r>
            <a:endParaRPr kumimoji="1" lang="en-US" altLang="zh-CN" sz="1800" kern="0">
              <a:effectLst>
                <a:outerShdw blurRad="38100" dist="38100" dir="2700000" algn="tl">
                  <a:srgbClr val="000000">
                    <a:alpha val="43137"/>
                  </a:srgbClr>
                </a:outerShdw>
              </a:effectLst>
              <a:latin typeface="微软雅黑" panose="020B0503020204020204" pitchFamily="34" charset="-122"/>
            </a:endParaRPr>
          </a:p>
          <a:p>
            <a:pPr lvl="1"/>
            <a:r>
              <a:rPr kumimoji="1" lang="zh-CN" altLang="en-US" sz="1290" kern="0">
                <a:effectLst>
                  <a:outerShdw blurRad="38100" dist="38100" dir="2700000" algn="tl">
                    <a:srgbClr val="000000">
                      <a:alpha val="43137"/>
                    </a:srgbClr>
                  </a:outerShdw>
                </a:effectLst>
                <a:latin typeface="微软雅黑" panose="020B0503020204020204" pitchFamily="34" charset="-122"/>
              </a:rPr>
              <a:t>标注工具</a:t>
            </a:r>
            <a:endParaRPr kumimoji="1" lang="en-US" altLang="zh-CN" sz="1290" kern="0">
              <a:effectLst>
                <a:outerShdw blurRad="38100" dist="38100" dir="2700000" algn="tl">
                  <a:srgbClr val="000000">
                    <a:alpha val="43137"/>
                  </a:srgbClr>
                </a:outerShdw>
              </a:effectLst>
              <a:latin typeface="微软雅黑" panose="020B0503020204020204" pitchFamily="34" charset="-122"/>
            </a:endParaRPr>
          </a:p>
          <a:p>
            <a:pPr lvl="1"/>
            <a:r>
              <a:rPr kumimoji="1" lang="zh-CN" altLang="en-US" sz="1290" kern="0">
                <a:effectLst>
                  <a:outerShdw blurRad="38100" dist="38100" dir="2700000" algn="tl">
                    <a:srgbClr val="000000">
                      <a:alpha val="43137"/>
                    </a:srgbClr>
                  </a:outerShdw>
                </a:effectLst>
                <a:latin typeface="微软雅黑" panose="020B0503020204020204" pitchFamily="34" charset="-122"/>
              </a:rPr>
              <a:t>开发</a:t>
            </a:r>
            <a:r>
              <a:rPr kumimoji="1" lang="en-US" altLang="zh-CN" sz="1290" kern="0">
                <a:effectLst>
                  <a:outerShdw blurRad="38100" dist="38100" dir="2700000" algn="tl">
                    <a:srgbClr val="000000">
                      <a:alpha val="43137"/>
                    </a:srgbClr>
                  </a:outerShdw>
                </a:effectLst>
                <a:latin typeface="微软雅黑" panose="020B0503020204020204" pitchFamily="34" charset="-122"/>
              </a:rPr>
              <a:t>GUI</a:t>
            </a:r>
            <a:r>
              <a:rPr kumimoji="1" lang="zh-CN" altLang="en-US" sz="1290" kern="0">
                <a:effectLst>
                  <a:outerShdw blurRad="38100" dist="38100" dir="2700000" algn="tl">
                    <a:srgbClr val="000000">
                      <a:alpha val="43137"/>
                    </a:srgbClr>
                  </a:outerShdw>
                </a:effectLst>
                <a:latin typeface="微软雅黑" panose="020B0503020204020204" pitchFamily="34" charset="-122"/>
              </a:rPr>
              <a:t>和</a:t>
            </a:r>
            <a:r>
              <a:rPr kumimoji="1" lang="en-US" altLang="zh-CN" sz="1290" kern="0">
                <a:effectLst>
                  <a:outerShdw blurRad="38100" dist="38100" dir="2700000" algn="tl">
                    <a:srgbClr val="000000">
                      <a:alpha val="43137"/>
                    </a:srgbClr>
                  </a:outerShdw>
                </a:effectLst>
                <a:latin typeface="微软雅黑" panose="020B0503020204020204" pitchFamily="34" charset="-122"/>
              </a:rPr>
              <a:t>WebUI</a:t>
            </a:r>
            <a:r>
              <a:rPr kumimoji="1" lang="zh-CN" altLang="en-US" sz="1290" kern="0">
                <a:effectLst>
                  <a:outerShdw blurRad="38100" dist="38100" dir="2700000" algn="tl">
                    <a:srgbClr val="000000">
                      <a:alpha val="43137"/>
                    </a:srgbClr>
                  </a:outerShdw>
                </a:effectLst>
                <a:latin typeface="微软雅黑" panose="020B0503020204020204" pitchFamily="34" charset="-122"/>
              </a:rPr>
              <a:t>框架</a:t>
            </a:r>
            <a:endParaRPr kumimoji="1" lang="en-US" altLang="zh-CN" sz="1290" kern="0" dirty="0">
              <a:effectLst>
                <a:outerShdw blurRad="38100" dist="38100" dir="2700000" algn="tl">
                  <a:srgbClr val="000000">
                    <a:alpha val="43137"/>
                  </a:srgbClr>
                </a:outerShdw>
              </a:effectLst>
              <a:latin typeface="微软雅黑" panose="020B0503020204020204" pitchFamily="34" charset="-122"/>
            </a:endParaRPr>
          </a:p>
        </p:txBody>
      </p:sp>
    </p:spTree>
    <p:extLst>
      <p:ext uri="{BB962C8B-B14F-4D97-AF65-F5344CB8AC3E}">
        <p14:creationId xmlns:p14="http://schemas.microsoft.com/office/powerpoint/2010/main" val="3737510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BCD3EBA3-3956-C449-986F-209AC89E38AD}"/>
              </a:ext>
            </a:extLst>
          </p:cNvPr>
          <p:cNvSpPr>
            <a:spLocks noGrp="1"/>
          </p:cNvSpPr>
          <p:nvPr>
            <p:ph type="title"/>
          </p:nvPr>
        </p:nvSpPr>
        <p:spPr/>
        <p:txBody>
          <a:bodyPr/>
          <a:lstStyle/>
          <a:p>
            <a:r>
              <a:rPr kumimoji="1" lang="en-US" altLang="zh-CN" dirty="0" err="1"/>
              <a:t>ChatGPT</a:t>
            </a:r>
            <a:r>
              <a:rPr kumimoji="1" lang="zh-CN" altLang="en-US" dirty="0"/>
              <a:t>的实现原理</a:t>
            </a:r>
          </a:p>
        </p:txBody>
      </p:sp>
      <p:pic>
        <p:nvPicPr>
          <p:cNvPr id="4" name="图片 3">
            <a:extLst>
              <a:ext uri="{FF2B5EF4-FFF2-40B4-BE49-F238E27FC236}">
                <a16:creationId xmlns:a16="http://schemas.microsoft.com/office/drawing/2014/main" id="{2B482CFA-3905-BB40-90C1-59580DEF4D31}"/>
              </a:ext>
            </a:extLst>
          </p:cNvPr>
          <p:cNvPicPr>
            <a:picLocks noChangeAspect="1"/>
          </p:cNvPicPr>
          <p:nvPr/>
        </p:nvPicPr>
        <p:blipFill>
          <a:blip r:embed="rId3"/>
          <a:stretch>
            <a:fillRect/>
          </a:stretch>
        </p:blipFill>
        <p:spPr>
          <a:xfrm>
            <a:off x="300020" y="834414"/>
            <a:ext cx="8400227" cy="4826932"/>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5" name="图片 4">
            <a:extLst>
              <a:ext uri="{FF2B5EF4-FFF2-40B4-BE49-F238E27FC236}">
                <a16:creationId xmlns:a16="http://schemas.microsoft.com/office/drawing/2014/main" id="{2B448743-F509-664C-91B2-6A8AC6E96000}"/>
              </a:ext>
            </a:extLst>
          </p:cNvPr>
          <p:cNvPicPr>
            <a:picLocks noChangeAspect="1"/>
          </p:cNvPicPr>
          <p:nvPr/>
        </p:nvPicPr>
        <p:blipFill>
          <a:blip r:embed="rId4"/>
          <a:stretch>
            <a:fillRect/>
          </a:stretch>
        </p:blipFill>
        <p:spPr>
          <a:xfrm>
            <a:off x="2871769" y="1164743"/>
            <a:ext cx="9030629" cy="52741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文本框 5">
            <a:extLst>
              <a:ext uri="{FF2B5EF4-FFF2-40B4-BE49-F238E27FC236}">
                <a16:creationId xmlns:a16="http://schemas.microsoft.com/office/drawing/2014/main" id="{887F823B-04AC-6A44-8222-33133B7C0768}"/>
              </a:ext>
            </a:extLst>
          </p:cNvPr>
          <p:cNvSpPr txBox="1"/>
          <p:nvPr/>
        </p:nvSpPr>
        <p:spPr>
          <a:xfrm>
            <a:off x="2857283" y="6069602"/>
            <a:ext cx="381478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a:ea typeface="微软雅黑"/>
                <a:cs typeface="+mn-cs"/>
                <a:hlinkClick r:id="rId5"/>
              </a:rPr>
              <a:t>https://</a:t>
            </a:r>
            <a:r>
              <a:rPr kumimoji="0" lang="en-US" altLang="zh-CN" sz="1800" b="0" i="0" u="none" strike="noStrike" kern="1200" cap="none" spc="0" normalizeH="0" baseline="0" noProof="0" dirty="0" err="1">
                <a:ln>
                  <a:noFill/>
                </a:ln>
                <a:solidFill>
                  <a:prstClr val="black"/>
                </a:solidFill>
                <a:effectLst/>
                <a:uLnTx/>
                <a:uFillTx/>
                <a:latin typeface="Calibri"/>
                <a:ea typeface="微软雅黑"/>
                <a:cs typeface="+mn-cs"/>
                <a:hlinkClick r:id="rId5"/>
              </a:rPr>
              <a:t>arxiv.org</a:t>
            </a:r>
            <a:r>
              <a:rPr kumimoji="0" lang="en-US" altLang="zh-CN" sz="1800" b="0" i="0" u="none" strike="noStrike" kern="1200" cap="none" spc="0" normalizeH="0" baseline="0" noProof="0" dirty="0">
                <a:ln>
                  <a:noFill/>
                </a:ln>
                <a:solidFill>
                  <a:prstClr val="black"/>
                </a:solidFill>
                <a:effectLst/>
                <a:uLnTx/>
                <a:uFillTx/>
                <a:latin typeface="Calibri"/>
                <a:ea typeface="微软雅黑"/>
                <a:cs typeface="+mn-cs"/>
                <a:hlinkClick r:id="rId5"/>
              </a:rPr>
              <a:t>/abs/2203.02155</a:t>
            </a:r>
            <a:endParaRPr kumimoji="0" lang="zh-CN" altLang="en-US" sz="18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7" name="文本框 6">
            <a:extLst>
              <a:ext uri="{FF2B5EF4-FFF2-40B4-BE49-F238E27FC236}">
                <a16:creationId xmlns:a16="http://schemas.microsoft.com/office/drawing/2014/main" id="{6989858C-B700-D743-98C3-76E6B441E1B2}"/>
              </a:ext>
            </a:extLst>
          </p:cNvPr>
          <p:cNvSpPr txBox="1"/>
          <p:nvPr/>
        </p:nvSpPr>
        <p:spPr>
          <a:xfrm>
            <a:off x="421721" y="5179965"/>
            <a:ext cx="123226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err="1">
                <a:ln>
                  <a:noFill/>
                </a:ln>
                <a:solidFill>
                  <a:prstClr val="black"/>
                </a:solidFill>
                <a:effectLst/>
                <a:uLnTx/>
                <a:uFillTx/>
                <a:latin typeface="Microsoft YaHei" panose="020B0503020204020204" pitchFamily="34" charset="-122"/>
                <a:ea typeface="Microsoft YaHei" panose="020B0503020204020204" pitchFamily="34" charset="-122"/>
                <a:cs typeface="+mn-cs"/>
              </a:rPr>
              <a:t>ChatGPT</a:t>
            </a: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8" name="文本框 7">
            <a:extLst>
              <a:ext uri="{FF2B5EF4-FFF2-40B4-BE49-F238E27FC236}">
                <a16:creationId xmlns:a16="http://schemas.microsoft.com/office/drawing/2014/main" id="{81DBE245-89E5-B647-A1DB-3BD81A7425D4}"/>
              </a:ext>
            </a:extLst>
          </p:cNvPr>
          <p:cNvSpPr txBox="1"/>
          <p:nvPr/>
        </p:nvSpPr>
        <p:spPr>
          <a:xfrm>
            <a:off x="2871769" y="5641876"/>
            <a:ext cx="186159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err="1">
                <a:ln>
                  <a:noFill/>
                </a:ln>
                <a:solidFill>
                  <a:prstClr val="black"/>
                </a:solidFill>
                <a:effectLst/>
                <a:uLnTx/>
                <a:uFillTx/>
                <a:latin typeface="Microsoft YaHei" panose="020B0503020204020204" pitchFamily="34" charset="-122"/>
                <a:ea typeface="Microsoft YaHei" panose="020B0503020204020204" pitchFamily="34" charset="-122"/>
                <a:cs typeface="+mn-cs"/>
              </a:rPr>
              <a:t>InstructGPT</a:t>
            </a:r>
            <a:endParaRPr kumimoji="0" lang="zh-CN" altLang="en-US" sz="1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Tree>
    <p:extLst>
      <p:ext uri="{BB962C8B-B14F-4D97-AF65-F5344CB8AC3E}">
        <p14:creationId xmlns:p14="http://schemas.microsoft.com/office/powerpoint/2010/main" val="365592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6FB6FB-AD59-E73E-FA71-273ED1C7ECC9}"/>
              </a:ext>
            </a:extLst>
          </p:cNvPr>
          <p:cNvSpPr>
            <a:spLocks noGrp="1"/>
          </p:cNvSpPr>
          <p:nvPr>
            <p:ph type="title"/>
          </p:nvPr>
        </p:nvSpPr>
        <p:spPr/>
        <p:txBody>
          <a:bodyPr/>
          <a:lstStyle/>
          <a:p>
            <a:r>
              <a:rPr lang="zh-CN" altLang="en-US"/>
              <a:t>总结</a:t>
            </a:r>
          </a:p>
        </p:txBody>
      </p:sp>
      <p:sp>
        <p:nvSpPr>
          <p:cNvPr id="4" name="文本框 3">
            <a:extLst>
              <a:ext uri="{FF2B5EF4-FFF2-40B4-BE49-F238E27FC236}">
                <a16:creationId xmlns:a16="http://schemas.microsoft.com/office/drawing/2014/main" id="{E6714BA2-AAEC-0893-CAE5-CD3100E1E505}"/>
              </a:ext>
            </a:extLst>
          </p:cNvPr>
          <p:cNvSpPr txBox="1"/>
          <p:nvPr/>
        </p:nvSpPr>
        <p:spPr>
          <a:xfrm>
            <a:off x="203684" y="1400085"/>
            <a:ext cx="6828295" cy="3108543"/>
          </a:xfrm>
          <a:prstGeom prst="rect">
            <a:avLst/>
          </a:prstGeom>
          <a:noFill/>
        </p:spPr>
        <p:txBody>
          <a:bodyPr wrap="square">
            <a:spAutoFit/>
          </a:bodyPr>
          <a:lstStyle/>
          <a:p>
            <a:pPr marL="457200" indent="-457200">
              <a:buFont typeface="Arial" panose="020B0604020202020204" pitchFamily="34" charset="0"/>
              <a:buChar char="•"/>
            </a:pPr>
            <a:r>
              <a:rPr lang="zh-CN" altLang="en-US" sz="28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划分科研范式主要依据之一是科研工具的使用，</a:t>
            </a:r>
            <a:r>
              <a:rPr lang="zh-CN" altLang="en-US" sz="2800" b="1">
                <a:solidFill>
                  <a:srgbClr val="C00000"/>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新工具的使用必然会提高科研效率，催生新成果</a:t>
            </a:r>
            <a:r>
              <a:rPr lang="zh-CN" altLang="en-US" sz="28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2800" dirty="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a:p>
            <a:endParaRPr lang="en-US" altLang="zh-CN" sz="2800" dirty="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a:p>
            <a:pPr marL="457200" indent="-457200">
              <a:buFont typeface="Arial" panose="020B0604020202020204" pitchFamily="34" charset="0"/>
              <a:buChar char="•"/>
            </a:pPr>
            <a:r>
              <a:rPr lang="zh-CN" altLang="en-US" sz="2800" b="1">
                <a:solidFill>
                  <a:srgbClr val="C00000"/>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仰望星空，脚踏实地。</a:t>
            </a:r>
            <a:endParaRPr lang="en-US" altLang="zh-CN" sz="2800" b="1">
              <a:solidFill>
                <a:srgbClr val="C00000"/>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a:p>
            <a:pPr marL="457200" indent="-457200">
              <a:buFont typeface="Arial" panose="020B0604020202020204" pitchFamily="34" charset="0"/>
              <a:buChar char="•"/>
            </a:pPr>
            <a:r>
              <a:rPr lang="zh-CN" altLang="en-US" sz="28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利用先进技术去推动基础研究，加速科学进步，造福人类社会。</a:t>
            </a:r>
            <a:endParaRPr lang="zh-CN" altLang="en-US" sz="2800" dirty="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文本框 5">
            <a:extLst>
              <a:ext uri="{FF2B5EF4-FFF2-40B4-BE49-F238E27FC236}">
                <a16:creationId xmlns:a16="http://schemas.microsoft.com/office/drawing/2014/main" id="{6D8EB93D-344C-6650-91C5-358DF704163C}"/>
              </a:ext>
            </a:extLst>
          </p:cNvPr>
          <p:cNvSpPr txBox="1"/>
          <p:nvPr/>
        </p:nvSpPr>
        <p:spPr>
          <a:xfrm>
            <a:off x="8424793" y="6472627"/>
            <a:ext cx="2604944" cy="338554"/>
          </a:xfrm>
          <a:prstGeom prst="rect">
            <a:avLst/>
          </a:prstGeom>
          <a:noFill/>
        </p:spPr>
        <p:txBody>
          <a:bodyPr wrap="square">
            <a:spAutoFit/>
          </a:bodyPr>
          <a:lstStyle/>
          <a:p>
            <a:r>
              <a:rPr lang="zh-CN" altLang="en-US" sz="16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或</a:t>
            </a:r>
            <a:r>
              <a:rPr lang="en-US" altLang="zh-CN" sz="16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wx</a:t>
            </a:r>
            <a:r>
              <a:rPr lang="zh-CN" altLang="en-US" sz="16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添加朋友：</a:t>
            </a:r>
            <a:r>
              <a:rPr lang="en-US" altLang="zh-CN" sz="16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AI4HEP</a:t>
            </a:r>
            <a:endParaRPr lang="zh-CN" altLang="en-US" sz="1600" dirty="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文本框 7">
            <a:extLst>
              <a:ext uri="{FF2B5EF4-FFF2-40B4-BE49-F238E27FC236}">
                <a16:creationId xmlns:a16="http://schemas.microsoft.com/office/drawing/2014/main" id="{FC844FBB-B875-3FF1-8875-B1CE0668FF33}"/>
              </a:ext>
            </a:extLst>
          </p:cNvPr>
          <p:cNvSpPr txBox="1"/>
          <p:nvPr/>
        </p:nvSpPr>
        <p:spPr>
          <a:xfrm>
            <a:off x="7741345" y="1169253"/>
            <a:ext cx="4246971" cy="461665"/>
          </a:xfrm>
          <a:prstGeom prst="rect">
            <a:avLst/>
          </a:prstGeom>
          <a:noFill/>
        </p:spPr>
        <p:txBody>
          <a:bodyPr wrap="square">
            <a:spAutoFit/>
          </a:bodyPr>
          <a:lstStyle/>
          <a:p>
            <a:r>
              <a:rPr lang="en-US" altLang="zh-CN" sz="24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HepAI</a:t>
            </a:r>
            <a:r>
              <a:rPr lang="zh-CN" altLang="en-US" sz="24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大模型技术交流</a:t>
            </a:r>
            <a:r>
              <a:rPr lang="en-US" altLang="zh-CN" sz="24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2</a:t>
            </a:r>
            <a:r>
              <a:rPr lang="zh-CN" altLang="en-US" sz="24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群</a:t>
            </a:r>
            <a:endParaRPr lang="zh-CN" altLang="en-US" sz="2400" dirty="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0" name="图片 9">
            <a:extLst>
              <a:ext uri="{FF2B5EF4-FFF2-40B4-BE49-F238E27FC236}">
                <a16:creationId xmlns:a16="http://schemas.microsoft.com/office/drawing/2014/main" id="{0DF34326-1FAB-194D-FED9-382FF8EC1A20}"/>
              </a:ext>
            </a:extLst>
          </p:cNvPr>
          <p:cNvPicPr>
            <a:picLocks noChangeAspect="1"/>
          </p:cNvPicPr>
          <p:nvPr/>
        </p:nvPicPr>
        <p:blipFill>
          <a:blip r:embed="rId3"/>
          <a:stretch>
            <a:fillRect/>
          </a:stretch>
        </p:blipFill>
        <p:spPr>
          <a:xfrm>
            <a:off x="7256673" y="1712303"/>
            <a:ext cx="4653422" cy="4687764"/>
          </a:xfrm>
          <a:prstGeom prst="rect">
            <a:avLst/>
          </a:prstGeom>
        </p:spPr>
      </p:pic>
    </p:spTree>
    <p:extLst>
      <p:ext uri="{BB962C8B-B14F-4D97-AF65-F5344CB8AC3E}">
        <p14:creationId xmlns:p14="http://schemas.microsoft.com/office/powerpoint/2010/main" val="3508827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14B9E24-A39E-A3CA-3109-C462ACE74C18}"/>
              </a:ext>
            </a:extLst>
          </p:cNvPr>
          <p:cNvPicPr>
            <a:picLocks noChangeAspect="1"/>
          </p:cNvPicPr>
          <p:nvPr/>
        </p:nvPicPr>
        <p:blipFill>
          <a:blip r:embed="rId3"/>
          <a:stretch>
            <a:fillRect/>
          </a:stretch>
        </p:blipFill>
        <p:spPr>
          <a:xfrm>
            <a:off x="0" y="652862"/>
            <a:ext cx="12192000" cy="5552275"/>
          </a:xfrm>
          <a:prstGeom prst="rect">
            <a:avLst/>
          </a:prstGeom>
        </p:spPr>
      </p:pic>
      <p:sp>
        <p:nvSpPr>
          <p:cNvPr id="2" name="文本框 1">
            <a:extLst>
              <a:ext uri="{FF2B5EF4-FFF2-40B4-BE49-F238E27FC236}">
                <a16:creationId xmlns:a16="http://schemas.microsoft.com/office/drawing/2014/main" id="{40C5F729-83D1-C1A1-71FF-6EEA14F89991}"/>
              </a:ext>
            </a:extLst>
          </p:cNvPr>
          <p:cNvSpPr txBox="1"/>
          <p:nvPr/>
        </p:nvSpPr>
        <p:spPr>
          <a:xfrm>
            <a:off x="460178" y="327636"/>
            <a:ext cx="6277979" cy="461665"/>
          </a:xfrm>
          <a:prstGeom prst="rect">
            <a:avLst/>
          </a:prstGeom>
          <a:noFill/>
        </p:spPr>
        <p:txBody>
          <a:bodyPr wrap="square">
            <a:spAutoFit/>
          </a:bodyPr>
          <a:lstStyle/>
          <a:p>
            <a:r>
              <a:rPr lang="zh-CN" altLang="en-US" sz="24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发展愿景</a:t>
            </a:r>
          </a:p>
        </p:txBody>
      </p:sp>
    </p:spTree>
    <p:extLst>
      <p:ext uri="{BB962C8B-B14F-4D97-AF65-F5344CB8AC3E}">
        <p14:creationId xmlns:p14="http://schemas.microsoft.com/office/powerpoint/2010/main" val="35288793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a:extLst>
              <a:ext uri="{FF2B5EF4-FFF2-40B4-BE49-F238E27FC236}">
                <a16:creationId xmlns:a16="http://schemas.microsoft.com/office/drawing/2014/main" id="{2EEAE733-9DD5-B34F-AB91-9598F4C744A6}"/>
              </a:ext>
            </a:extLst>
          </p:cNvPr>
          <p:cNvSpPr>
            <a:spLocks noGrp="1"/>
          </p:cNvSpPr>
          <p:nvPr>
            <p:ph type="body" sz="quarter" idx="11"/>
          </p:nvPr>
        </p:nvSpPr>
        <p:spPr/>
        <p:txBody>
          <a:bodyPr/>
          <a:lstStyle/>
          <a:p>
            <a:r>
              <a:rPr lang="zh-CN" altLang="en-US"/>
              <a:t>请批评指正！</a:t>
            </a:r>
          </a:p>
        </p:txBody>
      </p:sp>
    </p:spTree>
    <p:extLst>
      <p:ext uri="{BB962C8B-B14F-4D97-AF65-F5344CB8AC3E}">
        <p14:creationId xmlns:p14="http://schemas.microsoft.com/office/powerpoint/2010/main" val="29976515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793AAF9-9F5F-16C8-231B-1848B3906ACA}"/>
              </a:ext>
            </a:extLst>
          </p:cNvPr>
          <p:cNvSpPr>
            <a:spLocks noGrp="1"/>
          </p:cNvSpPr>
          <p:nvPr>
            <p:ph type="body" sz="quarter" idx="14"/>
          </p:nvPr>
        </p:nvSpPr>
        <p:spPr/>
        <p:txBody>
          <a:bodyPr/>
          <a:lstStyle/>
          <a:p>
            <a:endParaRPr lang="zh-CN" altLang="en-US"/>
          </a:p>
        </p:txBody>
      </p:sp>
      <p:sp>
        <p:nvSpPr>
          <p:cNvPr id="3" name="文本框 2">
            <a:extLst>
              <a:ext uri="{FF2B5EF4-FFF2-40B4-BE49-F238E27FC236}">
                <a16:creationId xmlns:a16="http://schemas.microsoft.com/office/drawing/2014/main" id="{A3EB070A-FE77-B665-BEC1-6E140FEA3494}"/>
              </a:ext>
            </a:extLst>
          </p:cNvPr>
          <p:cNvSpPr txBox="1"/>
          <p:nvPr/>
        </p:nvSpPr>
        <p:spPr>
          <a:xfrm>
            <a:off x="4385218" y="2760955"/>
            <a:ext cx="5844724" cy="1107996"/>
          </a:xfrm>
          <a:prstGeom prst="rect">
            <a:avLst/>
          </a:prstGeom>
          <a:noFill/>
        </p:spPr>
        <p:txBody>
          <a:bodyPr wrap="square">
            <a:spAutoFit/>
          </a:bodyPr>
          <a:lstStyle/>
          <a:p>
            <a:r>
              <a:rPr lang="en-US" altLang="zh-CN" sz="66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Backup</a:t>
            </a:r>
            <a:endParaRPr lang="zh-CN" altLang="en-US" sz="66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6779806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00D3BF-5E87-D1FE-643A-6B511C17A755}"/>
              </a:ext>
            </a:extLst>
          </p:cNvPr>
          <p:cNvSpPr>
            <a:spLocks noGrp="1"/>
          </p:cNvSpPr>
          <p:nvPr>
            <p:ph type="title"/>
          </p:nvPr>
        </p:nvSpPr>
        <p:spPr/>
        <p:txBody>
          <a:bodyPr/>
          <a:lstStyle/>
          <a:p>
            <a:r>
              <a:rPr lang="zh-CN" altLang="en-US"/>
              <a:t>招贤纳士</a:t>
            </a:r>
          </a:p>
        </p:txBody>
      </p:sp>
      <p:sp>
        <p:nvSpPr>
          <p:cNvPr id="3" name="内容占位符 2">
            <a:extLst>
              <a:ext uri="{FF2B5EF4-FFF2-40B4-BE49-F238E27FC236}">
                <a16:creationId xmlns:a16="http://schemas.microsoft.com/office/drawing/2014/main" id="{95740F53-27B9-3E7A-B5E4-8B399A3C2FDC}"/>
              </a:ext>
            </a:extLst>
          </p:cNvPr>
          <p:cNvSpPr>
            <a:spLocks noGrp="1"/>
          </p:cNvSpPr>
          <p:nvPr>
            <p:ph idx="1"/>
          </p:nvPr>
        </p:nvSpPr>
        <p:spPr>
          <a:xfrm>
            <a:off x="381431" y="1606388"/>
            <a:ext cx="7073880" cy="3645223"/>
          </a:xfrm>
        </p:spPr>
        <p:txBody>
          <a:bodyPr/>
          <a:lstStyle/>
          <a:p>
            <a:pPr marL="0" indent="0">
              <a:buNone/>
            </a:pPr>
            <a:r>
              <a:rPr lang="zh-CN" altLang="en-US" sz="2400" b="1">
                <a:latin typeface="system-ui"/>
              </a:rPr>
              <a:t>岗位名称：</a:t>
            </a:r>
            <a:r>
              <a:rPr lang="zh-CN" altLang="en-US" sz="2400" b="0" i="0">
                <a:effectLst/>
                <a:latin typeface="system-ui"/>
              </a:rPr>
              <a:t>人工智能</a:t>
            </a:r>
            <a:r>
              <a:rPr lang="en-US" altLang="zh-CN" sz="2400" b="0" i="0">
                <a:effectLst/>
                <a:latin typeface="system-ui"/>
              </a:rPr>
              <a:t>/</a:t>
            </a:r>
            <a:r>
              <a:rPr lang="zh-CN" altLang="en-US" sz="2400" b="0" i="0">
                <a:effectLst/>
                <a:latin typeface="system-ui"/>
              </a:rPr>
              <a:t>深度学习大模型研究岗特别研究助理</a:t>
            </a:r>
            <a:r>
              <a:rPr lang="zh-CN" altLang="en-US" sz="2400">
                <a:effectLst/>
                <a:latin typeface="system-ui"/>
              </a:rPr>
              <a:t>（博士后）</a:t>
            </a:r>
            <a:endParaRPr lang="en-US" altLang="zh-CN" sz="2400" b="0" i="0">
              <a:effectLst/>
              <a:latin typeface="system-ui"/>
            </a:endParaRPr>
          </a:p>
          <a:p>
            <a:pPr marL="0" indent="0">
              <a:buNone/>
            </a:pPr>
            <a:r>
              <a:rPr lang="zh-CN" altLang="en-US" sz="2400" b="1"/>
              <a:t>岗位职责</a:t>
            </a:r>
            <a:endParaRPr lang="zh-CN" altLang="en-US" sz="2400"/>
          </a:p>
          <a:p>
            <a:pPr algn="l"/>
            <a:r>
              <a:rPr lang="en-US" altLang="zh-CN" sz="2400" b="0" i="0">
                <a:effectLst/>
                <a:latin typeface="system-ui"/>
              </a:rPr>
              <a:t>1.</a:t>
            </a:r>
            <a:r>
              <a:rPr lang="zh-CN" altLang="en-US" sz="2400" b="0" i="0">
                <a:effectLst/>
                <a:latin typeface="system-ui"/>
              </a:rPr>
              <a:t>承担基于高能物理科学大数据的大模型算法研究、模型训练和优化部署；</a:t>
            </a:r>
          </a:p>
          <a:p>
            <a:pPr algn="l"/>
            <a:r>
              <a:rPr lang="en-US" altLang="zh-CN" sz="2400" b="0" i="0">
                <a:effectLst/>
                <a:latin typeface="system-ui"/>
              </a:rPr>
              <a:t>2.</a:t>
            </a:r>
            <a:r>
              <a:rPr lang="zh-CN" altLang="en-US" sz="2400" b="0" i="0">
                <a:effectLst/>
                <a:latin typeface="system-ui"/>
              </a:rPr>
              <a:t>开展面向高能物理科学发现的深度学习算法应用研究；</a:t>
            </a:r>
          </a:p>
          <a:p>
            <a:pPr algn="l"/>
            <a:r>
              <a:rPr lang="en-US" altLang="zh-CN" sz="2400" b="0" i="0">
                <a:effectLst/>
                <a:latin typeface="system-ui"/>
              </a:rPr>
              <a:t>3.</a:t>
            </a:r>
            <a:r>
              <a:rPr lang="zh-CN" altLang="en-US" sz="2400" b="0" i="0">
                <a:effectLst/>
                <a:latin typeface="system-ui"/>
              </a:rPr>
              <a:t>参与高能物理人工智能算法平台的开发和优化。</a:t>
            </a:r>
          </a:p>
        </p:txBody>
      </p:sp>
      <p:pic>
        <p:nvPicPr>
          <p:cNvPr id="5" name="图片 4">
            <a:extLst>
              <a:ext uri="{FF2B5EF4-FFF2-40B4-BE49-F238E27FC236}">
                <a16:creationId xmlns:a16="http://schemas.microsoft.com/office/drawing/2014/main" id="{C46AF3B6-BEEB-261F-E1BF-85F65DB96EC6}"/>
              </a:ext>
            </a:extLst>
          </p:cNvPr>
          <p:cNvPicPr>
            <a:picLocks noChangeAspect="1"/>
          </p:cNvPicPr>
          <p:nvPr/>
        </p:nvPicPr>
        <p:blipFill>
          <a:blip r:embed="rId2"/>
          <a:stretch>
            <a:fillRect/>
          </a:stretch>
        </p:blipFill>
        <p:spPr>
          <a:xfrm>
            <a:off x="7597263" y="1740373"/>
            <a:ext cx="4141408" cy="4150237"/>
          </a:xfrm>
          <a:prstGeom prst="rect">
            <a:avLst/>
          </a:prstGeom>
        </p:spPr>
      </p:pic>
      <p:sp>
        <p:nvSpPr>
          <p:cNvPr id="7" name="文本框 6">
            <a:extLst>
              <a:ext uri="{FF2B5EF4-FFF2-40B4-BE49-F238E27FC236}">
                <a16:creationId xmlns:a16="http://schemas.microsoft.com/office/drawing/2014/main" id="{28CD9A8D-2CFF-7830-362A-92448576D172}"/>
              </a:ext>
            </a:extLst>
          </p:cNvPr>
          <p:cNvSpPr txBox="1"/>
          <p:nvPr/>
        </p:nvSpPr>
        <p:spPr>
          <a:xfrm>
            <a:off x="7707876" y="1182844"/>
            <a:ext cx="2785601" cy="461665"/>
          </a:xfrm>
          <a:prstGeom prst="rect">
            <a:avLst/>
          </a:prstGeom>
          <a:noFill/>
        </p:spPr>
        <p:txBody>
          <a:bodyPr wrap="square">
            <a:spAutoFit/>
          </a:bodyPr>
          <a:lstStyle/>
          <a:p>
            <a:pPr marL="0" indent="0">
              <a:buNone/>
            </a:pPr>
            <a:r>
              <a:rPr lang="zh-CN" altLang="en-US" sz="24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招聘启事：</a:t>
            </a:r>
          </a:p>
        </p:txBody>
      </p:sp>
      <p:sp>
        <p:nvSpPr>
          <p:cNvPr id="8" name="内容占位符 2">
            <a:extLst>
              <a:ext uri="{FF2B5EF4-FFF2-40B4-BE49-F238E27FC236}">
                <a16:creationId xmlns:a16="http://schemas.microsoft.com/office/drawing/2014/main" id="{DCA9F3CA-4A36-F407-5C4C-C43AB2275DAE}"/>
              </a:ext>
            </a:extLst>
          </p:cNvPr>
          <p:cNvSpPr txBox="1">
            <a:spLocks/>
          </p:cNvSpPr>
          <p:nvPr/>
        </p:nvSpPr>
        <p:spPr>
          <a:xfrm>
            <a:off x="381431" y="5318347"/>
            <a:ext cx="7073880" cy="6962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CN" sz="2400">
                <a:latin typeface="Times New Roman" panose="02020603050405020304" pitchFamily="18" charset="0"/>
              </a:rPr>
              <a:t>https://ai.ihep.ac.cn/join_us</a:t>
            </a:r>
          </a:p>
        </p:txBody>
      </p:sp>
    </p:spTree>
    <p:extLst>
      <p:ext uri="{BB962C8B-B14F-4D97-AF65-F5344CB8AC3E}">
        <p14:creationId xmlns:p14="http://schemas.microsoft.com/office/powerpoint/2010/main" val="21938559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a:extLst>
              <a:ext uri="{FF2B5EF4-FFF2-40B4-BE49-F238E27FC236}">
                <a16:creationId xmlns:a16="http://schemas.microsoft.com/office/drawing/2014/main" id="{7A4B8993-B348-5CF1-5226-252C8B40DD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5608" y="1208218"/>
            <a:ext cx="1513697" cy="957731"/>
          </a:xfrm>
          <a:prstGeom prst="rect">
            <a:avLst/>
          </a:prstGeom>
        </p:spPr>
      </p:pic>
      <p:sp>
        <p:nvSpPr>
          <p:cNvPr id="2" name="标题 1">
            <a:extLst>
              <a:ext uri="{FF2B5EF4-FFF2-40B4-BE49-F238E27FC236}">
                <a16:creationId xmlns:a16="http://schemas.microsoft.com/office/drawing/2014/main" id="{3F313EF7-720F-0BEB-A3F0-58180F87F4C6}"/>
              </a:ext>
            </a:extLst>
          </p:cNvPr>
          <p:cNvSpPr>
            <a:spLocks noGrp="1"/>
          </p:cNvSpPr>
          <p:nvPr>
            <p:ph type="title"/>
          </p:nvPr>
        </p:nvSpPr>
        <p:spPr/>
        <p:txBody>
          <a:bodyPr/>
          <a:lstStyle/>
          <a:p>
            <a:r>
              <a:rPr lang="zh-CN" altLang="en-US"/>
              <a:t>推动</a:t>
            </a:r>
            <a:r>
              <a:rPr lang="en-US" altLang="zh-CN"/>
              <a:t>AI4HEP</a:t>
            </a:r>
            <a:r>
              <a:rPr lang="zh-CN" altLang="en-US"/>
              <a:t>的初步设想</a:t>
            </a:r>
          </a:p>
        </p:txBody>
      </p:sp>
      <p:grpSp>
        <p:nvGrpSpPr>
          <p:cNvPr id="27" name="组合 26">
            <a:extLst>
              <a:ext uri="{FF2B5EF4-FFF2-40B4-BE49-F238E27FC236}">
                <a16:creationId xmlns:a16="http://schemas.microsoft.com/office/drawing/2014/main" id="{95CF5908-11E7-222F-1728-EE6B07622FFE}"/>
              </a:ext>
            </a:extLst>
          </p:cNvPr>
          <p:cNvGrpSpPr/>
          <p:nvPr/>
        </p:nvGrpSpPr>
        <p:grpSpPr>
          <a:xfrm>
            <a:off x="3210393" y="1116766"/>
            <a:ext cx="5486400" cy="5486400"/>
            <a:chOff x="3210393" y="1116766"/>
            <a:chExt cx="5486400" cy="5486400"/>
          </a:xfrm>
          <a:effectLst>
            <a:glow rad="50800">
              <a:schemeClr val="accent1">
                <a:lumMod val="40000"/>
                <a:lumOff val="60000"/>
              </a:schemeClr>
            </a:glow>
          </a:effectLst>
        </p:grpSpPr>
        <p:sp>
          <p:nvSpPr>
            <p:cNvPr id="6" name="椭圆 5">
              <a:extLst>
                <a:ext uri="{FF2B5EF4-FFF2-40B4-BE49-F238E27FC236}">
                  <a16:creationId xmlns:a16="http://schemas.microsoft.com/office/drawing/2014/main" id="{666253D4-61C8-4621-1CF1-F129C47008BE}"/>
                </a:ext>
              </a:extLst>
            </p:cNvPr>
            <p:cNvSpPr/>
            <p:nvPr/>
          </p:nvSpPr>
          <p:spPr>
            <a:xfrm>
              <a:off x="3210393" y="1116766"/>
              <a:ext cx="5486400" cy="5486400"/>
            </a:xfrm>
            <a:prstGeom prst="ellipse">
              <a:avLst/>
            </a:prstGeom>
            <a:noFill/>
            <a:ln w="539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直接箭头连接符 11">
              <a:extLst>
                <a:ext uri="{FF2B5EF4-FFF2-40B4-BE49-F238E27FC236}">
                  <a16:creationId xmlns:a16="http://schemas.microsoft.com/office/drawing/2014/main" id="{26CBBD57-D0E8-E219-2D26-9094AB6F8D70}"/>
                </a:ext>
              </a:extLst>
            </p:cNvPr>
            <p:cNvCxnSpPr>
              <a:cxnSpLocks/>
            </p:cNvCxnSpPr>
            <p:nvPr/>
          </p:nvCxnSpPr>
          <p:spPr>
            <a:xfrm>
              <a:off x="8151019" y="2200275"/>
              <a:ext cx="114301" cy="178595"/>
            </a:xfrm>
            <a:prstGeom prst="straightConnector1">
              <a:avLst/>
            </a:prstGeom>
            <a:ln w="101600">
              <a:solidFill>
                <a:schemeClr val="tx1"/>
              </a:solidFill>
              <a:headEnd w="lg" len="lg"/>
              <a:tailEnd type="stealth"/>
            </a:ln>
          </p:spPr>
          <p:style>
            <a:lnRef idx="1">
              <a:schemeClr val="accent1"/>
            </a:lnRef>
            <a:fillRef idx="0">
              <a:schemeClr val="accent1"/>
            </a:fillRef>
            <a:effectRef idx="0">
              <a:schemeClr val="accent1"/>
            </a:effectRef>
            <a:fontRef idx="minor">
              <a:schemeClr val="tx1"/>
            </a:fontRef>
          </p:style>
        </p:cxnSp>
        <p:cxnSp>
          <p:nvCxnSpPr>
            <p:cNvPr id="17" name="直接箭头连接符 16">
              <a:extLst>
                <a:ext uri="{FF2B5EF4-FFF2-40B4-BE49-F238E27FC236}">
                  <a16:creationId xmlns:a16="http://schemas.microsoft.com/office/drawing/2014/main" id="{AF00581A-53D4-0C3C-6C85-4E58707C61F3}"/>
                </a:ext>
              </a:extLst>
            </p:cNvPr>
            <p:cNvCxnSpPr>
              <a:cxnSpLocks/>
            </p:cNvCxnSpPr>
            <p:nvPr/>
          </p:nvCxnSpPr>
          <p:spPr>
            <a:xfrm flipH="1">
              <a:off x="8689182" y="3859966"/>
              <a:ext cx="7611" cy="186953"/>
            </a:xfrm>
            <a:prstGeom prst="straightConnector1">
              <a:avLst/>
            </a:prstGeom>
            <a:ln w="101600">
              <a:solidFill>
                <a:schemeClr val="tx1"/>
              </a:solidFill>
              <a:headEnd w="lg" len="lg"/>
              <a:tailEnd type="stealth"/>
            </a:ln>
          </p:spPr>
          <p:style>
            <a:lnRef idx="1">
              <a:schemeClr val="accent1"/>
            </a:lnRef>
            <a:fillRef idx="0">
              <a:schemeClr val="accent1"/>
            </a:fillRef>
            <a:effectRef idx="0">
              <a:schemeClr val="accent1"/>
            </a:effectRef>
            <a:fontRef idx="minor">
              <a:schemeClr val="tx1"/>
            </a:fontRef>
          </p:style>
        </p:cxnSp>
        <p:cxnSp>
          <p:nvCxnSpPr>
            <p:cNvPr id="20" name="直接箭头连接符 19">
              <a:extLst>
                <a:ext uri="{FF2B5EF4-FFF2-40B4-BE49-F238E27FC236}">
                  <a16:creationId xmlns:a16="http://schemas.microsoft.com/office/drawing/2014/main" id="{D2CAA114-4E8E-BCA4-10F2-0967BBEEDF7B}"/>
                </a:ext>
              </a:extLst>
            </p:cNvPr>
            <p:cNvCxnSpPr>
              <a:cxnSpLocks/>
            </p:cNvCxnSpPr>
            <p:nvPr/>
          </p:nvCxnSpPr>
          <p:spPr>
            <a:xfrm flipH="1" flipV="1">
              <a:off x="3286125" y="4536281"/>
              <a:ext cx="78581" cy="200025"/>
            </a:xfrm>
            <a:prstGeom prst="straightConnector1">
              <a:avLst/>
            </a:prstGeom>
            <a:ln w="101600">
              <a:solidFill>
                <a:schemeClr val="tx1"/>
              </a:solidFill>
              <a:headEnd w="lg" len="lg"/>
              <a:tailEnd type="stealth"/>
            </a:ln>
          </p:spPr>
          <p:style>
            <a:lnRef idx="1">
              <a:schemeClr val="accent1"/>
            </a:lnRef>
            <a:fillRef idx="0">
              <a:schemeClr val="accent1"/>
            </a:fillRef>
            <a:effectRef idx="0">
              <a:schemeClr val="accent1"/>
            </a:effectRef>
            <a:fontRef idx="minor">
              <a:schemeClr val="tx1"/>
            </a:fontRef>
          </p:style>
        </p:cxnSp>
      </p:grpSp>
      <p:sp>
        <p:nvSpPr>
          <p:cNvPr id="32" name="文本框 31">
            <a:extLst>
              <a:ext uri="{FF2B5EF4-FFF2-40B4-BE49-F238E27FC236}">
                <a16:creationId xmlns:a16="http://schemas.microsoft.com/office/drawing/2014/main" id="{17A3CDEB-026F-C936-6722-EF7A99CF1A7A}"/>
              </a:ext>
            </a:extLst>
          </p:cNvPr>
          <p:cNvSpPr txBox="1"/>
          <p:nvPr/>
        </p:nvSpPr>
        <p:spPr>
          <a:xfrm>
            <a:off x="2312125" y="1574326"/>
            <a:ext cx="1767168" cy="461665"/>
          </a:xfrm>
          <a:prstGeom prst="rect">
            <a:avLst/>
          </a:prstGeom>
          <a:noFill/>
        </p:spPr>
        <p:txBody>
          <a:bodyPr wrap="square">
            <a:spAutoFit/>
          </a:bodyPr>
          <a:lstStyle/>
          <a:p>
            <a:r>
              <a:rPr lang="zh-CN" altLang="en-US" sz="2400" b="1">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交叉团队</a:t>
            </a:r>
            <a:endParaRPr lang="en-US" altLang="zh-CN" b="1">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
        <p:nvSpPr>
          <p:cNvPr id="33" name="文本框 32">
            <a:extLst>
              <a:ext uri="{FF2B5EF4-FFF2-40B4-BE49-F238E27FC236}">
                <a16:creationId xmlns:a16="http://schemas.microsoft.com/office/drawing/2014/main" id="{972FB740-0514-E02D-5C5C-6296233DF278}"/>
              </a:ext>
            </a:extLst>
          </p:cNvPr>
          <p:cNvSpPr txBox="1"/>
          <p:nvPr/>
        </p:nvSpPr>
        <p:spPr>
          <a:xfrm>
            <a:off x="7762644" y="5901706"/>
            <a:ext cx="1767168" cy="461665"/>
          </a:xfrm>
          <a:prstGeom prst="rect">
            <a:avLst/>
          </a:prstGeom>
          <a:noFill/>
        </p:spPr>
        <p:txBody>
          <a:bodyPr wrap="square">
            <a:spAutoFit/>
          </a:bodyPr>
          <a:lstStyle/>
          <a:p>
            <a:r>
              <a:rPr lang="zh-CN" altLang="en-US"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外部力量</a:t>
            </a:r>
            <a:endParaRPr lang="en-US" altLang="zh-CN">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
        <p:nvSpPr>
          <p:cNvPr id="34" name="文本框 33">
            <a:extLst>
              <a:ext uri="{FF2B5EF4-FFF2-40B4-BE49-F238E27FC236}">
                <a16:creationId xmlns:a16="http://schemas.microsoft.com/office/drawing/2014/main" id="{E7869666-C78D-CE6C-4BD7-87D66B8E978C}"/>
              </a:ext>
            </a:extLst>
          </p:cNvPr>
          <p:cNvSpPr txBox="1"/>
          <p:nvPr/>
        </p:nvSpPr>
        <p:spPr>
          <a:xfrm>
            <a:off x="2425972" y="5916903"/>
            <a:ext cx="1767168" cy="461665"/>
          </a:xfrm>
          <a:prstGeom prst="rect">
            <a:avLst/>
          </a:prstGeom>
          <a:noFill/>
        </p:spPr>
        <p:txBody>
          <a:bodyPr wrap="square">
            <a:spAutoFit/>
          </a:bodyPr>
          <a:lstStyle/>
          <a:p>
            <a:r>
              <a:rPr lang="zh-CN" altLang="en-US"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海量数据</a:t>
            </a:r>
            <a:endParaRPr lang="en-US" altLang="zh-CN"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pic>
        <p:nvPicPr>
          <p:cNvPr id="35" name="图片 34">
            <a:extLst>
              <a:ext uri="{FF2B5EF4-FFF2-40B4-BE49-F238E27FC236}">
                <a16:creationId xmlns:a16="http://schemas.microsoft.com/office/drawing/2014/main" id="{BF9657B4-EB07-30DD-43C1-6601F1B94C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1916" y="5215141"/>
            <a:ext cx="1069235" cy="621008"/>
          </a:xfrm>
          <a:prstGeom prst="rect">
            <a:avLst/>
          </a:prstGeom>
        </p:spPr>
      </p:pic>
      <p:pic>
        <p:nvPicPr>
          <p:cNvPr id="36" name="图片 35">
            <a:extLst>
              <a:ext uri="{FF2B5EF4-FFF2-40B4-BE49-F238E27FC236}">
                <a16:creationId xmlns:a16="http://schemas.microsoft.com/office/drawing/2014/main" id="{37A39BCF-C307-E745-EEA3-04BA7D7BF74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53579" y="5206154"/>
            <a:ext cx="1069235" cy="629995"/>
          </a:xfrm>
          <a:prstGeom prst="rect">
            <a:avLst/>
          </a:prstGeom>
        </p:spPr>
      </p:pic>
      <p:pic>
        <p:nvPicPr>
          <p:cNvPr id="37" name="图片 36">
            <a:extLst>
              <a:ext uri="{FF2B5EF4-FFF2-40B4-BE49-F238E27FC236}">
                <a16:creationId xmlns:a16="http://schemas.microsoft.com/office/drawing/2014/main" id="{D5CE389A-335A-F58C-092B-80AA5CB5C3B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49692" y="5940262"/>
            <a:ext cx="1069235" cy="629995"/>
          </a:xfrm>
          <a:prstGeom prst="rect">
            <a:avLst/>
          </a:prstGeom>
        </p:spPr>
      </p:pic>
      <p:pic>
        <p:nvPicPr>
          <p:cNvPr id="38" name="图片 37">
            <a:extLst>
              <a:ext uri="{FF2B5EF4-FFF2-40B4-BE49-F238E27FC236}">
                <a16:creationId xmlns:a16="http://schemas.microsoft.com/office/drawing/2014/main" id="{FFDB8B77-90D2-5BC7-D3C0-D9E3BE77315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1845" y="5946184"/>
            <a:ext cx="1069235" cy="624976"/>
          </a:xfrm>
          <a:prstGeom prst="rect">
            <a:avLst/>
          </a:prstGeom>
        </p:spPr>
      </p:pic>
      <p:sp>
        <p:nvSpPr>
          <p:cNvPr id="39" name="文本框 38">
            <a:extLst>
              <a:ext uri="{FF2B5EF4-FFF2-40B4-BE49-F238E27FC236}">
                <a16:creationId xmlns:a16="http://schemas.microsoft.com/office/drawing/2014/main" id="{EB0AF54E-6256-68A4-EE1E-84A21DC72B6E}"/>
              </a:ext>
            </a:extLst>
          </p:cNvPr>
          <p:cNvSpPr txBox="1"/>
          <p:nvPr/>
        </p:nvSpPr>
        <p:spPr>
          <a:xfrm>
            <a:off x="7962688" y="1066024"/>
            <a:ext cx="1767168" cy="461665"/>
          </a:xfrm>
          <a:prstGeom prst="rect">
            <a:avLst/>
          </a:prstGeom>
          <a:noFill/>
        </p:spPr>
        <p:txBody>
          <a:bodyPr wrap="square">
            <a:spAutoFit/>
          </a:bodyPr>
          <a:lstStyle/>
          <a:p>
            <a:r>
              <a:rPr lang="zh-CN" altLang="en-US"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基础设施</a:t>
            </a:r>
            <a:endParaRPr lang="en-US" altLang="zh-CN">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pic>
        <p:nvPicPr>
          <p:cNvPr id="43" name="图片 42">
            <a:extLst>
              <a:ext uri="{FF2B5EF4-FFF2-40B4-BE49-F238E27FC236}">
                <a16:creationId xmlns:a16="http://schemas.microsoft.com/office/drawing/2014/main" id="{61EAA6D3-5812-6F31-48A4-D562AEB2582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804527" y="6142025"/>
            <a:ext cx="1210851" cy="506868"/>
          </a:xfrm>
          <a:prstGeom prst="rect">
            <a:avLst/>
          </a:prstGeom>
        </p:spPr>
      </p:pic>
      <p:pic>
        <p:nvPicPr>
          <p:cNvPr id="45" name="图片 44">
            <a:extLst>
              <a:ext uri="{FF2B5EF4-FFF2-40B4-BE49-F238E27FC236}">
                <a16:creationId xmlns:a16="http://schemas.microsoft.com/office/drawing/2014/main" id="{A9FC5162-17C9-235B-D36C-AA049D06640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098154" y="6084977"/>
            <a:ext cx="631702" cy="560856"/>
          </a:xfrm>
          <a:prstGeom prst="rect">
            <a:avLst/>
          </a:prstGeom>
        </p:spPr>
      </p:pic>
      <p:pic>
        <p:nvPicPr>
          <p:cNvPr id="47" name="图片 46">
            <a:extLst>
              <a:ext uri="{FF2B5EF4-FFF2-40B4-BE49-F238E27FC236}">
                <a16:creationId xmlns:a16="http://schemas.microsoft.com/office/drawing/2014/main" id="{9D12D21E-E0CA-18B5-9A30-053465FB0FC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225584" y="1022061"/>
            <a:ext cx="828681" cy="647705"/>
          </a:xfrm>
          <a:prstGeom prst="rect">
            <a:avLst/>
          </a:prstGeom>
        </p:spPr>
      </p:pic>
      <p:pic>
        <p:nvPicPr>
          <p:cNvPr id="49" name="图片 48">
            <a:extLst>
              <a:ext uri="{FF2B5EF4-FFF2-40B4-BE49-F238E27FC236}">
                <a16:creationId xmlns:a16="http://schemas.microsoft.com/office/drawing/2014/main" id="{9AFC0B3A-A8BC-0F00-193F-0999534A4E0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404939" y="912523"/>
            <a:ext cx="862019" cy="757243"/>
          </a:xfrm>
          <a:prstGeom prst="rect">
            <a:avLst/>
          </a:prstGeom>
        </p:spPr>
      </p:pic>
      <p:pic>
        <p:nvPicPr>
          <p:cNvPr id="51" name="图片 50">
            <a:extLst>
              <a:ext uri="{FF2B5EF4-FFF2-40B4-BE49-F238E27FC236}">
                <a16:creationId xmlns:a16="http://schemas.microsoft.com/office/drawing/2014/main" id="{B62D1C38-21CE-D46E-FC93-034356C889C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975104" y="1014034"/>
            <a:ext cx="778382" cy="647705"/>
          </a:xfrm>
          <a:prstGeom prst="rect">
            <a:avLst/>
          </a:prstGeom>
        </p:spPr>
      </p:pic>
      <p:sp>
        <p:nvSpPr>
          <p:cNvPr id="3" name="文本框 2">
            <a:extLst>
              <a:ext uri="{FF2B5EF4-FFF2-40B4-BE49-F238E27FC236}">
                <a16:creationId xmlns:a16="http://schemas.microsoft.com/office/drawing/2014/main" id="{C7B1A0C6-34E0-44E4-D36A-99AC11E45274}"/>
              </a:ext>
            </a:extLst>
          </p:cNvPr>
          <p:cNvSpPr txBox="1"/>
          <p:nvPr/>
        </p:nvSpPr>
        <p:spPr>
          <a:xfrm>
            <a:off x="9776624" y="5484519"/>
            <a:ext cx="2249814" cy="461665"/>
          </a:xfrm>
          <a:prstGeom prst="rect">
            <a:avLst/>
          </a:prstGeom>
          <a:noFill/>
        </p:spPr>
        <p:txBody>
          <a:bodyPr wrap="square">
            <a:spAutoFit/>
          </a:bodyPr>
          <a:lstStyle/>
          <a:p>
            <a:r>
              <a:rPr lang="en-US" altLang="zh-CN"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Open Source</a:t>
            </a:r>
            <a:endParaRPr lang="en-US" altLang="zh-CN">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
        <p:nvSpPr>
          <p:cNvPr id="5" name="任意多边形: 形状 4">
            <a:extLst>
              <a:ext uri="{FF2B5EF4-FFF2-40B4-BE49-F238E27FC236}">
                <a16:creationId xmlns:a16="http://schemas.microsoft.com/office/drawing/2014/main" id="{5FB60147-4FB3-FC63-E387-5A434749D9D1}"/>
              </a:ext>
            </a:extLst>
          </p:cNvPr>
          <p:cNvSpPr/>
          <p:nvPr/>
        </p:nvSpPr>
        <p:spPr>
          <a:xfrm>
            <a:off x="9186143" y="5441568"/>
            <a:ext cx="499354" cy="489006"/>
          </a:xfrm>
          <a:custGeom>
            <a:avLst/>
            <a:gdLst>
              <a:gd name="T0" fmla="*/ 5118 w 10555"/>
              <a:gd name="T1" fmla="*/ 2 h 10336"/>
              <a:gd name="T2" fmla="*/ 0 w 10555"/>
              <a:gd name="T3" fmla="*/ 5279 h 10336"/>
              <a:gd name="T4" fmla="*/ 3688 w 10555"/>
              <a:gd name="T5" fmla="*/ 10287 h 10336"/>
              <a:gd name="T6" fmla="*/ 4088 w 10555"/>
              <a:gd name="T7" fmla="*/ 10033 h 10336"/>
              <a:gd name="T8" fmla="*/ 4101 w 10555"/>
              <a:gd name="T9" fmla="*/ 9050 h 10336"/>
              <a:gd name="T10" fmla="*/ 2334 w 10555"/>
              <a:gd name="T11" fmla="*/ 8427 h 10336"/>
              <a:gd name="T12" fmla="*/ 1752 w 10555"/>
              <a:gd name="T13" fmla="*/ 7655 h 10336"/>
              <a:gd name="T14" fmla="*/ 1792 w 10555"/>
              <a:gd name="T15" fmla="*/ 7335 h 10336"/>
              <a:gd name="T16" fmla="*/ 2601 w 10555"/>
              <a:gd name="T17" fmla="*/ 7878 h 10336"/>
              <a:gd name="T18" fmla="*/ 4138 w 10555"/>
              <a:gd name="T19" fmla="*/ 8316 h 10336"/>
              <a:gd name="T20" fmla="*/ 4473 w 10555"/>
              <a:gd name="T21" fmla="*/ 7611 h 10336"/>
              <a:gd name="T22" fmla="*/ 2069 w 10555"/>
              <a:gd name="T23" fmla="*/ 5003 h 10336"/>
              <a:gd name="T24" fmla="*/ 2612 w 10555"/>
              <a:gd name="T25" fmla="*/ 3586 h 10336"/>
              <a:gd name="T26" fmla="*/ 2663 w 10555"/>
              <a:gd name="T27" fmla="*/ 2189 h 10336"/>
              <a:gd name="T28" fmla="*/ 4115 w 10555"/>
              <a:gd name="T29" fmla="*/ 2731 h 10336"/>
              <a:gd name="T30" fmla="*/ 5436 w 10555"/>
              <a:gd name="T31" fmla="*/ 2553 h 10336"/>
              <a:gd name="T32" fmla="*/ 6758 w 10555"/>
              <a:gd name="T33" fmla="*/ 2731 h 10336"/>
              <a:gd name="T34" fmla="*/ 8208 w 10555"/>
              <a:gd name="T35" fmla="*/ 2189 h 10336"/>
              <a:gd name="T36" fmla="*/ 8260 w 10555"/>
              <a:gd name="T37" fmla="*/ 3586 h 10336"/>
              <a:gd name="T38" fmla="*/ 8803 w 10555"/>
              <a:gd name="T39" fmla="*/ 5003 h 10336"/>
              <a:gd name="T40" fmla="*/ 6393 w 10555"/>
              <a:gd name="T41" fmla="*/ 7606 h 10336"/>
              <a:gd name="T42" fmla="*/ 6751 w 10555"/>
              <a:gd name="T43" fmla="*/ 8583 h 10336"/>
              <a:gd name="T44" fmla="*/ 6746 w 10555"/>
              <a:gd name="T45" fmla="*/ 10031 h 10336"/>
              <a:gd name="T46" fmla="*/ 7108 w 10555"/>
              <a:gd name="T47" fmla="*/ 10285 h 10336"/>
              <a:gd name="T48" fmla="*/ 10555 w 10555"/>
              <a:gd name="T49" fmla="*/ 5278 h 10336"/>
              <a:gd name="T50" fmla="*/ 5118 w 10555"/>
              <a:gd name="T51" fmla="*/ 0 h 10336"/>
              <a:gd name="T52" fmla="*/ 5118 w 10555"/>
              <a:gd name="T53" fmla="*/ 2 h 10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555" h="10336">
                <a:moveTo>
                  <a:pt x="5118" y="2"/>
                </a:moveTo>
                <a:cubicBezTo>
                  <a:pt x="2470" y="2"/>
                  <a:pt x="0" y="2365"/>
                  <a:pt x="0" y="5279"/>
                </a:cubicBezTo>
                <a:cubicBezTo>
                  <a:pt x="0" y="7611"/>
                  <a:pt x="1591" y="9589"/>
                  <a:pt x="3688" y="10287"/>
                </a:cubicBezTo>
                <a:cubicBezTo>
                  <a:pt x="3952" y="10336"/>
                  <a:pt x="4088" y="10172"/>
                  <a:pt x="4088" y="10033"/>
                </a:cubicBezTo>
                <a:cubicBezTo>
                  <a:pt x="4088" y="9906"/>
                  <a:pt x="4103" y="9491"/>
                  <a:pt x="4101" y="9050"/>
                </a:cubicBezTo>
                <a:cubicBezTo>
                  <a:pt x="2633" y="9370"/>
                  <a:pt x="2334" y="8427"/>
                  <a:pt x="2334" y="8427"/>
                </a:cubicBezTo>
                <a:cubicBezTo>
                  <a:pt x="2093" y="7817"/>
                  <a:pt x="1752" y="7655"/>
                  <a:pt x="1752" y="7655"/>
                </a:cubicBezTo>
                <a:cubicBezTo>
                  <a:pt x="1274" y="7327"/>
                  <a:pt x="1792" y="7335"/>
                  <a:pt x="1792" y="7335"/>
                </a:cubicBezTo>
                <a:cubicBezTo>
                  <a:pt x="2321" y="7371"/>
                  <a:pt x="2601" y="7878"/>
                  <a:pt x="2601" y="7878"/>
                </a:cubicBezTo>
                <a:cubicBezTo>
                  <a:pt x="3072" y="8685"/>
                  <a:pt x="3837" y="8451"/>
                  <a:pt x="4138" y="8316"/>
                </a:cubicBezTo>
                <a:cubicBezTo>
                  <a:pt x="4186" y="7976"/>
                  <a:pt x="4322" y="7742"/>
                  <a:pt x="4473" y="7611"/>
                </a:cubicBezTo>
                <a:cubicBezTo>
                  <a:pt x="3301" y="7478"/>
                  <a:pt x="2069" y="7025"/>
                  <a:pt x="2069" y="5003"/>
                </a:cubicBezTo>
                <a:cubicBezTo>
                  <a:pt x="2069" y="4427"/>
                  <a:pt x="2275" y="3956"/>
                  <a:pt x="2612" y="3586"/>
                </a:cubicBezTo>
                <a:cubicBezTo>
                  <a:pt x="2557" y="3453"/>
                  <a:pt x="2377" y="2917"/>
                  <a:pt x="2663" y="2189"/>
                </a:cubicBezTo>
                <a:cubicBezTo>
                  <a:pt x="2663" y="2189"/>
                  <a:pt x="3106" y="2048"/>
                  <a:pt x="4115" y="2731"/>
                </a:cubicBezTo>
                <a:cubicBezTo>
                  <a:pt x="4536" y="2614"/>
                  <a:pt x="4988" y="2555"/>
                  <a:pt x="5436" y="2553"/>
                </a:cubicBezTo>
                <a:cubicBezTo>
                  <a:pt x="5884" y="2555"/>
                  <a:pt x="6337" y="2614"/>
                  <a:pt x="6758" y="2731"/>
                </a:cubicBezTo>
                <a:cubicBezTo>
                  <a:pt x="7765" y="2048"/>
                  <a:pt x="8208" y="2189"/>
                  <a:pt x="8208" y="2189"/>
                </a:cubicBezTo>
                <a:cubicBezTo>
                  <a:pt x="8495" y="2917"/>
                  <a:pt x="8315" y="3453"/>
                  <a:pt x="8260" y="3586"/>
                </a:cubicBezTo>
                <a:cubicBezTo>
                  <a:pt x="8598" y="3956"/>
                  <a:pt x="8803" y="4427"/>
                  <a:pt x="8803" y="5003"/>
                </a:cubicBezTo>
                <a:cubicBezTo>
                  <a:pt x="8803" y="7029"/>
                  <a:pt x="7568" y="7476"/>
                  <a:pt x="6393" y="7606"/>
                </a:cubicBezTo>
                <a:cubicBezTo>
                  <a:pt x="6583" y="7770"/>
                  <a:pt x="6751" y="8091"/>
                  <a:pt x="6751" y="8583"/>
                </a:cubicBezTo>
                <a:cubicBezTo>
                  <a:pt x="6751" y="9289"/>
                  <a:pt x="6746" y="9857"/>
                  <a:pt x="6746" y="10031"/>
                </a:cubicBezTo>
                <a:cubicBezTo>
                  <a:pt x="6746" y="10172"/>
                  <a:pt x="6840" y="10336"/>
                  <a:pt x="7108" y="10285"/>
                </a:cubicBezTo>
                <a:cubicBezTo>
                  <a:pt x="9204" y="9586"/>
                  <a:pt x="10555" y="7608"/>
                  <a:pt x="10555" y="5278"/>
                </a:cubicBezTo>
                <a:cubicBezTo>
                  <a:pt x="10555" y="2363"/>
                  <a:pt x="7753" y="0"/>
                  <a:pt x="5118" y="0"/>
                </a:cubicBezTo>
                <a:lnTo>
                  <a:pt x="5118" y="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图片 7">
            <a:extLst>
              <a:ext uri="{FF2B5EF4-FFF2-40B4-BE49-F238E27FC236}">
                <a16:creationId xmlns:a16="http://schemas.microsoft.com/office/drawing/2014/main" id="{80FC1918-AAAB-41BA-5052-DF3124C0F372}"/>
              </a:ext>
            </a:extLst>
          </p:cNvPr>
          <p:cNvPicPr>
            <a:picLocks noChangeAspect="1"/>
          </p:cNvPicPr>
          <p:nvPr/>
        </p:nvPicPr>
        <p:blipFill>
          <a:blip r:embed="rId13"/>
          <a:stretch>
            <a:fillRect/>
          </a:stretch>
        </p:blipFill>
        <p:spPr>
          <a:xfrm>
            <a:off x="11090049" y="6142025"/>
            <a:ext cx="876306" cy="419103"/>
          </a:xfrm>
          <a:prstGeom prst="rect">
            <a:avLst/>
          </a:prstGeom>
        </p:spPr>
      </p:pic>
      <p:sp>
        <p:nvSpPr>
          <p:cNvPr id="7" name="文本框 6">
            <a:extLst>
              <a:ext uri="{FF2B5EF4-FFF2-40B4-BE49-F238E27FC236}">
                <a16:creationId xmlns:a16="http://schemas.microsoft.com/office/drawing/2014/main" id="{AAF3055A-26A4-4E8D-0722-B072A531EAC9}"/>
              </a:ext>
            </a:extLst>
          </p:cNvPr>
          <p:cNvSpPr txBox="1"/>
          <p:nvPr/>
        </p:nvSpPr>
        <p:spPr>
          <a:xfrm>
            <a:off x="646902" y="2223648"/>
            <a:ext cx="1922029" cy="1323439"/>
          </a:xfrm>
          <a:prstGeom prst="rect">
            <a:avLst/>
          </a:prstGeom>
          <a:noFill/>
        </p:spPr>
        <p:txBody>
          <a:bodyPr wrap="square">
            <a:spAutoFit/>
          </a:bodyPr>
          <a:lstStyle/>
          <a:p>
            <a:pPr marL="342900" indent="-342900">
              <a:buFont typeface="Arial" panose="020B0604020202020204" pitchFamily="34" charset="0"/>
              <a:buChar char="•"/>
            </a:pPr>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物理学家</a:t>
            </a:r>
            <a:endPar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342900" indent="-342900">
              <a:buFont typeface="Arial" panose="020B0604020202020204" pitchFamily="34" charset="0"/>
              <a:buChar char="•"/>
            </a:pPr>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算法专家</a:t>
            </a:r>
            <a:endPar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342900" indent="-342900">
              <a:buFont typeface="Arial" panose="020B0604020202020204" pitchFamily="34" charset="0"/>
              <a:buChar char="•"/>
            </a:pPr>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软件框架</a:t>
            </a:r>
            <a:endPar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342900" indent="-342900">
              <a:buFont typeface="Arial" panose="020B0604020202020204" pitchFamily="34" charset="0"/>
              <a:buChar char="•"/>
            </a:pPr>
            <a:r>
              <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endPar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9" name="文本框 8">
            <a:extLst>
              <a:ext uri="{FF2B5EF4-FFF2-40B4-BE49-F238E27FC236}">
                <a16:creationId xmlns:a16="http://schemas.microsoft.com/office/drawing/2014/main" id="{2AC9ECC3-78A6-9F10-ED34-D62B6FC0A74A}"/>
              </a:ext>
            </a:extLst>
          </p:cNvPr>
          <p:cNvSpPr txBox="1"/>
          <p:nvPr/>
        </p:nvSpPr>
        <p:spPr>
          <a:xfrm>
            <a:off x="9591254" y="3683149"/>
            <a:ext cx="1922029" cy="1323439"/>
          </a:xfrm>
          <a:prstGeom prst="rect">
            <a:avLst/>
          </a:prstGeom>
          <a:noFill/>
        </p:spPr>
        <p:txBody>
          <a:bodyPr wrap="square">
            <a:spAutoFit/>
          </a:bodyPr>
          <a:lstStyle/>
          <a:p>
            <a:pPr marL="342900" indent="-342900">
              <a:buFont typeface="Arial" panose="020B0604020202020204" pitchFamily="34" charset="0"/>
              <a:buChar char="•"/>
            </a:pPr>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实时处理</a:t>
            </a:r>
            <a:endPar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342900" indent="-342900">
              <a:buFont typeface="Arial" panose="020B0604020202020204" pitchFamily="34" charset="0"/>
              <a:buChar char="•"/>
            </a:pPr>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模拟</a:t>
            </a:r>
            <a:endPar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342900" indent="-342900">
              <a:buFont typeface="Arial" panose="020B0604020202020204" pitchFamily="34" charset="0"/>
              <a:buChar char="•"/>
            </a:pPr>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分析</a:t>
            </a:r>
            <a:endPar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342900" indent="-342900">
              <a:buFont typeface="Arial" panose="020B0604020202020204" pitchFamily="34" charset="0"/>
              <a:buChar char="•"/>
            </a:pPr>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重建</a:t>
            </a:r>
          </a:p>
        </p:txBody>
      </p:sp>
      <p:sp>
        <p:nvSpPr>
          <p:cNvPr id="13" name="文本框 12">
            <a:extLst>
              <a:ext uri="{FF2B5EF4-FFF2-40B4-BE49-F238E27FC236}">
                <a16:creationId xmlns:a16="http://schemas.microsoft.com/office/drawing/2014/main" id="{FC694EB1-AAC2-1D03-7116-700CC488008F}"/>
              </a:ext>
            </a:extLst>
          </p:cNvPr>
          <p:cNvSpPr txBox="1"/>
          <p:nvPr/>
        </p:nvSpPr>
        <p:spPr>
          <a:xfrm>
            <a:off x="9567109" y="1916651"/>
            <a:ext cx="1922029" cy="1323439"/>
          </a:xfrm>
          <a:prstGeom prst="rect">
            <a:avLst/>
          </a:prstGeom>
          <a:noFill/>
        </p:spPr>
        <p:txBody>
          <a:bodyPr wrap="square">
            <a:spAutoFit/>
          </a:bodyPr>
          <a:lstStyle/>
          <a:p>
            <a:pPr marL="342900" indent="-342900">
              <a:buFont typeface="Arial" panose="020B0604020202020204" pitchFamily="34" charset="0"/>
              <a:buChar char="•"/>
            </a:pPr>
            <a:r>
              <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Mamba</a:t>
            </a:r>
          </a:p>
          <a:p>
            <a:pPr marL="342900" indent="-342900">
              <a:buFont typeface="Arial" panose="020B0604020202020204" pitchFamily="34" charset="0"/>
              <a:buChar char="•"/>
            </a:pPr>
            <a:r>
              <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Domas</a:t>
            </a:r>
          </a:p>
          <a:p>
            <a:pPr marL="342900" indent="-342900">
              <a:buFont typeface="Arial" panose="020B0604020202020204" pitchFamily="34" charset="0"/>
              <a:buChar char="•"/>
            </a:pPr>
            <a:r>
              <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Daisy</a:t>
            </a:r>
          </a:p>
          <a:p>
            <a:pPr marL="342900" indent="-342900">
              <a:buFont typeface="Arial" panose="020B0604020202020204" pitchFamily="34" charset="0"/>
              <a:buChar char="•"/>
            </a:pPr>
            <a:r>
              <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HepAI</a:t>
            </a:r>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等</a:t>
            </a:r>
          </a:p>
        </p:txBody>
      </p:sp>
      <p:sp>
        <p:nvSpPr>
          <p:cNvPr id="14" name="文本框 13">
            <a:extLst>
              <a:ext uri="{FF2B5EF4-FFF2-40B4-BE49-F238E27FC236}">
                <a16:creationId xmlns:a16="http://schemas.microsoft.com/office/drawing/2014/main" id="{DF91030C-9B35-F913-81FC-50E12CEBFB57}"/>
              </a:ext>
            </a:extLst>
          </p:cNvPr>
          <p:cNvSpPr txBox="1"/>
          <p:nvPr/>
        </p:nvSpPr>
        <p:spPr>
          <a:xfrm>
            <a:off x="348609" y="4020652"/>
            <a:ext cx="2786883" cy="584775"/>
          </a:xfrm>
          <a:prstGeom prst="rect">
            <a:avLst/>
          </a:prstGeom>
          <a:noFill/>
        </p:spPr>
        <p:txBody>
          <a:bodyPr wrap="square">
            <a:spAutoFit/>
          </a:bodyPr>
          <a:lstStyle/>
          <a:p>
            <a:pPr marL="342900" indent="-342900">
              <a:buFont typeface="Arial" panose="020B0604020202020204" pitchFamily="34" charset="0"/>
              <a:buChar char="•"/>
            </a:pPr>
            <a:r>
              <a:rPr lang="zh-CN" altLang="en-US" sz="16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文本</a:t>
            </a:r>
            <a:r>
              <a:rPr lang="en-US" altLang="zh-CN" sz="16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16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图像大模型</a:t>
            </a:r>
            <a:endParaRPr lang="en-US" altLang="zh-CN" sz="16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342900" indent="-342900">
              <a:buFont typeface="Arial" panose="020B0604020202020204" pitchFamily="34" charset="0"/>
              <a:buChar char="•"/>
            </a:pPr>
            <a:r>
              <a:rPr lang="zh-CN" altLang="en-US" sz="16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科学数据大模型</a:t>
            </a:r>
          </a:p>
        </p:txBody>
      </p:sp>
      <p:pic>
        <p:nvPicPr>
          <p:cNvPr id="11" name="图片 10">
            <a:extLst>
              <a:ext uri="{FF2B5EF4-FFF2-40B4-BE49-F238E27FC236}">
                <a16:creationId xmlns:a16="http://schemas.microsoft.com/office/drawing/2014/main" id="{15D472D0-33E8-5E41-B60B-1863C2D3E36D}"/>
              </a:ext>
            </a:extLst>
          </p:cNvPr>
          <p:cNvPicPr>
            <a:picLocks noChangeAspect="1"/>
          </p:cNvPicPr>
          <p:nvPr/>
        </p:nvPicPr>
        <p:blipFill>
          <a:blip r:embed="rId14"/>
          <a:stretch>
            <a:fillRect/>
          </a:stretch>
        </p:blipFill>
        <p:spPr>
          <a:xfrm>
            <a:off x="1891566" y="1744912"/>
            <a:ext cx="8280826" cy="4826248"/>
          </a:xfrm>
          <a:prstGeom prst="rect">
            <a:avLst/>
          </a:prstGeom>
        </p:spPr>
      </p:pic>
    </p:spTree>
    <p:extLst>
      <p:ext uri="{BB962C8B-B14F-4D97-AF65-F5344CB8AC3E}">
        <p14:creationId xmlns:p14="http://schemas.microsoft.com/office/powerpoint/2010/main" val="22316223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174D82F-DFC3-AFA0-137D-ADAC1BF034EA}"/>
              </a:ext>
            </a:extLst>
          </p:cNvPr>
          <p:cNvPicPr>
            <a:picLocks noChangeAspect="1"/>
          </p:cNvPicPr>
          <p:nvPr/>
        </p:nvPicPr>
        <p:blipFill>
          <a:blip r:embed="rId3"/>
          <a:stretch>
            <a:fillRect/>
          </a:stretch>
        </p:blipFill>
        <p:spPr>
          <a:xfrm>
            <a:off x="1" y="-35593"/>
            <a:ext cx="12191999" cy="6858000"/>
          </a:xfrm>
          <a:prstGeom prst="rect">
            <a:avLst/>
          </a:prstGeom>
        </p:spPr>
      </p:pic>
    </p:spTree>
    <p:extLst>
      <p:ext uri="{BB962C8B-B14F-4D97-AF65-F5344CB8AC3E}">
        <p14:creationId xmlns:p14="http://schemas.microsoft.com/office/powerpoint/2010/main" val="2255527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6DC95D25-2982-9049-97DA-8E6802BA2856}"/>
              </a:ext>
            </a:extLst>
          </p:cNvPr>
          <p:cNvSpPr>
            <a:spLocks noGrp="1"/>
          </p:cNvSpPr>
          <p:nvPr>
            <p:ph type="title"/>
          </p:nvPr>
        </p:nvSpPr>
        <p:spPr>
          <a:xfrm>
            <a:off x="596148" y="-23916"/>
            <a:ext cx="10515600" cy="1325563"/>
          </a:xfrm>
        </p:spPr>
        <p:txBody>
          <a:bodyPr/>
          <a:lstStyle/>
          <a:p>
            <a:r>
              <a:rPr kumimoji="1" lang="zh-CN" altLang="en-US"/>
              <a:t>如何解释大模型能力涌现？</a:t>
            </a:r>
          </a:p>
        </p:txBody>
      </p:sp>
      <p:pic>
        <p:nvPicPr>
          <p:cNvPr id="4" name="图片 3">
            <a:extLst>
              <a:ext uri="{FF2B5EF4-FFF2-40B4-BE49-F238E27FC236}">
                <a16:creationId xmlns:a16="http://schemas.microsoft.com/office/drawing/2014/main" id="{219E618C-BADA-734A-A4B9-B8B4B872E463}"/>
              </a:ext>
            </a:extLst>
          </p:cNvPr>
          <p:cNvPicPr>
            <a:picLocks noChangeAspect="1"/>
          </p:cNvPicPr>
          <p:nvPr/>
        </p:nvPicPr>
        <p:blipFill>
          <a:blip r:embed="rId3"/>
          <a:stretch>
            <a:fillRect/>
          </a:stretch>
        </p:blipFill>
        <p:spPr>
          <a:xfrm>
            <a:off x="1469619" y="1483204"/>
            <a:ext cx="4664886" cy="3324972"/>
          </a:xfrm>
          <a:prstGeom prst="rect">
            <a:avLst/>
          </a:prstGeom>
        </p:spPr>
      </p:pic>
      <p:sp>
        <p:nvSpPr>
          <p:cNvPr id="5" name="文本框 4">
            <a:extLst>
              <a:ext uri="{FF2B5EF4-FFF2-40B4-BE49-F238E27FC236}">
                <a16:creationId xmlns:a16="http://schemas.microsoft.com/office/drawing/2014/main" id="{A7D14A4E-5EBF-6740-A2C6-BB09F21AB8BE}"/>
              </a:ext>
            </a:extLst>
          </p:cNvPr>
          <p:cNvSpPr txBox="1"/>
          <p:nvPr/>
        </p:nvSpPr>
        <p:spPr>
          <a:xfrm>
            <a:off x="410510" y="981080"/>
            <a:ext cx="3669266" cy="435568"/>
          </a:xfrm>
          <a:prstGeom prst="rect">
            <a:avLst/>
          </a:prstGeom>
          <a:noFill/>
        </p:spPr>
        <p:txBody>
          <a:bodyPr wrap="square">
            <a:spAutoFit/>
          </a:bodyPr>
          <a:lstStyle/>
          <a:p>
            <a:pPr marL="74295">
              <a:lnSpc>
                <a:spcPct val="120000"/>
              </a:lnSpc>
              <a:spcBef>
                <a:spcPts val="600"/>
              </a:spcBef>
            </a:pPr>
            <a:r>
              <a:rPr kumimoji="1" lang="zh-CN" altLang="en-US" sz="2000">
                <a:effectLst>
                  <a:outerShdw blurRad="38100" dist="38100" dir="2700000" algn="tl">
                    <a:srgbClr val="C0C0C0"/>
                  </a:outerShdw>
                </a:effectLst>
              </a:rPr>
              <a:t>解释</a:t>
            </a:r>
            <a:r>
              <a:rPr kumimoji="1" lang="en-US" altLang="zh-CN" sz="2000">
                <a:effectLst>
                  <a:outerShdw blurRad="38100" dist="38100" dir="2700000" algn="tl">
                    <a:srgbClr val="C0C0C0"/>
                  </a:outerShdw>
                </a:effectLst>
              </a:rPr>
              <a:t>1</a:t>
            </a:r>
            <a:r>
              <a:rPr kumimoji="1" lang="zh-CN" altLang="en-US" sz="2000">
                <a:effectLst>
                  <a:outerShdw blurRad="38100" dist="38100" dir="2700000" algn="tl">
                    <a:srgbClr val="C0C0C0"/>
                  </a:outerShdw>
                </a:effectLst>
              </a:rPr>
              <a:t>：顿悟：</a:t>
            </a:r>
            <a:r>
              <a:rPr kumimoji="1" lang="en-US" altLang="zh-CN" sz="2000">
                <a:effectLst>
                  <a:outerShdw blurRad="38100" dist="38100" dir="2700000" algn="tl">
                    <a:srgbClr val="C0C0C0"/>
                  </a:outerShdw>
                </a:effectLst>
              </a:rPr>
              <a:t>Grokking</a:t>
            </a:r>
            <a:endParaRPr kumimoji="1" lang="zh-CN" altLang="en-US" sz="2000">
              <a:effectLst>
                <a:outerShdw blurRad="38100" dist="38100" dir="2700000" algn="tl">
                  <a:srgbClr val="C0C0C0"/>
                </a:outerShdw>
              </a:effectLst>
            </a:endParaRPr>
          </a:p>
        </p:txBody>
      </p:sp>
      <p:sp>
        <p:nvSpPr>
          <p:cNvPr id="6" name="文本框 5">
            <a:extLst>
              <a:ext uri="{FF2B5EF4-FFF2-40B4-BE49-F238E27FC236}">
                <a16:creationId xmlns:a16="http://schemas.microsoft.com/office/drawing/2014/main" id="{9F91807B-B02A-7248-9F82-556DA80F26B8}"/>
              </a:ext>
            </a:extLst>
          </p:cNvPr>
          <p:cNvSpPr txBox="1"/>
          <p:nvPr/>
        </p:nvSpPr>
        <p:spPr>
          <a:xfrm>
            <a:off x="120993" y="2643068"/>
            <a:ext cx="1478839" cy="733662"/>
          </a:xfrm>
          <a:prstGeom prst="rect">
            <a:avLst/>
          </a:prstGeom>
          <a:noFill/>
        </p:spPr>
        <p:txBody>
          <a:bodyPr wrap="square">
            <a:spAutoFit/>
          </a:bodyPr>
          <a:lstStyle/>
          <a:p>
            <a:pPr marL="74295">
              <a:lnSpc>
                <a:spcPct val="120000"/>
              </a:lnSpc>
              <a:spcBef>
                <a:spcPts val="600"/>
              </a:spcBef>
            </a:pPr>
            <a:r>
              <a:rPr kumimoji="1" lang="zh-CN" altLang="en-US">
                <a:effectLst>
                  <a:outerShdw blurRad="38100" dist="38100" dir="2700000" algn="tl">
                    <a:srgbClr val="C0C0C0"/>
                  </a:outerShdw>
                </a:effectLst>
              </a:rPr>
              <a:t>训练过程中的顿悟现象</a:t>
            </a:r>
          </a:p>
        </p:txBody>
      </p:sp>
      <p:sp>
        <p:nvSpPr>
          <p:cNvPr id="8" name="文本框 7">
            <a:extLst>
              <a:ext uri="{FF2B5EF4-FFF2-40B4-BE49-F238E27FC236}">
                <a16:creationId xmlns:a16="http://schemas.microsoft.com/office/drawing/2014/main" id="{43AD7338-DE63-CE4D-AF92-CF6E279C605E}"/>
              </a:ext>
            </a:extLst>
          </p:cNvPr>
          <p:cNvSpPr txBox="1"/>
          <p:nvPr/>
        </p:nvSpPr>
        <p:spPr>
          <a:xfrm>
            <a:off x="6296390" y="1011852"/>
            <a:ext cx="5035197" cy="1631216"/>
          </a:xfrm>
          <a:prstGeom prst="rect">
            <a:avLst/>
          </a:prstGeom>
          <a:noFill/>
        </p:spPr>
        <p:txBody>
          <a:bodyPr wrap="square">
            <a:spAutoFit/>
          </a:bodyPr>
          <a:lstStyle/>
          <a:p>
            <a:r>
              <a:rPr lang="zh-CN" altLang="en-US" sz="2000" b="0" i="0">
                <a:effectLst/>
                <a:latin typeface="-apple-system-font"/>
              </a:rPr>
              <a:t>学习</a:t>
            </a:r>
            <a:r>
              <a:rPr lang="zh-CN" altLang="en-US" sz="2000" b="0" i="0">
                <a:solidFill>
                  <a:srgbClr val="FF2600"/>
                </a:solidFill>
                <a:effectLst/>
                <a:latin typeface="-apple-system-font"/>
              </a:rPr>
              <a:t>数字求和取余</a:t>
            </a:r>
            <a:r>
              <a:rPr lang="zh-CN" altLang="en-US" sz="2000" b="0" i="0">
                <a:effectLst/>
                <a:latin typeface="-apple-system-font"/>
              </a:rPr>
              <a:t>任务</a:t>
            </a:r>
            <a:endParaRPr lang="en-US" altLang="zh-CN" sz="2000" b="0" i="0">
              <a:effectLst/>
              <a:latin typeface="-apple-system-font"/>
            </a:endParaRPr>
          </a:p>
          <a:p>
            <a:r>
              <a:rPr lang="zh-CN" altLang="en-US" sz="2000" b="0" i="0">
                <a:effectLst/>
                <a:latin typeface="-apple-system-font"/>
              </a:rPr>
              <a:t>将数据集切成两块，</a:t>
            </a:r>
            <a:r>
              <a:rPr lang="en-US" altLang="zh-CN" sz="2000" b="0" i="0">
                <a:effectLst/>
                <a:latin typeface="-apple-system-font"/>
              </a:rPr>
              <a:t>50% </a:t>
            </a:r>
            <a:r>
              <a:rPr lang="zh-CN" altLang="en-US" sz="2000" b="0" i="0">
                <a:effectLst/>
                <a:latin typeface="-apple-system-font"/>
              </a:rPr>
              <a:t>数据作为训练集（图中红线展示了随着训练过程往后走，任务指标的变化情况），</a:t>
            </a:r>
            <a:r>
              <a:rPr lang="en-US" altLang="zh-CN" sz="2000" b="0" i="0">
                <a:effectLst/>
                <a:latin typeface="-apple-system-font"/>
              </a:rPr>
              <a:t>50% </a:t>
            </a:r>
            <a:r>
              <a:rPr lang="zh-CN" altLang="en-US" sz="2000" b="0" i="0">
                <a:effectLst/>
                <a:latin typeface="-apple-system-font"/>
              </a:rPr>
              <a:t>的数据作为验证集（图中绿线的走势展示了训练动态）。</a:t>
            </a:r>
            <a:endParaRPr lang="zh-CN" altLang="en-US" sz="2000"/>
          </a:p>
        </p:txBody>
      </p:sp>
      <p:pic>
        <p:nvPicPr>
          <p:cNvPr id="9" name="图片 8">
            <a:extLst>
              <a:ext uri="{FF2B5EF4-FFF2-40B4-BE49-F238E27FC236}">
                <a16:creationId xmlns:a16="http://schemas.microsoft.com/office/drawing/2014/main" id="{F812A69F-465C-D14B-AEC4-6B6E2BBF027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50819" y="3111892"/>
            <a:ext cx="5180768" cy="1696284"/>
          </a:xfrm>
          <a:prstGeom prst="rect">
            <a:avLst/>
          </a:prstGeom>
        </p:spPr>
      </p:pic>
      <p:sp>
        <p:nvSpPr>
          <p:cNvPr id="11" name="文本框 10">
            <a:extLst>
              <a:ext uri="{FF2B5EF4-FFF2-40B4-BE49-F238E27FC236}">
                <a16:creationId xmlns:a16="http://schemas.microsoft.com/office/drawing/2014/main" id="{2DB30867-6145-614B-AF27-2DD452774F2A}"/>
              </a:ext>
            </a:extLst>
          </p:cNvPr>
          <p:cNvSpPr txBox="1"/>
          <p:nvPr/>
        </p:nvSpPr>
        <p:spPr>
          <a:xfrm>
            <a:off x="6147845" y="4968492"/>
            <a:ext cx="5256527" cy="1200329"/>
          </a:xfrm>
          <a:prstGeom prst="rect">
            <a:avLst/>
          </a:prstGeom>
          <a:noFill/>
        </p:spPr>
        <p:txBody>
          <a:bodyPr wrap="square">
            <a:spAutoFit/>
          </a:bodyPr>
          <a:lstStyle/>
          <a:p>
            <a:r>
              <a:rPr lang="zh-CN" altLang="en-US"/>
              <a:t>Grokking 本质上是在学习输入数字的一个好的表征。如图所示，可以看到由初始化向记忆期再到顿悟现象出现的过程，数字的表征逐步开始体现当前学习任务的任务结构。</a:t>
            </a:r>
          </a:p>
        </p:txBody>
      </p:sp>
      <p:pic>
        <p:nvPicPr>
          <p:cNvPr id="12" name="图片 11">
            <a:extLst>
              <a:ext uri="{FF2B5EF4-FFF2-40B4-BE49-F238E27FC236}">
                <a16:creationId xmlns:a16="http://schemas.microsoft.com/office/drawing/2014/main" id="{4CA38D37-0BD8-884F-86C6-EA87B023E87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4029" y="4709038"/>
            <a:ext cx="2927156" cy="1835067"/>
          </a:xfrm>
          <a:prstGeom prst="rect">
            <a:avLst/>
          </a:prstGeom>
        </p:spPr>
      </p:pic>
      <p:sp>
        <p:nvSpPr>
          <p:cNvPr id="13" name="文本框 12">
            <a:extLst>
              <a:ext uri="{FF2B5EF4-FFF2-40B4-BE49-F238E27FC236}">
                <a16:creationId xmlns:a16="http://schemas.microsoft.com/office/drawing/2014/main" id="{D7FBEE99-B647-924A-86F3-94359A21F662}"/>
              </a:ext>
            </a:extLst>
          </p:cNvPr>
          <p:cNvSpPr txBox="1"/>
          <p:nvPr/>
        </p:nvSpPr>
        <p:spPr>
          <a:xfrm>
            <a:off x="1478839" y="6444190"/>
            <a:ext cx="3669266" cy="401264"/>
          </a:xfrm>
          <a:prstGeom prst="rect">
            <a:avLst/>
          </a:prstGeom>
          <a:noFill/>
        </p:spPr>
        <p:txBody>
          <a:bodyPr wrap="square">
            <a:spAutoFit/>
          </a:bodyPr>
          <a:lstStyle/>
          <a:p>
            <a:pPr marL="74295">
              <a:lnSpc>
                <a:spcPct val="120000"/>
              </a:lnSpc>
              <a:spcBef>
                <a:spcPts val="600"/>
              </a:spcBef>
            </a:pPr>
            <a:r>
              <a:rPr kumimoji="1" lang="zh-CN" altLang="en-US">
                <a:solidFill>
                  <a:schemeClr val="bg1"/>
                </a:solidFill>
                <a:effectLst>
                  <a:outerShdw blurRad="38100" dist="38100" dir="2700000" algn="tl">
                    <a:srgbClr val="C0C0C0"/>
                  </a:outerShdw>
                </a:effectLst>
              </a:rPr>
              <a:t>训练集比例对</a:t>
            </a:r>
            <a:r>
              <a:rPr kumimoji="1" lang="en-US" altLang="zh-CN">
                <a:solidFill>
                  <a:schemeClr val="bg1"/>
                </a:solidFill>
                <a:effectLst>
                  <a:outerShdw blurRad="38100" dist="38100" dir="2700000" algn="tl">
                    <a:srgbClr val="C0C0C0"/>
                  </a:outerShdw>
                </a:effectLst>
              </a:rPr>
              <a:t>Grokking</a:t>
            </a:r>
            <a:r>
              <a:rPr kumimoji="1" lang="zh-CN" altLang="en-US">
                <a:solidFill>
                  <a:schemeClr val="bg1"/>
                </a:solidFill>
                <a:effectLst>
                  <a:outerShdw blurRad="38100" dist="38100" dir="2700000" algn="tl">
                    <a:srgbClr val="C0C0C0"/>
                  </a:outerShdw>
                </a:effectLst>
              </a:rPr>
              <a:t>的影响</a:t>
            </a:r>
          </a:p>
        </p:txBody>
      </p:sp>
    </p:spTree>
    <p:extLst>
      <p:ext uri="{BB962C8B-B14F-4D97-AF65-F5344CB8AC3E}">
        <p14:creationId xmlns:p14="http://schemas.microsoft.com/office/powerpoint/2010/main" val="28994888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9BF18628-A41C-CE40-B29A-B82CA6D51C1C}"/>
              </a:ext>
            </a:extLst>
          </p:cNvPr>
          <p:cNvSpPr>
            <a:spLocks noGrp="1"/>
          </p:cNvSpPr>
          <p:nvPr>
            <p:ph type="title"/>
          </p:nvPr>
        </p:nvSpPr>
        <p:spPr>
          <a:xfrm>
            <a:off x="522194" y="15502"/>
            <a:ext cx="10515600" cy="1325563"/>
          </a:xfrm>
        </p:spPr>
        <p:txBody>
          <a:bodyPr/>
          <a:lstStyle/>
          <a:p>
            <a:r>
              <a:rPr kumimoji="1" lang="zh-CN" altLang="en-US"/>
              <a:t>如何解释大模型能力涌现？</a:t>
            </a:r>
          </a:p>
        </p:txBody>
      </p:sp>
      <p:pic>
        <p:nvPicPr>
          <p:cNvPr id="4" name="图片 3">
            <a:extLst>
              <a:ext uri="{FF2B5EF4-FFF2-40B4-BE49-F238E27FC236}">
                <a16:creationId xmlns:a16="http://schemas.microsoft.com/office/drawing/2014/main" id="{26E0A7FF-8310-6A45-85E8-04A0170A46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0510" y="1829277"/>
            <a:ext cx="4618838" cy="1997336"/>
          </a:xfrm>
          <a:prstGeom prst="rect">
            <a:avLst/>
          </a:prstGeom>
        </p:spPr>
      </p:pic>
      <p:sp>
        <p:nvSpPr>
          <p:cNvPr id="5" name="文本框 4">
            <a:extLst>
              <a:ext uri="{FF2B5EF4-FFF2-40B4-BE49-F238E27FC236}">
                <a16:creationId xmlns:a16="http://schemas.microsoft.com/office/drawing/2014/main" id="{34CCD41B-0D98-0F4A-A00B-448C05A77083}"/>
              </a:ext>
            </a:extLst>
          </p:cNvPr>
          <p:cNvSpPr txBox="1"/>
          <p:nvPr/>
        </p:nvSpPr>
        <p:spPr>
          <a:xfrm>
            <a:off x="410510" y="981080"/>
            <a:ext cx="5685490" cy="435568"/>
          </a:xfrm>
          <a:prstGeom prst="rect">
            <a:avLst/>
          </a:prstGeom>
          <a:noFill/>
        </p:spPr>
        <p:txBody>
          <a:bodyPr wrap="square">
            <a:spAutoFit/>
          </a:bodyPr>
          <a:lstStyle/>
          <a:p>
            <a:pPr marL="74295">
              <a:lnSpc>
                <a:spcPct val="120000"/>
              </a:lnSpc>
              <a:spcBef>
                <a:spcPts val="600"/>
              </a:spcBef>
            </a:pPr>
            <a:r>
              <a:rPr kumimoji="1" lang="zh-CN" altLang="en-US" sz="2000">
                <a:effectLst>
                  <a:outerShdw blurRad="38100" dist="38100" dir="2700000" algn="tl">
                    <a:srgbClr val="C0C0C0"/>
                  </a:outerShdw>
                </a:effectLst>
              </a:rPr>
              <a:t>解释</a:t>
            </a:r>
            <a:r>
              <a:rPr kumimoji="1" lang="en-US" altLang="zh-CN" sz="2000">
                <a:effectLst>
                  <a:outerShdw blurRad="38100" dist="38100" dir="2700000" algn="tl">
                    <a:srgbClr val="C0C0C0"/>
                  </a:outerShdw>
                </a:effectLst>
              </a:rPr>
              <a:t>2</a:t>
            </a:r>
            <a:r>
              <a:rPr kumimoji="1" lang="zh-CN" altLang="en-US" sz="2000">
                <a:effectLst>
                  <a:outerShdw blurRad="38100" dist="38100" dir="2700000" algn="tl">
                    <a:srgbClr val="C0C0C0"/>
                  </a:outerShdw>
                </a:effectLst>
              </a:rPr>
              <a:t>：任务的评价指标不够平滑</a:t>
            </a:r>
          </a:p>
        </p:txBody>
      </p:sp>
      <p:pic>
        <p:nvPicPr>
          <p:cNvPr id="6" name="图片 5">
            <a:extLst>
              <a:ext uri="{FF2B5EF4-FFF2-40B4-BE49-F238E27FC236}">
                <a16:creationId xmlns:a16="http://schemas.microsoft.com/office/drawing/2014/main" id="{9785C7AF-7FD0-5746-AE9B-81D210FC42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87888" y="1648312"/>
            <a:ext cx="6477725" cy="2103468"/>
          </a:xfrm>
          <a:prstGeom prst="rect">
            <a:avLst/>
          </a:prstGeom>
        </p:spPr>
      </p:pic>
      <p:sp>
        <p:nvSpPr>
          <p:cNvPr id="8" name="文本框 7">
            <a:extLst>
              <a:ext uri="{FF2B5EF4-FFF2-40B4-BE49-F238E27FC236}">
                <a16:creationId xmlns:a16="http://schemas.microsoft.com/office/drawing/2014/main" id="{A904B4DB-1011-BA4E-AC32-BA7531A78C01}"/>
              </a:ext>
            </a:extLst>
          </p:cNvPr>
          <p:cNvSpPr txBox="1"/>
          <p:nvPr/>
        </p:nvSpPr>
        <p:spPr>
          <a:xfrm>
            <a:off x="767408" y="4239242"/>
            <a:ext cx="3960440" cy="1200329"/>
          </a:xfrm>
          <a:prstGeom prst="rect">
            <a:avLst/>
          </a:prstGeom>
          <a:noFill/>
        </p:spPr>
        <p:txBody>
          <a:bodyPr wrap="square">
            <a:spAutoFit/>
          </a:bodyPr>
          <a:lstStyle/>
          <a:p>
            <a:r>
              <a:rPr lang="en-US" altLang="zh-CN" b="0" i="0" err="1">
                <a:effectLst/>
                <a:latin typeface="-apple-system-font"/>
              </a:rPr>
              <a:t>Emoji_movie</a:t>
            </a:r>
            <a:r>
              <a:rPr lang="en-US" altLang="zh-CN" b="0" i="0">
                <a:effectLst/>
                <a:latin typeface="-apple-system-font"/>
              </a:rPr>
              <a:t> </a:t>
            </a:r>
            <a:r>
              <a:rPr lang="zh-CN" altLang="en-US" b="0" i="0">
                <a:effectLst/>
                <a:latin typeface="-apple-system-font"/>
              </a:rPr>
              <a:t>任务：输入 </a:t>
            </a:r>
            <a:r>
              <a:rPr lang="en-US" altLang="zh-CN" b="0" i="0">
                <a:effectLst/>
                <a:latin typeface="-apple-system-font"/>
              </a:rPr>
              <a:t>Emoji </a:t>
            </a:r>
            <a:r>
              <a:rPr lang="zh-CN" altLang="en-US" b="0" i="0">
                <a:effectLst/>
                <a:latin typeface="-apple-system-font"/>
              </a:rPr>
              <a:t>图像，要求 </a:t>
            </a:r>
            <a:r>
              <a:rPr lang="en-US" altLang="zh-CN" b="0" i="0">
                <a:effectLst/>
                <a:latin typeface="-apple-system-font"/>
              </a:rPr>
              <a:t>LLM </a:t>
            </a:r>
            <a:r>
              <a:rPr lang="zh-CN" altLang="en-US" b="0" i="0">
                <a:effectLst/>
                <a:latin typeface="-apple-system-font"/>
              </a:rPr>
              <a:t>给出完全正确的电影名称，只有一字不错才算正确，错一个单词都算错。</a:t>
            </a:r>
            <a:endParaRPr lang="zh-CN" altLang="en-US"/>
          </a:p>
        </p:txBody>
      </p:sp>
      <p:sp>
        <p:nvSpPr>
          <p:cNvPr id="9" name="文本框 8">
            <a:extLst>
              <a:ext uri="{FF2B5EF4-FFF2-40B4-BE49-F238E27FC236}">
                <a16:creationId xmlns:a16="http://schemas.microsoft.com/office/drawing/2014/main" id="{71C0F736-DBB3-474C-A4E9-07BF9224787F}"/>
              </a:ext>
            </a:extLst>
          </p:cNvPr>
          <p:cNvSpPr txBox="1"/>
          <p:nvPr/>
        </p:nvSpPr>
        <p:spPr>
          <a:xfrm>
            <a:off x="5951984" y="4054576"/>
            <a:ext cx="2124234" cy="369332"/>
          </a:xfrm>
          <a:prstGeom prst="rect">
            <a:avLst/>
          </a:prstGeom>
          <a:noFill/>
        </p:spPr>
        <p:txBody>
          <a:bodyPr wrap="square">
            <a:spAutoFit/>
          </a:bodyPr>
          <a:lstStyle/>
          <a:p>
            <a:r>
              <a:rPr lang="zh-CN" altLang="en-US"/>
              <a:t>指标是精准匹配</a:t>
            </a:r>
          </a:p>
        </p:txBody>
      </p:sp>
      <p:sp>
        <p:nvSpPr>
          <p:cNvPr id="10" name="文本框 9">
            <a:extLst>
              <a:ext uri="{FF2B5EF4-FFF2-40B4-BE49-F238E27FC236}">
                <a16:creationId xmlns:a16="http://schemas.microsoft.com/office/drawing/2014/main" id="{07397BEF-FA90-A844-BAEA-94EAF816C774}"/>
              </a:ext>
            </a:extLst>
          </p:cNvPr>
          <p:cNvSpPr txBox="1"/>
          <p:nvPr/>
        </p:nvSpPr>
        <p:spPr>
          <a:xfrm>
            <a:off x="9048328" y="4054576"/>
            <a:ext cx="2124234" cy="369332"/>
          </a:xfrm>
          <a:prstGeom prst="rect">
            <a:avLst/>
          </a:prstGeom>
          <a:noFill/>
        </p:spPr>
        <p:txBody>
          <a:bodyPr wrap="square">
            <a:spAutoFit/>
          </a:bodyPr>
          <a:lstStyle/>
          <a:p>
            <a:r>
              <a:rPr lang="zh-CN" altLang="en-US"/>
              <a:t>指标是多项选择</a:t>
            </a:r>
          </a:p>
        </p:txBody>
      </p:sp>
    </p:spTree>
    <p:extLst>
      <p:ext uri="{BB962C8B-B14F-4D97-AF65-F5344CB8AC3E}">
        <p14:creationId xmlns:p14="http://schemas.microsoft.com/office/powerpoint/2010/main" val="21087805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9BF18628-A41C-CE40-B29A-B82CA6D51C1C}"/>
              </a:ext>
            </a:extLst>
          </p:cNvPr>
          <p:cNvSpPr>
            <a:spLocks noGrp="1"/>
          </p:cNvSpPr>
          <p:nvPr>
            <p:ph type="title"/>
          </p:nvPr>
        </p:nvSpPr>
        <p:spPr>
          <a:xfrm>
            <a:off x="596153" y="60632"/>
            <a:ext cx="10515600" cy="1325563"/>
          </a:xfrm>
        </p:spPr>
        <p:txBody>
          <a:bodyPr/>
          <a:lstStyle/>
          <a:p>
            <a:r>
              <a:rPr kumimoji="1" lang="zh-CN" altLang="en-US"/>
              <a:t>如何解释大模型能力涌现？</a:t>
            </a:r>
          </a:p>
        </p:txBody>
      </p:sp>
      <p:sp>
        <p:nvSpPr>
          <p:cNvPr id="5" name="文本框 4">
            <a:extLst>
              <a:ext uri="{FF2B5EF4-FFF2-40B4-BE49-F238E27FC236}">
                <a16:creationId xmlns:a16="http://schemas.microsoft.com/office/drawing/2014/main" id="{34CCD41B-0D98-0F4A-A00B-448C05A77083}"/>
              </a:ext>
            </a:extLst>
          </p:cNvPr>
          <p:cNvSpPr txBox="1"/>
          <p:nvPr/>
        </p:nvSpPr>
        <p:spPr>
          <a:xfrm>
            <a:off x="410510" y="981080"/>
            <a:ext cx="5685490" cy="435568"/>
          </a:xfrm>
          <a:prstGeom prst="rect">
            <a:avLst/>
          </a:prstGeom>
          <a:noFill/>
        </p:spPr>
        <p:txBody>
          <a:bodyPr wrap="square">
            <a:spAutoFit/>
          </a:bodyPr>
          <a:lstStyle/>
          <a:p>
            <a:pPr marL="74295">
              <a:lnSpc>
                <a:spcPct val="120000"/>
              </a:lnSpc>
              <a:spcBef>
                <a:spcPts val="600"/>
              </a:spcBef>
            </a:pPr>
            <a:r>
              <a:rPr kumimoji="1" lang="zh-CN" altLang="en-US" sz="2000">
                <a:effectLst>
                  <a:outerShdw blurRad="38100" dist="38100" dir="2700000" algn="tl">
                    <a:srgbClr val="C0C0C0"/>
                  </a:outerShdw>
                </a:effectLst>
              </a:rPr>
              <a:t>解释</a:t>
            </a:r>
            <a:r>
              <a:rPr kumimoji="1" lang="en-US" altLang="zh-CN" sz="2000">
                <a:effectLst>
                  <a:outerShdw blurRad="38100" dist="38100" dir="2700000" algn="tl">
                    <a:srgbClr val="C0C0C0"/>
                  </a:outerShdw>
                </a:effectLst>
              </a:rPr>
              <a:t>3</a:t>
            </a:r>
            <a:r>
              <a:rPr kumimoji="1" lang="zh-CN" altLang="en-US" sz="2000">
                <a:effectLst>
                  <a:outerShdw blurRad="38100" dist="38100" dir="2700000" algn="tl">
                    <a:srgbClr val="C0C0C0"/>
                  </a:outerShdw>
                </a:effectLst>
              </a:rPr>
              <a:t>：复杂任务的指标无法平滑</a:t>
            </a:r>
          </a:p>
        </p:txBody>
      </p:sp>
      <p:pic>
        <p:nvPicPr>
          <p:cNvPr id="2" name="图片 1">
            <a:extLst>
              <a:ext uri="{FF2B5EF4-FFF2-40B4-BE49-F238E27FC236}">
                <a16:creationId xmlns:a16="http://schemas.microsoft.com/office/drawing/2014/main" id="{C81BC394-BECF-074D-9FCE-E02A74BA3EC2}"/>
              </a:ext>
            </a:extLst>
          </p:cNvPr>
          <p:cNvPicPr>
            <a:picLocks noChangeAspect="1"/>
          </p:cNvPicPr>
          <p:nvPr/>
        </p:nvPicPr>
        <p:blipFill>
          <a:blip r:embed="rId3"/>
          <a:stretch>
            <a:fillRect/>
          </a:stretch>
        </p:blipFill>
        <p:spPr>
          <a:xfrm>
            <a:off x="822626" y="2760340"/>
            <a:ext cx="6324549" cy="2468860"/>
          </a:xfrm>
          <a:prstGeom prst="rect">
            <a:avLst/>
          </a:prstGeom>
        </p:spPr>
      </p:pic>
      <p:sp>
        <p:nvSpPr>
          <p:cNvPr id="12" name="文本框 11">
            <a:extLst>
              <a:ext uri="{FF2B5EF4-FFF2-40B4-BE49-F238E27FC236}">
                <a16:creationId xmlns:a16="http://schemas.microsoft.com/office/drawing/2014/main" id="{BC4A9782-4A51-C14D-8610-D2D3059BC82D}"/>
              </a:ext>
            </a:extLst>
          </p:cNvPr>
          <p:cNvSpPr txBox="1"/>
          <p:nvPr/>
        </p:nvSpPr>
        <p:spPr>
          <a:xfrm>
            <a:off x="418934" y="1628800"/>
            <a:ext cx="9396494" cy="646331"/>
          </a:xfrm>
          <a:prstGeom prst="rect">
            <a:avLst/>
          </a:prstGeom>
          <a:noFill/>
        </p:spPr>
        <p:txBody>
          <a:bodyPr wrap="square">
            <a:spAutoFit/>
          </a:bodyPr>
          <a:lstStyle/>
          <a:p>
            <a:r>
              <a:rPr lang="zh-CN" altLang="en-US" b="0" i="0">
                <a:effectLst/>
                <a:latin typeface="-apple-system-font"/>
              </a:rPr>
              <a:t>展现出涌现现象的任务有一个共性，就是任务往往是由多个子任务构成的复杂任务。</a:t>
            </a:r>
            <a:endParaRPr lang="en-US" altLang="zh-CN" b="0" i="0">
              <a:effectLst/>
              <a:latin typeface="-apple-system-font"/>
            </a:endParaRPr>
          </a:p>
          <a:p>
            <a:r>
              <a:rPr lang="zh-CN" altLang="en-US"/>
              <a:t>只有各子任务都完成地很好，复杂任务才能完成。 </a:t>
            </a:r>
          </a:p>
        </p:txBody>
      </p:sp>
      <p:sp>
        <p:nvSpPr>
          <p:cNvPr id="14" name="文本框 13">
            <a:extLst>
              <a:ext uri="{FF2B5EF4-FFF2-40B4-BE49-F238E27FC236}">
                <a16:creationId xmlns:a16="http://schemas.microsoft.com/office/drawing/2014/main" id="{4E2B755D-6D99-6D4B-B8E3-800045755FA0}"/>
              </a:ext>
            </a:extLst>
          </p:cNvPr>
          <p:cNvSpPr txBox="1"/>
          <p:nvPr/>
        </p:nvSpPr>
        <p:spPr>
          <a:xfrm>
            <a:off x="7176120" y="3090224"/>
            <a:ext cx="4536504" cy="1200329"/>
          </a:xfrm>
          <a:prstGeom prst="rect">
            <a:avLst/>
          </a:prstGeom>
          <a:noFill/>
        </p:spPr>
        <p:txBody>
          <a:bodyPr wrap="square">
            <a:spAutoFit/>
          </a:bodyPr>
          <a:lstStyle/>
          <a:p>
            <a:r>
              <a:rPr lang="zh-CN" altLang="en-US" b="0" i="0">
                <a:effectLst/>
                <a:latin typeface="-apple-system-font"/>
              </a:rPr>
              <a:t> </a:t>
            </a:r>
            <a:r>
              <a:rPr lang="en-US" altLang="zh-CN" b="0" i="0" err="1">
                <a:effectLst/>
                <a:latin typeface="-apple-system-font"/>
              </a:rPr>
              <a:t>CoT</a:t>
            </a:r>
            <a:r>
              <a:rPr lang="en-US" altLang="zh-CN" b="0" i="0">
                <a:effectLst/>
                <a:latin typeface="-apple-system-font"/>
              </a:rPr>
              <a:t> </a:t>
            </a:r>
            <a:r>
              <a:rPr lang="zh-CN" altLang="en-US" b="0" i="0">
                <a:effectLst/>
                <a:latin typeface="-apple-system-font"/>
              </a:rPr>
              <a:t>任务，谷歌用 </a:t>
            </a:r>
            <a:r>
              <a:rPr lang="en-US" altLang="zh-CN" b="0" i="0">
                <a:effectLst/>
                <a:latin typeface="-apple-system-font"/>
              </a:rPr>
              <a:t>62B </a:t>
            </a:r>
            <a:r>
              <a:rPr lang="zh-CN" altLang="en-US" b="0" i="0">
                <a:effectLst/>
                <a:latin typeface="-apple-system-font"/>
              </a:rPr>
              <a:t>和 </a:t>
            </a:r>
            <a:r>
              <a:rPr lang="en-US" altLang="zh-CN" b="0" i="0">
                <a:effectLst/>
                <a:latin typeface="-apple-system-font"/>
              </a:rPr>
              <a:t>540B </a:t>
            </a:r>
            <a:r>
              <a:rPr lang="zh-CN" altLang="en-US" b="0" i="0">
                <a:effectLst/>
                <a:latin typeface="-apple-system-font"/>
              </a:rPr>
              <a:t>模型对 </a:t>
            </a:r>
            <a:r>
              <a:rPr lang="en-US" altLang="zh-CN" b="0" i="0">
                <a:effectLst/>
                <a:latin typeface="-apple-system-font"/>
              </a:rPr>
              <a:t>LLM </a:t>
            </a:r>
            <a:r>
              <a:rPr lang="zh-CN" altLang="en-US" b="0" i="0">
                <a:effectLst/>
                <a:latin typeface="-apple-system-font"/>
              </a:rPr>
              <a:t>做错的例子进行了错误分析。对于 </a:t>
            </a:r>
            <a:r>
              <a:rPr lang="en-US" altLang="zh-CN" b="0" i="0">
                <a:effectLst/>
                <a:latin typeface="-apple-system-font"/>
              </a:rPr>
              <a:t>62B </a:t>
            </a:r>
            <a:r>
              <a:rPr lang="zh-CN" altLang="en-US" b="0" i="0">
                <a:effectLst/>
                <a:latin typeface="-apple-system-font"/>
              </a:rPr>
              <a:t>做错、而 </a:t>
            </a:r>
            <a:r>
              <a:rPr lang="en-US" altLang="zh-CN" b="0" i="0">
                <a:effectLst/>
                <a:latin typeface="-apple-system-font"/>
              </a:rPr>
              <a:t>540B </a:t>
            </a:r>
            <a:r>
              <a:rPr lang="zh-CN" altLang="en-US" b="0" i="0">
                <a:effectLst/>
                <a:latin typeface="-apple-system-font"/>
              </a:rPr>
              <a:t>做对的例子分析，可以看出，最多的一类错误来自于</a:t>
            </a:r>
            <a:r>
              <a:rPr lang="zh-CN" altLang="en-US" b="1" i="0">
                <a:solidFill>
                  <a:srgbClr val="FF0000"/>
                </a:solidFill>
                <a:effectLst/>
                <a:latin typeface="-apple-system-font"/>
              </a:rPr>
              <a:t>单步推理错误</a:t>
            </a:r>
            <a:r>
              <a:rPr lang="zh-CN" altLang="en-US" b="0" i="0">
                <a:effectLst/>
                <a:latin typeface="-apple-system-font"/>
              </a:rPr>
              <a:t>。</a:t>
            </a:r>
            <a:endParaRPr kumimoji="1" lang="zh-CN" altLang="en-US"/>
          </a:p>
        </p:txBody>
      </p:sp>
      <p:sp>
        <p:nvSpPr>
          <p:cNvPr id="15" name="文本框 14">
            <a:extLst>
              <a:ext uri="{FF2B5EF4-FFF2-40B4-BE49-F238E27FC236}">
                <a16:creationId xmlns:a16="http://schemas.microsoft.com/office/drawing/2014/main" id="{7C35642C-7748-1246-8D00-A4ACB01336BC}"/>
              </a:ext>
            </a:extLst>
          </p:cNvPr>
          <p:cNvSpPr txBox="1"/>
          <p:nvPr/>
        </p:nvSpPr>
        <p:spPr>
          <a:xfrm>
            <a:off x="1032572" y="5391243"/>
            <a:ext cx="5904656" cy="646331"/>
          </a:xfrm>
          <a:prstGeom prst="rect">
            <a:avLst/>
          </a:prstGeom>
          <a:noFill/>
        </p:spPr>
        <p:txBody>
          <a:bodyPr wrap="square">
            <a:spAutoFit/>
          </a:bodyPr>
          <a:lstStyle/>
          <a:p>
            <a:r>
              <a:rPr kumimoji="1" lang="en-US" altLang="zh-CN"/>
              <a:t>540B</a:t>
            </a:r>
            <a:r>
              <a:rPr kumimoji="1" lang="zh-CN" altLang="en-US"/>
              <a:t> </a:t>
            </a:r>
            <a:r>
              <a:rPr kumimoji="1" lang="en-US" altLang="zh-CN" err="1"/>
              <a:t>PaLM</a:t>
            </a:r>
            <a:r>
              <a:rPr kumimoji="1" lang="zh-CN" altLang="en-US"/>
              <a:t>修正了</a:t>
            </a:r>
            <a:r>
              <a:rPr kumimoji="1" lang="en-US" altLang="zh-CN"/>
              <a:t>62B</a:t>
            </a:r>
            <a:r>
              <a:rPr kumimoji="1" lang="zh-CN" altLang="en-US"/>
              <a:t>模型的</a:t>
            </a:r>
            <a:r>
              <a:rPr kumimoji="1" lang="zh-CN" altLang="en-US">
                <a:solidFill>
                  <a:srgbClr val="FF2600"/>
                </a:solidFill>
              </a:rPr>
              <a:t>单步推理错误</a:t>
            </a:r>
            <a:r>
              <a:rPr kumimoji="1" lang="zh-CN" altLang="en-US"/>
              <a:t>的</a:t>
            </a:r>
            <a:r>
              <a:rPr kumimoji="1" lang="en-US" altLang="zh-CN"/>
              <a:t>12/18(</a:t>
            </a:r>
            <a:r>
              <a:rPr kumimoji="1" lang="en-US" altLang="zh-CN">
                <a:solidFill>
                  <a:srgbClr val="FF2600"/>
                </a:solidFill>
              </a:rPr>
              <a:t>66%</a:t>
            </a:r>
            <a:r>
              <a:rPr kumimoji="1" lang="en-US" altLang="zh-CN"/>
              <a:t>)</a:t>
            </a:r>
            <a:r>
              <a:rPr kumimoji="1" lang="zh-CN" altLang="en-US"/>
              <a:t>。</a:t>
            </a:r>
            <a:endParaRPr kumimoji="1" lang="en-US" altLang="zh-CN"/>
          </a:p>
          <a:p>
            <a:r>
              <a:rPr kumimoji="1" lang="en-US" altLang="zh-CN"/>
              <a:t>540B</a:t>
            </a:r>
            <a:r>
              <a:rPr kumimoji="1" lang="zh-CN" altLang="en-US"/>
              <a:t> </a:t>
            </a:r>
            <a:r>
              <a:rPr kumimoji="1" lang="en-US" altLang="zh-CN" err="1"/>
              <a:t>PaLM</a:t>
            </a:r>
            <a:r>
              <a:rPr kumimoji="1" lang="zh-CN" altLang="en-US"/>
              <a:t>修正了</a:t>
            </a:r>
            <a:r>
              <a:rPr kumimoji="1" lang="en-US" altLang="zh-CN"/>
              <a:t>62B</a:t>
            </a:r>
            <a:r>
              <a:rPr kumimoji="1" lang="zh-CN" altLang="en-US"/>
              <a:t>模型的</a:t>
            </a:r>
            <a:r>
              <a:rPr kumimoji="1" lang="zh-CN" altLang="en-US">
                <a:solidFill>
                  <a:srgbClr val="FF2600"/>
                </a:solidFill>
              </a:rPr>
              <a:t>语义理解错误</a:t>
            </a:r>
            <a:r>
              <a:rPr kumimoji="1" lang="zh-CN" altLang="en-US"/>
              <a:t>的</a:t>
            </a:r>
            <a:r>
              <a:rPr kumimoji="1" lang="en-US" altLang="zh-CN"/>
              <a:t>6/20(</a:t>
            </a:r>
            <a:r>
              <a:rPr kumimoji="1" lang="en-US" altLang="zh-CN">
                <a:solidFill>
                  <a:srgbClr val="FF2600"/>
                </a:solidFill>
              </a:rPr>
              <a:t>30%</a:t>
            </a:r>
            <a:r>
              <a:rPr kumimoji="1" lang="en-US" altLang="zh-CN"/>
              <a:t>)</a:t>
            </a:r>
            <a:r>
              <a:rPr kumimoji="1" lang="zh-CN" altLang="en-US"/>
              <a:t>。</a:t>
            </a:r>
            <a:endParaRPr kumimoji="1" lang="en-US" altLang="zh-CN"/>
          </a:p>
        </p:txBody>
      </p:sp>
    </p:spTree>
    <p:extLst>
      <p:ext uri="{BB962C8B-B14F-4D97-AF65-F5344CB8AC3E}">
        <p14:creationId xmlns:p14="http://schemas.microsoft.com/office/powerpoint/2010/main" val="23521896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51BAACA-90B6-7A20-C34B-505075A7EECB}"/>
              </a:ext>
            </a:extLst>
          </p:cNvPr>
          <p:cNvSpPr>
            <a:spLocks noGrp="1"/>
          </p:cNvSpPr>
          <p:nvPr>
            <p:ph type="title"/>
          </p:nvPr>
        </p:nvSpPr>
        <p:spPr>
          <a:xfrm>
            <a:off x="1919537" y="105353"/>
            <a:ext cx="8856984" cy="663575"/>
          </a:xfrm>
        </p:spPr>
        <p:txBody>
          <a:bodyPr/>
          <a:lstStyle/>
          <a:p>
            <a:r>
              <a:rPr lang="en-US" altLang="zh-TW" dirty="0" err="1">
                <a:latin typeface="微軟正黑體" panose="020B0604030504040204" pitchFamily="34" charset="-120"/>
                <a:ea typeface="微軟正黑體" panose="020B0604030504040204" pitchFamily="34" charset="-120"/>
              </a:rPr>
              <a:t>ChatGPT</a:t>
            </a:r>
            <a:r>
              <a:rPr lang="en-US" altLang="zh-TW" dirty="0">
                <a:latin typeface="微軟正黑體" panose="020B0604030504040204" pitchFamily="34" charset="-120"/>
                <a:ea typeface="微軟正黑體" panose="020B0604030504040204" pitchFamily="34" charset="-120"/>
              </a:rPr>
              <a:t> </a:t>
            </a:r>
            <a:r>
              <a:rPr lang="zh-TW" altLang="en-US" dirty="0">
                <a:latin typeface="微軟正黑體" panose="020B0604030504040204" pitchFamily="34" charset="-120"/>
                <a:ea typeface="微軟正黑體" panose="020B0604030504040204" pitchFamily="34" charset="-120"/>
              </a:rPr>
              <a:t>的学习四阶段</a:t>
            </a:r>
            <a:r>
              <a:rPr lang="en-US" altLang="zh-CN" dirty="0">
                <a:latin typeface="微軟正黑體" panose="020B0604030504040204" pitchFamily="34" charset="-120"/>
                <a:ea typeface="微軟正黑體" panose="020B0604030504040204" pitchFamily="34" charset="-120"/>
              </a:rPr>
              <a:t>(</a:t>
            </a:r>
            <a:r>
              <a:rPr lang="zh-CN" altLang="en-US" dirty="0">
                <a:latin typeface="微軟正黑體" panose="020B0604030504040204" pitchFamily="34" charset="-120"/>
                <a:ea typeface="微軟正黑體" panose="020B0604030504040204" pitchFamily="34" charset="-120"/>
              </a:rPr>
              <a:t>来源：李宏毅</a:t>
            </a:r>
            <a:r>
              <a:rPr lang="en-US" altLang="zh-CN"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graphicFrame>
        <p:nvGraphicFramePr>
          <p:cNvPr id="4" name="內容版面配置區 3">
            <a:extLst>
              <a:ext uri="{FF2B5EF4-FFF2-40B4-BE49-F238E27FC236}">
                <a16:creationId xmlns:a16="http://schemas.microsoft.com/office/drawing/2014/main" id="{07649A4F-0F3F-BE58-D354-1F52E73D06C4}"/>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矩形: 圓角 4">
            <a:extLst>
              <a:ext uri="{FF2B5EF4-FFF2-40B4-BE49-F238E27FC236}">
                <a16:creationId xmlns:a16="http://schemas.microsoft.com/office/drawing/2014/main" id="{DDF17AD7-1F65-1E5C-D702-EE03AD14C2C7}"/>
              </a:ext>
            </a:extLst>
          </p:cNvPr>
          <p:cNvSpPr/>
          <p:nvPr/>
        </p:nvSpPr>
        <p:spPr>
          <a:xfrm>
            <a:off x="820617" y="1913548"/>
            <a:ext cx="10533183" cy="95274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微软雅黑"/>
              <a:cs typeface="+mn-cs"/>
            </a:endParaRPr>
          </a:p>
        </p:txBody>
      </p:sp>
    </p:spTree>
    <p:extLst>
      <p:ext uri="{BB962C8B-B14F-4D97-AF65-F5344CB8AC3E}">
        <p14:creationId xmlns:p14="http://schemas.microsoft.com/office/powerpoint/2010/main" val="341520751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AC29CDB-E0F1-6C9B-1A8B-881271027F2F}"/>
              </a:ext>
            </a:extLst>
          </p:cNvPr>
          <p:cNvSpPr>
            <a:spLocks noGrp="1"/>
          </p:cNvSpPr>
          <p:nvPr>
            <p:ph type="title"/>
          </p:nvPr>
        </p:nvSpPr>
        <p:spPr/>
        <p:txBody>
          <a:bodyPr/>
          <a:lstStyle/>
          <a:p>
            <a:r>
              <a:rPr lang="en-US" altLang="zh-TW" dirty="0">
                <a:latin typeface="微軟正黑體" panose="020B0604030504040204" pitchFamily="34" charset="-120"/>
                <a:ea typeface="微軟正黑體" panose="020B0604030504040204" pitchFamily="34" charset="-120"/>
              </a:rPr>
              <a:t>1.</a:t>
            </a:r>
            <a:r>
              <a:rPr lang="zh-TW" altLang="en-US" dirty="0">
                <a:latin typeface="微軟正黑體" panose="020B0604030504040204" pitchFamily="34" charset="-120"/>
                <a:ea typeface="微軟正黑體" panose="020B0604030504040204" pitchFamily="34" charset="-120"/>
              </a:rPr>
              <a:t>学习文字接龙</a:t>
            </a:r>
            <a:endParaRPr lang="zh-TW" altLang="en-US" dirty="0"/>
          </a:p>
        </p:txBody>
      </p:sp>
      <p:sp>
        <p:nvSpPr>
          <p:cNvPr id="4" name="矩形: 圓角 3">
            <a:extLst>
              <a:ext uri="{FF2B5EF4-FFF2-40B4-BE49-F238E27FC236}">
                <a16:creationId xmlns:a16="http://schemas.microsoft.com/office/drawing/2014/main" id="{76E4C1FB-D200-0523-6FA8-D60088CAD51C}"/>
              </a:ext>
            </a:extLst>
          </p:cNvPr>
          <p:cNvSpPr/>
          <p:nvPr/>
        </p:nvSpPr>
        <p:spPr>
          <a:xfrm>
            <a:off x="3254609" y="3381070"/>
            <a:ext cx="1693981" cy="1097684"/>
          </a:xfrm>
          <a:prstGeom prst="roundRect">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a:ea typeface="微软雅黑"/>
                <a:cs typeface="+mn-cs"/>
              </a:rPr>
              <a:t>GPT</a:t>
            </a:r>
            <a:endParaRPr kumimoji="0" lang="zh-TW" altLang="en-US" sz="24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5" name="文字方塊 4">
            <a:extLst>
              <a:ext uri="{FF2B5EF4-FFF2-40B4-BE49-F238E27FC236}">
                <a16:creationId xmlns:a16="http://schemas.microsoft.com/office/drawing/2014/main" id="{91255A5D-9E85-5A44-F993-FCDC01832432}"/>
              </a:ext>
            </a:extLst>
          </p:cNvPr>
          <p:cNvSpPr txBox="1"/>
          <p:nvPr/>
        </p:nvSpPr>
        <p:spPr>
          <a:xfrm>
            <a:off x="725356" y="3687313"/>
            <a:ext cx="19167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a:ea typeface="微软雅黑"/>
                <a:cs typeface="+mn-cs"/>
              </a:rPr>
              <a:t>“</a:t>
            </a:r>
            <a:r>
              <a:rPr kumimoji="0" lang="zh-TW" altLang="en-US" sz="2400" b="0" i="0" u="none" strike="noStrike" kern="1200" cap="none" spc="0" normalizeH="0" baseline="0" noProof="0" dirty="0">
                <a:ln>
                  <a:noFill/>
                </a:ln>
                <a:solidFill>
                  <a:prstClr val="black"/>
                </a:solidFill>
                <a:effectLst/>
                <a:uLnTx/>
                <a:uFillTx/>
                <a:latin typeface="Calibri"/>
                <a:ea typeface="微软雅黑"/>
                <a:cs typeface="+mn-cs"/>
              </a:rPr>
              <a:t>你好</a:t>
            </a:r>
            <a:r>
              <a:rPr kumimoji="0" lang="en-US" altLang="zh-TW" sz="2400" b="0" i="0" u="none" strike="noStrike" kern="1200" cap="none" spc="0" normalizeH="0" baseline="0" noProof="0" dirty="0">
                <a:ln>
                  <a:noFill/>
                </a:ln>
                <a:solidFill>
                  <a:prstClr val="black"/>
                </a:solidFill>
                <a:effectLst/>
                <a:uLnTx/>
                <a:uFillTx/>
                <a:latin typeface="Calibri"/>
                <a:ea typeface="微软雅黑"/>
                <a:cs typeface="+mn-cs"/>
              </a:rPr>
              <a:t>”</a:t>
            </a:r>
            <a:endParaRPr kumimoji="0" lang="zh-TW" altLang="en-US" sz="24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7" name="文字方塊 6">
            <a:extLst>
              <a:ext uri="{FF2B5EF4-FFF2-40B4-BE49-F238E27FC236}">
                <a16:creationId xmlns:a16="http://schemas.microsoft.com/office/drawing/2014/main" id="{BD773256-3C4F-6ED1-44FA-97ADD61712F7}"/>
              </a:ext>
            </a:extLst>
          </p:cNvPr>
          <p:cNvSpPr txBox="1"/>
          <p:nvPr/>
        </p:nvSpPr>
        <p:spPr>
          <a:xfrm>
            <a:off x="1055065" y="4761479"/>
            <a:ext cx="609306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4D5156"/>
                </a:solidFill>
                <a:effectLst/>
                <a:uLnTx/>
                <a:uFillTx/>
                <a:latin typeface="arial" panose="020B0604020202020204" pitchFamily="34" charset="0"/>
                <a:ea typeface="微软雅黑"/>
                <a:cs typeface="+mn-cs"/>
              </a:rPr>
              <a:t>GPT</a:t>
            </a:r>
            <a:r>
              <a:rPr kumimoji="0" lang="zh-TW" altLang="en-US" sz="2400" b="0" i="0" u="none" strike="noStrike" kern="1200" cap="none" spc="0" normalizeH="0" baseline="0" noProof="0" dirty="0">
                <a:ln>
                  <a:noFill/>
                </a:ln>
                <a:solidFill>
                  <a:srgbClr val="4D5156"/>
                </a:solidFill>
                <a:effectLst/>
                <a:uLnTx/>
                <a:uFillTx/>
                <a:latin typeface="arial" panose="020B0604020202020204" pitchFamily="34" charset="0"/>
                <a:ea typeface="微软雅黑"/>
                <a:cs typeface="+mn-cs"/>
              </a:rPr>
              <a:t> </a:t>
            </a:r>
            <a:r>
              <a:rPr kumimoji="0" lang="en-US" altLang="zh-TW" sz="2400" b="0" i="0" u="none" strike="noStrike" kern="1200" cap="none" spc="0" normalizeH="0" baseline="0" noProof="0" dirty="0">
                <a:ln>
                  <a:noFill/>
                </a:ln>
                <a:solidFill>
                  <a:srgbClr val="4D5156"/>
                </a:solidFill>
                <a:effectLst/>
                <a:uLnTx/>
                <a:uFillTx/>
                <a:latin typeface="arial" panose="020B0604020202020204" pitchFamily="34" charset="0"/>
                <a:ea typeface="微软雅黑"/>
                <a:cs typeface="+mn-cs"/>
              </a:rPr>
              <a:t>=</a:t>
            </a:r>
            <a:r>
              <a:rPr kumimoji="0" lang="zh-TW" altLang="en-US" sz="2400" b="0" i="0" u="none" strike="noStrike" kern="1200" cap="none" spc="0" normalizeH="0" baseline="0" noProof="0" dirty="0">
                <a:ln>
                  <a:noFill/>
                </a:ln>
                <a:solidFill>
                  <a:srgbClr val="4D5156"/>
                </a:solidFill>
                <a:effectLst/>
                <a:uLnTx/>
                <a:uFillTx/>
                <a:latin typeface="arial" panose="020B0604020202020204" pitchFamily="34" charset="0"/>
                <a:ea typeface="微软雅黑"/>
                <a:cs typeface="+mn-cs"/>
              </a:rPr>
              <a:t> </a:t>
            </a:r>
            <a:r>
              <a:rPr kumimoji="0" lang="en-US" altLang="zh-TW" sz="2400" b="0" i="0" u="none" strike="noStrike" kern="1200" cap="none" spc="0" normalizeH="0" baseline="0" noProof="0" dirty="0">
                <a:ln>
                  <a:noFill/>
                </a:ln>
                <a:solidFill>
                  <a:srgbClr val="4D5156"/>
                </a:solidFill>
                <a:effectLst/>
                <a:uLnTx/>
                <a:uFillTx/>
                <a:latin typeface="arial" panose="020B0604020202020204" pitchFamily="34" charset="0"/>
                <a:ea typeface="微软雅黑"/>
                <a:cs typeface="+mn-cs"/>
              </a:rPr>
              <a:t>Generative Pre-trained Transformer</a:t>
            </a:r>
            <a:endParaRPr kumimoji="0" lang="zh-TW" altLang="en-US" sz="24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10" name="文字方塊 9">
            <a:extLst>
              <a:ext uri="{FF2B5EF4-FFF2-40B4-BE49-F238E27FC236}">
                <a16:creationId xmlns:a16="http://schemas.microsoft.com/office/drawing/2014/main" id="{B17ABDC0-19EA-1235-2C61-83B94A62855B}"/>
              </a:ext>
            </a:extLst>
          </p:cNvPr>
          <p:cNvSpPr txBox="1"/>
          <p:nvPr/>
        </p:nvSpPr>
        <p:spPr>
          <a:xfrm>
            <a:off x="5421915" y="3699079"/>
            <a:ext cx="214532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a:ea typeface="微软雅黑"/>
                <a:cs typeface="+mn-cs"/>
              </a:rPr>
              <a:t>“</a:t>
            </a:r>
            <a:r>
              <a:rPr kumimoji="0" lang="zh-TW" altLang="en-US" sz="2400" b="0" i="0" u="none" strike="noStrike" kern="1200" cap="none" spc="0" normalizeH="0" baseline="0" noProof="0" dirty="0">
                <a:ln>
                  <a:noFill/>
                </a:ln>
                <a:solidFill>
                  <a:prstClr val="black"/>
                </a:solidFill>
                <a:effectLst/>
                <a:uLnTx/>
                <a:uFillTx/>
                <a:latin typeface="Calibri"/>
                <a:ea typeface="微软雅黑"/>
                <a:cs typeface="+mn-cs"/>
              </a:rPr>
              <a:t>美</a:t>
            </a:r>
            <a:r>
              <a:rPr kumimoji="0" lang="en-US" altLang="zh-TW" sz="2400" b="0" i="0" u="none" strike="noStrike" kern="1200" cap="none" spc="0" normalizeH="0" baseline="0" noProof="0" dirty="0">
                <a:ln>
                  <a:noFill/>
                </a:ln>
                <a:solidFill>
                  <a:prstClr val="black"/>
                </a:solidFill>
                <a:effectLst/>
                <a:uLnTx/>
                <a:uFillTx/>
                <a:latin typeface="Calibri"/>
                <a:ea typeface="微软雅黑"/>
                <a:cs typeface="+mn-cs"/>
              </a:rPr>
              <a:t>”</a:t>
            </a:r>
            <a:endParaRPr kumimoji="0" lang="zh-TW" altLang="en-US" sz="2400" b="0" i="0" u="none" strike="noStrike" kern="1200" cap="none" spc="0" normalizeH="0" baseline="0" noProof="0" dirty="0">
              <a:ln>
                <a:noFill/>
              </a:ln>
              <a:solidFill>
                <a:prstClr val="black"/>
              </a:solidFill>
              <a:effectLst/>
              <a:uLnTx/>
              <a:uFillTx/>
              <a:latin typeface="Calibri"/>
              <a:ea typeface="微软雅黑"/>
              <a:cs typeface="+mn-cs"/>
            </a:endParaRPr>
          </a:p>
        </p:txBody>
      </p:sp>
      <p:cxnSp>
        <p:nvCxnSpPr>
          <p:cNvPr id="11" name="直線單箭頭接點 10">
            <a:extLst>
              <a:ext uri="{FF2B5EF4-FFF2-40B4-BE49-F238E27FC236}">
                <a16:creationId xmlns:a16="http://schemas.microsoft.com/office/drawing/2014/main" id="{5F64BD13-0F88-34BF-9828-BA98C0F9DD58}"/>
              </a:ext>
            </a:extLst>
          </p:cNvPr>
          <p:cNvCxnSpPr>
            <a:cxnSpLocks/>
          </p:cNvCxnSpPr>
          <p:nvPr/>
        </p:nvCxnSpPr>
        <p:spPr>
          <a:xfrm>
            <a:off x="5086340" y="3931266"/>
            <a:ext cx="79424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單箭頭接點 13">
            <a:extLst>
              <a:ext uri="{FF2B5EF4-FFF2-40B4-BE49-F238E27FC236}">
                <a16:creationId xmlns:a16="http://schemas.microsoft.com/office/drawing/2014/main" id="{18568437-89E8-807E-F55C-14DC1A7A6443}"/>
              </a:ext>
            </a:extLst>
          </p:cNvPr>
          <p:cNvCxnSpPr>
            <a:cxnSpLocks/>
          </p:cNvCxnSpPr>
          <p:nvPr/>
        </p:nvCxnSpPr>
        <p:spPr>
          <a:xfrm>
            <a:off x="2302109" y="3918146"/>
            <a:ext cx="79424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文字方塊 15">
            <a:extLst>
              <a:ext uri="{FF2B5EF4-FFF2-40B4-BE49-F238E27FC236}">
                <a16:creationId xmlns:a16="http://schemas.microsoft.com/office/drawing/2014/main" id="{AC99D9A1-E6EE-6222-D3A6-5C0CA3F61BCC}"/>
              </a:ext>
            </a:extLst>
          </p:cNvPr>
          <p:cNvSpPr txBox="1"/>
          <p:nvPr/>
        </p:nvSpPr>
        <p:spPr>
          <a:xfrm>
            <a:off x="8652911" y="5434560"/>
            <a:ext cx="241055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不需要人工标注</a:t>
            </a:r>
          </a:p>
        </p:txBody>
      </p:sp>
      <p:sp>
        <p:nvSpPr>
          <p:cNvPr id="17" name="文字方塊 16">
            <a:extLst>
              <a:ext uri="{FF2B5EF4-FFF2-40B4-BE49-F238E27FC236}">
                <a16:creationId xmlns:a16="http://schemas.microsoft.com/office/drawing/2014/main" id="{C5AF4933-BF0B-2A83-7944-22B7FDB518F0}"/>
              </a:ext>
            </a:extLst>
          </p:cNvPr>
          <p:cNvSpPr txBox="1"/>
          <p:nvPr/>
        </p:nvSpPr>
        <p:spPr>
          <a:xfrm>
            <a:off x="8620167" y="2456498"/>
            <a:ext cx="21804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跟人类对话</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8" name="文字方塊 17">
            <a:extLst>
              <a:ext uri="{FF2B5EF4-FFF2-40B4-BE49-F238E27FC236}">
                <a16:creationId xmlns:a16="http://schemas.microsoft.com/office/drawing/2014/main" id="{325B0CE6-8877-6D89-DF67-0BEEE0DDC2EB}"/>
              </a:ext>
            </a:extLst>
          </p:cNvPr>
          <p:cNvSpPr txBox="1"/>
          <p:nvPr/>
        </p:nvSpPr>
        <p:spPr>
          <a:xfrm>
            <a:off x="8204133" y="3329359"/>
            <a:ext cx="8601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跟</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9" name="文字方塊 18">
            <a:extLst>
              <a:ext uri="{FF2B5EF4-FFF2-40B4-BE49-F238E27FC236}">
                <a16:creationId xmlns:a16="http://schemas.microsoft.com/office/drawing/2014/main" id="{5F8CD01B-452E-B80A-C6E4-47222BACE56D}"/>
              </a:ext>
            </a:extLst>
          </p:cNvPr>
          <p:cNvSpPr txBox="1"/>
          <p:nvPr/>
        </p:nvSpPr>
        <p:spPr>
          <a:xfrm>
            <a:off x="10252935" y="3345380"/>
            <a:ext cx="8601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人</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20" name="文字方塊 19">
            <a:extLst>
              <a:ext uri="{FF2B5EF4-FFF2-40B4-BE49-F238E27FC236}">
                <a16:creationId xmlns:a16="http://schemas.microsoft.com/office/drawing/2014/main" id="{282B8F49-3C70-52DD-D3C0-8D0852E9AF14}"/>
              </a:ext>
            </a:extLst>
          </p:cNvPr>
          <p:cNvSpPr txBox="1"/>
          <p:nvPr/>
        </p:nvSpPr>
        <p:spPr>
          <a:xfrm>
            <a:off x="8204133" y="3904057"/>
            <a:ext cx="21804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跟人</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21" name="文字方塊 20">
            <a:extLst>
              <a:ext uri="{FF2B5EF4-FFF2-40B4-BE49-F238E27FC236}">
                <a16:creationId xmlns:a16="http://schemas.microsoft.com/office/drawing/2014/main" id="{ED190F90-B2AC-BE22-D4D0-49C40890FF1E}"/>
              </a:ext>
            </a:extLst>
          </p:cNvPr>
          <p:cNvSpPr txBox="1"/>
          <p:nvPr/>
        </p:nvSpPr>
        <p:spPr>
          <a:xfrm>
            <a:off x="10252935" y="3883306"/>
            <a:ext cx="8601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类</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22" name="文字方塊 21">
            <a:extLst>
              <a:ext uri="{FF2B5EF4-FFF2-40B4-BE49-F238E27FC236}">
                <a16:creationId xmlns:a16="http://schemas.microsoft.com/office/drawing/2014/main" id="{87D74ACD-0B7B-A90E-E06A-527CC73C754A}"/>
              </a:ext>
            </a:extLst>
          </p:cNvPr>
          <p:cNvSpPr txBox="1"/>
          <p:nvPr/>
        </p:nvSpPr>
        <p:spPr>
          <a:xfrm>
            <a:off x="8204133" y="4478754"/>
            <a:ext cx="21804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跟人类</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23" name="文字方塊 22">
            <a:extLst>
              <a:ext uri="{FF2B5EF4-FFF2-40B4-BE49-F238E27FC236}">
                <a16:creationId xmlns:a16="http://schemas.microsoft.com/office/drawing/2014/main" id="{3D753A62-DFD4-F250-EDED-F6699C329986}"/>
              </a:ext>
            </a:extLst>
          </p:cNvPr>
          <p:cNvSpPr txBox="1"/>
          <p:nvPr/>
        </p:nvSpPr>
        <p:spPr>
          <a:xfrm>
            <a:off x="10435191" y="4437918"/>
            <a:ext cx="21804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a:ea typeface="微软雅黑"/>
                <a:cs typeface="+mn-cs"/>
              </a:rPr>
              <a:t>“</a:t>
            </a:r>
            <a:r>
              <a:rPr kumimoji="0" lang="zh-TW" altLang="en-US" sz="2400" b="0" i="0" u="none" strike="noStrike" kern="1200" cap="none" spc="0" normalizeH="0" baseline="0" noProof="0" dirty="0">
                <a:ln>
                  <a:noFill/>
                </a:ln>
                <a:solidFill>
                  <a:prstClr val="black"/>
                </a:solidFill>
                <a:effectLst/>
                <a:uLnTx/>
                <a:uFillTx/>
                <a:latin typeface="Calibri"/>
                <a:ea typeface="微软雅黑"/>
                <a:cs typeface="+mn-cs"/>
              </a:rPr>
              <a:t>对</a:t>
            </a:r>
            <a:r>
              <a:rPr kumimoji="0" lang="en-US" altLang="zh-TW" sz="2400" b="0" i="0" u="none" strike="noStrike" kern="1200" cap="none" spc="0" normalizeH="0" baseline="0" noProof="0" dirty="0">
                <a:ln>
                  <a:noFill/>
                </a:ln>
                <a:solidFill>
                  <a:prstClr val="black"/>
                </a:solidFill>
                <a:effectLst/>
                <a:uLnTx/>
                <a:uFillTx/>
                <a:latin typeface="Calibri"/>
                <a:ea typeface="微软雅黑"/>
                <a:cs typeface="+mn-cs"/>
              </a:rPr>
              <a:t>”</a:t>
            </a:r>
            <a:endParaRPr kumimoji="0" lang="zh-TW" altLang="en-US" sz="24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24" name="文字方塊 23">
            <a:extLst>
              <a:ext uri="{FF2B5EF4-FFF2-40B4-BE49-F238E27FC236}">
                <a16:creationId xmlns:a16="http://schemas.microsoft.com/office/drawing/2014/main" id="{D2219A01-3CD5-3B8D-5EE2-B0CBCB2B6C26}"/>
              </a:ext>
            </a:extLst>
          </p:cNvPr>
          <p:cNvSpPr txBox="1"/>
          <p:nvPr/>
        </p:nvSpPr>
        <p:spPr>
          <a:xfrm>
            <a:off x="291605" y="3155241"/>
            <a:ext cx="278422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不完整的句子</a:t>
            </a:r>
          </a:p>
        </p:txBody>
      </p:sp>
      <p:sp>
        <p:nvSpPr>
          <p:cNvPr id="25" name="文字方塊 24">
            <a:extLst>
              <a:ext uri="{FF2B5EF4-FFF2-40B4-BE49-F238E27FC236}">
                <a16:creationId xmlns:a16="http://schemas.microsoft.com/office/drawing/2014/main" id="{9E390464-C501-EDD8-A380-C023C956B145}"/>
              </a:ext>
            </a:extLst>
          </p:cNvPr>
          <p:cNvSpPr txBox="1"/>
          <p:nvPr/>
        </p:nvSpPr>
        <p:spPr>
          <a:xfrm>
            <a:off x="5102467" y="3121320"/>
            <a:ext cx="278422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接一个可能的字</a:t>
            </a:r>
          </a:p>
        </p:txBody>
      </p:sp>
      <p:pic>
        <p:nvPicPr>
          <p:cNvPr id="28" name="Picture 6" descr="Web Design 608*557 transprent Png Free Download - Headgear ...">
            <a:extLst>
              <a:ext uri="{FF2B5EF4-FFF2-40B4-BE49-F238E27FC236}">
                <a16:creationId xmlns:a16="http://schemas.microsoft.com/office/drawing/2014/main" id="{8381A83C-3DD3-4D35-35AD-873A6E6E02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2693" y="778410"/>
            <a:ext cx="1850879" cy="1693357"/>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直線單箭頭接點 28">
            <a:extLst>
              <a:ext uri="{FF2B5EF4-FFF2-40B4-BE49-F238E27FC236}">
                <a16:creationId xmlns:a16="http://schemas.microsoft.com/office/drawing/2014/main" id="{5925457D-1196-96CF-1806-12679E8B24D8}"/>
              </a:ext>
            </a:extLst>
          </p:cNvPr>
          <p:cNvCxnSpPr>
            <a:cxnSpLocks/>
          </p:cNvCxnSpPr>
          <p:nvPr/>
        </p:nvCxnSpPr>
        <p:spPr>
          <a:xfrm>
            <a:off x="8197544" y="1576369"/>
            <a:ext cx="1567774" cy="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直線單箭頭接點 30">
            <a:extLst>
              <a:ext uri="{FF2B5EF4-FFF2-40B4-BE49-F238E27FC236}">
                <a16:creationId xmlns:a16="http://schemas.microsoft.com/office/drawing/2014/main" id="{8D69C3E4-8CF8-1789-245A-3770C0142431}"/>
              </a:ext>
            </a:extLst>
          </p:cNvPr>
          <p:cNvCxnSpPr>
            <a:cxnSpLocks/>
          </p:cNvCxnSpPr>
          <p:nvPr/>
        </p:nvCxnSpPr>
        <p:spPr>
          <a:xfrm flipH="1">
            <a:off x="9720080" y="1539721"/>
            <a:ext cx="0" cy="82935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 name="图片 2">
            <a:extLst>
              <a:ext uri="{FF2B5EF4-FFF2-40B4-BE49-F238E27FC236}">
                <a16:creationId xmlns:a16="http://schemas.microsoft.com/office/drawing/2014/main" id="{5CE3CB78-F05A-904F-BB03-CB5AFB0AC223}"/>
              </a:ext>
            </a:extLst>
          </p:cNvPr>
          <p:cNvPicPr>
            <a:picLocks noChangeAspect="1"/>
          </p:cNvPicPr>
          <p:nvPr/>
        </p:nvPicPr>
        <p:blipFill>
          <a:blip r:embed="rId3"/>
          <a:stretch>
            <a:fillRect/>
          </a:stretch>
        </p:blipFill>
        <p:spPr>
          <a:xfrm>
            <a:off x="4981229" y="5190517"/>
            <a:ext cx="2081455" cy="1212189"/>
          </a:xfrm>
          <a:prstGeom prst="rect">
            <a:avLst/>
          </a:prstGeom>
        </p:spPr>
      </p:pic>
    </p:spTree>
    <p:extLst>
      <p:ext uri="{BB962C8B-B14F-4D97-AF65-F5344CB8AC3E}">
        <p14:creationId xmlns:p14="http://schemas.microsoft.com/office/powerpoint/2010/main" val="376833566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16" grpId="0"/>
      <p:bldP spid="17" grpId="0"/>
      <p:bldP spid="18" grpId="0"/>
      <p:bldP spid="19" grpId="0"/>
      <p:bldP spid="20" grpId="0"/>
      <p:bldP spid="21" grpId="0"/>
      <p:bldP spid="22" grpId="0"/>
      <p:bldP spid="23" grpId="0"/>
      <p:bldP spid="24"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AC29CDB-E0F1-6C9B-1A8B-881271027F2F}"/>
              </a:ext>
            </a:extLst>
          </p:cNvPr>
          <p:cNvSpPr>
            <a:spLocks noGrp="1"/>
          </p:cNvSpPr>
          <p:nvPr>
            <p:ph type="title"/>
          </p:nvPr>
        </p:nvSpPr>
        <p:spPr/>
        <p:txBody>
          <a:bodyPr/>
          <a:lstStyle/>
          <a:p>
            <a:r>
              <a:rPr lang="en-US" altLang="zh-TW" dirty="0">
                <a:latin typeface="微軟正黑體" panose="020B0604030504040204" pitchFamily="34" charset="-120"/>
                <a:ea typeface="微軟正黑體" panose="020B0604030504040204" pitchFamily="34" charset="-120"/>
              </a:rPr>
              <a:t>1.</a:t>
            </a:r>
            <a:r>
              <a:rPr lang="zh-TW" altLang="en-US" dirty="0">
                <a:latin typeface="微軟正黑體" panose="020B0604030504040204" pitchFamily="34" charset="-120"/>
                <a:ea typeface="微軟正黑體" panose="020B0604030504040204" pitchFamily="34" charset="-120"/>
              </a:rPr>
              <a:t>学习文字接龙</a:t>
            </a:r>
            <a:endParaRPr lang="zh-TW" altLang="en-US" dirty="0"/>
          </a:p>
        </p:txBody>
      </p:sp>
      <p:sp>
        <p:nvSpPr>
          <p:cNvPr id="4" name="矩形: 圓角 3">
            <a:extLst>
              <a:ext uri="{FF2B5EF4-FFF2-40B4-BE49-F238E27FC236}">
                <a16:creationId xmlns:a16="http://schemas.microsoft.com/office/drawing/2014/main" id="{76E4C1FB-D200-0523-6FA8-D60088CAD51C}"/>
              </a:ext>
            </a:extLst>
          </p:cNvPr>
          <p:cNvSpPr/>
          <p:nvPr/>
        </p:nvSpPr>
        <p:spPr>
          <a:xfrm>
            <a:off x="3254609" y="3381070"/>
            <a:ext cx="1693981" cy="1097684"/>
          </a:xfrm>
          <a:prstGeom prst="roundRect">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a:ea typeface="微软雅黑"/>
                <a:cs typeface="+mn-cs"/>
              </a:rPr>
              <a:t>GPT</a:t>
            </a:r>
            <a:endParaRPr kumimoji="0" lang="zh-TW" altLang="en-US" sz="24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5" name="文字方塊 4">
            <a:extLst>
              <a:ext uri="{FF2B5EF4-FFF2-40B4-BE49-F238E27FC236}">
                <a16:creationId xmlns:a16="http://schemas.microsoft.com/office/drawing/2014/main" id="{91255A5D-9E85-5A44-F993-FCDC01832432}"/>
              </a:ext>
            </a:extLst>
          </p:cNvPr>
          <p:cNvSpPr txBox="1"/>
          <p:nvPr/>
        </p:nvSpPr>
        <p:spPr>
          <a:xfrm>
            <a:off x="725356" y="3687313"/>
            <a:ext cx="19167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a:ea typeface="微软雅黑"/>
                <a:cs typeface="+mn-cs"/>
              </a:rPr>
              <a:t>“</a:t>
            </a:r>
            <a:r>
              <a:rPr kumimoji="0" lang="zh-TW" altLang="en-US" sz="2400" b="0" i="0" u="none" strike="noStrike" kern="1200" cap="none" spc="0" normalizeH="0" baseline="0" noProof="0" dirty="0">
                <a:ln>
                  <a:noFill/>
                </a:ln>
                <a:solidFill>
                  <a:prstClr val="black"/>
                </a:solidFill>
                <a:effectLst/>
                <a:uLnTx/>
                <a:uFillTx/>
                <a:latin typeface="Calibri"/>
                <a:ea typeface="微软雅黑"/>
                <a:cs typeface="+mn-cs"/>
              </a:rPr>
              <a:t>你好</a:t>
            </a:r>
            <a:r>
              <a:rPr kumimoji="0" lang="en-US" altLang="zh-TW" sz="2400" b="0" i="0" u="none" strike="noStrike" kern="1200" cap="none" spc="0" normalizeH="0" baseline="0" noProof="0" dirty="0">
                <a:ln>
                  <a:noFill/>
                </a:ln>
                <a:solidFill>
                  <a:prstClr val="black"/>
                </a:solidFill>
                <a:effectLst/>
                <a:uLnTx/>
                <a:uFillTx/>
                <a:latin typeface="Calibri"/>
                <a:ea typeface="微软雅黑"/>
                <a:cs typeface="+mn-cs"/>
              </a:rPr>
              <a:t>”</a:t>
            </a:r>
            <a:endParaRPr kumimoji="0" lang="zh-TW" altLang="en-US" sz="24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7" name="文字方塊 6">
            <a:extLst>
              <a:ext uri="{FF2B5EF4-FFF2-40B4-BE49-F238E27FC236}">
                <a16:creationId xmlns:a16="http://schemas.microsoft.com/office/drawing/2014/main" id="{BD773256-3C4F-6ED1-44FA-97ADD61712F7}"/>
              </a:ext>
            </a:extLst>
          </p:cNvPr>
          <p:cNvSpPr txBox="1"/>
          <p:nvPr/>
        </p:nvSpPr>
        <p:spPr>
          <a:xfrm>
            <a:off x="1055065" y="4761479"/>
            <a:ext cx="609306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4D5156"/>
                </a:solidFill>
                <a:effectLst/>
                <a:uLnTx/>
                <a:uFillTx/>
                <a:latin typeface="arial" panose="020B0604020202020204" pitchFamily="34" charset="0"/>
                <a:ea typeface="微软雅黑"/>
                <a:cs typeface="+mn-cs"/>
              </a:rPr>
              <a:t>GPT</a:t>
            </a:r>
            <a:r>
              <a:rPr kumimoji="0" lang="zh-TW" altLang="en-US" sz="2400" b="0" i="0" u="none" strike="noStrike" kern="1200" cap="none" spc="0" normalizeH="0" baseline="0" noProof="0" dirty="0">
                <a:ln>
                  <a:noFill/>
                </a:ln>
                <a:solidFill>
                  <a:srgbClr val="4D5156"/>
                </a:solidFill>
                <a:effectLst/>
                <a:uLnTx/>
                <a:uFillTx/>
                <a:latin typeface="arial" panose="020B0604020202020204" pitchFamily="34" charset="0"/>
                <a:ea typeface="微软雅黑"/>
                <a:cs typeface="+mn-cs"/>
              </a:rPr>
              <a:t> </a:t>
            </a:r>
            <a:r>
              <a:rPr kumimoji="0" lang="en-US" altLang="zh-TW" sz="2400" b="0" i="0" u="none" strike="noStrike" kern="1200" cap="none" spc="0" normalizeH="0" baseline="0" noProof="0" dirty="0">
                <a:ln>
                  <a:noFill/>
                </a:ln>
                <a:solidFill>
                  <a:srgbClr val="4D5156"/>
                </a:solidFill>
                <a:effectLst/>
                <a:uLnTx/>
                <a:uFillTx/>
                <a:latin typeface="arial" panose="020B0604020202020204" pitchFamily="34" charset="0"/>
                <a:ea typeface="微软雅黑"/>
                <a:cs typeface="+mn-cs"/>
              </a:rPr>
              <a:t>=</a:t>
            </a:r>
            <a:r>
              <a:rPr kumimoji="0" lang="zh-TW" altLang="en-US" sz="2400" b="0" i="0" u="none" strike="noStrike" kern="1200" cap="none" spc="0" normalizeH="0" baseline="0" noProof="0" dirty="0">
                <a:ln>
                  <a:noFill/>
                </a:ln>
                <a:solidFill>
                  <a:srgbClr val="4D5156"/>
                </a:solidFill>
                <a:effectLst/>
                <a:uLnTx/>
                <a:uFillTx/>
                <a:latin typeface="arial" panose="020B0604020202020204" pitchFamily="34" charset="0"/>
                <a:ea typeface="微软雅黑"/>
                <a:cs typeface="+mn-cs"/>
              </a:rPr>
              <a:t> </a:t>
            </a:r>
            <a:r>
              <a:rPr kumimoji="0" lang="en-US" altLang="zh-TW" sz="2400" b="0" i="0" u="none" strike="noStrike" kern="1200" cap="none" spc="0" normalizeH="0" baseline="0" noProof="0" dirty="0">
                <a:ln>
                  <a:noFill/>
                </a:ln>
                <a:solidFill>
                  <a:srgbClr val="4D5156"/>
                </a:solidFill>
                <a:effectLst/>
                <a:uLnTx/>
                <a:uFillTx/>
                <a:latin typeface="arial" panose="020B0604020202020204" pitchFamily="34" charset="0"/>
                <a:ea typeface="微软雅黑"/>
                <a:cs typeface="+mn-cs"/>
              </a:rPr>
              <a:t>Generative Pre-trained Transformer</a:t>
            </a:r>
            <a:endParaRPr kumimoji="0" lang="zh-TW" altLang="en-US" sz="2400" b="0" i="0" u="none" strike="noStrike" kern="1200" cap="none" spc="0" normalizeH="0" baseline="0" noProof="0" dirty="0">
              <a:ln>
                <a:noFill/>
              </a:ln>
              <a:solidFill>
                <a:prstClr val="black"/>
              </a:solidFill>
              <a:effectLst/>
              <a:uLnTx/>
              <a:uFillTx/>
              <a:latin typeface="Calibri"/>
              <a:ea typeface="微软雅黑"/>
              <a:cs typeface="+mn-cs"/>
            </a:endParaRPr>
          </a:p>
        </p:txBody>
      </p:sp>
      <p:cxnSp>
        <p:nvCxnSpPr>
          <p:cNvPr id="11" name="直線單箭頭接點 10">
            <a:extLst>
              <a:ext uri="{FF2B5EF4-FFF2-40B4-BE49-F238E27FC236}">
                <a16:creationId xmlns:a16="http://schemas.microsoft.com/office/drawing/2014/main" id="{5F64BD13-0F88-34BF-9828-BA98C0F9DD58}"/>
              </a:ext>
            </a:extLst>
          </p:cNvPr>
          <p:cNvCxnSpPr>
            <a:cxnSpLocks/>
          </p:cNvCxnSpPr>
          <p:nvPr/>
        </p:nvCxnSpPr>
        <p:spPr>
          <a:xfrm>
            <a:off x="5086340" y="3931266"/>
            <a:ext cx="79424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單箭頭接點 13">
            <a:extLst>
              <a:ext uri="{FF2B5EF4-FFF2-40B4-BE49-F238E27FC236}">
                <a16:creationId xmlns:a16="http://schemas.microsoft.com/office/drawing/2014/main" id="{18568437-89E8-807E-F55C-14DC1A7A6443}"/>
              </a:ext>
            </a:extLst>
          </p:cNvPr>
          <p:cNvCxnSpPr>
            <a:cxnSpLocks/>
          </p:cNvCxnSpPr>
          <p:nvPr/>
        </p:nvCxnSpPr>
        <p:spPr>
          <a:xfrm>
            <a:off x="2302109" y="3918146"/>
            <a:ext cx="79424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文字方塊 23">
            <a:extLst>
              <a:ext uri="{FF2B5EF4-FFF2-40B4-BE49-F238E27FC236}">
                <a16:creationId xmlns:a16="http://schemas.microsoft.com/office/drawing/2014/main" id="{D2219A01-3CD5-3B8D-5EE2-B0CBCB2B6C26}"/>
              </a:ext>
            </a:extLst>
          </p:cNvPr>
          <p:cNvSpPr txBox="1"/>
          <p:nvPr/>
        </p:nvSpPr>
        <p:spPr>
          <a:xfrm>
            <a:off x="291605" y="3155241"/>
            <a:ext cx="278422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不完整的句子</a:t>
            </a:r>
          </a:p>
        </p:txBody>
      </p:sp>
      <p:sp>
        <p:nvSpPr>
          <p:cNvPr id="6" name="文字方塊 5">
            <a:extLst>
              <a:ext uri="{FF2B5EF4-FFF2-40B4-BE49-F238E27FC236}">
                <a16:creationId xmlns:a16="http://schemas.microsoft.com/office/drawing/2014/main" id="{0AA581E9-C313-B314-1B0F-6D60EDD583FB}"/>
              </a:ext>
            </a:extLst>
          </p:cNvPr>
          <p:cNvSpPr txBox="1"/>
          <p:nvPr/>
        </p:nvSpPr>
        <p:spPr>
          <a:xfrm>
            <a:off x="7097850" y="2867414"/>
            <a:ext cx="119575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Calibri"/>
                <a:ea typeface="微软雅黑"/>
                <a:cs typeface="+mn-cs"/>
              </a:rPr>
              <a:t>美</a:t>
            </a:r>
          </a:p>
        </p:txBody>
      </p:sp>
      <p:cxnSp>
        <p:nvCxnSpPr>
          <p:cNvPr id="8" name="直線接點 7">
            <a:extLst>
              <a:ext uri="{FF2B5EF4-FFF2-40B4-BE49-F238E27FC236}">
                <a16:creationId xmlns:a16="http://schemas.microsoft.com/office/drawing/2014/main" id="{D9D2B150-34E5-7884-AC24-60F4834B15E7}"/>
              </a:ext>
            </a:extLst>
          </p:cNvPr>
          <p:cNvCxnSpPr/>
          <p:nvPr/>
        </p:nvCxnSpPr>
        <p:spPr>
          <a:xfrm>
            <a:off x="6137431" y="4304612"/>
            <a:ext cx="1828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 name="群組 8">
            <a:extLst>
              <a:ext uri="{FF2B5EF4-FFF2-40B4-BE49-F238E27FC236}">
                <a16:creationId xmlns:a16="http://schemas.microsoft.com/office/drawing/2014/main" id="{2B58A70E-1CE0-EF2E-14BC-69BB753D5C36}"/>
              </a:ext>
            </a:extLst>
          </p:cNvPr>
          <p:cNvGrpSpPr/>
          <p:nvPr/>
        </p:nvGrpSpPr>
        <p:grpSpPr>
          <a:xfrm>
            <a:off x="6298064" y="3429000"/>
            <a:ext cx="1489913" cy="818674"/>
            <a:chOff x="6264327" y="1967634"/>
            <a:chExt cx="1489913" cy="818674"/>
          </a:xfrm>
        </p:grpSpPr>
        <p:sp>
          <p:nvSpPr>
            <p:cNvPr id="12" name="矩形 11">
              <a:extLst>
                <a:ext uri="{FF2B5EF4-FFF2-40B4-BE49-F238E27FC236}">
                  <a16:creationId xmlns:a16="http://schemas.microsoft.com/office/drawing/2014/main" id="{2A66B02C-F976-F718-C944-8B76BA227B42}"/>
                </a:ext>
              </a:extLst>
            </p:cNvPr>
            <p:cNvSpPr/>
            <p:nvPr/>
          </p:nvSpPr>
          <p:spPr>
            <a:xfrm>
              <a:off x="6264327" y="2641860"/>
              <a:ext cx="180000" cy="144448"/>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3" name="矩形 12">
              <a:extLst>
                <a:ext uri="{FF2B5EF4-FFF2-40B4-BE49-F238E27FC236}">
                  <a16:creationId xmlns:a16="http://schemas.microsoft.com/office/drawing/2014/main" id="{5432F75C-FE89-71B7-E9C3-097FA11E938C}"/>
                </a:ext>
              </a:extLst>
            </p:cNvPr>
            <p:cNvSpPr/>
            <p:nvPr/>
          </p:nvSpPr>
          <p:spPr>
            <a:xfrm>
              <a:off x="6591805" y="2393617"/>
              <a:ext cx="180000" cy="39269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5" name="矩形 14">
              <a:extLst>
                <a:ext uri="{FF2B5EF4-FFF2-40B4-BE49-F238E27FC236}">
                  <a16:creationId xmlns:a16="http://schemas.microsoft.com/office/drawing/2014/main" id="{D3DC55C8-116A-F44C-3934-1D042AC181F5}"/>
                </a:ext>
              </a:extLst>
            </p:cNvPr>
            <p:cNvSpPr/>
            <p:nvPr/>
          </p:nvSpPr>
          <p:spPr>
            <a:xfrm>
              <a:off x="6919283" y="2150599"/>
              <a:ext cx="180000" cy="635709"/>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6" name="矩形 25">
              <a:extLst>
                <a:ext uri="{FF2B5EF4-FFF2-40B4-BE49-F238E27FC236}">
                  <a16:creationId xmlns:a16="http://schemas.microsoft.com/office/drawing/2014/main" id="{F2E0BAD2-1B8F-A079-6596-69F255A6A3B8}"/>
                </a:ext>
              </a:extLst>
            </p:cNvPr>
            <p:cNvSpPr/>
            <p:nvPr/>
          </p:nvSpPr>
          <p:spPr>
            <a:xfrm>
              <a:off x="7246761" y="2418954"/>
              <a:ext cx="180000" cy="36735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7" name="矩形 26">
              <a:extLst>
                <a:ext uri="{FF2B5EF4-FFF2-40B4-BE49-F238E27FC236}">
                  <a16:creationId xmlns:a16="http://schemas.microsoft.com/office/drawing/2014/main" id="{E290000E-0DCE-EE8A-9357-B946D4CD37D5}"/>
                </a:ext>
              </a:extLst>
            </p:cNvPr>
            <p:cNvSpPr/>
            <p:nvPr/>
          </p:nvSpPr>
          <p:spPr>
            <a:xfrm>
              <a:off x="7574240" y="1967634"/>
              <a:ext cx="180000" cy="81867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sp>
        <p:nvSpPr>
          <p:cNvPr id="30" name="文字方塊 29">
            <a:extLst>
              <a:ext uri="{FF2B5EF4-FFF2-40B4-BE49-F238E27FC236}">
                <a16:creationId xmlns:a16="http://schemas.microsoft.com/office/drawing/2014/main" id="{EB01AA5A-5F07-CD07-75F3-9725561580AC}"/>
              </a:ext>
            </a:extLst>
          </p:cNvPr>
          <p:cNvSpPr txBox="1"/>
          <p:nvPr/>
        </p:nvSpPr>
        <p:spPr>
          <a:xfrm>
            <a:off x="6445142" y="3107943"/>
            <a:ext cx="119575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Calibri"/>
                <a:ea typeface="微软雅黑"/>
                <a:cs typeface="+mn-cs"/>
              </a:rPr>
              <a:t>高</a:t>
            </a:r>
          </a:p>
        </p:txBody>
      </p:sp>
      <p:sp>
        <p:nvSpPr>
          <p:cNvPr id="32" name="文字方塊 31">
            <a:extLst>
              <a:ext uri="{FF2B5EF4-FFF2-40B4-BE49-F238E27FC236}">
                <a16:creationId xmlns:a16="http://schemas.microsoft.com/office/drawing/2014/main" id="{86D89BDA-6870-9E28-FC62-E7B659AE4637}"/>
              </a:ext>
            </a:extLst>
          </p:cNvPr>
          <p:cNvSpPr txBox="1"/>
          <p:nvPr/>
        </p:nvSpPr>
        <p:spPr>
          <a:xfrm>
            <a:off x="6103349" y="3384627"/>
            <a:ext cx="119575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Calibri"/>
                <a:ea typeface="微软雅黑"/>
                <a:cs typeface="+mn-cs"/>
              </a:rPr>
              <a:t>吗</a:t>
            </a:r>
          </a:p>
        </p:txBody>
      </p:sp>
      <p:cxnSp>
        <p:nvCxnSpPr>
          <p:cNvPr id="33" name="直線單箭頭接點 32">
            <a:extLst>
              <a:ext uri="{FF2B5EF4-FFF2-40B4-BE49-F238E27FC236}">
                <a16:creationId xmlns:a16="http://schemas.microsoft.com/office/drawing/2014/main" id="{4F1422A5-3B2A-9CF1-8E12-C7D596308EF9}"/>
              </a:ext>
            </a:extLst>
          </p:cNvPr>
          <p:cNvCxnSpPr>
            <a:cxnSpLocks/>
          </p:cNvCxnSpPr>
          <p:nvPr/>
        </p:nvCxnSpPr>
        <p:spPr>
          <a:xfrm>
            <a:off x="8112368" y="3880320"/>
            <a:ext cx="794240" cy="0"/>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4" name="文字方塊 33">
            <a:extLst>
              <a:ext uri="{FF2B5EF4-FFF2-40B4-BE49-F238E27FC236}">
                <a16:creationId xmlns:a16="http://schemas.microsoft.com/office/drawing/2014/main" id="{F4753AB7-6CB9-82D6-68E6-D40A9A626420}"/>
              </a:ext>
            </a:extLst>
          </p:cNvPr>
          <p:cNvSpPr txBox="1"/>
          <p:nvPr/>
        </p:nvSpPr>
        <p:spPr>
          <a:xfrm>
            <a:off x="8837806" y="3698986"/>
            <a:ext cx="119575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Calibri"/>
                <a:ea typeface="微软雅黑"/>
                <a:cs typeface="+mn-cs"/>
              </a:rPr>
              <a:t>美</a:t>
            </a:r>
          </a:p>
        </p:txBody>
      </p:sp>
      <p:sp>
        <p:nvSpPr>
          <p:cNvPr id="35" name="文字方塊 34">
            <a:extLst>
              <a:ext uri="{FF2B5EF4-FFF2-40B4-BE49-F238E27FC236}">
                <a16:creationId xmlns:a16="http://schemas.microsoft.com/office/drawing/2014/main" id="{4D5A83DF-56EB-58D8-311A-9ACC3A639AF5}"/>
              </a:ext>
            </a:extLst>
          </p:cNvPr>
          <p:cNvSpPr txBox="1"/>
          <p:nvPr/>
        </p:nvSpPr>
        <p:spPr>
          <a:xfrm>
            <a:off x="8316957" y="2173826"/>
            <a:ext cx="223745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每一次的</a:t>
            </a:r>
            <a:endParaRPr kumimoji="0" lang="en-US" altLang="zh-TW" sz="32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输出都不同</a:t>
            </a:r>
          </a:p>
        </p:txBody>
      </p:sp>
    </p:spTree>
    <p:extLst>
      <p:ext uri="{BB962C8B-B14F-4D97-AF65-F5344CB8AC3E}">
        <p14:creationId xmlns:p14="http://schemas.microsoft.com/office/powerpoint/2010/main" val="364959137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0" grpId="0"/>
      <p:bldP spid="32" grpId="0"/>
      <p:bldP spid="34" grpId="0"/>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AC29CDB-E0F1-6C9B-1A8B-881271027F2F}"/>
              </a:ext>
            </a:extLst>
          </p:cNvPr>
          <p:cNvSpPr>
            <a:spLocks noGrp="1"/>
          </p:cNvSpPr>
          <p:nvPr>
            <p:ph type="title"/>
          </p:nvPr>
        </p:nvSpPr>
        <p:spPr/>
        <p:txBody>
          <a:bodyPr/>
          <a:lstStyle/>
          <a:p>
            <a:r>
              <a:rPr lang="en-US" altLang="zh-TW" dirty="0">
                <a:latin typeface="微軟正黑體" panose="020B0604030504040204" pitchFamily="34" charset="-120"/>
                <a:ea typeface="微軟正黑體" panose="020B0604030504040204" pitchFamily="34" charset="-120"/>
              </a:rPr>
              <a:t>1.</a:t>
            </a:r>
            <a:r>
              <a:rPr lang="zh-TW" altLang="en-US" dirty="0">
                <a:latin typeface="微軟正黑體" panose="020B0604030504040204" pitchFamily="34" charset="-120"/>
                <a:ea typeface="微軟正黑體" panose="020B0604030504040204" pitchFamily="34" charset="-120"/>
              </a:rPr>
              <a:t>学习文字接龙</a:t>
            </a:r>
            <a:endParaRPr lang="zh-TW" altLang="en-US" dirty="0"/>
          </a:p>
        </p:txBody>
      </p:sp>
      <p:sp>
        <p:nvSpPr>
          <p:cNvPr id="3" name="內容版面配置區 2">
            <a:extLst>
              <a:ext uri="{FF2B5EF4-FFF2-40B4-BE49-F238E27FC236}">
                <a16:creationId xmlns:a16="http://schemas.microsoft.com/office/drawing/2014/main" id="{BEDB1627-84FA-04D0-3B03-A11E84349BB3}"/>
              </a:ext>
            </a:extLst>
          </p:cNvPr>
          <p:cNvSpPr>
            <a:spLocks noGrp="1"/>
          </p:cNvSpPr>
          <p:nvPr>
            <p:ph idx="1"/>
          </p:nvPr>
        </p:nvSpPr>
        <p:spPr/>
        <p:txBody>
          <a:bodyPr/>
          <a:lstStyle/>
          <a:p>
            <a:r>
              <a:rPr lang="zh-TW" altLang="en-US" dirty="0">
                <a:latin typeface="微軟正黑體" panose="020B0604030504040204" pitchFamily="34" charset="-120"/>
                <a:ea typeface="微軟正黑體" panose="020B0604030504040204" pitchFamily="34" charset="-120"/>
              </a:rPr>
              <a:t>文字接龙有什么用？</a:t>
            </a:r>
          </a:p>
        </p:txBody>
      </p:sp>
      <p:sp>
        <p:nvSpPr>
          <p:cNvPr id="4" name="矩形: 圓角 3">
            <a:extLst>
              <a:ext uri="{FF2B5EF4-FFF2-40B4-BE49-F238E27FC236}">
                <a16:creationId xmlns:a16="http://schemas.microsoft.com/office/drawing/2014/main" id="{76E4C1FB-D200-0523-6FA8-D60088CAD51C}"/>
              </a:ext>
            </a:extLst>
          </p:cNvPr>
          <p:cNvSpPr/>
          <p:nvPr/>
        </p:nvSpPr>
        <p:spPr>
          <a:xfrm>
            <a:off x="6236677" y="2528466"/>
            <a:ext cx="1693981" cy="1097684"/>
          </a:xfrm>
          <a:prstGeom prst="roundRect">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a:ea typeface="微软雅黑"/>
                <a:cs typeface="+mn-cs"/>
              </a:rPr>
              <a:t>GPT</a:t>
            </a:r>
            <a:endParaRPr kumimoji="0" lang="zh-TW" altLang="en-US" sz="24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5" name="文字方塊 4">
            <a:extLst>
              <a:ext uri="{FF2B5EF4-FFF2-40B4-BE49-F238E27FC236}">
                <a16:creationId xmlns:a16="http://schemas.microsoft.com/office/drawing/2014/main" id="{91255A5D-9E85-5A44-F993-FCDC01832432}"/>
              </a:ext>
            </a:extLst>
          </p:cNvPr>
          <p:cNvSpPr txBox="1"/>
          <p:nvPr/>
        </p:nvSpPr>
        <p:spPr>
          <a:xfrm>
            <a:off x="1720358" y="2804133"/>
            <a:ext cx="36429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Calibri"/>
                <a:ea typeface="微软雅黑"/>
                <a:cs typeface="+mn-cs"/>
              </a:rPr>
              <a:t>世界上最高的山是哪座？</a:t>
            </a:r>
            <a:endParaRPr kumimoji="0" lang="en-US" altLang="zh-TW" sz="2400" b="0" i="0" u="none" strike="noStrike" kern="1200" cap="none" spc="0" normalizeH="0" baseline="0" noProof="0" dirty="0">
              <a:ln>
                <a:noFill/>
              </a:ln>
              <a:solidFill>
                <a:prstClr val="black"/>
              </a:solidFill>
              <a:effectLst/>
              <a:uLnTx/>
              <a:uFillTx/>
              <a:latin typeface="Calibri"/>
              <a:ea typeface="微软雅黑"/>
              <a:cs typeface="+mn-cs"/>
            </a:endParaRPr>
          </a:p>
        </p:txBody>
      </p:sp>
      <p:cxnSp>
        <p:nvCxnSpPr>
          <p:cNvPr id="11" name="直線單箭頭接點 10">
            <a:extLst>
              <a:ext uri="{FF2B5EF4-FFF2-40B4-BE49-F238E27FC236}">
                <a16:creationId xmlns:a16="http://schemas.microsoft.com/office/drawing/2014/main" id="{5F64BD13-0F88-34BF-9828-BA98C0F9DD58}"/>
              </a:ext>
            </a:extLst>
          </p:cNvPr>
          <p:cNvCxnSpPr>
            <a:cxnSpLocks/>
          </p:cNvCxnSpPr>
          <p:nvPr/>
        </p:nvCxnSpPr>
        <p:spPr>
          <a:xfrm>
            <a:off x="8068408" y="3078662"/>
            <a:ext cx="79424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單箭頭接點 13">
            <a:extLst>
              <a:ext uri="{FF2B5EF4-FFF2-40B4-BE49-F238E27FC236}">
                <a16:creationId xmlns:a16="http://schemas.microsoft.com/office/drawing/2014/main" id="{18568437-89E8-807E-F55C-14DC1A7A6443}"/>
              </a:ext>
            </a:extLst>
          </p:cNvPr>
          <p:cNvCxnSpPr>
            <a:cxnSpLocks/>
          </p:cNvCxnSpPr>
          <p:nvPr/>
        </p:nvCxnSpPr>
        <p:spPr>
          <a:xfrm>
            <a:off x="5284177" y="3065542"/>
            <a:ext cx="79424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文字方塊 15">
            <a:extLst>
              <a:ext uri="{FF2B5EF4-FFF2-40B4-BE49-F238E27FC236}">
                <a16:creationId xmlns:a16="http://schemas.microsoft.com/office/drawing/2014/main" id="{78A81C05-BA80-D14A-4A16-2B8376EBF0B4}"/>
              </a:ext>
            </a:extLst>
          </p:cNvPr>
          <p:cNvSpPr txBox="1"/>
          <p:nvPr/>
        </p:nvSpPr>
        <p:spPr>
          <a:xfrm>
            <a:off x="8365879" y="2845121"/>
            <a:ext cx="16895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Calibri"/>
                <a:ea typeface="微软雅黑"/>
                <a:cs typeface="+mn-cs"/>
              </a:rPr>
              <a:t>珠</a:t>
            </a:r>
          </a:p>
        </p:txBody>
      </p:sp>
      <p:sp>
        <p:nvSpPr>
          <p:cNvPr id="17" name="矩形: 圓角 16">
            <a:extLst>
              <a:ext uri="{FF2B5EF4-FFF2-40B4-BE49-F238E27FC236}">
                <a16:creationId xmlns:a16="http://schemas.microsoft.com/office/drawing/2014/main" id="{B8AC31A2-7D82-8219-28B3-B0AC8727FC1B}"/>
              </a:ext>
            </a:extLst>
          </p:cNvPr>
          <p:cNvSpPr/>
          <p:nvPr/>
        </p:nvSpPr>
        <p:spPr>
          <a:xfrm>
            <a:off x="6254261" y="4216782"/>
            <a:ext cx="1693981" cy="1097684"/>
          </a:xfrm>
          <a:prstGeom prst="roundRect">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a:ea typeface="微软雅黑"/>
                <a:cs typeface="+mn-cs"/>
              </a:rPr>
              <a:t>GPT</a:t>
            </a:r>
            <a:endParaRPr kumimoji="0" lang="zh-TW" altLang="en-US" sz="2400" b="0" i="0" u="none" strike="noStrike" kern="1200" cap="none" spc="0" normalizeH="0" baseline="0" noProof="0" dirty="0">
              <a:ln>
                <a:noFill/>
              </a:ln>
              <a:solidFill>
                <a:prstClr val="black"/>
              </a:solidFill>
              <a:effectLst/>
              <a:uLnTx/>
              <a:uFillTx/>
              <a:latin typeface="Calibri"/>
              <a:ea typeface="微软雅黑"/>
              <a:cs typeface="+mn-cs"/>
            </a:endParaRPr>
          </a:p>
        </p:txBody>
      </p:sp>
      <p:cxnSp>
        <p:nvCxnSpPr>
          <p:cNvPr id="19" name="直線單箭頭接點 18">
            <a:extLst>
              <a:ext uri="{FF2B5EF4-FFF2-40B4-BE49-F238E27FC236}">
                <a16:creationId xmlns:a16="http://schemas.microsoft.com/office/drawing/2014/main" id="{18856740-A457-4CF2-9C28-154F70129CE0}"/>
              </a:ext>
            </a:extLst>
          </p:cNvPr>
          <p:cNvCxnSpPr>
            <a:cxnSpLocks/>
          </p:cNvCxnSpPr>
          <p:nvPr/>
        </p:nvCxnSpPr>
        <p:spPr>
          <a:xfrm>
            <a:off x="8085992" y="4766978"/>
            <a:ext cx="79424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單箭頭接點 19">
            <a:extLst>
              <a:ext uri="{FF2B5EF4-FFF2-40B4-BE49-F238E27FC236}">
                <a16:creationId xmlns:a16="http://schemas.microsoft.com/office/drawing/2014/main" id="{39E73AE8-7210-6338-5FAF-0BFCB9614D33}"/>
              </a:ext>
            </a:extLst>
          </p:cNvPr>
          <p:cNvCxnSpPr>
            <a:cxnSpLocks/>
          </p:cNvCxnSpPr>
          <p:nvPr/>
        </p:nvCxnSpPr>
        <p:spPr>
          <a:xfrm>
            <a:off x="5301761" y="4753858"/>
            <a:ext cx="79424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文字方塊 20">
            <a:extLst>
              <a:ext uri="{FF2B5EF4-FFF2-40B4-BE49-F238E27FC236}">
                <a16:creationId xmlns:a16="http://schemas.microsoft.com/office/drawing/2014/main" id="{441F267D-A14F-2AA2-8354-917A831CBD4F}"/>
              </a:ext>
            </a:extLst>
          </p:cNvPr>
          <p:cNvSpPr txBox="1"/>
          <p:nvPr/>
        </p:nvSpPr>
        <p:spPr>
          <a:xfrm>
            <a:off x="8368808" y="4536145"/>
            <a:ext cx="16895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Calibri"/>
                <a:ea typeface="微软雅黑"/>
                <a:cs typeface="+mn-cs"/>
              </a:rPr>
              <a:t>穆</a:t>
            </a:r>
          </a:p>
        </p:txBody>
      </p:sp>
      <p:sp>
        <p:nvSpPr>
          <p:cNvPr id="22" name="文字方塊 21">
            <a:extLst>
              <a:ext uri="{FF2B5EF4-FFF2-40B4-BE49-F238E27FC236}">
                <a16:creationId xmlns:a16="http://schemas.microsoft.com/office/drawing/2014/main" id="{23E1F43D-2BFE-F4AC-D9B6-3FDF43207D0F}"/>
              </a:ext>
            </a:extLst>
          </p:cNvPr>
          <p:cNvSpPr txBox="1"/>
          <p:nvPr/>
        </p:nvSpPr>
        <p:spPr>
          <a:xfrm>
            <a:off x="1199456" y="4523025"/>
            <a:ext cx="40231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Calibri"/>
                <a:ea typeface="微软雅黑"/>
                <a:cs typeface="+mn-cs"/>
              </a:rPr>
              <a:t>世界上最高的山是哪座？珠</a:t>
            </a:r>
            <a:endParaRPr kumimoji="0" lang="en-US" altLang="zh-TW" sz="24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23" name="文字方塊 22">
            <a:extLst>
              <a:ext uri="{FF2B5EF4-FFF2-40B4-BE49-F238E27FC236}">
                <a16:creationId xmlns:a16="http://schemas.microsoft.com/office/drawing/2014/main" id="{A1F10A8E-171C-279F-515A-FEA784B49C6F}"/>
              </a:ext>
            </a:extLst>
          </p:cNvPr>
          <p:cNvSpPr txBox="1"/>
          <p:nvPr/>
        </p:nvSpPr>
        <p:spPr>
          <a:xfrm>
            <a:off x="7101251" y="5767805"/>
            <a:ext cx="4044461"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还是可以回答问题</a:t>
            </a:r>
            <a:r>
              <a:rPr kumimoji="0" lang="en-US" altLang="zh-TW" sz="28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a:t>
            </a:r>
            <a:endParaRPr kumimoji="0" lang="zh-TW" altLang="en-US" sz="28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p:txBody>
      </p:sp>
      <p:sp>
        <p:nvSpPr>
          <p:cNvPr id="15" name="文字方塊 20">
            <a:extLst>
              <a:ext uri="{FF2B5EF4-FFF2-40B4-BE49-F238E27FC236}">
                <a16:creationId xmlns:a16="http://schemas.microsoft.com/office/drawing/2014/main" id="{CA4882B1-F451-0D48-98D5-B1BF763E5601}"/>
              </a:ext>
            </a:extLst>
          </p:cNvPr>
          <p:cNvSpPr txBox="1"/>
          <p:nvPr/>
        </p:nvSpPr>
        <p:spPr>
          <a:xfrm>
            <a:off x="644359" y="5733256"/>
            <a:ext cx="638774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Calibri"/>
                <a:ea typeface="微软雅黑"/>
                <a:cs typeface="+mn-cs"/>
              </a:rPr>
              <a:t>世界上最高的山是哪座？珠穆朗玛峰</a:t>
            </a:r>
          </a:p>
        </p:txBody>
      </p:sp>
      <p:sp>
        <p:nvSpPr>
          <p:cNvPr id="18" name="文字方塊 20">
            <a:extLst>
              <a:ext uri="{FF2B5EF4-FFF2-40B4-BE49-F238E27FC236}">
                <a16:creationId xmlns:a16="http://schemas.microsoft.com/office/drawing/2014/main" id="{502171B3-F7A1-634F-97A9-8036F49F9714}"/>
              </a:ext>
            </a:extLst>
          </p:cNvPr>
          <p:cNvSpPr txBox="1"/>
          <p:nvPr/>
        </p:nvSpPr>
        <p:spPr>
          <a:xfrm>
            <a:off x="983432" y="5191543"/>
            <a:ext cx="638774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Calibri"/>
                <a:ea typeface="微软雅黑"/>
                <a:cs typeface="+mn-cs"/>
              </a:rPr>
              <a:t>······</a:t>
            </a:r>
            <a:endParaRPr kumimoji="0" lang="zh-TW" altLang="en-US" sz="2400" b="0" i="0" u="none" strike="noStrike" kern="1200" cap="none" spc="0" normalizeH="0" baseline="0" noProof="0" dirty="0">
              <a:ln>
                <a:noFill/>
              </a:ln>
              <a:solidFill>
                <a:prstClr val="black"/>
              </a:solidFill>
              <a:effectLst/>
              <a:uLnTx/>
              <a:uFillTx/>
              <a:latin typeface="Calibri"/>
              <a:ea typeface="微软雅黑"/>
              <a:cs typeface="+mn-cs"/>
            </a:endParaRPr>
          </a:p>
        </p:txBody>
      </p:sp>
    </p:spTree>
    <p:extLst>
      <p:ext uri="{BB962C8B-B14F-4D97-AF65-F5344CB8AC3E}">
        <p14:creationId xmlns:p14="http://schemas.microsoft.com/office/powerpoint/2010/main" val="413501039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P spid="17" grpId="0" animBg="1"/>
      <p:bldP spid="21" grpId="0"/>
      <p:bldP spid="22" grpId="0"/>
      <p:bldP spid="23" grpId="0"/>
      <p:bldP spid="15" grpId="0"/>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ont">
      <a:majorFont>
        <a:latin typeface="等线 Light"/>
        <a:ea typeface="等线 Light"/>
        <a:cs typeface=""/>
      </a:majorFont>
      <a:minorFont>
        <a:latin typeface="等线"/>
        <a:ea typeface="等线"/>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nd meeting of HEPS-TF International Advisory Committee">
  <a:themeElements>
    <a:clrScheme name="黄色">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HEPSTF">
      <a:majorFont>
        <a:latin typeface="Times New Roman"/>
        <a:ea typeface="微软雅黑"/>
        <a:cs typeface=""/>
      </a:majorFont>
      <a:minorFont>
        <a:latin typeface="Calibri"/>
        <a:ea typeface="微软雅黑"/>
        <a:cs typeface=""/>
      </a:minorFont>
    </a:fontScheme>
    <a:fmtScheme name="框架">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2nd meeting of HEPS-TF International Advisory Committee">
  <a:themeElements>
    <a:clrScheme name="黄色">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HEPSTF">
      <a:majorFont>
        <a:latin typeface="Times New Roman"/>
        <a:ea typeface="微软雅黑"/>
        <a:cs typeface=""/>
      </a:majorFont>
      <a:minorFont>
        <a:latin typeface="Calibri"/>
        <a:ea typeface="微软雅黑"/>
        <a:cs typeface=""/>
      </a:minorFont>
    </a:fontScheme>
    <a:fmtScheme name="框架">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20258</TotalTime>
  <Words>5711</Words>
  <Application>Microsoft Office PowerPoint</Application>
  <PresentationFormat>宽屏</PresentationFormat>
  <Paragraphs>668</Paragraphs>
  <Slides>59</Slides>
  <Notes>36</Notes>
  <HiddenSlides>0</HiddenSlides>
  <MMClips>1</MMClips>
  <ScaleCrop>false</ScaleCrop>
  <HeadingPairs>
    <vt:vector size="6" baseType="variant">
      <vt:variant>
        <vt:lpstr>已用的字体</vt:lpstr>
      </vt:variant>
      <vt:variant>
        <vt:i4>16</vt:i4>
      </vt:variant>
      <vt:variant>
        <vt:lpstr>主题</vt:lpstr>
      </vt:variant>
      <vt:variant>
        <vt:i4>3</vt:i4>
      </vt:variant>
      <vt:variant>
        <vt:lpstr>幻灯片标题</vt:lpstr>
      </vt:variant>
      <vt:variant>
        <vt:i4>59</vt:i4>
      </vt:variant>
    </vt:vector>
  </HeadingPairs>
  <TitlesOfParts>
    <vt:vector size="78" baseType="lpstr">
      <vt:lpstr>-apple-system-font</vt:lpstr>
      <vt:lpstr>微軟正黑體</vt:lpstr>
      <vt:lpstr>system-ui</vt:lpstr>
      <vt:lpstr>等线</vt:lpstr>
      <vt:lpstr>等线 Light</vt:lpstr>
      <vt:lpstr>SimHei</vt:lpstr>
      <vt:lpstr>宋体</vt:lpstr>
      <vt:lpstr>Microsoft YaHei</vt:lpstr>
      <vt:lpstr>Microsoft YaHei</vt:lpstr>
      <vt:lpstr>Arial</vt:lpstr>
      <vt:lpstr>Arial</vt:lpstr>
      <vt:lpstr>Calibri</vt:lpstr>
      <vt:lpstr>Rockwell Extra Bold</vt:lpstr>
      <vt:lpstr>Times New Roman</vt:lpstr>
      <vt:lpstr>Wingdings</vt:lpstr>
      <vt:lpstr>Wingdings 2</vt:lpstr>
      <vt:lpstr>Office 主题​​</vt:lpstr>
      <vt:lpstr>2nd meeting of HEPS-TF International Advisory Committee</vt:lpstr>
      <vt:lpstr>1_2nd meeting of HEPS-TF International Advisory Committee</vt:lpstr>
      <vt:lpstr>AI大模型的原理和应用</vt:lpstr>
      <vt:lpstr>目录</vt:lpstr>
      <vt:lpstr>GPT-4 &amp; 大模型</vt:lpstr>
      <vt:lpstr>目前的“高层次”智能</vt:lpstr>
      <vt:lpstr>ChatGPT的实现原理</vt:lpstr>
      <vt:lpstr>ChatGPT 的学习四阶段(来源：李宏毅)</vt:lpstr>
      <vt:lpstr>1.学习文字接龙</vt:lpstr>
      <vt:lpstr>1.学习文字接龙</vt:lpstr>
      <vt:lpstr>1.学习文字接龙</vt:lpstr>
      <vt:lpstr>1.学习文字接龙</vt:lpstr>
      <vt:lpstr>ChatGPT 的学习四阶段</vt:lpstr>
      <vt:lpstr>2. 人类老师引导文字接龙的方向</vt:lpstr>
      <vt:lpstr>ChatGPT 的学习四阶段</vt:lpstr>
      <vt:lpstr>3. 模仿人类老师的喜好</vt:lpstr>
      <vt:lpstr>ChatGPT 的学习四阶段</vt:lpstr>
      <vt:lpstr>4. 用增强式学习向模拟老师学习</vt:lpstr>
      <vt:lpstr>4. 用增强式学习向模拟老师学习</vt:lpstr>
      <vt:lpstr>结语：GPT的社会化</vt:lpstr>
      <vt:lpstr>ChatGPT的实现原理</vt:lpstr>
      <vt:lpstr>ChatGPT的实现原理</vt:lpstr>
      <vt:lpstr>ChatGPT的缺陷与不足</vt:lpstr>
      <vt:lpstr>ChatGPT的缺陷与不足</vt:lpstr>
      <vt:lpstr>ChatGPT的缺陷与不足</vt:lpstr>
      <vt:lpstr>计算机视觉领域大模型SAM</vt:lpstr>
      <vt:lpstr>SAM(Segment Anything Model)</vt:lpstr>
      <vt:lpstr>任务：Promptable segmentation</vt:lpstr>
      <vt:lpstr>模型：Segment Anything Model</vt:lpstr>
      <vt:lpstr>模型：Segment Anything Model</vt:lpstr>
      <vt:lpstr>数据：Data Engine &amp; Dataset</vt:lpstr>
      <vt:lpstr>Data Engine &amp; Dataset</vt:lpstr>
      <vt:lpstr>Data Engine &amp; Dataset</vt:lpstr>
      <vt:lpstr>效果</vt:lpstr>
      <vt:lpstr>零样本迁移能力</vt:lpstr>
      <vt:lpstr>任务迁移能力</vt:lpstr>
      <vt:lpstr>“小模型”和“大模型”对比</vt:lpstr>
      <vt:lpstr>大模型在高能物理的应用</vt:lpstr>
      <vt:lpstr>大模型在高能物理领域的两个应用案例</vt:lpstr>
      <vt:lpstr>大模型在高能物理领域的初步探索</vt:lpstr>
      <vt:lpstr>大模型在高能物理领域的初步探索</vt:lpstr>
      <vt:lpstr>大模型的能力扩展</vt:lpstr>
      <vt:lpstr>AI大模型用于高能物理科学发现的可行性研究</vt:lpstr>
      <vt:lpstr>大模型在高能物理领域应用的思考</vt:lpstr>
      <vt:lpstr>高能物理人工智能平台HepAI</vt:lpstr>
      <vt:lpstr>平台简介</vt:lpstr>
      <vt:lpstr>HepAI服务</vt:lpstr>
      <vt:lpstr>HAI平台的技术路线 </vt:lpstr>
      <vt:lpstr>HepAI分布式数据标注/模型部署模块</vt:lpstr>
      <vt:lpstr>人工智能界面框架HaiGF</vt:lpstr>
      <vt:lpstr>HepAI人工智能平台</vt:lpstr>
      <vt:lpstr>总结</vt:lpstr>
      <vt:lpstr>PowerPoint 演示文稿</vt:lpstr>
      <vt:lpstr>PowerPoint 演示文稿</vt:lpstr>
      <vt:lpstr>PowerPoint 演示文稿</vt:lpstr>
      <vt:lpstr>招贤纳士</vt:lpstr>
      <vt:lpstr>推动AI4HEP的初步设想</vt:lpstr>
      <vt:lpstr>PowerPoint 演示文稿</vt:lpstr>
      <vt:lpstr>如何解释大模型能力涌现？</vt:lpstr>
      <vt:lpstr>如何解释大模型能力涌现？</vt:lpstr>
      <vt:lpstr>如何解释大模型能力涌现？</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张 正德</dc:creator>
  <cp:lastModifiedBy>Zhang Zhengde</cp:lastModifiedBy>
  <cp:revision>1412</cp:revision>
  <dcterms:created xsi:type="dcterms:W3CDTF">2023-04-02T12:20:38Z</dcterms:created>
  <dcterms:modified xsi:type="dcterms:W3CDTF">2023-08-17T08:34:45Z</dcterms:modified>
</cp:coreProperties>
</file>