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039377725" r:id="rId2"/>
    <p:sldId id="277" r:id="rId3"/>
    <p:sldId id="4479" r:id="rId4"/>
    <p:sldId id="2039377743" r:id="rId5"/>
    <p:sldId id="2039377745" r:id="rId6"/>
    <p:sldId id="2039377746" r:id="rId7"/>
    <p:sldId id="2039377744" r:id="rId8"/>
    <p:sldId id="2039377747" r:id="rId9"/>
    <p:sldId id="2039377748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034"/>
    <a:srgbClr val="4472C4"/>
    <a:srgbClr val="ED7D31"/>
    <a:srgbClr val="F4A184"/>
    <a:srgbClr val="FFCE39"/>
    <a:srgbClr val="F1985C"/>
    <a:srgbClr val="84B3DE"/>
    <a:srgbClr val="82B1DC"/>
    <a:srgbClr val="FC0CC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5" autoAdjust="0"/>
    <p:restoredTop sz="81648" autoAdjust="0"/>
  </p:normalViewPr>
  <p:slideViewPr>
    <p:cSldViewPr snapToGrid="0" snapToObjects="1">
      <p:cViewPr varScale="1">
        <p:scale>
          <a:sx n="53" d="100"/>
          <a:sy n="53" d="100"/>
        </p:scale>
        <p:origin x="531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9" d="100"/>
          <a:sy n="69" d="100"/>
        </p:scale>
        <p:origin x="2508" y="5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3E68AFB6-B66B-69FF-B6A3-47CFC204EA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783B4C5-BF0B-ADC7-9EBD-3CCBAFA8A1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C996B-4679-4BF2-8E12-FB74ABDDCA86}" type="datetimeFigureOut">
              <a:rPr lang="zh-CN" altLang="en-US" smtClean="0"/>
              <a:t>2023/8/17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42EEE81-E105-6475-DB0B-D66B06522A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4C9ED71-8A9F-B511-75C2-23306AC3DB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F453-8871-4AB5-B239-45C98CE1D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704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4FC95-5870-7B48-A299-40F578AD21C8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361C2-44BF-C44C-81EE-E4BFADE101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55646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361C2-44BF-C44C-81EE-E4BFADE101FF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21138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361C2-44BF-C44C-81EE-E4BFADE101FF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83837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>
                <a:latin typeface="Microsoft YaHei" panose="020B0503020204020204" pitchFamily="34" charset="-122"/>
                <a:ea typeface="Microsoft YaHei" panose="020B0503020204020204" pitchFamily="34" charset="-122"/>
              </a:rPr>
              <a:t>随着规模的增长，大模型在复杂下游任务上表现为能力涌现</a:t>
            </a:r>
            <a:endParaRPr kumimoji="1" lang="en-US" altLang="zh-CN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/>
          </a:p>
          <a:p>
            <a:r>
              <a:rPr lang="zh-CN" altLang="en-US"/>
              <a:t>文本</a:t>
            </a:r>
            <a:r>
              <a:rPr lang="zh-CN" altLang="en-US" dirty="0"/>
              <a:t>内学习：无需修改模型参数，仅通过输入</a:t>
            </a:r>
            <a:r>
              <a:rPr lang="en-US" altLang="zh-CN" dirty="0"/>
              <a:t>-</a:t>
            </a:r>
            <a:r>
              <a:rPr lang="zh-CN" altLang="en-US" dirty="0"/>
              <a:t>输出示例作为上下文条件，即可执行相应任务，根据示例数可分为无参考样例学习</a:t>
            </a:r>
            <a:r>
              <a:rPr lang="en-US" altLang="zh-CN" dirty="0"/>
              <a:t>zero-shot learning</a:t>
            </a:r>
            <a:r>
              <a:rPr lang="zh-CN" altLang="en-US" dirty="0"/>
              <a:t>，单参考样例学习</a:t>
            </a:r>
            <a:r>
              <a:rPr lang="en-US" altLang="zh-CN" dirty="0"/>
              <a:t>one-shot learning</a:t>
            </a:r>
            <a:r>
              <a:rPr lang="zh-CN" altLang="en-US" dirty="0"/>
              <a:t>和多参考样例学习</a:t>
            </a:r>
            <a:r>
              <a:rPr lang="en-US" altLang="zh-CN" dirty="0"/>
              <a:t>Few-show learning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361C2-44BF-C44C-81EE-E4BFADE101FF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57842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361C2-44BF-C44C-81EE-E4BFADE101FF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15490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361C2-44BF-C44C-81EE-E4BFADE101FF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58863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361C2-44BF-C44C-81EE-E4BFADE101FF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7563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361C2-44BF-C44C-81EE-E4BFADE101FF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50437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361C2-44BF-C44C-81EE-E4BFADE101FF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43887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361C2-44BF-C44C-81EE-E4BFADE101FF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8423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E16A6B-644A-9358-593A-B35DCD861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02" y="136525"/>
            <a:ext cx="8740936" cy="59563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81613B0-A22E-EF39-1ED6-75F56C857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58FD9FC-1825-972F-8107-41F6D4470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F876F06-181E-32BE-A65C-3B28ADC4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5FA61F80-1DF8-494B-025F-C1282541A200}"/>
              </a:ext>
            </a:extLst>
          </p:cNvPr>
          <p:cNvGrpSpPr/>
          <p:nvPr userDrawn="1"/>
        </p:nvGrpSpPr>
        <p:grpSpPr>
          <a:xfrm>
            <a:off x="1" y="821645"/>
            <a:ext cx="12192000" cy="87076"/>
            <a:chOff x="0" y="821645"/>
            <a:chExt cx="9191194" cy="135018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D2BFF1C6-5E23-1A73-C91C-C30A376278EB}"/>
                </a:ext>
              </a:extLst>
            </p:cNvPr>
            <p:cNvGrpSpPr/>
            <p:nvPr/>
          </p:nvGrpSpPr>
          <p:grpSpPr>
            <a:xfrm>
              <a:off x="0" y="836712"/>
              <a:ext cx="9191194" cy="110437"/>
              <a:chOff x="0" y="836712"/>
              <a:chExt cx="9191194" cy="110437"/>
            </a:xfrm>
          </p:grpSpPr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2D713503-DAFB-776A-CE9E-5F914BE6FF53}"/>
                  </a:ext>
                </a:extLst>
              </p:cNvPr>
              <p:cNvSpPr/>
              <p:nvPr/>
            </p:nvSpPr>
            <p:spPr>
              <a:xfrm>
                <a:off x="922847" y="836712"/>
                <a:ext cx="8268347" cy="110436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F9A2A691-695B-3FFE-0B40-42FE342FD47D}"/>
                  </a:ext>
                </a:extLst>
              </p:cNvPr>
              <p:cNvSpPr/>
              <p:nvPr/>
            </p:nvSpPr>
            <p:spPr>
              <a:xfrm>
                <a:off x="0" y="836713"/>
                <a:ext cx="975360" cy="110436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</p:grpSp>
        <p:cxnSp>
          <p:nvCxnSpPr>
            <p:cNvPr id="8" name="直接连接符 10">
              <a:extLst>
                <a:ext uri="{FF2B5EF4-FFF2-40B4-BE49-F238E27FC236}">
                  <a16:creationId xmlns:a16="http://schemas.microsoft.com/office/drawing/2014/main" id="{D0980CE1-1AC2-2BB1-F2D8-A55E16E16D7C}"/>
                </a:ext>
              </a:extLst>
            </p:cNvPr>
            <p:cNvCxnSpPr/>
            <p:nvPr/>
          </p:nvCxnSpPr>
          <p:spPr>
            <a:xfrm flipV="1">
              <a:off x="975360" y="821645"/>
              <a:ext cx="0" cy="135018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B94A4DE5-2101-6102-8CD5-55D91FAB9E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4087" y="116632"/>
            <a:ext cx="658457" cy="711356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B1DC8D8E-47E4-56DF-BA71-FDE2C34784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92544" y="314855"/>
            <a:ext cx="593874" cy="39956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1D888AAB-6B37-8981-9EB9-5EA0F35A3F7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25240" y="264193"/>
            <a:ext cx="447424" cy="447424"/>
          </a:xfrm>
          <a:prstGeom prst="rect">
            <a:avLst/>
          </a:prstGeom>
        </p:spPr>
      </p:pic>
      <p:sp>
        <p:nvSpPr>
          <p:cNvPr id="14" name="内容占位符 2">
            <a:extLst>
              <a:ext uri="{FF2B5EF4-FFF2-40B4-BE49-F238E27FC236}">
                <a16:creationId xmlns:a16="http://schemas.microsoft.com/office/drawing/2014/main" id="{EEF1E5FD-7F74-0299-97B2-F315567DD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901" y="1905864"/>
            <a:ext cx="10967855" cy="4351338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defRPr>
            </a:lvl5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155995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F4F1EE-6BC8-CF49-BC89-45D34604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3ADB7DC-1D73-CE4E-B051-EA85ADDCD6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2F6936C-37AE-BF43-9E39-6C50B59AF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9F12B27-C80B-8A41-904C-26B063C5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A84B4AD-E69B-6341-B533-1C38D7D0A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D2A9A90-726E-E642-93BE-552470687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887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29176F-87F0-B84E-A63A-F9208754A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A5D9E56-5814-6942-8F17-43E718591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0B849D-4AA6-DA4D-BA26-51A8CBC2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38919C-68E6-3B4C-B413-384389BB1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C3938F-26C6-9442-A52B-5093BCBDC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82520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42116FF-DAA5-AD46-9F06-37B4E05ED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C16AC58-3C4F-9D45-AAEE-137C0C42E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DE0DE0-9DD7-5243-94F5-342565A52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7AF1FC-B89A-2847-8D0C-993D3BA6A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320E24-A893-9041-837D-223BD0E32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4681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ctrTitle" hasCustomPrompt="1"/>
          </p:nvPr>
        </p:nvSpPr>
        <p:spPr>
          <a:xfrm>
            <a:off x="0" y="1967696"/>
            <a:ext cx="12192000" cy="146183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A40000"/>
                </a:solidFill>
                <a:latin typeface="+mn-lt"/>
              </a:defRPr>
            </a:lvl1pPr>
          </a:lstStyle>
          <a:p>
            <a:r>
              <a:rPr lang="en-US" altLang="zh-CN" dirty="0"/>
              <a:t>Presentation Title</a:t>
            </a:r>
            <a:endParaRPr lang="en-US" dirty="0"/>
          </a:p>
        </p:txBody>
      </p:sp>
      <p:sp>
        <p:nvSpPr>
          <p:cNvPr id="3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0481" y="4013936"/>
            <a:ext cx="4561433" cy="34081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>
                <a:solidFill>
                  <a:srgbClr val="A40000"/>
                </a:solidFill>
                <a:latin typeface="+mn-lt"/>
                <a:ea typeface="黑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Reporter</a:t>
            </a:r>
            <a:endParaRPr lang="en-US" dirty="0"/>
          </a:p>
        </p:txBody>
      </p:sp>
      <p:sp>
        <p:nvSpPr>
          <p:cNvPr id="43" name="菱形 42"/>
          <p:cNvSpPr/>
          <p:nvPr/>
        </p:nvSpPr>
        <p:spPr>
          <a:xfrm>
            <a:off x="6003008" y="6379860"/>
            <a:ext cx="826581" cy="400110"/>
          </a:xfrm>
          <a:prstGeom prst="diamond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cxnSp>
        <p:nvCxnSpPr>
          <p:cNvPr id="3" name="直接连接符 2"/>
          <p:cNvCxnSpPr/>
          <p:nvPr/>
        </p:nvCxnSpPr>
        <p:spPr>
          <a:xfrm>
            <a:off x="1" y="6721454"/>
            <a:ext cx="7373721" cy="0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占位符 5"/>
          <p:cNvSpPr>
            <a:spLocks noGrp="1"/>
          </p:cNvSpPr>
          <p:nvPr>
            <p:ph type="body" sz="quarter" idx="11" hasCustomPrompt="1"/>
          </p:nvPr>
        </p:nvSpPr>
        <p:spPr>
          <a:xfrm>
            <a:off x="1300481" y="4417132"/>
            <a:ext cx="4555735" cy="37375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 b="0">
                <a:solidFill>
                  <a:srgbClr val="A40000"/>
                </a:solidFill>
              </a:defRPr>
            </a:lvl1pPr>
          </a:lstStyle>
          <a:p>
            <a:pPr lvl="0"/>
            <a:r>
              <a:rPr lang="en-US" altLang="zh-CN" dirty="0"/>
              <a:t>system</a:t>
            </a:r>
            <a:endParaRPr lang="zh-CN" altLang="en-US" dirty="0"/>
          </a:p>
        </p:txBody>
      </p:sp>
      <p:sp>
        <p:nvSpPr>
          <p:cNvPr id="24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1300481" y="4853266"/>
            <a:ext cx="4555735" cy="37375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400" b="0">
                <a:solidFill>
                  <a:srgbClr val="A40000"/>
                </a:solidFill>
              </a:defRPr>
            </a:lvl1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D8DB9ACD-DF99-F852-819E-7ACBA0E16C4F}"/>
              </a:ext>
            </a:extLst>
          </p:cNvPr>
          <p:cNvCxnSpPr>
            <a:cxnSpLocks/>
          </p:cNvCxnSpPr>
          <p:nvPr userDrawn="1"/>
        </p:nvCxnSpPr>
        <p:spPr>
          <a:xfrm>
            <a:off x="678180" y="1830132"/>
            <a:ext cx="107594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76CDD767-839C-4DFA-A851-41DB5EAC421A}"/>
              </a:ext>
            </a:extLst>
          </p:cNvPr>
          <p:cNvCxnSpPr>
            <a:cxnSpLocks/>
          </p:cNvCxnSpPr>
          <p:nvPr userDrawn="1"/>
        </p:nvCxnSpPr>
        <p:spPr>
          <a:xfrm flipV="1">
            <a:off x="678180" y="3568772"/>
            <a:ext cx="10690860" cy="58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图片 12">
            <a:extLst>
              <a:ext uri="{FF2B5EF4-FFF2-40B4-BE49-F238E27FC236}">
                <a16:creationId xmlns:a16="http://schemas.microsoft.com/office/drawing/2014/main" id="{3BC5F35E-CF33-0E7B-0C56-831A30AF63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4087" y="116632"/>
            <a:ext cx="658457" cy="711356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C85CA59A-A5C0-CF14-BFEF-497829B68B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92544" y="314855"/>
            <a:ext cx="593874" cy="39956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A58A47D2-B0B2-FAB2-479E-D5B997051F3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25240" y="264193"/>
            <a:ext cx="447424" cy="44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645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4"/>
          <p:cNvSpPr>
            <a:spLocks noGrp="1"/>
          </p:cNvSpPr>
          <p:nvPr>
            <p:ph type="title" hasCustomPrompt="1"/>
          </p:nvPr>
        </p:nvSpPr>
        <p:spPr>
          <a:xfrm>
            <a:off x="1558637" y="105353"/>
            <a:ext cx="10515600" cy="663575"/>
          </a:xfrm>
          <a:prstGeom prst="rect">
            <a:avLst/>
          </a:prstGeom>
        </p:spPr>
        <p:txBody>
          <a:bodyPr anchor="ctr"/>
          <a:lstStyle>
            <a:lvl1pPr>
              <a:defRPr sz="4000" b="1" baseline="0">
                <a:solidFill>
                  <a:srgbClr val="C00000"/>
                </a:solidFill>
              </a:defRPr>
            </a:lvl1pPr>
          </a:lstStyle>
          <a:p>
            <a:r>
              <a:rPr lang="en-US" altLang="zh-CN" dirty="0"/>
              <a:t>Click here to add text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39365" y="2046723"/>
            <a:ext cx="817033" cy="5619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/>
              <a:t>No.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1" hasCustomPrompt="1"/>
          </p:nvPr>
        </p:nvSpPr>
        <p:spPr>
          <a:xfrm>
            <a:off x="3270057" y="2046722"/>
            <a:ext cx="6318251" cy="56197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ysDot"/>
          </a:ln>
        </p:spPr>
        <p:txBody>
          <a:bodyPr anchor="ctr"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altLang="zh-CN" dirty="0"/>
              <a:t>Click here to add title</a:t>
            </a:r>
            <a:endParaRPr lang="zh-CN" altLang="en-US" dirty="0"/>
          </a:p>
        </p:txBody>
      </p:sp>
      <p:sp>
        <p:nvSpPr>
          <p:cNvPr id="16" name="文本占位符 10"/>
          <p:cNvSpPr>
            <a:spLocks noGrp="1"/>
          </p:cNvSpPr>
          <p:nvPr>
            <p:ph type="body" sz="quarter" idx="12" hasCustomPrompt="1"/>
          </p:nvPr>
        </p:nvSpPr>
        <p:spPr>
          <a:xfrm>
            <a:off x="2439365" y="2864141"/>
            <a:ext cx="817033" cy="5619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/>
              <a:t>No.</a:t>
            </a:r>
            <a:endParaRPr lang="zh-CN" altLang="en-US" dirty="0"/>
          </a:p>
        </p:txBody>
      </p:sp>
      <p:sp>
        <p:nvSpPr>
          <p:cNvPr id="18" name="文本占位符 14"/>
          <p:cNvSpPr>
            <a:spLocks noGrp="1"/>
          </p:cNvSpPr>
          <p:nvPr>
            <p:ph type="body" sz="quarter" idx="13" hasCustomPrompt="1"/>
          </p:nvPr>
        </p:nvSpPr>
        <p:spPr>
          <a:xfrm>
            <a:off x="3270057" y="2864140"/>
            <a:ext cx="6318251" cy="56197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ysDot"/>
          </a:ln>
        </p:spPr>
        <p:txBody>
          <a:bodyPr anchor="ctr"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altLang="zh-CN" dirty="0"/>
              <a:t>Click here to add title</a:t>
            </a:r>
            <a:endParaRPr lang="zh-CN" altLang="en-US" dirty="0"/>
          </a:p>
        </p:txBody>
      </p:sp>
      <p:sp>
        <p:nvSpPr>
          <p:cNvPr id="19" name="文本占位符 10"/>
          <p:cNvSpPr>
            <a:spLocks noGrp="1"/>
          </p:cNvSpPr>
          <p:nvPr>
            <p:ph type="body" sz="quarter" idx="14" hasCustomPrompt="1"/>
          </p:nvPr>
        </p:nvSpPr>
        <p:spPr>
          <a:xfrm>
            <a:off x="2439365" y="3681558"/>
            <a:ext cx="817033" cy="5619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/>
              <a:t>No.</a:t>
            </a:r>
            <a:endParaRPr lang="zh-CN" altLang="en-US" dirty="0"/>
          </a:p>
        </p:txBody>
      </p:sp>
      <p:sp>
        <p:nvSpPr>
          <p:cNvPr id="21" name="文本占位符 14"/>
          <p:cNvSpPr>
            <a:spLocks noGrp="1"/>
          </p:cNvSpPr>
          <p:nvPr>
            <p:ph type="body" sz="quarter" idx="15" hasCustomPrompt="1"/>
          </p:nvPr>
        </p:nvSpPr>
        <p:spPr>
          <a:xfrm>
            <a:off x="3270057" y="3681556"/>
            <a:ext cx="6318251" cy="56197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ysDot"/>
          </a:ln>
        </p:spPr>
        <p:txBody>
          <a:bodyPr anchor="ctr"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altLang="zh-CN" dirty="0"/>
              <a:t>Click here to add title</a:t>
            </a:r>
            <a:endParaRPr lang="zh-CN" altLang="en-US" dirty="0"/>
          </a:p>
        </p:txBody>
      </p:sp>
      <p:sp>
        <p:nvSpPr>
          <p:cNvPr id="22" name="文本占位符 10"/>
          <p:cNvSpPr>
            <a:spLocks noGrp="1"/>
          </p:cNvSpPr>
          <p:nvPr>
            <p:ph type="body" sz="quarter" idx="16" hasCustomPrompt="1"/>
          </p:nvPr>
        </p:nvSpPr>
        <p:spPr>
          <a:xfrm>
            <a:off x="2439365" y="4498974"/>
            <a:ext cx="817033" cy="5619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/>
              <a:t>No.</a:t>
            </a:r>
            <a:endParaRPr lang="zh-CN" altLang="en-US" dirty="0"/>
          </a:p>
        </p:txBody>
      </p:sp>
      <p:sp>
        <p:nvSpPr>
          <p:cNvPr id="24" name="文本占位符 14"/>
          <p:cNvSpPr>
            <a:spLocks noGrp="1"/>
          </p:cNvSpPr>
          <p:nvPr>
            <p:ph type="body" sz="quarter" idx="17" hasCustomPrompt="1"/>
          </p:nvPr>
        </p:nvSpPr>
        <p:spPr>
          <a:xfrm>
            <a:off x="3270057" y="4498973"/>
            <a:ext cx="6318251" cy="56197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ysDot"/>
          </a:ln>
        </p:spPr>
        <p:txBody>
          <a:bodyPr anchor="ctr"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altLang="zh-CN" dirty="0"/>
              <a:t>Click here to add title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EB4A6F1-5D3D-4BE5-8F45-384826ADAF79}"/>
              </a:ext>
            </a:extLst>
          </p:cNvPr>
          <p:cNvSpPr txBox="1"/>
          <p:nvPr userDrawn="1"/>
        </p:nvSpPr>
        <p:spPr>
          <a:xfrm>
            <a:off x="7313372" y="6496436"/>
            <a:ext cx="4687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400" b="1" dirty="0">
                <a:solidFill>
                  <a:schemeClr val="bg1"/>
                </a:solidFill>
                <a:latin typeface="Rockwell Extra Bold" panose="02060903040505020403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IHEPCC</a:t>
            </a:r>
            <a:r>
              <a:rPr lang="zh-CN" altLang="en-US" sz="1400" b="1" dirty="0">
                <a:solidFill>
                  <a:schemeClr val="bg1"/>
                </a:solidFill>
                <a:latin typeface="Rockwell Extra Bold" panose="02060903040505020403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b="1" dirty="0">
                <a:solidFill>
                  <a:schemeClr val="bg1"/>
                </a:solidFill>
                <a:latin typeface="Rockwell Extra Bold" panose="02060903040505020403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&amp;</a:t>
            </a:r>
            <a:r>
              <a:rPr lang="zh-CN" altLang="en-US" sz="1400" b="1" dirty="0">
                <a:solidFill>
                  <a:schemeClr val="bg1"/>
                </a:solidFill>
                <a:latin typeface="Rockwell Extra Bold" panose="02060903040505020403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b="1" dirty="0">
                <a:solidFill>
                  <a:schemeClr val="bg1"/>
                </a:solidFill>
                <a:latin typeface="Rockwell Extra Bold" panose="02060903040505020403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HEPSCC</a:t>
            </a:r>
            <a:r>
              <a:rPr lang="zh-CN" altLang="en-US" sz="1400" b="1" dirty="0">
                <a:solidFill>
                  <a:schemeClr val="bg1"/>
                </a:solidFill>
                <a:latin typeface="Rockwell Extra Bold" panose="02060903040505020403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b="1" dirty="0">
                <a:solidFill>
                  <a:schemeClr val="bg1"/>
                </a:solidFill>
                <a:latin typeface="Rockwell Extra Bold" panose="02060903040505020403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&amp;</a:t>
            </a:r>
            <a:r>
              <a:rPr lang="zh-CN" altLang="en-US" sz="1400" b="1" dirty="0">
                <a:solidFill>
                  <a:schemeClr val="bg1"/>
                </a:solidFill>
                <a:latin typeface="Rockwell Extra Bold" panose="02060903040505020403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b="1" dirty="0">
                <a:solidFill>
                  <a:schemeClr val="bg1"/>
                </a:solidFill>
                <a:latin typeface="Rockwell Extra Bold" panose="02060903040505020403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NHEPSDC</a:t>
            </a:r>
            <a:endParaRPr lang="zh-CN" altLang="en-US" sz="1400" b="1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333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14619F-25D0-4307-81CD-C24C74EF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C351-7C53-49FF-B4C3-870B9E55DA0D}" type="datetime1">
              <a:rPr lang="zh-CN" altLang="en-US" smtClean="0"/>
              <a:t>2023/8/17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02B25F-898B-4C1A-94A9-699B8B55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42F0A-76EB-4E77-8AF6-5F91F228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665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A8DE7A-FCB9-4F0C-9F63-DA0201F03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/>
              <a:t>Tittle here</a:t>
            </a: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E00B7DB-31DA-45DC-8424-CB6DB8D75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  <a:pPr/>
              <a:t>2023/8/17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DB1ADA7-8B83-441E-83CB-57FB99532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6199532-C918-42F8-8770-7566BBF5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6222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9D6027-F7C7-4EF3-85DD-09E27ACE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95D8-7546-4F97-9E86-55CD1BFC3EF2}" type="datetime1">
              <a:rPr lang="zh-CN" altLang="en-US" smtClean="0"/>
              <a:t>2023/8/17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62BA1-A5A7-45F4-B365-E880E1C3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0CF1E8-0939-4B4D-A4D3-E47E208F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33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F3F094D-4F92-8DA1-97CC-10A0498CC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0401" y="6438900"/>
            <a:ext cx="3992171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CN" altLang="en-US"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DEFE1-A2BE-29F2-D9B7-DBD7A1F76F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4656" y="6438900"/>
            <a:ext cx="1802924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CFDE30C-18EA-4774-9EE2-06A2032AE512}" type="datetime1">
              <a:rPr lang="zh-CN" altLang="en-US" smtClean="0"/>
              <a:t>2023/8/17</a:t>
            </a:fld>
            <a:endParaRPr lang="en-US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1CA2AD-9532-7FDE-3160-2B877C663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57452" y="6438900"/>
            <a:ext cx="266144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353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8D62FF-463E-714A-B378-9EF666EBE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F37D279-6562-A348-9F47-0A4798007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18785E-034B-E544-8B9A-C242D3C7E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85F5DD-7E96-F548-8893-DC1630497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14C328-6160-A84B-AB22-84E12321D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541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122D9A-F4F9-394F-84DB-B8C3439D4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0F20F8-194A-A349-8CC1-47159EC3B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25B619-87B7-3948-953C-2368AC777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606B26-84AB-D64E-A321-EAB44D56E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755696-A816-3249-B181-CBE48576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7186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FC93B0-44DF-B940-9C6E-C163B8BAC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6DEAD42-B3BC-0A4B-8312-4219215D4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8F284D-9D01-234D-BFFA-42F3F06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B70918-24FD-B846-9D4D-D57DE313F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0915CB-8801-BF4D-BE82-F94AC678C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7115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5F50BB-DDD7-444C-B928-E622DBF12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B5950C-663F-0246-B4D0-CFDF8B06B2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42EA583-5AB9-594E-9986-EE55B0A30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202CD77-8E3D-7146-900F-E7580793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879166C-EE96-7044-9E6A-F6ECA3CDA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A134074-2FB7-AB4C-B090-3578E3EA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967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692CE9-21C7-0549-85A5-EFF6388B3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2AF6C21-1A17-7345-A450-765A5A20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7B73D7D-5F80-4842-ACB5-E5108C105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9B1A644-3716-9444-B593-B85080FF4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0784FAB-563D-FC4B-8AE8-5562FC172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5EA3ABA-93E1-3745-B5EF-9B8D0A83C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1E43B4D-7680-8B44-9CCA-2A50F65C6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B31FBA9-A29D-E44F-BAB7-762B5595F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420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F694E0-D9DA-0B4C-89DC-1853BBE7B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00770BA-9433-E04A-8FE8-5E77AF4F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343A732-09F8-7040-8A15-5ED99A3FE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BA2AB6D-1080-D049-9915-DD3C15A97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127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0E7B3BA-2247-6941-BCF3-5D6EBD90A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4662438-7DEB-424F-8E2B-28CD1F6E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11EED8-1F3A-8C40-BA6C-4622CC637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zh-CN"/>
              <a:t>&lt;#1&gt;</a:t>
            </a:r>
            <a:endParaRPr kumimoji="1" lang="zh-CN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3A954A9-F197-1134-D9F4-B80CBF467940}"/>
              </a:ext>
            </a:extLst>
          </p:cNvPr>
          <p:cNvSpPr txBox="1"/>
          <p:nvPr userDrawn="1"/>
        </p:nvSpPr>
        <p:spPr>
          <a:xfrm>
            <a:off x="10311534" y="6433915"/>
            <a:ext cx="1796516" cy="4213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lang="zh-CN" altLang="en-US" sz="2000" kern="120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771D156-31C7-4A0D-88C3-08F7D3EE48DA}" type="slidenum">
              <a:rPr lang="en-US" altLang="zh-CN" sz="1600" b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‹#›</a:t>
            </a:fld>
            <a:endParaRPr lang="zh-CN" altLang="en-US" sz="16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37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F58584-4D09-3245-8BF6-9D44024F6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11F15A-1B52-B74E-9DD2-BCB780A6C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7CAE72C-D7E0-374F-BCC4-A4E83A366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5231ECB-1E5C-3546-A41A-E46ED25FA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2C06FEB-4B89-A44A-957B-1F9B142F8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14CE2A6-57C9-2446-AAD1-BA66433AB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3021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6EDE53-0D79-9846-BCBB-4468F3DBD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191C-2472-EA47-B391-FFDBDF87DDE9}" type="datetimeFigureOut">
              <a:rPr kumimoji="1" lang="zh-CN" altLang="en-US" smtClean="0"/>
              <a:t>2023/8/17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899A0B-9218-0942-88A0-B008BE370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63D45E-FF16-A948-B3D0-F95F2B44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9E610-3B44-C341-BBCC-712DDD187989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11653C-615B-6890-7244-7C169931610C}"/>
              </a:ext>
            </a:extLst>
          </p:cNvPr>
          <p:cNvSpPr txBox="1"/>
          <p:nvPr userDrawn="1"/>
        </p:nvSpPr>
        <p:spPr>
          <a:xfrm>
            <a:off x="10311534" y="6433915"/>
            <a:ext cx="1796516" cy="4213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lang="zh-CN" altLang="en-US" sz="2000" kern="120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771D156-31C7-4A0D-88C3-08F7D3EE48DA}" type="slidenum">
              <a:rPr lang="en-US" altLang="zh-CN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‹#›</a:t>
            </a:fld>
            <a:endParaRPr lang="zh-CN" altLang="en-US" sz="1600" b="1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79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4" r:id="rId14"/>
    <p:sldLayoutId id="2147483665" r:id="rId15"/>
    <p:sldLayoutId id="2147483666" r:id="rId16"/>
    <p:sldLayoutId id="2147483667" r:id="rId17"/>
    <p:sldLayoutId id="214748366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AD3EFC-C2A8-4BB3-BA20-17A8803EE8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</a:rPr>
              <a:t>AI</a:t>
            </a:r>
            <a:r>
              <a:rPr lang="zh-CN" alt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</a:rPr>
              <a:t>上机实操</a:t>
            </a:r>
            <a:endParaRPr lang="zh-CN" altLang="en-US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标题 6">
            <a:extLst>
              <a:ext uri="{FF2B5EF4-FFF2-40B4-BE49-F238E27FC236}">
                <a16:creationId xmlns:a16="http://schemas.microsoft.com/office/drawing/2014/main" id="{0E6387AB-D867-E458-EC6F-DFA150744664}"/>
              </a:ext>
            </a:extLst>
          </p:cNvPr>
          <p:cNvSpPr txBox="1">
            <a:spLocks/>
          </p:cNvSpPr>
          <p:nvPr/>
        </p:nvSpPr>
        <p:spPr>
          <a:xfrm>
            <a:off x="802551" y="173230"/>
            <a:ext cx="10307196" cy="1461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rgbClr val="A40000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2023</a:t>
            </a:r>
            <a:r>
              <a:rPr lang="zh-CN" altLang="en-US" sz="3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高能物理计算暑期学校</a:t>
            </a:r>
          </a:p>
        </p:txBody>
      </p:sp>
      <p:sp>
        <p:nvSpPr>
          <p:cNvPr id="7" name="副标题 2">
            <a:extLst>
              <a:ext uri="{FF2B5EF4-FFF2-40B4-BE49-F238E27FC236}">
                <a16:creationId xmlns:a16="http://schemas.microsoft.com/office/drawing/2014/main" id="{030B6896-D5E9-4D89-81F7-A546BEE1946F}"/>
              </a:ext>
            </a:extLst>
          </p:cNvPr>
          <p:cNvSpPr>
            <a:spLocks noGrp="1"/>
          </p:cNvSpPr>
          <p:nvPr/>
        </p:nvSpPr>
        <p:spPr>
          <a:xfrm>
            <a:off x="1239521" y="4094792"/>
            <a:ext cx="4561433" cy="3408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rgbClr val="A40000"/>
                </a:solidFill>
                <a:latin typeface="+mn-lt"/>
                <a:ea typeface="黑体" panose="02010609060101010101" pitchFamily="49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张正德 赵加孟</a:t>
            </a:r>
          </a:p>
        </p:txBody>
      </p:sp>
      <p:sp>
        <p:nvSpPr>
          <p:cNvPr id="8" name="文本占位符 3">
            <a:extLst>
              <a:ext uri="{FF2B5EF4-FFF2-40B4-BE49-F238E27FC236}">
                <a16:creationId xmlns:a16="http://schemas.microsoft.com/office/drawing/2014/main" id="{8E84C7D5-5779-457E-8333-7B952C790AFA}"/>
              </a:ext>
            </a:extLst>
          </p:cNvPr>
          <p:cNvSpPr>
            <a:spLocks noGrp="1"/>
          </p:cNvSpPr>
          <p:nvPr/>
        </p:nvSpPr>
        <p:spPr>
          <a:xfrm>
            <a:off x="1239521" y="4536761"/>
            <a:ext cx="5803631" cy="373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rgbClr val="A4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中国科学院高能物理研究所 计算中心</a:t>
            </a:r>
          </a:p>
        </p:txBody>
      </p:sp>
      <p:sp>
        <p:nvSpPr>
          <p:cNvPr id="9" name="文本占位符 4">
            <a:extLst>
              <a:ext uri="{FF2B5EF4-FFF2-40B4-BE49-F238E27FC236}">
                <a16:creationId xmlns:a16="http://schemas.microsoft.com/office/drawing/2014/main" id="{9DCF1119-A27D-4FC2-B564-BC5B72CCA021}"/>
              </a:ext>
            </a:extLst>
          </p:cNvPr>
          <p:cNvSpPr>
            <a:spLocks noGrp="1"/>
          </p:cNvSpPr>
          <p:nvPr/>
        </p:nvSpPr>
        <p:spPr>
          <a:xfrm>
            <a:off x="1239521" y="5011670"/>
            <a:ext cx="4555735" cy="373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rgbClr val="A4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2023</a:t>
            </a:r>
            <a:r>
              <a:rPr lang="zh-CN" alt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CN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8</a:t>
            </a:r>
            <a:r>
              <a:rPr lang="zh-CN" alt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en-US" altLang="zh-CN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18</a:t>
            </a:r>
            <a:r>
              <a:rPr lang="zh-CN" alt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日</a:t>
            </a:r>
          </a:p>
        </p:txBody>
      </p:sp>
      <p:sp>
        <p:nvSpPr>
          <p:cNvPr id="3" name="文本占位符 4">
            <a:extLst>
              <a:ext uri="{FF2B5EF4-FFF2-40B4-BE49-F238E27FC236}">
                <a16:creationId xmlns:a16="http://schemas.microsoft.com/office/drawing/2014/main" id="{5F92E549-C6C2-3105-4400-1ABA487E43A9}"/>
              </a:ext>
            </a:extLst>
          </p:cNvPr>
          <p:cNvSpPr>
            <a:spLocks noGrp="1"/>
          </p:cNvSpPr>
          <p:nvPr/>
        </p:nvSpPr>
        <p:spPr>
          <a:xfrm>
            <a:off x="1239520" y="5486579"/>
            <a:ext cx="4555735" cy="373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rgbClr val="A4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北京 </a:t>
            </a:r>
            <a:r>
              <a:rPr lang="en-US" altLang="zh-CN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· </a:t>
            </a:r>
            <a:r>
              <a:rPr lang="zh-CN" alt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平谷</a:t>
            </a:r>
          </a:p>
        </p:txBody>
      </p:sp>
    </p:spTree>
    <p:extLst>
      <p:ext uri="{BB962C8B-B14F-4D97-AF65-F5344CB8AC3E}">
        <p14:creationId xmlns:p14="http://schemas.microsoft.com/office/powerpoint/2010/main" val="355660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A9A1DC-A32F-4619-A8C0-8D475BFF2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37" y="442628"/>
            <a:ext cx="10515600" cy="663575"/>
          </a:xfrm>
        </p:spPr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165B7CF-B693-4922-91B5-57BB38AB6B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01</a:t>
            </a:r>
            <a:endParaRPr lang="zh-CN" altLang="en-US" dirty="0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1B533E6-C8B3-4811-B4BC-50776F7FFA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获取</a:t>
            </a:r>
            <a:r>
              <a:rPr lang="en-US" altLang="zh-CN"/>
              <a:t>HepAI</a:t>
            </a:r>
            <a:r>
              <a:rPr lang="zh-CN" altLang="en-US"/>
              <a:t>平台</a:t>
            </a:r>
            <a:r>
              <a:rPr lang="en-US" altLang="zh-CN"/>
              <a:t>API-KEY</a:t>
            </a:r>
            <a:endParaRPr lang="zh-CN" altLang="en-US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D2A7F3B-4E0A-44D9-91C6-6161FE10ADF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/>
              <a:t>02</a:t>
            </a:r>
            <a:endParaRPr lang="zh-CN" altLang="en-US" dirty="0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5E3FBC8D-D5C6-417C-BAFB-61B6C3F6AD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/>
              <a:t>基础调用</a:t>
            </a:r>
            <a:r>
              <a:rPr lang="en-US" altLang="zh-CN"/>
              <a:t>ChatGPT</a:t>
            </a:r>
            <a:endParaRPr lang="zh-CN" altLang="en-US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D10AF7D9-2A98-4E3B-ADB6-6CB9DEDFD7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03</a:t>
            </a:r>
            <a:endParaRPr lang="zh-CN" altLang="en-US" dirty="0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D7E1CEF8-9BE6-4B2F-9775-6DB36F495C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70057" y="3681556"/>
            <a:ext cx="6318251" cy="561976"/>
          </a:xfrm>
        </p:spPr>
        <p:txBody>
          <a:bodyPr/>
          <a:lstStyle/>
          <a:p>
            <a:r>
              <a:rPr lang="zh-CN" altLang="en-US"/>
              <a:t>使用</a:t>
            </a:r>
            <a:r>
              <a:rPr lang="en-US" altLang="zh-CN"/>
              <a:t>ChatGPT</a:t>
            </a:r>
            <a:r>
              <a:rPr lang="zh-CN" altLang="en-US"/>
              <a:t>进行文本数据信息提取</a:t>
            </a:r>
            <a:endParaRPr lang="zh-CN" altLang="en-US" dirty="0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C1EF5965-8BD4-4F54-8DC2-099E301DB97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04</a:t>
            </a:r>
            <a:endParaRPr lang="zh-CN" altLang="en-US" dirty="0"/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AF370DB0-A128-4917-A05F-4FEAA28790A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zh-CN" altLang="en-US"/>
              <a:t>使用</a:t>
            </a:r>
            <a:r>
              <a:rPr lang="en-US" altLang="zh-CN"/>
              <a:t>SAM</a:t>
            </a:r>
            <a:r>
              <a:rPr lang="zh-CN" altLang="en-US"/>
              <a:t>大模型进行图像分割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380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8BA1ED-02D4-5D54-0BA6-51F036037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01" y="136525"/>
            <a:ext cx="9691277" cy="595630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获取</a:t>
            </a:r>
            <a:r>
              <a:rPr lang="en-US" altLang="zh-CN"/>
              <a:t>API-KEY</a:t>
            </a: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6320208-8727-8EC0-41CA-142F017C271F}"/>
              </a:ext>
            </a:extLst>
          </p:cNvPr>
          <p:cNvSpPr txBox="1"/>
          <p:nvPr/>
        </p:nvSpPr>
        <p:spPr>
          <a:xfrm>
            <a:off x="443443" y="1006620"/>
            <a:ext cx="73594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平台门户网站：</a:t>
            </a:r>
            <a:r>
              <a:rPr lang="en-US" altLang="zh-CN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https://ai.ihep.ac.cn</a:t>
            </a:r>
            <a:endParaRPr lang="zh-CN" altLang="en-US" sz="28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51AFDD19-5906-1F05-BEBF-79015F9DA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443" y="1550126"/>
            <a:ext cx="6215370" cy="737558"/>
          </a:xfrm>
          <a:prstGeom prst="rect">
            <a:avLst/>
          </a:prstGeom>
        </p:spPr>
      </p:pic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2EB4F119-3059-1566-0015-6505ECF0A83F}"/>
              </a:ext>
            </a:extLst>
          </p:cNvPr>
          <p:cNvCxnSpPr>
            <a:cxnSpLocks/>
          </p:cNvCxnSpPr>
          <p:nvPr/>
        </p:nvCxnSpPr>
        <p:spPr>
          <a:xfrm flipH="1">
            <a:off x="6362721" y="1327465"/>
            <a:ext cx="592183" cy="425036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1" name="图片 30">
            <a:extLst>
              <a:ext uri="{FF2B5EF4-FFF2-40B4-BE49-F238E27FC236}">
                <a16:creationId xmlns:a16="http://schemas.microsoft.com/office/drawing/2014/main" id="{9DECF779-9A23-B4F7-B193-CEAC9E96E6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9226" y="2455817"/>
            <a:ext cx="8632141" cy="4265658"/>
          </a:xfrm>
          <a:prstGeom prst="rect">
            <a:avLst/>
          </a:prstGeom>
        </p:spPr>
      </p:pic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DF89B3C4-9105-14C5-FEB4-29DD5D0A92E2}"/>
              </a:ext>
            </a:extLst>
          </p:cNvPr>
          <p:cNvCxnSpPr>
            <a:cxnSpLocks/>
          </p:cNvCxnSpPr>
          <p:nvPr/>
        </p:nvCxnSpPr>
        <p:spPr>
          <a:xfrm>
            <a:off x="3106991" y="3429000"/>
            <a:ext cx="559318" cy="306977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7CB9999D-3658-46F7-1A77-600133879F48}"/>
              </a:ext>
            </a:extLst>
          </p:cNvPr>
          <p:cNvCxnSpPr>
            <a:cxnSpLocks/>
          </p:cNvCxnSpPr>
          <p:nvPr/>
        </p:nvCxnSpPr>
        <p:spPr>
          <a:xfrm flipV="1">
            <a:off x="3106991" y="4053840"/>
            <a:ext cx="559318" cy="74023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1E73BB7C-3256-0E56-3FEC-97D09C4052B8}"/>
              </a:ext>
            </a:extLst>
          </p:cNvPr>
          <p:cNvCxnSpPr>
            <a:cxnSpLocks/>
          </p:cNvCxnSpPr>
          <p:nvPr/>
        </p:nvCxnSpPr>
        <p:spPr>
          <a:xfrm flipV="1">
            <a:off x="4765974" y="6505303"/>
            <a:ext cx="559318" cy="74023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03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8BA1ED-02D4-5D54-0BA6-51F036037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01" y="136525"/>
            <a:ext cx="9691277" cy="595630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设置环境变量</a:t>
            </a: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6320208-8727-8EC0-41CA-142F017C271F}"/>
              </a:ext>
            </a:extLst>
          </p:cNvPr>
          <p:cNvSpPr txBox="1"/>
          <p:nvPr/>
        </p:nvSpPr>
        <p:spPr>
          <a:xfrm>
            <a:off x="378180" y="1175530"/>
            <a:ext cx="111163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将获取到的</a:t>
            </a:r>
            <a:r>
              <a:rPr lang="en-US" altLang="zh-CN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HEPAI_API_KEY</a:t>
            </a:r>
            <a:r>
              <a:rPr lang="zh-CN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设置为环境变量</a:t>
            </a:r>
            <a:endParaRPr lang="zh-CN" altLang="en-US" sz="28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5C5C2B8-EC80-E216-EAE8-E9EF959197E4}"/>
              </a:ext>
            </a:extLst>
          </p:cNvPr>
          <p:cNvSpPr txBox="1"/>
          <p:nvPr/>
        </p:nvSpPr>
        <p:spPr>
          <a:xfrm>
            <a:off x="1346579" y="3671608"/>
            <a:ext cx="100932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vi ~/.bashrc  # 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打开默认环境设置</a:t>
            </a:r>
            <a:endParaRPr lang="en-US" altLang="zh-CN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# 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将下一行内容添加到文件末尾并保存：</a:t>
            </a:r>
          </a:p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export HEPAI_API_KEY=&lt;YOUR API-KEY&gt;</a:t>
            </a:r>
          </a:p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source ~/.bashrc  # 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刷新环境变量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5596279-2531-36BD-70E7-A9B9D7294EE0}"/>
              </a:ext>
            </a:extLst>
          </p:cNvPr>
          <p:cNvSpPr txBox="1"/>
          <p:nvPr/>
        </p:nvSpPr>
        <p:spPr>
          <a:xfrm>
            <a:off x="378180" y="1932933"/>
            <a:ext cx="111163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临时设置：</a:t>
            </a:r>
            <a:endParaRPr lang="zh-CN" altLang="en-US" sz="28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B6183A1-93AA-5DFA-16EC-323D562DCC37}"/>
              </a:ext>
            </a:extLst>
          </p:cNvPr>
          <p:cNvSpPr txBox="1"/>
          <p:nvPr/>
        </p:nvSpPr>
        <p:spPr>
          <a:xfrm>
            <a:off x="1346579" y="2540267"/>
            <a:ext cx="95913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终端直接输入：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export HEPAI_API_KEY=&lt;YOUR API-KEY&gt;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0CE6661-ADA7-2D30-22A0-7D1C66DF1F88}"/>
              </a:ext>
            </a:extLst>
          </p:cNvPr>
          <p:cNvSpPr txBox="1"/>
          <p:nvPr/>
        </p:nvSpPr>
        <p:spPr>
          <a:xfrm>
            <a:off x="378180" y="3075160"/>
            <a:ext cx="111163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永久设置：</a:t>
            </a:r>
            <a:endParaRPr lang="zh-CN" altLang="en-US" sz="28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BB2895D-EE5A-9599-553B-8E53A679B942}"/>
              </a:ext>
            </a:extLst>
          </p:cNvPr>
          <p:cNvSpPr txBox="1"/>
          <p:nvPr/>
        </p:nvSpPr>
        <p:spPr>
          <a:xfrm>
            <a:off x="378180" y="5306315"/>
            <a:ext cx="111163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查看变量是否生效：</a:t>
            </a:r>
            <a:endParaRPr lang="zh-CN" altLang="en-US" sz="28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2586C4B-3D9A-1564-BB70-AB63E28CFBAD}"/>
              </a:ext>
            </a:extLst>
          </p:cNvPr>
          <p:cNvSpPr txBox="1"/>
          <p:nvPr/>
        </p:nvSpPr>
        <p:spPr>
          <a:xfrm>
            <a:off x="1346578" y="5894582"/>
            <a:ext cx="100932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echo $HEPAI_API_KEY  # 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检查环境变量是否生效</a:t>
            </a:r>
          </a:p>
        </p:txBody>
      </p:sp>
    </p:spTree>
    <p:extLst>
      <p:ext uri="{BB962C8B-B14F-4D97-AF65-F5344CB8AC3E}">
        <p14:creationId xmlns:p14="http://schemas.microsoft.com/office/powerpoint/2010/main" val="155996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8BA1ED-02D4-5D54-0BA6-51F036037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01" y="136525"/>
            <a:ext cx="9691277" cy="595630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通过网页访问</a:t>
            </a:r>
            <a:r>
              <a:rPr lang="en-US" altLang="zh-CN"/>
              <a:t>ChatGPT</a:t>
            </a: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6320208-8727-8EC0-41CA-142F017C271F}"/>
              </a:ext>
            </a:extLst>
          </p:cNvPr>
          <p:cNvSpPr txBox="1"/>
          <p:nvPr/>
        </p:nvSpPr>
        <p:spPr>
          <a:xfrm>
            <a:off x="378180" y="1175530"/>
            <a:ext cx="111163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学习过程中如果遇到通用的问题，可访问</a:t>
            </a:r>
            <a:r>
              <a:rPr lang="en-US" altLang="zh-CN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ChatGPT</a:t>
            </a:r>
            <a:r>
              <a:rPr lang="zh-CN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，点击下方：</a:t>
            </a:r>
            <a:endParaRPr lang="zh-CN" altLang="en-US" sz="28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2CD3221-43E1-A209-22CC-BE25A3301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521" y="2499619"/>
            <a:ext cx="7962958" cy="3600476"/>
          </a:xfrm>
          <a:prstGeom prst="rect">
            <a:avLst/>
          </a:prstGeom>
        </p:spPr>
      </p:pic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3F8DA367-DFB0-27D1-5B53-BBEB939BB62C}"/>
              </a:ext>
            </a:extLst>
          </p:cNvPr>
          <p:cNvCxnSpPr>
            <a:cxnSpLocks/>
          </p:cNvCxnSpPr>
          <p:nvPr/>
        </p:nvCxnSpPr>
        <p:spPr>
          <a:xfrm>
            <a:off x="2018420" y="4953000"/>
            <a:ext cx="559318" cy="306977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79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8BA1ED-02D4-5D54-0BA6-51F036037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01" y="136525"/>
            <a:ext cx="9691277" cy="595630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从代码托管平台下载</a:t>
            </a:r>
            <a:r>
              <a:rPr lang="en-US" altLang="zh-CN"/>
              <a:t>hepai-tutorials</a:t>
            </a:r>
            <a:r>
              <a:rPr lang="zh-CN" altLang="en-US"/>
              <a:t>代码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B8215FF-1001-9A4D-CDAC-2E386D9C58D7}"/>
              </a:ext>
            </a:extLst>
          </p:cNvPr>
          <p:cNvSpPr txBox="1"/>
          <p:nvPr/>
        </p:nvSpPr>
        <p:spPr>
          <a:xfrm>
            <a:off x="646901" y="1284319"/>
            <a:ext cx="110748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终端输入：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git clone https://code.ihep.ac.cn/hepai/hepai-tutorials.git 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126EDF8-C08F-D054-C772-D10419C19DE8}"/>
              </a:ext>
            </a:extLst>
          </p:cNvPr>
          <p:cNvSpPr txBox="1"/>
          <p:nvPr/>
        </p:nvSpPr>
        <p:spPr>
          <a:xfrm>
            <a:off x="646901" y="1994068"/>
            <a:ext cx="110748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cd hepaia-tutorials  # 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进入目录</a:t>
            </a:r>
            <a:endParaRPr lang="en-US" altLang="zh-CN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ls  # 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查看文件和目录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endParaRPr lang="en-US" altLang="zh-CN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B6E049A-D50A-8C6B-4BBC-9067086829CB}"/>
              </a:ext>
            </a:extLst>
          </p:cNvPr>
          <p:cNvSpPr txBox="1"/>
          <p:nvPr/>
        </p:nvSpPr>
        <p:spPr>
          <a:xfrm>
            <a:off x="558582" y="3807300"/>
            <a:ext cx="1107483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basic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：基础的列出模型、请求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ChatGPT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的代码。</a:t>
            </a:r>
            <a:endParaRPr lang="en-US" altLang="zh-CN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bstro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：使用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ChatGPT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进行天体物理文本信息提取的代码。</a:t>
            </a:r>
            <a:endParaRPr lang="en-US" altLang="zh-CN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sam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：使用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SAM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大模型进行任意图像分割的代码。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nn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：神经网络</a:t>
            </a:r>
            <a:endParaRPr lang="en-US" altLang="zh-CN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523DEA4-5A91-6005-EC9B-A62F3F8E8D40}"/>
              </a:ext>
            </a:extLst>
          </p:cNvPr>
          <p:cNvSpPr txBox="1"/>
          <p:nvPr/>
        </p:nvSpPr>
        <p:spPr>
          <a:xfrm>
            <a:off x="646901" y="5376960"/>
            <a:ext cx="110748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执行代码：</a:t>
            </a:r>
            <a:endParaRPr lang="en-US" altLang="zh-CN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cd basic </a:t>
            </a:r>
          </a:p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Python list_model.py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C41C117-DB2D-F4B8-8B0B-01A3E9CAE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349" y="3030735"/>
            <a:ext cx="8442616" cy="56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04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8BA1ED-02D4-5D54-0BA6-51F036037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01" y="136525"/>
            <a:ext cx="9691277" cy="595630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拷贝集群中的环境变量</a:t>
            </a: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6320208-8727-8EC0-41CA-142F017C271F}"/>
              </a:ext>
            </a:extLst>
          </p:cNvPr>
          <p:cNvSpPr txBox="1"/>
          <p:nvPr/>
        </p:nvSpPr>
        <p:spPr>
          <a:xfrm>
            <a:off x="378180" y="1175530"/>
            <a:ext cx="111163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拷贝：</a:t>
            </a:r>
            <a:r>
              <a:rPr lang="en-US" altLang="zh-CN" sz="2400" b="0" i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cp /home/lhaaso/sch/sch001/hepai_env.sh </a:t>
            </a:r>
            <a:r>
              <a:rPr lang="en-US" altLang="zh-CN" sz="240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</a:p>
          <a:p>
            <a:endParaRPr lang="zh-CN" altLang="en-US" sz="24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AF0F81B-0631-17F4-E046-03A2E2A5B6C8}"/>
              </a:ext>
            </a:extLst>
          </p:cNvPr>
          <p:cNvSpPr txBox="1"/>
          <p:nvPr/>
        </p:nvSpPr>
        <p:spPr>
          <a:xfrm>
            <a:off x="378180" y="1883416"/>
            <a:ext cx="95913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激活环境变量：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source ~/hepai_env.sh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6A8F577-E0A9-0396-AD8E-065550B072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1589" y="1848755"/>
            <a:ext cx="3097150" cy="46669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27AF5212-826E-51D0-091C-0A313D42D5CF}"/>
              </a:ext>
            </a:extLst>
          </p:cNvPr>
          <p:cNvSpPr txBox="1"/>
          <p:nvPr/>
        </p:nvSpPr>
        <p:spPr>
          <a:xfrm>
            <a:off x="6434992" y="1682826"/>
            <a:ext cx="150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激活后</a:t>
            </a:r>
            <a:endParaRPr lang="en-US" altLang="zh-CN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8BAEF401-B6C6-10CC-78B4-F90E1A3850E5}"/>
              </a:ext>
            </a:extLst>
          </p:cNvPr>
          <p:cNvCxnSpPr/>
          <p:nvPr/>
        </p:nvCxnSpPr>
        <p:spPr>
          <a:xfrm>
            <a:off x="6392093" y="2122957"/>
            <a:ext cx="107618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387AE341-03B1-2A9B-3999-3E4B8B4B8CB6}"/>
              </a:ext>
            </a:extLst>
          </p:cNvPr>
          <p:cNvSpPr txBox="1"/>
          <p:nvPr/>
        </p:nvSpPr>
        <p:spPr>
          <a:xfrm>
            <a:off x="378180" y="2956365"/>
            <a:ext cx="74334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查看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python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版本：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python –V</a:t>
            </a:r>
          </a:p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查看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python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已安装的库：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pip list</a:t>
            </a:r>
          </a:p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安装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python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库：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pip install &lt;PACKAGE NAME&gt;</a:t>
            </a:r>
          </a:p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		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conda install &lt;PACKAGE NAME&gt;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102B563-F541-61E0-C87E-6B944027FC3D}"/>
              </a:ext>
            </a:extLst>
          </p:cNvPr>
          <p:cNvSpPr txBox="1"/>
          <p:nvPr/>
        </p:nvSpPr>
        <p:spPr>
          <a:xfrm>
            <a:off x="7963182" y="3695029"/>
            <a:ext cx="47499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例如：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pip install hepai</a:t>
            </a:r>
          </a:p>
        </p:txBody>
      </p:sp>
    </p:spTree>
    <p:extLst>
      <p:ext uri="{BB962C8B-B14F-4D97-AF65-F5344CB8AC3E}">
        <p14:creationId xmlns:p14="http://schemas.microsoft.com/office/powerpoint/2010/main" val="2524902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8BA1ED-02D4-5D54-0BA6-51F036037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01" y="136525"/>
            <a:ext cx="9691277" cy="595630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从代码托管仓库下载</a:t>
            </a:r>
            <a:r>
              <a:rPr lang="en-US" altLang="zh-CN"/>
              <a:t>hepai-tutorials</a:t>
            </a:r>
            <a:r>
              <a:rPr lang="zh-CN" altLang="en-US"/>
              <a:t>代码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B8215FF-1001-9A4D-CDAC-2E386D9C58D7}"/>
              </a:ext>
            </a:extLst>
          </p:cNvPr>
          <p:cNvSpPr txBox="1"/>
          <p:nvPr/>
        </p:nvSpPr>
        <p:spPr>
          <a:xfrm>
            <a:off x="646901" y="1284319"/>
            <a:ext cx="7433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报错处理：</a:t>
            </a:r>
            <a:endParaRPr lang="en-US" altLang="zh-CN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6D95F33-B0D8-D394-EFB4-C523C12A5A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591" y="1851792"/>
            <a:ext cx="10806266" cy="1039453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DF25E8E8-6B86-0A2F-F3BA-7C65EAC49BFE}"/>
              </a:ext>
            </a:extLst>
          </p:cNvPr>
          <p:cNvSpPr txBox="1"/>
          <p:nvPr/>
        </p:nvSpPr>
        <p:spPr>
          <a:xfrm>
            <a:off x="759590" y="3179885"/>
            <a:ext cx="105963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报错原因：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HEPAI_API_KEY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未正确配置。</a:t>
            </a:r>
            <a:b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解决方法：查看前述设置环境变量方法，</a:t>
            </a:r>
            <a:endParaRPr lang="en-US" altLang="zh-CN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或临时配置：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export HEPAI_API_KEY=&lt;YOUR API KEY&gt;</a:t>
            </a:r>
          </a:p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注意：尽量不要将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API-KEY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直接写在代码里，以防泄露。</a:t>
            </a:r>
          </a:p>
        </p:txBody>
      </p:sp>
    </p:spTree>
    <p:extLst>
      <p:ext uri="{BB962C8B-B14F-4D97-AF65-F5344CB8AC3E}">
        <p14:creationId xmlns:p14="http://schemas.microsoft.com/office/powerpoint/2010/main" val="187283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8BA1ED-02D4-5D54-0BA6-51F036037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01" y="136525"/>
            <a:ext cx="9691277" cy="595630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代码解释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B8215FF-1001-9A4D-CDAC-2E386D9C58D7}"/>
              </a:ext>
            </a:extLst>
          </p:cNvPr>
          <p:cNvSpPr txBox="1"/>
          <p:nvPr/>
        </p:nvSpPr>
        <p:spPr>
          <a:xfrm>
            <a:off x="646901" y="1284319"/>
            <a:ext cx="7433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List_models.py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E6708B8-CCD9-55E2-5145-43D4B040F8C8}"/>
              </a:ext>
            </a:extLst>
          </p:cNvPr>
          <p:cNvSpPr txBox="1"/>
          <p:nvPr/>
        </p:nvSpPr>
        <p:spPr>
          <a:xfrm>
            <a:off x="732130" y="2023187"/>
            <a:ext cx="794160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sz="2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os</a:t>
            </a:r>
            <a:endParaRPr lang="en-US" altLang="zh-CN" sz="2400" b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2400" b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sz="2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hai</a:t>
            </a:r>
            <a:endParaRPr lang="en-US" altLang="zh-CN" sz="2400" b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2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hai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altLang="zh-CN" sz="2400" b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api_key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altLang="zh-CN" sz="2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os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altLang="zh-CN" sz="2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getenv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sz="2400" b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'HEPAI_API_KEY'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sz="2400" b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models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altLang="zh-CN" sz="2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hai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altLang="zh-CN" sz="2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Model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altLang="zh-CN" sz="2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list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</a:p>
          <a:p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sz="2400" b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refresh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sz="2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sz="2400" b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return_all_info=True</a:t>
            </a:r>
            <a:endParaRPr lang="en-US" altLang="zh-CN" sz="2400" b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)  </a:t>
            </a:r>
            <a:r>
              <a:rPr lang="en-US" altLang="zh-CN" sz="2400" b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</a:t>
            </a:r>
            <a:r>
              <a:rPr lang="zh-CN" altLang="en-US" sz="2400" b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列出所有可用模型</a:t>
            </a:r>
            <a:endParaRPr lang="zh-CN" altLang="en-US" sz="2400" b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br>
              <a:rPr lang="zh-CN" altLang="en-US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sz="2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sz="2400" b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models</a:t>
            </a:r>
            <a:r>
              <a:rPr lang="en-US" altLang="zh-CN" sz="2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27292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">
      <a:majorFont>
        <a:latin typeface="等线 Light"/>
        <a:ea typeface="等线 Light"/>
        <a:cs typeface=""/>
      </a:majorFont>
      <a:minorFont>
        <a:latin typeface="等线"/>
        <a:ea typeface="等线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20272</TotalTime>
  <Words>546</Words>
  <Application>Microsoft Office PowerPoint</Application>
  <PresentationFormat>宽屏</PresentationFormat>
  <Paragraphs>77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等线</vt:lpstr>
      <vt:lpstr>等线 Light</vt:lpstr>
      <vt:lpstr>Microsoft YaHei</vt:lpstr>
      <vt:lpstr>Microsoft YaHei</vt:lpstr>
      <vt:lpstr>Arial</vt:lpstr>
      <vt:lpstr>Calibri</vt:lpstr>
      <vt:lpstr>Consolas</vt:lpstr>
      <vt:lpstr>Rockwell Extra Bold</vt:lpstr>
      <vt:lpstr>Times New Roman</vt:lpstr>
      <vt:lpstr>Office 主题​​</vt:lpstr>
      <vt:lpstr>AI上机实操</vt:lpstr>
      <vt:lpstr>目录</vt:lpstr>
      <vt:lpstr>获取API-KEY</vt:lpstr>
      <vt:lpstr>设置环境变量</vt:lpstr>
      <vt:lpstr>通过网页访问ChatGPT</vt:lpstr>
      <vt:lpstr>从代码托管平台下载hepai-tutorials代码</vt:lpstr>
      <vt:lpstr>拷贝集群中的环境变量</vt:lpstr>
      <vt:lpstr>从代码托管仓库下载hepai-tutorials代码</vt:lpstr>
      <vt:lpstr>代码解释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 正德</dc:creator>
  <cp:lastModifiedBy>Zhang Zhengde</cp:lastModifiedBy>
  <cp:revision>1457</cp:revision>
  <dcterms:created xsi:type="dcterms:W3CDTF">2023-04-02T12:20:38Z</dcterms:created>
  <dcterms:modified xsi:type="dcterms:W3CDTF">2023-08-17T08:42:51Z</dcterms:modified>
</cp:coreProperties>
</file>