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8" r:id="rId2"/>
    <p:sldId id="291" r:id="rId3"/>
    <p:sldId id="293" r:id="rId4"/>
    <p:sldId id="295" r:id="rId5"/>
    <p:sldId id="298" r:id="rId6"/>
    <p:sldId id="299" r:id="rId7"/>
    <p:sldId id="300" r:id="rId8"/>
    <p:sldId id="302" r:id="rId9"/>
    <p:sldId id="303" r:id="rId10"/>
    <p:sldId id="304" r:id="rId11"/>
    <p:sldId id="305" r:id="rId12"/>
    <p:sldId id="306" r:id="rId13"/>
    <p:sldId id="312" r:id="rId14"/>
    <p:sldId id="307" r:id="rId15"/>
    <p:sldId id="273" r:id="rId16"/>
    <p:sldId id="313" r:id="rId17"/>
    <p:sldId id="314" r:id="rId18"/>
  </p:sldIdLst>
  <p:sldSz cx="12192000" cy="6858000"/>
  <p:notesSz cx="6858000" cy="9144000"/>
  <p:defaultTextStyle>
    <a:defPPr>
      <a:defRPr lang="zh-CN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32">
          <p15:clr>
            <a:srgbClr val="A4A3A4"/>
          </p15:clr>
        </p15:guide>
        <p15:guide id="3" orient="horz" pos="4088">
          <p15:clr>
            <a:srgbClr val="A4A3A4"/>
          </p15:clr>
        </p15:guide>
        <p15:guide id="4" pos="3840">
          <p15:clr>
            <a:srgbClr val="A4A3A4"/>
          </p15:clr>
        </p15:guide>
        <p15:guide id="5" pos="5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  <a:srgbClr val="E73A1C"/>
    <a:srgbClr val="F2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57" autoAdjust="0"/>
    <p:restoredTop sz="73741"/>
  </p:normalViewPr>
  <p:slideViewPr>
    <p:cSldViewPr snapToGrid="0" snapToObjects="1">
      <p:cViewPr varScale="1">
        <p:scale>
          <a:sx n="92" d="100"/>
          <a:sy n="92" d="100"/>
        </p:scale>
        <p:origin x="1568" y="192"/>
      </p:cViewPr>
      <p:guideLst>
        <p:guide orient="horz" pos="2160"/>
        <p:guide orient="horz" pos="232"/>
        <p:guide orient="horz" pos="4088"/>
        <p:guide pos="3840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7EFFF-A164-AF49-8F4B-14850E489755}" type="datetimeFigureOut">
              <a:rPr kumimoji="1" lang="zh-CN" altLang="en-US" smtClean="0"/>
              <a:t>2023/10/27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083F0-CFCE-5943-9431-BE18F1B5D95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2166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83F0-CFCE-5943-9431-BE18F1B5D954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8050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预祝河南大学物理学科取得更大的成绩</a:t>
            </a:r>
            <a:r>
              <a:rPr lang="zh-CN" altLang="en-US" sz="1200" b="1" dirty="0">
                <a:highlight>
                  <a:srgbClr val="FFFF00"/>
                </a:highlight>
              </a:rPr>
              <a:t>！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83F0-CFCE-5943-9431-BE18F1B5D954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0471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447955" y="4458724"/>
            <a:ext cx="32960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8965"/>
            <a:r>
              <a:rPr kumimoji="1" lang="zh-CN" altLang="en-US" sz="1335" dirty="0">
                <a:solidFill>
                  <a:srgbClr val="000000"/>
                </a:solidFill>
                <a:latin typeface="Century Gothic" panose="020B0502020202020204"/>
                <a:ea typeface="微软雅黑" panose="020B0503020204020204" charset="-122"/>
              </a:rPr>
              <a:t>点击</a:t>
            </a:r>
            <a:r>
              <a:rPr kumimoji="1" lang="en-US" altLang="zh-CN" sz="1335" dirty="0">
                <a:solidFill>
                  <a:srgbClr val="000000"/>
                </a:solidFill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Logo</a:t>
            </a:r>
            <a:r>
              <a:rPr kumimoji="1" lang="zh-CN" altLang="en-US" sz="1335" dirty="0">
                <a:solidFill>
                  <a:srgbClr val="000000"/>
                </a:solidFill>
                <a:latin typeface="Century Gothic" panose="020B0502020202020204"/>
                <a:ea typeface="微软雅黑" panose="020B0503020204020204" charset="-122"/>
              </a:rPr>
              <a:t>获取更多优质模板（放映模式）</a:t>
            </a:r>
          </a:p>
        </p:txBody>
      </p:sp>
      <p:pic>
        <p:nvPicPr>
          <p:cNvPr id="4" name="图片 3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27832"/>
            <a:ext cx="3048000" cy="402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A68923-8806-4971-BE36-4DA05D837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1ACFE54-EF8D-415D-9205-B43EC036A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3DAC1B-D39D-4B92-B45D-F39B134BE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61928-B35C-425D-9A0C-E8775ABE9C4B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33B449-8718-4BD0-BD94-A3E296910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D3A044-7BC9-4C6D-95EA-4472366F9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91CF-6BBC-44DA-9924-66298F41DA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00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61489" t="25058" r="12143" b="25081"/>
          <a:stretch>
            <a:fillRect/>
          </a:stretch>
        </p:blipFill>
        <p:spPr>
          <a:xfrm>
            <a:off x="3882314" y="1181451"/>
            <a:ext cx="4495104" cy="4495104"/>
          </a:xfrm>
          <a:prstGeom prst="ellipse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t="22049" r="54675" b="21936"/>
          <a:stretch>
            <a:fillRect/>
          </a:stretch>
        </p:blipFill>
        <p:spPr>
          <a:xfrm>
            <a:off x="952455" y="-12701"/>
            <a:ext cx="10492980" cy="68580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t="15838" r="78197" b="16675"/>
          <a:stretch>
            <a:fillRect/>
          </a:stretch>
        </p:blipFill>
        <p:spPr>
          <a:xfrm>
            <a:off x="8015258" y="-12700"/>
            <a:ext cx="418944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t="15838" r="78197" b="16675"/>
          <a:stretch>
            <a:fillRect/>
          </a:stretch>
        </p:blipFill>
        <p:spPr>
          <a:xfrm flipH="1">
            <a:off x="0" y="-12700"/>
            <a:ext cx="418944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54115" t="20375" r="25555" b="20378"/>
          <a:stretch>
            <a:fillRect/>
          </a:stretch>
        </p:blipFill>
        <p:spPr>
          <a:xfrm>
            <a:off x="7739212" y="-4813"/>
            <a:ext cx="4452788" cy="68628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659004" y="258233"/>
            <a:ext cx="4868117" cy="529569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anchor="ctr"/>
          <a:lstStyle>
            <a:lvl1pPr marL="0" indent="0" algn="l">
              <a:buNone/>
              <a:defRPr sz="2400" b="1"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sp>
        <p:nvSpPr>
          <p:cNvPr id="3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1386592" y="171547"/>
            <a:ext cx="805408" cy="616255"/>
          </a:xfrm>
          <a:prstGeom prst="rect">
            <a:avLst/>
          </a:prstGeom>
          <a:solidFill>
            <a:schemeClr val="tx1"/>
          </a:solidFill>
        </p:spPr>
        <p:txBody>
          <a:bodyPr vert="horz" anchor="ctr"/>
          <a:lstStyle>
            <a:lvl1pPr marL="0" indent="0" algn="ctr">
              <a:buNone/>
              <a:defRPr sz="2400" b="1">
                <a:solidFill>
                  <a:srgbClr val="FFFFFF"/>
                </a:solidFill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/>
              <a:t>01</a:t>
            </a:r>
            <a:endParaRPr kumimoji="1" lang="zh-CN" altLang="en-US" dirty="0"/>
          </a:p>
        </p:txBody>
      </p:sp>
      <p:sp>
        <p:nvSpPr>
          <p:cNvPr id="4" name="图片占位符 8"/>
          <p:cNvSpPr>
            <a:spLocks noGrp="1"/>
          </p:cNvSpPr>
          <p:nvPr>
            <p:ph type="pic" sz="quarter" idx="14" hasCustomPrompt="1"/>
          </p:nvPr>
        </p:nvSpPr>
        <p:spPr>
          <a:xfrm>
            <a:off x="376768" y="5989475"/>
            <a:ext cx="1960033" cy="5334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1"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defRPr>
            </a:lvl1pPr>
          </a:lstStyle>
          <a:p>
            <a:r>
              <a:rPr kumimoji="1" lang="en-US" altLang="zh-CN" sz="1600" b="1" dirty="0"/>
              <a:t>LOGO&amp;PIC</a:t>
            </a:r>
            <a:r>
              <a:rPr kumimoji="1" lang="zh-CN" altLang="en-US" sz="1600" b="1" dirty="0"/>
              <a:t> </a:t>
            </a:r>
            <a:r>
              <a:rPr kumimoji="1" lang="en-US" altLang="zh-CN" sz="1600" b="1" dirty="0"/>
              <a:t>HERE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背景图片素材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lang="zh-CN" altLang="en-US" sz="1800" dirty="0">
                <a:solidFill>
                  <a:srgbClr val="FFFFFF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896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字体使用 </a:t>
            </a:r>
            <a:endParaRPr lang="en-US" altLang="zh-CN" sz="1400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行距</a:t>
            </a:r>
            <a:endParaRPr lang="en-US" altLang="zh-CN" sz="1400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背景图片出处</a:t>
            </a:r>
          </a:p>
          <a:p>
            <a:pPr defTabSz="608965">
              <a:lnSpc>
                <a:spcPct val="130000"/>
              </a:lnSpc>
            </a:pPr>
            <a:endParaRPr lang="zh-CN" altLang="en-US" sz="1400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zh-CN" altLang="en-US" sz="1400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声明</a:t>
            </a:r>
            <a:endParaRPr lang="en-US" altLang="zh-CN" sz="1400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4239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英文 </a:t>
            </a:r>
            <a:r>
              <a:rPr lang="en-US" altLang="zh-CN" sz="1400" dirty="0">
                <a:solidFill>
                  <a:srgbClr val="FFFFFF"/>
                </a:solidFill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Segoe UI</a:t>
            </a:r>
            <a:endParaRPr lang="zh-CN" altLang="en-US" sz="1400" dirty="0">
              <a:solidFill>
                <a:srgbClr val="FFFFFF"/>
              </a:solidFill>
              <a:latin typeface="Segoe UI Light" panose="020B0502040204020203" charset="0"/>
              <a:ea typeface="Segoe UI Light" panose="020B0502040204020203" charset="0"/>
              <a:cs typeface="Segoe UI Light" panose="020B0502040204020203" charset="0"/>
            </a:endParaRPr>
          </a:p>
          <a:p>
            <a:pPr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中文 微软雅黑</a:t>
            </a:r>
            <a:endParaRPr lang="en-US" altLang="zh-CN" sz="1400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正文 </a:t>
            </a:r>
            <a:r>
              <a:rPr lang="en-US" altLang="zh-CN" sz="1400" dirty="0">
                <a:solidFill>
                  <a:srgbClr val="FFFFFF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1.3</a:t>
            </a:r>
          </a:p>
          <a:p>
            <a:pPr defTabSz="60896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r>
              <a:rPr lang="en-US" altLang="zh-CN" sz="1400" dirty="0" err="1">
                <a:solidFill>
                  <a:srgbClr val="FFFFFF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cn.bing.com</a:t>
            </a:r>
            <a:endParaRPr lang="zh-CN" altLang="en-US" sz="1400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zh-CN" altLang="en-US" sz="1400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zh-CN" altLang="en-US" sz="1400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rPr>
              <a:t>本网站所提供的任何信息内容（包括但不限于 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PPT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rPr>
              <a:t>模板、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Word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rPr>
              <a:t>文档、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Excel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rPr>
              <a:t>图表、图片素材等）均受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rPr>
              <a:t>《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rPr>
              <a:t>中华人民共和国著作权法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rPr>
              <a:t>》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rPr>
              <a:t>、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rPr>
              <a:t>《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rPr>
              <a:t>信息网络传播权保护条例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rPr>
              <a:t>》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rPr>
              <a:t>(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rPr>
              <a:t>包括图片或图表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rPr>
              <a:t>)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kumimoji="1" lang="en-US" altLang="zh-CN" sz="1000" dirty="0">
                <a:solidFill>
                  <a:prstClr val="white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OfficePLUS</a:t>
            </a:r>
            <a:endParaRPr lang="zh-CN" altLang="en-US" sz="1000" dirty="0">
              <a:solidFill>
                <a:prstClr val="white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hyperlink" Target="file:///item/&#22269;&#23478;&#21382;&#21490;&#25991;&#21270;&#21517;&#22478;/6412721%3ffromModule=lemma_inlink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8D8D9C0D-8626-76C3-A90D-7C40A1046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65"/>
            <a:ext cx="12192000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87DE39E8-A59F-4828-424A-4B1669065D6E}"/>
              </a:ext>
            </a:extLst>
          </p:cNvPr>
          <p:cNvSpPr/>
          <p:nvPr/>
        </p:nvSpPr>
        <p:spPr>
          <a:xfrm>
            <a:off x="-2889698" y="1751750"/>
            <a:ext cx="19011899" cy="10212499"/>
          </a:xfrm>
          <a:prstGeom prst="rect">
            <a:avLst/>
          </a:prstGeom>
          <a:solidFill>
            <a:schemeClr val="bg1">
              <a:alpha val="97000"/>
            </a:schemeClr>
          </a:solidFill>
          <a:effectLst>
            <a:softEdge rad="1155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4412DC1-9F00-59DE-B913-91EE6D729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95402" y="1420095"/>
            <a:ext cx="12982805" cy="909267"/>
          </a:xfrm>
        </p:spPr>
        <p:txBody>
          <a:bodyPr>
            <a:noAutofit/>
          </a:bodyPr>
          <a:lstStyle/>
          <a:p>
            <a:r>
              <a:rPr lang="zh-CN" altLang="en-US" b="1" dirty="0">
                <a:ln w="317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由文艺黑" panose="00020600040101010101" pitchFamily="18" charset="-122"/>
                <a:ea typeface="字由文艺黑" panose="00020600040101010101" pitchFamily="18" charset="-122"/>
              </a:rPr>
              <a:t>第八届手征有效场论研讨会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A657662-F0B8-B4CF-A35B-01B3DE95A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0590" y="5377721"/>
            <a:ext cx="9144000" cy="1003434"/>
          </a:xfrm>
        </p:spPr>
        <p:txBody>
          <a:bodyPr/>
          <a:lstStyle/>
          <a:p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承办单位：河南大学物理与电子学院、郑州大学物理学院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4B330D1-0134-8945-C5A7-A5628E29EDF9}"/>
              </a:ext>
            </a:extLst>
          </p:cNvPr>
          <p:cNvSpPr txBox="1"/>
          <p:nvPr/>
        </p:nvSpPr>
        <p:spPr>
          <a:xfrm>
            <a:off x="9628074" y="5706932"/>
            <a:ext cx="243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2023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</a:rPr>
              <a:t>年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10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</a:rPr>
              <a:t>月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27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</a:rPr>
              <a:t>日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-30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</a:rPr>
              <a:t>日</a:t>
            </a:r>
            <a:endParaRPr lang="en-US" altLang="zh-CN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CN" altLang="en-US" dirty="0">
                <a:solidFill>
                  <a:schemeClr val="tx2">
                    <a:lumMod val="75000"/>
                  </a:schemeClr>
                </a:solidFill>
              </a:rPr>
              <a:t>开封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·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</a:rPr>
              <a:t>河南大学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A1D2C64-1376-650B-7150-C1E93CF80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589" y="3668050"/>
            <a:ext cx="826126" cy="826126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2D96B74C-7DD2-69A9-92E3-24757D6A7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5862" y="4102416"/>
            <a:ext cx="1313982" cy="884252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A3687CD4-A546-B0F6-9762-F28DD79D5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38" y="3629544"/>
            <a:ext cx="930590" cy="930590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80A69BCE-8C99-3534-C8AE-F53C10499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19" y="3653708"/>
            <a:ext cx="826126" cy="826126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46C349F4-8C07-92C4-48D6-A2CB9B2B15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42" y="3617384"/>
            <a:ext cx="868182" cy="868182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42A85356-3819-C8BD-746F-722FA59806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1465" y="3564885"/>
            <a:ext cx="973180" cy="973180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46DB79FF-0EB8-4094-DF75-0D4ABA829D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010" y="3627926"/>
            <a:ext cx="870424" cy="870424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A9780867-6220-2547-26EB-E832B86E46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617" y="3627798"/>
            <a:ext cx="870424" cy="870424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A00FD7EF-107E-405C-ECA4-FFB317A16FC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1032" b="-1"/>
          <a:stretch/>
        </p:blipFill>
        <p:spPr>
          <a:xfrm>
            <a:off x="10066728" y="4081113"/>
            <a:ext cx="944578" cy="971978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60C6B51-497E-C883-0EE7-096A204E34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35" y="4138084"/>
            <a:ext cx="835474" cy="835474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34002E65-AAA5-D1FD-F039-3A5FDACCD4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80" y="4109955"/>
            <a:ext cx="862570" cy="862570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2DDFF302-6180-E72B-ACBF-DAC53148BA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00" y="4130438"/>
            <a:ext cx="856778" cy="856778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7BCC406C-0C23-574F-24D4-BC852E1C72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107" y="4159392"/>
            <a:ext cx="835474" cy="835474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98AB414-E3FC-1882-6618-CD94F428DDE8}"/>
              </a:ext>
            </a:extLst>
          </p:cNvPr>
          <p:cNvCxnSpPr>
            <a:cxnSpLocks/>
          </p:cNvCxnSpPr>
          <p:nvPr/>
        </p:nvCxnSpPr>
        <p:spPr>
          <a:xfrm>
            <a:off x="9628074" y="5811573"/>
            <a:ext cx="0" cy="4737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A6FEF7C7-7524-9AE0-9348-DBAECD2E025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07090" y="5823023"/>
            <a:ext cx="640625" cy="6017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713EC68-792E-7F95-CA33-A3D4FDB52B5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96208" y="5831660"/>
            <a:ext cx="615797" cy="59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93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48" y="1353115"/>
            <a:ext cx="4506551" cy="3473221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65AFA579-B396-4847-9CF1-A66B6DF1CDF6}"/>
              </a:ext>
            </a:extLst>
          </p:cNvPr>
          <p:cNvSpPr txBox="1">
            <a:spLocks/>
          </p:cNvSpPr>
          <p:nvPr/>
        </p:nvSpPr>
        <p:spPr>
          <a:xfrm>
            <a:off x="1361012" y="1845969"/>
            <a:ext cx="2514022" cy="2487512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Chiral EFT- 2016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10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28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-11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日，桂林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6196973-260A-D140-BFE2-978F4C61D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220" y="925298"/>
            <a:ext cx="7188199" cy="4798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57429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449" y="1528727"/>
            <a:ext cx="4506551" cy="3473221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65AFA579-B396-4847-9CF1-A66B6DF1CDF6}"/>
              </a:ext>
            </a:extLst>
          </p:cNvPr>
          <p:cNvSpPr txBox="1">
            <a:spLocks/>
          </p:cNvSpPr>
          <p:nvPr/>
        </p:nvSpPr>
        <p:spPr>
          <a:xfrm>
            <a:off x="8663545" y="2015520"/>
            <a:ext cx="2514022" cy="2487512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Chiral EFT-2017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10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13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-10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17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日，西安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5225D79-D29E-464E-84F2-49FF2D76F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54" y="970779"/>
            <a:ext cx="7827509" cy="4031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01891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48" y="1353115"/>
            <a:ext cx="4506551" cy="3473221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65AFA579-B396-4847-9CF1-A66B6DF1CDF6}"/>
              </a:ext>
            </a:extLst>
          </p:cNvPr>
          <p:cNvSpPr txBox="1">
            <a:spLocks/>
          </p:cNvSpPr>
          <p:nvPr/>
        </p:nvSpPr>
        <p:spPr>
          <a:xfrm>
            <a:off x="1361012" y="1845969"/>
            <a:ext cx="2514022" cy="2487512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Chiral EFT- 2018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8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28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-9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日，长春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230496E-F654-9045-A934-B5CBBC320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753" y="874719"/>
            <a:ext cx="7786438" cy="3951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3843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32D96F-F21C-5E43-A5D8-F5F82ADD1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6" y="1637888"/>
            <a:ext cx="8416530" cy="3607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8949" y="1637888"/>
            <a:ext cx="4506551" cy="3473221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65AFA579-B396-4847-9CF1-A66B6DF1CDF6}"/>
              </a:ext>
            </a:extLst>
          </p:cNvPr>
          <p:cNvSpPr txBox="1">
            <a:spLocks/>
          </p:cNvSpPr>
          <p:nvPr/>
        </p:nvSpPr>
        <p:spPr>
          <a:xfrm>
            <a:off x="8573267" y="2009471"/>
            <a:ext cx="2514022" cy="2487512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Chiral EFT- 2019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11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-11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日，杭州</a:t>
            </a:r>
          </a:p>
        </p:txBody>
      </p:sp>
    </p:spTree>
    <p:extLst>
      <p:ext uri="{BB962C8B-B14F-4D97-AF65-F5344CB8AC3E}">
        <p14:creationId xmlns:p14="http://schemas.microsoft.com/office/powerpoint/2010/main" val="2076692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48" y="1353115"/>
            <a:ext cx="4506551" cy="34732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20A2D3F-6CD8-4F2F-A366-B02E1F502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8" y="54594"/>
            <a:ext cx="11452549" cy="6736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2079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内容占位符 2">
            <a:extLst>
              <a:ext uri="{FF2B5EF4-FFF2-40B4-BE49-F238E27FC236}">
                <a16:creationId xmlns:a16="http://schemas.microsoft.com/office/drawing/2014/main" id="{51ACB862-DBF8-4F2F-AB4F-CD6CA254801B}"/>
              </a:ext>
            </a:extLst>
          </p:cNvPr>
          <p:cNvSpPr txBox="1">
            <a:spLocks/>
          </p:cNvSpPr>
          <p:nvPr/>
        </p:nvSpPr>
        <p:spPr>
          <a:xfrm>
            <a:off x="6481187" y="708409"/>
            <a:ext cx="4995466" cy="52445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：：：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8FFD19-F2D2-91F5-E3DF-57FE43DCB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57" y="0"/>
            <a:ext cx="6093904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10C1677-4991-1577-6201-5BE733E9F1BC}"/>
              </a:ext>
            </a:extLst>
          </p:cNvPr>
          <p:cNvSpPr txBox="1"/>
          <p:nvPr/>
        </p:nvSpPr>
        <p:spPr>
          <a:xfrm>
            <a:off x="6548388" y="2967335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rgbClr val="0432FF"/>
                </a:solidFill>
              </a:rPr>
              <a:t>强大的顾问委员会、组织委员会团队</a:t>
            </a:r>
            <a:endParaRPr kumimoji="1" lang="en-US" altLang="zh-CN" sz="2400" b="1" dirty="0">
              <a:solidFill>
                <a:srgbClr val="0432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716222C2-CECA-5503-CD24-C2A57223BCB3}"/>
              </a:ext>
            </a:extLst>
          </p:cNvPr>
          <p:cNvSpPr/>
          <p:nvPr/>
        </p:nvSpPr>
        <p:spPr>
          <a:xfrm>
            <a:off x="206457" y="1066800"/>
            <a:ext cx="680234" cy="5403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7</a:t>
            </a:r>
            <a:endParaRPr kumimoji="1" lang="zh-CN" alt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76CBACA1-0D59-228F-E4B9-C81CB0190C03}"/>
              </a:ext>
            </a:extLst>
          </p:cNvPr>
          <p:cNvSpPr/>
          <p:nvPr/>
        </p:nvSpPr>
        <p:spPr>
          <a:xfrm>
            <a:off x="206135" y="3692236"/>
            <a:ext cx="680234" cy="5403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10</a:t>
            </a:r>
            <a:endParaRPr kumimoji="1"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66ADDF11-E93D-23EF-5B72-806089E9EE25}"/>
              </a:ext>
            </a:extLst>
          </p:cNvPr>
          <p:cNvSpPr/>
          <p:nvPr/>
        </p:nvSpPr>
        <p:spPr>
          <a:xfrm>
            <a:off x="206135" y="6192982"/>
            <a:ext cx="680234" cy="5403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8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04FDDE1-811B-AD43-64CE-7FAD59AD4BCA}"/>
              </a:ext>
            </a:extLst>
          </p:cNvPr>
          <p:cNvSpPr txBox="1"/>
          <p:nvPr/>
        </p:nvSpPr>
        <p:spPr>
          <a:xfrm>
            <a:off x="6051470" y="2133599"/>
            <a:ext cx="61029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rgbClr val="C00000"/>
                </a:solidFill>
              </a:rPr>
              <a:t>第八届手征有效场论研讨会</a:t>
            </a:r>
            <a:endParaRPr kumimoji="1" lang="en-US" altLang="zh-CN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0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E939F15-3760-76C7-B5FE-E93733B8C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66" y="107978"/>
            <a:ext cx="10687753" cy="510132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74EC67C-054E-2543-BE86-CE37692D3557}"/>
              </a:ext>
            </a:extLst>
          </p:cNvPr>
          <p:cNvSpPr/>
          <p:nvPr/>
        </p:nvSpPr>
        <p:spPr>
          <a:xfrm>
            <a:off x="162324" y="5209307"/>
            <a:ext cx="11867351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432FF"/>
                </a:solidFill>
                <a:effectLst/>
                <a:latin typeface="+mn-ea"/>
                <a:ea typeface="+mn-ea"/>
              </a:rPr>
              <a:t>开封</a:t>
            </a:r>
            <a:endParaRPr lang="en-US" altLang="zh-CN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432FF"/>
              </a:solidFill>
              <a:effectLst/>
              <a:latin typeface="+mn-ea"/>
              <a:ea typeface="+mn-ea"/>
            </a:endParaRPr>
          </a:p>
          <a:p>
            <a:pPr algn="ctr"/>
            <a:r>
              <a:rPr lang="zh-CN" alt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432FF"/>
                </a:solidFill>
                <a:effectLst/>
                <a:latin typeface="+mn-ea"/>
                <a:ea typeface="+mn-ea"/>
              </a:rPr>
              <a:t>首批</a:t>
            </a:r>
            <a:r>
              <a:rPr lang="zh-CN" alt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432FF"/>
                </a:solidFill>
                <a:effectLst/>
                <a:latin typeface="+mn-ea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国家历史文化名城</a:t>
            </a:r>
            <a:r>
              <a:rPr lang="zh-CN" alt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432FF"/>
                </a:solidFill>
                <a:effectLst/>
                <a:latin typeface="+mn-ea"/>
                <a:ea typeface="+mn-ea"/>
              </a:rPr>
              <a:t>，</a:t>
            </a:r>
            <a:r>
              <a:rPr lang="en-US" altLang="zh-CN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432FF"/>
                </a:solidFill>
                <a:effectLst/>
                <a:latin typeface="+mn-ea"/>
                <a:ea typeface="+mn-ea"/>
              </a:rPr>
              <a:t>4100</a:t>
            </a:r>
            <a:r>
              <a:rPr lang="zh-CN" alt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432FF"/>
                </a:solidFill>
                <a:effectLst/>
                <a:latin typeface="+mn-ea"/>
                <a:ea typeface="+mn-ea"/>
              </a:rPr>
              <a:t>余年建城史，有“八朝古都”之称</a:t>
            </a:r>
            <a:endParaRPr lang="zh-CN" alt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432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6750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57BA9470-DB6E-7251-3286-20BCBB320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87" y="3135183"/>
            <a:ext cx="11327026" cy="290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922F738-5B6F-E817-93CC-B723B90B63F1}"/>
              </a:ext>
            </a:extLst>
          </p:cNvPr>
          <p:cNvSpPr txBox="1"/>
          <p:nvPr/>
        </p:nvSpPr>
        <p:spPr>
          <a:xfrm>
            <a:off x="1203035" y="1393868"/>
            <a:ext cx="9601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热烈祝贺河南大学物理学科创建</a:t>
            </a:r>
            <a:r>
              <a:rPr lang="en-US" altLang="zh-CN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周年！</a:t>
            </a:r>
            <a:endParaRPr lang="zh-CN" alt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2122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44B144-41E1-F747-80FF-302E42BCCA26}"/>
              </a:ext>
            </a:extLst>
          </p:cNvPr>
          <p:cNvSpPr txBox="1">
            <a:spLocks/>
          </p:cNvSpPr>
          <p:nvPr/>
        </p:nvSpPr>
        <p:spPr>
          <a:xfrm>
            <a:off x="252319" y="474398"/>
            <a:ext cx="9160871" cy="497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We</a:t>
            </a:r>
            <a:r>
              <a:rPr lang="zh-CN" altLang="en-US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are</a:t>
            </a:r>
            <a:r>
              <a:rPr lang="zh-CN" altLang="en-US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entering</a:t>
            </a:r>
            <a:r>
              <a:rPr lang="zh-CN" altLang="en-US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the</a:t>
            </a:r>
            <a:r>
              <a:rPr lang="zh-CN" altLang="en-US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era</a:t>
            </a:r>
            <a:r>
              <a:rPr lang="zh-CN" altLang="en-US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of</a:t>
            </a:r>
            <a:r>
              <a:rPr lang="zh-CN" altLang="en-US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EFTs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40BB5F4-71C0-6341-ADF6-E934017891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864" y="1467593"/>
            <a:ext cx="8380133" cy="424274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BF63807-7D16-844F-BCE4-3978F6065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190" y="1818696"/>
            <a:ext cx="2696891" cy="3540535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3011389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54115" t="20375" r="25555" b="20378"/>
          <a:stretch>
            <a:fillRect/>
          </a:stretch>
        </p:blipFill>
        <p:spPr>
          <a:xfrm rot="10800000">
            <a:off x="4775" y="73911"/>
            <a:ext cx="4452788" cy="6862813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9F44B144-41E1-F747-80FF-302E42BCCA26}"/>
              </a:ext>
            </a:extLst>
          </p:cNvPr>
          <p:cNvSpPr txBox="1">
            <a:spLocks/>
          </p:cNvSpPr>
          <p:nvPr/>
        </p:nvSpPr>
        <p:spPr>
          <a:xfrm>
            <a:off x="2853853" y="552495"/>
            <a:ext cx="9160871" cy="497086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We</a:t>
            </a:r>
            <a:r>
              <a:rPr lang="zh-CN" altLang="en-US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are</a:t>
            </a:r>
            <a:r>
              <a:rPr lang="zh-CN" altLang="en-US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entering</a:t>
            </a:r>
            <a:r>
              <a:rPr lang="zh-CN" altLang="en-US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the</a:t>
            </a:r>
            <a:r>
              <a:rPr lang="zh-CN" altLang="en-US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era</a:t>
            </a:r>
            <a:r>
              <a:rPr lang="zh-CN" altLang="en-US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of</a:t>
            </a:r>
            <a:r>
              <a:rPr lang="zh-CN" altLang="en-US" sz="4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EFTs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7" name="图片 6" descr="图片包含 文字, 地图&#10;&#10;描述已自动生成">
            <a:extLst>
              <a:ext uri="{FF2B5EF4-FFF2-40B4-BE49-F238E27FC236}">
                <a16:creationId xmlns:a16="http://schemas.microsoft.com/office/drawing/2014/main" id="{9F79D853-46E5-8C46-B28E-FE5B6BE68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23" y="1369211"/>
            <a:ext cx="5716700" cy="427221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859F104-4CCF-F544-9458-6171E0A1B5EE}"/>
              </a:ext>
            </a:extLst>
          </p:cNvPr>
          <p:cNvSpPr txBox="1"/>
          <p:nvPr/>
        </p:nvSpPr>
        <p:spPr>
          <a:xfrm>
            <a:off x="6755212" y="6488668"/>
            <a:ext cx="517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b="1" dirty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U. van </a:t>
            </a:r>
            <a:r>
              <a:rPr lang="en-US" altLang="zh-CN" b="1" dirty="0" err="1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Kolck</a:t>
            </a:r>
            <a:r>
              <a:rPr lang="zh-CN" altLang="en-US" b="1" dirty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n-US" altLang="zh-CN" b="1" dirty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@</a:t>
            </a:r>
            <a:r>
              <a:rPr lang="zh-CN" altLang="en-US" b="1" dirty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n-US" altLang="zh-CN" b="1" dirty="0" err="1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Beihang</a:t>
            </a:r>
            <a:r>
              <a:rPr lang="en-US" altLang="zh-CN" b="1" dirty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,</a:t>
            </a:r>
            <a:r>
              <a:rPr lang="zh-CN" altLang="en-US" b="1" dirty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n-US" altLang="zh-CN" b="1" dirty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2019.03.28-04.04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A5660D4-47CB-7740-940C-F09D41AB6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388117"/>
            <a:ext cx="3161440" cy="2113287"/>
          </a:xfrm>
          <a:prstGeom prst="flowChartAlternateProcess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AE70B66-F536-E74E-B52E-22DC07F8DAE5}"/>
              </a:ext>
            </a:extLst>
          </p:cNvPr>
          <p:cNvSpPr/>
          <p:nvPr/>
        </p:nvSpPr>
        <p:spPr>
          <a:xfrm>
            <a:off x="9728724" y="1457972"/>
            <a:ext cx="2286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tx2"/>
                </a:solidFill>
                <a:latin typeface="Aparajita" pitchFamily="34" charset="0"/>
                <a:cs typeface="Aparajita" pitchFamily="34" charset="0"/>
              </a:rPr>
              <a:t>“Now, considering the fact that experiments can probe only </a:t>
            </a:r>
            <a:r>
              <a:rPr lang="en-US" altLang="zh-CN" dirty="0">
                <a:solidFill>
                  <a:srgbClr val="C00000"/>
                </a:solidFill>
                <a:latin typeface="Aparajita" pitchFamily="34" charset="0"/>
                <a:cs typeface="Aparajita" pitchFamily="34" charset="0"/>
              </a:rPr>
              <a:t>a limited range of energies, it seems natural to take EFT </a:t>
            </a:r>
            <a:r>
              <a:rPr lang="en-US" altLang="zh-CN" dirty="0">
                <a:solidFill>
                  <a:schemeClr val="tx2"/>
                </a:solidFill>
                <a:latin typeface="Aparajita" pitchFamily="34" charset="0"/>
                <a:cs typeface="Aparajita" pitchFamily="34" charset="0"/>
              </a:rPr>
              <a:t>as a general framework for analyzing experimental results.”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BB4840B-376C-2843-BDE1-875D76843E67}"/>
              </a:ext>
            </a:extLst>
          </p:cNvPr>
          <p:cNvSpPr/>
          <p:nvPr/>
        </p:nvSpPr>
        <p:spPr>
          <a:xfrm>
            <a:off x="10871724" y="4743588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  <a:buClrTx/>
            </a:pPr>
            <a:r>
              <a:rPr lang="en-US" altLang="zh-CN" b="1" dirty="0">
                <a:solidFill>
                  <a:schemeClr val="tx2"/>
                </a:solidFill>
                <a:latin typeface="Tempus Sans ITC" pitchFamily="82" charset="0"/>
                <a:ea typeface="ＭＳ Ｐゴシック" pitchFamily="34" charset="-128"/>
              </a:rPr>
              <a:t>T. Y. Cao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2C8B057-45C0-A44A-9430-070D9264F94F}"/>
              </a:ext>
            </a:extLst>
          </p:cNvPr>
          <p:cNvSpPr/>
          <p:nvPr/>
        </p:nvSpPr>
        <p:spPr>
          <a:xfrm>
            <a:off x="9501635" y="5112920"/>
            <a:ext cx="26184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</a:pPr>
            <a:r>
              <a:rPr lang="en-US" altLang="zh-CN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in </a:t>
            </a:r>
            <a:r>
              <a:rPr lang="en-US" altLang="zh-CN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Renormalization, From Lorentz  to Landau (and Beyond),</a:t>
            </a:r>
          </a:p>
          <a:p>
            <a:pPr algn="r">
              <a:spcBef>
                <a:spcPct val="0"/>
              </a:spcBef>
              <a:buClrTx/>
            </a:pPr>
            <a:r>
              <a:rPr lang="en-US" altLang="zh-CN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L.M. Brown (ed.), 1993</a:t>
            </a:r>
          </a:p>
        </p:txBody>
      </p:sp>
    </p:spTree>
    <p:extLst>
      <p:ext uri="{BB962C8B-B14F-4D97-AF65-F5344CB8AC3E}">
        <p14:creationId xmlns:p14="http://schemas.microsoft.com/office/powerpoint/2010/main" val="344245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54115" t="20375" r="25555" b="20378"/>
          <a:stretch>
            <a:fillRect/>
          </a:stretch>
        </p:blipFill>
        <p:spPr>
          <a:xfrm rot="10800000">
            <a:off x="4775" y="73911"/>
            <a:ext cx="4452788" cy="6862813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65AFA579-B396-4847-9CF1-A66B6DF1CDF6}"/>
              </a:ext>
            </a:extLst>
          </p:cNvPr>
          <p:cNvSpPr txBox="1">
            <a:spLocks/>
          </p:cNvSpPr>
          <p:nvPr/>
        </p:nvSpPr>
        <p:spPr>
          <a:xfrm>
            <a:off x="6704212" y="0"/>
            <a:ext cx="6122424" cy="10432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</a:t>
            </a:r>
            <a:r>
              <a:rPr kumimoji="1"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：</a:t>
            </a:r>
            <a:r>
              <a:rPr kumimoji="1" lang="en-US" altLang="zh-CN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(</a:t>
            </a:r>
            <a:r>
              <a:rPr kumimoji="1" lang="en-US" altLang="zh-CN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chiral) EFT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1531FA0-DA67-A947-A03A-A6968A372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" y="1928437"/>
            <a:ext cx="2347386" cy="2934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C51CAF-4065-4FFA-A136-C7A2FF204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214" y="1753292"/>
            <a:ext cx="4905375" cy="29337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3E5481D-865E-E69C-4002-0E65042B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490" y="5397048"/>
            <a:ext cx="7390822" cy="118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25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AFA579-B396-4847-9CF1-A66B6DF1CDF6}"/>
              </a:ext>
            </a:extLst>
          </p:cNvPr>
          <p:cNvSpPr txBox="1">
            <a:spLocks/>
          </p:cNvSpPr>
          <p:nvPr/>
        </p:nvSpPr>
        <p:spPr>
          <a:xfrm>
            <a:off x="212259" y="50488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32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国际会议</a:t>
            </a:r>
            <a:r>
              <a:rPr kumimoji="1" lang="en-US" altLang="zh-CN" sz="32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:</a:t>
            </a:r>
            <a:r>
              <a:rPr kumimoji="1" lang="zh-CN" altLang="en-US" sz="32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 </a:t>
            </a:r>
            <a:r>
              <a:rPr kumimoji="1" lang="en-US" altLang="zh-CN" sz="32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Chiral</a:t>
            </a:r>
            <a:r>
              <a:rPr kumimoji="1" lang="zh-CN" altLang="en-US" sz="32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 </a:t>
            </a:r>
            <a:r>
              <a:rPr kumimoji="1" lang="en-US" altLang="zh-CN" sz="32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Dynamics</a:t>
            </a:r>
            <a:endParaRPr kumimoji="1" lang="zh-CN" altLang="en-US" sz="3200" b="1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800DDD-B015-C140-BC05-7B5DF0ED9216}"/>
              </a:ext>
            </a:extLst>
          </p:cNvPr>
          <p:cNvSpPr txBox="1">
            <a:spLocks/>
          </p:cNvSpPr>
          <p:nvPr/>
        </p:nvSpPr>
        <p:spPr>
          <a:xfrm>
            <a:off x="212259" y="1983433"/>
            <a:ext cx="4672423" cy="39836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2400" dirty="0"/>
              <a:t>MIT,</a:t>
            </a:r>
            <a:r>
              <a:rPr lang="zh-CN" altLang="en-US" sz="2400" dirty="0"/>
              <a:t> </a:t>
            </a:r>
            <a:r>
              <a:rPr lang="en-US" altLang="zh-CN" sz="2400" dirty="0"/>
              <a:t>1994 </a:t>
            </a:r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2400" dirty="0"/>
              <a:t>Mainz,</a:t>
            </a:r>
            <a:r>
              <a:rPr lang="zh-CN" altLang="en-US" sz="2400" dirty="0"/>
              <a:t> </a:t>
            </a:r>
            <a:r>
              <a:rPr lang="en-US" altLang="zh-CN" sz="2400" dirty="0"/>
              <a:t>1997 </a:t>
            </a:r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2400" dirty="0"/>
              <a:t>Jefferson Lab,</a:t>
            </a:r>
            <a:r>
              <a:rPr lang="zh-CN" altLang="en-US" sz="2400" dirty="0"/>
              <a:t> </a:t>
            </a:r>
            <a:r>
              <a:rPr lang="en-US" altLang="zh-CN" sz="2400" dirty="0"/>
              <a:t>2000 </a:t>
            </a:r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2400" dirty="0"/>
              <a:t>Jefferson</a:t>
            </a:r>
            <a:r>
              <a:rPr lang="zh-CN" altLang="en-US" sz="2400" dirty="0"/>
              <a:t> </a:t>
            </a:r>
            <a:r>
              <a:rPr lang="en-US" altLang="zh-CN" sz="2400" dirty="0"/>
              <a:t>Lab, 2012</a:t>
            </a:r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2400" dirty="0"/>
              <a:t> Bonn,</a:t>
            </a:r>
            <a:r>
              <a:rPr lang="zh-CN" altLang="en-US" sz="2400" dirty="0"/>
              <a:t> </a:t>
            </a:r>
            <a:r>
              <a:rPr lang="en-US" altLang="zh-CN" sz="2400" dirty="0"/>
              <a:t>2003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E464A2-DEE9-4F19-9C9E-BB2946C77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074" y="1881446"/>
            <a:ext cx="5454414" cy="3021140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A800DDD-B015-C140-BC05-7B5DF0ED9216}"/>
              </a:ext>
            </a:extLst>
          </p:cNvPr>
          <p:cNvSpPr txBox="1">
            <a:spLocks/>
          </p:cNvSpPr>
          <p:nvPr/>
        </p:nvSpPr>
        <p:spPr>
          <a:xfrm>
            <a:off x="9523970" y="1933918"/>
            <a:ext cx="3659659" cy="398363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+mj-ea"/>
              <a:buAutoNum type="circleNumDbPlain" startAt="6"/>
            </a:pPr>
            <a:r>
              <a:rPr lang="en-US" altLang="zh-CN" sz="2400" dirty="0"/>
              <a:t>Duke,</a:t>
            </a:r>
            <a:r>
              <a:rPr lang="zh-CN" altLang="en-US" sz="2400" dirty="0"/>
              <a:t> </a:t>
            </a:r>
            <a:r>
              <a:rPr lang="en-US" altLang="zh-CN" sz="2400" dirty="0"/>
              <a:t>2006 </a:t>
            </a:r>
          </a:p>
          <a:p>
            <a:pPr marL="514350" indent="-514350">
              <a:lnSpc>
                <a:spcPct val="150000"/>
              </a:lnSpc>
              <a:buFont typeface="+mj-ea"/>
              <a:buAutoNum type="circleNumDbPlain" startAt="6"/>
            </a:pPr>
            <a:r>
              <a:rPr lang="en-US" altLang="zh-CN" sz="2400" dirty="0"/>
              <a:t>Bern,</a:t>
            </a:r>
            <a:r>
              <a:rPr lang="zh-CN" altLang="en-US" sz="2400" dirty="0"/>
              <a:t> </a:t>
            </a:r>
            <a:r>
              <a:rPr lang="en-US" altLang="zh-CN" sz="2400" dirty="0"/>
              <a:t>2009</a:t>
            </a:r>
          </a:p>
          <a:p>
            <a:pPr marL="514350" indent="-514350">
              <a:lnSpc>
                <a:spcPct val="150000"/>
              </a:lnSpc>
              <a:buFont typeface="+mj-ea"/>
              <a:buAutoNum type="circleNumDbPlain" startAt="6"/>
            </a:pPr>
            <a:r>
              <a:rPr lang="en-US" altLang="zh-CN" sz="2400" dirty="0" err="1"/>
              <a:t>Jlab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/>
              <a:t>2012</a:t>
            </a:r>
          </a:p>
          <a:p>
            <a:pPr marL="514350" indent="-514350">
              <a:lnSpc>
                <a:spcPct val="150000"/>
              </a:lnSpc>
              <a:buFont typeface="+mj-ea"/>
              <a:buAutoNum type="circleNumDbPlain" startAt="6"/>
            </a:pPr>
            <a:r>
              <a:rPr lang="en-US" altLang="zh-CN" sz="2400" dirty="0"/>
              <a:t>Pisa,</a:t>
            </a:r>
            <a:r>
              <a:rPr lang="zh-CN" altLang="en-US" sz="2400" dirty="0"/>
              <a:t> </a:t>
            </a:r>
            <a:r>
              <a:rPr lang="en-US" altLang="zh-CN" sz="2400" dirty="0"/>
              <a:t>2015</a:t>
            </a:r>
          </a:p>
          <a:p>
            <a:pPr marL="514350" indent="-514350">
              <a:lnSpc>
                <a:spcPct val="150000"/>
              </a:lnSpc>
              <a:buFont typeface="+mj-ea"/>
              <a:buAutoNum type="circleNumDbPlain" startAt="6"/>
            </a:pPr>
            <a:r>
              <a:rPr kumimoji="1" lang="en-US" altLang="zh-CN" sz="2400" dirty="0"/>
              <a:t>Duke,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2018</a:t>
            </a:r>
          </a:p>
          <a:p>
            <a:pPr marL="514350" indent="-514350">
              <a:lnSpc>
                <a:spcPct val="150000"/>
              </a:lnSpc>
              <a:buFont typeface="+mj-ea"/>
              <a:buAutoNum type="circleNumDbPlain" startAt="6"/>
            </a:pPr>
            <a:r>
              <a:rPr kumimoji="1" lang="en-US" altLang="zh-CN" dirty="0">
                <a:solidFill>
                  <a:srgbClr val="C00000"/>
                </a:solidFill>
              </a:rPr>
              <a:t>IHEP,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03472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1489" t="25058" r="12143" b="25081"/>
          <a:stretch>
            <a:fillRect/>
          </a:stretch>
        </p:blipFill>
        <p:spPr>
          <a:xfrm>
            <a:off x="2688096" y="1"/>
            <a:ext cx="6736886" cy="6736886"/>
          </a:xfrm>
          <a:prstGeom prst="ellipse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65AFA579-B396-4847-9CF1-A66B6DF1CDF6}"/>
              </a:ext>
            </a:extLst>
          </p:cNvPr>
          <p:cNvSpPr txBox="1">
            <a:spLocks/>
          </p:cNvSpPr>
          <p:nvPr/>
        </p:nvSpPr>
        <p:spPr>
          <a:xfrm>
            <a:off x="456695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32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国际会议：</a:t>
            </a:r>
            <a:r>
              <a:rPr kumimoji="1" lang="en-US" altLang="zh-CN" sz="32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Chiral</a:t>
            </a:r>
            <a:endParaRPr kumimoji="1" lang="zh-CN" altLang="en-US" sz="3200" b="1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内容占位符 4">
            <a:extLst>
              <a:ext uri="{FF2B5EF4-FFF2-40B4-BE49-F238E27FC236}">
                <a16:creationId xmlns:a16="http://schemas.microsoft.com/office/drawing/2014/main" id="{1CB230DA-51CA-884D-8498-0FA9DC9B1B7E}"/>
              </a:ext>
            </a:extLst>
          </p:cNvPr>
          <p:cNvSpPr txBox="1">
            <a:spLocks/>
          </p:cNvSpPr>
          <p:nvPr/>
        </p:nvSpPr>
        <p:spPr>
          <a:xfrm>
            <a:off x="551062" y="1090014"/>
            <a:ext cx="11384583" cy="553727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70000"/>
              </a:lnSpc>
              <a:buFont typeface="+mj-ea"/>
              <a:buAutoNum type="circleNumDbPlain"/>
            </a:pPr>
            <a:r>
              <a:rPr lang="en-US" altLang="zh-CN" dirty="0"/>
              <a:t>Chiral00: Possible Existence of the Sigma Meson and its Implications </a:t>
            </a:r>
            <a:r>
              <a:rPr lang="en-US" altLang="zh-CN"/>
              <a:t>to Hadron </a:t>
            </a:r>
            <a:r>
              <a:rPr lang="en-US" altLang="zh-CN" dirty="0"/>
              <a:t>Physics, YITP (Kyoto University), Japan</a:t>
            </a:r>
          </a:p>
          <a:p>
            <a:pPr marL="514350" indent="-514350">
              <a:lnSpc>
                <a:spcPct val="170000"/>
              </a:lnSpc>
              <a:buFont typeface="+mj-ea"/>
              <a:buAutoNum type="circleNumDbPlain"/>
            </a:pPr>
            <a:r>
              <a:rPr lang="en-US" altLang="zh-CN" dirty="0"/>
              <a:t>Chiral01: Chiral Fluctuations on Hadronic Matter, </a:t>
            </a:r>
            <a:r>
              <a:rPr lang="en-US" altLang="zh-CN" dirty="0" err="1"/>
              <a:t>Orsay</a:t>
            </a:r>
            <a:r>
              <a:rPr lang="en-US" altLang="zh-CN" dirty="0"/>
              <a:t>, France </a:t>
            </a:r>
          </a:p>
          <a:p>
            <a:pPr marL="514350" indent="-514350">
              <a:lnSpc>
                <a:spcPct val="170000"/>
              </a:lnSpc>
              <a:buFont typeface="+mj-ea"/>
              <a:buAutoNum type="circleNumDbPlain"/>
            </a:pPr>
            <a:r>
              <a:rPr lang="en-US" altLang="zh-CN" dirty="0"/>
              <a:t>Chiral02: Chiral Restoration in Nuclear Medium, YITP (Kyoto University), Japan </a:t>
            </a:r>
          </a:p>
          <a:p>
            <a:pPr marL="514350" indent="-514350">
              <a:lnSpc>
                <a:spcPct val="170000"/>
              </a:lnSpc>
              <a:buFont typeface="+mj-ea"/>
              <a:buAutoNum type="circleNumDbPlain"/>
            </a:pPr>
            <a:r>
              <a:rPr lang="en-US" altLang="zh-CN" dirty="0"/>
              <a:t>Chiral05: Chiral Restoration in Nuclear Medium, RIKEN, Japan </a:t>
            </a:r>
          </a:p>
          <a:p>
            <a:pPr marL="514350" indent="-514350">
              <a:lnSpc>
                <a:spcPct val="170000"/>
              </a:lnSpc>
              <a:buFont typeface="+mj-ea"/>
              <a:buAutoNum type="circleNumDbPlain"/>
            </a:pPr>
            <a:r>
              <a:rPr lang="en-US" altLang="zh-CN" dirty="0"/>
              <a:t>Chiral07: Chiral Symmetry in Hadron and Nuclear Physics, Osaka, Japan </a:t>
            </a:r>
          </a:p>
          <a:p>
            <a:pPr marL="514350" indent="-514350">
              <a:lnSpc>
                <a:spcPct val="170000"/>
              </a:lnSpc>
              <a:buFont typeface="+mj-ea"/>
              <a:buAutoNum type="circleNumDbPlain"/>
            </a:pPr>
            <a:r>
              <a:rPr lang="en-US" altLang="zh-CN" dirty="0"/>
              <a:t>Chiral10: International Workshop on Chiral Symmetry in Hadrons and</a:t>
            </a:r>
            <a:r>
              <a:rPr lang="zh-CN" altLang="en-US" dirty="0"/>
              <a:t> </a:t>
            </a:r>
            <a:r>
              <a:rPr lang="en-US" altLang="zh-CN" dirty="0"/>
              <a:t>Nuclei, Valencia, Spain</a:t>
            </a:r>
          </a:p>
          <a:p>
            <a:pPr marL="514350" indent="-514350">
              <a:lnSpc>
                <a:spcPct val="170000"/>
              </a:lnSpc>
              <a:buFont typeface="+mj-ea"/>
              <a:buAutoNum type="circleNumDbPlain"/>
            </a:pPr>
            <a:r>
              <a:rPr lang="en-US" altLang="zh-CN" b="1" dirty="0"/>
              <a:t>Chiral13:</a:t>
            </a:r>
            <a:r>
              <a:rPr lang="zh-CN" altLang="en-US" b="1" dirty="0"/>
              <a:t> </a:t>
            </a:r>
            <a:r>
              <a:rPr lang="en-US" altLang="zh-CN" b="1" dirty="0"/>
              <a:t>Chiral</a:t>
            </a:r>
            <a:r>
              <a:rPr lang="zh-CN" altLang="en-US" b="1" dirty="0"/>
              <a:t> </a:t>
            </a:r>
            <a:r>
              <a:rPr lang="en-US" altLang="zh-CN" b="1" dirty="0"/>
              <a:t>symmetry</a:t>
            </a:r>
            <a:r>
              <a:rPr lang="zh-CN" altLang="en-US" b="1" dirty="0"/>
              <a:t> </a:t>
            </a:r>
            <a:r>
              <a:rPr lang="en-US" altLang="zh-CN" b="1" dirty="0"/>
              <a:t>in</a:t>
            </a:r>
            <a:r>
              <a:rPr lang="zh-CN" altLang="en-US" b="1" dirty="0"/>
              <a:t> </a:t>
            </a:r>
            <a:r>
              <a:rPr lang="en-US" altLang="zh-CN" b="1" dirty="0"/>
              <a:t>hadrons</a:t>
            </a:r>
            <a:r>
              <a:rPr lang="zh-CN" altLang="en-US" b="1" dirty="0"/>
              <a:t> </a:t>
            </a:r>
            <a:r>
              <a:rPr lang="en-US" altLang="zh-CN" b="1" dirty="0"/>
              <a:t>and</a:t>
            </a:r>
            <a:r>
              <a:rPr lang="zh-CN" altLang="en-US" b="1" dirty="0"/>
              <a:t> </a:t>
            </a:r>
            <a:r>
              <a:rPr lang="en-US" altLang="zh-CN" b="1" dirty="0"/>
              <a:t>nuclei,</a:t>
            </a:r>
            <a:r>
              <a:rPr lang="zh-CN" altLang="en-US" b="1" dirty="0"/>
              <a:t> </a:t>
            </a:r>
            <a:r>
              <a:rPr lang="en-US" altLang="zh-CN" b="1" dirty="0"/>
              <a:t>Beijing,</a:t>
            </a:r>
            <a:r>
              <a:rPr lang="zh-CN" altLang="en-US" b="1" dirty="0"/>
              <a:t> </a:t>
            </a:r>
            <a:r>
              <a:rPr lang="en-US" altLang="zh-CN" b="1" dirty="0"/>
              <a:t>China </a:t>
            </a:r>
          </a:p>
          <a:p>
            <a:pPr>
              <a:lnSpc>
                <a:spcPct val="170000"/>
              </a:lnSpc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5115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88CD1E3-BF4F-784D-AB01-FAA1CFEBE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1937" r="25827" b="-1"/>
          <a:stretch/>
        </p:blipFill>
        <p:spPr>
          <a:xfrm>
            <a:off x="6842350" y="665221"/>
            <a:ext cx="5349650" cy="5737718"/>
          </a:xfrm>
          <a:prstGeom prst="teardrop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65AFA579-B396-4847-9CF1-A66B6DF1CDF6}"/>
              </a:ext>
            </a:extLst>
          </p:cNvPr>
          <p:cNvSpPr txBox="1">
            <a:spLocks/>
          </p:cNvSpPr>
          <p:nvPr/>
        </p:nvSpPr>
        <p:spPr>
          <a:xfrm>
            <a:off x="429548" y="156548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国内会议：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Chiral EFT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FD3FF0C-2A97-8044-803D-E9C2631C529F}"/>
              </a:ext>
            </a:extLst>
          </p:cNvPr>
          <p:cNvSpPr/>
          <p:nvPr/>
        </p:nvSpPr>
        <p:spPr>
          <a:xfrm>
            <a:off x="248282" y="1008882"/>
            <a:ext cx="6594068" cy="5615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2014--2022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b="1" kern="12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会议顾问委员会</a:t>
            </a:r>
            <a:r>
              <a:rPr lang="zh-CN" altLang="en-US" kern="12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kern="12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7150">
              <a:lnSpc>
                <a:spcPct val="150000"/>
              </a:lnSpc>
              <a:spcAft>
                <a:spcPts val="600"/>
              </a:spcAft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贾宇（中国科学院高能物理研究所）、廖益（南开大学）、王青（清华大学）、赵强（中国科学院高能物理研究所）、郑汉青（四川大学）、邹冰松（中国科学院理论物理研究所）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b="1" kern="12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会议组织委员会</a:t>
            </a:r>
            <a:r>
              <a:rPr lang="zh-CN" altLang="en-US" kern="12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kern="12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7150">
              <a:lnSpc>
                <a:spcPct val="150000"/>
              </a:lnSpc>
              <a:spcAft>
                <a:spcPts val="600"/>
              </a:spcAft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郭奉坤（中国科学院理论物理研究所）、耿立升（北京航空航天大学）、郭志辉（东南大学）、刘伯超（西安交通大学）、龙炳蔚（四川大学）、刘言锐（山东大学）、梁伟红（广西师范大学）、马永亮（国科大杭州高等研究院）、毛鸿（杭州师范大学）</a:t>
            </a:r>
            <a:endParaRPr lang="en-US" altLang="zh-CN" kern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245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48" y="1353115"/>
            <a:ext cx="4506551" cy="3473221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65AFA579-B396-4847-9CF1-A66B6DF1CDF6}"/>
              </a:ext>
            </a:extLst>
          </p:cNvPr>
          <p:cNvSpPr txBox="1">
            <a:spLocks/>
          </p:cNvSpPr>
          <p:nvPr/>
        </p:nvSpPr>
        <p:spPr>
          <a:xfrm>
            <a:off x="1377805" y="1859074"/>
            <a:ext cx="2436165" cy="2398034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Chiral EFT-2014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8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14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-16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日，</a:t>
            </a:r>
            <a:endParaRPr lang="en-US" altLang="zh-CN" sz="1800" b="1" dirty="0">
              <a:solidFill>
                <a:schemeClr val="bg1">
                  <a:lumMod val="9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成都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8C729EB-ADE0-134E-B24D-F071FB7CF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608" y="788948"/>
            <a:ext cx="7188199" cy="4780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4295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556" y="1456061"/>
            <a:ext cx="4506551" cy="34732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9CBB192-7582-914D-A2C0-29254972A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817" y="527984"/>
            <a:ext cx="4188592" cy="3088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72661ED-57F5-474D-A5EA-A5A89DF6A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77" y="3477154"/>
            <a:ext cx="5473700" cy="3049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65AFA579-B396-4847-9CF1-A66B6DF1CDF6}"/>
              </a:ext>
            </a:extLst>
          </p:cNvPr>
          <p:cNvSpPr txBox="1">
            <a:spLocks/>
          </p:cNvSpPr>
          <p:nvPr/>
        </p:nvSpPr>
        <p:spPr>
          <a:xfrm>
            <a:off x="8756440" y="2210477"/>
            <a:ext cx="1949982" cy="191946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1800" b="1" dirty="0">
              <a:solidFill>
                <a:schemeClr val="bg1">
                  <a:lumMod val="9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65AFA579-B396-4847-9CF1-A66B6DF1CDF6}"/>
              </a:ext>
            </a:extLst>
          </p:cNvPr>
          <p:cNvSpPr txBox="1">
            <a:spLocks/>
          </p:cNvSpPr>
          <p:nvPr/>
        </p:nvSpPr>
        <p:spPr>
          <a:xfrm>
            <a:off x="8435492" y="1993654"/>
            <a:ext cx="2514022" cy="2487512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Chiral EFT- 2015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8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14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</a:t>
            </a: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-18</a:t>
            </a: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日，</a:t>
            </a:r>
          </a:p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威海</a:t>
            </a:r>
          </a:p>
        </p:txBody>
      </p:sp>
    </p:spTree>
    <p:extLst>
      <p:ext uri="{BB962C8B-B14F-4D97-AF65-F5344CB8AC3E}">
        <p14:creationId xmlns:p14="http://schemas.microsoft.com/office/powerpoint/2010/main" val="1973652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6">
      <a:majorFont>
        <a:latin typeface="Segoe UI"/>
        <a:ea typeface="宋体"/>
        <a:cs typeface=""/>
      </a:majorFont>
      <a:minorFont>
        <a:latin typeface="Segoe U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1658</TotalTime>
  <Words>553</Words>
  <Application>Microsoft Macintosh PowerPoint</Application>
  <PresentationFormat>宽屏</PresentationFormat>
  <Paragraphs>58</Paragraphs>
  <Slides>17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等线</vt:lpstr>
      <vt:lpstr>黑体</vt:lpstr>
      <vt:lpstr>华文楷体</vt:lpstr>
      <vt:lpstr>微软雅黑</vt:lpstr>
      <vt:lpstr>微软雅黑</vt:lpstr>
      <vt:lpstr>字由文艺黑</vt:lpstr>
      <vt:lpstr>Aparajita</vt:lpstr>
      <vt:lpstr>Arial</vt:lpstr>
      <vt:lpstr>Century Gothic</vt:lpstr>
      <vt:lpstr>Comic Sans MS</vt:lpstr>
      <vt:lpstr>Segoe UI</vt:lpstr>
      <vt:lpstr>Segoe UI Light</vt:lpstr>
      <vt:lpstr>Tempus Sans ITC</vt:lpstr>
      <vt:lpstr>Office 主题</vt:lpstr>
      <vt:lpstr>第八届手征有效场论研讨会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tukuppt</dc:title>
  <dc:subject>熊猫办公</dc:subject>
  <dc:creator>www.tukuppt.com</dc:creator>
  <cp:keywords>tukuppt</cp:keywords>
  <cp:lastModifiedBy>Microsoft Office User</cp:lastModifiedBy>
  <cp:revision>28</cp:revision>
  <dcterms:created xsi:type="dcterms:W3CDTF">2015-08-18T02:51:00Z</dcterms:created>
  <dcterms:modified xsi:type="dcterms:W3CDTF">2023-10-27T23:47:02Z</dcterms:modified>
  <cp:category>tukuppt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