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7" r:id="rId4"/>
    <p:sldId id="278" r:id="rId5"/>
    <p:sldId id="279" r:id="rId6"/>
    <p:sldId id="280" r:id="rId7"/>
    <p:sldId id="260" r:id="rId8"/>
  </p:sldIdLst>
  <p:sldSz cx="9144000" cy="6858000" type="screen4x3"/>
  <p:notesSz cx="7099300" cy="10234613"/>
  <p:custDataLst>
    <p:tags r:id="rId11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" userDrawn="1">
          <p15:clr>
            <a:srgbClr val="A4A3A4"/>
          </p15:clr>
        </p15:guide>
        <p15:guide id="2" pos="28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A01"/>
    <a:srgbClr val="FF0066"/>
    <a:srgbClr val="B5E5FF"/>
    <a:srgbClr val="3333FF"/>
    <a:srgbClr val="D7FFFF"/>
    <a:srgbClr val="3333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/>
    <p:restoredTop sz="94242"/>
  </p:normalViewPr>
  <p:slideViewPr>
    <p:cSldViewPr showGuides="1">
      <p:cViewPr>
        <p:scale>
          <a:sx n="100" d="100"/>
          <a:sy n="100" d="100"/>
        </p:scale>
        <p:origin x="3426" y="312"/>
      </p:cViewPr>
      <p:guideLst>
        <p:guide orient="horz" pos="34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38FC9-085D-453D-A0AA-E1594CC74751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2023/6/29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B8ACF1-AE65-4CC3-BABB-D07A8F71D5C9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B64162-28B9-4181-BED0-2325640CA20D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2023/6/29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hangingPunct="1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2D61CF-0669-4848-A273-4BE450EB6C82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高能所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14AAB9-3E12-40CD-AB7C-D4264C8C86EF}" type="datetime1">
              <a:rPr lang="zh-CN" altLang="en-US" smtClean="0"/>
              <a:t>2023/6/29</a:t>
            </a:fld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7" name="Picture 5" descr="C:\Users\donglinlang\Desktop\logo_main201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570" y="161088"/>
            <a:ext cx="4828460" cy="1022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66194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12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6264275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04EBD8-01B1-475F-A519-3E7BEB44C203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657310-F90D-4B67-8E69-92FC47345E94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355A6-75DB-4378-A8DC-923FFF88AFA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E6C231-CEB0-4D67-A1A2-8898C738B22C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2987C5-734A-4815-BADD-5197123379F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36FC8-0951-4837-97DD-633DC943280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A5BF12-0251-45EC-B511-64E98CF20A9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91724B-60DD-43E5-A7D1-381C724E17B8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561560-DFC8-45F4-ABB9-D0F7D44E606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B5BD0-C4C3-4376-9D84-C471926D4320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76D247-D441-445C-9246-81701C44ACC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2023/6/29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031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3"/>
          </a:xfrm>
          <a:prstGeom prst="rect">
            <a:avLst/>
          </a:prstGeom>
          <a:solidFill>
            <a:srgbClr val="C3C3EB"/>
          </a:solidFill>
          <a:ln>
            <a:noFill/>
          </a:ln>
        </p:spPr>
        <p:txBody>
          <a:bodyPr>
            <a:spAutoFit/>
          </a:bodyPr>
          <a:lstStyle>
            <a:lvl1pPr marL="1905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9pPr>
          </a:lstStyle>
          <a:p>
            <a:pPr marL="190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119754"/>
            <a:ext cx="1304386" cy="9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30" y="5887544"/>
            <a:ext cx="1213770" cy="7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2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Laser test for TaichuPix3 FLEX BOARD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525780" y="4076700"/>
            <a:ext cx="8281670" cy="792480"/>
          </a:xfrm>
        </p:spPr>
        <p:txBody>
          <a:bodyPr/>
          <a:lstStyle/>
          <a:p>
            <a:r>
              <a:rPr lang="en-US" altLang="zh-CN" dirty="0"/>
              <a:t>Tianya Wu</a:t>
            </a:r>
            <a:r>
              <a:rPr lang="zh-CN" altLang="en-US" dirty="0"/>
              <a:t>，</a:t>
            </a:r>
            <a:r>
              <a:rPr lang="en-US" altLang="zh-CN" dirty="0" err="1"/>
              <a:t>Xiaomin</a:t>
            </a:r>
            <a:r>
              <a:rPr lang="en-US" altLang="zh-CN" dirty="0"/>
              <a:t> Wei</a:t>
            </a:r>
            <a:r>
              <a:rPr lang="zh-CN" altLang="en-US" dirty="0"/>
              <a:t>，</a:t>
            </a:r>
            <a:r>
              <a:rPr lang="en-US" altLang="zh-CN" dirty="0"/>
              <a:t>Wei Wang</a:t>
            </a:r>
          </a:p>
          <a:p>
            <a:r>
              <a:rPr lang="en-US" altLang="zh-CN" dirty="0"/>
              <a:t>wuty@ihep.ac.cn</a:t>
            </a:r>
          </a:p>
          <a:p>
            <a:r>
              <a:rPr lang="en-US" altLang="zh-CN" dirty="0"/>
              <a:t>2023.06.29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Setup</a:t>
            </a:r>
          </a:p>
        </p:txBody>
      </p:sp>
      <p:pic>
        <p:nvPicPr>
          <p:cNvPr id="17" name="图片 16" descr="图表, 直方图&#10;&#10;描述已自动生成">
            <a:extLst>
              <a:ext uri="{FF2B5EF4-FFF2-40B4-BE49-F238E27FC236}">
                <a16:creationId xmlns:a16="http://schemas.microsoft.com/office/drawing/2014/main" id="{912CB542-5536-C95C-1C4E-4C92489CB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5" y="4331797"/>
            <a:ext cx="2988292" cy="1735265"/>
          </a:xfrm>
          <a:prstGeom prst="rect">
            <a:avLst/>
          </a:prstGeom>
        </p:spPr>
      </p:pic>
      <p:pic>
        <p:nvPicPr>
          <p:cNvPr id="19" name="图片 18" descr="桌子上摆放着黑色的机器&#10;&#10;低可信度描述已自动生成">
            <a:extLst>
              <a:ext uri="{FF2B5EF4-FFF2-40B4-BE49-F238E27FC236}">
                <a16:creationId xmlns:a16="http://schemas.microsoft.com/office/drawing/2014/main" id="{88B6C384-E3B2-056B-FBC7-EC2A34A99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4" y="1178165"/>
            <a:ext cx="2279200" cy="303952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BA01C21-11AD-3860-B1CC-1CBB2C7F785D}"/>
              </a:ext>
            </a:extLst>
          </p:cNvPr>
          <p:cNvSpPr txBox="1"/>
          <p:nvPr/>
        </p:nvSpPr>
        <p:spPr>
          <a:xfrm>
            <a:off x="2907637" y="1178165"/>
            <a:ext cx="6236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U10 –U6 are turned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ITHR is set to 11111000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Laser scans on chip U9 with a step of 50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Current is 0.479A&amp;0.278A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Only configuring U9, then Current goes to 0.476A&amp;0.078A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8C81D48-FAC7-FDA7-EF97-D71845FB3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01"/>
          <a:stretch/>
        </p:blipFill>
        <p:spPr>
          <a:xfrm>
            <a:off x="6876256" y="3452986"/>
            <a:ext cx="899592" cy="2661772"/>
          </a:xfrm>
          <a:prstGeom prst="rect">
            <a:avLst/>
          </a:prstGeom>
        </p:spPr>
      </p:pic>
      <p:pic>
        <p:nvPicPr>
          <p:cNvPr id="26" name="图片 25" descr="图片包含 图形用户界面&#10;&#10;描述已自动生成">
            <a:extLst>
              <a:ext uri="{FF2B5EF4-FFF2-40B4-BE49-F238E27FC236}">
                <a16:creationId xmlns:a16="http://schemas.microsoft.com/office/drawing/2014/main" id="{712EC247-E0F6-CACD-775D-4FE35B30D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47" y="4367590"/>
            <a:ext cx="3378347" cy="16727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043BB-BCDB-E33E-5344-4CFB4C84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lose</a:t>
            </a:r>
            <a:endParaRPr lang="zh-CN" altLang="en-US" dirty="0"/>
          </a:p>
        </p:txBody>
      </p:sp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id="{CF351CE7-1FE6-FA43-3189-3A8AAAF5F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" y="1412776"/>
            <a:ext cx="4470276" cy="2363923"/>
          </a:xfrm>
          <a:prstGeom prst="rect">
            <a:avLst/>
          </a:prstGeom>
        </p:spPr>
      </p:pic>
      <p:pic>
        <p:nvPicPr>
          <p:cNvPr id="7" name="图片 6" descr="图片包含 图形用户界面&#10;&#10;描述已自动生成">
            <a:extLst>
              <a:ext uri="{FF2B5EF4-FFF2-40B4-BE49-F238E27FC236}">
                <a16:creationId xmlns:a16="http://schemas.microsoft.com/office/drawing/2014/main" id="{A16674B9-E1F0-35D0-A68B-24DB78C44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2" y="3861048"/>
            <a:ext cx="4461678" cy="22322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21441B-90AD-2AC5-A25D-172EC0C52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80" r="13506"/>
          <a:stretch/>
        </p:blipFill>
        <p:spPr>
          <a:xfrm>
            <a:off x="4571420" y="1412776"/>
            <a:ext cx="4469318" cy="33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516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AD834-BA0E-F7B2-E063-B9FE9199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Ghost hit</a:t>
            </a:r>
            <a:endParaRPr lang="zh-CN" altLang="en-US" dirty="0"/>
          </a:p>
        </p:txBody>
      </p:sp>
      <p:pic>
        <p:nvPicPr>
          <p:cNvPr id="5" name="图片 4" descr="电脑萤幕画面&#10;&#10;描述已自动生成">
            <a:extLst>
              <a:ext uri="{FF2B5EF4-FFF2-40B4-BE49-F238E27FC236}">
                <a16:creationId xmlns:a16="http://schemas.microsoft.com/office/drawing/2014/main" id="{552CC556-1318-D76D-44DB-F96B73867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" y="1040067"/>
            <a:ext cx="9095767" cy="4777865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8A54AFC-EADB-96E4-6B73-8AF15A4AA970}"/>
              </a:ext>
            </a:extLst>
          </p:cNvPr>
          <p:cNvCxnSpPr>
            <a:cxnSpLocks/>
          </p:cNvCxnSpPr>
          <p:nvPr/>
        </p:nvCxnSpPr>
        <p:spPr>
          <a:xfrm flipV="1">
            <a:off x="4427984" y="3068959"/>
            <a:ext cx="0" cy="360040"/>
          </a:xfrm>
          <a:prstGeom prst="straightConnector1">
            <a:avLst/>
          </a:prstGeom>
          <a:solidFill>
            <a:srgbClr val="FF0000"/>
          </a:solidFill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E268E40-EEE9-96E5-DD43-50DC39F8D7A4}"/>
              </a:ext>
            </a:extLst>
          </p:cNvPr>
          <p:cNvSpPr txBox="1"/>
          <p:nvPr/>
        </p:nvSpPr>
        <p:spPr>
          <a:xfrm>
            <a:off x="3905791" y="332278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/>
              <a:t>Set position</a:t>
            </a:r>
            <a:endParaRPr lang="zh-CN" altLang="en-US" sz="1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CD83FE-C4CE-0474-A0B7-E8FA4A9129DD}"/>
              </a:ext>
            </a:extLst>
          </p:cNvPr>
          <p:cNvSpPr txBox="1"/>
          <p:nvPr/>
        </p:nvSpPr>
        <p:spPr>
          <a:xfrm>
            <a:off x="7596336" y="334992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Ghost hit</a:t>
            </a:r>
            <a:endParaRPr lang="zh-CN" altLang="en-US" sz="1800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9F2B09F-B05A-A354-EE3B-9C6D0C78BC21}"/>
              </a:ext>
            </a:extLst>
          </p:cNvPr>
          <p:cNvCxnSpPr>
            <a:cxnSpLocks/>
          </p:cNvCxnSpPr>
          <p:nvPr/>
        </p:nvCxnSpPr>
        <p:spPr>
          <a:xfrm flipV="1">
            <a:off x="8244408" y="3068959"/>
            <a:ext cx="297930" cy="360040"/>
          </a:xfrm>
          <a:prstGeom prst="straightConnector1">
            <a:avLst/>
          </a:prstGeom>
          <a:solidFill>
            <a:srgbClr val="FF0000"/>
          </a:solidFill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B4F7ED9-A15F-1608-008B-DBCF5D24D71C}"/>
              </a:ext>
            </a:extLst>
          </p:cNvPr>
          <p:cNvSpPr txBox="1"/>
          <p:nvPr/>
        </p:nvSpPr>
        <p:spPr>
          <a:xfrm>
            <a:off x="5940152" y="412226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Data output when</a:t>
            </a:r>
          </a:p>
          <a:p>
            <a:r>
              <a:rPr lang="en-US" altLang="zh-CN" sz="1800" dirty="0"/>
              <a:t> Valid=0</a:t>
            </a:r>
            <a:endParaRPr lang="zh-CN" altLang="en-US" sz="18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8899A85-63F9-5A05-41F2-C4D81384A395}"/>
              </a:ext>
            </a:extLst>
          </p:cNvPr>
          <p:cNvCxnSpPr>
            <a:cxnSpLocks/>
          </p:cNvCxnSpPr>
          <p:nvPr/>
        </p:nvCxnSpPr>
        <p:spPr>
          <a:xfrm flipV="1">
            <a:off x="6917342" y="4509120"/>
            <a:ext cx="1327066" cy="72008"/>
          </a:xfrm>
          <a:prstGeom prst="straightConnector1">
            <a:avLst/>
          </a:prstGeom>
          <a:solidFill>
            <a:srgbClr val="FF0000"/>
          </a:solidFill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97317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59993-95AF-1C6B-8180-DE521D7C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ENTP mode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3AED10-F86A-179C-8C7A-C2A6F7276062}"/>
              </a:ext>
            </a:extLst>
          </p:cNvPr>
          <p:cNvSpPr txBox="1"/>
          <p:nvPr/>
        </p:nvSpPr>
        <p:spPr>
          <a:xfrm>
            <a:off x="395535" y="1052736"/>
            <a:ext cx="6236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ENTP is used to generate fixed pattern to serializer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20 MHz Clock has error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15.625 MHz is stable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图片 5" descr="电脑屏幕的照片&#10;&#10;中度可信度描述已自动生成">
            <a:extLst>
              <a:ext uri="{FF2B5EF4-FFF2-40B4-BE49-F238E27FC236}">
                <a16:creationId xmlns:a16="http://schemas.microsoft.com/office/drawing/2014/main" id="{D0D0F407-4FC6-4158-2917-CCF835780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8389" r="20312"/>
          <a:stretch/>
        </p:blipFill>
        <p:spPr>
          <a:xfrm>
            <a:off x="273357" y="2766635"/>
            <a:ext cx="3240360" cy="23590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71D455E-16AB-9641-498D-0D5D08DEA419}"/>
              </a:ext>
            </a:extLst>
          </p:cNvPr>
          <p:cNvSpPr txBox="1"/>
          <p:nvPr/>
        </p:nvSpPr>
        <p:spPr>
          <a:xfrm>
            <a:off x="3851920" y="2852936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When register “11000” set to “00001111”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The 32bit data was readout with:</a:t>
            </a:r>
          </a:p>
          <a:p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“1111 0000 1111 0000 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0000 1111 0000 1111”</a:t>
            </a:r>
          </a:p>
          <a:p>
            <a:endParaRPr lang="en-US" altLang="zh-CN" sz="1800" dirty="0">
              <a:solidFill>
                <a:schemeClr val="tx1"/>
              </a:solidFill>
            </a:endParaRPr>
          </a:p>
          <a:p>
            <a:r>
              <a:rPr lang="en-US" altLang="zh-CN" sz="1800" dirty="0">
                <a:solidFill>
                  <a:schemeClr val="tx1"/>
                </a:solidFill>
              </a:rPr>
              <a:t>When register “11000” set to “00000000”/</a:t>
            </a:r>
            <a:r>
              <a:rPr lang="zh-CN" altLang="en-US" sz="1800" dirty="0">
                <a:solidFill>
                  <a:schemeClr val="tx1"/>
                </a:solidFill>
              </a:rPr>
              <a:t>“</a:t>
            </a:r>
            <a:r>
              <a:rPr lang="en-US" altLang="zh-CN" sz="1800" dirty="0">
                <a:solidFill>
                  <a:schemeClr val="tx1"/>
                </a:solidFill>
              </a:rPr>
              <a:t>11111111</a:t>
            </a:r>
            <a:r>
              <a:rPr lang="zh-CN" altLang="en-US" sz="1800" dirty="0">
                <a:solidFill>
                  <a:schemeClr val="tx1"/>
                </a:solidFill>
              </a:rPr>
              <a:t>”；</a:t>
            </a:r>
            <a:r>
              <a:rPr lang="en-US" altLang="zh-CN" sz="1800" dirty="0">
                <a:solidFill>
                  <a:schemeClr val="tx1"/>
                </a:solidFill>
              </a:rPr>
              <a:t>both of situations have the same results:</a:t>
            </a:r>
          </a:p>
          <a:p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“1111 1111 1111 1111 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0000 0000 0000 0000”</a:t>
            </a:r>
            <a:endParaRPr lang="zh-CN" altLang="en-US" sz="1800" dirty="0">
              <a:solidFill>
                <a:schemeClr val="tx1"/>
              </a:solidFill>
            </a:endParaRPr>
          </a:p>
          <a:p>
            <a:endParaRPr lang="en-US" altLang="zh-CN" sz="1800" dirty="0">
              <a:solidFill>
                <a:schemeClr val="tx1"/>
              </a:solidFill>
            </a:endParaRPr>
          </a:p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A8507F-ABAE-97BF-97AC-CD41388CD813}"/>
              </a:ext>
            </a:extLst>
          </p:cNvPr>
          <p:cNvSpPr txBox="1"/>
          <p:nvPr/>
        </p:nvSpPr>
        <p:spPr>
          <a:xfrm>
            <a:off x="179512" y="534563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“1111 0000 1111 0000 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0000 1111 0000 1111”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“1111 </a:t>
            </a:r>
            <a:r>
              <a:rPr lang="en-US" altLang="zh-CN" sz="1800" dirty="0">
                <a:solidFill>
                  <a:srgbClr val="FF0000"/>
                </a:solidFill>
              </a:rPr>
              <a:t>1000</a:t>
            </a:r>
            <a:r>
              <a:rPr lang="en-US" altLang="zh-CN" sz="1800" dirty="0">
                <a:solidFill>
                  <a:schemeClr val="tx1"/>
                </a:solidFill>
              </a:rPr>
              <a:t> 1111 0000 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0000 1111 0000 1111”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“1111 </a:t>
            </a:r>
            <a:r>
              <a:rPr lang="en-US" altLang="zh-CN" sz="1800" dirty="0">
                <a:solidFill>
                  <a:srgbClr val="FF0000"/>
                </a:solidFill>
              </a:rPr>
              <a:t>1000 0111 1000 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0000 0111 1000 </a:t>
            </a:r>
            <a:r>
              <a:rPr lang="en-US" altLang="zh-CN" sz="1800" dirty="0">
                <a:solidFill>
                  <a:schemeClr val="tx1"/>
                </a:solidFill>
              </a:rPr>
              <a:t>1111”</a:t>
            </a:r>
          </a:p>
          <a:p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39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67E03-25BB-B737-4ED2-140FD334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Fe55 test</a:t>
            </a:r>
            <a:endParaRPr lang="zh-CN" altLang="en-US" dirty="0"/>
          </a:p>
        </p:txBody>
      </p:sp>
      <p:pic>
        <p:nvPicPr>
          <p:cNvPr id="5" name="图片 4" descr="图表, 直方图&#10;&#10;描述已自动生成">
            <a:extLst>
              <a:ext uri="{FF2B5EF4-FFF2-40B4-BE49-F238E27FC236}">
                <a16:creationId xmlns:a16="http://schemas.microsoft.com/office/drawing/2014/main" id="{E8042749-06C4-28DC-6B87-3B9FC8D48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4883"/>
            <a:ext cx="4055696" cy="21881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E0DA33-F18A-8738-9B7F-B5624D367512}"/>
              </a:ext>
            </a:extLst>
          </p:cNvPr>
          <p:cNvSpPr txBox="1"/>
          <p:nvPr/>
        </p:nvSpPr>
        <p:spPr>
          <a:xfrm>
            <a:off x="4282008" y="4221088"/>
            <a:ext cx="3384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ITHR set to 11100 with TCX2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Most of amplitude is around 50 mV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5229326-6325-7556-5CE1-3EC11460A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32854"/>
            <a:ext cx="4701481" cy="26921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B83406-68F6-39DF-99C1-3BD4B2D96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" y="3825043"/>
            <a:ext cx="4248472" cy="28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6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2296442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400" dirty="0"/>
              <a:t>Thanks for your attention!</a:t>
            </a:r>
            <a:endParaRPr lang="zh-CN" altLang="en-US" sz="4400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Q2MGQ2NTQ1NTMzMWExOTg2MzM5Y2EzYmVkOTkyZmMifQ=="/>
  <p:tag name="KSO_WPP_MARK_KEY" val="9ee8fc66-b850-4c1d-b56c-836d2c8d3299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arrow" w="med" len="med"/>
        </a:ln>
        <a:effectLst>
          <a:outerShdw dist="53882" dir="2700000" algn="ctr" rotWithShape="0">
            <a:srgbClr val="CCECFF"/>
          </a:outerShdw>
        </a:effectLst>
      </a:spPr>
      <a:bodyPr/>
      <a:lstStyle/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209</Words>
  <Application>Microsoft Office PowerPoint</Application>
  <PresentationFormat>全屏显示(4:3)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Laser test for TaichuPix3 FLEX BOARD</vt:lpstr>
      <vt:lpstr> Setup</vt:lpstr>
      <vt:lpstr>Data lose</vt:lpstr>
      <vt:lpstr>Ghost hit</vt:lpstr>
      <vt:lpstr>ENTP mode</vt:lpstr>
      <vt:lpstr>Fe55 test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Tianya Wu</cp:lastModifiedBy>
  <cp:revision>1568</cp:revision>
  <cp:lastPrinted>2020-08-28T06:03:00Z</cp:lastPrinted>
  <dcterms:created xsi:type="dcterms:W3CDTF">2010-03-12T08:32:00Z</dcterms:created>
  <dcterms:modified xsi:type="dcterms:W3CDTF">2023-06-29T06:01:19Z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ICV">
    <vt:lpwstr>EBC98841DBC74BC184D3C7E0D581349C</vt:lpwstr>
  </property>
  <property fmtid="{D5CDD505-2E9C-101B-9397-08002B2CF9AE}" pid="4" name="KSOProductBuildVer">
    <vt:lpwstr>2052-11.1.0.13703</vt:lpwstr>
  </property>
</Properties>
</file>